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9" r:id="rId2"/>
    <p:sldId id="282" r:id="rId3"/>
    <p:sldId id="295" r:id="rId4"/>
    <p:sldId id="258" r:id="rId5"/>
    <p:sldId id="285" r:id="rId6"/>
    <p:sldId id="287" r:id="rId7"/>
    <p:sldId id="290" r:id="rId8"/>
    <p:sldId id="286" r:id="rId9"/>
    <p:sldId id="293" r:id="rId10"/>
    <p:sldId id="294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8">
          <p15:clr>
            <a:srgbClr val="A4A3A4"/>
          </p15:clr>
        </p15:guide>
        <p15:guide id="2" pos="5606">
          <p15:clr>
            <a:srgbClr val="A4A3A4"/>
          </p15:clr>
        </p15:guide>
        <p15:guide id="3" pos="5731">
          <p15:clr>
            <a:srgbClr val="A4A3A4"/>
          </p15:clr>
        </p15:guide>
        <p15:guide id="4" orient="horz" pos="24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  <a:srgbClr val="0083E6"/>
    <a:srgbClr val="8F600B"/>
    <a:srgbClr val="F0AE38"/>
    <a:srgbClr val="C0504D"/>
    <a:srgbClr val="333399"/>
    <a:srgbClr val="B4CFFC"/>
    <a:srgbClr val="B6D6FC"/>
    <a:srgbClr val="E3F0FE"/>
    <a:srgbClr val="1E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7384" autoAdjust="0"/>
  </p:normalViewPr>
  <p:slideViewPr>
    <p:cSldViewPr snapToGrid="0" snapToObjects="1" showGuides="1">
      <p:cViewPr>
        <p:scale>
          <a:sx n="80" d="100"/>
          <a:sy n="80" d="100"/>
        </p:scale>
        <p:origin x="1092" y="-12"/>
      </p:cViewPr>
      <p:guideLst>
        <p:guide orient="horz" pos="4298"/>
        <p:guide pos="5606"/>
        <p:guide pos="5731"/>
        <p:guide orient="horz" pos="24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ED787-B5FC-244B-9B6F-4A480A5609BC}" type="datetimeFigureOut">
              <a:rPr lang="en-US" smtClean="0"/>
              <a:pPr/>
              <a:t>5/11/2014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A4DA-CB6B-D043-8375-311F45E016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4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1CF6E-A7CC-034C-AA3C-9F1A6DDD080D}" type="datetimeFigureOut">
              <a:rPr lang="en-US" smtClean="0"/>
              <a:pPr/>
              <a:t>5/11/2014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7CBD4-C074-5945-B4D9-C20F0CA689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2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3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8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9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58C2-C356-43B3-AAFA-040681F9914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28" y="4343401"/>
            <a:ext cx="6151328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94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719644" y="6547620"/>
            <a:ext cx="446252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10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1273EB3-0C8F-EF4B-B631-4F6FC05277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7"/>
          <p:cNvSpPr>
            <a:spLocks noGrp="1"/>
          </p:cNvSpPr>
          <p:nvPr>
            <p:ph type="title"/>
          </p:nvPr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1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42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37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cument 6"/>
          <p:cNvSpPr/>
          <p:nvPr userDrawn="1"/>
        </p:nvSpPr>
        <p:spPr>
          <a:xfrm>
            <a:off x="0" y="0"/>
            <a:ext cx="9155545" cy="533400"/>
          </a:xfrm>
          <a:prstGeom prst="flowChartDocument">
            <a:avLst/>
          </a:prstGeom>
          <a:gradFill flip="none"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 scaled="0"/>
            <a:tileRect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8697748" y="6624263"/>
            <a:ext cx="457200" cy="241558"/>
          </a:xfrm>
          <a:prstGeom prst="rect">
            <a:avLst/>
          </a:prstGeom>
          <a:solidFill>
            <a:srgbClr val="1E9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 userDrawn="1"/>
        </p:nvSpPr>
        <p:spPr bwMode="auto">
          <a:xfrm>
            <a:off x="39093" y="6588695"/>
            <a:ext cx="9115855" cy="23852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285750" marR="0" indent="0" algn="l" defTabSz="4572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513763" algn="r"/>
              </a:tabLst>
              <a:defRPr/>
            </a:pPr>
            <a:r>
              <a:rPr lang="en-US" sz="1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  <a:r>
              <a:rPr lang="en-US" sz="1000" b="1" cap="non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Tabrizi: </a:t>
            </a:r>
            <a:r>
              <a:rPr lang="en-US" sz="1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Seizure Detection</a:t>
            </a:r>
            <a:r>
              <a:rPr lang="en-US" sz="10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May, 2014</a:t>
            </a: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392405" y="6629400"/>
            <a:ext cx="8751595" cy="0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rgbClr val="1E9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8741540" y="6657110"/>
            <a:ext cx="364736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fld id="{7004E5E3-C477-F742-9645-5285663234E5}" type="slidenum">
              <a:rPr lang="en-US" sz="1000" b="1" i="0" smtClean="0">
                <a:latin typeface="Arial"/>
                <a:cs typeface="Arial"/>
              </a:rPr>
              <a:pPr/>
              <a:t>‹#›</a:t>
            </a:fld>
            <a:endParaRPr lang="en-US" sz="1000" b="1" i="0" dirty="0">
              <a:latin typeface="Arial"/>
              <a:cs typeface="Arial"/>
            </a:endParaRPr>
          </a:p>
        </p:txBody>
      </p:sp>
      <p:sp>
        <p:nvSpPr>
          <p:cNvPr id="18" name="Title Placeholder 17"/>
          <p:cNvSpPr>
            <a:spLocks noGrp="1"/>
          </p:cNvSpPr>
          <p:nvPr>
            <p:ph type="title"/>
          </p:nvPr>
        </p:nvSpPr>
        <p:spPr>
          <a:xfrm>
            <a:off x="-1" y="0"/>
            <a:ext cx="9155545" cy="328461"/>
          </a:xfrm>
          <a:prstGeom prst="rect">
            <a:avLst/>
          </a:prstGeom>
        </p:spPr>
        <p:txBody>
          <a:bodyPr vert="horz" wrap="none" lIns="91440" tIns="0" rIns="0" bIns="0" rtlCol="0" anchor="ctr" anchorCtr="0">
            <a:norm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093" y="6594644"/>
            <a:ext cx="320040" cy="22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5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856" y="1087664"/>
            <a:ext cx="6904464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Comparative Analysis of Nonlinear Features</a:t>
            </a:r>
            <a:br>
              <a:rPr lang="en-US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 HMM-Based</a:t>
            </a:r>
            <a:br>
              <a:rPr lang="en-US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Seizure Detection System</a:t>
            </a:r>
            <a:endParaRPr lang="en-US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>
          <a:xfrm>
            <a:off x="185856" y="4934717"/>
            <a:ext cx="5470525" cy="17111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Masih Tabrizi and Joseph Picone </a:t>
            </a:r>
            <a:endParaRPr lang="en-US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Engineering Data Consortium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for Signal and Information 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Temple University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Philadelphia, Pennsylvania, USA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Arial"/>
              <a:cs typeface="Arial"/>
            </a:endParaRPr>
          </a:p>
        </p:txBody>
      </p:sp>
      <p:pic>
        <p:nvPicPr>
          <p:cNvPr id="7" name="Picture 6" descr="isip_logo_transparen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059" y="5688816"/>
            <a:ext cx="914400" cy="914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0267" y="151862"/>
            <a:ext cx="1143000" cy="7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112" y="692398"/>
            <a:ext cx="872373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and False alarm for baseline features, MFCCs plus each one of six features and combinations of appended feature and MFCCs.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175" y="5440283"/>
            <a:ext cx="7084166" cy="1194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990" y="3462440"/>
            <a:ext cx="7583351" cy="20300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990" y="1432406"/>
            <a:ext cx="7583351" cy="2030034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2814763" y="3477144"/>
            <a:ext cx="222636" cy="421419"/>
          </a:xfrm>
          <a:prstGeom prst="up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871791" y="3521723"/>
            <a:ext cx="206734" cy="465504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871869"/>
            <a:ext cx="86405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equential data such as EEG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to be modeled by Hidden Markov Model (HMM) or similar approaches that designed to classify temporal sequences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this project is to add and apply statistical discriminative features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be applied to a HMM-based system and whether selected features could improve recognition performance for this seizure detection system.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improvements suggest that most of appended features have a significant contribution to seizure detection and can be used to construct more accurate seizure models.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537"/>
            <a:ext cx="9144000" cy="393234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Brief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Bibliography, References </a:t>
            </a:r>
            <a:endParaRPr lang="en-US" sz="2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190939" y="702129"/>
            <a:ext cx="8694738" cy="5335302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1]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Sanei, S., &amp; Chambers, J. A. (2007).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EEG SIGNAL PROCESSING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(p. 313). John Wilet and sons, Ltd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Tatum, W., Husain, A., Benbadis, S., &amp; Kaplan, P. (2008).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Handbook of EEG interpretation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(p.289). Demos Medical Publishing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</a:p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Wulsin, D. F., Gupta, J. R., Mani, R., Blanco, J. a, &amp; Litt, B. (2011). Modeling electroencephalography waveforms with semi-supervised deep belief nets: fast classification and anomaly measurement.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neural engineering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036015. doi:10.1088/1741-2560/8/3/036015</a:t>
            </a:r>
          </a:p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Sharbrough, F. W., ‘Nonspecific abnormal EEG patterns’, Chapter. 12, in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Electroencephalography, Basic Principles, Clinical Applications, and Related Fields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Eds E. Niedermeyer and F. Lopes Da Silva, 4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edn., Lippincott, Williams and Wilkins, Philadelphia, Pennsylvania, 1999.</a:t>
            </a:r>
          </a:p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Diambra L, Bastos de Figueiredo J.C, Malta P. (1999) Epileptic activity recognition in EEG recording</a:t>
            </a:r>
          </a:p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[6]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Yuan, Q., Zhou, W., Li, S., &amp; Cai, D. (2011). Epileptic EEG classification based on extreme learning machine and nonlinear features.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Epilepsy research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(1-2), 29–38. doi:10.1016/j.eplepsyres.2011.04.013</a:t>
            </a:r>
          </a:p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8087" y="4009071"/>
            <a:ext cx="20755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b="1" dirty="0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064" y="733647"/>
            <a:ext cx="7777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pPr algn="ctr"/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33647"/>
            <a:ext cx="873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base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description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8087" y="4009071"/>
            <a:ext cx="20755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b="1" dirty="0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064" y="733647"/>
            <a:ext cx="77777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electroencephalogram (EEG)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Diagnose cortex dysfunctions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/>
          </a:p>
          <a:p>
            <a:pPr algn="just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CHB-MIT database 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this project is to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apply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discriminative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 model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these features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/>
          </a:p>
          <a:p>
            <a:pPr algn="ctr"/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4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Temporal lobe Seizure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719" y="851417"/>
            <a:ext cx="8403331" cy="55707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31775" indent="-231775" algn="just">
              <a:spcAft>
                <a:spcPts val="1200"/>
              </a:spcAft>
              <a:buFont typeface="Arial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temporal lobe seizure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8975" lvl="1" indent="-231775" algn="just"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amplitude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60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μV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8975" lvl="1" indent="-231775" algn="just"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4–6 Hz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Sanei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  <a:endParaRPr lang="en-US" b="1" dirty="0">
              <a:latin typeface="Arial"/>
              <a:cs typeface="Arial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Burst of repetitive spikes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Handbook of EEG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Tatum et al. 2008)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5" y="2589250"/>
            <a:ext cx="4108450" cy="297144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505450" y="4800600"/>
            <a:ext cx="641350" cy="4191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27700" y="3829050"/>
            <a:ext cx="590550" cy="24592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0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CHB_MIT Dataset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253" y="830178"/>
            <a:ext cx="89514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include 198 seizures selected by physicians.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dataset 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onsists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916 hours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Artifact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free, continuous EEG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patients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seizures (temporal lobe seizure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sampled at a 256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digitized to 16 bit by an analogue-to-digital converter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10-20 placement system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Baseline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– Feature Extraction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411" y="615948"/>
            <a:ext cx="83525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baseline system is created by ISIP members, written in C++ environment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primarily version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software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generates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Temporal Energy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Energy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Amplitude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Cepstral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coefficients.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defines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utput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directory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hannel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window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 bank</a:t>
            </a:r>
          </a:p>
          <a:p>
            <a:pPr lvl="1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Baseline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– Statistical Model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411" y="615948"/>
            <a:ext cx="83525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Mixtures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sum of Gaussian component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GMM with 10 mixture components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out cross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the baseline system (using fenergy and 8 Cepstral coefficients):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8" y="4091165"/>
            <a:ext cx="8733543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Appended Features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0789" y="733926"/>
            <a:ext cx="85544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features that have been add to the software: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Temporal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Kurtosis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Peak/Valley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Zero-crossing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Wavelet Energy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Non-linear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Hurst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Exponent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 Entropy</a:t>
            </a:r>
          </a:p>
        </p:txBody>
      </p:sp>
    </p:spTree>
    <p:extLst>
      <p:ext uri="{BB962C8B-B14F-4D97-AF65-F5344CB8AC3E}">
        <p14:creationId xmlns:p14="http://schemas.microsoft.com/office/powerpoint/2010/main" val="5685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736600"/>
            <a:ext cx="889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performance using baseline feature set(MFCC), MFCCs plus appended features, and combinations of appended features and MFCCs.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37" y="2173763"/>
            <a:ext cx="8559526" cy="40968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2237" y="2933700"/>
            <a:ext cx="8559526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2237" y="3170251"/>
            <a:ext cx="8559526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237" y="3429000"/>
            <a:ext cx="8559526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2237" y="4099134"/>
            <a:ext cx="8559526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2237" y="2933700"/>
            <a:ext cx="8559526" cy="2286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2237" y="3398851"/>
            <a:ext cx="8559526" cy="2286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5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5" grpId="0" animBg="1"/>
      <p:bldP spid="10" grpId="0" animBg="1"/>
    </p:bldLst>
  </p:timing>
</p:sld>
</file>

<file path=ppt/theme/theme1.xml><?xml version="1.0" encoding="utf-8"?>
<a:theme xmlns:a="http://schemas.openxmlformats.org/drawingml/2006/main" name="ISIP 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5691</TotalTime>
  <Words>486</Words>
  <Application>Microsoft Office PowerPoint</Application>
  <PresentationFormat>On-screen Show (4:3)</PresentationFormat>
  <Paragraphs>117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ISIP Content Slide</vt:lpstr>
      <vt:lpstr>PowerPoint Presentation</vt:lpstr>
      <vt:lpstr>Outline</vt:lpstr>
      <vt:lpstr>Abstract</vt:lpstr>
      <vt:lpstr>Temporal lobe Seizure</vt:lpstr>
      <vt:lpstr>CHB_MIT Dataset</vt:lpstr>
      <vt:lpstr>The Baseline System – Feature Extraction</vt:lpstr>
      <vt:lpstr>The Baseline System – Statistical Model</vt:lpstr>
      <vt:lpstr>Appended Features</vt:lpstr>
      <vt:lpstr>PowerPoint Presentation</vt:lpstr>
      <vt:lpstr>Results</vt:lpstr>
      <vt:lpstr>Summary </vt:lpstr>
      <vt:lpstr>PowerPoint Presentation</vt:lpstr>
    </vt:vector>
  </TitlesOfParts>
  <Company>Temple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Masih Tabrizi</dc:creator>
  <cp:lastModifiedBy>Masih Tabrizi</cp:lastModifiedBy>
  <cp:revision>355</cp:revision>
  <dcterms:created xsi:type="dcterms:W3CDTF">2012-05-05T20:20:58Z</dcterms:created>
  <dcterms:modified xsi:type="dcterms:W3CDTF">2014-05-12T04:34:32Z</dcterms:modified>
</cp:coreProperties>
</file>