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26"/>
  </p:notesMasterIdLst>
  <p:handoutMasterIdLst>
    <p:handoutMasterId r:id="rId27"/>
  </p:handoutMasterIdLst>
  <p:sldIdLst>
    <p:sldId id="325" r:id="rId3"/>
    <p:sldId id="293" r:id="rId4"/>
    <p:sldId id="327" r:id="rId5"/>
    <p:sldId id="326" r:id="rId6"/>
    <p:sldId id="328" r:id="rId7"/>
    <p:sldId id="337" r:id="rId8"/>
    <p:sldId id="329" r:id="rId9"/>
    <p:sldId id="338" r:id="rId10"/>
    <p:sldId id="330" r:id="rId11"/>
    <p:sldId id="339" r:id="rId12"/>
    <p:sldId id="331" r:id="rId13"/>
    <p:sldId id="332" r:id="rId14"/>
    <p:sldId id="333" r:id="rId15"/>
    <p:sldId id="334" r:id="rId16"/>
    <p:sldId id="335" r:id="rId17"/>
    <p:sldId id="336" r:id="rId18"/>
    <p:sldId id="340" r:id="rId19"/>
    <p:sldId id="342" r:id="rId20"/>
    <p:sldId id="343" r:id="rId21"/>
    <p:sldId id="344" r:id="rId22"/>
    <p:sldId id="345" r:id="rId23"/>
    <p:sldId id="346" r:id="rId24"/>
    <p:sldId id="347" r:id="rId25"/>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4713" autoAdjust="0"/>
    <p:restoredTop sz="88350" autoAdjust="0"/>
  </p:normalViewPr>
  <p:slideViewPr>
    <p:cSldViewPr snapToGrid="0">
      <p:cViewPr varScale="1">
        <p:scale>
          <a:sx n="78" d="100"/>
          <a:sy n="78" d="100"/>
        </p:scale>
        <p:origin x="-1716" y="-84"/>
      </p:cViewPr>
      <p:guideLst>
        <p:guide orient="horz" pos="1584"/>
        <p:guide pos="440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1836" y="-96"/>
      </p:cViewPr>
      <p:guideLst>
        <p:guide orient="horz" pos="3019"/>
        <p:guide pos="23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19.xml"/><Relationship Id="rId3" Type="http://schemas.openxmlformats.org/officeDocument/2006/relationships/slide" Target="slides/slide4.xml"/><Relationship Id="rId21" Type="http://schemas.openxmlformats.org/officeDocument/2006/relationships/slide" Target="slides/slide22.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1.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6.xml"/><Relationship Id="rId10" Type="http://schemas.openxmlformats.org/officeDocument/2006/relationships/slide" Target="slides/slide11.xml"/><Relationship Id="rId19" Type="http://schemas.openxmlformats.org/officeDocument/2006/relationships/slide" Target="slides/slide20.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dirty="0"/>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dirty="0"/>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dirty="0"/>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dirty="0"/>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dirty="0"/>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dirty="0"/>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9</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10</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11</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12</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13</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r>
              <a:rPr lang="en-US" dirty="0" smtClean="0"/>
              <a:t>This slide seems really boring</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14</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15</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16</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17</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18</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19</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20</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21</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22</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2</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3</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r>
              <a:rPr lang="en-US" dirty="0" smtClean="0"/>
              <a:t>-Simple intro to nonlinear features. Another block</a:t>
            </a:r>
            <a:r>
              <a:rPr lang="en-US" baseline="0" dirty="0" smtClean="0"/>
              <a:t> diagram? Is the figure in the block diagram too much?</a:t>
            </a: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4</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r>
              <a:rPr lang="en-US" dirty="0" smtClean="0"/>
              <a:t>Motivation for using nonlinear features. I wish I had a witty cartoon for this slide.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5</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r>
              <a:rPr lang="en-US" dirty="0" smtClean="0"/>
              <a:t>I don’t</a:t>
            </a:r>
            <a:r>
              <a:rPr lang="en-US" baseline="0" dirty="0" smtClean="0"/>
              <a:t> like the position of the equations</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6</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7</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8</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6/10/2008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700"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smtClean="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sip.msstate.edu/publications/books/msstate_theses/2008/dynamic_invariant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image" Target="../media/image19.jpeg"/></Relationships>
</file>

<file path=ppt/slides/_rels/slide1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notesSlide" Target="../notesSlides/notesSlide11.xml"/><Relationship Id="rId7" Type="http://schemas.openxmlformats.org/officeDocument/2006/relationships/image" Target="../media/image15.jpeg"/><Relationship Id="rId2" Type="http://schemas.openxmlformats.org/officeDocument/2006/relationships/slideLayout" Target="../slideLayouts/slideLayout11.xml"/><Relationship Id="rId1" Type="http://schemas.openxmlformats.org/officeDocument/2006/relationships/vmlDrawing" Target="../drawings/vmlDrawing4.vml"/><Relationship Id="rId6" Type="http://schemas.openxmlformats.org/officeDocument/2006/relationships/image" Target="../media/image14.jpeg"/><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3" Type="http://schemas.openxmlformats.org/officeDocument/2006/relationships/hyperlink" Target="http://www.isip.msstate.edu/projects/speech/software/" TargetMode="External"/><Relationship Id="rId7" Type="http://schemas.openxmlformats.org/officeDocument/2006/relationships/image" Target="../media/image25.png"/><Relationship Id="rId2" Type="http://schemas.openxmlformats.org/officeDocument/2006/relationships/notesSlide" Target="../notesSlides/notesSlide21.xml"/><Relationship Id="rId1" Type="http://schemas.openxmlformats.org/officeDocument/2006/relationships/slideLayout" Target="../slideLayouts/slideLayout11.xml"/><Relationship Id="rId6" Type="http://schemas.openxmlformats.org/officeDocument/2006/relationships/hyperlink" Target="http://www.isip.msstate.edu/projects/aurora" TargetMode="External"/><Relationship Id="rId5" Type="http://schemas.openxmlformats.org/officeDocument/2006/relationships/hyperlink" Target="http://www.isip.msstate.edu/projects/speech" TargetMode="External"/><Relationship Id="rId4" Type="http://schemas.openxmlformats.org/officeDocument/2006/relationships/image" Target="../media/image24.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notesSlide" Target="../notesSlides/notesSlide6.xml"/><Relationship Id="rId7" Type="http://schemas.openxmlformats.org/officeDocument/2006/relationships/oleObject" Target="../embeddings/oleObject1.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image" Target="../media/image8.jpeg"/><Relationship Id="rId5" Type="http://schemas.openxmlformats.org/officeDocument/2006/relationships/image" Target="../media/image4.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7.xml"/><Relationship Id="rId7" Type="http://schemas.openxmlformats.org/officeDocument/2006/relationships/oleObject" Target="../embeddings/oleObject3.bin"/><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smtClean="0">
                <a:solidFill>
                  <a:schemeClr val="accent2"/>
                </a:solidFill>
              </a:rPr>
              <a:t>NONLINEAR DYNAMIC INVARIANTS FOR CONTINUOUS SPEECH RECOGNITION</a:t>
            </a:r>
            <a:endParaRPr lang="en-US" b="1" dirty="0">
              <a:solidFill>
                <a:schemeClr val="accent2"/>
              </a:solidFill>
            </a:endParaRPr>
          </a:p>
        </p:txBody>
      </p:sp>
      <p:sp>
        <p:nvSpPr>
          <p:cNvPr id="12" name="Rectangle 3"/>
          <p:cNvSpPr txBox="1">
            <a:spLocks noChangeArrowheads="1"/>
          </p:cNvSpPr>
          <p:nvPr/>
        </p:nvSpPr>
        <p:spPr>
          <a:xfrm>
            <a:off x="557213" y="1543050"/>
            <a:ext cx="4287837" cy="3289300"/>
          </a:xfrm>
          <a:prstGeom prst="rect">
            <a:avLst/>
          </a:prstGeom>
        </p:spPr>
        <p:txBody>
          <a:bodyPr lIns="0" tIns="0" rIns="0" bIns="0"/>
          <a:lstStyle/>
          <a:p>
            <a:pPr marL="230188" marR="0" lvl="0" indent="-230188" defTabSz="914400" rtl="0" eaLnBrk="1" fontAlgn="auto" latinLnBrk="0" hangingPunct="1">
              <a:lnSpc>
                <a:spcPct val="90000"/>
              </a:lnSpc>
              <a:spcBef>
                <a:spcPct val="0"/>
              </a:spcBef>
              <a:spcAft>
                <a:spcPts val="0"/>
              </a:spcAft>
              <a:buClrTx/>
              <a:buSzTx/>
              <a:buFontTx/>
              <a:buNone/>
              <a:tabLst/>
              <a:defRPr/>
            </a:pPr>
            <a:r>
              <a:rPr kumimoji="0" lang="en-US" sz="1600" b="1" i="0" u="none" strike="noStrike" kern="1200" cap="none" spc="0" normalizeH="0" baseline="0" noProof="0" dirty="0" smtClean="0">
                <a:ln>
                  <a:noFill/>
                </a:ln>
                <a:solidFill>
                  <a:schemeClr val="accent1"/>
                </a:solidFill>
                <a:effectLst/>
                <a:uLnTx/>
                <a:uFillTx/>
                <a:latin typeface="Arial" pitchFamily="34" charset="0"/>
                <a:ea typeface="+mn-ea"/>
                <a:cs typeface="+mn-cs"/>
              </a:rPr>
              <a:t>•	</a:t>
            </a:r>
            <a:r>
              <a:rPr kumimoji="0" lang="en-US" sz="1800" b="1" i="0" u="none" strike="noStrike" kern="1200" cap="none" spc="0" normalizeH="0" baseline="0" noProof="0" dirty="0" smtClean="0">
                <a:ln>
                  <a:noFill/>
                </a:ln>
                <a:solidFill>
                  <a:schemeClr val="accent1"/>
                </a:solidFill>
                <a:effectLst/>
                <a:uLnTx/>
                <a:uFillTx/>
                <a:latin typeface="Arial" pitchFamily="34" charset="0"/>
                <a:ea typeface="+mn-ea"/>
                <a:cs typeface="+mn-cs"/>
              </a:rPr>
              <a:t>Author:</a:t>
            </a:r>
          </a:p>
          <a:p>
            <a:pPr marL="230188" marR="0" lvl="0" indent="-230188" defTabSz="91440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Arial" pitchFamily="34" charset="0"/>
                <a:ea typeface="+mn-ea"/>
                <a:cs typeface="+mn-cs"/>
              </a:rPr>
              <a:t>	</a:t>
            </a:r>
            <a:r>
              <a:rPr kumimoji="0" lang="en-US" sz="1800" b="1" i="0" u="none" strike="noStrike" kern="1200" cap="none" spc="0" normalizeH="0" baseline="0" noProof="0" dirty="0" smtClean="0">
                <a:ln>
                  <a:noFill/>
                </a:ln>
                <a:solidFill>
                  <a:schemeClr val="hlink"/>
                </a:solidFill>
                <a:effectLst/>
                <a:uLnTx/>
                <a:uFillTx/>
                <a:latin typeface="Arial" pitchFamily="34" charset="0"/>
                <a:ea typeface="+mn-ea"/>
                <a:cs typeface="+mn-cs"/>
              </a:rPr>
              <a:t>Daniel May</a:t>
            </a:r>
          </a:p>
          <a:p>
            <a:pPr marL="230188" marR="0" lvl="0" indent="-230188" defTabSz="91440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accent2"/>
                </a:solidFill>
                <a:effectLst/>
                <a:uLnTx/>
                <a:uFillTx/>
                <a:latin typeface="Arial" pitchFamily="34" charset="0"/>
                <a:ea typeface="+mn-ea"/>
                <a:cs typeface="+mn-cs"/>
              </a:rPr>
              <a:t>	Inst. for Signal and Info. Processing</a:t>
            </a:r>
          </a:p>
          <a:p>
            <a:pPr marL="230188" marR="0" lvl="0" indent="-230188" defTabSz="91440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accent2"/>
                </a:solidFill>
                <a:effectLst/>
                <a:uLnTx/>
                <a:uFillTx/>
                <a:latin typeface="Arial" pitchFamily="34" charset="0"/>
                <a:ea typeface="+mn-ea"/>
                <a:cs typeface="+mn-cs"/>
              </a:rPr>
              <a:t>	Dept. Electrical and Computer Eng.</a:t>
            </a:r>
          </a:p>
          <a:p>
            <a:pPr marL="230188" marR="0" lvl="0" indent="-230188" defTabSz="91440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accent2"/>
                </a:solidFill>
                <a:effectLst/>
                <a:uLnTx/>
                <a:uFillTx/>
                <a:latin typeface="Arial" pitchFamily="34" charset="0"/>
                <a:ea typeface="+mn-ea"/>
                <a:cs typeface="+mn-cs"/>
              </a:rPr>
              <a:t>	Mississippi State University</a:t>
            </a:r>
          </a:p>
          <a:p>
            <a:pPr marL="230188" marR="0" lvl="0" indent="-230188" defTabSz="914400" rtl="0" eaLnBrk="1" fontAlgn="auto" latinLnBrk="0" hangingPunct="1">
              <a:lnSpc>
                <a:spcPct val="110000"/>
              </a:lnSpc>
              <a:spcBef>
                <a:spcPct val="0"/>
              </a:spcBef>
              <a:spcAft>
                <a:spcPts val="0"/>
              </a:spcAft>
              <a:buClrTx/>
              <a:buSzTx/>
              <a:buFontTx/>
              <a:buNone/>
              <a:tabLst/>
              <a:defRPr/>
            </a:pPr>
            <a:endParaRPr kumimoji="0" lang="en-US" sz="1800" b="1" i="0" u="none" strike="noStrike" kern="1200" cap="none" spc="0" normalizeH="0" baseline="0" noProof="0" dirty="0" smtClean="0">
              <a:ln>
                <a:noFill/>
              </a:ln>
              <a:solidFill>
                <a:srgbClr val="00CC66"/>
              </a:solidFill>
              <a:effectLst/>
              <a:uLnTx/>
              <a:uFillTx/>
              <a:latin typeface="Arial" pitchFamily="34" charset="0"/>
              <a:ea typeface="+mn-ea"/>
              <a:cs typeface="+mn-cs"/>
            </a:endParaRPr>
          </a:p>
          <a:p>
            <a:pPr marL="230188" marR="0" lvl="0" indent="-230188" defTabSz="91440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accent1"/>
                </a:solidFill>
                <a:effectLst/>
                <a:uLnTx/>
                <a:uFillTx/>
                <a:latin typeface="Arial" pitchFamily="34" charset="0"/>
                <a:ea typeface="+mn-ea"/>
                <a:cs typeface="+mn-cs"/>
              </a:rPr>
              <a:t>•	Contact Information:</a:t>
            </a:r>
          </a:p>
          <a:p>
            <a:pPr marL="230188" marR="0" lvl="0" indent="-230188" defTabSz="91440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accent2"/>
                </a:solidFill>
                <a:effectLst/>
                <a:uLnTx/>
                <a:uFillTx/>
                <a:latin typeface="Arial" pitchFamily="34" charset="0"/>
                <a:ea typeface="+mn-ea"/>
                <a:cs typeface="+mn-cs"/>
              </a:rPr>
              <a:t>	Box 9571</a:t>
            </a:r>
          </a:p>
          <a:p>
            <a:pPr marL="230188" marR="0" lvl="0" indent="-230188" defTabSz="91440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accent2"/>
                </a:solidFill>
                <a:effectLst/>
                <a:uLnTx/>
                <a:uFillTx/>
                <a:latin typeface="Arial" pitchFamily="34" charset="0"/>
                <a:ea typeface="+mn-ea"/>
                <a:cs typeface="+mn-cs"/>
              </a:rPr>
              <a:t>	Mississippi State University</a:t>
            </a:r>
          </a:p>
          <a:p>
            <a:pPr marL="230188" marR="0" lvl="0" indent="-230188" defTabSz="91440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accent2"/>
                </a:solidFill>
                <a:effectLst/>
                <a:uLnTx/>
                <a:uFillTx/>
                <a:latin typeface="Arial" pitchFamily="34" charset="0"/>
                <a:ea typeface="+mn-ea"/>
                <a:cs typeface="+mn-cs"/>
              </a:rPr>
              <a:t>	Mississippi State, Mississippi 39762</a:t>
            </a:r>
          </a:p>
          <a:p>
            <a:pPr marL="230188" marR="0" lvl="0" indent="-230188" defTabSz="914400" rtl="0" eaLnBrk="1" fontAlgn="auto" latinLnBrk="0" hangingPunct="1">
              <a:lnSpc>
                <a:spcPct val="90000"/>
              </a:lnSpc>
              <a:spcBef>
                <a:spcPct val="0"/>
              </a:spcBef>
              <a:spcAft>
                <a:spcPts val="0"/>
              </a:spcAft>
              <a:buClrTx/>
              <a:buSzTx/>
              <a:buFontTx/>
              <a:buNone/>
              <a:tabLst/>
              <a:defRPr/>
            </a:pPr>
            <a:r>
              <a:rPr kumimoji="0" lang="en-US" sz="1800" b="1" i="0" u="none" strike="noStrike" kern="1200" cap="none" spc="0" normalizeH="0" baseline="0" noProof="0" dirty="0" smtClean="0">
                <a:ln>
                  <a:noFill/>
                </a:ln>
                <a:solidFill>
                  <a:schemeClr val="accent2"/>
                </a:solidFill>
                <a:effectLst/>
                <a:uLnTx/>
                <a:uFillTx/>
                <a:latin typeface="Arial" pitchFamily="34" charset="0"/>
                <a:ea typeface="+mn-ea"/>
                <a:cs typeface="+mn-cs"/>
              </a:rPr>
              <a:t>	Tel: 601-467-6573</a:t>
            </a:r>
          </a:p>
          <a:p>
            <a:pPr marL="230188" marR="0" lvl="0" indent="-230188" defTabSz="914400" rtl="0" eaLnBrk="1" fontAlgn="auto" latinLnBrk="0" hangingPunct="1">
              <a:lnSpc>
                <a:spcPct val="90000"/>
              </a:lnSpc>
              <a:spcBef>
                <a:spcPct val="0"/>
              </a:spcBef>
              <a:spcAft>
                <a:spcPts val="0"/>
              </a:spcAft>
              <a:buClrTx/>
              <a:buSzTx/>
              <a:buFontTx/>
              <a:buNone/>
              <a:tabLst/>
              <a:defRPr/>
            </a:pPr>
            <a:endParaRPr kumimoji="0" lang="en-US" sz="1800" b="1" i="0" u="none" strike="noStrike" kern="1200" cap="none" spc="0" normalizeH="0" baseline="0" noProof="0" dirty="0" smtClean="0">
              <a:ln>
                <a:noFill/>
              </a:ln>
              <a:solidFill>
                <a:schemeClr val="accent2"/>
              </a:solidFill>
              <a:effectLst/>
              <a:uLnTx/>
              <a:uFillTx/>
              <a:latin typeface="Arial" pitchFamily="34" charset="0"/>
              <a:ea typeface="+mn-ea"/>
              <a:cs typeface="+mn-cs"/>
            </a:endParaRPr>
          </a:p>
          <a:p>
            <a:pPr marL="230188" indent="-230188" fontAlgn="auto">
              <a:lnSpc>
                <a:spcPct val="80000"/>
              </a:lnSpc>
              <a:spcBef>
                <a:spcPct val="20000"/>
              </a:spcBef>
              <a:spcAft>
                <a:spcPts val="0"/>
              </a:spcAft>
            </a:pPr>
            <a:r>
              <a:rPr kumimoji="0" lang="en-US" sz="1800" b="1" i="0" u="none" strike="noStrike" kern="1200" cap="none" spc="0" normalizeH="0" baseline="0" noProof="0" dirty="0" smtClean="0">
                <a:ln>
                  <a:noFill/>
                </a:ln>
                <a:solidFill>
                  <a:srgbClr val="00CC00"/>
                </a:solidFill>
                <a:effectLst/>
                <a:uLnTx/>
                <a:uFillTx/>
                <a:latin typeface="Arial" pitchFamily="34" charset="0"/>
                <a:ea typeface="+mn-ea"/>
                <a:cs typeface="+mn-cs"/>
              </a:rPr>
              <a:t>	</a:t>
            </a:r>
            <a:r>
              <a:rPr lang="en-US" sz="1800" b="1" dirty="0" smtClean="0">
                <a:solidFill>
                  <a:schemeClr val="accent2"/>
                </a:solidFill>
              </a:rPr>
              <a:t>Email: dom5@ece.msstate.edu</a:t>
            </a:r>
          </a:p>
          <a:p>
            <a:pPr marL="230188" marR="0" lvl="0" indent="-230188" defTabSz="914400" rtl="0" eaLnBrk="1" fontAlgn="auto" latinLnBrk="0" hangingPunct="1">
              <a:lnSpc>
                <a:spcPct val="80000"/>
              </a:lnSpc>
              <a:spcBef>
                <a:spcPct val="20000"/>
              </a:spcBef>
              <a:spcAft>
                <a:spcPts val="0"/>
              </a:spcAft>
              <a:buClrTx/>
              <a:buSzTx/>
              <a:buFontTx/>
              <a:buNone/>
              <a:tabLst/>
              <a:defRPr/>
            </a:pPr>
            <a:endParaRPr kumimoji="0" lang="en-US" sz="1800" b="1" i="0" u="none" strike="noStrike" kern="1200" cap="none" spc="0" normalizeH="0" baseline="0" noProof="0" dirty="0">
              <a:ln>
                <a:noFill/>
              </a:ln>
              <a:solidFill>
                <a:srgbClr val="49A4FF"/>
              </a:solidFill>
              <a:effectLst/>
              <a:uLnTx/>
              <a:uFillTx/>
              <a:latin typeface="Arial" pitchFamily="34" charset="0"/>
              <a:ea typeface="+mn-ea"/>
              <a:cs typeface="+mn-cs"/>
            </a:endParaRPr>
          </a:p>
        </p:txBody>
      </p:sp>
      <p:sp>
        <p:nvSpPr>
          <p:cNvPr id="13" name="Text Box 31"/>
          <p:cNvSpPr txBox="1">
            <a:spLocks noChangeArrowheads="1"/>
          </p:cNvSpPr>
          <p:nvPr/>
        </p:nvSpPr>
        <p:spPr bwMode="auto">
          <a:xfrm>
            <a:off x="539750" y="5268297"/>
            <a:ext cx="8156575" cy="1052596"/>
          </a:xfrm>
          <a:prstGeom prst="rect">
            <a:avLst/>
          </a:prstGeom>
          <a:noFill/>
          <a:ln w="9525">
            <a:noFill/>
            <a:miter lim="800000"/>
            <a:headEnd/>
            <a:tailEnd/>
          </a:ln>
          <a:effectLst/>
        </p:spPr>
        <p:txBody>
          <a:bodyPr lIns="0" tIns="0" rIns="0" bIns="0">
            <a:spAutoFit/>
          </a:bodyPr>
          <a:lstStyle/>
          <a:p>
            <a:pPr marL="230188" indent="-230188" defTabSz="909638">
              <a:lnSpc>
                <a:spcPct val="90000"/>
              </a:lnSpc>
              <a:spcBef>
                <a:spcPct val="20000"/>
              </a:spcBef>
              <a:spcAft>
                <a:spcPct val="0"/>
              </a:spcAft>
            </a:pPr>
            <a:r>
              <a:rPr lang="en-US" sz="1800" b="1" dirty="0">
                <a:solidFill>
                  <a:schemeClr val="accent1"/>
                </a:solidFill>
              </a:rPr>
              <a:t>•	URL: </a:t>
            </a:r>
            <a:r>
              <a:rPr lang="en-US" sz="1800" b="1" dirty="0">
                <a:hlinkClick r:id="rId3"/>
              </a:rPr>
              <a:t>http://</a:t>
            </a:r>
            <a:r>
              <a:rPr lang="en-US" sz="1800" b="1" dirty="0" smtClean="0">
                <a:hlinkClick r:id="rId3"/>
              </a:rPr>
              <a:t>www.isip.msstate.edu/publications/books/msstate_theses/2008/dynamic_invariants</a:t>
            </a:r>
            <a:r>
              <a:rPr lang="en-US" sz="1800" b="1" dirty="0" smtClean="0"/>
              <a:t> </a:t>
            </a:r>
            <a:endParaRPr lang="en-US" sz="1800" b="1" dirty="0"/>
          </a:p>
          <a:p>
            <a:pPr marL="230188" indent="-230188" defTabSz="909638">
              <a:lnSpc>
                <a:spcPct val="90000"/>
              </a:lnSpc>
              <a:spcBef>
                <a:spcPct val="20000"/>
              </a:spcBef>
              <a:spcAft>
                <a:spcPct val="0"/>
              </a:spcAft>
            </a:pPr>
            <a:r>
              <a:rPr lang="en-US" sz="1800" b="1" dirty="0"/>
              <a:t>	</a:t>
            </a:r>
          </a:p>
        </p:txBody>
      </p:sp>
      <p:pic>
        <p:nvPicPr>
          <p:cNvPr id="15" name="Picture 14" descr="title_v0.jpg"/>
          <p:cNvPicPr>
            <a:picLocks noChangeAspect="1"/>
          </p:cNvPicPr>
          <p:nvPr/>
        </p:nvPicPr>
        <p:blipFill>
          <a:blip r:embed="rId4"/>
          <a:stretch>
            <a:fillRect/>
          </a:stretch>
        </p:blipFill>
        <p:spPr>
          <a:xfrm>
            <a:off x="5452946" y="1605351"/>
            <a:ext cx="2320499" cy="1574140"/>
          </a:xfrm>
          <a:prstGeom prst="rect">
            <a:avLst/>
          </a:prstGeom>
          <a:ln w="25400">
            <a:solidFill>
              <a:schemeClr val="accent2"/>
            </a:solidFill>
          </a:ln>
        </p:spPr>
      </p:pic>
      <p:pic>
        <p:nvPicPr>
          <p:cNvPr id="16" name="Picture 15" descr="aa_attractor.jpg"/>
          <p:cNvPicPr>
            <a:picLocks noChangeAspect="1"/>
          </p:cNvPicPr>
          <p:nvPr/>
        </p:nvPicPr>
        <p:blipFill>
          <a:blip r:embed="rId5"/>
          <a:stretch>
            <a:fillRect/>
          </a:stretch>
        </p:blipFill>
        <p:spPr>
          <a:xfrm>
            <a:off x="6701882" y="2945188"/>
            <a:ext cx="1966332" cy="1541783"/>
          </a:xfrm>
          <a:prstGeom prst="rect">
            <a:avLst/>
          </a:prstGeom>
          <a:ln w="25400">
            <a:solidFill>
              <a:schemeClr val="accent2"/>
            </a:solidFill>
          </a:ln>
        </p:spPr>
      </p:pic>
      <p:pic>
        <p:nvPicPr>
          <p:cNvPr id="17" name="Picture 16" descr="true_lorenz.jpg"/>
          <p:cNvPicPr>
            <a:picLocks noChangeAspect="1"/>
          </p:cNvPicPr>
          <p:nvPr/>
        </p:nvPicPr>
        <p:blipFill>
          <a:blip r:embed="rId6"/>
          <a:stretch>
            <a:fillRect/>
          </a:stretch>
        </p:blipFill>
        <p:spPr>
          <a:xfrm>
            <a:off x="4906534" y="3624145"/>
            <a:ext cx="2198649" cy="1648987"/>
          </a:xfrm>
          <a:prstGeom prst="rect">
            <a:avLst/>
          </a:prstGeom>
          <a:ln w="25400">
            <a:solidFill>
              <a:schemeClr val="accent2"/>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Fractal Dimension Examples</a:t>
            </a:r>
            <a:endParaRPr lang="en-US" b="1" dirty="0">
              <a:solidFill>
                <a:schemeClr val="accent2"/>
              </a:solidFill>
            </a:endParaRPr>
          </a:p>
        </p:txBody>
      </p:sp>
      <p:pic>
        <p:nvPicPr>
          <p:cNvPr id="99329" name="Picture 0" descr="aa_attractor.jpg"/>
          <p:cNvPicPr>
            <a:picLocks noChangeAspect="1" noChangeArrowheads="1"/>
          </p:cNvPicPr>
          <p:nvPr/>
        </p:nvPicPr>
        <p:blipFill>
          <a:blip r:embed="rId3"/>
          <a:srcRect/>
          <a:stretch>
            <a:fillRect/>
          </a:stretch>
        </p:blipFill>
        <p:spPr bwMode="auto">
          <a:xfrm>
            <a:off x="5549899" y="736600"/>
            <a:ext cx="3107765" cy="2768600"/>
          </a:xfrm>
          <a:prstGeom prst="rect">
            <a:avLst/>
          </a:prstGeom>
          <a:noFill/>
          <a:ln w="31750">
            <a:solidFill>
              <a:schemeClr val="accent2"/>
            </a:solidFill>
            <a:miter lim="800000"/>
            <a:headEnd/>
            <a:tailEnd/>
          </a:ln>
        </p:spPr>
      </p:pic>
      <p:pic>
        <p:nvPicPr>
          <p:cNvPr id="99330" name="Picture 2" descr="eh_attractor.jpg"/>
          <p:cNvPicPr>
            <a:picLocks noChangeAspect="1" noChangeArrowheads="1"/>
          </p:cNvPicPr>
          <p:nvPr/>
        </p:nvPicPr>
        <p:blipFill>
          <a:blip r:embed="rId4"/>
          <a:srcRect/>
          <a:stretch>
            <a:fillRect/>
          </a:stretch>
        </p:blipFill>
        <p:spPr bwMode="auto">
          <a:xfrm>
            <a:off x="5549901" y="3733800"/>
            <a:ext cx="3111499" cy="2565400"/>
          </a:xfrm>
          <a:prstGeom prst="rect">
            <a:avLst/>
          </a:prstGeom>
          <a:noFill/>
          <a:ln w="31750">
            <a:solidFill>
              <a:schemeClr val="accent2"/>
            </a:solidFill>
            <a:miter lim="800000"/>
            <a:headEnd/>
            <a:tailEnd/>
          </a:ln>
        </p:spPr>
      </p:pic>
      <p:sp>
        <p:nvSpPr>
          <p:cNvPr id="10" name="Text Box 66"/>
          <p:cNvSpPr txBox="1">
            <a:spLocks noChangeArrowheads="1"/>
          </p:cNvSpPr>
          <p:nvPr/>
        </p:nvSpPr>
        <p:spPr bwMode="auto">
          <a:xfrm>
            <a:off x="247650" y="807246"/>
            <a:ext cx="5264150" cy="1495794"/>
          </a:xfrm>
          <a:prstGeom prst="rect">
            <a:avLst/>
          </a:prstGeom>
          <a:noFill/>
          <a:ln w="9525">
            <a:noFill/>
            <a:miter lim="800000"/>
            <a:headEnd/>
            <a:tailEnd/>
          </a:ln>
          <a:effectLst/>
        </p:spPr>
        <p:txBody>
          <a:bodyPr wrap="square" lIns="0" tIns="0" rIns="0" bIns="0">
            <a:spAutoFit/>
          </a:bodyPr>
          <a:lstStyle/>
          <a:p>
            <a:pPr marL="230188" indent="-230188">
              <a:spcBef>
                <a:spcPct val="20000"/>
              </a:spcBef>
              <a:buFont typeface="Arial" pitchFamily="34" charset="0"/>
              <a:buChar char="•"/>
            </a:pPr>
            <a:r>
              <a:rPr lang="en-US" sz="1800" b="1" dirty="0" smtClean="0">
                <a:solidFill>
                  <a:schemeClr val="bg1"/>
                </a:solidFill>
              </a:rPr>
              <a:t>Reconstructed attractor for phoneme /</a:t>
            </a:r>
            <a:r>
              <a:rPr lang="en-US" sz="1800" b="1" dirty="0" err="1" smtClean="0">
                <a:solidFill>
                  <a:schemeClr val="bg1"/>
                </a:solidFill>
              </a:rPr>
              <a:t>aa</a:t>
            </a:r>
            <a:r>
              <a:rPr lang="en-US" sz="1800" b="1" dirty="0" smtClean="0">
                <a:solidFill>
                  <a:schemeClr val="bg1"/>
                </a:solidFill>
              </a:rPr>
              <a:t>/.</a:t>
            </a:r>
          </a:p>
          <a:p>
            <a:pPr marL="230188" indent="-230188">
              <a:spcBef>
                <a:spcPct val="20000"/>
              </a:spcBef>
              <a:buFont typeface="Arial" pitchFamily="34" charset="0"/>
              <a:buChar char="•"/>
            </a:pPr>
            <a:r>
              <a:rPr lang="en-US" sz="1800" b="1" dirty="0" smtClean="0">
                <a:solidFill>
                  <a:schemeClr val="bg1"/>
                </a:solidFill>
              </a:rPr>
              <a:t>Self similarity clearly visible in the symmetric shape of the attractor.</a:t>
            </a:r>
          </a:p>
          <a:p>
            <a:pPr marL="230188" indent="-230188">
              <a:spcBef>
                <a:spcPct val="20000"/>
              </a:spcBef>
              <a:buFont typeface="Arial" pitchFamily="34" charset="0"/>
              <a:buChar char="•"/>
            </a:pPr>
            <a:r>
              <a:rPr lang="en-US" sz="1800" b="1" dirty="0" smtClean="0">
                <a:solidFill>
                  <a:schemeClr val="bg1"/>
                </a:solidFill>
              </a:rPr>
              <a:t>This attractor results in a correlation dimension of 0.88.</a:t>
            </a:r>
          </a:p>
        </p:txBody>
      </p:sp>
      <p:sp>
        <p:nvSpPr>
          <p:cNvPr id="11" name="Text Box 66"/>
          <p:cNvSpPr txBox="1">
            <a:spLocks noChangeArrowheads="1"/>
          </p:cNvSpPr>
          <p:nvPr/>
        </p:nvSpPr>
        <p:spPr bwMode="auto">
          <a:xfrm>
            <a:off x="247650" y="3652046"/>
            <a:ext cx="5264150" cy="1495794"/>
          </a:xfrm>
          <a:prstGeom prst="rect">
            <a:avLst/>
          </a:prstGeom>
          <a:noFill/>
          <a:ln w="9525">
            <a:noFill/>
            <a:miter lim="800000"/>
            <a:headEnd/>
            <a:tailEnd/>
          </a:ln>
          <a:effectLst/>
        </p:spPr>
        <p:txBody>
          <a:bodyPr wrap="square" lIns="0" tIns="0" rIns="0" bIns="0">
            <a:spAutoFit/>
          </a:bodyPr>
          <a:lstStyle/>
          <a:p>
            <a:pPr marL="230188" indent="-230188">
              <a:spcBef>
                <a:spcPct val="20000"/>
              </a:spcBef>
              <a:buFont typeface="Arial" pitchFamily="34" charset="0"/>
              <a:buChar char="•"/>
            </a:pPr>
            <a:r>
              <a:rPr lang="en-US" sz="1800" b="1" dirty="0" smtClean="0">
                <a:solidFill>
                  <a:schemeClr val="bg1"/>
                </a:solidFill>
              </a:rPr>
              <a:t>Reconstructed attractor for phoneme /eh/.</a:t>
            </a:r>
          </a:p>
          <a:p>
            <a:pPr marL="230188" indent="-230188">
              <a:spcBef>
                <a:spcPct val="20000"/>
              </a:spcBef>
              <a:buFont typeface="Arial" pitchFamily="34" charset="0"/>
              <a:buChar char="•"/>
            </a:pPr>
            <a:r>
              <a:rPr lang="en-US" sz="1800" b="1" dirty="0" smtClean="0">
                <a:solidFill>
                  <a:schemeClr val="bg1"/>
                </a:solidFill>
              </a:rPr>
              <a:t>Self-similarity not as obvious, but can be seen in the ‘jagged’ structures of the attractor. </a:t>
            </a:r>
          </a:p>
          <a:p>
            <a:pPr marL="230188" indent="-230188">
              <a:spcBef>
                <a:spcPct val="20000"/>
              </a:spcBef>
              <a:buFont typeface="Arial" pitchFamily="34" charset="0"/>
              <a:buChar char="•"/>
            </a:pPr>
            <a:r>
              <a:rPr lang="en-US" sz="1800" b="1" dirty="0" smtClean="0">
                <a:solidFill>
                  <a:schemeClr val="bg1"/>
                </a:solidFill>
              </a:rPr>
              <a:t>This attractor results in a correlation dimension of 0.61.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err="1" smtClean="0">
                <a:solidFill>
                  <a:schemeClr val="accent2"/>
                </a:solidFill>
              </a:rPr>
              <a:t>Kolmogorov</a:t>
            </a:r>
            <a:r>
              <a:rPr lang="en-US" b="1" dirty="0" smtClean="0">
                <a:solidFill>
                  <a:schemeClr val="accent2"/>
                </a:solidFill>
              </a:rPr>
              <a:t> Entropy</a:t>
            </a:r>
            <a:endParaRPr lang="en-US" b="1" dirty="0">
              <a:solidFill>
                <a:schemeClr val="accent2"/>
              </a:solidFill>
            </a:endParaRPr>
          </a:p>
        </p:txBody>
      </p:sp>
      <p:sp>
        <p:nvSpPr>
          <p:cNvPr id="6" name="Text Box 66"/>
          <p:cNvSpPr txBox="1">
            <a:spLocks noChangeArrowheads="1"/>
          </p:cNvSpPr>
          <p:nvPr/>
        </p:nvSpPr>
        <p:spPr bwMode="auto">
          <a:xfrm>
            <a:off x="247650" y="807246"/>
            <a:ext cx="8604250" cy="3157788"/>
          </a:xfrm>
          <a:prstGeom prst="rect">
            <a:avLst/>
          </a:prstGeom>
          <a:noFill/>
          <a:ln w="9525">
            <a:noFill/>
            <a:miter lim="800000"/>
            <a:headEnd/>
            <a:tailEnd/>
          </a:ln>
          <a:effectLst/>
        </p:spPr>
        <p:txBody>
          <a:bodyPr wrap="square" lIns="0" tIns="0" rIns="0" bIns="0">
            <a:spAutoFit/>
          </a:bodyPr>
          <a:lstStyle/>
          <a:p>
            <a:pPr marL="230188" indent="-230188">
              <a:spcBef>
                <a:spcPct val="20000"/>
              </a:spcBef>
              <a:buFont typeface="Arial" pitchFamily="34" charset="0"/>
              <a:buChar char="•"/>
            </a:pPr>
            <a:r>
              <a:rPr lang="en-US" sz="1800" b="1" dirty="0" smtClean="0">
                <a:solidFill>
                  <a:schemeClr val="bg1"/>
                </a:solidFill>
              </a:rPr>
              <a:t>Measures the average rate of information production of a dynamic system.</a:t>
            </a:r>
          </a:p>
          <a:p>
            <a:pPr marL="230188" indent="-230188">
              <a:spcBef>
                <a:spcPct val="20000"/>
              </a:spcBef>
              <a:buFont typeface="Arial" pitchFamily="34" charset="0"/>
              <a:buChar char="•"/>
            </a:pPr>
            <a:r>
              <a:rPr lang="en-US" sz="1800" b="1" dirty="0" smtClean="0">
                <a:solidFill>
                  <a:schemeClr val="bg1"/>
                </a:solidFill>
              </a:rPr>
              <a:t>Like Fractal Dimension, </a:t>
            </a:r>
            <a:r>
              <a:rPr lang="en-US" sz="1800" b="1" dirty="0" err="1" smtClean="0">
                <a:solidFill>
                  <a:schemeClr val="bg1"/>
                </a:solidFill>
              </a:rPr>
              <a:t>Kolmogorov</a:t>
            </a:r>
            <a:r>
              <a:rPr lang="en-US" sz="1800" b="1" dirty="0" smtClean="0">
                <a:solidFill>
                  <a:schemeClr val="bg1"/>
                </a:solidFill>
              </a:rPr>
              <a:t> entropy (</a:t>
            </a:r>
            <a:r>
              <a:rPr lang="en-US" sz="1800" i="1" dirty="0" smtClean="0">
                <a:solidFill>
                  <a:schemeClr val="bg1"/>
                </a:solidFill>
                <a:latin typeface="Times New Roman" pitchFamily="18" charset="0"/>
                <a:cs typeface="Times New Roman" pitchFamily="18" charset="0"/>
              </a:rPr>
              <a:t>K</a:t>
            </a:r>
            <a:r>
              <a:rPr lang="en-US" sz="1800" i="1" baseline="-25000" dirty="0" smtClean="0">
                <a:solidFill>
                  <a:schemeClr val="bg1"/>
                </a:solidFill>
                <a:latin typeface="Times New Roman" pitchFamily="18" charset="0"/>
                <a:cs typeface="Times New Roman" pitchFamily="18" charset="0"/>
              </a:rPr>
              <a:t>2</a:t>
            </a:r>
            <a:r>
              <a:rPr lang="en-US" sz="1800" b="1" dirty="0" smtClean="0">
                <a:solidFill>
                  <a:schemeClr val="bg1"/>
                </a:solidFill>
              </a:rPr>
              <a:t>) is related to the correlation integral of the attractor:</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spcAft>
                <a:spcPct val="0"/>
              </a:spcAft>
              <a:buFont typeface="Arial" pitchFamily="34" charset="0"/>
              <a:buChar char="•"/>
            </a:pPr>
            <a:r>
              <a:rPr lang="en-US" sz="1800" b="1" dirty="0" smtClean="0">
                <a:solidFill>
                  <a:schemeClr val="bg1"/>
                </a:solidFill>
              </a:rPr>
              <a:t>The method used to estimate entropy is called correlation entropy and is defined by:</a:t>
            </a:r>
          </a:p>
          <a:p>
            <a:pPr marL="230188" indent="-230188">
              <a:spcBef>
                <a:spcPct val="20000"/>
              </a:spcBef>
              <a:spcAft>
                <a:spcPct val="0"/>
              </a:spcAft>
              <a:buFont typeface="Arial" pitchFamily="34" charset="0"/>
              <a:buChar char="•"/>
            </a:pPr>
            <a:endParaRPr lang="en-US" sz="1800" b="1" dirty="0" smtClean="0">
              <a:solidFill>
                <a:schemeClr val="bg1"/>
              </a:solidFill>
            </a:endParaRPr>
          </a:p>
          <a:p>
            <a:pPr marL="230188" indent="-230188">
              <a:spcBef>
                <a:spcPct val="20000"/>
              </a:spcBef>
              <a:spcAft>
                <a:spcPct val="0"/>
              </a:spcAft>
            </a:pPr>
            <a:endParaRPr lang="en-US" sz="1800" b="1" dirty="0" smtClean="0">
              <a:solidFill>
                <a:schemeClr val="bg1"/>
              </a:solidFill>
            </a:endParaRPr>
          </a:p>
          <a:p>
            <a:pPr marL="230188" indent="-230188">
              <a:spcBef>
                <a:spcPct val="20000"/>
              </a:spcBef>
              <a:spcAft>
                <a:spcPct val="0"/>
              </a:spcAft>
              <a:buFont typeface="Arial" pitchFamily="34" charset="0"/>
              <a:buChar char="•"/>
            </a:pPr>
            <a:r>
              <a:rPr lang="en-US" sz="1800" b="1" dirty="0" smtClean="0">
                <a:solidFill>
                  <a:schemeClr val="bg1"/>
                </a:solidFill>
              </a:rPr>
              <a:t>Examples:</a:t>
            </a:r>
          </a:p>
        </p:txBody>
      </p:sp>
      <p:sp>
        <p:nvSpPr>
          <p:cNvPr id="890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9089" name="Object 1"/>
          <p:cNvGraphicFramePr>
            <a:graphicFrameLocks noChangeAspect="1"/>
          </p:cNvGraphicFramePr>
          <p:nvPr/>
        </p:nvGraphicFramePr>
        <p:xfrm>
          <a:off x="2963063" y="1730477"/>
          <a:ext cx="2877298" cy="614695"/>
        </p:xfrm>
        <a:graphic>
          <a:graphicData uri="http://schemas.openxmlformats.org/presentationml/2006/ole">
            <p:oleObj spid="_x0000_s89089" name="Equation" r:id="rId4" imgW="1815312" imgH="393529" progId="Equation.3">
              <p:embed/>
            </p:oleObj>
          </a:graphicData>
        </a:graphic>
      </p:graphicFrame>
      <p:sp>
        <p:nvSpPr>
          <p:cNvPr id="890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9091" name="Object 3"/>
          <p:cNvGraphicFramePr>
            <a:graphicFrameLocks noChangeAspect="1"/>
          </p:cNvGraphicFramePr>
          <p:nvPr/>
        </p:nvGraphicFramePr>
        <p:xfrm>
          <a:off x="3323302" y="2939849"/>
          <a:ext cx="1966450" cy="668593"/>
        </p:xfrm>
        <a:graphic>
          <a:graphicData uri="http://schemas.openxmlformats.org/presentationml/2006/ole">
            <p:oleObj spid="_x0000_s89091" name="Equation" r:id="rId5" imgW="1422400" imgH="482600" progId="Equation.3">
              <p:embed/>
            </p:oleObj>
          </a:graphicData>
        </a:graphic>
      </p:graphicFrame>
      <p:pic>
        <p:nvPicPr>
          <p:cNvPr id="11" name="Picture 4" descr="m_attractor.jpg"/>
          <p:cNvPicPr>
            <a:picLocks noChangeAspect="1" noChangeArrowheads="1"/>
          </p:cNvPicPr>
          <p:nvPr/>
        </p:nvPicPr>
        <p:blipFill>
          <a:blip r:embed="rId6"/>
          <a:srcRect/>
          <a:stretch>
            <a:fillRect/>
          </a:stretch>
        </p:blipFill>
        <p:spPr bwMode="auto">
          <a:xfrm>
            <a:off x="953703" y="4484840"/>
            <a:ext cx="2212270" cy="1958403"/>
          </a:xfrm>
          <a:prstGeom prst="rect">
            <a:avLst/>
          </a:prstGeom>
          <a:noFill/>
          <a:ln w="31750">
            <a:solidFill>
              <a:schemeClr val="accent2"/>
            </a:solidFill>
            <a:miter lim="800000"/>
            <a:headEnd/>
            <a:tailEnd/>
          </a:ln>
        </p:spPr>
      </p:pic>
      <p:pic>
        <p:nvPicPr>
          <p:cNvPr id="12" name="Picture 3" descr="f_attractor.jpg"/>
          <p:cNvPicPr>
            <a:picLocks noChangeAspect="1" noChangeArrowheads="1"/>
          </p:cNvPicPr>
          <p:nvPr/>
        </p:nvPicPr>
        <p:blipFill>
          <a:blip r:embed="rId7"/>
          <a:srcRect/>
          <a:stretch>
            <a:fillRect/>
          </a:stretch>
        </p:blipFill>
        <p:spPr bwMode="auto">
          <a:xfrm>
            <a:off x="3549808" y="4463845"/>
            <a:ext cx="2182385" cy="1975371"/>
          </a:xfrm>
          <a:prstGeom prst="rect">
            <a:avLst/>
          </a:prstGeom>
          <a:noFill/>
          <a:ln w="31750">
            <a:solidFill>
              <a:schemeClr val="accent2"/>
            </a:solidFill>
            <a:miter lim="800000"/>
            <a:headEnd/>
            <a:tailEnd/>
          </a:ln>
        </p:spPr>
      </p:pic>
      <p:sp>
        <p:nvSpPr>
          <p:cNvPr id="13" name="Text Box 66"/>
          <p:cNvSpPr txBox="1">
            <a:spLocks noChangeArrowheads="1"/>
          </p:cNvSpPr>
          <p:nvPr/>
        </p:nvSpPr>
        <p:spPr bwMode="auto">
          <a:xfrm>
            <a:off x="945728" y="4169878"/>
            <a:ext cx="2318567" cy="276999"/>
          </a:xfrm>
          <a:prstGeom prst="rect">
            <a:avLst/>
          </a:prstGeom>
          <a:noFill/>
          <a:ln w="9525">
            <a:noFill/>
            <a:miter lim="800000"/>
            <a:headEnd/>
            <a:tailEnd/>
          </a:ln>
          <a:effectLst/>
        </p:spPr>
        <p:txBody>
          <a:bodyPr wrap="square" lIns="0" tIns="0" rIns="0" bIns="0">
            <a:spAutoFit/>
          </a:bodyPr>
          <a:lstStyle/>
          <a:p>
            <a:pPr marL="230188" indent="-230188">
              <a:spcBef>
                <a:spcPct val="20000"/>
              </a:spcBef>
            </a:pPr>
            <a:r>
              <a:rPr lang="en-US" sz="1800" b="1" dirty="0" smtClean="0">
                <a:solidFill>
                  <a:schemeClr val="bg1"/>
                </a:solidFill>
              </a:rPr>
              <a:t>Phoneme /m/ = 343.4 </a:t>
            </a:r>
          </a:p>
        </p:txBody>
      </p:sp>
      <p:sp>
        <p:nvSpPr>
          <p:cNvPr id="14" name="Text Box 66"/>
          <p:cNvSpPr txBox="1">
            <a:spLocks noChangeArrowheads="1"/>
          </p:cNvSpPr>
          <p:nvPr/>
        </p:nvSpPr>
        <p:spPr bwMode="auto">
          <a:xfrm>
            <a:off x="3546296" y="4164966"/>
            <a:ext cx="2318567" cy="276999"/>
          </a:xfrm>
          <a:prstGeom prst="rect">
            <a:avLst/>
          </a:prstGeom>
          <a:noFill/>
          <a:ln w="9525">
            <a:noFill/>
            <a:miter lim="800000"/>
            <a:headEnd/>
            <a:tailEnd/>
          </a:ln>
          <a:effectLst/>
        </p:spPr>
        <p:txBody>
          <a:bodyPr wrap="square" lIns="0" tIns="0" rIns="0" bIns="0">
            <a:spAutoFit/>
          </a:bodyPr>
          <a:lstStyle/>
          <a:p>
            <a:pPr marL="230188" indent="-230188">
              <a:spcBef>
                <a:spcPct val="20000"/>
              </a:spcBef>
            </a:pPr>
            <a:r>
              <a:rPr lang="en-US" sz="1800" b="1" dirty="0" smtClean="0">
                <a:solidFill>
                  <a:schemeClr val="bg1"/>
                </a:solidFill>
              </a:rPr>
              <a:t>Phoneme /f/ = 964.6 </a:t>
            </a:r>
          </a:p>
        </p:txBody>
      </p:sp>
      <p:pic>
        <p:nvPicPr>
          <p:cNvPr id="15" name="Picture 0" descr="aa_attractor.jpg"/>
          <p:cNvPicPr>
            <a:picLocks noChangeAspect="1" noChangeArrowheads="1"/>
          </p:cNvPicPr>
          <p:nvPr/>
        </p:nvPicPr>
        <p:blipFill>
          <a:blip r:embed="rId8"/>
          <a:srcRect/>
          <a:stretch>
            <a:fillRect/>
          </a:stretch>
        </p:blipFill>
        <p:spPr bwMode="auto">
          <a:xfrm>
            <a:off x="6120156" y="4444182"/>
            <a:ext cx="2217583" cy="2020528"/>
          </a:xfrm>
          <a:prstGeom prst="rect">
            <a:avLst/>
          </a:prstGeom>
          <a:noFill/>
          <a:ln w="31750">
            <a:solidFill>
              <a:schemeClr val="accent2"/>
            </a:solidFill>
            <a:miter lim="800000"/>
            <a:headEnd/>
            <a:tailEnd/>
          </a:ln>
        </p:spPr>
      </p:pic>
      <p:sp>
        <p:nvSpPr>
          <p:cNvPr id="16" name="Text Box 66"/>
          <p:cNvSpPr txBox="1">
            <a:spLocks noChangeArrowheads="1"/>
          </p:cNvSpPr>
          <p:nvPr/>
        </p:nvSpPr>
        <p:spPr bwMode="auto">
          <a:xfrm>
            <a:off x="6078103" y="4140385"/>
            <a:ext cx="2318567" cy="276999"/>
          </a:xfrm>
          <a:prstGeom prst="rect">
            <a:avLst/>
          </a:prstGeom>
          <a:noFill/>
          <a:ln w="9525">
            <a:noFill/>
            <a:miter lim="800000"/>
            <a:headEnd/>
            <a:tailEnd/>
          </a:ln>
          <a:effectLst/>
        </p:spPr>
        <p:txBody>
          <a:bodyPr wrap="square" lIns="0" tIns="0" rIns="0" bIns="0">
            <a:spAutoFit/>
          </a:bodyPr>
          <a:lstStyle/>
          <a:p>
            <a:pPr marL="230188" indent="-230188">
              <a:spcBef>
                <a:spcPct val="20000"/>
              </a:spcBef>
            </a:pPr>
            <a:r>
              <a:rPr lang="en-US" sz="1800" b="1" dirty="0" smtClean="0">
                <a:solidFill>
                  <a:schemeClr val="bg1"/>
                </a:solidFill>
              </a:rPr>
              <a:t>Phoneme /</a:t>
            </a:r>
            <a:r>
              <a:rPr lang="en-US" sz="1800" b="1" dirty="0" err="1" smtClean="0">
                <a:solidFill>
                  <a:schemeClr val="bg1"/>
                </a:solidFill>
              </a:rPr>
              <a:t>aa</a:t>
            </a:r>
            <a:r>
              <a:rPr lang="en-US" sz="1800" b="1" dirty="0" smtClean="0">
                <a:solidFill>
                  <a:schemeClr val="bg1"/>
                </a:solidFill>
              </a:rPr>
              <a:t>/ = 666.0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Aurora Corpus Description</a:t>
            </a:r>
            <a:endParaRPr lang="en-US" b="1" dirty="0">
              <a:solidFill>
                <a:schemeClr val="accent2"/>
              </a:solidFill>
            </a:endParaRPr>
          </a:p>
        </p:txBody>
      </p:sp>
      <p:sp>
        <p:nvSpPr>
          <p:cNvPr id="6" name="Rectangle 14"/>
          <p:cNvSpPr>
            <a:spLocks noChangeArrowheads="1"/>
          </p:cNvSpPr>
          <p:nvPr/>
        </p:nvSpPr>
        <p:spPr bwMode="auto">
          <a:xfrm>
            <a:off x="153014" y="719811"/>
            <a:ext cx="8725515" cy="3793193"/>
          </a:xfrm>
          <a:prstGeom prst="rect">
            <a:avLst/>
          </a:prstGeom>
          <a:noFill/>
          <a:ln w="9525">
            <a:noFill/>
            <a:miter lim="800000"/>
            <a:headEnd/>
            <a:tailEnd/>
          </a:ln>
          <a:effectLst/>
        </p:spPr>
        <p:txBody>
          <a:bodyPr/>
          <a:lstStyle/>
          <a:p>
            <a:pPr marL="225425" indent="-225425">
              <a:spcAft>
                <a:spcPct val="0"/>
              </a:spcAft>
              <a:buFont typeface="Arial" pitchFamily="34" charset="0"/>
              <a:buChar char="•"/>
            </a:pPr>
            <a:r>
              <a:rPr lang="en-US" sz="1800" b="1" dirty="0"/>
              <a:t>Acoustic Training:</a:t>
            </a:r>
          </a:p>
          <a:p>
            <a:pPr marL="688975" lvl="1" indent="-231775">
              <a:buFontTx/>
              <a:buChar char="•"/>
            </a:pPr>
            <a:r>
              <a:rPr lang="en-US" sz="1800" b="1" dirty="0">
                <a:solidFill>
                  <a:schemeClr val="bg1"/>
                </a:solidFill>
              </a:rPr>
              <a:t>Derived from 5000 word WSJ0 task</a:t>
            </a:r>
          </a:p>
          <a:p>
            <a:pPr marL="688975" lvl="1" indent="-231775">
              <a:buFontTx/>
              <a:buChar char="•"/>
            </a:pPr>
            <a:r>
              <a:rPr lang="en-US" sz="1800" b="1" dirty="0" smtClean="0">
                <a:solidFill>
                  <a:schemeClr val="bg1"/>
                </a:solidFill>
              </a:rPr>
              <a:t>16 kHz sample rate</a:t>
            </a:r>
            <a:endParaRPr lang="en-US" sz="1800" b="1" dirty="0">
              <a:solidFill>
                <a:schemeClr val="bg1"/>
              </a:solidFill>
            </a:endParaRPr>
          </a:p>
          <a:p>
            <a:pPr marL="688975" lvl="1" indent="-231775">
              <a:buFontTx/>
              <a:buChar char="•"/>
            </a:pPr>
            <a:r>
              <a:rPr lang="en-US" sz="1800" b="1" dirty="0" smtClean="0">
                <a:solidFill>
                  <a:schemeClr val="bg1"/>
                </a:solidFill>
              </a:rPr>
              <a:t>Recorded with </a:t>
            </a:r>
            <a:r>
              <a:rPr lang="en-US" sz="1800" b="1" dirty="0" err="1" smtClean="0">
                <a:solidFill>
                  <a:schemeClr val="bg1"/>
                </a:solidFill>
              </a:rPr>
              <a:t>Sennheiser</a:t>
            </a:r>
            <a:r>
              <a:rPr lang="en-US" sz="1800" b="1" dirty="0" smtClean="0">
                <a:solidFill>
                  <a:schemeClr val="bg1"/>
                </a:solidFill>
              </a:rPr>
              <a:t> microphone</a:t>
            </a:r>
          </a:p>
          <a:p>
            <a:pPr marL="688975" lvl="1" indent="-231775">
              <a:buFontTx/>
              <a:buChar char="•"/>
            </a:pPr>
            <a:r>
              <a:rPr lang="en-US" sz="1800" b="1" dirty="0" smtClean="0">
                <a:solidFill>
                  <a:schemeClr val="bg1"/>
                </a:solidFill>
              </a:rPr>
              <a:t>83 speakers</a:t>
            </a:r>
          </a:p>
          <a:p>
            <a:pPr marL="688975" lvl="1" indent="-231775">
              <a:buFontTx/>
              <a:buChar char="•"/>
            </a:pPr>
            <a:r>
              <a:rPr lang="en-US" sz="1800" b="1" dirty="0" smtClean="0">
                <a:solidFill>
                  <a:schemeClr val="bg1"/>
                </a:solidFill>
              </a:rPr>
              <a:t>7138 training utterances totaling in 14 hours of speech</a:t>
            </a:r>
          </a:p>
          <a:p>
            <a:pPr marL="800100" lvl="1" indent="-342900"/>
            <a:endParaRPr lang="en-US" sz="1800" b="1" dirty="0" smtClean="0">
              <a:solidFill>
                <a:schemeClr val="bg1"/>
              </a:solidFill>
            </a:endParaRPr>
          </a:p>
          <a:p>
            <a:pPr marL="225425" indent="-225425">
              <a:spcBef>
                <a:spcPct val="50000"/>
              </a:spcBef>
              <a:buFont typeface="Arial" pitchFamily="34" charset="0"/>
              <a:buChar char="•"/>
            </a:pPr>
            <a:r>
              <a:rPr lang="en-US" sz="1800" b="1" dirty="0" smtClean="0"/>
              <a:t>Development Sets:</a:t>
            </a:r>
          </a:p>
          <a:p>
            <a:pPr marL="688975" lvl="1" indent="-231775">
              <a:buFontTx/>
              <a:buChar char="•"/>
              <a:tabLst>
                <a:tab pos="688975" algn="l"/>
              </a:tabLst>
            </a:pPr>
            <a:r>
              <a:rPr lang="en-US" sz="1800" b="1" dirty="0" smtClean="0">
                <a:solidFill>
                  <a:schemeClr val="bg1"/>
                </a:solidFill>
              </a:rPr>
              <a:t>Derived from WSJ0 Evaluation and Development sets</a:t>
            </a:r>
          </a:p>
          <a:p>
            <a:pPr marL="688975" lvl="1" indent="-231775">
              <a:buFontTx/>
              <a:buChar char="•"/>
            </a:pPr>
            <a:r>
              <a:rPr lang="en-US" sz="1800" b="1" dirty="0" smtClean="0">
                <a:solidFill>
                  <a:schemeClr val="bg1"/>
                </a:solidFill>
              </a:rPr>
              <a:t>7 individual test sets recorded with </a:t>
            </a:r>
            <a:r>
              <a:rPr lang="en-US" sz="1800" b="1" dirty="0" err="1" smtClean="0">
                <a:solidFill>
                  <a:schemeClr val="bg1"/>
                </a:solidFill>
              </a:rPr>
              <a:t>Sennheiser</a:t>
            </a:r>
            <a:r>
              <a:rPr lang="en-US" sz="1800" b="1" dirty="0" smtClean="0">
                <a:solidFill>
                  <a:schemeClr val="bg1"/>
                </a:solidFill>
              </a:rPr>
              <a:t> microphone</a:t>
            </a:r>
          </a:p>
          <a:p>
            <a:pPr marL="688975" lvl="1" indent="-231775">
              <a:buFontTx/>
              <a:buChar char="•"/>
            </a:pPr>
            <a:r>
              <a:rPr lang="en-US" sz="1800" b="1" dirty="0" smtClean="0">
                <a:solidFill>
                  <a:schemeClr val="bg1"/>
                </a:solidFill>
              </a:rPr>
              <a:t>Clean set plus 6 sets with noise conditions</a:t>
            </a:r>
          </a:p>
          <a:p>
            <a:pPr marL="688975" lvl="1" indent="-231775">
              <a:buFontTx/>
              <a:buChar char="•"/>
            </a:pPr>
            <a:r>
              <a:rPr lang="en-US" sz="1800" b="1" dirty="0" smtClean="0">
                <a:solidFill>
                  <a:schemeClr val="bg1"/>
                </a:solidFill>
              </a:rPr>
              <a:t>Randomly chosen SNR between 5 and 15 dB for noisy sets</a:t>
            </a:r>
          </a:p>
          <a:p>
            <a:pPr marL="800100" lvl="1" indent="-342900">
              <a:buFontTx/>
              <a:buChar char="•"/>
            </a:pPr>
            <a:endParaRPr lang="en-US" sz="1800" b="1" dirty="0">
              <a:solidFill>
                <a:schemeClr val="bg1"/>
              </a:solidFill>
            </a:endParaRPr>
          </a:p>
          <a:p>
            <a:pPr marL="342900" indent="-342900">
              <a:spcBef>
                <a:spcPct val="50000"/>
              </a:spcBef>
              <a:spcAft>
                <a:spcPct val="0"/>
              </a:spcAft>
            </a:pPr>
            <a:endParaRPr lang="en-US" sz="1800" b="1" dirty="0">
              <a:solidFill>
                <a:schemeClr val="bg1"/>
              </a:solidFill>
            </a:endParaRPr>
          </a:p>
        </p:txBody>
      </p:sp>
      <p:pic>
        <p:nvPicPr>
          <p:cNvPr id="8" name="Picture 11" descr="1aurora"/>
          <p:cNvPicPr>
            <a:picLocks noChangeAspect="1" noChangeArrowheads="1"/>
          </p:cNvPicPr>
          <p:nvPr/>
        </p:nvPicPr>
        <p:blipFill>
          <a:blip r:embed="rId3"/>
          <a:srcRect/>
          <a:stretch>
            <a:fillRect/>
          </a:stretch>
        </p:blipFill>
        <p:spPr bwMode="auto">
          <a:xfrm>
            <a:off x="2733367" y="4836559"/>
            <a:ext cx="3668815" cy="913520"/>
          </a:xfrm>
          <a:prstGeom prst="rect">
            <a:avLst/>
          </a:prstGeom>
          <a:solidFill>
            <a:srgbClr val="00CC00"/>
          </a:solidFill>
          <a:ln w="38100">
            <a:solidFill>
              <a:schemeClr val="accent2"/>
            </a:solid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Pilot Experiments</a:t>
            </a:r>
            <a:endParaRPr lang="en-US" b="1" dirty="0">
              <a:solidFill>
                <a:schemeClr val="accent2"/>
              </a:solidFill>
            </a:endParaRPr>
          </a:p>
        </p:txBody>
      </p:sp>
      <p:sp>
        <p:nvSpPr>
          <p:cNvPr id="6" name="Rectangle 14"/>
          <p:cNvSpPr>
            <a:spLocks noChangeArrowheads="1"/>
          </p:cNvSpPr>
          <p:nvPr/>
        </p:nvSpPr>
        <p:spPr bwMode="auto">
          <a:xfrm>
            <a:off x="153014" y="719812"/>
            <a:ext cx="8725515" cy="4900152"/>
          </a:xfrm>
          <a:prstGeom prst="rect">
            <a:avLst/>
          </a:prstGeom>
          <a:noFill/>
          <a:ln w="9525">
            <a:noFill/>
            <a:miter lim="800000"/>
            <a:headEnd/>
            <a:tailEnd/>
          </a:ln>
          <a:effectLst/>
        </p:spPr>
        <p:txBody>
          <a:bodyPr/>
          <a:lstStyle/>
          <a:p>
            <a:pPr marL="225425" indent="-225425">
              <a:spcAft>
                <a:spcPct val="0"/>
              </a:spcAft>
              <a:buFont typeface="Arial" pitchFamily="34" charset="0"/>
              <a:buChar char="•"/>
            </a:pPr>
            <a:r>
              <a:rPr lang="en-US" sz="1800" b="1" dirty="0" smtClean="0"/>
              <a:t>Phonetic classification experiments are used to assess the extent to which dynamic invariants are able to represent speech</a:t>
            </a:r>
          </a:p>
          <a:p>
            <a:pPr marL="225425" indent="-225425">
              <a:spcAft>
                <a:spcPct val="0"/>
              </a:spcAft>
              <a:buFont typeface="Arial" pitchFamily="34" charset="0"/>
              <a:buChar char="•"/>
            </a:pPr>
            <a:endParaRPr lang="en-US" sz="1800" b="1" dirty="0" smtClean="0"/>
          </a:p>
          <a:p>
            <a:pPr marL="225425" indent="-225425">
              <a:spcAft>
                <a:spcPct val="0"/>
              </a:spcAft>
              <a:buFont typeface="Arial" pitchFamily="34" charset="0"/>
              <a:buChar char="•"/>
            </a:pPr>
            <a:r>
              <a:rPr lang="en-US" sz="1800" b="1" dirty="0" smtClean="0"/>
              <a:t>Each dynamic invariant is combined with the MFCC features to produce three new feature vectors.</a:t>
            </a:r>
          </a:p>
          <a:p>
            <a:pPr marL="225425" indent="-225425">
              <a:spcAft>
                <a:spcPct val="0"/>
              </a:spcAft>
              <a:buFont typeface="Arial" pitchFamily="34" charset="0"/>
              <a:buChar char="•"/>
            </a:pPr>
            <a:endParaRPr lang="en-US" sz="1800" b="1" dirty="0" smtClean="0"/>
          </a:p>
          <a:p>
            <a:pPr marL="225425" indent="-225425">
              <a:spcAft>
                <a:spcPct val="0"/>
              </a:spcAft>
              <a:buFont typeface="Arial" pitchFamily="34" charset="0"/>
              <a:buChar char="•"/>
            </a:pPr>
            <a:r>
              <a:rPr lang="en-US" sz="1800" b="1" dirty="0" smtClean="0">
                <a:solidFill>
                  <a:schemeClr val="bg1"/>
                </a:solidFill>
              </a:rPr>
              <a:t>Using time-alignments of the training data, a 16-mixture GMM is trained for each of the 40 phonemes present in the data</a:t>
            </a:r>
          </a:p>
          <a:p>
            <a:pPr marL="225425" indent="-225425">
              <a:spcAft>
                <a:spcPct val="0"/>
              </a:spcAft>
              <a:buFont typeface="Arial" pitchFamily="34" charset="0"/>
              <a:buChar char="•"/>
            </a:pPr>
            <a:endParaRPr lang="en-US" sz="1800" b="1" dirty="0" smtClean="0">
              <a:solidFill>
                <a:schemeClr val="bg1"/>
              </a:solidFill>
            </a:endParaRPr>
          </a:p>
          <a:p>
            <a:pPr marL="225425" indent="-225425">
              <a:spcAft>
                <a:spcPct val="0"/>
              </a:spcAft>
              <a:buFont typeface="Arial" pitchFamily="34" charset="0"/>
              <a:buChar char="•"/>
            </a:pPr>
            <a:r>
              <a:rPr lang="en-US" sz="1800" b="1" dirty="0" smtClean="0">
                <a:solidFill>
                  <a:schemeClr val="bg1"/>
                </a:solidFill>
              </a:rPr>
              <a:t>Signal frames of the training data are then each classified as one of the phonemes.</a:t>
            </a:r>
          </a:p>
          <a:p>
            <a:pPr marL="688975" lvl="1" indent="-231775">
              <a:buFontTx/>
              <a:buChar char="•"/>
            </a:pPr>
            <a:endParaRPr lang="en-US" sz="1800" b="1" dirty="0">
              <a:solidFill>
                <a:schemeClr val="bg1"/>
              </a:solidFill>
            </a:endParaRPr>
          </a:p>
          <a:p>
            <a:pPr marL="342900" indent="-342900">
              <a:spcBef>
                <a:spcPct val="50000"/>
              </a:spcBef>
              <a:spcAft>
                <a:spcPct val="0"/>
              </a:spcAft>
            </a:pPr>
            <a:endParaRPr lang="en-US" sz="1800" b="1" dirty="0">
              <a:solidFill>
                <a:schemeClr val="bg1"/>
              </a:solidFill>
            </a:endParaRPr>
          </a:p>
        </p:txBody>
      </p:sp>
      <p:graphicFrame>
        <p:nvGraphicFramePr>
          <p:cNvPr id="7" name="Table 6"/>
          <p:cNvGraphicFramePr>
            <a:graphicFrameLocks noGrp="1"/>
          </p:cNvGraphicFramePr>
          <p:nvPr/>
        </p:nvGraphicFramePr>
        <p:xfrm>
          <a:off x="434567" y="4198529"/>
          <a:ext cx="3788077" cy="1645920"/>
        </p:xfrm>
        <a:graphic>
          <a:graphicData uri="http://schemas.openxmlformats.org/drawingml/2006/table">
            <a:tbl>
              <a:tblPr/>
              <a:tblGrid>
                <a:gridCol w="1124372"/>
                <a:gridCol w="922428"/>
                <a:gridCol w="818849"/>
                <a:gridCol w="922428"/>
              </a:tblGrid>
              <a:tr h="281626">
                <a:tc>
                  <a:txBody>
                    <a:bodyPr/>
                    <a:lstStyle/>
                    <a:p>
                      <a:pPr marL="0" marR="0" indent="0" algn="just">
                        <a:spcBef>
                          <a:spcPts val="0"/>
                        </a:spcBef>
                        <a:spcAft>
                          <a:spcPts val="0"/>
                        </a:spcAft>
                      </a:pP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200" b="1">
                          <a:latin typeface="Times New Roman"/>
                          <a:ea typeface="Times New Roman"/>
                        </a:rPr>
                        <a:t>Correlation</a:t>
                      </a:r>
                      <a:endParaRPr lang="en-US" sz="1200">
                        <a:latin typeface="Times New Roman"/>
                        <a:ea typeface="Times New Roman"/>
                      </a:endParaRPr>
                    </a:p>
                    <a:p>
                      <a:pPr marL="0" marR="0" indent="0" algn="ctr">
                        <a:spcBef>
                          <a:spcPts val="0"/>
                        </a:spcBef>
                        <a:spcAft>
                          <a:spcPts val="0"/>
                        </a:spcAft>
                      </a:pPr>
                      <a:r>
                        <a:rPr lang="en-US" sz="1200" b="1">
                          <a:latin typeface="Times New Roman"/>
                          <a:ea typeface="Times New Roman"/>
                        </a:rPr>
                        <a:t>Dimension</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200" b="1">
                          <a:latin typeface="Times New Roman"/>
                          <a:ea typeface="Times New Roman"/>
                        </a:rPr>
                        <a:t>Lyapunov Exponent</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200" b="1" dirty="0">
                          <a:latin typeface="Times New Roman"/>
                          <a:ea typeface="Times New Roman"/>
                        </a:rPr>
                        <a:t>Correlation</a:t>
                      </a:r>
                      <a:endParaRPr lang="en-US" sz="1200" dirty="0">
                        <a:latin typeface="Times New Roman"/>
                        <a:ea typeface="Times New Roman"/>
                      </a:endParaRPr>
                    </a:p>
                    <a:p>
                      <a:pPr marL="0" marR="0" indent="0" algn="ctr">
                        <a:spcBef>
                          <a:spcPts val="0"/>
                        </a:spcBef>
                        <a:spcAft>
                          <a:spcPts val="0"/>
                        </a:spcAft>
                      </a:pPr>
                      <a:r>
                        <a:rPr lang="en-US" sz="1200" b="1" dirty="0">
                          <a:latin typeface="Times New Roman"/>
                          <a:ea typeface="Times New Roman"/>
                        </a:rPr>
                        <a:t>Entropy</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813">
                <a:tc>
                  <a:txBody>
                    <a:bodyPr/>
                    <a:lstStyle/>
                    <a:p>
                      <a:pPr marL="0" marR="0">
                        <a:spcBef>
                          <a:spcPts val="0"/>
                        </a:spcBef>
                        <a:spcAft>
                          <a:spcPts val="0"/>
                        </a:spcAft>
                      </a:pPr>
                      <a:r>
                        <a:rPr lang="en-US" sz="1200" b="1" dirty="0">
                          <a:latin typeface="Times New Roman"/>
                          <a:ea typeface="DejaVu LGC Sans"/>
                          <a:cs typeface="DejaVu LGC Sans"/>
                        </a:rPr>
                        <a:t>Affricates</a:t>
                      </a:r>
                      <a:endParaRPr lang="en-US" sz="1200" dirty="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DejaVu LGC Sans"/>
                          <a:cs typeface="DejaVu LGC Sans"/>
                        </a:rPr>
                        <a:t>10.3%</a:t>
                      </a:r>
                      <a:endParaRPr lang="en-US" sz="1200" dirty="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2.9%</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3.9%</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813">
                <a:tc>
                  <a:txBody>
                    <a:bodyPr/>
                    <a:lstStyle/>
                    <a:p>
                      <a:pPr marL="0" marR="0">
                        <a:spcBef>
                          <a:spcPts val="0"/>
                        </a:spcBef>
                        <a:spcAft>
                          <a:spcPts val="0"/>
                        </a:spcAft>
                      </a:pPr>
                      <a:r>
                        <a:rPr lang="en-US" sz="1200" b="1">
                          <a:latin typeface="Times New Roman"/>
                          <a:ea typeface="DejaVu LGC Sans"/>
                          <a:cs typeface="DejaVu LGC Sans"/>
                        </a:rPr>
                        <a:t>Stops</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DejaVu LGC Sans"/>
                          <a:cs typeface="DejaVu LGC Sans"/>
                        </a:rPr>
                        <a:t>3.6%</a:t>
                      </a:r>
                      <a:endParaRPr lang="en-US" sz="1200" dirty="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4.5%</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4.2%</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813">
                <a:tc>
                  <a:txBody>
                    <a:bodyPr/>
                    <a:lstStyle/>
                    <a:p>
                      <a:pPr marL="0" marR="0">
                        <a:spcBef>
                          <a:spcPts val="0"/>
                        </a:spcBef>
                        <a:spcAft>
                          <a:spcPts val="0"/>
                        </a:spcAft>
                      </a:pPr>
                      <a:r>
                        <a:rPr lang="en-US" sz="1200" b="1">
                          <a:latin typeface="Times New Roman"/>
                          <a:ea typeface="DejaVu LGC Sans"/>
                          <a:cs typeface="DejaVu LGC Sans"/>
                        </a:rPr>
                        <a:t>Fricatives</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DejaVu LGC Sans"/>
                          <a:cs typeface="DejaVu LGC Sans"/>
                        </a:rPr>
                        <a:t>-2.2%</a:t>
                      </a:r>
                      <a:endParaRPr lang="en-US" sz="1200" dirty="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-0.6%</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-1.1%</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813">
                <a:tc>
                  <a:txBody>
                    <a:bodyPr/>
                    <a:lstStyle/>
                    <a:p>
                      <a:pPr marL="0" marR="0">
                        <a:spcBef>
                          <a:spcPts val="0"/>
                        </a:spcBef>
                        <a:spcAft>
                          <a:spcPts val="0"/>
                        </a:spcAft>
                      </a:pPr>
                      <a:r>
                        <a:rPr lang="en-US" sz="1200" b="1">
                          <a:latin typeface="Times New Roman"/>
                          <a:ea typeface="DejaVu LGC Sans"/>
                          <a:cs typeface="DejaVu LGC Sans"/>
                        </a:rPr>
                        <a:t>Nasals</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DejaVu LGC Sans"/>
                          <a:cs typeface="DejaVu LGC Sans"/>
                        </a:rPr>
                        <a:t>-1.5%</a:t>
                      </a:r>
                      <a:endParaRPr lang="en-US" sz="1200" dirty="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DejaVu LGC Sans"/>
                          <a:cs typeface="DejaVu LGC Sans"/>
                        </a:rPr>
                        <a:t>1.9%</a:t>
                      </a:r>
                      <a:endParaRPr lang="en-US" sz="1200" dirty="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0.2%</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813">
                <a:tc>
                  <a:txBody>
                    <a:bodyPr/>
                    <a:lstStyle/>
                    <a:p>
                      <a:pPr marL="0" marR="0">
                        <a:spcBef>
                          <a:spcPts val="0"/>
                        </a:spcBef>
                        <a:spcAft>
                          <a:spcPts val="0"/>
                        </a:spcAft>
                      </a:pPr>
                      <a:r>
                        <a:rPr lang="en-US" sz="1200" b="1">
                          <a:latin typeface="Times New Roman"/>
                          <a:ea typeface="DejaVu LGC Sans"/>
                          <a:cs typeface="DejaVu LGC Sans"/>
                        </a:rPr>
                        <a:t>Glides</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-0.7%</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DejaVu LGC Sans"/>
                          <a:cs typeface="DejaVu LGC Sans"/>
                        </a:rPr>
                        <a:t>-0.1%</a:t>
                      </a:r>
                      <a:endParaRPr lang="en-US" sz="1200" dirty="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0.2%</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813">
                <a:tc>
                  <a:txBody>
                    <a:bodyPr/>
                    <a:lstStyle/>
                    <a:p>
                      <a:pPr marL="0" marR="0">
                        <a:spcBef>
                          <a:spcPts val="0"/>
                        </a:spcBef>
                        <a:spcAft>
                          <a:spcPts val="0"/>
                        </a:spcAft>
                      </a:pPr>
                      <a:r>
                        <a:rPr lang="en-US" sz="1200" b="1">
                          <a:latin typeface="Times New Roman"/>
                          <a:ea typeface="DejaVu LGC Sans"/>
                          <a:cs typeface="DejaVu LGC Sans"/>
                        </a:rPr>
                        <a:t>Vowels</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0.4%</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DejaVu LGC Sans"/>
                          <a:cs typeface="DejaVu LGC Sans"/>
                        </a:rPr>
                        <a:t>0.4%</a:t>
                      </a:r>
                      <a:endParaRPr lang="en-US" sz="1200" dirty="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DejaVu LGC Sans"/>
                          <a:cs typeface="DejaVu LGC Sans"/>
                        </a:rPr>
                        <a:t>1.1%</a:t>
                      </a:r>
                      <a:endParaRPr lang="en-US" sz="1200" dirty="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813">
                <a:tc>
                  <a:txBody>
                    <a:bodyPr/>
                    <a:lstStyle/>
                    <a:p>
                      <a:pPr marL="0" marR="0">
                        <a:spcBef>
                          <a:spcPts val="0"/>
                        </a:spcBef>
                        <a:spcAft>
                          <a:spcPts val="0"/>
                        </a:spcAft>
                      </a:pPr>
                      <a:r>
                        <a:rPr lang="en-US" sz="1200" b="1">
                          <a:latin typeface="Times New Roman"/>
                          <a:ea typeface="DejaVu LGC Sans"/>
                          <a:cs typeface="DejaVu LGC Sans"/>
                        </a:rPr>
                        <a:t>Overall</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1.7%</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1.5%</a:t>
                      </a:r>
                      <a:endParaRPr lang="en-US" sz="120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DejaVu LGC Sans"/>
                          <a:cs typeface="DejaVu LGC Sans"/>
                        </a:rPr>
                        <a:t>1.4%</a:t>
                      </a:r>
                      <a:endParaRPr lang="en-US" sz="1200" dirty="0">
                        <a:latin typeface="Nimbus Roman No9 L"/>
                        <a:ea typeface="DejaVu LGC Sans"/>
                        <a:cs typeface="DejaVu LGC San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 Box 66"/>
          <p:cNvSpPr txBox="1">
            <a:spLocks noChangeArrowheads="1"/>
          </p:cNvSpPr>
          <p:nvPr/>
        </p:nvSpPr>
        <p:spPr bwMode="auto">
          <a:xfrm>
            <a:off x="4551957" y="4128788"/>
            <a:ext cx="4222173" cy="2049792"/>
          </a:xfrm>
          <a:prstGeom prst="rect">
            <a:avLst/>
          </a:prstGeom>
          <a:noFill/>
          <a:ln w="9525">
            <a:noFill/>
            <a:miter lim="800000"/>
            <a:headEnd/>
            <a:tailEnd/>
          </a:ln>
          <a:effectLst/>
        </p:spPr>
        <p:txBody>
          <a:bodyPr wrap="square" lIns="0" tIns="0" rIns="0" bIns="0">
            <a:spAutoFit/>
          </a:bodyPr>
          <a:lstStyle/>
          <a:p>
            <a:pPr marL="230188" indent="-230188">
              <a:spcBef>
                <a:spcPct val="20000"/>
              </a:spcBef>
              <a:buFont typeface="Arial" pitchFamily="34" charset="0"/>
              <a:buChar char="•"/>
            </a:pPr>
            <a:r>
              <a:rPr lang="en-US" sz="1800" b="1" dirty="0" smtClean="0">
                <a:solidFill>
                  <a:schemeClr val="bg1"/>
                </a:solidFill>
              </a:rPr>
              <a:t>Each new feature vector resulted in an overall classification increase.</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The results suggest that improvements can be expected for larger scale speech recognition experiments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Continuous Speech Recognition Experiments</a:t>
            </a:r>
            <a:endParaRPr lang="en-US" b="1" dirty="0">
              <a:solidFill>
                <a:schemeClr val="accent2"/>
              </a:solidFill>
            </a:endParaRPr>
          </a:p>
        </p:txBody>
      </p:sp>
      <p:sp>
        <p:nvSpPr>
          <p:cNvPr id="6" name="Rectangle 14"/>
          <p:cNvSpPr>
            <a:spLocks noChangeArrowheads="1"/>
          </p:cNvSpPr>
          <p:nvPr/>
        </p:nvSpPr>
        <p:spPr bwMode="auto">
          <a:xfrm>
            <a:off x="153014" y="719811"/>
            <a:ext cx="8744405" cy="5609069"/>
          </a:xfrm>
          <a:prstGeom prst="rect">
            <a:avLst/>
          </a:prstGeom>
          <a:noFill/>
          <a:ln w="9525">
            <a:noFill/>
            <a:miter lim="800000"/>
            <a:headEnd/>
            <a:tailEnd/>
          </a:ln>
          <a:effectLst/>
        </p:spPr>
        <p:txBody>
          <a:bodyPr/>
          <a:lstStyle/>
          <a:p>
            <a:pPr marL="225425" indent="-225425">
              <a:spcAft>
                <a:spcPct val="0"/>
              </a:spcAft>
              <a:buFont typeface="Arial" pitchFamily="34" charset="0"/>
              <a:buChar char="•"/>
            </a:pPr>
            <a:r>
              <a:rPr lang="en-US" sz="1800" b="1" dirty="0" smtClean="0"/>
              <a:t>Baseline System</a:t>
            </a:r>
          </a:p>
          <a:p>
            <a:pPr marL="682625" lvl="1" indent="-225425">
              <a:buFont typeface="Arial" pitchFamily="34" charset="0"/>
              <a:buChar char="•"/>
            </a:pPr>
            <a:r>
              <a:rPr lang="en-US" sz="1800" b="1" dirty="0" smtClean="0"/>
              <a:t>Adapted from previous Aurora Evaluation Experiments</a:t>
            </a:r>
          </a:p>
          <a:p>
            <a:pPr marL="682625" lvl="1" indent="-225425">
              <a:buFont typeface="Arial" pitchFamily="34" charset="0"/>
              <a:buChar char="•"/>
            </a:pPr>
            <a:r>
              <a:rPr lang="en-US" sz="1800" b="1" dirty="0" smtClean="0"/>
              <a:t>Uses 39 dimension MFCC features</a:t>
            </a:r>
          </a:p>
          <a:p>
            <a:pPr marL="682625" lvl="1" indent="-225425">
              <a:buFont typeface="Arial" pitchFamily="34" charset="0"/>
              <a:buChar char="•"/>
            </a:pPr>
            <a:r>
              <a:rPr lang="en-US" sz="1800" b="1" dirty="0" smtClean="0"/>
              <a:t>Uses state-tied 4-mixture cross-word </a:t>
            </a:r>
            <a:r>
              <a:rPr lang="en-US" sz="1800" b="1" dirty="0" err="1" smtClean="0"/>
              <a:t>triphone</a:t>
            </a:r>
            <a:r>
              <a:rPr lang="en-US" sz="1800" b="1" dirty="0" smtClean="0"/>
              <a:t> acoustic models</a:t>
            </a:r>
          </a:p>
          <a:p>
            <a:pPr marL="682625" lvl="1" indent="-225425">
              <a:buFont typeface="Arial" pitchFamily="34" charset="0"/>
              <a:buChar char="•"/>
            </a:pPr>
            <a:r>
              <a:rPr lang="en-US" sz="1800" b="1" dirty="0" smtClean="0"/>
              <a:t>Model parameter estimation achieved using Baum-Welch algorithm</a:t>
            </a:r>
          </a:p>
          <a:p>
            <a:pPr marL="682625" lvl="1" indent="-225425">
              <a:buFont typeface="Arial" pitchFamily="34" charset="0"/>
              <a:buChar char="•"/>
            </a:pPr>
            <a:r>
              <a:rPr lang="en-US" sz="1800" b="1" dirty="0" err="1" smtClean="0"/>
              <a:t>Viterbi</a:t>
            </a:r>
            <a:r>
              <a:rPr lang="en-US" sz="1800" b="1" dirty="0" smtClean="0"/>
              <a:t> beam search used for evaluations </a:t>
            </a:r>
          </a:p>
          <a:p>
            <a:pPr marL="682625" lvl="1" indent="-225425">
              <a:buFont typeface="Arial" pitchFamily="34" charset="0"/>
              <a:buChar char="•"/>
            </a:pPr>
            <a:endParaRPr lang="en-US" sz="1800" b="1" dirty="0" smtClean="0"/>
          </a:p>
          <a:p>
            <a:pPr marL="225425" indent="-225425">
              <a:buFont typeface="Arial" pitchFamily="34" charset="0"/>
              <a:buChar char="•"/>
            </a:pPr>
            <a:r>
              <a:rPr lang="en-US" sz="1800" b="1" dirty="0" smtClean="0"/>
              <a:t>Four different feature combinations were used for these evaluations and compared to the baseline:</a:t>
            </a:r>
          </a:p>
          <a:p>
            <a:pPr marL="225425" indent="-225425">
              <a:buFont typeface="Arial" pitchFamily="34" charset="0"/>
              <a:buChar char="•"/>
            </a:pPr>
            <a:endParaRPr lang="en-US" sz="1800" b="1" dirty="0" smtClean="0"/>
          </a:p>
          <a:p>
            <a:pPr marL="225425" indent="-225425">
              <a:buFont typeface="Arial" pitchFamily="34" charset="0"/>
              <a:buChar char="•"/>
            </a:pPr>
            <a:endParaRPr lang="en-US" sz="1800" b="1" dirty="0" smtClean="0"/>
          </a:p>
          <a:p>
            <a:pPr marL="225425" indent="-225425">
              <a:buFont typeface="Arial" pitchFamily="34" charset="0"/>
              <a:buChar char="•"/>
            </a:pPr>
            <a:endParaRPr lang="en-US" sz="1800" b="1" dirty="0" smtClean="0"/>
          </a:p>
          <a:p>
            <a:pPr marL="225425" indent="-225425">
              <a:buFont typeface="Arial" pitchFamily="34" charset="0"/>
              <a:buChar char="•"/>
            </a:pPr>
            <a:endParaRPr lang="en-US" sz="1800" b="1" dirty="0" smtClean="0"/>
          </a:p>
          <a:p>
            <a:pPr marL="225425" indent="-225425">
              <a:buFont typeface="Arial" pitchFamily="34" charset="0"/>
              <a:buChar char="•"/>
            </a:pPr>
            <a:endParaRPr lang="en-US" sz="1800" b="1" dirty="0" smtClean="0"/>
          </a:p>
          <a:p>
            <a:pPr marL="225425" indent="-225425">
              <a:buFont typeface="Arial" pitchFamily="34" charset="0"/>
              <a:buChar char="•"/>
            </a:pPr>
            <a:endParaRPr lang="en-US" sz="1800" b="1" dirty="0" smtClean="0"/>
          </a:p>
          <a:p>
            <a:pPr marL="225425" indent="-225425">
              <a:buFont typeface="Arial" pitchFamily="34" charset="0"/>
              <a:buChar char="•"/>
            </a:pPr>
            <a:endParaRPr lang="en-US" sz="1800" b="1" dirty="0" smtClean="0"/>
          </a:p>
          <a:p>
            <a:pPr marL="225425" indent="-225425">
              <a:buFont typeface="Arial" pitchFamily="34" charset="0"/>
              <a:buChar char="•"/>
            </a:pPr>
            <a:endParaRPr lang="en-US" sz="1800" b="1" dirty="0" smtClean="0"/>
          </a:p>
          <a:p>
            <a:pPr marL="225425" indent="-225425">
              <a:buFont typeface="Arial" pitchFamily="34" charset="0"/>
              <a:buChar char="•"/>
            </a:pPr>
            <a:endParaRPr lang="en-US" sz="1800" b="1" dirty="0" smtClean="0"/>
          </a:p>
          <a:p>
            <a:pPr marL="225425" indent="-225425">
              <a:buFont typeface="Arial" pitchFamily="34" charset="0"/>
              <a:buChar char="•"/>
            </a:pPr>
            <a:r>
              <a:rPr lang="en-US" sz="1800" b="1" dirty="0" smtClean="0"/>
              <a:t>The statistical significance of the results for each experiment are also computed</a:t>
            </a:r>
            <a:br>
              <a:rPr lang="en-US" sz="1800" b="1" dirty="0" smtClean="0"/>
            </a:br>
            <a:endParaRPr lang="en-US" sz="1800" b="1" dirty="0" smtClean="0"/>
          </a:p>
          <a:p>
            <a:pPr marL="225425" indent="-225425">
              <a:spcAft>
                <a:spcPct val="0"/>
              </a:spcAft>
              <a:buFont typeface="Arial" pitchFamily="34" charset="0"/>
              <a:buChar char="•"/>
            </a:pPr>
            <a:endParaRPr lang="en-US" sz="1800" b="1" dirty="0" smtClean="0"/>
          </a:p>
          <a:p>
            <a:pPr marL="688975" lvl="1" indent="-231775"/>
            <a:endParaRPr lang="en-US" sz="1800" b="1" dirty="0">
              <a:solidFill>
                <a:schemeClr val="bg1"/>
              </a:solidFill>
            </a:endParaRPr>
          </a:p>
          <a:p>
            <a:pPr marL="342900" indent="-342900">
              <a:spcBef>
                <a:spcPct val="50000"/>
              </a:spcBef>
              <a:spcAft>
                <a:spcPct val="0"/>
              </a:spcAft>
            </a:pPr>
            <a:endParaRPr lang="en-US" sz="1800" b="1" dirty="0">
              <a:solidFill>
                <a:schemeClr val="bg1"/>
              </a:solidFill>
            </a:endParaRPr>
          </a:p>
        </p:txBody>
      </p:sp>
      <p:graphicFrame>
        <p:nvGraphicFramePr>
          <p:cNvPr id="8" name="Table 7"/>
          <p:cNvGraphicFramePr>
            <a:graphicFrameLocks noGrp="1"/>
          </p:cNvGraphicFramePr>
          <p:nvPr/>
        </p:nvGraphicFramePr>
        <p:xfrm>
          <a:off x="2547992" y="3397393"/>
          <a:ext cx="3986369" cy="2011680"/>
        </p:xfrm>
        <a:graphic>
          <a:graphicData uri="http://schemas.openxmlformats.org/drawingml/2006/table">
            <a:tbl>
              <a:tblPr/>
              <a:tblGrid>
                <a:gridCol w="1802965"/>
                <a:gridCol w="330819"/>
                <a:gridCol w="1852585"/>
              </a:tblGrid>
              <a:tr h="140344">
                <a:tc>
                  <a:txBody>
                    <a:bodyPr/>
                    <a:lstStyle/>
                    <a:p>
                      <a:pPr marL="0" marR="0" indent="0" algn="ctr">
                        <a:lnSpc>
                          <a:spcPct val="100000"/>
                        </a:lnSpc>
                        <a:spcBef>
                          <a:spcPts val="0"/>
                        </a:spcBef>
                        <a:spcAft>
                          <a:spcPts val="0"/>
                        </a:spcAft>
                      </a:pPr>
                      <a:r>
                        <a:rPr lang="en-US" sz="1200" b="1" dirty="0">
                          <a:latin typeface="Times New Roman"/>
                          <a:ea typeface="Times New Roman"/>
                        </a:rPr>
                        <a:t>Feature Set 1 (FS1)</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ctr">
                        <a:lnSpc>
                          <a:spcPct val="100000"/>
                        </a:lnSpc>
                        <a:spcBef>
                          <a:spcPts val="0"/>
                        </a:spcBef>
                        <a:spcAft>
                          <a:spcPts val="0"/>
                        </a:spcAft>
                      </a:pPr>
                      <a:r>
                        <a:rPr lang="en-US" sz="1200" b="1" dirty="0">
                          <a:latin typeface="Times New Roman"/>
                          <a:ea typeface="Times New Roman"/>
                        </a:rPr>
                        <a:t>Feature Set 2 (FS2)</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344">
                <a:tc>
                  <a:txBody>
                    <a:bodyPr/>
                    <a:lstStyle/>
                    <a:p>
                      <a:pPr marL="0" marR="0" indent="0" algn="just">
                        <a:lnSpc>
                          <a:spcPct val="100000"/>
                        </a:lnSpc>
                        <a:spcBef>
                          <a:spcPts val="0"/>
                        </a:spcBef>
                        <a:spcAft>
                          <a:spcPts val="0"/>
                        </a:spcAft>
                      </a:pPr>
                      <a:r>
                        <a:rPr lang="en-US" sz="1200">
                          <a:latin typeface="Times New Roman"/>
                          <a:ea typeface="Times New Roman"/>
                        </a:rPr>
                        <a:t>MFCCs (39)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00000"/>
                        </a:lnSpc>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just">
                        <a:lnSpc>
                          <a:spcPct val="100000"/>
                        </a:lnSpc>
                        <a:spcBef>
                          <a:spcPts val="0"/>
                        </a:spcBef>
                        <a:spcAft>
                          <a:spcPts val="0"/>
                        </a:spcAft>
                      </a:pPr>
                      <a:r>
                        <a:rPr lang="en-US" sz="1200">
                          <a:latin typeface="Times New Roman"/>
                          <a:ea typeface="Times New Roman"/>
                        </a:rPr>
                        <a:t>MFCCs (39)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792">
                <a:tc>
                  <a:txBody>
                    <a:bodyPr/>
                    <a:lstStyle/>
                    <a:p>
                      <a:pPr marL="0" marR="0" indent="0" algn="just">
                        <a:lnSpc>
                          <a:spcPct val="100000"/>
                        </a:lnSpc>
                        <a:spcBef>
                          <a:spcPts val="0"/>
                        </a:spcBef>
                        <a:spcAft>
                          <a:spcPts val="0"/>
                        </a:spcAft>
                      </a:pPr>
                      <a:r>
                        <a:rPr lang="en-US" sz="1200">
                          <a:latin typeface="Times New Roman"/>
                          <a:ea typeface="Times New Roman"/>
                        </a:rPr>
                        <a:t>Correlation Dimension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a:lnSpc>
                          <a:spcPct val="100000"/>
                        </a:lnSpc>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just">
                        <a:lnSpc>
                          <a:spcPct val="100000"/>
                        </a:lnSpc>
                        <a:spcBef>
                          <a:spcPts val="0"/>
                        </a:spcBef>
                        <a:spcAft>
                          <a:spcPts val="0"/>
                        </a:spcAft>
                      </a:pPr>
                      <a:r>
                        <a:rPr lang="en-US" sz="1200">
                          <a:latin typeface="Times New Roman"/>
                          <a:ea typeface="Times New Roman"/>
                        </a:rPr>
                        <a:t>Lyapunov Exponent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344">
                <a:tc>
                  <a:txBody>
                    <a:bodyPr/>
                    <a:lstStyle/>
                    <a:p>
                      <a:pPr marL="0" marR="0" indent="0" algn="ctr">
                        <a:lnSpc>
                          <a:spcPct val="100000"/>
                        </a:lnSpc>
                        <a:spcBef>
                          <a:spcPts val="0"/>
                        </a:spcBef>
                        <a:spcAft>
                          <a:spcPts val="0"/>
                        </a:spcAft>
                      </a:pPr>
                      <a:r>
                        <a:rPr lang="en-US" sz="1200" b="1">
                          <a:latin typeface="Times New Roman"/>
                          <a:ea typeface="Times New Roman"/>
                        </a:rPr>
                        <a:t>40 Dimensions Total</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ctr">
                        <a:lnSpc>
                          <a:spcPct val="100000"/>
                        </a:lnSpc>
                        <a:spcBef>
                          <a:spcPts val="0"/>
                        </a:spcBef>
                        <a:spcAft>
                          <a:spcPts val="0"/>
                        </a:spcAft>
                      </a:pPr>
                      <a:r>
                        <a:rPr lang="en-US" sz="1200" b="1">
                          <a:latin typeface="Times New Roman"/>
                          <a:ea typeface="Times New Roman"/>
                        </a:rPr>
                        <a:t>40 Dimensions Total</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344">
                <a:tc>
                  <a:txBody>
                    <a:bodyPr/>
                    <a:lstStyle/>
                    <a:p>
                      <a:pPr marL="0" marR="0" indent="0" algn="ctr">
                        <a:lnSpc>
                          <a:spcPct val="100000"/>
                        </a:lnSpc>
                        <a:spcBef>
                          <a:spcPts val="0"/>
                        </a:spcBef>
                        <a:spcAft>
                          <a:spcPts val="0"/>
                        </a:spcAft>
                      </a:pPr>
                      <a:endParaRPr lang="en-US" sz="1200"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endParaRPr lang="en-US" sz="1200">
                        <a:latin typeface="Times New Roman"/>
                        <a:ea typeface="Times New Roman"/>
                      </a:endParaRPr>
                    </a:p>
                  </a:txBody>
                  <a:tcPr marL="68580" marR="68580" marT="0" marB="0">
                    <a:lnL>
                      <a:noFill/>
                    </a:lnL>
                    <a:lnR>
                      <a:noFill/>
                    </a:lnR>
                    <a:lnT>
                      <a:noFill/>
                    </a:lnT>
                    <a:lnB>
                      <a:noFill/>
                    </a:lnB>
                  </a:tcPr>
                </a:tc>
                <a:tc>
                  <a:txBody>
                    <a:bodyPr/>
                    <a:lstStyle/>
                    <a:p>
                      <a:pPr marL="0" marR="0" indent="0" algn="ctr">
                        <a:lnSpc>
                          <a:spcPct val="100000"/>
                        </a:lnSpc>
                        <a:spcBef>
                          <a:spcPts val="0"/>
                        </a:spcBef>
                        <a:spcAft>
                          <a:spcPts val="0"/>
                        </a:spcAft>
                      </a:pPr>
                      <a:endParaRPr lang="en-US" sz="12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344">
                <a:tc>
                  <a:txBody>
                    <a:bodyPr/>
                    <a:lstStyle/>
                    <a:p>
                      <a:pPr marL="0" marR="0" indent="0" algn="ctr">
                        <a:lnSpc>
                          <a:spcPct val="100000"/>
                        </a:lnSpc>
                        <a:spcBef>
                          <a:spcPts val="0"/>
                        </a:spcBef>
                        <a:spcAft>
                          <a:spcPts val="0"/>
                        </a:spcAft>
                      </a:pPr>
                      <a:r>
                        <a:rPr lang="en-US" sz="1200" b="1">
                          <a:latin typeface="Times New Roman"/>
                          <a:ea typeface="Times New Roman"/>
                        </a:rPr>
                        <a:t>Feature Set 3 (FS3)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ctr">
                        <a:lnSpc>
                          <a:spcPct val="100000"/>
                        </a:lnSpc>
                        <a:spcBef>
                          <a:spcPts val="0"/>
                        </a:spcBef>
                        <a:spcAft>
                          <a:spcPts val="0"/>
                        </a:spcAft>
                      </a:pPr>
                      <a:r>
                        <a:rPr lang="en-US" sz="1200" b="1">
                          <a:latin typeface="Times New Roman"/>
                          <a:ea typeface="Times New Roman"/>
                        </a:rPr>
                        <a:t>Feature Set 4 (FS4)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344">
                <a:tc>
                  <a:txBody>
                    <a:bodyPr/>
                    <a:lstStyle/>
                    <a:p>
                      <a:pPr marL="0" marR="0" indent="0" algn="l">
                        <a:lnSpc>
                          <a:spcPct val="100000"/>
                        </a:lnSpc>
                        <a:spcBef>
                          <a:spcPts val="0"/>
                        </a:spcBef>
                        <a:spcAft>
                          <a:spcPts val="0"/>
                        </a:spcAft>
                      </a:pPr>
                      <a:r>
                        <a:rPr lang="en-US" sz="1200">
                          <a:latin typeface="Times New Roman"/>
                          <a:ea typeface="Times New Roman"/>
                        </a:rPr>
                        <a:t>MFCCs (39)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00000"/>
                        </a:lnSpc>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l">
                        <a:lnSpc>
                          <a:spcPct val="100000"/>
                        </a:lnSpc>
                        <a:spcBef>
                          <a:spcPts val="0"/>
                        </a:spcBef>
                        <a:spcAft>
                          <a:spcPts val="0"/>
                        </a:spcAft>
                      </a:pPr>
                      <a:r>
                        <a:rPr lang="en-US" sz="1200">
                          <a:latin typeface="Times New Roman"/>
                          <a:ea typeface="Times New Roman"/>
                        </a:rPr>
                        <a:t>MFCCs (39)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792">
                <a:tc rowSpan="3">
                  <a:txBody>
                    <a:bodyPr/>
                    <a:lstStyle/>
                    <a:p>
                      <a:pPr marL="0" marR="0" indent="0" algn="l">
                        <a:lnSpc>
                          <a:spcPct val="100000"/>
                        </a:lnSpc>
                        <a:spcBef>
                          <a:spcPts val="0"/>
                        </a:spcBef>
                        <a:spcAft>
                          <a:spcPts val="0"/>
                        </a:spcAft>
                      </a:pPr>
                      <a:r>
                        <a:rPr lang="en-US" sz="1200" dirty="0">
                          <a:latin typeface="Times New Roman"/>
                          <a:ea typeface="Times New Roman"/>
                        </a:rPr>
                        <a:t>Correlation Entropy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00000"/>
                        </a:lnSpc>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l">
                        <a:lnSpc>
                          <a:spcPct val="100000"/>
                        </a:lnSpc>
                        <a:spcBef>
                          <a:spcPts val="0"/>
                        </a:spcBef>
                        <a:spcAft>
                          <a:spcPts val="0"/>
                        </a:spcAft>
                      </a:pPr>
                      <a:r>
                        <a:rPr lang="en-US" sz="1200">
                          <a:latin typeface="Times New Roman"/>
                          <a:ea typeface="Times New Roman"/>
                        </a:rPr>
                        <a:t>Correlation Dimension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344">
                <a:tc vMerge="1">
                  <a:txBody>
                    <a:bodyPr/>
                    <a:lstStyle/>
                    <a:p>
                      <a:endParaRPr lang="en-US"/>
                    </a:p>
                  </a:txBody>
                  <a:tcPr/>
                </a:tc>
                <a:tc>
                  <a:txBody>
                    <a:bodyPr/>
                    <a:lstStyle/>
                    <a:p>
                      <a:pPr marL="0" marR="0" indent="0" algn="l">
                        <a:lnSpc>
                          <a:spcPct val="100000"/>
                        </a:lnSpc>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l">
                        <a:lnSpc>
                          <a:spcPct val="100000"/>
                        </a:lnSpc>
                        <a:spcBef>
                          <a:spcPts val="0"/>
                        </a:spcBef>
                        <a:spcAft>
                          <a:spcPts val="0"/>
                        </a:spcAft>
                      </a:pPr>
                      <a:r>
                        <a:rPr lang="en-US" sz="1200" dirty="0" err="1">
                          <a:latin typeface="Times New Roman"/>
                          <a:ea typeface="Times New Roman"/>
                        </a:rPr>
                        <a:t>Lyapunov</a:t>
                      </a:r>
                      <a:r>
                        <a:rPr lang="en-US" sz="1200" dirty="0">
                          <a:latin typeface="Times New Roman"/>
                          <a:ea typeface="Times New Roman"/>
                        </a:rPr>
                        <a:t> Exponent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344">
                <a:tc vMerge="1">
                  <a:txBody>
                    <a:bodyPr/>
                    <a:lstStyle/>
                    <a:p>
                      <a:endParaRPr lang="en-US"/>
                    </a:p>
                  </a:txBody>
                  <a:tcPr/>
                </a:tc>
                <a:tc>
                  <a:txBody>
                    <a:bodyPr/>
                    <a:lstStyle/>
                    <a:p>
                      <a:pPr marL="0" marR="0" indent="0" algn="l">
                        <a:lnSpc>
                          <a:spcPct val="100000"/>
                        </a:lnSpc>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l">
                        <a:lnSpc>
                          <a:spcPct val="100000"/>
                        </a:lnSpc>
                        <a:spcBef>
                          <a:spcPts val="0"/>
                        </a:spcBef>
                        <a:spcAft>
                          <a:spcPts val="0"/>
                        </a:spcAft>
                      </a:pPr>
                      <a:r>
                        <a:rPr lang="en-US" sz="1200">
                          <a:latin typeface="Times New Roman"/>
                          <a:ea typeface="Times New Roman"/>
                        </a:rPr>
                        <a:t>Correlation Entropy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344">
                <a:tc>
                  <a:txBody>
                    <a:bodyPr/>
                    <a:lstStyle/>
                    <a:p>
                      <a:pPr marL="0" marR="0" indent="0" algn="ctr">
                        <a:lnSpc>
                          <a:spcPct val="100000"/>
                        </a:lnSpc>
                        <a:spcBef>
                          <a:spcPts val="0"/>
                        </a:spcBef>
                        <a:spcAft>
                          <a:spcPts val="0"/>
                        </a:spcAft>
                      </a:pPr>
                      <a:r>
                        <a:rPr lang="en-US" sz="1200" b="1">
                          <a:latin typeface="Times New Roman"/>
                          <a:ea typeface="Times New Roman"/>
                        </a:rPr>
                        <a:t>40 Dimensions Total</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lnSpc>
                          <a:spcPct val="100000"/>
                        </a:lnSpc>
                        <a:spcBef>
                          <a:spcPts val="0"/>
                        </a:spcBef>
                        <a:spcAft>
                          <a:spcPts val="0"/>
                        </a:spcAft>
                      </a:pP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ctr">
                        <a:lnSpc>
                          <a:spcPct val="100000"/>
                        </a:lnSpc>
                        <a:spcBef>
                          <a:spcPts val="0"/>
                        </a:spcBef>
                        <a:spcAft>
                          <a:spcPts val="0"/>
                        </a:spcAft>
                      </a:pPr>
                      <a:r>
                        <a:rPr lang="en-US" sz="1200" b="1" dirty="0">
                          <a:latin typeface="Times New Roman"/>
                          <a:ea typeface="Times New Roman"/>
                        </a:rPr>
                        <a:t>42 Dimensions Total</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Results for Clean Evaluation Sets</a:t>
            </a:r>
            <a:endParaRPr lang="en-US" b="1" dirty="0">
              <a:solidFill>
                <a:schemeClr val="accent2"/>
              </a:solidFill>
            </a:endParaRPr>
          </a:p>
        </p:txBody>
      </p:sp>
      <p:sp>
        <p:nvSpPr>
          <p:cNvPr id="6" name="Rectangle 14"/>
          <p:cNvSpPr>
            <a:spLocks noChangeArrowheads="1"/>
          </p:cNvSpPr>
          <p:nvPr/>
        </p:nvSpPr>
        <p:spPr bwMode="auto">
          <a:xfrm>
            <a:off x="153014" y="719812"/>
            <a:ext cx="5220369" cy="1108988"/>
          </a:xfrm>
          <a:prstGeom prst="rect">
            <a:avLst/>
          </a:prstGeom>
          <a:noFill/>
          <a:ln w="9525">
            <a:noFill/>
            <a:miter lim="800000"/>
            <a:headEnd/>
            <a:tailEnd/>
          </a:ln>
          <a:effectLst/>
        </p:spPr>
        <p:txBody>
          <a:bodyPr/>
          <a:lstStyle/>
          <a:p>
            <a:pPr marL="225425" indent="-225425">
              <a:spcAft>
                <a:spcPct val="0"/>
              </a:spcAft>
              <a:buFont typeface="Arial" pitchFamily="34" charset="0"/>
              <a:buChar char="•"/>
            </a:pPr>
            <a:r>
              <a:rPr lang="en-US" sz="1800" b="1" dirty="0" smtClean="0"/>
              <a:t>Each of the four feature sets resulted in a recognition accuracy increase for the clean evaluation set.</a:t>
            </a:r>
          </a:p>
          <a:p>
            <a:pPr marL="225425" indent="-225425"/>
            <a:r>
              <a:rPr lang="en-US" sz="1800" b="1" dirty="0" smtClean="0"/>
              <a:t/>
            </a:r>
            <a:br>
              <a:rPr lang="en-US" sz="1800" b="1" dirty="0" smtClean="0"/>
            </a:br>
            <a:endParaRPr lang="en-US" sz="1800" b="1" dirty="0" smtClean="0"/>
          </a:p>
          <a:p>
            <a:pPr marL="225425" indent="-225425">
              <a:spcAft>
                <a:spcPct val="0"/>
              </a:spcAft>
              <a:buFont typeface="Arial" pitchFamily="34" charset="0"/>
              <a:buChar char="•"/>
            </a:pPr>
            <a:endParaRPr lang="en-US" sz="1800" b="1" dirty="0" smtClean="0"/>
          </a:p>
          <a:p>
            <a:pPr marL="688975" lvl="1" indent="-231775"/>
            <a:endParaRPr lang="en-US" sz="1800" b="1" dirty="0">
              <a:solidFill>
                <a:schemeClr val="bg1"/>
              </a:solidFill>
            </a:endParaRPr>
          </a:p>
          <a:p>
            <a:pPr marL="342900" indent="-342900">
              <a:spcBef>
                <a:spcPct val="50000"/>
              </a:spcBef>
              <a:spcAft>
                <a:spcPct val="0"/>
              </a:spcAft>
            </a:pPr>
            <a:endParaRPr lang="en-US" sz="1800" b="1" dirty="0">
              <a:solidFill>
                <a:schemeClr val="bg1"/>
              </a:solidFill>
            </a:endParaRPr>
          </a:p>
        </p:txBody>
      </p:sp>
      <p:pic>
        <p:nvPicPr>
          <p:cNvPr id="80897" name="Picture 1" descr="clear_results"/>
          <p:cNvPicPr>
            <a:picLocks noChangeAspect="1" noChangeArrowheads="1"/>
          </p:cNvPicPr>
          <p:nvPr/>
        </p:nvPicPr>
        <p:blipFill>
          <a:blip r:embed="rId3"/>
          <a:srcRect/>
          <a:stretch>
            <a:fillRect/>
          </a:stretch>
        </p:blipFill>
        <p:spPr bwMode="auto">
          <a:xfrm>
            <a:off x="5250095" y="713148"/>
            <a:ext cx="3873357" cy="2902979"/>
          </a:xfrm>
          <a:prstGeom prst="rect">
            <a:avLst/>
          </a:prstGeom>
          <a:noFill/>
          <a:ln w="9525">
            <a:noFill/>
            <a:miter lim="800000"/>
            <a:headEnd/>
            <a:tailEnd/>
          </a:ln>
        </p:spPr>
      </p:pic>
      <p:graphicFrame>
        <p:nvGraphicFramePr>
          <p:cNvPr id="7" name="Table 6"/>
          <p:cNvGraphicFramePr>
            <a:graphicFrameLocks noGrp="1"/>
          </p:cNvGraphicFramePr>
          <p:nvPr/>
        </p:nvGraphicFramePr>
        <p:xfrm>
          <a:off x="300520" y="1924867"/>
          <a:ext cx="5029200" cy="1097280"/>
        </p:xfrm>
        <a:graphic>
          <a:graphicData uri="http://schemas.openxmlformats.org/drawingml/2006/table">
            <a:tbl>
              <a:tblPr/>
              <a:tblGrid>
                <a:gridCol w="1371600"/>
                <a:gridCol w="857250"/>
                <a:gridCol w="1257300"/>
                <a:gridCol w="1543050"/>
              </a:tblGrid>
              <a:tr h="165735">
                <a:tc>
                  <a:txBody>
                    <a:bodyPr/>
                    <a:lstStyle/>
                    <a:p>
                      <a:pPr marL="0" marR="0" indent="0" algn="just">
                        <a:spcBef>
                          <a:spcPts val="0"/>
                        </a:spcBef>
                        <a:spcAft>
                          <a:spcPts val="0"/>
                        </a:spcAft>
                      </a:pPr>
                      <a:r>
                        <a:rPr lang="en-US" sz="1200" b="1" dirty="0">
                          <a:latin typeface="Times New Roman"/>
                          <a:ea typeface="Times New Roman"/>
                        </a:rPr>
                        <a:t>Dynamic Invariant</a:t>
                      </a:r>
                      <a:endParaRPr lang="en-US" sz="900" dirty="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200" b="1">
                          <a:latin typeface="Times New Roman"/>
                          <a:ea typeface="Times New Roman"/>
                        </a:rPr>
                        <a:t>WER (%)</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200" b="1">
                          <a:latin typeface="Times New Roman"/>
                          <a:ea typeface="Times New Roman"/>
                        </a:rPr>
                        <a:t>Improvement (%)</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200" b="1" dirty="0">
                          <a:latin typeface="Times New Roman"/>
                          <a:ea typeface="Times New Roman"/>
                        </a:rPr>
                        <a:t>Significance Level (</a:t>
                      </a:r>
                      <a:r>
                        <a:rPr lang="en-US" sz="1200" b="1" i="1" dirty="0">
                          <a:latin typeface="Times New Roman"/>
                          <a:ea typeface="Times New Roman"/>
                        </a:rPr>
                        <a:t>p</a:t>
                      </a:r>
                      <a:r>
                        <a:rPr lang="en-US" sz="1200" b="1" dirty="0">
                          <a:latin typeface="Times New Roman"/>
                          <a:ea typeface="Times New Roman"/>
                        </a:rPr>
                        <a:t>)</a:t>
                      </a:r>
                      <a:endParaRPr lang="en-US" sz="9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735">
                <a:tc>
                  <a:txBody>
                    <a:bodyPr/>
                    <a:lstStyle/>
                    <a:p>
                      <a:pPr marL="0" marR="0" indent="0" algn="just">
                        <a:spcBef>
                          <a:spcPts val="0"/>
                        </a:spcBef>
                        <a:spcAft>
                          <a:spcPts val="0"/>
                        </a:spcAft>
                      </a:pPr>
                      <a:r>
                        <a:rPr lang="en-US" sz="1200">
                          <a:latin typeface="Times New Roman"/>
                          <a:ea typeface="Times New Roman"/>
                        </a:rPr>
                        <a:t>Baseline (FS0)</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pitchFamily="18" charset="0"/>
                          <a:ea typeface="DejaVu LGC Sans"/>
                          <a:cs typeface="Times New Roman" pitchFamily="18" charset="0"/>
                        </a:rPr>
                        <a:t>13.5</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pitchFamily="18" charset="0"/>
                          <a:ea typeface="DejaVu LGC Sans"/>
                          <a:cs typeface="Times New Roman" pitchFamily="18" charset="0"/>
                        </a:rPr>
                        <a:t>--</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pitchFamily="18" charset="0"/>
                          <a:ea typeface="DejaVu LGC Sans"/>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735">
                <a:tc>
                  <a:txBody>
                    <a:bodyPr/>
                    <a:lstStyle/>
                    <a:p>
                      <a:pPr marL="0" marR="0" indent="0" algn="just">
                        <a:spcBef>
                          <a:spcPts val="0"/>
                        </a:spcBef>
                        <a:spcAft>
                          <a:spcPts val="0"/>
                        </a:spcAft>
                      </a:pPr>
                      <a:r>
                        <a:rPr lang="en-US" sz="1200">
                          <a:latin typeface="Times New Roman"/>
                          <a:ea typeface="Times New Roman"/>
                        </a:rPr>
                        <a:t>Feature Set 1 (FS1)</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pitchFamily="18" charset="0"/>
                          <a:ea typeface="DejaVu LGC Sans"/>
                          <a:cs typeface="Times New Roman" pitchFamily="18" charset="0"/>
                        </a:rPr>
                        <a:t>12.2</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pitchFamily="18" charset="0"/>
                          <a:ea typeface="DejaVu LGC Sans"/>
                          <a:cs typeface="Times New Roman" pitchFamily="18" charset="0"/>
                        </a:rPr>
                        <a:t>9.6</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pitchFamily="18" charset="0"/>
                          <a:ea typeface="DejaVu LGC Sans"/>
                          <a:cs typeface="Times New Roman" pitchFamily="18" charset="0"/>
                        </a:rPr>
                        <a:t>0.030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735">
                <a:tc>
                  <a:txBody>
                    <a:bodyPr/>
                    <a:lstStyle/>
                    <a:p>
                      <a:pPr marL="0" marR="0" indent="0" algn="just">
                        <a:spcBef>
                          <a:spcPts val="0"/>
                        </a:spcBef>
                        <a:spcAft>
                          <a:spcPts val="0"/>
                        </a:spcAft>
                      </a:pPr>
                      <a:r>
                        <a:rPr lang="en-US" sz="1200">
                          <a:latin typeface="Times New Roman"/>
                          <a:ea typeface="Times New Roman"/>
                        </a:rPr>
                        <a:t>Feature Set 2 (FS2)</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pitchFamily="18" charset="0"/>
                          <a:ea typeface="DejaVu LGC Sans"/>
                          <a:cs typeface="Times New Roman" pitchFamily="18" charset="0"/>
                        </a:rPr>
                        <a:t>12.5</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pitchFamily="18" charset="0"/>
                          <a:ea typeface="DejaVu LGC Sans"/>
                          <a:cs typeface="Times New Roman" pitchFamily="18" charset="0"/>
                        </a:rPr>
                        <a:t>7.4</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pitchFamily="18" charset="0"/>
                          <a:ea typeface="DejaVu LGC Sans"/>
                          <a:cs typeface="Times New Roman" pitchFamily="18" charset="0"/>
                        </a:rPr>
                        <a:t>0.075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210">
                <a:tc>
                  <a:txBody>
                    <a:bodyPr/>
                    <a:lstStyle/>
                    <a:p>
                      <a:pPr marL="0" marR="0" indent="0" algn="just">
                        <a:spcBef>
                          <a:spcPts val="0"/>
                        </a:spcBef>
                        <a:spcAft>
                          <a:spcPts val="0"/>
                        </a:spcAft>
                      </a:pPr>
                      <a:r>
                        <a:rPr lang="en-US" sz="1200">
                          <a:latin typeface="Times New Roman"/>
                          <a:ea typeface="Times New Roman"/>
                        </a:rPr>
                        <a:t>Feature Set 3 (FS3)</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marL="0" marR="0" algn="ctr">
                        <a:spcBef>
                          <a:spcPts val="0"/>
                        </a:spcBef>
                        <a:spcAft>
                          <a:spcPts val="0"/>
                        </a:spcAft>
                      </a:pPr>
                      <a:r>
                        <a:rPr lang="en-US" sz="1200">
                          <a:latin typeface="Times New Roman" pitchFamily="18" charset="0"/>
                          <a:ea typeface="DejaVu LGC Sans"/>
                          <a:cs typeface="Times New Roman" pitchFamily="18" charset="0"/>
                        </a:rPr>
                        <a:t>12.0</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marL="0" marR="0" algn="ctr">
                        <a:spcBef>
                          <a:spcPts val="0"/>
                        </a:spcBef>
                        <a:spcAft>
                          <a:spcPts val="0"/>
                        </a:spcAft>
                      </a:pPr>
                      <a:r>
                        <a:rPr lang="en-US" sz="1200">
                          <a:latin typeface="Times New Roman" pitchFamily="18" charset="0"/>
                          <a:ea typeface="DejaVu LGC Sans"/>
                          <a:cs typeface="Times New Roman" pitchFamily="18" charset="0"/>
                        </a:rPr>
                        <a:t>11.1</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c>
                  <a:txBody>
                    <a:bodyPr/>
                    <a:lstStyle/>
                    <a:p>
                      <a:pPr marL="0" marR="0" algn="ctr">
                        <a:spcBef>
                          <a:spcPts val="0"/>
                        </a:spcBef>
                        <a:spcAft>
                          <a:spcPts val="0"/>
                        </a:spcAft>
                      </a:pPr>
                      <a:r>
                        <a:rPr lang="en-US" sz="1200">
                          <a:latin typeface="Times New Roman" pitchFamily="18" charset="0"/>
                          <a:ea typeface="DejaVu LGC Sans"/>
                          <a:cs typeface="Times New Roman" pitchFamily="18" charset="0"/>
                        </a:rPr>
                        <a:t>0.001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r h="165735">
                <a:tc>
                  <a:txBody>
                    <a:bodyPr/>
                    <a:lstStyle/>
                    <a:p>
                      <a:pPr marL="0" marR="0" indent="0" algn="just">
                        <a:spcBef>
                          <a:spcPts val="0"/>
                        </a:spcBef>
                        <a:spcAft>
                          <a:spcPts val="0"/>
                        </a:spcAft>
                      </a:pPr>
                      <a:r>
                        <a:rPr lang="en-US" sz="1200" dirty="0">
                          <a:latin typeface="Times New Roman"/>
                          <a:ea typeface="Times New Roman"/>
                        </a:rPr>
                        <a:t>Feature Set 4 (FS4)</a:t>
                      </a:r>
                      <a:endParaRPr lang="en-US" sz="900" dirty="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pitchFamily="18" charset="0"/>
                          <a:ea typeface="DejaVu LGC Sans"/>
                          <a:cs typeface="Times New Roman" pitchFamily="18" charset="0"/>
                        </a:rPr>
                        <a:t>12.8</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pitchFamily="18" charset="0"/>
                          <a:ea typeface="DejaVu LGC Sans"/>
                          <a:cs typeface="Times New Roman" pitchFamily="18" charset="0"/>
                        </a:rPr>
                        <a:t>5.2</a:t>
                      </a: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pitchFamily="18" charset="0"/>
                          <a:ea typeface="DejaVu LGC Sans"/>
                          <a:cs typeface="Times New Roman" pitchFamily="18" charset="0"/>
                        </a:rPr>
                        <a:t>0.267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Rectangle 14"/>
          <p:cNvSpPr>
            <a:spLocks noChangeArrowheads="1"/>
          </p:cNvSpPr>
          <p:nvPr/>
        </p:nvSpPr>
        <p:spPr bwMode="auto">
          <a:xfrm>
            <a:off x="305414" y="3584588"/>
            <a:ext cx="8458442" cy="2785390"/>
          </a:xfrm>
          <a:prstGeom prst="rect">
            <a:avLst/>
          </a:prstGeom>
          <a:noFill/>
          <a:ln w="9525">
            <a:noFill/>
            <a:miter lim="800000"/>
            <a:headEnd/>
            <a:tailEnd/>
          </a:ln>
          <a:effectLst/>
        </p:spPr>
        <p:txBody>
          <a:bodyPr/>
          <a:lstStyle/>
          <a:p>
            <a:pPr marL="225425" indent="-225425">
              <a:spcAft>
                <a:spcPct val="0"/>
              </a:spcAft>
              <a:buFont typeface="Arial" pitchFamily="34" charset="0"/>
              <a:buChar char="•"/>
            </a:pPr>
            <a:r>
              <a:rPr lang="en-US" sz="1800" b="1" dirty="0" smtClean="0"/>
              <a:t>Results with a significance level of 0.001 (0.1%) are considered to be statistically significant.</a:t>
            </a:r>
          </a:p>
          <a:p>
            <a:pPr marL="225425" indent="-225425">
              <a:spcAft>
                <a:spcPct val="0"/>
              </a:spcAft>
              <a:buFont typeface="Arial" pitchFamily="34" charset="0"/>
              <a:buChar char="•"/>
            </a:pPr>
            <a:endParaRPr lang="en-US" sz="1800" b="1" dirty="0" smtClean="0"/>
          </a:p>
          <a:p>
            <a:pPr marL="225425" indent="-225425">
              <a:spcAft>
                <a:spcPct val="0"/>
              </a:spcAft>
              <a:buFont typeface="Arial" pitchFamily="34" charset="0"/>
              <a:buChar char="•"/>
            </a:pPr>
            <a:r>
              <a:rPr lang="en-US" sz="1800" b="1" dirty="0" smtClean="0"/>
              <a:t>Although each feature set saw a WER decrease, the improvement for FS3 was the only one found to be statistically significant with a relative improvement of 11% over the baseline system.</a:t>
            </a:r>
          </a:p>
          <a:p>
            <a:pPr marL="225425" indent="-225425">
              <a:spcAft>
                <a:spcPct val="0"/>
              </a:spcAft>
              <a:buFont typeface="Arial" pitchFamily="34" charset="0"/>
              <a:buChar char="•"/>
            </a:pPr>
            <a:endParaRPr lang="en-US" sz="1800" b="1" dirty="0" smtClean="0"/>
          </a:p>
          <a:p>
            <a:pPr marL="225425" indent="-225425">
              <a:spcAft>
                <a:spcPct val="0"/>
              </a:spcAft>
            </a:pPr>
            <a:endParaRPr lang="en-US" sz="1800" b="1" dirty="0" smtClean="0"/>
          </a:p>
          <a:p>
            <a:pPr marL="225425" indent="-225425"/>
            <a:r>
              <a:rPr lang="en-US" sz="1800" b="1" dirty="0" smtClean="0"/>
              <a:t/>
            </a:r>
            <a:br>
              <a:rPr lang="en-US" sz="1800" b="1" dirty="0" smtClean="0"/>
            </a:br>
            <a:endParaRPr lang="en-US" sz="1800" b="1" dirty="0" smtClean="0"/>
          </a:p>
          <a:p>
            <a:pPr marL="225425" indent="-225425">
              <a:spcAft>
                <a:spcPct val="0"/>
              </a:spcAft>
              <a:buFont typeface="Arial" pitchFamily="34" charset="0"/>
              <a:buChar char="•"/>
            </a:pPr>
            <a:endParaRPr lang="en-US" sz="1800" b="1" dirty="0" smtClean="0"/>
          </a:p>
          <a:p>
            <a:pPr marL="688975" lvl="1" indent="-231775"/>
            <a:endParaRPr lang="en-US" sz="1800" b="1" dirty="0">
              <a:solidFill>
                <a:schemeClr val="bg1"/>
              </a:solidFill>
            </a:endParaRPr>
          </a:p>
          <a:p>
            <a:pPr marL="342900" indent="-342900">
              <a:spcBef>
                <a:spcPct val="50000"/>
              </a:spcBef>
              <a:spcAft>
                <a:spcPct val="0"/>
              </a:spcAft>
            </a:pPr>
            <a:endParaRPr lang="en-US" sz="1800" b="1"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Results for Noisy Evaluation Sets</a:t>
            </a:r>
            <a:endParaRPr lang="en-US" b="1" dirty="0">
              <a:solidFill>
                <a:schemeClr val="accent2"/>
              </a:solidFill>
            </a:endParaRPr>
          </a:p>
        </p:txBody>
      </p:sp>
      <p:graphicFrame>
        <p:nvGraphicFramePr>
          <p:cNvPr id="6" name="Table 5"/>
          <p:cNvGraphicFramePr>
            <a:graphicFrameLocks noGrp="1"/>
          </p:cNvGraphicFramePr>
          <p:nvPr/>
        </p:nvGraphicFramePr>
        <p:xfrm>
          <a:off x="4274050" y="800687"/>
          <a:ext cx="4438275" cy="1292860"/>
        </p:xfrm>
        <a:graphic>
          <a:graphicData uri="http://schemas.openxmlformats.org/drawingml/2006/table">
            <a:tbl>
              <a:tblPr/>
              <a:tblGrid>
                <a:gridCol w="592751"/>
                <a:gridCol w="592751"/>
                <a:gridCol w="592751"/>
                <a:gridCol w="847039"/>
                <a:gridCol w="847039"/>
                <a:gridCol w="507989"/>
                <a:gridCol w="457955"/>
              </a:tblGrid>
              <a:tr h="165735">
                <a:tc rowSpan="2">
                  <a:txBody>
                    <a:bodyPr/>
                    <a:lstStyle/>
                    <a:p>
                      <a:pPr marL="0" marR="0" indent="182880" algn="just">
                        <a:spcBef>
                          <a:spcPts val="0"/>
                        </a:spcBef>
                        <a:spcAft>
                          <a:spcPts val="0"/>
                        </a:spcAft>
                      </a:pPr>
                      <a:endParaRPr lang="en-US" sz="12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indent="0" algn="ctr">
                        <a:spcBef>
                          <a:spcPts val="0"/>
                        </a:spcBef>
                        <a:spcAft>
                          <a:spcPts val="0"/>
                        </a:spcAft>
                      </a:pPr>
                      <a:r>
                        <a:rPr lang="en-US" sz="1200">
                          <a:latin typeface="Times New Roman"/>
                          <a:ea typeface="Times New Roman"/>
                        </a:rPr>
                        <a:t>WER (%)</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5580">
                <a:tc vMerge="1">
                  <a:txBody>
                    <a:bodyPr/>
                    <a:lstStyle/>
                    <a:p>
                      <a:endParaRPr lang="en-US"/>
                    </a:p>
                  </a:txBody>
                  <a:tcPr/>
                </a:tc>
                <a:tc>
                  <a:txBody>
                    <a:bodyPr/>
                    <a:lstStyle/>
                    <a:p>
                      <a:pPr marL="0" marR="0" indent="0" algn="ctr">
                        <a:spcBef>
                          <a:spcPts val="0"/>
                        </a:spcBef>
                        <a:spcAft>
                          <a:spcPts val="0"/>
                        </a:spcAft>
                      </a:pPr>
                      <a:r>
                        <a:rPr lang="en-US" sz="1200">
                          <a:latin typeface="Times New Roman"/>
                          <a:ea typeface="Times New Roman"/>
                        </a:rPr>
                        <a:t>Airport</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200">
                          <a:latin typeface="Times New Roman"/>
                          <a:ea typeface="Times New Roman"/>
                        </a:rPr>
                        <a:t>Babble</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200">
                          <a:latin typeface="Times New Roman"/>
                          <a:ea typeface="Times New Roman"/>
                        </a:rPr>
                        <a:t>Car</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200">
                          <a:latin typeface="Times New Roman"/>
                          <a:ea typeface="Times New Roman"/>
                        </a:rPr>
                        <a:t>Restaurant</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200">
                          <a:latin typeface="Times New Roman"/>
                          <a:ea typeface="Times New Roman"/>
                        </a:rPr>
                        <a:t>Street</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200">
                          <a:latin typeface="Times New Roman"/>
                          <a:ea typeface="Times New Roman"/>
                        </a:rPr>
                        <a:t>Train</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l">
                        <a:spcBef>
                          <a:spcPts val="0"/>
                        </a:spcBef>
                        <a:spcAft>
                          <a:spcPts val="0"/>
                        </a:spcAft>
                      </a:pPr>
                      <a:r>
                        <a:rPr lang="en-US" sz="1200">
                          <a:latin typeface="Times New Roman"/>
                          <a:ea typeface="DejaVu LGC Sans"/>
                          <a:cs typeface="DejaVu LGC Sans"/>
                        </a:rPr>
                        <a:t>Baseline</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53.0</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55.9</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57.3</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53.4</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61.5</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66.1</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305">
                <a:tc>
                  <a:txBody>
                    <a:bodyPr/>
                    <a:lstStyle/>
                    <a:p>
                      <a:pPr marL="0" marR="0" algn="l">
                        <a:spcBef>
                          <a:spcPts val="0"/>
                        </a:spcBef>
                        <a:spcAft>
                          <a:spcPts val="0"/>
                        </a:spcAft>
                      </a:pPr>
                      <a:r>
                        <a:rPr lang="en-US" sz="1200">
                          <a:latin typeface="Times New Roman"/>
                          <a:ea typeface="DejaVu LGC Sans"/>
                          <a:cs typeface="DejaVu LGC Sans"/>
                        </a:rPr>
                        <a:t>FS1</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57.1</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59.1</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65.8</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55.7</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66.3</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69.6</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305">
                <a:tc>
                  <a:txBody>
                    <a:bodyPr/>
                    <a:lstStyle/>
                    <a:p>
                      <a:pPr marL="0" marR="0" algn="l">
                        <a:spcBef>
                          <a:spcPts val="0"/>
                        </a:spcBef>
                        <a:spcAft>
                          <a:spcPts val="0"/>
                        </a:spcAft>
                      </a:pPr>
                      <a:r>
                        <a:rPr lang="en-US" sz="1200">
                          <a:latin typeface="Times New Roman"/>
                          <a:ea typeface="DejaVu LGC Sans"/>
                          <a:cs typeface="DejaVu LGC Sans"/>
                        </a:rPr>
                        <a:t>FS2</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56.8</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60.8</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60.5</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58.0</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66.7</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69.0</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50">
                <a:tc>
                  <a:txBody>
                    <a:bodyPr/>
                    <a:lstStyle/>
                    <a:p>
                      <a:pPr marL="0" marR="0" algn="l">
                        <a:spcBef>
                          <a:spcPts val="0"/>
                        </a:spcBef>
                        <a:spcAft>
                          <a:spcPts val="0"/>
                        </a:spcAft>
                      </a:pPr>
                      <a:r>
                        <a:rPr lang="en-US" sz="1200">
                          <a:latin typeface="Times New Roman"/>
                          <a:ea typeface="DejaVu LGC Sans"/>
                          <a:cs typeface="DejaVu LGC Sans"/>
                        </a:rPr>
                        <a:t>FS3</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52.8</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marL="0" marR="0" algn="ctr">
                        <a:spcBef>
                          <a:spcPts val="0"/>
                        </a:spcBef>
                        <a:spcAft>
                          <a:spcPts val="0"/>
                        </a:spcAft>
                      </a:pPr>
                      <a:r>
                        <a:rPr lang="en-US" sz="1200">
                          <a:latin typeface="Times New Roman"/>
                          <a:ea typeface="DejaVu LGC Sans"/>
                          <a:cs typeface="DejaVu LGC Sans"/>
                        </a:rPr>
                        <a:t>56.8</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58.8</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52.7</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marL="0" marR="0" algn="ctr">
                        <a:spcBef>
                          <a:spcPts val="0"/>
                        </a:spcBef>
                        <a:spcAft>
                          <a:spcPts val="0"/>
                        </a:spcAft>
                      </a:pPr>
                      <a:r>
                        <a:rPr lang="en-US" sz="1200">
                          <a:latin typeface="Times New Roman"/>
                          <a:ea typeface="DejaVu LGC Sans"/>
                          <a:cs typeface="DejaVu LGC Sans"/>
                        </a:rPr>
                        <a:t>63.1</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65.7</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r>
              <a:tr h="95250">
                <a:tc>
                  <a:txBody>
                    <a:bodyPr/>
                    <a:lstStyle/>
                    <a:p>
                      <a:pPr marL="0" marR="0" algn="l">
                        <a:spcBef>
                          <a:spcPts val="0"/>
                        </a:spcBef>
                        <a:spcAft>
                          <a:spcPts val="0"/>
                        </a:spcAft>
                      </a:pPr>
                      <a:r>
                        <a:rPr lang="en-US" sz="1200">
                          <a:latin typeface="Times New Roman"/>
                          <a:ea typeface="DejaVu LGC Sans"/>
                          <a:cs typeface="DejaVu LGC Sans"/>
                        </a:rPr>
                        <a:t>FS4</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58.6</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63.3</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72.5</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60.6</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70.8</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DejaVu LGC Sans"/>
                          <a:cs typeface="DejaVu LGC Sans"/>
                        </a:rPr>
                        <a:t>72.5</a:t>
                      </a:r>
                      <a:endParaRPr lang="en-US" sz="1200" dirty="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4281754" y="2247289"/>
          <a:ext cx="4114803" cy="1109980"/>
        </p:xfrm>
        <a:graphic>
          <a:graphicData uri="http://schemas.openxmlformats.org/drawingml/2006/table">
            <a:tbl>
              <a:tblPr/>
              <a:tblGrid>
                <a:gridCol w="549550"/>
                <a:gridCol w="549550"/>
                <a:gridCol w="549550"/>
                <a:gridCol w="785305"/>
                <a:gridCol w="785305"/>
                <a:gridCol w="470965"/>
                <a:gridCol w="424578"/>
              </a:tblGrid>
              <a:tr h="165735">
                <a:tc rowSpan="2">
                  <a:txBody>
                    <a:bodyPr/>
                    <a:lstStyle/>
                    <a:p>
                      <a:pPr marL="0" marR="0" indent="182880" algn="just">
                        <a:spcBef>
                          <a:spcPts val="0"/>
                        </a:spcBef>
                        <a:spcAft>
                          <a:spcPts val="0"/>
                        </a:spcAft>
                      </a:pPr>
                      <a:endParaRPr lang="en-US" sz="1200" dirty="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indent="0" algn="ctr">
                        <a:spcBef>
                          <a:spcPts val="0"/>
                        </a:spcBef>
                        <a:spcAft>
                          <a:spcPts val="0"/>
                        </a:spcAft>
                      </a:pPr>
                      <a:r>
                        <a:rPr lang="en-US" sz="1200" dirty="0">
                          <a:latin typeface="Times New Roman"/>
                          <a:ea typeface="Times New Roman"/>
                        </a:rPr>
                        <a:t>Relative Improvements (%)</a:t>
                      </a:r>
                      <a:endParaRPr lang="en-US" sz="900" dirty="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95580">
                <a:tc vMerge="1">
                  <a:txBody>
                    <a:bodyPr/>
                    <a:lstStyle/>
                    <a:p>
                      <a:endParaRPr lang="en-US"/>
                    </a:p>
                  </a:txBody>
                  <a:tcPr/>
                </a:tc>
                <a:tc>
                  <a:txBody>
                    <a:bodyPr/>
                    <a:lstStyle/>
                    <a:p>
                      <a:pPr marL="0" marR="0" indent="0" algn="ctr">
                        <a:spcBef>
                          <a:spcPts val="0"/>
                        </a:spcBef>
                        <a:spcAft>
                          <a:spcPts val="0"/>
                        </a:spcAft>
                      </a:pPr>
                      <a:r>
                        <a:rPr lang="en-US" sz="1200">
                          <a:latin typeface="Times New Roman"/>
                          <a:ea typeface="Times New Roman"/>
                        </a:rPr>
                        <a:t>Airport</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200">
                          <a:latin typeface="Times New Roman"/>
                          <a:ea typeface="Times New Roman"/>
                        </a:rPr>
                        <a:t>Babble</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200">
                          <a:latin typeface="Times New Roman"/>
                          <a:ea typeface="Times New Roman"/>
                        </a:rPr>
                        <a:t>Car</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200">
                          <a:latin typeface="Times New Roman"/>
                          <a:ea typeface="Times New Roman"/>
                        </a:rPr>
                        <a:t>Restaurant</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200">
                          <a:latin typeface="Times New Roman"/>
                          <a:ea typeface="Times New Roman"/>
                        </a:rPr>
                        <a:t>Street</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1200">
                          <a:latin typeface="Times New Roman"/>
                          <a:ea typeface="Times New Roman"/>
                        </a:rPr>
                        <a:t>Train</a:t>
                      </a:r>
                      <a:endParaRPr lang="en-US" sz="900">
                        <a:latin typeface="Times New Roman"/>
                        <a:ea typeface="Times New Roman"/>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305">
                <a:tc>
                  <a:txBody>
                    <a:bodyPr/>
                    <a:lstStyle/>
                    <a:p>
                      <a:pPr marL="0" marR="0" algn="l">
                        <a:spcBef>
                          <a:spcPts val="0"/>
                        </a:spcBef>
                        <a:spcAft>
                          <a:spcPts val="0"/>
                        </a:spcAft>
                      </a:pPr>
                      <a:r>
                        <a:rPr lang="en-US" sz="1200">
                          <a:latin typeface="Times New Roman"/>
                          <a:ea typeface="DejaVu LGC Sans"/>
                          <a:cs typeface="DejaVu LGC Sans"/>
                        </a:rPr>
                        <a:t>FS1</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-7.7</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-5.7</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-14.8</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-4.4</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-7.8</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-5.3</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305">
                <a:tc>
                  <a:txBody>
                    <a:bodyPr/>
                    <a:lstStyle/>
                    <a:p>
                      <a:pPr marL="0" marR="0" algn="l">
                        <a:spcBef>
                          <a:spcPts val="0"/>
                        </a:spcBef>
                        <a:spcAft>
                          <a:spcPts val="0"/>
                        </a:spcAft>
                      </a:pPr>
                      <a:r>
                        <a:rPr lang="en-US" sz="1200">
                          <a:latin typeface="Times New Roman"/>
                          <a:ea typeface="DejaVu LGC Sans"/>
                          <a:cs typeface="DejaVu LGC Sans"/>
                        </a:rPr>
                        <a:t>FS2</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-7.2</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-8.8</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-5.6</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-8.6</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-8.5</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-4.4</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50">
                <a:tc>
                  <a:txBody>
                    <a:bodyPr/>
                    <a:lstStyle/>
                    <a:p>
                      <a:pPr marL="0" marR="0" algn="l">
                        <a:spcBef>
                          <a:spcPts val="0"/>
                        </a:spcBef>
                        <a:spcAft>
                          <a:spcPts val="0"/>
                        </a:spcAft>
                      </a:pPr>
                      <a:r>
                        <a:rPr lang="en-US" sz="1200">
                          <a:latin typeface="Times New Roman"/>
                          <a:ea typeface="DejaVu LGC Sans"/>
                          <a:cs typeface="DejaVu LGC Sans"/>
                        </a:rPr>
                        <a:t>FS3</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0.4</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marL="0" marR="0" algn="ctr">
                        <a:spcBef>
                          <a:spcPts val="0"/>
                        </a:spcBef>
                        <a:spcAft>
                          <a:spcPts val="0"/>
                        </a:spcAft>
                      </a:pPr>
                      <a:r>
                        <a:rPr lang="en-US" sz="1200">
                          <a:latin typeface="Times New Roman"/>
                          <a:ea typeface="DejaVu LGC Sans"/>
                          <a:cs typeface="DejaVu LGC Sans"/>
                        </a:rPr>
                        <a:t>-1.6</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-2.6</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1.3</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marL="0" marR="0" algn="ctr">
                        <a:spcBef>
                          <a:spcPts val="0"/>
                        </a:spcBef>
                        <a:spcAft>
                          <a:spcPts val="0"/>
                        </a:spcAft>
                      </a:pPr>
                      <a:r>
                        <a:rPr lang="en-US" sz="1200">
                          <a:latin typeface="Times New Roman"/>
                          <a:ea typeface="DejaVu LGC Sans"/>
                          <a:cs typeface="DejaVu LGC Sans"/>
                        </a:rPr>
                        <a:t>-2.6</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0.6</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r>
              <a:tr h="95250">
                <a:tc>
                  <a:txBody>
                    <a:bodyPr/>
                    <a:lstStyle/>
                    <a:p>
                      <a:pPr marL="0" marR="0" algn="l">
                        <a:spcBef>
                          <a:spcPts val="0"/>
                        </a:spcBef>
                        <a:spcAft>
                          <a:spcPts val="0"/>
                        </a:spcAft>
                      </a:pPr>
                      <a:r>
                        <a:rPr lang="en-US" sz="1200">
                          <a:latin typeface="Times New Roman"/>
                          <a:ea typeface="DejaVu LGC Sans"/>
                          <a:cs typeface="DejaVu LGC Sans"/>
                        </a:rPr>
                        <a:t>FS4</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-10.6</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-13.2</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-26.5</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-13.5</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DejaVu LGC Sans"/>
                          <a:cs typeface="DejaVu LGC Sans"/>
                        </a:rPr>
                        <a:t>-15.1</a:t>
                      </a:r>
                      <a:endParaRPr lang="en-US" sz="120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DejaVu LGC Sans"/>
                          <a:cs typeface="DejaVu LGC Sans"/>
                        </a:rPr>
                        <a:t>-9.7</a:t>
                      </a:r>
                      <a:endParaRPr lang="en-US" sz="1200" dirty="0">
                        <a:latin typeface="Nimbus Roman No9 L"/>
                        <a:ea typeface="DejaVu LGC Sans"/>
                        <a:cs typeface="DejaVu LGC Sans"/>
                      </a:endParaRPr>
                    </a:p>
                  </a:txBody>
                  <a:tcPr marL="27305" marR="27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14"/>
          <p:cNvSpPr>
            <a:spLocks noChangeArrowheads="1"/>
          </p:cNvSpPr>
          <p:nvPr/>
        </p:nvSpPr>
        <p:spPr bwMode="auto">
          <a:xfrm>
            <a:off x="153014" y="719812"/>
            <a:ext cx="4121035" cy="2650112"/>
          </a:xfrm>
          <a:prstGeom prst="rect">
            <a:avLst/>
          </a:prstGeom>
          <a:noFill/>
          <a:ln w="9525">
            <a:noFill/>
            <a:miter lim="800000"/>
            <a:headEnd/>
            <a:tailEnd/>
          </a:ln>
          <a:effectLst/>
        </p:spPr>
        <p:txBody>
          <a:bodyPr/>
          <a:lstStyle/>
          <a:p>
            <a:pPr marL="225425" indent="-225425">
              <a:spcAft>
                <a:spcPct val="0"/>
              </a:spcAft>
              <a:buFont typeface="Arial" pitchFamily="34" charset="0"/>
              <a:buChar char="•"/>
            </a:pPr>
            <a:r>
              <a:rPr lang="en-US" sz="1800" b="1" dirty="0" smtClean="0"/>
              <a:t>Most of the noisy evaluation sets resulted in a recognition accuracy decrease.</a:t>
            </a:r>
          </a:p>
          <a:p>
            <a:pPr marL="225425" indent="-225425">
              <a:spcAft>
                <a:spcPct val="0"/>
              </a:spcAft>
              <a:buFont typeface="Arial" pitchFamily="34" charset="0"/>
              <a:buChar char="•"/>
            </a:pPr>
            <a:endParaRPr lang="en-US" sz="1800" b="1" dirty="0" smtClean="0"/>
          </a:p>
          <a:p>
            <a:pPr marL="225425" indent="-225425">
              <a:spcAft>
                <a:spcPct val="0"/>
              </a:spcAft>
              <a:buFont typeface="Arial" pitchFamily="34" charset="0"/>
              <a:buChar char="•"/>
            </a:pPr>
            <a:r>
              <a:rPr lang="en-US" sz="1800" b="1" dirty="0" smtClean="0"/>
              <a:t>FS3 resulted in a slight improvement for a few of the evaluation sets, but these improvements are not statistically significant</a:t>
            </a:r>
          </a:p>
          <a:p>
            <a:pPr marL="225425" indent="-225425"/>
            <a:r>
              <a:rPr lang="en-US" sz="1800" b="1" dirty="0" smtClean="0"/>
              <a:t/>
            </a:r>
            <a:br>
              <a:rPr lang="en-US" sz="1800" b="1" dirty="0" smtClean="0"/>
            </a:br>
            <a:endParaRPr lang="en-US" sz="1800" b="1" dirty="0" smtClean="0"/>
          </a:p>
          <a:p>
            <a:pPr marL="225425" indent="-225425">
              <a:spcAft>
                <a:spcPct val="0"/>
              </a:spcAft>
              <a:buFont typeface="Arial" pitchFamily="34" charset="0"/>
              <a:buChar char="•"/>
            </a:pPr>
            <a:endParaRPr lang="en-US" sz="1800" b="1" dirty="0" smtClean="0"/>
          </a:p>
          <a:p>
            <a:pPr marL="688975" lvl="1" indent="-231775"/>
            <a:endParaRPr lang="en-US" sz="1800" b="1" dirty="0">
              <a:solidFill>
                <a:schemeClr val="bg1"/>
              </a:solidFill>
            </a:endParaRPr>
          </a:p>
          <a:p>
            <a:pPr marL="342900" indent="-342900">
              <a:spcBef>
                <a:spcPct val="50000"/>
              </a:spcBef>
              <a:spcAft>
                <a:spcPct val="0"/>
              </a:spcAft>
            </a:pPr>
            <a:endParaRPr lang="en-US" sz="1800" b="1" dirty="0">
              <a:solidFill>
                <a:schemeClr val="bg1"/>
              </a:solidFill>
            </a:endParaRPr>
          </a:p>
        </p:txBody>
      </p:sp>
      <p:sp>
        <p:nvSpPr>
          <p:cNvPr id="9" name="Rectangle 14"/>
          <p:cNvSpPr>
            <a:spLocks noChangeArrowheads="1"/>
          </p:cNvSpPr>
          <p:nvPr/>
        </p:nvSpPr>
        <p:spPr bwMode="auto">
          <a:xfrm>
            <a:off x="161578" y="3513762"/>
            <a:ext cx="8581730" cy="2628472"/>
          </a:xfrm>
          <a:prstGeom prst="rect">
            <a:avLst/>
          </a:prstGeom>
          <a:noFill/>
          <a:ln w="9525">
            <a:noFill/>
            <a:miter lim="800000"/>
            <a:headEnd/>
            <a:tailEnd/>
          </a:ln>
          <a:effectLst/>
        </p:spPr>
        <p:txBody>
          <a:bodyPr/>
          <a:lstStyle/>
          <a:p>
            <a:pPr marL="225425" indent="-225425">
              <a:spcAft>
                <a:spcPct val="0"/>
              </a:spcAft>
              <a:buFont typeface="Arial" pitchFamily="34" charset="0"/>
              <a:buChar char="•"/>
            </a:pPr>
            <a:r>
              <a:rPr lang="en-US" sz="1800" b="1" dirty="0" smtClean="0"/>
              <a:t>The average relative performance decrease was around 7% for FS1 and FS2 and around 14% for FS4. </a:t>
            </a:r>
          </a:p>
          <a:p>
            <a:pPr marL="225425" indent="-225425">
              <a:spcAft>
                <a:spcPct val="0"/>
              </a:spcAft>
              <a:buFont typeface="Arial" pitchFamily="34" charset="0"/>
              <a:buChar char="•"/>
            </a:pPr>
            <a:endParaRPr lang="en-US" sz="1800" b="1" dirty="0" smtClean="0"/>
          </a:p>
          <a:p>
            <a:pPr marL="225425" indent="-225425">
              <a:spcAft>
                <a:spcPct val="0"/>
              </a:spcAft>
              <a:buFont typeface="Arial" pitchFamily="34" charset="0"/>
              <a:buChar char="•"/>
            </a:pPr>
            <a:r>
              <a:rPr lang="en-US" sz="1800" b="1" dirty="0" smtClean="0"/>
              <a:t>The performance degradations seem to contradict the theory that dynamic invariants are noise-robust. </a:t>
            </a:r>
          </a:p>
          <a:p>
            <a:pPr marL="225425" indent="-225425">
              <a:spcAft>
                <a:spcPct val="0"/>
              </a:spcAft>
              <a:buFont typeface="Arial" pitchFamily="34" charset="0"/>
              <a:buChar char="•"/>
            </a:pPr>
            <a:endParaRPr lang="en-US" sz="1800" b="1" dirty="0" smtClean="0"/>
          </a:p>
          <a:p>
            <a:pPr marL="225425" indent="-225425"/>
            <a:r>
              <a:rPr lang="en-US" sz="1800" b="1" dirty="0" smtClean="0"/>
              <a:t/>
            </a:r>
            <a:br>
              <a:rPr lang="en-US" sz="1800" b="1" dirty="0" smtClean="0"/>
            </a:br>
            <a:endParaRPr lang="en-US" sz="1800" b="1" dirty="0" smtClean="0"/>
          </a:p>
          <a:p>
            <a:pPr marL="225425" indent="-225425">
              <a:spcAft>
                <a:spcPct val="0"/>
              </a:spcAft>
              <a:buFont typeface="Arial" pitchFamily="34" charset="0"/>
              <a:buChar char="•"/>
            </a:pPr>
            <a:endParaRPr lang="en-US" sz="1800" b="1" dirty="0" smtClean="0"/>
          </a:p>
          <a:p>
            <a:pPr marL="688975" lvl="1" indent="-231775"/>
            <a:endParaRPr lang="en-US" sz="1800" b="1" dirty="0">
              <a:solidFill>
                <a:schemeClr val="bg1"/>
              </a:solidFill>
            </a:endParaRPr>
          </a:p>
          <a:p>
            <a:pPr marL="342900" indent="-342900">
              <a:spcBef>
                <a:spcPct val="50000"/>
              </a:spcBef>
              <a:spcAft>
                <a:spcPct val="0"/>
              </a:spcAft>
            </a:pPr>
            <a:endParaRPr lang="en-US" sz="1800" b="1"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Conclusions</a:t>
            </a:r>
            <a:endParaRPr lang="en-US" b="1" dirty="0">
              <a:solidFill>
                <a:schemeClr val="accent2"/>
              </a:solidFill>
            </a:endParaRPr>
          </a:p>
        </p:txBody>
      </p:sp>
      <p:sp>
        <p:nvSpPr>
          <p:cNvPr id="8" name="Text Box 66"/>
          <p:cNvSpPr txBox="1">
            <a:spLocks noChangeArrowheads="1"/>
          </p:cNvSpPr>
          <p:nvPr/>
        </p:nvSpPr>
        <p:spPr bwMode="auto">
          <a:xfrm>
            <a:off x="247650" y="807246"/>
            <a:ext cx="8540750" cy="5872377"/>
          </a:xfrm>
          <a:prstGeom prst="rect">
            <a:avLst/>
          </a:prstGeom>
          <a:noFill/>
          <a:ln w="9525">
            <a:noFill/>
            <a:miter lim="800000"/>
            <a:headEnd/>
            <a:tailEnd/>
          </a:ln>
          <a:effectLst/>
        </p:spPr>
        <p:txBody>
          <a:bodyPr wrap="square" lIns="0" tIns="0" rIns="0" bIns="0">
            <a:spAutoFit/>
          </a:bodyPr>
          <a:lstStyle/>
          <a:p>
            <a:pPr marL="230188" indent="-230188">
              <a:spcBef>
                <a:spcPct val="20000"/>
              </a:spcBef>
              <a:buFont typeface="Arial" pitchFamily="34" charset="0"/>
              <a:buChar char="•"/>
            </a:pPr>
            <a:r>
              <a:rPr lang="en-US" sz="1800" b="1" dirty="0" smtClean="0">
                <a:solidFill>
                  <a:schemeClr val="bg1"/>
                </a:solidFill>
              </a:rPr>
              <a:t>The recognition performance improvements for the noise-free data suggest that nonlinear dynamic invariants can be combined with MFCCs to better model speech.</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The use of correlation entropy resulted in the most significant performance increase with a relative improvement of 11% over the baseline.</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Dynamic invariants did not improve the recognition results for the noisy evaluation sets, and in most cases, resulted in a performance decrease.</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The use of correlation entropy resulted in a slight WER decrease for some of the noisy sets, but these were not significant.</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It is likely that frame-based feature extraction method does not provide the algorithms with enough data to accurately estimate the invariants.</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For noisy time series, more data is needed to accurately capture the dynamics of the reconstructed attractor.</a:t>
            </a:r>
          </a:p>
          <a:p>
            <a:pPr marL="230188" indent="-230188">
              <a:spcBef>
                <a:spcPct val="20000"/>
              </a:spcBef>
              <a:buFont typeface="Arial" pitchFamily="34" charset="0"/>
              <a:buChar char="•"/>
            </a:pPr>
            <a:endParaRPr lang="en-US" sz="1800" b="1" dirty="0" smtClean="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Future Work</a:t>
            </a:r>
            <a:endParaRPr lang="en-US" b="1" dirty="0">
              <a:solidFill>
                <a:schemeClr val="accent2"/>
              </a:solidFill>
            </a:endParaRPr>
          </a:p>
        </p:txBody>
      </p:sp>
      <p:sp>
        <p:nvSpPr>
          <p:cNvPr id="6" name="Text Box 66"/>
          <p:cNvSpPr txBox="1">
            <a:spLocks noChangeArrowheads="1"/>
          </p:cNvSpPr>
          <p:nvPr/>
        </p:nvSpPr>
        <p:spPr bwMode="auto">
          <a:xfrm>
            <a:off x="247650" y="807246"/>
            <a:ext cx="8540750" cy="3434786"/>
          </a:xfrm>
          <a:prstGeom prst="rect">
            <a:avLst/>
          </a:prstGeom>
          <a:noFill/>
          <a:ln w="9525">
            <a:noFill/>
            <a:miter lim="800000"/>
            <a:headEnd/>
            <a:tailEnd/>
          </a:ln>
          <a:effectLst/>
        </p:spPr>
        <p:txBody>
          <a:bodyPr wrap="square" lIns="0" tIns="0" rIns="0" bIns="0">
            <a:spAutoFit/>
          </a:bodyPr>
          <a:lstStyle/>
          <a:p>
            <a:pPr marL="230188" indent="-230188">
              <a:spcBef>
                <a:spcPct val="20000"/>
              </a:spcBef>
              <a:buFont typeface="Arial" pitchFamily="34" charset="0"/>
              <a:buChar char="•"/>
            </a:pPr>
            <a:r>
              <a:rPr lang="en-US" sz="1800" b="1" dirty="0" smtClean="0">
                <a:solidFill>
                  <a:schemeClr val="bg1"/>
                </a:solidFill>
              </a:rPr>
              <a:t>While SVD embedding has been shown to reduce the effects of noise, it is not very effective for speech since the time-series used for phase space reconstruction is limited by the short frame length. Therefore, more research is required for the development of advanced phase space filtering techniques which can be used to post-process a reconstructed phase space and reduce the effects of noise on phase space dynamics.</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Instead of computing values which describe the global behavior of the attractor, such as dynamic invariants, it may be beneficial to model the attractor itself. This would require a new type of statistical model and would provide a more complete description of the local dynamics within the attractor.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Acknowledgements </a:t>
            </a:r>
            <a:endParaRPr lang="en-US" b="1" dirty="0">
              <a:solidFill>
                <a:schemeClr val="accent2"/>
              </a:solidFill>
            </a:endParaRPr>
          </a:p>
        </p:txBody>
      </p:sp>
      <p:sp>
        <p:nvSpPr>
          <p:cNvPr id="6" name="Text Box 66"/>
          <p:cNvSpPr txBox="1">
            <a:spLocks noChangeArrowheads="1"/>
          </p:cNvSpPr>
          <p:nvPr/>
        </p:nvSpPr>
        <p:spPr bwMode="auto">
          <a:xfrm>
            <a:off x="247650" y="807246"/>
            <a:ext cx="8540750" cy="5539978"/>
          </a:xfrm>
          <a:prstGeom prst="rect">
            <a:avLst/>
          </a:prstGeom>
          <a:noFill/>
          <a:ln w="9525">
            <a:noFill/>
            <a:miter lim="800000"/>
            <a:headEnd/>
            <a:tailEnd/>
          </a:ln>
          <a:effectLst/>
        </p:spPr>
        <p:txBody>
          <a:bodyPr wrap="square" lIns="0" tIns="0" rIns="0" bIns="0">
            <a:spAutoFit/>
          </a:bodyPr>
          <a:lstStyle/>
          <a:p>
            <a:pPr marL="230188" indent="-230188">
              <a:spcBef>
                <a:spcPct val="20000"/>
              </a:spcBef>
              <a:buFont typeface="Arial" pitchFamily="34" charset="0"/>
              <a:buChar char="•"/>
            </a:pPr>
            <a:r>
              <a:rPr lang="en-US" sz="1800" b="1" dirty="0" smtClean="0">
                <a:solidFill>
                  <a:schemeClr val="bg1"/>
                </a:solidFill>
              </a:rPr>
              <a:t>I would like to thank Dr. Joe </a:t>
            </a:r>
            <a:r>
              <a:rPr lang="en-US" sz="1800" b="1" dirty="0" err="1" smtClean="0">
                <a:solidFill>
                  <a:schemeClr val="bg1"/>
                </a:solidFill>
              </a:rPr>
              <a:t>Picone</a:t>
            </a:r>
            <a:r>
              <a:rPr lang="en-US" sz="1800" b="1" dirty="0" smtClean="0">
                <a:solidFill>
                  <a:schemeClr val="bg1"/>
                </a:solidFill>
              </a:rPr>
              <a:t> for his encouragement, motivation, support, and mentoring during my years as a student.</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I would also like to thank Dr. Julie Baca and Dr. </a:t>
            </a:r>
            <a:r>
              <a:rPr lang="en-US" sz="1800" b="1" dirty="0" err="1" smtClean="0">
                <a:solidFill>
                  <a:schemeClr val="bg1"/>
                </a:solidFill>
              </a:rPr>
              <a:t>Georgious</a:t>
            </a:r>
            <a:r>
              <a:rPr lang="en-US" sz="1800" b="1" dirty="0" smtClean="0">
                <a:solidFill>
                  <a:schemeClr val="bg1"/>
                </a:solidFill>
              </a:rPr>
              <a:t> </a:t>
            </a:r>
            <a:r>
              <a:rPr lang="en-US" sz="1800" b="1" dirty="0" err="1" smtClean="0">
                <a:solidFill>
                  <a:schemeClr val="bg1"/>
                </a:solidFill>
              </a:rPr>
              <a:t>Lazarou</a:t>
            </a:r>
            <a:r>
              <a:rPr lang="en-US" sz="1800" b="1" dirty="0" smtClean="0">
                <a:solidFill>
                  <a:schemeClr val="bg1"/>
                </a:solidFill>
              </a:rPr>
              <a:t> for being on my committee.</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I would like to thank all of the past and current students of ISIP who have made my experience with ISIP an enjoyable one.</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I would specifically like to thank </a:t>
            </a:r>
            <a:r>
              <a:rPr lang="en-US" sz="1800" b="1" dirty="0" err="1" smtClean="0">
                <a:solidFill>
                  <a:schemeClr val="bg1"/>
                </a:solidFill>
              </a:rPr>
              <a:t>Naveen</a:t>
            </a:r>
            <a:r>
              <a:rPr lang="en-US" sz="1800" b="1" dirty="0" smtClean="0">
                <a:solidFill>
                  <a:schemeClr val="bg1"/>
                </a:solidFill>
              </a:rPr>
              <a:t> </a:t>
            </a:r>
            <a:r>
              <a:rPr lang="en-US" sz="1800" b="1" dirty="0" err="1" smtClean="0">
                <a:solidFill>
                  <a:schemeClr val="bg1"/>
                </a:solidFill>
              </a:rPr>
              <a:t>Parihar</a:t>
            </a:r>
            <a:r>
              <a:rPr lang="en-US" sz="1800" b="1" dirty="0" smtClean="0">
                <a:solidFill>
                  <a:schemeClr val="bg1"/>
                </a:solidFill>
              </a:rPr>
              <a:t> and Jon </a:t>
            </a:r>
            <a:r>
              <a:rPr lang="en-US" sz="1800" b="1" dirty="0" err="1" smtClean="0">
                <a:solidFill>
                  <a:schemeClr val="bg1"/>
                </a:solidFill>
              </a:rPr>
              <a:t>Hamaker</a:t>
            </a:r>
            <a:r>
              <a:rPr lang="en-US" sz="1800" b="1" dirty="0" smtClean="0">
                <a:solidFill>
                  <a:schemeClr val="bg1"/>
                </a:solidFill>
              </a:rPr>
              <a:t> for answering my endless (and sometimes repetitive) questions about our technology during my early years with the group.</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I would like to thank my girlfriend, Dana, for being supportive and understanding during the writing of my thesis.</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Finally, I wish to thank my parents and my siblings for their love, encouragement, and support throughout my life.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Abstract</a:t>
            </a:r>
            <a:endParaRPr lang="en-US" b="1" dirty="0">
              <a:solidFill>
                <a:schemeClr val="accent2"/>
              </a:solidFill>
            </a:endParaRPr>
          </a:p>
        </p:txBody>
      </p:sp>
      <p:sp>
        <p:nvSpPr>
          <p:cNvPr id="8" name="Text Box 4"/>
          <p:cNvSpPr txBox="1">
            <a:spLocks noChangeArrowheads="1"/>
          </p:cNvSpPr>
          <p:nvPr/>
        </p:nvSpPr>
        <p:spPr bwMode="auto">
          <a:xfrm>
            <a:off x="249238" y="656464"/>
            <a:ext cx="8664575" cy="5233988"/>
          </a:xfrm>
          <a:prstGeom prst="rect">
            <a:avLst/>
          </a:prstGeom>
          <a:noFill/>
          <a:ln w="9525">
            <a:noFill/>
            <a:miter lim="800000"/>
            <a:headEnd/>
            <a:tailEnd/>
          </a:ln>
          <a:effectLst/>
        </p:spPr>
        <p:txBody>
          <a:bodyPr lIns="0" tIns="0" rIns="0" bIns="0"/>
          <a:lstStyle/>
          <a:p>
            <a:pPr algn="just">
              <a:buClr>
                <a:schemeClr val="hlink"/>
              </a:buClr>
              <a:buSzPct val="70000"/>
            </a:pPr>
            <a:r>
              <a:rPr lang="en-US" sz="1800" b="1" dirty="0" smtClean="0">
                <a:solidFill>
                  <a:schemeClr val="accent1"/>
                </a:solidFill>
              </a:rPr>
              <a:t>In this work, nonlinear acoustic information is combined with traditional linear acoustic information in order to produce a noise-robust set of features for speech recognition. </a:t>
            </a:r>
            <a:r>
              <a:rPr lang="en-US" sz="1800" b="1" dirty="0" smtClean="0"/>
              <a:t>Classical acoustic modeling techniques for speech recognition have relied on a standard assumption of linear acoustics where signal processing is primarily performed in the signal's frequency domain. While these conventional techniques have demonstrated good performance under controlled conditions, the performance of these systems suffers significant degradations when the acoustic data is contaminated with previously unseen noise. The objective of this thesis was to determine whether nonlinear dynamic invariants are able to boost speech recognition performance when combined with traditional acoustic features. Several sets of experiments are used to evaluate both clean and noisy speech data. </a:t>
            </a:r>
            <a:r>
              <a:rPr lang="en-US" sz="1800" b="1" dirty="0" smtClean="0">
                <a:solidFill>
                  <a:schemeClr val="accent1"/>
                </a:solidFill>
              </a:rPr>
              <a:t>The invariants resulted in a maximum relative increase of 11.1% for the clean evaluation set. However, an average relative decrease of 7.6% was observed for the noise-contaminated evaluation sets.</a:t>
            </a:r>
            <a:r>
              <a:rPr lang="en-US" sz="1800" b="1" dirty="0" smtClean="0"/>
              <a:t> The fact that recognition performance decreased with the use of dynamic invariants suggests that additional research is required for robust filtering of phase spaces constructed from noisy time-series.</a:t>
            </a:r>
            <a:endParaRPr lang="en-US" sz="1800" b="1" dirty="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Brief Bibliography</a:t>
            </a:r>
            <a:endParaRPr lang="en-US" b="1" dirty="0">
              <a:solidFill>
                <a:schemeClr val="accent2"/>
              </a:solidFill>
            </a:endParaRPr>
          </a:p>
        </p:txBody>
      </p:sp>
      <p:sp>
        <p:nvSpPr>
          <p:cNvPr id="6" name="Rectangle 109"/>
          <p:cNvSpPr txBox="1">
            <a:spLocks noChangeArrowheads="1"/>
          </p:cNvSpPr>
          <p:nvPr/>
        </p:nvSpPr>
        <p:spPr>
          <a:xfrm>
            <a:off x="219075" y="772351"/>
            <a:ext cx="8694738" cy="5376862"/>
          </a:xfrm>
          <a:prstGeom prst="rect">
            <a:avLst/>
          </a:prstGeom>
          <a:noFill/>
          <a:ln/>
        </p:spPr>
        <p:txBody>
          <a:bodyPr/>
          <a:lstStyle/>
          <a:p>
            <a:pPr marL="342900" lvl="0" indent="-342900">
              <a:spcBef>
                <a:spcPct val="50000"/>
              </a:spcBef>
              <a:spcAft>
                <a:spcPct val="50000"/>
              </a:spcAft>
              <a:buFontTx/>
              <a:buChar char="•"/>
            </a:pPr>
            <a:r>
              <a:rPr lang="en-US" sz="1600" b="1" kern="0" dirty="0" smtClean="0">
                <a:latin typeface="Arial" pitchFamily="34" charset="0"/>
              </a:rPr>
              <a:t>A. Kumar and S. K. </a:t>
            </a:r>
            <a:r>
              <a:rPr lang="en-US" sz="1600" b="1" kern="0" dirty="0" err="1" smtClean="0">
                <a:latin typeface="Arial" pitchFamily="34" charset="0"/>
              </a:rPr>
              <a:t>Mullick</a:t>
            </a:r>
            <a:r>
              <a:rPr lang="en-US" sz="1600" b="1" kern="0" dirty="0" smtClean="0">
                <a:latin typeface="Arial" pitchFamily="34" charset="0"/>
              </a:rPr>
              <a:t>, “</a:t>
            </a:r>
            <a:r>
              <a:rPr lang="en-US" sz="1600" b="1" u="sng" kern="0" dirty="0" smtClean="0">
                <a:solidFill>
                  <a:schemeClr val="accent2"/>
                </a:solidFill>
                <a:latin typeface="Arial" pitchFamily="34" charset="0"/>
              </a:rPr>
              <a:t>Nonlinear Dynamical Analysis of Speech</a:t>
            </a:r>
            <a:r>
              <a:rPr lang="en-US" sz="1600" b="1" kern="0" dirty="0" smtClean="0">
                <a:latin typeface="Arial" pitchFamily="34" charset="0"/>
              </a:rPr>
              <a:t>,” </a:t>
            </a:r>
            <a:r>
              <a:rPr lang="en-US" sz="1600" b="1" i="1" kern="0" dirty="0" smtClean="0">
                <a:latin typeface="Arial" pitchFamily="34" charset="0"/>
              </a:rPr>
              <a:t>Journal of the Acoustical Society of America</a:t>
            </a:r>
            <a:r>
              <a:rPr lang="en-US" sz="1600" b="1" kern="0" dirty="0" smtClean="0">
                <a:latin typeface="Arial" pitchFamily="34" charset="0"/>
              </a:rPr>
              <a:t>, vol. 100, no. 1, pp. 615-629, July 1996</a:t>
            </a:r>
            <a:r>
              <a:rPr lang="en-US" sz="1600" b="1" kern="0" dirty="0" smtClean="0">
                <a:latin typeface="Arial" pitchFamily="34" charset="0"/>
              </a:rPr>
              <a:t>.</a:t>
            </a:r>
          </a:p>
          <a:p>
            <a:pPr marL="342900" lvl="0" indent="-342900">
              <a:spcBef>
                <a:spcPct val="50000"/>
              </a:spcBef>
              <a:spcAft>
                <a:spcPct val="50000"/>
              </a:spcAft>
              <a:buFontTx/>
              <a:buChar char="•"/>
            </a:pPr>
            <a:r>
              <a:rPr lang="en-US" sz="1600" b="1" kern="0" dirty="0" smtClean="0">
                <a:latin typeface="Arial" pitchFamily="34" charset="0"/>
              </a:rPr>
              <a:t>H. M. </a:t>
            </a:r>
            <a:r>
              <a:rPr lang="en-US" sz="1600" b="1" kern="0" dirty="0" err="1" smtClean="0">
                <a:latin typeface="Arial" pitchFamily="34" charset="0"/>
              </a:rPr>
              <a:t>Teager</a:t>
            </a:r>
            <a:r>
              <a:rPr lang="en-US" sz="1600" b="1" kern="0" dirty="0" smtClean="0">
                <a:latin typeface="Arial" pitchFamily="34" charset="0"/>
              </a:rPr>
              <a:t> and S. M. </a:t>
            </a:r>
            <a:r>
              <a:rPr lang="en-US" sz="1600" b="1" kern="0" dirty="0" err="1" smtClean="0">
                <a:latin typeface="Arial" pitchFamily="34" charset="0"/>
              </a:rPr>
              <a:t>Teager</a:t>
            </a:r>
            <a:r>
              <a:rPr lang="en-US" sz="1600" b="1" kern="0" dirty="0" smtClean="0">
                <a:latin typeface="Arial" pitchFamily="34" charset="0"/>
              </a:rPr>
              <a:t>, “</a:t>
            </a:r>
            <a:r>
              <a:rPr lang="en-US" sz="1600" b="1" u="sng" kern="0" dirty="0" smtClean="0">
                <a:solidFill>
                  <a:schemeClr val="accent2"/>
                </a:solidFill>
                <a:latin typeface="Arial" pitchFamily="34" charset="0"/>
              </a:rPr>
              <a:t>Evidence for Nonlinear Production Mechanisms in the Vocal Tract</a:t>
            </a:r>
            <a:r>
              <a:rPr lang="en-US" sz="1600" b="1" kern="0" dirty="0" smtClean="0">
                <a:latin typeface="Arial" pitchFamily="34" charset="0"/>
              </a:rPr>
              <a:t>,” </a:t>
            </a:r>
            <a:r>
              <a:rPr lang="en-US" sz="1600" b="1" i="1" kern="0" dirty="0" smtClean="0">
                <a:latin typeface="Arial" pitchFamily="34" charset="0"/>
              </a:rPr>
              <a:t>NATO Advanced Study Institute on Speech Production and Speech Modeling</a:t>
            </a:r>
            <a:r>
              <a:rPr lang="en-US" sz="1600" b="1" kern="0" dirty="0" smtClean="0">
                <a:latin typeface="Arial" pitchFamily="34" charset="0"/>
              </a:rPr>
              <a:t>, </a:t>
            </a:r>
            <a:r>
              <a:rPr lang="en-US" sz="1600" b="1" kern="0" dirty="0" err="1" smtClean="0">
                <a:latin typeface="Arial" pitchFamily="34" charset="0"/>
              </a:rPr>
              <a:t>Bonas</a:t>
            </a:r>
            <a:r>
              <a:rPr lang="en-US" sz="1600" b="1" kern="0" dirty="0" smtClean="0">
                <a:latin typeface="Arial" pitchFamily="34" charset="0"/>
              </a:rPr>
              <a:t>, France, pp. 241-261, July 1989.</a:t>
            </a:r>
          </a:p>
          <a:p>
            <a:pPr marL="342900" indent="-342900">
              <a:spcBef>
                <a:spcPct val="50000"/>
              </a:spcBef>
              <a:spcAft>
                <a:spcPct val="50000"/>
              </a:spcAft>
              <a:buFontTx/>
              <a:buChar char="•"/>
            </a:pPr>
            <a:r>
              <a:rPr lang="en-US" sz="1600" b="1" kern="0" dirty="0" smtClean="0">
                <a:latin typeface="Arial" pitchFamily="34" charset="0"/>
              </a:rPr>
              <a:t>S. Prasad, S. Srinivasan, M. </a:t>
            </a:r>
            <a:r>
              <a:rPr lang="en-US" sz="1600" b="1" kern="0" dirty="0" err="1" smtClean="0">
                <a:latin typeface="Arial" pitchFamily="34" charset="0"/>
              </a:rPr>
              <a:t>Pannuri</a:t>
            </a:r>
            <a:r>
              <a:rPr lang="en-US" sz="1600" b="1" kern="0" dirty="0" smtClean="0">
                <a:latin typeface="Arial" pitchFamily="34" charset="0"/>
              </a:rPr>
              <a:t>, G. </a:t>
            </a:r>
            <a:r>
              <a:rPr lang="en-US" sz="1600" b="1" kern="0" dirty="0" err="1" smtClean="0">
                <a:latin typeface="Arial" pitchFamily="34" charset="0"/>
              </a:rPr>
              <a:t>Lazarou</a:t>
            </a:r>
            <a:r>
              <a:rPr lang="en-US" sz="1600" b="1" kern="0" dirty="0" smtClean="0">
                <a:latin typeface="Arial" pitchFamily="34" charset="0"/>
              </a:rPr>
              <a:t> and J. Picone, “</a:t>
            </a:r>
            <a:r>
              <a:rPr lang="en-US" sz="1600" b="1" u="sng" kern="0" dirty="0" smtClean="0">
                <a:solidFill>
                  <a:schemeClr val="accent2"/>
                </a:solidFill>
                <a:latin typeface="Arial" pitchFamily="34" charset="0"/>
              </a:rPr>
              <a:t>Nonlinear Dynamical Invariants for Speech Recognition</a:t>
            </a:r>
            <a:r>
              <a:rPr lang="en-US" sz="1600" b="1" kern="0" dirty="0" smtClean="0">
                <a:latin typeface="Arial" pitchFamily="34" charset="0"/>
              </a:rPr>
              <a:t>,” </a:t>
            </a:r>
            <a:r>
              <a:rPr lang="en-US" sz="1600" b="1" i="1" kern="0" dirty="0" smtClean="0">
                <a:latin typeface="Arial" pitchFamily="34" charset="0"/>
              </a:rPr>
              <a:t>Proceedings of the International Conference on Spoken Language Processing</a:t>
            </a:r>
            <a:r>
              <a:rPr lang="en-US" sz="1600" b="1" kern="0" dirty="0" smtClean="0">
                <a:latin typeface="Arial" pitchFamily="34" charset="0"/>
              </a:rPr>
              <a:t>, pp. 2518-2521, Pittsburgh, Pennsylvania, USA, September 2006</a:t>
            </a:r>
            <a:r>
              <a:rPr lang="en-US" sz="1600" b="1" kern="0" dirty="0" smtClean="0">
                <a:latin typeface="Arial" pitchFamily="34" charset="0"/>
              </a:rPr>
              <a:t>.</a:t>
            </a:r>
          </a:p>
          <a:p>
            <a:pPr marL="342900" indent="-342900">
              <a:spcBef>
                <a:spcPct val="50000"/>
              </a:spcBef>
              <a:spcAft>
                <a:spcPct val="50000"/>
              </a:spcAft>
              <a:buFontTx/>
              <a:buChar char="•"/>
            </a:pPr>
            <a:r>
              <a:rPr lang="en-US" sz="1600" b="1" kern="0" dirty="0" smtClean="0">
                <a:latin typeface="Arial" pitchFamily="34" charset="0"/>
              </a:rPr>
              <a:t>M</a:t>
            </a:r>
            <a:r>
              <a:rPr lang="en-US" sz="1600" b="1" kern="0" dirty="0" smtClean="0">
                <a:latin typeface="Arial" pitchFamily="34" charset="0"/>
              </a:rPr>
              <a:t>. Banbrook, G. </a:t>
            </a:r>
            <a:r>
              <a:rPr lang="en-US" sz="1600" b="1" kern="0" dirty="0" err="1" smtClean="0">
                <a:latin typeface="Arial" pitchFamily="34" charset="0"/>
              </a:rPr>
              <a:t>Ushaw</a:t>
            </a:r>
            <a:r>
              <a:rPr lang="en-US" sz="1600" b="1" kern="0" dirty="0" smtClean="0">
                <a:latin typeface="Arial" pitchFamily="34" charset="0"/>
              </a:rPr>
              <a:t>, and S. </a:t>
            </a:r>
            <a:r>
              <a:rPr lang="en-US" sz="1600" b="1" kern="0" dirty="0" err="1" smtClean="0">
                <a:latin typeface="Arial" pitchFamily="34" charset="0"/>
              </a:rPr>
              <a:t>McLaughland</a:t>
            </a:r>
            <a:r>
              <a:rPr lang="en-US" sz="1600" b="1" kern="0" dirty="0" smtClean="0">
                <a:latin typeface="Arial" pitchFamily="34" charset="0"/>
              </a:rPr>
              <a:t>, “</a:t>
            </a:r>
            <a:r>
              <a:rPr lang="en-US" sz="1600" b="1" u="sng" kern="0" dirty="0" smtClean="0">
                <a:solidFill>
                  <a:schemeClr val="accent2"/>
                </a:solidFill>
                <a:latin typeface="Arial" pitchFamily="34" charset="0"/>
              </a:rPr>
              <a:t>How to Extract Lyapunov Exponents from Short and Noisy Time Series</a:t>
            </a:r>
            <a:r>
              <a:rPr lang="en-US" sz="1600" b="1" kern="0" dirty="0" smtClean="0">
                <a:latin typeface="Arial" pitchFamily="34" charset="0"/>
              </a:rPr>
              <a:t>,” </a:t>
            </a:r>
            <a:r>
              <a:rPr lang="en-US" sz="1600" b="1" i="1" kern="0" dirty="0" smtClean="0">
                <a:latin typeface="Arial" pitchFamily="34" charset="0"/>
              </a:rPr>
              <a:t>IEEE Transactions on Signal Processing</a:t>
            </a:r>
            <a:r>
              <a:rPr lang="en-US" sz="1600" b="1" kern="0" dirty="0" smtClean="0">
                <a:latin typeface="Arial" pitchFamily="34" charset="0"/>
              </a:rPr>
              <a:t>, vol. 45, no. 5, pp. 1378-1382, May 1997.</a:t>
            </a:r>
          </a:p>
          <a:p>
            <a:pPr marL="342900" indent="-342900">
              <a:spcBef>
                <a:spcPct val="50000"/>
              </a:spcBef>
              <a:spcAft>
                <a:spcPct val="50000"/>
              </a:spcAft>
              <a:buFontTx/>
              <a:buChar char="•"/>
            </a:pPr>
            <a:r>
              <a:rPr lang="en-US" sz="1600" b="1" kern="0" dirty="0" smtClean="0">
                <a:latin typeface="Arial" pitchFamily="34" charset="0"/>
              </a:rPr>
              <a:t>P. </a:t>
            </a:r>
            <a:r>
              <a:rPr lang="en-US" sz="1600" b="1" kern="0" dirty="0" err="1" smtClean="0">
                <a:latin typeface="Arial" pitchFamily="34" charset="0"/>
              </a:rPr>
              <a:t>Grassberger</a:t>
            </a:r>
            <a:r>
              <a:rPr lang="en-US" sz="1600" b="1" kern="0" dirty="0" smtClean="0">
                <a:latin typeface="Arial" pitchFamily="34" charset="0"/>
              </a:rPr>
              <a:t> and I. </a:t>
            </a:r>
            <a:r>
              <a:rPr lang="en-US" sz="1600" b="1" kern="0" dirty="0" err="1" smtClean="0">
                <a:latin typeface="Arial" pitchFamily="34" charset="0"/>
              </a:rPr>
              <a:t>Procaccia</a:t>
            </a:r>
            <a:r>
              <a:rPr lang="en-US" sz="1600" b="1" kern="0" dirty="0" smtClean="0">
                <a:latin typeface="Arial" pitchFamily="34" charset="0"/>
              </a:rPr>
              <a:t>, “</a:t>
            </a:r>
            <a:r>
              <a:rPr lang="en-US" sz="1600" b="1" u="sng" kern="0" dirty="0" smtClean="0">
                <a:solidFill>
                  <a:schemeClr val="accent2"/>
                </a:solidFill>
                <a:latin typeface="Arial" pitchFamily="34" charset="0"/>
              </a:rPr>
              <a:t>Estimation of the Kolmogorov Entropy from a Chaotic Signal</a:t>
            </a:r>
            <a:r>
              <a:rPr lang="en-US" sz="1600" b="1" kern="0" dirty="0" smtClean="0">
                <a:latin typeface="Arial" pitchFamily="34" charset="0"/>
              </a:rPr>
              <a:t>,” </a:t>
            </a:r>
            <a:r>
              <a:rPr lang="en-US" sz="1600" b="1" i="1" kern="0" dirty="0" smtClean="0">
                <a:latin typeface="Arial" pitchFamily="34" charset="0"/>
              </a:rPr>
              <a:t>Physical Review A</a:t>
            </a:r>
            <a:r>
              <a:rPr lang="en-US" sz="1600" b="1" kern="0" dirty="0" smtClean="0">
                <a:latin typeface="Arial" pitchFamily="34" charset="0"/>
              </a:rPr>
              <a:t>, vol. 28, no. 4, pp. 2591-2594, October 1983</a:t>
            </a:r>
            <a:r>
              <a:rPr lang="en-US" sz="1600" b="1" kern="0" dirty="0" smtClean="0">
                <a:latin typeface="Arial" pitchFamily="34" charset="0"/>
              </a:rPr>
              <a:t>.</a:t>
            </a:r>
          </a:p>
          <a:p>
            <a:pPr marL="342900" indent="-342900">
              <a:spcBef>
                <a:spcPct val="50000"/>
              </a:spcBef>
              <a:spcAft>
                <a:spcPct val="50000"/>
              </a:spcAft>
              <a:buFontTx/>
              <a:buChar char="•"/>
            </a:pPr>
            <a:r>
              <a:rPr lang="en-US" sz="1600" b="1" kern="0" dirty="0" smtClean="0">
                <a:latin typeface="Arial" pitchFamily="34" charset="0"/>
              </a:rPr>
              <a:t>H. F. V. </a:t>
            </a:r>
            <a:r>
              <a:rPr lang="en-US" sz="1600" b="1" kern="0" dirty="0" err="1" smtClean="0">
                <a:latin typeface="Arial" pitchFamily="34" charset="0"/>
              </a:rPr>
              <a:t>Boshoff</a:t>
            </a:r>
            <a:r>
              <a:rPr lang="en-US" sz="1600" b="1" kern="0" dirty="0" smtClean="0">
                <a:latin typeface="Arial" pitchFamily="34" charset="0"/>
              </a:rPr>
              <a:t> and M. </a:t>
            </a:r>
            <a:r>
              <a:rPr lang="en-US" sz="1600" b="1" kern="0" dirty="0" err="1" smtClean="0">
                <a:latin typeface="Arial" pitchFamily="34" charset="0"/>
              </a:rPr>
              <a:t>Grotepass</a:t>
            </a:r>
            <a:r>
              <a:rPr lang="en-US" sz="1600" b="1" kern="0" dirty="0" smtClean="0">
                <a:latin typeface="Arial" pitchFamily="34" charset="0"/>
              </a:rPr>
              <a:t>, “</a:t>
            </a:r>
            <a:r>
              <a:rPr lang="en-US" sz="1600" b="1" u="sng" kern="0" dirty="0" smtClean="0">
                <a:solidFill>
                  <a:schemeClr val="accent2"/>
                </a:solidFill>
                <a:latin typeface="Arial" pitchFamily="34" charset="0"/>
              </a:rPr>
              <a:t>The Fractal Dimension of Fricative Speech Sounds</a:t>
            </a:r>
            <a:r>
              <a:rPr lang="en-US" sz="1600" b="1" kern="0" dirty="0" smtClean="0">
                <a:latin typeface="Arial" pitchFamily="34" charset="0"/>
              </a:rPr>
              <a:t>,” </a:t>
            </a:r>
            <a:r>
              <a:rPr lang="en-US" sz="1600" b="1" i="1" kern="0" dirty="0" smtClean="0">
                <a:latin typeface="Arial" pitchFamily="34" charset="0"/>
              </a:rPr>
              <a:t>Proceedings of the South African Symposium on Communication and Signal Processing</a:t>
            </a:r>
            <a:r>
              <a:rPr lang="en-US" sz="1600" b="1" kern="0" dirty="0" smtClean="0">
                <a:latin typeface="Arial" pitchFamily="34" charset="0"/>
              </a:rPr>
              <a:t>, pp. 12-16, Pretoria, South Africa, August 1991.</a:t>
            </a:r>
          </a:p>
          <a:p>
            <a:pPr marL="342900" indent="-342900">
              <a:spcBef>
                <a:spcPct val="50000"/>
              </a:spcBef>
              <a:spcAft>
                <a:spcPct val="50000"/>
              </a:spcAft>
            </a:pPr>
            <a:endParaRPr lang="en-US" sz="1600" b="1" kern="0" dirty="0" smtClean="0">
              <a:latin typeface="Arial" pitchFamily="34" charset="0"/>
            </a:endParaRPr>
          </a:p>
          <a:p>
            <a:pPr marL="342900" indent="-342900">
              <a:spcBef>
                <a:spcPct val="50000"/>
              </a:spcBef>
              <a:spcAft>
                <a:spcPct val="50000"/>
              </a:spcAft>
              <a:buFontTx/>
              <a:buChar char="•"/>
            </a:pPr>
            <a:endParaRPr lang="en-US" sz="1600" b="1" kern="0" dirty="0" smtClean="0">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Available Resources</a:t>
            </a:r>
            <a:endParaRPr lang="en-US" b="1" dirty="0">
              <a:solidFill>
                <a:schemeClr val="accent2"/>
              </a:solidFill>
            </a:endParaRPr>
          </a:p>
        </p:txBody>
      </p:sp>
      <p:grpSp>
        <p:nvGrpSpPr>
          <p:cNvPr id="7" name="Group 4"/>
          <p:cNvGrpSpPr>
            <a:grpSpLocks/>
          </p:cNvGrpSpPr>
          <p:nvPr/>
        </p:nvGrpSpPr>
        <p:grpSpPr bwMode="auto">
          <a:xfrm>
            <a:off x="149225" y="2502598"/>
            <a:ext cx="7240588" cy="2325686"/>
            <a:chOff x="94" y="1899"/>
            <a:chExt cx="4561" cy="1465"/>
          </a:xfrm>
        </p:grpSpPr>
        <p:pic>
          <p:nvPicPr>
            <p:cNvPr id="8" name="Picture 5">
              <a:hlinkClick r:id="rId3"/>
            </p:cNvPr>
            <p:cNvPicPr>
              <a:picLocks noChangeAspect="1" noChangeArrowheads="1"/>
            </p:cNvPicPr>
            <p:nvPr/>
          </p:nvPicPr>
          <p:blipFill>
            <a:blip r:embed="rId4"/>
            <a:srcRect l="12523" t="12939" r="26996" b="12471"/>
            <a:stretch>
              <a:fillRect/>
            </a:stretch>
          </p:blipFill>
          <p:spPr bwMode="auto">
            <a:xfrm>
              <a:off x="3200" y="1929"/>
              <a:ext cx="1455" cy="1435"/>
            </a:xfrm>
            <a:prstGeom prst="rect">
              <a:avLst/>
            </a:prstGeom>
            <a:solidFill>
              <a:srgbClr val="00CC00"/>
            </a:solidFill>
            <a:ln w="38100">
              <a:solidFill>
                <a:schemeClr val="accent2"/>
              </a:solidFill>
              <a:miter lim="800000"/>
              <a:headEnd/>
              <a:tailEnd/>
            </a:ln>
            <a:effectLst/>
          </p:spPr>
        </p:pic>
        <p:sp>
          <p:nvSpPr>
            <p:cNvPr id="9" name="Text Box 6"/>
            <p:cNvSpPr txBox="1">
              <a:spLocks noChangeArrowheads="1"/>
            </p:cNvSpPr>
            <p:nvPr/>
          </p:nvSpPr>
          <p:spPr bwMode="auto">
            <a:xfrm>
              <a:off x="94" y="1899"/>
              <a:ext cx="2988" cy="826"/>
            </a:xfrm>
            <a:prstGeom prst="rect">
              <a:avLst/>
            </a:prstGeom>
            <a:noFill/>
            <a:ln w="9525">
              <a:noFill/>
              <a:miter lim="800000"/>
              <a:headEnd/>
              <a:tailEnd/>
            </a:ln>
            <a:effectLst/>
          </p:spPr>
          <p:txBody>
            <a:bodyPr lIns="91429" tIns="45714" rIns="91429" bIns="45714">
              <a:spAutoFit/>
            </a:bodyPr>
            <a:lstStyle/>
            <a:p>
              <a:pPr marL="173038" indent="-173038">
                <a:spcBef>
                  <a:spcPct val="50000"/>
                </a:spcBef>
                <a:buFontTx/>
                <a:buChar char="•"/>
              </a:pPr>
              <a:r>
                <a:rPr lang="en-US" sz="2000" b="1" dirty="0">
                  <a:solidFill>
                    <a:schemeClr val="bg1"/>
                  </a:solidFill>
                  <a:hlinkClick r:id="rId5"/>
                </a:rPr>
                <a:t>Speech Recognition Toolkits</a:t>
              </a:r>
              <a:r>
                <a:rPr lang="en-US" sz="2000" b="1" dirty="0">
                  <a:solidFill>
                    <a:schemeClr val="bg1"/>
                  </a:solidFill>
                </a:rPr>
                <a:t>: compare front ends to standard approaches using a state of the art ASR toolkit</a:t>
              </a:r>
            </a:p>
          </p:txBody>
        </p:sp>
      </p:grpSp>
      <p:grpSp>
        <p:nvGrpSpPr>
          <p:cNvPr id="10" name="Group 12"/>
          <p:cNvGrpSpPr>
            <a:grpSpLocks/>
          </p:cNvGrpSpPr>
          <p:nvPr/>
        </p:nvGrpSpPr>
        <p:grpSpPr bwMode="auto">
          <a:xfrm>
            <a:off x="161925" y="867474"/>
            <a:ext cx="8709025" cy="2205037"/>
            <a:chOff x="102" y="869"/>
            <a:chExt cx="5486" cy="1389"/>
          </a:xfrm>
        </p:grpSpPr>
        <p:sp>
          <p:nvSpPr>
            <p:cNvPr id="11" name="Text Box 13"/>
            <p:cNvSpPr txBox="1">
              <a:spLocks noChangeArrowheads="1"/>
            </p:cNvSpPr>
            <p:nvPr/>
          </p:nvSpPr>
          <p:spPr bwMode="auto">
            <a:xfrm>
              <a:off x="102" y="869"/>
              <a:ext cx="3615" cy="834"/>
            </a:xfrm>
            <a:prstGeom prst="rect">
              <a:avLst/>
            </a:prstGeom>
            <a:noFill/>
            <a:ln w="9525">
              <a:noFill/>
              <a:miter lim="800000"/>
              <a:headEnd/>
              <a:tailEnd/>
            </a:ln>
            <a:effectLst/>
          </p:spPr>
          <p:txBody>
            <a:bodyPr wrap="square" lIns="91429" tIns="45714" rIns="91429" bIns="45714">
              <a:spAutoFit/>
            </a:bodyPr>
            <a:lstStyle/>
            <a:p>
              <a:pPr marL="173038" indent="-173038">
                <a:spcBef>
                  <a:spcPct val="50000"/>
                </a:spcBef>
                <a:buFontTx/>
                <a:buChar char="•"/>
              </a:pPr>
              <a:r>
                <a:rPr lang="en-US" sz="2000" b="1" dirty="0">
                  <a:solidFill>
                    <a:schemeClr val="bg1"/>
                  </a:solidFill>
                  <a:hlinkClick r:id="rId6"/>
                </a:rPr>
                <a:t>Aurora Project Website</a:t>
              </a:r>
              <a:r>
                <a:rPr lang="en-US" sz="2000" b="1" dirty="0">
                  <a:solidFill>
                    <a:schemeClr val="bg1"/>
                  </a:solidFill>
                </a:rPr>
                <a:t>: recognition toolkit, multi-CPU scripts, database definitions, publications, and performance summary of the baseline MFCC front end</a:t>
              </a:r>
            </a:p>
          </p:txBody>
        </p:sp>
        <p:pic>
          <p:nvPicPr>
            <p:cNvPr id="12" name="Picture 14" descr="aurora"/>
            <p:cNvPicPr>
              <a:picLocks noChangeAspect="1" noChangeArrowheads="1"/>
            </p:cNvPicPr>
            <p:nvPr/>
          </p:nvPicPr>
          <p:blipFill>
            <a:blip r:embed="rId7"/>
            <a:srcRect/>
            <a:stretch>
              <a:fillRect/>
            </a:stretch>
          </p:blipFill>
          <p:spPr bwMode="auto">
            <a:xfrm>
              <a:off x="3760" y="880"/>
              <a:ext cx="1828" cy="1378"/>
            </a:xfrm>
            <a:prstGeom prst="rect">
              <a:avLst/>
            </a:prstGeom>
            <a:solidFill>
              <a:srgbClr val="00CC00"/>
            </a:solidFill>
            <a:ln w="38100">
              <a:solidFill>
                <a:schemeClr val="accent2"/>
              </a:solid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Program of Study</a:t>
            </a:r>
            <a:endParaRPr lang="en-US" b="1" dirty="0">
              <a:solidFill>
                <a:schemeClr val="accent2"/>
              </a:solidFill>
            </a:endParaRPr>
          </a:p>
        </p:txBody>
      </p:sp>
      <p:graphicFrame>
        <p:nvGraphicFramePr>
          <p:cNvPr id="7" name="Table 6"/>
          <p:cNvGraphicFramePr>
            <a:graphicFrameLocks noGrp="1"/>
          </p:cNvGraphicFramePr>
          <p:nvPr/>
        </p:nvGraphicFramePr>
        <p:xfrm>
          <a:off x="1267146" y="1397000"/>
          <a:ext cx="6808342" cy="3708400"/>
        </p:xfrm>
        <a:graphic>
          <a:graphicData uri="http://schemas.openxmlformats.org/drawingml/2006/table">
            <a:tbl>
              <a:tblPr firstRow="1" bandRow="1">
                <a:tableStyleId>{F5AB1C69-6EDB-4FF4-983F-18BD219EF322}</a:tableStyleId>
              </a:tblPr>
              <a:tblGrid>
                <a:gridCol w="2078094"/>
                <a:gridCol w="3222338"/>
                <a:gridCol w="1507910"/>
              </a:tblGrid>
              <a:tr h="370840">
                <a:tc>
                  <a:txBody>
                    <a:bodyPr/>
                    <a:lstStyle/>
                    <a:p>
                      <a:pPr algn="ctr"/>
                      <a:r>
                        <a:rPr lang="en-US" dirty="0" smtClean="0"/>
                        <a:t>Course</a:t>
                      </a:r>
                      <a:r>
                        <a:rPr lang="en-US" baseline="0" dirty="0" smtClean="0"/>
                        <a:t> Number</a:t>
                      </a:r>
                      <a:endParaRPr lang="en-US" dirty="0"/>
                    </a:p>
                  </a:txBody>
                  <a:tcPr>
                    <a:solidFill>
                      <a:schemeClr val="accent1">
                        <a:lumMod val="40000"/>
                        <a:lumOff val="60000"/>
                      </a:schemeClr>
                    </a:solidFill>
                  </a:tcPr>
                </a:tc>
                <a:tc>
                  <a:txBody>
                    <a:bodyPr/>
                    <a:lstStyle/>
                    <a:p>
                      <a:pPr algn="ctr"/>
                      <a:r>
                        <a:rPr lang="en-US" dirty="0" smtClean="0"/>
                        <a:t>Title</a:t>
                      </a:r>
                      <a:endParaRPr lang="en-US" dirty="0"/>
                    </a:p>
                  </a:txBody>
                  <a:tcPr>
                    <a:solidFill>
                      <a:schemeClr val="accent1">
                        <a:lumMod val="40000"/>
                        <a:lumOff val="60000"/>
                      </a:schemeClr>
                    </a:solidFill>
                  </a:tcPr>
                </a:tc>
                <a:tc>
                  <a:txBody>
                    <a:bodyPr/>
                    <a:lstStyle/>
                    <a:p>
                      <a:pPr algn="ctr"/>
                      <a:r>
                        <a:rPr lang="en-US" dirty="0" smtClean="0"/>
                        <a:t>Semester</a:t>
                      </a:r>
                      <a:endParaRPr lang="en-US" dirty="0"/>
                    </a:p>
                  </a:txBody>
                  <a:tcPr>
                    <a:solidFill>
                      <a:schemeClr val="accent1">
                        <a:lumMod val="40000"/>
                        <a:lumOff val="60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ECE 8453</a:t>
                      </a:r>
                    </a:p>
                  </a:txBody>
                  <a:tcPr anchor="ctr"/>
                </a:tc>
                <a:tc>
                  <a:txBody>
                    <a:bodyPr/>
                    <a:lstStyle/>
                    <a:p>
                      <a:r>
                        <a:rPr lang="en-US" dirty="0" smtClean="0"/>
                        <a:t>Intro to Wavelets</a:t>
                      </a:r>
                      <a:endParaRPr lang="en-US" dirty="0"/>
                    </a:p>
                  </a:txBody>
                  <a:tcPr anchor="ctr"/>
                </a:tc>
                <a:tc>
                  <a:txBody>
                    <a:bodyPr/>
                    <a:lstStyle/>
                    <a:p>
                      <a:r>
                        <a:rPr lang="en-US" dirty="0" smtClean="0"/>
                        <a:t>Fall 2005</a:t>
                      </a:r>
                      <a:endParaRPr lang="en-US" dirty="0"/>
                    </a:p>
                  </a:txBody>
                  <a:tcPr/>
                </a:tc>
              </a:tr>
              <a:tr h="370840">
                <a:tc>
                  <a:txBody>
                    <a:bodyPr/>
                    <a:lstStyle/>
                    <a:p>
                      <a:r>
                        <a:rPr lang="en-US" dirty="0" smtClean="0"/>
                        <a:t>ECE 8443</a:t>
                      </a:r>
                      <a:endParaRPr lang="en-US" dirty="0"/>
                    </a:p>
                  </a:txBody>
                  <a:tcPr/>
                </a:tc>
                <a:tc>
                  <a:txBody>
                    <a:bodyPr/>
                    <a:lstStyle/>
                    <a:p>
                      <a:r>
                        <a:rPr lang="en-US" dirty="0" smtClean="0"/>
                        <a:t>Pattern Recognition</a:t>
                      </a:r>
                      <a:endParaRPr lang="en-US" dirty="0"/>
                    </a:p>
                  </a:txBody>
                  <a:tcPr/>
                </a:tc>
                <a:tc>
                  <a:txBody>
                    <a:bodyPr/>
                    <a:lstStyle/>
                    <a:p>
                      <a:r>
                        <a:rPr lang="en-US" dirty="0" smtClean="0"/>
                        <a:t>Spring 2006</a:t>
                      </a:r>
                      <a:endParaRPr lang="en-US" dirty="0"/>
                    </a:p>
                  </a:txBody>
                  <a:tcPr/>
                </a:tc>
              </a:tr>
              <a:tr h="370840">
                <a:tc>
                  <a:txBody>
                    <a:bodyPr/>
                    <a:lstStyle/>
                    <a:p>
                      <a:r>
                        <a:rPr lang="en-US" dirty="0" smtClean="0"/>
                        <a:t>MA 6553</a:t>
                      </a:r>
                      <a:endParaRPr lang="en-US" dirty="0"/>
                    </a:p>
                  </a:txBody>
                  <a:tcPr/>
                </a:tc>
                <a:tc>
                  <a:txBody>
                    <a:bodyPr/>
                    <a:lstStyle/>
                    <a:p>
                      <a:r>
                        <a:rPr lang="en-US" dirty="0" smtClean="0"/>
                        <a:t>Prob. Random Processes</a:t>
                      </a:r>
                      <a:endParaRPr lang="en-US" dirty="0"/>
                    </a:p>
                  </a:txBody>
                  <a:tcPr/>
                </a:tc>
                <a:tc>
                  <a:txBody>
                    <a:bodyPr/>
                    <a:lstStyle/>
                    <a:p>
                      <a:r>
                        <a:rPr lang="en-US" dirty="0" smtClean="0"/>
                        <a:t>Spring 2006</a:t>
                      </a:r>
                      <a:endParaRPr lang="en-US" dirty="0"/>
                    </a:p>
                  </a:txBody>
                  <a:tcPr/>
                </a:tc>
              </a:tr>
              <a:tr h="370840">
                <a:tc>
                  <a:txBody>
                    <a:bodyPr/>
                    <a:lstStyle/>
                    <a:p>
                      <a:r>
                        <a:rPr lang="en-US" dirty="0" smtClean="0"/>
                        <a:t>ECE 8413</a:t>
                      </a:r>
                      <a:endParaRPr lang="en-US" dirty="0"/>
                    </a:p>
                  </a:txBody>
                  <a:tcPr/>
                </a:tc>
                <a:tc>
                  <a:txBody>
                    <a:bodyPr/>
                    <a:lstStyle/>
                    <a:p>
                      <a:r>
                        <a:rPr lang="en-US" dirty="0" smtClean="0"/>
                        <a:t>Dig. Spectral</a:t>
                      </a:r>
                      <a:r>
                        <a:rPr lang="en-US" baseline="0" dirty="0" smtClean="0"/>
                        <a:t> Analysis</a:t>
                      </a:r>
                      <a:endParaRPr lang="en-US" dirty="0"/>
                    </a:p>
                  </a:txBody>
                  <a:tcPr/>
                </a:tc>
                <a:tc>
                  <a:txBody>
                    <a:bodyPr/>
                    <a:lstStyle/>
                    <a:p>
                      <a:r>
                        <a:rPr lang="en-US" dirty="0" smtClean="0"/>
                        <a:t>Fall 2006</a:t>
                      </a:r>
                      <a:endParaRPr lang="en-US" dirty="0"/>
                    </a:p>
                  </a:txBody>
                  <a:tcPr/>
                </a:tc>
              </a:tr>
              <a:tr h="370840">
                <a:tc>
                  <a:txBody>
                    <a:bodyPr/>
                    <a:lstStyle/>
                    <a:p>
                      <a:r>
                        <a:rPr lang="en-US" dirty="0" smtClean="0"/>
                        <a:t>ECE 8803</a:t>
                      </a:r>
                      <a:endParaRPr lang="en-US" dirty="0"/>
                    </a:p>
                  </a:txBody>
                  <a:tcPr/>
                </a:tc>
                <a:tc>
                  <a:txBody>
                    <a:bodyPr/>
                    <a:lstStyle/>
                    <a:p>
                      <a:r>
                        <a:rPr lang="en-US" dirty="0" smtClean="0"/>
                        <a:t>Random Signals</a:t>
                      </a:r>
                      <a:r>
                        <a:rPr lang="en-US" baseline="0" dirty="0" smtClean="0"/>
                        <a:t> and Sys.</a:t>
                      </a:r>
                      <a:endParaRPr lang="en-US" dirty="0"/>
                    </a:p>
                  </a:txBody>
                  <a:tcPr/>
                </a:tc>
                <a:tc>
                  <a:txBody>
                    <a:bodyPr/>
                    <a:lstStyle/>
                    <a:p>
                      <a:r>
                        <a:rPr lang="en-US" dirty="0" smtClean="0"/>
                        <a:t>Fall 2006</a:t>
                      </a:r>
                      <a:endParaRPr lang="en-US" dirty="0"/>
                    </a:p>
                  </a:txBody>
                  <a:tcPr/>
                </a:tc>
              </a:tr>
              <a:tr h="370840">
                <a:tc>
                  <a:txBody>
                    <a:bodyPr/>
                    <a:lstStyle/>
                    <a:p>
                      <a:r>
                        <a:rPr lang="en-US" dirty="0" smtClean="0"/>
                        <a:t>MA 8913</a:t>
                      </a:r>
                      <a:endParaRPr lang="en-US" dirty="0"/>
                    </a:p>
                  </a:txBody>
                  <a:tcPr/>
                </a:tc>
                <a:tc>
                  <a:txBody>
                    <a:bodyPr/>
                    <a:lstStyle/>
                    <a:p>
                      <a:r>
                        <a:rPr lang="en-US" dirty="0" smtClean="0"/>
                        <a:t>Intro to Topology</a:t>
                      </a:r>
                      <a:endParaRPr lang="en-US" dirty="0"/>
                    </a:p>
                  </a:txBody>
                  <a:tcPr/>
                </a:tc>
                <a:tc>
                  <a:txBody>
                    <a:bodyPr/>
                    <a:lstStyle/>
                    <a:p>
                      <a:r>
                        <a:rPr lang="en-US" dirty="0" smtClean="0"/>
                        <a:t>Fall 2006</a:t>
                      </a:r>
                      <a:endParaRPr lang="en-US" dirty="0"/>
                    </a:p>
                  </a:txBody>
                  <a:tcPr/>
                </a:tc>
              </a:tr>
              <a:tr h="370840">
                <a:tc>
                  <a:txBody>
                    <a:bodyPr/>
                    <a:lstStyle/>
                    <a:p>
                      <a:r>
                        <a:rPr lang="en-US" dirty="0" smtClean="0"/>
                        <a:t>CSE 8833</a:t>
                      </a:r>
                      <a:endParaRPr lang="en-US" dirty="0"/>
                    </a:p>
                  </a:txBody>
                  <a:tcPr/>
                </a:tc>
                <a:tc>
                  <a:txBody>
                    <a:bodyPr/>
                    <a:lstStyle/>
                    <a:p>
                      <a:r>
                        <a:rPr lang="en-US" dirty="0" smtClean="0"/>
                        <a:t>Algorithms</a:t>
                      </a:r>
                      <a:endParaRPr lang="en-US" dirty="0"/>
                    </a:p>
                  </a:txBody>
                  <a:tcPr/>
                </a:tc>
                <a:tc>
                  <a:txBody>
                    <a:bodyPr/>
                    <a:lstStyle/>
                    <a:p>
                      <a:r>
                        <a:rPr lang="en-US" dirty="0" smtClean="0"/>
                        <a:t>Spring 2007</a:t>
                      </a:r>
                      <a:endParaRPr lang="en-US" dirty="0"/>
                    </a:p>
                  </a:txBody>
                  <a:tcPr/>
                </a:tc>
              </a:tr>
              <a:tr h="370840">
                <a:tc>
                  <a:txBody>
                    <a:bodyPr/>
                    <a:lstStyle/>
                    <a:p>
                      <a:r>
                        <a:rPr lang="en-US" dirty="0" smtClean="0"/>
                        <a:t>CSE</a:t>
                      </a:r>
                      <a:r>
                        <a:rPr lang="en-US" baseline="0" dirty="0" smtClean="0"/>
                        <a:t> </a:t>
                      </a:r>
                      <a:r>
                        <a:rPr lang="en-US" dirty="0" smtClean="0"/>
                        <a:t>6233</a:t>
                      </a:r>
                      <a:endParaRPr lang="en-US" dirty="0"/>
                    </a:p>
                  </a:txBody>
                  <a:tcPr/>
                </a:tc>
                <a:tc>
                  <a:txBody>
                    <a:bodyPr/>
                    <a:lstStyle/>
                    <a:p>
                      <a:r>
                        <a:rPr lang="en-US" dirty="0" smtClean="0"/>
                        <a:t>SW Arch &amp; Design</a:t>
                      </a:r>
                      <a:endParaRPr lang="en-US" dirty="0"/>
                    </a:p>
                  </a:txBody>
                  <a:tcPr/>
                </a:tc>
                <a:tc>
                  <a:txBody>
                    <a:bodyPr/>
                    <a:lstStyle/>
                    <a:p>
                      <a:r>
                        <a:rPr lang="en-US" dirty="0" smtClean="0"/>
                        <a:t>Fall 2007</a:t>
                      </a:r>
                      <a:endParaRPr lang="en-US" dirty="0"/>
                    </a:p>
                  </a:txBody>
                  <a:tcPr/>
                </a:tc>
              </a:tr>
              <a:tr h="370840">
                <a:tc>
                  <a:txBody>
                    <a:bodyPr/>
                    <a:lstStyle/>
                    <a:p>
                      <a:r>
                        <a:rPr lang="en-US" dirty="0" smtClean="0"/>
                        <a:t>CSE 6633</a:t>
                      </a:r>
                      <a:endParaRPr lang="en-US" dirty="0"/>
                    </a:p>
                  </a:txBody>
                  <a:tcPr/>
                </a:tc>
                <a:tc>
                  <a:txBody>
                    <a:bodyPr/>
                    <a:lstStyle/>
                    <a:p>
                      <a:r>
                        <a:rPr lang="en-US" dirty="0" smtClean="0"/>
                        <a:t>Artificial Intelligence</a:t>
                      </a:r>
                      <a:endParaRPr lang="en-US" dirty="0"/>
                    </a:p>
                  </a:txBody>
                  <a:tcPr/>
                </a:tc>
                <a:tc>
                  <a:txBody>
                    <a:bodyPr/>
                    <a:lstStyle/>
                    <a:p>
                      <a:r>
                        <a:rPr lang="en-US" dirty="0" smtClean="0"/>
                        <a:t>Fall 2007</a:t>
                      </a:r>
                      <a:endParaRPr lang="en-US"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Publications</a:t>
            </a:r>
            <a:endParaRPr lang="en-US" b="1" dirty="0">
              <a:solidFill>
                <a:schemeClr val="accent2"/>
              </a:solidFill>
            </a:endParaRPr>
          </a:p>
        </p:txBody>
      </p:sp>
      <p:sp>
        <p:nvSpPr>
          <p:cNvPr id="7" name="Rectangle 109"/>
          <p:cNvSpPr txBox="1">
            <a:spLocks noChangeArrowheads="1"/>
          </p:cNvSpPr>
          <p:nvPr/>
        </p:nvSpPr>
        <p:spPr>
          <a:xfrm>
            <a:off x="219075" y="772351"/>
            <a:ext cx="8694738" cy="5376862"/>
          </a:xfrm>
          <a:prstGeom prst="rect">
            <a:avLst/>
          </a:prstGeom>
          <a:noFill/>
          <a:ln/>
        </p:spPr>
        <p:txBody>
          <a:bodyPr/>
          <a:lstStyle/>
          <a:p>
            <a:pPr marL="342900" indent="-342900">
              <a:spcBef>
                <a:spcPct val="50000"/>
              </a:spcBef>
              <a:spcAft>
                <a:spcPct val="50000"/>
              </a:spcAft>
              <a:buFont typeface="Arial" pitchFamily="34" charset="0"/>
              <a:buChar char="•"/>
            </a:pPr>
            <a:r>
              <a:rPr lang="en-US" sz="1600" b="1" kern="0" dirty="0" smtClean="0">
                <a:latin typeface="Arial" pitchFamily="34" charset="0"/>
              </a:rPr>
              <a:t>D. May, T. Ma, S. Srinivasan, G. </a:t>
            </a:r>
            <a:r>
              <a:rPr lang="en-US" sz="1600" b="1" kern="0" dirty="0" err="1" smtClean="0">
                <a:latin typeface="Arial" pitchFamily="34" charset="0"/>
              </a:rPr>
              <a:t>Lazarou</a:t>
            </a:r>
            <a:r>
              <a:rPr lang="en-US" sz="1600" b="1" kern="0" dirty="0" smtClean="0">
                <a:latin typeface="Arial" pitchFamily="34" charset="0"/>
              </a:rPr>
              <a:t> and J. Picone, "</a:t>
            </a:r>
            <a:r>
              <a:rPr lang="en-US" sz="1600" b="1" u="sng" kern="0" dirty="0" smtClean="0">
                <a:solidFill>
                  <a:schemeClr val="accent2"/>
                </a:solidFill>
                <a:latin typeface="Arial" pitchFamily="34" charset="0"/>
              </a:rPr>
              <a:t>Continuous Speech Recognition Using Nonlinear Dynamic Invariants</a:t>
            </a:r>
            <a:r>
              <a:rPr lang="en-US" sz="1600" b="1" kern="0" dirty="0" smtClean="0">
                <a:latin typeface="Arial" pitchFamily="34" charset="0"/>
              </a:rPr>
              <a:t>," submitted to </a:t>
            </a:r>
            <a:r>
              <a:rPr lang="en-US" sz="1600" b="1" i="1" kern="0" dirty="0" smtClean="0">
                <a:latin typeface="Arial" pitchFamily="34" charset="0"/>
              </a:rPr>
              <a:t>INTERSPEECH</a:t>
            </a:r>
            <a:r>
              <a:rPr lang="en-US" sz="1600" b="1" kern="0" dirty="0" smtClean="0">
                <a:latin typeface="Arial" pitchFamily="34" charset="0"/>
              </a:rPr>
              <a:t>, Brisbane, Australia, September 2008. </a:t>
            </a:r>
          </a:p>
          <a:p>
            <a:pPr marL="342900" indent="-342900">
              <a:spcBef>
                <a:spcPct val="50000"/>
              </a:spcBef>
              <a:spcAft>
                <a:spcPct val="50000"/>
              </a:spcAft>
              <a:buFont typeface="Arial" pitchFamily="34" charset="0"/>
              <a:buChar char="•"/>
            </a:pPr>
            <a:r>
              <a:rPr lang="en-US" sz="1600" b="1" kern="0" dirty="0" smtClean="0">
                <a:latin typeface="Arial" pitchFamily="34" charset="0"/>
              </a:rPr>
              <a:t>T. Ma, S. Srinivasan, D. May, G. </a:t>
            </a:r>
            <a:r>
              <a:rPr lang="en-US" sz="1600" b="1" kern="0" dirty="0" err="1" smtClean="0">
                <a:latin typeface="Arial" pitchFamily="34" charset="0"/>
              </a:rPr>
              <a:t>Lazarou</a:t>
            </a:r>
            <a:r>
              <a:rPr lang="en-US" sz="1600" b="1" kern="0" dirty="0" smtClean="0">
                <a:latin typeface="Arial" pitchFamily="34" charset="0"/>
              </a:rPr>
              <a:t> and J. Picone, "</a:t>
            </a:r>
            <a:r>
              <a:rPr lang="en-US" sz="1600" b="1" u="sng" kern="0" dirty="0" smtClean="0">
                <a:solidFill>
                  <a:schemeClr val="accent2"/>
                </a:solidFill>
                <a:latin typeface="Arial" pitchFamily="34" charset="0"/>
              </a:rPr>
              <a:t>Robust Speech Recognition Using Linear Dynamic Models</a:t>
            </a:r>
            <a:r>
              <a:rPr lang="en-US" sz="1600" b="1" kern="0" dirty="0" smtClean="0">
                <a:latin typeface="Arial" pitchFamily="34" charset="0"/>
              </a:rPr>
              <a:t>," submitted to </a:t>
            </a:r>
            <a:r>
              <a:rPr lang="en-US" sz="1600" b="1" i="1" kern="0" dirty="0" smtClean="0">
                <a:latin typeface="Arial" pitchFamily="34" charset="0"/>
              </a:rPr>
              <a:t>INTERSPEECH</a:t>
            </a:r>
            <a:r>
              <a:rPr lang="en-US" sz="1600" b="1" kern="0" dirty="0" smtClean="0">
                <a:latin typeface="Arial" pitchFamily="34" charset="0"/>
              </a:rPr>
              <a:t>, Brisbane, Australia, September 2008. </a:t>
            </a:r>
          </a:p>
          <a:p>
            <a:pPr marL="342900" indent="-342900">
              <a:spcBef>
                <a:spcPct val="50000"/>
              </a:spcBef>
              <a:spcAft>
                <a:spcPct val="50000"/>
              </a:spcAft>
              <a:buFont typeface="Arial" pitchFamily="34" charset="0"/>
              <a:buChar char="•"/>
            </a:pPr>
            <a:r>
              <a:rPr lang="en-US" sz="1600" b="1" kern="0" dirty="0" smtClean="0">
                <a:latin typeface="Arial" pitchFamily="34" charset="0"/>
              </a:rPr>
              <a:t>S. Srinivasan, T. Ma, D. May, G. </a:t>
            </a:r>
            <a:r>
              <a:rPr lang="en-US" sz="1600" b="1" kern="0" dirty="0" err="1" smtClean="0">
                <a:latin typeface="Arial" pitchFamily="34" charset="0"/>
              </a:rPr>
              <a:t>Lazarou</a:t>
            </a:r>
            <a:r>
              <a:rPr lang="en-US" sz="1600" b="1" kern="0" dirty="0" smtClean="0">
                <a:latin typeface="Arial" pitchFamily="34" charset="0"/>
              </a:rPr>
              <a:t> and J. Picone, "</a:t>
            </a:r>
            <a:r>
              <a:rPr lang="en-US" sz="1600" b="1" u="sng" kern="0" dirty="0" smtClean="0">
                <a:solidFill>
                  <a:schemeClr val="accent2"/>
                </a:solidFill>
                <a:latin typeface="Arial" pitchFamily="34" charset="0"/>
              </a:rPr>
              <a:t>Nonlinear Mixture Autoregressive Hidden Markov Models For Speech Recognition</a:t>
            </a:r>
            <a:r>
              <a:rPr lang="en-US" sz="1600" b="1" kern="0" dirty="0" smtClean="0">
                <a:latin typeface="Arial" pitchFamily="34" charset="0"/>
              </a:rPr>
              <a:t>," submitted to </a:t>
            </a:r>
            <a:r>
              <a:rPr lang="en-US" sz="1600" b="1" i="1" kern="0" dirty="0" smtClean="0">
                <a:latin typeface="Arial" pitchFamily="34" charset="0"/>
              </a:rPr>
              <a:t>INTERSPEECH</a:t>
            </a:r>
            <a:r>
              <a:rPr lang="en-US" sz="1600" b="1" kern="0" dirty="0" smtClean="0">
                <a:latin typeface="Arial" pitchFamily="34" charset="0"/>
              </a:rPr>
              <a:t>, Brisbane, Australia, September 2008. </a:t>
            </a:r>
            <a:endParaRPr lang="en-US" sz="1600" b="1" kern="0" dirty="0" smtClean="0">
              <a:latin typeface="Arial" pitchFamily="34" charset="0"/>
            </a:endParaRPr>
          </a:p>
          <a:p>
            <a:pPr marL="342900" indent="-342900">
              <a:spcBef>
                <a:spcPct val="50000"/>
              </a:spcBef>
              <a:spcAft>
                <a:spcPct val="50000"/>
              </a:spcAft>
              <a:buFont typeface="Arial" pitchFamily="34" charset="0"/>
              <a:buChar char="•"/>
            </a:pPr>
            <a:r>
              <a:rPr lang="en-US" sz="1600" b="1" kern="0" dirty="0" smtClean="0">
                <a:latin typeface="Arial" pitchFamily="34" charset="0"/>
              </a:rPr>
              <a:t>W. Holland, D. May, J. Baca, G. </a:t>
            </a:r>
            <a:r>
              <a:rPr lang="en-US" sz="1600" b="1" kern="0" dirty="0" err="1" smtClean="0">
                <a:latin typeface="Arial" pitchFamily="34" charset="0"/>
              </a:rPr>
              <a:t>Lazarou</a:t>
            </a:r>
            <a:r>
              <a:rPr lang="en-US" sz="1600" b="1" kern="0" dirty="0" smtClean="0">
                <a:latin typeface="Arial" pitchFamily="34" charset="0"/>
              </a:rPr>
              <a:t> and J. Picone, "</a:t>
            </a:r>
            <a:r>
              <a:rPr lang="en-US" sz="1600" b="1" u="sng" kern="0" dirty="0" smtClean="0">
                <a:solidFill>
                  <a:schemeClr val="accent2"/>
                </a:solidFill>
                <a:latin typeface="Arial" pitchFamily="34" charset="0"/>
              </a:rPr>
              <a:t>A Unified Language Model Architecture for Web-based Speech Recognition Grammars</a:t>
            </a:r>
            <a:r>
              <a:rPr lang="en-US" sz="1600" b="1" kern="0" dirty="0" smtClean="0">
                <a:latin typeface="Arial" pitchFamily="34" charset="0"/>
              </a:rPr>
              <a:t>," </a:t>
            </a:r>
            <a:r>
              <a:rPr lang="en-US" sz="1600" b="1" i="1" kern="0" dirty="0" smtClean="0">
                <a:latin typeface="Arial" pitchFamily="34" charset="0"/>
              </a:rPr>
              <a:t>IEEE International Symposium on Signal Processing and Information Technology</a:t>
            </a:r>
            <a:r>
              <a:rPr lang="en-US" sz="1600" b="1" kern="0" dirty="0" smtClean="0">
                <a:latin typeface="Arial" pitchFamily="34" charset="0"/>
              </a:rPr>
              <a:t>, pp. 87-91, Vancouver, Canada, August 2006. </a:t>
            </a:r>
          </a:p>
          <a:p>
            <a:pPr marL="342900" indent="-342900">
              <a:spcBef>
                <a:spcPct val="50000"/>
              </a:spcBef>
              <a:spcAft>
                <a:spcPct val="50000"/>
              </a:spcAft>
              <a:buFont typeface="Arial" pitchFamily="34" charset="0"/>
              <a:buChar char="•"/>
            </a:pPr>
            <a:endParaRPr lang="en-US" sz="1600" b="1" kern="0" dirty="0" smtClean="0">
              <a:latin typeface="Arial" pitchFamily="34" charset="0"/>
            </a:endParaRPr>
          </a:p>
          <a:p>
            <a:pPr marL="342900" indent="-342900">
              <a:spcBef>
                <a:spcPct val="50000"/>
              </a:spcBef>
              <a:spcAft>
                <a:spcPct val="50000"/>
              </a:spcAft>
              <a:buFontTx/>
              <a:buChar char="•"/>
            </a:pPr>
            <a:endParaRPr lang="en-US" sz="1600" b="1" kern="0" dirty="0" smtClean="0">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Traditional Features for Speech</a:t>
            </a:r>
            <a:endParaRPr lang="en-US" b="1" dirty="0">
              <a:solidFill>
                <a:schemeClr val="accent2"/>
              </a:solidFill>
            </a:endParaRPr>
          </a:p>
        </p:txBody>
      </p:sp>
      <p:grpSp>
        <p:nvGrpSpPr>
          <p:cNvPr id="29" name="Group 28"/>
          <p:cNvGrpSpPr/>
          <p:nvPr/>
        </p:nvGrpSpPr>
        <p:grpSpPr>
          <a:xfrm>
            <a:off x="4689578" y="733837"/>
            <a:ext cx="4058417" cy="4858689"/>
            <a:chOff x="4473686" y="1038637"/>
            <a:chExt cx="4058417" cy="4858689"/>
          </a:xfrm>
        </p:grpSpPr>
        <p:sp>
          <p:nvSpPr>
            <p:cNvPr id="6" name="Line 25"/>
            <p:cNvSpPr>
              <a:spLocks noChangeShapeType="1"/>
            </p:cNvSpPr>
            <p:nvPr/>
          </p:nvSpPr>
          <p:spPr bwMode="auto">
            <a:xfrm>
              <a:off x="7306297" y="4637815"/>
              <a:ext cx="1588" cy="593725"/>
            </a:xfrm>
            <a:prstGeom prst="line">
              <a:avLst/>
            </a:prstGeom>
            <a:noFill/>
            <a:ln w="38100">
              <a:solidFill>
                <a:schemeClr val="bg2"/>
              </a:solidFill>
              <a:round/>
              <a:headEnd/>
              <a:tailEnd type="triangle" w="med" len="med"/>
            </a:ln>
            <a:effectLst/>
          </p:spPr>
          <p:txBody>
            <a:bodyPr/>
            <a:lstStyle/>
            <a:p>
              <a:endParaRPr lang="en-US"/>
            </a:p>
          </p:txBody>
        </p:sp>
        <p:sp>
          <p:nvSpPr>
            <p:cNvPr id="7" name="Line 38"/>
            <p:cNvSpPr>
              <a:spLocks noChangeShapeType="1"/>
            </p:cNvSpPr>
            <p:nvPr/>
          </p:nvSpPr>
          <p:spPr bwMode="auto">
            <a:xfrm>
              <a:off x="7252322" y="1427987"/>
              <a:ext cx="0" cy="460375"/>
            </a:xfrm>
            <a:prstGeom prst="line">
              <a:avLst/>
            </a:prstGeom>
            <a:noFill/>
            <a:ln w="38100">
              <a:solidFill>
                <a:schemeClr val="bg2"/>
              </a:solidFill>
              <a:round/>
              <a:headEnd/>
              <a:tailEnd type="triangle" w="med" len="med"/>
            </a:ln>
            <a:effectLst/>
          </p:spPr>
          <p:txBody>
            <a:bodyPr/>
            <a:lstStyle/>
            <a:p>
              <a:endParaRPr lang="en-US"/>
            </a:p>
          </p:txBody>
        </p:sp>
        <p:sp>
          <p:nvSpPr>
            <p:cNvPr id="8" name="Line 39"/>
            <p:cNvSpPr>
              <a:spLocks noChangeShapeType="1"/>
            </p:cNvSpPr>
            <p:nvPr/>
          </p:nvSpPr>
          <p:spPr bwMode="auto">
            <a:xfrm>
              <a:off x="7268197" y="2621787"/>
              <a:ext cx="0" cy="403225"/>
            </a:xfrm>
            <a:prstGeom prst="line">
              <a:avLst/>
            </a:prstGeom>
            <a:noFill/>
            <a:ln w="38100">
              <a:solidFill>
                <a:schemeClr val="bg1"/>
              </a:solidFill>
              <a:round/>
              <a:headEnd/>
              <a:tailEnd type="triangle" w="med" len="med"/>
            </a:ln>
            <a:effectLst/>
          </p:spPr>
          <p:txBody>
            <a:bodyPr/>
            <a:lstStyle/>
            <a:p>
              <a:endParaRPr lang="en-US"/>
            </a:p>
          </p:txBody>
        </p:sp>
        <p:sp>
          <p:nvSpPr>
            <p:cNvPr id="9" name="Line 40"/>
            <p:cNvSpPr>
              <a:spLocks noChangeShapeType="1"/>
            </p:cNvSpPr>
            <p:nvPr/>
          </p:nvSpPr>
          <p:spPr bwMode="auto">
            <a:xfrm>
              <a:off x="5159997" y="1556574"/>
              <a:ext cx="2085975" cy="0"/>
            </a:xfrm>
            <a:prstGeom prst="line">
              <a:avLst/>
            </a:prstGeom>
            <a:noFill/>
            <a:ln w="38100">
              <a:solidFill>
                <a:schemeClr val="bg2"/>
              </a:solidFill>
              <a:round/>
              <a:headEnd/>
              <a:tailEnd/>
            </a:ln>
            <a:effectLst/>
          </p:spPr>
          <p:txBody>
            <a:bodyPr/>
            <a:lstStyle/>
            <a:p>
              <a:endParaRPr lang="en-US"/>
            </a:p>
          </p:txBody>
        </p:sp>
        <p:sp>
          <p:nvSpPr>
            <p:cNvPr id="10" name="Line 41"/>
            <p:cNvSpPr>
              <a:spLocks noChangeShapeType="1"/>
            </p:cNvSpPr>
            <p:nvPr/>
          </p:nvSpPr>
          <p:spPr bwMode="auto">
            <a:xfrm>
              <a:off x="5158410" y="1542287"/>
              <a:ext cx="0" cy="1463675"/>
            </a:xfrm>
            <a:prstGeom prst="line">
              <a:avLst/>
            </a:prstGeom>
            <a:noFill/>
            <a:ln w="38100">
              <a:solidFill>
                <a:schemeClr val="bg2"/>
              </a:solidFill>
              <a:round/>
              <a:headEnd/>
              <a:tailEnd type="triangle" w="med" len="med"/>
            </a:ln>
            <a:effectLst/>
          </p:spPr>
          <p:txBody>
            <a:bodyPr/>
            <a:lstStyle/>
            <a:p>
              <a:endParaRPr lang="en-US"/>
            </a:p>
          </p:txBody>
        </p:sp>
        <p:sp>
          <p:nvSpPr>
            <p:cNvPr id="11" name="Line 24"/>
            <p:cNvSpPr>
              <a:spLocks noChangeShapeType="1"/>
            </p:cNvSpPr>
            <p:nvPr/>
          </p:nvSpPr>
          <p:spPr bwMode="auto">
            <a:xfrm>
              <a:off x="7284072" y="3736212"/>
              <a:ext cx="0" cy="377825"/>
            </a:xfrm>
            <a:prstGeom prst="line">
              <a:avLst/>
            </a:prstGeom>
            <a:noFill/>
            <a:ln w="38100">
              <a:solidFill>
                <a:schemeClr val="bg2"/>
              </a:solidFill>
              <a:round/>
              <a:headEnd/>
              <a:tailEnd type="triangle" w="med" len="med"/>
            </a:ln>
            <a:effectLst/>
          </p:spPr>
          <p:txBody>
            <a:bodyPr/>
            <a:lstStyle/>
            <a:p>
              <a:endParaRPr lang="en-US"/>
            </a:p>
          </p:txBody>
        </p:sp>
        <p:sp>
          <p:nvSpPr>
            <p:cNvPr id="12" name="Text Box 26"/>
            <p:cNvSpPr txBox="1">
              <a:spLocks noChangeArrowheads="1"/>
            </p:cNvSpPr>
            <p:nvPr/>
          </p:nvSpPr>
          <p:spPr bwMode="auto">
            <a:xfrm>
              <a:off x="6461537" y="1038637"/>
              <a:ext cx="1660320" cy="369332"/>
            </a:xfrm>
            <a:prstGeom prst="rect">
              <a:avLst/>
            </a:prstGeom>
            <a:noFill/>
            <a:ln w="9525">
              <a:noFill/>
              <a:miter lim="800000"/>
              <a:headEnd/>
              <a:tailEnd/>
            </a:ln>
            <a:effectLst/>
          </p:spPr>
          <p:txBody>
            <a:bodyPr wrap="square">
              <a:spAutoFit/>
            </a:bodyPr>
            <a:lstStyle/>
            <a:p>
              <a:pPr>
                <a:spcAft>
                  <a:spcPct val="0"/>
                </a:spcAft>
              </a:pPr>
              <a:r>
                <a:rPr lang="en-US" sz="1800" b="1" dirty="0">
                  <a:solidFill>
                    <a:schemeClr val="bg1"/>
                  </a:solidFill>
                  <a:ea typeface="Arial Unicode MS" pitchFamily="34" charset="-128"/>
                  <a:cs typeface="Arial Unicode MS" pitchFamily="34" charset="-128"/>
                </a:rPr>
                <a:t>Input Speech</a:t>
              </a:r>
            </a:p>
          </p:txBody>
        </p:sp>
        <p:sp>
          <p:nvSpPr>
            <p:cNvPr id="13" name="Line 33"/>
            <p:cNvSpPr>
              <a:spLocks noChangeShapeType="1"/>
            </p:cNvSpPr>
            <p:nvPr/>
          </p:nvSpPr>
          <p:spPr bwMode="auto">
            <a:xfrm>
              <a:off x="5188572" y="3640760"/>
              <a:ext cx="0" cy="1376362"/>
            </a:xfrm>
            <a:prstGeom prst="line">
              <a:avLst/>
            </a:prstGeom>
            <a:noFill/>
            <a:ln w="38100">
              <a:solidFill>
                <a:schemeClr val="bg2"/>
              </a:solidFill>
              <a:round/>
              <a:headEnd/>
              <a:tailEnd/>
            </a:ln>
            <a:effectLst/>
          </p:spPr>
          <p:txBody>
            <a:bodyPr/>
            <a:lstStyle/>
            <a:p>
              <a:endParaRPr lang="en-US"/>
            </a:p>
          </p:txBody>
        </p:sp>
        <p:sp>
          <p:nvSpPr>
            <p:cNvPr id="14" name="Line 34"/>
            <p:cNvSpPr>
              <a:spLocks noChangeShapeType="1"/>
            </p:cNvSpPr>
            <p:nvPr/>
          </p:nvSpPr>
          <p:spPr bwMode="auto">
            <a:xfrm>
              <a:off x="5182529" y="4997458"/>
              <a:ext cx="2105025" cy="0"/>
            </a:xfrm>
            <a:prstGeom prst="line">
              <a:avLst/>
            </a:prstGeom>
            <a:noFill/>
            <a:ln w="38100">
              <a:solidFill>
                <a:schemeClr val="bg2"/>
              </a:solidFill>
              <a:round/>
              <a:headEnd/>
              <a:tailEnd type="triangle" w="med" len="med"/>
            </a:ln>
            <a:effectLst/>
          </p:spPr>
          <p:txBody>
            <a:bodyPr/>
            <a:lstStyle/>
            <a:p>
              <a:endParaRPr lang="en-US"/>
            </a:p>
          </p:txBody>
        </p:sp>
        <p:sp>
          <p:nvSpPr>
            <p:cNvPr id="16" name="Rectangle 20"/>
            <p:cNvSpPr>
              <a:spLocks noChangeArrowheads="1"/>
            </p:cNvSpPr>
            <p:nvPr/>
          </p:nvSpPr>
          <p:spPr bwMode="auto">
            <a:xfrm>
              <a:off x="6215685" y="3047184"/>
              <a:ext cx="2308225" cy="754063"/>
            </a:xfrm>
            <a:prstGeom prst="rect">
              <a:avLst/>
            </a:prstGeom>
            <a:solidFill>
              <a:schemeClr val="accent1">
                <a:lumMod val="20000"/>
                <a:lumOff val="80000"/>
              </a:schemeClr>
            </a:solidFill>
            <a:ln w="38100">
              <a:solidFill>
                <a:schemeClr val="accent2"/>
              </a:solidFill>
              <a:miter lim="800000"/>
              <a:headEnd/>
              <a:tailEnd/>
            </a:ln>
            <a:effectLst/>
          </p:spPr>
          <p:txBody>
            <a:bodyPr wrap="none" anchor="ctr"/>
            <a:lstStyle/>
            <a:p>
              <a:pPr algn="ctr">
                <a:spcAft>
                  <a:spcPct val="0"/>
                </a:spcAft>
              </a:pPr>
              <a:r>
                <a:rPr lang="en-US" sz="1800" b="1">
                  <a:solidFill>
                    <a:schemeClr val="bg1"/>
                  </a:solidFill>
                  <a:ea typeface="Arial Unicode MS" pitchFamily="34" charset="-128"/>
                  <a:cs typeface="Arial Unicode MS" pitchFamily="34" charset="-128"/>
                </a:rPr>
                <a:t>Fourier Transf. </a:t>
              </a:r>
            </a:p>
            <a:p>
              <a:pPr algn="ctr">
                <a:spcAft>
                  <a:spcPct val="0"/>
                </a:spcAft>
              </a:pPr>
              <a:r>
                <a:rPr lang="en-US" sz="1800" b="1">
                  <a:solidFill>
                    <a:schemeClr val="bg1"/>
                  </a:solidFill>
                  <a:ea typeface="Arial Unicode MS" pitchFamily="34" charset="-128"/>
                  <a:cs typeface="Arial Unicode MS" pitchFamily="34" charset="-128"/>
                </a:rPr>
                <a:t>Analysis</a:t>
              </a:r>
            </a:p>
          </p:txBody>
        </p:sp>
        <p:sp>
          <p:nvSpPr>
            <p:cNvPr id="17" name="Rectangle 19"/>
            <p:cNvSpPr>
              <a:spLocks noChangeArrowheads="1"/>
            </p:cNvSpPr>
            <p:nvPr/>
          </p:nvSpPr>
          <p:spPr bwMode="auto">
            <a:xfrm>
              <a:off x="6237909" y="4114037"/>
              <a:ext cx="2286665" cy="711200"/>
            </a:xfrm>
            <a:prstGeom prst="rect">
              <a:avLst/>
            </a:prstGeom>
            <a:solidFill>
              <a:schemeClr val="accent1">
                <a:lumMod val="20000"/>
                <a:lumOff val="80000"/>
              </a:schemeClr>
            </a:solidFill>
            <a:ln w="38100">
              <a:solidFill>
                <a:schemeClr val="accent2"/>
              </a:solidFill>
              <a:miter lim="800000"/>
              <a:headEnd/>
              <a:tailEnd/>
            </a:ln>
            <a:effectLst/>
          </p:spPr>
          <p:txBody>
            <a:bodyPr wrap="none" anchor="ctr"/>
            <a:lstStyle/>
            <a:p>
              <a:pPr algn="ctr">
                <a:spcAft>
                  <a:spcPct val="0"/>
                </a:spcAft>
              </a:pPr>
              <a:r>
                <a:rPr lang="en-US" sz="1800" b="1" dirty="0" err="1">
                  <a:solidFill>
                    <a:schemeClr val="bg1"/>
                  </a:solidFill>
                  <a:ea typeface="Arial Unicode MS" pitchFamily="34" charset="-128"/>
                  <a:cs typeface="Arial Unicode MS" pitchFamily="34" charset="-128"/>
                </a:rPr>
                <a:t>Cepstral</a:t>
              </a:r>
              <a:r>
                <a:rPr lang="en-US" sz="1800" b="1" dirty="0">
                  <a:solidFill>
                    <a:schemeClr val="bg1"/>
                  </a:solidFill>
                  <a:ea typeface="Arial Unicode MS" pitchFamily="34" charset="-128"/>
                  <a:cs typeface="Arial Unicode MS" pitchFamily="34" charset="-128"/>
                </a:rPr>
                <a:t> </a:t>
              </a:r>
            </a:p>
            <a:p>
              <a:pPr algn="ctr">
                <a:spcAft>
                  <a:spcPct val="0"/>
                </a:spcAft>
              </a:pPr>
              <a:r>
                <a:rPr lang="en-US" sz="1800" b="1" dirty="0">
                  <a:solidFill>
                    <a:schemeClr val="bg1"/>
                  </a:solidFill>
                  <a:ea typeface="Arial Unicode MS" pitchFamily="34" charset="-128"/>
                  <a:cs typeface="Arial Unicode MS" pitchFamily="34" charset="-128"/>
                </a:rPr>
                <a:t>Analysis</a:t>
              </a:r>
            </a:p>
          </p:txBody>
        </p:sp>
        <p:sp>
          <p:nvSpPr>
            <p:cNvPr id="18" name="Rectangle 18"/>
            <p:cNvSpPr>
              <a:spLocks noChangeArrowheads="1"/>
            </p:cNvSpPr>
            <p:nvPr/>
          </p:nvSpPr>
          <p:spPr bwMode="auto">
            <a:xfrm>
              <a:off x="6213996" y="1982893"/>
              <a:ext cx="2287127" cy="739775"/>
            </a:xfrm>
            <a:prstGeom prst="rect">
              <a:avLst/>
            </a:prstGeom>
            <a:solidFill>
              <a:schemeClr val="accent1">
                <a:lumMod val="20000"/>
                <a:lumOff val="80000"/>
              </a:schemeClr>
            </a:solidFill>
            <a:ln w="38100">
              <a:solidFill>
                <a:schemeClr val="accent2"/>
              </a:solidFill>
              <a:miter lim="800000"/>
              <a:headEnd/>
              <a:tailEnd/>
            </a:ln>
            <a:effectLst/>
          </p:spPr>
          <p:txBody>
            <a:bodyPr wrap="none" anchor="ctr"/>
            <a:lstStyle/>
            <a:p>
              <a:pPr algn="ctr">
                <a:spcAft>
                  <a:spcPct val="0"/>
                </a:spcAft>
              </a:pPr>
              <a:r>
                <a:rPr lang="en-US" sz="1800" b="1" dirty="0">
                  <a:solidFill>
                    <a:schemeClr val="bg1"/>
                  </a:solidFill>
                  <a:ea typeface="Arial Unicode MS" pitchFamily="34" charset="-128"/>
                  <a:cs typeface="Arial Unicode MS" pitchFamily="34" charset="-128"/>
                </a:rPr>
                <a:t>Zero-mean and</a:t>
              </a:r>
            </a:p>
            <a:p>
              <a:pPr algn="ctr">
                <a:spcAft>
                  <a:spcPct val="0"/>
                </a:spcAft>
              </a:pPr>
              <a:r>
                <a:rPr lang="en-US" sz="1800" b="1" dirty="0">
                  <a:solidFill>
                    <a:schemeClr val="bg1"/>
                  </a:solidFill>
                  <a:ea typeface="Arial Unicode MS" pitchFamily="34" charset="-128"/>
                  <a:cs typeface="Arial Unicode MS" pitchFamily="34" charset="-128"/>
                </a:rPr>
                <a:t>Pre-emphasis</a:t>
              </a:r>
            </a:p>
          </p:txBody>
        </p:sp>
        <p:sp>
          <p:nvSpPr>
            <p:cNvPr id="19" name="Rectangle 27"/>
            <p:cNvSpPr>
              <a:spLocks noChangeArrowheads="1"/>
            </p:cNvSpPr>
            <p:nvPr/>
          </p:nvSpPr>
          <p:spPr bwMode="auto">
            <a:xfrm>
              <a:off x="4473686" y="3048005"/>
              <a:ext cx="1369296" cy="684418"/>
            </a:xfrm>
            <a:prstGeom prst="rect">
              <a:avLst/>
            </a:prstGeom>
            <a:solidFill>
              <a:schemeClr val="accent1">
                <a:lumMod val="20000"/>
                <a:lumOff val="80000"/>
              </a:schemeClr>
            </a:solidFill>
            <a:ln w="38100">
              <a:solidFill>
                <a:schemeClr val="accent2"/>
              </a:solidFill>
              <a:miter lim="800000"/>
              <a:headEnd/>
              <a:tailEnd/>
            </a:ln>
            <a:effectLst/>
          </p:spPr>
          <p:txBody>
            <a:bodyPr wrap="none" anchor="ctr"/>
            <a:lstStyle/>
            <a:p>
              <a:pPr algn="ctr">
                <a:spcAft>
                  <a:spcPct val="0"/>
                </a:spcAft>
              </a:pPr>
              <a:r>
                <a:rPr lang="en-US" sz="1800" b="1">
                  <a:solidFill>
                    <a:schemeClr val="bg1"/>
                  </a:solidFill>
                  <a:ea typeface="Arial Unicode MS" pitchFamily="34" charset="-128"/>
                  <a:cs typeface="Arial Unicode MS" pitchFamily="34" charset="-128"/>
                </a:rPr>
                <a:t>Energy</a:t>
              </a:r>
            </a:p>
          </p:txBody>
        </p:sp>
        <p:sp>
          <p:nvSpPr>
            <p:cNvPr id="21" name="Rectangle 68"/>
            <p:cNvSpPr>
              <a:spLocks noChangeArrowheads="1"/>
            </p:cNvSpPr>
            <p:nvPr/>
          </p:nvSpPr>
          <p:spPr bwMode="auto">
            <a:xfrm>
              <a:off x="6227053" y="5263913"/>
              <a:ext cx="2305050" cy="633413"/>
            </a:xfrm>
            <a:prstGeom prst="rect">
              <a:avLst/>
            </a:prstGeom>
            <a:solidFill>
              <a:schemeClr val="accent1">
                <a:lumMod val="20000"/>
                <a:lumOff val="80000"/>
              </a:schemeClr>
            </a:solidFill>
            <a:ln w="38100">
              <a:solidFill>
                <a:schemeClr val="accent2"/>
              </a:solidFill>
              <a:miter lim="800000"/>
              <a:headEnd/>
              <a:tailEnd/>
            </a:ln>
            <a:effectLst/>
          </p:spPr>
          <p:txBody>
            <a:bodyPr wrap="none" anchor="ctr"/>
            <a:lstStyle/>
            <a:p>
              <a:pPr algn="ctr"/>
              <a:r>
                <a:rPr lang="el-GR" sz="1800" b="1" dirty="0" smtClean="0">
                  <a:solidFill>
                    <a:schemeClr val="bg1"/>
                  </a:solidFill>
                  <a:ea typeface="Arial Unicode MS" pitchFamily="34" charset="-128"/>
                  <a:cs typeface="Arial Unicode MS" pitchFamily="34" charset="-128"/>
                </a:rPr>
                <a:t>Δ</a:t>
              </a:r>
              <a:r>
                <a:rPr lang="en-US" sz="1800" b="1" dirty="0" smtClean="0">
                  <a:solidFill>
                    <a:schemeClr val="bg1"/>
                  </a:solidFill>
                  <a:ea typeface="Arial Unicode MS" pitchFamily="34" charset="-128"/>
                  <a:cs typeface="Arial Unicode MS" pitchFamily="34" charset="-128"/>
                </a:rPr>
                <a:t> /</a:t>
              </a:r>
              <a:r>
                <a:rPr lang="el-GR" sz="1800" b="1" dirty="0" smtClean="0">
                  <a:solidFill>
                    <a:schemeClr val="bg1"/>
                  </a:solidFill>
                  <a:ea typeface="Arial Unicode MS" pitchFamily="34" charset="-128"/>
                  <a:cs typeface="Arial Unicode MS" pitchFamily="34" charset="-128"/>
                </a:rPr>
                <a:t> ΔΔ</a:t>
              </a:r>
              <a:endParaRPr lang="en-US" sz="1800" b="1" dirty="0">
                <a:solidFill>
                  <a:schemeClr val="bg1"/>
                </a:solidFill>
                <a:ea typeface="Arial Unicode MS" pitchFamily="34" charset="-128"/>
                <a:cs typeface="Arial Unicode MS" pitchFamily="34" charset="-128"/>
              </a:endParaRPr>
            </a:p>
          </p:txBody>
        </p:sp>
      </p:grpSp>
      <p:sp>
        <p:nvSpPr>
          <p:cNvPr id="27" name="Text Box 66"/>
          <p:cNvSpPr txBox="1">
            <a:spLocks noChangeArrowheads="1"/>
          </p:cNvSpPr>
          <p:nvPr/>
        </p:nvSpPr>
        <p:spPr bwMode="auto">
          <a:xfrm>
            <a:off x="247650" y="807246"/>
            <a:ext cx="4501331" cy="4154984"/>
          </a:xfrm>
          <a:prstGeom prst="rect">
            <a:avLst/>
          </a:prstGeom>
          <a:noFill/>
          <a:ln w="9525">
            <a:noFill/>
            <a:miter lim="800000"/>
            <a:headEnd/>
            <a:tailEnd/>
          </a:ln>
          <a:effectLst/>
        </p:spPr>
        <p:txBody>
          <a:bodyPr wrap="square" lIns="0" tIns="0" rIns="0" bIns="0">
            <a:spAutoFit/>
          </a:bodyPr>
          <a:lstStyle/>
          <a:p>
            <a:pPr marL="230188" indent="-230188">
              <a:spcBef>
                <a:spcPct val="20000"/>
              </a:spcBef>
              <a:spcAft>
                <a:spcPct val="0"/>
              </a:spcAft>
              <a:buFont typeface="Arial" pitchFamily="34" charset="0"/>
              <a:buChar char="•"/>
            </a:pPr>
            <a:r>
              <a:rPr lang="en-US" sz="1800" b="1" dirty="0" smtClean="0">
                <a:solidFill>
                  <a:schemeClr val="bg1"/>
                </a:solidFill>
              </a:rPr>
              <a:t>Traditional Linear Features</a:t>
            </a:r>
          </a:p>
          <a:p>
            <a:pPr marL="687388" lvl="1" indent="-230188">
              <a:spcBef>
                <a:spcPct val="20000"/>
              </a:spcBef>
              <a:buFontTx/>
              <a:buChar char="•"/>
            </a:pPr>
            <a:r>
              <a:rPr lang="en-US" sz="1800" b="1" dirty="0" smtClean="0">
                <a:solidFill>
                  <a:schemeClr val="bg1"/>
                </a:solidFill>
              </a:rPr>
              <a:t>Based on the source-filter model</a:t>
            </a:r>
          </a:p>
          <a:p>
            <a:pPr marL="687388" lvl="1" indent="-230188">
              <a:spcBef>
                <a:spcPct val="20000"/>
              </a:spcBef>
              <a:buFontTx/>
              <a:buChar char="•"/>
            </a:pPr>
            <a:r>
              <a:rPr lang="en-US" sz="1800" b="1" dirty="0" smtClean="0">
                <a:solidFill>
                  <a:schemeClr val="bg1"/>
                </a:solidFill>
              </a:rPr>
              <a:t>Model the vocal tract as a linear filter</a:t>
            </a:r>
          </a:p>
          <a:p>
            <a:pPr marL="687388" lvl="1" indent="-230188">
              <a:spcBef>
                <a:spcPct val="20000"/>
              </a:spcBef>
              <a:buFontTx/>
              <a:buChar char="•"/>
            </a:pPr>
            <a:r>
              <a:rPr lang="en-US" sz="1800" b="1" dirty="0" smtClean="0">
                <a:solidFill>
                  <a:schemeClr val="bg1"/>
                </a:solidFill>
              </a:rPr>
              <a:t>Features are extracted from the frequency domain of the signal</a:t>
            </a:r>
          </a:p>
          <a:p>
            <a:pPr marL="687388" lvl="1" indent="-230188">
              <a:spcBef>
                <a:spcPct val="20000"/>
              </a:spcBef>
              <a:buFontTx/>
              <a:buChar char="•"/>
            </a:pPr>
            <a:endParaRPr lang="en-US" sz="1800" b="1" dirty="0" smtClean="0">
              <a:solidFill>
                <a:schemeClr val="bg1"/>
              </a:solidFill>
            </a:endParaRPr>
          </a:p>
          <a:p>
            <a:pPr marL="230188" indent="-230188">
              <a:spcBef>
                <a:spcPct val="20000"/>
              </a:spcBef>
              <a:buFontTx/>
              <a:buChar char="•"/>
            </a:pPr>
            <a:r>
              <a:rPr lang="en-US" sz="1800" b="1" dirty="0" smtClean="0">
                <a:solidFill>
                  <a:schemeClr val="bg1"/>
                </a:solidFill>
              </a:rPr>
              <a:t>Mel-Frequency </a:t>
            </a:r>
            <a:r>
              <a:rPr lang="en-US" sz="1800" b="1" dirty="0" err="1" smtClean="0">
                <a:solidFill>
                  <a:schemeClr val="bg1"/>
                </a:solidFill>
              </a:rPr>
              <a:t>Cepstral</a:t>
            </a:r>
            <a:r>
              <a:rPr lang="en-US" sz="1800" b="1" dirty="0" smtClean="0">
                <a:solidFill>
                  <a:schemeClr val="bg1"/>
                </a:solidFill>
              </a:rPr>
              <a:t> Coefficients</a:t>
            </a:r>
          </a:p>
          <a:p>
            <a:pPr marL="687388" lvl="1" indent="-230188">
              <a:spcBef>
                <a:spcPct val="20000"/>
              </a:spcBef>
              <a:buFontTx/>
              <a:buChar char="•"/>
            </a:pPr>
            <a:r>
              <a:rPr lang="en-US" sz="1800" b="1" dirty="0" smtClean="0">
                <a:solidFill>
                  <a:schemeClr val="bg1"/>
                </a:solidFill>
              </a:rPr>
              <a:t>10 </a:t>
            </a:r>
            <a:r>
              <a:rPr lang="en-US" sz="1800" b="1" dirty="0">
                <a:solidFill>
                  <a:schemeClr val="bg1"/>
                </a:solidFill>
              </a:rPr>
              <a:t>ms frame duration</a:t>
            </a:r>
          </a:p>
          <a:p>
            <a:pPr marL="687388" lvl="1" indent="-230188">
              <a:spcBef>
                <a:spcPct val="20000"/>
              </a:spcBef>
              <a:buFontTx/>
              <a:buChar char="•"/>
            </a:pPr>
            <a:r>
              <a:rPr lang="en-US" sz="1800" b="1" dirty="0">
                <a:solidFill>
                  <a:schemeClr val="bg1"/>
                </a:solidFill>
              </a:rPr>
              <a:t>25 ms Hamming window</a:t>
            </a:r>
          </a:p>
          <a:p>
            <a:pPr marL="687388" lvl="1" indent="-230188">
              <a:spcBef>
                <a:spcPct val="20000"/>
              </a:spcBef>
              <a:buFontTx/>
              <a:buChar char="•"/>
            </a:pPr>
            <a:r>
              <a:rPr lang="en-US" sz="1800" b="1" dirty="0">
                <a:solidFill>
                  <a:schemeClr val="bg1"/>
                </a:solidFill>
              </a:rPr>
              <a:t>Absolute energy</a:t>
            </a:r>
          </a:p>
          <a:p>
            <a:pPr marL="687388" lvl="1" indent="-230188">
              <a:spcBef>
                <a:spcPct val="20000"/>
              </a:spcBef>
              <a:buFontTx/>
              <a:buChar char="•"/>
            </a:pPr>
            <a:r>
              <a:rPr lang="en-US" sz="1800" b="1" dirty="0">
                <a:solidFill>
                  <a:schemeClr val="bg1"/>
                </a:solidFill>
              </a:rPr>
              <a:t>12 </a:t>
            </a:r>
            <a:r>
              <a:rPr lang="en-US" sz="1800" b="1" dirty="0" err="1">
                <a:solidFill>
                  <a:schemeClr val="bg1"/>
                </a:solidFill>
              </a:rPr>
              <a:t>cepstral</a:t>
            </a:r>
            <a:r>
              <a:rPr lang="en-US" sz="1800" b="1" dirty="0">
                <a:solidFill>
                  <a:schemeClr val="bg1"/>
                </a:solidFill>
              </a:rPr>
              <a:t> coefficients</a:t>
            </a:r>
          </a:p>
          <a:p>
            <a:pPr marL="687388" lvl="1" indent="-230188">
              <a:spcBef>
                <a:spcPct val="20000"/>
              </a:spcBef>
              <a:buFontTx/>
              <a:buChar char="•"/>
            </a:pPr>
            <a:r>
              <a:rPr lang="en-US" sz="1800" b="1" dirty="0">
                <a:solidFill>
                  <a:schemeClr val="bg1"/>
                </a:solidFill>
              </a:rPr>
              <a:t>First and second derivatives</a:t>
            </a:r>
            <a:endParaRPr lang="en-US" sz="1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ext Box 10"/>
          <p:cNvSpPr txBox="1">
            <a:spLocks noChangeArrowheads="1"/>
          </p:cNvSpPr>
          <p:nvPr/>
        </p:nvSpPr>
        <p:spPr bwMode="auto">
          <a:xfrm>
            <a:off x="227012" y="57150"/>
            <a:ext cx="8612187"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Nonlinear Invariant Features for Speech</a:t>
            </a:r>
            <a:endParaRPr lang="en-US" b="1" dirty="0">
              <a:solidFill>
                <a:schemeClr val="accent2"/>
              </a:solidFill>
            </a:endParaRPr>
          </a:p>
        </p:txBody>
      </p:sp>
      <p:sp>
        <p:nvSpPr>
          <p:cNvPr id="7" name="Text Box 66"/>
          <p:cNvSpPr txBox="1">
            <a:spLocks noChangeArrowheads="1"/>
          </p:cNvSpPr>
          <p:nvPr/>
        </p:nvSpPr>
        <p:spPr bwMode="auto">
          <a:xfrm>
            <a:off x="247650" y="807246"/>
            <a:ext cx="5683250" cy="5539978"/>
          </a:xfrm>
          <a:prstGeom prst="rect">
            <a:avLst/>
          </a:prstGeom>
          <a:noFill/>
          <a:ln w="9525">
            <a:noFill/>
            <a:miter lim="800000"/>
            <a:headEnd/>
            <a:tailEnd/>
          </a:ln>
          <a:effectLst/>
        </p:spPr>
        <p:txBody>
          <a:bodyPr wrap="square" lIns="0" tIns="0" rIns="0" bIns="0">
            <a:spAutoFit/>
          </a:bodyPr>
          <a:lstStyle/>
          <a:p>
            <a:pPr marL="230188" indent="-230188">
              <a:spcBef>
                <a:spcPct val="20000"/>
              </a:spcBef>
              <a:spcAft>
                <a:spcPct val="0"/>
              </a:spcAft>
              <a:buFont typeface="Arial" pitchFamily="34" charset="0"/>
              <a:buChar char="•"/>
            </a:pPr>
            <a:r>
              <a:rPr lang="en-US" sz="1800" b="1" dirty="0" smtClean="0">
                <a:solidFill>
                  <a:schemeClr val="bg1"/>
                </a:solidFill>
              </a:rPr>
              <a:t>Dynamic Systems</a:t>
            </a:r>
          </a:p>
          <a:p>
            <a:pPr marL="687388" lvl="1" indent="-230188">
              <a:spcBef>
                <a:spcPct val="20000"/>
              </a:spcBef>
              <a:buFont typeface="Arial" pitchFamily="34" charset="0"/>
              <a:buChar char="•"/>
            </a:pPr>
            <a:r>
              <a:rPr lang="en-US" sz="1800" b="1" dirty="0" smtClean="0">
                <a:solidFill>
                  <a:schemeClr val="bg1"/>
                </a:solidFill>
              </a:rPr>
              <a:t>Defined by a set of first-order ordinary differential equations.</a:t>
            </a:r>
          </a:p>
          <a:p>
            <a:pPr marL="687388" lvl="1" indent="-230188">
              <a:spcBef>
                <a:spcPct val="20000"/>
              </a:spcBef>
              <a:buFont typeface="Arial" pitchFamily="34" charset="0"/>
              <a:buChar char="•"/>
            </a:pPr>
            <a:r>
              <a:rPr lang="en-US" sz="1800" b="1" dirty="0" smtClean="0">
                <a:solidFill>
                  <a:schemeClr val="accent1"/>
                </a:solidFill>
              </a:rPr>
              <a:t>Phase space </a:t>
            </a:r>
            <a:r>
              <a:rPr lang="en-US" sz="1800" b="1" dirty="0" smtClean="0">
                <a:solidFill>
                  <a:schemeClr val="bg1"/>
                </a:solidFill>
              </a:rPr>
              <a:t>describes the behavior of the system's dynamic variables as time evolves</a:t>
            </a:r>
          </a:p>
          <a:p>
            <a:pPr marL="687388" lvl="1" indent="-230188">
              <a:spcBef>
                <a:spcPct val="20000"/>
              </a:spcBef>
              <a:buFont typeface="Arial" pitchFamily="34" charset="0"/>
              <a:buChar char="•"/>
            </a:pPr>
            <a:r>
              <a:rPr lang="en-US" sz="1800" b="1" dirty="0" smtClean="0">
                <a:solidFill>
                  <a:schemeClr val="bg1"/>
                </a:solidFill>
              </a:rPr>
              <a:t>Time evolution of the system forms a path, or </a:t>
            </a:r>
            <a:r>
              <a:rPr lang="en-US" sz="1800" b="1" dirty="0" smtClean="0">
                <a:solidFill>
                  <a:schemeClr val="accent1"/>
                </a:solidFill>
              </a:rPr>
              <a:t>trajectory</a:t>
            </a:r>
            <a:r>
              <a:rPr lang="en-US" sz="1800" b="1" dirty="0" smtClean="0">
                <a:solidFill>
                  <a:schemeClr val="bg1"/>
                </a:solidFill>
              </a:rPr>
              <a:t> within the phase space</a:t>
            </a:r>
          </a:p>
          <a:p>
            <a:pPr marL="687388" lvl="1" indent="-230188">
              <a:spcBef>
                <a:spcPct val="20000"/>
              </a:spcBef>
              <a:buFont typeface="Arial" pitchFamily="34" charset="0"/>
              <a:buChar char="•"/>
            </a:pPr>
            <a:r>
              <a:rPr lang="en-US" sz="1800" b="1" dirty="0" smtClean="0">
                <a:solidFill>
                  <a:schemeClr val="bg1"/>
                </a:solidFill>
              </a:rPr>
              <a:t>The system’s </a:t>
            </a:r>
            <a:r>
              <a:rPr lang="en-US" sz="1800" b="1" dirty="0" smtClean="0">
                <a:solidFill>
                  <a:schemeClr val="accent1"/>
                </a:solidFill>
              </a:rPr>
              <a:t>attractor</a:t>
            </a:r>
            <a:r>
              <a:rPr lang="en-US" sz="1800" b="1" dirty="0" smtClean="0">
                <a:solidFill>
                  <a:schemeClr val="bg1"/>
                </a:solidFill>
              </a:rPr>
              <a:t> is the subset of the phase space to which the trajectory settles after a long period of time</a:t>
            </a:r>
          </a:p>
          <a:p>
            <a:pPr marL="230188" indent="-230188">
              <a:spcBef>
                <a:spcPct val="20000"/>
              </a:spcBef>
              <a:spcAft>
                <a:spcPct val="0"/>
              </a:spcAft>
              <a:buFont typeface="Arial" pitchFamily="34" charset="0"/>
              <a:buChar char="•"/>
            </a:pPr>
            <a:endParaRPr lang="en-US" sz="1800" b="1" dirty="0" smtClean="0">
              <a:solidFill>
                <a:schemeClr val="bg1"/>
              </a:solidFill>
            </a:endParaRPr>
          </a:p>
          <a:p>
            <a:pPr marL="230188" indent="-230188">
              <a:spcBef>
                <a:spcPct val="20000"/>
              </a:spcBef>
              <a:spcAft>
                <a:spcPct val="0"/>
              </a:spcAft>
              <a:buFont typeface="Arial" pitchFamily="34" charset="0"/>
              <a:buChar char="•"/>
            </a:pPr>
            <a:r>
              <a:rPr lang="en-US" sz="1800" b="1" dirty="0" smtClean="0">
                <a:solidFill>
                  <a:schemeClr val="bg1"/>
                </a:solidFill>
              </a:rPr>
              <a:t>Nonlinear Invariant Features</a:t>
            </a:r>
          </a:p>
          <a:p>
            <a:pPr marL="687388" lvl="1" indent="-230188">
              <a:spcBef>
                <a:spcPct val="20000"/>
              </a:spcBef>
              <a:buFontTx/>
              <a:buChar char="•"/>
            </a:pPr>
            <a:r>
              <a:rPr lang="en-US" sz="1800" b="1" dirty="0" smtClean="0">
                <a:solidFill>
                  <a:schemeClr val="bg1"/>
                </a:solidFill>
              </a:rPr>
              <a:t>Computed from the time domain signal</a:t>
            </a:r>
          </a:p>
          <a:p>
            <a:pPr marL="687388" lvl="1" indent="-230188">
              <a:spcBef>
                <a:spcPct val="20000"/>
              </a:spcBef>
              <a:buFontTx/>
              <a:buChar char="•"/>
            </a:pPr>
            <a:r>
              <a:rPr lang="en-US" sz="1800" b="1" dirty="0" smtClean="0">
                <a:solidFill>
                  <a:schemeClr val="bg1"/>
                </a:solidFill>
              </a:rPr>
              <a:t>Signal is an observable of a dynamic systems</a:t>
            </a:r>
          </a:p>
          <a:p>
            <a:pPr marL="687388" lvl="1" indent="-230188">
              <a:spcBef>
                <a:spcPct val="20000"/>
              </a:spcBef>
              <a:buFontTx/>
              <a:buChar char="•"/>
            </a:pPr>
            <a:r>
              <a:rPr lang="en-US" sz="1800" b="1" dirty="0" smtClean="0">
                <a:solidFill>
                  <a:schemeClr val="bg1"/>
                </a:solidFill>
              </a:rPr>
              <a:t>Phase space is reconstructed from observable</a:t>
            </a:r>
          </a:p>
          <a:p>
            <a:pPr marL="687388" lvl="1" indent="-230188">
              <a:spcBef>
                <a:spcPct val="20000"/>
              </a:spcBef>
              <a:buFont typeface="Arial" pitchFamily="34" charset="0"/>
              <a:buChar char="•"/>
            </a:pPr>
            <a:r>
              <a:rPr lang="en-US" sz="1800" b="1" dirty="0" smtClean="0">
                <a:solidFill>
                  <a:schemeClr val="bg1"/>
                </a:solidFill>
              </a:rPr>
              <a:t>Invariants estimated based on properties of the phase space</a:t>
            </a: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0" name="Group 19"/>
          <p:cNvGrpSpPr/>
          <p:nvPr/>
        </p:nvGrpSpPr>
        <p:grpSpPr>
          <a:xfrm>
            <a:off x="6455288" y="746537"/>
            <a:ext cx="2310578" cy="5551900"/>
            <a:chOff x="6455288" y="771937"/>
            <a:chExt cx="2310578" cy="5551900"/>
          </a:xfrm>
        </p:grpSpPr>
        <p:sp>
          <p:nvSpPr>
            <p:cNvPr id="19" name="Line 24"/>
            <p:cNvSpPr>
              <a:spLocks noChangeShapeType="1"/>
            </p:cNvSpPr>
            <p:nvPr/>
          </p:nvSpPr>
          <p:spPr bwMode="auto">
            <a:xfrm>
              <a:off x="7525364" y="5234812"/>
              <a:ext cx="0" cy="377825"/>
            </a:xfrm>
            <a:prstGeom prst="line">
              <a:avLst/>
            </a:prstGeom>
            <a:noFill/>
            <a:ln w="38100">
              <a:solidFill>
                <a:schemeClr val="bg2"/>
              </a:solidFill>
              <a:round/>
              <a:headEnd/>
              <a:tailEnd type="triangle" w="med" len="med"/>
            </a:ln>
            <a:effectLst/>
          </p:spPr>
          <p:txBody>
            <a:bodyPr/>
            <a:lstStyle/>
            <a:p>
              <a:endParaRPr lang="en-US"/>
            </a:p>
          </p:txBody>
        </p:sp>
        <p:sp>
          <p:nvSpPr>
            <p:cNvPr id="24" name="Line 38"/>
            <p:cNvSpPr>
              <a:spLocks noChangeShapeType="1"/>
            </p:cNvSpPr>
            <p:nvPr/>
          </p:nvSpPr>
          <p:spPr bwMode="auto">
            <a:xfrm>
              <a:off x="7493614" y="1148587"/>
              <a:ext cx="0" cy="460375"/>
            </a:xfrm>
            <a:prstGeom prst="line">
              <a:avLst/>
            </a:prstGeom>
            <a:noFill/>
            <a:ln w="38100">
              <a:solidFill>
                <a:schemeClr val="bg2"/>
              </a:solidFill>
              <a:round/>
              <a:headEnd/>
              <a:tailEnd type="triangle" w="med" len="med"/>
            </a:ln>
            <a:effectLst/>
          </p:spPr>
          <p:txBody>
            <a:bodyPr/>
            <a:lstStyle/>
            <a:p>
              <a:endParaRPr lang="en-US"/>
            </a:p>
          </p:txBody>
        </p:sp>
        <p:sp>
          <p:nvSpPr>
            <p:cNvPr id="25" name="Line 39"/>
            <p:cNvSpPr>
              <a:spLocks noChangeShapeType="1"/>
            </p:cNvSpPr>
            <p:nvPr/>
          </p:nvSpPr>
          <p:spPr bwMode="auto">
            <a:xfrm>
              <a:off x="7509489" y="2342387"/>
              <a:ext cx="0" cy="403225"/>
            </a:xfrm>
            <a:prstGeom prst="line">
              <a:avLst/>
            </a:prstGeom>
            <a:noFill/>
            <a:ln w="38100">
              <a:solidFill>
                <a:schemeClr val="bg1"/>
              </a:solidFill>
              <a:round/>
              <a:headEnd/>
              <a:tailEnd type="triangle" w="med" len="med"/>
            </a:ln>
            <a:effectLst/>
          </p:spPr>
          <p:txBody>
            <a:bodyPr/>
            <a:lstStyle/>
            <a:p>
              <a:endParaRPr lang="en-US"/>
            </a:p>
          </p:txBody>
        </p:sp>
        <p:sp>
          <p:nvSpPr>
            <p:cNvPr id="28" name="Line 24"/>
            <p:cNvSpPr>
              <a:spLocks noChangeShapeType="1"/>
            </p:cNvSpPr>
            <p:nvPr/>
          </p:nvSpPr>
          <p:spPr bwMode="auto">
            <a:xfrm>
              <a:off x="7525364" y="3456812"/>
              <a:ext cx="0" cy="377825"/>
            </a:xfrm>
            <a:prstGeom prst="line">
              <a:avLst/>
            </a:prstGeom>
            <a:noFill/>
            <a:ln w="38100">
              <a:solidFill>
                <a:schemeClr val="bg2"/>
              </a:solidFill>
              <a:round/>
              <a:headEnd/>
              <a:tailEnd type="triangle" w="med" len="med"/>
            </a:ln>
            <a:effectLst/>
          </p:spPr>
          <p:txBody>
            <a:bodyPr/>
            <a:lstStyle/>
            <a:p>
              <a:endParaRPr lang="en-US"/>
            </a:p>
          </p:txBody>
        </p:sp>
        <p:sp>
          <p:nvSpPr>
            <p:cNvPr id="29" name="Text Box 26"/>
            <p:cNvSpPr txBox="1">
              <a:spLocks noChangeArrowheads="1"/>
            </p:cNvSpPr>
            <p:nvPr/>
          </p:nvSpPr>
          <p:spPr bwMode="auto">
            <a:xfrm>
              <a:off x="6690129" y="771937"/>
              <a:ext cx="1660320" cy="369332"/>
            </a:xfrm>
            <a:prstGeom prst="rect">
              <a:avLst/>
            </a:prstGeom>
            <a:noFill/>
            <a:ln w="9525">
              <a:noFill/>
              <a:miter lim="800000"/>
              <a:headEnd/>
              <a:tailEnd/>
            </a:ln>
            <a:effectLst/>
          </p:spPr>
          <p:txBody>
            <a:bodyPr wrap="square">
              <a:spAutoFit/>
            </a:bodyPr>
            <a:lstStyle/>
            <a:p>
              <a:pPr>
                <a:spcAft>
                  <a:spcPct val="0"/>
                </a:spcAft>
              </a:pPr>
              <a:r>
                <a:rPr lang="en-US" sz="1800" b="1" dirty="0">
                  <a:solidFill>
                    <a:schemeClr val="bg1"/>
                  </a:solidFill>
                  <a:ea typeface="Arial Unicode MS" pitchFamily="34" charset="-128"/>
                  <a:cs typeface="Arial Unicode MS" pitchFamily="34" charset="-128"/>
                </a:rPr>
                <a:t>Input Speech</a:t>
              </a:r>
            </a:p>
          </p:txBody>
        </p:sp>
        <p:sp>
          <p:nvSpPr>
            <p:cNvPr id="32" name="Rectangle 20"/>
            <p:cNvSpPr>
              <a:spLocks noChangeArrowheads="1"/>
            </p:cNvSpPr>
            <p:nvPr/>
          </p:nvSpPr>
          <p:spPr bwMode="auto">
            <a:xfrm>
              <a:off x="6456977" y="2767784"/>
              <a:ext cx="2308225" cy="754063"/>
            </a:xfrm>
            <a:prstGeom prst="rect">
              <a:avLst/>
            </a:prstGeom>
            <a:solidFill>
              <a:schemeClr val="accent1">
                <a:lumMod val="20000"/>
                <a:lumOff val="80000"/>
              </a:schemeClr>
            </a:solidFill>
            <a:ln w="38100">
              <a:solidFill>
                <a:schemeClr val="accent2"/>
              </a:solidFill>
              <a:miter lim="800000"/>
              <a:headEnd/>
              <a:tailEnd/>
            </a:ln>
            <a:effectLst/>
          </p:spPr>
          <p:txBody>
            <a:bodyPr wrap="none" anchor="ctr"/>
            <a:lstStyle/>
            <a:p>
              <a:pPr algn="ctr">
                <a:spcAft>
                  <a:spcPct val="0"/>
                </a:spcAft>
              </a:pPr>
              <a:r>
                <a:rPr lang="en-US" sz="1800" b="1" dirty="0" smtClean="0">
                  <a:solidFill>
                    <a:schemeClr val="bg1"/>
                  </a:solidFill>
                  <a:ea typeface="Arial Unicode MS" pitchFamily="34" charset="-128"/>
                  <a:cs typeface="Arial Unicode MS" pitchFamily="34" charset="-128"/>
                </a:rPr>
                <a:t>Phase Space </a:t>
              </a:r>
            </a:p>
            <a:p>
              <a:pPr algn="ctr">
                <a:spcAft>
                  <a:spcPct val="0"/>
                </a:spcAft>
              </a:pPr>
              <a:r>
                <a:rPr lang="en-US" sz="1800" b="1" dirty="0" smtClean="0">
                  <a:solidFill>
                    <a:schemeClr val="bg1"/>
                  </a:solidFill>
                  <a:ea typeface="Arial Unicode MS" pitchFamily="34" charset="-128"/>
                  <a:cs typeface="Arial Unicode MS" pitchFamily="34" charset="-128"/>
                </a:rPr>
                <a:t>Reconstruction</a:t>
              </a:r>
              <a:endParaRPr lang="en-US" sz="1800" b="1" dirty="0">
                <a:solidFill>
                  <a:schemeClr val="bg1"/>
                </a:solidFill>
                <a:ea typeface="Arial Unicode MS" pitchFamily="34" charset="-128"/>
                <a:cs typeface="Arial Unicode MS" pitchFamily="34" charset="-128"/>
              </a:endParaRPr>
            </a:p>
          </p:txBody>
        </p:sp>
        <p:sp>
          <p:nvSpPr>
            <p:cNvPr id="33" name="Rectangle 19"/>
            <p:cNvSpPr>
              <a:spLocks noChangeArrowheads="1"/>
            </p:cNvSpPr>
            <p:nvPr/>
          </p:nvSpPr>
          <p:spPr bwMode="auto">
            <a:xfrm>
              <a:off x="6479201" y="5612637"/>
              <a:ext cx="2286665" cy="711200"/>
            </a:xfrm>
            <a:prstGeom prst="rect">
              <a:avLst/>
            </a:prstGeom>
            <a:solidFill>
              <a:schemeClr val="accent1">
                <a:lumMod val="20000"/>
                <a:lumOff val="80000"/>
              </a:schemeClr>
            </a:solidFill>
            <a:ln w="38100">
              <a:solidFill>
                <a:schemeClr val="accent2"/>
              </a:solidFill>
              <a:miter lim="800000"/>
              <a:headEnd/>
              <a:tailEnd/>
            </a:ln>
            <a:effectLst/>
          </p:spPr>
          <p:txBody>
            <a:bodyPr wrap="none" anchor="ctr"/>
            <a:lstStyle/>
            <a:p>
              <a:pPr algn="ctr">
                <a:spcAft>
                  <a:spcPct val="0"/>
                </a:spcAft>
              </a:pPr>
              <a:r>
                <a:rPr lang="en-US" sz="1800" b="1" dirty="0" smtClean="0">
                  <a:solidFill>
                    <a:schemeClr val="bg1"/>
                  </a:solidFill>
                  <a:ea typeface="Arial Unicode MS" pitchFamily="34" charset="-128"/>
                  <a:cs typeface="Arial Unicode MS" pitchFamily="34" charset="-128"/>
                </a:rPr>
                <a:t>Dynamic Invariant</a:t>
              </a:r>
            </a:p>
            <a:p>
              <a:pPr algn="ctr">
                <a:spcAft>
                  <a:spcPct val="0"/>
                </a:spcAft>
              </a:pPr>
              <a:r>
                <a:rPr lang="en-US" sz="1800" b="1" dirty="0" smtClean="0">
                  <a:solidFill>
                    <a:schemeClr val="bg1"/>
                  </a:solidFill>
                  <a:ea typeface="Arial Unicode MS" pitchFamily="34" charset="-128"/>
                  <a:cs typeface="Arial Unicode MS" pitchFamily="34" charset="-128"/>
                </a:rPr>
                <a:t>Estimation</a:t>
              </a:r>
              <a:endParaRPr lang="en-US" sz="1800" b="1" dirty="0">
                <a:solidFill>
                  <a:schemeClr val="bg1"/>
                </a:solidFill>
                <a:ea typeface="Arial Unicode MS" pitchFamily="34" charset="-128"/>
                <a:cs typeface="Arial Unicode MS" pitchFamily="34" charset="-128"/>
              </a:endParaRPr>
            </a:p>
          </p:txBody>
        </p:sp>
        <p:sp>
          <p:nvSpPr>
            <p:cNvPr id="34" name="Rectangle 18"/>
            <p:cNvSpPr>
              <a:spLocks noChangeArrowheads="1"/>
            </p:cNvSpPr>
            <p:nvPr/>
          </p:nvSpPr>
          <p:spPr bwMode="auto">
            <a:xfrm>
              <a:off x="6455288" y="1703493"/>
              <a:ext cx="2287127" cy="739775"/>
            </a:xfrm>
            <a:prstGeom prst="rect">
              <a:avLst/>
            </a:prstGeom>
            <a:solidFill>
              <a:schemeClr val="accent1">
                <a:lumMod val="20000"/>
                <a:lumOff val="80000"/>
              </a:schemeClr>
            </a:solidFill>
            <a:ln w="38100">
              <a:solidFill>
                <a:schemeClr val="accent2"/>
              </a:solidFill>
              <a:miter lim="800000"/>
              <a:headEnd/>
              <a:tailEnd/>
            </a:ln>
            <a:effectLst/>
          </p:spPr>
          <p:txBody>
            <a:bodyPr wrap="none" anchor="ctr"/>
            <a:lstStyle/>
            <a:p>
              <a:pPr algn="ctr">
                <a:spcAft>
                  <a:spcPct val="0"/>
                </a:spcAft>
              </a:pPr>
              <a:r>
                <a:rPr lang="en-US" sz="1800" b="1" dirty="0" smtClean="0">
                  <a:solidFill>
                    <a:schemeClr val="bg1"/>
                  </a:solidFill>
                  <a:ea typeface="Arial Unicode MS" pitchFamily="34" charset="-128"/>
                  <a:cs typeface="Arial Unicode MS" pitchFamily="34" charset="-128"/>
                </a:rPr>
                <a:t>Zero-mean</a:t>
              </a:r>
              <a:endParaRPr lang="en-US" sz="1800" b="1" dirty="0">
                <a:solidFill>
                  <a:schemeClr val="bg1"/>
                </a:solidFill>
                <a:ea typeface="Arial Unicode MS" pitchFamily="34" charset="-128"/>
                <a:cs typeface="Arial Unicode MS" pitchFamily="34" charset="-128"/>
              </a:endParaRPr>
            </a:p>
          </p:txBody>
        </p:sp>
        <p:pic>
          <p:nvPicPr>
            <p:cNvPr id="18" name="Picture 1"/>
            <p:cNvPicPr>
              <a:picLocks noChangeAspect="1" noChangeArrowheads="1"/>
            </p:cNvPicPr>
            <p:nvPr/>
          </p:nvPicPr>
          <p:blipFill>
            <a:blip r:embed="rId3"/>
            <a:srcRect/>
            <a:stretch>
              <a:fillRect/>
            </a:stretch>
          </p:blipFill>
          <p:spPr bwMode="auto">
            <a:xfrm>
              <a:off x="6591300" y="3868073"/>
              <a:ext cx="2054226" cy="1396076"/>
            </a:xfrm>
            <a:prstGeom prst="rect">
              <a:avLst/>
            </a:prstGeom>
            <a:solidFill>
              <a:srgbClr val="FFFFFF"/>
            </a:solidFill>
            <a:ln w="31750">
              <a:solidFill>
                <a:schemeClr val="accent2"/>
              </a:solidFill>
              <a:miter lim="800000"/>
              <a:headEnd/>
              <a:tailEnd/>
            </a:ln>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Motivation</a:t>
            </a:r>
            <a:endParaRPr lang="en-US" b="1" dirty="0">
              <a:solidFill>
                <a:schemeClr val="accent2"/>
              </a:solidFill>
            </a:endParaRPr>
          </a:p>
        </p:txBody>
      </p:sp>
      <p:sp>
        <p:nvSpPr>
          <p:cNvPr id="6" name="Text Box 66"/>
          <p:cNvSpPr txBox="1">
            <a:spLocks noChangeArrowheads="1"/>
          </p:cNvSpPr>
          <p:nvPr/>
        </p:nvSpPr>
        <p:spPr bwMode="auto">
          <a:xfrm>
            <a:off x="247650" y="807246"/>
            <a:ext cx="8540750" cy="5262979"/>
          </a:xfrm>
          <a:prstGeom prst="rect">
            <a:avLst/>
          </a:prstGeom>
          <a:noFill/>
          <a:ln w="9525">
            <a:noFill/>
            <a:miter lim="800000"/>
            <a:headEnd/>
            <a:tailEnd/>
          </a:ln>
          <a:effectLst/>
        </p:spPr>
        <p:txBody>
          <a:bodyPr wrap="square" lIns="0" tIns="0" rIns="0" bIns="0">
            <a:spAutoFit/>
          </a:bodyPr>
          <a:lstStyle/>
          <a:p>
            <a:pPr marL="230188" indent="-230188">
              <a:spcBef>
                <a:spcPct val="20000"/>
              </a:spcBef>
              <a:spcAft>
                <a:spcPct val="0"/>
              </a:spcAft>
              <a:buFont typeface="Arial" pitchFamily="34" charset="0"/>
              <a:buChar char="•"/>
            </a:pPr>
            <a:r>
              <a:rPr lang="en-US" sz="1800" b="1" dirty="0" smtClean="0">
                <a:solidFill>
                  <a:schemeClr val="bg1"/>
                </a:solidFill>
              </a:rPr>
              <a:t>Traditional MFCCs capture the lower-order characteristics of the speech production process.</a:t>
            </a:r>
          </a:p>
          <a:p>
            <a:pPr marL="230188" indent="-230188">
              <a:spcBef>
                <a:spcPct val="20000"/>
              </a:spcBef>
              <a:spcAft>
                <a:spcPct val="0"/>
              </a:spcAft>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Experimental evidence has suggested the existence of nonlinear mechanisms in the production of speech.</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Nonlinear dynamic invariants can describe these mechanisms and are able to discriminate between different types of speech.</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Invariants capture the higher-order information which traditional linear features fail to capture.</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Research has suggested that dynamic invariants are robust to previously unseen recording conditions.</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Combining dynamic invariants with MFCCs should produce a more robust feature vector.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Phase Space Reconstruction (RPS)</a:t>
            </a:r>
            <a:endParaRPr lang="en-US" b="1" dirty="0">
              <a:solidFill>
                <a:schemeClr val="accent2"/>
              </a:solidFill>
            </a:endParaRPr>
          </a:p>
        </p:txBody>
      </p:sp>
      <p:sp>
        <p:nvSpPr>
          <p:cNvPr id="7" name="Text Box 66"/>
          <p:cNvSpPr txBox="1">
            <a:spLocks noChangeArrowheads="1"/>
          </p:cNvSpPr>
          <p:nvPr/>
        </p:nvSpPr>
        <p:spPr bwMode="auto">
          <a:xfrm>
            <a:off x="247650" y="807246"/>
            <a:ext cx="7016750" cy="3194721"/>
          </a:xfrm>
          <a:prstGeom prst="rect">
            <a:avLst/>
          </a:prstGeom>
          <a:noFill/>
          <a:ln w="9525">
            <a:noFill/>
            <a:miter lim="800000"/>
            <a:headEnd/>
            <a:tailEnd/>
          </a:ln>
          <a:effectLst/>
        </p:spPr>
        <p:txBody>
          <a:bodyPr wrap="square" lIns="0" tIns="0" rIns="0" bIns="0">
            <a:spAutoFit/>
          </a:bodyPr>
          <a:lstStyle/>
          <a:p>
            <a:pPr marL="230188" indent="-230188">
              <a:spcBef>
                <a:spcPct val="20000"/>
              </a:spcBef>
              <a:spcAft>
                <a:spcPct val="0"/>
              </a:spcAft>
              <a:buFont typeface="Arial" pitchFamily="34" charset="0"/>
              <a:buChar char="•"/>
            </a:pPr>
            <a:r>
              <a:rPr lang="en-US" sz="1800" b="1" dirty="0" smtClean="0">
                <a:solidFill>
                  <a:schemeClr val="bg1"/>
                </a:solidFill>
              </a:rPr>
              <a:t>Time Delay Embedding</a:t>
            </a:r>
          </a:p>
          <a:p>
            <a:pPr marL="687388" lvl="1" indent="-230188">
              <a:spcBef>
                <a:spcPct val="20000"/>
              </a:spcBef>
              <a:buFont typeface="Arial" pitchFamily="34" charset="0"/>
              <a:buChar char="•"/>
            </a:pPr>
            <a:r>
              <a:rPr lang="en-US" sz="1800" b="1" dirty="0" smtClean="0">
                <a:solidFill>
                  <a:schemeClr val="bg1"/>
                </a:solidFill>
              </a:rPr>
              <a:t>Simplest reconstruction method</a:t>
            </a:r>
          </a:p>
          <a:p>
            <a:pPr marL="687388" lvl="1" indent="-230188">
              <a:spcBef>
                <a:spcPct val="20000"/>
              </a:spcBef>
              <a:buFont typeface="Arial" pitchFamily="34" charset="0"/>
              <a:buChar char="•"/>
            </a:pPr>
            <a:r>
              <a:rPr lang="en-US" sz="1800" b="1" dirty="0" smtClean="0">
                <a:solidFill>
                  <a:schemeClr val="bg1"/>
                </a:solidFill>
              </a:rPr>
              <a:t>Reconstructs phase space using time-delayed copies of the original time series.</a:t>
            </a:r>
          </a:p>
          <a:p>
            <a:pPr marL="687388" lvl="1" indent="-230188">
              <a:spcBef>
                <a:spcPct val="20000"/>
              </a:spcBef>
              <a:buFont typeface="Arial" pitchFamily="34" charset="0"/>
              <a:buChar char="•"/>
            </a:pPr>
            <a:r>
              <a:rPr lang="en-US" sz="1800" b="1" dirty="0" smtClean="0">
                <a:solidFill>
                  <a:schemeClr val="bg1"/>
                </a:solidFill>
              </a:rPr>
              <a:t>Correct choices </a:t>
            </a:r>
            <a:r>
              <a:rPr lang="en-US" sz="1800" b="1" dirty="0" smtClean="0">
                <a:solidFill>
                  <a:schemeClr val="bg1"/>
                </a:solidFill>
              </a:rPr>
              <a:t>for time delay </a:t>
            </a:r>
            <a:r>
              <a:rPr lang="en-US" sz="2000" b="1" i="1" dirty="0" smtClean="0">
                <a:latin typeface="Times New Roman"/>
                <a:ea typeface="Times New Roman"/>
              </a:rPr>
              <a:t>τ </a:t>
            </a:r>
            <a:r>
              <a:rPr lang="en-US" sz="1800" b="1" dirty="0" smtClean="0">
                <a:latin typeface="+mn-lt"/>
                <a:ea typeface="Times New Roman"/>
              </a:rPr>
              <a:t>and embedding dimensions </a:t>
            </a:r>
            <a:r>
              <a:rPr lang="en-US" sz="1800" b="1" i="1" dirty="0" smtClean="0">
                <a:latin typeface="Times New Roman" pitchFamily="18" charset="0"/>
                <a:ea typeface="Times New Roman"/>
                <a:cs typeface="Times New Roman" pitchFamily="18" charset="0"/>
              </a:rPr>
              <a:t>m</a:t>
            </a:r>
            <a:r>
              <a:rPr lang="en-US" sz="1800" b="1" dirty="0" smtClean="0">
                <a:latin typeface="+mn-lt"/>
                <a:ea typeface="Times New Roman"/>
              </a:rPr>
              <a:t> are important</a:t>
            </a:r>
            <a:endParaRPr lang="en-US" sz="20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SVD Embedding</a:t>
            </a:r>
          </a:p>
          <a:p>
            <a:pPr marL="687388" lvl="1" indent="-230188">
              <a:spcBef>
                <a:spcPct val="20000"/>
              </a:spcBef>
              <a:buFont typeface="Arial" pitchFamily="34" charset="0"/>
              <a:buChar char="•"/>
            </a:pPr>
            <a:r>
              <a:rPr lang="en-US" sz="1800" b="1" dirty="0" smtClean="0">
                <a:solidFill>
                  <a:schemeClr val="bg1"/>
                </a:solidFill>
              </a:rPr>
              <a:t>More robust to noise than time-delay embedding</a:t>
            </a:r>
          </a:p>
          <a:p>
            <a:pPr marL="687388" lvl="1" indent="-230188">
              <a:spcBef>
                <a:spcPct val="20000"/>
              </a:spcBef>
              <a:buFont typeface="Arial" pitchFamily="34" charset="0"/>
              <a:buChar char="•"/>
            </a:pPr>
            <a:r>
              <a:rPr lang="en-US" sz="1800" b="1" dirty="0" smtClean="0">
                <a:solidFill>
                  <a:schemeClr val="bg1"/>
                </a:solidFill>
              </a:rPr>
              <a:t>SVD is applied to a time-delay RPS to smooth trajectories</a:t>
            </a:r>
          </a:p>
          <a:p>
            <a:pPr marL="230188" indent="-230188">
              <a:spcBef>
                <a:spcPct val="20000"/>
              </a:spcBef>
              <a:buFontTx/>
              <a:buChar char="•"/>
            </a:pPr>
            <a:r>
              <a:rPr lang="en-US" sz="1800" b="1" dirty="0" smtClean="0">
                <a:solidFill>
                  <a:schemeClr val="bg1"/>
                </a:solidFill>
              </a:rPr>
              <a:t>Example: Lorenz System</a:t>
            </a:r>
          </a:p>
        </p:txBody>
      </p:sp>
      <p:pic>
        <p:nvPicPr>
          <p:cNvPr id="1028" name="Picture 4" descr="true_lorenz2"/>
          <p:cNvPicPr>
            <a:picLocks noChangeAspect="1" noChangeArrowheads="1"/>
          </p:cNvPicPr>
          <p:nvPr/>
        </p:nvPicPr>
        <p:blipFill>
          <a:blip r:embed="rId4"/>
          <a:srcRect/>
          <a:stretch>
            <a:fillRect/>
          </a:stretch>
        </p:blipFill>
        <p:spPr bwMode="auto">
          <a:xfrm>
            <a:off x="6007100" y="4108190"/>
            <a:ext cx="3118196" cy="2338647"/>
          </a:xfrm>
          <a:prstGeom prst="rect">
            <a:avLst/>
          </a:prstGeom>
          <a:noFill/>
          <a:ln w="9525">
            <a:noFill/>
            <a:miter lim="800000"/>
            <a:headEnd/>
            <a:tailEnd/>
          </a:ln>
        </p:spPr>
      </p:pic>
      <p:sp>
        <p:nvSpPr>
          <p:cNvPr id="12" name="Text Box 66"/>
          <p:cNvSpPr txBox="1">
            <a:spLocks noChangeArrowheads="1"/>
          </p:cNvSpPr>
          <p:nvPr/>
        </p:nvSpPr>
        <p:spPr bwMode="auto">
          <a:xfrm>
            <a:off x="6407375" y="4065002"/>
            <a:ext cx="2624865" cy="186046"/>
          </a:xfrm>
          <a:prstGeom prst="rect">
            <a:avLst/>
          </a:prstGeom>
          <a:noFill/>
          <a:ln w="9525">
            <a:noFill/>
            <a:miter lim="800000"/>
            <a:headEnd/>
            <a:tailEnd/>
          </a:ln>
          <a:effectLst/>
        </p:spPr>
        <p:txBody>
          <a:bodyPr wrap="square" lIns="0" tIns="0" rIns="0" bIns="0">
            <a:spAutoFit/>
          </a:bodyPr>
          <a:lstStyle/>
          <a:p>
            <a:pPr marL="230188" indent="-230188">
              <a:spcBef>
                <a:spcPct val="20000"/>
              </a:spcBef>
              <a:spcAft>
                <a:spcPct val="0"/>
              </a:spcAft>
            </a:pPr>
            <a:r>
              <a:rPr lang="en-US" sz="1200" b="1" dirty="0" smtClean="0">
                <a:solidFill>
                  <a:schemeClr val="bg1"/>
                </a:solidFill>
              </a:rPr>
              <a:t>Reconstructed Phase Space (RPS) </a:t>
            </a:r>
            <a:endParaRPr lang="en-US" sz="1200" dirty="0" smtClean="0">
              <a:solidFill>
                <a:schemeClr val="bg1"/>
              </a:solidFill>
            </a:endParaRPr>
          </a:p>
        </p:txBody>
      </p:sp>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47109" name="Picture 5" descr="true_lorenz"/>
          <p:cNvPicPr>
            <a:picLocks noChangeAspect="1" noChangeArrowheads="1"/>
          </p:cNvPicPr>
          <p:nvPr/>
        </p:nvPicPr>
        <p:blipFill>
          <a:blip r:embed="rId5"/>
          <a:srcRect/>
          <a:stretch>
            <a:fillRect/>
          </a:stretch>
        </p:blipFill>
        <p:spPr bwMode="auto">
          <a:xfrm>
            <a:off x="21329" y="4108808"/>
            <a:ext cx="3102506" cy="2324100"/>
          </a:xfrm>
          <a:prstGeom prst="rect">
            <a:avLst/>
          </a:prstGeom>
          <a:noFill/>
          <a:ln w="9525">
            <a:noFill/>
            <a:miter lim="800000"/>
            <a:headEnd/>
            <a:tailEnd/>
          </a:ln>
        </p:spPr>
      </p:pic>
      <p:pic>
        <p:nvPicPr>
          <p:cNvPr id="1026" name="Picture 2" descr="x_observation"/>
          <p:cNvPicPr>
            <a:picLocks noChangeAspect="1" noChangeArrowheads="1"/>
          </p:cNvPicPr>
          <p:nvPr/>
        </p:nvPicPr>
        <p:blipFill>
          <a:blip r:embed="rId6"/>
          <a:srcRect/>
          <a:stretch>
            <a:fillRect/>
          </a:stretch>
        </p:blipFill>
        <p:spPr bwMode="auto">
          <a:xfrm>
            <a:off x="2984500" y="4087338"/>
            <a:ext cx="3185328" cy="2388995"/>
          </a:xfrm>
          <a:prstGeom prst="rect">
            <a:avLst/>
          </a:prstGeom>
          <a:noFill/>
          <a:ln w="9525">
            <a:noFill/>
            <a:miter lim="800000"/>
            <a:headEnd/>
            <a:tailEnd/>
          </a:ln>
        </p:spPr>
      </p:pic>
      <p:sp>
        <p:nvSpPr>
          <p:cNvPr id="11" name="Text Box 66"/>
          <p:cNvSpPr txBox="1">
            <a:spLocks noChangeArrowheads="1"/>
          </p:cNvSpPr>
          <p:nvPr/>
        </p:nvSpPr>
        <p:spPr bwMode="auto">
          <a:xfrm>
            <a:off x="3403879" y="4046145"/>
            <a:ext cx="2333317" cy="208199"/>
          </a:xfrm>
          <a:prstGeom prst="rect">
            <a:avLst/>
          </a:prstGeom>
          <a:noFill/>
          <a:ln w="9525">
            <a:noFill/>
            <a:miter lim="800000"/>
            <a:headEnd/>
            <a:tailEnd/>
          </a:ln>
          <a:effectLst/>
        </p:spPr>
        <p:txBody>
          <a:bodyPr wrap="square" lIns="0" tIns="0" rIns="0" bIns="0">
            <a:spAutoFit/>
          </a:bodyPr>
          <a:lstStyle/>
          <a:p>
            <a:pPr marL="230188" indent="-230188">
              <a:lnSpc>
                <a:spcPct val="125000"/>
              </a:lnSpc>
              <a:spcBef>
                <a:spcPct val="20000"/>
              </a:spcBef>
              <a:spcAft>
                <a:spcPct val="0"/>
              </a:spcAft>
            </a:pPr>
            <a:r>
              <a:rPr lang="en-US" sz="1200" b="1" dirty="0" smtClean="0">
                <a:solidFill>
                  <a:schemeClr val="bg1"/>
                </a:solidFill>
              </a:rPr>
              <a:t>Observed </a:t>
            </a:r>
            <a:r>
              <a:rPr lang="en-US" sz="1200" b="1" i="1" dirty="0" smtClean="0">
                <a:solidFill>
                  <a:schemeClr val="bg1"/>
                </a:solidFill>
              </a:rPr>
              <a:t>x</a:t>
            </a:r>
            <a:r>
              <a:rPr lang="en-US" sz="1200" b="1" dirty="0" smtClean="0">
                <a:solidFill>
                  <a:schemeClr val="bg1"/>
                </a:solidFill>
              </a:rPr>
              <a:t> Variable</a:t>
            </a:r>
            <a:endParaRPr lang="en-US" sz="1200" dirty="0" smtClean="0">
              <a:solidFill>
                <a:schemeClr val="bg1"/>
              </a:solidFill>
            </a:endParaRPr>
          </a:p>
        </p:txBody>
      </p:sp>
      <p:sp>
        <p:nvSpPr>
          <p:cNvPr id="20" name="Text Box 66"/>
          <p:cNvSpPr txBox="1">
            <a:spLocks noChangeArrowheads="1"/>
          </p:cNvSpPr>
          <p:nvPr/>
        </p:nvSpPr>
        <p:spPr bwMode="auto">
          <a:xfrm>
            <a:off x="419379" y="4071545"/>
            <a:ext cx="2333317" cy="208199"/>
          </a:xfrm>
          <a:prstGeom prst="rect">
            <a:avLst/>
          </a:prstGeom>
          <a:noFill/>
          <a:ln w="9525">
            <a:noFill/>
            <a:miter lim="800000"/>
            <a:headEnd/>
            <a:tailEnd/>
          </a:ln>
          <a:effectLst/>
        </p:spPr>
        <p:txBody>
          <a:bodyPr wrap="square" lIns="0" tIns="0" rIns="0" bIns="0">
            <a:spAutoFit/>
          </a:bodyPr>
          <a:lstStyle/>
          <a:p>
            <a:pPr marL="230188" indent="-230188">
              <a:lnSpc>
                <a:spcPct val="125000"/>
              </a:lnSpc>
              <a:spcBef>
                <a:spcPct val="20000"/>
              </a:spcBef>
              <a:spcAft>
                <a:spcPct val="0"/>
              </a:spcAft>
            </a:pPr>
            <a:r>
              <a:rPr lang="en-US" sz="1200" b="1" dirty="0" smtClean="0">
                <a:solidFill>
                  <a:schemeClr val="bg1"/>
                </a:solidFill>
              </a:rPr>
              <a:t>Original Lorenz System</a:t>
            </a:r>
            <a:endParaRPr lang="en-US" sz="1200" dirty="0" smtClean="0">
              <a:solidFill>
                <a:schemeClr val="bg1"/>
              </a:solidFill>
            </a:endParaRPr>
          </a:p>
        </p:txBody>
      </p:sp>
      <p:sp>
        <p:nvSpPr>
          <p:cNvPr id="4711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7110" name="Object 6"/>
          <p:cNvGraphicFramePr>
            <a:graphicFrameLocks noChangeAspect="1"/>
          </p:cNvGraphicFramePr>
          <p:nvPr/>
        </p:nvGraphicFramePr>
        <p:xfrm>
          <a:off x="7213600" y="1761171"/>
          <a:ext cx="1778000" cy="1134429"/>
        </p:xfrm>
        <a:graphic>
          <a:graphicData uri="http://schemas.openxmlformats.org/presentationml/2006/ole">
            <p:oleObj spid="_x0000_s47110" name="Equation" r:id="rId7" imgW="1548728" imgH="990170" progId="Equation.3">
              <p:embed/>
            </p:oleObj>
          </a:graphicData>
        </a:graphic>
      </p:graphicFrame>
      <p:sp>
        <p:nvSpPr>
          <p:cNvPr id="4711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7112" name="Object 8"/>
          <p:cNvGraphicFramePr>
            <a:graphicFrameLocks noChangeAspect="1"/>
          </p:cNvGraphicFramePr>
          <p:nvPr/>
        </p:nvGraphicFramePr>
        <p:xfrm>
          <a:off x="7263828" y="1385469"/>
          <a:ext cx="1174679" cy="281923"/>
        </p:xfrm>
        <a:graphic>
          <a:graphicData uri="http://schemas.openxmlformats.org/presentationml/2006/ole">
            <p:oleObj spid="_x0000_s47112" name="Equation" r:id="rId8" imgW="952087" imgH="228501"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err="1" smtClean="0">
                <a:solidFill>
                  <a:schemeClr val="accent2"/>
                </a:solidFill>
              </a:rPr>
              <a:t>Lyapunov</a:t>
            </a:r>
            <a:r>
              <a:rPr lang="en-US" b="1" dirty="0" smtClean="0">
                <a:solidFill>
                  <a:schemeClr val="accent2"/>
                </a:solidFill>
              </a:rPr>
              <a:t> Exponents</a:t>
            </a:r>
            <a:endParaRPr lang="en-US" b="1" dirty="0">
              <a:solidFill>
                <a:schemeClr val="accent2"/>
              </a:solidFill>
            </a:endParaRPr>
          </a:p>
        </p:txBody>
      </p:sp>
      <p:grpSp>
        <p:nvGrpSpPr>
          <p:cNvPr id="20" name="Group 19"/>
          <p:cNvGrpSpPr/>
          <p:nvPr/>
        </p:nvGrpSpPr>
        <p:grpSpPr>
          <a:xfrm>
            <a:off x="1003579" y="2744037"/>
            <a:ext cx="6794221" cy="1737743"/>
            <a:chOff x="940079" y="1829637"/>
            <a:chExt cx="6794221" cy="1737743"/>
          </a:xfrm>
        </p:grpSpPr>
        <p:pic>
          <p:nvPicPr>
            <p:cNvPr id="93187" name="Picture 3" descr="lyap_negative"/>
            <p:cNvPicPr>
              <a:picLocks noChangeAspect="1" noChangeArrowheads="1"/>
            </p:cNvPicPr>
            <p:nvPr/>
          </p:nvPicPr>
          <p:blipFill>
            <a:blip r:embed="rId4"/>
            <a:srcRect/>
            <a:stretch>
              <a:fillRect/>
            </a:stretch>
          </p:blipFill>
          <p:spPr bwMode="auto">
            <a:xfrm rot="19179677">
              <a:off x="5571430" y="2042918"/>
              <a:ext cx="1594822" cy="1524462"/>
            </a:xfrm>
            <a:prstGeom prst="rect">
              <a:avLst/>
            </a:prstGeom>
            <a:noFill/>
          </p:spPr>
        </p:pic>
        <p:pic>
          <p:nvPicPr>
            <p:cNvPr id="93186" name="Picture 2" descr="lyap_positive"/>
            <p:cNvPicPr>
              <a:picLocks noChangeAspect="1" noChangeArrowheads="1"/>
            </p:cNvPicPr>
            <p:nvPr/>
          </p:nvPicPr>
          <p:blipFill>
            <a:blip r:embed="rId5"/>
            <a:srcRect/>
            <a:stretch>
              <a:fillRect/>
            </a:stretch>
          </p:blipFill>
          <p:spPr bwMode="auto">
            <a:xfrm>
              <a:off x="1028700" y="2097587"/>
              <a:ext cx="1536700" cy="1200196"/>
            </a:xfrm>
            <a:prstGeom prst="rect">
              <a:avLst/>
            </a:prstGeom>
            <a:noFill/>
          </p:spPr>
        </p:pic>
        <p:pic>
          <p:nvPicPr>
            <p:cNvPr id="93185" name="Picture 1" descr="lyap_zero"/>
            <p:cNvPicPr>
              <a:picLocks noChangeAspect="1" noChangeArrowheads="1"/>
            </p:cNvPicPr>
            <p:nvPr/>
          </p:nvPicPr>
          <p:blipFill>
            <a:blip r:embed="rId6"/>
            <a:srcRect/>
            <a:stretch>
              <a:fillRect/>
            </a:stretch>
          </p:blipFill>
          <p:spPr bwMode="auto">
            <a:xfrm>
              <a:off x="3352800" y="2094384"/>
              <a:ext cx="1724688" cy="1118717"/>
            </a:xfrm>
            <a:prstGeom prst="rect">
              <a:avLst/>
            </a:prstGeom>
            <a:noFill/>
          </p:spPr>
        </p:pic>
        <p:sp>
          <p:nvSpPr>
            <p:cNvPr id="16" name="Text Box 66"/>
            <p:cNvSpPr txBox="1">
              <a:spLocks noChangeArrowheads="1"/>
            </p:cNvSpPr>
            <p:nvPr/>
          </p:nvSpPr>
          <p:spPr bwMode="auto">
            <a:xfrm>
              <a:off x="940079" y="1855037"/>
              <a:ext cx="1930121" cy="230832"/>
            </a:xfrm>
            <a:prstGeom prst="rect">
              <a:avLst/>
            </a:prstGeom>
            <a:noFill/>
            <a:ln w="9525">
              <a:noFill/>
              <a:miter lim="800000"/>
              <a:headEnd/>
              <a:tailEnd/>
            </a:ln>
            <a:effectLst/>
          </p:spPr>
          <p:txBody>
            <a:bodyPr wrap="square" lIns="0" tIns="0" rIns="0" bIns="0">
              <a:spAutoFit/>
            </a:bodyPr>
            <a:lstStyle/>
            <a:p>
              <a:pPr marL="230188" indent="-230188">
                <a:lnSpc>
                  <a:spcPct val="125000"/>
                </a:lnSpc>
                <a:spcBef>
                  <a:spcPct val="20000"/>
                </a:spcBef>
                <a:spcAft>
                  <a:spcPct val="0"/>
                </a:spcAft>
              </a:pPr>
              <a:r>
                <a:rPr lang="en-US" sz="1200" b="1" dirty="0" smtClean="0">
                  <a:solidFill>
                    <a:schemeClr val="bg1"/>
                  </a:solidFill>
                </a:rPr>
                <a:t>Diverging Trajectories (&gt;0)</a:t>
              </a:r>
              <a:endParaRPr lang="en-US" sz="1200" dirty="0" smtClean="0">
                <a:solidFill>
                  <a:schemeClr val="bg1"/>
                </a:solidFill>
              </a:endParaRPr>
            </a:p>
          </p:txBody>
        </p:sp>
        <p:sp>
          <p:nvSpPr>
            <p:cNvPr id="17" name="Text Box 66"/>
            <p:cNvSpPr txBox="1">
              <a:spLocks noChangeArrowheads="1"/>
            </p:cNvSpPr>
            <p:nvPr/>
          </p:nvSpPr>
          <p:spPr bwMode="auto">
            <a:xfrm>
              <a:off x="3378479" y="1829637"/>
              <a:ext cx="1930121" cy="230832"/>
            </a:xfrm>
            <a:prstGeom prst="rect">
              <a:avLst/>
            </a:prstGeom>
            <a:noFill/>
            <a:ln w="9525">
              <a:noFill/>
              <a:miter lim="800000"/>
              <a:headEnd/>
              <a:tailEnd/>
            </a:ln>
            <a:effectLst/>
          </p:spPr>
          <p:txBody>
            <a:bodyPr wrap="square" lIns="0" tIns="0" rIns="0" bIns="0">
              <a:spAutoFit/>
            </a:bodyPr>
            <a:lstStyle/>
            <a:p>
              <a:pPr marL="230188" indent="-230188">
                <a:lnSpc>
                  <a:spcPct val="125000"/>
                </a:lnSpc>
                <a:spcBef>
                  <a:spcPct val="20000"/>
                </a:spcBef>
                <a:spcAft>
                  <a:spcPct val="0"/>
                </a:spcAft>
              </a:pPr>
              <a:r>
                <a:rPr lang="en-US" sz="1200" b="1" dirty="0" smtClean="0">
                  <a:solidFill>
                    <a:schemeClr val="bg1"/>
                  </a:solidFill>
                </a:rPr>
                <a:t>Stable Trajectories (~0)</a:t>
              </a:r>
              <a:endParaRPr lang="en-US" sz="1200" dirty="0" smtClean="0">
                <a:solidFill>
                  <a:schemeClr val="bg1"/>
                </a:solidFill>
              </a:endParaRPr>
            </a:p>
          </p:txBody>
        </p:sp>
        <p:sp>
          <p:nvSpPr>
            <p:cNvPr id="18" name="Text Box 66"/>
            <p:cNvSpPr txBox="1">
              <a:spLocks noChangeArrowheads="1"/>
            </p:cNvSpPr>
            <p:nvPr/>
          </p:nvSpPr>
          <p:spPr bwMode="auto">
            <a:xfrm>
              <a:off x="5588279" y="1829637"/>
              <a:ext cx="2146021" cy="230832"/>
            </a:xfrm>
            <a:prstGeom prst="rect">
              <a:avLst/>
            </a:prstGeom>
            <a:noFill/>
            <a:ln w="9525">
              <a:noFill/>
              <a:miter lim="800000"/>
              <a:headEnd/>
              <a:tailEnd/>
            </a:ln>
            <a:effectLst/>
          </p:spPr>
          <p:txBody>
            <a:bodyPr wrap="square" lIns="0" tIns="0" rIns="0" bIns="0">
              <a:spAutoFit/>
            </a:bodyPr>
            <a:lstStyle/>
            <a:p>
              <a:pPr marL="230188" indent="-230188">
                <a:lnSpc>
                  <a:spcPct val="125000"/>
                </a:lnSpc>
                <a:spcBef>
                  <a:spcPct val="20000"/>
                </a:spcBef>
                <a:spcAft>
                  <a:spcPct val="0"/>
                </a:spcAft>
              </a:pPr>
              <a:r>
                <a:rPr lang="en-US" sz="1200" b="1" dirty="0" smtClean="0">
                  <a:solidFill>
                    <a:schemeClr val="bg1"/>
                  </a:solidFill>
                </a:rPr>
                <a:t>Converging Trajectories (&lt;0)</a:t>
              </a:r>
              <a:endParaRPr lang="en-US" sz="1200" dirty="0" smtClean="0">
                <a:solidFill>
                  <a:schemeClr val="bg1"/>
                </a:solidFill>
              </a:endParaRPr>
            </a:p>
          </p:txBody>
        </p:sp>
      </p:grpSp>
      <p:graphicFrame>
        <p:nvGraphicFramePr>
          <p:cNvPr id="93192" name="Object 8"/>
          <p:cNvGraphicFramePr>
            <a:graphicFrameLocks noChangeAspect="1"/>
          </p:cNvGraphicFramePr>
          <p:nvPr/>
        </p:nvGraphicFramePr>
        <p:xfrm>
          <a:off x="2959100" y="1739900"/>
          <a:ext cx="2819400" cy="674204"/>
        </p:xfrm>
        <a:graphic>
          <a:graphicData uri="http://schemas.openxmlformats.org/presentationml/2006/ole">
            <p:oleObj spid="_x0000_s93192" name="Equation" r:id="rId7" imgW="1752600" imgH="419100" progId="Equation.3">
              <p:embed/>
            </p:oleObj>
          </a:graphicData>
        </a:graphic>
      </p:graphicFrame>
      <p:sp>
        <p:nvSpPr>
          <p:cNvPr id="13" name="Text Box 66"/>
          <p:cNvSpPr txBox="1">
            <a:spLocks noChangeArrowheads="1"/>
          </p:cNvSpPr>
          <p:nvPr/>
        </p:nvSpPr>
        <p:spPr bwMode="auto">
          <a:xfrm>
            <a:off x="247650" y="807246"/>
            <a:ext cx="8604250" cy="4819781"/>
          </a:xfrm>
          <a:prstGeom prst="rect">
            <a:avLst/>
          </a:prstGeom>
          <a:noFill/>
          <a:ln w="9525">
            <a:noFill/>
            <a:miter lim="800000"/>
            <a:headEnd/>
            <a:tailEnd/>
          </a:ln>
          <a:effectLst/>
        </p:spPr>
        <p:txBody>
          <a:bodyPr wrap="square" lIns="0" tIns="0" rIns="0" bIns="0">
            <a:spAutoFit/>
          </a:bodyPr>
          <a:lstStyle/>
          <a:p>
            <a:pPr marL="230188" indent="-230188">
              <a:spcBef>
                <a:spcPct val="20000"/>
              </a:spcBef>
              <a:spcAft>
                <a:spcPct val="0"/>
              </a:spcAft>
              <a:buFont typeface="Arial" pitchFamily="34" charset="0"/>
              <a:buChar char="•"/>
            </a:pPr>
            <a:r>
              <a:rPr lang="en-US" sz="1800" b="1" dirty="0" smtClean="0">
                <a:solidFill>
                  <a:schemeClr val="bg1"/>
                </a:solidFill>
              </a:rPr>
              <a:t>Measures the level of chaos in the reconstructed attractor</a:t>
            </a:r>
          </a:p>
          <a:p>
            <a:pPr marL="230188" indent="-230188">
              <a:spcBef>
                <a:spcPct val="20000"/>
              </a:spcBef>
              <a:spcAft>
                <a:spcPct val="0"/>
              </a:spcAft>
              <a:buFont typeface="Arial" pitchFamily="34" charset="0"/>
              <a:buChar char="•"/>
            </a:pPr>
            <a:r>
              <a:rPr lang="en-US" sz="1800" b="1" dirty="0" smtClean="0">
                <a:solidFill>
                  <a:schemeClr val="bg1"/>
                </a:solidFill>
              </a:rPr>
              <a:t>Computed by analyzing the relative behavior of neighboring trajectories within the attractor</a:t>
            </a:r>
          </a:p>
          <a:p>
            <a:pPr marL="230188" indent="-230188">
              <a:spcBef>
                <a:spcPct val="20000"/>
              </a:spcBef>
              <a:spcAft>
                <a:spcPct val="0"/>
              </a:spcAft>
              <a:buFont typeface="Arial" pitchFamily="34" charset="0"/>
              <a:buChar char="•"/>
            </a:pPr>
            <a:endParaRPr lang="en-US" sz="1800" b="1" dirty="0" smtClean="0">
              <a:solidFill>
                <a:schemeClr val="bg1"/>
              </a:solidFill>
            </a:endParaRPr>
          </a:p>
          <a:p>
            <a:pPr marL="230188" indent="-230188">
              <a:spcBef>
                <a:spcPct val="20000"/>
              </a:spcBef>
              <a:spcAft>
                <a:spcPct val="0"/>
              </a:spcAft>
            </a:pPr>
            <a:endParaRPr lang="en-US" sz="1800" b="1" dirty="0" smtClean="0">
              <a:solidFill>
                <a:schemeClr val="bg1"/>
              </a:solidFill>
            </a:endParaRPr>
          </a:p>
          <a:p>
            <a:pPr marL="230188" indent="-230188">
              <a:spcBef>
                <a:spcPct val="20000"/>
              </a:spcBef>
              <a:spcAft>
                <a:spcPct val="0"/>
              </a:spcAft>
              <a:buFont typeface="Arial" pitchFamily="34" charset="0"/>
              <a:buChar char="•"/>
            </a:pPr>
            <a:r>
              <a:rPr lang="en-US" sz="1800" b="1" dirty="0" smtClean="0">
                <a:solidFill>
                  <a:schemeClr val="bg1"/>
                </a:solidFill>
              </a:rPr>
              <a:t>Example:</a:t>
            </a:r>
          </a:p>
          <a:p>
            <a:pPr marL="230188" indent="-230188">
              <a:spcBef>
                <a:spcPct val="20000"/>
              </a:spcBef>
              <a:spcAft>
                <a:spcPct val="0"/>
              </a:spcAft>
              <a:buFont typeface="Arial" pitchFamily="34" charset="0"/>
              <a:buChar char="•"/>
            </a:pPr>
            <a:endParaRPr lang="en-US" sz="1800" b="1" dirty="0" smtClean="0">
              <a:solidFill>
                <a:schemeClr val="bg1"/>
              </a:solidFill>
            </a:endParaRPr>
          </a:p>
          <a:p>
            <a:pPr marL="1601788" lvl="3" indent="-230188">
              <a:spcBef>
                <a:spcPct val="20000"/>
              </a:spcBef>
            </a:pPr>
            <a:endParaRPr lang="en-US" sz="1800" b="1" dirty="0" smtClean="0">
              <a:solidFill>
                <a:schemeClr val="bg1"/>
              </a:solidFill>
            </a:endParaRPr>
          </a:p>
          <a:p>
            <a:pPr marL="230188" indent="-230188">
              <a:spcBef>
                <a:spcPct val="20000"/>
              </a:spcBef>
              <a:spcAft>
                <a:spcPct val="0"/>
              </a:spcAft>
              <a:buFont typeface="Arial" pitchFamily="34" charset="0"/>
              <a:buChar char="•"/>
            </a:pPr>
            <a:endParaRPr lang="en-US" sz="1800" b="1" dirty="0" smtClean="0">
              <a:solidFill>
                <a:schemeClr val="bg1"/>
              </a:solidFill>
            </a:endParaRPr>
          </a:p>
          <a:p>
            <a:pPr marL="230188" indent="-230188">
              <a:spcBef>
                <a:spcPct val="20000"/>
              </a:spcBef>
              <a:spcAft>
                <a:spcPct val="0"/>
              </a:spcAft>
              <a:buFont typeface="Arial" pitchFamily="34" charset="0"/>
              <a:buChar char="•"/>
            </a:pPr>
            <a:endParaRPr lang="en-US" sz="1800" b="1" dirty="0" smtClean="0">
              <a:solidFill>
                <a:schemeClr val="bg1"/>
              </a:solidFill>
            </a:endParaRPr>
          </a:p>
          <a:p>
            <a:pPr marL="230188" indent="-230188">
              <a:spcBef>
                <a:spcPct val="20000"/>
              </a:spcBef>
              <a:spcAft>
                <a:spcPct val="0"/>
              </a:spcAft>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Final </a:t>
            </a:r>
            <a:r>
              <a:rPr lang="en-US" sz="1800" b="1" dirty="0" err="1" smtClean="0">
                <a:solidFill>
                  <a:schemeClr val="bg1"/>
                </a:solidFill>
              </a:rPr>
              <a:t>Lyapunov</a:t>
            </a:r>
            <a:r>
              <a:rPr lang="en-US" sz="1800" b="1" dirty="0" smtClean="0">
                <a:solidFill>
                  <a:schemeClr val="bg1"/>
                </a:solidFill>
              </a:rPr>
              <a:t> exponent is the average trajectory behavior over the entire attractor</a:t>
            </a:r>
          </a:p>
          <a:p>
            <a:pPr marL="230188" indent="-230188">
              <a:spcBef>
                <a:spcPct val="20000"/>
              </a:spcBef>
              <a:spcAft>
                <a:spcPct val="0"/>
              </a:spcAft>
              <a:buFont typeface="Arial" pitchFamily="34" charset="0"/>
              <a:buChar char="•"/>
            </a:pPr>
            <a:endParaRPr lang="en-US" sz="1800" b="1" dirty="0" smtClean="0">
              <a:solidFill>
                <a:schemeClr val="bg1"/>
              </a:solidFill>
            </a:endParaRPr>
          </a:p>
          <a:p>
            <a:pPr marL="230188" indent="-230188">
              <a:spcBef>
                <a:spcPct val="20000"/>
              </a:spcBef>
              <a:spcAft>
                <a:spcPct val="0"/>
              </a:spcAft>
              <a:buFont typeface="Arial" pitchFamily="34" charset="0"/>
              <a:buChar char="•"/>
            </a:pPr>
            <a:endParaRPr lang="en-US" sz="1800" b="1" dirty="0" smtClean="0">
              <a:solidFill>
                <a:schemeClr val="bg1"/>
              </a:solidFill>
            </a:endParaRPr>
          </a:p>
        </p:txBody>
      </p:sp>
      <p:graphicFrame>
        <p:nvGraphicFramePr>
          <p:cNvPr id="93195" name="Object 11"/>
          <p:cNvGraphicFramePr>
            <a:graphicFrameLocks noChangeAspect="1"/>
          </p:cNvGraphicFramePr>
          <p:nvPr/>
        </p:nvGraphicFramePr>
        <p:xfrm>
          <a:off x="3022599" y="4927600"/>
          <a:ext cx="2908301" cy="833277"/>
        </p:xfrm>
        <a:graphic>
          <a:graphicData uri="http://schemas.openxmlformats.org/presentationml/2006/ole">
            <p:oleObj spid="_x0000_s93195" name="Equation" r:id="rId8" imgW="1600200" imgH="45720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err="1" smtClean="0">
                <a:solidFill>
                  <a:schemeClr val="accent2"/>
                </a:solidFill>
              </a:rPr>
              <a:t>Lyapunov</a:t>
            </a:r>
            <a:r>
              <a:rPr lang="en-US" b="1" dirty="0" smtClean="0">
                <a:solidFill>
                  <a:schemeClr val="accent2"/>
                </a:solidFill>
              </a:rPr>
              <a:t> Exponents Examples</a:t>
            </a:r>
            <a:endParaRPr lang="en-US" b="1" dirty="0">
              <a:solidFill>
                <a:schemeClr val="accent2"/>
              </a:solidFill>
            </a:endParaRPr>
          </a:p>
        </p:txBody>
      </p:sp>
      <p:pic>
        <p:nvPicPr>
          <p:cNvPr id="95236" name="Picture 4" descr="m_attractor.jpg"/>
          <p:cNvPicPr>
            <a:picLocks noChangeAspect="1" noChangeArrowheads="1"/>
          </p:cNvPicPr>
          <p:nvPr/>
        </p:nvPicPr>
        <p:blipFill>
          <a:blip r:embed="rId3"/>
          <a:srcRect/>
          <a:stretch>
            <a:fillRect/>
          </a:stretch>
        </p:blipFill>
        <p:spPr bwMode="auto">
          <a:xfrm>
            <a:off x="5575299" y="761999"/>
            <a:ext cx="3060701" cy="2709473"/>
          </a:xfrm>
          <a:prstGeom prst="rect">
            <a:avLst/>
          </a:prstGeom>
          <a:noFill/>
          <a:ln w="31750">
            <a:solidFill>
              <a:schemeClr val="accent2"/>
            </a:solidFill>
            <a:miter lim="800000"/>
            <a:headEnd/>
            <a:tailEnd/>
          </a:ln>
        </p:spPr>
      </p:pic>
      <p:pic>
        <p:nvPicPr>
          <p:cNvPr id="95237" name="Picture 3" descr="f_attractor.jpg"/>
          <p:cNvPicPr>
            <a:picLocks noChangeAspect="1" noChangeArrowheads="1"/>
          </p:cNvPicPr>
          <p:nvPr/>
        </p:nvPicPr>
        <p:blipFill>
          <a:blip r:embed="rId4"/>
          <a:srcRect/>
          <a:stretch>
            <a:fillRect/>
          </a:stretch>
        </p:blipFill>
        <p:spPr bwMode="auto">
          <a:xfrm>
            <a:off x="5575300" y="3644900"/>
            <a:ext cx="3048002" cy="2755900"/>
          </a:xfrm>
          <a:prstGeom prst="rect">
            <a:avLst/>
          </a:prstGeom>
          <a:noFill/>
          <a:ln w="31750">
            <a:solidFill>
              <a:schemeClr val="accent2"/>
            </a:solidFill>
            <a:miter lim="800000"/>
            <a:headEnd/>
            <a:tailEnd/>
          </a:ln>
        </p:spPr>
      </p:pic>
      <p:sp>
        <p:nvSpPr>
          <p:cNvPr id="19" name="Text Box 66"/>
          <p:cNvSpPr txBox="1">
            <a:spLocks noChangeArrowheads="1"/>
          </p:cNvSpPr>
          <p:nvPr/>
        </p:nvSpPr>
        <p:spPr bwMode="auto">
          <a:xfrm>
            <a:off x="247650" y="807246"/>
            <a:ext cx="5264150" cy="1495794"/>
          </a:xfrm>
          <a:prstGeom prst="rect">
            <a:avLst/>
          </a:prstGeom>
          <a:noFill/>
          <a:ln w="9525">
            <a:noFill/>
            <a:miter lim="800000"/>
            <a:headEnd/>
            <a:tailEnd/>
          </a:ln>
          <a:effectLst/>
        </p:spPr>
        <p:txBody>
          <a:bodyPr wrap="square" lIns="0" tIns="0" rIns="0" bIns="0">
            <a:spAutoFit/>
          </a:bodyPr>
          <a:lstStyle/>
          <a:p>
            <a:pPr marL="230188" indent="-230188">
              <a:spcBef>
                <a:spcPct val="20000"/>
              </a:spcBef>
              <a:buFont typeface="Arial" pitchFamily="34" charset="0"/>
              <a:buChar char="•"/>
            </a:pPr>
            <a:r>
              <a:rPr lang="en-US" sz="1800" b="1" dirty="0" smtClean="0">
                <a:solidFill>
                  <a:schemeClr val="bg1"/>
                </a:solidFill>
              </a:rPr>
              <a:t>Reconstructed attractor for phoneme /m/</a:t>
            </a:r>
          </a:p>
          <a:p>
            <a:pPr marL="230188" indent="-230188">
              <a:spcBef>
                <a:spcPct val="20000"/>
              </a:spcBef>
              <a:buFont typeface="Arial" pitchFamily="34" charset="0"/>
              <a:buChar char="•"/>
            </a:pPr>
            <a:r>
              <a:rPr lang="en-US" sz="1800" b="1" dirty="0" smtClean="0">
                <a:solidFill>
                  <a:schemeClr val="bg1"/>
                </a:solidFill>
              </a:rPr>
              <a:t>On average, neighboring trajectories remain close together as time evolves</a:t>
            </a:r>
          </a:p>
          <a:p>
            <a:pPr marL="230188" indent="-230188">
              <a:spcBef>
                <a:spcPct val="20000"/>
              </a:spcBef>
              <a:buFont typeface="Arial" pitchFamily="34" charset="0"/>
              <a:buChar char="•"/>
            </a:pPr>
            <a:r>
              <a:rPr lang="en-US" sz="1800" b="1" dirty="0" smtClean="0">
                <a:solidFill>
                  <a:schemeClr val="bg1"/>
                </a:solidFill>
              </a:rPr>
              <a:t>This behavior results in a relatively low exponent (</a:t>
            </a:r>
            <a:r>
              <a:rPr lang="el-GR" sz="1800" b="1" dirty="0" smtClean="0">
                <a:solidFill>
                  <a:schemeClr val="bg1"/>
                </a:solidFill>
              </a:rPr>
              <a:t>λ</a:t>
            </a:r>
            <a:r>
              <a:rPr lang="en-US" sz="1800" b="1" dirty="0" smtClean="0">
                <a:solidFill>
                  <a:schemeClr val="bg1"/>
                </a:solidFill>
              </a:rPr>
              <a:t>=-8.96)</a:t>
            </a:r>
          </a:p>
        </p:txBody>
      </p:sp>
      <p:sp>
        <p:nvSpPr>
          <p:cNvPr id="20" name="Text Box 66"/>
          <p:cNvSpPr txBox="1">
            <a:spLocks noChangeArrowheads="1"/>
          </p:cNvSpPr>
          <p:nvPr/>
        </p:nvSpPr>
        <p:spPr bwMode="auto">
          <a:xfrm>
            <a:off x="247650" y="3652046"/>
            <a:ext cx="5264150" cy="1495794"/>
          </a:xfrm>
          <a:prstGeom prst="rect">
            <a:avLst/>
          </a:prstGeom>
          <a:noFill/>
          <a:ln w="9525">
            <a:noFill/>
            <a:miter lim="800000"/>
            <a:headEnd/>
            <a:tailEnd/>
          </a:ln>
          <a:effectLst/>
        </p:spPr>
        <p:txBody>
          <a:bodyPr wrap="square" lIns="0" tIns="0" rIns="0" bIns="0">
            <a:spAutoFit/>
          </a:bodyPr>
          <a:lstStyle/>
          <a:p>
            <a:pPr marL="230188" indent="-230188">
              <a:spcBef>
                <a:spcPct val="20000"/>
              </a:spcBef>
              <a:buFont typeface="Arial" pitchFamily="34" charset="0"/>
              <a:buChar char="•"/>
            </a:pPr>
            <a:r>
              <a:rPr lang="en-US" sz="1800" b="1" dirty="0" smtClean="0">
                <a:solidFill>
                  <a:schemeClr val="bg1"/>
                </a:solidFill>
              </a:rPr>
              <a:t>Reconstructed attractor for phoneme /f/</a:t>
            </a:r>
          </a:p>
          <a:p>
            <a:pPr marL="230188" indent="-230188">
              <a:spcBef>
                <a:spcPct val="20000"/>
              </a:spcBef>
              <a:buFont typeface="Arial" pitchFamily="34" charset="0"/>
              <a:buChar char="•"/>
            </a:pPr>
            <a:r>
              <a:rPr lang="en-US" sz="1800" b="1" dirty="0" smtClean="0">
                <a:solidFill>
                  <a:schemeClr val="bg1"/>
                </a:solidFill>
              </a:rPr>
              <a:t>Neighboring trajectories diverge quickly as time evolves</a:t>
            </a:r>
          </a:p>
          <a:p>
            <a:pPr marL="230188" indent="-230188">
              <a:spcBef>
                <a:spcPct val="20000"/>
              </a:spcBef>
              <a:buFont typeface="Arial" pitchFamily="34" charset="0"/>
              <a:buChar char="•"/>
            </a:pPr>
            <a:r>
              <a:rPr lang="en-US" sz="1800" b="1" dirty="0" smtClean="0">
                <a:solidFill>
                  <a:schemeClr val="bg1"/>
                </a:solidFill>
              </a:rPr>
              <a:t>This behavior results in a relatively high exponent (</a:t>
            </a:r>
            <a:r>
              <a:rPr lang="el-GR" sz="1800" b="1" dirty="0" smtClean="0">
                <a:solidFill>
                  <a:schemeClr val="bg1"/>
                </a:solidFill>
              </a:rPr>
              <a:t>λ</a:t>
            </a:r>
            <a:r>
              <a:rPr lang="en-US" sz="1800" b="1" dirty="0" smtClean="0">
                <a:solidFill>
                  <a:schemeClr val="bg1"/>
                </a:solidFill>
              </a:rPr>
              <a:t>=566.11)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Fractal Dimension</a:t>
            </a:r>
            <a:endParaRPr lang="en-US" b="1" dirty="0">
              <a:solidFill>
                <a:schemeClr val="accent2"/>
              </a:solidFill>
            </a:endParaRPr>
          </a:p>
        </p:txBody>
      </p:sp>
      <p:pic>
        <p:nvPicPr>
          <p:cNvPr id="91137" name="Picture 1" descr="cdim_2"/>
          <p:cNvPicPr>
            <a:picLocks noChangeAspect="1" noChangeArrowheads="1"/>
          </p:cNvPicPr>
          <p:nvPr/>
        </p:nvPicPr>
        <p:blipFill>
          <a:blip r:embed="rId4"/>
          <a:srcRect/>
          <a:stretch>
            <a:fillRect/>
          </a:stretch>
        </p:blipFill>
        <p:spPr bwMode="auto">
          <a:xfrm>
            <a:off x="2374900" y="1854200"/>
            <a:ext cx="4381500" cy="764892"/>
          </a:xfrm>
          <a:prstGeom prst="rect">
            <a:avLst/>
          </a:prstGeom>
          <a:noFill/>
          <a:ln w="9525">
            <a:noFill/>
            <a:miter lim="800000"/>
            <a:headEnd/>
            <a:tailEnd/>
          </a:ln>
        </p:spPr>
      </p:pic>
      <p:sp>
        <p:nvSpPr>
          <p:cNvPr id="7" name="Text Box 66"/>
          <p:cNvSpPr txBox="1">
            <a:spLocks noChangeArrowheads="1"/>
          </p:cNvSpPr>
          <p:nvPr/>
        </p:nvSpPr>
        <p:spPr bwMode="auto">
          <a:xfrm>
            <a:off x="247650" y="807246"/>
            <a:ext cx="8604250" cy="4764381"/>
          </a:xfrm>
          <a:prstGeom prst="rect">
            <a:avLst/>
          </a:prstGeom>
          <a:noFill/>
          <a:ln w="9525">
            <a:noFill/>
            <a:miter lim="800000"/>
            <a:headEnd/>
            <a:tailEnd/>
          </a:ln>
          <a:effectLst/>
        </p:spPr>
        <p:txBody>
          <a:bodyPr wrap="square" lIns="0" tIns="0" rIns="0" bIns="0">
            <a:spAutoFit/>
          </a:bodyPr>
          <a:lstStyle/>
          <a:p>
            <a:pPr marL="230188" indent="-230188">
              <a:spcBef>
                <a:spcPct val="20000"/>
              </a:spcBef>
              <a:buFont typeface="Arial" pitchFamily="34" charset="0"/>
              <a:buChar char="•"/>
            </a:pPr>
            <a:r>
              <a:rPr lang="en-US" sz="1800" b="1" dirty="0" smtClean="0">
                <a:solidFill>
                  <a:schemeClr val="bg1"/>
                </a:solidFill>
              </a:rPr>
              <a:t>Quantifies the geometrical complexity of the attractor by measuring self-similarity</a:t>
            </a:r>
          </a:p>
          <a:p>
            <a:pPr marL="230188" indent="-230188">
              <a:spcBef>
                <a:spcPct val="20000"/>
              </a:spcBef>
              <a:buFont typeface="Arial" pitchFamily="34" charset="0"/>
              <a:buChar char="•"/>
            </a:pPr>
            <a:r>
              <a:rPr lang="en-US" sz="1800" b="1" dirty="0" smtClean="0">
                <a:solidFill>
                  <a:schemeClr val="bg1"/>
                </a:solidFill>
              </a:rPr>
              <a:t>Self-similarity example: </a:t>
            </a:r>
            <a:r>
              <a:rPr lang="en-US" sz="1800" b="1" dirty="0" err="1" smtClean="0">
                <a:solidFill>
                  <a:schemeClr val="bg1"/>
                </a:solidFill>
              </a:rPr>
              <a:t>Sierpinski</a:t>
            </a:r>
            <a:r>
              <a:rPr lang="en-US" sz="1800" b="1" dirty="0" smtClean="0">
                <a:solidFill>
                  <a:schemeClr val="bg1"/>
                </a:solidFill>
              </a:rPr>
              <a:t> Triangle</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Computed by estimating the attractor’s correlation integral  which measures the extent to which the attractor fills the phase</a:t>
            </a:r>
          </a:p>
          <a:p>
            <a:pPr marL="230188" indent="-230188">
              <a:spcBef>
                <a:spcPct val="20000"/>
              </a:spcBef>
              <a:buFont typeface="Arial" pitchFamily="34" charset="0"/>
              <a:buChar char="•"/>
            </a:pPr>
            <a:endParaRPr lang="en-US" sz="1800" b="1" dirty="0" smtClean="0">
              <a:solidFill>
                <a:schemeClr val="bg1"/>
              </a:solidFill>
            </a:endParaRPr>
          </a:p>
          <a:p>
            <a:pPr marL="230188" indent="-230188">
              <a:spcBef>
                <a:spcPct val="20000"/>
              </a:spcBef>
              <a:spcAft>
                <a:spcPct val="0"/>
              </a:spcAft>
            </a:pPr>
            <a:endParaRPr lang="en-US" sz="1800" b="1" dirty="0" smtClean="0">
              <a:solidFill>
                <a:schemeClr val="bg1"/>
              </a:solidFill>
            </a:endParaRPr>
          </a:p>
          <a:p>
            <a:pPr marL="230188" indent="-230188">
              <a:spcBef>
                <a:spcPct val="20000"/>
              </a:spcBef>
              <a:spcAft>
                <a:spcPct val="0"/>
              </a:spcAft>
              <a:buFont typeface="Arial" pitchFamily="34" charset="0"/>
              <a:buChar char="•"/>
            </a:pPr>
            <a:endParaRPr lang="en-US" sz="1800" b="1" dirty="0" smtClean="0">
              <a:solidFill>
                <a:schemeClr val="bg1"/>
              </a:solidFill>
            </a:endParaRPr>
          </a:p>
          <a:p>
            <a:pPr marL="230188" indent="-230188">
              <a:spcBef>
                <a:spcPct val="20000"/>
              </a:spcBef>
              <a:buFont typeface="Arial" pitchFamily="34" charset="0"/>
              <a:buChar char="•"/>
            </a:pPr>
            <a:r>
              <a:rPr lang="en-US" sz="1800" b="1" dirty="0" smtClean="0">
                <a:solidFill>
                  <a:schemeClr val="bg1"/>
                </a:solidFill>
              </a:rPr>
              <a:t>The method for finding fractal dimension from a time-series is called correlation dimension, and is found from the correlation integral using:</a:t>
            </a:r>
          </a:p>
          <a:p>
            <a:pPr marL="230188" indent="-230188">
              <a:spcBef>
                <a:spcPct val="20000"/>
              </a:spcBef>
              <a:spcAft>
                <a:spcPct val="0"/>
              </a:spcAft>
              <a:buFont typeface="Arial" pitchFamily="34" charset="0"/>
              <a:buChar char="•"/>
            </a:pPr>
            <a:endParaRPr lang="en-US" sz="1800" b="1" dirty="0" smtClean="0">
              <a:solidFill>
                <a:schemeClr val="bg1"/>
              </a:solidFill>
            </a:endParaRPr>
          </a:p>
          <a:p>
            <a:pPr marL="230188" indent="-230188">
              <a:spcBef>
                <a:spcPct val="20000"/>
              </a:spcBef>
              <a:spcAft>
                <a:spcPct val="0"/>
              </a:spcAft>
              <a:buFont typeface="Arial" pitchFamily="34" charset="0"/>
              <a:buChar char="•"/>
            </a:pPr>
            <a:endParaRPr lang="en-US" sz="1800" b="1" dirty="0" smtClean="0">
              <a:solidFill>
                <a:schemeClr val="bg1"/>
              </a:solidFill>
            </a:endParaRPr>
          </a:p>
        </p:txBody>
      </p:sp>
      <p:sp>
        <p:nvSpPr>
          <p:cNvPr id="9113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1138" name="Object 2"/>
          <p:cNvGraphicFramePr>
            <a:graphicFrameLocks noChangeAspect="1"/>
          </p:cNvGraphicFramePr>
          <p:nvPr/>
        </p:nvGraphicFramePr>
        <p:xfrm>
          <a:off x="1981200" y="3479800"/>
          <a:ext cx="5520837" cy="698500"/>
        </p:xfrm>
        <a:graphic>
          <a:graphicData uri="http://schemas.openxmlformats.org/presentationml/2006/ole">
            <p:oleObj spid="_x0000_s91138" name="Equation" r:id="rId5" imgW="3632200" imgH="457200" progId="Equation.3">
              <p:embed/>
            </p:oleObj>
          </a:graphicData>
        </a:graphic>
      </p:graphicFrame>
      <p:sp>
        <p:nvSpPr>
          <p:cNvPr id="9114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1140" name="Object 4"/>
          <p:cNvGraphicFramePr>
            <a:graphicFrameLocks noChangeAspect="1"/>
          </p:cNvGraphicFramePr>
          <p:nvPr/>
        </p:nvGraphicFramePr>
        <p:xfrm>
          <a:off x="2743201" y="5118101"/>
          <a:ext cx="3289299" cy="628622"/>
        </p:xfrm>
        <a:graphic>
          <a:graphicData uri="http://schemas.openxmlformats.org/presentationml/2006/ole">
            <p:oleObj spid="_x0000_s91140" name="Equation" r:id="rId6" imgW="2057400" imgH="393700" progId="Equation.3">
              <p:embed/>
            </p:oleObj>
          </a:graphicData>
        </a:graphic>
      </p:graphicFrame>
      <p:sp>
        <p:nvSpPr>
          <p:cNvPr id="91142" name="Rectangle 6"/>
          <p:cNvSpPr>
            <a:spLocks noChangeArrowheads="1"/>
          </p:cNvSpPr>
          <p:nvPr/>
        </p:nvSpPr>
        <p:spPr bwMode="auto">
          <a:xfrm>
            <a:off x="0" y="409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10812</TotalTime>
  <Words>2294</Words>
  <Application>Microsoft PowerPoint</Application>
  <PresentationFormat>Letter Paper (8.5x11 in)</PresentationFormat>
  <Paragraphs>454</Paragraphs>
  <Slides>23</Slides>
  <Notes>23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26"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may</cp:lastModifiedBy>
  <cp:revision>632</cp:revision>
  <dcterms:created xsi:type="dcterms:W3CDTF">2002-09-12T17:13:32Z</dcterms:created>
  <dcterms:modified xsi:type="dcterms:W3CDTF">2008-06-11T00:25:38Z</dcterms:modified>
</cp:coreProperties>
</file>