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embeddings/oleObject11.bin" ContentType="application/vnd.openxmlformats-officedocument.oleObject"/>
  <Override PartName="/ppt/embeddings/oleObject12.bin" ContentType="application/vnd.openxmlformats-officedocument.oleObject"/>
  <Override PartName="/ppt/notesSlides/notesSlide13.xml" ContentType="application/vnd.openxmlformats-officedocument.presentationml.notesSlide+xml"/>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embeddings/oleObject18.bin" ContentType="application/vnd.openxmlformats-officedocument.oleObject"/>
  <Override PartName="/ppt/notesSlides/notesSlide17.xml" ContentType="application/vnd.openxmlformats-officedocument.presentationml.notesSlide+xml"/>
  <Override PartName="/ppt/embeddings/oleObject19.bin" ContentType="application/vnd.openxmlformats-officedocument.oleObject"/>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50" r:id="rId1"/>
    <p:sldMasterId id="2147483652" r:id="rId2"/>
    <p:sldMasterId id="2147483655" r:id="rId3"/>
  </p:sldMasterIdLst>
  <p:notesMasterIdLst>
    <p:notesMasterId r:id="rId33"/>
  </p:notesMasterIdLst>
  <p:handoutMasterIdLst>
    <p:handoutMasterId r:id="rId34"/>
  </p:handoutMasterIdLst>
  <p:sldIdLst>
    <p:sldId id="259" r:id="rId4"/>
    <p:sldId id="282" r:id="rId5"/>
    <p:sldId id="311" r:id="rId6"/>
    <p:sldId id="329" r:id="rId7"/>
    <p:sldId id="284" r:id="rId8"/>
    <p:sldId id="330" r:id="rId9"/>
    <p:sldId id="296" r:id="rId10"/>
    <p:sldId id="258" r:id="rId11"/>
    <p:sldId id="286" r:id="rId12"/>
    <p:sldId id="310" r:id="rId13"/>
    <p:sldId id="306" r:id="rId14"/>
    <p:sldId id="331" r:id="rId15"/>
    <p:sldId id="288" r:id="rId16"/>
    <p:sldId id="320" r:id="rId17"/>
    <p:sldId id="303" r:id="rId18"/>
    <p:sldId id="291" r:id="rId19"/>
    <p:sldId id="309" r:id="rId20"/>
    <p:sldId id="295" r:id="rId21"/>
    <p:sldId id="322" r:id="rId22"/>
    <p:sldId id="321" r:id="rId23"/>
    <p:sldId id="328" r:id="rId24"/>
    <p:sldId id="324" r:id="rId25"/>
    <p:sldId id="318" r:id="rId26"/>
    <p:sldId id="325" r:id="rId27"/>
    <p:sldId id="332" r:id="rId28"/>
    <p:sldId id="333" r:id="rId29"/>
    <p:sldId id="307" r:id="rId30"/>
    <p:sldId id="327" r:id="rId31"/>
    <p:sldId id="278" r:id="rId32"/>
  </p:sldIdLst>
  <p:sldSz cx="9144000" cy="6858000" type="screen4x3"/>
  <p:notesSz cx="6858000" cy="93122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steinbe" initials="j"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AFE9C"/>
    <a:srgbClr val="333399"/>
    <a:srgbClr val="B4CFFC"/>
    <a:srgbClr val="B6D6FC"/>
    <a:srgbClr val="E3F0FE"/>
    <a:srgbClr val="1E90FF"/>
    <a:srgbClr val="1E9099"/>
    <a:srgbClr val="DFEBFE"/>
    <a:srgbClr val="70A5FB"/>
    <a:srgbClr val="344B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170" autoAdjust="0"/>
    <p:restoredTop sz="91297" autoAdjust="0"/>
  </p:normalViewPr>
  <p:slideViewPr>
    <p:cSldViewPr showGuides="1">
      <p:cViewPr varScale="1">
        <p:scale>
          <a:sx n="82" d="100"/>
          <a:sy n="82" d="100"/>
        </p:scale>
        <p:origin x="-1608" y="-112"/>
      </p:cViewPr>
      <p:guideLst>
        <p:guide orient="horz" pos="3588"/>
        <p:guide pos="144"/>
        <p:guide pos="5619"/>
        <p:guide pos="3744"/>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52" d="100"/>
          <a:sy n="52" d="100"/>
        </p:scale>
        <p:origin x="-2832" y="-96"/>
      </p:cViewPr>
      <p:guideLst>
        <p:guide orient="horz" pos="2933"/>
        <p:guide pos="216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7.xml"/><Relationship Id="rId21" Type="http://schemas.openxmlformats.org/officeDocument/2006/relationships/slide" Target="slides/slide18.xml"/><Relationship Id="rId22" Type="http://schemas.openxmlformats.org/officeDocument/2006/relationships/slide" Target="slides/slide19.xml"/><Relationship Id="rId23" Type="http://schemas.openxmlformats.org/officeDocument/2006/relationships/slide" Target="slides/slide20.xml"/><Relationship Id="rId24" Type="http://schemas.openxmlformats.org/officeDocument/2006/relationships/slide" Target="slides/slide21.xml"/><Relationship Id="rId25" Type="http://schemas.openxmlformats.org/officeDocument/2006/relationships/slide" Target="slides/slide22.xml"/><Relationship Id="rId26" Type="http://schemas.openxmlformats.org/officeDocument/2006/relationships/slide" Target="slides/slide23.xml"/><Relationship Id="rId27" Type="http://schemas.openxmlformats.org/officeDocument/2006/relationships/slide" Target="slides/slide24.xml"/><Relationship Id="rId28" Type="http://schemas.openxmlformats.org/officeDocument/2006/relationships/slide" Target="slides/slide25.xml"/><Relationship Id="rId29" Type="http://schemas.openxmlformats.org/officeDocument/2006/relationships/slide" Target="slides/slide2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30" Type="http://schemas.openxmlformats.org/officeDocument/2006/relationships/slide" Target="slides/slide27.xml"/><Relationship Id="rId31" Type="http://schemas.openxmlformats.org/officeDocument/2006/relationships/slide" Target="slides/slide28.xml"/><Relationship Id="rId32" Type="http://schemas.openxmlformats.org/officeDocument/2006/relationships/slide" Target="slides/slide29.xml"/><Relationship Id="rId9" Type="http://schemas.openxmlformats.org/officeDocument/2006/relationships/slide" Target="slides/slide6.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33" Type="http://schemas.openxmlformats.org/officeDocument/2006/relationships/notesMaster" Target="notesMasters/notesMaster1.xml"/><Relationship Id="rId34" Type="http://schemas.openxmlformats.org/officeDocument/2006/relationships/handoutMaster" Target="handoutMasters/handoutMaster1.xml"/><Relationship Id="rId35" Type="http://schemas.openxmlformats.org/officeDocument/2006/relationships/printerSettings" Target="printerSettings/printerSettings1.bin"/><Relationship Id="rId36" Type="http://schemas.openxmlformats.org/officeDocument/2006/relationships/commentAuthors" Target="commentAuthor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slide" Target="slides/slide15.xml"/><Relationship Id="rId19" Type="http://schemas.openxmlformats.org/officeDocument/2006/relationships/slide" Target="slides/slide16.xml"/><Relationship Id="rId37" Type="http://schemas.openxmlformats.org/officeDocument/2006/relationships/presProps" Target="presProps.xml"/><Relationship Id="rId38" Type="http://schemas.openxmlformats.org/officeDocument/2006/relationships/viewProps" Target="viewProps.xml"/><Relationship Id="rId39" Type="http://schemas.openxmlformats.org/officeDocument/2006/relationships/theme" Target="theme/theme1.xml"/><Relationship Id="rId40"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83CB281-9260-497B-B7F5-0783F12DE476}"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68D9C833-0B63-4F43-8F5F-1EE6D3D2E84F}">
      <dgm:prSet phldrT="[Text]"/>
      <dgm:spPr/>
      <dgm:t>
        <a:bodyPr/>
        <a:lstStyle/>
        <a:p>
          <a:r>
            <a:rPr lang="en-US" dirty="0" smtClean="0"/>
            <a:t>A, B, C, D, E, F, G</a:t>
          </a:r>
          <a:endParaRPr lang="en-US" dirty="0"/>
        </a:p>
      </dgm:t>
    </dgm:pt>
    <dgm:pt modelId="{6758C131-227C-47A5-AD87-CD1A73FE9B8F}" type="parTrans" cxnId="{26D30B27-319A-4FF5-A4C7-3548484A785A}">
      <dgm:prSet/>
      <dgm:spPr/>
      <dgm:t>
        <a:bodyPr/>
        <a:lstStyle/>
        <a:p>
          <a:endParaRPr lang="en-US"/>
        </a:p>
      </dgm:t>
    </dgm:pt>
    <dgm:pt modelId="{C1193AF5-59BC-45C4-AB94-75DBECAB99A2}" type="sibTrans" cxnId="{26D30B27-319A-4FF5-A4C7-3548484A785A}">
      <dgm:prSet/>
      <dgm:spPr/>
      <dgm:t>
        <a:bodyPr/>
        <a:lstStyle/>
        <a:p>
          <a:endParaRPr lang="en-US"/>
        </a:p>
      </dgm:t>
    </dgm:pt>
    <dgm:pt modelId="{41CF6161-CB76-4046-A0E3-0CDE585161C2}">
      <dgm:prSet phldrT="[Text]"/>
      <dgm:spPr/>
      <dgm:t>
        <a:bodyPr/>
        <a:lstStyle/>
        <a:p>
          <a:r>
            <a:rPr lang="en-US" dirty="0" smtClean="0"/>
            <a:t>A, B, D, F</a:t>
          </a:r>
          <a:endParaRPr lang="en-US" dirty="0"/>
        </a:p>
      </dgm:t>
    </dgm:pt>
    <dgm:pt modelId="{DCD9EA9C-C493-4529-94D4-C7FDFF06A226}" type="parTrans" cxnId="{844973A6-3347-432D-9515-8367018B3FA6}">
      <dgm:prSet/>
      <dgm:spPr/>
      <dgm:t>
        <a:bodyPr/>
        <a:lstStyle/>
        <a:p>
          <a:endParaRPr lang="en-US" dirty="0"/>
        </a:p>
      </dgm:t>
    </dgm:pt>
    <dgm:pt modelId="{E63D7A1B-1457-4F39-BFCA-C717A26F9B5B}" type="sibTrans" cxnId="{844973A6-3347-432D-9515-8367018B3FA6}">
      <dgm:prSet/>
      <dgm:spPr/>
      <dgm:t>
        <a:bodyPr/>
        <a:lstStyle/>
        <a:p>
          <a:endParaRPr lang="en-US"/>
        </a:p>
      </dgm:t>
    </dgm:pt>
    <dgm:pt modelId="{7FD7F461-A81C-43F5-8EB0-3F8B8A1B98B0}">
      <dgm:prSet phldrT="[Text]"/>
      <dgm:spPr/>
      <dgm:t>
        <a:bodyPr/>
        <a:lstStyle/>
        <a:p>
          <a:r>
            <a:rPr lang="en-US" dirty="0" smtClean="0"/>
            <a:t>A, D</a:t>
          </a:r>
          <a:endParaRPr lang="en-US" dirty="0"/>
        </a:p>
      </dgm:t>
    </dgm:pt>
    <dgm:pt modelId="{B313AF02-8CDB-4A01-A409-2468972604D3}" type="parTrans" cxnId="{622EBFE1-636A-4C86-BAE8-2648DBA777EE}">
      <dgm:prSet/>
      <dgm:spPr/>
      <dgm:t>
        <a:bodyPr/>
        <a:lstStyle/>
        <a:p>
          <a:endParaRPr lang="en-US" dirty="0"/>
        </a:p>
      </dgm:t>
    </dgm:pt>
    <dgm:pt modelId="{65E94DD7-483E-42D9-BAA2-255FAF2D6414}" type="sibTrans" cxnId="{622EBFE1-636A-4C86-BAE8-2648DBA777EE}">
      <dgm:prSet/>
      <dgm:spPr/>
      <dgm:t>
        <a:bodyPr/>
        <a:lstStyle/>
        <a:p>
          <a:endParaRPr lang="en-US"/>
        </a:p>
      </dgm:t>
    </dgm:pt>
    <dgm:pt modelId="{62E8934C-09A3-493C-B57B-1B3A9A155978}">
      <dgm:prSet phldrT="[Text]"/>
      <dgm:spPr/>
      <dgm:t>
        <a:bodyPr/>
        <a:lstStyle/>
        <a:p>
          <a:r>
            <a:rPr lang="en-US" dirty="0" smtClean="0"/>
            <a:t>C, E, G</a:t>
          </a:r>
          <a:endParaRPr lang="en-US" dirty="0"/>
        </a:p>
      </dgm:t>
    </dgm:pt>
    <dgm:pt modelId="{FAD59262-E785-4991-9586-82554E23D312}" type="parTrans" cxnId="{4CEA86F0-9830-4840-88C8-9F54D7B9138E}">
      <dgm:prSet/>
      <dgm:spPr/>
      <dgm:t>
        <a:bodyPr/>
        <a:lstStyle/>
        <a:p>
          <a:endParaRPr lang="en-US" dirty="0"/>
        </a:p>
      </dgm:t>
    </dgm:pt>
    <dgm:pt modelId="{C2FC324D-63F1-4DDF-A93C-11BC77F48979}" type="sibTrans" cxnId="{4CEA86F0-9830-4840-88C8-9F54D7B9138E}">
      <dgm:prSet/>
      <dgm:spPr/>
      <dgm:t>
        <a:bodyPr/>
        <a:lstStyle/>
        <a:p>
          <a:endParaRPr lang="en-US"/>
        </a:p>
      </dgm:t>
    </dgm:pt>
    <dgm:pt modelId="{A40ED9F3-673D-463D-8C8D-8666197D72C0}">
      <dgm:prSet phldrT="[Text]"/>
      <dgm:spPr/>
      <dgm:t>
        <a:bodyPr/>
        <a:lstStyle/>
        <a:p>
          <a:r>
            <a:rPr lang="en-US" dirty="0" smtClean="0"/>
            <a:t>C, G</a:t>
          </a:r>
          <a:endParaRPr lang="en-US" dirty="0"/>
        </a:p>
      </dgm:t>
    </dgm:pt>
    <dgm:pt modelId="{665CEACB-1E25-437C-952B-A2C5DC1D9213}" type="parTrans" cxnId="{1B529419-7B3F-4E76-9085-C24CE850FA41}">
      <dgm:prSet/>
      <dgm:spPr/>
      <dgm:t>
        <a:bodyPr/>
        <a:lstStyle/>
        <a:p>
          <a:endParaRPr lang="en-US" dirty="0"/>
        </a:p>
      </dgm:t>
    </dgm:pt>
    <dgm:pt modelId="{534A8C25-3C07-4100-8C24-A09301794A9F}" type="sibTrans" cxnId="{1B529419-7B3F-4E76-9085-C24CE850FA41}">
      <dgm:prSet/>
      <dgm:spPr/>
      <dgm:t>
        <a:bodyPr/>
        <a:lstStyle/>
        <a:p>
          <a:endParaRPr lang="en-US"/>
        </a:p>
      </dgm:t>
    </dgm:pt>
    <dgm:pt modelId="{08A32132-7B5E-4EDD-94C6-DAE7C07D73F5}">
      <dgm:prSet/>
      <dgm:spPr/>
      <dgm:t>
        <a:bodyPr/>
        <a:lstStyle/>
        <a:p>
          <a:r>
            <a:rPr lang="en-US" dirty="0" smtClean="0"/>
            <a:t>E</a:t>
          </a:r>
          <a:endParaRPr lang="en-US" dirty="0"/>
        </a:p>
      </dgm:t>
    </dgm:pt>
    <dgm:pt modelId="{4BDCD408-C64E-44F8-9973-277AA430373B}" type="parTrans" cxnId="{700DC2A3-75A4-49D5-B7AE-F205E1B2D2B7}">
      <dgm:prSet/>
      <dgm:spPr/>
      <dgm:t>
        <a:bodyPr/>
        <a:lstStyle/>
        <a:p>
          <a:endParaRPr lang="en-US" dirty="0"/>
        </a:p>
      </dgm:t>
    </dgm:pt>
    <dgm:pt modelId="{B9064BD7-CEAA-4B0E-BBD5-89034CE194FD}" type="sibTrans" cxnId="{700DC2A3-75A4-49D5-B7AE-F205E1B2D2B7}">
      <dgm:prSet/>
      <dgm:spPr/>
      <dgm:t>
        <a:bodyPr/>
        <a:lstStyle/>
        <a:p>
          <a:endParaRPr lang="en-US"/>
        </a:p>
      </dgm:t>
    </dgm:pt>
    <dgm:pt modelId="{88B64048-82DB-443E-A778-657CFDBA10B8}">
      <dgm:prSet phldrT="[Text]"/>
      <dgm:spPr/>
      <dgm:t>
        <a:bodyPr/>
        <a:lstStyle/>
        <a:p>
          <a:r>
            <a:rPr lang="en-US" dirty="0" smtClean="0"/>
            <a:t>B, F</a:t>
          </a:r>
          <a:endParaRPr lang="en-US" dirty="0"/>
        </a:p>
      </dgm:t>
    </dgm:pt>
    <dgm:pt modelId="{8F740265-B738-4CD5-96CF-D04A86693EBF}" type="sibTrans" cxnId="{6310C541-B497-4D05-BB5F-A243C3CB3999}">
      <dgm:prSet/>
      <dgm:spPr/>
      <dgm:t>
        <a:bodyPr/>
        <a:lstStyle/>
        <a:p>
          <a:endParaRPr lang="en-US"/>
        </a:p>
      </dgm:t>
    </dgm:pt>
    <dgm:pt modelId="{41661ACB-96B6-4D3B-83EA-C192AD515994}" type="parTrans" cxnId="{6310C541-B497-4D05-BB5F-A243C3CB3999}">
      <dgm:prSet/>
      <dgm:spPr/>
      <dgm:t>
        <a:bodyPr/>
        <a:lstStyle/>
        <a:p>
          <a:endParaRPr lang="en-US" dirty="0"/>
        </a:p>
      </dgm:t>
    </dgm:pt>
    <dgm:pt modelId="{FE477DE4-29E8-4A14-B921-DF277144CF8F}" type="pres">
      <dgm:prSet presAssocID="{783CB281-9260-497B-B7F5-0783F12DE476}" presName="hierChild1" presStyleCnt="0">
        <dgm:presLayoutVars>
          <dgm:chPref val="1"/>
          <dgm:dir/>
          <dgm:animOne val="branch"/>
          <dgm:animLvl val="lvl"/>
          <dgm:resizeHandles/>
        </dgm:presLayoutVars>
      </dgm:prSet>
      <dgm:spPr/>
      <dgm:t>
        <a:bodyPr/>
        <a:lstStyle/>
        <a:p>
          <a:endParaRPr lang="en-US"/>
        </a:p>
      </dgm:t>
    </dgm:pt>
    <dgm:pt modelId="{96A5B0C1-8C3E-4C87-AE3E-7F759157CAA9}" type="pres">
      <dgm:prSet presAssocID="{68D9C833-0B63-4F43-8F5F-1EE6D3D2E84F}" presName="hierRoot1" presStyleCnt="0"/>
      <dgm:spPr/>
    </dgm:pt>
    <dgm:pt modelId="{A4005949-DCE2-44BD-9C9C-EB43A3417ABC}" type="pres">
      <dgm:prSet presAssocID="{68D9C833-0B63-4F43-8F5F-1EE6D3D2E84F}" presName="composite" presStyleCnt="0"/>
      <dgm:spPr/>
    </dgm:pt>
    <dgm:pt modelId="{AD41071F-D7D2-42F8-ABFB-5D4D24C4F50F}" type="pres">
      <dgm:prSet presAssocID="{68D9C833-0B63-4F43-8F5F-1EE6D3D2E84F}" presName="background" presStyleLbl="node0" presStyleIdx="0" presStyleCnt="1"/>
      <dgm:spPr/>
    </dgm:pt>
    <dgm:pt modelId="{5BD2CE57-DCE1-4859-B2A9-DD1C2C122114}" type="pres">
      <dgm:prSet presAssocID="{68D9C833-0B63-4F43-8F5F-1EE6D3D2E84F}" presName="text" presStyleLbl="fgAcc0" presStyleIdx="0" presStyleCnt="1" custScaleX="156281">
        <dgm:presLayoutVars>
          <dgm:chPref val="3"/>
        </dgm:presLayoutVars>
      </dgm:prSet>
      <dgm:spPr/>
      <dgm:t>
        <a:bodyPr/>
        <a:lstStyle/>
        <a:p>
          <a:endParaRPr lang="en-US"/>
        </a:p>
      </dgm:t>
    </dgm:pt>
    <dgm:pt modelId="{F769BA58-9BF9-4084-AFAC-E080BACA29C4}" type="pres">
      <dgm:prSet presAssocID="{68D9C833-0B63-4F43-8F5F-1EE6D3D2E84F}" presName="hierChild2" presStyleCnt="0"/>
      <dgm:spPr/>
    </dgm:pt>
    <dgm:pt modelId="{CF4B2F3E-584E-449E-957F-BBEFA08A2AE0}" type="pres">
      <dgm:prSet presAssocID="{DCD9EA9C-C493-4529-94D4-C7FDFF06A226}" presName="Name10" presStyleLbl="parChTrans1D2" presStyleIdx="0" presStyleCnt="2"/>
      <dgm:spPr/>
      <dgm:t>
        <a:bodyPr/>
        <a:lstStyle/>
        <a:p>
          <a:endParaRPr lang="en-US"/>
        </a:p>
      </dgm:t>
    </dgm:pt>
    <dgm:pt modelId="{72D7692F-F0FD-4EFB-A04F-5AE16575B6E8}" type="pres">
      <dgm:prSet presAssocID="{41CF6161-CB76-4046-A0E3-0CDE585161C2}" presName="hierRoot2" presStyleCnt="0"/>
      <dgm:spPr/>
    </dgm:pt>
    <dgm:pt modelId="{97312DAC-E887-4B67-967E-151A51F783B0}" type="pres">
      <dgm:prSet presAssocID="{41CF6161-CB76-4046-A0E3-0CDE585161C2}" presName="composite2" presStyleCnt="0"/>
      <dgm:spPr/>
    </dgm:pt>
    <dgm:pt modelId="{75C663E9-2AEE-4781-9838-D2EF5DA05E23}" type="pres">
      <dgm:prSet presAssocID="{41CF6161-CB76-4046-A0E3-0CDE585161C2}" presName="background2" presStyleLbl="node2" presStyleIdx="0" presStyleCnt="2"/>
      <dgm:spPr/>
    </dgm:pt>
    <dgm:pt modelId="{50A40823-9273-434B-9131-64F8FF17599C}" type="pres">
      <dgm:prSet presAssocID="{41CF6161-CB76-4046-A0E3-0CDE585161C2}" presName="text2" presStyleLbl="fgAcc2" presStyleIdx="0" presStyleCnt="2">
        <dgm:presLayoutVars>
          <dgm:chPref val="3"/>
        </dgm:presLayoutVars>
      </dgm:prSet>
      <dgm:spPr/>
      <dgm:t>
        <a:bodyPr/>
        <a:lstStyle/>
        <a:p>
          <a:endParaRPr lang="en-US"/>
        </a:p>
      </dgm:t>
    </dgm:pt>
    <dgm:pt modelId="{BA85557F-7D3F-4ED6-9A32-E19878186EE0}" type="pres">
      <dgm:prSet presAssocID="{41CF6161-CB76-4046-A0E3-0CDE585161C2}" presName="hierChild3" presStyleCnt="0"/>
      <dgm:spPr/>
    </dgm:pt>
    <dgm:pt modelId="{40B7B7D0-FA3F-4C71-8F2D-EE74CA0710E9}" type="pres">
      <dgm:prSet presAssocID="{B313AF02-8CDB-4A01-A409-2468972604D3}" presName="Name17" presStyleLbl="parChTrans1D3" presStyleIdx="0" presStyleCnt="4"/>
      <dgm:spPr/>
      <dgm:t>
        <a:bodyPr/>
        <a:lstStyle/>
        <a:p>
          <a:endParaRPr lang="en-US"/>
        </a:p>
      </dgm:t>
    </dgm:pt>
    <dgm:pt modelId="{89A8666A-3A96-40FC-A077-46BA7BC275FB}" type="pres">
      <dgm:prSet presAssocID="{7FD7F461-A81C-43F5-8EB0-3F8B8A1B98B0}" presName="hierRoot3" presStyleCnt="0"/>
      <dgm:spPr/>
    </dgm:pt>
    <dgm:pt modelId="{A5A16D45-68E9-4AF5-AB93-B3D5DA1C49A1}" type="pres">
      <dgm:prSet presAssocID="{7FD7F461-A81C-43F5-8EB0-3F8B8A1B98B0}" presName="composite3" presStyleCnt="0"/>
      <dgm:spPr/>
    </dgm:pt>
    <dgm:pt modelId="{FBC39AF6-442E-4627-B31A-0EB27F5F3FFE}" type="pres">
      <dgm:prSet presAssocID="{7FD7F461-A81C-43F5-8EB0-3F8B8A1B98B0}" presName="background3" presStyleLbl="node3" presStyleIdx="0" presStyleCnt="4"/>
      <dgm:spPr/>
    </dgm:pt>
    <dgm:pt modelId="{AFCFE150-55BF-4055-95E0-0F2419365BA9}" type="pres">
      <dgm:prSet presAssocID="{7FD7F461-A81C-43F5-8EB0-3F8B8A1B98B0}" presName="text3" presStyleLbl="fgAcc3" presStyleIdx="0" presStyleCnt="4">
        <dgm:presLayoutVars>
          <dgm:chPref val="3"/>
        </dgm:presLayoutVars>
      </dgm:prSet>
      <dgm:spPr/>
      <dgm:t>
        <a:bodyPr/>
        <a:lstStyle/>
        <a:p>
          <a:endParaRPr lang="en-US"/>
        </a:p>
      </dgm:t>
    </dgm:pt>
    <dgm:pt modelId="{D37A1C0B-9466-44A8-A7CC-5E1302BE0A65}" type="pres">
      <dgm:prSet presAssocID="{7FD7F461-A81C-43F5-8EB0-3F8B8A1B98B0}" presName="hierChild4" presStyleCnt="0"/>
      <dgm:spPr/>
    </dgm:pt>
    <dgm:pt modelId="{BEEADFA5-437C-45AF-AB29-AF55AF5843D2}" type="pres">
      <dgm:prSet presAssocID="{41661ACB-96B6-4D3B-83EA-C192AD515994}" presName="Name17" presStyleLbl="parChTrans1D3" presStyleIdx="1" presStyleCnt="4"/>
      <dgm:spPr/>
      <dgm:t>
        <a:bodyPr/>
        <a:lstStyle/>
        <a:p>
          <a:endParaRPr lang="en-US"/>
        </a:p>
      </dgm:t>
    </dgm:pt>
    <dgm:pt modelId="{98C41EC6-3051-4F9B-92CE-B4C0864F5B28}" type="pres">
      <dgm:prSet presAssocID="{88B64048-82DB-443E-A778-657CFDBA10B8}" presName="hierRoot3" presStyleCnt="0"/>
      <dgm:spPr/>
    </dgm:pt>
    <dgm:pt modelId="{3E696E6C-6E12-4128-892A-D4E84779F244}" type="pres">
      <dgm:prSet presAssocID="{88B64048-82DB-443E-A778-657CFDBA10B8}" presName="composite3" presStyleCnt="0"/>
      <dgm:spPr/>
    </dgm:pt>
    <dgm:pt modelId="{32CE174D-FC9A-4415-809B-309C11B5A60E}" type="pres">
      <dgm:prSet presAssocID="{88B64048-82DB-443E-A778-657CFDBA10B8}" presName="background3" presStyleLbl="node3" presStyleIdx="1" presStyleCnt="4"/>
      <dgm:spPr/>
    </dgm:pt>
    <dgm:pt modelId="{45BC1794-E11D-4303-B69E-4A28D2DF1A94}" type="pres">
      <dgm:prSet presAssocID="{88B64048-82DB-443E-A778-657CFDBA10B8}" presName="text3" presStyleLbl="fgAcc3" presStyleIdx="1" presStyleCnt="4">
        <dgm:presLayoutVars>
          <dgm:chPref val="3"/>
        </dgm:presLayoutVars>
      </dgm:prSet>
      <dgm:spPr/>
      <dgm:t>
        <a:bodyPr/>
        <a:lstStyle/>
        <a:p>
          <a:endParaRPr lang="en-US"/>
        </a:p>
      </dgm:t>
    </dgm:pt>
    <dgm:pt modelId="{2072CCBB-024E-4259-922D-160D39323D30}" type="pres">
      <dgm:prSet presAssocID="{88B64048-82DB-443E-A778-657CFDBA10B8}" presName="hierChild4" presStyleCnt="0"/>
      <dgm:spPr/>
    </dgm:pt>
    <dgm:pt modelId="{9B2DA93F-E44A-40E5-92B9-A78424D850B8}" type="pres">
      <dgm:prSet presAssocID="{FAD59262-E785-4991-9586-82554E23D312}" presName="Name10" presStyleLbl="parChTrans1D2" presStyleIdx="1" presStyleCnt="2"/>
      <dgm:spPr/>
      <dgm:t>
        <a:bodyPr/>
        <a:lstStyle/>
        <a:p>
          <a:endParaRPr lang="en-US"/>
        </a:p>
      </dgm:t>
    </dgm:pt>
    <dgm:pt modelId="{43CCDC9D-45FF-4A17-B596-047448619658}" type="pres">
      <dgm:prSet presAssocID="{62E8934C-09A3-493C-B57B-1B3A9A155978}" presName="hierRoot2" presStyleCnt="0"/>
      <dgm:spPr/>
    </dgm:pt>
    <dgm:pt modelId="{1ED121AF-2F54-44A8-A4A5-95AA6F982FE3}" type="pres">
      <dgm:prSet presAssocID="{62E8934C-09A3-493C-B57B-1B3A9A155978}" presName="composite2" presStyleCnt="0"/>
      <dgm:spPr/>
    </dgm:pt>
    <dgm:pt modelId="{BB107032-F793-4EA7-828E-C77F0A5D6EE2}" type="pres">
      <dgm:prSet presAssocID="{62E8934C-09A3-493C-B57B-1B3A9A155978}" presName="background2" presStyleLbl="node2" presStyleIdx="1" presStyleCnt="2"/>
      <dgm:spPr/>
    </dgm:pt>
    <dgm:pt modelId="{59349A06-2F58-4881-97ED-508DC0B19AF4}" type="pres">
      <dgm:prSet presAssocID="{62E8934C-09A3-493C-B57B-1B3A9A155978}" presName="text2" presStyleLbl="fgAcc2" presStyleIdx="1" presStyleCnt="2">
        <dgm:presLayoutVars>
          <dgm:chPref val="3"/>
        </dgm:presLayoutVars>
      </dgm:prSet>
      <dgm:spPr/>
      <dgm:t>
        <a:bodyPr/>
        <a:lstStyle/>
        <a:p>
          <a:endParaRPr lang="en-US"/>
        </a:p>
      </dgm:t>
    </dgm:pt>
    <dgm:pt modelId="{2D325E1D-2016-4D7C-92D0-E16A5BC10F00}" type="pres">
      <dgm:prSet presAssocID="{62E8934C-09A3-493C-B57B-1B3A9A155978}" presName="hierChild3" presStyleCnt="0"/>
      <dgm:spPr/>
    </dgm:pt>
    <dgm:pt modelId="{557B629F-438F-4D0F-A168-4AC22E86AFCE}" type="pres">
      <dgm:prSet presAssocID="{665CEACB-1E25-437C-952B-A2C5DC1D9213}" presName="Name17" presStyleLbl="parChTrans1D3" presStyleIdx="2" presStyleCnt="4"/>
      <dgm:spPr/>
      <dgm:t>
        <a:bodyPr/>
        <a:lstStyle/>
        <a:p>
          <a:endParaRPr lang="en-US"/>
        </a:p>
      </dgm:t>
    </dgm:pt>
    <dgm:pt modelId="{A32421E4-89C1-45A6-9784-E298EE3C3F68}" type="pres">
      <dgm:prSet presAssocID="{A40ED9F3-673D-463D-8C8D-8666197D72C0}" presName="hierRoot3" presStyleCnt="0"/>
      <dgm:spPr/>
    </dgm:pt>
    <dgm:pt modelId="{AB81EF0C-8C3D-4F63-B70E-180A39725176}" type="pres">
      <dgm:prSet presAssocID="{A40ED9F3-673D-463D-8C8D-8666197D72C0}" presName="composite3" presStyleCnt="0"/>
      <dgm:spPr/>
    </dgm:pt>
    <dgm:pt modelId="{D4FF300C-A1B6-4A18-87AB-EC1CF16D74B7}" type="pres">
      <dgm:prSet presAssocID="{A40ED9F3-673D-463D-8C8D-8666197D72C0}" presName="background3" presStyleLbl="node3" presStyleIdx="2" presStyleCnt="4"/>
      <dgm:spPr/>
    </dgm:pt>
    <dgm:pt modelId="{AADB2FBA-43CA-4B10-B96F-6059E349F7D0}" type="pres">
      <dgm:prSet presAssocID="{A40ED9F3-673D-463D-8C8D-8666197D72C0}" presName="text3" presStyleLbl="fgAcc3" presStyleIdx="2" presStyleCnt="4">
        <dgm:presLayoutVars>
          <dgm:chPref val="3"/>
        </dgm:presLayoutVars>
      </dgm:prSet>
      <dgm:spPr/>
      <dgm:t>
        <a:bodyPr/>
        <a:lstStyle/>
        <a:p>
          <a:endParaRPr lang="en-US"/>
        </a:p>
      </dgm:t>
    </dgm:pt>
    <dgm:pt modelId="{07271E4F-2343-4140-B5F0-2352CB5C0264}" type="pres">
      <dgm:prSet presAssocID="{A40ED9F3-673D-463D-8C8D-8666197D72C0}" presName="hierChild4" presStyleCnt="0"/>
      <dgm:spPr/>
    </dgm:pt>
    <dgm:pt modelId="{ACBD3CFF-BA18-4D07-B0AC-12DBDFCEE6B0}" type="pres">
      <dgm:prSet presAssocID="{4BDCD408-C64E-44F8-9973-277AA430373B}" presName="Name17" presStyleLbl="parChTrans1D3" presStyleIdx="3" presStyleCnt="4"/>
      <dgm:spPr/>
      <dgm:t>
        <a:bodyPr/>
        <a:lstStyle/>
        <a:p>
          <a:endParaRPr lang="en-US"/>
        </a:p>
      </dgm:t>
    </dgm:pt>
    <dgm:pt modelId="{F276A64D-4AE7-4A37-B69F-CE9D49BF1772}" type="pres">
      <dgm:prSet presAssocID="{08A32132-7B5E-4EDD-94C6-DAE7C07D73F5}" presName="hierRoot3" presStyleCnt="0"/>
      <dgm:spPr/>
    </dgm:pt>
    <dgm:pt modelId="{DA88D2E1-5365-43B0-9510-701CE1D780A1}" type="pres">
      <dgm:prSet presAssocID="{08A32132-7B5E-4EDD-94C6-DAE7C07D73F5}" presName="composite3" presStyleCnt="0"/>
      <dgm:spPr/>
    </dgm:pt>
    <dgm:pt modelId="{A6957A63-61E5-449C-B329-DCA16BA803C7}" type="pres">
      <dgm:prSet presAssocID="{08A32132-7B5E-4EDD-94C6-DAE7C07D73F5}" presName="background3" presStyleLbl="node3" presStyleIdx="3" presStyleCnt="4"/>
      <dgm:spPr/>
    </dgm:pt>
    <dgm:pt modelId="{59AF21F1-3F82-4513-A850-D2659E5A1A6A}" type="pres">
      <dgm:prSet presAssocID="{08A32132-7B5E-4EDD-94C6-DAE7C07D73F5}" presName="text3" presStyleLbl="fgAcc3" presStyleIdx="3" presStyleCnt="4">
        <dgm:presLayoutVars>
          <dgm:chPref val="3"/>
        </dgm:presLayoutVars>
      </dgm:prSet>
      <dgm:spPr/>
      <dgm:t>
        <a:bodyPr/>
        <a:lstStyle/>
        <a:p>
          <a:endParaRPr lang="en-US"/>
        </a:p>
      </dgm:t>
    </dgm:pt>
    <dgm:pt modelId="{9AACB117-0601-4861-BDFD-F20B23288691}" type="pres">
      <dgm:prSet presAssocID="{08A32132-7B5E-4EDD-94C6-DAE7C07D73F5}" presName="hierChild4" presStyleCnt="0"/>
      <dgm:spPr/>
    </dgm:pt>
  </dgm:ptLst>
  <dgm:cxnLst>
    <dgm:cxn modelId="{083BBDFF-9C71-4B5F-8977-3A0AD9F79FE3}" type="presOf" srcId="{41661ACB-96B6-4D3B-83EA-C192AD515994}" destId="{BEEADFA5-437C-45AF-AB29-AF55AF5843D2}" srcOrd="0" destOrd="0" presId="urn:microsoft.com/office/officeart/2005/8/layout/hierarchy1"/>
    <dgm:cxn modelId="{26D30B27-319A-4FF5-A4C7-3548484A785A}" srcId="{783CB281-9260-497B-B7F5-0783F12DE476}" destId="{68D9C833-0B63-4F43-8F5F-1EE6D3D2E84F}" srcOrd="0" destOrd="0" parTransId="{6758C131-227C-47A5-AD87-CD1A73FE9B8F}" sibTransId="{C1193AF5-59BC-45C4-AB94-75DBECAB99A2}"/>
    <dgm:cxn modelId="{054B334D-2AD9-402D-AA9D-714EEAA8B376}" type="presOf" srcId="{08A32132-7B5E-4EDD-94C6-DAE7C07D73F5}" destId="{59AF21F1-3F82-4513-A850-D2659E5A1A6A}" srcOrd="0" destOrd="0" presId="urn:microsoft.com/office/officeart/2005/8/layout/hierarchy1"/>
    <dgm:cxn modelId="{06AC016D-858B-4B4B-87EB-A729BBF00BA5}" type="presOf" srcId="{88B64048-82DB-443E-A778-657CFDBA10B8}" destId="{45BC1794-E11D-4303-B69E-4A28D2DF1A94}" srcOrd="0" destOrd="0" presId="urn:microsoft.com/office/officeart/2005/8/layout/hierarchy1"/>
    <dgm:cxn modelId="{F47AB5E8-E57F-4495-A4E8-63C965E681FC}" type="presOf" srcId="{41CF6161-CB76-4046-A0E3-0CDE585161C2}" destId="{50A40823-9273-434B-9131-64F8FF17599C}" srcOrd="0" destOrd="0" presId="urn:microsoft.com/office/officeart/2005/8/layout/hierarchy1"/>
    <dgm:cxn modelId="{89107EB0-C4A1-42E0-AB9C-E18A7F38E046}" type="presOf" srcId="{A40ED9F3-673D-463D-8C8D-8666197D72C0}" destId="{AADB2FBA-43CA-4B10-B96F-6059E349F7D0}" srcOrd="0" destOrd="0" presId="urn:microsoft.com/office/officeart/2005/8/layout/hierarchy1"/>
    <dgm:cxn modelId="{4EAACDA5-5413-4299-9C25-91F4CAD624A0}" type="presOf" srcId="{783CB281-9260-497B-B7F5-0783F12DE476}" destId="{FE477DE4-29E8-4A14-B921-DF277144CF8F}" srcOrd="0" destOrd="0" presId="urn:microsoft.com/office/officeart/2005/8/layout/hierarchy1"/>
    <dgm:cxn modelId="{B6A09CF7-31B5-40EC-A269-563774F6B4BC}" type="presOf" srcId="{DCD9EA9C-C493-4529-94D4-C7FDFF06A226}" destId="{CF4B2F3E-584E-449E-957F-BBEFA08A2AE0}" srcOrd="0" destOrd="0" presId="urn:microsoft.com/office/officeart/2005/8/layout/hierarchy1"/>
    <dgm:cxn modelId="{62EAADC3-F1C0-4359-8C49-C4401E6EDD66}" type="presOf" srcId="{68D9C833-0B63-4F43-8F5F-1EE6D3D2E84F}" destId="{5BD2CE57-DCE1-4859-B2A9-DD1C2C122114}" srcOrd="0" destOrd="0" presId="urn:microsoft.com/office/officeart/2005/8/layout/hierarchy1"/>
    <dgm:cxn modelId="{1B529419-7B3F-4E76-9085-C24CE850FA41}" srcId="{62E8934C-09A3-493C-B57B-1B3A9A155978}" destId="{A40ED9F3-673D-463D-8C8D-8666197D72C0}" srcOrd="0" destOrd="0" parTransId="{665CEACB-1E25-437C-952B-A2C5DC1D9213}" sibTransId="{534A8C25-3C07-4100-8C24-A09301794A9F}"/>
    <dgm:cxn modelId="{4CEA86F0-9830-4840-88C8-9F54D7B9138E}" srcId="{68D9C833-0B63-4F43-8F5F-1EE6D3D2E84F}" destId="{62E8934C-09A3-493C-B57B-1B3A9A155978}" srcOrd="1" destOrd="0" parTransId="{FAD59262-E785-4991-9586-82554E23D312}" sibTransId="{C2FC324D-63F1-4DDF-A93C-11BC77F48979}"/>
    <dgm:cxn modelId="{41ACC118-3859-402E-B5AF-FE96E1B850DD}" type="presOf" srcId="{FAD59262-E785-4991-9586-82554E23D312}" destId="{9B2DA93F-E44A-40E5-92B9-A78424D850B8}" srcOrd="0" destOrd="0" presId="urn:microsoft.com/office/officeart/2005/8/layout/hierarchy1"/>
    <dgm:cxn modelId="{6F405F33-FC33-43BB-AD76-2589C61DAA21}" type="presOf" srcId="{665CEACB-1E25-437C-952B-A2C5DC1D9213}" destId="{557B629F-438F-4D0F-A168-4AC22E86AFCE}" srcOrd="0" destOrd="0" presId="urn:microsoft.com/office/officeart/2005/8/layout/hierarchy1"/>
    <dgm:cxn modelId="{79F62BAD-58F3-483E-9AF2-57AD763D3012}" type="presOf" srcId="{62E8934C-09A3-493C-B57B-1B3A9A155978}" destId="{59349A06-2F58-4881-97ED-508DC0B19AF4}" srcOrd="0" destOrd="0" presId="urn:microsoft.com/office/officeart/2005/8/layout/hierarchy1"/>
    <dgm:cxn modelId="{E0F4BDD5-A05E-4D13-A949-9AA2B106C4C4}" type="presOf" srcId="{B313AF02-8CDB-4A01-A409-2468972604D3}" destId="{40B7B7D0-FA3F-4C71-8F2D-EE74CA0710E9}" srcOrd="0" destOrd="0" presId="urn:microsoft.com/office/officeart/2005/8/layout/hierarchy1"/>
    <dgm:cxn modelId="{6310C541-B497-4D05-BB5F-A243C3CB3999}" srcId="{41CF6161-CB76-4046-A0E3-0CDE585161C2}" destId="{88B64048-82DB-443E-A778-657CFDBA10B8}" srcOrd="1" destOrd="0" parTransId="{41661ACB-96B6-4D3B-83EA-C192AD515994}" sibTransId="{8F740265-B738-4CD5-96CF-D04A86693EBF}"/>
    <dgm:cxn modelId="{D5CB07D3-C6B7-4455-AE92-D99DFA66ABA2}" type="presOf" srcId="{7FD7F461-A81C-43F5-8EB0-3F8B8A1B98B0}" destId="{AFCFE150-55BF-4055-95E0-0F2419365BA9}" srcOrd="0" destOrd="0" presId="urn:microsoft.com/office/officeart/2005/8/layout/hierarchy1"/>
    <dgm:cxn modelId="{700DC2A3-75A4-49D5-B7AE-F205E1B2D2B7}" srcId="{62E8934C-09A3-493C-B57B-1B3A9A155978}" destId="{08A32132-7B5E-4EDD-94C6-DAE7C07D73F5}" srcOrd="1" destOrd="0" parTransId="{4BDCD408-C64E-44F8-9973-277AA430373B}" sibTransId="{B9064BD7-CEAA-4B0E-BBD5-89034CE194FD}"/>
    <dgm:cxn modelId="{622EBFE1-636A-4C86-BAE8-2648DBA777EE}" srcId="{41CF6161-CB76-4046-A0E3-0CDE585161C2}" destId="{7FD7F461-A81C-43F5-8EB0-3F8B8A1B98B0}" srcOrd="0" destOrd="0" parTransId="{B313AF02-8CDB-4A01-A409-2468972604D3}" sibTransId="{65E94DD7-483E-42D9-BAA2-255FAF2D6414}"/>
    <dgm:cxn modelId="{844973A6-3347-432D-9515-8367018B3FA6}" srcId="{68D9C833-0B63-4F43-8F5F-1EE6D3D2E84F}" destId="{41CF6161-CB76-4046-A0E3-0CDE585161C2}" srcOrd="0" destOrd="0" parTransId="{DCD9EA9C-C493-4529-94D4-C7FDFF06A226}" sibTransId="{E63D7A1B-1457-4F39-BFCA-C717A26F9B5B}"/>
    <dgm:cxn modelId="{94BC4DF5-7F15-4C7E-B153-0666D5CAE1B0}" type="presOf" srcId="{4BDCD408-C64E-44F8-9973-277AA430373B}" destId="{ACBD3CFF-BA18-4D07-B0AC-12DBDFCEE6B0}" srcOrd="0" destOrd="0" presId="urn:microsoft.com/office/officeart/2005/8/layout/hierarchy1"/>
    <dgm:cxn modelId="{18C0B9E3-DF81-40C3-8A04-7C2F5A3A8CA0}" type="presParOf" srcId="{FE477DE4-29E8-4A14-B921-DF277144CF8F}" destId="{96A5B0C1-8C3E-4C87-AE3E-7F759157CAA9}" srcOrd="0" destOrd="0" presId="urn:microsoft.com/office/officeart/2005/8/layout/hierarchy1"/>
    <dgm:cxn modelId="{11EAB0E0-C052-4FF4-B1ED-ECD5E6596472}" type="presParOf" srcId="{96A5B0C1-8C3E-4C87-AE3E-7F759157CAA9}" destId="{A4005949-DCE2-44BD-9C9C-EB43A3417ABC}" srcOrd="0" destOrd="0" presId="urn:microsoft.com/office/officeart/2005/8/layout/hierarchy1"/>
    <dgm:cxn modelId="{35E55320-5C52-4A4F-86C5-FCB8F18EA731}" type="presParOf" srcId="{A4005949-DCE2-44BD-9C9C-EB43A3417ABC}" destId="{AD41071F-D7D2-42F8-ABFB-5D4D24C4F50F}" srcOrd="0" destOrd="0" presId="urn:microsoft.com/office/officeart/2005/8/layout/hierarchy1"/>
    <dgm:cxn modelId="{3C600517-E51F-4EA2-800A-02FC285D8824}" type="presParOf" srcId="{A4005949-DCE2-44BD-9C9C-EB43A3417ABC}" destId="{5BD2CE57-DCE1-4859-B2A9-DD1C2C122114}" srcOrd="1" destOrd="0" presId="urn:microsoft.com/office/officeart/2005/8/layout/hierarchy1"/>
    <dgm:cxn modelId="{FF9EA638-A7B6-4BA4-A92A-813AB65B43DD}" type="presParOf" srcId="{96A5B0C1-8C3E-4C87-AE3E-7F759157CAA9}" destId="{F769BA58-9BF9-4084-AFAC-E080BACA29C4}" srcOrd="1" destOrd="0" presId="urn:microsoft.com/office/officeart/2005/8/layout/hierarchy1"/>
    <dgm:cxn modelId="{11CBFF6D-6A55-4DB7-89FC-76C25BDEC4DE}" type="presParOf" srcId="{F769BA58-9BF9-4084-AFAC-E080BACA29C4}" destId="{CF4B2F3E-584E-449E-957F-BBEFA08A2AE0}" srcOrd="0" destOrd="0" presId="urn:microsoft.com/office/officeart/2005/8/layout/hierarchy1"/>
    <dgm:cxn modelId="{E932EAFA-FD6F-4C06-A263-514437E5F311}" type="presParOf" srcId="{F769BA58-9BF9-4084-AFAC-E080BACA29C4}" destId="{72D7692F-F0FD-4EFB-A04F-5AE16575B6E8}" srcOrd="1" destOrd="0" presId="urn:microsoft.com/office/officeart/2005/8/layout/hierarchy1"/>
    <dgm:cxn modelId="{77AC1D88-19EB-4013-A3D4-A74DDF8739C1}" type="presParOf" srcId="{72D7692F-F0FD-4EFB-A04F-5AE16575B6E8}" destId="{97312DAC-E887-4B67-967E-151A51F783B0}" srcOrd="0" destOrd="0" presId="urn:microsoft.com/office/officeart/2005/8/layout/hierarchy1"/>
    <dgm:cxn modelId="{A379D91B-B14E-41C3-96FE-6C4261089EE1}" type="presParOf" srcId="{97312DAC-E887-4B67-967E-151A51F783B0}" destId="{75C663E9-2AEE-4781-9838-D2EF5DA05E23}" srcOrd="0" destOrd="0" presId="urn:microsoft.com/office/officeart/2005/8/layout/hierarchy1"/>
    <dgm:cxn modelId="{933C564B-05CF-4148-8E8C-C5DA5499E6F5}" type="presParOf" srcId="{97312DAC-E887-4B67-967E-151A51F783B0}" destId="{50A40823-9273-434B-9131-64F8FF17599C}" srcOrd="1" destOrd="0" presId="urn:microsoft.com/office/officeart/2005/8/layout/hierarchy1"/>
    <dgm:cxn modelId="{AF5AEE51-0052-4DAF-A870-CFF2B91DD4C3}" type="presParOf" srcId="{72D7692F-F0FD-4EFB-A04F-5AE16575B6E8}" destId="{BA85557F-7D3F-4ED6-9A32-E19878186EE0}" srcOrd="1" destOrd="0" presId="urn:microsoft.com/office/officeart/2005/8/layout/hierarchy1"/>
    <dgm:cxn modelId="{A063D52A-9434-46ED-9BFE-06CED3FFE43E}" type="presParOf" srcId="{BA85557F-7D3F-4ED6-9A32-E19878186EE0}" destId="{40B7B7D0-FA3F-4C71-8F2D-EE74CA0710E9}" srcOrd="0" destOrd="0" presId="urn:microsoft.com/office/officeart/2005/8/layout/hierarchy1"/>
    <dgm:cxn modelId="{287D9ACD-DE75-48C7-B52C-C07DCD0A3969}" type="presParOf" srcId="{BA85557F-7D3F-4ED6-9A32-E19878186EE0}" destId="{89A8666A-3A96-40FC-A077-46BA7BC275FB}" srcOrd="1" destOrd="0" presId="urn:microsoft.com/office/officeart/2005/8/layout/hierarchy1"/>
    <dgm:cxn modelId="{31FEFCC5-997C-4A67-890F-92C45F322A71}" type="presParOf" srcId="{89A8666A-3A96-40FC-A077-46BA7BC275FB}" destId="{A5A16D45-68E9-4AF5-AB93-B3D5DA1C49A1}" srcOrd="0" destOrd="0" presId="urn:microsoft.com/office/officeart/2005/8/layout/hierarchy1"/>
    <dgm:cxn modelId="{D94FA3D5-165B-4935-B744-4543BC9EF92E}" type="presParOf" srcId="{A5A16D45-68E9-4AF5-AB93-B3D5DA1C49A1}" destId="{FBC39AF6-442E-4627-B31A-0EB27F5F3FFE}" srcOrd="0" destOrd="0" presId="urn:microsoft.com/office/officeart/2005/8/layout/hierarchy1"/>
    <dgm:cxn modelId="{F222FAD6-30B7-4E8D-824E-8E3A8207B604}" type="presParOf" srcId="{A5A16D45-68E9-4AF5-AB93-B3D5DA1C49A1}" destId="{AFCFE150-55BF-4055-95E0-0F2419365BA9}" srcOrd="1" destOrd="0" presId="urn:microsoft.com/office/officeart/2005/8/layout/hierarchy1"/>
    <dgm:cxn modelId="{508655B0-A3E5-4896-A94A-965855CB6ADA}" type="presParOf" srcId="{89A8666A-3A96-40FC-A077-46BA7BC275FB}" destId="{D37A1C0B-9466-44A8-A7CC-5E1302BE0A65}" srcOrd="1" destOrd="0" presId="urn:microsoft.com/office/officeart/2005/8/layout/hierarchy1"/>
    <dgm:cxn modelId="{B583D650-88AC-47CE-9A93-6170C401EE31}" type="presParOf" srcId="{BA85557F-7D3F-4ED6-9A32-E19878186EE0}" destId="{BEEADFA5-437C-45AF-AB29-AF55AF5843D2}" srcOrd="2" destOrd="0" presId="urn:microsoft.com/office/officeart/2005/8/layout/hierarchy1"/>
    <dgm:cxn modelId="{475CC05B-2F3D-4F49-B141-31F03A01E82F}" type="presParOf" srcId="{BA85557F-7D3F-4ED6-9A32-E19878186EE0}" destId="{98C41EC6-3051-4F9B-92CE-B4C0864F5B28}" srcOrd="3" destOrd="0" presId="urn:microsoft.com/office/officeart/2005/8/layout/hierarchy1"/>
    <dgm:cxn modelId="{5AAD08EC-1EE3-484E-99A5-D68F102F8B3F}" type="presParOf" srcId="{98C41EC6-3051-4F9B-92CE-B4C0864F5B28}" destId="{3E696E6C-6E12-4128-892A-D4E84779F244}" srcOrd="0" destOrd="0" presId="urn:microsoft.com/office/officeart/2005/8/layout/hierarchy1"/>
    <dgm:cxn modelId="{52ECFFDA-9871-4561-8269-3A99C48B286D}" type="presParOf" srcId="{3E696E6C-6E12-4128-892A-D4E84779F244}" destId="{32CE174D-FC9A-4415-809B-309C11B5A60E}" srcOrd="0" destOrd="0" presId="urn:microsoft.com/office/officeart/2005/8/layout/hierarchy1"/>
    <dgm:cxn modelId="{2E3BDDF5-5BE0-422E-AF01-94241A154530}" type="presParOf" srcId="{3E696E6C-6E12-4128-892A-D4E84779F244}" destId="{45BC1794-E11D-4303-B69E-4A28D2DF1A94}" srcOrd="1" destOrd="0" presId="urn:microsoft.com/office/officeart/2005/8/layout/hierarchy1"/>
    <dgm:cxn modelId="{9285E560-AC83-4935-B3F7-5E49E40AD83A}" type="presParOf" srcId="{98C41EC6-3051-4F9B-92CE-B4C0864F5B28}" destId="{2072CCBB-024E-4259-922D-160D39323D30}" srcOrd="1" destOrd="0" presId="urn:microsoft.com/office/officeart/2005/8/layout/hierarchy1"/>
    <dgm:cxn modelId="{AA3465EA-A2CA-47E3-B55F-4CC695E2E3E7}" type="presParOf" srcId="{F769BA58-9BF9-4084-AFAC-E080BACA29C4}" destId="{9B2DA93F-E44A-40E5-92B9-A78424D850B8}" srcOrd="2" destOrd="0" presId="urn:microsoft.com/office/officeart/2005/8/layout/hierarchy1"/>
    <dgm:cxn modelId="{857094EB-B499-4428-8D2A-70E9BF1DDA18}" type="presParOf" srcId="{F769BA58-9BF9-4084-AFAC-E080BACA29C4}" destId="{43CCDC9D-45FF-4A17-B596-047448619658}" srcOrd="3" destOrd="0" presId="urn:microsoft.com/office/officeart/2005/8/layout/hierarchy1"/>
    <dgm:cxn modelId="{82C23D61-542F-4671-962F-6E5F92DE2BEB}" type="presParOf" srcId="{43CCDC9D-45FF-4A17-B596-047448619658}" destId="{1ED121AF-2F54-44A8-A4A5-95AA6F982FE3}" srcOrd="0" destOrd="0" presId="urn:microsoft.com/office/officeart/2005/8/layout/hierarchy1"/>
    <dgm:cxn modelId="{F5C979C5-9214-4BD6-A00B-535634EDC644}" type="presParOf" srcId="{1ED121AF-2F54-44A8-A4A5-95AA6F982FE3}" destId="{BB107032-F793-4EA7-828E-C77F0A5D6EE2}" srcOrd="0" destOrd="0" presId="urn:microsoft.com/office/officeart/2005/8/layout/hierarchy1"/>
    <dgm:cxn modelId="{7EF4E881-35A2-4F23-A2A7-9A8C9C318ADD}" type="presParOf" srcId="{1ED121AF-2F54-44A8-A4A5-95AA6F982FE3}" destId="{59349A06-2F58-4881-97ED-508DC0B19AF4}" srcOrd="1" destOrd="0" presId="urn:microsoft.com/office/officeart/2005/8/layout/hierarchy1"/>
    <dgm:cxn modelId="{C3961CE4-44A8-4003-9B08-689D544FF1EC}" type="presParOf" srcId="{43CCDC9D-45FF-4A17-B596-047448619658}" destId="{2D325E1D-2016-4D7C-92D0-E16A5BC10F00}" srcOrd="1" destOrd="0" presId="urn:microsoft.com/office/officeart/2005/8/layout/hierarchy1"/>
    <dgm:cxn modelId="{74CE2FEF-3DE0-4B53-9969-DE8A9041594E}" type="presParOf" srcId="{2D325E1D-2016-4D7C-92D0-E16A5BC10F00}" destId="{557B629F-438F-4D0F-A168-4AC22E86AFCE}" srcOrd="0" destOrd="0" presId="urn:microsoft.com/office/officeart/2005/8/layout/hierarchy1"/>
    <dgm:cxn modelId="{BE7E7D0E-E265-4D16-884E-FCA856E1F8C6}" type="presParOf" srcId="{2D325E1D-2016-4D7C-92D0-E16A5BC10F00}" destId="{A32421E4-89C1-45A6-9784-E298EE3C3F68}" srcOrd="1" destOrd="0" presId="urn:microsoft.com/office/officeart/2005/8/layout/hierarchy1"/>
    <dgm:cxn modelId="{4E9B58CB-053E-49CD-ABBE-0D2D4DC04273}" type="presParOf" srcId="{A32421E4-89C1-45A6-9784-E298EE3C3F68}" destId="{AB81EF0C-8C3D-4F63-B70E-180A39725176}" srcOrd="0" destOrd="0" presId="urn:microsoft.com/office/officeart/2005/8/layout/hierarchy1"/>
    <dgm:cxn modelId="{08B12F32-888B-49C9-B245-9841BCC74C6B}" type="presParOf" srcId="{AB81EF0C-8C3D-4F63-B70E-180A39725176}" destId="{D4FF300C-A1B6-4A18-87AB-EC1CF16D74B7}" srcOrd="0" destOrd="0" presId="urn:microsoft.com/office/officeart/2005/8/layout/hierarchy1"/>
    <dgm:cxn modelId="{E8191D61-4C5D-4B14-BB86-0B7D36618A16}" type="presParOf" srcId="{AB81EF0C-8C3D-4F63-B70E-180A39725176}" destId="{AADB2FBA-43CA-4B10-B96F-6059E349F7D0}" srcOrd="1" destOrd="0" presId="urn:microsoft.com/office/officeart/2005/8/layout/hierarchy1"/>
    <dgm:cxn modelId="{AB2B600E-1F1B-472C-98F6-F145622DBE26}" type="presParOf" srcId="{A32421E4-89C1-45A6-9784-E298EE3C3F68}" destId="{07271E4F-2343-4140-B5F0-2352CB5C0264}" srcOrd="1" destOrd="0" presId="urn:microsoft.com/office/officeart/2005/8/layout/hierarchy1"/>
    <dgm:cxn modelId="{68E34F6D-F323-4BC2-BF2E-04F3F51884E4}" type="presParOf" srcId="{2D325E1D-2016-4D7C-92D0-E16A5BC10F00}" destId="{ACBD3CFF-BA18-4D07-B0AC-12DBDFCEE6B0}" srcOrd="2" destOrd="0" presId="urn:microsoft.com/office/officeart/2005/8/layout/hierarchy1"/>
    <dgm:cxn modelId="{6816F557-EE2C-414D-91E1-5D487B9D03BB}" type="presParOf" srcId="{2D325E1D-2016-4D7C-92D0-E16A5BC10F00}" destId="{F276A64D-4AE7-4A37-B69F-CE9D49BF1772}" srcOrd="3" destOrd="0" presId="urn:microsoft.com/office/officeart/2005/8/layout/hierarchy1"/>
    <dgm:cxn modelId="{497AC92D-7E9B-4F87-A446-69A0F3D595BA}" type="presParOf" srcId="{F276A64D-4AE7-4A37-B69F-CE9D49BF1772}" destId="{DA88D2E1-5365-43B0-9510-701CE1D780A1}" srcOrd="0" destOrd="0" presId="urn:microsoft.com/office/officeart/2005/8/layout/hierarchy1"/>
    <dgm:cxn modelId="{8227027A-F64A-4D83-84DD-A27851413A62}" type="presParOf" srcId="{DA88D2E1-5365-43B0-9510-701CE1D780A1}" destId="{A6957A63-61E5-449C-B329-DCA16BA803C7}" srcOrd="0" destOrd="0" presId="urn:microsoft.com/office/officeart/2005/8/layout/hierarchy1"/>
    <dgm:cxn modelId="{4E3D9D8E-F2B3-4369-AC27-ECC1BE4F8F2C}" type="presParOf" srcId="{DA88D2E1-5365-43B0-9510-701CE1D780A1}" destId="{59AF21F1-3F82-4513-A850-D2659E5A1A6A}" srcOrd="1" destOrd="0" presId="urn:microsoft.com/office/officeart/2005/8/layout/hierarchy1"/>
    <dgm:cxn modelId="{EB3C934D-5BCC-46F5-B731-6FA5880CF9C5}" type="presParOf" srcId="{F276A64D-4AE7-4A37-B69F-CE9D49BF1772}" destId="{9AACB117-0601-4861-BDFD-F20B23288691}" srcOrd="1" destOrd="0" presId="urn:microsoft.com/office/officeart/2005/8/layout/hierarchy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CBD3CFF-BA18-4D07-B0AC-12DBDFCEE6B0}">
      <dsp:nvSpPr>
        <dsp:cNvPr id="0" name=""/>
        <dsp:cNvSpPr/>
      </dsp:nvSpPr>
      <dsp:spPr>
        <a:xfrm>
          <a:off x="4156021" y="1715004"/>
          <a:ext cx="670969" cy="319320"/>
        </a:xfrm>
        <a:custGeom>
          <a:avLst/>
          <a:gdLst/>
          <a:ahLst/>
          <a:cxnLst/>
          <a:rect l="0" t="0" r="0" b="0"/>
          <a:pathLst>
            <a:path>
              <a:moveTo>
                <a:pt x="0" y="0"/>
              </a:moveTo>
              <a:lnTo>
                <a:pt x="0" y="217607"/>
              </a:lnTo>
              <a:lnTo>
                <a:pt x="670969" y="217607"/>
              </a:lnTo>
              <a:lnTo>
                <a:pt x="670969" y="3193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7B629F-438F-4D0F-A168-4AC22E86AFCE}">
      <dsp:nvSpPr>
        <dsp:cNvPr id="0" name=""/>
        <dsp:cNvSpPr/>
      </dsp:nvSpPr>
      <dsp:spPr>
        <a:xfrm>
          <a:off x="3485052" y="1715004"/>
          <a:ext cx="670969" cy="319320"/>
        </a:xfrm>
        <a:custGeom>
          <a:avLst/>
          <a:gdLst/>
          <a:ahLst/>
          <a:cxnLst/>
          <a:rect l="0" t="0" r="0" b="0"/>
          <a:pathLst>
            <a:path>
              <a:moveTo>
                <a:pt x="670969" y="0"/>
              </a:moveTo>
              <a:lnTo>
                <a:pt x="670969" y="217607"/>
              </a:lnTo>
              <a:lnTo>
                <a:pt x="0" y="217607"/>
              </a:lnTo>
              <a:lnTo>
                <a:pt x="0" y="3193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B2DA93F-E44A-40E5-92B9-A78424D850B8}">
      <dsp:nvSpPr>
        <dsp:cNvPr id="0" name=""/>
        <dsp:cNvSpPr/>
      </dsp:nvSpPr>
      <dsp:spPr>
        <a:xfrm>
          <a:off x="2814083" y="698486"/>
          <a:ext cx="1341938" cy="319320"/>
        </a:xfrm>
        <a:custGeom>
          <a:avLst/>
          <a:gdLst/>
          <a:ahLst/>
          <a:cxnLst/>
          <a:rect l="0" t="0" r="0" b="0"/>
          <a:pathLst>
            <a:path>
              <a:moveTo>
                <a:pt x="0" y="0"/>
              </a:moveTo>
              <a:lnTo>
                <a:pt x="0" y="217607"/>
              </a:lnTo>
              <a:lnTo>
                <a:pt x="1341938" y="217607"/>
              </a:lnTo>
              <a:lnTo>
                <a:pt x="1341938" y="3193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EADFA5-437C-45AF-AB29-AF55AF5843D2}">
      <dsp:nvSpPr>
        <dsp:cNvPr id="0" name=""/>
        <dsp:cNvSpPr/>
      </dsp:nvSpPr>
      <dsp:spPr>
        <a:xfrm>
          <a:off x="1472145" y="1715004"/>
          <a:ext cx="670969" cy="319320"/>
        </a:xfrm>
        <a:custGeom>
          <a:avLst/>
          <a:gdLst/>
          <a:ahLst/>
          <a:cxnLst/>
          <a:rect l="0" t="0" r="0" b="0"/>
          <a:pathLst>
            <a:path>
              <a:moveTo>
                <a:pt x="0" y="0"/>
              </a:moveTo>
              <a:lnTo>
                <a:pt x="0" y="217607"/>
              </a:lnTo>
              <a:lnTo>
                <a:pt x="670969" y="217607"/>
              </a:lnTo>
              <a:lnTo>
                <a:pt x="670969" y="3193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B7B7D0-FA3F-4C71-8F2D-EE74CA0710E9}">
      <dsp:nvSpPr>
        <dsp:cNvPr id="0" name=""/>
        <dsp:cNvSpPr/>
      </dsp:nvSpPr>
      <dsp:spPr>
        <a:xfrm>
          <a:off x="801175" y="1715004"/>
          <a:ext cx="670969" cy="319320"/>
        </a:xfrm>
        <a:custGeom>
          <a:avLst/>
          <a:gdLst/>
          <a:ahLst/>
          <a:cxnLst/>
          <a:rect l="0" t="0" r="0" b="0"/>
          <a:pathLst>
            <a:path>
              <a:moveTo>
                <a:pt x="670969" y="0"/>
              </a:moveTo>
              <a:lnTo>
                <a:pt x="670969" y="217607"/>
              </a:lnTo>
              <a:lnTo>
                <a:pt x="0" y="217607"/>
              </a:lnTo>
              <a:lnTo>
                <a:pt x="0" y="31932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F4B2F3E-584E-449E-957F-BBEFA08A2AE0}">
      <dsp:nvSpPr>
        <dsp:cNvPr id="0" name=""/>
        <dsp:cNvSpPr/>
      </dsp:nvSpPr>
      <dsp:spPr>
        <a:xfrm>
          <a:off x="1472145" y="698486"/>
          <a:ext cx="1341938" cy="319320"/>
        </a:xfrm>
        <a:custGeom>
          <a:avLst/>
          <a:gdLst/>
          <a:ahLst/>
          <a:cxnLst/>
          <a:rect l="0" t="0" r="0" b="0"/>
          <a:pathLst>
            <a:path>
              <a:moveTo>
                <a:pt x="1341938" y="0"/>
              </a:moveTo>
              <a:lnTo>
                <a:pt x="1341938" y="217607"/>
              </a:lnTo>
              <a:lnTo>
                <a:pt x="0" y="217607"/>
              </a:lnTo>
              <a:lnTo>
                <a:pt x="0" y="3193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D41071F-D7D2-42F8-ABFB-5D4D24C4F50F}">
      <dsp:nvSpPr>
        <dsp:cNvPr id="0" name=""/>
        <dsp:cNvSpPr/>
      </dsp:nvSpPr>
      <dsp:spPr>
        <a:xfrm>
          <a:off x="1956140" y="1288"/>
          <a:ext cx="1715886"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BD2CE57-DCE1-4859-B2A9-DD1C2C122114}">
      <dsp:nvSpPr>
        <dsp:cNvPr id="0" name=""/>
        <dsp:cNvSpPr/>
      </dsp:nvSpPr>
      <dsp:spPr>
        <a:xfrm>
          <a:off x="2078134" y="117183"/>
          <a:ext cx="1715886"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 B, C, D, E, F, G</a:t>
          </a:r>
          <a:endParaRPr lang="en-US" sz="1800" kern="1200" dirty="0"/>
        </a:p>
      </dsp:txBody>
      <dsp:txXfrm>
        <a:off x="2098554" y="137603"/>
        <a:ext cx="1675046" cy="656357"/>
      </dsp:txXfrm>
    </dsp:sp>
    <dsp:sp modelId="{75C663E9-2AEE-4781-9838-D2EF5DA05E23}">
      <dsp:nvSpPr>
        <dsp:cNvPr id="0" name=""/>
        <dsp:cNvSpPr/>
      </dsp:nvSpPr>
      <dsp:spPr>
        <a:xfrm>
          <a:off x="923170" y="1017806"/>
          <a:ext cx="1097949"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A40823-9273-434B-9131-64F8FF17599C}">
      <dsp:nvSpPr>
        <dsp:cNvPr id="0" name=""/>
        <dsp:cNvSpPr/>
      </dsp:nvSpPr>
      <dsp:spPr>
        <a:xfrm>
          <a:off x="1045164" y="1133701"/>
          <a:ext cx="1097949"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 B, D, F</a:t>
          </a:r>
          <a:endParaRPr lang="en-US" sz="1800" kern="1200" dirty="0"/>
        </a:p>
      </dsp:txBody>
      <dsp:txXfrm>
        <a:off x="1065584" y="1154121"/>
        <a:ext cx="1057109" cy="656357"/>
      </dsp:txXfrm>
    </dsp:sp>
    <dsp:sp modelId="{FBC39AF6-442E-4627-B31A-0EB27F5F3FFE}">
      <dsp:nvSpPr>
        <dsp:cNvPr id="0" name=""/>
        <dsp:cNvSpPr/>
      </dsp:nvSpPr>
      <dsp:spPr>
        <a:xfrm>
          <a:off x="252201" y="2034324"/>
          <a:ext cx="1097949"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CFE150-55BF-4055-95E0-0F2419365BA9}">
      <dsp:nvSpPr>
        <dsp:cNvPr id="0" name=""/>
        <dsp:cNvSpPr/>
      </dsp:nvSpPr>
      <dsp:spPr>
        <a:xfrm>
          <a:off x="374195" y="2150219"/>
          <a:ext cx="1097949"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A, D</a:t>
          </a:r>
          <a:endParaRPr lang="en-US" sz="1800" kern="1200" dirty="0"/>
        </a:p>
      </dsp:txBody>
      <dsp:txXfrm>
        <a:off x="394615" y="2170639"/>
        <a:ext cx="1057109" cy="656357"/>
      </dsp:txXfrm>
    </dsp:sp>
    <dsp:sp modelId="{32CE174D-FC9A-4415-809B-309C11B5A60E}">
      <dsp:nvSpPr>
        <dsp:cNvPr id="0" name=""/>
        <dsp:cNvSpPr/>
      </dsp:nvSpPr>
      <dsp:spPr>
        <a:xfrm>
          <a:off x="1594139" y="2034324"/>
          <a:ext cx="1097949"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5BC1794-E11D-4303-B69E-4A28D2DF1A94}">
      <dsp:nvSpPr>
        <dsp:cNvPr id="0" name=""/>
        <dsp:cNvSpPr/>
      </dsp:nvSpPr>
      <dsp:spPr>
        <a:xfrm>
          <a:off x="1716133" y="2150219"/>
          <a:ext cx="1097949"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B, F</a:t>
          </a:r>
          <a:endParaRPr lang="en-US" sz="1800" kern="1200" dirty="0"/>
        </a:p>
      </dsp:txBody>
      <dsp:txXfrm>
        <a:off x="1736553" y="2170639"/>
        <a:ext cx="1057109" cy="656357"/>
      </dsp:txXfrm>
    </dsp:sp>
    <dsp:sp modelId="{BB107032-F793-4EA7-828E-C77F0A5D6EE2}">
      <dsp:nvSpPr>
        <dsp:cNvPr id="0" name=""/>
        <dsp:cNvSpPr/>
      </dsp:nvSpPr>
      <dsp:spPr>
        <a:xfrm>
          <a:off x="3607046" y="1017806"/>
          <a:ext cx="1097949"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349A06-2F58-4881-97ED-508DC0B19AF4}">
      <dsp:nvSpPr>
        <dsp:cNvPr id="0" name=""/>
        <dsp:cNvSpPr/>
      </dsp:nvSpPr>
      <dsp:spPr>
        <a:xfrm>
          <a:off x="3729041" y="1133701"/>
          <a:ext cx="1097949"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 E, G</a:t>
          </a:r>
          <a:endParaRPr lang="en-US" sz="1800" kern="1200" dirty="0"/>
        </a:p>
      </dsp:txBody>
      <dsp:txXfrm>
        <a:off x="3749461" y="1154121"/>
        <a:ext cx="1057109" cy="656357"/>
      </dsp:txXfrm>
    </dsp:sp>
    <dsp:sp modelId="{D4FF300C-A1B6-4A18-87AB-EC1CF16D74B7}">
      <dsp:nvSpPr>
        <dsp:cNvPr id="0" name=""/>
        <dsp:cNvSpPr/>
      </dsp:nvSpPr>
      <dsp:spPr>
        <a:xfrm>
          <a:off x="2936077" y="2034324"/>
          <a:ext cx="1097949"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ADB2FBA-43CA-4B10-B96F-6059E349F7D0}">
      <dsp:nvSpPr>
        <dsp:cNvPr id="0" name=""/>
        <dsp:cNvSpPr/>
      </dsp:nvSpPr>
      <dsp:spPr>
        <a:xfrm>
          <a:off x="3058072" y="2150219"/>
          <a:ext cx="1097949"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C, G</a:t>
          </a:r>
          <a:endParaRPr lang="en-US" sz="1800" kern="1200" dirty="0"/>
        </a:p>
      </dsp:txBody>
      <dsp:txXfrm>
        <a:off x="3078492" y="2170639"/>
        <a:ext cx="1057109" cy="656357"/>
      </dsp:txXfrm>
    </dsp:sp>
    <dsp:sp modelId="{A6957A63-61E5-449C-B329-DCA16BA803C7}">
      <dsp:nvSpPr>
        <dsp:cNvPr id="0" name=""/>
        <dsp:cNvSpPr/>
      </dsp:nvSpPr>
      <dsp:spPr>
        <a:xfrm>
          <a:off x="4278015" y="2034324"/>
          <a:ext cx="1097949" cy="69719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9AF21F1-3F82-4513-A850-D2659E5A1A6A}">
      <dsp:nvSpPr>
        <dsp:cNvPr id="0" name=""/>
        <dsp:cNvSpPr/>
      </dsp:nvSpPr>
      <dsp:spPr>
        <a:xfrm>
          <a:off x="4400010" y="2150219"/>
          <a:ext cx="1097949" cy="697197"/>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E</a:t>
          </a:r>
          <a:endParaRPr lang="en-US" sz="1800" kern="1200" dirty="0"/>
        </a:p>
      </dsp:txBody>
      <dsp:txXfrm>
        <a:off x="4420430" y="2170639"/>
        <a:ext cx="1057109" cy="65635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 Id="rId2"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wmf"/><Relationship Id="rId4" Type="http://schemas.openxmlformats.org/officeDocument/2006/relationships/image" Target="../media/image12.wmf"/><Relationship Id="rId5" Type="http://schemas.openxmlformats.org/officeDocument/2006/relationships/image" Target="../media/image13.wmf"/><Relationship Id="rId6" Type="http://schemas.openxmlformats.org/officeDocument/2006/relationships/image" Target="../media/image14.wmf"/><Relationship Id="rId7" Type="http://schemas.openxmlformats.org/officeDocument/2006/relationships/image" Target="../media/image15.wmf"/><Relationship Id="rId8" Type="http://schemas.openxmlformats.org/officeDocument/2006/relationships/image" Target="../media/image16.wmf"/><Relationship Id="rId9" Type="http://schemas.openxmlformats.org/officeDocument/2006/relationships/image" Target="../media/image17.wmf"/><Relationship Id="rId10" Type="http://schemas.openxmlformats.org/officeDocument/2006/relationships/image" Target="../media/image18.wmf"/><Relationship Id="rId1" Type="http://schemas.openxmlformats.org/officeDocument/2006/relationships/image" Target="../media/image9.wmf"/><Relationship Id="rId2"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21.wmf"/><Relationship Id="rId4" Type="http://schemas.openxmlformats.org/officeDocument/2006/relationships/image" Target="../media/image22.wmf"/><Relationship Id="rId5" Type="http://schemas.openxmlformats.org/officeDocument/2006/relationships/image" Target="../media/image23.wmf"/><Relationship Id="rId1" Type="http://schemas.openxmlformats.org/officeDocument/2006/relationships/image" Target="../media/image19.wmf"/><Relationship Id="rId2" Type="http://schemas.openxmlformats.org/officeDocument/2006/relationships/image" Target="../media/image20.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6.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65614"/>
          </a:xfrm>
          <a:prstGeom prst="rect">
            <a:avLst/>
          </a:prstGeom>
        </p:spPr>
        <p:txBody>
          <a:bodyPr vert="horz" lIns="91440" tIns="45720" rIns="91440" bIns="45720" rtlCol="0"/>
          <a:lstStyle>
            <a:lvl1pPr algn="r">
              <a:defRPr sz="1200"/>
            </a:lvl1pPr>
          </a:lstStyle>
          <a:p>
            <a:fld id="{E3AED787-B5FC-244B-9B6F-4A480A5609BC}" type="datetimeFigureOut">
              <a:rPr lang="en-US" smtClean="0"/>
              <a:pPr/>
              <a:t>4/24/13</a:t>
            </a:fld>
            <a:endParaRPr lang="en-US" dirty="0"/>
          </a:p>
        </p:txBody>
      </p:sp>
      <p:sp>
        <p:nvSpPr>
          <p:cNvPr id="4" name="Footer Placeholder 3"/>
          <p:cNvSpPr>
            <a:spLocks noGrp="1"/>
          </p:cNvSpPr>
          <p:nvPr>
            <p:ph type="ftr" sz="quarter" idx="2"/>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845045"/>
            <a:ext cx="2971800" cy="465614"/>
          </a:xfrm>
          <a:prstGeom prst="rect">
            <a:avLst/>
          </a:prstGeom>
        </p:spPr>
        <p:txBody>
          <a:bodyPr vert="horz" lIns="91440" tIns="45720" rIns="91440" bIns="45720" rtlCol="0" anchor="b"/>
          <a:lstStyle>
            <a:lvl1pPr algn="r">
              <a:defRPr sz="1200"/>
            </a:lvl1pPr>
          </a:lstStyle>
          <a:p>
            <a:fld id="{8E55A4DA-CB6B-D043-8375-311F45E01637}" type="slidenum">
              <a:rPr lang="en-US" smtClean="0"/>
              <a:pPr/>
              <a:t>‹#›</a:t>
            </a:fld>
            <a:endParaRPr lang="en-US" dirty="0"/>
          </a:p>
        </p:txBody>
      </p:sp>
    </p:spTree>
    <p:extLst>
      <p:ext uri="{BB962C8B-B14F-4D97-AF65-F5344CB8AC3E}">
        <p14:creationId xmlns:p14="http://schemas.microsoft.com/office/powerpoint/2010/main" val="35933413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14"/>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5614"/>
          </a:xfrm>
          <a:prstGeom prst="rect">
            <a:avLst/>
          </a:prstGeom>
        </p:spPr>
        <p:txBody>
          <a:bodyPr vert="horz" lIns="91440" tIns="45720" rIns="91440" bIns="45720" rtlCol="0"/>
          <a:lstStyle>
            <a:lvl1pPr algn="r">
              <a:defRPr sz="1200"/>
            </a:lvl1pPr>
          </a:lstStyle>
          <a:p>
            <a:fld id="{A031CF6E-A7CC-034C-AA3C-9F1A6DDD080D}" type="datetimeFigureOut">
              <a:rPr lang="en-US" smtClean="0"/>
              <a:pPr/>
              <a:t>4/24/13</a:t>
            </a:fld>
            <a:endParaRPr lang="en-US" dirty="0"/>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23331"/>
            <a:ext cx="5486400" cy="419052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5045"/>
            <a:ext cx="2971800" cy="465614"/>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45045"/>
            <a:ext cx="2971800" cy="465614"/>
          </a:xfrm>
          <a:prstGeom prst="rect">
            <a:avLst/>
          </a:prstGeom>
        </p:spPr>
        <p:txBody>
          <a:bodyPr vert="horz" lIns="91440" tIns="45720" rIns="91440" bIns="45720" rtlCol="0" anchor="b"/>
          <a:lstStyle>
            <a:lvl1pPr algn="r">
              <a:defRPr sz="1200"/>
            </a:lvl1pPr>
          </a:lstStyle>
          <a:p>
            <a:fld id="{5A67CBD4-C074-5945-B4D9-C20F0CA68938}" type="slidenum">
              <a:rPr lang="en-US" smtClean="0"/>
              <a:pPr/>
              <a:t>‹#›</a:t>
            </a:fld>
            <a:endParaRPr lang="en-US" dirty="0"/>
          </a:p>
        </p:txBody>
      </p:sp>
    </p:spTree>
    <p:extLst>
      <p:ext uri="{BB962C8B-B14F-4D97-AF65-F5344CB8AC3E}">
        <p14:creationId xmlns:p14="http://schemas.microsoft.com/office/powerpoint/2010/main" val="42048219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-survival analysis </a:t>
            </a:r>
            <a:r>
              <a:rPr lang="en-US" baseline="0" dirty="0" smtClean="0"/>
              <a:t>focuses on modeling time before an event</a:t>
            </a:r>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 3 hidden dice to model probability of (1,2,</a:t>
            </a:r>
            <a:r>
              <a:rPr lang="en-US" baseline="0" dirty="0" smtClean="0"/>
              <a:t> …, 6)</a:t>
            </a:r>
            <a:endParaRPr lang="en-US" dirty="0" smtClean="0"/>
          </a:p>
          <a:p>
            <a:r>
              <a:rPr lang="en-US" dirty="0" smtClean="0"/>
              <a:t>-Dirichlet Dist. are</a:t>
            </a:r>
            <a:r>
              <a:rPr lang="en-US" baseline="0" dirty="0" smtClean="0"/>
              <a:t> distributions over pmf</a:t>
            </a:r>
            <a:r>
              <a:rPr lang="en-US" b="0" baseline="0" dirty="0" smtClean="0"/>
              <a:t>s</a:t>
            </a:r>
          </a:p>
          <a:p>
            <a:r>
              <a:rPr lang="en-US" b="0" baseline="0" dirty="0" smtClean="0"/>
              <a:t>-</a:t>
            </a:r>
            <a:r>
              <a:rPr lang="el-GR" sz="1200" b="0" dirty="0" smtClean="0">
                <a:latin typeface="Arial" pitchFamily="34" charset="0"/>
                <a:cs typeface="Arial" pitchFamily="34" charset="0"/>
              </a:rPr>
              <a:t>α</a:t>
            </a:r>
            <a:r>
              <a:rPr lang="en-US" sz="1200" b="0" dirty="0" smtClean="0">
                <a:latin typeface="Arial" pitchFamily="34" charset="0"/>
                <a:cs typeface="Arial" pitchFamily="34" charset="0"/>
              </a:rPr>
              <a:t> is similar</a:t>
            </a:r>
            <a:r>
              <a:rPr lang="en-US" sz="1200" b="0" baseline="0" dirty="0" smtClean="0">
                <a:latin typeface="Arial" pitchFamily="34" charset="0"/>
                <a:cs typeface="Arial" pitchFamily="34" charset="0"/>
              </a:rPr>
              <a:t> to inverse variance</a:t>
            </a:r>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0"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-kd tree partitions data into similar subclasses prior to training.</a:t>
            </a:r>
          </a:p>
          <a:p>
            <a:r>
              <a:rPr lang="en-US" baseline="0" dirty="0" smtClean="0"/>
              <a:t>-splits in kd-trees can be controlled (can control balance of computation/accuracy)</a:t>
            </a:r>
          </a:p>
          <a:p>
            <a:r>
              <a:rPr lang="en-US" baseline="0" dirty="0" smtClean="0"/>
              <a:t>-each node shares a common distribution, q, which is used to optimize calculations of child nodes’ q’s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Both truncate clusters (everything beyond T =0)</a:t>
            </a:r>
          </a:p>
          <a:p>
            <a:r>
              <a:rPr lang="en-US" baseline="0" dirty="0" smtClean="0"/>
              <a:t>CDP assigns cluster size, uses large number of small clusters, and can be later collapsed into bigger clusters</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TIMIT</a:t>
            </a:r>
            <a:r>
              <a:rPr lang="en-US" baseline="0" dirty="0" smtClean="0"/>
              <a:t> is a well calibrated corpus (i.e. many publications on phone classification) </a:t>
            </a:r>
            <a:endParaRPr lang="en-US" dirty="0" smtClean="0"/>
          </a:p>
          <a:p>
            <a:r>
              <a:rPr lang="en-US" dirty="0" smtClean="0"/>
              <a:t>Data was formatted to only include single speakers</a:t>
            </a:r>
          </a:p>
          <a:p>
            <a:r>
              <a:rPr lang="en-US" dirty="0" smtClean="0"/>
              <a:t>CTS is much more difficult to model</a:t>
            </a:r>
            <a:r>
              <a:rPr lang="en-US" baseline="0" dirty="0" smtClean="0"/>
              <a:t> than read speech</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-averaged across 10 iterations</a:t>
            </a:r>
          </a:p>
          <a:p>
            <a:r>
              <a:rPr lang="en-US" dirty="0" smtClean="0"/>
              <a:t>-spikes occur in noisier CTS corpora but not</a:t>
            </a:r>
            <a:r>
              <a:rPr lang="en-US" baseline="0" dirty="0" smtClean="0"/>
              <a:t> TIMIT – due to variance problem</a:t>
            </a:r>
            <a:endParaRPr lang="en-US" dirty="0" smtClean="0"/>
          </a:p>
          <a:p>
            <a:r>
              <a:rPr lang="en-US" dirty="0" smtClean="0"/>
              <a:t>-Spikes in graph indicate that covariances aren’t getting estimated</a:t>
            </a:r>
            <a:r>
              <a:rPr lang="en-US" baseline="0" dirty="0" smtClean="0"/>
              <a:t> well. This is due to sparsely populated mixture components (i.e. on component may only have one training sample populating it so covariances can’t be chosen well)</a:t>
            </a:r>
          </a:p>
          <a:p>
            <a:r>
              <a:rPr lang="en-US" baseline="0" dirty="0" smtClean="0"/>
              <a:t>-When a shared covariance is used instead of estimated covariance, spikes disappear (though error rates increase and level off, i.e. basically averaged)</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 algorithms yield comparable performance. </a:t>
            </a:r>
          </a:p>
          <a:p>
            <a:r>
              <a:rPr lang="en-US" dirty="0" smtClean="0"/>
              <a:t>-Setting </a:t>
            </a:r>
            <a:r>
              <a:rPr lang="en-US" dirty="0" err="1" smtClean="0"/>
              <a:t>init.</a:t>
            </a:r>
            <a:r>
              <a:rPr lang="en-US" dirty="0" smtClean="0"/>
              <a:t> Depth =4</a:t>
            </a:r>
            <a:r>
              <a:rPr lang="en-US" baseline="0" dirty="0" smtClean="0"/>
              <a:t> only changes error by </a:t>
            </a:r>
            <a:r>
              <a:rPr lang="en-US" sz="1200" kern="1200" dirty="0" smtClean="0">
                <a:solidFill>
                  <a:schemeClr val="tx1"/>
                </a:solidFill>
                <a:effectLst/>
                <a:latin typeface="+mn-lt"/>
                <a:ea typeface="+mn-ea"/>
                <a:cs typeface="+mn-cs"/>
              </a:rPr>
              <a:t>1.32% and 1.14%  for CH-E and CH-M</a:t>
            </a:r>
          </a:p>
          <a:p>
            <a:r>
              <a:rPr lang="en-US" sz="1200" kern="1200" dirty="0" smtClean="0">
                <a:solidFill>
                  <a:schemeClr val="tx1"/>
                </a:solidFill>
                <a:effectLst/>
                <a:latin typeface="+mn-lt"/>
                <a:ea typeface="+mn-ea"/>
                <a:cs typeface="+mn-cs"/>
              </a:rPr>
              <a:t>-Setting</a:t>
            </a:r>
            <a:r>
              <a:rPr lang="en-US" sz="1200" kern="1200" baseline="0" dirty="0" smtClean="0">
                <a:solidFill>
                  <a:schemeClr val="tx1"/>
                </a:solidFill>
                <a:effectLst/>
                <a:latin typeface="+mn-lt"/>
                <a:ea typeface="+mn-ea"/>
                <a:cs typeface="+mn-cs"/>
              </a:rPr>
              <a:t> </a:t>
            </a:r>
            <a:r>
              <a:rPr lang="en-US" sz="1200" kern="1200" baseline="0" dirty="0" err="1" smtClean="0">
                <a:solidFill>
                  <a:schemeClr val="tx1"/>
                </a:solidFill>
                <a:effectLst/>
                <a:latin typeface="+mn-lt"/>
                <a:ea typeface="+mn-ea"/>
                <a:cs typeface="+mn-cs"/>
              </a:rPr>
              <a:t>truncLevel</a:t>
            </a:r>
            <a:r>
              <a:rPr lang="en-US" sz="1200" kern="1200" baseline="0" dirty="0" smtClean="0">
                <a:solidFill>
                  <a:schemeClr val="tx1"/>
                </a:solidFill>
                <a:effectLst/>
                <a:latin typeface="+mn-lt"/>
                <a:ea typeface="+mn-ea"/>
                <a:cs typeface="+mn-cs"/>
              </a:rPr>
              <a:t> = 6 only changes error by less than 0.5% absolute for any instance</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CVSB and CDP: O(TN)</a:t>
            </a:r>
          </a:p>
          <a:p>
            <a:r>
              <a:rPr lang="en-US" dirty="0" smtClean="0"/>
              <a:t>AVDPM: O(2^depth) + O(</a:t>
            </a:r>
            <a:r>
              <a:rPr lang="en-US" dirty="0" err="1" smtClean="0"/>
              <a:t>NlogN</a:t>
            </a:r>
            <a:r>
              <a:rPr lang="en-US" dirty="0" smtClean="0"/>
              <a:t>)</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-CVSB and CDP better for very small corpora</a:t>
            </a:r>
          </a:p>
          <a:p>
            <a:r>
              <a:rPr lang="en-US" dirty="0" smtClean="0"/>
              <a:t>-AVDPM is much</a:t>
            </a:r>
            <a:r>
              <a:rPr lang="en-US" baseline="0" dirty="0" smtClean="0"/>
              <a:t> better suited to large speech corpora (TIMIT ~100k samples -&gt;FISHER ~10 million samples)</a:t>
            </a:r>
            <a:endParaRPr lang="en-US" dirty="0" smtClean="0"/>
          </a:p>
          <a:p>
            <a:r>
              <a:rPr lang="en-US" dirty="0" smtClean="0"/>
              <a:t>-Plot shown for TIMIT corpus</a:t>
            </a:r>
          </a:p>
          <a:p>
            <a:r>
              <a:rPr lang="en-US" dirty="0" smtClean="0"/>
              <a:t>-Randomly</a:t>
            </a:r>
            <a:r>
              <a:rPr lang="en-US" baseline="0" dirty="0" smtClean="0"/>
              <a:t> select different amounts of training data from TIMIT</a:t>
            </a:r>
          </a:p>
          <a:p>
            <a:r>
              <a:rPr lang="en-US" baseline="0" dirty="0" smtClean="0"/>
              <a:t>-Lines are extrapolated out.</a:t>
            </a:r>
          </a:p>
          <a:p>
            <a:r>
              <a:rPr lang="en-US" baseline="0" dirty="0" smtClean="0"/>
              <a:t>-New data is generated by repeatedly concatenating TIMIT and adding Gaussian noise to feature vectors to ensure extrapolation is legit</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26</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27</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28</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35D758C2-C356-43B3-AAFA-040681F9914C}" type="slidenum">
              <a:rPr lang="en-US" smtClean="0"/>
              <a:pPr/>
              <a:t>29</a:t>
            </a:fld>
            <a:endParaRPr lang="en-US" dirty="0" smtClean="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xfrm>
            <a:off x="387628" y="4423332"/>
            <a:ext cx="6151328" cy="4190524"/>
          </a:xfrm>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Don’t discuss parametric and non-parametric methods here</a:t>
            </a:r>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-theta is a fraction of current stick length (not of original stick length)</a:t>
            </a:r>
          </a:p>
          <a:p>
            <a:r>
              <a:rPr lang="en-US" dirty="0" smtClean="0"/>
              <a:t>-stick-breaking</a:t>
            </a:r>
            <a:r>
              <a:rPr lang="en-US" baseline="0" dirty="0" smtClean="0"/>
              <a:t> </a:t>
            </a:r>
            <a:r>
              <a:rPr lang="en-US" dirty="0" smtClean="0"/>
              <a:t>continues</a:t>
            </a:r>
            <a:r>
              <a:rPr lang="en-US" baseline="0" dirty="0" smtClean="0"/>
              <a:t> until cost function is optimized</a:t>
            </a:r>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A67CBD4-C074-5945-B4D9-C20F0CA68938}"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t>
            </a:r>
            <a:r>
              <a:rPr lang="en-US" b="1" baseline="0" dirty="0" smtClean="0"/>
              <a:t>We don’t run a complete recognition experiment but we do train monophone models in order to generate a phone alignment</a:t>
            </a:r>
            <a:endParaRPr lang="en-US" baseline="0" dirty="0" smtClean="0"/>
          </a:p>
        </p:txBody>
      </p:sp>
      <p:sp>
        <p:nvSpPr>
          <p:cNvPr id="4" name="Slide Number Placeholder 3"/>
          <p:cNvSpPr>
            <a:spLocks noGrp="1"/>
          </p:cNvSpPr>
          <p:nvPr>
            <p:ph type="sldNum" sz="quarter" idx="10"/>
          </p:nvPr>
        </p:nvSpPr>
        <p:spPr/>
        <p:txBody>
          <a:bodyPr/>
          <a:lstStyle/>
          <a:p>
            <a:fld id="{5A67CBD4-C074-5945-B4D9-C20F0CA68938}"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-Averaging across distributions is ok for capturing</a:t>
            </a:r>
            <a:r>
              <a:rPr lang="en-US" baseline="0" dirty="0" smtClean="0"/>
              <a:t> </a:t>
            </a:r>
            <a:r>
              <a:rPr lang="en-US" dirty="0" smtClean="0"/>
              <a:t>general acoustic features for phone identification but can’t capture unique acoustic traits</a:t>
            </a:r>
            <a:r>
              <a:rPr lang="en-US" baseline="0" dirty="0" smtClean="0"/>
              <a:t>.</a:t>
            </a:r>
          </a:p>
        </p:txBody>
      </p:sp>
      <p:sp>
        <p:nvSpPr>
          <p:cNvPr id="4" name="Slide Number Placeholder 3"/>
          <p:cNvSpPr>
            <a:spLocks noGrp="1"/>
          </p:cNvSpPr>
          <p:nvPr>
            <p:ph type="sldNum" sz="quarter" idx="10"/>
          </p:nvPr>
        </p:nvSpPr>
        <p:spPr/>
        <p:txBody>
          <a:bodyPr/>
          <a:lstStyle/>
          <a:p>
            <a:fld id="{5A67CBD4-C074-5945-B4D9-C20F0CA68938}"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3" name="Slide Number Placeholder 14"/>
          <p:cNvSpPr>
            <a:spLocks noGrp="1"/>
          </p:cNvSpPr>
          <p:nvPr>
            <p:ph type="sldNum" sz="quarter" idx="4"/>
          </p:nvPr>
        </p:nvSpPr>
        <p:spPr>
          <a:xfrm>
            <a:off x="8719644" y="6547620"/>
            <a:ext cx="446252" cy="365125"/>
          </a:xfrm>
          <a:prstGeom prst="rect">
            <a:avLst/>
          </a:prstGeom>
        </p:spPr>
        <p:txBody>
          <a:bodyPr vert="horz" wrap="none" lIns="0" tIns="0" rIns="0" bIns="0" rtlCol="0" anchor="ctr"/>
          <a:lstStyle>
            <a:lvl1pPr algn="ctr">
              <a:defRPr sz="1000" b="1">
                <a:solidFill>
                  <a:schemeClr val="tx1"/>
                </a:solidFill>
                <a:latin typeface="Arial"/>
                <a:cs typeface="Arial"/>
              </a:defRPr>
            </a:lvl1pPr>
          </a:lstStyle>
          <a:p>
            <a:fld id="{01273EB3-0C8F-EF4B-B631-4F6FC052770E}" type="slidenum">
              <a:rPr lang="en-US" smtClean="0"/>
              <a:pPr/>
              <a:t>‹#›</a:t>
            </a:fld>
            <a:endParaRPr lang="en-US" dirty="0"/>
          </a:p>
        </p:txBody>
      </p:sp>
      <p:sp>
        <p:nvSpPr>
          <p:cNvPr id="15" name="Title Placeholder 17"/>
          <p:cNvSpPr>
            <a:spLocks noGrp="1"/>
          </p:cNvSpPr>
          <p:nvPr>
            <p:ph type="title"/>
          </p:nvPr>
        </p:nvSpPr>
        <p:spPr>
          <a:xfrm>
            <a:off x="0" y="920"/>
            <a:ext cx="9144000" cy="393234"/>
          </a:xfrm>
          <a:prstGeom prst="rect">
            <a:avLst/>
          </a:prstGeom>
        </p:spPr>
        <p:txBody>
          <a:bodyPr vert="horz" lIns="91440" tIns="45720" rIns="91440" bIns="45720" rtlCol="0" anchor="ctr">
            <a:normAutofit/>
          </a:bodyPr>
          <a:lstStyle>
            <a:lvl1pPr>
              <a:defRPr b="1"/>
            </a:lvl1pPr>
          </a:lstStyle>
          <a:p>
            <a:r>
              <a:rPr lang="en-US" dirty="0" smtClean="0"/>
              <a:t>Click to edit Master title style</a:t>
            </a:r>
            <a:endParaRPr lang="en-US" dirty="0"/>
          </a:p>
        </p:txBody>
      </p:sp>
    </p:spTree>
    <p:extLst>
      <p:ext uri="{BB962C8B-B14F-4D97-AF65-F5344CB8AC3E}">
        <p14:creationId xmlns:p14="http://schemas.microsoft.com/office/powerpoint/2010/main" val="174341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69428071"/>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59383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4" Type="http://schemas.openxmlformats.org/officeDocument/2006/relationships/image" Target="../media/image1.gi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Document 6"/>
          <p:cNvSpPr/>
          <p:nvPr userDrawn="1"/>
        </p:nvSpPr>
        <p:spPr>
          <a:xfrm>
            <a:off x="0" y="0"/>
            <a:ext cx="9155545" cy="53340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
        <p:nvSpPr>
          <p:cNvPr id="11" name="Rectangle 10"/>
          <p:cNvSpPr/>
          <p:nvPr userDrawn="1"/>
        </p:nvSpPr>
        <p:spPr bwMode="auto">
          <a:xfrm>
            <a:off x="8697748" y="6624263"/>
            <a:ext cx="457200" cy="241558"/>
          </a:xfrm>
          <a:prstGeom prst="rect">
            <a:avLst/>
          </a:prstGeom>
          <a:solidFill>
            <a:srgbClr val="1E90FF"/>
          </a:solidFill>
          <a:ln w="9525" cap="flat" cmpd="sng" algn="ctr">
            <a:noFill/>
            <a:prstDash val="solid"/>
            <a:round/>
            <a:headEnd type="none" w="med" len="med"/>
            <a:tailEnd type="none" w="med" len="med"/>
          </a:ln>
          <a:effectLst/>
        </p:spPr>
        <p:txBody>
          <a:bodyPr vert="horz" wrap="square" lIns="0" tIns="0" rIns="0" bIns="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000" b="0" i="0" u="none" strike="noStrike" kern="0" cap="none" spc="0" normalizeH="0" baseline="0" noProof="0" dirty="0">
              <a:ln>
                <a:noFill/>
              </a:ln>
              <a:effectLst/>
              <a:uLnTx/>
              <a:uFillTx/>
            </a:endParaRPr>
          </a:p>
        </p:txBody>
      </p:sp>
      <p:pic>
        <p:nvPicPr>
          <p:cNvPr id="12" name="Picture 11" descr="isip_logo_small_transparent.gi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24365" y="6556210"/>
            <a:ext cx="280435" cy="272346"/>
          </a:xfrm>
          <a:prstGeom prst="rect">
            <a:avLst/>
          </a:prstGeom>
        </p:spPr>
      </p:pic>
      <p:sp>
        <p:nvSpPr>
          <p:cNvPr id="13" name="TextBox 12"/>
          <p:cNvSpPr txBox="1"/>
          <p:nvPr userDrawn="1"/>
        </p:nvSpPr>
        <p:spPr bwMode="auto">
          <a:xfrm>
            <a:off x="39093" y="6612962"/>
            <a:ext cx="9115855" cy="239809"/>
          </a:xfrm>
          <a:prstGeom prst="rect">
            <a:avLst/>
          </a:prstGeom>
          <a:noFill/>
          <a:ln w="12700" cap="sq" algn="ctr">
            <a:noFill/>
            <a:miter lim="800000"/>
            <a:headEnd/>
            <a:tailEnd/>
          </a:ln>
          <a:effectLst/>
        </p:spPr>
        <p:txBody>
          <a:bodyPr wrap="square" rtlCol="0">
            <a:spAutoFit/>
          </a:bodyPr>
          <a:lstStyle/>
          <a:p>
            <a:pPr marL="285750">
              <a:lnSpc>
                <a:spcPct val="95000"/>
              </a:lnSpc>
              <a:spcBef>
                <a:spcPts val="1200"/>
              </a:spcBef>
              <a:tabLst>
                <a:tab pos="8513763" algn="r"/>
              </a:tabLst>
            </a:pPr>
            <a:r>
              <a:rPr lang="en-US" sz="1000" b="1" dirty="0" smtClean="0">
                <a:solidFill>
                  <a:schemeClr val="tx2">
                    <a:lumMod val="50000"/>
                  </a:schemeClr>
                </a:solidFill>
              </a:rPr>
              <a:t>Department of Electrical and Computer Engineering, Temple University	April 25,</a:t>
            </a:r>
            <a:r>
              <a:rPr lang="en-US" sz="1000" b="1" baseline="0" dirty="0" smtClean="0">
                <a:solidFill>
                  <a:schemeClr val="tx2">
                    <a:lumMod val="50000"/>
                  </a:schemeClr>
                </a:solidFill>
              </a:rPr>
              <a:t> 2013</a:t>
            </a:r>
            <a:endParaRPr lang="en-US" sz="1000" b="1" dirty="0" smtClean="0">
              <a:solidFill>
                <a:schemeClr val="tx2">
                  <a:lumMod val="50000"/>
                </a:schemeClr>
              </a:solidFill>
            </a:endParaRPr>
          </a:p>
        </p:txBody>
      </p:sp>
      <p:cxnSp>
        <p:nvCxnSpPr>
          <p:cNvPr id="10" name="Straight Connector 9"/>
          <p:cNvCxnSpPr/>
          <p:nvPr userDrawn="1"/>
        </p:nvCxnSpPr>
        <p:spPr bwMode="auto">
          <a:xfrm>
            <a:off x="392405" y="6629400"/>
            <a:ext cx="8751595" cy="0"/>
          </a:xfrm>
          <a:prstGeom prst="line">
            <a:avLst/>
          </a:prstGeom>
          <a:solidFill>
            <a:schemeClr val="accent2"/>
          </a:solidFill>
          <a:ln w="19050" cap="sq" cmpd="sng" algn="ctr">
            <a:solidFill>
              <a:srgbClr val="1E90FF"/>
            </a:solidFill>
            <a:prstDash val="solid"/>
            <a:round/>
            <a:headEnd type="none" w="med" len="med"/>
            <a:tailEnd type="none" w="med" len="med"/>
          </a:ln>
          <a:effectLst/>
        </p:spPr>
      </p:cxnSp>
      <p:sp>
        <p:nvSpPr>
          <p:cNvPr id="16" name="TextBox 15"/>
          <p:cNvSpPr txBox="1"/>
          <p:nvPr userDrawn="1"/>
        </p:nvSpPr>
        <p:spPr>
          <a:xfrm>
            <a:off x="8741540" y="6657110"/>
            <a:ext cx="364736" cy="153888"/>
          </a:xfrm>
          <a:prstGeom prst="rect">
            <a:avLst/>
          </a:prstGeom>
          <a:noFill/>
        </p:spPr>
        <p:txBody>
          <a:bodyPr wrap="square" lIns="0" tIns="0" rIns="0" bIns="0" rtlCol="0" anchor="ctr" anchorCtr="1">
            <a:spAutoFit/>
          </a:bodyPr>
          <a:lstStyle/>
          <a:p>
            <a:fld id="{7004E5E3-C477-F742-9645-5285663234E5}" type="slidenum">
              <a:rPr lang="en-US" sz="1000" b="1" i="0" smtClean="0">
                <a:latin typeface="Arial"/>
                <a:cs typeface="Arial"/>
              </a:rPr>
              <a:pPr/>
              <a:t>‹#›</a:t>
            </a:fld>
            <a:endParaRPr lang="en-US" sz="1000" b="1" i="0" dirty="0">
              <a:latin typeface="Arial"/>
              <a:cs typeface="Arial"/>
            </a:endParaRPr>
          </a:p>
        </p:txBody>
      </p:sp>
      <p:sp>
        <p:nvSpPr>
          <p:cNvPr id="18" name="Title Placeholder 17"/>
          <p:cNvSpPr>
            <a:spLocks noGrp="1"/>
          </p:cNvSpPr>
          <p:nvPr>
            <p:ph type="title"/>
          </p:nvPr>
        </p:nvSpPr>
        <p:spPr>
          <a:xfrm>
            <a:off x="-1" y="0"/>
            <a:ext cx="9155545" cy="328461"/>
          </a:xfrm>
          <a:prstGeom prst="rect">
            <a:avLst/>
          </a:prstGeom>
        </p:spPr>
        <p:txBody>
          <a:bodyPr vert="horz" wrap="none" lIns="91440" tIns="0" rIns="0" bIns="0" rtlCol="0" anchor="ctr" anchorCtr="0">
            <a:normAutofit/>
          </a:bodyPr>
          <a:lstStyle/>
          <a:p>
            <a:endParaRPr lang="en-US" dirty="0"/>
          </a:p>
        </p:txBody>
      </p:sp>
    </p:spTree>
    <p:extLst>
      <p:ext uri="{BB962C8B-B14F-4D97-AF65-F5344CB8AC3E}">
        <p14:creationId xmlns:p14="http://schemas.microsoft.com/office/powerpoint/2010/main" val="1521350337"/>
      </p:ext>
    </p:extLst>
  </p:cSld>
  <p:clrMap bg1="lt1" tx1="dk1" bg2="lt2" tx2="dk2" accent1="accent1" accent2="accent2" accent3="accent3" accent4="accent4" accent5="accent5" accent6="accent6" hlink="hlink" folHlink="folHlink"/>
  <p:sldLayoutIdLst>
    <p:sldLayoutId id="2147483651" r:id="rId1"/>
    <p:sldLayoutId id="2147483654" r:id="rId2"/>
  </p:sldLayoutIdLst>
  <p:hf sldNum="0" hdr="0" dt="0"/>
  <p:txStyles>
    <p:titleStyle>
      <a:lvl1pPr algn="l" defTabSz="457200" rtl="0" eaLnBrk="1" latinLnBrk="0" hangingPunct="1">
        <a:spcBef>
          <a:spcPct val="0"/>
        </a:spcBef>
        <a:buNone/>
        <a:defRPr sz="2400" b="1" kern="1200" baseline="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sldLayoutIdLst>
    <p:sldLayoutId id="2147483653" r:id="rId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0" y="0"/>
            <a:ext cx="9144000" cy="6858000"/>
          </a:xfrm>
          <a:prstGeom prst="rect">
            <a:avLst/>
          </a:prstGeom>
          <a:gradFill flip="none" rotWithShape="1">
            <a:gsLst>
              <a:gs pos="0">
                <a:srgbClr val="B6D6FC"/>
              </a:gs>
              <a:gs pos="100000">
                <a:srgbClr val="FFFFFF"/>
              </a:gs>
            </a:gsLst>
            <a:lin ang="0" scaled="1"/>
            <a:tileRect/>
          </a:gra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665124"/>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7" name="Document 6"/>
          <p:cNvSpPr/>
          <p:nvPr userDrawn="1"/>
        </p:nvSpPr>
        <p:spPr>
          <a:xfrm flipV="1">
            <a:off x="-11545" y="4335690"/>
            <a:ext cx="9155545" cy="2522310"/>
          </a:xfrm>
          <a:prstGeom prst="flowChartDocument">
            <a:avLst/>
          </a:prstGeom>
          <a:gradFill flip="none" rotWithShape="1">
            <a:gsLst>
              <a:gs pos="0">
                <a:srgbClr val="1E90FF"/>
              </a:gs>
              <a:gs pos="100000">
                <a:srgbClr val="FFFFFF"/>
              </a:gs>
            </a:gsLst>
            <a:lin ang="3300000" scaled="0"/>
            <a:tileRect/>
          </a:gradFill>
          <a:ln>
            <a:noFill/>
          </a:ln>
          <a:effectLst>
            <a:outerShdw blurRad="40000" dist="23000" dir="5400000" rotWithShape="0">
              <a:schemeClr val="bg1">
                <a:alpha val="35000"/>
              </a:scheme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333399"/>
              </a:solidFill>
            </a:endParaRPr>
          </a:p>
        </p:txBody>
      </p:sp>
    </p:spTree>
    <p:extLst>
      <p:ext uri="{BB962C8B-B14F-4D97-AF65-F5344CB8AC3E}">
        <p14:creationId xmlns:p14="http://schemas.microsoft.com/office/powerpoint/2010/main" val="3337940000"/>
      </p:ext>
    </p:extLst>
  </p:cSld>
  <p:clrMap bg1="lt1" tx1="dk1" bg2="lt2" tx2="dk2" accent1="accent1" accent2="accent2" accent3="accent3" accent4="accent4" accent5="accent5" accent6="accent6" hlink="hlink" folHlink="folHlink"/>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8.jpeg"/></Relationships>
</file>

<file path=ppt/slides/_rels/slide11.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4"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9" Type="http://schemas.openxmlformats.org/officeDocument/2006/relationships/image" Target="../media/image11.wmf"/><Relationship Id="rId20" Type="http://schemas.openxmlformats.org/officeDocument/2006/relationships/oleObject" Target="../embeddings/oleObject11.bin"/><Relationship Id="rId21" Type="http://schemas.openxmlformats.org/officeDocument/2006/relationships/image" Target="../media/image17.wmf"/><Relationship Id="rId22" Type="http://schemas.openxmlformats.org/officeDocument/2006/relationships/oleObject" Target="../embeddings/oleObject12.bin"/><Relationship Id="rId23" Type="http://schemas.openxmlformats.org/officeDocument/2006/relationships/image" Target="../media/image18.wmf"/><Relationship Id="rId10" Type="http://schemas.openxmlformats.org/officeDocument/2006/relationships/oleObject" Target="../embeddings/oleObject6.bin"/><Relationship Id="rId11" Type="http://schemas.openxmlformats.org/officeDocument/2006/relationships/image" Target="../media/image12.wmf"/><Relationship Id="rId12" Type="http://schemas.openxmlformats.org/officeDocument/2006/relationships/oleObject" Target="../embeddings/oleObject7.bin"/><Relationship Id="rId13" Type="http://schemas.openxmlformats.org/officeDocument/2006/relationships/image" Target="../media/image13.wmf"/><Relationship Id="rId14" Type="http://schemas.openxmlformats.org/officeDocument/2006/relationships/oleObject" Target="../embeddings/oleObject8.bin"/><Relationship Id="rId15" Type="http://schemas.openxmlformats.org/officeDocument/2006/relationships/image" Target="../media/image14.wmf"/><Relationship Id="rId16" Type="http://schemas.openxmlformats.org/officeDocument/2006/relationships/oleObject" Target="../embeddings/oleObject9.bin"/><Relationship Id="rId17" Type="http://schemas.openxmlformats.org/officeDocument/2006/relationships/image" Target="../media/image15.wmf"/><Relationship Id="rId18" Type="http://schemas.openxmlformats.org/officeDocument/2006/relationships/oleObject" Target="../embeddings/oleObject10.bin"/><Relationship Id="rId19" Type="http://schemas.openxmlformats.org/officeDocument/2006/relationships/image" Target="../media/image16.wmf"/><Relationship Id="rId1" Type="http://schemas.openxmlformats.org/officeDocument/2006/relationships/vmlDrawing" Target="../drawings/vmlDrawing2.vml"/><Relationship Id="rId2" Type="http://schemas.openxmlformats.org/officeDocument/2006/relationships/slideLayout" Target="../slideLayouts/slideLayout1.xml"/><Relationship Id="rId3" Type="http://schemas.openxmlformats.org/officeDocument/2006/relationships/notesSlide" Target="../notesSlides/notesSlide12.xml"/><Relationship Id="rId4" Type="http://schemas.openxmlformats.org/officeDocument/2006/relationships/oleObject" Target="../embeddings/oleObject3.bin"/><Relationship Id="rId5" Type="http://schemas.openxmlformats.org/officeDocument/2006/relationships/image" Target="../media/image9.wmf"/><Relationship Id="rId6" Type="http://schemas.openxmlformats.org/officeDocument/2006/relationships/oleObject" Target="../embeddings/oleObject4.bin"/><Relationship Id="rId7" Type="http://schemas.openxmlformats.org/officeDocument/2006/relationships/image" Target="../media/image10.wmf"/><Relationship Id="rId8" Type="http://schemas.openxmlformats.org/officeDocument/2006/relationships/oleObject" Target="../embeddings/oleObject5.bin"/></Relationships>
</file>

<file path=ppt/slides/_rels/slide13.xml.rels><?xml version="1.0" encoding="UTF-8" standalone="yes"?>
<Relationships xmlns="http://schemas.openxmlformats.org/package/2006/relationships"><Relationship Id="rId11" Type="http://schemas.openxmlformats.org/officeDocument/2006/relationships/image" Target="../media/image22.wmf"/><Relationship Id="rId12" Type="http://schemas.openxmlformats.org/officeDocument/2006/relationships/oleObject" Target="../embeddings/oleObject17.bin"/><Relationship Id="rId13" Type="http://schemas.openxmlformats.org/officeDocument/2006/relationships/image" Target="../media/image23.wmf"/><Relationship Id="rId1" Type="http://schemas.openxmlformats.org/officeDocument/2006/relationships/vmlDrawing" Target="../drawings/vmlDrawing3.vml"/><Relationship Id="rId2" Type="http://schemas.openxmlformats.org/officeDocument/2006/relationships/slideLayout" Target="../slideLayouts/slideLayout1.xml"/><Relationship Id="rId3" Type="http://schemas.openxmlformats.org/officeDocument/2006/relationships/notesSlide" Target="../notesSlides/notesSlide13.xml"/><Relationship Id="rId4" Type="http://schemas.openxmlformats.org/officeDocument/2006/relationships/oleObject" Target="../embeddings/oleObject13.bin"/><Relationship Id="rId5" Type="http://schemas.openxmlformats.org/officeDocument/2006/relationships/image" Target="../media/image19.wmf"/><Relationship Id="rId6" Type="http://schemas.openxmlformats.org/officeDocument/2006/relationships/oleObject" Target="../embeddings/oleObject14.bin"/><Relationship Id="rId7" Type="http://schemas.openxmlformats.org/officeDocument/2006/relationships/image" Target="../media/image20.wmf"/><Relationship Id="rId8" Type="http://schemas.openxmlformats.org/officeDocument/2006/relationships/oleObject" Target="../embeddings/oleObject15.bin"/><Relationship Id="rId9" Type="http://schemas.openxmlformats.org/officeDocument/2006/relationships/image" Target="../media/image21.wmf"/><Relationship Id="rId10" Type="http://schemas.openxmlformats.org/officeDocument/2006/relationships/oleObject" Target="../embeddings/oleObject16.bin"/></Relationships>
</file>

<file path=ppt/slides/_rels/slide14.xml.rels><?xml version="1.0" encoding="UTF-8" standalone="yes"?>
<Relationships xmlns="http://schemas.openxmlformats.org/package/2006/relationships"><Relationship Id="rId3" Type="http://schemas.openxmlformats.org/officeDocument/2006/relationships/hyperlink" Target="http://en.wikipedia.org/wiki/File:3dRosenbrock.png" TargetMode="External"/><Relationship Id="rId4" Type="http://schemas.openxmlformats.org/officeDocument/2006/relationships/image" Target="../media/image24.png"/><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4" Type="http://schemas.openxmlformats.org/officeDocument/2006/relationships/diagramData" Target="../diagrams/data1.xml"/><Relationship Id="rId5" Type="http://schemas.openxmlformats.org/officeDocument/2006/relationships/diagramLayout" Target="../diagrams/layout1.xml"/><Relationship Id="rId6" Type="http://schemas.openxmlformats.org/officeDocument/2006/relationships/diagramQuickStyle" Target="../diagrams/quickStyle1.xml"/><Relationship Id="rId7" Type="http://schemas.openxmlformats.org/officeDocument/2006/relationships/diagramColors" Target="../diagrams/colors1.xml"/><Relationship Id="rId8" Type="http://schemas.microsoft.com/office/2007/relationships/diagramDrawing" Target="../diagrams/drawing1.xml"/><Relationship Id="rId9" Type="http://schemas.openxmlformats.org/officeDocument/2006/relationships/oleObject" Target="../embeddings/oleObject18.bin"/><Relationship Id="rId10" Type="http://schemas.openxmlformats.org/officeDocument/2006/relationships/image" Target="../media/image25.wmf"/><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4" Type="http://schemas.openxmlformats.org/officeDocument/2006/relationships/image" Target="../media/image27.png"/><Relationship Id="rId5" Type="http://schemas.openxmlformats.org/officeDocument/2006/relationships/oleObject" Target="../embeddings/oleObject19.bin"/><Relationship Id="rId6" Type="http://schemas.openxmlformats.org/officeDocument/2006/relationships/image" Target="../media/image26.wmf"/><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www.cslu.ogi.edu/toolkit/old/old/version2.0a/documentation/csluc/node3.html" TargetMode="External"/><Relationship Id="rId4" Type="http://schemas.openxmlformats.org/officeDocument/2006/relationships/image" Target="../media/image28.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9.png"/></Relationships>
</file>

<file path=ppt/slides/_rels/slide22.xml.rels><?xml version="1.0" encoding="UTF-8" standalone="yes"?>
<Relationships xmlns="http://schemas.openxmlformats.org/package/2006/relationships"><Relationship Id="rId3" Type="http://schemas.openxmlformats.org/officeDocument/2006/relationships/image" Target="../media/image30.png"/><Relationship Id="rId4" Type="http://schemas.openxmlformats.org/officeDocument/2006/relationships/image" Target="../media/image31.png"/><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 Id="rId3" Type="http://schemas.openxmlformats.org/officeDocument/2006/relationships/image" Target="../media/image32.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33.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4" Type="http://schemas.openxmlformats.org/officeDocument/2006/relationships/hyperlink" Target="https://www.coursera.org/course/ml" TargetMode="External"/><Relationship Id="rId5" Type="http://schemas.openxmlformats.org/officeDocument/2006/relationships/hyperlink" Target="http://en.wikipedia.org/wiki/File:3dRosenbrock.png"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hyperlink" Target="http://bostonvcblog.typepad.com/vc/2012/05/forget-plastics-its-all-about-machine-learning.html" TargetMode="External"/><Relationship Id="rId4" Type="http://schemas.openxmlformats.org/officeDocument/2006/relationships/image" Target="../media/image4.gif"/><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4" Type="http://schemas.openxmlformats.org/officeDocument/2006/relationships/oleObject" Target="../embeddings/oleObject1.bin"/><Relationship Id="rId5" Type="http://schemas.openxmlformats.org/officeDocument/2006/relationships/image" Target="../media/image5.wmf"/><Relationship Id="rId6" Type="http://schemas.openxmlformats.org/officeDocument/2006/relationships/oleObject" Target="../embeddings/oleObject2.bin"/><Relationship Id="rId7" Type="http://schemas.openxmlformats.org/officeDocument/2006/relationships/image" Target="../media/image6.wmf"/><Relationship Id="rId1" Type="http://schemas.openxmlformats.org/officeDocument/2006/relationships/vmlDrawing" Target="../drawings/vmlDrawing1.vml"/><Relationship Id="rId2"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3.png"/><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598821" y="1579999"/>
            <a:ext cx="6447852" cy="2062103"/>
          </a:xfrm>
          <a:prstGeom prst="rect">
            <a:avLst/>
          </a:prstGeom>
          <a:noFill/>
        </p:spPr>
        <p:txBody>
          <a:bodyPr wrap="square" rtlCol="0">
            <a:spAutoFit/>
          </a:bodyPr>
          <a:lstStyle/>
          <a:p>
            <a:pPr algn="r"/>
            <a:r>
              <a:rPr lang="en-US" sz="3200" b="1" dirty="0" smtClean="0">
                <a:latin typeface="Arial"/>
                <a:cs typeface="Arial"/>
              </a:rPr>
              <a:t>A Comparative Analysis of Bayesian Nonparametric Variational Inference Algorithms for Speech Recognition</a:t>
            </a:r>
            <a:endParaRPr lang="en-US" sz="3200" b="1" dirty="0">
              <a:latin typeface="Arial"/>
              <a:cs typeface="Arial"/>
            </a:endParaRPr>
          </a:p>
        </p:txBody>
      </p:sp>
      <p:sp>
        <p:nvSpPr>
          <p:cNvPr id="4" name="Rectangle 16"/>
          <p:cNvSpPr txBox="1">
            <a:spLocks noChangeArrowheads="1"/>
          </p:cNvSpPr>
          <p:nvPr/>
        </p:nvSpPr>
        <p:spPr>
          <a:xfrm>
            <a:off x="0" y="4822128"/>
            <a:ext cx="5470525" cy="1434285"/>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Bef>
                <a:spcPts val="0"/>
              </a:spcBef>
              <a:spcAft>
                <a:spcPts val="1200"/>
              </a:spcAft>
              <a:buNone/>
            </a:pPr>
            <a:r>
              <a:rPr lang="en-US" sz="2400" b="1" dirty="0" smtClean="0">
                <a:latin typeface="Arial"/>
                <a:cs typeface="Arial"/>
              </a:rPr>
              <a:t>John Steinberg</a:t>
            </a:r>
          </a:p>
          <a:p>
            <a:pPr marL="0" indent="0">
              <a:spcBef>
                <a:spcPts val="0"/>
              </a:spcBef>
              <a:buNone/>
            </a:pPr>
            <a:r>
              <a:rPr lang="en-US" sz="1800" b="1" dirty="0" smtClean="0">
                <a:latin typeface="Arial"/>
                <a:cs typeface="Arial"/>
              </a:rPr>
              <a:t>Institute for Signal and Information Processing</a:t>
            </a:r>
          </a:p>
          <a:p>
            <a:pPr marL="0" indent="0">
              <a:spcBef>
                <a:spcPts val="0"/>
              </a:spcBef>
              <a:buNone/>
            </a:pPr>
            <a:r>
              <a:rPr lang="en-US" sz="1800" b="1" dirty="0" smtClean="0">
                <a:latin typeface="Arial"/>
                <a:cs typeface="Arial"/>
              </a:rPr>
              <a:t>Temple University</a:t>
            </a:r>
          </a:p>
          <a:p>
            <a:pPr marL="0" indent="0">
              <a:spcBef>
                <a:spcPts val="0"/>
              </a:spcBef>
              <a:buNone/>
            </a:pPr>
            <a:r>
              <a:rPr lang="en-US" sz="1800" b="1" dirty="0" smtClean="0">
                <a:latin typeface="Arial"/>
                <a:cs typeface="Arial"/>
              </a:rPr>
              <a:t>Philadelphia, Pennsylvania, USA</a:t>
            </a:r>
          </a:p>
          <a:p>
            <a:pPr marL="0" indent="0">
              <a:spcBef>
                <a:spcPts val="0"/>
              </a:spcBef>
              <a:buNone/>
            </a:pPr>
            <a:endParaRPr lang="en-US" sz="18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20482"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Taxonomy of Nonparametric Models</a:t>
            </a:r>
            <a:endParaRPr lang="en-US" dirty="0"/>
          </a:p>
        </p:txBody>
      </p:sp>
      <p:sp>
        <p:nvSpPr>
          <p:cNvPr id="3" name="TextBox 2"/>
          <p:cNvSpPr txBox="1"/>
          <p:nvPr/>
        </p:nvSpPr>
        <p:spPr>
          <a:xfrm>
            <a:off x="-80211" y="4812631"/>
            <a:ext cx="8680826" cy="1846659"/>
          </a:xfrm>
          <a:prstGeom prst="rect">
            <a:avLst/>
          </a:prstGeom>
          <a:noFill/>
        </p:spPr>
        <p:txBody>
          <a:bodyPr wrap="square" lIns="0" tIns="0" rIns="0" bIns="0" rtlCol="0">
            <a:spAutoFit/>
          </a:bodyPr>
          <a:lstStyle/>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algn="ctr">
              <a:buFont typeface="Arial" pitchFamily="34" charset="0"/>
              <a:buChar char="•"/>
            </a:pPr>
            <a:endParaRPr lang="en-US" sz="2000" b="1" dirty="0" smtClean="0">
              <a:latin typeface="Arial"/>
              <a:cs typeface="Arial"/>
            </a:endParaRPr>
          </a:p>
          <a:p>
            <a:pPr lvl="1" algn="ctr"/>
            <a:endParaRPr lang="en-US" sz="2000" b="1" dirty="0" smtClean="0">
              <a:latin typeface="Arial"/>
              <a:cs typeface="Arial"/>
            </a:endParaRPr>
          </a:p>
          <a:p>
            <a:pPr algn="ctr"/>
            <a:r>
              <a:rPr lang="en-US" sz="2000" b="1" dirty="0" smtClean="0">
                <a:latin typeface="Arial"/>
                <a:cs typeface="Arial"/>
              </a:rPr>
              <a:t> </a:t>
            </a:r>
            <a:endParaRPr lang="en-US" sz="2000" b="1" dirty="0">
              <a:latin typeface="Arial"/>
              <a:cs typeface="Arial"/>
            </a:endParaRPr>
          </a:p>
        </p:txBody>
      </p:sp>
      <p:sp>
        <p:nvSpPr>
          <p:cNvPr id="33" name="TextBox 32"/>
          <p:cNvSpPr txBox="1"/>
          <p:nvPr/>
        </p:nvSpPr>
        <p:spPr>
          <a:xfrm>
            <a:off x="228600" y="5261813"/>
            <a:ext cx="8686800" cy="830997"/>
          </a:xfrm>
          <a:prstGeom prst="rect">
            <a:avLst/>
          </a:prstGeom>
          <a:noFill/>
        </p:spPr>
        <p:txBody>
          <a:bodyPr wrap="square" rtlCol="0">
            <a:spAutoFit/>
          </a:bodyPr>
          <a:lstStyle/>
          <a:p>
            <a:pPr algn="ctr"/>
            <a:r>
              <a:rPr lang="en-US" sz="2400" b="1" dirty="0" smtClean="0">
                <a:latin typeface="Arial" pitchFamily="34" charset="0"/>
                <a:cs typeface="Arial" pitchFamily="34" charset="0"/>
              </a:rPr>
              <a:t>Inference algorithms are needed to approximate</a:t>
            </a:r>
            <a:br>
              <a:rPr lang="en-US" sz="2400" b="1" dirty="0" smtClean="0">
                <a:latin typeface="Arial" pitchFamily="34" charset="0"/>
                <a:cs typeface="Arial" pitchFamily="34" charset="0"/>
              </a:rPr>
            </a:br>
            <a:r>
              <a:rPr lang="en-US" sz="2400" b="1" dirty="0" smtClean="0">
                <a:latin typeface="Arial" pitchFamily="34" charset="0"/>
                <a:cs typeface="Arial" pitchFamily="34" charset="0"/>
              </a:rPr>
              <a:t>these infinitely complex models</a:t>
            </a:r>
            <a:endParaRPr lang="en-US" sz="2400" b="1" dirty="0">
              <a:latin typeface="Arial" pitchFamily="34" charset="0"/>
              <a:cs typeface="Arial" pitchFamily="34" charset="0"/>
            </a:endParaRPr>
          </a:p>
        </p:txBody>
      </p:sp>
      <p:pic>
        <p:nvPicPr>
          <p:cNvPr id="36" name="Picture 35" descr="C:\Users\jesteinbe\Desktop\nonparametric_methods.jpg"/>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41130"/>
            <a:ext cx="8833441" cy="4064270"/>
          </a:xfrm>
          <a:prstGeom prst="rect">
            <a:avLst/>
          </a:prstGeom>
          <a:noFill/>
          <a:extLst/>
        </p:spPr>
      </p:pic>
    </p:spTree>
    <p:extLst>
      <p:ext uri="{BB962C8B-B14F-4D97-AF65-F5344CB8AC3E}">
        <p14:creationId xmlns:p14="http://schemas.microsoft.com/office/powerpoint/2010/main" val="2325529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Why Use Dirichlet Processes?</a:t>
            </a:r>
            <a:endParaRPr lang="en-US" dirty="0"/>
          </a:p>
        </p:txBody>
      </p:sp>
      <p:sp>
        <p:nvSpPr>
          <p:cNvPr id="11" name="Rectangle 10"/>
          <p:cNvSpPr/>
          <p:nvPr/>
        </p:nvSpPr>
        <p:spPr>
          <a:xfrm>
            <a:off x="227012" y="744996"/>
            <a:ext cx="8702586" cy="5262979"/>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Creating a model to characterize the number of mixture components in a GMM is best represented by a multinomial distribution</a:t>
            </a:r>
          </a:p>
          <a:p>
            <a:pPr marL="455613" lvl="1" indent="-227013">
              <a:spcAft>
                <a:spcPts val="1200"/>
              </a:spcAft>
              <a:buFont typeface="Wingdings" charset="2"/>
              <a:buChar char="§"/>
            </a:pPr>
            <a:r>
              <a:rPr lang="en-US" sz="2400" b="1" dirty="0" smtClean="0">
                <a:latin typeface="Arial"/>
                <a:cs typeface="Arial"/>
              </a:rPr>
              <a:t>Choosing the number of mixtures and their weights requires priors</a:t>
            </a:r>
            <a:endParaRPr lang="en-US" sz="2400" b="1" dirty="0">
              <a:latin typeface="Arial"/>
              <a:cs typeface="Arial"/>
            </a:endParaRPr>
          </a:p>
          <a:p>
            <a:pPr marL="455613" lvl="1" indent="-227013">
              <a:spcAft>
                <a:spcPts val="600"/>
              </a:spcAft>
              <a:buFont typeface="Wingdings" charset="2"/>
              <a:buChar char="§"/>
            </a:pPr>
            <a:r>
              <a:rPr lang="en-US" sz="2400" b="1" dirty="0" smtClean="0">
                <a:latin typeface="Arial"/>
                <a:cs typeface="Arial"/>
              </a:rPr>
              <a:t>Dirichlet distributions (DDs) and</a:t>
            </a:r>
            <a:br>
              <a:rPr lang="en-US" sz="2400" b="1" dirty="0" smtClean="0">
                <a:latin typeface="Arial"/>
                <a:cs typeface="Arial"/>
              </a:rPr>
            </a:br>
            <a:r>
              <a:rPr lang="en-US" sz="2400" b="1" dirty="0" smtClean="0">
                <a:latin typeface="Arial"/>
                <a:cs typeface="Arial"/>
              </a:rPr>
              <a:t>Dirichlet processes (DPs) are the </a:t>
            </a:r>
            <a:br>
              <a:rPr lang="en-US" sz="2400" b="1" dirty="0" smtClean="0">
                <a:latin typeface="Arial"/>
                <a:cs typeface="Arial"/>
              </a:rPr>
            </a:br>
            <a:r>
              <a:rPr lang="en-US" sz="2400" b="1" dirty="0" smtClean="0">
                <a:latin typeface="Arial"/>
                <a:cs typeface="Arial"/>
              </a:rPr>
              <a:t>conjugate prior of a multinomial </a:t>
            </a:r>
            <a:br>
              <a:rPr lang="en-US" sz="2400" b="1" dirty="0" smtClean="0">
                <a:latin typeface="Arial"/>
                <a:cs typeface="Arial"/>
              </a:rPr>
            </a:br>
            <a:r>
              <a:rPr lang="en-US" sz="2400" b="1" dirty="0" smtClean="0">
                <a:latin typeface="Arial"/>
                <a:cs typeface="Arial"/>
              </a:rPr>
              <a:t>distribution</a:t>
            </a:r>
          </a:p>
          <a:p>
            <a:pPr marL="796925" lvl="2" indent="-342900">
              <a:spcAft>
                <a:spcPts val="600"/>
              </a:spcAft>
              <a:buFont typeface="Wingdings" charset="2"/>
              <a:buChar char="Ø"/>
            </a:pPr>
            <a:r>
              <a:rPr lang="en-US" sz="2400" b="1" dirty="0" smtClean="0">
                <a:latin typeface="Arial"/>
                <a:cs typeface="Arial"/>
              </a:rPr>
              <a:t>DDs </a:t>
            </a:r>
            <a:r>
              <a:rPr lang="en-US" sz="2400" b="1" dirty="0">
                <a:latin typeface="Arial"/>
                <a:cs typeface="Arial"/>
              </a:rPr>
              <a:t>and DPs can find </a:t>
            </a:r>
            <a:r>
              <a:rPr lang="en-US" sz="2400" b="1" dirty="0" smtClean="0">
                <a:latin typeface="Arial"/>
                <a:cs typeface="Arial"/>
              </a:rPr>
              <a:t>the</a:t>
            </a:r>
            <a:br>
              <a:rPr lang="en-US" sz="2400" b="1" dirty="0" smtClean="0">
                <a:latin typeface="Arial"/>
                <a:cs typeface="Arial"/>
              </a:rPr>
            </a:br>
            <a:r>
              <a:rPr lang="en-US" sz="2400" b="1" dirty="0" smtClean="0">
                <a:latin typeface="Arial"/>
                <a:cs typeface="Arial"/>
              </a:rPr>
              <a:t>optimal</a:t>
            </a:r>
            <a:r>
              <a:rPr lang="en-US" sz="2400" b="1" dirty="0">
                <a:latin typeface="Arial"/>
                <a:cs typeface="Arial"/>
              </a:rPr>
              <a:t> </a:t>
            </a:r>
            <a:r>
              <a:rPr lang="en-US" sz="2400" b="1" dirty="0" smtClean="0">
                <a:latin typeface="Arial"/>
                <a:cs typeface="Arial"/>
              </a:rPr>
              <a:t>GMM structure</a:t>
            </a:r>
          </a:p>
          <a:p>
            <a:pPr marL="796925" lvl="2" indent="-342900">
              <a:buFont typeface="Wingdings" charset="2"/>
              <a:buChar char="Ø"/>
            </a:pPr>
            <a:r>
              <a:rPr lang="en-US" sz="2400" b="1" dirty="0" smtClean="0">
                <a:latin typeface="Arial"/>
                <a:cs typeface="Arial"/>
                <a:sym typeface="Wingdings" pitchFamily="2" charset="2"/>
              </a:rPr>
              <a:t>DPs produce discrete priors</a:t>
            </a:r>
            <a:br>
              <a:rPr lang="en-US" sz="2400" b="1" dirty="0" smtClean="0">
                <a:latin typeface="Arial"/>
                <a:cs typeface="Arial"/>
                <a:sym typeface="Wingdings" pitchFamily="2" charset="2"/>
              </a:rPr>
            </a:br>
            <a:r>
              <a:rPr lang="en-US" sz="2400" b="1" dirty="0" smtClean="0">
                <a:latin typeface="Arial"/>
                <a:cs typeface="Arial"/>
                <a:sym typeface="Wingdings" pitchFamily="2" charset="2"/>
              </a:rPr>
              <a:t>for discrete #’s of mixtures </a:t>
            </a:r>
            <a:endParaRPr lang="en-US" sz="2400" b="1" dirty="0" smtClean="0">
              <a:latin typeface="Arial"/>
              <a:cs typeface="Arial"/>
            </a:endParaRPr>
          </a:p>
        </p:txBody>
      </p:sp>
      <p:pic>
        <p:nvPicPr>
          <p:cNvPr id="12"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6096000" y="3200400"/>
            <a:ext cx="2329136" cy="2225582"/>
          </a:xfrm>
          <a:prstGeom prst="rect">
            <a:avLst/>
          </a:prstGeom>
          <a:noFill/>
        </p:spPr>
      </p:pic>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621686"/>
            <a:ext cx="8640270" cy="6924973"/>
          </a:xfrm>
          <a:prstGeom prst="rect">
            <a:avLst/>
          </a:prstGeom>
          <a:noFill/>
        </p:spPr>
        <p:txBody>
          <a:bodyPr wrap="square" lIns="0" tIns="0" rIns="0" bIns="0" rtlCol="0">
            <a:spAutoFit/>
          </a:bodyPr>
          <a:lstStyle/>
          <a:p>
            <a:pPr marL="293688" indent="-293688">
              <a:spcAft>
                <a:spcPts val="5400"/>
              </a:spcAft>
              <a:buFont typeface="Arial"/>
              <a:buChar char="•"/>
            </a:pPr>
            <a:r>
              <a:rPr lang="en-US" sz="2400" b="1" dirty="0" smtClean="0">
                <a:latin typeface="Arial"/>
                <a:cs typeface="Arial"/>
              </a:rPr>
              <a:t>Dirichlet </a:t>
            </a:r>
            <a:br>
              <a:rPr lang="en-US" sz="2400" b="1" dirty="0" smtClean="0">
                <a:latin typeface="Arial"/>
                <a:cs typeface="Arial"/>
              </a:rPr>
            </a:br>
            <a:r>
              <a:rPr lang="en-US" sz="2400" b="1" dirty="0" smtClean="0">
                <a:latin typeface="Arial"/>
                <a:cs typeface="Arial"/>
              </a:rPr>
              <a:t>Distribution</a:t>
            </a:r>
            <a:br>
              <a:rPr lang="en-US" sz="2400" b="1" dirty="0" smtClean="0">
                <a:latin typeface="Arial"/>
                <a:cs typeface="Arial"/>
              </a:rPr>
            </a:br>
            <a:r>
              <a:rPr lang="en-US" sz="2400" b="1" dirty="0" err="1" smtClean="0">
                <a:latin typeface="Arial"/>
                <a:cs typeface="Arial"/>
              </a:rPr>
              <a:t>pdf</a:t>
            </a:r>
            <a:r>
              <a:rPr lang="en-US" sz="2400" b="1" dirty="0" smtClean="0">
                <a:latin typeface="Arial"/>
                <a:cs typeface="Arial"/>
              </a:rPr>
              <a:t>:</a:t>
            </a:r>
          </a:p>
          <a:p>
            <a:pPr lvl="1">
              <a:spcAft>
                <a:spcPts val="600"/>
              </a:spcAft>
            </a:pPr>
            <a:endParaRPr lang="en-US" b="1" i="1" dirty="0" smtClean="0">
              <a:latin typeface="Arial" pitchFamily="34" charset="0"/>
              <a:cs typeface="Arial" pitchFamily="34" charset="0"/>
            </a:endParaRPr>
          </a:p>
          <a:p>
            <a:pPr lvl="1">
              <a:spcAft>
                <a:spcPts val="600"/>
              </a:spcAft>
            </a:pPr>
            <a:endParaRPr lang="en-US" b="1" i="1" dirty="0">
              <a:latin typeface="Arial" pitchFamily="34" charset="0"/>
              <a:cs typeface="Arial" pitchFamily="34" charset="0"/>
            </a:endParaRPr>
          </a:p>
          <a:p>
            <a:pPr marL="800100" lvl="1" indent="-342900">
              <a:spcAft>
                <a:spcPts val="600"/>
              </a:spcAft>
              <a:buFont typeface="Wingdings" charset="2"/>
              <a:buChar char="§"/>
            </a:pPr>
            <a:r>
              <a:rPr lang="en-US" sz="2400" b="1" i="1" dirty="0" smtClean="0">
                <a:latin typeface="Arial" pitchFamily="34" charset="0"/>
                <a:cs typeface="Arial" pitchFamily="34" charset="0"/>
              </a:rPr>
              <a:t>q </a:t>
            </a:r>
            <a:r>
              <a:rPr lang="el-GR" sz="2400" b="1" i="1" dirty="0" smtClean="0">
                <a:latin typeface="Arial" pitchFamily="34" charset="0"/>
                <a:cs typeface="Arial" pitchFamily="34" charset="0"/>
              </a:rPr>
              <a:t>ϵ</a:t>
            </a:r>
            <a:r>
              <a:rPr lang="en-US" sz="2400" b="1" i="1" dirty="0" smtClean="0">
                <a:latin typeface="Arial" pitchFamily="34" charset="0"/>
                <a:cs typeface="Arial" pitchFamily="34" charset="0"/>
              </a:rPr>
              <a:t> </a:t>
            </a:r>
            <a:r>
              <a:rPr lang="en-US" sz="2400" b="1" dirty="0" smtClean="0">
                <a:latin typeface="Arial" pitchFamily="34" charset="0"/>
                <a:cs typeface="Arial" pitchFamily="34" charset="0"/>
              </a:rPr>
              <a:t>ℝ</a:t>
            </a:r>
            <a:r>
              <a:rPr lang="en-US" sz="2400" b="1" i="1" baseline="30000" dirty="0" smtClean="0">
                <a:latin typeface="Arial" pitchFamily="34" charset="0"/>
                <a:cs typeface="Arial" pitchFamily="34" charset="0"/>
              </a:rPr>
              <a:t>k </a:t>
            </a:r>
            <a:r>
              <a:rPr lang="en-US" sz="2400" b="1" dirty="0" smtClean="0">
                <a:latin typeface="Arial"/>
                <a:cs typeface="Arial"/>
              </a:rPr>
              <a:t>: a probability mass function (pmf)</a:t>
            </a:r>
            <a:endParaRPr lang="en-US" sz="2400" b="1" dirty="0" smtClean="0">
              <a:latin typeface="Arial" pitchFamily="34" charset="0"/>
              <a:cs typeface="Arial" pitchFamily="34" charset="0"/>
            </a:endParaRPr>
          </a:p>
          <a:p>
            <a:pPr marL="800100" lvl="1" indent="-342900">
              <a:spcAft>
                <a:spcPts val="1200"/>
              </a:spcAft>
              <a:buFont typeface="Wingdings" charset="2"/>
              <a:buChar char="§"/>
            </a:pPr>
            <a:r>
              <a:rPr lang="el-GR" sz="2400" b="1" dirty="0" smtClean="0">
                <a:latin typeface="Arial" pitchFamily="34" charset="0"/>
                <a:cs typeface="Arial" pitchFamily="34" charset="0"/>
              </a:rPr>
              <a:t>α</a:t>
            </a:r>
            <a:r>
              <a:rPr lang="en-US" sz="2400" b="1" dirty="0" smtClean="0">
                <a:latin typeface="Arial" pitchFamily="34" charset="0"/>
                <a:cs typeface="Arial" pitchFamily="34" charset="0"/>
              </a:rPr>
              <a:t>: a concentration parameter</a:t>
            </a:r>
          </a:p>
          <a:p>
            <a:pPr marL="342900" indent="-342900">
              <a:spcAft>
                <a:spcPts val="600"/>
              </a:spcAft>
              <a:buFont typeface="Arial" pitchFamily="34" charset="0"/>
              <a:buChar char="•"/>
            </a:pPr>
            <a:r>
              <a:rPr lang="en-US" sz="2400" b="1" dirty="0">
                <a:latin typeface="Arial"/>
                <a:cs typeface="Arial"/>
              </a:rPr>
              <a:t>Properties of Dirichlet </a:t>
            </a:r>
            <a:r>
              <a:rPr lang="en-US" sz="2400" b="1" dirty="0" smtClean="0">
                <a:latin typeface="Arial"/>
                <a:cs typeface="Arial"/>
              </a:rPr>
              <a:t>Distributions</a:t>
            </a:r>
          </a:p>
          <a:p>
            <a:pPr marL="914400" lvl="1" indent="-457200">
              <a:spcAft>
                <a:spcPts val="4200"/>
              </a:spcAft>
              <a:buFont typeface="Wingdings" pitchFamily="2" charset="2"/>
              <a:buChar char="§"/>
            </a:pPr>
            <a:r>
              <a:rPr lang="en-US" sz="2400" b="1" dirty="0">
                <a:latin typeface="Arial"/>
                <a:cs typeface="Arial"/>
              </a:rPr>
              <a:t>Agglomerative Property (Joining)</a:t>
            </a:r>
          </a:p>
          <a:p>
            <a:pPr marL="914400" lvl="1" indent="-457200">
              <a:spcAft>
                <a:spcPts val="3600"/>
              </a:spcAft>
              <a:buFont typeface="Wingdings" pitchFamily="2" charset="2"/>
              <a:buChar char="§"/>
            </a:pPr>
            <a:r>
              <a:rPr lang="en-US" sz="2400" b="1" dirty="0">
                <a:latin typeface="Arial"/>
                <a:cs typeface="Arial"/>
              </a:rPr>
              <a:t>Decimative Property (Splitting)</a:t>
            </a:r>
          </a:p>
          <a:p>
            <a:pPr marL="914400" lvl="1" indent="-457200">
              <a:spcAft>
                <a:spcPts val="1200"/>
              </a:spcAft>
              <a:buFont typeface="Wingdings" pitchFamily="2" charset="2"/>
              <a:buChar char="§"/>
            </a:pPr>
            <a:endParaRPr lang="en-US" sz="2400" b="1" dirty="0" smtClean="0">
              <a:latin typeface="Arial" pitchFamily="34" charset="0"/>
              <a:cs typeface="Arial" pitchFamily="34" charset="0"/>
            </a:endParaRPr>
          </a:p>
          <a:p>
            <a:pPr marL="293688" indent="-293688"/>
            <a:endParaRPr lang="en-US" sz="2400" b="1" dirty="0" smtClean="0">
              <a:latin typeface="Arial" pitchFamily="34" charset="0"/>
              <a:cs typeface="Arial" pitchFamily="34" charset="0"/>
            </a:endParaRPr>
          </a:p>
          <a:p>
            <a:pPr marL="293688" indent="-293688">
              <a:buFont typeface="Arial"/>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Dirichlet Distributions</a:t>
            </a: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2944470230"/>
              </p:ext>
            </p:extLst>
          </p:nvPr>
        </p:nvGraphicFramePr>
        <p:xfrm>
          <a:off x="3048000" y="626976"/>
          <a:ext cx="4068762" cy="844550"/>
        </p:xfrm>
        <a:graphic>
          <a:graphicData uri="http://schemas.openxmlformats.org/presentationml/2006/ole">
            <mc:AlternateContent xmlns:mc="http://schemas.openxmlformats.org/markup-compatibility/2006">
              <mc:Choice xmlns:v="urn:schemas-microsoft-com:vml" Requires="v">
                <p:oleObj spid="_x0000_s119257" name="Equation" r:id="rId4" imgW="2387141" imgH="494956" progId="Equation.3">
                  <p:embed/>
                </p:oleObj>
              </mc:Choice>
              <mc:Fallback>
                <p:oleObj name="Equation" r:id="rId4" imgW="2387141" imgH="494956"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0" y="626976"/>
                        <a:ext cx="4068762" cy="844550"/>
                      </a:xfrm>
                      <a:prstGeom prst="rect">
                        <a:avLst/>
                      </a:prstGeom>
                      <a:noFill/>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17934760"/>
              </p:ext>
            </p:extLst>
          </p:nvPr>
        </p:nvGraphicFramePr>
        <p:xfrm>
          <a:off x="2552700" y="1612900"/>
          <a:ext cx="2055812" cy="444500"/>
        </p:xfrm>
        <a:graphic>
          <a:graphicData uri="http://schemas.openxmlformats.org/presentationml/2006/ole">
            <mc:AlternateContent xmlns:mc="http://schemas.openxmlformats.org/markup-compatibility/2006">
              <mc:Choice xmlns:v="urn:schemas-microsoft-com:vml" Requires="v">
                <p:oleObj spid="_x0000_s119258" name="Equation" r:id="rId6" imgW="1041120" imgH="228600" progId="Equation.3">
                  <p:embed/>
                </p:oleObj>
              </mc:Choice>
              <mc:Fallback>
                <p:oleObj name="Equation" r:id="rId6" imgW="1041120" imgH="22860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52700" y="1612900"/>
                        <a:ext cx="2055812" cy="444500"/>
                      </a:xfrm>
                      <a:prstGeom prst="rect">
                        <a:avLst/>
                      </a:prstGeom>
                      <a:noFill/>
                    </p:spPr>
                  </p:pic>
                </p:oleObj>
              </mc:Fallback>
            </mc:AlternateContent>
          </a:graphicData>
        </a:graphic>
      </p:graphicFrame>
      <p:graphicFrame>
        <p:nvGraphicFramePr>
          <p:cNvPr id="40964" name="Object 4"/>
          <p:cNvGraphicFramePr>
            <a:graphicFrameLocks noChangeAspect="1"/>
          </p:cNvGraphicFramePr>
          <p:nvPr>
            <p:extLst>
              <p:ext uri="{D42A27DB-BD31-4B8C-83A1-F6EECF244321}">
                <p14:modId xmlns:p14="http://schemas.microsoft.com/office/powerpoint/2010/main" val="2882285669"/>
              </p:ext>
            </p:extLst>
          </p:nvPr>
        </p:nvGraphicFramePr>
        <p:xfrm>
          <a:off x="3135954" y="2028997"/>
          <a:ext cx="777875" cy="450850"/>
        </p:xfrm>
        <a:graphic>
          <a:graphicData uri="http://schemas.openxmlformats.org/presentationml/2006/ole">
            <mc:AlternateContent xmlns:mc="http://schemas.openxmlformats.org/markup-compatibility/2006">
              <mc:Choice xmlns:v="urn:schemas-microsoft-com:vml" Requires="v">
                <p:oleObj spid="_x0000_s119259" name="Equation" r:id="rId8" imgW="393302" imgH="228600" progId="Equation.3">
                  <p:embed/>
                </p:oleObj>
              </mc:Choice>
              <mc:Fallback>
                <p:oleObj name="Equation" r:id="rId8" imgW="393302" imgH="228600" progId="Equation.3">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135954" y="2028997"/>
                        <a:ext cx="777875" cy="450850"/>
                      </a:xfrm>
                      <a:prstGeom prst="rect">
                        <a:avLst/>
                      </a:prstGeom>
                      <a:noFill/>
                    </p:spPr>
                  </p:pic>
                </p:oleObj>
              </mc:Fallback>
            </mc:AlternateContent>
          </a:graphicData>
        </a:graphic>
      </p:graphicFrame>
      <p:graphicFrame>
        <p:nvGraphicFramePr>
          <p:cNvPr id="40965" name="Object 5"/>
          <p:cNvGraphicFramePr>
            <a:graphicFrameLocks noChangeAspect="1"/>
          </p:cNvGraphicFramePr>
          <p:nvPr>
            <p:extLst>
              <p:ext uri="{D42A27DB-BD31-4B8C-83A1-F6EECF244321}">
                <p14:modId xmlns:p14="http://schemas.microsoft.com/office/powerpoint/2010/main" val="1938228544"/>
              </p:ext>
            </p:extLst>
          </p:nvPr>
        </p:nvGraphicFramePr>
        <p:xfrm>
          <a:off x="2872062" y="2406555"/>
          <a:ext cx="1304925" cy="576263"/>
        </p:xfrm>
        <a:graphic>
          <a:graphicData uri="http://schemas.openxmlformats.org/presentationml/2006/ole">
            <mc:AlternateContent xmlns:mc="http://schemas.openxmlformats.org/markup-compatibility/2006">
              <mc:Choice xmlns:v="urn:schemas-microsoft-com:vml" Requires="v">
                <p:oleObj spid="_x0000_s119260" name="Equation" r:id="rId10" imgW="660308" imgH="292123" progId="Equation.3">
                  <p:embed/>
                </p:oleObj>
              </mc:Choice>
              <mc:Fallback>
                <p:oleObj name="Equation" r:id="rId10" imgW="660308" imgH="292123" progId="Equation.3">
                  <p:embed/>
                  <p:pic>
                    <p:nvPicPr>
                      <p:cNvPr id="0" name=""/>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872062" y="2406555"/>
                        <a:ext cx="1304925" cy="576263"/>
                      </a:xfrm>
                      <a:prstGeom prst="rect">
                        <a:avLst/>
                      </a:prstGeom>
                      <a:noFill/>
                    </p:spPr>
                  </p:pic>
                </p:oleObj>
              </mc:Fallback>
            </mc:AlternateContent>
          </a:graphicData>
        </a:graphic>
      </p:graphicFrame>
      <p:graphicFrame>
        <p:nvGraphicFramePr>
          <p:cNvPr id="40966" name="Object 6"/>
          <p:cNvGraphicFramePr>
            <a:graphicFrameLocks noChangeAspect="1"/>
          </p:cNvGraphicFramePr>
          <p:nvPr>
            <p:extLst>
              <p:ext uri="{D42A27DB-BD31-4B8C-83A1-F6EECF244321}">
                <p14:modId xmlns:p14="http://schemas.microsoft.com/office/powerpoint/2010/main" val="1714987868"/>
              </p:ext>
            </p:extLst>
          </p:nvPr>
        </p:nvGraphicFramePr>
        <p:xfrm>
          <a:off x="5461000" y="1600200"/>
          <a:ext cx="2195512" cy="444500"/>
        </p:xfrm>
        <a:graphic>
          <a:graphicData uri="http://schemas.openxmlformats.org/presentationml/2006/ole">
            <mc:AlternateContent xmlns:mc="http://schemas.openxmlformats.org/markup-compatibility/2006">
              <mc:Choice xmlns:v="urn:schemas-microsoft-com:vml" Requires="v">
                <p:oleObj spid="_x0000_s119261" name="Equation" r:id="rId12" imgW="1117440" imgH="228600" progId="Equation.3">
                  <p:embed/>
                </p:oleObj>
              </mc:Choice>
              <mc:Fallback>
                <p:oleObj name="Equation" r:id="rId12" imgW="1117440" imgH="228600" progId="Equation.3">
                  <p:embed/>
                  <p:pic>
                    <p:nvPicPr>
                      <p:cNvPr id="0" name=""/>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61000" y="1600200"/>
                        <a:ext cx="2195512" cy="444500"/>
                      </a:xfrm>
                      <a:prstGeom prst="rect">
                        <a:avLst/>
                      </a:prstGeom>
                      <a:noFill/>
                    </p:spPr>
                  </p:pic>
                </p:oleObj>
              </mc:Fallback>
            </mc:AlternateContent>
          </a:graphicData>
        </a:graphic>
      </p:graphicFrame>
      <p:graphicFrame>
        <p:nvGraphicFramePr>
          <p:cNvPr id="40967" name="Object 7"/>
          <p:cNvGraphicFramePr>
            <a:graphicFrameLocks noChangeAspect="1"/>
          </p:cNvGraphicFramePr>
          <p:nvPr>
            <p:extLst>
              <p:ext uri="{D42A27DB-BD31-4B8C-83A1-F6EECF244321}">
                <p14:modId xmlns:p14="http://schemas.microsoft.com/office/powerpoint/2010/main" val="445850603"/>
              </p:ext>
            </p:extLst>
          </p:nvPr>
        </p:nvGraphicFramePr>
        <p:xfrm>
          <a:off x="6183587" y="1998507"/>
          <a:ext cx="803275" cy="450850"/>
        </p:xfrm>
        <a:graphic>
          <a:graphicData uri="http://schemas.openxmlformats.org/presentationml/2006/ole">
            <mc:AlternateContent xmlns:mc="http://schemas.openxmlformats.org/markup-compatibility/2006">
              <mc:Choice xmlns:v="urn:schemas-microsoft-com:vml" Requires="v">
                <p:oleObj spid="_x0000_s119262" name="Equation" r:id="rId14" imgW="405972" imgH="228600" progId="Equation.3">
                  <p:embed/>
                </p:oleObj>
              </mc:Choice>
              <mc:Fallback>
                <p:oleObj name="Equation" r:id="rId14" imgW="405972" imgH="228600" progId="Equation.3">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6183587" y="1998507"/>
                        <a:ext cx="803275" cy="450850"/>
                      </a:xfrm>
                      <a:prstGeom prst="rect">
                        <a:avLst/>
                      </a:prstGeom>
                      <a:noFill/>
                    </p:spPr>
                  </p:pic>
                </p:oleObj>
              </mc:Fallback>
            </mc:AlternateContent>
          </a:graphicData>
        </a:graphic>
      </p:graphicFrame>
      <p:graphicFrame>
        <p:nvGraphicFramePr>
          <p:cNvPr id="40968" name="Object 8"/>
          <p:cNvGraphicFramePr>
            <a:graphicFrameLocks noChangeAspect="1"/>
          </p:cNvGraphicFramePr>
          <p:nvPr>
            <p:extLst>
              <p:ext uri="{D42A27DB-BD31-4B8C-83A1-F6EECF244321}">
                <p14:modId xmlns:p14="http://schemas.microsoft.com/office/powerpoint/2010/main" val="64956671"/>
              </p:ext>
            </p:extLst>
          </p:nvPr>
        </p:nvGraphicFramePr>
        <p:xfrm>
          <a:off x="5807350" y="2356853"/>
          <a:ext cx="1555750" cy="576262"/>
        </p:xfrm>
        <a:graphic>
          <a:graphicData uri="http://schemas.openxmlformats.org/presentationml/2006/ole">
            <mc:AlternateContent xmlns:mc="http://schemas.openxmlformats.org/markup-compatibility/2006">
              <mc:Choice xmlns:v="urn:schemas-microsoft-com:vml" Requires="v">
                <p:oleObj spid="_x0000_s119263" name="Equation" r:id="rId16" imgW="787078" imgH="292123" progId="Equation.3">
                  <p:embed/>
                </p:oleObj>
              </mc:Choice>
              <mc:Fallback>
                <p:oleObj name="Equation" r:id="rId16" imgW="787078" imgH="292123" progId="Equation.3">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5807350" y="2356853"/>
                        <a:ext cx="1555750" cy="576262"/>
                      </a:xfrm>
                      <a:prstGeom prst="rect">
                        <a:avLst/>
                      </a:prstGeom>
                      <a:noFill/>
                    </p:spPr>
                  </p:pic>
                </p:oleObj>
              </mc:Fallback>
            </mc:AlternateContent>
          </a:graphicData>
        </a:graphic>
      </p:graphicFrame>
      <p:graphicFrame>
        <p:nvGraphicFramePr>
          <p:cNvPr id="12" name="Object 3"/>
          <p:cNvGraphicFramePr>
            <a:graphicFrameLocks noChangeAspect="1"/>
          </p:cNvGraphicFramePr>
          <p:nvPr>
            <p:extLst>
              <p:ext uri="{D42A27DB-BD31-4B8C-83A1-F6EECF244321}">
                <p14:modId xmlns:p14="http://schemas.microsoft.com/office/powerpoint/2010/main" val="2754574661"/>
              </p:ext>
            </p:extLst>
          </p:nvPr>
        </p:nvGraphicFramePr>
        <p:xfrm>
          <a:off x="1480307" y="4946328"/>
          <a:ext cx="4885319" cy="382710"/>
        </p:xfrm>
        <a:graphic>
          <a:graphicData uri="http://schemas.openxmlformats.org/presentationml/2006/ole">
            <mc:AlternateContent xmlns:mc="http://schemas.openxmlformats.org/markup-compatibility/2006">
              <mc:Choice xmlns:v="urn:schemas-microsoft-com:vml" Requires="v">
                <p:oleObj spid="_x0000_s119264" name="Equation" r:id="rId18" imgW="2920680" imgH="228600" progId="Equation.DSMT4">
                  <p:embed/>
                </p:oleObj>
              </mc:Choice>
              <mc:Fallback>
                <p:oleObj name="Equation" r:id="rId18" imgW="2920680" imgH="228600" progId="Equation.DSMT4">
                  <p:embed/>
                  <p:pic>
                    <p:nvPicPr>
                      <p:cNvPr id="0" name=""/>
                      <p:cNvPicPr>
                        <a:picLocks noChangeAspect="1" noChangeArrowheads="1"/>
                      </p:cNvPicPr>
                      <p:nvPr/>
                    </p:nvPicPr>
                    <p:blipFill>
                      <a:blip r:embed="rId19"/>
                      <a:srcRect/>
                      <a:stretch>
                        <a:fillRect/>
                      </a:stretch>
                    </p:blipFill>
                    <p:spPr bwMode="auto">
                      <a:xfrm>
                        <a:off x="1480307" y="4946328"/>
                        <a:ext cx="4885319" cy="38271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3" name="Object 3"/>
          <p:cNvGraphicFramePr>
            <a:graphicFrameLocks noChangeAspect="1"/>
          </p:cNvGraphicFramePr>
          <p:nvPr>
            <p:extLst>
              <p:ext uri="{D42A27DB-BD31-4B8C-83A1-F6EECF244321}">
                <p14:modId xmlns:p14="http://schemas.microsoft.com/office/powerpoint/2010/main" val="1274115426"/>
              </p:ext>
            </p:extLst>
          </p:nvPr>
        </p:nvGraphicFramePr>
        <p:xfrm>
          <a:off x="1256389" y="5947364"/>
          <a:ext cx="5205412" cy="382588"/>
        </p:xfrm>
        <a:graphic>
          <a:graphicData uri="http://schemas.openxmlformats.org/presentationml/2006/ole">
            <mc:AlternateContent xmlns:mc="http://schemas.openxmlformats.org/markup-compatibility/2006">
              <mc:Choice xmlns:v="urn:schemas-microsoft-com:vml" Requires="v">
                <p:oleObj spid="_x0000_s119265" name="Equation" r:id="rId20" imgW="3111480" imgH="228600" progId="Equation.DSMT4">
                  <p:embed/>
                </p:oleObj>
              </mc:Choice>
              <mc:Fallback>
                <p:oleObj name="Equation" r:id="rId20" imgW="3111480" imgH="228600" progId="Equation.DSMT4">
                  <p:embed/>
                  <p:pic>
                    <p:nvPicPr>
                      <p:cNvPr id="0" name=""/>
                      <p:cNvPicPr>
                        <a:picLocks noChangeAspect="1" noChangeArrowheads="1"/>
                      </p:cNvPicPr>
                      <p:nvPr/>
                    </p:nvPicPr>
                    <p:blipFill>
                      <a:blip r:embed="rId21"/>
                      <a:srcRect/>
                      <a:stretch>
                        <a:fillRect/>
                      </a:stretch>
                    </p:blipFill>
                    <p:spPr bwMode="auto">
                      <a:xfrm>
                        <a:off x="1256389" y="5947364"/>
                        <a:ext cx="5205412" cy="3825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4" name="Object 3"/>
          <p:cNvGraphicFramePr>
            <a:graphicFrameLocks noChangeAspect="1"/>
          </p:cNvGraphicFramePr>
          <p:nvPr>
            <p:extLst>
              <p:ext uri="{D42A27DB-BD31-4B8C-83A1-F6EECF244321}">
                <p14:modId xmlns:p14="http://schemas.microsoft.com/office/powerpoint/2010/main" val="4108609573"/>
              </p:ext>
            </p:extLst>
          </p:nvPr>
        </p:nvGraphicFramePr>
        <p:xfrm>
          <a:off x="6796152" y="5947364"/>
          <a:ext cx="1147763" cy="361950"/>
        </p:xfrm>
        <a:graphic>
          <a:graphicData uri="http://schemas.openxmlformats.org/presentationml/2006/ole">
            <mc:AlternateContent xmlns:mc="http://schemas.openxmlformats.org/markup-compatibility/2006">
              <mc:Choice xmlns:v="urn:schemas-microsoft-com:vml" Requires="v">
                <p:oleObj spid="_x0000_s119266" name="Equation" r:id="rId22" imgW="685249" imgH="215931" progId="Equation.DSMT4">
                  <p:embed/>
                </p:oleObj>
              </mc:Choice>
              <mc:Fallback>
                <p:oleObj name="Equation" r:id="rId22" imgW="685249" imgH="215931" progId="Equation.DSMT4">
                  <p:embed/>
                  <p:pic>
                    <p:nvPicPr>
                      <p:cNvPr id="0" name=""/>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6796152" y="5947364"/>
                        <a:ext cx="1147763" cy="361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5" name="Rectangle 14"/>
          <p:cNvSpPr/>
          <p:nvPr/>
        </p:nvSpPr>
        <p:spPr>
          <a:xfrm>
            <a:off x="1094880" y="5867400"/>
            <a:ext cx="7010400" cy="495969"/>
          </a:xfrm>
          <a:prstGeom prst="rect">
            <a:avLst/>
          </a:prstGeom>
          <a:noFill/>
          <a:ln w="25400">
            <a:solidFill>
              <a:srgbClr val="FFC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0405811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28605" y="795096"/>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A Dirichlet Process is a Dirichlet distribution split infinitely many times</a:t>
            </a:r>
          </a:p>
        </p:txBody>
      </p:sp>
      <p:sp>
        <p:nvSpPr>
          <p:cNvPr id="2" name="Title 1"/>
          <p:cNvSpPr>
            <a:spLocks noGrp="1"/>
          </p:cNvSpPr>
          <p:nvPr>
            <p:ph type="title"/>
          </p:nvPr>
        </p:nvSpPr>
        <p:spPr/>
        <p:txBody>
          <a:bodyPr>
            <a:noAutofit/>
          </a:bodyPr>
          <a:lstStyle/>
          <a:p>
            <a:r>
              <a:rPr lang="en-US" dirty="0" smtClean="0"/>
              <a:t>Dirichlet Processes (DPs)</a:t>
            </a:r>
            <a:endParaRPr lang="en-US" dirty="0"/>
          </a:p>
        </p:txBody>
      </p:sp>
      <p:graphicFrame>
        <p:nvGraphicFramePr>
          <p:cNvPr id="16" name="Object 15"/>
          <p:cNvGraphicFramePr>
            <a:graphicFrameLocks noChangeAspect="1"/>
          </p:cNvGraphicFramePr>
          <p:nvPr/>
        </p:nvGraphicFramePr>
        <p:xfrm>
          <a:off x="1545715" y="2047088"/>
          <a:ext cx="3967163" cy="452437"/>
        </p:xfrm>
        <a:graphic>
          <a:graphicData uri="http://schemas.openxmlformats.org/presentationml/2006/ole">
            <mc:AlternateContent xmlns:mc="http://schemas.openxmlformats.org/markup-compatibility/2006">
              <mc:Choice xmlns:v="urn:schemas-microsoft-com:vml" Requires="v">
                <p:oleObj spid="_x0000_s42488" name="Equation" r:id="rId4" imgW="1892185" imgH="216061" progId="Equation.3">
                  <p:embed/>
                </p:oleObj>
              </mc:Choice>
              <mc:Fallback>
                <p:oleObj name="Equation" r:id="rId4" imgW="1892185" imgH="216061" progId="Equation.3">
                  <p:embed/>
                  <p:pic>
                    <p:nvPicPr>
                      <p:cNvPr id="0" name="Picture 2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45715" y="2047088"/>
                        <a:ext cx="3967163" cy="4524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1995" name="Object 11"/>
          <p:cNvGraphicFramePr>
            <a:graphicFrameLocks noChangeAspect="1"/>
          </p:cNvGraphicFramePr>
          <p:nvPr/>
        </p:nvGraphicFramePr>
        <p:xfrm>
          <a:off x="2342028" y="1621638"/>
          <a:ext cx="2157412" cy="425450"/>
        </p:xfrm>
        <a:graphic>
          <a:graphicData uri="http://schemas.openxmlformats.org/presentationml/2006/ole">
            <mc:AlternateContent xmlns:mc="http://schemas.openxmlformats.org/markup-compatibility/2006">
              <mc:Choice xmlns:v="urn:schemas-microsoft-com:vml" Requires="v">
                <p:oleObj spid="_x0000_s42489" name="Equation" r:id="rId6" imgW="1028493" imgH="203384" progId="Equation.3">
                  <p:embed/>
                </p:oleObj>
              </mc:Choice>
              <mc:Fallback>
                <p:oleObj name="Equation" r:id="rId6" imgW="1028493" imgH="203384" progId="Equation.3">
                  <p:embed/>
                  <p:pic>
                    <p:nvPicPr>
                      <p:cNvPr id="0" name="Picture 27"/>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342028" y="1621638"/>
                        <a:ext cx="2157412"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997" name="Rectangle 1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41999"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41996" name="Object 12"/>
          <p:cNvGraphicFramePr>
            <a:graphicFrameLocks noChangeAspect="1"/>
          </p:cNvGraphicFramePr>
          <p:nvPr/>
        </p:nvGraphicFramePr>
        <p:xfrm>
          <a:off x="383053" y="2482620"/>
          <a:ext cx="6469062" cy="904875"/>
        </p:xfrm>
        <a:graphic>
          <a:graphicData uri="http://schemas.openxmlformats.org/presentationml/2006/ole">
            <mc:AlternateContent xmlns:mc="http://schemas.openxmlformats.org/markup-compatibility/2006">
              <mc:Choice xmlns:v="urn:schemas-microsoft-com:vml" Requires="v">
                <p:oleObj spid="_x0000_s42490" name="Equation" r:id="rId8" imgW="3085480" imgH="431570" progId="Equation.3">
                  <p:embed/>
                </p:oleObj>
              </mc:Choice>
              <mc:Fallback>
                <p:oleObj name="Equation" r:id="rId8" imgW="3085480" imgH="431570" progId="Equation.3">
                  <p:embed/>
                  <p:pic>
                    <p:nvPicPr>
                      <p:cNvPr id="0" name="Picture 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83053" y="2482620"/>
                        <a:ext cx="6469062" cy="90487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 name="Object 13"/>
          <p:cNvGraphicFramePr>
            <a:graphicFrameLocks noChangeAspect="1"/>
          </p:cNvGraphicFramePr>
          <p:nvPr/>
        </p:nvGraphicFramePr>
        <p:xfrm>
          <a:off x="7035307" y="2412280"/>
          <a:ext cx="1868738" cy="512396"/>
        </p:xfrm>
        <a:graphic>
          <a:graphicData uri="http://schemas.openxmlformats.org/presentationml/2006/ole">
            <mc:AlternateContent xmlns:mc="http://schemas.openxmlformats.org/markup-compatibility/2006">
              <mc:Choice xmlns:v="urn:schemas-microsoft-com:vml" Requires="v">
                <p:oleObj spid="_x0000_s42491" name="Equation" r:id="rId10" imgW="787078" imgH="216061" progId="Equation.3">
                  <p:embed/>
                </p:oleObj>
              </mc:Choice>
              <mc:Fallback>
                <p:oleObj name="Equation" r:id="rId10" imgW="787078" imgH="216061" progId="Equation.3">
                  <p:embed/>
                  <p:pic>
                    <p:nvPicPr>
                      <p:cNvPr id="0" name="Picture 29"/>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7035307" y="2412280"/>
                        <a:ext cx="1868738" cy="512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graphicFrame>
        <p:nvGraphicFramePr>
          <p:cNvPr id="41998" name="Object 14"/>
          <p:cNvGraphicFramePr>
            <a:graphicFrameLocks noChangeAspect="1"/>
          </p:cNvGraphicFramePr>
          <p:nvPr>
            <p:extLst>
              <p:ext uri="{D42A27DB-BD31-4B8C-83A1-F6EECF244321}">
                <p14:modId xmlns:p14="http://schemas.microsoft.com/office/powerpoint/2010/main" val="2138464677"/>
              </p:ext>
            </p:extLst>
          </p:nvPr>
        </p:nvGraphicFramePr>
        <p:xfrm>
          <a:off x="7226300" y="1911080"/>
          <a:ext cx="1536700" cy="512763"/>
        </p:xfrm>
        <a:graphic>
          <a:graphicData uri="http://schemas.openxmlformats.org/presentationml/2006/ole">
            <mc:AlternateContent xmlns:mc="http://schemas.openxmlformats.org/markup-compatibility/2006">
              <mc:Choice xmlns:v="urn:schemas-microsoft-com:vml" Requires="v">
                <p:oleObj spid="_x0000_s42492" name="Equation" r:id="rId12" imgW="647241" imgH="215931" progId="Equation.3">
                  <p:embed/>
                </p:oleObj>
              </mc:Choice>
              <mc:Fallback>
                <p:oleObj name="Equation" r:id="rId12" imgW="647241" imgH="215931" progId="Equation.3">
                  <p:embed/>
                  <p:pic>
                    <p:nvPicPr>
                      <p:cNvPr id="0" name="Picture 3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226300" y="1911080"/>
                        <a:ext cx="1536700" cy="51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8099" dir="2700000" algn="ctr" rotWithShape="0">
                                <a:schemeClr val="bg2">
                                  <a:alpha val="74997"/>
                                </a:schemeClr>
                              </a:outerShdw>
                            </a:effectLst>
                          </a14:hiddenEffects>
                        </a:ext>
                      </a:extLst>
                    </p:spPr>
                  </p:pic>
                </p:oleObj>
              </mc:Fallback>
            </mc:AlternateContent>
          </a:graphicData>
        </a:graphic>
      </p:graphicFrame>
      <p:cxnSp>
        <p:nvCxnSpPr>
          <p:cNvPr id="13" name="Straight Arrow Connector 12"/>
          <p:cNvCxnSpPr/>
          <p:nvPr/>
        </p:nvCxnSpPr>
        <p:spPr>
          <a:xfrm flipH="1" flipV="1">
            <a:off x="1315453" y="3387495"/>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4" name="Straight Arrow Connector 13"/>
          <p:cNvCxnSpPr/>
          <p:nvPr/>
        </p:nvCxnSpPr>
        <p:spPr>
          <a:xfrm>
            <a:off x="1331495" y="5534523"/>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0" name="Elbow Connector 19"/>
          <p:cNvCxnSpPr/>
          <p:nvPr/>
        </p:nvCxnSpPr>
        <p:spPr>
          <a:xfrm>
            <a:off x="1331495" y="4948986"/>
            <a:ext cx="2194560" cy="585537"/>
          </a:xfrm>
          <a:prstGeom prst="bentConnector3">
            <a:avLst>
              <a:gd name="adj1" fmla="val 100735"/>
            </a:avLst>
          </a:prstGeom>
        </p:spPr>
        <p:style>
          <a:lnRef idx="2">
            <a:schemeClr val="accent1"/>
          </a:lnRef>
          <a:fillRef idx="0">
            <a:schemeClr val="accent1"/>
          </a:fillRef>
          <a:effectRef idx="1">
            <a:schemeClr val="accent1"/>
          </a:effectRef>
          <a:fontRef idx="minor">
            <a:schemeClr val="tx1"/>
          </a:fontRef>
        </p:style>
      </p:cxnSp>
      <p:sp>
        <p:nvSpPr>
          <p:cNvPr id="45" name="Rectangle 44"/>
          <p:cNvSpPr/>
          <p:nvPr/>
        </p:nvSpPr>
        <p:spPr>
          <a:xfrm>
            <a:off x="2444817" y="4628145"/>
            <a:ext cx="1097280" cy="899962"/>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a:t>
            </a:r>
            <a:endParaRPr lang="en-US" baseline="-25000" dirty="0"/>
          </a:p>
        </p:txBody>
      </p:sp>
      <p:sp>
        <p:nvSpPr>
          <p:cNvPr id="46" name="Rectangle 45"/>
          <p:cNvSpPr/>
          <p:nvPr/>
        </p:nvSpPr>
        <p:spPr>
          <a:xfrm>
            <a:off x="1331495" y="5173577"/>
            <a:ext cx="1097280" cy="354530"/>
          </a:xfrm>
          <a:prstGeom prst="rect">
            <a:avLst/>
          </a:prstGeom>
          <a:solidFill>
            <a:srgbClr val="92D05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a:t>
            </a:r>
            <a:endParaRPr lang="en-US" baseline="-25000" dirty="0"/>
          </a:p>
        </p:txBody>
      </p:sp>
      <p:sp>
        <p:nvSpPr>
          <p:cNvPr id="47" name="Rectangle 46"/>
          <p:cNvSpPr/>
          <p:nvPr/>
        </p:nvSpPr>
        <p:spPr>
          <a:xfrm>
            <a:off x="2452839" y="4892839"/>
            <a:ext cx="548640" cy="64008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21</a:t>
            </a:r>
            <a:endParaRPr lang="en-US" baseline="-25000" dirty="0"/>
          </a:p>
        </p:txBody>
      </p:sp>
      <p:sp>
        <p:nvSpPr>
          <p:cNvPr id="48" name="Rectangle 47"/>
          <p:cNvSpPr/>
          <p:nvPr/>
        </p:nvSpPr>
        <p:spPr>
          <a:xfrm>
            <a:off x="1323475" y="5085343"/>
            <a:ext cx="548640" cy="45720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11</a:t>
            </a:r>
            <a:endParaRPr lang="en-US" baseline="-25000" dirty="0"/>
          </a:p>
        </p:txBody>
      </p:sp>
      <p:sp>
        <p:nvSpPr>
          <p:cNvPr id="49" name="Rectangle 48"/>
          <p:cNvSpPr/>
          <p:nvPr/>
        </p:nvSpPr>
        <p:spPr>
          <a:xfrm>
            <a:off x="3022331" y="4339391"/>
            <a:ext cx="548640" cy="11887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22</a:t>
            </a:r>
            <a:endParaRPr lang="en-US" baseline="-25000" dirty="0"/>
          </a:p>
        </p:txBody>
      </p:sp>
      <p:sp>
        <p:nvSpPr>
          <p:cNvPr id="50" name="Rectangle 49"/>
          <p:cNvSpPr/>
          <p:nvPr/>
        </p:nvSpPr>
        <p:spPr>
          <a:xfrm>
            <a:off x="1876925" y="5253789"/>
            <a:ext cx="548640" cy="274320"/>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q</a:t>
            </a:r>
            <a:r>
              <a:rPr lang="en-US" baseline="-25000" dirty="0" smtClean="0"/>
              <a:t>12</a:t>
            </a:r>
            <a:endParaRPr lang="en-US" baseline="-25000" dirty="0"/>
          </a:p>
        </p:txBody>
      </p:sp>
      <p:sp>
        <p:nvSpPr>
          <p:cNvPr id="51" name="Rectangle 50"/>
          <p:cNvSpPr/>
          <p:nvPr/>
        </p:nvSpPr>
        <p:spPr>
          <a:xfrm>
            <a:off x="2467275" y="4519861"/>
            <a:ext cx="274320" cy="10058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2" name="Rectangle 51"/>
          <p:cNvSpPr/>
          <p:nvPr/>
        </p:nvSpPr>
        <p:spPr>
          <a:xfrm>
            <a:off x="1305827" y="5434255"/>
            <a:ext cx="274320" cy="914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3" name="Rectangle 52"/>
          <p:cNvSpPr/>
          <p:nvPr/>
        </p:nvSpPr>
        <p:spPr>
          <a:xfrm>
            <a:off x="3036767" y="3693699"/>
            <a:ext cx="274320" cy="18288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4" name="Rectangle 53"/>
          <p:cNvSpPr/>
          <p:nvPr/>
        </p:nvSpPr>
        <p:spPr>
          <a:xfrm>
            <a:off x="1891361" y="5297903"/>
            <a:ext cx="274320" cy="22860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5" name="Rectangle 54"/>
          <p:cNvSpPr/>
          <p:nvPr/>
        </p:nvSpPr>
        <p:spPr>
          <a:xfrm>
            <a:off x="1602605" y="4704345"/>
            <a:ext cx="274320" cy="82296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6" name="Rectangle 55"/>
          <p:cNvSpPr/>
          <p:nvPr/>
        </p:nvSpPr>
        <p:spPr>
          <a:xfrm>
            <a:off x="2172097" y="5482387"/>
            <a:ext cx="274320" cy="457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7" name="Rectangle 56"/>
          <p:cNvSpPr/>
          <p:nvPr/>
        </p:nvSpPr>
        <p:spPr>
          <a:xfrm>
            <a:off x="2748011" y="5249773"/>
            <a:ext cx="274320" cy="27432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58" name="Rectangle 57"/>
          <p:cNvSpPr/>
          <p:nvPr/>
        </p:nvSpPr>
        <p:spPr>
          <a:xfrm>
            <a:off x="3333545" y="4969039"/>
            <a:ext cx="274320" cy="548640"/>
          </a:xfrm>
          <a:prstGeom prst="rect">
            <a:avLst/>
          </a:prstGeom>
          <a:solidFill>
            <a:schemeClr val="accent2"/>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baseline="-25000" dirty="0"/>
          </a:p>
        </p:txBody>
      </p:sp>
      <p:sp>
        <p:nvSpPr>
          <p:cNvPr id="60" name="Right Arrow 59"/>
          <p:cNvSpPr/>
          <p:nvPr/>
        </p:nvSpPr>
        <p:spPr>
          <a:xfrm>
            <a:off x="4451314" y="4628145"/>
            <a:ext cx="1013438" cy="264694"/>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61" name="Straight Arrow Connector 60"/>
          <p:cNvCxnSpPr/>
          <p:nvPr/>
        </p:nvCxnSpPr>
        <p:spPr>
          <a:xfrm flipH="1" flipV="1">
            <a:off x="5791200" y="3395517"/>
            <a:ext cx="16042" cy="2147028"/>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5807242" y="5542545"/>
            <a:ext cx="2695073" cy="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64" name="Straight Connector 63"/>
          <p:cNvCxnSpPr/>
          <p:nvPr/>
        </p:nvCxnSpPr>
        <p:spPr>
          <a:xfrm flipH="1" flipV="1">
            <a:off x="8005011" y="3693699"/>
            <a:ext cx="16042" cy="1840824"/>
          </a:xfrm>
          <a:prstGeom prst="line">
            <a:avLst/>
          </a:prstGeom>
        </p:spPr>
        <p:style>
          <a:lnRef idx="2">
            <a:schemeClr val="accent1"/>
          </a:lnRef>
          <a:fillRef idx="0">
            <a:schemeClr val="accent1"/>
          </a:fillRef>
          <a:effectRef idx="1">
            <a:schemeClr val="accent1"/>
          </a:effectRef>
          <a:fontRef idx="minor">
            <a:schemeClr val="tx1"/>
          </a:fontRef>
        </p:style>
      </p:cxnSp>
      <p:cxnSp>
        <p:nvCxnSpPr>
          <p:cNvPr id="65" name="Straight Connector 64"/>
          <p:cNvCxnSpPr/>
          <p:nvPr/>
        </p:nvCxnSpPr>
        <p:spPr>
          <a:xfrm flipH="1" flipV="1">
            <a:off x="7611983" y="4904871"/>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67" name="Straight Connector 66"/>
          <p:cNvCxnSpPr/>
          <p:nvPr/>
        </p:nvCxnSpPr>
        <p:spPr>
          <a:xfrm flipV="1">
            <a:off x="7275101" y="5233731"/>
            <a:ext cx="0" cy="308814"/>
          </a:xfrm>
          <a:prstGeom prst="line">
            <a:avLst/>
          </a:prstGeom>
        </p:spPr>
        <p:style>
          <a:lnRef idx="2">
            <a:schemeClr val="accent1"/>
          </a:lnRef>
          <a:fillRef idx="0">
            <a:schemeClr val="accent1"/>
          </a:fillRef>
          <a:effectRef idx="1">
            <a:schemeClr val="accent1"/>
          </a:effectRef>
          <a:fontRef idx="minor">
            <a:schemeClr val="tx1"/>
          </a:fontRef>
        </p:style>
      </p:cxnSp>
      <p:cxnSp>
        <p:nvCxnSpPr>
          <p:cNvPr id="69" name="Straight Connector 68"/>
          <p:cNvCxnSpPr/>
          <p:nvPr/>
        </p:nvCxnSpPr>
        <p:spPr>
          <a:xfrm flipH="1" flipV="1">
            <a:off x="6914157" y="4912893"/>
            <a:ext cx="16042" cy="621632"/>
          </a:xfrm>
          <a:prstGeom prst="line">
            <a:avLst/>
          </a:prstGeom>
        </p:spPr>
        <p:style>
          <a:lnRef idx="2">
            <a:schemeClr val="accent1"/>
          </a:lnRef>
          <a:fillRef idx="0">
            <a:schemeClr val="accent1"/>
          </a:fillRef>
          <a:effectRef idx="1">
            <a:schemeClr val="accent1"/>
          </a:effectRef>
          <a:fontRef idx="minor">
            <a:schemeClr val="tx1"/>
          </a:fontRef>
        </p:style>
      </p:cxnSp>
      <p:cxnSp>
        <p:nvCxnSpPr>
          <p:cNvPr id="70" name="Straight Connector 69"/>
          <p:cNvCxnSpPr/>
          <p:nvPr/>
        </p:nvCxnSpPr>
        <p:spPr>
          <a:xfrm flipV="1">
            <a:off x="6577275" y="5434255"/>
            <a:ext cx="0" cy="84228"/>
          </a:xfrm>
          <a:prstGeom prst="line">
            <a:avLst/>
          </a:prstGeom>
        </p:spPr>
        <p:style>
          <a:lnRef idx="2">
            <a:schemeClr val="accent1"/>
          </a:lnRef>
          <a:fillRef idx="0">
            <a:schemeClr val="accent1"/>
          </a:fillRef>
          <a:effectRef idx="1">
            <a:schemeClr val="accent1"/>
          </a:effectRef>
          <a:fontRef idx="minor">
            <a:schemeClr val="tx1"/>
          </a:fontRef>
        </p:style>
      </p:cxnSp>
      <p:sp>
        <p:nvSpPr>
          <p:cNvPr id="74" name="TextBox 73"/>
          <p:cNvSpPr txBox="1"/>
          <p:nvPr/>
        </p:nvSpPr>
        <p:spPr>
          <a:xfrm>
            <a:off x="220585" y="5744054"/>
            <a:ext cx="8640270" cy="738664"/>
          </a:xfrm>
          <a:prstGeom prst="rect">
            <a:avLst/>
          </a:prstGeom>
          <a:noFill/>
        </p:spPr>
        <p:txBody>
          <a:bodyPr wrap="square" lIns="0" tIns="0" rIns="0" bIns="0" rtlCol="0">
            <a:spAutoFit/>
          </a:bodyPr>
          <a:lstStyle/>
          <a:p>
            <a:pPr marL="293688" indent="-293688">
              <a:buFont typeface="Arial"/>
              <a:buChar char="•"/>
            </a:pPr>
            <a:r>
              <a:rPr lang="en-US" sz="2400" b="1" dirty="0" smtClean="0">
                <a:latin typeface="Arial"/>
                <a:cs typeface="Arial"/>
              </a:rPr>
              <a:t>These discrete probabilities are used as a prior for our infinite mixture model</a:t>
            </a:r>
          </a:p>
        </p:txBody>
      </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par>
                                <p:cTn id="8" presetID="3" presetClass="entr" presetSubtype="10" fill="hold" nodeType="withEffect">
                                  <p:stCondLst>
                                    <p:cond delay="0"/>
                                  </p:stCondLst>
                                  <p:childTnLst>
                                    <p:set>
                                      <p:cBhvr>
                                        <p:cTn id="9" dur="1" fill="hold">
                                          <p:stCondLst>
                                            <p:cond delay="0"/>
                                          </p:stCondLst>
                                        </p:cTn>
                                        <p:tgtEl>
                                          <p:spTgt spid="13"/>
                                        </p:tgtEl>
                                        <p:attrNameLst>
                                          <p:attrName>style.visibility</p:attrName>
                                        </p:attrNameLst>
                                      </p:cBhvr>
                                      <p:to>
                                        <p:strVal val="visible"/>
                                      </p:to>
                                    </p:set>
                                    <p:animEffect transition="in" filter="blinds(horizontal)">
                                      <p:cBhvr>
                                        <p:cTn id="10" dur="500"/>
                                        <p:tgtEl>
                                          <p:spTgt spid="13"/>
                                        </p:tgtEl>
                                      </p:cBhvr>
                                    </p:animEffect>
                                  </p:childTnLst>
                                </p:cTn>
                              </p:par>
                              <p:par>
                                <p:cTn id="11" presetID="3" presetClass="entr" presetSubtype="1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blinds(horizontal)">
                                      <p:cBhvr>
                                        <p:cTn id="13" dur="500"/>
                                        <p:tgtEl>
                                          <p:spTgt spid="20"/>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46"/>
                                        </p:tgtEl>
                                        <p:attrNameLst>
                                          <p:attrName>style.visibility</p:attrName>
                                        </p:attrNameLst>
                                      </p:cBhvr>
                                      <p:to>
                                        <p:strVal val="visible"/>
                                      </p:to>
                                    </p:set>
                                    <p:animEffect transition="in" filter="blinds(horizontal)">
                                      <p:cBhvr>
                                        <p:cTn id="18" dur="500"/>
                                        <p:tgtEl>
                                          <p:spTgt spid="46"/>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animEffect transition="in" filter="blinds(horizontal)">
                                      <p:cBhvr>
                                        <p:cTn id="21" dur="500"/>
                                        <p:tgtEl>
                                          <p:spTgt spid="45"/>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49"/>
                                        </p:tgtEl>
                                        <p:attrNameLst>
                                          <p:attrName>style.visibility</p:attrName>
                                        </p:attrNameLst>
                                      </p:cBhvr>
                                      <p:to>
                                        <p:strVal val="visible"/>
                                      </p:to>
                                    </p:set>
                                    <p:animEffect transition="in" filter="blinds(horizontal)">
                                      <p:cBhvr>
                                        <p:cTn id="26" dur="500"/>
                                        <p:tgtEl>
                                          <p:spTgt spid="49"/>
                                        </p:tgtEl>
                                      </p:cBhvr>
                                    </p:animEffect>
                                  </p:childTnLst>
                                </p:cTn>
                              </p:par>
                              <p:par>
                                <p:cTn id="27" presetID="3" presetClass="entr" presetSubtype="10" fill="hold" grpId="0" nodeType="withEffect">
                                  <p:stCondLst>
                                    <p:cond delay="0"/>
                                  </p:stCondLst>
                                  <p:childTnLst>
                                    <p:set>
                                      <p:cBhvr>
                                        <p:cTn id="28" dur="1" fill="hold">
                                          <p:stCondLst>
                                            <p:cond delay="0"/>
                                          </p:stCondLst>
                                        </p:cTn>
                                        <p:tgtEl>
                                          <p:spTgt spid="47"/>
                                        </p:tgtEl>
                                        <p:attrNameLst>
                                          <p:attrName>style.visibility</p:attrName>
                                        </p:attrNameLst>
                                      </p:cBhvr>
                                      <p:to>
                                        <p:strVal val="visible"/>
                                      </p:to>
                                    </p:set>
                                    <p:animEffect transition="in" filter="blinds(horizontal)">
                                      <p:cBhvr>
                                        <p:cTn id="29" dur="500"/>
                                        <p:tgtEl>
                                          <p:spTgt spid="4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50"/>
                                        </p:tgtEl>
                                        <p:attrNameLst>
                                          <p:attrName>style.visibility</p:attrName>
                                        </p:attrNameLst>
                                      </p:cBhvr>
                                      <p:to>
                                        <p:strVal val="visible"/>
                                      </p:to>
                                    </p:set>
                                    <p:animEffect transition="in" filter="blinds(horizontal)">
                                      <p:cBhvr>
                                        <p:cTn id="32" dur="500"/>
                                        <p:tgtEl>
                                          <p:spTgt spid="50"/>
                                        </p:tgtEl>
                                      </p:cBhvr>
                                    </p:animEffect>
                                  </p:childTnLst>
                                </p:cTn>
                              </p:par>
                              <p:par>
                                <p:cTn id="33" presetID="3" presetClass="entr" presetSubtype="10" fill="hold" grpId="0" nodeType="withEffect">
                                  <p:stCondLst>
                                    <p:cond delay="0"/>
                                  </p:stCondLst>
                                  <p:childTnLst>
                                    <p:set>
                                      <p:cBhvr>
                                        <p:cTn id="34" dur="1" fill="hold">
                                          <p:stCondLst>
                                            <p:cond delay="0"/>
                                          </p:stCondLst>
                                        </p:cTn>
                                        <p:tgtEl>
                                          <p:spTgt spid="48"/>
                                        </p:tgtEl>
                                        <p:attrNameLst>
                                          <p:attrName>style.visibility</p:attrName>
                                        </p:attrNameLst>
                                      </p:cBhvr>
                                      <p:to>
                                        <p:strVal val="visible"/>
                                      </p:to>
                                    </p:set>
                                    <p:animEffect transition="in" filter="blinds(horizontal)">
                                      <p:cBhvr>
                                        <p:cTn id="35" dur="500"/>
                                        <p:tgtEl>
                                          <p:spTgt spid="4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58"/>
                                        </p:tgtEl>
                                        <p:attrNameLst>
                                          <p:attrName>style.visibility</p:attrName>
                                        </p:attrNameLst>
                                      </p:cBhvr>
                                      <p:to>
                                        <p:strVal val="visible"/>
                                      </p:to>
                                    </p:set>
                                    <p:animEffect transition="in" filter="blinds(horizontal)">
                                      <p:cBhvr>
                                        <p:cTn id="40" dur="500"/>
                                        <p:tgtEl>
                                          <p:spTgt spid="58"/>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53"/>
                                        </p:tgtEl>
                                        <p:attrNameLst>
                                          <p:attrName>style.visibility</p:attrName>
                                        </p:attrNameLst>
                                      </p:cBhvr>
                                      <p:to>
                                        <p:strVal val="visible"/>
                                      </p:to>
                                    </p:set>
                                    <p:animEffect transition="in" filter="blinds(horizontal)">
                                      <p:cBhvr>
                                        <p:cTn id="43" dur="500"/>
                                        <p:tgtEl>
                                          <p:spTgt spid="5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57"/>
                                        </p:tgtEl>
                                        <p:attrNameLst>
                                          <p:attrName>style.visibility</p:attrName>
                                        </p:attrNameLst>
                                      </p:cBhvr>
                                      <p:to>
                                        <p:strVal val="visible"/>
                                      </p:to>
                                    </p:set>
                                    <p:animEffect transition="in" filter="blinds(horizontal)">
                                      <p:cBhvr>
                                        <p:cTn id="46" dur="500"/>
                                        <p:tgtEl>
                                          <p:spTgt spid="57"/>
                                        </p:tgtEl>
                                      </p:cBhvr>
                                    </p:animEffect>
                                  </p:childTnLst>
                                </p:cTn>
                              </p:par>
                              <p:par>
                                <p:cTn id="47" presetID="3" presetClass="entr" presetSubtype="10" fill="hold" grpId="0" nodeType="withEffect">
                                  <p:stCondLst>
                                    <p:cond delay="0"/>
                                  </p:stCondLst>
                                  <p:childTnLst>
                                    <p:set>
                                      <p:cBhvr>
                                        <p:cTn id="48" dur="1" fill="hold">
                                          <p:stCondLst>
                                            <p:cond delay="0"/>
                                          </p:stCondLst>
                                        </p:cTn>
                                        <p:tgtEl>
                                          <p:spTgt spid="51"/>
                                        </p:tgtEl>
                                        <p:attrNameLst>
                                          <p:attrName>style.visibility</p:attrName>
                                        </p:attrNameLst>
                                      </p:cBhvr>
                                      <p:to>
                                        <p:strVal val="visible"/>
                                      </p:to>
                                    </p:set>
                                    <p:animEffect transition="in" filter="blinds(horizontal)">
                                      <p:cBhvr>
                                        <p:cTn id="49" dur="500"/>
                                        <p:tgtEl>
                                          <p:spTgt spid="51"/>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56"/>
                                        </p:tgtEl>
                                        <p:attrNameLst>
                                          <p:attrName>style.visibility</p:attrName>
                                        </p:attrNameLst>
                                      </p:cBhvr>
                                      <p:to>
                                        <p:strVal val="visible"/>
                                      </p:to>
                                    </p:set>
                                    <p:animEffect transition="in" filter="blinds(horizontal)">
                                      <p:cBhvr>
                                        <p:cTn id="52" dur="500"/>
                                        <p:tgtEl>
                                          <p:spTgt spid="56"/>
                                        </p:tgtEl>
                                      </p:cBhvr>
                                    </p:animEffect>
                                  </p:childTnLst>
                                </p:cTn>
                              </p:par>
                              <p:par>
                                <p:cTn id="53" presetID="3" presetClass="entr" presetSubtype="10" fill="hold" grpId="0" nodeType="withEffect">
                                  <p:stCondLst>
                                    <p:cond delay="0"/>
                                  </p:stCondLst>
                                  <p:childTnLst>
                                    <p:set>
                                      <p:cBhvr>
                                        <p:cTn id="54" dur="1" fill="hold">
                                          <p:stCondLst>
                                            <p:cond delay="0"/>
                                          </p:stCondLst>
                                        </p:cTn>
                                        <p:tgtEl>
                                          <p:spTgt spid="54"/>
                                        </p:tgtEl>
                                        <p:attrNameLst>
                                          <p:attrName>style.visibility</p:attrName>
                                        </p:attrNameLst>
                                      </p:cBhvr>
                                      <p:to>
                                        <p:strVal val="visible"/>
                                      </p:to>
                                    </p:set>
                                    <p:animEffect transition="in" filter="blinds(horizontal)">
                                      <p:cBhvr>
                                        <p:cTn id="55" dur="500"/>
                                        <p:tgtEl>
                                          <p:spTgt spid="54"/>
                                        </p:tgtEl>
                                      </p:cBhvr>
                                    </p:animEffect>
                                  </p:childTnLst>
                                </p:cTn>
                              </p:par>
                              <p:par>
                                <p:cTn id="56" presetID="3" presetClass="entr" presetSubtype="10" fill="hold" grpId="0" nodeType="withEffect">
                                  <p:stCondLst>
                                    <p:cond delay="0"/>
                                  </p:stCondLst>
                                  <p:childTnLst>
                                    <p:set>
                                      <p:cBhvr>
                                        <p:cTn id="57" dur="1" fill="hold">
                                          <p:stCondLst>
                                            <p:cond delay="0"/>
                                          </p:stCondLst>
                                        </p:cTn>
                                        <p:tgtEl>
                                          <p:spTgt spid="55"/>
                                        </p:tgtEl>
                                        <p:attrNameLst>
                                          <p:attrName>style.visibility</p:attrName>
                                        </p:attrNameLst>
                                      </p:cBhvr>
                                      <p:to>
                                        <p:strVal val="visible"/>
                                      </p:to>
                                    </p:set>
                                    <p:animEffect transition="in" filter="blinds(horizontal)">
                                      <p:cBhvr>
                                        <p:cTn id="58" dur="500"/>
                                        <p:tgtEl>
                                          <p:spTgt spid="55"/>
                                        </p:tgtEl>
                                      </p:cBhvr>
                                    </p:animEffect>
                                  </p:childTnLst>
                                </p:cTn>
                              </p:par>
                              <p:par>
                                <p:cTn id="59" presetID="3" presetClass="entr" presetSubtype="10" fill="hold" grpId="0" nodeType="withEffect">
                                  <p:stCondLst>
                                    <p:cond delay="0"/>
                                  </p:stCondLst>
                                  <p:childTnLst>
                                    <p:set>
                                      <p:cBhvr>
                                        <p:cTn id="60" dur="1" fill="hold">
                                          <p:stCondLst>
                                            <p:cond delay="0"/>
                                          </p:stCondLst>
                                        </p:cTn>
                                        <p:tgtEl>
                                          <p:spTgt spid="52"/>
                                        </p:tgtEl>
                                        <p:attrNameLst>
                                          <p:attrName>style.visibility</p:attrName>
                                        </p:attrNameLst>
                                      </p:cBhvr>
                                      <p:to>
                                        <p:strVal val="visible"/>
                                      </p:to>
                                    </p:set>
                                    <p:animEffect transition="in" filter="blinds(horizontal)">
                                      <p:cBhvr>
                                        <p:cTn id="61" dur="500"/>
                                        <p:tgtEl>
                                          <p:spTgt spid="52"/>
                                        </p:tgtEl>
                                      </p:cBhvr>
                                    </p:animEffect>
                                  </p:childTnLst>
                                </p:cTn>
                              </p:par>
                            </p:childTnLst>
                          </p:cTn>
                        </p:par>
                      </p:childTnLst>
                    </p:cTn>
                  </p:par>
                  <p:par>
                    <p:cTn id="62" fill="hold">
                      <p:stCondLst>
                        <p:cond delay="indefinite"/>
                      </p:stCondLst>
                      <p:childTnLst>
                        <p:par>
                          <p:cTn id="63" fill="hold">
                            <p:stCondLst>
                              <p:cond delay="0"/>
                            </p:stCondLst>
                            <p:childTnLst>
                              <p:par>
                                <p:cTn id="64" presetID="3" presetClass="entr" presetSubtype="10" fill="hold" nodeType="clickEffect">
                                  <p:stCondLst>
                                    <p:cond delay="0"/>
                                  </p:stCondLst>
                                  <p:childTnLst>
                                    <p:set>
                                      <p:cBhvr>
                                        <p:cTn id="65" dur="1" fill="hold">
                                          <p:stCondLst>
                                            <p:cond delay="0"/>
                                          </p:stCondLst>
                                        </p:cTn>
                                        <p:tgtEl>
                                          <p:spTgt spid="62"/>
                                        </p:tgtEl>
                                        <p:attrNameLst>
                                          <p:attrName>style.visibility</p:attrName>
                                        </p:attrNameLst>
                                      </p:cBhvr>
                                      <p:to>
                                        <p:strVal val="visible"/>
                                      </p:to>
                                    </p:set>
                                    <p:animEffect transition="in" filter="blinds(horizontal)">
                                      <p:cBhvr>
                                        <p:cTn id="66" dur="500"/>
                                        <p:tgtEl>
                                          <p:spTgt spid="62"/>
                                        </p:tgtEl>
                                      </p:cBhvr>
                                    </p:animEffect>
                                  </p:childTnLst>
                                </p:cTn>
                              </p:par>
                              <p:par>
                                <p:cTn id="67" presetID="3" presetClass="entr" presetSubtype="10" fill="hold" nodeType="withEffect">
                                  <p:stCondLst>
                                    <p:cond delay="0"/>
                                  </p:stCondLst>
                                  <p:childTnLst>
                                    <p:set>
                                      <p:cBhvr>
                                        <p:cTn id="68" dur="1" fill="hold">
                                          <p:stCondLst>
                                            <p:cond delay="0"/>
                                          </p:stCondLst>
                                        </p:cTn>
                                        <p:tgtEl>
                                          <p:spTgt spid="61"/>
                                        </p:tgtEl>
                                        <p:attrNameLst>
                                          <p:attrName>style.visibility</p:attrName>
                                        </p:attrNameLst>
                                      </p:cBhvr>
                                      <p:to>
                                        <p:strVal val="visible"/>
                                      </p:to>
                                    </p:set>
                                    <p:animEffect transition="in" filter="blinds(horizontal)">
                                      <p:cBhvr>
                                        <p:cTn id="69" dur="500"/>
                                        <p:tgtEl>
                                          <p:spTgt spid="61"/>
                                        </p:tgtEl>
                                      </p:cBhvr>
                                    </p:animEffect>
                                  </p:childTnLst>
                                </p:cTn>
                              </p:par>
                              <p:par>
                                <p:cTn id="70" presetID="3" presetClass="entr" presetSubtype="10" fill="hold" nodeType="withEffect">
                                  <p:stCondLst>
                                    <p:cond delay="0"/>
                                  </p:stCondLst>
                                  <p:childTnLst>
                                    <p:set>
                                      <p:cBhvr>
                                        <p:cTn id="71" dur="1" fill="hold">
                                          <p:stCondLst>
                                            <p:cond delay="0"/>
                                          </p:stCondLst>
                                        </p:cTn>
                                        <p:tgtEl>
                                          <p:spTgt spid="64"/>
                                        </p:tgtEl>
                                        <p:attrNameLst>
                                          <p:attrName>style.visibility</p:attrName>
                                        </p:attrNameLst>
                                      </p:cBhvr>
                                      <p:to>
                                        <p:strVal val="visible"/>
                                      </p:to>
                                    </p:set>
                                    <p:animEffect transition="in" filter="blinds(horizontal)">
                                      <p:cBhvr>
                                        <p:cTn id="72" dur="500"/>
                                        <p:tgtEl>
                                          <p:spTgt spid="64"/>
                                        </p:tgtEl>
                                      </p:cBhvr>
                                    </p:animEffect>
                                  </p:childTnLst>
                                </p:cTn>
                              </p:par>
                              <p:par>
                                <p:cTn id="73" presetID="3" presetClass="entr" presetSubtype="10" fill="hold" nodeType="withEffect">
                                  <p:stCondLst>
                                    <p:cond delay="0"/>
                                  </p:stCondLst>
                                  <p:childTnLst>
                                    <p:set>
                                      <p:cBhvr>
                                        <p:cTn id="74" dur="1" fill="hold">
                                          <p:stCondLst>
                                            <p:cond delay="0"/>
                                          </p:stCondLst>
                                        </p:cTn>
                                        <p:tgtEl>
                                          <p:spTgt spid="65"/>
                                        </p:tgtEl>
                                        <p:attrNameLst>
                                          <p:attrName>style.visibility</p:attrName>
                                        </p:attrNameLst>
                                      </p:cBhvr>
                                      <p:to>
                                        <p:strVal val="visible"/>
                                      </p:to>
                                    </p:set>
                                    <p:animEffect transition="in" filter="blinds(horizontal)">
                                      <p:cBhvr>
                                        <p:cTn id="75" dur="500"/>
                                        <p:tgtEl>
                                          <p:spTgt spid="65"/>
                                        </p:tgtEl>
                                      </p:cBhvr>
                                    </p:animEffect>
                                  </p:childTnLst>
                                </p:cTn>
                              </p:par>
                              <p:par>
                                <p:cTn id="76" presetID="3" presetClass="entr" presetSubtype="10" fill="hold" nodeType="withEffect">
                                  <p:stCondLst>
                                    <p:cond delay="0"/>
                                  </p:stCondLst>
                                  <p:childTnLst>
                                    <p:set>
                                      <p:cBhvr>
                                        <p:cTn id="77" dur="1" fill="hold">
                                          <p:stCondLst>
                                            <p:cond delay="0"/>
                                          </p:stCondLst>
                                        </p:cTn>
                                        <p:tgtEl>
                                          <p:spTgt spid="67"/>
                                        </p:tgtEl>
                                        <p:attrNameLst>
                                          <p:attrName>style.visibility</p:attrName>
                                        </p:attrNameLst>
                                      </p:cBhvr>
                                      <p:to>
                                        <p:strVal val="visible"/>
                                      </p:to>
                                    </p:set>
                                    <p:animEffect transition="in" filter="blinds(horizontal)">
                                      <p:cBhvr>
                                        <p:cTn id="78" dur="500"/>
                                        <p:tgtEl>
                                          <p:spTgt spid="67"/>
                                        </p:tgtEl>
                                      </p:cBhvr>
                                    </p:animEffect>
                                  </p:childTnLst>
                                </p:cTn>
                              </p:par>
                              <p:par>
                                <p:cTn id="79" presetID="3" presetClass="entr" presetSubtype="10" fill="hold" nodeType="withEffect">
                                  <p:stCondLst>
                                    <p:cond delay="0"/>
                                  </p:stCondLst>
                                  <p:childTnLst>
                                    <p:set>
                                      <p:cBhvr>
                                        <p:cTn id="80" dur="1" fill="hold">
                                          <p:stCondLst>
                                            <p:cond delay="0"/>
                                          </p:stCondLst>
                                        </p:cTn>
                                        <p:tgtEl>
                                          <p:spTgt spid="69"/>
                                        </p:tgtEl>
                                        <p:attrNameLst>
                                          <p:attrName>style.visibility</p:attrName>
                                        </p:attrNameLst>
                                      </p:cBhvr>
                                      <p:to>
                                        <p:strVal val="visible"/>
                                      </p:to>
                                    </p:set>
                                    <p:animEffect transition="in" filter="blinds(horizontal)">
                                      <p:cBhvr>
                                        <p:cTn id="81" dur="500"/>
                                        <p:tgtEl>
                                          <p:spTgt spid="69"/>
                                        </p:tgtEl>
                                      </p:cBhvr>
                                    </p:animEffect>
                                  </p:childTnLst>
                                </p:cTn>
                              </p:par>
                              <p:par>
                                <p:cTn id="82" presetID="3" presetClass="entr" presetSubtype="10" fill="hold" nodeType="withEffect">
                                  <p:stCondLst>
                                    <p:cond delay="0"/>
                                  </p:stCondLst>
                                  <p:childTnLst>
                                    <p:set>
                                      <p:cBhvr>
                                        <p:cTn id="83" dur="1" fill="hold">
                                          <p:stCondLst>
                                            <p:cond delay="0"/>
                                          </p:stCondLst>
                                        </p:cTn>
                                        <p:tgtEl>
                                          <p:spTgt spid="70"/>
                                        </p:tgtEl>
                                        <p:attrNameLst>
                                          <p:attrName>style.visibility</p:attrName>
                                        </p:attrNameLst>
                                      </p:cBhvr>
                                      <p:to>
                                        <p:strVal val="visible"/>
                                      </p:to>
                                    </p:set>
                                    <p:animEffect transition="in" filter="blinds(horizontal)">
                                      <p:cBhvr>
                                        <p:cTn id="84" dur="500"/>
                                        <p:tgtEl>
                                          <p:spTgt spid="70"/>
                                        </p:tgtEl>
                                      </p:cBhvr>
                                    </p:animEffect>
                                  </p:childTnLst>
                                </p:cTn>
                              </p:par>
                              <p:par>
                                <p:cTn id="85" presetID="3" presetClass="entr" presetSubtype="10" fill="hold" grpId="0" nodeType="withEffect">
                                  <p:stCondLst>
                                    <p:cond delay="0"/>
                                  </p:stCondLst>
                                  <p:childTnLst>
                                    <p:set>
                                      <p:cBhvr>
                                        <p:cTn id="86" dur="1" fill="hold">
                                          <p:stCondLst>
                                            <p:cond delay="0"/>
                                          </p:stCondLst>
                                        </p:cTn>
                                        <p:tgtEl>
                                          <p:spTgt spid="60"/>
                                        </p:tgtEl>
                                        <p:attrNameLst>
                                          <p:attrName>style.visibility</p:attrName>
                                        </p:attrNameLst>
                                      </p:cBhvr>
                                      <p:to>
                                        <p:strVal val="visible"/>
                                      </p:to>
                                    </p:set>
                                    <p:animEffect transition="in" filter="blinds(horizontal)">
                                      <p:cBhvr>
                                        <p:cTn id="87" dur="500"/>
                                        <p:tgtEl>
                                          <p:spTgt spid="60"/>
                                        </p:tgtEl>
                                      </p:cBhvr>
                                    </p:animEffect>
                                  </p:childTnLst>
                                </p:cTn>
                              </p:par>
                              <p:par>
                                <p:cTn id="88" presetID="3" presetClass="entr" presetSubtype="10" fill="hold" grpId="0" nodeType="withEffect">
                                  <p:stCondLst>
                                    <p:cond delay="0"/>
                                  </p:stCondLst>
                                  <p:childTnLst>
                                    <p:set>
                                      <p:cBhvr>
                                        <p:cTn id="89" dur="1" fill="hold">
                                          <p:stCondLst>
                                            <p:cond delay="0"/>
                                          </p:stCondLst>
                                        </p:cTn>
                                        <p:tgtEl>
                                          <p:spTgt spid="74"/>
                                        </p:tgtEl>
                                        <p:attrNameLst>
                                          <p:attrName>style.visibility</p:attrName>
                                        </p:attrNameLst>
                                      </p:cBhvr>
                                      <p:to>
                                        <p:strVal val="visible"/>
                                      </p:to>
                                    </p:set>
                                    <p:animEffect transition="in" filter="blinds(horizontal)">
                                      <p:cBhvr>
                                        <p:cTn id="90" dur="500"/>
                                        <p:tgtEl>
                                          <p:spTgt spid="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animBg="1"/>
      <p:bldP spid="46" grpId="0" animBg="1"/>
      <p:bldP spid="47" grpId="0" animBg="1"/>
      <p:bldP spid="48" grpId="0" animBg="1"/>
      <p:bldP spid="49" grpId="0" animBg="1"/>
      <p:bldP spid="50" grpId="0" animBg="1"/>
      <p:bldP spid="51" grpId="0" animBg="1"/>
      <p:bldP spid="52" grpId="0" animBg="1"/>
      <p:bldP spid="53" grpId="0" animBg="1"/>
      <p:bldP spid="54" grpId="0" animBg="1"/>
      <p:bldP spid="55" grpId="0" animBg="1"/>
      <p:bldP spid="56" grpId="0" animBg="1"/>
      <p:bldP spid="57" grpId="0" animBg="1"/>
      <p:bldP spid="58" grpId="0" animBg="1"/>
      <p:bldP spid="60" grpId="0" animBg="1"/>
      <p:bldP spid="7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5755422"/>
          </a:xfrm>
          <a:prstGeom prst="rect">
            <a:avLst/>
          </a:prstGeom>
        </p:spPr>
        <p:txBody>
          <a:bodyPr wrap="square" lIns="0" tIns="0" rIns="0" bIns="0">
            <a:spAutoFit/>
          </a:bodyPr>
          <a:lstStyle/>
          <a:p>
            <a:pPr marL="228600" indent="-228600">
              <a:spcAft>
                <a:spcPts val="2400"/>
              </a:spcAft>
              <a:buFont typeface="Arial" pitchFamily="34" charset="0"/>
              <a:buChar char="•"/>
            </a:pPr>
            <a:r>
              <a:rPr lang="en-US" sz="2400" b="1" u="sng" dirty="0" smtClean="0">
                <a:latin typeface="Arial"/>
                <a:cs typeface="Arial"/>
              </a:rPr>
              <a:t>Inference</a:t>
            </a:r>
            <a:r>
              <a:rPr lang="en-US" sz="2400" b="1" dirty="0" smtClean="0">
                <a:latin typeface="Arial"/>
                <a:cs typeface="Arial"/>
              </a:rPr>
              <a:t>: Estimating probabilities in statistically meaningful ways</a:t>
            </a:r>
          </a:p>
          <a:p>
            <a:pPr marL="228600" indent="-228600">
              <a:spcAft>
                <a:spcPts val="1200"/>
              </a:spcAft>
              <a:buFont typeface="Arial" pitchFamily="34" charset="0"/>
              <a:buChar char="•"/>
            </a:pPr>
            <a:r>
              <a:rPr lang="en-US" sz="2400" b="1" dirty="0" smtClean="0">
                <a:latin typeface="Arial"/>
                <a:cs typeface="Arial"/>
              </a:rPr>
              <a:t>Parameter estimation is computationally difficult </a:t>
            </a:r>
          </a:p>
          <a:p>
            <a:pPr marL="455613" lvl="1" indent="-227013">
              <a:spcAft>
                <a:spcPts val="1200"/>
              </a:spcAft>
              <a:buFont typeface="Wingdings" charset="2"/>
              <a:buChar char="§"/>
            </a:pPr>
            <a:r>
              <a:rPr lang="en-US" sz="2400" b="1" dirty="0" smtClean="0">
                <a:latin typeface="Arial"/>
                <a:cs typeface="Arial"/>
              </a:rPr>
              <a:t>Distributions over distributions          </a:t>
            </a:r>
            <a:r>
              <a:rPr lang="en-US" sz="2400" b="1" dirty="0" smtClean="0">
                <a:latin typeface="+mj-lt"/>
                <a:cs typeface="Times New Roman" pitchFamily="18" charset="0"/>
              </a:rPr>
              <a:t>∞</a:t>
            </a:r>
            <a:r>
              <a:rPr lang="en-US" sz="2400" b="1" dirty="0" smtClean="0">
                <a:latin typeface="Arial"/>
                <a:cs typeface="Arial"/>
              </a:rPr>
              <a:t> parameters </a:t>
            </a:r>
          </a:p>
          <a:p>
            <a:pPr marL="455613" lvl="1" indent="-227013">
              <a:spcAft>
                <a:spcPts val="2400"/>
              </a:spcAft>
              <a:buFont typeface="Wingdings" charset="2"/>
              <a:buChar char="§"/>
            </a:pPr>
            <a:r>
              <a:rPr lang="en-US" sz="2400" b="1" dirty="0" smtClean="0">
                <a:latin typeface="Arial"/>
                <a:cs typeface="Arial"/>
              </a:rPr>
              <a:t>Posteriors, </a:t>
            </a:r>
            <a:r>
              <a:rPr lang="en-US" sz="2400" b="1" i="1" dirty="0" smtClean="0">
                <a:latin typeface="Arial"/>
                <a:cs typeface="Arial"/>
              </a:rPr>
              <a:t>p(y|x), </a:t>
            </a:r>
            <a:r>
              <a:rPr lang="en-US" sz="2400" b="1" dirty="0" smtClean="0">
                <a:latin typeface="Arial"/>
                <a:cs typeface="Arial"/>
              </a:rPr>
              <a:t>can’t be analytically solved</a:t>
            </a:r>
          </a:p>
          <a:p>
            <a:pPr marL="228600" indent="-228600">
              <a:spcAft>
                <a:spcPts val="1200"/>
              </a:spcAft>
              <a:buFont typeface="Arial" pitchFamily="34" charset="0"/>
              <a:buChar char="•"/>
            </a:pPr>
            <a:r>
              <a:rPr lang="en-US" sz="2400" b="1" dirty="0">
                <a:latin typeface="Arial"/>
                <a:cs typeface="Arial"/>
              </a:rPr>
              <a:t>Sampling </a:t>
            </a:r>
            <a:r>
              <a:rPr lang="en-US" sz="2400" b="1" dirty="0" smtClean="0">
                <a:latin typeface="Arial"/>
                <a:cs typeface="Arial"/>
              </a:rPr>
              <a:t>methods (e.g. MCMC)</a:t>
            </a:r>
            <a:endParaRPr lang="en-US" sz="2400" b="1" dirty="0">
              <a:latin typeface="Arial"/>
              <a:cs typeface="Arial"/>
            </a:endParaRPr>
          </a:p>
          <a:p>
            <a:pPr marL="455613" lvl="1" indent="-227013">
              <a:spcAft>
                <a:spcPts val="1200"/>
              </a:spcAft>
              <a:buFont typeface="Wingdings" charset="2"/>
              <a:buChar char="§"/>
            </a:pPr>
            <a:r>
              <a:rPr lang="en-US" sz="2400" b="1" dirty="0" smtClean="0">
                <a:latin typeface="Arial"/>
                <a:cs typeface="Arial"/>
              </a:rPr>
              <a:t>Samples </a:t>
            </a:r>
            <a:r>
              <a:rPr lang="en-US" sz="2400" b="1" dirty="0">
                <a:latin typeface="Arial"/>
                <a:cs typeface="Arial"/>
              </a:rPr>
              <a:t>estimate true distribution</a:t>
            </a:r>
          </a:p>
          <a:p>
            <a:pPr marL="455613" lvl="1" indent="-227013">
              <a:spcAft>
                <a:spcPts val="1200"/>
              </a:spcAft>
              <a:buFont typeface="Wingdings" charset="2"/>
              <a:buChar char="§"/>
            </a:pPr>
            <a:r>
              <a:rPr lang="en-US" sz="2400" b="1" dirty="0">
                <a:latin typeface="Arial"/>
                <a:cs typeface="Arial"/>
              </a:rPr>
              <a:t>Drawbacks</a:t>
            </a:r>
          </a:p>
          <a:p>
            <a:pPr marL="798513" lvl="2" indent="-342900">
              <a:spcAft>
                <a:spcPts val="1200"/>
              </a:spcAft>
              <a:buFont typeface="Wingdings" charset="2"/>
              <a:buChar char="Ø"/>
            </a:pPr>
            <a:r>
              <a:rPr lang="en-US" sz="2400" b="1" dirty="0" smtClean="0">
                <a:latin typeface="Arial"/>
                <a:cs typeface="Arial"/>
              </a:rPr>
              <a:t>Needs large number of samples for accuracy</a:t>
            </a:r>
          </a:p>
          <a:p>
            <a:pPr marL="798513" lvl="2" indent="-342900">
              <a:spcAft>
                <a:spcPts val="1200"/>
              </a:spcAft>
              <a:buFont typeface="Wingdings" charset="2"/>
              <a:buChar char="Ø"/>
            </a:pPr>
            <a:r>
              <a:rPr lang="en-US" sz="2400" b="1" dirty="0" smtClean="0">
                <a:latin typeface="Arial"/>
                <a:cs typeface="Arial"/>
              </a:rPr>
              <a:t>Step size must be chosen carefully</a:t>
            </a:r>
          </a:p>
          <a:p>
            <a:pPr marL="798513" lvl="2" indent="-342900">
              <a:spcAft>
                <a:spcPts val="1200"/>
              </a:spcAft>
              <a:buFont typeface="Wingdings" charset="2"/>
              <a:buChar char="Ø"/>
            </a:pPr>
            <a:r>
              <a:rPr lang="en-US" sz="2400" b="1" dirty="0" smtClean="0">
                <a:latin typeface="Arial"/>
                <a:cs typeface="Arial"/>
              </a:rPr>
              <a:t>“Burn in” phase must be monitored/controlled</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An Approximation</a:t>
            </a:r>
            <a:endParaRPr lang="en-US" dirty="0"/>
          </a:p>
        </p:txBody>
      </p:sp>
      <p:sp>
        <p:nvSpPr>
          <p:cNvPr id="12" name="Notched Right Arrow 11"/>
          <p:cNvSpPr/>
          <p:nvPr/>
        </p:nvSpPr>
        <p:spPr>
          <a:xfrm>
            <a:off x="5275385" y="2309446"/>
            <a:ext cx="668215" cy="281354"/>
          </a:xfrm>
          <a:prstGeom prst="notched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5175" name="Picture 55" descr="File:3dRosenbrock.png">
            <a:hlinkClick r:id="rId3"/>
          </p:cNvPr>
          <p:cNvPicPr>
            <a:picLocks noChangeAspect="1" noChangeArrowheads="1"/>
          </p:cNvPicPr>
          <p:nvPr/>
        </p:nvPicPr>
        <p:blipFill>
          <a:blip r:embed="rId4"/>
          <a:srcRect/>
          <a:stretch>
            <a:fillRect/>
          </a:stretch>
        </p:blipFill>
        <p:spPr bwMode="auto">
          <a:xfrm>
            <a:off x="5943600" y="3460747"/>
            <a:ext cx="2300197" cy="1492253"/>
          </a:xfrm>
          <a:prstGeom prst="rect">
            <a:avLst/>
          </a:prstGeom>
          <a:noFill/>
        </p:spPr>
      </p:pic>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4093428"/>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Converts sampling problem to an optimization problem</a:t>
            </a:r>
          </a:p>
          <a:p>
            <a:pPr marL="455613" lvl="1" indent="-227013">
              <a:spcAft>
                <a:spcPts val="1200"/>
              </a:spcAft>
              <a:buFont typeface="Wingdings" charset="2"/>
              <a:buChar char="§"/>
            </a:pPr>
            <a:r>
              <a:rPr lang="en-US" sz="2400" b="1" dirty="0">
                <a:latin typeface="Arial"/>
                <a:cs typeface="Arial"/>
              </a:rPr>
              <a:t>Avoids need for careful monitoring of sampling</a:t>
            </a:r>
          </a:p>
          <a:p>
            <a:pPr marL="455613" lvl="1" indent="-227013">
              <a:spcAft>
                <a:spcPts val="1200"/>
              </a:spcAft>
              <a:buFont typeface="Wingdings" charset="2"/>
              <a:buChar char="§"/>
            </a:pPr>
            <a:r>
              <a:rPr lang="en-US" sz="2400" b="1" dirty="0" smtClean="0">
                <a:latin typeface="Arial"/>
                <a:cs typeface="Arial"/>
              </a:rPr>
              <a:t>Uses </a:t>
            </a:r>
            <a:r>
              <a:rPr lang="en-US" sz="2400" b="1" dirty="0">
                <a:latin typeface="Arial"/>
                <a:cs typeface="Arial"/>
              </a:rPr>
              <a:t>independence assumptions to create </a:t>
            </a:r>
            <a:r>
              <a:rPr lang="en-US" sz="2400" b="1" dirty="0" smtClean="0">
                <a:latin typeface="Arial"/>
                <a:cs typeface="Arial"/>
              </a:rPr>
              <a:t>simpler variational </a:t>
            </a:r>
            <a:r>
              <a:rPr lang="en-US" sz="2400" b="1" dirty="0">
                <a:latin typeface="Arial"/>
                <a:cs typeface="Arial"/>
              </a:rPr>
              <a:t>distributions, </a:t>
            </a:r>
            <a:r>
              <a:rPr lang="en-US" sz="2400" b="1" i="1" dirty="0">
                <a:latin typeface="Arial"/>
                <a:cs typeface="Arial"/>
              </a:rPr>
              <a:t>q(y)</a:t>
            </a:r>
            <a:r>
              <a:rPr lang="en-US" sz="2400" b="1" dirty="0">
                <a:latin typeface="Arial"/>
                <a:cs typeface="Arial"/>
              </a:rPr>
              <a:t>, to approximate </a:t>
            </a:r>
            <a:r>
              <a:rPr lang="en-US" sz="2400" b="1" i="1" dirty="0">
                <a:latin typeface="Arial"/>
                <a:cs typeface="Arial"/>
              </a:rPr>
              <a:t>p(y|x)</a:t>
            </a:r>
            <a:r>
              <a:rPr lang="en-US" sz="2400" b="1" dirty="0">
                <a:latin typeface="Arial"/>
                <a:cs typeface="Arial"/>
              </a:rPr>
              <a:t>.</a:t>
            </a:r>
          </a:p>
          <a:p>
            <a:pPr marL="455613" lvl="1" indent="-227013">
              <a:spcAft>
                <a:spcPts val="1200"/>
              </a:spcAft>
              <a:buFont typeface="Wingdings" charset="2"/>
              <a:buChar char="§"/>
            </a:pPr>
            <a:r>
              <a:rPr lang="en-US" sz="2400" b="1" dirty="0">
                <a:latin typeface="Arial"/>
                <a:cs typeface="Arial"/>
              </a:rPr>
              <a:t>Optimize </a:t>
            </a:r>
            <a:r>
              <a:rPr lang="en-US" sz="2400" b="1" i="1" dirty="0">
                <a:latin typeface="Arial"/>
                <a:cs typeface="Arial"/>
              </a:rPr>
              <a:t>q</a:t>
            </a:r>
            <a:r>
              <a:rPr lang="en-US" sz="2400" b="1" dirty="0">
                <a:latin typeface="Arial"/>
                <a:cs typeface="Arial"/>
              </a:rPr>
              <a:t> from </a:t>
            </a:r>
            <a:r>
              <a:rPr lang="en-US" sz="2400" b="1" i="1" dirty="0" smtClean="0">
                <a:latin typeface="Arial"/>
                <a:cs typeface="Arial"/>
              </a:rPr>
              <a:t>Q = {</a:t>
            </a:r>
            <a:r>
              <a:rPr lang="en-US" sz="2400" b="1" i="1" dirty="0">
                <a:latin typeface="Arial"/>
                <a:cs typeface="Arial"/>
              </a:rPr>
              <a:t>q</a:t>
            </a:r>
            <a:r>
              <a:rPr lang="en-US" sz="2400" b="1" i="1" baseline="-25000" dirty="0">
                <a:latin typeface="Arial"/>
                <a:cs typeface="Arial"/>
              </a:rPr>
              <a:t>1</a:t>
            </a:r>
            <a:r>
              <a:rPr lang="en-US" sz="2400" b="1" i="1" dirty="0">
                <a:latin typeface="Arial"/>
                <a:cs typeface="Arial"/>
              </a:rPr>
              <a:t>, q</a:t>
            </a:r>
            <a:r>
              <a:rPr lang="en-US" sz="2400" b="1" i="1" baseline="-25000" dirty="0">
                <a:latin typeface="Arial"/>
                <a:cs typeface="Arial"/>
              </a:rPr>
              <a:t>2</a:t>
            </a:r>
            <a:r>
              <a:rPr lang="en-US" sz="2400" b="1" i="1" dirty="0">
                <a:latin typeface="Arial"/>
                <a:cs typeface="Arial"/>
              </a:rPr>
              <a:t>, …, q</a:t>
            </a:r>
            <a:r>
              <a:rPr lang="en-US" sz="2400" b="1" i="1" baseline="-25000" dirty="0">
                <a:latin typeface="Arial"/>
                <a:cs typeface="Arial"/>
              </a:rPr>
              <a:t>m</a:t>
            </a:r>
            <a:r>
              <a:rPr lang="en-US" sz="2400" b="1" i="1" dirty="0">
                <a:latin typeface="Arial"/>
                <a:cs typeface="Arial"/>
              </a:rPr>
              <a:t>} </a:t>
            </a:r>
            <a:r>
              <a:rPr lang="en-US" sz="2400" b="1" dirty="0">
                <a:latin typeface="Arial"/>
                <a:cs typeface="Arial"/>
              </a:rPr>
              <a:t>using an objective function, e.g. </a:t>
            </a:r>
            <a:r>
              <a:rPr lang="en-US" sz="2400" b="1" dirty="0" err="1">
                <a:latin typeface="Arial"/>
                <a:cs typeface="Arial"/>
              </a:rPr>
              <a:t>Kullbach-Liebler</a:t>
            </a:r>
            <a:r>
              <a:rPr lang="en-US" sz="2400" b="1" dirty="0">
                <a:latin typeface="Arial"/>
                <a:cs typeface="Arial"/>
              </a:rPr>
              <a:t> </a:t>
            </a:r>
            <a:r>
              <a:rPr lang="en-US" sz="2400" b="1" dirty="0" smtClean="0">
                <a:latin typeface="Arial"/>
                <a:cs typeface="Arial"/>
              </a:rPr>
              <a:t>divergence</a:t>
            </a:r>
          </a:p>
          <a:p>
            <a:pPr marL="912813" lvl="2" indent="-227013">
              <a:spcAft>
                <a:spcPts val="1200"/>
              </a:spcAft>
              <a:buFont typeface="Wingdings" charset="2"/>
              <a:buChar char="§"/>
            </a:pPr>
            <a:r>
              <a:rPr lang="en-US" sz="2400" b="1" dirty="0" smtClean="0">
                <a:latin typeface="Arial"/>
                <a:cs typeface="Arial"/>
              </a:rPr>
              <a:t>EM or other gradient descent algorithms can be used</a:t>
            </a:r>
            <a:endParaRPr lang="en-US" sz="2400" b="1" dirty="0">
              <a:latin typeface="Arial"/>
              <a:cs typeface="Arial"/>
            </a:endParaRPr>
          </a:p>
          <a:p>
            <a:pPr marL="455613" lvl="1" indent="-227013">
              <a:spcAft>
                <a:spcPts val="1200"/>
              </a:spcAft>
              <a:buFont typeface="Wingdings" charset="2"/>
              <a:buChar char="§"/>
            </a:pPr>
            <a:r>
              <a:rPr lang="en-US" sz="2400" b="1" dirty="0">
                <a:latin typeface="Arial"/>
                <a:cs typeface="Arial"/>
              </a:rPr>
              <a:t>Constraints can be added to </a:t>
            </a:r>
            <a:r>
              <a:rPr lang="en-US" sz="2400" b="1" i="1" dirty="0">
                <a:latin typeface="Arial"/>
                <a:cs typeface="Arial"/>
              </a:rPr>
              <a:t>Q</a:t>
            </a:r>
            <a:r>
              <a:rPr lang="en-US" sz="2400" b="1" dirty="0">
                <a:latin typeface="Arial"/>
                <a:cs typeface="Arial"/>
              </a:rPr>
              <a:t> to improve computational </a:t>
            </a:r>
            <a:r>
              <a:rPr lang="en-US" sz="2400" b="1" dirty="0" smtClean="0">
                <a:latin typeface="Arial"/>
                <a:cs typeface="Arial"/>
              </a:rPr>
              <a:t>efficiency</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a:t>
            </a:r>
            <a:endParaRPr lang="en-US" dirty="0"/>
          </a:p>
        </p:txBody>
      </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308324"/>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smtClean="0">
                <a:latin typeface="Arial"/>
                <a:cs typeface="Arial"/>
              </a:rPr>
              <a:t>Accelerated Variational Dirichlet Process Mixtures (AVDPMs)</a:t>
            </a:r>
          </a:p>
          <a:p>
            <a:pPr marL="571500" lvl="1" indent="-342900">
              <a:spcAft>
                <a:spcPts val="1200"/>
              </a:spcAft>
              <a:buFont typeface="Wingdings" charset="2"/>
              <a:buChar char="§"/>
            </a:pPr>
            <a:r>
              <a:rPr lang="en-US" sz="2400" b="1" dirty="0" smtClean="0">
                <a:latin typeface="Arial"/>
                <a:cs typeface="Arial"/>
              </a:rPr>
              <a:t>Limits computation of </a:t>
            </a:r>
            <a:r>
              <a:rPr lang="en-US" sz="2400" b="1" i="1" dirty="0" smtClean="0">
                <a:latin typeface="Arial"/>
                <a:cs typeface="Arial"/>
              </a:rPr>
              <a:t>Q</a:t>
            </a:r>
            <a:r>
              <a:rPr lang="en-US" sz="2400" b="1" dirty="0" smtClean="0">
                <a:latin typeface="Arial"/>
                <a:cs typeface="Arial"/>
              </a:rPr>
              <a:t>: For </a:t>
            </a:r>
            <a:r>
              <a:rPr lang="en-US" sz="2400" b="1" i="1" dirty="0" smtClean="0">
                <a:latin typeface="Arial"/>
                <a:cs typeface="Arial"/>
              </a:rPr>
              <a:t> i &gt; T,</a:t>
            </a:r>
            <a:r>
              <a:rPr lang="en-US" sz="2400" b="1" dirty="0" smtClean="0">
                <a:latin typeface="Arial"/>
                <a:cs typeface="Arial"/>
              </a:rPr>
              <a:t> </a:t>
            </a:r>
            <a:r>
              <a:rPr lang="en-US" sz="2400" b="1" i="1" dirty="0" smtClean="0">
                <a:latin typeface="Arial"/>
                <a:cs typeface="Arial"/>
              </a:rPr>
              <a:t>q</a:t>
            </a:r>
            <a:r>
              <a:rPr lang="en-US" sz="2400" b="1" i="1" baseline="-25000" dirty="0" smtClean="0">
                <a:latin typeface="Arial"/>
                <a:cs typeface="Arial"/>
              </a:rPr>
              <a:t>i</a:t>
            </a:r>
            <a:r>
              <a:rPr lang="en-US" sz="2400" b="1" dirty="0" smtClean="0">
                <a:latin typeface="Arial"/>
                <a:cs typeface="Arial"/>
              </a:rPr>
              <a:t> is set to its prior</a:t>
            </a:r>
          </a:p>
          <a:p>
            <a:pPr marL="571500" lvl="1" indent="-342900">
              <a:spcAft>
                <a:spcPts val="1200"/>
              </a:spcAft>
              <a:buFont typeface="Wingdings" charset="2"/>
              <a:buChar char="§"/>
            </a:pPr>
            <a:r>
              <a:rPr lang="en-US" sz="2400" b="1" dirty="0" smtClean="0">
                <a:latin typeface="Arial"/>
                <a:cs typeface="Arial"/>
              </a:rPr>
              <a:t>Incorporates kd-trees to improve efficiency</a:t>
            </a:r>
          </a:p>
          <a:p>
            <a:pPr marL="798513" lvl="2" indent="-342900">
              <a:spcAft>
                <a:spcPts val="1200"/>
              </a:spcAft>
              <a:buFont typeface="Wingdings" charset="2"/>
              <a:buChar char="Ø"/>
            </a:pPr>
            <a:r>
              <a:rPr lang="en-US" sz="2400" b="1" dirty="0" smtClean="0">
                <a:latin typeface="Arial"/>
                <a:cs typeface="Arial"/>
              </a:rPr>
              <a:t>Complexity    </a:t>
            </a:r>
            <a:r>
              <a:rPr lang="en-US" sz="2400" b="1" i="1" dirty="0" smtClean="0">
                <a:latin typeface="Arial"/>
                <a:cs typeface="Arial"/>
              </a:rPr>
              <a:t>O(</a:t>
            </a:r>
            <a:r>
              <a:rPr lang="en-US" sz="2400" b="1" i="1" dirty="0" err="1" smtClean="0">
                <a:latin typeface="Arial"/>
                <a:cs typeface="Arial"/>
              </a:rPr>
              <a:t>NlogN</a:t>
            </a:r>
            <a:r>
              <a:rPr lang="en-US" sz="2400" b="1" i="1" dirty="0" smtClean="0">
                <a:latin typeface="Arial"/>
                <a:cs typeface="Arial"/>
              </a:rPr>
              <a:t>) + O(2</a:t>
            </a:r>
            <a:r>
              <a:rPr lang="en-US" sz="2400" b="1" i="1" baseline="30000" dirty="0" smtClean="0">
                <a:latin typeface="Arial"/>
                <a:cs typeface="Arial"/>
              </a:rPr>
              <a:t>depth</a:t>
            </a:r>
            <a:r>
              <a:rPr lang="en-US" sz="2400" b="1" i="1" dirty="0" smtClean="0">
                <a:latin typeface="Arial"/>
                <a:cs typeface="Arial"/>
              </a:rPr>
              <a:t>)</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graphicFrame>
        <p:nvGraphicFramePr>
          <p:cNvPr id="4" name="Diagram 3"/>
          <p:cNvGraphicFramePr/>
          <p:nvPr>
            <p:extLst>
              <p:ext uri="{D42A27DB-BD31-4B8C-83A1-F6EECF244321}">
                <p14:modId xmlns:p14="http://schemas.microsoft.com/office/powerpoint/2010/main" val="1044708279"/>
              </p:ext>
            </p:extLst>
          </p:nvPr>
        </p:nvGraphicFramePr>
        <p:xfrm>
          <a:off x="1441916" y="3516920"/>
          <a:ext cx="5750161" cy="284870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2042385043"/>
              </p:ext>
            </p:extLst>
          </p:nvPr>
        </p:nvGraphicFramePr>
        <p:xfrm>
          <a:off x="2667000" y="2667000"/>
          <a:ext cx="317500" cy="352425"/>
        </p:xfrm>
        <a:graphic>
          <a:graphicData uri="http://schemas.openxmlformats.org/presentationml/2006/ole">
            <mc:AlternateContent xmlns:mc="http://schemas.openxmlformats.org/markup-compatibility/2006">
              <mc:Choice xmlns:v="urn:schemas-microsoft-com:vml" Requires="v">
                <p:oleObj spid="_x0000_s119863" name="Equation" r:id="rId9" imgW="126720" imgH="114120" progId="Equation.DSMT4">
                  <p:embed/>
                </p:oleObj>
              </mc:Choice>
              <mc:Fallback>
                <p:oleObj name="Equation" r:id="rId9" imgW="126720" imgH="114120" progId="Equation.DSMT4">
                  <p:embed/>
                  <p:pic>
                    <p:nvPicPr>
                      <p:cNvPr id="0" name=""/>
                      <p:cNvPicPr/>
                      <p:nvPr/>
                    </p:nvPicPr>
                    <p:blipFill>
                      <a:blip r:embed="rId10"/>
                      <a:stretch>
                        <a:fillRect/>
                      </a:stretch>
                    </p:blipFill>
                    <p:spPr>
                      <a:xfrm>
                        <a:off x="2667000" y="2667000"/>
                        <a:ext cx="317500" cy="352425"/>
                      </a:xfrm>
                      <a:prstGeom prst="rect">
                        <a:avLst/>
                      </a:prstGeom>
                    </p:spPr>
                  </p:pic>
                </p:oleObj>
              </mc:Fallback>
            </mc:AlternateContent>
          </a:graphicData>
        </a:graphic>
      </p:graphicFrame>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744996"/>
            <a:ext cx="8700998" cy="5432256"/>
          </a:xfrm>
          <a:prstGeom prst="rect">
            <a:avLst/>
          </a:prstGeom>
        </p:spPr>
        <p:txBody>
          <a:bodyPr wrap="square" lIns="0" tIns="0" rIns="0" bIns="0">
            <a:spAutoFit/>
          </a:bodyPr>
          <a:lstStyle/>
          <a:p>
            <a:pPr marL="228600" indent="-228600">
              <a:spcAft>
                <a:spcPts val="1200"/>
              </a:spcAft>
              <a:buFont typeface="Arial" pitchFamily="34" charset="0"/>
              <a:buChar char="•"/>
            </a:pPr>
            <a:r>
              <a:rPr lang="en-US" sz="2400" b="1" dirty="0">
                <a:latin typeface="Arial"/>
                <a:cs typeface="Arial"/>
              </a:rPr>
              <a:t>Collapsed Variational Stick Breaking (CVSB)</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Creates a finite DP</a:t>
            </a:r>
          </a:p>
          <a:p>
            <a:pPr marL="228600" indent="-228600">
              <a:spcBef>
                <a:spcPts val="1200"/>
              </a:spcBef>
              <a:spcAft>
                <a:spcPts val="1200"/>
              </a:spcAft>
              <a:buFont typeface="Arial" pitchFamily="34" charset="0"/>
              <a:buChar char="•"/>
            </a:pPr>
            <a:r>
              <a:rPr lang="en-US" sz="2400" b="1" dirty="0">
                <a:latin typeface="Arial"/>
                <a:cs typeface="Arial"/>
              </a:rPr>
              <a:t>Collapsed Dirichlet Priors (CDP)</a:t>
            </a:r>
          </a:p>
          <a:p>
            <a:pPr marL="455613" lvl="1" indent="-227013">
              <a:spcAft>
                <a:spcPts val="600"/>
              </a:spcAft>
              <a:buFont typeface="Wingdings" charset="2"/>
              <a:buChar char="§"/>
            </a:pPr>
            <a:r>
              <a:rPr lang="en-US" sz="2400" b="1" dirty="0" smtClean="0">
                <a:latin typeface="Arial"/>
                <a:cs typeface="Arial"/>
              </a:rPr>
              <a:t>Truncates the DPM to a maximum</a:t>
            </a:r>
            <a:br>
              <a:rPr lang="en-US" sz="2400" b="1" dirty="0" smtClean="0">
                <a:latin typeface="Arial"/>
                <a:cs typeface="Arial"/>
              </a:rPr>
            </a:br>
            <a:r>
              <a:rPr lang="en-US" sz="2400" b="1" dirty="0" smtClean="0">
                <a:latin typeface="Arial"/>
                <a:cs typeface="Arial"/>
              </a:rPr>
              <a:t>of </a:t>
            </a:r>
            <a:r>
              <a:rPr lang="en-US" sz="2400" b="1" i="1" dirty="0" smtClean="0">
                <a:latin typeface="Arial"/>
                <a:cs typeface="Arial"/>
              </a:rPr>
              <a:t>K</a:t>
            </a:r>
            <a:r>
              <a:rPr lang="en-US" sz="2400" b="1" dirty="0" smtClean="0">
                <a:latin typeface="Arial"/>
                <a:cs typeface="Arial"/>
              </a:rPr>
              <a:t> clusters and marginalizes </a:t>
            </a:r>
            <a:br>
              <a:rPr lang="en-US" sz="2400" b="1" dirty="0" smtClean="0">
                <a:latin typeface="Arial"/>
                <a:cs typeface="Arial"/>
              </a:rPr>
            </a:br>
            <a:r>
              <a:rPr lang="en-US" sz="2400" b="1" dirty="0" smtClean="0">
                <a:latin typeface="Arial"/>
                <a:cs typeface="Arial"/>
              </a:rPr>
              <a:t>out mixture weights</a:t>
            </a:r>
          </a:p>
          <a:p>
            <a:pPr marL="455613" lvl="1" indent="-227013">
              <a:spcAft>
                <a:spcPts val="600"/>
              </a:spcAft>
              <a:buFont typeface="Wingdings" charset="2"/>
              <a:buChar char="§"/>
            </a:pPr>
            <a:r>
              <a:rPr lang="en-US" sz="2400" b="1" dirty="0" smtClean="0">
                <a:latin typeface="Arial"/>
                <a:cs typeface="Arial"/>
              </a:rPr>
              <a:t>Assigns cluster size with a </a:t>
            </a:r>
          </a:p>
          <a:p>
            <a:pPr marL="455613" lvl="1" indent="-227013">
              <a:spcAft>
                <a:spcPts val="600"/>
              </a:spcAft>
            </a:pPr>
            <a:r>
              <a:rPr lang="en-US" sz="2400" b="1" dirty="0" smtClean="0">
                <a:latin typeface="Arial"/>
                <a:cs typeface="Arial"/>
              </a:rPr>
              <a:t>	symmetric prior</a:t>
            </a:r>
          </a:p>
          <a:p>
            <a:pPr marL="228600" indent="-228600">
              <a:spcBef>
                <a:spcPts val="1200"/>
              </a:spcBef>
              <a:spcAft>
                <a:spcPts val="1200"/>
              </a:spcAft>
              <a:buFont typeface="Arial" pitchFamily="34" charset="0"/>
              <a:buChar char="•"/>
            </a:pPr>
            <a:r>
              <a:rPr lang="en-US" sz="2400" b="1" dirty="0" smtClean="0">
                <a:latin typeface="Arial"/>
                <a:cs typeface="Arial"/>
              </a:rPr>
              <a:t>CVSB and CDP Complexity     </a:t>
            </a:r>
            <a:r>
              <a:rPr lang="en-US" sz="2400" b="1" i="1" dirty="0" smtClean="0">
                <a:latin typeface="Arial"/>
                <a:cs typeface="Arial"/>
              </a:rPr>
              <a:t>O(TN)</a:t>
            </a:r>
            <a:endParaRPr lang="en-US" sz="2400" b="1" i="1" dirty="0">
              <a:latin typeface="Arial"/>
              <a:cs typeface="Arial"/>
            </a:endParaRP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Variational Inference Algorithms</a:t>
            </a:r>
            <a:endParaRPr lang="en-US" dirty="0">
              <a:solidFill>
                <a:srgbClr val="FFFF00"/>
              </a:solidFill>
            </a:endParaRPr>
          </a:p>
        </p:txBody>
      </p:sp>
      <p:pic>
        <p:nvPicPr>
          <p:cNvPr id="4" name="Picture 2"/>
          <p:cNvPicPr>
            <a:picLocks noChangeAspect="1" noChangeArrowheads="1"/>
          </p:cNvPicPr>
          <p:nvPr/>
        </p:nvPicPr>
        <p:blipFill rotWithShape="1">
          <a:blip r:embed="rId4"/>
          <a:srcRect l="50197"/>
          <a:stretch/>
        </p:blipFill>
        <p:spPr bwMode="auto">
          <a:xfrm>
            <a:off x="5943600" y="3962400"/>
            <a:ext cx="2907781" cy="2353722"/>
          </a:xfrm>
          <a:prstGeom prst="rect">
            <a:avLst/>
          </a:prstGeom>
          <a:noFill/>
          <a:ln w="9525">
            <a:noFill/>
            <a:miter lim="800000"/>
            <a:headEnd/>
            <a:tailEnd/>
          </a:ln>
        </p:spPr>
      </p:pic>
      <p:sp>
        <p:nvSpPr>
          <p:cNvPr id="5" name="TextBox 4"/>
          <p:cNvSpPr txBox="1"/>
          <p:nvPr/>
        </p:nvSpPr>
        <p:spPr>
          <a:xfrm>
            <a:off x="7162800" y="6248400"/>
            <a:ext cx="595035" cy="369332"/>
          </a:xfrm>
          <a:prstGeom prst="rect">
            <a:avLst/>
          </a:prstGeom>
          <a:noFill/>
        </p:spPr>
        <p:txBody>
          <a:bodyPr wrap="none" rtlCol="0">
            <a:spAutoFit/>
          </a:bodyPr>
          <a:lstStyle/>
          <a:p>
            <a:r>
              <a:rPr lang="en-US" b="1" dirty="0" smtClean="0">
                <a:latin typeface="Arial" pitchFamily="34" charset="0"/>
                <a:cs typeface="Arial" pitchFamily="34" charset="0"/>
              </a:rPr>
              <a:t>[ 4 ]</a:t>
            </a:r>
            <a:endParaRPr lang="en-US" b="1" dirty="0">
              <a:latin typeface="Arial" pitchFamily="34" charset="0"/>
              <a:cs typeface="Arial" pitchFamily="34" charset="0"/>
            </a:endParaRPr>
          </a:p>
        </p:txBody>
      </p:sp>
      <p:pic>
        <p:nvPicPr>
          <p:cNvPr id="6" name="Picture 2"/>
          <p:cNvPicPr>
            <a:picLocks noChangeAspect="1" noChangeArrowheads="1"/>
          </p:cNvPicPr>
          <p:nvPr/>
        </p:nvPicPr>
        <p:blipFill rotWithShape="1">
          <a:blip r:embed="rId4"/>
          <a:srcRect r="49250"/>
          <a:stretch/>
        </p:blipFill>
        <p:spPr bwMode="auto">
          <a:xfrm>
            <a:off x="5867400" y="1295400"/>
            <a:ext cx="2963032" cy="2353722"/>
          </a:xfrm>
          <a:prstGeom prst="rect">
            <a:avLst/>
          </a:prstGeom>
          <a:noFill/>
          <a:ln w="9525">
            <a:noFill/>
            <a:miter lim="800000"/>
            <a:headEnd/>
            <a:tailEnd/>
          </a:ln>
        </p:spPr>
      </p:pic>
      <p:graphicFrame>
        <p:nvGraphicFramePr>
          <p:cNvPr id="2" name="Object 1"/>
          <p:cNvGraphicFramePr>
            <a:graphicFrameLocks noChangeAspect="1"/>
          </p:cNvGraphicFramePr>
          <p:nvPr>
            <p:extLst>
              <p:ext uri="{D42A27DB-BD31-4B8C-83A1-F6EECF244321}">
                <p14:modId xmlns:p14="http://schemas.microsoft.com/office/powerpoint/2010/main" val="3341658747"/>
              </p:ext>
            </p:extLst>
          </p:nvPr>
        </p:nvGraphicFramePr>
        <p:xfrm>
          <a:off x="4420349" y="5791200"/>
          <a:ext cx="317500" cy="352425"/>
        </p:xfrm>
        <a:graphic>
          <a:graphicData uri="http://schemas.openxmlformats.org/presentationml/2006/ole">
            <mc:AlternateContent xmlns:mc="http://schemas.openxmlformats.org/markup-compatibility/2006">
              <mc:Choice xmlns:v="urn:schemas-microsoft-com:vml" Requires="v">
                <p:oleObj spid="_x0000_s120886" name="Equation" r:id="rId5" imgW="126720" imgH="114120" progId="Equation.DSMT4">
                  <p:embed/>
                </p:oleObj>
              </mc:Choice>
              <mc:Fallback>
                <p:oleObj name="Equation" r:id="rId5" imgW="126720" imgH="114120" progId="Equation.DSMT4">
                  <p:embed/>
                  <p:pic>
                    <p:nvPicPr>
                      <p:cNvPr id="0" name="Object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0349" y="5791200"/>
                        <a:ext cx="3175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Experimental Setup</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7012" y="744996"/>
            <a:ext cx="8702586" cy="2462213"/>
          </a:xfrm>
          <a:prstGeom prst="rect">
            <a:avLst/>
          </a:prstGeom>
        </p:spPr>
        <p:txBody>
          <a:bodyPr wrap="square" lIns="0" tIns="0" rIns="0" bIns="0">
            <a:spAutoFit/>
          </a:bodyPr>
          <a:lstStyle/>
          <a:p>
            <a:pPr marL="236538" indent="-236538">
              <a:spcAft>
                <a:spcPts val="1200"/>
              </a:spcAft>
              <a:buFont typeface="Arial" pitchFamily="34" charset="0"/>
              <a:buChar char="•"/>
            </a:pPr>
            <a:r>
              <a:rPr lang="en-US" sz="2400" b="1" dirty="0">
                <a:latin typeface="Arial"/>
                <a:cs typeface="Arial"/>
              </a:rPr>
              <a:t>Phoneme Classification (TIMIT)</a:t>
            </a:r>
          </a:p>
          <a:p>
            <a:pPr marL="455613" lvl="1" indent="-227013">
              <a:spcAft>
                <a:spcPts val="1200"/>
              </a:spcAft>
              <a:buFont typeface="Wingdings" charset="2"/>
              <a:buChar char="§"/>
            </a:pPr>
            <a:r>
              <a:rPr lang="en-US" sz="2400" b="1" dirty="0">
                <a:latin typeface="Arial"/>
                <a:cs typeface="Arial"/>
              </a:rPr>
              <a:t>Manual alignments</a:t>
            </a:r>
          </a:p>
          <a:p>
            <a:pPr marL="236538" indent="-236538">
              <a:spcAft>
                <a:spcPts val="1200"/>
              </a:spcAft>
              <a:buFont typeface="Arial" pitchFamily="34" charset="0"/>
              <a:buChar char="•"/>
            </a:pPr>
            <a:r>
              <a:rPr lang="en-US" sz="2400" b="1" dirty="0">
                <a:latin typeface="Arial"/>
                <a:cs typeface="Arial"/>
              </a:rPr>
              <a:t>Phoneme Recognition (TIMIT, CH-E, CH-M)</a:t>
            </a:r>
          </a:p>
          <a:p>
            <a:pPr marL="455613" lvl="1" indent="-227013">
              <a:spcAft>
                <a:spcPts val="1200"/>
              </a:spcAft>
              <a:buFont typeface="Wingdings" charset="2"/>
              <a:buChar char="§"/>
            </a:pPr>
            <a:r>
              <a:rPr lang="en-US" sz="2400" b="1" dirty="0">
                <a:latin typeface="Arial"/>
                <a:cs typeface="Arial"/>
              </a:rPr>
              <a:t>Acoustic models trained for phoneme alignment</a:t>
            </a:r>
          </a:p>
          <a:p>
            <a:pPr marL="455613" lvl="1" indent="-227013">
              <a:spcAft>
                <a:spcPts val="1200"/>
              </a:spcAft>
              <a:buFont typeface="Wingdings" charset="2"/>
              <a:buChar char="§"/>
            </a:pPr>
            <a:r>
              <a:rPr lang="en-US" sz="2400" b="1" dirty="0">
                <a:latin typeface="Arial"/>
                <a:cs typeface="Arial"/>
              </a:rPr>
              <a:t>Phoneme alignments generated using </a:t>
            </a:r>
            <a:r>
              <a:rPr lang="en-US" sz="2400" b="1" dirty="0" smtClean="0">
                <a:latin typeface="Arial"/>
                <a:cs typeface="Arial"/>
              </a:rPr>
              <a:t>HTK</a:t>
            </a:r>
          </a:p>
        </p:txBody>
      </p:sp>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Design &amp; Data</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988546016"/>
              </p:ext>
            </p:extLst>
          </p:nvPr>
        </p:nvGraphicFramePr>
        <p:xfrm>
          <a:off x="304597" y="3276599"/>
          <a:ext cx="8534603" cy="3200399"/>
        </p:xfrm>
        <a:graphic>
          <a:graphicData uri="http://schemas.openxmlformats.org/drawingml/2006/table">
            <a:tbl>
              <a:tblPr firstRow="1" bandRow="1">
                <a:tableStyleId>{5C22544A-7EE6-4342-B048-85BDC9FD1C3A}</a:tableStyleId>
              </a:tblPr>
              <a:tblGrid>
                <a:gridCol w="2667348"/>
                <a:gridCol w="5867255"/>
              </a:tblGrid>
              <a:tr h="423492">
                <a:tc>
                  <a:txBody>
                    <a:bodyPr/>
                    <a:lstStyle/>
                    <a:p>
                      <a:pPr algn="ctr"/>
                      <a:r>
                        <a:rPr lang="en-US" sz="1800" b="1" dirty="0" smtClean="0">
                          <a:latin typeface="Arial" pitchFamily="34" charset="0"/>
                          <a:cs typeface="Arial" pitchFamily="34" charset="0"/>
                        </a:rPr>
                        <a:t>Corpus</a:t>
                      </a:r>
                      <a:endParaRPr lang="en-US" sz="1800" b="1" dirty="0">
                        <a:latin typeface="Arial" pitchFamily="34" charset="0"/>
                        <a:cs typeface="Arial" pitchFamily="34" charset="0"/>
                      </a:endParaRPr>
                    </a:p>
                  </a:txBody>
                  <a:tcPr/>
                </a:tc>
                <a:tc>
                  <a:txBody>
                    <a:bodyPr/>
                    <a:lstStyle/>
                    <a:p>
                      <a:pPr algn="ctr"/>
                      <a:r>
                        <a:rPr lang="en-US" sz="1800" b="1" dirty="0" smtClean="0">
                          <a:latin typeface="Arial" pitchFamily="34" charset="0"/>
                          <a:cs typeface="Arial" pitchFamily="34" charset="0"/>
                        </a:rPr>
                        <a:t>Description</a:t>
                      </a:r>
                      <a:endParaRPr lang="en-US" sz="1800" b="1" dirty="0">
                        <a:latin typeface="Arial" pitchFamily="34" charset="0"/>
                        <a:cs typeface="Arial" pitchFamily="34" charset="0"/>
                      </a:endParaRPr>
                    </a:p>
                  </a:txBody>
                  <a:tcPr/>
                </a:tc>
              </a:tr>
              <a:tr h="539536">
                <a:tc>
                  <a:txBody>
                    <a:bodyPr/>
                    <a:lstStyle/>
                    <a:p>
                      <a:pPr algn="ctr"/>
                      <a:r>
                        <a:rPr lang="en-US" sz="1800" b="1" dirty="0" smtClean="0">
                          <a:latin typeface="Arial" pitchFamily="34" charset="0"/>
                          <a:cs typeface="Arial" pitchFamily="34" charset="0"/>
                        </a:rPr>
                        <a:t>TIMIT</a:t>
                      </a:r>
                      <a:endParaRPr lang="en-US" sz="1800" b="1" dirty="0">
                        <a:latin typeface="Arial" pitchFamily="34" charset="0"/>
                        <a:cs typeface="Arial" pitchFamily="34" charset="0"/>
                      </a:endParaRPr>
                    </a:p>
                  </a:txBody>
                  <a:tcPr anchor="ctr"/>
                </a:tc>
                <a:tc>
                  <a:txBody>
                    <a:bodyPr/>
                    <a:lstStyle/>
                    <a:p>
                      <a:pPr marL="0" indent="236538">
                        <a:buFont typeface="Arial" pitchFamily="34" charset="0"/>
                        <a:buChar char="•"/>
                      </a:pPr>
                      <a:r>
                        <a:rPr lang="en-US" sz="1800" b="1" dirty="0" smtClean="0">
                          <a:latin typeface="Arial" pitchFamily="34" charset="0"/>
                          <a:cs typeface="Arial" pitchFamily="34" charset="0"/>
                        </a:rPr>
                        <a:t>Studio recorded, read speech</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1" dirty="0" smtClean="0">
                          <a:latin typeface="Arial" pitchFamily="34" charset="0"/>
                          <a:cs typeface="Arial" pitchFamily="34" charset="0"/>
                        </a:rPr>
                        <a:t>630 speakers, ~130,000 phones </a:t>
                      </a:r>
                    </a:p>
                    <a:p>
                      <a:pPr marL="0" marR="0" lvl="1" indent="236538" algn="l" defTabSz="457200" rtl="0" eaLnBrk="1" fontAlgn="auto" latinLnBrk="0" hangingPunct="1">
                        <a:lnSpc>
                          <a:spcPct val="100000"/>
                        </a:lnSpc>
                        <a:spcBef>
                          <a:spcPts val="0"/>
                        </a:spcBef>
                        <a:spcAft>
                          <a:spcPts val="0"/>
                        </a:spcAft>
                        <a:buClrTx/>
                        <a:buSzTx/>
                        <a:buFont typeface="Arial" pitchFamily="34" charset="0"/>
                        <a:buChar char="•"/>
                        <a:tabLst/>
                        <a:defRPr/>
                      </a:pPr>
                      <a:r>
                        <a:rPr lang="en-US" sz="1800" b="1" dirty="0" smtClean="0">
                          <a:latin typeface="Arial" pitchFamily="34" charset="0"/>
                          <a:cs typeface="Arial" pitchFamily="34" charset="0"/>
                        </a:rPr>
                        <a:t>39 phoneme labels</a:t>
                      </a:r>
                    </a:p>
                  </a:txBody>
                  <a:tcPr/>
                </a:tc>
              </a:tr>
              <a:tr h="931254">
                <a:tc>
                  <a:txBody>
                    <a:bodyPr/>
                    <a:lstStyle/>
                    <a:p>
                      <a:pPr algn="ctr"/>
                      <a:r>
                        <a:rPr lang="en-US" b="1" dirty="0" smtClean="0"/>
                        <a:t>CALLHOME </a:t>
                      </a:r>
                    </a:p>
                    <a:p>
                      <a:pPr algn="ctr"/>
                      <a:r>
                        <a:rPr lang="en-US" b="1" dirty="0" smtClean="0"/>
                        <a:t>English (CH-E)</a:t>
                      </a:r>
                      <a:endParaRPr lang="en-US" b="1" dirty="0"/>
                    </a:p>
                  </a:txBody>
                  <a:tcPr anchor="ctr"/>
                </a:tc>
                <a:tc>
                  <a:txBody>
                    <a:bodyPr/>
                    <a:lstStyle/>
                    <a:p>
                      <a:pPr marL="0" lvl="1" indent="228600">
                        <a:spcAft>
                          <a:spcPts val="0"/>
                        </a:spcAft>
                        <a:buFont typeface="Arial" pitchFamily="34" charset="0"/>
                        <a:buChar char="•"/>
                      </a:pPr>
                      <a:r>
                        <a:rPr lang="en-US" sz="1800" b="1" dirty="0" smtClean="0">
                          <a:latin typeface="Arial"/>
                          <a:cs typeface="Arial"/>
                        </a:rPr>
                        <a:t>Spontaneous, conversational telephone speech</a:t>
                      </a:r>
                    </a:p>
                    <a:p>
                      <a:pPr marL="0" lvl="1" indent="228600">
                        <a:spcAft>
                          <a:spcPts val="0"/>
                        </a:spcAft>
                        <a:buFont typeface="Arial" pitchFamily="34" charset="0"/>
                        <a:buChar char="•"/>
                      </a:pPr>
                      <a:r>
                        <a:rPr lang="en-US" sz="1800" b="1" dirty="0" smtClean="0">
                          <a:latin typeface="Arial"/>
                          <a:cs typeface="Arial"/>
                        </a:rPr>
                        <a:t>120 conversations, ~293,000 training samples </a:t>
                      </a:r>
                    </a:p>
                    <a:p>
                      <a:pPr marL="0" lvl="1" indent="228600">
                        <a:spcAft>
                          <a:spcPts val="0"/>
                        </a:spcAft>
                        <a:buFont typeface="Arial" pitchFamily="34" charset="0"/>
                        <a:buChar char="•"/>
                      </a:pPr>
                      <a:r>
                        <a:rPr lang="en-US" sz="1800" b="1" dirty="0" smtClean="0">
                          <a:latin typeface="Arial"/>
                          <a:cs typeface="Arial"/>
                        </a:rPr>
                        <a:t>42 phoneme labels</a:t>
                      </a:r>
                    </a:p>
                  </a:txBody>
                  <a:tcPr/>
                </a:tc>
              </a:tr>
              <a:tr h="931254">
                <a:tc>
                  <a:txBody>
                    <a:bodyPr/>
                    <a:lstStyle/>
                    <a:p>
                      <a:pPr algn="ctr"/>
                      <a:r>
                        <a:rPr lang="en-US" b="1" dirty="0" smtClean="0"/>
                        <a:t>CALLHOME </a:t>
                      </a:r>
                    </a:p>
                    <a:p>
                      <a:pPr algn="ctr"/>
                      <a:r>
                        <a:rPr lang="en-US" b="1" dirty="0" smtClean="0"/>
                        <a:t>Mandarin</a:t>
                      </a:r>
                      <a:r>
                        <a:rPr lang="en-US" b="1" baseline="0" dirty="0" smtClean="0"/>
                        <a:t> (CH-M)</a:t>
                      </a:r>
                      <a:endParaRPr lang="en-US" b="1" dirty="0"/>
                    </a:p>
                  </a:txBody>
                  <a:tcPr anchor="ctr"/>
                </a:tc>
                <a:tc>
                  <a:txBody>
                    <a:bodyPr/>
                    <a:lstStyle/>
                    <a:p>
                      <a:pPr marL="0" lvl="1" indent="236538">
                        <a:spcAft>
                          <a:spcPts val="0"/>
                        </a:spcAft>
                        <a:buFont typeface="Arial" pitchFamily="34" charset="0"/>
                        <a:buChar char="•"/>
                      </a:pPr>
                      <a:r>
                        <a:rPr lang="en-US" sz="1800" b="1" dirty="0" smtClean="0">
                          <a:latin typeface="Arial"/>
                          <a:cs typeface="Arial"/>
                        </a:rPr>
                        <a:t>Spontaneous,</a:t>
                      </a:r>
                      <a:r>
                        <a:rPr lang="en-US" sz="1800" b="1" baseline="0" dirty="0" smtClean="0">
                          <a:latin typeface="Arial"/>
                          <a:cs typeface="Arial"/>
                        </a:rPr>
                        <a:t> c</a:t>
                      </a:r>
                      <a:r>
                        <a:rPr lang="en-US" sz="1800" b="1" dirty="0" smtClean="0">
                          <a:latin typeface="Arial"/>
                          <a:cs typeface="Arial"/>
                        </a:rPr>
                        <a:t>onversational telephone speech</a:t>
                      </a:r>
                    </a:p>
                    <a:p>
                      <a:pPr marL="0" lvl="1" indent="236538">
                        <a:spcAft>
                          <a:spcPts val="0"/>
                        </a:spcAft>
                        <a:buFont typeface="Arial" pitchFamily="34" charset="0"/>
                        <a:buChar char="•"/>
                      </a:pPr>
                      <a:r>
                        <a:rPr lang="en-US" sz="1800" b="1" dirty="0" smtClean="0">
                          <a:latin typeface="Arial"/>
                          <a:cs typeface="Arial"/>
                        </a:rPr>
                        <a:t>120 conversations, ~250,000 training samples </a:t>
                      </a:r>
                    </a:p>
                    <a:p>
                      <a:pPr marL="0" lvl="1" indent="236538">
                        <a:spcAft>
                          <a:spcPts val="0"/>
                        </a:spcAft>
                        <a:buFont typeface="Arial" pitchFamily="34" charset="0"/>
                        <a:buChar char="•"/>
                      </a:pPr>
                      <a:r>
                        <a:rPr lang="en-US" sz="1800" b="1" dirty="0" smtClean="0">
                          <a:latin typeface="Arial"/>
                          <a:cs typeface="Arial"/>
                        </a:rPr>
                        <a:t>92 phoneme labels</a:t>
                      </a:r>
                      <a:endParaRPr lang="en-US" b="1" dirty="0"/>
                    </a:p>
                  </a:txBody>
                  <a:tcPr/>
                </a:tc>
              </a:tr>
            </a:tbl>
          </a:graphicData>
        </a:graphic>
      </p:graphicFrame>
    </p:spTree>
    <p:extLst>
      <p:ext uri="{BB962C8B-B14F-4D97-AF65-F5344CB8AC3E}">
        <p14:creationId xmlns:p14="http://schemas.microsoft.com/office/powerpoint/2010/main" val="9553419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Abstract</a:t>
            </a:r>
            <a:endParaRPr lang="en-US" dirty="0"/>
          </a:p>
        </p:txBody>
      </p:sp>
      <p:sp>
        <p:nvSpPr>
          <p:cNvPr id="3" name="TextBox 2"/>
          <p:cNvSpPr txBox="1"/>
          <p:nvPr/>
        </p:nvSpPr>
        <p:spPr>
          <a:xfrm>
            <a:off x="248772" y="798736"/>
            <a:ext cx="8680826" cy="5539978"/>
          </a:xfrm>
          <a:prstGeom prst="rect">
            <a:avLst/>
          </a:prstGeom>
          <a:noFill/>
        </p:spPr>
        <p:txBody>
          <a:bodyPr wrap="square" lIns="0" tIns="0" rIns="0" bIns="0" rtlCol="0">
            <a:spAutoFit/>
          </a:bodyPr>
          <a:lstStyle/>
          <a:p>
            <a:pPr algn="just"/>
            <a:r>
              <a:rPr lang="en-US" sz="1500" b="1" dirty="0">
                <a:latin typeface="Arial" pitchFamily="34" charset="0"/>
                <a:cs typeface="Arial" pitchFamily="34" charset="0"/>
              </a:rPr>
              <a:t>Nonparametric Bayesian models have become increasingly popular in speech recognition tasks such as language and acoustic modeling due to their ability to discover underlying structure in an iterative manner. These methods do not require a priori assumptions about the structure of the data, such as the number of mixture components, and can learn this structure directly. Dirichlet process mixtures (DPMs) are a widely used Bayesian nonparametric method which can be used as priors to determine an optimal number of mixture components and their respective weights in a Gaussian mixture model (GMM) to model speech. Because DPMs potentially require infinite parameters, inference algorithms are needed to make posterior calculations tractable. The focus of this work is an evaluation of three of these Bayesian variational inference algorithms, which have only recently become computationally viable: Accelerated Variational Dirichlet Process Mixtures (AVDPM), Collapsed Variational Stick Breaking (CVSB), and Collapsed Dirichlet Priors (CDP</a:t>
            </a:r>
            <a:r>
              <a:rPr lang="en-US" sz="1500" b="1" dirty="0" smtClean="0">
                <a:latin typeface="Arial" pitchFamily="34" charset="0"/>
                <a:cs typeface="Arial" pitchFamily="34" charset="0"/>
              </a:rPr>
              <a:t>).</a:t>
            </a:r>
          </a:p>
          <a:p>
            <a:pPr algn="just"/>
            <a:endParaRPr lang="en-US" sz="1500" b="1" dirty="0">
              <a:latin typeface="Arial" pitchFamily="34" charset="0"/>
              <a:cs typeface="Arial" pitchFamily="34" charset="0"/>
            </a:endParaRPr>
          </a:p>
          <a:p>
            <a:pPr algn="just"/>
            <a:r>
              <a:rPr lang="en-US" sz="1500" b="1" dirty="0">
                <a:latin typeface="Arial" pitchFamily="34" charset="0"/>
                <a:cs typeface="Arial" pitchFamily="34" charset="0"/>
              </a:rPr>
              <a:t>To eliminate other effects on performance such as language models, a phoneme classification task is chosen to more clearly assess the viability of these algorithms for acoustic modeling. Evaluations were conducted on the CALLHOME English and Mandarin corpora, consisting of two languages that, from a human perspective, are phonologically very different. It is shown in this work that these inference algorithms yield error rates comparable to a baseline Gaussian mixture model (GMM) but with a factor of up to 20 fewer mixture components. AVDPM is shown to be the most attractive choice because it delivers the most compact models and is computationally efficient, enabling its application to big data problems.</a:t>
            </a:r>
          </a:p>
          <a:p>
            <a:endParaRPr lang="en-US" sz="1500" b="1" dirty="0" smtClean="0">
              <a:latin typeface="Arial" pitchFamily="34" charset="0"/>
              <a:cs typeface="Arial" pitchFamily="34" charset="0"/>
            </a:endParaRPr>
          </a:p>
          <a:p>
            <a:endParaRPr lang="en-US" sz="1500" b="1" dirty="0">
              <a:latin typeface="Arial" pitchFamily="34" charset="0"/>
              <a:cs typeface="Arial" pitchFamily="34" charset="0"/>
            </a:endParaRPr>
          </a:p>
          <a:p>
            <a:endParaRPr lang="en-US" sz="1500" b="1" dirty="0" smtClean="0">
              <a:latin typeface="Arial" pitchFamily="34" charset="0"/>
              <a:cs typeface="Arial" pitchFamily="34" charset="0"/>
            </a:endParaRPr>
          </a:p>
        </p:txBody>
      </p:sp>
    </p:spTree>
    <p:extLst>
      <p:ext uri="{BB962C8B-B14F-4D97-AF65-F5344CB8AC3E}">
        <p14:creationId xmlns:p14="http://schemas.microsoft.com/office/powerpoint/2010/main" val="232552985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Experimental Setup: Feature Extraction</a:t>
            </a:r>
            <a:endParaRPr lang="en-US" dirty="0"/>
          </a:p>
        </p:txBody>
      </p:sp>
      <p:graphicFrame>
        <p:nvGraphicFramePr>
          <p:cNvPr id="66" name="Table 65"/>
          <p:cNvGraphicFramePr>
            <a:graphicFrameLocks noGrp="1"/>
          </p:cNvGraphicFramePr>
          <p:nvPr/>
        </p:nvGraphicFramePr>
        <p:xfrm>
          <a:off x="1669695" y="4328160"/>
          <a:ext cx="6210060" cy="853440"/>
        </p:xfrm>
        <a:graphic>
          <a:graphicData uri="http://schemas.openxmlformats.org/drawingml/2006/table">
            <a:tbl>
              <a:tblPr firstRow="1" bandRow="1">
                <a:tableStyleId>{69012ECD-51FC-41F1-AA8D-1B2483CD663E}</a:tableStyleId>
              </a:tblPr>
              <a:tblGrid>
                <a:gridCol w="860017"/>
                <a:gridCol w="5350043"/>
              </a:tblGrid>
              <a:tr h="142593">
                <a:tc>
                  <a:txBody>
                    <a:bodyPr/>
                    <a:lstStyle/>
                    <a:p>
                      <a:pPr algn="ctr"/>
                      <a:r>
                        <a:rPr lang="en-US" sz="800" b="1" dirty="0" smtClean="0"/>
                        <a:t>Window</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39 MFCC</a:t>
                      </a:r>
                      <a:r>
                        <a:rPr lang="en-US" sz="800" b="1" baseline="0" dirty="0" smtClean="0"/>
                        <a:t> Features + Duration</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1AVG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800" b="1" dirty="0" smtClean="0"/>
                        <a:t>40 Features</a:t>
                      </a:r>
                      <a:endParaRPr lang="en-US" sz="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2AVG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r h="142593">
                <a:tc>
                  <a:txBody>
                    <a:bodyPr/>
                    <a:lstStyle/>
                    <a:p>
                      <a:pPr algn="ctr"/>
                      <a:r>
                        <a:rPr lang="en-US" sz="800" b="1" dirty="0" smtClean="0"/>
                        <a:t>F</a:t>
                      </a:r>
                      <a:r>
                        <a:rPr lang="en-US" sz="800" b="1" baseline="-25000" dirty="0" smtClean="0"/>
                        <a:t>3AVG</a:t>
                      </a:r>
                      <a:endParaRPr lang="en-US" sz="800" b="1" baseline="-25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800" b="1" dirty="0" smtClean="0"/>
                        <a:t>40 Features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grpSp>
        <p:nvGrpSpPr>
          <p:cNvPr id="3" name="Group 77"/>
          <p:cNvGrpSpPr/>
          <p:nvPr/>
        </p:nvGrpSpPr>
        <p:grpSpPr>
          <a:xfrm>
            <a:off x="2895600" y="3752488"/>
            <a:ext cx="4132905" cy="499472"/>
            <a:chOff x="2907574" y="4428590"/>
            <a:chExt cx="4132905" cy="499472"/>
          </a:xfrm>
        </p:grpSpPr>
        <p:sp>
          <p:nvSpPr>
            <p:cNvPr id="64" name="TextBox 63"/>
            <p:cNvSpPr txBox="1"/>
            <p:nvPr/>
          </p:nvSpPr>
          <p:spPr>
            <a:xfrm>
              <a:off x="2907574" y="4494562"/>
              <a:ext cx="1898725" cy="369332"/>
            </a:xfrm>
            <a:prstGeom prst="rect">
              <a:avLst/>
            </a:prstGeom>
            <a:noFill/>
          </p:spPr>
          <p:txBody>
            <a:bodyPr wrap="none" rtlCol="0">
              <a:spAutoFit/>
            </a:bodyPr>
            <a:lstStyle/>
            <a:p>
              <a:r>
                <a:rPr lang="en-US" b="1" dirty="0" smtClean="0">
                  <a:latin typeface="Arial" pitchFamily="34" charset="0"/>
                  <a:cs typeface="Arial" pitchFamily="34" charset="0"/>
                </a:rPr>
                <a:t>3-4-3 Averaging</a:t>
              </a:r>
              <a:endParaRPr lang="en-US" b="1" dirty="0">
                <a:latin typeface="Arial" pitchFamily="34" charset="0"/>
                <a:cs typeface="Arial" pitchFamily="34" charset="0"/>
              </a:endParaRPr>
            </a:p>
          </p:txBody>
        </p:sp>
        <p:sp>
          <p:nvSpPr>
            <p:cNvPr id="71" name="TextBox 70"/>
            <p:cNvSpPr txBox="1"/>
            <p:nvPr/>
          </p:nvSpPr>
          <p:spPr>
            <a:xfrm>
              <a:off x="5099701" y="4562649"/>
              <a:ext cx="1940778" cy="276999"/>
            </a:xfrm>
            <a:prstGeom prst="rect">
              <a:avLst/>
            </a:prstGeom>
            <a:noFill/>
          </p:spPr>
          <p:txBody>
            <a:bodyPr wrap="square" rtlCol="0">
              <a:spAutoFit/>
            </a:bodyPr>
            <a:lstStyle/>
            <a:p>
              <a:r>
                <a:rPr lang="en-US" sz="1200" b="1" dirty="0" smtClean="0">
                  <a:latin typeface="Arial" pitchFamily="34" charset="0"/>
                  <a:cs typeface="Arial" pitchFamily="34" charset="0"/>
                </a:rPr>
                <a:t>3x40 Feature Matrix</a:t>
              </a:r>
              <a:endParaRPr lang="en-US" sz="1200" b="1" dirty="0">
                <a:latin typeface="Arial" pitchFamily="34" charset="0"/>
                <a:cs typeface="Arial" pitchFamily="34" charset="0"/>
              </a:endParaRPr>
            </a:p>
          </p:txBody>
        </p:sp>
        <p:sp>
          <p:nvSpPr>
            <p:cNvPr id="72" name="Down Arrow 71"/>
            <p:cNvSpPr/>
            <p:nvPr/>
          </p:nvSpPr>
          <p:spPr>
            <a:xfrm>
              <a:off x="4817321" y="4428590"/>
              <a:ext cx="202252" cy="499472"/>
            </a:xfrm>
            <a:prstGeom prst="down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65" name="Left Brace 64"/>
          <p:cNvSpPr/>
          <p:nvPr/>
        </p:nvSpPr>
        <p:spPr>
          <a:xfrm rot="16200000">
            <a:off x="2209800" y="2057400"/>
            <a:ext cx="381000" cy="1447800"/>
          </a:xfrm>
          <a:prstGeom prst="leftBrace">
            <a:avLst>
              <a:gd name="adj1" fmla="val 38333"/>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7" name="Left Brace 66"/>
          <p:cNvSpPr/>
          <p:nvPr/>
        </p:nvSpPr>
        <p:spPr>
          <a:xfrm rot="16200000">
            <a:off x="4343400" y="1371600"/>
            <a:ext cx="381000" cy="2819400"/>
          </a:xfrm>
          <a:prstGeom prst="leftBrace">
            <a:avLst>
              <a:gd name="adj1" fmla="val 50833"/>
              <a:gd name="adj2" fmla="val 50000"/>
            </a:avLst>
          </a:prstGeom>
          <a:ln>
            <a:solidFill>
              <a:srgbClr val="7030A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8" name="Left Brace 67"/>
          <p:cNvSpPr/>
          <p:nvPr/>
        </p:nvSpPr>
        <p:spPr>
          <a:xfrm rot="16200000">
            <a:off x="6705600" y="1828800"/>
            <a:ext cx="381000" cy="1905000"/>
          </a:xfrm>
          <a:prstGeom prst="leftBrace">
            <a:avLst>
              <a:gd name="adj1" fmla="val 42000"/>
              <a:gd name="adj2" fmla="val 50000"/>
            </a:avLst>
          </a:prstGeom>
          <a:ln>
            <a:solidFill>
              <a:schemeClr val="accent2"/>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dirty="0"/>
          </a:p>
        </p:txBody>
      </p:sp>
      <p:sp>
        <p:nvSpPr>
          <p:cNvPr id="69" name="TextBox 68"/>
          <p:cNvSpPr txBox="1"/>
          <p:nvPr/>
        </p:nvSpPr>
        <p:spPr>
          <a:xfrm>
            <a:off x="2057400" y="3048000"/>
            <a:ext cx="640625" cy="656590"/>
          </a:xfrm>
          <a:prstGeom prst="rect">
            <a:avLst/>
          </a:prstGeom>
          <a:noFill/>
        </p:spPr>
        <p:txBody>
          <a:bodyPr wrap="none" rtlCol="0">
            <a:spAutoFit/>
          </a:bodyPr>
          <a:lstStyle/>
          <a:p>
            <a:pPr algn="ctr"/>
            <a:r>
              <a:rPr lang="en-US" b="1" dirty="0" smtClean="0"/>
              <a:t>F</a:t>
            </a:r>
            <a:r>
              <a:rPr lang="en-US" b="1" baseline="-25000" dirty="0" smtClean="0"/>
              <a:t>1AVG</a:t>
            </a:r>
          </a:p>
          <a:p>
            <a:pPr algn="ctr"/>
            <a:r>
              <a:rPr lang="en-US" sz="1400" b="1" baseline="-25000" dirty="0" smtClean="0"/>
              <a:t>Round</a:t>
            </a:r>
          </a:p>
          <a:p>
            <a:pPr algn="ctr"/>
            <a:r>
              <a:rPr lang="en-US" sz="1400" b="1" baseline="-25000" dirty="0" smtClean="0"/>
              <a:t>Down</a:t>
            </a:r>
          </a:p>
        </p:txBody>
      </p:sp>
      <p:sp>
        <p:nvSpPr>
          <p:cNvPr id="70" name="Rectangle 69"/>
          <p:cNvSpPr/>
          <p:nvPr/>
        </p:nvSpPr>
        <p:spPr>
          <a:xfrm>
            <a:off x="4236175" y="3048000"/>
            <a:ext cx="640625" cy="656590"/>
          </a:xfrm>
          <a:prstGeom prst="rect">
            <a:avLst/>
          </a:prstGeom>
        </p:spPr>
        <p:txBody>
          <a:bodyPr wrap="none">
            <a:spAutoFit/>
          </a:bodyPr>
          <a:lstStyle/>
          <a:p>
            <a:pPr algn="ctr"/>
            <a:r>
              <a:rPr lang="en-US" b="1" dirty="0" smtClean="0"/>
              <a:t>F</a:t>
            </a:r>
            <a:r>
              <a:rPr lang="en-US" b="1" baseline="-25000" dirty="0" smtClean="0"/>
              <a:t>2AVG</a:t>
            </a:r>
          </a:p>
          <a:p>
            <a:pPr algn="ctr"/>
            <a:r>
              <a:rPr lang="en-US" sz="1400" b="1" baseline="-25000" dirty="0" smtClean="0"/>
              <a:t>Round</a:t>
            </a:r>
          </a:p>
          <a:p>
            <a:pPr algn="ctr"/>
            <a:r>
              <a:rPr lang="en-US" sz="1400" b="1" baseline="-25000" dirty="0" smtClean="0"/>
              <a:t>Up</a:t>
            </a:r>
          </a:p>
        </p:txBody>
      </p:sp>
      <p:sp>
        <p:nvSpPr>
          <p:cNvPr id="73" name="Rectangle 72"/>
          <p:cNvSpPr/>
          <p:nvPr/>
        </p:nvSpPr>
        <p:spPr>
          <a:xfrm>
            <a:off x="6629400" y="3124200"/>
            <a:ext cx="729559" cy="512961"/>
          </a:xfrm>
          <a:prstGeom prst="rect">
            <a:avLst/>
          </a:prstGeom>
        </p:spPr>
        <p:txBody>
          <a:bodyPr wrap="none">
            <a:spAutoFit/>
          </a:bodyPr>
          <a:lstStyle/>
          <a:p>
            <a:pPr algn="ctr"/>
            <a:r>
              <a:rPr lang="en-US" b="1" dirty="0" smtClean="0"/>
              <a:t>F</a:t>
            </a:r>
            <a:r>
              <a:rPr lang="en-US" b="1" baseline="-25000" dirty="0" smtClean="0"/>
              <a:t>3AVG</a:t>
            </a:r>
          </a:p>
          <a:p>
            <a:pPr algn="ctr"/>
            <a:r>
              <a:rPr lang="en-US" sz="1400" b="1" baseline="-25000" dirty="0" smtClean="0"/>
              <a:t>Remainder</a:t>
            </a:r>
            <a:endParaRPr lang="en-US" sz="1400" b="1" baseline="-25000" dirty="0"/>
          </a:p>
        </p:txBody>
      </p:sp>
      <p:sp>
        <p:nvSpPr>
          <p:cNvPr id="74" name="TextBox 73"/>
          <p:cNvSpPr txBox="1"/>
          <p:nvPr/>
        </p:nvSpPr>
        <p:spPr>
          <a:xfrm>
            <a:off x="304800" y="1295400"/>
            <a:ext cx="1102931"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Raw Audio</a:t>
            </a:r>
          </a:p>
          <a:p>
            <a:pPr algn="ctr"/>
            <a:r>
              <a:rPr lang="en-US" sz="1400" b="1" dirty="0" smtClean="0">
                <a:latin typeface="Arial" pitchFamily="34" charset="0"/>
                <a:cs typeface="Arial" pitchFamily="34" charset="0"/>
              </a:rPr>
              <a:t>Data</a:t>
            </a:r>
            <a:r>
              <a:rPr lang="en-US" sz="1400" b="1" baseline="30000" dirty="0" smtClean="0">
                <a:latin typeface="Arial" pitchFamily="34" charset="0"/>
                <a:cs typeface="Arial" pitchFamily="34" charset="0"/>
              </a:rPr>
              <a:t>1</a:t>
            </a:r>
            <a:endParaRPr lang="en-US" sz="1400" b="1" baseline="30000" dirty="0">
              <a:latin typeface="Arial" pitchFamily="34" charset="0"/>
              <a:cs typeface="Arial" pitchFamily="34" charset="0"/>
            </a:endParaRPr>
          </a:p>
        </p:txBody>
      </p:sp>
      <p:sp>
        <p:nvSpPr>
          <p:cNvPr id="75" name="TextBox 74"/>
          <p:cNvSpPr txBox="1"/>
          <p:nvPr/>
        </p:nvSpPr>
        <p:spPr>
          <a:xfrm>
            <a:off x="423046" y="1981200"/>
            <a:ext cx="872354" cy="523220"/>
          </a:xfrm>
          <a:prstGeom prst="rect">
            <a:avLst/>
          </a:prstGeom>
          <a:noFill/>
        </p:spPr>
        <p:txBody>
          <a:bodyPr wrap="none" rtlCol="0">
            <a:spAutoFit/>
          </a:bodyPr>
          <a:lstStyle/>
          <a:p>
            <a:pPr algn="ctr"/>
            <a:r>
              <a:rPr lang="en-US" sz="1400" b="1" dirty="0" smtClean="0">
                <a:latin typeface="Arial" pitchFamily="34" charset="0"/>
                <a:cs typeface="Arial" pitchFamily="34" charset="0"/>
              </a:rPr>
              <a:t>Frames/</a:t>
            </a:r>
          </a:p>
          <a:p>
            <a:pPr algn="ctr"/>
            <a:r>
              <a:rPr lang="en-US" sz="1400" b="1" dirty="0" smtClean="0">
                <a:latin typeface="Arial" pitchFamily="34" charset="0"/>
                <a:cs typeface="Arial" pitchFamily="34" charset="0"/>
              </a:rPr>
              <a:t>MFCCs</a:t>
            </a:r>
            <a:endParaRPr lang="en-US" sz="1400" b="1" dirty="0">
              <a:latin typeface="Arial" pitchFamily="34" charset="0"/>
              <a:cs typeface="Arial" pitchFamily="34" charset="0"/>
            </a:endParaRPr>
          </a:p>
        </p:txBody>
      </p:sp>
      <p:pic>
        <p:nvPicPr>
          <p:cNvPr id="114690" name="Picture 2">
            <a:hlinkClick r:id="rId3"/>
          </p:cNvPr>
          <p:cNvPicPr>
            <a:picLocks noChangeAspect="1" noChangeArrowheads="1"/>
          </p:cNvPicPr>
          <p:nvPr/>
        </p:nvPicPr>
        <p:blipFill>
          <a:blip r:embed="rId4"/>
          <a:srcRect l="20299" r="25970"/>
          <a:stretch>
            <a:fillRect/>
          </a:stretch>
        </p:blipFill>
        <p:spPr bwMode="auto">
          <a:xfrm>
            <a:off x="1676400" y="1143000"/>
            <a:ext cx="6172200" cy="838200"/>
          </a:xfrm>
          <a:prstGeom prst="rect">
            <a:avLst/>
          </a:prstGeom>
          <a:noFill/>
          <a:ln w="9525">
            <a:noFill/>
            <a:miter lim="800000"/>
            <a:headEnd/>
            <a:tailEnd/>
          </a:ln>
        </p:spPr>
      </p:pic>
      <p:grpSp>
        <p:nvGrpSpPr>
          <p:cNvPr id="146" name="Group 145"/>
          <p:cNvGrpSpPr/>
          <p:nvPr/>
        </p:nvGrpSpPr>
        <p:grpSpPr>
          <a:xfrm>
            <a:off x="1645920" y="2225040"/>
            <a:ext cx="6202680" cy="220129"/>
            <a:chOff x="1645920" y="2225040"/>
            <a:chExt cx="6202680" cy="220129"/>
          </a:xfrm>
        </p:grpSpPr>
        <p:cxnSp>
          <p:nvCxnSpPr>
            <p:cNvPr id="128" name="Straight Connector 9"/>
            <p:cNvCxnSpPr/>
            <p:nvPr/>
          </p:nvCxnSpPr>
          <p:spPr>
            <a:xfrm flipV="1">
              <a:off x="1645920"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9" name="Straight Connector 12"/>
            <p:cNvCxnSpPr/>
            <p:nvPr/>
          </p:nvCxnSpPr>
          <p:spPr>
            <a:xfrm flipV="1">
              <a:off x="2167007"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6" name="Straight Connector 125"/>
            <p:cNvCxnSpPr/>
            <p:nvPr/>
          </p:nvCxnSpPr>
          <p:spPr>
            <a:xfrm flipV="1">
              <a:off x="2640473"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3" name="Straight Connector 122"/>
            <p:cNvCxnSpPr/>
            <p:nvPr/>
          </p:nvCxnSpPr>
          <p:spPr>
            <a:xfrm flipV="1">
              <a:off x="3113939"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20" name="Straight Connector 119"/>
            <p:cNvCxnSpPr/>
            <p:nvPr/>
          </p:nvCxnSpPr>
          <p:spPr>
            <a:xfrm flipV="1">
              <a:off x="3587405"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7" name="Straight Connector 116"/>
            <p:cNvCxnSpPr/>
            <p:nvPr/>
          </p:nvCxnSpPr>
          <p:spPr>
            <a:xfrm flipV="1">
              <a:off x="4060871" y="2225040"/>
              <a:ext cx="0" cy="220129"/>
            </a:xfrm>
            <a:prstGeom prst="line">
              <a:avLst/>
            </a:prstGeom>
          </p:spPr>
          <p:style>
            <a:lnRef idx="2">
              <a:schemeClr val="accent1"/>
            </a:lnRef>
            <a:fillRef idx="0">
              <a:schemeClr val="accent1"/>
            </a:fillRef>
            <a:effectRef idx="1">
              <a:schemeClr val="accent1"/>
            </a:effectRef>
            <a:fontRef idx="minor">
              <a:schemeClr val="tx1"/>
            </a:fontRef>
          </p:style>
        </p:cxnSp>
        <p:cxnSp>
          <p:nvCxnSpPr>
            <p:cNvPr id="113" name="Straight Connector 112"/>
            <p:cNvCxnSpPr/>
            <p:nvPr/>
          </p:nvCxnSpPr>
          <p:spPr>
            <a:xfrm rot="10800000" flipV="1">
              <a:off x="6428202"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4" name="Straight Connector 113"/>
            <p:cNvCxnSpPr/>
            <p:nvPr/>
          </p:nvCxnSpPr>
          <p:spPr>
            <a:xfrm rot="10800000" flipV="1">
              <a:off x="593759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1" name="Straight Connector 110"/>
            <p:cNvCxnSpPr/>
            <p:nvPr/>
          </p:nvCxnSpPr>
          <p:spPr>
            <a:xfrm rot="10800000" flipV="1">
              <a:off x="546412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8" name="Straight Connector 107"/>
            <p:cNvCxnSpPr/>
            <p:nvPr/>
          </p:nvCxnSpPr>
          <p:spPr>
            <a:xfrm rot="10800000" flipV="1">
              <a:off x="4990661"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05" name="Straight Connector 104"/>
            <p:cNvCxnSpPr/>
            <p:nvPr/>
          </p:nvCxnSpPr>
          <p:spPr>
            <a:xfrm rot="10800000" flipV="1">
              <a:off x="4517195"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98" name="Straight Connector 97"/>
            <p:cNvCxnSpPr/>
            <p:nvPr/>
          </p:nvCxnSpPr>
          <p:spPr>
            <a:xfrm rot="10800000" flipV="1">
              <a:off x="6901668"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3" name="Straight Connector 132"/>
            <p:cNvCxnSpPr/>
            <p:nvPr/>
          </p:nvCxnSpPr>
          <p:spPr>
            <a:xfrm rot="10800000" flipV="1">
              <a:off x="7375134"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37" name="Straight Connector 136"/>
            <p:cNvCxnSpPr/>
            <p:nvPr/>
          </p:nvCxnSpPr>
          <p:spPr>
            <a:xfrm rot="10800000" flipV="1">
              <a:off x="7848600" y="2225040"/>
              <a:ext cx="0" cy="200374"/>
            </a:xfrm>
            <a:prstGeom prst="line">
              <a:avLst/>
            </a:prstGeom>
          </p:spPr>
          <p:style>
            <a:lnRef idx="2">
              <a:schemeClr val="accent1"/>
            </a:lnRef>
            <a:fillRef idx="0">
              <a:schemeClr val="accent1"/>
            </a:fillRef>
            <a:effectRef idx="1">
              <a:schemeClr val="accent1"/>
            </a:effectRef>
            <a:fontRef idx="minor">
              <a:schemeClr val="tx1"/>
            </a:fontRef>
          </p:style>
        </p:cxnSp>
        <p:cxnSp>
          <p:nvCxnSpPr>
            <p:cNvPr id="143" name="Straight Connector 142"/>
            <p:cNvCxnSpPr/>
            <p:nvPr/>
          </p:nvCxnSpPr>
          <p:spPr>
            <a:xfrm>
              <a:off x="1645920" y="2325624"/>
              <a:ext cx="6190488" cy="0"/>
            </a:xfrm>
            <a:prstGeom prst="line">
              <a:avLst/>
            </a:prstGeom>
          </p:spPr>
          <p:style>
            <a:lnRef idx="2">
              <a:schemeClr val="accent1"/>
            </a:lnRef>
            <a:fillRef idx="0">
              <a:schemeClr val="accent1"/>
            </a:fillRef>
            <a:effectRef idx="1">
              <a:schemeClr val="accent1"/>
            </a:effectRef>
            <a:fontRef idx="minor">
              <a:schemeClr val="tx1"/>
            </a:fontRef>
          </p:style>
        </p:cxnSp>
      </p:grpSp>
      <p:sp>
        <p:nvSpPr>
          <p:cNvPr id="2" name="TextBox 1"/>
          <p:cNvSpPr txBox="1"/>
          <p:nvPr/>
        </p:nvSpPr>
        <p:spPr>
          <a:xfrm>
            <a:off x="1172142" y="6341661"/>
            <a:ext cx="7138044" cy="276999"/>
          </a:xfrm>
          <a:prstGeom prst="rect">
            <a:avLst/>
          </a:prstGeom>
          <a:noFill/>
        </p:spPr>
        <p:txBody>
          <a:bodyPr wrap="none" rtlCol="0">
            <a:spAutoFit/>
          </a:bodyPr>
          <a:lstStyle/>
          <a:p>
            <a:r>
              <a:rPr lang="en-US" sz="1200" baseline="30000" dirty="0" smtClean="0">
                <a:latin typeface="Arial" pitchFamily="34" charset="0"/>
                <a:cs typeface="Arial" pitchFamily="34" charset="0"/>
              </a:rPr>
              <a:t>1</a:t>
            </a:r>
            <a:r>
              <a:rPr lang="en-US" sz="1200" dirty="0" smtClean="0">
                <a:latin typeface="Arial" pitchFamily="34" charset="0"/>
                <a:cs typeface="Arial" pitchFamily="34" charset="0"/>
              </a:rPr>
              <a:t>Image taken from http</a:t>
            </a:r>
            <a:r>
              <a:rPr lang="en-US" sz="1200" dirty="0">
                <a:latin typeface="Arial" pitchFamily="34" charset="0"/>
                <a:cs typeface="Arial" pitchFamily="34" charset="0"/>
              </a:rPr>
              <a:t>://www.cslu.ogi.edu/toolkit/old/old/version2.0a/documentation/csluc/node3.html</a:t>
            </a:r>
          </a:p>
        </p:txBody>
      </p:sp>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Baseline Algorithms: GMMs</a:t>
            </a:r>
            <a:endParaRPr lang="en-US" dirty="0"/>
          </a:p>
        </p:txBody>
      </p:sp>
      <p:sp>
        <p:nvSpPr>
          <p:cNvPr id="10" name="Title 1"/>
          <p:cNvSpPr txBox="1">
            <a:spLocks/>
          </p:cNvSpPr>
          <p:nvPr/>
        </p:nvSpPr>
        <p:spPr>
          <a:xfrm>
            <a:off x="1866900" y="990600"/>
            <a:ext cx="1409700" cy="5456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pPr algn="ctr"/>
            <a:r>
              <a:rPr lang="en-US" dirty="0" smtClean="0"/>
              <a:t>TIMIT</a:t>
            </a:r>
            <a:endParaRPr lang="en-US" dirty="0"/>
          </a:p>
        </p:txBody>
      </p:sp>
      <p:pic>
        <p:nvPicPr>
          <p:cNvPr id="9" name="Picture 8"/>
          <p:cNvPicPr>
            <a:picLocks noChangeAspect="1"/>
          </p:cNvPicPr>
          <p:nvPr/>
        </p:nvPicPr>
        <p:blipFill>
          <a:blip r:embed="rId3"/>
          <a:stretch>
            <a:fillRect/>
          </a:stretch>
        </p:blipFill>
        <p:spPr>
          <a:xfrm>
            <a:off x="698241" y="1460034"/>
            <a:ext cx="7912359" cy="4038600"/>
          </a:xfrm>
          <a:prstGeom prst="rect">
            <a:avLst/>
          </a:prstGeom>
        </p:spPr>
      </p:pic>
      <p:sp>
        <p:nvSpPr>
          <p:cNvPr id="12" name="Title 1"/>
          <p:cNvSpPr txBox="1">
            <a:spLocks/>
          </p:cNvSpPr>
          <p:nvPr/>
        </p:nvSpPr>
        <p:spPr>
          <a:xfrm>
            <a:off x="5562600" y="990600"/>
            <a:ext cx="2667000" cy="5456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pPr algn="ctr"/>
            <a:r>
              <a:rPr lang="en-US" dirty="0" smtClean="0"/>
              <a:t>CH-E and CH-M</a:t>
            </a:r>
            <a:endParaRPr lang="en-US" dirty="0"/>
          </a:p>
        </p:txBody>
      </p:sp>
    </p:spTree>
    <p:extLst>
      <p:ext uri="{BB962C8B-B14F-4D97-AF65-F5344CB8AC3E}">
        <p14:creationId xmlns:p14="http://schemas.microsoft.com/office/powerpoint/2010/main" val="21018525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Inference Algorithm Tuning</a:t>
            </a:r>
            <a:endParaRPr lang="en-US" dirty="0"/>
          </a:p>
        </p:txBody>
      </p:sp>
      <p:sp>
        <p:nvSpPr>
          <p:cNvPr id="2" name="TextBox 1"/>
          <p:cNvSpPr txBox="1"/>
          <p:nvPr/>
        </p:nvSpPr>
        <p:spPr>
          <a:xfrm>
            <a:off x="6676761" y="1478340"/>
            <a:ext cx="2391039" cy="1569660"/>
          </a:xfrm>
          <a:prstGeom prst="rect">
            <a:avLst/>
          </a:prstGeom>
          <a:noFill/>
        </p:spPr>
        <p:txBody>
          <a:bodyPr wrap="none" rtlCol="0">
            <a:spAutoFit/>
          </a:bodyPr>
          <a:lstStyle/>
          <a:p>
            <a:pPr algn="ctr"/>
            <a:r>
              <a:rPr lang="en-US" sz="2400" b="1" dirty="0" smtClean="0">
                <a:latin typeface="Arial" pitchFamily="34" charset="0"/>
                <a:cs typeface="Arial" pitchFamily="34" charset="0"/>
              </a:rPr>
              <a:t>AVDPM: </a:t>
            </a:r>
          </a:p>
          <a:p>
            <a:pPr algn="ctr"/>
            <a:r>
              <a:rPr lang="en-US" sz="2400" b="1" dirty="0" smtClean="0">
                <a:latin typeface="Arial" pitchFamily="34" charset="0"/>
                <a:cs typeface="Arial" pitchFamily="34" charset="0"/>
              </a:rPr>
              <a:t>KD Tree Depth </a:t>
            </a:r>
          </a:p>
          <a:p>
            <a:pPr algn="ctr"/>
            <a:r>
              <a:rPr lang="en-US" sz="2400" b="1" dirty="0" smtClean="0">
                <a:latin typeface="Arial" pitchFamily="34" charset="0"/>
                <a:cs typeface="Arial" pitchFamily="34" charset="0"/>
              </a:rPr>
              <a:t>v. </a:t>
            </a:r>
          </a:p>
          <a:p>
            <a:pPr algn="ctr"/>
            <a:r>
              <a:rPr lang="en-US" sz="2400" b="1" dirty="0" smtClean="0">
                <a:latin typeface="Arial" pitchFamily="34" charset="0"/>
                <a:cs typeface="Arial" pitchFamily="34" charset="0"/>
              </a:rPr>
              <a:t>Avg. Error %</a:t>
            </a:r>
            <a:endParaRPr lang="en-US" sz="2400" b="1" dirty="0">
              <a:latin typeface="Arial" pitchFamily="34" charset="0"/>
              <a:cs typeface="Arial" pitchFamily="34" charset="0"/>
            </a:endParaRPr>
          </a:p>
        </p:txBody>
      </p:sp>
      <p:sp>
        <p:nvSpPr>
          <p:cNvPr id="18" name="TextBox 17"/>
          <p:cNvSpPr txBox="1"/>
          <p:nvPr/>
        </p:nvSpPr>
        <p:spPr>
          <a:xfrm>
            <a:off x="6583158" y="4267200"/>
            <a:ext cx="2713242" cy="1569660"/>
          </a:xfrm>
          <a:prstGeom prst="rect">
            <a:avLst/>
          </a:prstGeom>
          <a:noFill/>
        </p:spPr>
        <p:txBody>
          <a:bodyPr wrap="none" rtlCol="0">
            <a:spAutoFit/>
          </a:bodyPr>
          <a:lstStyle/>
          <a:p>
            <a:pPr algn="ctr"/>
            <a:r>
              <a:rPr lang="en-US" sz="2400" b="1" dirty="0" smtClean="0">
                <a:latin typeface="Arial" pitchFamily="34" charset="0"/>
                <a:cs typeface="Arial" pitchFamily="34" charset="0"/>
              </a:rPr>
              <a:t>CVSB &amp; CDP: </a:t>
            </a:r>
          </a:p>
          <a:p>
            <a:pPr algn="ctr"/>
            <a:r>
              <a:rPr lang="en-US" sz="2400" b="1" dirty="0" smtClean="0">
                <a:latin typeface="Arial" pitchFamily="34" charset="0"/>
                <a:cs typeface="Arial" pitchFamily="34" charset="0"/>
              </a:rPr>
              <a:t>Truncation Level </a:t>
            </a:r>
          </a:p>
          <a:p>
            <a:pPr algn="ctr"/>
            <a:r>
              <a:rPr lang="en-US" sz="2400" b="1" dirty="0" smtClean="0">
                <a:latin typeface="Arial" pitchFamily="34" charset="0"/>
                <a:cs typeface="Arial" pitchFamily="34" charset="0"/>
              </a:rPr>
              <a:t>vs. </a:t>
            </a:r>
          </a:p>
          <a:p>
            <a:pPr algn="ctr"/>
            <a:r>
              <a:rPr lang="en-US" sz="2400" b="1" dirty="0" smtClean="0">
                <a:latin typeface="Arial" pitchFamily="34" charset="0"/>
                <a:cs typeface="Arial" pitchFamily="34" charset="0"/>
              </a:rPr>
              <a:t>Avg. Error %</a:t>
            </a:r>
            <a:endParaRPr lang="en-US" sz="2400" b="1" dirty="0">
              <a:latin typeface="Arial" pitchFamily="34" charset="0"/>
              <a:cs typeface="Arial" pitchFamily="34" charset="0"/>
            </a:endParaRPr>
          </a:p>
        </p:txBody>
      </p:sp>
      <p:sp>
        <p:nvSpPr>
          <p:cNvPr id="20" name="Right Arrow 19"/>
          <p:cNvSpPr/>
          <p:nvPr/>
        </p:nvSpPr>
        <p:spPr>
          <a:xfrm flipH="1">
            <a:off x="6248400" y="459483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4" name="Picture 13"/>
          <p:cNvPicPr/>
          <p:nvPr/>
        </p:nvPicPr>
        <p:blipFill>
          <a:blip r:embed="rId3"/>
          <a:stretch>
            <a:fillRect/>
          </a:stretch>
        </p:blipFill>
        <p:spPr>
          <a:xfrm>
            <a:off x="256032" y="990600"/>
            <a:ext cx="5888736" cy="2743200"/>
          </a:xfrm>
          <a:prstGeom prst="rect">
            <a:avLst/>
          </a:prstGeom>
        </p:spPr>
      </p:pic>
      <p:pic>
        <p:nvPicPr>
          <p:cNvPr id="16" name="Picture 15"/>
          <p:cNvPicPr/>
          <p:nvPr/>
        </p:nvPicPr>
        <p:blipFill>
          <a:blip r:embed="rId4"/>
          <a:stretch>
            <a:fillRect/>
          </a:stretch>
        </p:blipFill>
        <p:spPr>
          <a:xfrm>
            <a:off x="304800" y="3810000"/>
            <a:ext cx="5888736" cy="2743200"/>
          </a:xfrm>
          <a:prstGeom prst="rect">
            <a:avLst/>
          </a:prstGeom>
        </p:spPr>
      </p:pic>
      <p:sp>
        <p:nvSpPr>
          <p:cNvPr id="17" name="Right Arrow 16"/>
          <p:cNvSpPr/>
          <p:nvPr/>
        </p:nvSpPr>
        <p:spPr>
          <a:xfrm flipH="1">
            <a:off x="6248400" y="1828800"/>
            <a:ext cx="381000" cy="4572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TextBox 18"/>
          <p:cNvSpPr txBox="1"/>
          <p:nvPr/>
        </p:nvSpPr>
        <p:spPr>
          <a:xfrm>
            <a:off x="1223633" y="528935"/>
            <a:ext cx="986167" cy="461665"/>
          </a:xfrm>
          <a:prstGeom prst="rect">
            <a:avLst/>
          </a:prstGeom>
          <a:noFill/>
        </p:spPr>
        <p:txBody>
          <a:bodyPr wrap="none" rtlCol="0">
            <a:spAutoFit/>
          </a:bodyPr>
          <a:lstStyle/>
          <a:p>
            <a:pPr algn="ctr"/>
            <a:r>
              <a:rPr lang="en-US" sz="2400" b="1" dirty="0" smtClean="0">
                <a:latin typeface="Arial" pitchFamily="34" charset="0"/>
                <a:cs typeface="Arial" pitchFamily="34" charset="0"/>
              </a:rPr>
              <a:t>TIMIT</a:t>
            </a:r>
            <a:endParaRPr lang="en-US" sz="2400" b="1" dirty="0">
              <a:latin typeface="Arial" pitchFamily="34" charset="0"/>
              <a:cs typeface="Arial" pitchFamily="34" charset="0"/>
            </a:endParaRPr>
          </a:p>
        </p:txBody>
      </p:sp>
      <p:sp>
        <p:nvSpPr>
          <p:cNvPr id="21" name="TextBox 20"/>
          <p:cNvSpPr txBox="1"/>
          <p:nvPr/>
        </p:nvSpPr>
        <p:spPr>
          <a:xfrm>
            <a:off x="3636672" y="533400"/>
            <a:ext cx="2459328" cy="461665"/>
          </a:xfrm>
          <a:prstGeom prst="rect">
            <a:avLst/>
          </a:prstGeom>
          <a:noFill/>
        </p:spPr>
        <p:txBody>
          <a:bodyPr wrap="none" rtlCol="0">
            <a:spAutoFit/>
          </a:bodyPr>
          <a:lstStyle/>
          <a:p>
            <a:pPr algn="ctr"/>
            <a:r>
              <a:rPr lang="en-US" sz="2400" b="1" dirty="0" smtClean="0">
                <a:latin typeface="Arial" pitchFamily="34" charset="0"/>
                <a:cs typeface="Arial" pitchFamily="34" charset="0"/>
              </a:rPr>
              <a:t>CH-E and CH-M</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397713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Evaluation Error Rate Comparison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870833819"/>
              </p:ext>
            </p:extLst>
          </p:nvPr>
        </p:nvGraphicFramePr>
        <p:xfrm>
          <a:off x="152400" y="685800"/>
          <a:ext cx="8839200" cy="5791200"/>
        </p:xfrm>
        <a:graphic>
          <a:graphicData uri="http://schemas.openxmlformats.org/drawingml/2006/table">
            <a:tbl>
              <a:tblPr firstRow="1" firstCol="1" bandRow="1">
                <a:tableStyleId>{5C22544A-7EE6-4342-B048-85BDC9FD1C3A}</a:tableStyleId>
              </a:tblPr>
              <a:tblGrid>
                <a:gridCol w="883920"/>
                <a:gridCol w="839724"/>
                <a:gridCol w="1812036"/>
                <a:gridCol w="839724"/>
                <a:gridCol w="1812036"/>
                <a:gridCol w="839724"/>
                <a:gridCol w="1812036"/>
              </a:tblGrid>
              <a:tr h="457267">
                <a:tc rowSpan="2">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Model</a:t>
                      </a:r>
                      <a:endParaRPr lang="en-US" sz="1500" b="1" dirty="0">
                        <a:effectLst/>
                        <a:latin typeface="Arial" pitchFamily="34" charset="0"/>
                        <a:ea typeface="Calibri"/>
                        <a:cs typeface="Arial" pitchFamily="34" charset="0"/>
                      </a:endParaRPr>
                    </a:p>
                  </a:txBody>
                  <a:tcPr marL="68580" marR="68580" marT="0" marB="0" anchor="ctr"/>
                </a:tc>
                <a:tc gridSpan="2">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TIMIT</a:t>
                      </a:r>
                      <a:endParaRPr lang="en-US" sz="1500" b="1" dirty="0">
                        <a:effectLst/>
                        <a:latin typeface="Arial" pitchFamily="34" charset="0"/>
                        <a:ea typeface="Calibri"/>
                        <a:cs typeface="Arial" pitchFamily="34" charset="0"/>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CH-E</a:t>
                      </a:r>
                      <a:endParaRPr lang="en-US" sz="1500" b="1" dirty="0">
                        <a:effectLst/>
                        <a:latin typeface="Arial" pitchFamily="34" charset="0"/>
                        <a:ea typeface="Calibri"/>
                        <a:cs typeface="Arial" pitchFamily="34" charset="0"/>
                      </a:endParaRPr>
                    </a:p>
                  </a:txBody>
                  <a:tcPr marL="68580" marR="68580" marT="0" marB="0" anchor="ctr"/>
                </a:tc>
                <a:tc hMerge="1">
                  <a:txBody>
                    <a:bodyPr/>
                    <a:lstStyle/>
                    <a:p>
                      <a:endParaRPr lang="en-US"/>
                    </a:p>
                  </a:txBody>
                  <a:tcPr/>
                </a:tc>
                <a:tc gridSpan="2">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CH-M</a:t>
                      </a:r>
                      <a:endParaRPr lang="en-US" sz="1500" b="1" dirty="0">
                        <a:effectLst/>
                        <a:latin typeface="Arial" pitchFamily="34" charset="0"/>
                        <a:ea typeface="Calibri"/>
                        <a:cs typeface="Arial" pitchFamily="34" charset="0"/>
                      </a:endParaRPr>
                    </a:p>
                  </a:txBody>
                  <a:tcPr marL="68580" marR="68580" marT="0" marB="0" anchor="ctr"/>
                </a:tc>
                <a:tc hMerge="1">
                  <a:txBody>
                    <a:bodyPr/>
                    <a:lstStyle/>
                    <a:p>
                      <a:endParaRPr lang="en-US"/>
                    </a:p>
                  </a:txBody>
                  <a:tcPr/>
                </a:tc>
              </a:tr>
              <a:tr h="485908">
                <a:tc vMerge="1">
                  <a:txBody>
                    <a:bodyPr/>
                    <a:lstStyle/>
                    <a:p>
                      <a:endParaRPr lang="en-US"/>
                    </a:p>
                  </a:txBody>
                  <a:tcPr/>
                </a:tc>
                <a:tc>
                  <a:txBody>
                    <a:bodyPr/>
                    <a:lstStyle/>
                    <a:p>
                      <a:pPr marL="0" marR="0" algn="ctr">
                        <a:lnSpc>
                          <a:spcPct val="115000"/>
                        </a:lnSpc>
                        <a:spcBef>
                          <a:spcPts val="0"/>
                        </a:spcBef>
                        <a:spcAft>
                          <a:spcPts val="0"/>
                        </a:spcAft>
                      </a:pPr>
                      <a:r>
                        <a:rPr lang="it-IT" sz="1500" b="1" dirty="0" smtClean="0">
                          <a:effectLst/>
                          <a:latin typeface="Arial" pitchFamily="34" charset="0"/>
                          <a:cs typeface="Arial" pitchFamily="34" charset="0"/>
                        </a:rPr>
                        <a:t>Error</a:t>
                      </a:r>
                      <a:endParaRPr lang="en-US" sz="1500" b="1" dirty="0">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Notes</a:t>
                      </a:r>
                      <a:endParaRPr lang="en-US" sz="1500" b="1" dirty="0">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smtClean="0">
                          <a:effectLst/>
                          <a:latin typeface="Arial" pitchFamily="34" charset="0"/>
                          <a:cs typeface="Arial" pitchFamily="34" charset="0"/>
                        </a:rPr>
                        <a:t>Error</a:t>
                      </a:r>
                      <a:endParaRPr lang="en-US" sz="1500" b="1" dirty="0">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Notes</a:t>
                      </a:r>
                      <a:endParaRPr lang="en-US" sz="1500" b="1" dirty="0">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smtClean="0">
                          <a:effectLst/>
                          <a:latin typeface="Arial" pitchFamily="34" charset="0"/>
                          <a:cs typeface="Arial" pitchFamily="34" charset="0"/>
                        </a:rPr>
                        <a:t>Error</a:t>
                      </a:r>
                      <a:endParaRPr lang="en-US" sz="1500" b="1" dirty="0">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Notes</a:t>
                      </a:r>
                      <a:endParaRPr lang="en-US" sz="1500" b="1" dirty="0">
                        <a:effectLst/>
                        <a:latin typeface="Arial" pitchFamily="34" charset="0"/>
                        <a:ea typeface="Calibri"/>
                        <a:cs typeface="Arial" pitchFamily="34" charset="0"/>
                      </a:endParaRPr>
                    </a:p>
                  </a:txBody>
                  <a:tcPr marL="68580" marR="68580" marT="0" marB="0" anchor="ctr"/>
                </a:tc>
              </a:tr>
              <a:tr h="692575">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NN</a:t>
                      </a:r>
                      <a:endParaRPr lang="en-US" sz="1500" b="1" dirty="0">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30.54%</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140 neurons in hidden layer</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47.62%</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170 neurons in hidden layer</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52.92%</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130 neurons in hidden layer</a:t>
                      </a:r>
                      <a:endParaRPr lang="en-US" sz="1500" b="1">
                        <a:effectLst/>
                        <a:latin typeface="Arial" pitchFamily="34" charset="0"/>
                        <a:ea typeface="Times New Roman"/>
                        <a:cs typeface="Arial" pitchFamily="34" charset="0"/>
                      </a:endParaRPr>
                    </a:p>
                  </a:txBody>
                  <a:tcPr marL="68580" marR="68580" marT="0" marB="0" anchor="ctr"/>
                </a:tc>
              </a:tr>
              <a:tr h="692575">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KNN</a:t>
                      </a:r>
                      <a:endParaRPr lang="en-US" sz="1500" b="1">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32.08%</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K = 15</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51.16%</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K = 27</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58.24%</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K = 28</a:t>
                      </a:r>
                      <a:endParaRPr lang="en-US" sz="1500" b="1">
                        <a:effectLst/>
                        <a:latin typeface="Arial" pitchFamily="34" charset="0"/>
                        <a:ea typeface="Times New Roman"/>
                        <a:cs typeface="Arial" pitchFamily="34" charset="0"/>
                      </a:endParaRPr>
                    </a:p>
                  </a:txBody>
                  <a:tcPr marL="68580" marR="68580" marT="0" marB="0" anchor="ctr"/>
                </a:tc>
              </a:tr>
              <a:tr h="692575">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RF</a:t>
                      </a:r>
                      <a:endParaRPr lang="en-US" sz="1500" b="1">
                        <a:effectLst/>
                        <a:latin typeface="Arial" pitchFamily="34" charset="0"/>
                        <a:ea typeface="Calibri"/>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32.04%</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150 trees</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48.95%</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150 trees</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55.72%</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150 trees</a:t>
                      </a:r>
                      <a:endParaRPr lang="en-US" sz="1500" b="1">
                        <a:effectLst/>
                        <a:latin typeface="Arial" pitchFamily="34" charset="0"/>
                        <a:ea typeface="Times New Roman"/>
                        <a:cs typeface="Arial" pitchFamily="34" charset="0"/>
                      </a:endParaRPr>
                    </a:p>
                  </a:txBody>
                  <a:tcPr marL="68580" marR="68580" marT="0" marB="0" anchor="ctr"/>
                </a:tc>
              </a:tr>
              <a:tr h="692575">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GMM</a:t>
                      </a:r>
                      <a:endParaRPr lang="en-US" sz="1500" b="1" dirty="0">
                        <a:effectLst/>
                        <a:latin typeface="Arial" pitchFamily="34" charset="0"/>
                        <a:ea typeface="Calibri"/>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38.02%</a:t>
                      </a:r>
                      <a:endParaRPr lang="en-US" sz="1500" b="1">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 Mixt. = 8</a:t>
                      </a:r>
                      <a:endParaRPr lang="en-US" sz="1500" b="1">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58.41%</a:t>
                      </a:r>
                      <a:endParaRPr lang="en-US" sz="1500" b="1">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 Mixt. = 128</a:t>
                      </a:r>
                      <a:endParaRPr lang="en-US" sz="1500" b="1">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62.65%</a:t>
                      </a:r>
                      <a:endParaRPr lang="en-US" sz="1500" b="1">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 Mixt. = 64</a:t>
                      </a:r>
                      <a:endParaRPr lang="en-US" sz="1500" b="1" dirty="0">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r>
              <a:tr h="692575">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AVDPM</a:t>
                      </a:r>
                      <a:endParaRPr lang="en-US" sz="1500" b="1" dirty="0">
                        <a:effectLst/>
                        <a:latin typeface="Arial" pitchFamily="34" charset="0"/>
                        <a:ea typeface="Calibri"/>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37.14%</a:t>
                      </a:r>
                      <a:endParaRPr lang="en-US" sz="1500" b="1" dirty="0">
                        <a:effectLst/>
                        <a:latin typeface="Arial" pitchFamily="34" charset="0"/>
                        <a:ea typeface="Times New Roman"/>
                        <a:cs typeface="Arial" pitchFamily="34" charset="0"/>
                      </a:endParaRPr>
                    </a:p>
                  </a:txBody>
                  <a:tcPr marL="68580" marR="68580" marT="0" marB="0" anchor="ctr">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Init. Depth = </a:t>
                      </a:r>
                      <a:r>
                        <a:rPr lang="it-IT" sz="1500" b="1" dirty="0" smtClean="0">
                          <a:effectLst/>
                          <a:latin typeface="Arial" pitchFamily="34" charset="0"/>
                          <a:cs typeface="Arial" pitchFamily="34" charset="0"/>
                        </a:rPr>
                        <a:t>4</a:t>
                      </a:r>
                      <a:br>
                        <a:rPr lang="it-IT" sz="1500" b="1" dirty="0" smtClean="0">
                          <a:effectLst/>
                          <a:latin typeface="Arial" pitchFamily="34" charset="0"/>
                          <a:cs typeface="Arial" pitchFamily="34" charset="0"/>
                        </a:rPr>
                      </a:br>
                      <a:r>
                        <a:rPr lang="it-IT" sz="1500" b="1" kern="1200" dirty="0" err="1" smtClean="0">
                          <a:effectLst/>
                          <a:latin typeface="Arial" pitchFamily="34" charset="0"/>
                          <a:cs typeface="Arial" pitchFamily="34" charset="0"/>
                        </a:rPr>
                        <a:t>Avg</a:t>
                      </a:r>
                      <a:r>
                        <a:rPr lang="it-IT" sz="1500" b="1" kern="1200" dirty="0" smtClean="0">
                          <a:effectLst/>
                          <a:latin typeface="Arial" pitchFamily="34" charset="0"/>
                          <a:cs typeface="Arial" pitchFamily="34" charset="0"/>
                        </a:rPr>
                        <a:t>. # </a:t>
                      </a:r>
                      <a:r>
                        <a:rPr lang="it-IT" sz="1500" b="1" kern="1200" dirty="0" err="1" smtClean="0">
                          <a:effectLst/>
                          <a:latin typeface="Arial" pitchFamily="34" charset="0"/>
                          <a:cs typeface="Arial" pitchFamily="34" charset="0"/>
                        </a:rPr>
                        <a:t>Mixt</a:t>
                      </a:r>
                      <a:r>
                        <a:rPr lang="it-IT" sz="1500" b="1" kern="1200" dirty="0" smtClean="0">
                          <a:effectLst/>
                          <a:latin typeface="Arial" pitchFamily="34" charset="0"/>
                          <a:cs typeface="Arial" pitchFamily="34" charset="0"/>
                        </a:rPr>
                        <a:t>. = 4.63</a:t>
                      </a:r>
                      <a:endParaRPr lang="en-US" sz="1500" b="1" dirty="0">
                        <a:effectLst/>
                        <a:latin typeface="Arial" pitchFamily="34" charset="0"/>
                        <a:ea typeface="Times New Roman"/>
                        <a:cs typeface="Arial" pitchFamily="34" charset="0"/>
                      </a:endParaRPr>
                    </a:p>
                  </a:txBody>
                  <a:tcPr marL="68580" marR="68580" marT="0" marB="0" anchor="ctr">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57.82%</a:t>
                      </a:r>
                      <a:endParaRPr lang="en-US" sz="1500" b="1" dirty="0">
                        <a:effectLst/>
                        <a:latin typeface="Arial" pitchFamily="34" charset="0"/>
                        <a:ea typeface="Calibri"/>
                        <a:cs typeface="Arial" pitchFamily="34" charset="0"/>
                      </a:endParaRPr>
                    </a:p>
                  </a:txBody>
                  <a:tcPr marL="68580" marR="68580" marT="0" marB="0" anchor="ctr">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it-IT" sz="1500" b="1" dirty="0" err="1">
                          <a:effectLst/>
                          <a:latin typeface="Arial" pitchFamily="34" charset="0"/>
                          <a:cs typeface="Arial" pitchFamily="34" charset="0"/>
                        </a:rPr>
                        <a:t>Init</a:t>
                      </a:r>
                      <a:r>
                        <a:rPr lang="it-IT" sz="1500" b="1" dirty="0">
                          <a:effectLst/>
                          <a:latin typeface="Arial" pitchFamily="34" charset="0"/>
                          <a:cs typeface="Arial" pitchFamily="34" charset="0"/>
                        </a:rPr>
                        <a:t>. Depth = 6</a:t>
                      </a:r>
                      <a:endParaRPr lang="en-US" sz="1500" b="1" dirty="0">
                        <a:effectLst/>
                        <a:latin typeface="Arial" pitchFamily="34" charset="0"/>
                        <a:cs typeface="Arial" pitchFamily="34" charset="0"/>
                      </a:endParaRPr>
                    </a:p>
                    <a:p>
                      <a:pPr marL="0" marR="0" algn="ctr">
                        <a:lnSpc>
                          <a:spcPct val="115000"/>
                        </a:lnSpc>
                        <a:spcBef>
                          <a:spcPts val="0"/>
                        </a:spcBef>
                        <a:spcAft>
                          <a:spcPts val="0"/>
                        </a:spcAft>
                      </a:pPr>
                      <a:r>
                        <a:rPr lang="it-IT" sz="1500" b="1" kern="1200" dirty="0" err="1">
                          <a:effectLst/>
                          <a:latin typeface="Arial" pitchFamily="34" charset="0"/>
                          <a:cs typeface="Arial" pitchFamily="34" charset="0"/>
                        </a:rPr>
                        <a:t>Avg</a:t>
                      </a:r>
                      <a:r>
                        <a:rPr lang="it-IT" sz="1500" b="1" kern="1200" dirty="0">
                          <a:effectLst/>
                          <a:latin typeface="Arial" pitchFamily="34" charset="0"/>
                          <a:cs typeface="Arial" pitchFamily="34" charset="0"/>
                        </a:rPr>
                        <a:t>. # </a:t>
                      </a:r>
                      <a:r>
                        <a:rPr lang="it-IT" sz="1500" b="1" kern="1200" dirty="0" err="1">
                          <a:effectLst/>
                          <a:latin typeface="Arial" pitchFamily="34" charset="0"/>
                          <a:cs typeface="Arial" pitchFamily="34" charset="0"/>
                        </a:rPr>
                        <a:t>Mixt</a:t>
                      </a:r>
                      <a:r>
                        <a:rPr lang="it-IT" sz="1500" b="1" kern="1200" dirty="0">
                          <a:effectLst/>
                          <a:latin typeface="Arial" pitchFamily="34" charset="0"/>
                          <a:cs typeface="Arial" pitchFamily="34" charset="0"/>
                        </a:rPr>
                        <a:t>. = </a:t>
                      </a:r>
                      <a:r>
                        <a:rPr lang="it-IT" sz="1500" b="1" dirty="0">
                          <a:effectLst/>
                          <a:latin typeface="Arial" pitchFamily="34" charset="0"/>
                          <a:cs typeface="Arial" pitchFamily="34" charset="0"/>
                        </a:rPr>
                        <a:t>5.14</a:t>
                      </a:r>
                      <a:endParaRPr lang="en-US" sz="1500" b="1" dirty="0">
                        <a:effectLst/>
                        <a:latin typeface="Arial" pitchFamily="34" charset="0"/>
                        <a:ea typeface="Calibri"/>
                        <a:cs typeface="Arial" pitchFamily="34" charset="0"/>
                      </a:endParaRPr>
                    </a:p>
                  </a:txBody>
                  <a:tcPr marL="68580" marR="68580" marT="0" marB="0" anchor="ctr">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63.53%</a:t>
                      </a:r>
                      <a:endParaRPr lang="en-US" sz="1500" b="1">
                        <a:effectLst/>
                        <a:latin typeface="Arial" pitchFamily="34" charset="0"/>
                        <a:ea typeface="Times New Roman"/>
                        <a:cs typeface="Arial" pitchFamily="34" charset="0"/>
                      </a:endParaRPr>
                    </a:p>
                  </a:txBody>
                  <a:tcPr marL="68580" marR="68580" marT="0" marB="0" anchor="ctr">
                    <a:lnT w="28575" cap="flat" cmpd="sng" algn="ctr">
                      <a:solidFill>
                        <a:schemeClr val="tx1"/>
                      </a:solidFill>
                      <a:prstDash val="solid"/>
                      <a:round/>
                      <a:headEnd type="none" w="med" len="med"/>
                      <a:tailEnd type="none" w="med" len="med"/>
                    </a:lnT>
                  </a:tcP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Init. Depth = 8</a:t>
                      </a:r>
                      <a:endParaRPr lang="en-US" sz="1500" b="1" dirty="0">
                        <a:effectLst/>
                        <a:latin typeface="Arial" pitchFamily="34" charset="0"/>
                        <a:cs typeface="Arial" pitchFamily="34" charset="0"/>
                      </a:endParaRPr>
                    </a:p>
                    <a:p>
                      <a:pPr marL="0" marR="0" algn="ctr">
                        <a:lnSpc>
                          <a:spcPct val="115000"/>
                        </a:lnSpc>
                        <a:spcBef>
                          <a:spcPts val="0"/>
                        </a:spcBef>
                        <a:spcAft>
                          <a:spcPts val="0"/>
                        </a:spcAft>
                      </a:pPr>
                      <a:r>
                        <a:rPr lang="it-IT" sz="1500" b="1" kern="1200" dirty="0">
                          <a:effectLst/>
                          <a:latin typeface="Arial" pitchFamily="34" charset="0"/>
                          <a:cs typeface="Arial" pitchFamily="34" charset="0"/>
                        </a:rPr>
                        <a:t>Avg. # Mixt. = </a:t>
                      </a:r>
                      <a:r>
                        <a:rPr lang="it-IT" sz="1500" b="1" dirty="0">
                          <a:effectLst/>
                          <a:latin typeface="Arial" pitchFamily="34" charset="0"/>
                          <a:cs typeface="Arial" pitchFamily="34" charset="0"/>
                        </a:rPr>
                        <a:t>5.01</a:t>
                      </a:r>
                      <a:endParaRPr lang="en-US" sz="1500" b="1" dirty="0">
                        <a:effectLst/>
                        <a:latin typeface="Arial" pitchFamily="34" charset="0"/>
                        <a:ea typeface="Calibri"/>
                        <a:cs typeface="Arial" pitchFamily="34" charset="0"/>
                      </a:endParaRPr>
                    </a:p>
                  </a:txBody>
                  <a:tcPr marL="68580" marR="68580" marT="0" marB="0" anchor="ctr">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tcPr>
                </a:tc>
              </a:tr>
              <a:tr h="692575">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CVSB</a:t>
                      </a:r>
                      <a:endParaRPr lang="en-US" sz="1500" b="1">
                        <a:effectLst/>
                        <a:latin typeface="Arial" pitchFamily="34" charset="0"/>
                        <a:ea typeface="Calibri"/>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40.30%</a:t>
                      </a:r>
                      <a:endParaRPr lang="en-US" sz="1500" b="1">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err="1">
                          <a:effectLst/>
                          <a:latin typeface="Arial" pitchFamily="34" charset="0"/>
                          <a:cs typeface="Arial" pitchFamily="34" charset="0"/>
                        </a:rPr>
                        <a:t>Trunc</a:t>
                      </a:r>
                      <a:r>
                        <a:rPr lang="it-IT" sz="1500" b="1" dirty="0">
                          <a:effectLst/>
                          <a:latin typeface="Arial" pitchFamily="34" charset="0"/>
                          <a:cs typeface="Arial" pitchFamily="34" charset="0"/>
                        </a:rPr>
                        <a:t>. Level = </a:t>
                      </a:r>
                      <a:r>
                        <a:rPr lang="it-IT" sz="1500" b="1" dirty="0" smtClean="0">
                          <a:effectLst/>
                          <a:latin typeface="Arial" pitchFamily="34" charset="0"/>
                          <a:cs typeface="Arial" pitchFamily="34" charset="0"/>
                        </a:rPr>
                        <a:t>4</a:t>
                      </a:r>
                      <a:br>
                        <a:rPr lang="it-IT" sz="1500" b="1" dirty="0" smtClean="0">
                          <a:effectLst/>
                          <a:latin typeface="Arial" pitchFamily="34" charset="0"/>
                          <a:cs typeface="Arial" pitchFamily="34" charset="0"/>
                        </a:rPr>
                      </a:br>
                      <a:r>
                        <a:rPr lang="it-IT" sz="1500" b="1" kern="1200" dirty="0" err="1" smtClean="0">
                          <a:effectLst/>
                          <a:latin typeface="Arial" pitchFamily="34" charset="0"/>
                          <a:cs typeface="Arial" pitchFamily="34" charset="0"/>
                        </a:rPr>
                        <a:t>Avg</a:t>
                      </a:r>
                      <a:r>
                        <a:rPr lang="it-IT" sz="1500" b="1" kern="1200" dirty="0" smtClean="0">
                          <a:effectLst/>
                          <a:latin typeface="Arial" pitchFamily="34" charset="0"/>
                          <a:cs typeface="Arial" pitchFamily="34" charset="0"/>
                        </a:rPr>
                        <a:t>. # </a:t>
                      </a:r>
                      <a:r>
                        <a:rPr lang="it-IT" sz="1500" b="1" kern="1200" dirty="0" err="1" smtClean="0">
                          <a:effectLst/>
                          <a:latin typeface="Arial" pitchFamily="34" charset="0"/>
                          <a:cs typeface="Arial" pitchFamily="34" charset="0"/>
                        </a:rPr>
                        <a:t>Mixt</a:t>
                      </a:r>
                      <a:r>
                        <a:rPr lang="it-IT" sz="1500" b="1" kern="1200" dirty="0" smtClean="0">
                          <a:effectLst/>
                          <a:latin typeface="Arial" pitchFamily="34" charset="0"/>
                          <a:cs typeface="Arial" pitchFamily="34" charset="0"/>
                        </a:rPr>
                        <a:t>. = 3.98</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58.68%</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Trunc. Level = 6</a:t>
                      </a:r>
                      <a:endParaRPr lang="en-US" sz="1500" b="1" dirty="0">
                        <a:effectLst/>
                        <a:latin typeface="Arial" pitchFamily="34" charset="0"/>
                        <a:cs typeface="Arial" pitchFamily="34" charset="0"/>
                      </a:endParaRPr>
                    </a:p>
                    <a:p>
                      <a:pPr marL="0" marR="0" algn="ctr">
                        <a:lnSpc>
                          <a:spcPct val="115000"/>
                        </a:lnSpc>
                        <a:spcBef>
                          <a:spcPts val="0"/>
                        </a:spcBef>
                        <a:spcAft>
                          <a:spcPts val="0"/>
                        </a:spcAft>
                      </a:pPr>
                      <a:r>
                        <a:rPr lang="it-IT" sz="1500" b="1" kern="1200" dirty="0">
                          <a:effectLst/>
                          <a:latin typeface="Arial" pitchFamily="34" charset="0"/>
                          <a:cs typeface="Arial" pitchFamily="34" charset="0"/>
                        </a:rPr>
                        <a:t>Avg. # Mixt. = 5.89</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61.18%</a:t>
                      </a:r>
                      <a:endParaRPr lang="en-US" sz="1500" b="1" dirty="0">
                        <a:effectLst/>
                        <a:latin typeface="Arial" pitchFamily="34" charset="0"/>
                        <a:ea typeface="Times New Roman"/>
                        <a:cs typeface="Arial" pitchFamily="34" charset="0"/>
                      </a:endParaRPr>
                    </a:p>
                  </a:txBody>
                  <a:tcPr marL="68580" marR="68580" marT="0" marB="0" anchor="ct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Trunc. Level = 6</a:t>
                      </a:r>
                      <a:endParaRPr lang="en-US" sz="1500" b="1" dirty="0">
                        <a:effectLst/>
                        <a:latin typeface="Arial" pitchFamily="34" charset="0"/>
                        <a:cs typeface="Arial" pitchFamily="34" charset="0"/>
                      </a:endParaRPr>
                    </a:p>
                    <a:p>
                      <a:pPr marL="0" marR="0" algn="ctr">
                        <a:lnSpc>
                          <a:spcPct val="115000"/>
                        </a:lnSpc>
                        <a:spcBef>
                          <a:spcPts val="0"/>
                        </a:spcBef>
                        <a:spcAft>
                          <a:spcPts val="0"/>
                        </a:spcAft>
                      </a:pPr>
                      <a:r>
                        <a:rPr lang="it-IT" sz="1500" b="1" kern="1200" dirty="0">
                          <a:effectLst/>
                          <a:latin typeface="Arial" pitchFamily="34" charset="0"/>
                          <a:cs typeface="Arial" pitchFamily="34" charset="0"/>
                        </a:rPr>
                        <a:t>Avg. # Mixt. = 5.75</a:t>
                      </a:r>
                      <a:endParaRPr lang="en-US" sz="1500" b="1" dirty="0">
                        <a:effectLst/>
                        <a:latin typeface="Arial" pitchFamily="34" charset="0"/>
                        <a:ea typeface="Times New Roman"/>
                        <a:cs typeface="Arial" pitchFamily="34" charset="0"/>
                      </a:endParaRPr>
                    </a:p>
                  </a:txBody>
                  <a:tcPr marL="68580" marR="68580" marT="0" marB="0" anchor="ctr">
                    <a:lnR w="28575" cap="flat" cmpd="sng" algn="ctr">
                      <a:solidFill>
                        <a:schemeClr val="tx1"/>
                      </a:solidFill>
                      <a:prstDash val="solid"/>
                      <a:round/>
                      <a:headEnd type="none" w="med" len="med"/>
                      <a:tailEnd type="none" w="med" len="med"/>
                    </a:lnR>
                  </a:tcPr>
                </a:tc>
              </a:tr>
              <a:tr h="692575">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CDP</a:t>
                      </a:r>
                      <a:endParaRPr lang="en-US" sz="1500" b="1">
                        <a:effectLst/>
                        <a:latin typeface="Arial" pitchFamily="34" charset="0"/>
                        <a:ea typeface="Calibri"/>
                        <a:cs typeface="Arial" pitchFamily="34" charset="0"/>
                      </a:endParaRPr>
                    </a:p>
                  </a:txBody>
                  <a:tcPr marL="68580" marR="68580" marT="0" marB="0" anchor="ctr">
                    <a:lnL w="28575" cap="flat" cmpd="sng" algn="ctr">
                      <a:solidFill>
                        <a:schemeClr val="tx1"/>
                      </a:solidFill>
                      <a:prstDash val="solid"/>
                      <a:round/>
                      <a:headEnd type="none" w="med" len="med"/>
                      <a:tailEnd type="none" w="med" len="med"/>
                    </a:lnL>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a:effectLst/>
                          <a:latin typeface="Arial" pitchFamily="34" charset="0"/>
                          <a:cs typeface="Arial" pitchFamily="34" charset="0"/>
                        </a:rPr>
                        <a:t>40.24%</a:t>
                      </a:r>
                      <a:endParaRPr lang="en-US" sz="1500" b="1">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dirty="0" err="1">
                          <a:effectLst/>
                          <a:latin typeface="Arial" pitchFamily="34" charset="0"/>
                          <a:cs typeface="Arial" pitchFamily="34" charset="0"/>
                        </a:rPr>
                        <a:t>Trunc</a:t>
                      </a:r>
                      <a:r>
                        <a:rPr lang="it-IT" sz="1500" b="1" dirty="0">
                          <a:effectLst/>
                          <a:latin typeface="Arial" pitchFamily="34" charset="0"/>
                          <a:cs typeface="Arial" pitchFamily="34" charset="0"/>
                        </a:rPr>
                        <a:t>. Level = </a:t>
                      </a:r>
                      <a:r>
                        <a:rPr lang="it-IT" sz="1500" b="1" dirty="0" smtClean="0">
                          <a:effectLst/>
                          <a:latin typeface="Arial" pitchFamily="34" charset="0"/>
                          <a:cs typeface="Arial" pitchFamily="34" charset="0"/>
                        </a:rPr>
                        <a:t>4</a:t>
                      </a:r>
                      <a:br>
                        <a:rPr lang="it-IT" sz="1500" b="1" dirty="0" smtClean="0">
                          <a:effectLst/>
                          <a:latin typeface="Arial" pitchFamily="34" charset="0"/>
                          <a:cs typeface="Arial" pitchFamily="34" charset="0"/>
                        </a:rPr>
                      </a:br>
                      <a:r>
                        <a:rPr lang="it-IT" sz="1500" b="1" kern="1200" dirty="0" err="1" smtClean="0">
                          <a:effectLst/>
                          <a:latin typeface="Arial" pitchFamily="34" charset="0"/>
                          <a:cs typeface="Arial" pitchFamily="34" charset="0"/>
                        </a:rPr>
                        <a:t>Avg</a:t>
                      </a:r>
                      <a:r>
                        <a:rPr lang="it-IT" sz="1500" b="1" kern="1200" dirty="0" smtClean="0">
                          <a:effectLst/>
                          <a:latin typeface="Arial" pitchFamily="34" charset="0"/>
                          <a:cs typeface="Arial" pitchFamily="34" charset="0"/>
                        </a:rPr>
                        <a:t>. # </a:t>
                      </a:r>
                      <a:r>
                        <a:rPr lang="it-IT" sz="1500" b="1" kern="1200" dirty="0" err="1" smtClean="0">
                          <a:effectLst/>
                          <a:latin typeface="Arial" pitchFamily="34" charset="0"/>
                          <a:cs typeface="Arial" pitchFamily="34" charset="0"/>
                        </a:rPr>
                        <a:t>Mixt</a:t>
                      </a:r>
                      <a:r>
                        <a:rPr lang="it-IT" sz="1500" b="1" kern="1200" dirty="0" smtClean="0">
                          <a:effectLst/>
                          <a:latin typeface="Arial" pitchFamily="34" charset="0"/>
                          <a:cs typeface="Arial" pitchFamily="34" charset="0"/>
                        </a:rPr>
                        <a:t>. = 3.97</a:t>
                      </a:r>
                      <a:endParaRPr lang="en-US" sz="1500" b="1" dirty="0">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a:effectLst/>
                          <a:latin typeface="Arial" pitchFamily="34" charset="0"/>
                          <a:cs typeface="Arial" pitchFamily="34" charset="0"/>
                        </a:rPr>
                        <a:t>57.69%</a:t>
                      </a:r>
                      <a:endParaRPr lang="en-US" sz="1500" b="1">
                        <a:effectLst/>
                        <a:latin typeface="Arial" pitchFamily="34" charset="0"/>
                        <a:ea typeface="Calibri"/>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Trunc. Level = 10</a:t>
                      </a:r>
                      <a:endParaRPr lang="en-US" sz="1500" b="1" dirty="0">
                        <a:effectLst/>
                        <a:latin typeface="Arial" pitchFamily="34" charset="0"/>
                        <a:cs typeface="Arial" pitchFamily="34" charset="0"/>
                      </a:endParaRPr>
                    </a:p>
                    <a:p>
                      <a:pPr marL="0" marR="0" algn="ctr">
                        <a:lnSpc>
                          <a:spcPct val="115000"/>
                        </a:lnSpc>
                        <a:spcBef>
                          <a:spcPts val="0"/>
                        </a:spcBef>
                        <a:spcAft>
                          <a:spcPts val="0"/>
                        </a:spcAft>
                      </a:pPr>
                      <a:r>
                        <a:rPr lang="it-IT" sz="1500" b="1" kern="1200" dirty="0">
                          <a:effectLst/>
                          <a:latin typeface="Arial" pitchFamily="34" charset="0"/>
                          <a:cs typeface="Arial" pitchFamily="34" charset="0"/>
                        </a:rPr>
                        <a:t>Avg. # Mixt. = </a:t>
                      </a:r>
                      <a:r>
                        <a:rPr lang="it-IT" sz="1500" b="1" dirty="0">
                          <a:effectLst/>
                          <a:latin typeface="Arial" pitchFamily="34" charset="0"/>
                          <a:cs typeface="Arial" pitchFamily="34" charset="0"/>
                        </a:rPr>
                        <a:t>9.67</a:t>
                      </a:r>
                      <a:endParaRPr lang="en-US" sz="1500" b="1" dirty="0">
                        <a:effectLst/>
                        <a:latin typeface="Arial" pitchFamily="34" charset="0"/>
                        <a:ea typeface="Calibri"/>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kern="1200" dirty="0">
                          <a:effectLst/>
                          <a:latin typeface="Arial" pitchFamily="34" charset="0"/>
                          <a:cs typeface="Arial" pitchFamily="34" charset="0"/>
                        </a:rPr>
                        <a:t>60.93%</a:t>
                      </a:r>
                      <a:endParaRPr lang="en-US" sz="1500" b="1" dirty="0">
                        <a:effectLst/>
                        <a:latin typeface="Arial" pitchFamily="34" charset="0"/>
                        <a:ea typeface="Times New Roman"/>
                        <a:cs typeface="Arial" pitchFamily="34" charset="0"/>
                      </a:endParaRPr>
                    </a:p>
                  </a:txBody>
                  <a:tcPr marL="68580" marR="68580" marT="0" marB="0" anchor="ctr">
                    <a:lnB w="28575" cap="flat" cmpd="sng" algn="ctr">
                      <a:solidFill>
                        <a:schemeClr val="tx1"/>
                      </a:solidFill>
                      <a:prstDash val="solid"/>
                      <a:round/>
                      <a:headEnd type="none" w="med" len="med"/>
                      <a:tailEnd type="none" w="med" len="med"/>
                    </a:lnB>
                  </a:tcPr>
                </a:tc>
                <a:tc>
                  <a:txBody>
                    <a:bodyPr/>
                    <a:lstStyle/>
                    <a:p>
                      <a:pPr marL="0" marR="0" algn="ctr">
                        <a:lnSpc>
                          <a:spcPct val="115000"/>
                        </a:lnSpc>
                        <a:spcBef>
                          <a:spcPts val="0"/>
                        </a:spcBef>
                        <a:spcAft>
                          <a:spcPts val="0"/>
                        </a:spcAft>
                      </a:pPr>
                      <a:r>
                        <a:rPr lang="it-IT" sz="1500" b="1" dirty="0">
                          <a:effectLst/>
                          <a:latin typeface="Arial" pitchFamily="34" charset="0"/>
                          <a:cs typeface="Arial" pitchFamily="34" charset="0"/>
                        </a:rPr>
                        <a:t>Trunc. Level = 6</a:t>
                      </a:r>
                      <a:endParaRPr lang="en-US" sz="1500" b="1" dirty="0">
                        <a:effectLst/>
                        <a:latin typeface="Arial" pitchFamily="34" charset="0"/>
                        <a:cs typeface="Arial" pitchFamily="34" charset="0"/>
                      </a:endParaRPr>
                    </a:p>
                    <a:p>
                      <a:pPr marL="0" marR="0" algn="ctr">
                        <a:lnSpc>
                          <a:spcPct val="115000"/>
                        </a:lnSpc>
                        <a:spcBef>
                          <a:spcPts val="0"/>
                        </a:spcBef>
                        <a:spcAft>
                          <a:spcPts val="0"/>
                        </a:spcAft>
                      </a:pPr>
                      <a:r>
                        <a:rPr lang="it-IT" sz="1500" b="1" kern="1200" dirty="0">
                          <a:effectLst/>
                          <a:latin typeface="Arial" pitchFamily="34" charset="0"/>
                          <a:cs typeface="Arial" pitchFamily="34" charset="0"/>
                        </a:rPr>
                        <a:t>Avg. # Mixt. = 5.75</a:t>
                      </a:r>
                      <a:endParaRPr lang="en-US" sz="1500" b="1" dirty="0">
                        <a:effectLst/>
                        <a:latin typeface="Arial" pitchFamily="34" charset="0"/>
                        <a:ea typeface="Times New Roman"/>
                        <a:cs typeface="Arial" pitchFamily="34" charset="0"/>
                      </a:endParaRPr>
                    </a:p>
                  </a:txBody>
                  <a:tcPr marL="68580" marR="68580" marT="0" marB="0" anchor="ctr">
                    <a:lnR w="28575" cap="flat" cmpd="sng" algn="ctr">
                      <a:solidFill>
                        <a:schemeClr val="tx1"/>
                      </a:solidFill>
                      <a:prstDash val="solid"/>
                      <a:round/>
                      <a:headEnd type="none" w="med" len="med"/>
                      <a:tailEnd type="none" w="med" len="med"/>
                    </a:lnR>
                    <a:lnB w="28575"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2319989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882" name="Picture 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0352" y="1309189"/>
            <a:ext cx="8074152" cy="4727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Computational Complexity: Truncation Level and Depth</a:t>
            </a:r>
            <a:endParaRPr lang="en-US" dirty="0"/>
          </a:p>
        </p:txBody>
      </p:sp>
      <p:sp>
        <p:nvSpPr>
          <p:cNvPr id="2" name="TextBox 1"/>
          <p:cNvSpPr txBox="1"/>
          <p:nvPr/>
        </p:nvSpPr>
        <p:spPr>
          <a:xfrm>
            <a:off x="3458769" y="6183868"/>
            <a:ext cx="2942031" cy="369332"/>
          </a:xfrm>
          <a:prstGeom prst="rect">
            <a:avLst/>
          </a:prstGeom>
          <a:noFill/>
        </p:spPr>
        <p:txBody>
          <a:bodyPr wrap="none" rtlCol="0">
            <a:spAutoFit/>
          </a:bodyPr>
          <a:lstStyle/>
          <a:p>
            <a:r>
              <a:rPr lang="en-US" b="1" dirty="0" smtClean="0">
                <a:latin typeface="Arial" pitchFamily="34" charset="0"/>
                <a:cs typeface="Arial" pitchFamily="34" charset="0"/>
              </a:rPr>
              <a:t>Current Operating Points</a:t>
            </a:r>
          </a:p>
        </p:txBody>
      </p:sp>
      <p:cxnSp>
        <p:nvCxnSpPr>
          <p:cNvPr id="5" name="Straight Arrow Connector 4"/>
          <p:cNvCxnSpPr>
            <a:stCxn id="2" idx="0"/>
            <a:endCxn id="3" idx="4"/>
          </p:cNvCxnSpPr>
          <p:nvPr/>
        </p:nvCxnSpPr>
        <p:spPr>
          <a:xfrm flipV="1">
            <a:off x="4929785" y="4953000"/>
            <a:ext cx="800455" cy="1230868"/>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3" name="Oval 2"/>
          <p:cNvSpPr/>
          <p:nvPr/>
        </p:nvSpPr>
        <p:spPr>
          <a:xfrm>
            <a:off x="5593080" y="4678680"/>
            <a:ext cx="274320" cy="274320"/>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Oval 8"/>
          <p:cNvSpPr/>
          <p:nvPr/>
        </p:nvSpPr>
        <p:spPr>
          <a:xfrm>
            <a:off x="2322027" y="5275015"/>
            <a:ext cx="274320" cy="274320"/>
          </a:xfrm>
          <a:prstGeom prst="ellipse">
            <a:avLst/>
          </a:prstGeom>
          <a:noFill/>
          <a:ln>
            <a:solidFill>
              <a:srgbClr val="00B05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Arrow Connector 9"/>
          <p:cNvCxnSpPr>
            <a:stCxn id="2" idx="0"/>
            <a:endCxn id="9" idx="5"/>
          </p:cNvCxnSpPr>
          <p:nvPr/>
        </p:nvCxnSpPr>
        <p:spPr>
          <a:xfrm flipH="1" flipV="1">
            <a:off x="2556174" y="5509162"/>
            <a:ext cx="2373611" cy="674706"/>
          </a:xfrm>
          <a:prstGeom prst="straightConnector1">
            <a:avLst/>
          </a:prstGeom>
          <a:ln>
            <a:solidFill>
              <a:srgbClr val="00B050"/>
            </a:solidFill>
            <a:tailEnd type="arrow"/>
          </a:ln>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4114800" y="685800"/>
            <a:ext cx="914400" cy="461665"/>
          </a:xfrm>
          <a:prstGeom prst="rect">
            <a:avLst/>
          </a:prstGeom>
          <a:noFill/>
        </p:spPr>
        <p:txBody>
          <a:bodyPr wrap="none" rtlCol="0">
            <a:spAutoFit/>
          </a:bodyPr>
          <a:lstStyle/>
          <a:p>
            <a:pPr algn="ctr"/>
            <a:r>
              <a:rPr lang="en-US" sz="2400" b="1" dirty="0" smtClean="0">
                <a:latin typeface="Arial" pitchFamily="34" charset="0"/>
                <a:cs typeface="Arial" pitchFamily="34" charset="0"/>
              </a:rPr>
              <a:t>TIMIT</a:t>
            </a: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215824582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txBox="1">
            <a:spLocks/>
          </p:cNvSpPr>
          <p:nvPr/>
        </p:nvSpPr>
        <p:spPr>
          <a:xfrm>
            <a:off x="0" y="920"/>
            <a:ext cx="9144000" cy="393234"/>
          </a:xfrm>
          <a:prstGeom prst="rect">
            <a:avLst/>
          </a:prstGeom>
        </p:spPr>
        <p:txBody>
          <a:bodyPr>
            <a:noAutofit/>
          </a:bodyPr>
          <a:lstStyle>
            <a:lvl1pPr algn="l" defTabSz="457200" rtl="0" eaLnBrk="1" latinLnBrk="0" hangingPunct="1">
              <a:spcBef>
                <a:spcPct val="0"/>
              </a:spcBef>
              <a:buNone/>
              <a:defRPr sz="2400" b="1" kern="1200" baseline="0">
                <a:solidFill>
                  <a:schemeClr val="tx1"/>
                </a:solidFill>
                <a:latin typeface="Arial"/>
                <a:ea typeface="+mj-ea"/>
                <a:cs typeface="Arial"/>
              </a:defRPr>
            </a:lvl1pPr>
          </a:lstStyle>
          <a:p>
            <a:r>
              <a:rPr lang="en-US" dirty="0" smtClean="0"/>
              <a:t>Computational Complexity: Training Samples</a:t>
            </a:r>
            <a:endParaRPr lang="en-US" dirty="0"/>
          </a:p>
        </p:txBody>
      </p:sp>
      <p:sp>
        <p:nvSpPr>
          <p:cNvPr id="5" name="TextBox 4"/>
          <p:cNvSpPr txBox="1"/>
          <p:nvPr/>
        </p:nvSpPr>
        <p:spPr>
          <a:xfrm>
            <a:off x="4114800" y="681335"/>
            <a:ext cx="986167" cy="461665"/>
          </a:xfrm>
          <a:prstGeom prst="rect">
            <a:avLst/>
          </a:prstGeom>
          <a:noFill/>
        </p:spPr>
        <p:txBody>
          <a:bodyPr wrap="none" rtlCol="0">
            <a:spAutoFit/>
          </a:bodyPr>
          <a:lstStyle/>
          <a:p>
            <a:pPr algn="ctr"/>
            <a:r>
              <a:rPr lang="en-US" sz="2400" b="1" dirty="0" smtClean="0">
                <a:latin typeface="Arial" pitchFamily="34" charset="0"/>
                <a:cs typeface="Arial" pitchFamily="34" charset="0"/>
              </a:rPr>
              <a:t>TIMIT</a:t>
            </a:r>
            <a:endParaRPr lang="en-US" sz="2400" b="1" dirty="0">
              <a:latin typeface="Arial" pitchFamily="34" charset="0"/>
              <a:cs typeface="Arial" pitchFamily="34" charset="0"/>
            </a:endParaRPr>
          </a:p>
        </p:txBody>
      </p:sp>
      <p:pic>
        <p:nvPicPr>
          <p:cNvPr id="121859" name="Picture 3"/>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807" y="1143000"/>
            <a:ext cx="8074152" cy="47274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11628407"/>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Conclusions and Future Work</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400" b="1" dirty="0" smtClean="0">
                <a:latin typeface="Arial" pitchFamily="34" charset="0"/>
                <a:cs typeface="Arial" pitchFamily="34" charset="0"/>
              </a:rPr>
              <a:t>Conclusions</a:t>
            </a:r>
          </a:p>
          <a:p>
            <a:pPr marL="685800" lvl="1" indent="-228600">
              <a:spcAft>
                <a:spcPts val="600"/>
              </a:spcAft>
              <a:buFont typeface="Arial" pitchFamily="34" charset="0"/>
              <a:buChar char="•"/>
              <a:defRPr/>
            </a:pPr>
            <a:r>
              <a:rPr lang="en-US" sz="2400" b="1" dirty="0" smtClean="0">
                <a:latin typeface="Arial" pitchFamily="34" charset="0"/>
                <a:cs typeface="Arial" pitchFamily="34" charset="0"/>
              </a:rPr>
              <a:t>AVDPM, CVSB, and CDP yield comparable error rates to GMM models</a:t>
            </a:r>
          </a:p>
          <a:p>
            <a:pPr marL="685800" lvl="1" indent="-228600">
              <a:spcAft>
                <a:spcPts val="600"/>
              </a:spcAft>
              <a:buFont typeface="Arial" pitchFamily="34" charset="0"/>
              <a:buChar char="•"/>
              <a:defRPr/>
            </a:pPr>
            <a:r>
              <a:rPr lang="en-US" sz="2400" b="1" dirty="0">
                <a:latin typeface="Arial" pitchFamily="34" charset="0"/>
                <a:cs typeface="Arial" pitchFamily="34" charset="0"/>
              </a:rPr>
              <a:t>AVDPM, CVSB, and </a:t>
            </a:r>
            <a:r>
              <a:rPr lang="en-US" sz="2400" b="1" dirty="0" smtClean="0">
                <a:latin typeface="Arial" pitchFamily="34" charset="0"/>
                <a:cs typeface="Arial" pitchFamily="34" charset="0"/>
              </a:rPr>
              <a:t>CDP utilize much fewer #’s of mixtures per phoneme label than standard GMMs</a:t>
            </a:r>
            <a:endParaRPr lang="en-US" sz="2400" b="1" u="sng" dirty="0" smtClean="0">
              <a:latin typeface="Arial" pitchFamily="34" charset="0"/>
              <a:cs typeface="Arial" pitchFamily="34" charset="0"/>
            </a:endParaRPr>
          </a:p>
          <a:p>
            <a:pPr marL="685800" lvl="1" indent="-228600">
              <a:spcAft>
                <a:spcPts val="600"/>
              </a:spcAft>
              <a:buFont typeface="Arial" pitchFamily="34" charset="0"/>
              <a:buChar char="•"/>
              <a:defRPr/>
            </a:pPr>
            <a:r>
              <a:rPr lang="en-US" sz="2400" b="1" u="sng" dirty="0" smtClean="0">
                <a:latin typeface="Arial" pitchFamily="34" charset="0"/>
                <a:cs typeface="Arial" pitchFamily="34" charset="0"/>
              </a:rPr>
              <a:t>AVDPM </a:t>
            </a:r>
            <a:r>
              <a:rPr lang="en-US" sz="2400" b="1" u="sng" dirty="0">
                <a:latin typeface="Arial" pitchFamily="34" charset="0"/>
                <a:cs typeface="Arial" pitchFamily="34" charset="0"/>
              </a:rPr>
              <a:t>is much better suited for large corpora </a:t>
            </a:r>
            <a:r>
              <a:rPr lang="en-US" sz="2400" b="1" u="sng" dirty="0" smtClean="0">
                <a:latin typeface="Arial" pitchFamily="34" charset="0"/>
                <a:cs typeface="Arial" pitchFamily="34" charset="0"/>
              </a:rPr>
              <a:t>since the KD tree significantly reduces training time without substantially degrading error rates.</a:t>
            </a:r>
            <a:endParaRPr lang="en-US" sz="2400" b="1" dirty="0" smtClean="0">
              <a:latin typeface="Arial" pitchFamily="34" charset="0"/>
              <a:cs typeface="Arial" pitchFamily="34" charset="0"/>
            </a:endParaRPr>
          </a:p>
          <a:p>
            <a:pPr marL="685800" lvl="1" indent="-228600">
              <a:spcAft>
                <a:spcPts val="600"/>
              </a:spcAft>
              <a:buFont typeface="Arial" pitchFamily="34" charset="0"/>
              <a:buChar char="•"/>
              <a:defRPr/>
            </a:pPr>
            <a:r>
              <a:rPr lang="en-US" sz="2400" b="1" dirty="0" smtClean="0">
                <a:latin typeface="Arial" pitchFamily="34" charset="0"/>
                <a:cs typeface="Arial" pitchFamily="34" charset="0"/>
              </a:rPr>
              <a:t>Performance gap between CH-E and CH-M can be attributed to # of labels</a:t>
            </a:r>
            <a:endParaRPr lang="en-US" sz="2400" b="1" dirty="0">
              <a:latin typeface="Arial" pitchFamily="34" charset="0"/>
              <a:cs typeface="Arial" pitchFamily="34" charset="0"/>
            </a:endParaRPr>
          </a:p>
          <a:p>
            <a:pPr marL="228600" indent="-228600">
              <a:spcBef>
                <a:spcPts val="600"/>
              </a:spcBef>
              <a:spcAft>
                <a:spcPts val="600"/>
              </a:spcAft>
              <a:buFont typeface="Arial" pitchFamily="34" charset="0"/>
              <a:buChar char="•"/>
              <a:defRPr/>
            </a:pPr>
            <a:r>
              <a:rPr lang="en-US" sz="2400" b="1" dirty="0">
                <a:latin typeface="Arial" pitchFamily="34" charset="0"/>
                <a:cs typeface="Arial" pitchFamily="34" charset="0"/>
              </a:rPr>
              <a:t>Future Work </a:t>
            </a:r>
          </a:p>
          <a:p>
            <a:pPr marL="685800" lvl="1" indent="-228600">
              <a:spcAft>
                <a:spcPts val="600"/>
              </a:spcAft>
              <a:buFont typeface="Arial" pitchFamily="34" charset="0"/>
              <a:buChar char="•"/>
              <a:defRPr/>
            </a:pPr>
            <a:r>
              <a:rPr lang="en-US" sz="2400" b="1" dirty="0">
                <a:latin typeface="Arial" pitchFamily="34" charset="0"/>
                <a:cs typeface="Arial" pitchFamily="34" charset="0"/>
              </a:rPr>
              <a:t>Investigate methods to improve covariance estimation</a:t>
            </a:r>
          </a:p>
          <a:p>
            <a:pPr marL="685800" lvl="1" indent="-228600">
              <a:spcAft>
                <a:spcPts val="600"/>
              </a:spcAft>
              <a:buFont typeface="Arial" pitchFamily="34" charset="0"/>
              <a:buChar char="•"/>
              <a:defRPr/>
            </a:pPr>
            <a:r>
              <a:rPr lang="en-US" sz="2400" b="1" dirty="0">
                <a:latin typeface="Arial" pitchFamily="34" charset="0"/>
                <a:cs typeface="Arial" pitchFamily="34" charset="0"/>
              </a:rPr>
              <a:t>Apply AVDPM to HDP-HMM systems to move towards complete </a:t>
            </a:r>
            <a:r>
              <a:rPr lang="en-US" sz="2400" b="1" dirty="0" smtClean="0">
                <a:latin typeface="Arial" pitchFamily="34" charset="0"/>
                <a:cs typeface="Arial" pitchFamily="34" charset="0"/>
              </a:rPr>
              <a:t>Bayesian </a:t>
            </a:r>
            <a:r>
              <a:rPr lang="en-US" sz="2400" b="1" dirty="0">
                <a:latin typeface="Arial" pitchFamily="34" charset="0"/>
                <a:cs typeface="Arial" pitchFamily="34" charset="0"/>
              </a:rPr>
              <a:t>nonparametric speech recognizer</a:t>
            </a:r>
            <a:endParaRPr lang="en-US" sz="2400" b="1" dirty="0" smtClean="0">
              <a:latin typeface="Arial" pitchFamily="34" charset="0"/>
              <a:cs typeface="Arial" pitchFamily="34" charset="0"/>
            </a:endParaRPr>
          </a:p>
          <a:p>
            <a:pPr marL="228600" indent="-228600">
              <a:spcAft>
                <a:spcPts val="600"/>
              </a:spcAft>
              <a:buFont typeface="Arial" pitchFamily="34" charset="0"/>
              <a:buChar char="•"/>
              <a:defRPr/>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1778619538"/>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Publications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3838" lvl="1" indent="-223838">
              <a:spcAft>
                <a:spcPts val="1200"/>
              </a:spcAft>
              <a:buFont typeface="Arial" pitchFamily="34" charset="0"/>
              <a:buChar char="•"/>
              <a:defRPr/>
            </a:pPr>
            <a:r>
              <a:rPr lang="en-US" sz="2400" b="1" dirty="0" smtClean="0">
                <a:latin typeface="Arial" pitchFamily="34" charset="0"/>
                <a:cs typeface="Arial" pitchFamily="34" charset="0"/>
              </a:rPr>
              <a:t>Submitted</a:t>
            </a:r>
            <a:r>
              <a:rPr lang="en-US" sz="2400" b="1" dirty="0" smtClean="0">
                <a:latin typeface="Arial" pitchFamily="34" charset="0"/>
                <a:cs typeface="Arial" pitchFamily="34" charset="0"/>
              </a:rPr>
              <a:t>:</a:t>
            </a:r>
          </a:p>
          <a:p>
            <a:pPr marL="568325" lvl="2" indent="-344488">
              <a:spcAft>
                <a:spcPts val="600"/>
              </a:spcAft>
              <a:buFont typeface="Wingdings" charset="2"/>
              <a:buChar char="q"/>
              <a:defRPr/>
            </a:pPr>
            <a:r>
              <a:rPr lang="en-US" b="1" dirty="0" smtClean="0">
                <a:latin typeface="Arial" pitchFamily="34" charset="0"/>
                <a:cs typeface="Arial" pitchFamily="34" charset="0"/>
              </a:rPr>
              <a:t>Conference Paper: INTERSPEECH 2013</a:t>
            </a:r>
            <a:endParaRPr lang="en-US" b="1" dirty="0" smtClean="0">
              <a:latin typeface="Arial" pitchFamily="34" charset="0"/>
              <a:cs typeface="Arial" pitchFamily="34" charset="0"/>
            </a:endParaRPr>
          </a:p>
          <a:p>
            <a:pPr marL="568325" lvl="2">
              <a:defRPr/>
            </a:pPr>
            <a:r>
              <a:rPr lang="en-US" b="1" dirty="0">
                <a:latin typeface="Arial" pitchFamily="34" charset="0"/>
                <a:cs typeface="Arial" pitchFamily="34" charset="0"/>
              </a:rPr>
              <a:t>Steinberg</a:t>
            </a:r>
            <a:r>
              <a:rPr lang="en-US" b="1" dirty="0">
                <a:latin typeface="Arial" pitchFamily="34" charset="0"/>
                <a:cs typeface="Arial" pitchFamily="34" charset="0"/>
              </a:rPr>
              <a:t>, J., </a:t>
            </a:r>
            <a:r>
              <a:rPr lang="en-US" b="1" dirty="0" err="1">
                <a:latin typeface="Arial" pitchFamily="34" charset="0"/>
                <a:cs typeface="Arial" pitchFamily="34" charset="0"/>
              </a:rPr>
              <a:t>Harati</a:t>
            </a:r>
            <a:r>
              <a:rPr lang="en-US" b="1" dirty="0">
                <a:latin typeface="Arial" pitchFamily="34" charset="0"/>
                <a:cs typeface="Arial" pitchFamily="34" charset="0"/>
              </a:rPr>
              <a:t> </a:t>
            </a:r>
            <a:r>
              <a:rPr lang="en-US" b="1" dirty="0" err="1">
                <a:latin typeface="Arial" pitchFamily="34" charset="0"/>
                <a:cs typeface="Arial" pitchFamily="34" charset="0"/>
              </a:rPr>
              <a:t>Nejad</a:t>
            </a:r>
            <a:r>
              <a:rPr lang="en-US" b="1" dirty="0">
                <a:latin typeface="Arial" pitchFamily="34" charset="0"/>
                <a:cs typeface="Arial" pitchFamily="34" charset="0"/>
              </a:rPr>
              <a:t> </a:t>
            </a:r>
            <a:r>
              <a:rPr lang="en-US" b="1" dirty="0" err="1">
                <a:latin typeface="Arial" pitchFamily="34" charset="0"/>
                <a:cs typeface="Arial" pitchFamily="34" charset="0"/>
              </a:rPr>
              <a:t>Torbati</a:t>
            </a:r>
            <a:r>
              <a:rPr lang="en-US" b="1" dirty="0">
                <a:latin typeface="Arial" pitchFamily="34" charset="0"/>
                <a:cs typeface="Arial" pitchFamily="34" charset="0"/>
              </a:rPr>
              <a:t>, A. H., &amp; </a:t>
            </a:r>
            <a:r>
              <a:rPr lang="en-US" b="1" dirty="0" err="1">
                <a:latin typeface="Arial" pitchFamily="34" charset="0"/>
                <a:cs typeface="Arial" pitchFamily="34" charset="0"/>
              </a:rPr>
              <a:t>Picone</a:t>
            </a:r>
            <a:r>
              <a:rPr lang="en-US" b="1" dirty="0">
                <a:latin typeface="Arial" pitchFamily="34" charset="0"/>
                <a:cs typeface="Arial" pitchFamily="34" charset="0"/>
              </a:rPr>
              <a:t>, J. </a:t>
            </a:r>
            <a:r>
              <a:rPr lang="en-US" b="1" dirty="0">
                <a:latin typeface="Arial" pitchFamily="34" charset="0"/>
                <a:cs typeface="Arial" pitchFamily="34" charset="0"/>
              </a:rPr>
              <a:t>(2013)</a:t>
            </a:r>
            <a:r>
              <a:rPr lang="en-US" b="1" dirty="0" smtClean="0">
                <a:latin typeface="Arial" pitchFamily="34" charset="0"/>
                <a:cs typeface="Arial" pitchFamily="34" charset="0"/>
              </a:rPr>
              <a:t>. A </a:t>
            </a:r>
            <a:r>
              <a:rPr lang="en-US" b="1" dirty="0">
                <a:latin typeface="Arial" pitchFamily="34" charset="0"/>
                <a:cs typeface="Arial" pitchFamily="34" charset="0"/>
              </a:rPr>
              <a:t>Comparative Analysis of Bayesian Nonparametric Inference Algorithms for Acoustic Modeling in Speech </a:t>
            </a:r>
            <a:r>
              <a:rPr lang="en-US" b="1" dirty="0" smtClean="0">
                <a:latin typeface="Arial" pitchFamily="34" charset="0"/>
                <a:cs typeface="Arial" pitchFamily="34" charset="0"/>
              </a:rPr>
              <a:t>Recognition. </a:t>
            </a:r>
            <a:r>
              <a:rPr lang="en-US" b="1" i="1" dirty="0">
                <a:latin typeface="Arial" pitchFamily="34" charset="0"/>
                <a:cs typeface="Arial" pitchFamily="34" charset="0"/>
              </a:rPr>
              <a:t>Proceedings of INTERSPEECH</a:t>
            </a:r>
            <a:r>
              <a:rPr lang="en-US" b="1" dirty="0">
                <a:latin typeface="Arial" pitchFamily="34" charset="0"/>
                <a:cs typeface="Arial" pitchFamily="34" charset="0"/>
              </a:rPr>
              <a:t>. Lyon, France. </a:t>
            </a:r>
            <a:endParaRPr lang="en-US" b="1" dirty="0">
              <a:latin typeface="Arial" pitchFamily="34" charset="0"/>
              <a:cs typeface="Arial" pitchFamily="34" charset="0"/>
            </a:endParaRPr>
          </a:p>
          <a:p>
            <a:pPr marL="223838" lvl="1" indent="-223838">
              <a:spcBef>
                <a:spcPts val="1200"/>
              </a:spcBef>
              <a:spcAft>
                <a:spcPts val="1200"/>
              </a:spcAft>
              <a:buFont typeface="Arial" pitchFamily="34" charset="0"/>
              <a:buChar char="•"/>
              <a:defRPr/>
            </a:pPr>
            <a:r>
              <a:rPr lang="en-US" sz="2400" b="1" dirty="0">
                <a:latin typeface="Arial" pitchFamily="34" charset="0"/>
                <a:cs typeface="Arial" pitchFamily="34" charset="0"/>
              </a:rPr>
              <a:t>Under Development:</a:t>
            </a:r>
          </a:p>
          <a:p>
            <a:pPr marL="568325" lvl="2" indent="-344488">
              <a:spcAft>
                <a:spcPts val="600"/>
              </a:spcAft>
              <a:buFont typeface="Wingdings" charset="2"/>
              <a:buChar char="q"/>
              <a:defRPr/>
            </a:pPr>
            <a:r>
              <a:rPr lang="en-US" b="1" dirty="0">
                <a:latin typeface="Arial" pitchFamily="34" charset="0"/>
                <a:cs typeface="Arial" pitchFamily="34" charset="0"/>
              </a:rPr>
              <a:t>Journal Paper: International </a:t>
            </a:r>
            <a:r>
              <a:rPr lang="en-US" b="1" dirty="0">
                <a:latin typeface="Arial" pitchFamily="34" charset="0"/>
                <a:cs typeface="Arial" pitchFamily="34" charset="0"/>
              </a:rPr>
              <a:t>Journal of Speech </a:t>
            </a:r>
            <a:r>
              <a:rPr lang="en-US" b="1" dirty="0">
                <a:latin typeface="Arial" pitchFamily="34" charset="0"/>
                <a:cs typeface="Arial" pitchFamily="34" charset="0"/>
              </a:rPr>
              <a:t>Technology</a:t>
            </a:r>
          </a:p>
          <a:p>
            <a:pPr marL="568325" lvl="2">
              <a:spcAft>
                <a:spcPts val="600"/>
              </a:spcAft>
              <a:defRPr/>
            </a:pPr>
            <a:r>
              <a:rPr lang="en-US" b="1" dirty="0">
                <a:latin typeface="Arial" pitchFamily="34" charset="0"/>
                <a:cs typeface="Arial" pitchFamily="34" charset="0"/>
              </a:rPr>
              <a:t>Steinberg, J., Harati Nejad Torbati, A. H., &amp; Picone, J. (2013). </a:t>
            </a:r>
            <a:r>
              <a:rPr lang="en-US" b="1" dirty="0">
                <a:latin typeface="Arial" pitchFamily="34" charset="0"/>
                <a:cs typeface="Arial" pitchFamily="34" charset="0"/>
              </a:rPr>
              <a:t>Phone Classification Using Bayesian </a:t>
            </a:r>
            <a:r>
              <a:rPr lang="en-US" b="1" dirty="0">
                <a:latin typeface="Arial" pitchFamily="34" charset="0"/>
                <a:cs typeface="Arial" pitchFamily="34" charset="0"/>
              </a:rPr>
              <a:t>Nonparametric </a:t>
            </a:r>
            <a:r>
              <a:rPr lang="en-US" b="1" dirty="0">
                <a:latin typeface="Arial" pitchFamily="34" charset="0"/>
                <a:cs typeface="Arial" pitchFamily="34" charset="0"/>
              </a:rPr>
              <a:t>Methods. </a:t>
            </a:r>
            <a:r>
              <a:rPr lang="en-US" b="1" dirty="0">
                <a:latin typeface="Arial" pitchFamily="34" charset="0"/>
                <a:cs typeface="Arial" pitchFamily="34" charset="0"/>
              </a:rPr>
              <a:t>To be submitted to the </a:t>
            </a:r>
            <a:r>
              <a:rPr lang="en-US" b="1" i="1" dirty="0">
                <a:latin typeface="Arial" pitchFamily="34" charset="0"/>
                <a:cs typeface="Arial" pitchFamily="34" charset="0"/>
              </a:rPr>
              <a:t>International Journal of Speech </a:t>
            </a:r>
            <a:r>
              <a:rPr lang="en-US" b="1" i="1" dirty="0">
                <a:latin typeface="Arial" pitchFamily="34" charset="0"/>
                <a:cs typeface="Arial" pitchFamily="34" charset="0"/>
              </a:rPr>
              <a:t>Technology</a:t>
            </a:r>
            <a:r>
              <a:rPr lang="en-US" b="1" dirty="0" smtClean="0">
                <a:latin typeface="Arial" pitchFamily="34" charset="0"/>
                <a:cs typeface="Arial" pitchFamily="34" charset="0"/>
              </a:rPr>
              <a:t>. Summer 2013.</a:t>
            </a:r>
            <a:endParaRPr lang="en-US" b="1" dirty="0">
              <a:latin typeface="Arial" pitchFamily="34" charset="0"/>
              <a:cs typeface="Arial" pitchFamily="34" charset="0"/>
            </a:endParaRPr>
          </a:p>
          <a:p>
            <a:pPr marL="568325" lvl="2" indent="-344488">
              <a:spcAft>
                <a:spcPts val="600"/>
              </a:spcAft>
              <a:buFont typeface="Wingdings" charset="2"/>
              <a:buChar char="q"/>
              <a:defRPr/>
            </a:pPr>
            <a:r>
              <a:rPr lang="en-US" b="1" dirty="0">
                <a:latin typeface="Arial" pitchFamily="34" charset="0"/>
                <a:cs typeface="Arial" pitchFamily="34" charset="0"/>
              </a:rPr>
              <a:t>Project Website: </a:t>
            </a:r>
          </a:p>
          <a:p>
            <a:pPr marL="568325" lvl="2">
              <a:spcAft>
                <a:spcPts val="600"/>
              </a:spcAft>
              <a:defRPr/>
            </a:pPr>
            <a:r>
              <a:rPr lang="en-US" b="1" dirty="0">
                <a:latin typeface="Arial" pitchFamily="34" charset="0"/>
                <a:cs typeface="Arial" pitchFamily="34" charset="0"/>
              </a:rPr>
              <a:t>Steinberg</a:t>
            </a:r>
            <a:r>
              <a:rPr lang="en-US" b="1" dirty="0">
                <a:latin typeface="Arial" pitchFamily="34" charset="0"/>
                <a:cs typeface="Arial" pitchFamily="34" charset="0"/>
              </a:rPr>
              <a:t>, J. (2013). DPM-Based Phoneme Classification with Variational Inference Algorithms. Retrieved from </a:t>
            </a:r>
            <a:r>
              <a:rPr lang="en-US" b="1" i="1" dirty="0">
                <a:latin typeface="Arial" pitchFamily="34" charset="0"/>
                <a:cs typeface="Arial" pitchFamily="34" charset="0"/>
              </a:rPr>
              <a:t>http://</a:t>
            </a:r>
            <a:r>
              <a:rPr lang="en-US" b="1" i="1" dirty="0">
                <a:latin typeface="Arial" pitchFamily="34" charset="0"/>
                <a:cs typeface="Arial" pitchFamily="34" charset="0"/>
              </a:rPr>
              <a:t>www.isip.piconepress.com/projects/</a:t>
            </a:r>
            <a:r>
              <a:rPr lang="en-US" b="1" i="1" dirty="0" err="1">
                <a:latin typeface="Arial" pitchFamily="34" charset="0"/>
                <a:cs typeface="Arial" pitchFamily="34" charset="0"/>
              </a:rPr>
              <a:t>npb_inference</a:t>
            </a:r>
            <a:r>
              <a:rPr lang="en-US" b="1" dirty="0">
                <a:latin typeface="Arial" pitchFamily="34" charset="0"/>
                <a:cs typeface="Arial" pitchFamily="34" charset="0"/>
              </a:rPr>
              <a:t>.</a:t>
            </a:r>
          </a:p>
          <a:p>
            <a:pPr marL="228600" indent="-228600">
              <a:spcBef>
                <a:spcPts val="600"/>
              </a:spcBef>
              <a:spcAft>
                <a:spcPts val="600"/>
              </a:spcAft>
              <a:buFont typeface="Arial" pitchFamily="34" charset="0"/>
              <a:buChar char="•"/>
              <a:defRPr/>
            </a:pPr>
            <a:endParaRPr lang="en-US" sz="2400" b="1" dirty="0" smtClean="0">
              <a:latin typeface="Arial" pitchFamily="34" charset="0"/>
              <a:cs typeface="Arial" pitchFamily="34" charset="0"/>
            </a:endParaRPr>
          </a:p>
          <a:p>
            <a:pPr marL="228600" indent="-228600">
              <a:spcAft>
                <a:spcPts val="600"/>
              </a:spcAft>
              <a:buFont typeface="Arial" pitchFamily="34" charset="0"/>
              <a:buChar char="•"/>
              <a:defRPr/>
            </a:pPr>
            <a:endParaRPr lang="en-US" sz="2400" b="1" dirty="0" smtClean="0">
              <a:latin typeface="Arial" pitchFamily="34" charset="0"/>
              <a:cs typeface="Arial" pitchFamily="34" charset="0"/>
            </a:endParaRPr>
          </a:p>
          <a:p>
            <a:pPr marL="685800" lvl="1" indent="-228600">
              <a:spcAft>
                <a:spcPts val="600"/>
              </a:spcAft>
              <a:buFont typeface="Arial" pitchFamily="34" charset="0"/>
              <a:buChar char="•"/>
              <a:defRPr/>
            </a:pPr>
            <a:endParaRPr lang="en-US" sz="2400" b="1" dirty="0" smtClean="0">
              <a:latin typeface="Arial" pitchFamily="34" charset="0"/>
              <a:cs typeface="Arial" pitchFamily="34" charset="0"/>
            </a:endParaRPr>
          </a:p>
          <a:p>
            <a:pPr marL="228600" indent="-228600">
              <a:spcAft>
                <a:spcPts val="600"/>
              </a:spcAft>
              <a:buFont typeface="Arial" pitchFamily="34" charset="0"/>
              <a:buChar char="•"/>
              <a:defRPr/>
            </a:pPr>
            <a:endParaRPr lang="en-US" sz="2400" b="1" dirty="0">
              <a:latin typeface="Arial" pitchFamily="34" charset="0"/>
              <a:cs typeface="Arial" pitchFamily="34" charset="0"/>
            </a:endParaRPr>
          </a:p>
        </p:txBody>
      </p:sp>
    </p:spTree>
    <p:extLst>
      <p:ext uri="{BB962C8B-B14F-4D97-AF65-F5344CB8AC3E}">
        <p14:creationId xmlns:p14="http://schemas.microsoft.com/office/powerpoint/2010/main" val="401954563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smtClean="0">
                <a:solidFill>
                  <a:srgbClr val="000000"/>
                </a:solidFill>
                <a:latin typeface="Arial"/>
                <a:cs typeface="Arial"/>
              </a:rPr>
              <a:t>Acknowledgements</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702129"/>
            <a:ext cx="8694738" cy="5335302"/>
          </a:xfrm>
          <a:prstGeom prst="rect">
            <a:avLst/>
          </a:prstGeom>
          <a:noFill/>
          <a:ln/>
        </p:spPr>
        <p:txBody>
          <a:bodyPr lIns="0" tIns="0" rIns="0" bIns="0"/>
          <a:lstStyle/>
          <a:p>
            <a:pPr marL="228600" indent="-228600">
              <a:spcAft>
                <a:spcPts val="600"/>
              </a:spcAft>
              <a:buFont typeface="Arial" pitchFamily="34" charset="0"/>
              <a:buChar char="•"/>
              <a:defRPr/>
            </a:pPr>
            <a:r>
              <a:rPr lang="en-US" sz="2000" b="1" dirty="0" smtClean="0">
                <a:latin typeface="Arial" pitchFamily="34" charset="0"/>
                <a:cs typeface="Arial" pitchFamily="34" charset="0"/>
              </a:rPr>
              <a:t>Thanks to my committee for all of the help and support:</a:t>
            </a:r>
          </a:p>
          <a:p>
            <a:pPr marL="455613" lvl="1" indent="-227013">
              <a:spcAft>
                <a:spcPts val="600"/>
              </a:spcAft>
              <a:buFont typeface="Wingdings" charset="2"/>
              <a:buChar char="§"/>
              <a:defRPr/>
            </a:pPr>
            <a:r>
              <a:rPr lang="en-US" sz="2000" b="1" dirty="0" smtClean="0">
                <a:latin typeface="Arial" pitchFamily="34" charset="0"/>
                <a:cs typeface="Arial" pitchFamily="34" charset="0"/>
              </a:rPr>
              <a:t>Dr. Iyad Obeid</a:t>
            </a:r>
          </a:p>
          <a:p>
            <a:pPr marL="455613" lvl="1" indent="-227013">
              <a:spcAft>
                <a:spcPts val="600"/>
              </a:spcAft>
              <a:buFont typeface="Wingdings" charset="2"/>
              <a:buChar char="§"/>
              <a:defRPr/>
            </a:pPr>
            <a:r>
              <a:rPr lang="en-US" sz="2000" b="1" dirty="0" smtClean="0">
                <a:latin typeface="Arial" pitchFamily="34" charset="0"/>
                <a:cs typeface="Arial" pitchFamily="34" charset="0"/>
              </a:rPr>
              <a:t>Dr. Joseph Picone</a:t>
            </a:r>
          </a:p>
          <a:p>
            <a:pPr marL="455613" lvl="1" indent="-227013">
              <a:spcAft>
                <a:spcPts val="600"/>
              </a:spcAft>
              <a:buFont typeface="Wingdings" charset="2"/>
              <a:buChar char="§"/>
              <a:defRPr/>
            </a:pPr>
            <a:r>
              <a:rPr lang="en-US" sz="2000" b="1" dirty="0" smtClean="0">
                <a:latin typeface="Arial" pitchFamily="34" charset="0"/>
                <a:cs typeface="Arial" pitchFamily="34" charset="0"/>
              </a:rPr>
              <a:t>Dr. Marc Sobel</a:t>
            </a:r>
          </a:p>
          <a:p>
            <a:pPr marL="455613" lvl="1" indent="-227013">
              <a:spcAft>
                <a:spcPts val="600"/>
              </a:spcAft>
              <a:buFont typeface="Wingdings" charset="2"/>
              <a:buChar char="§"/>
              <a:defRPr/>
            </a:pPr>
            <a:r>
              <a:rPr lang="en-US" sz="2000" b="1" dirty="0" smtClean="0">
                <a:latin typeface="Arial" pitchFamily="34" charset="0"/>
                <a:cs typeface="Arial" pitchFamily="34" charset="0"/>
              </a:rPr>
              <a:t>Dr. Chang-Hee Won </a:t>
            </a:r>
          </a:p>
          <a:p>
            <a:pPr marL="455613" lvl="1" indent="-227013">
              <a:spcAft>
                <a:spcPts val="1200"/>
              </a:spcAft>
              <a:buFont typeface="Wingdings" charset="2"/>
              <a:buChar char="§"/>
              <a:defRPr/>
            </a:pPr>
            <a:r>
              <a:rPr lang="en-US" sz="2000" b="1" dirty="0" smtClean="0">
                <a:latin typeface="Arial" pitchFamily="34" charset="0"/>
                <a:cs typeface="Arial" pitchFamily="34" charset="0"/>
              </a:rPr>
              <a:t>Dr. Alexander Yates </a:t>
            </a:r>
          </a:p>
          <a:p>
            <a:pPr marL="228600" indent="-228600">
              <a:spcAft>
                <a:spcPts val="600"/>
              </a:spcAft>
              <a:buFont typeface="Arial" pitchFamily="34" charset="0"/>
              <a:buChar char="•"/>
              <a:tabLst>
                <a:tab pos="454025" algn="l"/>
              </a:tabLst>
              <a:defRPr/>
            </a:pPr>
            <a:r>
              <a:rPr lang="en-US" sz="2000" b="1" dirty="0">
                <a:latin typeface="Arial" pitchFamily="34" charset="0"/>
                <a:cs typeface="Arial" pitchFamily="34" charset="0"/>
              </a:rPr>
              <a:t>Thanks to my research group for all of their patience and </a:t>
            </a:r>
            <a:r>
              <a:rPr lang="en-US" sz="2000" b="1" dirty="0" smtClean="0">
                <a:latin typeface="Arial" pitchFamily="34" charset="0"/>
                <a:cs typeface="Arial" pitchFamily="34" charset="0"/>
              </a:rPr>
              <a:t>support:</a:t>
            </a:r>
            <a:endParaRPr lang="en-US" sz="2000" b="1" dirty="0">
              <a:latin typeface="Arial" pitchFamily="34" charset="0"/>
              <a:cs typeface="Arial" pitchFamily="34" charset="0"/>
            </a:endParaRPr>
          </a:p>
          <a:p>
            <a:pPr marL="455613" lvl="1" indent="-227013">
              <a:spcAft>
                <a:spcPts val="600"/>
              </a:spcAft>
              <a:buFont typeface="Wingdings" charset="2"/>
              <a:buChar char="§"/>
              <a:defRPr/>
            </a:pPr>
            <a:r>
              <a:rPr lang="en-US" sz="2000" b="1" dirty="0" smtClean="0">
                <a:latin typeface="Arial" pitchFamily="34" charset="0"/>
                <a:cs typeface="Arial" pitchFamily="34" charset="0"/>
              </a:rPr>
              <a:t>Amir Harati </a:t>
            </a:r>
          </a:p>
          <a:p>
            <a:pPr marL="455613" lvl="1" indent="-227013">
              <a:buFont typeface="Wingdings" charset="2"/>
              <a:buChar char="§"/>
              <a:defRPr/>
            </a:pPr>
            <a:r>
              <a:rPr lang="en-US" sz="2000" b="1" dirty="0" smtClean="0">
                <a:latin typeface="Arial" pitchFamily="34" charset="0"/>
                <a:cs typeface="Arial" pitchFamily="34" charset="0"/>
              </a:rPr>
              <a:t>Shuang Lu</a:t>
            </a:r>
          </a:p>
          <a:p>
            <a:pPr marL="228600" indent="-228600">
              <a:spcBef>
                <a:spcPts val="1200"/>
              </a:spcBef>
              <a:spcAft>
                <a:spcPts val="1200"/>
              </a:spcAft>
              <a:buFont typeface="Arial" pitchFamily="34" charset="0"/>
              <a:buChar char="•"/>
              <a:tabLst>
                <a:tab pos="454025" algn="l"/>
              </a:tabLst>
              <a:defRPr/>
            </a:pPr>
            <a:r>
              <a:rPr lang="en-US" sz="2000" b="1" dirty="0">
                <a:latin typeface="Arial" pitchFamily="34" charset="0"/>
                <a:cs typeface="Arial" pitchFamily="34" charset="0"/>
              </a:rPr>
              <a:t>The Linguistic Data Consortium (LDC) for awarding a data scholarship to this project and providing the lexicon and transcripts for </a:t>
            </a:r>
            <a:r>
              <a:rPr lang="en-US" sz="2000" b="1" dirty="0" smtClean="0">
                <a:latin typeface="Arial" pitchFamily="34" charset="0"/>
                <a:cs typeface="Arial" pitchFamily="34" charset="0"/>
              </a:rPr>
              <a:t>CALLHOME Mandarin.</a:t>
            </a:r>
            <a:endParaRPr lang="en-US" sz="2000" b="1" dirty="0">
              <a:latin typeface="Arial" pitchFamily="34" charset="0"/>
              <a:cs typeface="Arial" pitchFamily="34" charset="0"/>
            </a:endParaRPr>
          </a:p>
          <a:p>
            <a:pPr marL="228600" indent="-228600">
              <a:spcAft>
                <a:spcPts val="1200"/>
              </a:spcAft>
              <a:buFont typeface="Arial" pitchFamily="34" charset="0"/>
              <a:buChar char="•"/>
              <a:tabLst>
                <a:tab pos="454025" algn="l"/>
              </a:tabLst>
              <a:defRPr/>
            </a:pPr>
            <a:r>
              <a:rPr lang="en-US" sz="2000" b="1" dirty="0">
                <a:latin typeface="Arial" pitchFamily="34" charset="0"/>
                <a:cs typeface="Arial" pitchFamily="34" charset="0"/>
              </a:rPr>
              <a:t>Owlsnest</a:t>
            </a:r>
            <a:r>
              <a:rPr lang="en-US" sz="2000" b="1" baseline="30000" dirty="0">
                <a:latin typeface="Arial" pitchFamily="34" charset="0"/>
                <a:cs typeface="Arial" pitchFamily="34" charset="0"/>
              </a:rPr>
              <a:t>1</a:t>
            </a:r>
          </a:p>
        </p:txBody>
      </p:sp>
      <p:sp>
        <p:nvSpPr>
          <p:cNvPr id="7" name="TextBox 6"/>
          <p:cNvSpPr txBox="1"/>
          <p:nvPr/>
        </p:nvSpPr>
        <p:spPr>
          <a:xfrm>
            <a:off x="304800" y="5791200"/>
            <a:ext cx="8325414" cy="646331"/>
          </a:xfrm>
          <a:prstGeom prst="rect">
            <a:avLst/>
          </a:prstGeom>
          <a:noFill/>
        </p:spPr>
        <p:txBody>
          <a:bodyPr wrap="square" rtlCol="0">
            <a:spAutoFit/>
          </a:bodyPr>
          <a:lstStyle/>
          <a:p>
            <a:r>
              <a:rPr lang="en-US" b="1" baseline="30000" dirty="0" smtClean="0">
                <a:latin typeface="Arial" pitchFamily="34" charset="0"/>
                <a:cs typeface="Arial" pitchFamily="34" charset="0"/>
              </a:rPr>
              <a:t>1</a:t>
            </a:r>
            <a:r>
              <a:rPr lang="en-US" b="1" dirty="0" smtClean="0">
                <a:latin typeface="Arial" pitchFamily="34" charset="0"/>
                <a:cs typeface="Arial" pitchFamily="34" charset="0"/>
              </a:rPr>
              <a:t>This research was supported in part by the National Science Foundation through Major Research Instrumentation Grant No. CNS-09-58854.</a:t>
            </a:r>
            <a:endParaRPr lang="en-US" b="1" dirty="0">
              <a:latin typeface="Arial" pitchFamily="34" charset="0"/>
              <a:cs typeface="Arial" pitchFamily="34" charset="0"/>
            </a:endParaRPr>
          </a:p>
        </p:txBody>
      </p:sp>
    </p:spTree>
    <p:extLst>
      <p:ext uri="{BB962C8B-B14F-4D97-AF65-F5344CB8AC3E}">
        <p14:creationId xmlns:p14="http://schemas.microsoft.com/office/powerpoint/2010/main" val="632188968"/>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1588" y="-206375"/>
            <a:ext cx="9144000" cy="0"/>
          </a:xfrm>
          <a:prstGeom prst="rect">
            <a:avLst/>
          </a:prstGeom>
          <a:noFill/>
          <a:ln w="9525">
            <a:noFill/>
            <a:miter lim="800000"/>
            <a:headEnd/>
            <a:tailEnd/>
          </a:ln>
        </p:spPr>
        <p:txBody>
          <a:bodyPr>
            <a:spAutoFit/>
          </a:bodyPr>
          <a:lstStyle/>
          <a:p>
            <a:endParaRPr lang="en-US" dirty="0"/>
          </a:p>
        </p:txBody>
      </p:sp>
      <p:sp>
        <p:nvSpPr>
          <p:cNvPr id="24579" name="Rectangle 4"/>
          <p:cNvSpPr>
            <a:spLocks noChangeArrowheads="1"/>
          </p:cNvSpPr>
          <p:nvPr/>
        </p:nvSpPr>
        <p:spPr bwMode="auto">
          <a:xfrm>
            <a:off x="0" y="295275"/>
            <a:ext cx="9144000" cy="0"/>
          </a:xfrm>
          <a:prstGeom prst="rect">
            <a:avLst/>
          </a:prstGeom>
          <a:noFill/>
          <a:ln w="9525">
            <a:noFill/>
            <a:miter lim="800000"/>
            <a:headEnd/>
            <a:tailEnd/>
          </a:ln>
        </p:spPr>
        <p:txBody>
          <a:bodyPr>
            <a:spAutoFit/>
          </a:bodyPr>
          <a:lstStyle/>
          <a:p>
            <a:endParaRPr lang="en-US" dirty="0"/>
          </a:p>
        </p:txBody>
      </p:sp>
      <p:sp>
        <p:nvSpPr>
          <p:cNvPr id="24580" name="Rectangle 6"/>
          <p:cNvSpPr>
            <a:spLocks noChangeArrowheads="1"/>
          </p:cNvSpPr>
          <p:nvPr/>
        </p:nvSpPr>
        <p:spPr bwMode="auto">
          <a:xfrm>
            <a:off x="3157538" y="2381250"/>
            <a:ext cx="9144000" cy="0"/>
          </a:xfrm>
          <a:prstGeom prst="rect">
            <a:avLst/>
          </a:prstGeom>
          <a:noFill/>
          <a:ln w="9525">
            <a:noFill/>
            <a:miter lim="800000"/>
            <a:headEnd/>
            <a:tailEnd/>
          </a:ln>
        </p:spPr>
        <p:txBody>
          <a:bodyPr>
            <a:spAutoFit/>
          </a:bodyPr>
          <a:lstStyle/>
          <a:p>
            <a:endParaRPr lang="en-US" dirty="0"/>
          </a:p>
        </p:txBody>
      </p:sp>
      <p:sp>
        <p:nvSpPr>
          <p:cNvPr id="24581" name="Text Box 10"/>
          <p:cNvSpPr txBox="1">
            <a:spLocks noChangeArrowheads="1"/>
          </p:cNvSpPr>
          <p:nvPr/>
        </p:nvSpPr>
        <p:spPr bwMode="auto">
          <a:xfrm>
            <a:off x="227013" y="57150"/>
            <a:ext cx="6858000" cy="369332"/>
          </a:xfrm>
          <a:prstGeom prst="rect">
            <a:avLst/>
          </a:prstGeom>
          <a:noFill/>
          <a:ln w="9525">
            <a:noFill/>
            <a:miter lim="800000"/>
            <a:headEnd/>
            <a:tailEnd/>
          </a:ln>
        </p:spPr>
        <p:txBody>
          <a:bodyPr lIns="0" tIns="0" rIns="0" bIns="0">
            <a:spAutoFit/>
          </a:bodyPr>
          <a:lstStyle/>
          <a:p>
            <a:pPr>
              <a:spcBef>
                <a:spcPct val="50000"/>
              </a:spcBef>
            </a:pPr>
            <a:r>
              <a:rPr lang="en-US" sz="2400" b="1" dirty="0">
                <a:solidFill>
                  <a:srgbClr val="000000"/>
                </a:solidFill>
                <a:latin typeface="Arial"/>
                <a:cs typeface="Arial"/>
              </a:rPr>
              <a:t>Brief </a:t>
            </a:r>
            <a:r>
              <a:rPr lang="en-US" sz="2400" b="1" dirty="0" smtClean="0">
                <a:solidFill>
                  <a:srgbClr val="000000"/>
                </a:solidFill>
                <a:latin typeface="Arial"/>
                <a:cs typeface="Arial"/>
              </a:rPr>
              <a:t>Bibliography of Related Research</a:t>
            </a:r>
            <a:endParaRPr lang="en-US" sz="2400" b="1" dirty="0">
              <a:solidFill>
                <a:srgbClr val="000000"/>
              </a:solidFill>
              <a:latin typeface="Arial"/>
              <a:cs typeface="Arial"/>
            </a:endParaRPr>
          </a:p>
        </p:txBody>
      </p:sp>
      <p:sp>
        <p:nvSpPr>
          <p:cNvPr id="6" name="Rectangle 109"/>
          <p:cNvSpPr txBox="1">
            <a:spLocks noChangeArrowheads="1"/>
          </p:cNvSpPr>
          <p:nvPr/>
        </p:nvSpPr>
        <p:spPr>
          <a:xfrm>
            <a:off x="208192" y="633853"/>
            <a:ext cx="8694738" cy="5769009"/>
          </a:xfrm>
          <a:prstGeom prst="rect">
            <a:avLst/>
          </a:prstGeom>
          <a:noFill/>
          <a:ln/>
        </p:spPr>
        <p:txBody>
          <a:bodyPr lIns="0" tIns="0" rIns="0" bIns="0"/>
          <a:lstStyle/>
          <a:p>
            <a:pPr marL="454025" indent="-454025">
              <a:spcAft>
                <a:spcPts val="600"/>
              </a:spcAft>
              <a:buFont typeface="+mj-lt"/>
              <a:buAutoNum type="arabicPeriod"/>
              <a:tabLst>
                <a:tab pos="454025" algn="l"/>
              </a:tabLst>
              <a:defRPr/>
            </a:pPr>
            <a:r>
              <a:rPr lang="en-US" sz="1200" b="1" dirty="0" err="1" smtClean="0">
                <a:latin typeface="Arial" pitchFamily="34" charset="0"/>
                <a:cs typeface="Arial" pitchFamily="34" charset="0"/>
              </a:rPr>
              <a:t>Bussgang</a:t>
            </a:r>
            <a:r>
              <a:rPr lang="en-US" sz="1200" b="1" dirty="0" smtClean="0">
                <a:latin typeface="Arial" pitchFamily="34" charset="0"/>
                <a:cs typeface="Arial" pitchFamily="34" charset="0"/>
              </a:rPr>
              <a:t>, J. (2012). Seeing Both Sides. Retrieved November 27, 2012 from </a:t>
            </a:r>
            <a:r>
              <a:rPr lang="en-US" sz="1200" b="1" dirty="0" smtClean="0">
                <a:latin typeface="Arial" pitchFamily="34" charset="0"/>
                <a:cs typeface="Arial" pitchFamily="34" charset="0"/>
                <a:hlinkClick r:id="rId3"/>
              </a:rPr>
              <a:t>http://bostonvcblog.typepad.com/vc/2012/05/forget-plastics-its-all-about-machine-learning.html</a:t>
            </a:r>
            <a:endParaRPr lang="en-US" sz="1200" b="1" dirty="0" smtClean="0">
              <a:latin typeface="Arial" pitchFamily="34" charset="0"/>
              <a:cs typeface="Arial" pitchFamily="34" charset="0"/>
            </a:endParaRPr>
          </a:p>
          <a:p>
            <a:pPr marL="454025" indent="-454025">
              <a:spcAft>
                <a:spcPts val="600"/>
              </a:spcAft>
              <a:buFont typeface="+mj-lt"/>
              <a:buAutoNum type="arabicPeriod"/>
              <a:tabLst>
                <a:tab pos="454025" algn="l"/>
              </a:tabLst>
              <a:defRPr/>
            </a:pPr>
            <a:r>
              <a:rPr lang="en-US" sz="1200" b="1" dirty="0" smtClean="0">
                <a:latin typeface="Arial" pitchFamily="34" charset="0"/>
                <a:cs typeface="Arial" pitchFamily="34" charset="0"/>
              </a:rPr>
              <a:t>Ng, A. (2012). Machine Learning. Retrieved November 27, 2012 from </a:t>
            </a:r>
            <a:r>
              <a:rPr lang="en-US" sz="1200" b="1" dirty="0" smtClean="0">
                <a:latin typeface="Arial" pitchFamily="34" charset="0"/>
                <a:cs typeface="Arial" pitchFamily="34" charset="0"/>
                <a:hlinkClick r:id="rId4"/>
              </a:rPr>
              <a:t>https://www.coursera.org/course/ml</a:t>
            </a:r>
            <a:endParaRPr lang="en-US" sz="1200" b="1" dirty="0" smtClean="0">
              <a:latin typeface="Arial" pitchFamily="34" charset="0"/>
              <a:cs typeface="Arial" pitchFamily="34" charset="0"/>
            </a:endParaRPr>
          </a:p>
          <a:p>
            <a:pPr marL="454025" indent="-454025">
              <a:spcAft>
                <a:spcPts val="600"/>
              </a:spcAft>
              <a:buFont typeface="+mj-lt"/>
              <a:buAutoNum type="arabicPeriod"/>
              <a:tabLst>
                <a:tab pos="454025" algn="l"/>
              </a:tabLst>
              <a:defRPr/>
            </a:pPr>
            <a:r>
              <a:rPr lang="en-US" sz="1200" b="1" dirty="0" smtClean="0">
                <a:latin typeface="Arial"/>
                <a:cs typeface="Arial"/>
              </a:rPr>
              <a:t>K. Kurihara, M. Welling, and N. Vlassis, “Accelerated variational Dirichlet process mixtures,” </a:t>
            </a:r>
            <a:r>
              <a:rPr lang="en-US" sz="1200" b="1" i="1" dirty="0" smtClean="0">
                <a:latin typeface="Arial"/>
                <a:cs typeface="Arial"/>
              </a:rPr>
              <a:t>Advances in Neural Information Processing Systems</a:t>
            </a:r>
            <a:r>
              <a:rPr lang="en-US" sz="1200" b="1" dirty="0" smtClean="0">
                <a:latin typeface="Arial"/>
                <a:cs typeface="Arial"/>
              </a:rPr>
              <a:t>, MIT Press, Cambridge, Massachusetts, USA, 2007 (editors: B. Schölkopf and J.C. Hofmann).</a:t>
            </a:r>
          </a:p>
          <a:p>
            <a:pPr marL="454025" indent="-454025">
              <a:spcAft>
                <a:spcPts val="600"/>
              </a:spcAft>
              <a:buFont typeface="+mj-lt"/>
              <a:buAutoNum type="arabicPeriod"/>
              <a:tabLst>
                <a:tab pos="454025" algn="l"/>
              </a:tabLst>
              <a:defRPr/>
            </a:pPr>
            <a:r>
              <a:rPr lang="en-US" sz="1200" b="1" dirty="0" smtClean="0">
                <a:latin typeface="Arial"/>
                <a:cs typeface="Arial"/>
              </a:rPr>
              <a:t>K. Kurihara, M. Welling, and Y. W. Teh, “Collapsed variational Dirichlet process mixture models,” </a:t>
            </a:r>
            <a:r>
              <a:rPr lang="en-US" sz="1200" b="1" i="1" dirty="0" smtClean="0">
                <a:latin typeface="Arial"/>
                <a:cs typeface="Arial"/>
              </a:rPr>
              <a:t>Proceedings of the 20th International Joint Conference on Artificial Intelligence</a:t>
            </a:r>
            <a:r>
              <a:rPr lang="en-US" sz="1200" b="1" dirty="0" smtClean="0">
                <a:latin typeface="Arial"/>
                <a:cs typeface="Arial"/>
              </a:rPr>
              <a:t>, Hyderabad, India, Jan. 2007.</a:t>
            </a:r>
          </a:p>
          <a:p>
            <a:pPr marL="454025" indent="-454025">
              <a:spcAft>
                <a:spcPts val="600"/>
              </a:spcAft>
              <a:buFont typeface="+mj-lt"/>
              <a:buAutoNum type="arabicPeriod"/>
              <a:tabLst>
                <a:tab pos="454025" algn="l"/>
              </a:tabLst>
              <a:defRPr/>
            </a:pPr>
            <a:r>
              <a:rPr lang="en-US" sz="1200" b="1" dirty="0">
                <a:latin typeface="Arial" pitchFamily="34" charset="0"/>
                <a:cs typeface="Arial" pitchFamily="34" charset="0"/>
              </a:rPr>
              <a:t>Steinberg, J., &amp; </a:t>
            </a:r>
            <a:r>
              <a:rPr lang="en-US" sz="1200" b="1" dirty="0" err="1">
                <a:latin typeface="Arial" pitchFamily="34" charset="0"/>
                <a:cs typeface="Arial" pitchFamily="34" charset="0"/>
              </a:rPr>
              <a:t>Picone</a:t>
            </a:r>
            <a:r>
              <a:rPr lang="en-US" sz="1200" b="1" dirty="0">
                <a:latin typeface="Arial" pitchFamily="34" charset="0"/>
                <a:cs typeface="Arial" pitchFamily="34" charset="0"/>
              </a:rPr>
              <a:t>, J. (2012). HTK Tutorials. Retrieved from http://www.isip.piconepress.com/projects/htk_tutorials/</a:t>
            </a:r>
          </a:p>
          <a:p>
            <a:pPr marL="454025" indent="-454025">
              <a:spcAft>
                <a:spcPts val="600"/>
              </a:spcAft>
              <a:buFont typeface="+mj-lt"/>
              <a:buAutoNum type="arabicPeriod"/>
              <a:tabLst>
                <a:tab pos="454025" algn="l"/>
              </a:tabLst>
              <a:defRPr/>
            </a:pPr>
            <a:r>
              <a:rPr lang="en-US" sz="1200" b="1" dirty="0" err="1">
                <a:latin typeface="Arial" pitchFamily="34" charset="0"/>
                <a:cs typeface="Arial" pitchFamily="34" charset="0"/>
              </a:rPr>
              <a:t>Harati</a:t>
            </a:r>
            <a:r>
              <a:rPr lang="en-US" sz="1200" b="1" dirty="0">
                <a:latin typeface="Arial" pitchFamily="34" charset="0"/>
                <a:cs typeface="Arial" pitchFamily="34" charset="0"/>
              </a:rPr>
              <a:t>, A., </a:t>
            </a:r>
            <a:r>
              <a:rPr lang="en-US" sz="1200" b="1" dirty="0" err="1">
                <a:latin typeface="Arial" pitchFamily="34" charset="0"/>
                <a:cs typeface="Arial" pitchFamily="34" charset="0"/>
              </a:rPr>
              <a:t>Picone</a:t>
            </a:r>
            <a:r>
              <a:rPr lang="en-US" sz="1200" b="1" dirty="0">
                <a:latin typeface="Arial" pitchFamily="34" charset="0"/>
                <a:cs typeface="Arial" pitchFamily="34" charset="0"/>
              </a:rPr>
              <a:t>, J., &amp; </a:t>
            </a:r>
            <a:r>
              <a:rPr lang="en-US" sz="1200" b="1" dirty="0" err="1">
                <a:latin typeface="Arial" pitchFamily="34" charset="0"/>
                <a:cs typeface="Arial" pitchFamily="34" charset="0"/>
              </a:rPr>
              <a:t>Sobel</a:t>
            </a:r>
            <a:r>
              <a:rPr lang="en-US" sz="1200" b="1" dirty="0">
                <a:latin typeface="Arial" pitchFamily="34" charset="0"/>
                <a:cs typeface="Arial" pitchFamily="34" charset="0"/>
              </a:rPr>
              <a:t>, M. (2012). Applications of Dirichlet Process Mixtures to Speaker Adaptation. </a:t>
            </a:r>
            <a:r>
              <a:rPr lang="en-US" sz="1200" b="1" i="1" dirty="0">
                <a:latin typeface="Arial" pitchFamily="34" charset="0"/>
                <a:cs typeface="Arial" pitchFamily="34" charset="0"/>
              </a:rPr>
              <a:t>Proceedings of the IEEE International Conference on Acoustics, Speech and Signal Processing</a:t>
            </a:r>
            <a:r>
              <a:rPr lang="en-US" sz="1200" b="1" dirty="0">
                <a:latin typeface="Arial" pitchFamily="34" charset="0"/>
                <a:cs typeface="Arial" pitchFamily="34" charset="0"/>
              </a:rPr>
              <a:t> (pp. 4321–4324). Kyoto, Japan. </a:t>
            </a:r>
            <a:r>
              <a:rPr lang="en-US" sz="1200" b="1" dirty="0" smtClean="0">
                <a:latin typeface="Arial" pitchFamily="34" charset="0"/>
                <a:cs typeface="Arial" pitchFamily="34" charset="0"/>
              </a:rPr>
              <a:t>doi:10.1109/ICASSP.2012.6288875</a:t>
            </a:r>
          </a:p>
          <a:p>
            <a:pPr marL="454025" indent="-454025">
              <a:spcAft>
                <a:spcPts val="600"/>
              </a:spcAft>
              <a:buFont typeface="+mj-lt"/>
              <a:buAutoNum type="arabicPeriod"/>
              <a:tabLst>
                <a:tab pos="454025" algn="l"/>
              </a:tabLst>
              <a:defRPr/>
            </a:pPr>
            <a:r>
              <a:rPr lang="en-US" sz="1200" b="1" dirty="0" smtClean="0">
                <a:latin typeface="Arial" pitchFamily="34" charset="0"/>
                <a:cs typeface="Arial" pitchFamily="34" charset="0"/>
              </a:rPr>
              <a:t>Frigyik, B., Kapila, A., &amp; Gupta, M. (2010). Introduction to the Dirichlet Distribution and Related Processes. Seattle, Washington, USA. Retrieved from https://www.ee.washington.edu/techsite/papers/refer/UWEETR-2010-0006.html</a:t>
            </a:r>
          </a:p>
          <a:p>
            <a:pPr marL="454025" indent="-454025">
              <a:spcAft>
                <a:spcPts val="600"/>
              </a:spcAft>
              <a:buFont typeface="+mj-lt"/>
              <a:buAutoNum type="arabicPeriod"/>
              <a:tabLst>
                <a:tab pos="454025" algn="l"/>
              </a:tabLst>
              <a:defRPr/>
            </a:pPr>
            <a:r>
              <a:rPr lang="en-US" sz="1200" b="1" dirty="0" smtClean="0">
                <a:latin typeface="Arial"/>
                <a:cs typeface="Arial"/>
              </a:rPr>
              <a:t>D</a:t>
            </a:r>
            <a:r>
              <a:rPr lang="en-US" sz="1200" b="1" dirty="0">
                <a:latin typeface="Arial"/>
                <a:cs typeface="Arial"/>
              </a:rPr>
              <a:t>. M. Blei and M. I. Jordan, “Variational inference for Dirichlet process mixtures,” </a:t>
            </a:r>
            <a:r>
              <a:rPr lang="en-US" sz="1200" b="1" i="1" dirty="0">
                <a:latin typeface="Arial"/>
                <a:cs typeface="Arial"/>
              </a:rPr>
              <a:t>Bayesian Analysis</a:t>
            </a:r>
            <a:r>
              <a:rPr lang="en-US" sz="1200" b="1" dirty="0">
                <a:latin typeface="Arial"/>
                <a:cs typeface="Arial"/>
              </a:rPr>
              <a:t>, vol. 1, pp. 121–144, 2005</a:t>
            </a:r>
            <a:r>
              <a:rPr lang="en-US" sz="1200" b="1" dirty="0" smtClean="0">
                <a:latin typeface="Arial"/>
                <a:cs typeface="Arial"/>
              </a:rPr>
              <a:t>.</a:t>
            </a:r>
          </a:p>
          <a:p>
            <a:pPr marL="454025" indent="-454025">
              <a:spcAft>
                <a:spcPts val="600"/>
              </a:spcAft>
              <a:buFont typeface="+mj-lt"/>
              <a:buAutoNum type="arabicPeriod"/>
              <a:tabLst>
                <a:tab pos="454025" algn="l"/>
              </a:tabLst>
              <a:defRPr/>
            </a:pPr>
            <a:r>
              <a:rPr lang="en-US" sz="1200" b="1" dirty="0" err="1" smtClean="0">
                <a:latin typeface="Arial"/>
                <a:cs typeface="Arial"/>
              </a:rPr>
              <a:t>Zografos</a:t>
            </a:r>
            <a:r>
              <a:rPr lang="en-US" sz="1200" b="1" dirty="0" smtClean="0">
                <a:latin typeface="Arial"/>
                <a:cs typeface="Arial"/>
              </a:rPr>
              <a:t>, V. Wikipedia. Retrieved November 27, 2012 from </a:t>
            </a:r>
            <a:r>
              <a:rPr lang="en-US" sz="1200" b="1" dirty="0" smtClean="0">
                <a:latin typeface="Arial"/>
                <a:cs typeface="Arial"/>
                <a:hlinkClick r:id="rId5"/>
              </a:rPr>
              <a:t>http://en.wikipedia.org/wiki/File:3dRosenbrock.png</a:t>
            </a:r>
            <a:endParaRPr lang="en-US" sz="1200" b="1" dirty="0" smtClean="0">
              <a:latin typeface="Arial"/>
              <a:cs typeface="Arial"/>
            </a:endParaRPr>
          </a:p>
          <a:p>
            <a:pPr marL="454025" indent="-454025">
              <a:spcAft>
                <a:spcPts val="600"/>
              </a:spcAft>
              <a:buFont typeface="+mj-lt"/>
              <a:buAutoNum type="arabicPeriod"/>
              <a:tabLst>
                <a:tab pos="454025" algn="l"/>
              </a:tabLst>
              <a:defRPr/>
            </a:pPr>
            <a:r>
              <a:rPr lang="en-US" sz="1200" b="1" dirty="0" smtClean="0">
                <a:latin typeface="Arial" pitchFamily="34" charset="0"/>
                <a:cs typeface="Arial" pitchFamily="34" charset="0"/>
              </a:rPr>
              <a:t>Rabiner, L. (1989). A Tutorial on Hidden Markov Models and Selected Applications in Speech Recognition. </a:t>
            </a:r>
            <a:r>
              <a:rPr lang="en-US" sz="1200" b="1" i="1" dirty="0" smtClean="0">
                <a:latin typeface="Arial" pitchFamily="34" charset="0"/>
                <a:cs typeface="Arial" pitchFamily="34" charset="0"/>
              </a:rPr>
              <a:t>Proceedings of the IEEE</a:t>
            </a:r>
            <a:r>
              <a:rPr lang="en-US" sz="1200" b="1" dirty="0" smtClean="0">
                <a:latin typeface="Arial" pitchFamily="34" charset="0"/>
                <a:cs typeface="Arial" pitchFamily="34" charset="0"/>
              </a:rPr>
              <a:t>, 77(2), 879–893. doi:10.1109/5.18626</a:t>
            </a:r>
            <a:endParaRPr lang="en-US" sz="1200" b="1" dirty="0" smtClean="0">
              <a:solidFill>
                <a:srgbClr val="FFFF00"/>
              </a:solidFill>
              <a:latin typeface="Arial" pitchFamily="34" charset="0"/>
              <a:cs typeface="Arial" pitchFamily="34" charset="0"/>
            </a:endParaRPr>
          </a:p>
          <a:p>
            <a:pPr marL="454025" indent="-454025">
              <a:spcAft>
                <a:spcPts val="600"/>
              </a:spcAft>
              <a:buFont typeface="+mj-lt"/>
              <a:buAutoNum type="arabicPeriod"/>
              <a:tabLst>
                <a:tab pos="454025" algn="l"/>
              </a:tabLst>
              <a:defRPr/>
            </a:pPr>
            <a:r>
              <a:rPr lang="en-US" sz="1200" b="1" dirty="0" smtClean="0">
                <a:latin typeface="Arial" pitchFamily="34" charset="0"/>
                <a:cs typeface="Arial" pitchFamily="34" charset="0"/>
              </a:rPr>
              <a:t>Quintana, F. A., &amp; Muller, P. (2004). Nonparametric Bayesian Data Analysis. </a:t>
            </a:r>
            <a:r>
              <a:rPr lang="en-US" sz="1200" b="1" i="1" dirty="0" smtClean="0">
                <a:latin typeface="Arial" pitchFamily="34" charset="0"/>
                <a:cs typeface="Arial" pitchFamily="34" charset="0"/>
              </a:rPr>
              <a:t>Statistical Science</a:t>
            </a:r>
            <a:r>
              <a:rPr lang="en-US" sz="1200" b="1" dirty="0" smtClean="0">
                <a:latin typeface="Arial" pitchFamily="34" charset="0"/>
                <a:cs typeface="Arial" pitchFamily="34" charset="0"/>
              </a:rPr>
              <a:t>, </a:t>
            </a:r>
            <a:r>
              <a:rPr lang="en-US" sz="1200" b="1" i="1" dirty="0" smtClean="0">
                <a:latin typeface="Arial" pitchFamily="34" charset="0"/>
                <a:cs typeface="Arial" pitchFamily="34" charset="0"/>
              </a:rPr>
              <a:t>19</a:t>
            </a:r>
            <a:r>
              <a:rPr lang="en-US" sz="1200" b="1" dirty="0" smtClean="0">
                <a:latin typeface="Arial" pitchFamily="34" charset="0"/>
                <a:cs typeface="Arial" pitchFamily="34" charset="0"/>
              </a:rPr>
              <a:t>(1), 95–110. </a:t>
            </a:r>
          </a:p>
          <a:p>
            <a:pPr marL="454025" indent="-454025">
              <a:spcAft>
                <a:spcPts val="600"/>
              </a:spcAft>
              <a:buFont typeface="+mj-lt"/>
              <a:buAutoNum type="arabicPeriod"/>
              <a:tabLst>
                <a:tab pos="454025" algn="l"/>
              </a:tabLst>
              <a:defRPr/>
            </a:pPr>
            <a:r>
              <a:rPr lang="en-US" sz="1200" b="1" dirty="0" err="1" smtClean="0">
                <a:latin typeface="Arial" pitchFamily="34" charset="0"/>
                <a:cs typeface="Arial" pitchFamily="34" charset="0"/>
              </a:rPr>
              <a:t>Harati</a:t>
            </a:r>
            <a:r>
              <a:rPr lang="en-US" sz="1200" b="1" dirty="0">
                <a:latin typeface="Arial" pitchFamily="34" charset="0"/>
                <a:cs typeface="Arial" pitchFamily="34" charset="0"/>
              </a:rPr>
              <a:t>, A., &amp; </a:t>
            </a:r>
            <a:r>
              <a:rPr lang="en-US" sz="1200" b="1" dirty="0" err="1">
                <a:latin typeface="Arial" pitchFamily="34" charset="0"/>
                <a:cs typeface="Arial" pitchFamily="34" charset="0"/>
              </a:rPr>
              <a:t>Picone</a:t>
            </a:r>
            <a:r>
              <a:rPr lang="en-US" sz="1200" b="1" dirty="0">
                <a:latin typeface="Arial" pitchFamily="34" charset="0"/>
                <a:cs typeface="Arial" pitchFamily="34" charset="0"/>
              </a:rPr>
              <a:t>, J. (2012). Applications of Dirichlet Process Models to Speech Processing and Machine Learning. </a:t>
            </a:r>
            <a:r>
              <a:rPr lang="en-US" sz="1200" b="1" i="1" dirty="0">
                <a:latin typeface="Arial" pitchFamily="34" charset="0"/>
                <a:cs typeface="Arial" pitchFamily="34" charset="0"/>
              </a:rPr>
              <a:t>IEEE Section Meeting, Northern Virginia</a:t>
            </a:r>
            <a:r>
              <a:rPr lang="en-US" sz="1200" b="1" dirty="0">
                <a:latin typeface="Arial" pitchFamily="34" charset="0"/>
                <a:cs typeface="Arial" pitchFamily="34" charset="0"/>
              </a:rPr>
              <a:t>. Fairfax, Virginia, USA. </a:t>
            </a:r>
            <a:r>
              <a:rPr lang="en-US" sz="1200" b="1" dirty="0" err="1">
                <a:latin typeface="Arial" pitchFamily="34" charset="0"/>
                <a:cs typeface="Arial" pitchFamily="34" charset="0"/>
              </a:rPr>
              <a:t>doi:http</a:t>
            </a:r>
            <a:r>
              <a:rPr lang="en-US" sz="1200" b="1" dirty="0">
                <a:latin typeface="Arial" pitchFamily="34" charset="0"/>
                <a:cs typeface="Arial" pitchFamily="34" charset="0"/>
              </a:rPr>
              <a:t>://www.isip.piconepress.com/publications/presentations_invited/2012/ieee_nova/dpm</a:t>
            </a:r>
            <a:r>
              <a:rPr lang="en-US" sz="1200" b="1" dirty="0" smtClean="0">
                <a:latin typeface="Arial" pitchFamily="34" charset="0"/>
                <a:cs typeface="Arial" pitchFamily="34" charset="0"/>
              </a:rPr>
              <a:t>/</a:t>
            </a:r>
            <a:endParaRPr lang="en-US" sz="1200" b="1" i="1" dirty="0">
              <a:solidFill>
                <a:srgbClr val="FFFF00"/>
              </a:solidFill>
              <a:latin typeface="Arial"/>
              <a:cs typeface="Arial"/>
            </a:endParaRPr>
          </a:p>
          <a:p>
            <a:pPr marL="454025" indent="-454025">
              <a:spcAft>
                <a:spcPts val="600"/>
              </a:spcAft>
              <a:buFont typeface="+mj-lt"/>
              <a:buAutoNum type="arabicPeriod"/>
              <a:tabLst>
                <a:tab pos="454025" algn="l"/>
              </a:tabLst>
              <a:defRPr/>
            </a:pPr>
            <a:r>
              <a:rPr lang="en-US" sz="1200" b="1" dirty="0" smtClean="0">
                <a:latin typeface="Arial" pitchFamily="34" charset="0"/>
                <a:cs typeface="Arial" pitchFamily="34" charset="0"/>
              </a:rPr>
              <a:t>Teh, Y. W. (2007) Dirichlet Processes: Tutorial and Practical Course. Retrieved November 30, 2012 from http://videolectures.net/mlss07_teh_dp/</a:t>
            </a:r>
          </a:p>
          <a:p>
            <a:pPr marL="454025" indent="-454025">
              <a:spcAft>
                <a:spcPts val="1200"/>
              </a:spcAft>
              <a:tabLst>
                <a:tab pos="454025" algn="l"/>
              </a:tabLst>
              <a:defRPr/>
            </a:pPr>
            <a:endParaRPr lang="en-US" sz="1000" b="1" dirty="0" smtClean="0">
              <a:latin typeface="Arial" pitchFamily="34" charset="0"/>
              <a:cs typeface="Arial" pitchFamily="34" charset="0"/>
            </a:endParaRPr>
          </a:p>
          <a:p>
            <a:pPr marL="454025" indent="-454025">
              <a:spcBef>
                <a:spcPts val="0"/>
              </a:spcBef>
              <a:spcAft>
                <a:spcPts val="1200"/>
              </a:spcAft>
              <a:tabLst>
                <a:tab pos="454025" algn="l"/>
              </a:tabLst>
              <a:defRPr/>
            </a:pPr>
            <a:endParaRPr lang="en-US" sz="1000" b="1" dirty="0" smtClean="0">
              <a:latin typeface="Arial"/>
              <a:cs typeface="Arial"/>
            </a:endParaRPr>
          </a:p>
        </p:txBody>
      </p:sp>
    </p:spTree>
    <p:extLst>
      <p:ext uri="{BB962C8B-B14F-4D97-AF65-F5344CB8AC3E}">
        <p14:creationId xmlns:p14="http://schemas.microsoft.com/office/powerpoint/2010/main" val="401954563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234267" y="1579999"/>
            <a:ext cx="5812406" cy="584775"/>
          </a:xfrm>
          <a:prstGeom prst="rect">
            <a:avLst/>
          </a:prstGeom>
          <a:noFill/>
        </p:spPr>
        <p:txBody>
          <a:bodyPr wrap="square" rtlCol="0">
            <a:spAutoFit/>
          </a:bodyPr>
          <a:lstStyle/>
          <a:p>
            <a:pPr algn="r"/>
            <a:r>
              <a:rPr lang="en-US" sz="3200" b="1" dirty="0" smtClean="0">
                <a:latin typeface="Arial"/>
                <a:cs typeface="Arial"/>
              </a:rPr>
              <a:t>Introduction</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79830" y="743664"/>
            <a:ext cx="8680826" cy="6032420"/>
          </a:xfrm>
          <a:prstGeom prst="rect">
            <a:avLst/>
          </a:prstGeom>
          <a:noFill/>
        </p:spPr>
        <p:txBody>
          <a:bodyPr wrap="square" lIns="0" tIns="0" rIns="0" bIns="0" rtlCol="0">
            <a:spAutoFit/>
          </a:bodyPr>
          <a:lstStyle/>
          <a:p>
            <a:pPr marL="228600" indent="-228600">
              <a:spcAft>
                <a:spcPts val="21600"/>
              </a:spcAft>
              <a:buFont typeface="Arial" pitchFamily="34" charset="0"/>
              <a:buChar char="•"/>
            </a:pPr>
            <a:r>
              <a:rPr lang="en-US" sz="2400" b="1" dirty="0" smtClean="0">
                <a:latin typeface="Arial"/>
                <a:cs typeface="Arial"/>
              </a:rPr>
              <a:t>A set of data is generated from multiple distributions but it is unclear how many.</a:t>
            </a:r>
          </a:p>
          <a:p>
            <a:pPr marL="465138" lvl="2" indent="-241300">
              <a:spcAft>
                <a:spcPts val="1200"/>
              </a:spcAft>
              <a:buFont typeface="Wingdings" pitchFamily="2" charset="2"/>
              <a:buChar char="§"/>
            </a:pPr>
            <a:r>
              <a:rPr lang="en-US" sz="2400" b="1" dirty="0" smtClean="0">
                <a:latin typeface="Arial"/>
                <a:cs typeface="Arial"/>
              </a:rPr>
              <a:t>Parametric methods assume the number of distributions is known a priori</a:t>
            </a:r>
          </a:p>
          <a:p>
            <a:pPr marL="465138" lvl="4" indent="-241300">
              <a:spcAft>
                <a:spcPts val="1200"/>
              </a:spcAft>
              <a:buFont typeface="Wingdings" pitchFamily="2" charset="2"/>
              <a:buChar char="§"/>
            </a:pPr>
            <a:r>
              <a:rPr lang="en-US" sz="2400" b="1" dirty="0" smtClean="0">
                <a:latin typeface="Arial"/>
                <a:cs typeface="Arial"/>
              </a:rPr>
              <a:t>Nonparametric methods learn the number of distributions from the data, e.g. a model of a distribution of distributions</a:t>
            </a:r>
          </a:p>
          <a:p>
            <a:pPr marL="292608" lvl="2" indent="-292608">
              <a:spcAft>
                <a:spcPts val="1200"/>
              </a:spcAft>
              <a:buFont typeface="Arial" pitchFamily="34" charset="0"/>
              <a:buChar char="•"/>
            </a:pPr>
            <a:endParaRPr lang="en-US" sz="2400" b="1" dirty="0" smtClean="0">
              <a:latin typeface="Arial"/>
              <a:cs typeface="Arial"/>
            </a:endParaRPr>
          </a:p>
        </p:txBody>
      </p:sp>
      <p:sp>
        <p:nvSpPr>
          <p:cNvPr id="2" name="Title 1"/>
          <p:cNvSpPr>
            <a:spLocks noGrp="1"/>
          </p:cNvSpPr>
          <p:nvPr>
            <p:ph type="title"/>
          </p:nvPr>
        </p:nvSpPr>
        <p:spPr/>
        <p:txBody>
          <a:bodyPr>
            <a:noAutofit/>
          </a:bodyPr>
          <a:lstStyle/>
          <a:p>
            <a:r>
              <a:rPr lang="en-US" dirty="0" smtClean="0"/>
              <a:t>The Motivating Problem</a:t>
            </a:r>
            <a:endParaRPr lang="en-US" dirty="0"/>
          </a:p>
        </p:txBody>
      </p:sp>
      <p:pic>
        <p:nvPicPr>
          <p:cNvPr id="16386" name="Picture 2" descr="http://withfriendship.com/images/h/38896/cs-434-machine-learning.gif">
            <a:hlinkClick r:id="rId3"/>
          </p:cNvPr>
          <p:cNvPicPr>
            <a:picLocks noChangeAspect="1" noChangeArrowheads="1"/>
          </p:cNvPicPr>
          <p:nvPr/>
        </p:nvPicPr>
        <p:blipFill>
          <a:blip r:embed="rId4"/>
          <a:srcRect/>
          <a:stretch>
            <a:fillRect/>
          </a:stretch>
        </p:blipFill>
        <p:spPr bwMode="auto">
          <a:xfrm>
            <a:off x="3419841" y="1511966"/>
            <a:ext cx="2329136" cy="2225582"/>
          </a:xfrm>
          <a:prstGeom prst="rect">
            <a:avLst/>
          </a:prstGeom>
          <a:noFill/>
        </p:spPr>
      </p:pic>
    </p:spTree>
    <p:extLst>
      <p:ext uri="{BB962C8B-B14F-4D97-AF65-F5344CB8AC3E}">
        <p14:creationId xmlns:p14="http://schemas.microsoft.com/office/powerpoint/2010/main" val="274483016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a:t>
            </a:r>
            <a:endParaRPr lang="en-US" dirty="0"/>
          </a:p>
        </p:txBody>
      </p:sp>
      <p:sp>
        <p:nvSpPr>
          <p:cNvPr id="3" name="TextBox 2"/>
          <p:cNvSpPr txBox="1"/>
          <p:nvPr/>
        </p:nvSpPr>
        <p:spPr>
          <a:xfrm>
            <a:off x="228600" y="798736"/>
            <a:ext cx="8686800" cy="5955476"/>
          </a:xfrm>
          <a:prstGeom prst="rect">
            <a:avLst/>
          </a:prstGeom>
          <a:noFill/>
        </p:spPr>
        <p:txBody>
          <a:bodyPr wrap="square" lIns="0" tIns="0" rIns="0" bIns="0" rtlCol="0">
            <a:spAutoFit/>
          </a:bodyPr>
          <a:lstStyle/>
          <a:p>
            <a:pPr marL="228600" indent="-228600">
              <a:spcAft>
                <a:spcPts val="1200"/>
              </a:spcAft>
              <a:buFont typeface="Arial" pitchFamily="34" charset="0"/>
              <a:buChar char="•"/>
            </a:pPr>
            <a:r>
              <a:rPr lang="en-US" sz="2400" b="1" dirty="0" smtClean="0">
                <a:latin typeface="Arial"/>
                <a:cs typeface="Arial"/>
              </a:rPr>
              <a:t>Use a nonparametric Bayesian approach to learn the underlying structure of speech data</a:t>
            </a:r>
          </a:p>
          <a:p>
            <a:pPr marL="228600" indent="-228600">
              <a:spcAft>
                <a:spcPts val="1200"/>
              </a:spcAft>
              <a:buFont typeface="Arial" pitchFamily="34" charset="0"/>
              <a:buChar char="•"/>
            </a:pPr>
            <a:r>
              <a:rPr lang="en-US" sz="2400" b="1" dirty="0" smtClean="0">
                <a:latin typeface="Arial"/>
                <a:cs typeface="Arial"/>
              </a:rPr>
              <a:t>Investigate viability of three variational inference algorithms for acoustic modeling:</a:t>
            </a:r>
          </a:p>
          <a:p>
            <a:pPr marL="455613" lvl="3" indent="-227013">
              <a:spcAft>
                <a:spcPts val="600"/>
              </a:spcAft>
              <a:buFont typeface="Wingdings" charset="2"/>
              <a:buChar char="§"/>
            </a:pPr>
            <a:r>
              <a:rPr lang="en-US" sz="2400" b="1" dirty="0" smtClean="0">
                <a:latin typeface="Arial"/>
                <a:cs typeface="Arial"/>
              </a:rPr>
              <a:t>Accelerated Variational Dirichlet Process Mixtures (AVDPM)</a:t>
            </a:r>
          </a:p>
          <a:p>
            <a:pPr marL="455613" lvl="3" indent="-227013">
              <a:spcAft>
                <a:spcPts val="600"/>
              </a:spcAft>
              <a:buFont typeface="Wingdings" charset="2"/>
              <a:buChar char="§"/>
            </a:pPr>
            <a:r>
              <a:rPr lang="en-US" sz="2400" b="1" dirty="0" smtClean="0">
                <a:latin typeface="Arial"/>
                <a:cs typeface="Arial"/>
              </a:rPr>
              <a:t>Collapsed Variational Stick Breaking (CVSB)</a:t>
            </a:r>
          </a:p>
          <a:p>
            <a:pPr marL="455613" lvl="3" indent="-227013">
              <a:spcAft>
                <a:spcPts val="2400"/>
              </a:spcAft>
              <a:buFont typeface="Wingdings" charset="2"/>
              <a:buChar char="§"/>
            </a:pPr>
            <a:r>
              <a:rPr lang="en-US" sz="2400" b="1" dirty="0" smtClean="0">
                <a:latin typeface="Arial"/>
                <a:cs typeface="Arial"/>
              </a:rPr>
              <a:t>Collapsed Dirichlet Priors (CDP)</a:t>
            </a:r>
          </a:p>
          <a:p>
            <a:pPr marL="228600" indent="-228600">
              <a:spcAft>
                <a:spcPts val="1200"/>
              </a:spcAft>
              <a:buFont typeface="Arial" pitchFamily="34" charset="0"/>
              <a:buChar char="•"/>
            </a:pPr>
            <a:r>
              <a:rPr lang="en-US" sz="2400" b="1" dirty="0" smtClean="0">
                <a:latin typeface="Arial"/>
                <a:cs typeface="Arial"/>
              </a:rPr>
              <a:t>Assess Performance: </a:t>
            </a:r>
          </a:p>
          <a:p>
            <a:pPr marL="455613" lvl="3" indent="-227013">
              <a:spcAft>
                <a:spcPts val="600"/>
              </a:spcAft>
              <a:buFont typeface="Wingdings" charset="2"/>
              <a:buChar char="§"/>
            </a:pPr>
            <a:r>
              <a:rPr lang="en-US" sz="2400" b="1" dirty="0" smtClean="0">
                <a:latin typeface="Arial"/>
                <a:cs typeface="Arial"/>
              </a:rPr>
              <a:t>Compare error rates to parametric GMM models</a:t>
            </a:r>
          </a:p>
          <a:p>
            <a:pPr marL="455613" lvl="3" indent="-227013">
              <a:spcAft>
                <a:spcPts val="600"/>
              </a:spcAft>
              <a:buFont typeface="Wingdings" charset="2"/>
              <a:buChar char="§"/>
            </a:pPr>
            <a:r>
              <a:rPr lang="en-US" sz="2400" b="1" dirty="0" smtClean="0">
                <a:latin typeface="Arial"/>
                <a:cs typeface="Arial"/>
              </a:rPr>
              <a:t>Understand computational complexity</a:t>
            </a:r>
          </a:p>
          <a:p>
            <a:pPr marL="455613" lvl="3" indent="-227013">
              <a:spcAft>
                <a:spcPts val="600"/>
              </a:spcAft>
              <a:buFont typeface="Wingdings" charset="2"/>
              <a:buChar char="§"/>
            </a:pPr>
            <a:r>
              <a:rPr lang="en-US" sz="2400" b="1" dirty="0" smtClean="0">
                <a:latin typeface="Arial"/>
                <a:cs typeface="Arial"/>
              </a:rPr>
              <a:t>Identify </a:t>
            </a:r>
            <a:r>
              <a:rPr lang="en-US" sz="2400" b="1" dirty="0">
                <a:latin typeface="Arial"/>
                <a:cs typeface="Arial"/>
              </a:rPr>
              <a:t>any </a:t>
            </a:r>
            <a:r>
              <a:rPr lang="en-US" sz="2400" b="1" dirty="0" smtClean="0">
                <a:latin typeface="Arial"/>
                <a:cs typeface="Arial"/>
              </a:rPr>
              <a:t>language-specific artifacts</a:t>
            </a:r>
            <a:endParaRPr lang="en-US" sz="2400" b="1" dirty="0">
              <a:latin typeface="Arial"/>
              <a:cs typeface="Arial"/>
            </a:endParaRPr>
          </a:p>
          <a:p>
            <a:pPr marL="457200" lvl="4">
              <a:tabLst>
                <a:tab pos="465138" algn="l"/>
                <a:tab pos="914400" algn="l"/>
              </a:tabLst>
            </a:pPr>
            <a:endParaRPr lang="en-US" sz="2400" b="1" dirty="0" smtClean="0">
              <a:latin typeface="Arial"/>
              <a:cs typeface="Arial"/>
            </a:endParaRPr>
          </a:p>
        </p:txBody>
      </p:sp>
    </p:spTree>
    <p:extLst>
      <p:ext uri="{BB962C8B-B14F-4D97-AF65-F5344CB8AC3E}">
        <p14:creationId xmlns:p14="http://schemas.microsoft.com/office/powerpoint/2010/main" val="232552985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Goals: An Explanation</a:t>
            </a:r>
            <a:endParaRPr lang="en-US" dirty="0"/>
          </a:p>
        </p:txBody>
      </p:sp>
      <p:sp>
        <p:nvSpPr>
          <p:cNvPr id="3" name="TextBox 2"/>
          <p:cNvSpPr txBox="1"/>
          <p:nvPr/>
        </p:nvSpPr>
        <p:spPr>
          <a:xfrm>
            <a:off x="228600" y="678424"/>
            <a:ext cx="8686800" cy="2231380"/>
          </a:xfrm>
          <a:prstGeom prst="rect">
            <a:avLst/>
          </a:prstGeom>
          <a:noFill/>
        </p:spPr>
        <p:txBody>
          <a:bodyPr wrap="square" lIns="0" tIns="0" rIns="0" bIns="0" rtlCol="0">
            <a:spAutoFit/>
          </a:bodyPr>
          <a:lstStyle/>
          <a:p>
            <a:pPr marL="228600" indent="-228600">
              <a:spcAft>
                <a:spcPts val="600"/>
              </a:spcAft>
              <a:buFont typeface="Arial" pitchFamily="34" charset="0"/>
              <a:buChar char="•"/>
            </a:pPr>
            <a:r>
              <a:rPr lang="en-US" sz="2400" b="1" dirty="0" smtClean="0">
                <a:latin typeface="Arial"/>
                <a:cs typeface="Arial"/>
              </a:rPr>
              <a:t>Why use Dirichlet process mixtures (DPMs)?</a:t>
            </a:r>
          </a:p>
          <a:p>
            <a:pPr marL="800100" lvl="1" indent="-342900">
              <a:spcAft>
                <a:spcPts val="600"/>
              </a:spcAft>
              <a:buFont typeface="Wingdings" pitchFamily="2" charset="2"/>
              <a:buChar char="§"/>
            </a:pPr>
            <a:r>
              <a:rPr lang="en-US" sz="2400" b="1" dirty="0" smtClean="0">
                <a:latin typeface="Arial"/>
                <a:cs typeface="Arial"/>
              </a:rPr>
              <a:t>Goal: Automatically determine an optimal # of mixture components for each phoneme model</a:t>
            </a:r>
          </a:p>
          <a:p>
            <a:pPr marL="800100" lvl="1" indent="-342900">
              <a:spcAft>
                <a:spcPts val="600"/>
              </a:spcAft>
              <a:buFont typeface="Wingdings" pitchFamily="2" charset="2"/>
              <a:buChar char="§"/>
            </a:pPr>
            <a:r>
              <a:rPr lang="en-US" sz="2400" b="1" dirty="0" smtClean="0">
                <a:latin typeface="Arial"/>
                <a:cs typeface="Arial"/>
              </a:rPr>
              <a:t>DPMs generate priors needed to solve this problem!</a:t>
            </a:r>
          </a:p>
          <a:p>
            <a:pPr marL="228600" indent="-228600">
              <a:spcBef>
                <a:spcPts val="1200"/>
              </a:spcBef>
              <a:spcAft>
                <a:spcPts val="1200"/>
              </a:spcAft>
              <a:buFont typeface="Arial" pitchFamily="34" charset="0"/>
              <a:buChar char="•"/>
            </a:pPr>
            <a:r>
              <a:rPr lang="en-US" sz="2400" b="1" dirty="0" smtClean="0">
                <a:latin typeface="Arial"/>
                <a:cs typeface="Arial"/>
              </a:rPr>
              <a:t>What is “Stick Breaking”?</a:t>
            </a:r>
          </a:p>
        </p:txBody>
      </p:sp>
      <p:sp>
        <p:nvSpPr>
          <p:cNvPr id="4" name="Rectangle 3"/>
          <p:cNvSpPr/>
          <p:nvPr/>
        </p:nvSpPr>
        <p:spPr>
          <a:xfrm>
            <a:off x="228600" y="3048000"/>
            <a:ext cx="8691563" cy="3547125"/>
          </a:xfrm>
          <a:prstGeom prst="rect">
            <a:avLst/>
          </a:prstGeom>
        </p:spPr>
        <p:txBody>
          <a:bodyPr wrap="square" lIns="0" tIns="0" rIns="0" bIns="0">
            <a:spAutoFit/>
          </a:bodyPr>
          <a:lstStyle/>
          <a:p>
            <a:pPr>
              <a:spcAft>
                <a:spcPts val="6000"/>
              </a:spcAft>
            </a:pPr>
            <a:endParaRPr lang="en-US" b="1" dirty="0" smtClean="0">
              <a:latin typeface="Arial" pitchFamily="34" charset="0"/>
              <a:cs typeface="Arial" pitchFamily="34" charset="0"/>
            </a:endParaRPr>
          </a:p>
          <a:p>
            <a:endParaRPr lang="en-US" b="1" dirty="0" smtClean="0">
              <a:latin typeface="Arial" pitchFamily="34" charset="0"/>
              <a:cs typeface="Arial" pitchFamily="34" charset="0"/>
            </a:endParaRPr>
          </a:p>
          <a:p>
            <a:endParaRPr lang="en-US" sz="1200" b="1" dirty="0" smtClean="0">
              <a:latin typeface="Arial" pitchFamily="34" charset="0"/>
              <a:cs typeface="Arial" pitchFamily="34" charset="0"/>
            </a:endParaRPr>
          </a:p>
          <a:p>
            <a:pPr algn="just">
              <a:spcAft>
                <a:spcPts val="300"/>
              </a:spcAft>
              <a:tabLst>
                <a:tab pos="909638" algn="l"/>
              </a:tabLst>
            </a:pPr>
            <a:r>
              <a:rPr lang="en-US" b="1" dirty="0" smtClean="0">
                <a:latin typeface="Arial" pitchFamily="34" charset="0"/>
                <a:cs typeface="Arial" pitchFamily="34" charset="0"/>
              </a:rPr>
              <a:t>Step 1: 	Let p</a:t>
            </a:r>
            <a:r>
              <a:rPr lang="en-US" b="1" baseline="-25000" dirty="0" smtClean="0">
                <a:latin typeface="Arial" pitchFamily="34" charset="0"/>
                <a:cs typeface="Arial" pitchFamily="34" charset="0"/>
              </a:rPr>
              <a:t>1</a:t>
            </a:r>
            <a:r>
              <a:rPr lang="en-US" b="1" dirty="0" smtClean="0">
                <a:latin typeface="Arial" pitchFamily="34" charset="0"/>
                <a:cs typeface="Arial" pitchFamily="34" charset="0"/>
              </a:rPr>
              <a:t> = θ</a:t>
            </a:r>
            <a:r>
              <a:rPr lang="en-US" b="1" baseline="-25000" dirty="0" smtClean="0">
                <a:latin typeface="Arial" pitchFamily="34" charset="0"/>
                <a:cs typeface="Arial" pitchFamily="34" charset="0"/>
              </a:rPr>
              <a:t>1</a:t>
            </a:r>
            <a:r>
              <a:rPr lang="en-US" b="1" dirty="0" smtClean="0">
                <a:latin typeface="Arial" pitchFamily="34" charset="0"/>
                <a:cs typeface="Arial" pitchFamily="34" charset="0"/>
              </a:rPr>
              <a:t>. Thus the stick, now has a length of 1</a:t>
            </a:r>
            <a:r>
              <a:rPr lang="en-US" b="1" dirty="0">
                <a:latin typeface="Arial" pitchFamily="34" charset="0"/>
                <a:cs typeface="Arial" pitchFamily="34" charset="0"/>
              </a:rPr>
              <a:t>–</a:t>
            </a:r>
            <a:r>
              <a:rPr lang="en-US" b="1" dirty="0" smtClean="0">
                <a:latin typeface="Arial" pitchFamily="34" charset="0"/>
                <a:cs typeface="Arial" pitchFamily="34" charset="0"/>
              </a:rPr>
              <a:t>θ</a:t>
            </a:r>
            <a:r>
              <a:rPr lang="en-US" b="1" baseline="-25000" dirty="0" smtClean="0">
                <a:latin typeface="Arial" pitchFamily="34" charset="0"/>
                <a:cs typeface="Arial" pitchFamily="34" charset="0"/>
              </a:rPr>
              <a:t>1</a:t>
            </a:r>
            <a:r>
              <a:rPr lang="en-US" b="1" dirty="0" smtClean="0">
                <a:latin typeface="Arial" pitchFamily="34" charset="0"/>
                <a:cs typeface="Arial" pitchFamily="34" charset="0"/>
              </a:rPr>
              <a:t>.</a:t>
            </a:r>
          </a:p>
          <a:p>
            <a:pPr marL="909638" indent="-909638" algn="just">
              <a:tabLst>
                <a:tab pos="909638" algn="l"/>
              </a:tabLst>
            </a:pPr>
            <a:r>
              <a:rPr lang="en-US" b="1" dirty="0">
                <a:latin typeface="Arial" pitchFamily="34" charset="0"/>
                <a:cs typeface="Arial" pitchFamily="34" charset="0"/>
              </a:rPr>
              <a:t>Step 2</a:t>
            </a:r>
            <a:r>
              <a:rPr lang="en-US" b="1" dirty="0" smtClean="0">
                <a:latin typeface="Arial" pitchFamily="34" charset="0"/>
                <a:cs typeface="Arial" pitchFamily="34" charset="0"/>
              </a:rPr>
              <a:t>:	Break </a:t>
            </a:r>
            <a:r>
              <a:rPr lang="en-US" b="1" dirty="0">
                <a:latin typeface="Arial" pitchFamily="34" charset="0"/>
                <a:cs typeface="Arial" pitchFamily="34" charset="0"/>
              </a:rPr>
              <a:t>off a fraction of the remaining stick, θ</a:t>
            </a:r>
            <a:r>
              <a:rPr lang="en-US" b="1" baseline="-25000" dirty="0">
                <a:latin typeface="Arial" pitchFamily="34" charset="0"/>
                <a:cs typeface="Arial" pitchFamily="34" charset="0"/>
              </a:rPr>
              <a:t>2</a:t>
            </a:r>
            <a:r>
              <a:rPr lang="en-US" b="1" dirty="0">
                <a:latin typeface="Arial" pitchFamily="34" charset="0"/>
                <a:cs typeface="Arial" pitchFamily="34" charset="0"/>
              </a:rPr>
              <a:t>. Now, p</a:t>
            </a:r>
            <a:r>
              <a:rPr lang="en-US" b="1" baseline="-25000" dirty="0">
                <a:latin typeface="Arial" pitchFamily="34" charset="0"/>
                <a:cs typeface="Arial" pitchFamily="34" charset="0"/>
              </a:rPr>
              <a:t>2</a:t>
            </a:r>
            <a:r>
              <a:rPr lang="en-US" b="1" dirty="0">
                <a:latin typeface="Arial" pitchFamily="34" charset="0"/>
                <a:cs typeface="Arial" pitchFamily="34" charset="0"/>
              </a:rPr>
              <a:t> = θ</a:t>
            </a:r>
            <a:r>
              <a:rPr lang="en-US" b="1" baseline="-25000" dirty="0">
                <a:latin typeface="Arial" pitchFamily="34" charset="0"/>
                <a:cs typeface="Arial" pitchFamily="34" charset="0"/>
              </a:rPr>
              <a:t>2</a:t>
            </a:r>
            <a:r>
              <a:rPr lang="en-US" b="1" dirty="0">
                <a:latin typeface="Arial" pitchFamily="34" charset="0"/>
                <a:cs typeface="Arial" pitchFamily="34" charset="0"/>
              </a:rPr>
              <a:t>(</a:t>
            </a:r>
            <a:r>
              <a:rPr lang="en-US" b="1" dirty="0" smtClean="0">
                <a:latin typeface="Arial" pitchFamily="34" charset="0"/>
                <a:cs typeface="Arial" pitchFamily="34" charset="0"/>
              </a:rPr>
              <a:t>1–θ</a:t>
            </a:r>
            <a:r>
              <a:rPr lang="en-US" b="1" baseline="-25000" dirty="0" smtClean="0">
                <a:latin typeface="Arial" pitchFamily="34" charset="0"/>
                <a:cs typeface="Arial" pitchFamily="34" charset="0"/>
              </a:rPr>
              <a:t>1</a:t>
            </a:r>
            <a:r>
              <a:rPr lang="en-US" b="1" dirty="0">
                <a:latin typeface="Arial" pitchFamily="34" charset="0"/>
                <a:cs typeface="Arial" pitchFamily="34" charset="0"/>
              </a:rPr>
              <a:t>) and the length of the remaining stick is </a:t>
            </a:r>
            <a:r>
              <a:rPr lang="en-US" b="1" dirty="0" smtClean="0">
                <a:latin typeface="Arial" pitchFamily="34" charset="0"/>
                <a:cs typeface="Arial" pitchFamily="34" charset="0"/>
              </a:rPr>
              <a:t>(</a:t>
            </a:r>
            <a:r>
              <a:rPr lang="en-US" b="1" dirty="0">
                <a:latin typeface="Arial" pitchFamily="34" charset="0"/>
                <a:cs typeface="Arial" pitchFamily="34" charset="0"/>
              </a:rPr>
              <a:t>1–θ</a:t>
            </a:r>
            <a:r>
              <a:rPr lang="en-US" b="1" baseline="-25000" dirty="0">
                <a:latin typeface="Arial" pitchFamily="34" charset="0"/>
                <a:cs typeface="Arial" pitchFamily="34" charset="0"/>
              </a:rPr>
              <a:t>1</a:t>
            </a:r>
            <a:r>
              <a:rPr lang="en-US" b="1" dirty="0" smtClean="0">
                <a:latin typeface="Arial" pitchFamily="34" charset="0"/>
                <a:cs typeface="Arial" pitchFamily="34" charset="0"/>
              </a:rPr>
              <a:t>)</a:t>
            </a:r>
            <a:r>
              <a:rPr lang="en-US" b="1" dirty="0">
                <a:latin typeface="Arial" pitchFamily="34" charset="0"/>
                <a:cs typeface="Arial" pitchFamily="34" charset="0"/>
              </a:rPr>
              <a:t>(</a:t>
            </a:r>
            <a:r>
              <a:rPr lang="en-US" b="1" dirty="0" smtClean="0">
                <a:latin typeface="Arial" pitchFamily="34" charset="0"/>
                <a:cs typeface="Arial" pitchFamily="34" charset="0"/>
              </a:rPr>
              <a:t>1–θ</a:t>
            </a:r>
            <a:r>
              <a:rPr lang="en-US" b="1" baseline="-25000" dirty="0" smtClean="0">
                <a:latin typeface="Arial" pitchFamily="34" charset="0"/>
                <a:cs typeface="Arial" pitchFamily="34" charset="0"/>
              </a:rPr>
              <a:t>2</a:t>
            </a:r>
            <a:r>
              <a:rPr lang="en-US" b="1" dirty="0">
                <a:latin typeface="Arial" pitchFamily="34" charset="0"/>
                <a:cs typeface="Arial" pitchFamily="34" charset="0"/>
              </a:rPr>
              <a:t>). If this is repeated k times, then the remaining stick's length and corresponding weight is:</a:t>
            </a:r>
          </a:p>
          <a:p>
            <a:endParaRPr lang="en-US" b="1" dirty="0" smtClean="0">
              <a:latin typeface="Arial" pitchFamily="34" charset="0"/>
              <a:cs typeface="Arial" pitchFamily="34" charset="0"/>
            </a:endParaRPr>
          </a:p>
          <a:p>
            <a:endParaRPr lang="en-US" sz="2000" b="1" dirty="0" smtClean="0">
              <a:latin typeface="Arial" pitchFamily="34" charset="0"/>
              <a:cs typeface="Arial" pitchFamily="34" charset="0"/>
            </a:endParaRPr>
          </a:p>
          <a:p>
            <a:pPr marL="222250" indent="-222250">
              <a:buFont typeface="Arial"/>
              <a:buChar char="•"/>
            </a:pPr>
            <a:endParaRPr lang="en-US" sz="2000" b="1" dirty="0" smtClean="0">
              <a:latin typeface="Arial" pitchFamily="34" charset="0"/>
              <a:cs typeface="Arial" pitchFamily="34" charset="0"/>
            </a:endParaRPr>
          </a:p>
        </p:txBody>
      </p:sp>
      <p:sp>
        <p:nvSpPr>
          <p:cNvPr id="24" name="TextBox 23"/>
          <p:cNvSpPr txBox="1"/>
          <p:nvPr/>
        </p:nvSpPr>
        <p:spPr>
          <a:xfrm>
            <a:off x="3880848" y="4161600"/>
            <a:ext cx="386644" cy="369332"/>
          </a:xfrm>
          <a:prstGeom prst="rect">
            <a:avLst/>
          </a:prstGeom>
          <a:noFill/>
        </p:spPr>
        <p:txBody>
          <a:bodyPr wrap="none" rtlCol="0">
            <a:spAutoFit/>
          </a:bodyPr>
          <a:lstStyle/>
          <a:p>
            <a:r>
              <a:rPr lang="el-GR" dirty="0" smtClean="0"/>
              <a:t>θ</a:t>
            </a:r>
            <a:r>
              <a:rPr lang="en-US" baseline="-25000" dirty="0" smtClean="0"/>
              <a:t>3</a:t>
            </a:r>
            <a:endParaRPr lang="en-US" baseline="-25000" dirty="0"/>
          </a:p>
        </p:txBody>
      </p:sp>
      <p:grpSp>
        <p:nvGrpSpPr>
          <p:cNvPr id="5" name="Group 4"/>
          <p:cNvGrpSpPr>
            <a:grpSpLocks noChangeAspect="1"/>
          </p:cNvGrpSpPr>
          <p:nvPr/>
        </p:nvGrpSpPr>
        <p:grpSpPr>
          <a:xfrm>
            <a:off x="1964847" y="2834112"/>
            <a:ext cx="5214305" cy="1407139"/>
            <a:chOff x="1755996" y="3039807"/>
            <a:chExt cx="5591909" cy="1509040"/>
          </a:xfrm>
        </p:grpSpPr>
        <p:sp>
          <p:nvSpPr>
            <p:cNvPr id="12" name="Rectangle 11"/>
            <p:cNvSpPr/>
            <p:nvPr/>
          </p:nvSpPr>
          <p:spPr>
            <a:xfrm>
              <a:off x="1755996" y="3581400"/>
              <a:ext cx="5591908"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3" name="Rectangle 12"/>
            <p:cNvSpPr/>
            <p:nvPr/>
          </p:nvSpPr>
          <p:spPr>
            <a:xfrm>
              <a:off x="1755996" y="3827590"/>
              <a:ext cx="3792395"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5" name="Rectangle 14"/>
            <p:cNvSpPr/>
            <p:nvPr/>
          </p:nvSpPr>
          <p:spPr>
            <a:xfrm>
              <a:off x="1755996" y="4099430"/>
              <a:ext cx="2620108"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p:cNvSpPr/>
            <p:nvPr/>
          </p:nvSpPr>
          <p:spPr>
            <a:xfrm>
              <a:off x="1755996" y="4374923"/>
              <a:ext cx="1749204" cy="12309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7" name="Rectangle 16"/>
            <p:cNvSpPr/>
            <p:nvPr/>
          </p:nvSpPr>
          <p:spPr>
            <a:xfrm>
              <a:off x="5548391" y="3827590"/>
              <a:ext cx="179951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9" name="Rectangle 18"/>
            <p:cNvSpPr/>
            <p:nvPr/>
          </p:nvSpPr>
          <p:spPr>
            <a:xfrm>
              <a:off x="4376104" y="4099430"/>
              <a:ext cx="116058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0" name="Rectangle 19"/>
            <p:cNvSpPr/>
            <p:nvPr/>
          </p:nvSpPr>
          <p:spPr>
            <a:xfrm>
              <a:off x="3505200" y="4374923"/>
              <a:ext cx="870904" cy="123093"/>
            </a:xfrm>
            <a:prstGeom prst="rect">
              <a:avLst/>
            </a:prstGeom>
            <a:solidFill>
              <a:srgbClr val="FFC000"/>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1" name="TextBox 20"/>
            <p:cNvSpPr txBox="1"/>
            <p:nvPr/>
          </p:nvSpPr>
          <p:spPr>
            <a:xfrm>
              <a:off x="6334416" y="3893338"/>
              <a:ext cx="397866" cy="369332"/>
            </a:xfrm>
            <a:prstGeom prst="rect">
              <a:avLst/>
            </a:prstGeom>
            <a:noFill/>
          </p:spPr>
          <p:txBody>
            <a:bodyPr wrap="none" rtlCol="0">
              <a:spAutoFit/>
            </a:bodyPr>
            <a:lstStyle/>
            <a:p>
              <a:r>
                <a:rPr lang="el-GR" dirty="0" smtClean="0">
                  <a:latin typeface="Arial" pitchFamily="34" charset="0"/>
                  <a:cs typeface="Arial" pitchFamily="34" charset="0"/>
                </a:rPr>
                <a:t>θ</a:t>
              </a:r>
              <a:r>
                <a:rPr lang="en-US" baseline="-25000" dirty="0" smtClean="0">
                  <a:latin typeface="Arial" pitchFamily="34" charset="0"/>
                  <a:cs typeface="Arial" pitchFamily="34" charset="0"/>
                </a:rPr>
                <a:t>1</a:t>
              </a:r>
              <a:endParaRPr lang="en-US" baseline="-25000" dirty="0">
                <a:latin typeface="Arial" pitchFamily="34" charset="0"/>
                <a:cs typeface="Arial" pitchFamily="34" charset="0"/>
              </a:endParaRPr>
            </a:p>
          </p:txBody>
        </p:sp>
        <p:sp>
          <p:nvSpPr>
            <p:cNvPr id="23" name="TextBox 22"/>
            <p:cNvSpPr txBox="1"/>
            <p:nvPr/>
          </p:nvSpPr>
          <p:spPr>
            <a:xfrm>
              <a:off x="4810416" y="4179515"/>
              <a:ext cx="397866" cy="369332"/>
            </a:xfrm>
            <a:prstGeom prst="rect">
              <a:avLst/>
            </a:prstGeom>
            <a:noFill/>
          </p:spPr>
          <p:txBody>
            <a:bodyPr wrap="none" rtlCol="0">
              <a:spAutoFit/>
            </a:bodyPr>
            <a:lstStyle/>
            <a:p>
              <a:r>
                <a:rPr lang="el-GR" dirty="0" smtClean="0">
                  <a:latin typeface="Arial" pitchFamily="34" charset="0"/>
                  <a:cs typeface="Arial" pitchFamily="34" charset="0"/>
                </a:rPr>
                <a:t>θ</a:t>
              </a:r>
              <a:r>
                <a:rPr lang="en-US" baseline="-25000" dirty="0" smtClean="0">
                  <a:latin typeface="Arial" pitchFamily="34" charset="0"/>
                  <a:cs typeface="Arial" pitchFamily="34" charset="0"/>
                </a:rPr>
                <a:t>2</a:t>
              </a:r>
              <a:endParaRPr lang="en-US" baseline="-25000" dirty="0">
                <a:latin typeface="Arial" pitchFamily="34" charset="0"/>
                <a:cs typeface="Arial" pitchFamily="34" charset="0"/>
              </a:endParaRPr>
            </a:p>
          </p:txBody>
        </p:sp>
        <p:cxnSp>
          <p:nvCxnSpPr>
            <p:cNvPr id="8" name="Straight Connector 7"/>
            <p:cNvCxnSpPr/>
            <p:nvPr/>
          </p:nvCxnSpPr>
          <p:spPr>
            <a:xfrm>
              <a:off x="1755996" y="3391554"/>
              <a:ext cx="5591908" cy="17585"/>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755996" y="3286044"/>
              <a:ext cx="0" cy="2461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a:off x="7347904" y="3286043"/>
              <a:ext cx="0" cy="2461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4376104" y="3039807"/>
              <a:ext cx="742511" cy="369332"/>
            </a:xfrm>
            <a:prstGeom prst="rect">
              <a:avLst/>
            </a:prstGeom>
            <a:noFill/>
          </p:spPr>
          <p:txBody>
            <a:bodyPr wrap="none" rtlCol="0">
              <a:spAutoFit/>
            </a:bodyPr>
            <a:lstStyle/>
            <a:p>
              <a:r>
                <a:rPr lang="en-US" dirty="0" smtClean="0">
                  <a:latin typeface="Arial" pitchFamily="34" charset="0"/>
                  <a:cs typeface="Arial" pitchFamily="34" charset="0"/>
                </a:rPr>
                <a:t>Dir~1</a:t>
              </a:r>
              <a:endParaRPr lang="en-US" dirty="0">
                <a:latin typeface="Arial" pitchFamily="34" charset="0"/>
                <a:cs typeface="Arial" pitchFamily="34" charset="0"/>
              </a:endParaRPr>
            </a:p>
          </p:txBody>
        </p:sp>
      </p:grpSp>
      <p:graphicFrame>
        <p:nvGraphicFramePr>
          <p:cNvPr id="25" name="Object 47"/>
          <p:cNvGraphicFramePr>
            <a:graphicFrameLocks noChangeAspect="1"/>
          </p:cNvGraphicFramePr>
          <p:nvPr>
            <p:extLst>
              <p:ext uri="{D42A27DB-BD31-4B8C-83A1-F6EECF244321}">
                <p14:modId xmlns:p14="http://schemas.microsoft.com/office/powerpoint/2010/main" val="4279175234"/>
              </p:ext>
            </p:extLst>
          </p:nvPr>
        </p:nvGraphicFramePr>
        <p:xfrm>
          <a:off x="2568072" y="5860390"/>
          <a:ext cx="1892300" cy="425450"/>
        </p:xfrm>
        <a:graphic>
          <a:graphicData uri="http://schemas.openxmlformats.org/presentationml/2006/ole">
            <mc:AlternateContent xmlns:mc="http://schemas.openxmlformats.org/markup-compatibility/2006">
              <mc:Choice xmlns:v="urn:schemas-microsoft-com:vml" Requires="v">
                <p:oleObj spid="_x0000_s117903" name="Equation" r:id="rId4" imgW="1295280" imgH="291960" progId="Equation.3">
                  <p:embed/>
                </p:oleObj>
              </mc:Choice>
              <mc:Fallback>
                <p:oleObj name="Equation" r:id="rId4" imgW="1295280" imgH="29196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68072" y="5860390"/>
                        <a:ext cx="1892300"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6" name="Object 48"/>
          <p:cNvGraphicFramePr>
            <a:graphicFrameLocks noChangeAspect="1"/>
          </p:cNvGraphicFramePr>
          <p:nvPr>
            <p:extLst>
              <p:ext uri="{D42A27DB-BD31-4B8C-83A1-F6EECF244321}">
                <p14:modId xmlns:p14="http://schemas.microsoft.com/office/powerpoint/2010/main" val="2252476228"/>
              </p:ext>
            </p:extLst>
          </p:nvPr>
        </p:nvGraphicFramePr>
        <p:xfrm>
          <a:off x="4663939" y="5869541"/>
          <a:ext cx="1781175" cy="425450"/>
        </p:xfrm>
        <a:graphic>
          <a:graphicData uri="http://schemas.openxmlformats.org/presentationml/2006/ole">
            <mc:AlternateContent xmlns:mc="http://schemas.openxmlformats.org/markup-compatibility/2006">
              <mc:Choice xmlns:v="urn:schemas-microsoft-com:vml" Requires="v">
                <p:oleObj spid="_x0000_s117904" name="Equation" r:id="rId6" imgW="1218960" imgH="291960" progId="Equation.3">
                  <p:embed/>
                </p:oleObj>
              </mc:Choice>
              <mc:Fallback>
                <p:oleObj name="Equation" r:id="rId6" imgW="1218960" imgH="291960" progId="Equation.3">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663939" y="5869541"/>
                        <a:ext cx="1781175" cy="4254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8385193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138015" y="1756461"/>
            <a:ext cx="5812406" cy="584775"/>
          </a:xfrm>
          <a:prstGeom prst="rect">
            <a:avLst/>
          </a:prstGeom>
          <a:noFill/>
        </p:spPr>
        <p:txBody>
          <a:bodyPr wrap="square" rtlCol="0">
            <a:spAutoFit/>
          </a:bodyPr>
          <a:lstStyle/>
          <a:p>
            <a:pPr algn="r"/>
            <a:r>
              <a:rPr lang="en-US" sz="3200" b="1" dirty="0" smtClean="0">
                <a:latin typeface="Arial"/>
                <a:cs typeface="Arial"/>
              </a:rPr>
              <a:t>Background</a:t>
            </a:r>
            <a:endParaRPr lang="en-US" sz="3200" b="1" dirty="0">
              <a:latin typeface="Arial"/>
              <a:cs typeface="Arial"/>
            </a:endParaRPr>
          </a:p>
        </p:txBody>
      </p:sp>
      <p:pic>
        <p:nvPicPr>
          <p:cNvPr id="7" name="Picture 6" descr="isip_logo_transparent.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49843" y="5123998"/>
            <a:ext cx="1532616" cy="1532616"/>
          </a:xfrm>
          <a:prstGeom prst="rect">
            <a:avLst/>
          </a:prstGeom>
        </p:spPr>
      </p:pic>
      <p:pic>
        <p:nvPicPr>
          <p:cNvPr id="4" name="Picture 2" descr="http://upload.wikimedia.org/wikipedia/commons/thumb/1/17/Temple_T_logo.svg/500px-Temple_T_logo.svg.png"/>
          <p:cNvPicPr>
            <a:picLocks noChangeAspect="1" noChangeArrowheads="1"/>
          </p:cNvPicPr>
          <p:nvPr/>
        </p:nvPicPr>
        <p:blipFill>
          <a:blip r:embed="rId4"/>
          <a:srcRect/>
          <a:stretch>
            <a:fillRect/>
          </a:stretch>
        </p:blipFill>
        <p:spPr bwMode="auto">
          <a:xfrm>
            <a:off x="274320" y="274320"/>
            <a:ext cx="934754" cy="1071229"/>
          </a:xfrm>
          <a:prstGeom prst="rect">
            <a:avLst/>
          </a:prstGeom>
          <a:noFill/>
        </p:spPr>
      </p:pic>
    </p:spTree>
    <p:extLst>
      <p:ext uri="{BB962C8B-B14F-4D97-AF65-F5344CB8AC3E}">
        <p14:creationId xmlns:p14="http://schemas.microsoft.com/office/powerpoint/2010/main" val="318273872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Speech Recognition Overview</a:t>
            </a:r>
            <a:endParaRPr lang="en-US" dirty="0"/>
          </a:p>
        </p:txBody>
      </p:sp>
      <p:grpSp>
        <p:nvGrpSpPr>
          <p:cNvPr id="20" name="Group 19"/>
          <p:cNvGrpSpPr/>
          <p:nvPr/>
        </p:nvGrpSpPr>
        <p:grpSpPr>
          <a:xfrm>
            <a:off x="1639381" y="791308"/>
            <a:ext cx="5566091" cy="5574323"/>
            <a:chOff x="1639381" y="791308"/>
            <a:chExt cx="5566091" cy="5574323"/>
          </a:xfrm>
        </p:grpSpPr>
        <p:pic>
          <p:nvPicPr>
            <p:cNvPr id="15" name="Picture 14"/>
            <p:cNvPicPr/>
            <p:nvPr/>
          </p:nvPicPr>
          <p:blipFill>
            <a:blip r:embed="rId3"/>
            <a:srcRect/>
            <a:stretch>
              <a:fillRect/>
            </a:stretch>
          </p:blipFill>
          <p:spPr bwMode="auto">
            <a:xfrm>
              <a:off x="1639381" y="791308"/>
              <a:ext cx="5169877" cy="5574323"/>
            </a:xfrm>
            <a:prstGeom prst="rect">
              <a:avLst/>
            </a:prstGeom>
            <a:noFill/>
            <a:ln w="9525">
              <a:noFill/>
              <a:miter lim="800000"/>
              <a:headEnd/>
              <a:tailEnd/>
            </a:ln>
          </p:spPr>
        </p:pic>
        <p:sp>
          <p:nvSpPr>
            <p:cNvPr id="18" name="Oval 17"/>
            <p:cNvSpPr/>
            <p:nvPr/>
          </p:nvSpPr>
          <p:spPr>
            <a:xfrm>
              <a:off x="3675888" y="2983511"/>
              <a:ext cx="3529584" cy="1167865"/>
            </a:xfrm>
            <a:prstGeom prst="ellipse">
              <a:avLst/>
            </a:prstGeom>
            <a:noFill/>
            <a:ln>
              <a:solidFill>
                <a:srgbClr val="FF0000"/>
              </a:solidFill>
              <a:prstDash val="sysDash"/>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Parametric vs. Nonparametric Models</a:t>
            </a:r>
            <a:endParaRPr lang="en-US" dirty="0"/>
          </a:p>
        </p:txBody>
      </p:sp>
      <p:sp>
        <p:nvSpPr>
          <p:cNvPr id="3379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sp>
        <p:nvSpPr>
          <p:cNvPr id="33802"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dirty="0"/>
          </a:p>
        </p:txBody>
      </p:sp>
      <p:graphicFrame>
        <p:nvGraphicFramePr>
          <p:cNvPr id="14" name="Table 13"/>
          <p:cNvGraphicFramePr>
            <a:graphicFrameLocks noGrp="1"/>
          </p:cNvGraphicFramePr>
          <p:nvPr>
            <p:extLst>
              <p:ext uri="{D42A27DB-BD31-4B8C-83A1-F6EECF244321}">
                <p14:modId xmlns:p14="http://schemas.microsoft.com/office/powerpoint/2010/main" val="4191268834"/>
              </p:ext>
            </p:extLst>
          </p:nvPr>
        </p:nvGraphicFramePr>
        <p:xfrm>
          <a:off x="228600" y="914400"/>
          <a:ext cx="8704438" cy="3652495"/>
        </p:xfrm>
        <a:graphic>
          <a:graphicData uri="http://schemas.openxmlformats.org/drawingml/2006/table">
            <a:tbl>
              <a:tblPr firstRow="1" bandRow="1">
                <a:tableStyleId>{5C22544A-7EE6-4342-B048-85BDC9FD1C3A}</a:tableStyleId>
              </a:tblPr>
              <a:tblGrid>
                <a:gridCol w="4352219"/>
                <a:gridCol w="4352219"/>
              </a:tblGrid>
              <a:tr h="911848">
                <a:tc>
                  <a:txBody>
                    <a:bodyPr/>
                    <a:lstStyle/>
                    <a:p>
                      <a:pPr algn="ctr"/>
                      <a:r>
                        <a:rPr lang="en-US" sz="2400" dirty="0" smtClean="0">
                          <a:latin typeface="Arial" pitchFamily="34" charset="0"/>
                          <a:cs typeface="Arial" pitchFamily="34" charset="0"/>
                        </a:rPr>
                        <a:t>Parametric</a:t>
                      </a:r>
                      <a:endParaRPr lang="en-US" sz="2400" dirty="0">
                        <a:latin typeface="Arial" pitchFamily="34" charset="0"/>
                        <a:cs typeface="Arial" pitchFamily="34" charset="0"/>
                      </a:endParaRPr>
                    </a:p>
                  </a:txBody>
                  <a:tcPr anchor="ctr"/>
                </a:tc>
                <a:tc>
                  <a:txBody>
                    <a:bodyPr/>
                    <a:lstStyle/>
                    <a:p>
                      <a:pPr algn="ctr"/>
                      <a:r>
                        <a:rPr lang="en-US" sz="2400" dirty="0" smtClean="0">
                          <a:latin typeface="Arial" pitchFamily="34" charset="0"/>
                          <a:cs typeface="Arial" pitchFamily="34" charset="0"/>
                        </a:rPr>
                        <a:t>Nonparametric</a:t>
                      </a:r>
                      <a:endParaRPr lang="en-US" sz="2400" dirty="0">
                        <a:latin typeface="Arial" pitchFamily="34" charset="0"/>
                        <a:cs typeface="Arial" pitchFamily="34" charset="0"/>
                      </a:endParaRP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Requires a</a:t>
                      </a:r>
                      <a:r>
                        <a:rPr lang="en-US" b="1" baseline="0" dirty="0" smtClean="0">
                          <a:latin typeface="Arial" pitchFamily="34" charset="0"/>
                          <a:cs typeface="Arial" pitchFamily="34" charset="0"/>
                        </a:rPr>
                        <a:t> priori assumptions about data structure</a:t>
                      </a:r>
                    </a:p>
                  </a:txBody>
                  <a:tcPr anchor="ctr"/>
                </a:tc>
                <a:tc>
                  <a:txBody>
                    <a:bodyPr/>
                    <a:lstStyle/>
                    <a:p>
                      <a:pPr marL="228600" indent="-228600" algn="l">
                        <a:buFont typeface="Arial" pitchFamily="34" charset="0"/>
                        <a:buChar char="•"/>
                      </a:pPr>
                      <a:r>
                        <a:rPr lang="en-US" b="1" dirty="0" smtClean="0">
                          <a:latin typeface="Arial" pitchFamily="34" charset="0"/>
                          <a:cs typeface="Arial" pitchFamily="34" charset="0"/>
                        </a:rPr>
                        <a:t>Do not</a:t>
                      </a:r>
                      <a:r>
                        <a:rPr lang="en-US" b="1" baseline="0" dirty="0" smtClean="0">
                          <a:latin typeface="Arial" pitchFamily="34" charset="0"/>
                          <a:cs typeface="Arial" pitchFamily="34" charset="0"/>
                        </a:rPr>
                        <a:t> require a priori assumptions about data structure</a:t>
                      </a:r>
                    </a:p>
                  </a:txBody>
                  <a:tcPr anchor="ctr"/>
                </a:tc>
              </a:tr>
              <a:tr h="911848">
                <a:tc>
                  <a:txBody>
                    <a:bodyPr/>
                    <a:lstStyle/>
                    <a:p>
                      <a:pPr marL="228600" indent="-228600" algn="l">
                        <a:buFont typeface="Arial" pitchFamily="34" charset="0"/>
                        <a:buChar char="•"/>
                      </a:pPr>
                      <a:r>
                        <a:rPr lang="en-US" b="1" dirty="0" smtClean="0">
                          <a:latin typeface="Arial" pitchFamily="34" charset="0"/>
                          <a:cs typeface="Arial" pitchFamily="34" charset="0"/>
                        </a:rPr>
                        <a:t>Underlying structure is approximated with a limited number of </a:t>
                      </a:r>
                      <a:r>
                        <a:rPr lang="en-US" sz="1800" b="1" kern="1200" dirty="0" smtClean="0">
                          <a:solidFill>
                            <a:schemeClr val="dk1"/>
                          </a:solidFill>
                          <a:latin typeface="Arial" pitchFamily="34" charset="0"/>
                          <a:ea typeface="+mn-ea"/>
                          <a:cs typeface="Arial" pitchFamily="34" charset="0"/>
                        </a:rPr>
                        <a:t>mixtures</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Underlying structure is learned from data</a:t>
                      </a:r>
                    </a:p>
                  </a:txBody>
                  <a:tcPr anchor="ctr"/>
                </a:tc>
              </a:tr>
              <a:tr h="911848">
                <a:tc>
                  <a:txBody>
                    <a:bodyPr/>
                    <a:lstStyle/>
                    <a:p>
                      <a:pPr marL="228600" marR="0" indent="-228600" algn="l" defTabSz="457200" rtl="0" eaLnBrk="1" fontAlgn="auto" latinLnBrk="0" hangingPunct="1">
                        <a:lnSpc>
                          <a:spcPct val="100000"/>
                        </a:lnSpc>
                        <a:spcBef>
                          <a:spcPts val="0"/>
                        </a:spcBef>
                        <a:spcAft>
                          <a:spcPts val="0"/>
                        </a:spcAft>
                        <a:buClrTx/>
                        <a:buSzTx/>
                        <a:buFont typeface="Arial" pitchFamily="34" charset="0"/>
                        <a:buChar char="•"/>
                        <a:tabLst/>
                        <a:defRPr/>
                      </a:pPr>
                      <a:r>
                        <a:rPr lang="en-US" b="1" dirty="0" smtClean="0">
                          <a:latin typeface="Arial" pitchFamily="34" charset="0"/>
                          <a:cs typeface="Arial" pitchFamily="34" charset="0"/>
                        </a:rPr>
                        <a:t>Number of mixtures is rigidly set</a:t>
                      </a:r>
                    </a:p>
                  </a:txBody>
                  <a:tcPr anchor="ctr"/>
                </a:tc>
                <a:tc>
                  <a:txBody>
                    <a:bodyPr/>
                    <a:lstStyle/>
                    <a:p>
                      <a:pPr marL="228600" indent="-228600" algn="l">
                        <a:buFont typeface="Arial" pitchFamily="34" charset="0"/>
                        <a:buChar char="•"/>
                      </a:pPr>
                      <a:r>
                        <a:rPr lang="en-US" b="1" baseline="0" dirty="0" smtClean="0">
                          <a:latin typeface="Arial" pitchFamily="34" charset="0"/>
                          <a:cs typeface="Arial" pitchFamily="34" charset="0"/>
                        </a:rPr>
                        <a:t>Number of mixtures can evolve</a:t>
                      </a:r>
                      <a:endParaRPr lang="en-US" b="1" baseline="0" dirty="0" smtClean="0">
                        <a:latin typeface="Arial" pitchFamily="34" charset="0"/>
                        <a:cs typeface="Arial" pitchFamily="34" charset="0"/>
                        <a:sym typeface="Wingdings" pitchFamily="2" charset="2"/>
                      </a:endParaRPr>
                    </a:p>
                    <a:p>
                      <a:pPr marL="465138" indent="-241300" algn="l">
                        <a:buFont typeface="Wingdings"/>
                        <a:buChar char="à"/>
                      </a:pPr>
                      <a:r>
                        <a:rPr lang="en-US" b="1" baseline="0" dirty="0" smtClean="0">
                          <a:latin typeface="Arial" pitchFamily="34" charset="0"/>
                          <a:cs typeface="Arial" pitchFamily="34" charset="0"/>
                          <a:sym typeface="Wingdings" pitchFamily="2" charset="2"/>
                        </a:rPr>
                        <a:t> Distributions over distributions</a:t>
                      </a:r>
                    </a:p>
                    <a:p>
                      <a:pPr marL="465138" indent="-241300" algn="l">
                        <a:buFont typeface="Wingdings"/>
                        <a:buChar char="à"/>
                      </a:pPr>
                      <a:r>
                        <a:rPr lang="en-US" b="1" baseline="0" dirty="0" smtClean="0">
                          <a:latin typeface="Arial" pitchFamily="34" charset="0"/>
                          <a:cs typeface="Arial" pitchFamily="34" charset="0"/>
                          <a:sym typeface="Wingdings" pitchFamily="2" charset="2"/>
                        </a:rPr>
                        <a:t> Needs a prior!</a:t>
                      </a:r>
                      <a:endParaRPr lang="en-US" b="1" baseline="0" dirty="0" smtClean="0">
                        <a:latin typeface="Arial" pitchFamily="34" charset="0"/>
                        <a:cs typeface="Arial" pitchFamily="34" charset="0"/>
                      </a:endParaRPr>
                    </a:p>
                  </a:txBody>
                  <a:tcPr anchor="ctr"/>
                </a:tc>
              </a:tr>
            </a:tbl>
          </a:graphicData>
        </a:graphic>
      </p:graphicFrame>
      <p:sp>
        <p:nvSpPr>
          <p:cNvPr id="15" name="TextBox 14"/>
          <p:cNvSpPr txBox="1"/>
          <p:nvPr/>
        </p:nvSpPr>
        <p:spPr>
          <a:xfrm>
            <a:off x="228600" y="4724400"/>
            <a:ext cx="8640270" cy="738664"/>
          </a:xfrm>
          <a:prstGeom prst="rect">
            <a:avLst/>
          </a:prstGeom>
          <a:noFill/>
        </p:spPr>
        <p:txBody>
          <a:bodyPr wrap="square" lIns="0" tIns="0" rIns="0" bIns="0" rtlCol="0">
            <a:spAutoFit/>
          </a:bodyPr>
          <a:lstStyle/>
          <a:p>
            <a:pPr marL="228600" indent="-228600">
              <a:buFont typeface="Arial"/>
              <a:buChar char="•"/>
            </a:pPr>
            <a:r>
              <a:rPr lang="en-US" sz="2400" b="1" dirty="0" smtClean="0">
                <a:latin typeface="Arial"/>
                <a:cs typeface="Arial"/>
              </a:rPr>
              <a:t>Complex models frequently require inference algorithms for approximation!</a:t>
            </a:r>
          </a:p>
        </p:txBody>
      </p:sp>
    </p:spTree>
    <p:extLst>
      <p:ext uri="{BB962C8B-B14F-4D97-AF65-F5344CB8AC3E}">
        <p14:creationId xmlns:p14="http://schemas.microsoft.com/office/powerpoint/2010/main" val="30799014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ISIP Content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ISIP Title Slid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section_brea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21986</TotalTime>
  <Words>2247</Words>
  <Application>Microsoft Macintosh PowerPoint</Application>
  <PresentationFormat>On-screen Show (4:3)</PresentationFormat>
  <Paragraphs>367</Paragraphs>
  <Slides>29</Slides>
  <Notes>29</Notes>
  <HiddenSlides>0</HiddenSlides>
  <MMClips>0</MMClips>
  <ScaleCrop>false</ScaleCrop>
  <HeadingPairs>
    <vt:vector size="6" baseType="variant">
      <vt:variant>
        <vt:lpstr>Theme</vt:lpstr>
      </vt:variant>
      <vt:variant>
        <vt:i4>3</vt:i4>
      </vt:variant>
      <vt:variant>
        <vt:lpstr>Embedded OLE Servers</vt:lpstr>
      </vt:variant>
      <vt:variant>
        <vt:i4>1</vt:i4>
      </vt:variant>
      <vt:variant>
        <vt:lpstr>Slide Titles</vt:lpstr>
      </vt:variant>
      <vt:variant>
        <vt:i4>29</vt:i4>
      </vt:variant>
    </vt:vector>
  </HeadingPairs>
  <TitlesOfParts>
    <vt:vector size="33" baseType="lpstr">
      <vt:lpstr>ISIP Content Slide</vt:lpstr>
      <vt:lpstr>ISIP Title Slide</vt:lpstr>
      <vt:lpstr>section_break</vt:lpstr>
      <vt:lpstr>Equation</vt:lpstr>
      <vt:lpstr>PowerPoint Presentation</vt:lpstr>
      <vt:lpstr>Abstract</vt:lpstr>
      <vt:lpstr>PowerPoint Presentation</vt:lpstr>
      <vt:lpstr>The Motivating Problem</vt:lpstr>
      <vt:lpstr>Goals</vt:lpstr>
      <vt:lpstr>Goals: An Explanation</vt:lpstr>
      <vt:lpstr>PowerPoint Presentation</vt:lpstr>
      <vt:lpstr>Speech Recognition Overview</vt:lpstr>
      <vt:lpstr>Parametric vs. Nonparametric Models</vt:lpstr>
      <vt:lpstr>Taxonomy of Nonparametric Models</vt:lpstr>
      <vt:lpstr>Why Use Dirichlet Processes?</vt:lpstr>
      <vt:lpstr>Dirichlet Distributions</vt:lpstr>
      <vt:lpstr>Dirichlet Processes (DPs)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Temple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Joseph Picone</dc:creator>
  <cp:lastModifiedBy>Joseph Picone</cp:lastModifiedBy>
  <cp:revision>297</cp:revision>
  <dcterms:created xsi:type="dcterms:W3CDTF">2012-05-05T20:20:58Z</dcterms:created>
  <dcterms:modified xsi:type="dcterms:W3CDTF">2013-04-25T03:02:29Z</dcterms:modified>
</cp:coreProperties>
</file>