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1"/>
  </p:sldMasterIdLst>
  <p:notesMasterIdLst>
    <p:notesMasterId r:id="rId44"/>
  </p:notesMasterIdLst>
  <p:handoutMasterIdLst>
    <p:handoutMasterId r:id="rId45"/>
  </p:handoutMasterIdLst>
  <p:sldIdLst>
    <p:sldId id="1127" r:id="rId2"/>
    <p:sldId id="1055" r:id="rId3"/>
    <p:sldId id="1056" r:id="rId4"/>
    <p:sldId id="1057" r:id="rId5"/>
    <p:sldId id="1119" r:id="rId6"/>
    <p:sldId id="1120" r:id="rId7"/>
    <p:sldId id="1121" r:id="rId8"/>
    <p:sldId id="1122" r:id="rId9"/>
    <p:sldId id="1123" r:id="rId10"/>
    <p:sldId id="1126" r:id="rId11"/>
    <p:sldId id="1061" r:id="rId12"/>
    <p:sldId id="1103" r:id="rId13"/>
    <p:sldId id="1098" r:id="rId14"/>
    <p:sldId id="1097" r:id="rId15"/>
    <p:sldId id="1100" r:id="rId16"/>
    <p:sldId id="1128" r:id="rId17"/>
    <p:sldId id="1104" r:id="rId18"/>
    <p:sldId id="1105" r:id="rId19"/>
    <p:sldId id="1106" r:id="rId20"/>
    <p:sldId id="1052" r:id="rId21"/>
    <p:sldId id="1107" r:id="rId22"/>
    <p:sldId id="1108" r:id="rId23"/>
    <p:sldId id="1109" r:id="rId24"/>
    <p:sldId id="1110" r:id="rId25"/>
    <p:sldId id="1111" r:id="rId26"/>
    <p:sldId id="1112" r:id="rId27"/>
    <p:sldId id="1080" r:id="rId28"/>
    <p:sldId id="1081" r:id="rId29"/>
    <p:sldId id="1083" r:id="rId30"/>
    <p:sldId id="973" r:id="rId31"/>
    <p:sldId id="1093" r:id="rId32"/>
    <p:sldId id="1084" r:id="rId33"/>
    <p:sldId id="974" r:id="rId34"/>
    <p:sldId id="1113" r:id="rId35"/>
    <p:sldId id="1116" r:id="rId36"/>
    <p:sldId id="1129" r:id="rId37"/>
    <p:sldId id="975" r:id="rId38"/>
    <p:sldId id="1115" r:id="rId39"/>
    <p:sldId id="1096" r:id="rId40"/>
    <p:sldId id="1117" r:id="rId41"/>
    <p:sldId id="1092" r:id="rId42"/>
    <p:sldId id="1095" r:id="rId43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ECFF"/>
    <a:srgbClr val="FFFFFF"/>
    <a:srgbClr val="FFFFCC"/>
    <a:srgbClr val="FF6600"/>
    <a:srgbClr val="FF3300"/>
    <a:srgbClr val="00FF00"/>
    <a:srgbClr val="003300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42" autoAdjust="0"/>
    <p:restoredTop sz="93613" autoAdjust="0"/>
  </p:normalViewPr>
  <p:slideViewPr>
    <p:cSldViewPr>
      <p:cViewPr>
        <p:scale>
          <a:sx n="70" d="100"/>
          <a:sy n="70" d="100"/>
        </p:scale>
        <p:origin x="-2814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6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7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6" y="8831267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fld id="{015B87AD-9610-4D4A-AFE0-DFD1C21D44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6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5325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7" y="4416425"/>
            <a:ext cx="50466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/>
              <a:t>마스터 문자열 유형 편집</a:t>
            </a:r>
          </a:p>
          <a:p>
            <a:pPr lvl="1"/>
            <a:r>
              <a:rPr lang="ko-KR" altLang="ko-KR" noProof="0" smtClean="0"/>
              <a:t>둘째 수준</a:t>
            </a:r>
          </a:p>
          <a:p>
            <a:pPr lvl="2"/>
            <a:r>
              <a:rPr lang="ko-KR" altLang="ko-KR" noProof="0" smtClean="0"/>
              <a:t>셋째 수준</a:t>
            </a:r>
          </a:p>
          <a:p>
            <a:pPr lvl="3"/>
            <a:r>
              <a:rPr lang="ko-KR" altLang="ko-KR" noProof="0" smtClean="0"/>
              <a:t>넷째 수준</a:t>
            </a:r>
          </a:p>
          <a:p>
            <a:pPr lvl="4"/>
            <a:r>
              <a:rPr lang="ko-KR" altLang="ko-KR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7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6" y="8831267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fld id="{3A714222-6682-4608-BFED-242B1DD1FA46}" type="slidenum">
              <a:rPr lang="ko-KR" altLang="ko-KR"/>
              <a:pPr>
                <a:defRPr/>
              </a:pPr>
              <a:t>‹#›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56022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everyone</a:t>
            </a:r>
          </a:p>
          <a:p>
            <a:r>
              <a:rPr lang="en-US" dirty="0" smtClean="0"/>
              <a:t>Excited to be part of NEBEC 2012</a:t>
            </a:r>
          </a:p>
          <a:p>
            <a:r>
              <a:rPr lang="en-US" dirty="0" err="1" smtClean="0"/>
              <a:t>Firdous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Saleheen</a:t>
            </a:r>
            <a:r>
              <a:rPr lang="en-US" baseline="0" dirty="0" smtClean="0"/>
              <a:t>, PhD, TU, Philadelphia</a:t>
            </a:r>
          </a:p>
          <a:p>
            <a:r>
              <a:rPr lang="en-US" dirty="0" smtClean="0"/>
              <a:t>Today I am going to present</a:t>
            </a:r>
          </a:p>
          <a:p>
            <a:r>
              <a:rPr lang="en-US" dirty="0" smtClean="0"/>
              <a:t>Tactile sensation is the sensation of touch,</a:t>
            </a:r>
            <a:r>
              <a:rPr lang="en-US" baseline="0" dirty="0" smtClean="0"/>
              <a:t> perception of external pressure via physical contact.</a:t>
            </a:r>
          </a:p>
          <a:p>
            <a:r>
              <a:rPr lang="en-US" baseline="0" dirty="0" smtClean="0"/>
              <a:t>Tactile </a:t>
            </a:r>
            <a:r>
              <a:rPr lang="en-US" baseline="0" dirty="0" err="1" smtClean="0"/>
              <a:t>Imaing</a:t>
            </a:r>
            <a:r>
              <a:rPr lang="en-US" baseline="0" dirty="0" smtClean="0"/>
              <a:t> Sensor gives a visual representation of that touch sensation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is tactile imaging sensor?</a:t>
            </a:r>
          </a:p>
          <a:p>
            <a:r>
              <a:rPr lang="en-US" baseline="0" dirty="0" smtClean="0"/>
              <a:t>Why is normal force estimation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1EDFA-B83C-4583-A7EF-3B80A110E1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4643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5301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80894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29011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30856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+mn-cs"/>
              </a:rPr>
              <a:t>StO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+mn-cs"/>
              </a:rPr>
              <a:t> is the quantification of the ratio of oxygenated hemoglobin to total hemoglobin in the microcirculation of a volume of illuminated tissue and is an absolute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8385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0703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3641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2546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4138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5325"/>
            <a:ext cx="4649787" cy="348932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7CB5C-0619-43A1-8336-B936D077FB7A}" type="slidenum">
              <a:rPr lang="ko-KR" altLang="ko-KR" smtClean="0"/>
              <a:pPr/>
              <a:t>2</a:t>
            </a:fld>
            <a:endParaRPr lang="ko-KR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11073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41001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1342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16406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7512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35423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95979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5687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94512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5171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86868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3859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30780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93248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12682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81574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98699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69330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98699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70307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1712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5325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69746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89998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91676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1545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EEFB9-11AA-4F20-B173-500204F02C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244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268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7733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6854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4253-DAE2-4651-8DC0-21E8332BE75E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2DC3-ED60-4DCF-9911-9A0E8F47CF5E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184F-6932-4D3C-AD8E-FC5DB92501D5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79FF-5FDF-43D6-AFFF-9171D03C2FBD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B70-C9A4-4903-8990-72FBE81769E0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C3A-A1BB-4835-A2CF-96490A452639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730E-9817-4B57-AC3F-BFD80D5993A7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C201-EAF2-4F3C-A8CB-C1A9DB1A3CA1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38E-87F4-4D20-BFEC-60BCB6607F36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D26A-066E-4562-B3DC-C7F7B383B9A4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4045-8C3B-4C27-A1A5-39147FB57BEF}" type="datetime1">
              <a:rPr lang="en-US" smtClean="0">
                <a:solidFill>
                  <a:srgbClr val="DBF5F9"/>
                </a:solidFill>
              </a:rPr>
              <a:t>5/9/2013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/>
              </a:solidFill>
              <a:latin typeface="Calibri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B4F2D8-9022-4480-B718-229278FA53A5}" type="datetime1">
              <a:rPr lang="en-US" smtClean="0">
                <a:solidFill>
                  <a:srgbClr val="DBF5F9"/>
                </a:solidFill>
                <a:latin typeface="Calibri"/>
                <a:ea typeface="+mn-ea"/>
              </a:rPr>
              <a:t>5/9/2013</a:t>
            </a:fld>
            <a:endParaRPr lang="en-US">
              <a:solidFill>
                <a:srgbClr val="DBF5F9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8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17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01" y="533400"/>
            <a:ext cx="8001000" cy="1905000"/>
          </a:xfrm>
        </p:spPr>
        <p:txBody>
          <a:bodyPr/>
          <a:lstStyle/>
          <a:p>
            <a:pPr algn="ctr"/>
            <a:r>
              <a:rPr lang="en-US" sz="4000" b="1" dirty="0" err="1" smtClean="0"/>
              <a:t>Hyperspectral</a:t>
            </a:r>
            <a:r>
              <a:rPr lang="en-US" sz="4000" b="1" dirty="0" smtClean="0"/>
              <a:t> Imaging to Discern Benign and Malignant Canine Mammary tumors</a:t>
            </a:r>
            <a:endParaRPr lang="en-US" sz="4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101" y="5257800"/>
            <a:ext cx="7772400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0F6FC6"/>
              </a:buClr>
            </a:pPr>
            <a:endParaRPr lang="en-US" b="1" dirty="0" smtClean="0">
              <a:solidFill>
                <a:srgbClr val="04617B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5995462" y="7620000"/>
            <a:ext cx="646176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38"/>
          <p:cNvSpPr txBox="1">
            <a:spLocks noChangeArrowheads="1"/>
          </p:cNvSpPr>
          <p:nvPr/>
        </p:nvSpPr>
        <p:spPr>
          <a:xfrm>
            <a:off x="1619901" y="3346820"/>
            <a:ext cx="6629400" cy="275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DBF5F9">
                    <a:lumMod val="10000"/>
                  </a:srgbClr>
                </a:solidFill>
              </a:rPr>
              <a:t>                            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>
              <a:solidFill>
                <a:srgbClr val="DBF5F9">
                  <a:lumMod val="10000"/>
                </a:srgbClr>
              </a:solidFill>
            </a:endParaRP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 smtClean="0">
              <a:solidFill>
                <a:srgbClr val="DBF5F9">
                  <a:lumMod val="10000"/>
                </a:srgbClr>
              </a:solidFill>
            </a:endParaRP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>
              <a:solidFill>
                <a:srgbClr val="DBF5F9">
                  <a:lumMod val="10000"/>
                </a:srgbClr>
              </a:solidFill>
            </a:endParaRP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DBF5F9">
                    <a:lumMod val="10000"/>
                  </a:srgbClr>
                </a:solidFill>
              </a:rPr>
              <a:t>Control Sensor Network and Perception Laboratory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009DD9"/>
                </a:solidFill>
              </a:rPr>
              <a:t>Electrical and Computer Engineering Department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009DD9"/>
                </a:solidFill>
              </a:rPr>
              <a:t>Temple University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009DD9"/>
                </a:solidFill>
              </a:rPr>
              <a:t>Philadelphia, PA 19122,  U.S.A.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 smtClean="0">
              <a:solidFill>
                <a:srgbClr val="009DD9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2808211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Amrita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ea typeface="+mn-ea"/>
              </a:rPr>
              <a:t>Sahu</a:t>
            </a:r>
            <a:endParaRPr lang="en-US" sz="2000" dirty="0" smtClean="0">
              <a:solidFill>
                <a:schemeClr val="accent1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    9</a:t>
            </a:r>
            <a:r>
              <a:rPr lang="en-US" sz="2000" baseline="30000" dirty="0" smtClean="0">
                <a:solidFill>
                  <a:schemeClr val="accent1"/>
                </a:solidFill>
                <a:latin typeface="Calibri"/>
                <a:ea typeface="+mn-ea"/>
              </a:rPr>
              <a:t>th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 May,  2013.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Dr. Chang-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ea typeface="+mn-ea"/>
              </a:rPr>
              <a:t>Hee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 Won (Advisory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Chair)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Dr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. Nancy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ea typeface="+mn-ea"/>
              </a:rPr>
              <a:t>Pleshko</a:t>
            </a:r>
            <a:endParaRPr lang="en-US" sz="2000" dirty="0" smtClean="0">
              <a:solidFill>
                <a:schemeClr val="accent1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ea typeface="+mn-ea"/>
              </a:rPr>
              <a:t>Dr. Joseph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ea typeface="+mn-ea"/>
              </a:rPr>
              <a:t>Picone</a:t>
            </a:r>
            <a:endParaRPr lang="en-US" sz="2000" dirty="0">
              <a:solidFill>
                <a:schemeClr val="accent1"/>
              </a:solidFill>
              <a:latin typeface="Calibri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10873"/>
            <a:ext cx="1752600" cy="77015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2"/>
    </mc:Choice>
    <mc:Fallback xmlns="">
      <p:transition spd="slow" advTm="103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Canine Mammary Cancer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Fluorescent dyes used.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dyes were administered in the vein of the canine patient.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illumination, a 660nm laser diode beam used.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uptake and release rates of the dye varied in the diseased and normal tissue.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5931932"/>
            <a:ext cx="7696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M. </a:t>
            </a:r>
            <a:r>
              <a:rPr lang="en-US" sz="1050" dirty="0" err="1" smtClean="0"/>
              <a:t>Gurfinkel</a:t>
            </a:r>
            <a:r>
              <a:rPr lang="en-US" sz="1050" dirty="0"/>
              <a:t> </a:t>
            </a:r>
            <a:r>
              <a:rPr lang="en-US" sz="1050" dirty="0" smtClean="0"/>
              <a:t>et </a:t>
            </a:r>
            <a:r>
              <a:rPr lang="en-US" sz="1050" dirty="0" smtClean="0"/>
              <a:t>al, </a:t>
            </a:r>
            <a:r>
              <a:rPr lang="en-US" sz="1050" dirty="0" smtClean="0"/>
              <a:t>Pharmacokinetics </a:t>
            </a:r>
            <a:r>
              <a:rPr lang="en-US" sz="1050" dirty="0"/>
              <a:t>of ICG and HPPH-car for the Detection of Normal and Tumor Tissue Using Fluorescence, Near-Infrared Reflectance Imaging: A Case Study, Photochemistry and Photobiology, 2000, 72(1), 94-102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8789" y="593467"/>
            <a:ext cx="7772400" cy="641866"/>
          </a:xfrm>
        </p:spPr>
        <p:txBody>
          <a:bodyPr/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418273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Characterize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hyperspectral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imaging system and use it to discern malignant and benign canine mammary tumors.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Normalize and preprocess the spectral data.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 algorithms to discern malignant tumors and benign canine mammary tumors.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 an experiment to acquire the clinical data and analyze the results.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/>
              <a:t>Why is Near Infrared Spectral Range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4800600"/>
          </a:xfrm>
        </p:spPr>
        <p:txBody>
          <a:bodyPr/>
          <a:lstStyle/>
          <a:p>
            <a:pPr marL="285750" indent="-285750"/>
            <a:r>
              <a:rPr lang="en-US" dirty="0"/>
              <a:t>Near Infrared </a:t>
            </a:r>
            <a:r>
              <a:rPr lang="en-US" dirty="0" err="1"/>
              <a:t>Hyperspectral</a:t>
            </a:r>
            <a:r>
              <a:rPr lang="en-US" dirty="0"/>
              <a:t> Imaging has been used in literature for the detection of various kinds of cancer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NIR light has good penetration depth into tissue, because tissue has low absorptivity in this region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NIR light is absorbed by certain </a:t>
            </a:r>
            <a:r>
              <a:rPr lang="en-US" dirty="0" err="1"/>
              <a:t>chromophores</a:t>
            </a:r>
            <a:r>
              <a:rPr lang="en-US" dirty="0"/>
              <a:t> in the tissue that are biochemically significant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In this </a:t>
            </a:r>
            <a:r>
              <a:rPr lang="en-US" dirty="0" smtClean="0"/>
              <a:t>thesis, </a:t>
            </a:r>
            <a:r>
              <a:rPr lang="en-US" dirty="0"/>
              <a:t>we use the visible - NIR spectral range, </a:t>
            </a:r>
            <a:r>
              <a:rPr lang="en-US" dirty="0" smtClean="0"/>
              <a:t>650 nm </a:t>
            </a:r>
            <a:r>
              <a:rPr lang="en-US" dirty="0"/>
              <a:t>to </a:t>
            </a:r>
            <a:r>
              <a:rPr lang="en-US" dirty="0" smtClean="0"/>
              <a:t>1100 nm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96"/>
            <a:ext cx="7620000" cy="1143000"/>
          </a:xfrm>
        </p:spPr>
        <p:txBody>
          <a:bodyPr/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1. Image Preprocessing</a:t>
            </a:r>
          </a:p>
          <a:p>
            <a:pPr marL="630238" lvl="1" indent="-363538">
              <a:buFont typeface="Wingdings" pitchFamily="2" charset="2"/>
              <a:buChar char="Ø"/>
            </a:pPr>
            <a:r>
              <a:rPr lang="en-US" sz="1800" dirty="0" smtClean="0"/>
              <a:t>To improve the signal to noise ratio.</a:t>
            </a:r>
          </a:p>
          <a:p>
            <a:pPr marL="630238" lvl="1" indent="-363538">
              <a:buFont typeface="Wingdings" pitchFamily="2" charset="2"/>
              <a:buChar char="Ø"/>
            </a:pPr>
            <a:r>
              <a:rPr lang="en-US" sz="1800" dirty="0" err="1" smtClean="0"/>
              <a:t>Savitzky-Golay</a:t>
            </a:r>
            <a:r>
              <a:rPr lang="en-US" sz="1800" dirty="0" smtClean="0"/>
              <a:t> Smoothing process used.</a:t>
            </a:r>
          </a:p>
          <a:p>
            <a:pPr marL="630238" lvl="1" indent="-363538">
              <a:buFont typeface="Wingdings" pitchFamily="2" charset="2"/>
              <a:buChar char="Ø"/>
            </a:pPr>
            <a:r>
              <a:rPr lang="en-US" sz="1800" dirty="0" smtClean="0"/>
              <a:t>It performs local polynomial regression using method of least squares.</a:t>
            </a:r>
          </a:p>
          <a:p>
            <a:pPr marL="114300" indent="0">
              <a:buNone/>
            </a:pPr>
            <a:r>
              <a:rPr lang="en-US" dirty="0" smtClean="0"/>
              <a:t>2. Image Normalization</a:t>
            </a:r>
          </a:p>
          <a:p>
            <a:pPr marL="639763" lvl="1" indent="-342900">
              <a:buFont typeface="Wingdings" pitchFamily="2" charset="2"/>
              <a:buChar char="Ø"/>
            </a:pPr>
            <a:r>
              <a:rPr lang="en-US" sz="1800" dirty="0" smtClean="0"/>
              <a:t>Data </a:t>
            </a:r>
            <a:r>
              <a:rPr lang="en-US" sz="1800" dirty="0"/>
              <a:t>should be normalized to treat spectral non-uniformity </a:t>
            </a:r>
            <a:r>
              <a:rPr lang="en-US" sz="1800" dirty="0" smtClean="0"/>
              <a:t> of </a:t>
            </a:r>
            <a:r>
              <a:rPr lang="en-US" sz="1800" dirty="0"/>
              <a:t>device.</a:t>
            </a:r>
          </a:p>
          <a:p>
            <a:pPr marL="639763" lvl="1" indent="-342900">
              <a:buFont typeface="Wingdings" pitchFamily="2" charset="2"/>
              <a:buChar char="Ø"/>
            </a:pPr>
            <a:r>
              <a:rPr lang="en-US" sz="1800" dirty="0" smtClean="0"/>
              <a:t>Raw </a:t>
            </a:r>
            <a:r>
              <a:rPr lang="en-US" sz="1800" dirty="0"/>
              <a:t>data may change due to illumination, temperature and </a:t>
            </a:r>
            <a:r>
              <a:rPr lang="en-US" sz="1800" dirty="0" smtClean="0"/>
              <a:t>non-uniform </a:t>
            </a:r>
            <a:r>
              <a:rPr lang="en-US" sz="1800" dirty="0"/>
              <a:t>contour of the subject</a:t>
            </a:r>
            <a:r>
              <a:rPr lang="en-US" sz="1800" dirty="0" smtClean="0"/>
              <a:t>.</a:t>
            </a:r>
          </a:p>
          <a:p>
            <a:pPr marL="639763" lvl="1" indent="-342900">
              <a:buFont typeface="Wingdings" pitchFamily="2" charset="2"/>
              <a:buChar char="Ø"/>
            </a:pPr>
            <a:r>
              <a:rPr lang="en-US" sz="1800" dirty="0" smtClean="0"/>
              <a:t>Range normalization used.</a:t>
            </a:r>
          </a:p>
          <a:p>
            <a:pPr marL="639763" lvl="1" indent="-342900">
              <a:buFont typeface="Wingdings" pitchFamily="2" charset="2"/>
              <a:buChar char="Ø"/>
            </a:pPr>
            <a:r>
              <a:rPr lang="en-US" sz="1800" dirty="0" smtClean="0"/>
              <a:t>In range normalization, each spectral row is divided by its range (max value - min value).</a:t>
            </a:r>
            <a:endParaRPr lang="en-US" sz="1800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31" y="342900"/>
            <a:ext cx="7620000" cy="1143000"/>
          </a:xfrm>
        </p:spPr>
        <p:txBody>
          <a:bodyPr/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8294"/>
            <a:ext cx="5181600" cy="4191000"/>
          </a:xfrm>
        </p:spPr>
        <p:txBody>
          <a:bodyPr/>
          <a:lstStyle/>
          <a:p>
            <a:pPr marL="114300" indent="0">
              <a:buNone/>
            </a:pPr>
            <a:r>
              <a:rPr lang="en-US" sz="1800" dirty="0" smtClean="0"/>
              <a:t>3. Identification of </a:t>
            </a:r>
            <a:r>
              <a:rPr lang="en-US" sz="1800" dirty="0" err="1" smtClean="0"/>
              <a:t>chromophore</a:t>
            </a:r>
            <a:r>
              <a:rPr lang="en-US" sz="1800" dirty="0"/>
              <a:t>-</a:t>
            </a:r>
            <a:r>
              <a:rPr lang="en-US" sz="1800" dirty="0" smtClean="0"/>
              <a:t>specific wavelengths</a:t>
            </a:r>
          </a:p>
          <a:p>
            <a:pPr marL="715963" lvl="1" indent="-354013">
              <a:buFont typeface="Wingdings" pitchFamily="2" charset="2"/>
              <a:buChar char="Ø"/>
            </a:pPr>
            <a:r>
              <a:rPr lang="en-US" sz="1600" dirty="0" smtClean="0"/>
              <a:t>Second derivative method applied to the </a:t>
            </a:r>
          </a:p>
          <a:p>
            <a:pPr marL="715963" lvl="1" indent="-354013">
              <a:buNone/>
            </a:pPr>
            <a:r>
              <a:rPr lang="en-US" sz="1600" dirty="0" smtClean="0"/>
              <a:t>      reflectance spectra.</a:t>
            </a:r>
          </a:p>
          <a:p>
            <a:pPr marL="715963" lvl="1" indent="-354013">
              <a:buFont typeface="Wingdings" pitchFamily="2" charset="2"/>
              <a:buChar char="Ø"/>
            </a:pPr>
            <a:r>
              <a:rPr lang="en-US" sz="1600" dirty="0" smtClean="0"/>
              <a:t>Negative peaks in the second derivative</a:t>
            </a:r>
          </a:p>
          <a:p>
            <a:pPr marL="715963" lvl="1" indent="-354013">
              <a:buNone/>
            </a:pPr>
            <a:r>
              <a:rPr lang="en-US" sz="1600" dirty="0" smtClean="0"/>
              <a:t>      spectra would give the wavelengths </a:t>
            </a:r>
          </a:p>
          <a:p>
            <a:pPr marL="715963" lvl="1" indent="-354013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corresponding to the </a:t>
            </a:r>
            <a:r>
              <a:rPr lang="en-US" sz="1600" dirty="0" err="1" smtClean="0"/>
              <a:t>chromophores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r>
              <a:rPr lang="en-US" sz="1800" dirty="0" smtClean="0"/>
              <a:t>4. Algorithm to detect malignancy</a:t>
            </a: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937146"/>
            <a:ext cx="25146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8792"/>
            <a:ext cx="533400" cy="54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7172"/>
              </p:ext>
            </p:extLst>
          </p:nvPr>
        </p:nvGraphicFramePr>
        <p:xfrm>
          <a:off x="685800" y="4343400"/>
          <a:ext cx="6096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Algorithm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Canine</a:t>
                      </a:r>
                      <a:r>
                        <a:rPr lang="en-US" baseline="0" dirty="0" smtClean="0"/>
                        <a:t> Cancer</a:t>
                      </a:r>
                      <a:endParaRPr lang="en-US" dirty="0"/>
                    </a:p>
                  </a:txBody>
                  <a:tcPr/>
                </a:tc>
              </a:tr>
              <a:tr h="6441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</a:t>
                      </a:r>
                      <a:r>
                        <a:rPr lang="en-US" sz="1400" baseline="0" dirty="0" smtClean="0"/>
                        <a:t> Vector Machine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 widely used in detection of prostate,</a:t>
                      </a:r>
                      <a:r>
                        <a:rPr lang="en-US" sz="1400" baseline="0" dirty="0" smtClean="0"/>
                        <a:t> gastric cancer.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Does not work well</a:t>
                      </a:r>
                      <a:endParaRPr lang="en-US" sz="1400" dirty="0"/>
                    </a:p>
                  </a:txBody>
                  <a:tcPr/>
                </a:tc>
              </a:tr>
              <a:tr h="4562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PCA-LDA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Also used in some kinds of cancers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Sensitivity and Specificity </a:t>
                      </a:r>
                      <a:r>
                        <a:rPr lang="en-US" sz="1400" dirty="0" smtClean="0"/>
                        <a:t>86 % </a:t>
                      </a:r>
                      <a:r>
                        <a:rPr lang="en-US" sz="1400" dirty="0" smtClean="0"/>
                        <a:t>and </a:t>
                      </a:r>
                      <a:r>
                        <a:rPr lang="en-US" sz="1400" dirty="0" smtClean="0"/>
                        <a:t>86 % </a:t>
                      </a:r>
                      <a:endParaRPr lang="en-US" sz="1400" dirty="0"/>
                    </a:p>
                  </a:txBody>
                  <a:tcPr/>
                </a:tc>
              </a:tr>
              <a:tr h="6977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Tissue</a:t>
                      </a:r>
                      <a:r>
                        <a:rPr lang="en-US" sz="1400" baseline="0" dirty="0" smtClean="0"/>
                        <a:t> Optical Index (TOI)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Used in breast</a:t>
                      </a:r>
                      <a:r>
                        <a:rPr lang="en-US" sz="1400" baseline="0" dirty="0" smtClean="0"/>
                        <a:t> cancer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Sensitivity and Specificity </a:t>
                      </a:r>
                      <a:r>
                        <a:rPr lang="en-US" sz="1400" dirty="0" smtClean="0"/>
                        <a:t>86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 </a:t>
                      </a:r>
                      <a:r>
                        <a:rPr lang="en-US" sz="1400" dirty="0" smtClean="0"/>
                        <a:t>and </a:t>
                      </a:r>
                      <a:r>
                        <a:rPr lang="en-US" sz="1400" dirty="0" smtClean="0"/>
                        <a:t>95% 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Tissue Optical Indices Method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51911"/>
              </p:ext>
            </p:extLst>
          </p:nvPr>
        </p:nvGraphicFramePr>
        <p:xfrm>
          <a:off x="2514600" y="1447800"/>
          <a:ext cx="253925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447800"/>
                        <a:ext cx="253925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31516"/>
            <a:ext cx="6544794" cy="932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93196"/>
              </p:ext>
            </p:extLst>
          </p:nvPr>
        </p:nvGraphicFramePr>
        <p:xfrm>
          <a:off x="5638800" y="3845515"/>
          <a:ext cx="1524000" cy="44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r:id="rId8" imgW="596641" imgH="203112" progId="Equation.DSMT4">
                  <p:embed/>
                </p:oleObj>
              </mc:Choice>
              <mc:Fallback>
                <p:oleObj r:id="rId8" imgW="596641" imgH="203112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45515"/>
                        <a:ext cx="1524000" cy="445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55554"/>
              </p:ext>
            </p:extLst>
          </p:nvPr>
        </p:nvGraphicFramePr>
        <p:xfrm>
          <a:off x="5791200" y="4420566"/>
          <a:ext cx="1072489" cy="45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r:id="rId10" imgW="482391" imgH="203112" progId="Equation.DSMT4">
                  <p:embed/>
                </p:oleObj>
              </mc:Choice>
              <mc:Fallback>
                <p:oleObj r:id="rId10" imgW="482391" imgH="203112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20566"/>
                        <a:ext cx="1072489" cy="456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94627"/>
              </p:ext>
            </p:extLst>
          </p:nvPr>
        </p:nvGraphicFramePr>
        <p:xfrm>
          <a:off x="5715000" y="4897185"/>
          <a:ext cx="1392384" cy="85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r:id="rId12" imgW="748975" imgH="393529" progId="Equation.DSMT4">
                  <p:embed/>
                </p:oleObj>
              </mc:Choice>
              <mc:Fallback>
                <p:oleObj r:id="rId12" imgW="748975" imgH="393529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97185"/>
                        <a:ext cx="1392384" cy="857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79338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i="1" dirty="0"/>
              <a:t>A</a:t>
            </a:r>
            <a:r>
              <a:rPr lang="en-US" sz="1600" dirty="0"/>
              <a:t> is the absorption of NIR light</a:t>
            </a:r>
            <a:r>
              <a:rPr lang="en-US" sz="1600" dirty="0" smtClean="0"/>
              <a:t>,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ε  is </a:t>
            </a:r>
            <a:r>
              <a:rPr lang="en-US" sz="1600" dirty="0"/>
              <a:t>the molar extinction coefficient (</a:t>
            </a:r>
            <a:r>
              <a:rPr lang="en-US" sz="1600" dirty="0" err="1" smtClean="0"/>
              <a:t>mol</a:t>
            </a:r>
            <a:r>
              <a:rPr lang="en-US" sz="1600" dirty="0" smtClean="0"/>
              <a:t>/</a:t>
            </a:r>
            <a:r>
              <a:rPr lang="en-US" sz="1600" dirty="0" err="1" smtClean="0"/>
              <a:t>litre</a:t>
            </a:r>
            <a:r>
              <a:rPr lang="en-US" sz="1600" dirty="0" smtClean="0"/>
              <a:t>/cm)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[</a:t>
            </a:r>
            <a:r>
              <a:rPr lang="en-US" sz="1600" dirty="0"/>
              <a:t>c] is the concentration of </a:t>
            </a:r>
            <a:r>
              <a:rPr lang="en-US" sz="1600" dirty="0" err="1"/>
              <a:t>chromophore</a:t>
            </a:r>
            <a:r>
              <a:rPr lang="en-US" sz="1600" dirty="0"/>
              <a:t>  (</a:t>
            </a:r>
            <a:r>
              <a:rPr lang="en-US" sz="1600" dirty="0" err="1"/>
              <a:t>mol</a:t>
            </a:r>
            <a:r>
              <a:rPr lang="en-US" sz="1600" dirty="0"/>
              <a:t>/</a:t>
            </a:r>
            <a:r>
              <a:rPr lang="en-US" sz="1600" dirty="0" err="1"/>
              <a:t>litre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i="1" dirty="0"/>
              <a:t>l</a:t>
            </a:r>
            <a:r>
              <a:rPr lang="en-US" sz="1600" dirty="0"/>
              <a:t> is the photon path length (cm</a:t>
            </a:r>
            <a:r>
              <a:rPr lang="en-US" sz="1600" dirty="0" smtClean="0"/>
              <a:t>)</a:t>
            </a:r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Tissue Optical Indices Method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7210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Higher content of hemoglobin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HbT</a:t>
            </a:r>
            <a:r>
              <a:rPr lang="en-US" dirty="0">
                <a:latin typeface="Arial" pitchFamily="34" charset="0"/>
                <a:cs typeface="Arial" pitchFamily="34" charset="0"/>
              </a:rPr>
              <a:t>) suggests elevated blood volume and angiogenesis.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Higher water content (H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O) suggest edema and increased cellularity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Decreased StO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(tissue oxygen saturation) indicated tissue hypoxia driven by metabolically active tumor cells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Decreased lipid content  reflects displacement of parenchymal adipose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higher TOI suggest that the tumor is malignant, because it indicates higher metabolic activity of the cells.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17814"/>
              </p:ext>
            </p:extLst>
          </p:nvPr>
        </p:nvGraphicFramePr>
        <p:xfrm>
          <a:off x="2514600" y="495300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53000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5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PCA-LDA Method</a:t>
            </a:r>
            <a:endParaRPr lang="en-US" sz="40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7620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Converts a larger number of correlated variables into a smaller number of linearly uncorrelated variables called principal components (PC).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first principal component has the highest variance, the second principal component has the second highest variance and so on.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Each PC is orthogonal to each other.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70598"/>
            <a:ext cx="6858000" cy="2403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51211"/>
            <a:ext cx="76200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dirty="0" smtClean="0"/>
              <a:t>Principal Component Analysis 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637393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http://cnx.org/content/m11461/latest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PCA-LDA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Linear Discriminant Analysis</a:t>
            </a:r>
          </a:p>
          <a:p>
            <a:pPr marL="285750" indent="-285750"/>
            <a:r>
              <a:rPr lang="en-US" sz="1800" dirty="0"/>
              <a:t>Linear Discriminant Analysis is widely used in statistics, machine learning and pattern recognition.</a:t>
            </a:r>
          </a:p>
          <a:p>
            <a:endParaRPr lang="en-US" sz="1800" dirty="0"/>
          </a:p>
          <a:p>
            <a:pPr marL="285750" indent="-285750"/>
            <a:r>
              <a:rPr lang="en-US" sz="1800" dirty="0"/>
              <a:t>It finds a linear combination of features which characterized two or more classes of objects.</a:t>
            </a:r>
          </a:p>
          <a:p>
            <a:endParaRPr lang="en-US" sz="1800" dirty="0"/>
          </a:p>
          <a:p>
            <a:pPr marL="285750" indent="-285750"/>
            <a:r>
              <a:rPr lang="en-US" sz="1800" dirty="0"/>
              <a:t>It used Bayes’ Formula, and we assume that the prior probabilities for groups are given.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4267200"/>
            <a:ext cx="6477000" cy="2590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PCA-LDA Method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4724400" cy="5410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399"/>
            <a:ext cx="7620000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Motivation</a:t>
            </a:r>
          </a:p>
          <a:p>
            <a:r>
              <a:rPr lang="en-US" sz="2000" dirty="0" smtClean="0"/>
              <a:t>Background and Literature Review</a:t>
            </a:r>
          </a:p>
          <a:p>
            <a:r>
              <a:rPr lang="en-US" sz="2000" dirty="0" smtClean="0"/>
              <a:t>Objectives</a:t>
            </a:r>
          </a:p>
          <a:p>
            <a:r>
              <a:rPr lang="en-US" sz="2000" dirty="0" smtClean="0"/>
              <a:t>Image Processing Methods</a:t>
            </a:r>
          </a:p>
          <a:p>
            <a:r>
              <a:rPr lang="en-US" sz="2000" dirty="0" smtClean="0"/>
              <a:t>Experimental Setup</a:t>
            </a:r>
          </a:p>
          <a:p>
            <a:r>
              <a:rPr lang="en-US" sz="2000" dirty="0" smtClean="0"/>
              <a:t>Characterization of System</a:t>
            </a:r>
          </a:p>
          <a:p>
            <a:r>
              <a:rPr lang="en-US" sz="2000" dirty="0" smtClean="0"/>
              <a:t>Data Acquisition</a:t>
            </a:r>
          </a:p>
          <a:p>
            <a:r>
              <a:rPr lang="en-US" sz="2000" dirty="0" smtClean="0"/>
              <a:t>Results</a:t>
            </a:r>
          </a:p>
          <a:p>
            <a:r>
              <a:rPr lang="en-US" sz="2000" dirty="0" smtClean="0"/>
              <a:t>Conclusions</a:t>
            </a:r>
          </a:p>
          <a:p>
            <a:r>
              <a:rPr lang="en-US" sz="2000" dirty="0" smtClean="0"/>
              <a:t>Future Work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7620000" cy="1143000"/>
          </a:xfrm>
        </p:spPr>
        <p:txBody>
          <a:bodyPr/>
          <a:lstStyle/>
          <a:p>
            <a:r>
              <a:rPr lang="en-US" sz="3200" dirty="0" err="1" smtClean="0"/>
              <a:t>Hyperspectral</a:t>
            </a:r>
            <a:r>
              <a:rPr lang="en-US" sz="3200" dirty="0" smtClean="0"/>
              <a:t> Imaging System Description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600" y="1676400"/>
            <a:ext cx="3810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The imaging system consists of: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digital imager (CCD camera, 1.4 megapixel, 12 bit output).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Liquid Crystal Tunable Filter.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LCTF Controller.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500W dual quartz tungsten halogen lamps (360-2500nm) were used for illumination.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8489"/>
            <a:ext cx="3733800" cy="3429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8487"/>
            <a:ext cx="914400" cy="9285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Characterization of HSI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Experiment 1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To test the repeatability of the HSI system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Experiment 2</a:t>
            </a:r>
          </a:p>
          <a:p>
            <a:pPr marL="114300" indent="0">
              <a:buNone/>
            </a:pPr>
            <a:r>
              <a:rPr lang="en-US" sz="2000" dirty="0" smtClean="0"/>
              <a:t>   Depth of penetration of NIR light into chicken breast 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tissue.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Experiment 3</a:t>
            </a:r>
          </a:p>
          <a:p>
            <a:pPr marL="114300" indent="0">
              <a:buNone/>
            </a:pPr>
            <a:r>
              <a:rPr lang="en-US" sz="2000" dirty="0" smtClean="0"/>
              <a:t>   Effect of camera-to-sample distance on the reflectance </a:t>
            </a: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   intensity spectra.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Repeatability Experiment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Hyperspectral</a:t>
            </a:r>
            <a:r>
              <a:rPr lang="en-US" dirty="0" smtClean="0"/>
              <a:t> image of a neoprene rubber sheet is captured for 5 consecutive days.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The ambient temperature and humidity are recorded.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External conditions such as lighting were kept as similar as possible.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The reflectance spectra were compared.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010400" cy="396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64530"/>
              </p:ext>
            </p:extLst>
          </p:nvPr>
        </p:nvGraphicFramePr>
        <p:xfrm>
          <a:off x="1447800" y="990600"/>
          <a:ext cx="5079492" cy="1699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127"/>
                <a:gridCol w="1270127"/>
                <a:gridCol w="1270127"/>
                <a:gridCol w="1269111"/>
              </a:tblGrid>
              <a:tr h="254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 dirty="0">
                          <a:effectLst/>
                        </a:rPr>
                        <a:t>Day 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 dirty="0">
                          <a:effectLst/>
                        </a:rPr>
                        <a:t>Temperature 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Humidity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Weather conditions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22.9 ˚C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28%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Cloudy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22.7 ˚C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29%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Cloudy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23.6 ˚C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26%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Sunny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23.8 ˚C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Sunny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24.1˚C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91715" algn="l"/>
                        </a:tabLst>
                      </a:pPr>
                      <a:r>
                        <a:rPr lang="en-US" sz="1100" dirty="0">
                          <a:effectLst/>
                        </a:rPr>
                        <a:t>Sunny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1447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System found to be fairly repeatable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Depth of Penetration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Chicken breast tissue was cut into sections of varying thickness.</a:t>
            </a:r>
          </a:p>
          <a:p>
            <a:r>
              <a:rPr lang="en-US" dirty="0" smtClean="0"/>
              <a:t>Neoprene rubber sheet was placed under the chicken slice.</a:t>
            </a:r>
          </a:p>
          <a:p>
            <a:r>
              <a:rPr lang="en-US" dirty="0" smtClean="0"/>
              <a:t>Quantify at what minimum width of the chicken </a:t>
            </a:r>
            <a:r>
              <a:rPr lang="en-US" dirty="0" smtClean="0"/>
              <a:t>slice the spectral </a:t>
            </a:r>
            <a:r>
              <a:rPr lang="en-US" dirty="0" smtClean="0"/>
              <a:t>effect of neoprene </a:t>
            </a:r>
            <a:r>
              <a:rPr lang="en-US" dirty="0" smtClean="0"/>
              <a:t>rubber is obtained.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467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depth of penetration of NIR light into chicken breast to be between 3 mm to 5 mm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91596"/>
            <a:ext cx="7620000" cy="1143000"/>
          </a:xfrm>
        </p:spPr>
        <p:txBody>
          <a:bodyPr/>
          <a:lstStyle/>
          <a:p>
            <a:r>
              <a:rPr lang="en-US" sz="3200" dirty="0" smtClean="0"/>
              <a:t>Effect of camera to sample distance on the output spectra.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7620000" cy="4800600"/>
          </a:xfrm>
        </p:spPr>
        <p:txBody>
          <a:bodyPr/>
          <a:lstStyle/>
          <a:p>
            <a:r>
              <a:rPr lang="en-US" sz="1800" dirty="0" smtClean="0"/>
              <a:t>The distance between the sample and the camera is varied each time.</a:t>
            </a:r>
          </a:p>
          <a:p>
            <a:r>
              <a:rPr lang="en-US" sz="1800" dirty="0" smtClean="0"/>
              <a:t>The target was a slice of chicken breast.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6172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reflectance spectra is not affected by the camera to sample distance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15" y="685800"/>
            <a:ext cx="7620000" cy="1143000"/>
          </a:xfrm>
        </p:spPr>
        <p:txBody>
          <a:bodyPr/>
          <a:lstStyle/>
          <a:p>
            <a:r>
              <a:rPr lang="en-US" sz="3600" dirty="0" smtClean="0"/>
              <a:t>Data Acquisition </a:t>
            </a:r>
            <a:r>
              <a:rPr lang="en-US" sz="3600" dirty="0"/>
              <a:t>F</a:t>
            </a:r>
            <a:r>
              <a:rPr lang="en-US" sz="3600" dirty="0" smtClean="0"/>
              <a:t>rom Canine </a:t>
            </a:r>
            <a:r>
              <a:rPr lang="en-US" sz="3600" dirty="0"/>
              <a:t>P</a:t>
            </a:r>
            <a:r>
              <a:rPr lang="en-US" sz="3600" dirty="0" smtClean="0"/>
              <a:t>atients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24200" y="2933700"/>
            <a:ext cx="2819400" cy="762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ash"/>
            <a:tailEnd type="none" w="sm" len="sm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>
            <a:off x="3429000" y="2933700"/>
            <a:ext cx="2514600" cy="891987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13" name="Arc 12"/>
          <p:cNvSpPr/>
          <p:nvPr/>
        </p:nvSpPr>
        <p:spPr>
          <a:xfrm flipH="1">
            <a:off x="4724400" y="2933700"/>
            <a:ext cx="228600" cy="457200"/>
          </a:xfrm>
          <a:prstGeom prst="arc">
            <a:avLst>
              <a:gd name="adj1" fmla="val 17096023"/>
              <a:gd name="adj2" fmla="val 4979821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none" w="sm" len="sm"/>
          </a:ln>
          <a:effectLst/>
        </p:spPr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PMingLiU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792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The data were acquired in collaboration with the Veterinary Hospital of the University of Pennsylvania.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8229"/>
            <a:ext cx="6368054" cy="32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</a:t>
            </a:r>
            <a:r>
              <a:rPr lang="en-US" sz="3200" dirty="0" smtClean="0"/>
              <a:t>Acquisition </a:t>
            </a:r>
            <a:r>
              <a:rPr lang="en-US" sz="3200" dirty="0"/>
              <a:t>F</a:t>
            </a:r>
            <a:r>
              <a:rPr lang="en-US" sz="3200" dirty="0" smtClean="0"/>
              <a:t>rom </a:t>
            </a:r>
            <a:r>
              <a:rPr lang="en-US" sz="3200" dirty="0"/>
              <a:t>C</a:t>
            </a:r>
            <a:r>
              <a:rPr lang="en-US" sz="3200" dirty="0" smtClean="0"/>
              <a:t>anine Patients</a:t>
            </a:r>
            <a:endParaRPr lang="en-US" sz="3200" dirty="0"/>
          </a:p>
        </p:txBody>
      </p:sp>
      <p:pic>
        <p:nvPicPr>
          <p:cNvPr id="32" name="Picture 31" descr="D:\Backup\Tactile Imaging\Data Veterinary\Images\Canine Patient Pictures\01121214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51816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4148667"/>
            <a:ext cx="27717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498716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latin typeface="Arial" pitchFamily="34" charset="0"/>
                <a:cs typeface="Arial" pitchFamily="34" charset="0"/>
              </a:rPr>
              <a:t>Hyperpspectral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image cube of a canine patient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6096000"/>
            <a:ext cx="609600" cy="652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613010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Increasing wavelength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54800" y="542396"/>
            <a:ext cx="6784200" cy="82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Spectral data smoothed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Savitzky-Golay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filtering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537963"/>
            <a:ext cx="3623557" cy="29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57600" y="4008341"/>
            <a:ext cx="1066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599" y="295292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Smoothing applied on raw data to minimize noise</a:t>
            </a:r>
            <a:endParaRPr lang="en-US" sz="12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438400"/>
            <a:ext cx="3428999" cy="300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Using </a:t>
            </a:r>
            <a:r>
              <a:rPr lang="en-US" sz="2000" dirty="0" err="1" smtClean="0"/>
              <a:t>Hyperspectral</a:t>
            </a:r>
            <a:r>
              <a:rPr lang="en-US" sz="2000" dirty="0" smtClean="0"/>
              <a:t> Imaging (HSI) for tumor detection </a:t>
            </a:r>
          </a:p>
          <a:p>
            <a:pPr marL="0" indent="0">
              <a:buNone/>
            </a:pPr>
            <a:endParaRPr lang="en-US" sz="2000" dirty="0" smtClean="0"/>
          </a:p>
          <a:p>
            <a:pPr indent="-342900"/>
            <a:r>
              <a:rPr lang="en-US" dirty="0" smtClean="0"/>
              <a:t> </a:t>
            </a:r>
            <a:r>
              <a:rPr lang="en-US" sz="2000" dirty="0" smtClean="0"/>
              <a:t>Non-invasive</a:t>
            </a:r>
          </a:p>
          <a:p>
            <a:pPr indent="-342900"/>
            <a:r>
              <a:rPr lang="en-US" sz="2000" dirty="0" smtClean="0"/>
              <a:t> Less time-consuming </a:t>
            </a:r>
          </a:p>
          <a:p>
            <a:pPr indent="-342900"/>
            <a:r>
              <a:rPr lang="en-US" sz="2000" dirty="0"/>
              <a:t> </a:t>
            </a:r>
            <a:r>
              <a:rPr lang="en-US" sz="2000" dirty="0" smtClean="0"/>
              <a:t>Allows assessment of a large area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tissue.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smtClean="0"/>
              <a:t>Applications of HSI tissue imaging:</a:t>
            </a:r>
          </a:p>
          <a:p>
            <a:pPr indent="-342900"/>
            <a:r>
              <a:rPr lang="en-US" sz="2000" dirty="0" smtClean="0"/>
              <a:t>Mammary tumors</a:t>
            </a:r>
          </a:p>
          <a:p>
            <a:pPr marL="582930" lvl="1" indent="-285750">
              <a:buFont typeface="Wingdings" pitchFamily="2" charset="2"/>
              <a:buChar char="Ø"/>
            </a:pPr>
            <a:r>
              <a:rPr lang="en-US" sz="1800" dirty="0" smtClean="0"/>
              <a:t>Human Breast Cancer</a:t>
            </a:r>
          </a:p>
          <a:p>
            <a:pPr marL="582930" lvl="1" indent="-285750">
              <a:buFont typeface="Wingdings" pitchFamily="2" charset="2"/>
              <a:buChar char="Ø"/>
            </a:pPr>
            <a:r>
              <a:rPr lang="en-US" sz="1800" dirty="0" smtClean="0"/>
              <a:t>Canine </a:t>
            </a:r>
            <a:r>
              <a:rPr lang="en-US" sz="1800" dirty="0"/>
              <a:t>C</a:t>
            </a:r>
            <a:r>
              <a:rPr lang="en-US" sz="1800" dirty="0" smtClean="0"/>
              <a:t>ancer</a:t>
            </a:r>
          </a:p>
          <a:p>
            <a:pPr marL="582930" lvl="1" indent="-285750">
              <a:buFont typeface="Wingdings" pitchFamily="2" charset="2"/>
              <a:buChar char="Ø"/>
            </a:pPr>
            <a:r>
              <a:rPr lang="en-US" sz="1800" dirty="0" smtClean="0"/>
              <a:t>Feline Cancer</a:t>
            </a:r>
          </a:p>
          <a:p>
            <a:pPr marL="0" indent="0">
              <a:buNone/>
            </a:pPr>
            <a:endParaRPr lang="en-US" sz="2000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10200" y="6499704"/>
            <a:ext cx="3282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http://www.thepetcenter.com/gen/can.html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Mammary exam 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590800"/>
            <a:ext cx="2946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4000" dirty="0" smtClean="0"/>
              <a:t>Results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5600" y="1600200"/>
            <a:ext cx="781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Smoothed spectral data from one of the canine patients shown.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Cancer tissue has relatively lower reflectance intensity compared to the benign and the normal tissue.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54389"/>
            <a:ext cx="6858000" cy="36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329"/>
            <a:ext cx="7620000" cy="1143000"/>
          </a:xfrm>
        </p:spPr>
        <p:txBody>
          <a:bodyPr/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181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44560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normalization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540"/>
            <a:ext cx="5341922" cy="33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1600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Before range normalization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84333" y="23622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Negative Peaks </a:t>
            </a:r>
            <a:r>
              <a:rPr lang="en-US" dirty="0">
                <a:latin typeface="Arial" pitchFamily="34" charset="0"/>
                <a:cs typeface="Arial" pitchFamily="34" charset="0"/>
              </a:rPr>
              <a:t>at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700, 840, 900 and 970 nm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observed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second derivative reflectance spectra, these peaks were attributed 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deoxy</a:t>
            </a:r>
            <a:r>
              <a:rPr lang="en-US" dirty="0">
                <a:latin typeface="Arial" pitchFamily="34" charset="0"/>
                <a:cs typeface="Arial" pitchFamily="34" charset="0"/>
              </a:rPr>
              <a:t>-hemoglobin, oxy-hemoglobin, lipid and water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respectively.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588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chromophore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-specific wavelength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5334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600" dirty="0" smtClean="0"/>
              <a:t>Results (TOI Method)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78" y="11430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2978" y="4191000"/>
            <a:ext cx="69370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Using a TOI threshold of 2.00 units,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out of 7 malignant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tumors,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out of 15 benign tumors,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All of 22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normal tissue ROIs were correctly identified.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ensitivity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specificity of the proposed method were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86%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95%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respectively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7762" y="6283881"/>
            <a:ext cx="71889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Sahu</a:t>
            </a:r>
            <a:r>
              <a:rPr lang="en-US" sz="1050" dirty="0" smtClean="0"/>
              <a:t> A., </a:t>
            </a:r>
            <a:r>
              <a:rPr lang="en-US" sz="1050" dirty="0" err="1" smtClean="0"/>
              <a:t>McGoverin</a:t>
            </a:r>
            <a:r>
              <a:rPr lang="en-US" sz="1050" dirty="0" smtClean="0"/>
              <a:t> C. </a:t>
            </a:r>
            <a:r>
              <a:rPr lang="en-US" sz="1050" dirty="0"/>
              <a:t>et. al </a:t>
            </a:r>
            <a:r>
              <a:rPr lang="en-US" sz="1050" dirty="0" smtClean="0"/>
              <a:t>“</a:t>
            </a:r>
            <a:r>
              <a:rPr lang="en-US" sz="1050" dirty="0" err="1" smtClean="0"/>
              <a:t>Hyperspectral</a:t>
            </a:r>
            <a:r>
              <a:rPr lang="en-US" sz="1050" dirty="0" smtClean="0"/>
              <a:t> </a:t>
            </a:r>
            <a:r>
              <a:rPr lang="en-US" sz="1050" dirty="0" err="1" smtClean="0"/>
              <a:t>Imagimg</a:t>
            </a:r>
            <a:r>
              <a:rPr lang="en-US" sz="1050" dirty="0" smtClean="0"/>
              <a:t> to Discern Malignant and Benign Canine Mammary Tumors”, </a:t>
            </a:r>
            <a:r>
              <a:rPr lang="en-US" sz="1050" dirty="0"/>
              <a:t>In Proc. of  </a:t>
            </a:r>
            <a:r>
              <a:rPr lang="en-US" sz="1050" dirty="0" smtClean="0"/>
              <a:t>SPIE Defense Security Sensing 2013</a:t>
            </a: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(PCA-LDA  Method)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have 44 Regions of Interest (ROI). Cannot construct separate training and testing dataset.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44-fold cross validation is used.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Sensitivity and specificity is </a:t>
            </a:r>
            <a:r>
              <a:rPr lang="en-US" sz="2000" dirty="0" smtClean="0"/>
              <a:t>86% </a:t>
            </a:r>
            <a:r>
              <a:rPr lang="en-US" sz="2000" dirty="0" smtClean="0"/>
              <a:t>and </a:t>
            </a:r>
            <a:r>
              <a:rPr lang="en-US" sz="2000" dirty="0" smtClean="0"/>
              <a:t>86%.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Discussions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62532"/>
              </p:ext>
            </p:extLst>
          </p:nvPr>
        </p:nvGraphicFramePr>
        <p:xfrm>
          <a:off x="1143000" y="144780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and specificity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</a:t>
                      </a:r>
                      <a:r>
                        <a:rPr lang="en-US" baseline="0" dirty="0" smtClean="0"/>
                        <a:t> and 91%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 and 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Canine Mammary</a:t>
                      </a:r>
                      <a:r>
                        <a:rPr lang="en-US" baseline="0" dirty="0" smtClean="0"/>
                        <a:t>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 smtClean="0"/>
                        <a:t>95% </a:t>
                      </a:r>
                      <a:r>
                        <a:rPr lang="en-US" dirty="0" smtClean="0"/>
                        <a:t>(TOI)</a:t>
                      </a:r>
                    </a:p>
                    <a:p>
                      <a:r>
                        <a:rPr lang="en-US" dirty="0" smtClean="0"/>
                        <a:t>86%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 smtClean="0"/>
                        <a:t>86% </a:t>
                      </a:r>
                      <a:r>
                        <a:rPr lang="en-US" dirty="0" smtClean="0"/>
                        <a:t>(PCA-LDA)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419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Both TOI and PCA-LDA method works well. The TOI method has a slightly higher specificity for identifying benign tumors.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TOI Method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7030A0"/>
                </a:solidFill>
              </a:rPr>
              <a:t>Advantages: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Four wavelengths identified characteristic of the four </a:t>
            </a:r>
            <a:r>
              <a:rPr lang="en-US" sz="1600" dirty="0" err="1" smtClean="0"/>
              <a:t>chromophores</a:t>
            </a:r>
            <a:r>
              <a:rPr lang="en-US" sz="1600" dirty="0" smtClean="0"/>
              <a:t>.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This </a:t>
            </a:r>
            <a:r>
              <a:rPr lang="en-US" sz="1600" dirty="0"/>
              <a:t>could significantly reduce imaging time</a:t>
            </a:r>
            <a:r>
              <a:rPr lang="en-US" sz="16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 Less-time consuming, easy to compute.</a:t>
            </a:r>
          </a:p>
          <a:p>
            <a:pPr marL="114300" indent="0"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solidFill>
                  <a:srgbClr val="7030A0"/>
                </a:solidFill>
              </a:rPr>
              <a:t>Disadvantage</a:t>
            </a:r>
            <a:r>
              <a:rPr lang="en-US" sz="1800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Wavelength dependent</a:t>
            </a:r>
          </a:p>
          <a:p>
            <a:r>
              <a:rPr lang="en-US" sz="1800" dirty="0" smtClean="0"/>
              <a:t>PCA-LDA method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    Advantages</a:t>
            </a:r>
            <a:r>
              <a:rPr lang="en-US" sz="1800" dirty="0"/>
              <a:t>: 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More robust, takes into account all wavelength information.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Cross validation applied. </a:t>
            </a:r>
            <a:endParaRPr lang="en-US" sz="1600" dirty="0"/>
          </a:p>
          <a:p>
            <a:pPr marL="114300" indent="0"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solidFill>
                  <a:srgbClr val="7030A0"/>
                </a:solidFill>
              </a:rPr>
              <a:t>Disadvantage: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More time consuming than TOI method.</a:t>
            </a:r>
            <a:endParaRPr lang="en-US" sz="1600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</a:t>
            </a:r>
            <a:r>
              <a:rPr lang="en-US" sz="1800" dirty="0" err="1" smtClean="0"/>
              <a:t>hyperspectral</a:t>
            </a:r>
            <a:r>
              <a:rPr lang="en-US" sz="1800" dirty="0" smtClean="0"/>
              <a:t> imaging system was used to characterize malignant and benign canine mammary tumors. </a:t>
            </a:r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 smtClean="0"/>
              <a:t>Reflectance intensities of malignant tumors were lower than benign and normal tissue over the wavelength 650 – 1100 nm.</a:t>
            </a:r>
          </a:p>
          <a:p>
            <a:endParaRPr lang="en-US" sz="1800" dirty="0"/>
          </a:p>
          <a:p>
            <a:r>
              <a:rPr lang="en-US" sz="1800" dirty="0" smtClean="0"/>
              <a:t>Four </a:t>
            </a:r>
            <a:r>
              <a:rPr lang="en-US" sz="1800" dirty="0"/>
              <a:t>negative peaks were observed at the wavelengths of 700, 840, 900 and 970 </a:t>
            </a:r>
            <a:r>
              <a:rPr lang="en-US" sz="1800" dirty="0" smtClean="0"/>
              <a:t>nm characteristic of </a:t>
            </a:r>
            <a:r>
              <a:rPr lang="en-US" sz="1800" dirty="0" err="1" smtClean="0"/>
              <a:t>deoxyhemoglobin</a:t>
            </a:r>
            <a:r>
              <a:rPr lang="en-US" sz="1800" dirty="0" smtClean="0"/>
              <a:t>, </a:t>
            </a:r>
            <a:r>
              <a:rPr lang="en-US" sz="1800" dirty="0" err="1" smtClean="0"/>
              <a:t>oxyhemoglobin</a:t>
            </a:r>
            <a:r>
              <a:rPr lang="en-US" sz="1800" dirty="0" smtClean="0"/>
              <a:t>, lipid and water.</a:t>
            </a:r>
            <a:endParaRPr lang="en-US" sz="1800" dirty="0"/>
          </a:p>
          <a:p>
            <a:pPr marL="114300" indent="0">
              <a:buNone/>
            </a:pP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‘Tissue Optical Index’ was </a:t>
            </a:r>
            <a:r>
              <a:rPr lang="en-US" sz="1800" dirty="0" smtClean="0"/>
              <a:t>used </a:t>
            </a:r>
            <a:r>
              <a:rPr lang="en-US" sz="1800" dirty="0"/>
              <a:t>to classify canine cancer</a:t>
            </a:r>
            <a:r>
              <a:rPr lang="en-US" sz="1800" dirty="0" smtClean="0"/>
              <a:t>.</a:t>
            </a:r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 smtClean="0"/>
              <a:t>Preliminary </a:t>
            </a:r>
            <a:r>
              <a:rPr lang="en-US" sz="1800" dirty="0"/>
              <a:t>results with 22 canine mammary tumors showed that the sensitivity and specificity of the </a:t>
            </a:r>
            <a:r>
              <a:rPr lang="en-US" sz="1800" dirty="0" smtClean="0"/>
              <a:t>TOI</a:t>
            </a:r>
            <a:r>
              <a:rPr lang="en-US" sz="1800" dirty="0" smtClean="0"/>
              <a:t> </a:t>
            </a:r>
            <a:r>
              <a:rPr lang="en-US" sz="1800" dirty="0"/>
              <a:t>method was </a:t>
            </a:r>
            <a:r>
              <a:rPr lang="en-US" sz="1800" dirty="0" smtClean="0"/>
              <a:t>86% </a:t>
            </a:r>
            <a:r>
              <a:rPr lang="en-US" sz="1800" dirty="0"/>
              <a:t>and </a:t>
            </a:r>
            <a:r>
              <a:rPr lang="en-US" sz="1800" dirty="0" smtClean="0"/>
              <a:t>96% </a:t>
            </a:r>
            <a:r>
              <a:rPr lang="en-US" sz="1800" dirty="0"/>
              <a:t>respectively. </a:t>
            </a:r>
            <a:endParaRPr lang="en-US" sz="1800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sz="2000" dirty="0" smtClean="0"/>
          </a:p>
          <a:p>
            <a:r>
              <a:rPr lang="en-US" sz="1800" dirty="0" smtClean="0"/>
              <a:t>PCA-LDA  method was developed to classify malignant tumors and the model was cross validated.</a:t>
            </a:r>
          </a:p>
          <a:p>
            <a:pPr marL="114300" indent="0">
              <a:buNone/>
            </a:pPr>
            <a:endParaRPr lang="en-US" sz="1800" dirty="0" smtClean="0"/>
          </a:p>
          <a:p>
            <a:r>
              <a:rPr lang="en-US" sz="1800" dirty="0" smtClean="0"/>
              <a:t>The sensitivity and specificity of the </a:t>
            </a:r>
            <a:r>
              <a:rPr lang="en-US" sz="1800" dirty="0" smtClean="0"/>
              <a:t>PCA-LDA</a:t>
            </a:r>
            <a:r>
              <a:rPr lang="en-US" sz="1800" dirty="0" smtClean="0"/>
              <a:t> </a:t>
            </a:r>
            <a:r>
              <a:rPr lang="en-US" sz="1800" dirty="0" smtClean="0"/>
              <a:t>method was </a:t>
            </a:r>
            <a:r>
              <a:rPr lang="en-US" sz="1800" dirty="0" smtClean="0"/>
              <a:t>86% </a:t>
            </a:r>
            <a:r>
              <a:rPr lang="en-US" sz="1800" dirty="0" smtClean="0"/>
              <a:t>and </a:t>
            </a:r>
            <a:r>
              <a:rPr lang="en-US" sz="1800" dirty="0" smtClean="0"/>
              <a:t>86% </a:t>
            </a:r>
            <a:r>
              <a:rPr lang="en-US" sz="1800" dirty="0" smtClean="0"/>
              <a:t>respectively.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Further work needs to be done to collect </a:t>
            </a:r>
            <a:r>
              <a:rPr lang="en-US" sz="2000" dirty="0" smtClean="0"/>
              <a:t>more canine spectral data to </a:t>
            </a:r>
            <a:r>
              <a:rPr lang="en-US" sz="2000" dirty="0"/>
              <a:t>generalize an application for the predictions put forward by the current study.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can also conduct an </a:t>
            </a:r>
            <a:r>
              <a:rPr lang="en-US" sz="2000" i="1" dirty="0" smtClean="0"/>
              <a:t>in-vitro</a:t>
            </a:r>
            <a:r>
              <a:rPr lang="en-US" sz="2000" dirty="0" smtClean="0"/>
              <a:t> study of the canine tumor tissue after resection and compare the analysis with that of the </a:t>
            </a:r>
            <a:r>
              <a:rPr lang="en-US" sz="2000" i="1" dirty="0" smtClean="0"/>
              <a:t>in-vivo</a:t>
            </a:r>
            <a:r>
              <a:rPr lang="en-US" sz="2000" dirty="0" smtClean="0"/>
              <a:t> study.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/>
              <a:t>In future experiments, we should use the reflectance standards to normalize data.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Picture 6" descr="http://www.beliefnet.com/healthandhealing/images/si555518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4290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71600"/>
            <a:ext cx="4343400" cy="400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good device to identify malignant mammary tumors.</a:t>
            </a:r>
          </a:p>
          <a:p>
            <a:r>
              <a:rPr lang="en-US" sz="2000" dirty="0" smtClean="0"/>
              <a:t>Doctors usually perform biopsy or just ‘wait and watch’.</a:t>
            </a:r>
          </a:p>
          <a:p>
            <a:r>
              <a:rPr lang="en-US" sz="2000" dirty="0" smtClean="0"/>
              <a:t>Biopsy is the gold standard for cancer detection.</a:t>
            </a:r>
          </a:p>
          <a:p>
            <a:r>
              <a:rPr lang="en-US" sz="2000" dirty="0" smtClean="0"/>
              <a:t>It is invasive and requires several days for the results to be determined.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76863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avoid the above disadvantages, we propose to use a non-invasive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hyperspectral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imaging sensor for characterizing canine mammary tumors.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267" y="6407427"/>
            <a:ext cx="4309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http://www.beliefnet.com/healthandhealing/getcontent.aspx?cid=14777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lighting should be as uniform as possible.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Non-uniform light will introduce variability in the data.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temperature of the tungsten halogen lights are very high.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Uncomfortable for patients.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Use of fiber optic cable can mitigate can the problem.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0" y="4191000"/>
            <a:ext cx="3352800" cy="1905000"/>
          </a:xfrm>
          <a:prstGeom prst="rect">
            <a:avLst/>
          </a:prstGeom>
        </p:spPr>
      </p:pic>
      <p:pic>
        <p:nvPicPr>
          <p:cNvPr id="7" name="Picture 6" descr="http://www.vitalcor.com/images/fiberopti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819400" cy="17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792"/>
            <a:ext cx="7620000" cy="1143000"/>
          </a:xfrm>
        </p:spPr>
        <p:txBody>
          <a:bodyPr/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I would like to thank the following people: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Dr. Chang-</a:t>
            </a:r>
            <a:r>
              <a:rPr lang="en-US" sz="1800" dirty="0" err="1"/>
              <a:t>Hee</a:t>
            </a:r>
            <a:r>
              <a:rPr lang="en-US" sz="1800" dirty="0"/>
              <a:t> Won for providing me the opportunity to work on this project and for guiding me through the project.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My Committee Members: Dr. Joseph </a:t>
            </a:r>
            <a:r>
              <a:rPr lang="en-US" sz="1800" dirty="0" err="1"/>
              <a:t>Picone</a:t>
            </a:r>
            <a:r>
              <a:rPr lang="en-US" sz="1800" dirty="0"/>
              <a:t> and Dr. Nancy </a:t>
            </a:r>
            <a:r>
              <a:rPr lang="en-US" sz="1800" dirty="0" err="1"/>
              <a:t>Pleshko</a:t>
            </a:r>
            <a:r>
              <a:rPr lang="en-US" sz="1800" dirty="0"/>
              <a:t>.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Dr. Karin </a:t>
            </a:r>
            <a:r>
              <a:rPr lang="en-US" sz="1800" dirty="0" err="1"/>
              <a:t>Sorenmo</a:t>
            </a:r>
            <a:r>
              <a:rPr lang="en-US" sz="1800" dirty="0"/>
              <a:t>, for providing the canine patient data.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Dr. </a:t>
            </a:r>
            <a:r>
              <a:rPr lang="en-US" sz="1800" dirty="0" err="1"/>
              <a:t>Cushla</a:t>
            </a:r>
            <a:r>
              <a:rPr lang="en-US" sz="1800" dirty="0"/>
              <a:t> </a:t>
            </a:r>
            <a:r>
              <a:rPr lang="en-US" sz="1800" dirty="0" err="1"/>
              <a:t>McGoverin</a:t>
            </a:r>
            <a:r>
              <a:rPr lang="en-US" sz="1800" dirty="0"/>
              <a:t>, for her constant help, support and encouragement.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Dr. Won and </a:t>
            </a:r>
            <a:r>
              <a:rPr lang="en-US" sz="1800" dirty="0" err="1"/>
              <a:t>Firdous</a:t>
            </a:r>
            <a:r>
              <a:rPr lang="en-US" sz="1800" dirty="0"/>
              <a:t> </a:t>
            </a:r>
            <a:r>
              <a:rPr lang="en-US" sz="1800" dirty="0" err="1"/>
              <a:t>Saleheen</a:t>
            </a:r>
            <a:r>
              <a:rPr lang="en-US" sz="1800" dirty="0"/>
              <a:t>, for their help in canine data acquisition.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The members of the CSNAP lab.</a:t>
            </a:r>
          </a:p>
          <a:p>
            <a:r>
              <a:rPr lang="en-US" sz="1800" dirty="0" smtClean="0"/>
              <a:t>Amrita </a:t>
            </a:r>
            <a:r>
              <a:rPr lang="en-US" sz="1800" dirty="0" err="1" smtClean="0"/>
              <a:t>Sahu</a:t>
            </a:r>
            <a:r>
              <a:rPr lang="en-US" sz="1800" dirty="0" smtClean="0"/>
              <a:t> is supported by the University Fellowship from Temple University Graduate School.</a:t>
            </a:r>
            <a:endParaRPr lang="en-US" sz="1800" dirty="0"/>
          </a:p>
          <a:p>
            <a:r>
              <a:rPr lang="en-US" sz="1800" dirty="0" smtClean="0"/>
              <a:t>This </a:t>
            </a:r>
            <a:r>
              <a:rPr lang="en-US" sz="1800" dirty="0"/>
              <a:t>work was supported in part by the Tobacco Formula Fund of Pennsylvania Department of Health. </a:t>
            </a:r>
          </a:p>
          <a:p>
            <a:pPr marL="114300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1arw.ang.af.mil/shared/AFImages/101arw_questions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2629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29" name="Content Placeholder 17"/>
          <p:cNvSpPr>
            <a:spLocks noGrp="1"/>
          </p:cNvSpPr>
          <p:nvPr>
            <p:ph idx="1"/>
          </p:nvPr>
        </p:nvSpPr>
        <p:spPr>
          <a:xfrm>
            <a:off x="76200" y="1447800"/>
            <a:ext cx="4038600" cy="19812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1800" dirty="0" err="1" smtClean="0"/>
              <a:t>Hyperspectral</a:t>
            </a:r>
            <a:r>
              <a:rPr lang="en-US" sz="1800" dirty="0" smtClean="0"/>
              <a:t> imaging measures and collects reflectance intensity information of more than hundred spectral bands across the electromagnetic spectrum</a:t>
            </a:r>
            <a:r>
              <a:rPr lang="en-US" dirty="0" smtClean="0"/>
              <a:t>.</a:t>
            </a:r>
          </a:p>
        </p:txBody>
      </p:sp>
      <p:pic>
        <p:nvPicPr>
          <p:cNvPr id="30" name="Picture 29" descr="http://www.nature.com/nphoton/journal/v3/n11/images/nphoton.2009.205-f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18844"/>
            <a:ext cx="59340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markelowitz.com/Applications-of-Hyperspectral-Imag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038600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9578" y="6064085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http://www.nature.com/nphoton/journal/v3/n11/fig_tab/nphoton.2009.205_F3.html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00" y="342900"/>
            <a:ext cx="7620000" cy="1143000"/>
          </a:xfrm>
        </p:spPr>
        <p:txBody>
          <a:bodyPr/>
          <a:lstStyle/>
          <a:p>
            <a:r>
              <a:rPr lang="en-US" sz="3600" dirty="0" smtClean="0"/>
              <a:t>Applications of </a:t>
            </a:r>
            <a:r>
              <a:rPr lang="en-US" sz="3600" dirty="0" err="1" smtClean="0"/>
              <a:t>Hyperspectral</a:t>
            </a:r>
            <a:r>
              <a:rPr lang="en-US" sz="3600" dirty="0" smtClean="0"/>
              <a:t> Imaging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17"/>
          <p:cNvSpPr txBox="1">
            <a:spLocks/>
          </p:cNvSpPr>
          <p:nvPr/>
        </p:nvSpPr>
        <p:spPr>
          <a:xfrm>
            <a:off x="304800" y="1295400"/>
            <a:ext cx="7620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 descr="http://www.markelowitz.com/Gulf-of-Mex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92" y="3200400"/>
            <a:ext cx="4038600" cy="31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arkelowitz.com/Cup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" y="3200400"/>
            <a:ext cx="4097092" cy="31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416692" y="1143000"/>
            <a:ext cx="7620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sz="2100" dirty="0" smtClean="0"/>
              <a:t>Applications of </a:t>
            </a:r>
            <a:r>
              <a:rPr lang="en-US" sz="2100" dirty="0" err="1" smtClean="0"/>
              <a:t>Hyperspectral</a:t>
            </a:r>
            <a:r>
              <a:rPr lang="en-US" sz="2100" dirty="0" smtClean="0"/>
              <a:t> Imaging are: </a:t>
            </a:r>
          </a:p>
          <a:p>
            <a:pPr lvl="1"/>
            <a:r>
              <a:rPr lang="en-US" sz="2100" dirty="0" smtClean="0"/>
              <a:t>Agriculture</a:t>
            </a:r>
          </a:p>
          <a:p>
            <a:pPr lvl="1"/>
            <a:r>
              <a:rPr lang="en-US" sz="2100" dirty="0" smtClean="0"/>
              <a:t>Mineralogy</a:t>
            </a:r>
          </a:p>
          <a:p>
            <a:pPr lvl="1"/>
            <a:r>
              <a:rPr lang="en-US" sz="2100" dirty="0" smtClean="0"/>
              <a:t>Surveillance</a:t>
            </a:r>
          </a:p>
          <a:p>
            <a:pPr lvl="1"/>
            <a:r>
              <a:rPr lang="en-US" sz="2100" dirty="0" smtClean="0"/>
              <a:t>Monitoring of Oil Drilling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Non-Invasive Tissue Analysis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92" y="6553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http://www.markelowitz.com/Hyperspectral.html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143000"/>
          </a:xfrm>
        </p:spPr>
        <p:txBody>
          <a:bodyPr/>
          <a:lstStyle/>
          <a:p>
            <a:r>
              <a:rPr lang="en-US" sz="3600" dirty="0" smtClean="0"/>
              <a:t>Cancer Detection using Infrared </a:t>
            </a:r>
            <a:r>
              <a:rPr lang="en-US" sz="3600" dirty="0" err="1" smtClean="0"/>
              <a:t>Hyperspectral</a:t>
            </a:r>
            <a:r>
              <a:rPr lang="en-US" sz="3600" dirty="0" smtClean="0"/>
              <a:t> Imaging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54380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Breast Cancer</a:t>
            </a:r>
          </a:p>
          <a:p>
            <a:r>
              <a:rPr lang="en-US" sz="2000" dirty="0" smtClean="0"/>
              <a:t>Canine Mammary Cancer</a:t>
            </a:r>
          </a:p>
          <a:p>
            <a:r>
              <a:rPr lang="en-US" sz="2000" dirty="0" smtClean="0"/>
              <a:t>Tongue Cancer </a:t>
            </a:r>
          </a:p>
          <a:p>
            <a:r>
              <a:rPr lang="en-US" sz="2000" dirty="0" smtClean="0"/>
              <a:t>Gastric Cancer</a:t>
            </a:r>
          </a:p>
          <a:p>
            <a:r>
              <a:rPr lang="en-US" sz="2000" dirty="0" smtClean="0"/>
              <a:t>Skin Cancer</a:t>
            </a:r>
          </a:p>
          <a:p>
            <a:r>
              <a:rPr lang="en-US" sz="2000" dirty="0" smtClean="0"/>
              <a:t>Other diseases: intestinal ischemia, lung emphysema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28700" y="5348799"/>
            <a:ext cx="655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Liu, Z</a:t>
            </a:r>
            <a:r>
              <a:rPr lang="en-US" sz="1100" dirty="0" smtClean="0"/>
              <a:t>. et. al, </a:t>
            </a:r>
            <a:r>
              <a:rPr lang="en-US" sz="1100" dirty="0"/>
              <a:t>“Tongue Tumor Detection in Medical </a:t>
            </a:r>
            <a:r>
              <a:rPr lang="en-US" sz="1100" dirty="0" err="1"/>
              <a:t>Hyperspectral</a:t>
            </a:r>
            <a:r>
              <a:rPr lang="en-US" sz="1100" dirty="0"/>
              <a:t> Images”, Sensors, 12(1), 162-174 (2012).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610409"/>
            <a:ext cx="800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Balas</a:t>
            </a:r>
            <a:r>
              <a:rPr lang="en-US" sz="1100" dirty="0"/>
              <a:t>, C., </a:t>
            </a:r>
            <a:r>
              <a:rPr lang="en-US" sz="1100" dirty="0" err="1" smtClean="0"/>
              <a:t>Themelis</a:t>
            </a:r>
            <a:r>
              <a:rPr lang="en-US" sz="1100" dirty="0"/>
              <a:t> </a:t>
            </a:r>
            <a:r>
              <a:rPr lang="en-US" sz="1100" dirty="0" smtClean="0"/>
              <a:t>et. al </a:t>
            </a:r>
            <a:r>
              <a:rPr lang="en-US" sz="1100" dirty="0"/>
              <a:t>“A Novel Hyper-Spectral Imaging System : Application on  in-vivo Detection and Grading of Cervical </a:t>
            </a:r>
            <a:r>
              <a:rPr lang="en-US" sz="1100" dirty="0" err="1"/>
              <a:t>Precancers</a:t>
            </a:r>
            <a:r>
              <a:rPr lang="en-US" sz="1100" dirty="0"/>
              <a:t> and of Pigmented Skin Lesions”, In Proc. of "Computer Vision Beyond the Visible Spectrum" CVBVS'01 Workshop, Hawaii, USA, (2001).</a:t>
            </a:r>
          </a:p>
          <a:p>
            <a:pPr lvl="0"/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304800" y="6178884"/>
            <a:ext cx="80010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Lee, J., Won, C. H., “Characterization of Lung Tissues using Liquid-Crystal Tunable Filter and </a:t>
            </a:r>
            <a:r>
              <a:rPr lang="en-US" sz="1100" dirty="0" err="1"/>
              <a:t>hyperspectral</a:t>
            </a:r>
            <a:r>
              <a:rPr lang="en-US" sz="1100" dirty="0"/>
              <a:t> Imaging System,” Proc.  IEEE EMBC 09, 1416-1419 (2009).</a:t>
            </a:r>
          </a:p>
          <a:p>
            <a:pPr lvl="0"/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Breast Cancer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pPr indent="-342900"/>
            <a:r>
              <a:rPr lang="en-US" sz="2000" dirty="0" smtClean="0"/>
              <a:t>Results from 58 malignant breast tumors are reported.</a:t>
            </a:r>
          </a:p>
          <a:p>
            <a:pPr indent="-342900"/>
            <a:r>
              <a:rPr lang="en-US" sz="2000" dirty="0" smtClean="0"/>
              <a:t>A steady state spectrometer used (650-1100nm).</a:t>
            </a:r>
          </a:p>
          <a:p>
            <a:pPr indent="-342900"/>
            <a:r>
              <a:rPr lang="en-US" sz="2000" dirty="0" smtClean="0"/>
              <a:t>Six laser diodes used for illumination.</a:t>
            </a:r>
          </a:p>
          <a:p>
            <a:pPr indent="-342900"/>
            <a:r>
              <a:rPr lang="en-US" sz="2000" dirty="0" smtClean="0"/>
              <a:t>Fiber Optic cable delivers laser light to tissue.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505200" cy="23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571211" cy="18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89" y="4614863"/>
            <a:ext cx="4571211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8" y="6227761"/>
            <a:ext cx="40160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Shah, N., A. E. </a:t>
            </a:r>
            <a:r>
              <a:rPr lang="en-US" sz="1100" dirty="0" err="1"/>
              <a:t>Cerussi</a:t>
            </a:r>
            <a:r>
              <a:rPr lang="en-US" sz="1100" dirty="0"/>
              <a:t>, D. </a:t>
            </a:r>
            <a:r>
              <a:rPr lang="en-US" sz="1100" dirty="0" err="1"/>
              <a:t>Jakubowski</a:t>
            </a:r>
            <a:r>
              <a:rPr lang="en-US" sz="1100" dirty="0"/>
              <a:t>, D. Hsiang, J. Butler, and B. J. </a:t>
            </a:r>
            <a:r>
              <a:rPr lang="en-US" sz="1100" dirty="0" err="1"/>
              <a:t>Tromberg</a:t>
            </a:r>
            <a:r>
              <a:rPr lang="en-US" sz="1100" dirty="0"/>
              <a:t>, The role of diffuse optical spectroscopy in the clinical management of breast cancer. Dis. Markers 19:95–105, 2003.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Breast Cancer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7010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Hemoglobin, water and lipid content is different in malignant and benign tumors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Tissue Optical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Index (TOI) </a:t>
            </a:r>
            <a:r>
              <a:rPr lang="en-US" dirty="0">
                <a:latin typeface="Arial" pitchFamily="34" charset="0"/>
                <a:cs typeface="Arial" pitchFamily="34" charset="0"/>
              </a:rPr>
              <a:t>was developed.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Higher TOI indicates tumor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malignancy.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3352800" cy="291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229614"/>
            <a:ext cx="7794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Shah, N., A. E. </a:t>
            </a:r>
            <a:r>
              <a:rPr lang="en-US" sz="1100" dirty="0" err="1"/>
              <a:t>Cerussi</a:t>
            </a:r>
            <a:r>
              <a:rPr lang="en-US" sz="1100" dirty="0"/>
              <a:t>, D. </a:t>
            </a:r>
            <a:r>
              <a:rPr lang="en-US" sz="1100" dirty="0" err="1"/>
              <a:t>Jakubowski</a:t>
            </a:r>
            <a:r>
              <a:rPr lang="en-US" sz="1100" dirty="0"/>
              <a:t>, D. Hsiang, J. Butler, and B. J. </a:t>
            </a:r>
            <a:r>
              <a:rPr lang="en-US" sz="1100" dirty="0" err="1"/>
              <a:t>Tromberg</a:t>
            </a:r>
            <a:r>
              <a:rPr lang="en-US" sz="1100" dirty="0"/>
              <a:t>, The role of diffuse optical spectroscopy in the clinical management of breast cancer. Dis. Markers 19:95–105, 2003.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792"/>
            <a:ext cx="838200" cy="8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44316</TotalTime>
  <Words>2351</Words>
  <Application>Microsoft Office PowerPoint</Application>
  <PresentationFormat>On-screen Show (4:3)</PresentationFormat>
  <Paragraphs>420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Adjacency</vt:lpstr>
      <vt:lpstr>Equation</vt:lpstr>
      <vt:lpstr>MathType 6.0 Equation</vt:lpstr>
      <vt:lpstr>Hyperspectral Imaging to Discern Benign and Malignant Canine Mammary tumors</vt:lpstr>
      <vt:lpstr>Outline</vt:lpstr>
      <vt:lpstr>Motivation</vt:lpstr>
      <vt:lpstr>Motivation</vt:lpstr>
      <vt:lpstr>Background</vt:lpstr>
      <vt:lpstr>Applications of Hyperspectral Imaging</vt:lpstr>
      <vt:lpstr>Cancer Detection using Infrared Hyperspectral Imaging</vt:lpstr>
      <vt:lpstr>Breast Cancer </vt:lpstr>
      <vt:lpstr>Breast Cancer </vt:lpstr>
      <vt:lpstr>Canine Mammary Cancer</vt:lpstr>
      <vt:lpstr>Objectives</vt:lpstr>
      <vt:lpstr>Why is Near Infrared Spectral Range Used?</vt:lpstr>
      <vt:lpstr>Methods</vt:lpstr>
      <vt:lpstr>Methods</vt:lpstr>
      <vt:lpstr>Tissue Optical Indices Method</vt:lpstr>
      <vt:lpstr>Tissue Optical Indices Method</vt:lpstr>
      <vt:lpstr>PCA-LDA Method</vt:lpstr>
      <vt:lpstr>PCA-LDA Method</vt:lpstr>
      <vt:lpstr>PCA-LDA Method</vt:lpstr>
      <vt:lpstr>Hyperspectral Imaging System Description</vt:lpstr>
      <vt:lpstr>Characterization of HSI System</vt:lpstr>
      <vt:lpstr>Repeatability Experiment</vt:lpstr>
      <vt:lpstr>Results</vt:lpstr>
      <vt:lpstr>Depth of Penetration Experiment</vt:lpstr>
      <vt:lpstr>Results</vt:lpstr>
      <vt:lpstr>Effect of camera to sample distance on the output spectra.</vt:lpstr>
      <vt:lpstr>Data Acquisition From Canine Patients</vt:lpstr>
      <vt:lpstr>Data Acquisition From Canine Patients</vt:lpstr>
      <vt:lpstr>PowerPoint Presentation</vt:lpstr>
      <vt:lpstr> Results </vt:lpstr>
      <vt:lpstr>Results</vt:lpstr>
      <vt:lpstr>Results</vt:lpstr>
      <vt:lpstr> Results (TOI Method)</vt:lpstr>
      <vt:lpstr>Results (PCA-LDA  Method)</vt:lpstr>
      <vt:lpstr>Discussions</vt:lpstr>
      <vt:lpstr>Dicussions</vt:lpstr>
      <vt:lpstr>Conclusions</vt:lpstr>
      <vt:lpstr>Conclusions</vt:lpstr>
      <vt:lpstr>Future Work</vt:lpstr>
      <vt:lpstr>Future Work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S. G. Kong</dc:creator>
  <cp:lastModifiedBy>Amrita</cp:lastModifiedBy>
  <cp:revision>1069</cp:revision>
  <cp:lastPrinted>2013-05-09T15:48:22Z</cp:lastPrinted>
  <dcterms:created xsi:type="dcterms:W3CDTF">1996-09-30T18:28:10Z</dcterms:created>
  <dcterms:modified xsi:type="dcterms:W3CDTF">2013-05-09T16:07:20Z</dcterms:modified>
</cp:coreProperties>
</file>