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87" r:id="rId7"/>
    <p:sldId id="261" r:id="rId8"/>
    <p:sldId id="262" r:id="rId9"/>
    <p:sldId id="263" r:id="rId10"/>
    <p:sldId id="281" r:id="rId11"/>
    <p:sldId id="264" r:id="rId12"/>
    <p:sldId id="265" r:id="rId13"/>
    <p:sldId id="266" r:id="rId14"/>
    <p:sldId id="267" r:id="rId15"/>
    <p:sldId id="268" r:id="rId16"/>
    <p:sldId id="290" r:id="rId17"/>
    <p:sldId id="282" r:id="rId18"/>
    <p:sldId id="269" r:id="rId19"/>
    <p:sldId id="283" r:id="rId20"/>
    <p:sldId id="270" r:id="rId21"/>
    <p:sldId id="284" r:id="rId22"/>
    <p:sldId id="271" r:id="rId23"/>
    <p:sldId id="274" r:id="rId24"/>
    <p:sldId id="288" r:id="rId25"/>
    <p:sldId id="289" r:id="rId26"/>
    <p:sldId id="285" r:id="rId27"/>
    <p:sldId id="275" r:id="rId28"/>
    <p:sldId id="291" r:id="rId29"/>
    <p:sldId id="276" r:id="rId30"/>
    <p:sldId id="277" r:id="rId31"/>
    <p:sldId id="286" r:id="rId32"/>
    <p:sldId id="278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59D0A4B-F438-41C4-B7A6-3B83AD61AF1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89C9A38-18B2-490F-A6BE-D8D1D968E9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458200" cy="4571999"/>
          </a:xfrm>
        </p:spPr>
        <p:txBody>
          <a:bodyPr/>
          <a:lstStyle/>
          <a:p>
            <a:r>
              <a:rPr lang="en-US" sz="2800" dirty="0" smtClean="0"/>
              <a:t>Development of a fast and efficient algorithm for p300 event related potential detection in a mobile environment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44958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A master’s thesis proposal by Elliot Franz</a:t>
            </a:r>
          </a:p>
          <a:p>
            <a:endParaRPr lang="en-US" dirty="0"/>
          </a:p>
          <a:p>
            <a:r>
              <a:rPr lang="en-US" dirty="0" smtClean="0"/>
              <a:t>Advisor:  </a:t>
            </a:r>
            <a:r>
              <a:rPr lang="en-US" dirty="0" err="1" smtClean="0"/>
              <a:t>Iyad</a:t>
            </a:r>
            <a:r>
              <a:rPr lang="en-US" dirty="0" smtClean="0"/>
              <a:t> Obeid, </a:t>
            </a:r>
            <a:r>
              <a:rPr lang="en-US" dirty="0" err="1" smtClean="0"/>
              <a:t>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EEG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Data collection/processing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Preliminary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Proposed work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04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2.) </a:t>
            </a:r>
            <a:r>
              <a:rPr lang="en-US" dirty="0" err="1" smtClean="0"/>
              <a:t>Eeg</a:t>
            </a:r>
            <a:r>
              <a:rPr lang="en-US" dirty="0" smtClean="0"/>
              <a:t> processing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Preprocessing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Electrode Selection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Spatial Filtering Algorithms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Classification Algorithms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30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Frequency filtering</a:t>
            </a:r>
          </a:p>
          <a:p>
            <a:pPr marL="800100" lvl="1" indent="-342900"/>
            <a:r>
              <a:rPr lang="en-US" sz="2800" dirty="0" smtClean="0">
                <a:solidFill>
                  <a:srgbClr val="FF0000"/>
                </a:solidFill>
              </a:rPr>
              <a:t>0.1 to 15 Hz </a:t>
            </a:r>
            <a:r>
              <a:rPr lang="en-US" sz="2800" dirty="0" err="1" smtClean="0"/>
              <a:t>bandpass</a:t>
            </a:r>
            <a:r>
              <a:rPr lang="en-US" sz="2800" dirty="0" smtClean="0"/>
              <a:t> filtered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Time window (epoch selection)</a:t>
            </a:r>
          </a:p>
          <a:p>
            <a:pPr marL="800100" lvl="1" indent="-342900"/>
            <a:r>
              <a:rPr lang="en-US" sz="2800" dirty="0" smtClean="0">
                <a:solidFill>
                  <a:srgbClr val="FF0000"/>
                </a:solidFill>
              </a:rPr>
              <a:t>200-350 </a:t>
            </a:r>
            <a:r>
              <a:rPr lang="en-US" sz="2800" dirty="0" err="1" smtClean="0">
                <a:solidFill>
                  <a:srgbClr val="FF0000"/>
                </a:solidFill>
              </a:rPr>
              <a:t>ms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is location of P300 peak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 smtClean="0"/>
              <a:t>Downsampling</a:t>
            </a:r>
            <a:endParaRPr lang="en-US" sz="2800" dirty="0" smtClean="0"/>
          </a:p>
          <a:p>
            <a:pPr marL="800100" lvl="1" indent="-342900"/>
            <a:r>
              <a:rPr lang="en-US" sz="2800" dirty="0" smtClean="0"/>
              <a:t>Dimensionality reduction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Removal of signal contaminants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Feature scaling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81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Electrode selection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9800"/>
            <a:ext cx="4091464" cy="42334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Which electrodes are most salient for P300 detection?</a:t>
            </a:r>
          </a:p>
          <a:p>
            <a:pPr marL="800100" lvl="1" indent="-342900"/>
            <a:r>
              <a:rPr lang="en-US" sz="2800" dirty="0" smtClean="0"/>
              <a:t>Minimize classification</a:t>
            </a:r>
          </a:p>
          <a:p>
            <a:pPr lvl="1" indent="0">
              <a:buNone/>
            </a:pPr>
            <a:r>
              <a:rPr lang="en-US" sz="2800" dirty="0" smtClean="0"/>
              <a:t>    error (green)</a:t>
            </a:r>
          </a:p>
          <a:p>
            <a:pPr marL="800100" lvl="1" indent="-342900"/>
            <a:r>
              <a:rPr lang="en-US" sz="2800" dirty="0" smtClean="0"/>
              <a:t>Minimize Signal to </a:t>
            </a:r>
          </a:p>
          <a:p>
            <a:pPr lvl="1" indent="0">
              <a:buNone/>
            </a:pPr>
            <a:r>
              <a:rPr lang="en-US" sz="2800" dirty="0" smtClean="0"/>
              <a:t>    Signal plus Noise </a:t>
            </a:r>
          </a:p>
          <a:p>
            <a:pPr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(SSNR) ratio</a:t>
            </a:r>
          </a:p>
          <a:p>
            <a:pPr lvl="1" indent="0">
              <a:buNone/>
            </a:pPr>
            <a:r>
              <a:rPr lang="en-US" sz="2800" dirty="0" smtClean="0"/>
              <a:t>    (red circles)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24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Goal: Use information contained in neighboring electrodes to filter noise and isolate important signal components</a:t>
            </a:r>
          </a:p>
          <a:p>
            <a:pPr marL="914400" lvl="1" indent="-457200"/>
            <a:r>
              <a:rPr lang="en-US" sz="2800" dirty="0" smtClean="0"/>
              <a:t>Averaging, Independent Component Analysis (ICA), Principle Component Analysis (PCA), Singular Value Decomposition (SVD), </a:t>
            </a:r>
            <a:r>
              <a:rPr lang="en-US" sz="2800" dirty="0" err="1" smtClean="0"/>
              <a:t>xDAWN</a:t>
            </a:r>
            <a:endParaRPr lang="en-US" sz="2800" dirty="0" smtClean="0"/>
          </a:p>
          <a:p>
            <a:pPr marL="457200" indent="-45720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560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Goal:  Use features (data points in a given epoch) to determine whether or not the given epoch contains a P300</a:t>
            </a:r>
          </a:p>
          <a:p>
            <a:pPr marL="914400" lvl="1" indent="-457200"/>
            <a:r>
              <a:rPr lang="en-US" sz="2800" dirty="0" smtClean="0"/>
              <a:t>Binary classification problem</a:t>
            </a:r>
          </a:p>
          <a:p>
            <a:pPr marL="914400" lvl="1" indent="-457200"/>
            <a:r>
              <a:rPr lang="en-US" sz="2800" dirty="0" smtClean="0"/>
              <a:t>Pearson’s Correlation Method (PCM), Fisher’s Linear Discriminant Analysis (FLDA), Bayesian Linear Discriminant Analysis (BLDA), Support Vector Machines (SVM)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19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43400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Consider two different measures of accuracy:</a:t>
            </a:r>
          </a:p>
          <a:p>
            <a:pPr marL="914400" lvl="1" indent="-457200"/>
            <a:r>
              <a:rPr lang="en-US" sz="2800" dirty="0" smtClean="0">
                <a:solidFill>
                  <a:srgbClr val="FF0000"/>
                </a:solidFill>
              </a:rPr>
              <a:t>Percent correct classification of all examples </a:t>
            </a:r>
            <a:r>
              <a:rPr lang="en-US" sz="2800" dirty="0" smtClean="0"/>
              <a:t>(number of targets and non-targets correctly identified divided by total)</a:t>
            </a:r>
          </a:p>
          <a:p>
            <a:pPr marL="914400" lvl="1" indent="-457200"/>
            <a:r>
              <a:rPr lang="en-US" sz="2800" dirty="0" smtClean="0">
                <a:solidFill>
                  <a:srgbClr val="FF0000"/>
                </a:solidFill>
              </a:rPr>
              <a:t>Percent correct classification of targets </a:t>
            </a:r>
            <a:r>
              <a:rPr lang="en-US" sz="2800" dirty="0" smtClean="0"/>
              <a:t>(e.g., 12 examples are targets out of 72 total examples; classify 6 of 12 correctly for an accuracy of 50%, not 66 of 72 for 92%)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47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EEG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Data collection/processing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Preliminary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Proposed work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04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3.)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Test all combinations of spatial filtering and classification algorithms on the BCI dataset (metrics = </a:t>
            </a:r>
            <a:r>
              <a:rPr lang="en-US" sz="2800" dirty="0" smtClean="0">
                <a:solidFill>
                  <a:srgbClr val="FF0000"/>
                </a:solidFill>
              </a:rPr>
              <a:t>speed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accuracy</a:t>
            </a:r>
            <a:r>
              <a:rPr lang="en-US" sz="2800" dirty="0" smtClean="0"/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Test the following hypothesis on the BCI data and EPOC data:  Given a low number of row/column intensifications of the P300 matrix, </a:t>
            </a:r>
            <a:r>
              <a:rPr lang="en-US" sz="2800" dirty="0" smtClean="0">
                <a:solidFill>
                  <a:srgbClr val="FF0000"/>
                </a:solidFill>
              </a:rPr>
              <a:t>can we eliminate non-targets and still successfully classify spelled characters </a:t>
            </a:r>
            <a:r>
              <a:rPr lang="en-US" sz="2800" dirty="0" smtClean="0"/>
              <a:t>averaging less rare targets (less rare ~ 45%)?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904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EEG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Data collection/processing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Preliminary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Proposed work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04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EEG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Data collection/processing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Preliminary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Proposed work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62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4.)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BCI dataset</a:t>
            </a:r>
          </a:p>
          <a:p>
            <a:pPr marL="914400" lvl="1" indent="-457200"/>
            <a:r>
              <a:rPr lang="en-US" sz="2800" dirty="0" smtClean="0"/>
              <a:t>Using data from both subjects, </a:t>
            </a:r>
            <a:r>
              <a:rPr lang="en-US" sz="2800" dirty="0" smtClean="0">
                <a:solidFill>
                  <a:srgbClr val="FF0000"/>
                </a:solidFill>
              </a:rPr>
              <a:t>train</a:t>
            </a:r>
            <a:r>
              <a:rPr lang="en-US" sz="2800" dirty="0" smtClean="0"/>
              <a:t> each combination of spatial filter and algorithm with </a:t>
            </a:r>
            <a:r>
              <a:rPr lang="en-US" sz="2800" dirty="0" smtClean="0">
                <a:solidFill>
                  <a:srgbClr val="FF0000"/>
                </a:solidFill>
              </a:rPr>
              <a:t>60 characters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test</a:t>
            </a:r>
            <a:r>
              <a:rPr lang="en-US" sz="2800" dirty="0" smtClean="0"/>
              <a:t> accuracy on the remaining </a:t>
            </a:r>
            <a:r>
              <a:rPr lang="en-US" sz="2800" dirty="0" smtClean="0">
                <a:solidFill>
                  <a:srgbClr val="FF0000"/>
                </a:solidFill>
              </a:rPr>
              <a:t>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Emotiv</a:t>
            </a:r>
            <a:r>
              <a:rPr lang="en-US" sz="2800" dirty="0" smtClean="0"/>
              <a:t> EPOC</a:t>
            </a:r>
          </a:p>
          <a:p>
            <a:pPr marL="914400" lvl="1" indent="-457200"/>
            <a:r>
              <a:rPr lang="en-US" sz="2800" dirty="0" smtClean="0"/>
              <a:t>Collect P300 data following the </a:t>
            </a:r>
            <a:r>
              <a:rPr lang="en-US" sz="2800" dirty="0" smtClean="0">
                <a:solidFill>
                  <a:srgbClr val="FF0000"/>
                </a:solidFill>
              </a:rPr>
              <a:t>same procedure</a:t>
            </a:r>
            <a:r>
              <a:rPr lang="en-US" sz="2800" dirty="0" smtClean="0"/>
              <a:t> (e.g., flashing duration, ISI) as the BCI data were collected</a:t>
            </a:r>
          </a:p>
          <a:p>
            <a:pPr marL="914400" lvl="1" indent="-457200"/>
            <a:r>
              <a:rPr lang="en-US" sz="2800" dirty="0" smtClean="0"/>
              <a:t>Train and test algorithms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38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EEG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Data collection/processing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Preliminary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Proposed work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04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39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5.)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All data collection for the EPOC will be done using the </a:t>
            </a:r>
            <a:r>
              <a:rPr lang="en-US" sz="2800" dirty="0" smtClean="0">
                <a:solidFill>
                  <a:srgbClr val="FF0000"/>
                </a:solidFill>
              </a:rPr>
              <a:t>Test Bench </a:t>
            </a:r>
            <a:r>
              <a:rPr lang="en-US" sz="2800" dirty="0" smtClean="0"/>
              <a:t>acquisition software provided with the device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Collection from </a:t>
            </a:r>
            <a:r>
              <a:rPr lang="en-US" sz="2800" dirty="0" smtClean="0">
                <a:solidFill>
                  <a:srgbClr val="FF0000"/>
                </a:solidFill>
              </a:rPr>
              <a:t>8 parietal electrodes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The P300 matrix will be implemented in </a:t>
            </a:r>
            <a:r>
              <a:rPr lang="en-US" sz="2800" dirty="0" err="1" smtClean="0">
                <a:solidFill>
                  <a:srgbClr val="FF0000"/>
                </a:solidFill>
              </a:rPr>
              <a:t>OpenViBE</a:t>
            </a:r>
            <a:r>
              <a:rPr lang="en-US" sz="2800" dirty="0" smtClean="0"/>
              <a:t> </a:t>
            </a:r>
          </a:p>
          <a:p>
            <a:pPr marL="800100" lvl="1" indent="-342900"/>
            <a:r>
              <a:rPr lang="en-US" sz="2400" dirty="0" smtClean="0"/>
              <a:t>Event </a:t>
            </a:r>
            <a:r>
              <a:rPr lang="en-US" sz="2400" dirty="0" smtClean="0">
                <a:solidFill>
                  <a:srgbClr val="FF0000"/>
                </a:solidFill>
              </a:rPr>
              <a:t>tags</a:t>
            </a:r>
            <a:r>
              <a:rPr lang="en-US" sz="2400" dirty="0" smtClean="0"/>
              <a:t> (e.g., row or column flashing) will be recorded with Test Bench as well using a </a:t>
            </a:r>
            <a:r>
              <a:rPr lang="en-US" sz="2400" dirty="0" smtClean="0">
                <a:solidFill>
                  <a:srgbClr val="FF0000"/>
                </a:solidFill>
              </a:rPr>
              <a:t>COM port emulator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3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After data are collected from the EPOC using Test Bench, they will be converted to CSV file format and imported to </a:t>
            </a:r>
            <a:r>
              <a:rPr lang="en-US" sz="2800" dirty="0" smtClean="0">
                <a:solidFill>
                  <a:srgbClr val="FF0000"/>
                </a:solidFill>
              </a:rPr>
              <a:t>MATLAB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Every combination of spatial filtering algorithm and classification algorithm will be tested on the EPOC and BCI data (subjects A and B, 60 training characters and 25 test characters each)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96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Data Processing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MATLAB </a:t>
            </a:r>
            <a:r>
              <a:rPr lang="en-US" sz="2400" dirty="0" smtClean="0">
                <a:solidFill>
                  <a:srgbClr val="FF0000"/>
                </a:solidFill>
              </a:rPr>
              <a:t>performance</a:t>
            </a:r>
            <a:r>
              <a:rPr lang="en-US" sz="2400" dirty="0" smtClean="0"/>
              <a:t> analytics and classification </a:t>
            </a:r>
            <a:r>
              <a:rPr lang="en-US" sz="2400" dirty="0" smtClean="0">
                <a:solidFill>
                  <a:srgbClr val="FF0000"/>
                </a:solidFill>
              </a:rPr>
              <a:t>accuracy</a:t>
            </a:r>
            <a:r>
              <a:rPr lang="en-US" sz="2400" dirty="0" smtClean="0"/>
              <a:t> measures (e.g., </a:t>
            </a:r>
            <a:r>
              <a:rPr lang="en-US" sz="2400" dirty="0" smtClean="0">
                <a:solidFill>
                  <a:srgbClr val="FF0000"/>
                </a:solidFill>
              </a:rPr>
              <a:t>computation time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percent of correctly identified rows and columns</a:t>
            </a:r>
            <a:r>
              <a:rPr lang="en-US" sz="2400" dirty="0" smtClean="0"/>
              <a:t>) will be used</a:t>
            </a:r>
          </a:p>
          <a:p>
            <a:pPr marL="800100" lvl="1" indent="-342900"/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fastest</a:t>
            </a:r>
            <a:r>
              <a:rPr lang="en-US" sz="2400" dirty="0" smtClean="0"/>
              <a:t> and most </a:t>
            </a:r>
            <a:r>
              <a:rPr lang="en-US" sz="2400" dirty="0" smtClean="0">
                <a:solidFill>
                  <a:srgbClr val="FF0000"/>
                </a:solidFill>
              </a:rPr>
              <a:t>accurate</a:t>
            </a:r>
            <a:r>
              <a:rPr lang="en-US" sz="2400" dirty="0" smtClean="0"/>
              <a:t> algorithm from both the EPOC and BCI dataset will be selected to test the experimental hypothesis:</a:t>
            </a:r>
          </a:p>
          <a:p>
            <a:pPr lvl="1" indent="0">
              <a:buNone/>
            </a:pPr>
            <a:r>
              <a:rPr lang="en-US" sz="2400" dirty="0" smtClean="0"/>
              <a:t>“After </a:t>
            </a:r>
            <a:r>
              <a:rPr lang="en-US" sz="2400" dirty="0" smtClean="0">
                <a:solidFill>
                  <a:srgbClr val="FF0000"/>
                </a:solidFill>
              </a:rPr>
              <a:t>a low number </a:t>
            </a:r>
            <a:r>
              <a:rPr lang="en-US" sz="2400" dirty="0" smtClean="0"/>
              <a:t>of intensification cycles, </a:t>
            </a:r>
            <a:r>
              <a:rPr lang="en-US" sz="2400" dirty="0" smtClean="0">
                <a:solidFill>
                  <a:srgbClr val="FF0000"/>
                </a:solidFill>
              </a:rPr>
              <a:t>a percentage</a:t>
            </a:r>
            <a:r>
              <a:rPr lang="en-US" sz="2400" dirty="0" smtClean="0"/>
              <a:t> of the </a:t>
            </a:r>
            <a:r>
              <a:rPr lang="en-US" sz="2400" dirty="0" smtClean="0">
                <a:solidFill>
                  <a:srgbClr val="FF0000"/>
                </a:solidFill>
              </a:rPr>
              <a:t>least likely </a:t>
            </a:r>
            <a:r>
              <a:rPr lang="en-US" sz="2400" dirty="0" smtClean="0"/>
              <a:t>rows and columns can be ruled out to improve speller throughput.”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656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24600" cy="1371600"/>
          </a:xfrm>
        </p:spPr>
        <p:txBody>
          <a:bodyPr/>
          <a:lstStyle/>
          <a:p>
            <a:r>
              <a:rPr lang="en-US" dirty="0" smtClean="0"/>
              <a:t>Potential hurdles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There </a:t>
            </a:r>
            <a:r>
              <a:rPr lang="en-US" sz="2400" dirty="0" smtClean="0">
                <a:solidFill>
                  <a:srgbClr val="FF0000"/>
                </a:solidFill>
              </a:rPr>
              <a:t>may be not be a single algorithm </a:t>
            </a:r>
            <a:r>
              <a:rPr lang="en-US" sz="2400" dirty="0" smtClean="0"/>
              <a:t>which is most accurate for the EPOC and BCI datasets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algorithm chosen will need to be </a:t>
            </a:r>
            <a:r>
              <a:rPr lang="en-US" sz="2400" dirty="0" smtClean="0">
                <a:solidFill>
                  <a:srgbClr val="FF0000"/>
                </a:solidFill>
              </a:rPr>
              <a:t>adjusted</a:t>
            </a:r>
            <a:r>
              <a:rPr lang="en-US" sz="2400" dirty="0" smtClean="0"/>
              <a:t> to ‘rank’ the rows and columns from most to least likely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is possible that the algorithm will only be able to confidently eliminate a </a:t>
            </a:r>
            <a:r>
              <a:rPr lang="en-US" sz="2400" dirty="0" smtClean="0">
                <a:solidFill>
                  <a:srgbClr val="FF0000"/>
                </a:solidFill>
              </a:rPr>
              <a:t>smaller percentage </a:t>
            </a:r>
            <a:r>
              <a:rPr lang="en-US" sz="2400" dirty="0" smtClean="0"/>
              <a:t>(e.g., 25%) of rows and columns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testing is </a:t>
            </a:r>
            <a:r>
              <a:rPr lang="en-US" sz="2400" dirty="0" smtClean="0">
                <a:solidFill>
                  <a:srgbClr val="FF0000"/>
                </a:solidFill>
              </a:rPr>
              <a:t>based on the knowledge </a:t>
            </a:r>
            <a:r>
              <a:rPr lang="en-US" sz="2400" dirty="0" smtClean="0"/>
              <a:t>that 50% rare stimuli elicit the same P300 response as 17% rare stimuli</a:t>
            </a:r>
          </a:p>
        </p:txBody>
      </p:sp>
    </p:spTree>
    <p:extLst>
      <p:ext uri="{BB962C8B-B14F-4D97-AF65-F5344CB8AC3E}">
        <p14:creationId xmlns:p14="http://schemas.microsoft.com/office/powerpoint/2010/main" val="12973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EEG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Data collection/processing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Preliminary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Proposed work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04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6.) Preliminary work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Used 85 characters from Subject B of the BCI dataset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Divided into n=2 and n=15 repetitions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Preprocessed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Grand averaging of 8 electrodes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Trained </a:t>
            </a:r>
            <a:r>
              <a:rPr lang="en-US" sz="2800" dirty="0"/>
              <a:t>on 60, tested on remaining </a:t>
            </a:r>
            <a:r>
              <a:rPr lang="en-US" sz="2800" dirty="0" smtClean="0"/>
              <a:t>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Accuracy measure: Percent correct characters and rows and columns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055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43400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Consider two different measures of accuracy:</a:t>
            </a:r>
          </a:p>
          <a:p>
            <a:pPr marL="914400" lvl="1" indent="-457200"/>
            <a:r>
              <a:rPr lang="en-US" sz="2800" dirty="0" smtClean="0">
                <a:solidFill>
                  <a:srgbClr val="FF0000"/>
                </a:solidFill>
              </a:rPr>
              <a:t>Percent correct classification of all examples </a:t>
            </a:r>
            <a:r>
              <a:rPr lang="en-US" sz="2800" dirty="0" smtClean="0"/>
              <a:t>(number of targets and non-targets correctly identified divided by total)</a:t>
            </a:r>
          </a:p>
          <a:p>
            <a:pPr marL="914400" lvl="1" indent="-457200"/>
            <a:r>
              <a:rPr lang="en-US" sz="2800" dirty="0" smtClean="0">
                <a:solidFill>
                  <a:srgbClr val="FF0000"/>
                </a:solidFill>
              </a:rPr>
              <a:t>Percent correct classification of targets </a:t>
            </a:r>
            <a:r>
              <a:rPr lang="en-US" sz="2800" dirty="0" smtClean="0"/>
              <a:t>(e.g., 12 examples are targets out of 72 total examples; classify 6 of 12 correctly for an accuracy of 50%, not 66 of 72 for 92%)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4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Bci</a:t>
            </a:r>
            <a:r>
              <a:rPr lang="en-US" dirty="0" smtClean="0"/>
              <a:t>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4" y="1981200"/>
            <a:ext cx="8656511" cy="34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9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/>
          <a:lstStyle/>
          <a:p>
            <a:r>
              <a:rPr lang="en-US" dirty="0" smtClean="0"/>
              <a:t>1.) Background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Brain Computer Interfaces (BCIs)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P300 Event Related Potential (ERP)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P300 Speller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EEG Hardware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 smtClean="0"/>
              <a:t>Emotiv</a:t>
            </a:r>
            <a:r>
              <a:rPr lang="en-US" sz="2800" dirty="0" smtClean="0"/>
              <a:t> EPOC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80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Emotiv</a:t>
            </a:r>
            <a:r>
              <a:rPr lang="en-US" dirty="0" smtClean="0"/>
              <a:t> </a:t>
            </a:r>
            <a:r>
              <a:rPr lang="en-US" dirty="0" err="1" smtClean="0"/>
              <a:t>epoc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Connected and tested EPOC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Recorded 23 seconds of brain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Installed </a:t>
            </a:r>
            <a:r>
              <a:rPr lang="en-US" sz="2800" dirty="0" err="1" smtClean="0"/>
              <a:t>OpenViBE</a:t>
            </a:r>
            <a:endParaRPr lang="en-US" sz="2800" dirty="0"/>
          </a:p>
          <a:p>
            <a:pPr marL="800100" lvl="1" indent="-342900"/>
            <a:r>
              <a:rPr lang="en-US" sz="2800" dirty="0" smtClean="0"/>
              <a:t>Currently working on </a:t>
            </a:r>
            <a:r>
              <a:rPr lang="en-US" sz="2800" dirty="0" err="1" smtClean="0"/>
              <a:t>OpenViBE</a:t>
            </a:r>
            <a:r>
              <a:rPr lang="en-US" sz="2800" dirty="0" smtClean="0"/>
              <a:t> P300 program implementation and COM port emulator for exporting of event tags</a:t>
            </a:r>
          </a:p>
          <a:p>
            <a:pPr marL="800100" lvl="1" indent="-34290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73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EEG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Data collection/processing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Preliminary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Proposed work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04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7.) Proposed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Complete simulations with BCI dataset (evaluate all combinations of algorithms on both subjects)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Obtain P300 data using the </a:t>
            </a:r>
            <a:r>
              <a:rPr lang="en-US" sz="2400" dirty="0" err="1" smtClean="0"/>
              <a:t>Emotiv</a:t>
            </a:r>
            <a:r>
              <a:rPr lang="en-US" sz="2400" dirty="0" smtClean="0"/>
              <a:t> EPOC and subject acquired data to the same analysis as the BCI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Test experimental hypothesis and establish a rejection threshold based on experimental results (e.g., can safely </a:t>
            </a:r>
            <a:r>
              <a:rPr lang="en-US" sz="2400" dirty="0" smtClean="0">
                <a:solidFill>
                  <a:srgbClr val="FF0000"/>
                </a:solidFill>
              </a:rPr>
              <a:t>eliminate 25% </a:t>
            </a:r>
            <a:r>
              <a:rPr lang="en-US" sz="2400" dirty="0" smtClean="0"/>
              <a:t>of unlikely rows and columns after </a:t>
            </a:r>
            <a:r>
              <a:rPr lang="en-US" sz="2400" dirty="0" smtClean="0">
                <a:solidFill>
                  <a:srgbClr val="FF0000"/>
                </a:solidFill>
              </a:rPr>
              <a:t>two rounds </a:t>
            </a:r>
            <a:r>
              <a:rPr lang="en-US" sz="2400" dirty="0" smtClean="0"/>
              <a:t>of intensifications)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08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46298"/>
            <a:ext cx="7620000" cy="2786167"/>
          </a:xfrm>
        </p:spPr>
      </p:pic>
    </p:spTree>
    <p:extLst>
      <p:ext uri="{BB962C8B-B14F-4D97-AF65-F5344CB8AC3E}">
        <p14:creationId xmlns:p14="http://schemas.microsoft.com/office/powerpoint/2010/main" val="33911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dirty="0" smtClean="0"/>
              <a:t>Brain computer Interfaces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447800"/>
            <a:ext cx="4804886" cy="33607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are BCIs?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Why BCIs?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</a:t>
            </a:r>
            <a:r>
              <a:rPr lang="en-US" sz="2800" dirty="0" smtClean="0"/>
              <a:t>is brain data acquired?</a:t>
            </a:r>
          </a:p>
          <a:p>
            <a:pPr marL="914400" lvl="1" indent="-457200"/>
            <a:r>
              <a:rPr lang="en-US" sz="2800" dirty="0" smtClean="0">
                <a:solidFill>
                  <a:srgbClr val="FF0000"/>
                </a:solidFill>
              </a:rPr>
              <a:t>Surface EEG</a:t>
            </a:r>
            <a:r>
              <a:rPr lang="en-US" sz="2800" dirty="0" smtClean="0"/>
              <a:t>, </a:t>
            </a:r>
            <a:r>
              <a:rPr lang="en-US" sz="2800" dirty="0" err="1" smtClean="0"/>
              <a:t>Intercranial</a:t>
            </a:r>
            <a:r>
              <a:rPr lang="en-US" sz="2800" dirty="0" smtClean="0"/>
              <a:t> EEG, </a:t>
            </a:r>
            <a:r>
              <a:rPr lang="en-US" sz="2800" dirty="0" err="1" smtClean="0"/>
              <a:t>Funtional</a:t>
            </a:r>
            <a:r>
              <a:rPr lang="en-US" sz="2800" dirty="0" smtClean="0"/>
              <a:t> MRI (fMRI)</a:t>
            </a:r>
          </a:p>
          <a:p>
            <a:pPr marL="457200" indent="-45720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302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862" y="1219200"/>
            <a:ext cx="4876800" cy="4924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r>
              <a:rPr lang="en-US" dirty="0" smtClean="0"/>
              <a:t>P300 Event Related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is P300?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Why P300 BCI?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is </a:t>
            </a:r>
          </a:p>
          <a:p>
            <a:r>
              <a:rPr lang="en-US" sz="2800" dirty="0" smtClean="0"/>
              <a:t>     P300 elicited?</a:t>
            </a:r>
          </a:p>
          <a:p>
            <a:pPr marL="914400" lvl="1" indent="-457200"/>
            <a:r>
              <a:rPr lang="en-US" sz="2800" dirty="0" smtClean="0"/>
              <a:t>P3a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P3b</a:t>
            </a:r>
          </a:p>
          <a:p>
            <a:pPr marL="914400" lvl="1" indent="-457200"/>
            <a:r>
              <a:rPr lang="en-US" sz="2800" dirty="0" smtClean="0"/>
              <a:t>Three protocols </a:t>
            </a:r>
          </a:p>
          <a:p>
            <a:pPr marL="914400" lvl="1" indent="-457200"/>
            <a:r>
              <a:rPr lang="en-US" sz="2800" dirty="0" smtClean="0">
                <a:solidFill>
                  <a:srgbClr val="FF0000"/>
                </a:solidFill>
              </a:rPr>
              <a:t>Oddball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5862" y="6338402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J. </a:t>
            </a:r>
            <a:r>
              <a:rPr lang="en-US" dirty="0" err="1" smtClean="0"/>
              <a:t>Polich</a:t>
            </a:r>
            <a:r>
              <a:rPr lang="en-US" dirty="0" smtClean="0"/>
              <a:t>, </a:t>
            </a:r>
            <a:r>
              <a:rPr lang="en-US" i="1" dirty="0" smtClean="0"/>
              <a:t>Clinical </a:t>
            </a:r>
            <a:r>
              <a:rPr lang="en-US" i="1" dirty="0" err="1" smtClean="0"/>
              <a:t>Neurphysiology</a:t>
            </a:r>
            <a:r>
              <a:rPr lang="en-US" i="1" dirty="0" smtClean="0"/>
              <a:t>. </a:t>
            </a:r>
            <a:r>
              <a:rPr lang="en-US" dirty="0" smtClean="0"/>
              <a:t>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which affect p300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variety of biological factors affect the </a:t>
            </a:r>
            <a:r>
              <a:rPr lang="en-US" sz="2800" dirty="0" smtClean="0">
                <a:solidFill>
                  <a:srgbClr val="FF0000"/>
                </a:solidFill>
              </a:rPr>
              <a:t>latency</a:t>
            </a:r>
            <a:r>
              <a:rPr lang="en-US" sz="2800" dirty="0" smtClean="0"/>
              <a:t> and the </a:t>
            </a:r>
            <a:r>
              <a:rPr lang="en-US" sz="2800" dirty="0" smtClean="0">
                <a:solidFill>
                  <a:srgbClr val="FF0000"/>
                </a:solidFill>
              </a:rPr>
              <a:t>amplitude</a:t>
            </a:r>
            <a:r>
              <a:rPr lang="en-US" sz="2800" dirty="0" smtClean="0"/>
              <a:t> of the P300 ERP</a:t>
            </a:r>
          </a:p>
          <a:p>
            <a:pPr marL="914400" lvl="1" indent="-457200"/>
            <a:r>
              <a:rPr lang="en-US" sz="2800" dirty="0" smtClean="0"/>
              <a:t>Eating food</a:t>
            </a:r>
          </a:p>
          <a:p>
            <a:pPr marL="914400" lvl="1" indent="-457200"/>
            <a:r>
              <a:rPr lang="en-US" sz="2800" dirty="0" smtClean="0"/>
              <a:t>Body temperature</a:t>
            </a:r>
          </a:p>
          <a:p>
            <a:pPr marL="914400" lvl="1" indent="-457200"/>
            <a:r>
              <a:rPr lang="en-US" sz="2800" dirty="0" smtClean="0"/>
              <a:t>Exercise</a:t>
            </a:r>
          </a:p>
          <a:p>
            <a:pPr marL="914400" lvl="1" indent="-457200"/>
            <a:r>
              <a:rPr lang="en-US" sz="2800" dirty="0" smtClean="0">
                <a:solidFill>
                  <a:srgbClr val="FF0000"/>
                </a:solidFill>
              </a:rPr>
              <a:t>Rarity of target</a:t>
            </a:r>
          </a:p>
          <a:p>
            <a:pPr marL="914400" lvl="1" indent="-457200"/>
            <a:r>
              <a:rPr lang="en-US" sz="2800" dirty="0" smtClean="0">
                <a:solidFill>
                  <a:srgbClr val="FF0000"/>
                </a:solidFill>
              </a:rPr>
              <a:t>Inter-stimulus Interval (ISI)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9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P300 Speller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2133600"/>
            <a:ext cx="3705225" cy="3352800"/>
          </a:xfrm>
        </p:spPr>
      </p:pic>
      <p:sp>
        <p:nvSpPr>
          <p:cNvPr id="3" name="TextBox 2"/>
          <p:cNvSpPr txBox="1"/>
          <p:nvPr/>
        </p:nvSpPr>
        <p:spPr>
          <a:xfrm>
            <a:off x="914400" y="5715000"/>
            <a:ext cx="708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H. </a:t>
            </a:r>
            <a:r>
              <a:rPr lang="en-US" dirty="0" err="1" smtClean="0"/>
              <a:t>Cecotti</a:t>
            </a:r>
            <a:r>
              <a:rPr lang="en-US" dirty="0" smtClean="0"/>
              <a:t>, et al.  </a:t>
            </a:r>
            <a:r>
              <a:rPr lang="en-US" i="1" dirty="0" smtClean="0"/>
              <a:t>Pattern Analysis and Machine Intelligence</a:t>
            </a:r>
            <a:r>
              <a:rPr lang="en-US" dirty="0" smtClean="0"/>
              <a:t>.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6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EEG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Electrodes</a:t>
            </a:r>
          </a:p>
          <a:p>
            <a:pPr marL="914400" lvl="1" indent="-457200"/>
            <a:r>
              <a:rPr lang="en-US" sz="2800" dirty="0" smtClean="0"/>
              <a:t>Material (e.g., Ag/</a:t>
            </a:r>
            <a:r>
              <a:rPr lang="en-US" sz="2800" dirty="0" err="1" smtClean="0"/>
              <a:t>AgCl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Saline</a:t>
            </a:r>
            <a:r>
              <a:rPr lang="en-US" sz="2800" dirty="0" smtClean="0"/>
              <a:t>)</a:t>
            </a:r>
          </a:p>
          <a:p>
            <a:pPr marL="914400" lvl="1" indent="-457200"/>
            <a:r>
              <a:rPr lang="en-US" sz="2800" dirty="0" smtClean="0"/>
              <a:t>Size/Shape (e.g., Cup, </a:t>
            </a:r>
            <a:r>
              <a:rPr lang="en-US" sz="2800" dirty="0" smtClean="0">
                <a:solidFill>
                  <a:srgbClr val="FF0000"/>
                </a:solidFill>
              </a:rPr>
              <a:t>disk</a:t>
            </a:r>
            <a:r>
              <a:rPr lang="en-US" sz="2800" dirty="0" smtClean="0"/>
              <a:t>)</a:t>
            </a:r>
          </a:p>
          <a:p>
            <a:pPr marL="914400" lvl="1" indent="-457200"/>
            <a:r>
              <a:rPr lang="en-US" sz="2800" dirty="0" smtClean="0"/>
              <a:t>Signal enhancers (e.g., conductive jelly)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Wires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Amplifiers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Analog to Digital (A/D) converters</a:t>
            </a:r>
          </a:p>
        </p:txBody>
      </p:sp>
    </p:spTree>
    <p:extLst>
      <p:ext uri="{BB962C8B-B14F-4D97-AF65-F5344CB8AC3E}">
        <p14:creationId xmlns:p14="http://schemas.microsoft.com/office/powerpoint/2010/main" val="28872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Emotiv</a:t>
            </a:r>
            <a:r>
              <a:rPr lang="en-US" dirty="0" smtClean="0"/>
              <a:t> EPOC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231" y="2743200"/>
            <a:ext cx="3238500" cy="32385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14 saline electrodes (plus 2 reference) EEG headset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Proprietary 2.4 GHz wireless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Unshielded wires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12 bit A/D converter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0.51 </a:t>
            </a:r>
            <a:r>
              <a:rPr lang="el-GR" sz="2800" dirty="0" smtClean="0"/>
              <a:t>μ</a:t>
            </a:r>
            <a:r>
              <a:rPr lang="en-US" sz="2800" dirty="0" smtClean="0"/>
              <a:t>V resolution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On board pre-filters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5990176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M. </a:t>
            </a:r>
            <a:r>
              <a:rPr lang="en-US" sz="1400" dirty="0" err="1" smtClean="0"/>
              <a:t>Duvinage</a:t>
            </a:r>
            <a:r>
              <a:rPr lang="en-US" sz="1400" dirty="0" smtClean="0"/>
              <a:t>, et al. </a:t>
            </a:r>
            <a:r>
              <a:rPr lang="en-US" sz="1400" i="1" dirty="0" smtClean="0"/>
              <a:t>Biomedical Engineering</a:t>
            </a:r>
            <a:r>
              <a:rPr lang="en-US" sz="1400" dirty="0" smtClean="0"/>
              <a:t>. 2012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928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717</TotalTime>
  <Words>1177</Words>
  <Application>Microsoft Office PowerPoint</Application>
  <PresentationFormat>On-screen Show (4:3)</PresentationFormat>
  <Paragraphs>190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Essential</vt:lpstr>
      <vt:lpstr>Development of a fast and efficient algorithm for p300 event related potential detection in a mobile environment</vt:lpstr>
      <vt:lpstr>Presentation overview</vt:lpstr>
      <vt:lpstr>1.) Background Overview</vt:lpstr>
      <vt:lpstr>Brain computer Interfaces</vt:lpstr>
      <vt:lpstr>P300 Event Related Potential</vt:lpstr>
      <vt:lpstr>Factors which affect p300</vt:lpstr>
      <vt:lpstr>P300 Speller</vt:lpstr>
      <vt:lpstr>EEG Hardware</vt:lpstr>
      <vt:lpstr>Emotiv EPOC</vt:lpstr>
      <vt:lpstr>Presentation overview</vt:lpstr>
      <vt:lpstr>2.) Eeg processing overview</vt:lpstr>
      <vt:lpstr>preprocessing</vt:lpstr>
      <vt:lpstr>Electrode selection</vt:lpstr>
      <vt:lpstr>Spatial filtering</vt:lpstr>
      <vt:lpstr>Classification algorithms</vt:lpstr>
      <vt:lpstr>Accuracy Measure</vt:lpstr>
      <vt:lpstr>Presentation overview</vt:lpstr>
      <vt:lpstr>3.) goals</vt:lpstr>
      <vt:lpstr>Presentation overview</vt:lpstr>
      <vt:lpstr>4.) Methodology</vt:lpstr>
      <vt:lpstr>Presentation overview</vt:lpstr>
      <vt:lpstr>5.) Data collection</vt:lpstr>
      <vt:lpstr>Data processing</vt:lpstr>
      <vt:lpstr>Data Processing Cont’d</vt:lpstr>
      <vt:lpstr>Potential hurdles</vt:lpstr>
      <vt:lpstr>Presentation overview</vt:lpstr>
      <vt:lpstr>6.) Preliminary work summary</vt:lpstr>
      <vt:lpstr>Accuracy Measure</vt:lpstr>
      <vt:lpstr>Bci dataset</vt:lpstr>
      <vt:lpstr>Emotiv epoc</vt:lpstr>
      <vt:lpstr>Presentation overview</vt:lpstr>
      <vt:lpstr>7.) Proposed work</vt:lpstr>
      <vt:lpstr>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 fast and efficient algorithm for p300 event related potential detection in a mobile environment</dc:title>
  <dc:creator>NIL</dc:creator>
  <cp:lastModifiedBy>NIL</cp:lastModifiedBy>
  <cp:revision>41</cp:revision>
  <dcterms:created xsi:type="dcterms:W3CDTF">2013-11-16T16:19:24Z</dcterms:created>
  <dcterms:modified xsi:type="dcterms:W3CDTF">2013-11-26T02:22:03Z</dcterms:modified>
</cp:coreProperties>
</file>