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3.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725" r:id="rId5"/>
    <p:sldMasterId id="2147486737" r:id="rId6"/>
    <p:sldMasterId id="2147486739" r:id="rId7"/>
  </p:sldMasterIdLst>
  <p:notesMasterIdLst>
    <p:notesMasterId r:id="rId58"/>
  </p:notesMasterIdLst>
  <p:handoutMasterIdLst>
    <p:handoutMasterId r:id="rId59"/>
  </p:handoutMasterIdLst>
  <p:sldIdLst>
    <p:sldId id="1483" r:id="rId8"/>
    <p:sldId id="1485" r:id="rId9"/>
    <p:sldId id="1550" r:id="rId10"/>
    <p:sldId id="1538" r:id="rId11"/>
    <p:sldId id="1537" r:id="rId12"/>
    <p:sldId id="1539" r:id="rId13"/>
    <p:sldId id="1568" r:id="rId14"/>
    <p:sldId id="1569" r:id="rId15"/>
    <p:sldId id="1576" r:id="rId16"/>
    <p:sldId id="1570" r:id="rId17"/>
    <p:sldId id="1571" r:id="rId18"/>
    <p:sldId id="1572" r:id="rId19"/>
    <p:sldId id="1573" r:id="rId20"/>
    <p:sldId id="1574" r:id="rId21"/>
    <p:sldId id="1575" r:id="rId22"/>
    <p:sldId id="1578" r:id="rId23"/>
    <p:sldId id="1579" r:id="rId24"/>
    <p:sldId id="1541" r:id="rId25"/>
    <p:sldId id="1544" r:id="rId26"/>
    <p:sldId id="1542" r:id="rId27"/>
    <p:sldId id="1551" r:id="rId28"/>
    <p:sldId id="1546" r:id="rId29"/>
    <p:sldId id="1543" r:id="rId30"/>
    <p:sldId id="1545" r:id="rId31"/>
    <p:sldId id="1548" r:id="rId32"/>
    <p:sldId id="1580" r:id="rId33"/>
    <p:sldId id="1552" r:id="rId34"/>
    <p:sldId id="1554" r:id="rId35"/>
    <p:sldId id="1581" r:id="rId36"/>
    <p:sldId id="1582" r:id="rId37"/>
    <p:sldId id="1556" r:id="rId38"/>
    <p:sldId id="1557" r:id="rId39"/>
    <p:sldId id="1558" r:id="rId40"/>
    <p:sldId id="1559" r:id="rId41"/>
    <p:sldId id="1560" r:id="rId42"/>
    <p:sldId id="1561" r:id="rId43"/>
    <p:sldId id="1562" r:id="rId44"/>
    <p:sldId id="1584" r:id="rId45"/>
    <p:sldId id="1585" r:id="rId46"/>
    <p:sldId id="1587" r:id="rId47"/>
    <p:sldId id="1586" r:id="rId48"/>
    <p:sldId id="1588" r:id="rId49"/>
    <p:sldId id="1591" r:id="rId50"/>
    <p:sldId id="1590" r:id="rId51"/>
    <p:sldId id="1564" r:id="rId52"/>
    <p:sldId id="1565" r:id="rId53"/>
    <p:sldId id="1592" r:id="rId54"/>
    <p:sldId id="1567" r:id="rId55"/>
    <p:sldId id="1566" r:id="rId56"/>
    <p:sldId id="1594" r:id="rId57"/>
  </p:sldIdLst>
  <p:sldSz cx="9144000" cy="6858000" type="screen4x3"/>
  <p:notesSz cx="7010400" cy="9296400"/>
  <p:defaultTextStyle>
    <a:defPPr>
      <a:defRPr lang="en-US"/>
    </a:defPPr>
    <a:lvl1pPr algn="ctr" rtl="0" eaLnBrk="0" fontAlgn="base" hangingPunct="0">
      <a:spcBef>
        <a:spcPct val="0"/>
      </a:spcBef>
      <a:spcAft>
        <a:spcPct val="0"/>
      </a:spcAft>
      <a:defRPr sz="1400" b="1" kern="1200">
        <a:solidFill>
          <a:srgbClr val="000000"/>
        </a:solidFill>
        <a:latin typeface="Arial" charset="0"/>
        <a:ea typeface="+mn-ea"/>
        <a:cs typeface="+mn-cs"/>
      </a:defRPr>
    </a:lvl1pPr>
    <a:lvl2pPr marL="457200" algn="ctr" rtl="0" eaLnBrk="0" fontAlgn="base" hangingPunct="0">
      <a:spcBef>
        <a:spcPct val="0"/>
      </a:spcBef>
      <a:spcAft>
        <a:spcPct val="0"/>
      </a:spcAft>
      <a:defRPr sz="1400" b="1" kern="1200">
        <a:solidFill>
          <a:srgbClr val="000000"/>
        </a:solidFill>
        <a:latin typeface="Arial" charset="0"/>
        <a:ea typeface="+mn-ea"/>
        <a:cs typeface="+mn-cs"/>
      </a:defRPr>
    </a:lvl2pPr>
    <a:lvl3pPr marL="914400" algn="ctr" rtl="0" eaLnBrk="0" fontAlgn="base" hangingPunct="0">
      <a:spcBef>
        <a:spcPct val="0"/>
      </a:spcBef>
      <a:spcAft>
        <a:spcPct val="0"/>
      </a:spcAft>
      <a:defRPr sz="1400" b="1" kern="1200">
        <a:solidFill>
          <a:srgbClr val="000000"/>
        </a:solidFill>
        <a:latin typeface="Arial" charset="0"/>
        <a:ea typeface="+mn-ea"/>
        <a:cs typeface="+mn-cs"/>
      </a:defRPr>
    </a:lvl3pPr>
    <a:lvl4pPr marL="1371600" algn="ctr" rtl="0" eaLnBrk="0" fontAlgn="base" hangingPunct="0">
      <a:spcBef>
        <a:spcPct val="0"/>
      </a:spcBef>
      <a:spcAft>
        <a:spcPct val="0"/>
      </a:spcAft>
      <a:defRPr sz="1400" b="1" kern="1200">
        <a:solidFill>
          <a:srgbClr val="000000"/>
        </a:solidFill>
        <a:latin typeface="Arial" charset="0"/>
        <a:ea typeface="+mn-ea"/>
        <a:cs typeface="+mn-cs"/>
      </a:defRPr>
    </a:lvl4pPr>
    <a:lvl5pPr marL="1828800" algn="ctr" rtl="0" eaLnBrk="0" fontAlgn="base" hangingPunct="0">
      <a:spcBef>
        <a:spcPct val="0"/>
      </a:spcBef>
      <a:spcAft>
        <a:spcPct val="0"/>
      </a:spcAft>
      <a:defRPr sz="1400" b="1" kern="1200">
        <a:solidFill>
          <a:srgbClr val="000000"/>
        </a:solidFill>
        <a:latin typeface="Arial" charset="0"/>
        <a:ea typeface="+mn-ea"/>
        <a:cs typeface="+mn-cs"/>
      </a:defRPr>
    </a:lvl5pPr>
    <a:lvl6pPr marL="2286000" algn="l" defTabSz="914400" rtl="0" eaLnBrk="1" latinLnBrk="0" hangingPunct="1">
      <a:defRPr sz="1400" b="1" kern="1200">
        <a:solidFill>
          <a:srgbClr val="000000"/>
        </a:solidFill>
        <a:latin typeface="Arial" charset="0"/>
        <a:ea typeface="+mn-ea"/>
        <a:cs typeface="+mn-cs"/>
      </a:defRPr>
    </a:lvl6pPr>
    <a:lvl7pPr marL="2743200" algn="l" defTabSz="914400" rtl="0" eaLnBrk="1" latinLnBrk="0" hangingPunct="1">
      <a:defRPr sz="1400" b="1" kern="1200">
        <a:solidFill>
          <a:srgbClr val="000000"/>
        </a:solidFill>
        <a:latin typeface="Arial" charset="0"/>
        <a:ea typeface="+mn-ea"/>
        <a:cs typeface="+mn-cs"/>
      </a:defRPr>
    </a:lvl7pPr>
    <a:lvl8pPr marL="3200400" algn="l" defTabSz="914400" rtl="0" eaLnBrk="1" latinLnBrk="0" hangingPunct="1">
      <a:defRPr sz="1400" b="1" kern="1200">
        <a:solidFill>
          <a:srgbClr val="000000"/>
        </a:solidFill>
        <a:latin typeface="Arial" charset="0"/>
        <a:ea typeface="+mn-ea"/>
        <a:cs typeface="+mn-cs"/>
      </a:defRPr>
    </a:lvl8pPr>
    <a:lvl9pPr marL="3657600" algn="l" defTabSz="914400" rtl="0" eaLnBrk="1" latinLnBrk="0" hangingPunct="1">
      <a:defRPr sz="1400" b="1" kern="1200">
        <a:solidFill>
          <a:srgbClr val="000000"/>
        </a:solidFill>
        <a:latin typeface="Arial" charset="0"/>
        <a:ea typeface="+mn-ea"/>
        <a:cs typeface="+mn-cs"/>
      </a:defRPr>
    </a:lvl9pPr>
  </p:defaultTextStyle>
  <p:extLst>
    <p:ext uri="{EFAFB233-063F-42B5-8137-9DF3F51BA10A}">
      <p15:sldGuideLst xmlns:p15="http://schemas.microsoft.com/office/powerpoint/2012/main">
        <p15:guide id="2" pos="5616" userDrawn="1">
          <p15:clr>
            <a:srgbClr val="A4A3A4"/>
          </p15:clr>
        </p15:guide>
        <p15:guide id="3" pos="144" userDrawn="1">
          <p15:clr>
            <a:srgbClr val="A4A3A4"/>
          </p15:clr>
        </p15:guide>
        <p15:guide id="4" orient="horz" pos="2160">
          <p15:clr>
            <a:srgbClr val="A4A3A4"/>
          </p15:clr>
        </p15:guide>
      </p15:sldGuideLst>
    </p:ext>
    <p:ext uri="{2D200454-40CA-4A62-9FC3-DE9A4176ACB9}">
      <p15:notesGuideLst xmlns:p15="http://schemas.microsoft.com/office/powerpoint/2012/main">
        <p15:guide id="1" orient="horz" pos="2928">
          <p15:clr>
            <a:srgbClr val="A4A3A4"/>
          </p15:clr>
        </p15:guide>
        <p15:guide id="2" pos="220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yle" initial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10000"/>
    <a:srgbClr val="FFB1B2"/>
    <a:srgbClr val="FFB4B4"/>
    <a:srgbClr val="976476"/>
    <a:srgbClr val="C0504D"/>
    <a:srgbClr val="FF2600"/>
    <a:srgbClr val="E14200"/>
    <a:srgbClr val="FFACAF"/>
    <a:srgbClr val="B39D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43" autoAdjust="0"/>
    <p:restoredTop sz="90839" autoAdjust="0"/>
  </p:normalViewPr>
  <p:slideViewPr>
    <p:cSldViewPr snapToGrid="0">
      <p:cViewPr>
        <p:scale>
          <a:sx n="66" d="100"/>
          <a:sy n="66" d="100"/>
        </p:scale>
        <p:origin x="2237" y="259"/>
      </p:cViewPr>
      <p:guideLst>
        <p:guide pos="5616"/>
        <p:guide pos="144"/>
        <p:guide orient="horz" pos="2160"/>
      </p:guideLst>
    </p:cSldViewPr>
  </p:slideViewPr>
  <p:outlineViewPr>
    <p:cViewPr>
      <p:scale>
        <a:sx n="33" d="100"/>
        <a:sy n="33" d="100"/>
      </p:scale>
      <p:origin x="48" y="5448"/>
    </p:cViewPr>
  </p:outlineViewPr>
  <p:notesTextViewPr>
    <p:cViewPr>
      <p:scale>
        <a:sx n="3" d="2"/>
        <a:sy n="3" d="2"/>
      </p:scale>
      <p:origin x="0" y="0"/>
    </p:cViewPr>
  </p:notesTextViewPr>
  <p:sorterViewPr>
    <p:cViewPr>
      <p:scale>
        <a:sx n="100" d="100"/>
        <a:sy n="100" d="100"/>
      </p:scale>
      <p:origin x="0" y="1302"/>
    </p:cViewPr>
  </p:sorterViewPr>
  <p:notesViewPr>
    <p:cSldViewPr snapToGrid="0">
      <p:cViewPr varScale="1">
        <p:scale>
          <a:sx n="80" d="100"/>
          <a:sy n="80" d="100"/>
        </p:scale>
        <p:origin x="-2808" y="-102"/>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image" Target="../media/image11.jpg"/><Relationship Id="rId4" Type="http://schemas.openxmlformats.org/officeDocument/2006/relationships/image" Target="../media/image14.GIF"/></Relationships>
</file>

<file path=ppt/diagrams/_rels/drawing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image" Target="../media/image11.jpg"/><Relationship Id="rId4" Type="http://schemas.openxmlformats.org/officeDocument/2006/relationships/image" Target="../media/image14.GIF"/></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8F18E9-12A7-49DB-B94D-9335B78AE7EB}" type="doc">
      <dgm:prSet loTypeId="urn:microsoft.com/office/officeart/2005/8/layout/hProcess10" loCatId="process" qsTypeId="urn:microsoft.com/office/officeart/2005/8/quickstyle/simple1" qsCatId="simple" csTypeId="urn:microsoft.com/office/officeart/2005/8/colors/accent2_2" csCatId="accent2" phldr="1"/>
      <dgm:spPr/>
      <dgm:t>
        <a:bodyPr/>
        <a:lstStyle/>
        <a:p>
          <a:endParaRPr lang="en-US"/>
        </a:p>
      </dgm:t>
    </dgm:pt>
    <dgm:pt modelId="{C2B71E97-37D2-4744-8658-313AD4A19545}">
      <dgm:prSet phldrT="[Text]"/>
      <dgm:spPr/>
      <dgm:t>
        <a:bodyPr/>
        <a:lstStyle/>
        <a:p>
          <a:pPr algn="ctr"/>
          <a:r>
            <a:rPr lang="en-US" dirty="0"/>
            <a:t>Patient Preparation</a:t>
          </a:r>
        </a:p>
      </dgm:t>
    </dgm:pt>
    <dgm:pt modelId="{9791DE47-A6CE-4C01-A2B7-4EB107CFADB9}" type="parTrans" cxnId="{19F5E6D0-A62F-4FE9-A91C-1D7C5AFA526B}">
      <dgm:prSet/>
      <dgm:spPr/>
      <dgm:t>
        <a:bodyPr/>
        <a:lstStyle/>
        <a:p>
          <a:endParaRPr lang="en-US"/>
        </a:p>
      </dgm:t>
    </dgm:pt>
    <dgm:pt modelId="{4D210F42-8226-437F-A83E-4322D2925424}" type="sibTrans" cxnId="{19F5E6D0-A62F-4FE9-A91C-1D7C5AFA526B}">
      <dgm:prSet/>
      <dgm:spPr/>
      <dgm:t>
        <a:bodyPr/>
        <a:lstStyle/>
        <a:p>
          <a:endParaRPr lang="en-US"/>
        </a:p>
      </dgm:t>
    </dgm:pt>
    <dgm:pt modelId="{E99C8E3E-6F09-4400-A227-075D5670D304}">
      <dgm:prSet phldrT="[Text]"/>
      <dgm:spPr/>
      <dgm:t>
        <a:bodyPr/>
        <a:lstStyle/>
        <a:p>
          <a:pPr algn="ctr"/>
          <a:r>
            <a:rPr lang="en-US" dirty="0"/>
            <a:t>EEG Recording</a:t>
          </a:r>
        </a:p>
      </dgm:t>
    </dgm:pt>
    <dgm:pt modelId="{FA24B3B7-124F-4030-8FEE-867AB92B107C}" type="parTrans" cxnId="{27A22AEC-9DDC-409D-B29E-BCB99E4EA446}">
      <dgm:prSet/>
      <dgm:spPr/>
      <dgm:t>
        <a:bodyPr/>
        <a:lstStyle/>
        <a:p>
          <a:endParaRPr lang="en-US"/>
        </a:p>
      </dgm:t>
    </dgm:pt>
    <dgm:pt modelId="{098529FA-B134-4A67-B066-21402FB3507D}" type="sibTrans" cxnId="{27A22AEC-9DDC-409D-B29E-BCB99E4EA446}">
      <dgm:prSet/>
      <dgm:spPr/>
      <dgm:t>
        <a:bodyPr/>
        <a:lstStyle/>
        <a:p>
          <a:endParaRPr lang="en-US"/>
        </a:p>
      </dgm:t>
    </dgm:pt>
    <dgm:pt modelId="{A5821725-2CC1-47A0-A75B-1260FC02D9CC}">
      <dgm:prSet phldrT="[Text]"/>
      <dgm:spPr/>
      <dgm:t>
        <a:bodyPr/>
        <a:lstStyle/>
        <a:p>
          <a:pPr algn="l"/>
          <a:r>
            <a:rPr lang="en-US" dirty="0"/>
            <a:t>EEG ranging from 22 minutes to several days is recorded</a:t>
          </a:r>
        </a:p>
      </dgm:t>
    </dgm:pt>
    <dgm:pt modelId="{649DAD2D-9A5F-4F67-8A2D-E9C0884C37E6}" type="parTrans" cxnId="{50B8E9CC-9222-4017-AEC1-1C937DD34CAD}">
      <dgm:prSet/>
      <dgm:spPr/>
      <dgm:t>
        <a:bodyPr/>
        <a:lstStyle/>
        <a:p>
          <a:endParaRPr lang="en-US"/>
        </a:p>
      </dgm:t>
    </dgm:pt>
    <dgm:pt modelId="{376F541F-3717-4D5D-9EB9-55714AF2FF92}" type="sibTrans" cxnId="{50B8E9CC-9222-4017-AEC1-1C937DD34CAD}">
      <dgm:prSet/>
      <dgm:spPr/>
      <dgm:t>
        <a:bodyPr/>
        <a:lstStyle/>
        <a:p>
          <a:endParaRPr lang="en-US"/>
        </a:p>
      </dgm:t>
    </dgm:pt>
    <dgm:pt modelId="{CFD3AA75-8D31-43CD-A2DE-E8FE35B6B67E}">
      <dgm:prSet phldrT="[Text]"/>
      <dgm:spPr/>
      <dgm:t>
        <a:bodyPr/>
        <a:lstStyle/>
        <a:p>
          <a:pPr algn="ctr"/>
          <a:r>
            <a:rPr lang="en-US" dirty="0"/>
            <a:t>EEG is Interpreted</a:t>
          </a:r>
        </a:p>
      </dgm:t>
    </dgm:pt>
    <dgm:pt modelId="{F3357A22-2BB3-4B7C-872D-7F5F2D90063D}" type="parTrans" cxnId="{15E538BC-2D59-47EA-AD70-3D1862B54E7C}">
      <dgm:prSet/>
      <dgm:spPr/>
      <dgm:t>
        <a:bodyPr/>
        <a:lstStyle/>
        <a:p>
          <a:endParaRPr lang="en-US"/>
        </a:p>
      </dgm:t>
    </dgm:pt>
    <dgm:pt modelId="{AA7C345A-F9B8-47DE-9B05-35989F41A912}" type="sibTrans" cxnId="{15E538BC-2D59-47EA-AD70-3D1862B54E7C}">
      <dgm:prSet/>
      <dgm:spPr/>
      <dgm:t>
        <a:bodyPr/>
        <a:lstStyle/>
        <a:p>
          <a:endParaRPr lang="en-US"/>
        </a:p>
      </dgm:t>
    </dgm:pt>
    <dgm:pt modelId="{F12845C6-08C3-4538-A31F-30D655081E04}">
      <dgm:prSet phldrT="[Text]"/>
      <dgm:spPr/>
      <dgm:t>
        <a:bodyPr/>
        <a:lstStyle/>
        <a:p>
          <a:pPr algn="l"/>
          <a:r>
            <a:rPr lang="en-US" dirty="0"/>
            <a:t>Certified physicians </a:t>
          </a:r>
          <a:r>
            <a:rPr lang="en-US"/>
            <a:t>interpret EEG</a:t>
          </a:r>
          <a:endParaRPr lang="en-US" dirty="0"/>
        </a:p>
      </dgm:t>
    </dgm:pt>
    <dgm:pt modelId="{3DFE81E5-1638-4538-86E6-16706E6626A8}" type="parTrans" cxnId="{5FEEA4B9-C366-49CF-9C51-CFDCDD21A58D}">
      <dgm:prSet/>
      <dgm:spPr/>
      <dgm:t>
        <a:bodyPr/>
        <a:lstStyle/>
        <a:p>
          <a:endParaRPr lang="en-US"/>
        </a:p>
      </dgm:t>
    </dgm:pt>
    <dgm:pt modelId="{0048AD78-1D5B-4E86-B9FA-1B2BFCF1819A}" type="sibTrans" cxnId="{5FEEA4B9-C366-49CF-9C51-CFDCDD21A58D}">
      <dgm:prSet/>
      <dgm:spPr/>
      <dgm:t>
        <a:bodyPr/>
        <a:lstStyle/>
        <a:p>
          <a:endParaRPr lang="en-US"/>
        </a:p>
      </dgm:t>
    </dgm:pt>
    <dgm:pt modelId="{1728F28F-7EAB-4DF9-A729-2ECC9F3A314C}">
      <dgm:prSet phldrT="[Text]"/>
      <dgm:spPr/>
      <dgm:t>
        <a:bodyPr/>
        <a:lstStyle/>
        <a:p>
          <a:pPr algn="l"/>
          <a:r>
            <a:rPr lang="en-US" dirty="0"/>
            <a:t>Patients are prepared for the test</a:t>
          </a:r>
        </a:p>
      </dgm:t>
    </dgm:pt>
    <dgm:pt modelId="{F5FB0604-010E-4D1B-8920-1A74F4E3822C}" type="sibTrans" cxnId="{FAAB01CB-6AD0-4CD5-99E6-6CA72DF782ED}">
      <dgm:prSet/>
      <dgm:spPr/>
      <dgm:t>
        <a:bodyPr/>
        <a:lstStyle/>
        <a:p>
          <a:endParaRPr lang="en-US"/>
        </a:p>
      </dgm:t>
    </dgm:pt>
    <dgm:pt modelId="{03B0069D-CB6E-411B-85FA-C05E396CE1B1}" type="parTrans" cxnId="{FAAB01CB-6AD0-4CD5-99E6-6CA72DF782ED}">
      <dgm:prSet/>
      <dgm:spPr/>
      <dgm:t>
        <a:bodyPr/>
        <a:lstStyle/>
        <a:p>
          <a:endParaRPr lang="en-US"/>
        </a:p>
      </dgm:t>
    </dgm:pt>
    <dgm:pt modelId="{9D9CC952-9DBF-4A93-8830-3E7F7510C898}">
      <dgm:prSet phldrT="[Text]"/>
      <dgm:spPr/>
      <dgm:t>
        <a:bodyPr/>
        <a:lstStyle/>
        <a:p>
          <a:pPr algn="l"/>
          <a:r>
            <a:rPr lang="en-US" dirty="0"/>
            <a:t>EEG Report is Produced</a:t>
          </a:r>
        </a:p>
      </dgm:t>
    </dgm:pt>
    <dgm:pt modelId="{6FB9ADB1-F404-4C45-8751-15BD0D7D3F95}" type="sibTrans" cxnId="{57CEA96A-E2C8-40E4-A377-BFE9D3877F0D}">
      <dgm:prSet/>
      <dgm:spPr/>
      <dgm:t>
        <a:bodyPr/>
        <a:lstStyle/>
        <a:p>
          <a:endParaRPr lang="en-US"/>
        </a:p>
      </dgm:t>
    </dgm:pt>
    <dgm:pt modelId="{AA80116E-41EF-499E-834B-11CD3514320C}" type="parTrans" cxnId="{57CEA96A-E2C8-40E4-A377-BFE9D3877F0D}">
      <dgm:prSet/>
      <dgm:spPr/>
      <dgm:t>
        <a:bodyPr/>
        <a:lstStyle/>
        <a:p>
          <a:endParaRPr lang="en-US"/>
        </a:p>
      </dgm:t>
    </dgm:pt>
    <dgm:pt modelId="{04F5F27C-9B87-4789-BE55-BB16F886B4F3}">
      <dgm:prSet/>
      <dgm:spPr/>
      <dgm:t>
        <a:bodyPr/>
        <a:lstStyle/>
        <a:p>
          <a:r>
            <a:rPr lang="en-US" dirty="0"/>
            <a:t>Report of findings (e.g. abnormality) is prepared</a:t>
          </a:r>
        </a:p>
      </dgm:t>
    </dgm:pt>
    <dgm:pt modelId="{D8B434B7-FD5D-408F-929E-BD8861DA88CA}" type="parTrans" cxnId="{B290F09B-8C2A-44FB-B1B2-0EDEA5FF57F6}">
      <dgm:prSet/>
      <dgm:spPr/>
      <dgm:t>
        <a:bodyPr/>
        <a:lstStyle/>
        <a:p>
          <a:endParaRPr lang="en-US"/>
        </a:p>
      </dgm:t>
    </dgm:pt>
    <dgm:pt modelId="{AB0C04A0-0FC4-4E90-891F-5686CBECC2B7}" type="sibTrans" cxnId="{B290F09B-8C2A-44FB-B1B2-0EDEA5FF57F6}">
      <dgm:prSet/>
      <dgm:spPr/>
      <dgm:t>
        <a:bodyPr/>
        <a:lstStyle/>
        <a:p>
          <a:endParaRPr lang="en-US"/>
        </a:p>
      </dgm:t>
    </dgm:pt>
    <dgm:pt modelId="{542922DF-7A88-4B47-90CC-877A175B660F}" type="pres">
      <dgm:prSet presAssocID="{D88F18E9-12A7-49DB-B94D-9335B78AE7EB}" presName="Name0" presStyleCnt="0">
        <dgm:presLayoutVars>
          <dgm:dir/>
          <dgm:resizeHandles val="exact"/>
        </dgm:presLayoutVars>
      </dgm:prSet>
      <dgm:spPr/>
    </dgm:pt>
    <dgm:pt modelId="{B9EEAA7E-5F6A-43B2-BDB3-0BA0BE4F2EB0}" type="pres">
      <dgm:prSet presAssocID="{C2B71E97-37D2-4744-8658-313AD4A19545}" presName="composite" presStyleCnt="0"/>
      <dgm:spPr/>
    </dgm:pt>
    <dgm:pt modelId="{483EDAAC-BB4E-4B1C-8A57-B59ECED3B366}" type="pres">
      <dgm:prSet presAssocID="{C2B71E97-37D2-4744-8658-313AD4A19545}" presName="imagSh" presStyleLbl="bgImgPlace1" presStyleIdx="0" presStyleCnt="4" custLinFactNeighborX="-212" custLinFactNeighborY="-14006"/>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pt>
    <dgm:pt modelId="{B8710508-9CF5-48AF-B026-F06337A6BADE}" type="pres">
      <dgm:prSet presAssocID="{C2B71E97-37D2-4744-8658-313AD4A19545}" presName="txNode" presStyleLbl="node1" presStyleIdx="0" presStyleCnt="4" custLinFactNeighborX="13850" custLinFactNeighborY="14006">
        <dgm:presLayoutVars>
          <dgm:bulletEnabled val="1"/>
        </dgm:presLayoutVars>
      </dgm:prSet>
      <dgm:spPr/>
    </dgm:pt>
    <dgm:pt modelId="{47DF2819-1438-493F-BF93-BB3E79636FBC}" type="pres">
      <dgm:prSet presAssocID="{4D210F42-8226-437F-A83E-4322D2925424}" presName="sibTrans" presStyleLbl="sibTrans2D1" presStyleIdx="0" presStyleCnt="3" custAng="21316112"/>
      <dgm:spPr/>
    </dgm:pt>
    <dgm:pt modelId="{A069A01A-1081-4408-ACDC-AE056548C0F0}" type="pres">
      <dgm:prSet presAssocID="{4D210F42-8226-437F-A83E-4322D2925424}" presName="connTx" presStyleLbl="sibTrans2D1" presStyleIdx="0" presStyleCnt="3"/>
      <dgm:spPr/>
    </dgm:pt>
    <dgm:pt modelId="{9ACF5033-E902-47A7-B998-6655ECF62728}" type="pres">
      <dgm:prSet presAssocID="{E99C8E3E-6F09-4400-A227-075D5670D304}" presName="composite" presStyleCnt="0"/>
      <dgm:spPr/>
    </dgm:pt>
    <dgm:pt modelId="{5BC93E37-738B-4058-90A9-1FC272FAFFF9}" type="pres">
      <dgm:prSet presAssocID="{E99C8E3E-6F09-4400-A227-075D5670D304}" presName="imagSh" presStyleLbl="bgImgPlace1" presStyleIdx="1" presStyleCnt="4" custLinFactNeighborX="-1787" custLinFactNeighborY="-3128"/>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pt>
    <dgm:pt modelId="{AD42660B-3BEF-4823-B1C0-F5C8C8EA9F36}" type="pres">
      <dgm:prSet presAssocID="{E99C8E3E-6F09-4400-A227-075D5670D304}" presName="txNode" presStyleLbl="node1" presStyleIdx="1" presStyleCnt="4" custLinFactNeighborX="6255" custLinFactNeighborY="14005">
        <dgm:presLayoutVars>
          <dgm:bulletEnabled val="1"/>
        </dgm:presLayoutVars>
      </dgm:prSet>
      <dgm:spPr/>
    </dgm:pt>
    <dgm:pt modelId="{F9DABFCB-1797-4E87-A33C-34341DF42195}" type="pres">
      <dgm:prSet presAssocID="{098529FA-B134-4A67-B066-21402FB3507D}" presName="sibTrans" presStyleLbl="sibTrans2D1" presStyleIdx="1" presStyleCnt="3"/>
      <dgm:spPr/>
    </dgm:pt>
    <dgm:pt modelId="{D0593AC3-E0B4-4BA3-80DE-1C77B1A66911}" type="pres">
      <dgm:prSet presAssocID="{098529FA-B134-4A67-B066-21402FB3507D}" presName="connTx" presStyleLbl="sibTrans2D1" presStyleIdx="1" presStyleCnt="3"/>
      <dgm:spPr/>
    </dgm:pt>
    <dgm:pt modelId="{3DC3E9A6-96B8-42CB-8981-72DCAC00D01A}" type="pres">
      <dgm:prSet presAssocID="{CFD3AA75-8D31-43CD-A2DE-E8FE35B6B67E}" presName="composite" presStyleCnt="0"/>
      <dgm:spPr/>
    </dgm:pt>
    <dgm:pt modelId="{BC903708-AABC-4DC6-947F-C2371A7E4C51}" type="pres">
      <dgm:prSet presAssocID="{CFD3AA75-8D31-43CD-A2DE-E8FE35B6B67E}" presName="imagSh" presStyleLbl="b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58000" r="-58000"/>
          </a:stretch>
        </a:blipFill>
      </dgm:spPr>
    </dgm:pt>
    <dgm:pt modelId="{3A099894-CD74-4923-8F89-6C421BAF6383}" type="pres">
      <dgm:prSet presAssocID="{CFD3AA75-8D31-43CD-A2DE-E8FE35B6B67E}" presName="txNode" presStyleLbl="node1" presStyleIdx="2" presStyleCnt="4" custLinFactNeighborX="212" custLinFactNeighborY="14006">
        <dgm:presLayoutVars>
          <dgm:bulletEnabled val="1"/>
        </dgm:presLayoutVars>
      </dgm:prSet>
      <dgm:spPr/>
    </dgm:pt>
    <dgm:pt modelId="{CE923F3E-D388-48F7-BFE2-407E21D2EFD4}" type="pres">
      <dgm:prSet presAssocID="{AA7C345A-F9B8-47DE-9B05-35989F41A912}" presName="sibTrans" presStyleLbl="sibTrans2D1" presStyleIdx="2" presStyleCnt="3"/>
      <dgm:spPr/>
    </dgm:pt>
    <dgm:pt modelId="{647EBDD2-2B74-485A-81FC-C3FAC6FE7D06}" type="pres">
      <dgm:prSet presAssocID="{AA7C345A-F9B8-47DE-9B05-35989F41A912}" presName="connTx" presStyleLbl="sibTrans2D1" presStyleIdx="2" presStyleCnt="3"/>
      <dgm:spPr/>
    </dgm:pt>
    <dgm:pt modelId="{0492ED03-91B6-405D-ADCC-2D86531F933B}" type="pres">
      <dgm:prSet presAssocID="{9D9CC952-9DBF-4A93-8830-3E7F7510C898}" presName="composite" presStyleCnt="0"/>
      <dgm:spPr/>
    </dgm:pt>
    <dgm:pt modelId="{6BA9C065-B80B-404D-B2A6-FE1C662900EF}" type="pres">
      <dgm:prSet presAssocID="{9D9CC952-9DBF-4A93-8830-3E7F7510C898}" presName="imagSh" presStyleLbl="b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7000" b="-7000"/>
          </a:stretch>
        </a:blipFill>
      </dgm:spPr>
    </dgm:pt>
    <dgm:pt modelId="{2037CACE-6A3F-4E7C-B4A9-C6571B767702}" type="pres">
      <dgm:prSet presAssocID="{9D9CC952-9DBF-4A93-8830-3E7F7510C898}" presName="txNode" presStyleLbl="node1" presStyleIdx="3" presStyleCnt="4" custLinFactNeighborX="77" custLinFactNeighborY="11831">
        <dgm:presLayoutVars>
          <dgm:bulletEnabled val="1"/>
        </dgm:presLayoutVars>
      </dgm:prSet>
      <dgm:spPr/>
    </dgm:pt>
  </dgm:ptLst>
  <dgm:cxnLst>
    <dgm:cxn modelId="{3EE5AE09-2216-42B0-8094-2C5F36FD1DB7}" type="presOf" srcId="{C2B71E97-37D2-4744-8658-313AD4A19545}" destId="{B8710508-9CF5-48AF-B026-F06337A6BADE}" srcOrd="0" destOrd="0" presId="urn:microsoft.com/office/officeart/2005/8/layout/hProcess10"/>
    <dgm:cxn modelId="{73C2870E-CE3E-4A9D-91D4-2ED6EFFF3743}" type="presOf" srcId="{CFD3AA75-8D31-43CD-A2DE-E8FE35B6B67E}" destId="{3A099894-CD74-4923-8F89-6C421BAF6383}" srcOrd="0" destOrd="0" presId="urn:microsoft.com/office/officeart/2005/8/layout/hProcess10"/>
    <dgm:cxn modelId="{8252B710-4AAF-46F4-9132-7CBA611E2C33}" type="presOf" srcId="{D88F18E9-12A7-49DB-B94D-9335B78AE7EB}" destId="{542922DF-7A88-4B47-90CC-877A175B660F}" srcOrd="0" destOrd="0" presId="urn:microsoft.com/office/officeart/2005/8/layout/hProcess10"/>
    <dgm:cxn modelId="{5AFD1912-ED08-43E9-8766-0AF3B0D29353}" type="presOf" srcId="{4D210F42-8226-437F-A83E-4322D2925424}" destId="{47DF2819-1438-493F-BF93-BB3E79636FBC}" srcOrd="0" destOrd="0" presId="urn:microsoft.com/office/officeart/2005/8/layout/hProcess10"/>
    <dgm:cxn modelId="{C9BBBE20-D1EE-41F1-A3BA-781AB2FC6B95}" type="presOf" srcId="{9D9CC952-9DBF-4A93-8830-3E7F7510C898}" destId="{2037CACE-6A3F-4E7C-B4A9-C6571B767702}" srcOrd="0" destOrd="0" presId="urn:microsoft.com/office/officeart/2005/8/layout/hProcess10"/>
    <dgm:cxn modelId="{9C212540-3044-41D0-B356-AC2B5BE93723}" type="presOf" srcId="{AA7C345A-F9B8-47DE-9B05-35989F41A912}" destId="{647EBDD2-2B74-485A-81FC-C3FAC6FE7D06}" srcOrd="1" destOrd="0" presId="urn:microsoft.com/office/officeart/2005/8/layout/hProcess10"/>
    <dgm:cxn modelId="{57CEA96A-E2C8-40E4-A377-BFE9D3877F0D}" srcId="{D88F18E9-12A7-49DB-B94D-9335B78AE7EB}" destId="{9D9CC952-9DBF-4A93-8830-3E7F7510C898}" srcOrd="3" destOrd="0" parTransId="{AA80116E-41EF-499E-834B-11CD3514320C}" sibTransId="{6FB9ADB1-F404-4C45-8751-15BD0D7D3F95}"/>
    <dgm:cxn modelId="{59CF0F70-BCBE-42DE-AB23-0A215E9E0E6D}" type="presOf" srcId="{098529FA-B134-4A67-B066-21402FB3507D}" destId="{D0593AC3-E0B4-4BA3-80DE-1C77B1A66911}" srcOrd="1" destOrd="0" presId="urn:microsoft.com/office/officeart/2005/8/layout/hProcess10"/>
    <dgm:cxn modelId="{C6F01576-BA86-4CD3-8F1E-00E66BE3EE48}" type="presOf" srcId="{04F5F27C-9B87-4789-BE55-BB16F886B4F3}" destId="{2037CACE-6A3F-4E7C-B4A9-C6571B767702}" srcOrd="0" destOrd="1" presId="urn:microsoft.com/office/officeart/2005/8/layout/hProcess10"/>
    <dgm:cxn modelId="{19215356-A2B4-4197-9CB7-327AC564B384}" type="presOf" srcId="{1728F28F-7EAB-4DF9-A729-2ECC9F3A314C}" destId="{B8710508-9CF5-48AF-B026-F06337A6BADE}" srcOrd="0" destOrd="1" presId="urn:microsoft.com/office/officeart/2005/8/layout/hProcess10"/>
    <dgm:cxn modelId="{B1ADA47A-B318-41F3-9845-65797EAD6297}" type="presOf" srcId="{AA7C345A-F9B8-47DE-9B05-35989F41A912}" destId="{CE923F3E-D388-48F7-BFE2-407E21D2EFD4}" srcOrd="0" destOrd="0" presId="urn:microsoft.com/office/officeart/2005/8/layout/hProcess10"/>
    <dgm:cxn modelId="{D339D684-0DAD-469F-BFB6-A726840E6226}" type="presOf" srcId="{098529FA-B134-4A67-B066-21402FB3507D}" destId="{F9DABFCB-1797-4E87-A33C-34341DF42195}" srcOrd="0" destOrd="0" presId="urn:microsoft.com/office/officeart/2005/8/layout/hProcess10"/>
    <dgm:cxn modelId="{5E8ED88B-9203-42CC-A7B8-9E6A618160EB}" type="presOf" srcId="{4D210F42-8226-437F-A83E-4322D2925424}" destId="{A069A01A-1081-4408-ACDC-AE056548C0F0}" srcOrd="1" destOrd="0" presId="urn:microsoft.com/office/officeart/2005/8/layout/hProcess10"/>
    <dgm:cxn modelId="{B290F09B-8C2A-44FB-B1B2-0EDEA5FF57F6}" srcId="{9D9CC952-9DBF-4A93-8830-3E7F7510C898}" destId="{04F5F27C-9B87-4789-BE55-BB16F886B4F3}" srcOrd="0" destOrd="0" parTransId="{D8B434B7-FD5D-408F-929E-BD8861DA88CA}" sibTransId="{AB0C04A0-0FC4-4E90-891F-5686CBECC2B7}"/>
    <dgm:cxn modelId="{1AED2EB0-7F3D-45C6-80FA-A1502FBABF4D}" type="presOf" srcId="{A5821725-2CC1-47A0-A75B-1260FC02D9CC}" destId="{AD42660B-3BEF-4823-B1C0-F5C8C8EA9F36}" srcOrd="0" destOrd="1" presId="urn:microsoft.com/office/officeart/2005/8/layout/hProcess10"/>
    <dgm:cxn modelId="{5FEEA4B9-C366-49CF-9C51-CFDCDD21A58D}" srcId="{CFD3AA75-8D31-43CD-A2DE-E8FE35B6B67E}" destId="{F12845C6-08C3-4538-A31F-30D655081E04}" srcOrd="0" destOrd="0" parTransId="{3DFE81E5-1638-4538-86E6-16706E6626A8}" sibTransId="{0048AD78-1D5B-4E86-B9FA-1B2BFCF1819A}"/>
    <dgm:cxn modelId="{15E538BC-2D59-47EA-AD70-3D1862B54E7C}" srcId="{D88F18E9-12A7-49DB-B94D-9335B78AE7EB}" destId="{CFD3AA75-8D31-43CD-A2DE-E8FE35B6B67E}" srcOrd="2" destOrd="0" parTransId="{F3357A22-2BB3-4B7C-872D-7F5F2D90063D}" sibTransId="{AA7C345A-F9B8-47DE-9B05-35989F41A912}"/>
    <dgm:cxn modelId="{FAAB01CB-6AD0-4CD5-99E6-6CA72DF782ED}" srcId="{C2B71E97-37D2-4744-8658-313AD4A19545}" destId="{1728F28F-7EAB-4DF9-A729-2ECC9F3A314C}" srcOrd="0" destOrd="0" parTransId="{03B0069D-CB6E-411B-85FA-C05E396CE1B1}" sibTransId="{F5FB0604-010E-4D1B-8920-1A74F4E3822C}"/>
    <dgm:cxn modelId="{50B8E9CC-9222-4017-AEC1-1C937DD34CAD}" srcId="{E99C8E3E-6F09-4400-A227-075D5670D304}" destId="{A5821725-2CC1-47A0-A75B-1260FC02D9CC}" srcOrd="0" destOrd="0" parTransId="{649DAD2D-9A5F-4F67-8A2D-E9C0884C37E6}" sibTransId="{376F541F-3717-4D5D-9EB9-55714AF2FF92}"/>
    <dgm:cxn modelId="{19F5E6D0-A62F-4FE9-A91C-1D7C5AFA526B}" srcId="{D88F18E9-12A7-49DB-B94D-9335B78AE7EB}" destId="{C2B71E97-37D2-4744-8658-313AD4A19545}" srcOrd="0" destOrd="0" parTransId="{9791DE47-A6CE-4C01-A2B7-4EB107CFADB9}" sibTransId="{4D210F42-8226-437F-A83E-4322D2925424}"/>
    <dgm:cxn modelId="{27A22AEC-9DDC-409D-B29E-BCB99E4EA446}" srcId="{D88F18E9-12A7-49DB-B94D-9335B78AE7EB}" destId="{E99C8E3E-6F09-4400-A227-075D5670D304}" srcOrd="1" destOrd="0" parTransId="{FA24B3B7-124F-4030-8FEE-867AB92B107C}" sibTransId="{098529FA-B134-4A67-B066-21402FB3507D}"/>
    <dgm:cxn modelId="{C8BCD7EE-6051-4FC7-B9BC-A6E257F48F28}" type="presOf" srcId="{F12845C6-08C3-4538-A31F-30D655081E04}" destId="{3A099894-CD74-4923-8F89-6C421BAF6383}" srcOrd="0" destOrd="1" presId="urn:microsoft.com/office/officeart/2005/8/layout/hProcess10"/>
    <dgm:cxn modelId="{990810F6-190C-43CD-8023-D7F83C6F41F3}" type="presOf" srcId="{E99C8E3E-6F09-4400-A227-075D5670D304}" destId="{AD42660B-3BEF-4823-B1C0-F5C8C8EA9F36}" srcOrd="0" destOrd="0" presId="urn:microsoft.com/office/officeart/2005/8/layout/hProcess10"/>
    <dgm:cxn modelId="{0F28DC11-0A51-4199-A147-D3D5DF20DD57}" type="presParOf" srcId="{542922DF-7A88-4B47-90CC-877A175B660F}" destId="{B9EEAA7E-5F6A-43B2-BDB3-0BA0BE4F2EB0}" srcOrd="0" destOrd="0" presId="urn:microsoft.com/office/officeart/2005/8/layout/hProcess10"/>
    <dgm:cxn modelId="{7AAFE761-FFCA-4649-87B3-7613B0F0A3FD}" type="presParOf" srcId="{B9EEAA7E-5F6A-43B2-BDB3-0BA0BE4F2EB0}" destId="{483EDAAC-BB4E-4B1C-8A57-B59ECED3B366}" srcOrd="0" destOrd="0" presId="urn:microsoft.com/office/officeart/2005/8/layout/hProcess10"/>
    <dgm:cxn modelId="{2BCB6C89-AF41-40FB-A01E-2C8FA2C14A64}" type="presParOf" srcId="{B9EEAA7E-5F6A-43B2-BDB3-0BA0BE4F2EB0}" destId="{B8710508-9CF5-48AF-B026-F06337A6BADE}" srcOrd="1" destOrd="0" presId="urn:microsoft.com/office/officeart/2005/8/layout/hProcess10"/>
    <dgm:cxn modelId="{D7052542-D083-4D88-9AAB-33FE16AFFF07}" type="presParOf" srcId="{542922DF-7A88-4B47-90CC-877A175B660F}" destId="{47DF2819-1438-493F-BF93-BB3E79636FBC}" srcOrd="1" destOrd="0" presId="urn:microsoft.com/office/officeart/2005/8/layout/hProcess10"/>
    <dgm:cxn modelId="{362EEB01-31B9-4684-8DCC-F9A6BC47E12E}" type="presParOf" srcId="{47DF2819-1438-493F-BF93-BB3E79636FBC}" destId="{A069A01A-1081-4408-ACDC-AE056548C0F0}" srcOrd="0" destOrd="0" presId="urn:microsoft.com/office/officeart/2005/8/layout/hProcess10"/>
    <dgm:cxn modelId="{906E7F20-F349-4086-A9A3-7BFFA2435B0D}" type="presParOf" srcId="{542922DF-7A88-4B47-90CC-877A175B660F}" destId="{9ACF5033-E902-47A7-B998-6655ECF62728}" srcOrd="2" destOrd="0" presId="urn:microsoft.com/office/officeart/2005/8/layout/hProcess10"/>
    <dgm:cxn modelId="{25DDB2F1-4961-44CA-9992-7B7E1FF30A02}" type="presParOf" srcId="{9ACF5033-E902-47A7-B998-6655ECF62728}" destId="{5BC93E37-738B-4058-90A9-1FC272FAFFF9}" srcOrd="0" destOrd="0" presId="urn:microsoft.com/office/officeart/2005/8/layout/hProcess10"/>
    <dgm:cxn modelId="{BEA9E8F7-6801-44F6-8F1D-E0B126D74BF6}" type="presParOf" srcId="{9ACF5033-E902-47A7-B998-6655ECF62728}" destId="{AD42660B-3BEF-4823-B1C0-F5C8C8EA9F36}" srcOrd="1" destOrd="0" presId="urn:microsoft.com/office/officeart/2005/8/layout/hProcess10"/>
    <dgm:cxn modelId="{78D154D7-335D-4858-B41D-A38FBE622D87}" type="presParOf" srcId="{542922DF-7A88-4B47-90CC-877A175B660F}" destId="{F9DABFCB-1797-4E87-A33C-34341DF42195}" srcOrd="3" destOrd="0" presId="urn:microsoft.com/office/officeart/2005/8/layout/hProcess10"/>
    <dgm:cxn modelId="{ED90B4B9-717C-4784-B4E7-C7925BB158B6}" type="presParOf" srcId="{F9DABFCB-1797-4E87-A33C-34341DF42195}" destId="{D0593AC3-E0B4-4BA3-80DE-1C77B1A66911}" srcOrd="0" destOrd="0" presId="urn:microsoft.com/office/officeart/2005/8/layout/hProcess10"/>
    <dgm:cxn modelId="{F96D21CE-30C7-4189-BC01-28A77B3D56DA}" type="presParOf" srcId="{542922DF-7A88-4B47-90CC-877A175B660F}" destId="{3DC3E9A6-96B8-42CB-8981-72DCAC00D01A}" srcOrd="4" destOrd="0" presId="urn:microsoft.com/office/officeart/2005/8/layout/hProcess10"/>
    <dgm:cxn modelId="{9FA8BDDD-632E-4800-AE15-DF0A3B6E7671}" type="presParOf" srcId="{3DC3E9A6-96B8-42CB-8981-72DCAC00D01A}" destId="{BC903708-AABC-4DC6-947F-C2371A7E4C51}" srcOrd="0" destOrd="0" presId="urn:microsoft.com/office/officeart/2005/8/layout/hProcess10"/>
    <dgm:cxn modelId="{B2CD5E0A-360F-4C43-8525-5E47F5C0EFB2}" type="presParOf" srcId="{3DC3E9A6-96B8-42CB-8981-72DCAC00D01A}" destId="{3A099894-CD74-4923-8F89-6C421BAF6383}" srcOrd="1" destOrd="0" presId="urn:microsoft.com/office/officeart/2005/8/layout/hProcess10"/>
    <dgm:cxn modelId="{A6054EDF-F3B7-4D9E-8CCB-2C996BE187CF}" type="presParOf" srcId="{542922DF-7A88-4B47-90CC-877A175B660F}" destId="{CE923F3E-D388-48F7-BFE2-407E21D2EFD4}" srcOrd="5" destOrd="0" presId="urn:microsoft.com/office/officeart/2005/8/layout/hProcess10"/>
    <dgm:cxn modelId="{A7FF6318-9A29-44BC-BD9E-0D11F1DB38AF}" type="presParOf" srcId="{CE923F3E-D388-48F7-BFE2-407E21D2EFD4}" destId="{647EBDD2-2B74-485A-81FC-C3FAC6FE7D06}" srcOrd="0" destOrd="0" presId="urn:microsoft.com/office/officeart/2005/8/layout/hProcess10"/>
    <dgm:cxn modelId="{BF3A05AB-F7ED-45F2-8120-6EAAE7405075}" type="presParOf" srcId="{542922DF-7A88-4B47-90CC-877A175B660F}" destId="{0492ED03-91B6-405D-ADCC-2D86531F933B}" srcOrd="6" destOrd="0" presId="urn:microsoft.com/office/officeart/2005/8/layout/hProcess10"/>
    <dgm:cxn modelId="{DF23AB9D-231E-4E6B-959F-A3A771B704CB}" type="presParOf" srcId="{0492ED03-91B6-405D-ADCC-2D86531F933B}" destId="{6BA9C065-B80B-404D-B2A6-FE1C662900EF}" srcOrd="0" destOrd="0" presId="urn:microsoft.com/office/officeart/2005/8/layout/hProcess10"/>
    <dgm:cxn modelId="{54A398D4-F6ED-4401-9A62-3D8B67940638}" type="presParOf" srcId="{0492ED03-91B6-405D-ADCC-2D86531F933B}" destId="{2037CACE-6A3F-4E7C-B4A9-C6571B767702}"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EDAAC-BB4E-4B1C-8A57-B59ECED3B366}">
      <dsp:nvSpPr>
        <dsp:cNvPr id="0" name=""/>
        <dsp:cNvSpPr/>
      </dsp:nvSpPr>
      <dsp:spPr>
        <a:xfrm>
          <a:off x="0" y="563962"/>
          <a:ext cx="1501117" cy="150111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710508-9CF5-48AF-B026-F06337A6BADE}">
      <dsp:nvSpPr>
        <dsp:cNvPr id="0" name=""/>
        <dsp:cNvSpPr/>
      </dsp:nvSpPr>
      <dsp:spPr>
        <a:xfrm>
          <a:off x="453425" y="1885126"/>
          <a:ext cx="1501117" cy="150111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kern="1200" dirty="0"/>
            <a:t>Patient Preparation</a:t>
          </a:r>
        </a:p>
        <a:p>
          <a:pPr marL="114300" lvl="1" indent="-114300" algn="l" defTabSz="533400">
            <a:lnSpc>
              <a:spcPct val="90000"/>
            </a:lnSpc>
            <a:spcBef>
              <a:spcPct val="0"/>
            </a:spcBef>
            <a:spcAft>
              <a:spcPct val="15000"/>
            </a:spcAft>
            <a:buChar char="•"/>
          </a:pPr>
          <a:r>
            <a:rPr lang="en-US" sz="1200" kern="1200" dirty="0"/>
            <a:t>Patients are prepared for the test</a:t>
          </a:r>
        </a:p>
      </dsp:txBody>
      <dsp:txXfrm>
        <a:off x="497391" y="1929092"/>
        <a:ext cx="1413185" cy="1413185"/>
      </dsp:txXfrm>
    </dsp:sp>
    <dsp:sp modelId="{47DF2819-1438-493F-BF93-BB3E79636FBC}">
      <dsp:nvSpPr>
        <dsp:cNvPr id="0" name=""/>
        <dsp:cNvSpPr/>
      </dsp:nvSpPr>
      <dsp:spPr>
        <a:xfrm rot="21559603">
          <a:off x="1780928" y="1217237"/>
          <a:ext cx="280867" cy="36069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780931" y="1289871"/>
        <a:ext cx="196607" cy="216419"/>
      </dsp:txXfrm>
    </dsp:sp>
    <dsp:sp modelId="{5BC93E37-738B-4058-90A9-1FC272FAFFF9}">
      <dsp:nvSpPr>
        <dsp:cNvPr id="0" name=""/>
        <dsp:cNvSpPr/>
      </dsp:nvSpPr>
      <dsp:spPr>
        <a:xfrm>
          <a:off x="2301583" y="727253"/>
          <a:ext cx="1501117" cy="150111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42660B-3BEF-4823-B1C0-F5C8C8EA9F36}">
      <dsp:nvSpPr>
        <dsp:cNvPr id="0" name=""/>
        <dsp:cNvSpPr/>
      </dsp:nvSpPr>
      <dsp:spPr>
        <a:xfrm>
          <a:off x="2666671" y="1885111"/>
          <a:ext cx="1501117" cy="150111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kern="1200" dirty="0"/>
            <a:t>EEG Recording</a:t>
          </a:r>
        </a:p>
        <a:p>
          <a:pPr marL="114300" lvl="1" indent="-114300" algn="l" defTabSz="533400">
            <a:lnSpc>
              <a:spcPct val="90000"/>
            </a:lnSpc>
            <a:spcBef>
              <a:spcPct val="0"/>
            </a:spcBef>
            <a:spcAft>
              <a:spcPct val="15000"/>
            </a:spcAft>
            <a:buChar char="•"/>
          </a:pPr>
          <a:r>
            <a:rPr lang="en-US" sz="1200" kern="1200" dirty="0"/>
            <a:t>EEG ranging from 22 minutes to several days is recorded</a:t>
          </a:r>
        </a:p>
      </dsp:txBody>
      <dsp:txXfrm>
        <a:off x="2710637" y="1929077"/>
        <a:ext cx="1413185" cy="1413185"/>
      </dsp:txXfrm>
    </dsp:sp>
    <dsp:sp modelId="{F9DABFCB-1797-4E87-A33C-34341DF42195}">
      <dsp:nvSpPr>
        <dsp:cNvPr id="0" name=""/>
        <dsp:cNvSpPr/>
      </dsp:nvSpPr>
      <dsp:spPr>
        <a:xfrm rot="68561">
          <a:off x="4101208" y="1321366"/>
          <a:ext cx="298596" cy="36069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101217" y="1392612"/>
        <a:ext cx="209017" cy="216419"/>
      </dsp:txXfrm>
    </dsp:sp>
    <dsp:sp modelId="{BC903708-AABC-4DC6-947F-C2371A7E4C51}">
      <dsp:nvSpPr>
        <dsp:cNvPr id="0" name=""/>
        <dsp:cNvSpPr/>
      </dsp:nvSpPr>
      <dsp:spPr>
        <a:xfrm>
          <a:off x="4655664" y="774208"/>
          <a:ext cx="1501117" cy="150111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8000" r="-5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099894-CD74-4923-8F89-6C421BAF6383}">
      <dsp:nvSpPr>
        <dsp:cNvPr id="0" name=""/>
        <dsp:cNvSpPr/>
      </dsp:nvSpPr>
      <dsp:spPr>
        <a:xfrm>
          <a:off x="4903215" y="1885126"/>
          <a:ext cx="1501117" cy="150111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kern="1200" dirty="0"/>
            <a:t>EEG is Interpreted</a:t>
          </a:r>
        </a:p>
        <a:p>
          <a:pPr marL="114300" lvl="1" indent="-114300" algn="l" defTabSz="533400">
            <a:lnSpc>
              <a:spcPct val="90000"/>
            </a:lnSpc>
            <a:spcBef>
              <a:spcPct val="0"/>
            </a:spcBef>
            <a:spcAft>
              <a:spcPct val="15000"/>
            </a:spcAft>
            <a:buChar char="•"/>
          </a:pPr>
          <a:r>
            <a:rPr lang="en-US" sz="1200" kern="1200" dirty="0"/>
            <a:t>Certified physicians </a:t>
          </a:r>
          <a:r>
            <a:rPr lang="en-US" sz="1200" kern="1200"/>
            <a:t>interpret EEG</a:t>
          </a:r>
          <a:endParaRPr lang="en-US" sz="1200" kern="1200" dirty="0"/>
        </a:p>
      </dsp:txBody>
      <dsp:txXfrm>
        <a:off x="4947181" y="1929092"/>
        <a:ext cx="1413185" cy="1413185"/>
      </dsp:txXfrm>
    </dsp:sp>
    <dsp:sp modelId="{CE923F3E-D388-48F7-BFE2-407E21D2EFD4}">
      <dsp:nvSpPr>
        <dsp:cNvPr id="0" name=""/>
        <dsp:cNvSpPr/>
      </dsp:nvSpPr>
      <dsp:spPr>
        <a:xfrm>
          <a:off x="6445930" y="1344418"/>
          <a:ext cx="289148" cy="36069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445930" y="1416557"/>
        <a:ext cx="202404" cy="216419"/>
      </dsp:txXfrm>
    </dsp:sp>
    <dsp:sp modelId="{6BA9C065-B80B-404D-B2A6-FE1C662900EF}">
      <dsp:nvSpPr>
        <dsp:cNvPr id="0" name=""/>
        <dsp:cNvSpPr/>
      </dsp:nvSpPr>
      <dsp:spPr>
        <a:xfrm>
          <a:off x="6982920" y="774208"/>
          <a:ext cx="1501117" cy="1501117"/>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37CACE-6A3F-4E7C-B4A9-C6571B767702}">
      <dsp:nvSpPr>
        <dsp:cNvPr id="0" name=""/>
        <dsp:cNvSpPr/>
      </dsp:nvSpPr>
      <dsp:spPr>
        <a:xfrm>
          <a:off x="7228441" y="1852476"/>
          <a:ext cx="1501117" cy="150111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EEG Report is Produced</a:t>
          </a:r>
        </a:p>
        <a:p>
          <a:pPr marL="114300" lvl="1" indent="-114300" algn="l" defTabSz="533400">
            <a:lnSpc>
              <a:spcPct val="90000"/>
            </a:lnSpc>
            <a:spcBef>
              <a:spcPct val="0"/>
            </a:spcBef>
            <a:spcAft>
              <a:spcPct val="15000"/>
            </a:spcAft>
            <a:buChar char="•"/>
          </a:pPr>
          <a:r>
            <a:rPr lang="en-US" sz="1200" kern="1200" dirty="0"/>
            <a:t>Report of findings (e.g. abnormality) is prepared</a:t>
          </a:r>
        </a:p>
      </dsp:txBody>
      <dsp:txXfrm>
        <a:off x="7272407" y="1896442"/>
        <a:ext cx="1413185" cy="141318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4"/>
            <a:ext cx="3036888" cy="466724"/>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algn="l" defTabSz="932416" eaLnBrk="1" hangingPunct="1">
              <a:defRPr sz="1200" b="0">
                <a:solidFill>
                  <a:schemeClr val="tx1"/>
                </a:solidFill>
                <a:latin typeface="Times New Roman" pitchFamily="18" charset="0"/>
              </a:defRPr>
            </a:lvl1pPr>
          </a:lstStyle>
          <a:p>
            <a:pPr>
              <a:defRPr/>
            </a:pPr>
            <a:endParaRPr lang="en-US" dirty="0"/>
          </a:p>
        </p:txBody>
      </p:sp>
      <p:sp>
        <p:nvSpPr>
          <p:cNvPr id="91139" name="Rectangle 3"/>
          <p:cNvSpPr>
            <a:spLocks noGrp="1" noChangeArrowheads="1"/>
          </p:cNvSpPr>
          <p:nvPr>
            <p:ph type="dt" sz="quarter" idx="1"/>
          </p:nvPr>
        </p:nvSpPr>
        <p:spPr bwMode="auto">
          <a:xfrm>
            <a:off x="3973515" y="4"/>
            <a:ext cx="3036887" cy="466724"/>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algn="r" defTabSz="932416" eaLnBrk="1" hangingPunct="1">
              <a:defRPr sz="1200" b="0">
                <a:solidFill>
                  <a:schemeClr val="tx1"/>
                </a:solidFill>
                <a:latin typeface="Times New Roman" pitchFamily="18" charset="0"/>
              </a:defRPr>
            </a:lvl1pPr>
          </a:lstStyle>
          <a:p>
            <a:pPr>
              <a:defRPr/>
            </a:pPr>
            <a:endParaRPr lang="en-US" dirty="0"/>
          </a:p>
        </p:txBody>
      </p:sp>
      <p:sp>
        <p:nvSpPr>
          <p:cNvPr id="91140" name="Rectangle 4"/>
          <p:cNvSpPr>
            <a:spLocks noGrp="1" noChangeArrowheads="1"/>
          </p:cNvSpPr>
          <p:nvPr>
            <p:ph type="ftr" sz="quarter" idx="2"/>
          </p:nvPr>
        </p:nvSpPr>
        <p:spPr bwMode="auto">
          <a:xfrm>
            <a:off x="0" y="8829676"/>
            <a:ext cx="3036888" cy="466724"/>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algn="l" defTabSz="932416" eaLnBrk="1" hangingPunct="1">
              <a:defRPr sz="1200" b="0">
                <a:solidFill>
                  <a:schemeClr val="tx1"/>
                </a:solidFill>
                <a:latin typeface="Times New Roman" pitchFamily="18" charset="0"/>
              </a:defRPr>
            </a:lvl1pPr>
          </a:lstStyle>
          <a:p>
            <a:pPr>
              <a:defRPr/>
            </a:pPr>
            <a:r>
              <a:rPr lang="en-US"/>
              <a:t>Temple University</a:t>
            </a:r>
            <a:endParaRPr lang="en-US" dirty="0"/>
          </a:p>
        </p:txBody>
      </p:sp>
      <p:sp>
        <p:nvSpPr>
          <p:cNvPr id="91141" name="Rectangle 5"/>
          <p:cNvSpPr>
            <a:spLocks noGrp="1" noChangeArrowheads="1"/>
          </p:cNvSpPr>
          <p:nvPr>
            <p:ph type="sldNum" sz="quarter" idx="3"/>
          </p:nvPr>
        </p:nvSpPr>
        <p:spPr bwMode="auto">
          <a:xfrm>
            <a:off x="3973515" y="8829676"/>
            <a:ext cx="3036887" cy="466724"/>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algn="r" defTabSz="932416" eaLnBrk="1" hangingPunct="1">
              <a:defRPr sz="1200" b="0">
                <a:solidFill>
                  <a:schemeClr val="tx1"/>
                </a:solidFill>
                <a:latin typeface="Times New Roman" pitchFamily="18" charset="0"/>
              </a:defRPr>
            </a:lvl1pPr>
          </a:lstStyle>
          <a:p>
            <a:pPr>
              <a:defRPr/>
            </a:pPr>
            <a:fld id="{6C5E842D-7D15-429C-8470-08294ABF4098}" type="slidenum">
              <a:rPr lang="en-US"/>
              <a:pPr>
                <a:defRPr/>
              </a:pPr>
              <a:t>‹#›</a:t>
            </a:fld>
            <a:endParaRPr lang="en-US" dirty="0"/>
          </a:p>
        </p:txBody>
      </p:sp>
    </p:spTree>
    <p:extLst>
      <p:ext uri="{BB962C8B-B14F-4D97-AF65-F5344CB8AC3E}">
        <p14:creationId xmlns:p14="http://schemas.microsoft.com/office/powerpoint/2010/main" val="307957816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4"/>
            <a:ext cx="3036888" cy="466724"/>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algn="l" defTabSz="932416" eaLnBrk="1" hangingPunct="1">
              <a:defRPr sz="1200" b="0">
                <a:solidFill>
                  <a:schemeClr val="tx1"/>
                </a:solidFill>
                <a:latin typeface="Times New Roman" pitchFamily="18" charset="0"/>
              </a:defRPr>
            </a:lvl1pPr>
          </a:lstStyle>
          <a:p>
            <a:pPr>
              <a:defRPr/>
            </a:pPr>
            <a:endParaRPr lang="en-US" dirty="0"/>
          </a:p>
        </p:txBody>
      </p:sp>
      <p:sp>
        <p:nvSpPr>
          <p:cNvPr id="5123" name="Rectangle 3"/>
          <p:cNvSpPr>
            <a:spLocks noGrp="1" noChangeArrowheads="1"/>
          </p:cNvSpPr>
          <p:nvPr>
            <p:ph type="dt" idx="1"/>
          </p:nvPr>
        </p:nvSpPr>
        <p:spPr bwMode="auto">
          <a:xfrm>
            <a:off x="3973515" y="4"/>
            <a:ext cx="3036887" cy="466724"/>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algn="r" defTabSz="932416" eaLnBrk="1" hangingPunct="1">
              <a:defRPr sz="1200" b="0">
                <a:solidFill>
                  <a:schemeClr val="tx1"/>
                </a:solidFill>
                <a:latin typeface="Times New Roman" pitchFamily="18" charset="0"/>
              </a:defRPr>
            </a:lvl1pPr>
          </a:lstStyle>
          <a:p>
            <a:pPr>
              <a:defRPr/>
            </a:pPr>
            <a:endParaRPr lang="en-US" dirty="0"/>
          </a:p>
        </p:txBody>
      </p:sp>
      <p:sp>
        <p:nvSpPr>
          <p:cNvPr id="80900" name="Rectangle 4"/>
          <p:cNvSpPr>
            <a:spLocks noGrp="1" noRot="1" noChangeAspect="1" noChangeArrowheads="1" noTextEdit="1"/>
          </p:cNvSpPr>
          <p:nvPr>
            <p:ph type="sldImg" idx="2"/>
          </p:nvPr>
        </p:nvSpPr>
        <p:spPr bwMode="auto">
          <a:xfrm>
            <a:off x="1179513" y="693738"/>
            <a:ext cx="4648200" cy="348773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5040" y="4416425"/>
            <a:ext cx="5140325" cy="4184650"/>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29676"/>
            <a:ext cx="3036888" cy="466724"/>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algn="l" defTabSz="932416" eaLnBrk="1" hangingPunct="1">
              <a:defRPr sz="1200" b="0">
                <a:solidFill>
                  <a:schemeClr val="tx1"/>
                </a:solidFill>
                <a:latin typeface="Times New Roman" pitchFamily="18" charset="0"/>
              </a:defRPr>
            </a:lvl1pPr>
          </a:lstStyle>
          <a:p>
            <a:pPr>
              <a:defRPr/>
            </a:pPr>
            <a:r>
              <a:rPr lang="en-US"/>
              <a:t>Temple University</a:t>
            </a:r>
            <a:endParaRPr lang="en-US" dirty="0"/>
          </a:p>
        </p:txBody>
      </p:sp>
      <p:sp>
        <p:nvSpPr>
          <p:cNvPr id="5127" name="Rectangle 7"/>
          <p:cNvSpPr>
            <a:spLocks noGrp="1" noChangeArrowheads="1"/>
          </p:cNvSpPr>
          <p:nvPr>
            <p:ph type="sldNum" sz="quarter" idx="5"/>
          </p:nvPr>
        </p:nvSpPr>
        <p:spPr bwMode="auto">
          <a:xfrm>
            <a:off x="3973515" y="8829676"/>
            <a:ext cx="3036887" cy="466724"/>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algn="r" defTabSz="932416" eaLnBrk="1" hangingPunct="1">
              <a:defRPr sz="1200" b="0">
                <a:solidFill>
                  <a:schemeClr val="tx1"/>
                </a:solidFill>
                <a:latin typeface="Times New Roman" pitchFamily="18" charset="0"/>
              </a:defRPr>
            </a:lvl1pPr>
          </a:lstStyle>
          <a:p>
            <a:pPr>
              <a:defRPr/>
            </a:pPr>
            <a:fld id="{454AC154-0E2B-4F61-B0C1-BE3CEA749778}" type="slidenum">
              <a:rPr lang="en-US"/>
              <a:pPr>
                <a:defRPr/>
              </a:pPr>
              <a:t>‹#›</a:t>
            </a:fld>
            <a:endParaRPr lang="en-US" dirty="0"/>
          </a:p>
        </p:txBody>
      </p:sp>
    </p:spTree>
    <p:extLst>
      <p:ext uri="{BB962C8B-B14F-4D97-AF65-F5344CB8AC3E}">
        <p14:creationId xmlns:p14="http://schemas.microsoft.com/office/powerpoint/2010/main" val="278729816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4</a:t>
            </a:fld>
            <a:endParaRPr lang="en-US" dirty="0"/>
          </a:p>
        </p:txBody>
      </p:sp>
    </p:spTree>
    <p:extLst>
      <p:ext uri="{BB962C8B-B14F-4D97-AF65-F5344CB8AC3E}">
        <p14:creationId xmlns:p14="http://schemas.microsoft.com/office/powerpoint/2010/main" val="3275790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15</a:t>
            </a:fld>
            <a:endParaRPr lang="en-US" dirty="0"/>
          </a:p>
        </p:txBody>
      </p:sp>
    </p:spTree>
    <p:extLst>
      <p:ext uri="{BB962C8B-B14F-4D97-AF65-F5344CB8AC3E}">
        <p14:creationId xmlns:p14="http://schemas.microsoft.com/office/powerpoint/2010/main" val="706108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16</a:t>
            </a:fld>
            <a:endParaRPr lang="en-US" dirty="0"/>
          </a:p>
        </p:txBody>
      </p:sp>
    </p:spTree>
    <p:extLst>
      <p:ext uri="{BB962C8B-B14F-4D97-AF65-F5344CB8AC3E}">
        <p14:creationId xmlns:p14="http://schemas.microsoft.com/office/powerpoint/2010/main" val="3307400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18</a:t>
            </a:fld>
            <a:endParaRPr lang="en-US" dirty="0"/>
          </a:p>
        </p:txBody>
      </p:sp>
    </p:spTree>
    <p:extLst>
      <p:ext uri="{BB962C8B-B14F-4D97-AF65-F5344CB8AC3E}">
        <p14:creationId xmlns:p14="http://schemas.microsoft.com/office/powerpoint/2010/main" val="3716262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19</a:t>
            </a:fld>
            <a:endParaRPr lang="en-US" dirty="0"/>
          </a:p>
        </p:txBody>
      </p:sp>
    </p:spTree>
    <p:extLst>
      <p:ext uri="{BB962C8B-B14F-4D97-AF65-F5344CB8AC3E}">
        <p14:creationId xmlns:p14="http://schemas.microsoft.com/office/powerpoint/2010/main" val="4002678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20</a:t>
            </a:fld>
            <a:endParaRPr lang="en-US" dirty="0"/>
          </a:p>
        </p:txBody>
      </p:sp>
    </p:spTree>
    <p:extLst>
      <p:ext uri="{BB962C8B-B14F-4D97-AF65-F5344CB8AC3E}">
        <p14:creationId xmlns:p14="http://schemas.microsoft.com/office/powerpoint/2010/main" val="692737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23</a:t>
            </a:fld>
            <a:endParaRPr lang="en-US" dirty="0"/>
          </a:p>
        </p:txBody>
      </p:sp>
    </p:spTree>
    <p:extLst>
      <p:ext uri="{BB962C8B-B14F-4D97-AF65-F5344CB8AC3E}">
        <p14:creationId xmlns:p14="http://schemas.microsoft.com/office/powerpoint/2010/main" val="1694754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24</a:t>
            </a:fld>
            <a:endParaRPr lang="en-US" dirty="0"/>
          </a:p>
        </p:txBody>
      </p:sp>
    </p:spTree>
    <p:extLst>
      <p:ext uri="{BB962C8B-B14F-4D97-AF65-F5344CB8AC3E}">
        <p14:creationId xmlns:p14="http://schemas.microsoft.com/office/powerpoint/2010/main" val="4236867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28</a:t>
            </a:fld>
            <a:endParaRPr lang="en-US" dirty="0"/>
          </a:p>
        </p:txBody>
      </p:sp>
    </p:spTree>
    <p:extLst>
      <p:ext uri="{BB962C8B-B14F-4D97-AF65-F5344CB8AC3E}">
        <p14:creationId xmlns:p14="http://schemas.microsoft.com/office/powerpoint/2010/main" val="1577538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31</a:t>
            </a:fld>
            <a:endParaRPr lang="en-US" dirty="0"/>
          </a:p>
        </p:txBody>
      </p:sp>
    </p:spTree>
    <p:extLst>
      <p:ext uri="{BB962C8B-B14F-4D97-AF65-F5344CB8AC3E}">
        <p14:creationId xmlns:p14="http://schemas.microsoft.com/office/powerpoint/2010/main" val="78938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32</a:t>
            </a:fld>
            <a:endParaRPr lang="en-US" dirty="0"/>
          </a:p>
        </p:txBody>
      </p:sp>
    </p:spTree>
    <p:extLst>
      <p:ext uri="{BB962C8B-B14F-4D97-AF65-F5344CB8AC3E}">
        <p14:creationId xmlns:p14="http://schemas.microsoft.com/office/powerpoint/2010/main" val="3289142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5</a:t>
            </a:fld>
            <a:endParaRPr lang="en-US" dirty="0"/>
          </a:p>
        </p:txBody>
      </p:sp>
    </p:spTree>
    <p:extLst>
      <p:ext uri="{BB962C8B-B14F-4D97-AF65-F5344CB8AC3E}">
        <p14:creationId xmlns:p14="http://schemas.microsoft.com/office/powerpoint/2010/main" val="1024289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33</a:t>
            </a:fld>
            <a:endParaRPr lang="en-US" dirty="0"/>
          </a:p>
        </p:txBody>
      </p:sp>
    </p:spTree>
    <p:extLst>
      <p:ext uri="{BB962C8B-B14F-4D97-AF65-F5344CB8AC3E}">
        <p14:creationId xmlns:p14="http://schemas.microsoft.com/office/powerpoint/2010/main" val="3354073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6</a:t>
            </a:fld>
            <a:endParaRPr lang="en-US" dirty="0"/>
          </a:p>
        </p:txBody>
      </p:sp>
    </p:spTree>
    <p:extLst>
      <p:ext uri="{BB962C8B-B14F-4D97-AF65-F5344CB8AC3E}">
        <p14:creationId xmlns:p14="http://schemas.microsoft.com/office/powerpoint/2010/main" val="2581473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7</a:t>
            </a:fld>
            <a:endParaRPr lang="en-US" dirty="0"/>
          </a:p>
        </p:txBody>
      </p:sp>
    </p:spTree>
    <p:extLst>
      <p:ext uri="{BB962C8B-B14F-4D97-AF65-F5344CB8AC3E}">
        <p14:creationId xmlns:p14="http://schemas.microsoft.com/office/powerpoint/2010/main" val="3436810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8</a:t>
            </a:fld>
            <a:endParaRPr lang="en-US" dirty="0"/>
          </a:p>
        </p:txBody>
      </p:sp>
    </p:spTree>
    <p:extLst>
      <p:ext uri="{BB962C8B-B14F-4D97-AF65-F5344CB8AC3E}">
        <p14:creationId xmlns:p14="http://schemas.microsoft.com/office/powerpoint/2010/main" val="1830105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10</a:t>
            </a:fld>
            <a:endParaRPr lang="en-US" dirty="0"/>
          </a:p>
        </p:txBody>
      </p:sp>
    </p:spTree>
    <p:extLst>
      <p:ext uri="{BB962C8B-B14F-4D97-AF65-F5344CB8AC3E}">
        <p14:creationId xmlns:p14="http://schemas.microsoft.com/office/powerpoint/2010/main" val="526232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12</a:t>
            </a:fld>
            <a:endParaRPr lang="en-US" dirty="0"/>
          </a:p>
        </p:txBody>
      </p:sp>
    </p:spTree>
    <p:extLst>
      <p:ext uri="{BB962C8B-B14F-4D97-AF65-F5344CB8AC3E}">
        <p14:creationId xmlns:p14="http://schemas.microsoft.com/office/powerpoint/2010/main" val="1209949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13</a:t>
            </a:fld>
            <a:endParaRPr lang="en-US" dirty="0"/>
          </a:p>
        </p:txBody>
      </p:sp>
    </p:spTree>
    <p:extLst>
      <p:ext uri="{BB962C8B-B14F-4D97-AF65-F5344CB8AC3E}">
        <p14:creationId xmlns:p14="http://schemas.microsoft.com/office/powerpoint/2010/main" val="1693449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14</a:t>
            </a:fld>
            <a:endParaRPr lang="en-US" dirty="0"/>
          </a:p>
        </p:txBody>
      </p:sp>
    </p:spTree>
    <p:extLst>
      <p:ext uri="{BB962C8B-B14F-4D97-AF65-F5344CB8AC3E}">
        <p14:creationId xmlns:p14="http://schemas.microsoft.com/office/powerpoint/2010/main" val="1817187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algn="l" eaLnBrk="1" hangingPunct="1">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algn="l" eaLnBrk="1" hangingPunct="1">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algn="l" eaLnBrk="1" hangingPunct="1">
              <a:defRPr/>
            </a:pPr>
            <a:fld id="{399D9360-4773-444E-B9E0-EF7DCFBF0044}" type="slidenum">
              <a:rPr lang="en-US"/>
              <a:pPr algn="l" eaLnBrk="1" hangingPunct="1">
                <a:defRPr/>
              </a:pPr>
              <a:t>‹#›</a:t>
            </a:fld>
            <a:endParaRPr lang="en-US"/>
          </a:p>
        </p:txBody>
      </p:sp>
    </p:spTree>
    <p:extLst>
      <p:ext uri="{BB962C8B-B14F-4D97-AF65-F5344CB8AC3E}">
        <p14:creationId xmlns:p14="http://schemas.microsoft.com/office/powerpoint/2010/main" val="69980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algn="l" eaLnBrk="1" hangingPunct="1">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algn="l" eaLnBrk="1" hangingPunct="1">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algn="l" eaLnBrk="1" hangingPunct="1">
              <a:defRPr/>
            </a:pPr>
            <a:fld id="{76DC6A0C-0D40-114E-883B-8154B8FB7550}" type="slidenum">
              <a:rPr lang="en-US"/>
              <a:pPr algn="l" eaLnBrk="1" hangingPunct="1">
                <a:defRPr/>
              </a:pPr>
              <a:t>‹#›</a:t>
            </a:fld>
            <a:endParaRPr lang="en-US"/>
          </a:p>
        </p:txBody>
      </p:sp>
    </p:spTree>
    <p:extLst>
      <p:ext uri="{BB962C8B-B14F-4D97-AF65-F5344CB8AC3E}">
        <p14:creationId xmlns:p14="http://schemas.microsoft.com/office/powerpoint/2010/main" val="613576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algn="l" eaLnBrk="1" hangingPunct="1">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algn="l" eaLnBrk="1" hangingPunct="1">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algn="l" eaLnBrk="1" hangingPunct="1">
              <a:defRPr/>
            </a:pPr>
            <a:fld id="{6E844F14-7E7C-E448-BC29-0766BE54777F}" type="slidenum">
              <a:rPr lang="en-US"/>
              <a:pPr algn="l" eaLnBrk="1" hangingPunct="1">
                <a:defRPr/>
              </a:pPr>
              <a:t>‹#›</a:t>
            </a:fld>
            <a:endParaRPr lang="en-US"/>
          </a:p>
        </p:txBody>
      </p:sp>
    </p:spTree>
    <p:extLst>
      <p:ext uri="{BB962C8B-B14F-4D97-AF65-F5344CB8AC3E}">
        <p14:creationId xmlns:p14="http://schemas.microsoft.com/office/powerpoint/2010/main" val="2324257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0202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431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pPr defTabSz="457200" eaLnBrk="1" fontAlgn="auto" hangingPunct="1">
              <a:spcBef>
                <a:spcPts val="0"/>
              </a:spcBef>
              <a:spcAft>
                <a:spcPts val="0"/>
              </a:spcAft>
            </a:pPr>
            <a:fld id="{01273EB3-0C8F-EF4B-B631-4F6FC052770E}" type="slidenum">
              <a:rPr lang="en-US" smtClean="0">
                <a:solidFill>
                  <a:prstClr val="black"/>
                </a:solidFill>
              </a:rPr>
              <a:pPr defTabSz="457200" eaLnBrk="1" fontAlgn="auto" hangingPunct="1">
                <a:spcBef>
                  <a:spcPts val="0"/>
                </a:spcBef>
                <a:spcAft>
                  <a:spcPts val="0"/>
                </a:spcAft>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3736513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537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3391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algn="l" eaLnBrk="1" hangingPunct="1">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algn="l" eaLnBrk="1" hangingPunct="1">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algn="l" eaLnBrk="1" hangingPunct="1">
              <a:defRPr/>
            </a:pPr>
            <a:fld id="{91C3C1D7-C644-4242-AEA9-AEB58743D7DC}" type="slidenum">
              <a:rPr lang="en-US"/>
              <a:pPr algn="l" eaLnBrk="1" hangingPunct="1">
                <a:defRPr/>
              </a:pPr>
              <a:t>‹#›</a:t>
            </a:fld>
            <a:endParaRPr lang="en-US"/>
          </a:p>
        </p:txBody>
      </p:sp>
    </p:spTree>
    <p:extLst>
      <p:ext uri="{BB962C8B-B14F-4D97-AF65-F5344CB8AC3E}">
        <p14:creationId xmlns:p14="http://schemas.microsoft.com/office/powerpoint/2010/main" val="232843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algn="l" eaLnBrk="1" hangingPunct="1">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algn="l" eaLnBrk="1" hangingPunct="1">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algn="l" eaLnBrk="1" hangingPunct="1">
              <a:defRPr/>
            </a:pPr>
            <a:fld id="{7374E6AE-95CA-4746-8240-C2B492A51F44}" type="slidenum">
              <a:rPr lang="en-US"/>
              <a:pPr algn="l" eaLnBrk="1" hangingPunct="1">
                <a:defRPr/>
              </a:pPr>
              <a:t>‹#›</a:t>
            </a:fld>
            <a:endParaRPr lang="en-US"/>
          </a:p>
        </p:txBody>
      </p:sp>
    </p:spTree>
    <p:extLst>
      <p:ext uri="{BB962C8B-B14F-4D97-AF65-F5344CB8AC3E}">
        <p14:creationId xmlns:p14="http://schemas.microsoft.com/office/powerpoint/2010/main" val="3233716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algn="l" eaLnBrk="1" hangingPunct="1">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algn="l" eaLnBrk="1" hangingPunct="1">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algn="l" eaLnBrk="1" hangingPunct="1">
              <a:defRPr/>
            </a:pPr>
            <a:fld id="{607B0C41-0016-7747-9673-0149E547F4EA}" type="slidenum">
              <a:rPr lang="en-US"/>
              <a:pPr algn="l" eaLnBrk="1" hangingPunct="1">
                <a:defRPr/>
              </a:pPr>
              <a:t>‹#›</a:t>
            </a:fld>
            <a:endParaRPr lang="en-US"/>
          </a:p>
        </p:txBody>
      </p:sp>
    </p:spTree>
    <p:extLst>
      <p:ext uri="{BB962C8B-B14F-4D97-AF65-F5344CB8AC3E}">
        <p14:creationId xmlns:p14="http://schemas.microsoft.com/office/powerpoint/2010/main" val="532443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algn="l" eaLnBrk="1" hangingPunct="1">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algn="l" eaLnBrk="1" hangingPunct="1">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algn="l" eaLnBrk="1" hangingPunct="1">
              <a:defRPr/>
            </a:pPr>
            <a:fld id="{264EB936-38C4-114A-9699-E529124D075D}" type="slidenum">
              <a:rPr lang="en-US"/>
              <a:pPr algn="l" eaLnBrk="1" hangingPunct="1">
                <a:defRPr/>
              </a:pPr>
              <a:t>‹#›</a:t>
            </a:fld>
            <a:endParaRPr lang="en-US"/>
          </a:p>
        </p:txBody>
      </p:sp>
    </p:spTree>
    <p:extLst>
      <p:ext uri="{BB962C8B-B14F-4D97-AF65-F5344CB8AC3E}">
        <p14:creationId xmlns:p14="http://schemas.microsoft.com/office/powerpoint/2010/main" val="3613344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algn="l" eaLnBrk="1" hangingPunct="1">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algn="l" eaLnBrk="1" hangingPunct="1">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algn="l" eaLnBrk="1" hangingPunct="1">
              <a:defRPr/>
            </a:pPr>
            <a:fld id="{BD337FB4-2DFB-D14D-A96F-FBAA0F6BFA0B}" type="slidenum">
              <a:rPr lang="en-US"/>
              <a:pPr algn="l" eaLnBrk="1" hangingPunct="1">
                <a:defRPr/>
              </a:pPr>
              <a:t>‹#›</a:t>
            </a:fld>
            <a:endParaRPr lang="en-US"/>
          </a:p>
        </p:txBody>
      </p:sp>
    </p:spTree>
    <p:extLst>
      <p:ext uri="{BB962C8B-B14F-4D97-AF65-F5344CB8AC3E}">
        <p14:creationId xmlns:p14="http://schemas.microsoft.com/office/powerpoint/2010/main" val="2274157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algn="l" eaLnBrk="1" hangingPunct="1">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algn="l" eaLnBrk="1" hangingPunct="1">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algn="l" eaLnBrk="1" hangingPunct="1">
              <a:defRPr/>
            </a:pPr>
            <a:fld id="{209672B3-9736-4C43-B4F3-B9F21DE16C3E}" type="slidenum">
              <a:rPr lang="en-US"/>
              <a:pPr algn="l" eaLnBrk="1" hangingPunct="1">
                <a:defRPr/>
              </a:pPr>
              <a:t>‹#›</a:t>
            </a:fld>
            <a:endParaRPr lang="en-US"/>
          </a:p>
        </p:txBody>
      </p:sp>
    </p:spTree>
    <p:extLst>
      <p:ext uri="{BB962C8B-B14F-4D97-AF65-F5344CB8AC3E}">
        <p14:creationId xmlns:p14="http://schemas.microsoft.com/office/powerpoint/2010/main" val="1978900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algn="l" eaLnBrk="1" hangingPunct="1">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algn="l" eaLnBrk="1" hangingPunct="1">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algn="l" eaLnBrk="1" hangingPunct="1">
              <a:defRPr/>
            </a:pPr>
            <a:fld id="{00262F03-9801-694E-9E3D-850D23F01900}" type="slidenum">
              <a:rPr lang="en-US"/>
              <a:pPr algn="l" eaLnBrk="1" hangingPunct="1">
                <a:defRPr/>
              </a:pPr>
              <a:t>‹#›</a:t>
            </a:fld>
            <a:endParaRPr lang="en-US"/>
          </a:p>
        </p:txBody>
      </p:sp>
    </p:spTree>
    <p:extLst>
      <p:ext uri="{BB962C8B-B14F-4D97-AF65-F5344CB8AC3E}">
        <p14:creationId xmlns:p14="http://schemas.microsoft.com/office/powerpoint/2010/main" val="131658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algn="l" eaLnBrk="1" hangingPunct="1">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algn="l" eaLnBrk="1" hangingPunct="1">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algn="l" eaLnBrk="1" hangingPunct="1">
              <a:defRPr/>
            </a:pPr>
            <a:fld id="{64D6AAA5-58E0-764E-B473-F60A4B574690}" type="slidenum">
              <a:rPr lang="en-US"/>
              <a:pPr algn="l" eaLnBrk="1" hangingPunct="1">
                <a:defRPr/>
              </a:pPr>
              <a:t>‹#›</a:t>
            </a:fld>
            <a:endParaRPr lang="en-US"/>
          </a:p>
        </p:txBody>
      </p:sp>
    </p:spTree>
    <p:extLst>
      <p:ext uri="{BB962C8B-B14F-4D97-AF65-F5344CB8AC3E}">
        <p14:creationId xmlns:p14="http://schemas.microsoft.com/office/powerpoint/2010/main" val="1076023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876263"/>
      </p:ext>
    </p:extLst>
  </p:cSld>
  <p:clrMap bg1="lt1" tx1="dk1" bg2="lt2" tx2="dk2" accent1="accent1" accent2="accent2" accent3="accent3" accent4="accent4" accent5="accent5" accent6="accent6" hlink="hlink" folHlink="folHlink"/>
  <p:sldLayoutIdLst>
    <p:sldLayoutId id="2147486726" r:id="rId1"/>
    <p:sldLayoutId id="2147486727" r:id="rId2"/>
    <p:sldLayoutId id="2147486728" r:id="rId3"/>
    <p:sldLayoutId id="2147486729" r:id="rId4"/>
    <p:sldLayoutId id="2147486730" r:id="rId5"/>
    <p:sldLayoutId id="2147486731" r:id="rId6"/>
    <p:sldLayoutId id="2147486732" r:id="rId7"/>
    <p:sldLayoutId id="2147486733" r:id="rId8"/>
    <p:sldLayoutId id="2147486734" r:id="rId9"/>
    <p:sldLayoutId id="2147486735" r:id="rId10"/>
    <p:sldLayoutId id="2147486736"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FFACAF">
                  <a:alpha val="50000"/>
                </a:srgb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defTabSz="457200" eaLnBrk="1" fontAlgn="auto" hangingPunct="1">
              <a:spcBef>
                <a:spcPts val="0"/>
              </a:spcBef>
              <a:spcAft>
                <a:spcPts val="0"/>
              </a:spcAft>
            </a:pPr>
            <a:endParaRPr lang="en-US" sz="1800" b="0">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7" name="Document 6"/>
          <p:cNvSpPr/>
          <p:nvPr userDrawn="1"/>
        </p:nvSpPr>
        <p:spPr>
          <a:xfrm flipV="1">
            <a:off x="-11545" y="4335690"/>
            <a:ext cx="9155545" cy="2522310"/>
          </a:xfrm>
          <a:prstGeom prst="flowChartDocument">
            <a:avLst/>
          </a:prstGeom>
          <a:gradFill flip="none" rotWithShape="1">
            <a:gsLst>
              <a:gs pos="0">
                <a:srgbClr val="FF6C76"/>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eaLnBrk="1" fontAlgn="auto" hangingPunct="1">
              <a:spcBef>
                <a:spcPts val="0"/>
              </a:spcBef>
              <a:spcAft>
                <a:spcPts val="0"/>
              </a:spcAft>
            </a:pPr>
            <a:endParaRPr lang="en-US" sz="1800" b="0" dirty="0">
              <a:solidFill>
                <a:srgbClr val="333399"/>
              </a:solidFill>
              <a:latin typeface="Calibri"/>
            </a:endParaRPr>
          </a:p>
        </p:txBody>
      </p:sp>
    </p:spTree>
    <p:extLst>
      <p:ext uri="{BB962C8B-B14F-4D97-AF65-F5344CB8AC3E}">
        <p14:creationId xmlns:p14="http://schemas.microsoft.com/office/powerpoint/2010/main" val="2565512508"/>
      </p:ext>
    </p:extLst>
  </p:cSld>
  <p:clrMap bg1="lt1" tx1="dk1" bg2="lt2" tx2="dk2" accent1="accent1" accent2="accent2" accent3="accent3" accent4="accent4" accent5="accent5" accent6="accent6" hlink="hlink" folHlink="folHlink"/>
  <p:sldLayoutIdLst>
    <p:sldLayoutId id="2147486738" r:id="rId1"/>
    <p:sldLayoutId id="2147486743"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eaLnBrk="1" fontAlgn="auto" hangingPunct="1">
              <a:spcBef>
                <a:spcPts val="0"/>
              </a:spcBef>
              <a:spcAft>
                <a:spcPts val="0"/>
              </a:spcAft>
            </a:pPr>
            <a:endParaRPr lang="en-US" sz="1800" b="0"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eaLnBrk="1" fontAlgn="auto" hangingPunct="1">
              <a:spcBef>
                <a:spcPts val="0"/>
              </a:spcBef>
              <a:spcAft>
                <a:spcPts val="0"/>
              </a:spcAft>
              <a:defRPr/>
            </a:pPr>
            <a:endParaRPr lang="en-US" sz="1000" b="0" kern="0" dirty="0">
              <a:solidFill>
                <a:prstClr val="black"/>
              </a:solidFill>
              <a:latin typeface="Calibri"/>
            </a:endParaRPr>
          </a:p>
        </p:txBody>
      </p:sp>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gn="l" defTabSz="457200" eaLnBrk="1" fontAlgn="auto" hangingPunct="1">
              <a:lnSpc>
                <a:spcPct val="95000"/>
              </a:lnSpc>
              <a:spcBef>
                <a:spcPts val="1200"/>
              </a:spcBef>
              <a:spcAft>
                <a:spcPts val="0"/>
              </a:spcAft>
              <a:tabLst>
                <a:tab pos="8513763" algn="r"/>
              </a:tabLst>
            </a:pPr>
            <a:r>
              <a:rPr lang="en-US" sz="1000" baseline="0" dirty="0">
                <a:solidFill>
                  <a:schemeClr val="tx1"/>
                </a:solidFill>
                <a:latin typeface="Calibri"/>
              </a:rPr>
              <a:t>S. L</a:t>
            </a:r>
            <a:r>
              <a:rPr lang="es-VE" sz="1000" baseline="0" dirty="0" err="1">
                <a:solidFill>
                  <a:schemeClr val="tx1"/>
                </a:solidFill>
                <a:latin typeface="Calibri"/>
              </a:rPr>
              <a:t>ópez</a:t>
            </a:r>
            <a:r>
              <a:rPr lang="es-VE" sz="1000" baseline="0" dirty="0">
                <a:solidFill>
                  <a:schemeClr val="tx1"/>
                </a:solidFill>
                <a:latin typeface="Calibri"/>
              </a:rPr>
              <a:t> de Diego</a:t>
            </a:r>
            <a:r>
              <a:rPr lang="en-US" sz="1000" baseline="0" dirty="0">
                <a:solidFill>
                  <a:schemeClr val="tx1"/>
                </a:solidFill>
                <a:latin typeface="Calibri"/>
              </a:rPr>
              <a:t>: Abnormal EEGs</a:t>
            </a:r>
            <a:r>
              <a:rPr lang="en-US" sz="1000" dirty="0">
                <a:solidFill>
                  <a:srgbClr val="1F497D">
                    <a:lumMod val="50000"/>
                  </a:srgbClr>
                </a:solidFill>
                <a:latin typeface="Calibri"/>
              </a:rPr>
              <a:t>	June</a:t>
            </a:r>
            <a:r>
              <a:rPr lang="en-US" sz="1000" baseline="0" dirty="0">
                <a:solidFill>
                  <a:srgbClr val="1F497D">
                    <a:lumMod val="50000"/>
                  </a:srgbClr>
                </a:solidFill>
                <a:latin typeface="Calibri"/>
              </a:rPr>
              <a:t> 29</a:t>
            </a:r>
            <a:r>
              <a:rPr lang="en-US" sz="1000" dirty="0">
                <a:solidFill>
                  <a:srgbClr val="1F497D">
                    <a:lumMod val="50000"/>
                  </a:srgbClr>
                </a:solidFill>
                <a:latin typeface="Calibri"/>
              </a:rPr>
              <a:t>, 2017</a:t>
            </a:r>
            <a:endParaRPr lang="en-US" sz="1000" dirty="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pPr algn="l" defTabSz="457200" eaLnBrk="1" fontAlgn="auto" hangingPunct="1">
              <a:spcBef>
                <a:spcPts val="0"/>
              </a:spcBef>
              <a:spcAft>
                <a:spcPts val="0"/>
              </a:spcAft>
            </a:pPr>
            <a:fld id="{7004E5E3-C477-F742-9645-5285663234E5}" type="slidenum">
              <a:rPr lang="en-US" sz="1000" smtClean="0">
                <a:solidFill>
                  <a:srgbClr val="000000"/>
                </a:solidFill>
                <a:latin typeface="Arial"/>
                <a:cs typeface="Arial"/>
              </a:rPr>
              <a:pPr algn="l" defTabSz="457200" eaLnBrk="1" fontAlgn="auto" hangingPunct="1">
                <a:spcBef>
                  <a:spcPts val="0"/>
                </a:spcBef>
                <a:spcAft>
                  <a:spcPts val="0"/>
                </a:spcAft>
              </a:pPr>
              <a:t>‹#›</a:t>
            </a:fld>
            <a:endParaRPr lang="en-US" sz="1000"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5"/>
          <a:stretch>
            <a:fillRect/>
          </a:stretch>
        </p:blipFill>
        <p:spPr>
          <a:xfrm>
            <a:off x="39093" y="6594644"/>
            <a:ext cx="320040" cy="220717"/>
          </a:xfrm>
          <a:prstGeom prst="rect">
            <a:avLst/>
          </a:prstGeom>
        </p:spPr>
      </p:pic>
    </p:spTree>
    <p:extLst>
      <p:ext uri="{BB962C8B-B14F-4D97-AF65-F5344CB8AC3E}">
        <p14:creationId xmlns:p14="http://schemas.microsoft.com/office/powerpoint/2010/main" val="3745061135"/>
      </p:ext>
    </p:extLst>
  </p:cSld>
  <p:clrMap bg1="lt1" tx1="dk1" bg2="lt2" tx2="dk2" accent1="accent1" accent2="accent2" accent3="accent3" accent4="accent4" accent5="accent5" accent6="accent6" hlink="hlink" folHlink="folHlink"/>
  <p:sldLayoutIdLst>
    <p:sldLayoutId id="2147486740" r:id="rId1"/>
    <p:sldLayoutId id="2147486741" r:id="rId2"/>
    <p:sldLayoutId id="2147486742" r:id="rId3"/>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3.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37.pn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6.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4.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48059" y="2655868"/>
            <a:ext cx="6649721" cy="2031325"/>
          </a:xfrm>
          <a:prstGeom prst="rect">
            <a:avLst/>
          </a:prstGeom>
          <a:noFill/>
        </p:spPr>
        <p:txBody>
          <a:bodyPr wrap="square" lIns="0" tIns="0" rIns="0" bIns="0" rtlCol="0">
            <a:spAutoFit/>
          </a:bodyPr>
          <a:lstStyle/>
          <a:p>
            <a:pPr algn="r" defTabSz="457200" eaLnBrk="1" fontAlgn="auto" hangingPunct="1">
              <a:spcBef>
                <a:spcPts val="0"/>
              </a:spcBef>
              <a:spcAft>
                <a:spcPts val="0"/>
              </a:spcAft>
            </a:pPr>
            <a:r>
              <a:rPr lang="en-US" sz="4400" dirty="0"/>
              <a:t>Automated</a:t>
            </a:r>
            <a:br>
              <a:rPr lang="en-US" sz="4400" dirty="0"/>
            </a:br>
            <a:r>
              <a:rPr lang="en-US" sz="4400" dirty="0"/>
              <a:t>Identification</a:t>
            </a:r>
            <a:br>
              <a:rPr lang="en-US" sz="4400" dirty="0"/>
            </a:br>
            <a:r>
              <a:rPr lang="en-US" sz="4400" dirty="0"/>
              <a:t>of Abnormal Adult EEGs</a:t>
            </a:r>
            <a:endParaRPr lang="en-US" sz="3600" dirty="0">
              <a:solidFill>
                <a:prstClr val="black"/>
              </a:solidFill>
              <a:latin typeface="Arial"/>
              <a:cs typeface="Arial"/>
            </a:endParaRPr>
          </a:p>
        </p:txBody>
      </p:sp>
      <p:pic>
        <p:nvPicPr>
          <p:cNvPr id="2" name="Picture 1" descr="nedcFinal_hires_2400x1600_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9054" y="15614"/>
            <a:ext cx="1510003" cy="1008558"/>
          </a:xfrm>
          <a:prstGeom prst="rect">
            <a:avLst/>
          </a:prstGeom>
        </p:spPr>
      </p:pic>
      <p:pic>
        <p:nvPicPr>
          <p:cNvPr id="12" name="Picture 11" descr="isip_logo_transparent.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4685" y="5594707"/>
            <a:ext cx="1034372" cy="1034372"/>
          </a:xfrm>
          <a:prstGeom prst="rect">
            <a:avLst/>
          </a:prstGeom>
        </p:spPr>
      </p:pic>
      <p:sp>
        <p:nvSpPr>
          <p:cNvPr id="10" name="Rectangle 3"/>
          <p:cNvSpPr txBox="1">
            <a:spLocks/>
          </p:cNvSpPr>
          <p:nvPr/>
        </p:nvSpPr>
        <p:spPr>
          <a:xfrm>
            <a:off x="222250" y="5075762"/>
            <a:ext cx="4724400" cy="155331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0" hangingPunct="0">
              <a:spcBef>
                <a:spcPct val="0"/>
              </a:spcBef>
              <a:spcAft>
                <a:spcPts val="600"/>
              </a:spcAft>
              <a:buNone/>
            </a:pPr>
            <a:r>
              <a:rPr lang="en-US" sz="1800" dirty="0">
                <a:solidFill>
                  <a:srgbClr val="FF0000"/>
                </a:solidFill>
                <a:latin typeface="Arial" charset="0"/>
                <a:ea typeface="ＭＳ Ｐゴシック" charset="0"/>
                <a:cs typeface="Arial" charset="0"/>
              </a:rPr>
              <a:t>Silvia </a:t>
            </a:r>
            <a:r>
              <a:rPr lang="es-VE" sz="1800" dirty="0">
                <a:solidFill>
                  <a:srgbClr val="FF0000"/>
                </a:solidFill>
                <a:latin typeface="Arial" charset="0"/>
                <a:ea typeface="ＭＳ Ｐゴシック" charset="0"/>
                <a:cs typeface="Arial" charset="0"/>
              </a:rPr>
              <a:t>López de Diego</a:t>
            </a:r>
            <a:endParaRPr lang="en-US" sz="1800" dirty="0">
              <a:solidFill>
                <a:srgbClr val="FF0000"/>
              </a:solidFill>
              <a:latin typeface="Arial" charset="0"/>
              <a:ea typeface="ＭＳ Ｐゴシック" charset="0"/>
              <a:cs typeface="Arial" charset="0"/>
            </a:endParaRPr>
          </a:p>
          <a:p>
            <a:pPr marL="0" indent="0" eaLnBrk="0" hangingPunct="0">
              <a:spcBef>
                <a:spcPct val="0"/>
              </a:spcBef>
              <a:buNone/>
            </a:pPr>
            <a:r>
              <a:rPr lang="en-US" sz="1800" dirty="0">
                <a:solidFill>
                  <a:srgbClr val="000000"/>
                </a:solidFill>
                <a:latin typeface="Arial" charset="0"/>
                <a:ea typeface="ＭＳ Ｐゴシック" charset="0"/>
                <a:cs typeface="Arial" charset="0"/>
              </a:rPr>
              <a:t>Neural Engineering Data Consortium</a:t>
            </a:r>
          </a:p>
          <a:p>
            <a:pPr marL="0" indent="0" eaLnBrk="0" hangingPunct="0">
              <a:spcBef>
                <a:spcPct val="0"/>
              </a:spcBef>
              <a:buNone/>
            </a:pPr>
            <a:r>
              <a:rPr lang="en-US" sz="1800" dirty="0">
                <a:solidFill>
                  <a:srgbClr val="000000"/>
                </a:solidFill>
                <a:latin typeface="Arial" charset="0"/>
                <a:ea typeface="ＭＳ Ｐゴシック" charset="0"/>
                <a:cs typeface="Arial" charset="0"/>
              </a:rPr>
              <a:t>College of Engineering</a:t>
            </a:r>
            <a:br>
              <a:rPr lang="en-US" sz="1800" dirty="0">
                <a:solidFill>
                  <a:srgbClr val="000000"/>
                </a:solidFill>
                <a:latin typeface="Arial" charset="0"/>
                <a:ea typeface="ＭＳ Ｐゴシック" charset="0"/>
                <a:cs typeface="Arial" charset="0"/>
              </a:rPr>
            </a:br>
            <a:r>
              <a:rPr lang="en-US" sz="1800" dirty="0">
                <a:solidFill>
                  <a:srgbClr val="000000"/>
                </a:solidFill>
                <a:latin typeface="Arial" charset="0"/>
                <a:ea typeface="ＭＳ Ｐゴシック" charset="0"/>
                <a:cs typeface="Arial" charset="0"/>
              </a:rPr>
              <a:t>Temple University</a:t>
            </a:r>
          </a:p>
          <a:p>
            <a:pPr marL="0" indent="0" eaLnBrk="0" hangingPunct="0">
              <a:spcBef>
                <a:spcPct val="0"/>
              </a:spcBef>
              <a:buNone/>
            </a:pPr>
            <a:r>
              <a:rPr lang="en-US" sz="1800" dirty="0">
                <a:solidFill>
                  <a:srgbClr val="000000"/>
                </a:solidFill>
                <a:latin typeface="Arial" charset="0"/>
                <a:ea typeface="ＭＳ Ｐゴシック" charset="0"/>
                <a:cs typeface="Arial" charset="0"/>
              </a:rPr>
              <a:t>Philadelphia, Pennsylvania, USA</a:t>
            </a:r>
          </a:p>
          <a:p>
            <a:pPr marL="0" indent="0" eaLnBrk="0" hangingPunct="0">
              <a:spcBef>
                <a:spcPct val="0"/>
              </a:spcBef>
              <a:buNone/>
            </a:pPr>
            <a:endParaRPr lang="en-US" sz="1800" dirty="0">
              <a:solidFill>
                <a:srgbClr val="000000"/>
              </a:solidFill>
              <a:latin typeface="Arial" charset="0"/>
              <a:ea typeface="ＭＳ Ｐゴシック" charset="0"/>
              <a:cs typeface="Arial" charset="0"/>
            </a:endParaRPr>
          </a:p>
          <a:p>
            <a:pPr marL="0" indent="0">
              <a:spcBef>
                <a:spcPct val="0"/>
              </a:spcBef>
              <a:buNone/>
            </a:pPr>
            <a:endParaRPr lang="en-US" sz="1800" dirty="0">
              <a:cs typeface="Arial" charset="0"/>
            </a:endParaRPr>
          </a:p>
        </p:txBody>
      </p:sp>
      <p:pic>
        <p:nvPicPr>
          <p:cNvPr id="5" name="Picture 4"/>
          <p:cNvPicPr>
            <a:picLocks noChangeAspect="1"/>
          </p:cNvPicPr>
          <p:nvPr/>
        </p:nvPicPr>
        <p:blipFill>
          <a:blip r:embed="rId4"/>
          <a:stretch>
            <a:fillRect/>
          </a:stretch>
        </p:blipFill>
        <p:spPr>
          <a:xfrm>
            <a:off x="637752" y="484264"/>
            <a:ext cx="4308898" cy="2528180"/>
          </a:xfrm>
          <a:prstGeom prst="rect">
            <a:avLst/>
          </a:prstGeom>
          <a:ln w="25400">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75114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lIns="91440" tIns="0" bIns="0">
            <a:noAutofit/>
          </a:bodyPr>
          <a:lstStyle/>
          <a:p>
            <a:r>
              <a:rPr lang="en-US" dirty="0"/>
              <a:t>Normal EEG Characteristics</a:t>
            </a:r>
          </a:p>
        </p:txBody>
      </p:sp>
      <p:sp>
        <p:nvSpPr>
          <p:cNvPr id="20" name="Content Placeholder 2"/>
          <p:cNvSpPr txBox="1">
            <a:spLocks/>
          </p:cNvSpPr>
          <p:nvPr/>
        </p:nvSpPr>
        <p:spPr bwMode="auto">
          <a:xfrm>
            <a:off x="4138708" y="80590"/>
            <a:ext cx="5344645" cy="62528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223838" indent="-223838" algn="l" rtl="0" eaLnBrk="0" fontAlgn="base" hangingPunct="0">
              <a:spcBef>
                <a:spcPct val="20000"/>
              </a:spcBef>
              <a:spcAft>
                <a:spcPct val="0"/>
              </a:spcAft>
              <a:buChar char="•"/>
              <a:defRPr>
                <a:solidFill>
                  <a:schemeClr val="tx1"/>
                </a:solidFill>
                <a:latin typeface="Tahoma" pitchFamily="34" charset="0"/>
                <a:ea typeface="ＭＳ Ｐゴシック" charset="0"/>
                <a:cs typeface="Tahoma" pitchFamily="34" charset="0"/>
              </a:defRPr>
            </a:lvl1pPr>
            <a:lvl2pPr marL="395288" indent="-171450" algn="l" rtl="0" eaLnBrk="0" fontAlgn="base" hangingPunct="0">
              <a:spcBef>
                <a:spcPct val="20000"/>
              </a:spcBef>
              <a:spcAft>
                <a:spcPct val="0"/>
              </a:spcAft>
              <a:buFont typeface="Arial" charset="0"/>
              <a:buChar char="•"/>
              <a:defRPr sz="1600">
                <a:solidFill>
                  <a:schemeClr val="tx1"/>
                </a:solidFill>
                <a:latin typeface="Tahoma" pitchFamily="34" charset="0"/>
                <a:ea typeface="Tahoma" charset="0"/>
                <a:cs typeface="Tahoma" pitchFamily="34" charset="0"/>
              </a:defRPr>
            </a:lvl2pPr>
            <a:lvl3pPr marL="576263" indent="-174625" algn="l" rtl="0" eaLnBrk="0" fontAlgn="base" hangingPunct="0">
              <a:spcBef>
                <a:spcPct val="20000"/>
              </a:spcBef>
              <a:spcAft>
                <a:spcPct val="0"/>
              </a:spcAft>
              <a:buFont typeface="Arial" charset="0"/>
              <a:buChar char="•"/>
              <a:defRPr sz="1400">
                <a:solidFill>
                  <a:schemeClr val="tx1"/>
                </a:solidFill>
                <a:latin typeface="Tahoma" pitchFamily="34" charset="0"/>
                <a:ea typeface="Tahoma" charset="0"/>
                <a:cs typeface="Tahoma" pitchFamily="34" charset="0"/>
              </a:defRPr>
            </a:lvl3pPr>
            <a:lvl4pPr marL="747713" indent="-165100" algn="l" rtl="0" eaLnBrk="0" fontAlgn="base" hangingPunct="0">
              <a:spcBef>
                <a:spcPct val="20000"/>
              </a:spcBef>
              <a:spcAft>
                <a:spcPct val="0"/>
              </a:spcAft>
              <a:buFont typeface="Arial" charset="0"/>
              <a:buChar char="•"/>
              <a:defRPr sz="1200">
                <a:solidFill>
                  <a:schemeClr val="tx1"/>
                </a:solidFill>
                <a:latin typeface="Tahoma" pitchFamily="34" charset="0"/>
                <a:ea typeface="Tahoma" charset="0"/>
                <a:cs typeface="Tahoma" pitchFamily="34" charset="0"/>
              </a:defRPr>
            </a:lvl4pPr>
            <a:lvl5pPr marL="917575" indent="-166688" algn="l" rtl="0" eaLnBrk="0" fontAlgn="base" hangingPunct="0">
              <a:spcBef>
                <a:spcPct val="20000"/>
              </a:spcBef>
              <a:spcAft>
                <a:spcPct val="0"/>
              </a:spcAft>
              <a:buFont typeface="Arial" charset="0"/>
              <a:buChar char="•"/>
              <a:defRPr sz="1100">
                <a:solidFill>
                  <a:schemeClr val="tx1"/>
                </a:solidFill>
                <a:latin typeface="Tahoma" pitchFamily="34" charset="0"/>
                <a:ea typeface="Tahoma" charset="0"/>
                <a:cs typeface="Tahoma"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292100" indent="-292100" defTabSz="914400">
              <a:spcBef>
                <a:spcPts val="0"/>
              </a:spcBef>
              <a:spcAft>
                <a:spcPts val="600"/>
              </a:spcAft>
              <a:buFont typeface="Arial"/>
              <a:buChar char="•"/>
              <a:defRPr/>
            </a:pPr>
            <a:endParaRPr lang="en-US" dirty="0">
              <a:solidFill>
                <a:srgbClr val="000000"/>
              </a:solidFill>
              <a:latin typeface="Tahoma" charset="0"/>
              <a:cs typeface="Tahoma" charset="0"/>
            </a:endParaRPr>
          </a:p>
        </p:txBody>
      </p:sp>
      <p:sp>
        <p:nvSpPr>
          <p:cNvPr id="8" name="Rectangle 3"/>
          <p:cNvSpPr txBox="1">
            <a:spLocks/>
          </p:cNvSpPr>
          <p:nvPr/>
        </p:nvSpPr>
        <p:spPr bwMode="auto">
          <a:xfrm>
            <a:off x="228601" y="705878"/>
            <a:ext cx="8686800" cy="493750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defPPr>
              <a:defRPr lang="en-US"/>
            </a:defPPr>
            <a:lvl1pPr marL="342900" indent="-342900">
              <a:defRPr sz="2400">
                <a:solidFill>
                  <a:schemeClr val="tx1"/>
                </a:solidFill>
                <a:ea typeface="ＭＳ Ｐゴシック" charset="0"/>
                <a:cs typeface="ＭＳ Ｐゴシック" charset="0"/>
              </a:defRPr>
            </a:lvl1pPr>
            <a:lvl2pPr marL="225425" lvl="1" indent="-225425" algn="l" defTabSz="914400">
              <a:spcAft>
                <a:spcPts val="1200"/>
              </a:spcAft>
              <a:buFont typeface="Arial" charset="0"/>
              <a:buChar char="•"/>
              <a:defRPr sz="1800">
                <a:ea typeface="ＭＳ Ｐゴシック" charset="0"/>
                <a:cs typeface="Arial" charset="0"/>
              </a:defRPr>
            </a:lvl2pPr>
            <a:lvl3pPr marL="465138" lvl="2" indent="-225425" algn="l" defTabSz="914400">
              <a:spcAft>
                <a:spcPts val="1200"/>
              </a:spcAft>
              <a:buFont typeface="Arial" charset="0"/>
              <a:buChar char="•"/>
              <a:defRPr sz="1800">
                <a:solidFill>
                  <a:srgbClr val="FF0000"/>
                </a:solidFill>
                <a:ea typeface="ＭＳ Ｐゴシック" charset="0"/>
                <a:cs typeface="Arial" charset="0"/>
              </a:defRPr>
            </a:lvl3pPr>
            <a:lvl4pPr marL="1600200" indent="-228600">
              <a:defRPr sz="2400">
                <a:solidFill>
                  <a:schemeClr val="tx1"/>
                </a:solidFill>
                <a:ea typeface="ＭＳ Ｐゴシック" charset="0"/>
              </a:defRPr>
            </a:lvl4pPr>
            <a:lvl5pPr marL="2057400" indent="-228600">
              <a:defRPr sz="2400">
                <a:solidFill>
                  <a:schemeClr val="tx1"/>
                </a:solidFill>
                <a:ea typeface="ＭＳ Ｐゴシック" charset="0"/>
              </a:defRPr>
            </a:lvl5pPr>
            <a:lvl6pPr marL="2514600" indent="-228600" eaLnBrk="0" fontAlgn="base" hangingPunct="0">
              <a:spcBef>
                <a:spcPct val="0"/>
              </a:spcBef>
              <a:spcAft>
                <a:spcPct val="0"/>
              </a:spcAft>
              <a:defRPr sz="2400">
                <a:solidFill>
                  <a:schemeClr val="tx1"/>
                </a:solidFill>
                <a:ea typeface="ＭＳ Ｐゴシック" charset="0"/>
              </a:defRPr>
            </a:lvl6pPr>
            <a:lvl7pPr marL="2971800" indent="-228600" eaLnBrk="0" fontAlgn="base" hangingPunct="0">
              <a:spcBef>
                <a:spcPct val="0"/>
              </a:spcBef>
              <a:spcAft>
                <a:spcPct val="0"/>
              </a:spcAft>
              <a:defRPr sz="2400">
                <a:solidFill>
                  <a:schemeClr val="tx1"/>
                </a:solidFill>
                <a:ea typeface="ＭＳ Ｐゴシック" charset="0"/>
              </a:defRPr>
            </a:lvl7pPr>
            <a:lvl8pPr marL="3429000" indent="-228600" eaLnBrk="0" fontAlgn="base" hangingPunct="0">
              <a:spcBef>
                <a:spcPct val="0"/>
              </a:spcBef>
              <a:spcAft>
                <a:spcPct val="0"/>
              </a:spcAft>
              <a:defRPr sz="2400">
                <a:solidFill>
                  <a:schemeClr val="tx1"/>
                </a:solidFill>
                <a:ea typeface="ＭＳ Ｐゴシック" charset="0"/>
              </a:defRPr>
            </a:lvl8pPr>
            <a:lvl9pPr marL="3886200" indent="-228600" eaLnBrk="0" fontAlgn="base" hangingPunct="0">
              <a:spcBef>
                <a:spcPct val="0"/>
              </a:spcBef>
              <a:spcAft>
                <a:spcPct val="0"/>
              </a:spcAft>
              <a:defRPr sz="2400">
                <a:solidFill>
                  <a:schemeClr val="tx1"/>
                </a:solidFill>
                <a:ea typeface="ＭＳ Ｐゴシック" charset="0"/>
              </a:defRPr>
            </a:lvl9pPr>
          </a:lstStyle>
          <a:p>
            <a:pPr lvl="1"/>
            <a:r>
              <a:rPr lang="en-US" dirty="0"/>
              <a:t>The main characteristics of a normal EEG are the following:</a:t>
            </a:r>
          </a:p>
          <a:p>
            <a:pPr lvl="2"/>
            <a:r>
              <a:rPr lang="en-US" dirty="0"/>
              <a:t>Reactivity:</a:t>
            </a:r>
            <a:r>
              <a:rPr lang="en-US" dirty="0">
                <a:solidFill>
                  <a:srgbClr val="000000"/>
                </a:solidFill>
              </a:rPr>
              <a:t> Response to certain physiological changes or provocations. </a:t>
            </a:r>
          </a:p>
          <a:p>
            <a:pPr lvl="2">
              <a:buFont typeface="Arial" panose="020B0604020202020204" pitchFamily="34" charset="0"/>
              <a:buChar char="•"/>
            </a:pPr>
            <a:r>
              <a:rPr lang="en-US" dirty="0"/>
              <a:t>Alpha Rhythm: </a:t>
            </a:r>
            <a:r>
              <a:rPr lang="en-US" dirty="0">
                <a:solidFill>
                  <a:srgbClr val="000000"/>
                </a:solidFill>
              </a:rPr>
              <a:t>Waves originated in the occipital lobe (predominantly), between 8-13 Hz and 15 to 45 </a:t>
            </a:r>
            <a:r>
              <a:rPr lang="en-US" dirty="0" err="1">
                <a:solidFill>
                  <a:srgbClr val="000000"/>
                </a:solidFill>
              </a:rPr>
              <a:t>μV</a:t>
            </a:r>
            <a:r>
              <a:rPr lang="en-US" dirty="0">
                <a:solidFill>
                  <a:srgbClr val="000000"/>
                </a:solidFill>
              </a:rPr>
              <a:t>. </a:t>
            </a:r>
          </a:p>
          <a:p>
            <a:pPr lvl="2"/>
            <a:r>
              <a:rPr lang="en-US" dirty="0"/>
              <a:t>Mu Rhythm: </a:t>
            </a:r>
            <a:r>
              <a:rPr lang="en-US" dirty="0">
                <a:solidFill>
                  <a:srgbClr val="000000"/>
                </a:solidFill>
              </a:rPr>
              <a:t>Central rhythm of alpha activity commonly between 8-10 Hz visible in 17% to 19% of adults. </a:t>
            </a:r>
          </a:p>
          <a:p>
            <a:pPr lvl="2"/>
            <a:r>
              <a:rPr lang="en-US" dirty="0"/>
              <a:t>Beta Activity: </a:t>
            </a:r>
            <a:r>
              <a:rPr lang="en-US" dirty="0">
                <a:solidFill>
                  <a:srgbClr val="000000"/>
                </a:solidFill>
              </a:rPr>
              <a:t>Activities in the frequency bands of 18-25 Hz, 14-16 Hz and 35-40 Hz.</a:t>
            </a:r>
          </a:p>
          <a:p>
            <a:pPr lvl="2"/>
            <a:r>
              <a:rPr lang="en-US" dirty="0"/>
              <a:t>Theta Activity: </a:t>
            </a:r>
            <a:r>
              <a:rPr lang="en-US" dirty="0">
                <a:solidFill>
                  <a:srgbClr val="000000"/>
                </a:solidFill>
              </a:rPr>
              <a:t>Traces of 6-7 Hz activity present in the frontal or frontocentral regions of the brain.</a:t>
            </a:r>
            <a:endParaRPr lang="en-US" dirty="0"/>
          </a:p>
          <a:p>
            <a:pPr lvl="1"/>
            <a:endParaRPr lang="en-US" dirty="0"/>
          </a:p>
          <a:p>
            <a:pPr lvl="1"/>
            <a:endParaRPr lang="en-US" dirty="0"/>
          </a:p>
          <a:p>
            <a:pPr lvl="1"/>
            <a:endParaRPr lang="en-US" dirty="0"/>
          </a:p>
        </p:txBody>
      </p:sp>
      <p:sp>
        <p:nvSpPr>
          <p:cNvPr id="11" name="Rectangle 10"/>
          <p:cNvSpPr/>
          <p:nvPr/>
        </p:nvSpPr>
        <p:spPr>
          <a:xfrm>
            <a:off x="228600" y="1471612"/>
            <a:ext cx="8686799" cy="714375"/>
          </a:xfrm>
          <a:prstGeom prst="rect">
            <a:avLst/>
          </a:prstGeom>
          <a:noFill/>
          <a:ln w="5715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498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75920" y="601071"/>
            <a:ext cx="8412480" cy="5994214"/>
          </a:xfrm>
          <a:prstGeom prst="rect">
            <a:avLst/>
          </a:prstGeom>
        </p:spPr>
      </p:pic>
    </p:spTree>
    <p:extLst>
      <p:ext uri="{BB962C8B-B14F-4D97-AF65-F5344CB8AC3E}">
        <p14:creationId xmlns:p14="http://schemas.microsoft.com/office/powerpoint/2010/main" val="1667891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lIns="91440" tIns="0" bIns="0">
            <a:noAutofit/>
          </a:bodyPr>
          <a:lstStyle/>
          <a:p>
            <a:r>
              <a:rPr lang="en-US" dirty="0"/>
              <a:t>Normal EEG Characteristics</a:t>
            </a:r>
          </a:p>
        </p:txBody>
      </p:sp>
      <p:sp>
        <p:nvSpPr>
          <p:cNvPr id="20" name="Content Placeholder 2"/>
          <p:cNvSpPr txBox="1">
            <a:spLocks/>
          </p:cNvSpPr>
          <p:nvPr/>
        </p:nvSpPr>
        <p:spPr bwMode="auto">
          <a:xfrm>
            <a:off x="4138708" y="80590"/>
            <a:ext cx="5344645" cy="62528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223838" indent="-223838" algn="l" rtl="0" eaLnBrk="0" fontAlgn="base" hangingPunct="0">
              <a:spcBef>
                <a:spcPct val="20000"/>
              </a:spcBef>
              <a:spcAft>
                <a:spcPct val="0"/>
              </a:spcAft>
              <a:buChar char="•"/>
              <a:defRPr>
                <a:solidFill>
                  <a:schemeClr val="tx1"/>
                </a:solidFill>
                <a:latin typeface="Tahoma" pitchFamily="34" charset="0"/>
                <a:ea typeface="ＭＳ Ｐゴシック" charset="0"/>
                <a:cs typeface="Tahoma" pitchFamily="34" charset="0"/>
              </a:defRPr>
            </a:lvl1pPr>
            <a:lvl2pPr marL="395288" indent="-171450" algn="l" rtl="0" eaLnBrk="0" fontAlgn="base" hangingPunct="0">
              <a:spcBef>
                <a:spcPct val="20000"/>
              </a:spcBef>
              <a:spcAft>
                <a:spcPct val="0"/>
              </a:spcAft>
              <a:buFont typeface="Arial" charset="0"/>
              <a:buChar char="•"/>
              <a:defRPr sz="1600">
                <a:solidFill>
                  <a:schemeClr val="tx1"/>
                </a:solidFill>
                <a:latin typeface="Tahoma" pitchFamily="34" charset="0"/>
                <a:ea typeface="Tahoma" charset="0"/>
                <a:cs typeface="Tahoma" pitchFamily="34" charset="0"/>
              </a:defRPr>
            </a:lvl2pPr>
            <a:lvl3pPr marL="576263" indent="-174625" algn="l" rtl="0" eaLnBrk="0" fontAlgn="base" hangingPunct="0">
              <a:spcBef>
                <a:spcPct val="20000"/>
              </a:spcBef>
              <a:spcAft>
                <a:spcPct val="0"/>
              </a:spcAft>
              <a:buFont typeface="Arial" charset="0"/>
              <a:buChar char="•"/>
              <a:defRPr sz="1400">
                <a:solidFill>
                  <a:schemeClr val="tx1"/>
                </a:solidFill>
                <a:latin typeface="Tahoma" pitchFamily="34" charset="0"/>
                <a:ea typeface="Tahoma" charset="0"/>
                <a:cs typeface="Tahoma" pitchFamily="34" charset="0"/>
              </a:defRPr>
            </a:lvl3pPr>
            <a:lvl4pPr marL="747713" indent="-165100" algn="l" rtl="0" eaLnBrk="0" fontAlgn="base" hangingPunct="0">
              <a:spcBef>
                <a:spcPct val="20000"/>
              </a:spcBef>
              <a:spcAft>
                <a:spcPct val="0"/>
              </a:spcAft>
              <a:buFont typeface="Arial" charset="0"/>
              <a:buChar char="•"/>
              <a:defRPr sz="1200">
                <a:solidFill>
                  <a:schemeClr val="tx1"/>
                </a:solidFill>
                <a:latin typeface="Tahoma" pitchFamily="34" charset="0"/>
                <a:ea typeface="Tahoma" charset="0"/>
                <a:cs typeface="Tahoma" pitchFamily="34" charset="0"/>
              </a:defRPr>
            </a:lvl4pPr>
            <a:lvl5pPr marL="917575" indent="-166688" algn="l" rtl="0" eaLnBrk="0" fontAlgn="base" hangingPunct="0">
              <a:spcBef>
                <a:spcPct val="20000"/>
              </a:spcBef>
              <a:spcAft>
                <a:spcPct val="0"/>
              </a:spcAft>
              <a:buFont typeface="Arial" charset="0"/>
              <a:buChar char="•"/>
              <a:defRPr sz="1100">
                <a:solidFill>
                  <a:schemeClr val="tx1"/>
                </a:solidFill>
                <a:latin typeface="Tahoma" pitchFamily="34" charset="0"/>
                <a:ea typeface="Tahoma" charset="0"/>
                <a:cs typeface="Tahoma"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292100" indent="-292100" defTabSz="914400">
              <a:spcBef>
                <a:spcPts val="0"/>
              </a:spcBef>
              <a:spcAft>
                <a:spcPts val="600"/>
              </a:spcAft>
              <a:buFont typeface="Arial"/>
              <a:buChar char="•"/>
              <a:defRPr/>
            </a:pPr>
            <a:endParaRPr lang="en-US" dirty="0">
              <a:solidFill>
                <a:srgbClr val="000000"/>
              </a:solidFill>
              <a:latin typeface="Tahoma" charset="0"/>
              <a:cs typeface="Tahoma" charset="0"/>
            </a:endParaRPr>
          </a:p>
        </p:txBody>
      </p:sp>
      <p:sp>
        <p:nvSpPr>
          <p:cNvPr id="8" name="Rectangle 3"/>
          <p:cNvSpPr txBox="1">
            <a:spLocks/>
          </p:cNvSpPr>
          <p:nvPr/>
        </p:nvSpPr>
        <p:spPr bwMode="auto">
          <a:xfrm>
            <a:off x="228600" y="705878"/>
            <a:ext cx="8686800" cy="493750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lgn="l" defTabSz="914400" fontAlgn="base">
              <a:spcBef>
                <a:spcPct val="0"/>
              </a:spcBef>
              <a:spcAft>
                <a:spcPts val="1200"/>
              </a:spcAft>
              <a:buFont typeface="Arial" charset="0"/>
              <a:buChar char="•"/>
            </a:pPr>
            <a:r>
              <a:rPr lang="en-US" sz="1800" b="1" dirty="0">
                <a:solidFill>
                  <a:srgbClr val="000000"/>
                </a:solidFill>
                <a:cs typeface="Arial" charset="0"/>
              </a:rPr>
              <a:t>The main characteristics of a normal EEG are the following:</a:t>
            </a:r>
          </a:p>
          <a:p>
            <a:pPr marL="465138" lvl="2" indent="-225425" algn="l">
              <a:spcAft>
                <a:spcPts val="1200"/>
              </a:spcAft>
              <a:buFont typeface="Arial" charset="0"/>
              <a:buChar char="•"/>
            </a:pPr>
            <a:r>
              <a:rPr lang="en-US" sz="1800" dirty="0">
                <a:solidFill>
                  <a:srgbClr val="C00000"/>
                </a:solidFill>
              </a:rPr>
              <a:t>Reactivity: </a:t>
            </a:r>
            <a:r>
              <a:rPr lang="en-US" sz="1800" dirty="0">
                <a:solidFill>
                  <a:srgbClr val="000000"/>
                </a:solidFill>
              </a:rPr>
              <a:t>Response to certain physiological changes or provocations. </a:t>
            </a:r>
          </a:p>
          <a:p>
            <a:pPr marL="465138" lvl="2" indent="-225425" algn="l">
              <a:spcAft>
                <a:spcPts val="1200"/>
              </a:spcAft>
              <a:buFont typeface="Arial" charset="0"/>
              <a:buChar char="•"/>
            </a:pPr>
            <a:r>
              <a:rPr lang="en-US" sz="1800" dirty="0">
                <a:solidFill>
                  <a:srgbClr val="C00000"/>
                </a:solidFill>
              </a:rPr>
              <a:t>Alpha Rhythm: </a:t>
            </a:r>
            <a:r>
              <a:rPr lang="en-US" sz="1800" dirty="0">
                <a:solidFill>
                  <a:srgbClr val="000000"/>
                </a:solidFill>
              </a:rPr>
              <a:t>Waves originated in the occipital lobe (predominantly), between 8-13 Hz and 15 to 45 </a:t>
            </a:r>
            <a:r>
              <a:rPr lang="en-US" sz="1800" dirty="0" err="1">
                <a:solidFill>
                  <a:srgbClr val="000000"/>
                </a:solidFill>
              </a:rPr>
              <a:t>μV</a:t>
            </a:r>
            <a:r>
              <a:rPr lang="en-US" sz="1800" dirty="0">
                <a:solidFill>
                  <a:srgbClr val="000000"/>
                </a:solidFill>
              </a:rPr>
              <a:t>. </a:t>
            </a:r>
          </a:p>
          <a:p>
            <a:pPr marL="465138" lvl="2" indent="-225425" algn="l">
              <a:spcAft>
                <a:spcPts val="1200"/>
              </a:spcAft>
              <a:buFont typeface="Arial" charset="0"/>
              <a:buChar char="•"/>
            </a:pPr>
            <a:r>
              <a:rPr lang="en-US" sz="1800" dirty="0">
                <a:solidFill>
                  <a:srgbClr val="C00000"/>
                </a:solidFill>
              </a:rPr>
              <a:t>Mu Rhythm: </a:t>
            </a:r>
            <a:r>
              <a:rPr lang="en-US" sz="1800" dirty="0">
                <a:solidFill>
                  <a:srgbClr val="000000"/>
                </a:solidFill>
              </a:rPr>
              <a:t>Central rhythm of alpha activity commonly between 8-10 Hz visible in 17% to 19% of adults. </a:t>
            </a:r>
          </a:p>
          <a:p>
            <a:pPr marL="465138" lvl="2" indent="-225425" algn="l">
              <a:spcAft>
                <a:spcPts val="1200"/>
              </a:spcAft>
              <a:buFont typeface="Arial" charset="0"/>
              <a:buChar char="•"/>
            </a:pPr>
            <a:r>
              <a:rPr lang="en-US" sz="1800" dirty="0">
                <a:solidFill>
                  <a:srgbClr val="C00000"/>
                </a:solidFill>
              </a:rPr>
              <a:t>Beta Activity: </a:t>
            </a:r>
            <a:r>
              <a:rPr lang="en-US" sz="1800" dirty="0">
                <a:solidFill>
                  <a:srgbClr val="000000"/>
                </a:solidFill>
              </a:rPr>
              <a:t>Activities in the frequency bands of 18-25 Hz, 14-16 Hz and 35-40 Hz.</a:t>
            </a:r>
          </a:p>
          <a:p>
            <a:pPr marL="465138" lvl="2" indent="-225425" algn="l">
              <a:spcAft>
                <a:spcPts val="1200"/>
              </a:spcAft>
              <a:buFont typeface="Arial" charset="0"/>
              <a:buChar char="•"/>
            </a:pPr>
            <a:r>
              <a:rPr lang="en-US" sz="1800" dirty="0">
                <a:solidFill>
                  <a:srgbClr val="C00000"/>
                </a:solidFill>
              </a:rPr>
              <a:t>Theta Activity: </a:t>
            </a:r>
            <a:r>
              <a:rPr lang="en-US" sz="1800" dirty="0">
                <a:solidFill>
                  <a:srgbClr val="000000"/>
                </a:solidFill>
              </a:rPr>
              <a:t>Traces of 6-7 Hz activity present in the frontal or frontocentral regions of the brain.</a:t>
            </a:r>
            <a:endParaRPr lang="en-US" sz="1800" dirty="0"/>
          </a:p>
          <a:p>
            <a:pPr marL="285750" lvl="1" indent="-285750" algn="l" defTabSz="914400" fontAlgn="base">
              <a:spcBef>
                <a:spcPct val="0"/>
              </a:spcBef>
              <a:spcAft>
                <a:spcPts val="1200"/>
              </a:spcAft>
              <a:buFont typeface="Arial" charset="0"/>
              <a:buChar char="•"/>
            </a:pPr>
            <a:endParaRPr lang="en-US" sz="1800" b="1" dirty="0">
              <a:solidFill>
                <a:srgbClr val="000000"/>
              </a:solidFill>
              <a:cs typeface="Arial" charset="0"/>
            </a:endParaRPr>
          </a:p>
          <a:p>
            <a:pPr marL="0" lvl="1" indent="0" defTabSz="914400" fontAlgn="base">
              <a:spcBef>
                <a:spcPct val="0"/>
              </a:spcBef>
              <a:spcAft>
                <a:spcPts val="1200"/>
              </a:spcAft>
            </a:pPr>
            <a:endParaRPr lang="en-US" sz="1800" b="1" dirty="0">
              <a:solidFill>
                <a:srgbClr val="000000"/>
              </a:solidFill>
              <a:cs typeface="Arial" charset="0"/>
            </a:endParaRPr>
          </a:p>
          <a:p>
            <a:pPr marL="0" lvl="1" indent="0" defTabSz="914400" fontAlgn="base">
              <a:spcBef>
                <a:spcPct val="0"/>
              </a:spcBef>
              <a:spcAft>
                <a:spcPts val="1200"/>
              </a:spcAft>
            </a:pPr>
            <a:endParaRPr lang="en-US" sz="1800" b="1" dirty="0">
              <a:solidFill>
                <a:srgbClr val="000000"/>
              </a:solidFill>
              <a:cs typeface="Arial" charset="0"/>
            </a:endParaRPr>
          </a:p>
          <a:p>
            <a:pPr lvl="1" defTabSz="914400" fontAlgn="base">
              <a:spcBef>
                <a:spcPct val="0"/>
              </a:spcBef>
              <a:spcAft>
                <a:spcPts val="1200"/>
              </a:spcAft>
              <a:buFont typeface="Arial" charset="0"/>
              <a:buChar char="•"/>
            </a:pPr>
            <a:endParaRPr lang="en-US" sz="1800" b="1" dirty="0">
              <a:solidFill>
                <a:srgbClr val="000000"/>
              </a:solidFill>
              <a:cs typeface="Arial" charset="0"/>
            </a:endParaRPr>
          </a:p>
        </p:txBody>
      </p:sp>
      <p:sp>
        <p:nvSpPr>
          <p:cNvPr id="11" name="Rectangle 10"/>
          <p:cNvSpPr/>
          <p:nvPr/>
        </p:nvSpPr>
        <p:spPr>
          <a:xfrm>
            <a:off x="228600" y="2185406"/>
            <a:ext cx="8686800" cy="729244"/>
          </a:xfrm>
          <a:prstGeom prst="rect">
            <a:avLst/>
          </a:prstGeom>
          <a:noFill/>
          <a:ln w="5715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838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lIns="91440" tIns="0" bIns="0">
            <a:noAutofit/>
          </a:bodyPr>
          <a:lstStyle/>
          <a:p>
            <a:r>
              <a:rPr lang="en-US" dirty="0"/>
              <a:t>Normal EEG Characteristics</a:t>
            </a:r>
          </a:p>
        </p:txBody>
      </p:sp>
      <p:sp>
        <p:nvSpPr>
          <p:cNvPr id="20" name="Content Placeholder 2"/>
          <p:cNvSpPr txBox="1">
            <a:spLocks/>
          </p:cNvSpPr>
          <p:nvPr/>
        </p:nvSpPr>
        <p:spPr bwMode="auto">
          <a:xfrm>
            <a:off x="4138708" y="80590"/>
            <a:ext cx="5344645" cy="62528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223838" indent="-223838" algn="l" rtl="0" eaLnBrk="0" fontAlgn="base" hangingPunct="0">
              <a:spcBef>
                <a:spcPct val="20000"/>
              </a:spcBef>
              <a:spcAft>
                <a:spcPct val="0"/>
              </a:spcAft>
              <a:buChar char="•"/>
              <a:defRPr>
                <a:solidFill>
                  <a:schemeClr val="tx1"/>
                </a:solidFill>
                <a:latin typeface="Tahoma" pitchFamily="34" charset="0"/>
                <a:ea typeface="ＭＳ Ｐゴシック" charset="0"/>
                <a:cs typeface="Tahoma" pitchFamily="34" charset="0"/>
              </a:defRPr>
            </a:lvl1pPr>
            <a:lvl2pPr marL="395288" indent="-171450" algn="l" rtl="0" eaLnBrk="0" fontAlgn="base" hangingPunct="0">
              <a:spcBef>
                <a:spcPct val="20000"/>
              </a:spcBef>
              <a:spcAft>
                <a:spcPct val="0"/>
              </a:spcAft>
              <a:buFont typeface="Arial" charset="0"/>
              <a:buChar char="•"/>
              <a:defRPr sz="1600">
                <a:solidFill>
                  <a:schemeClr val="tx1"/>
                </a:solidFill>
                <a:latin typeface="Tahoma" pitchFamily="34" charset="0"/>
                <a:ea typeface="Tahoma" charset="0"/>
                <a:cs typeface="Tahoma" pitchFamily="34" charset="0"/>
              </a:defRPr>
            </a:lvl2pPr>
            <a:lvl3pPr marL="576263" indent="-174625" algn="l" rtl="0" eaLnBrk="0" fontAlgn="base" hangingPunct="0">
              <a:spcBef>
                <a:spcPct val="20000"/>
              </a:spcBef>
              <a:spcAft>
                <a:spcPct val="0"/>
              </a:spcAft>
              <a:buFont typeface="Arial" charset="0"/>
              <a:buChar char="•"/>
              <a:defRPr sz="1400">
                <a:solidFill>
                  <a:schemeClr val="tx1"/>
                </a:solidFill>
                <a:latin typeface="Tahoma" pitchFamily="34" charset="0"/>
                <a:ea typeface="Tahoma" charset="0"/>
                <a:cs typeface="Tahoma" pitchFamily="34" charset="0"/>
              </a:defRPr>
            </a:lvl3pPr>
            <a:lvl4pPr marL="747713" indent="-165100" algn="l" rtl="0" eaLnBrk="0" fontAlgn="base" hangingPunct="0">
              <a:spcBef>
                <a:spcPct val="20000"/>
              </a:spcBef>
              <a:spcAft>
                <a:spcPct val="0"/>
              </a:spcAft>
              <a:buFont typeface="Arial" charset="0"/>
              <a:buChar char="•"/>
              <a:defRPr sz="1200">
                <a:solidFill>
                  <a:schemeClr val="tx1"/>
                </a:solidFill>
                <a:latin typeface="Tahoma" pitchFamily="34" charset="0"/>
                <a:ea typeface="Tahoma" charset="0"/>
                <a:cs typeface="Tahoma" pitchFamily="34" charset="0"/>
              </a:defRPr>
            </a:lvl4pPr>
            <a:lvl5pPr marL="917575" indent="-166688" algn="l" rtl="0" eaLnBrk="0" fontAlgn="base" hangingPunct="0">
              <a:spcBef>
                <a:spcPct val="20000"/>
              </a:spcBef>
              <a:spcAft>
                <a:spcPct val="0"/>
              </a:spcAft>
              <a:buFont typeface="Arial" charset="0"/>
              <a:buChar char="•"/>
              <a:defRPr sz="1100">
                <a:solidFill>
                  <a:schemeClr val="tx1"/>
                </a:solidFill>
                <a:latin typeface="Tahoma" pitchFamily="34" charset="0"/>
                <a:ea typeface="Tahoma" charset="0"/>
                <a:cs typeface="Tahoma"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292100" indent="-292100" defTabSz="914400">
              <a:spcBef>
                <a:spcPts val="0"/>
              </a:spcBef>
              <a:spcAft>
                <a:spcPts val="600"/>
              </a:spcAft>
              <a:buFont typeface="Arial"/>
              <a:buChar char="•"/>
              <a:defRPr/>
            </a:pPr>
            <a:endParaRPr lang="en-US" dirty="0">
              <a:solidFill>
                <a:srgbClr val="000000"/>
              </a:solidFill>
              <a:latin typeface="Tahoma" charset="0"/>
              <a:cs typeface="Tahoma" charset="0"/>
            </a:endParaRPr>
          </a:p>
        </p:txBody>
      </p:sp>
      <p:pic>
        <p:nvPicPr>
          <p:cNvPr id="2" name="Picture 1"/>
          <p:cNvPicPr>
            <a:picLocks noChangeAspect="1"/>
          </p:cNvPicPr>
          <p:nvPr/>
        </p:nvPicPr>
        <p:blipFill>
          <a:blip r:embed="rId3"/>
          <a:stretch>
            <a:fillRect/>
          </a:stretch>
        </p:blipFill>
        <p:spPr>
          <a:xfrm>
            <a:off x="0" y="506616"/>
            <a:ext cx="9144000" cy="5926048"/>
          </a:xfrm>
          <a:prstGeom prst="rect">
            <a:avLst/>
          </a:prstGeom>
        </p:spPr>
      </p:pic>
    </p:spTree>
    <p:extLst>
      <p:ext uri="{BB962C8B-B14F-4D97-AF65-F5344CB8AC3E}">
        <p14:creationId xmlns:p14="http://schemas.microsoft.com/office/powerpoint/2010/main" val="2164049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lIns="91440" tIns="0" bIns="0">
            <a:noAutofit/>
          </a:bodyPr>
          <a:lstStyle/>
          <a:p>
            <a:r>
              <a:rPr lang="en-US" dirty="0"/>
              <a:t>Normal EEG Characteristics</a:t>
            </a:r>
          </a:p>
        </p:txBody>
      </p:sp>
      <p:sp>
        <p:nvSpPr>
          <p:cNvPr id="20" name="Content Placeholder 2"/>
          <p:cNvSpPr txBox="1">
            <a:spLocks/>
          </p:cNvSpPr>
          <p:nvPr/>
        </p:nvSpPr>
        <p:spPr bwMode="auto">
          <a:xfrm>
            <a:off x="4138708" y="80590"/>
            <a:ext cx="5344645" cy="62528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223838" indent="-223838" algn="l" rtl="0" eaLnBrk="0" fontAlgn="base" hangingPunct="0">
              <a:spcBef>
                <a:spcPct val="20000"/>
              </a:spcBef>
              <a:spcAft>
                <a:spcPct val="0"/>
              </a:spcAft>
              <a:buChar char="•"/>
              <a:defRPr>
                <a:solidFill>
                  <a:schemeClr val="tx1"/>
                </a:solidFill>
                <a:latin typeface="Tahoma" pitchFamily="34" charset="0"/>
                <a:ea typeface="ＭＳ Ｐゴシック" charset="0"/>
                <a:cs typeface="Tahoma" pitchFamily="34" charset="0"/>
              </a:defRPr>
            </a:lvl1pPr>
            <a:lvl2pPr marL="395288" indent="-171450" algn="l" rtl="0" eaLnBrk="0" fontAlgn="base" hangingPunct="0">
              <a:spcBef>
                <a:spcPct val="20000"/>
              </a:spcBef>
              <a:spcAft>
                <a:spcPct val="0"/>
              </a:spcAft>
              <a:buFont typeface="Arial" charset="0"/>
              <a:buChar char="•"/>
              <a:defRPr sz="1600">
                <a:solidFill>
                  <a:schemeClr val="tx1"/>
                </a:solidFill>
                <a:latin typeface="Tahoma" pitchFamily="34" charset="0"/>
                <a:ea typeface="Tahoma" charset="0"/>
                <a:cs typeface="Tahoma" pitchFamily="34" charset="0"/>
              </a:defRPr>
            </a:lvl2pPr>
            <a:lvl3pPr marL="576263" indent="-174625" algn="l" rtl="0" eaLnBrk="0" fontAlgn="base" hangingPunct="0">
              <a:spcBef>
                <a:spcPct val="20000"/>
              </a:spcBef>
              <a:spcAft>
                <a:spcPct val="0"/>
              </a:spcAft>
              <a:buFont typeface="Arial" charset="0"/>
              <a:buChar char="•"/>
              <a:defRPr sz="1400">
                <a:solidFill>
                  <a:schemeClr val="tx1"/>
                </a:solidFill>
                <a:latin typeface="Tahoma" pitchFamily="34" charset="0"/>
                <a:ea typeface="Tahoma" charset="0"/>
                <a:cs typeface="Tahoma" pitchFamily="34" charset="0"/>
              </a:defRPr>
            </a:lvl3pPr>
            <a:lvl4pPr marL="747713" indent="-165100" algn="l" rtl="0" eaLnBrk="0" fontAlgn="base" hangingPunct="0">
              <a:spcBef>
                <a:spcPct val="20000"/>
              </a:spcBef>
              <a:spcAft>
                <a:spcPct val="0"/>
              </a:spcAft>
              <a:buFont typeface="Arial" charset="0"/>
              <a:buChar char="•"/>
              <a:defRPr sz="1200">
                <a:solidFill>
                  <a:schemeClr val="tx1"/>
                </a:solidFill>
                <a:latin typeface="Tahoma" pitchFamily="34" charset="0"/>
                <a:ea typeface="Tahoma" charset="0"/>
                <a:cs typeface="Tahoma" pitchFamily="34" charset="0"/>
              </a:defRPr>
            </a:lvl4pPr>
            <a:lvl5pPr marL="917575" indent="-166688" algn="l" rtl="0" eaLnBrk="0" fontAlgn="base" hangingPunct="0">
              <a:spcBef>
                <a:spcPct val="20000"/>
              </a:spcBef>
              <a:spcAft>
                <a:spcPct val="0"/>
              </a:spcAft>
              <a:buFont typeface="Arial" charset="0"/>
              <a:buChar char="•"/>
              <a:defRPr sz="1100">
                <a:solidFill>
                  <a:schemeClr val="tx1"/>
                </a:solidFill>
                <a:latin typeface="Tahoma" pitchFamily="34" charset="0"/>
                <a:ea typeface="Tahoma" charset="0"/>
                <a:cs typeface="Tahoma"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292100" indent="-292100" defTabSz="914400">
              <a:spcBef>
                <a:spcPts val="0"/>
              </a:spcBef>
              <a:spcAft>
                <a:spcPts val="600"/>
              </a:spcAft>
              <a:buFont typeface="Arial"/>
              <a:buChar char="•"/>
              <a:defRPr/>
            </a:pPr>
            <a:endParaRPr lang="en-US" dirty="0">
              <a:solidFill>
                <a:srgbClr val="000000"/>
              </a:solidFill>
              <a:latin typeface="Tahoma" charset="0"/>
              <a:cs typeface="Tahoma" charset="0"/>
            </a:endParaRPr>
          </a:p>
        </p:txBody>
      </p:sp>
      <p:sp>
        <p:nvSpPr>
          <p:cNvPr id="8" name="Rectangle 3"/>
          <p:cNvSpPr txBox="1">
            <a:spLocks/>
          </p:cNvSpPr>
          <p:nvPr/>
        </p:nvSpPr>
        <p:spPr bwMode="auto">
          <a:xfrm>
            <a:off x="228600" y="705878"/>
            <a:ext cx="8686800" cy="493750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lgn="l" defTabSz="914400" fontAlgn="base">
              <a:spcBef>
                <a:spcPct val="0"/>
              </a:spcBef>
              <a:spcAft>
                <a:spcPts val="1200"/>
              </a:spcAft>
              <a:buFont typeface="Arial" charset="0"/>
              <a:buChar char="•"/>
            </a:pPr>
            <a:r>
              <a:rPr lang="en-US" sz="1800" b="1" dirty="0">
                <a:solidFill>
                  <a:srgbClr val="000000"/>
                </a:solidFill>
                <a:cs typeface="Arial" charset="0"/>
              </a:rPr>
              <a:t>The main characteristics of a normal EEG are the following:</a:t>
            </a:r>
          </a:p>
          <a:p>
            <a:pPr marL="465138" lvl="2" indent="-225425" algn="l">
              <a:spcAft>
                <a:spcPts val="1200"/>
              </a:spcAft>
              <a:buFont typeface="Arial" charset="0"/>
              <a:buChar char="•"/>
            </a:pPr>
            <a:r>
              <a:rPr lang="en-US" sz="1800" dirty="0">
                <a:solidFill>
                  <a:srgbClr val="C00000"/>
                </a:solidFill>
                <a:cs typeface="Arial" charset="0"/>
              </a:rPr>
              <a:t>Reactivity: </a:t>
            </a:r>
            <a:r>
              <a:rPr lang="en-US" sz="1800" dirty="0">
                <a:cs typeface="Arial" charset="0"/>
              </a:rPr>
              <a:t>Response to certain physiological changes or provocations. </a:t>
            </a:r>
          </a:p>
          <a:p>
            <a:pPr marL="465138" lvl="2" indent="-225425" algn="l">
              <a:spcAft>
                <a:spcPts val="1200"/>
              </a:spcAft>
              <a:buFont typeface="Arial" charset="0"/>
              <a:buChar char="•"/>
            </a:pPr>
            <a:r>
              <a:rPr lang="en-US" sz="1800" dirty="0">
                <a:cs typeface="Arial" charset="0"/>
              </a:rPr>
              <a:t>Alp</a:t>
            </a:r>
            <a:r>
              <a:rPr lang="en-US" sz="1800" dirty="0">
                <a:solidFill>
                  <a:srgbClr val="C00000"/>
                </a:solidFill>
                <a:cs typeface="Arial" charset="0"/>
              </a:rPr>
              <a:t>ha Rhythm: </a:t>
            </a:r>
            <a:r>
              <a:rPr lang="en-US" sz="1800" dirty="0">
                <a:cs typeface="Arial" charset="0"/>
              </a:rPr>
              <a:t>Waves originated in the occipital lobe (predominantly), between 8-13 Hz and 15 to 45 </a:t>
            </a:r>
            <a:r>
              <a:rPr lang="en-US" sz="1800" dirty="0" err="1">
                <a:cs typeface="Arial" charset="0"/>
              </a:rPr>
              <a:t>μV</a:t>
            </a:r>
            <a:r>
              <a:rPr lang="en-US" sz="1800" dirty="0">
                <a:cs typeface="Arial" charset="0"/>
              </a:rPr>
              <a:t>. </a:t>
            </a:r>
          </a:p>
          <a:p>
            <a:pPr marL="465138" lvl="2" indent="-225425" algn="l">
              <a:spcAft>
                <a:spcPts val="1200"/>
              </a:spcAft>
              <a:buFont typeface="Arial" charset="0"/>
              <a:buChar char="•"/>
            </a:pPr>
            <a:r>
              <a:rPr lang="en-US" sz="1800" dirty="0">
                <a:solidFill>
                  <a:srgbClr val="C00000"/>
                </a:solidFill>
                <a:cs typeface="Arial" charset="0"/>
              </a:rPr>
              <a:t>Mu Rhythm: </a:t>
            </a:r>
            <a:r>
              <a:rPr lang="en-US" sz="1800" dirty="0">
                <a:cs typeface="Arial" charset="0"/>
              </a:rPr>
              <a:t>Central rhythm of alpha activity commonly between 8-10 Hz visible in 17% to 19% of adults. </a:t>
            </a:r>
          </a:p>
          <a:p>
            <a:pPr marL="465138" lvl="2" indent="-225425" algn="l">
              <a:spcAft>
                <a:spcPts val="1200"/>
              </a:spcAft>
              <a:buFont typeface="Arial" charset="0"/>
              <a:buChar char="•"/>
            </a:pPr>
            <a:r>
              <a:rPr lang="en-US" sz="1800" dirty="0">
                <a:solidFill>
                  <a:srgbClr val="C00000"/>
                </a:solidFill>
                <a:cs typeface="Arial" charset="0"/>
              </a:rPr>
              <a:t>Beta Activity: </a:t>
            </a:r>
            <a:r>
              <a:rPr lang="en-US" sz="1800" dirty="0">
                <a:cs typeface="Arial" charset="0"/>
              </a:rPr>
              <a:t>Activities in the frequency bands of 18-25 Hz, 14-16 Hz and 35-40 Hz.</a:t>
            </a:r>
          </a:p>
          <a:p>
            <a:pPr marL="465138" lvl="2" indent="-225425" algn="l">
              <a:spcAft>
                <a:spcPts val="1200"/>
              </a:spcAft>
              <a:buFont typeface="Arial" charset="0"/>
              <a:buChar char="•"/>
            </a:pPr>
            <a:r>
              <a:rPr lang="en-US" sz="1800" dirty="0">
                <a:solidFill>
                  <a:srgbClr val="C00000"/>
                </a:solidFill>
                <a:cs typeface="Arial" charset="0"/>
              </a:rPr>
              <a:t>Theta Activity: </a:t>
            </a:r>
            <a:r>
              <a:rPr lang="en-US" sz="1800" dirty="0">
                <a:cs typeface="Arial" charset="0"/>
              </a:rPr>
              <a:t>Traces of 6-7 Hz activity present in the frontal or frontocentral regions of the brain.</a:t>
            </a:r>
          </a:p>
          <a:p>
            <a:pPr marL="0" lvl="1" indent="0" defTabSz="914400" fontAlgn="base">
              <a:spcBef>
                <a:spcPct val="0"/>
              </a:spcBef>
              <a:spcAft>
                <a:spcPts val="1200"/>
              </a:spcAft>
            </a:pPr>
            <a:endParaRPr lang="en-US" sz="1800" b="1" dirty="0">
              <a:solidFill>
                <a:srgbClr val="000000"/>
              </a:solidFill>
              <a:cs typeface="Arial" charset="0"/>
            </a:endParaRPr>
          </a:p>
          <a:p>
            <a:pPr marL="0" lvl="1" indent="0" defTabSz="914400" fontAlgn="base">
              <a:spcBef>
                <a:spcPct val="0"/>
              </a:spcBef>
              <a:spcAft>
                <a:spcPts val="1200"/>
              </a:spcAft>
            </a:pPr>
            <a:endParaRPr lang="en-US" sz="1800" b="1" dirty="0">
              <a:solidFill>
                <a:srgbClr val="000000"/>
              </a:solidFill>
              <a:cs typeface="Arial" charset="0"/>
            </a:endParaRPr>
          </a:p>
          <a:p>
            <a:pPr marL="0" lvl="1" indent="0" defTabSz="914400" fontAlgn="base">
              <a:spcBef>
                <a:spcPct val="0"/>
              </a:spcBef>
              <a:spcAft>
                <a:spcPts val="1200"/>
              </a:spcAft>
            </a:pPr>
            <a:endParaRPr lang="en-US" sz="1800" b="1" dirty="0">
              <a:solidFill>
                <a:srgbClr val="000000"/>
              </a:solidFill>
              <a:cs typeface="Arial" charset="0"/>
            </a:endParaRPr>
          </a:p>
          <a:p>
            <a:pPr marL="0" lvl="1" indent="0" defTabSz="914400" fontAlgn="base">
              <a:spcBef>
                <a:spcPct val="0"/>
              </a:spcBef>
              <a:spcAft>
                <a:spcPts val="1200"/>
              </a:spcAft>
            </a:pPr>
            <a:endParaRPr lang="en-US" sz="1800" b="1" dirty="0">
              <a:solidFill>
                <a:srgbClr val="000000"/>
              </a:solidFill>
              <a:cs typeface="Arial" charset="0"/>
            </a:endParaRPr>
          </a:p>
        </p:txBody>
      </p:sp>
      <p:sp>
        <p:nvSpPr>
          <p:cNvPr id="11" name="Rectangle 10"/>
          <p:cNvSpPr/>
          <p:nvPr/>
        </p:nvSpPr>
        <p:spPr>
          <a:xfrm>
            <a:off x="228600" y="2888668"/>
            <a:ext cx="8686800" cy="683207"/>
          </a:xfrm>
          <a:prstGeom prst="rect">
            <a:avLst/>
          </a:prstGeom>
          <a:noFill/>
          <a:ln w="5715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693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lIns="91440" tIns="0" bIns="0">
            <a:noAutofit/>
          </a:bodyPr>
          <a:lstStyle/>
          <a:p>
            <a:r>
              <a:rPr lang="en-US" dirty="0"/>
              <a:t>Normal EEG Characteristics</a:t>
            </a:r>
          </a:p>
        </p:txBody>
      </p:sp>
      <p:sp>
        <p:nvSpPr>
          <p:cNvPr id="20" name="Content Placeholder 2"/>
          <p:cNvSpPr txBox="1">
            <a:spLocks/>
          </p:cNvSpPr>
          <p:nvPr/>
        </p:nvSpPr>
        <p:spPr bwMode="auto">
          <a:xfrm>
            <a:off x="4138708" y="80590"/>
            <a:ext cx="5344645" cy="62528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223838" indent="-223838" algn="l" rtl="0" eaLnBrk="0" fontAlgn="base" hangingPunct="0">
              <a:spcBef>
                <a:spcPct val="20000"/>
              </a:spcBef>
              <a:spcAft>
                <a:spcPct val="0"/>
              </a:spcAft>
              <a:buChar char="•"/>
              <a:defRPr>
                <a:solidFill>
                  <a:schemeClr val="tx1"/>
                </a:solidFill>
                <a:latin typeface="Tahoma" pitchFamily="34" charset="0"/>
                <a:ea typeface="ＭＳ Ｐゴシック" charset="0"/>
                <a:cs typeface="Tahoma" pitchFamily="34" charset="0"/>
              </a:defRPr>
            </a:lvl1pPr>
            <a:lvl2pPr marL="395288" indent="-171450" algn="l" rtl="0" eaLnBrk="0" fontAlgn="base" hangingPunct="0">
              <a:spcBef>
                <a:spcPct val="20000"/>
              </a:spcBef>
              <a:spcAft>
                <a:spcPct val="0"/>
              </a:spcAft>
              <a:buFont typeface="Arial" charset="0"/>
              <a:buChar char="•"/>
              <a:defRPr sz="1600">
                <a:solidFill>
                  <a:schemeClr val="tx1"/>
                </a:solidFill>
                <a:latin typeface="Tahoma" pitchFamily="34" charset="0"/>
                <a:ea typeface="Tahoma" charset="0"/>
                <a:cs typeface="Tahoma" pitchFamily="34" charset="0"/>
              </a:defRPr>
            </a:lvl2pPr>
            <a:lvl3pPr marL="576263" indent="-174625" algn="l" rtl="0" eaLnBrk="0" fontAlgn="base" hangingPunct="0">
              <a:spcBef>
                <a:spcPct val="20000"/>
              </a:spcBef>
              <a:spcAft>
                <a:spcPct val="0"/>
              </a:spcAft>
              <a:buFont typeface="Arial" charset="0"/>
              <a:buChar char="•"/>
              <a:defRPr sz="1400">
                <a:solidFill>
                  <a:schemeClr val="tx1"/>
                </a:solidFill>
                <a:latin typeface="Tahoma" pitchFamily="34" charset="0"/>
                <a:ea typeface="Tahoma" charset="0"/>
                <a:cs typeface="Tahoma" pitchFamily="34" charset="0"/>
              </a:defRPr>
            </a:lvl3pPr>
            <a:lvl4pPr marL="747713" indent="-165100" algn="l" rtl="0" eaLnBrk="0" fontAlgn="base" hangingPunct="0">
              <a:spcBef>
                <a:spcPct val="20000"/>
              </a:spcBef>
              <a:spcAft>
                <a:spcPct val="0"/>
              </a:spcAft>
              <a:buFont typeface="Arial" charset="0"/>
              <a:buChar char="•"/>
              <a:defRPr sz="1200">
                <a:solidFill>
                  <a:schemeClr val="tx1"/>
                </a:solidFill>
                <a:latin typeface="Tahoma" pitchFamily="34" charset="0"/>
                <a:ea typeface="Tahoma" charset="0"/>
                <a:cs typeface="Tahoma" pitchFamily="34" charset="0"/>
              </a:defRPr>
            </a:lvl4pPr>
            <a:lvl5pPr marL="917575" indent="-166688" algn="l" rtl="0" eaLnBrk="0" fontAlgn="base" hangingPunct="0">
              <a:spcBef>
                <a:spcPct val="20000"/>
              </a:spcBef>
              <a:spcAft>
                <a:spcPct val="0"/>
              </a:spcAft>
              <a:buFont typeface="Arial" charset="0"/>
              <a:buChar char="•"/>
              <a:defRPr sz="1100">
                <a:solidFill>
                  <a:schemeClr val="tx1"/>
                </a:solidFill>
                <a:latin typeface="Tahoma" pitchFamily="34" charset="0"/>
                <a:ea typeface="Tahoma" charset="0"/>
                <a:cs typeface="Tahoma"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292100" indent="-292100" defTabSz="914400">
              <a:spcBef>
                <a:spcPts val="0"/>
              </a:spcBef>
              <a:spcAft>
                <a:spcPts val="600"/>
              </a:spcAft>
              <a:buFont typeface="Arial"/>
              <a:buChar char="•"/>
              <a:defRPr/>
            </a:pPr>
            <a:endParaRPr lang="en-US" dirty="0">
              <a:solidFill>
                <a:srgbClr val="000000"/>
              </a:solidFill>
              <a:latin typeface="Tahoma" charset="0"/>
              <a:cs typeface="Tahoma" charset="0"/>
            </a:endParaRPr>
          </a:p>
        </p:txBody>
      </p:sp>
      <p:pic>
        <p:nvPicPr>
          <p:cNvPr id="2" name="Picture 1"/>
          <p:cNvPicPr>
            <a:picLocks noChangeAspect="1"/>
          </p:cNvPicPr>
          <p:nvPr/>
        </p:nvPicPr>
        <p:blipFill rotWithShape="1">
          <a:blip r:embed="rId3"/>
          <a:srcRect b="2299"/>
          <a:stretch/>
        </p:blipFill>
        <p:spPr>
          <a:xfrm>
            <a:off x="134223" y="641604"/>
            <a:ext cx="8751672" cy="5801141"/>
          </a:xfrm>
          <a:prstGeom prst="rect">
            <a:avLst/>
          </a:prstGeom>
        </p:spPr>
      </p:pic>
    </p:spTree>
    <p:extLst>
      <p:ext uri="{BB962C8B-B14F-4D97-AF65-F5344CB8AC3E}">
        <p14:creationId xmlns:p14="http://schemas.microsoft.com/office/powerpoint/2010/main" val="3889725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lIns="91440" tIns="0" bIns="0">
            <a:noAutofit/>
          </a:bodyPr>
          <a:lstStyle/>
          <a:p>
            <a:r>
              <a:rPr lang="en-US" dirty="0"/>
              <a:t>Normal EEG Characteristics</a:t>
            </a:r>
          </a:p>
        </p:txBody>
      </p:sp>
      <p:sp>
        <p:nvSpPr>
          <p:cNvPr id="20" name="Content Placeholder 2"/>
          <p:cNvSpPr txBox="1">
            <a:spLocks/>
          </p:cNvSpPr>
          <p:nvPr/>
        </p:nvSpPr>
        <p:spPr bwMode="auto">
          <a:xfrm>
            <a:off x="4138708" y="80590"/>
            <a:ext cx="5344645" cy="62528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223838" indent="-223838" algn="l" rtl="0" eaLnBrk="0" fontAlgn="base" hangingPunct="0">
              <a:spcBef>
                <a:spcPct val="20000"/>
              </a:spcBef>
              <a:spcAft>
                <a:spcPct val="0"/>
              </a:spcAft>
              <a:buChar char="•"/>
              <a:defRPr>
                <a:solidFill>
                  <a:schemeClr val="tx1"/>
                </a:solidFill>
                <a:latin typeface="Tahoma" pitchFamily="34" charset="0"/>
                <a:ea typeface="ＭＳ Ｐゴシック" charset="0"/>
                <a:cs typeface="Tahoma" pitchFamily="34" charset="0"/>
              </a:defRPr>
            </a:lvl1pPr>
            <a:lvl2pPr marL="395288" indent="-171450" algn="l" rtl="0" eaLnBrk="0" fontAlgn="base" hangingPunct="0">
              <a:spcBef>
                <a:spcPct val="20000"/>
              </a:spcBef>
              <a:spcAft>
                <a:spcPct val="0"/>
              </a:spcAft>
              <a:buFont typeface="Arial" charset="0"/>
              <a:buChar char="•"/>
              <a:defRPr sz="1600">
                <a:solidFill>
                  <a:schemeClr val="tx1"/>
                </a:solidFill>
                <a:latin typeface="Tahoma" pitchFamily="34" charset="0"/>
                <a:ea typeface="Tahoma" charset="0"/>
                <a:cs typeface="Tahoma" pitchFamily="34" charset="0"/>
              </a:defRPr>
            </a:lvl2pPr>
            <a:lvl3pPr marL="576263" indent="-174625" algn="l" rtl="0" eaLnBrk="0" fontAlgn="base" hangingPunct="0">
              <a:spcBef>
                <a:spcPct val="20000"/>
              </a:spcBef>
              <a:spcAft>
                <a:spcPct val="0"/>
              </a:spcAft>
              <a:buFont typeface="Arial" charset="0"/>
              <a:buChar char="•"/>
              <a:defRPr sz="1400">
                <a:solidFill>
                  <a:schemeClr val="tx1"/>
                </a:solidFill>
                <a:latin typeface="Tahoma" pitchFamily="34" charset="0"/>
                <a:ea typeface="Tahoma" charset="0"/>
                <a:cs typeface="Tahoma" pitchFamily="34" charset="0"/>
              </a:defRPr>
            </a:lvl3pPr>
            <a:lvl4pPr marL="747713" indent="-165100" algn="l" rtl="0" eaLnBrk="0" fontAlgn="base" hangingPunct="0">
              <a:spcBef>
                <a:spcPct val="20000"/>
              </a:spcBef>
              <a:spcAft>
                <a:spcPct val="0"/>
              </a:spcAft>
              <a:buFont typeface="Arial" charset="0"/>
              <a:buChar char="•"/>
              <a:defRPr sz="1200">
                <a:solidFill>
                  <a:schemeClr val="tx1"/>
                </a:solidFill>
                <a:latin typeface="Tahoma" pitchFamily="34" charset="0"/>
                <a:ea typeface="Tahoma" charset="0"/>
                <a:cs typeface="Tahoma" pitchFamily="34" charset="0"/>
              </a:defRPr>
            </a:lvl4pPr>
            <a:lvl5pPr marL="917575" indent="-166688" algn="l" rtl="0" eaLnBrk="0" fontAlgn="base" hangingPunct="0">
              <a:spcBef>
                <a:spcPct val="20000"/>
              </a:spcBef>
              <a:spcAft>
                <a:spcPct val="0"/>
              </a:spcAft>
              <a:buFont typeface="Arial" charset="0"/>
              <a:buChar char="•"/>
              <a:defRPr sz="1100">
                <a:solidFill>
                  <a:schemeClr val="tx1"/>
                </a:solidFill>
                <a:latin typeface="Tahoma" pitchFamily="34" charset="0"/>
                <a:ea typeface="Tahoma" charset="0"/>
                <a:cs typeface="Tahoma"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292100" indent="-292100" defTabSz="914400">
              <a:spcBef>
                <a:spcPts val="0"/>
              </a:spcBef>
              <a:spcAft>
                <a:spcPts val="600"/>
              </a:spcAft>
              <a:buFont typeface="Arial"/>
              <a:buChar char="•"/>
              <a:defRPr/>
            </a:pPr>
            <a:endParaRPr lang="en-US" dirty="0">
              <a:solidFill>
                <a:srgbClr val="000000"/>
              </a:solidFill>
              <a:latin typeface="Tahoma" charset="0"/>
              <a:cs typeface="Tahoma" charset="0"/>
            </a:endParaRPr>
          </a:p>
        </p:txBody>
      </p:sp>
      <p:sp>
        <p:nvSpPr>
          <p:cNvPr id="8" name="Rectangle 3"/>
          <p:cNvSpPr txBox="1">
            <a:spLocks/>
          </p:cNvSpPr>
          <p:nvPr/>
        </p:nvSpPr>
        <p:spPr bwMode="auto">
          <a:xfrm>
            <a:off x="228600" y="705878"/>
            <a:ext cx="8686800" cy="493750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lgn="l" defTabSz="914400" fontAlgn="base">
              <a:spcBef>
                <a:spcPct val="0"/>
              </a:spcBef>
              <a:spcAft>
                <a:spcPts val="1200"/>
              </a:spcAft>
              <a:buFont typeface="Arial" charset="0"/>
              <a:buChar char="•"/>
            </a:pPr>
            <a:r>
              <a:rPr lang="en-US" sz="1800" b="1" dirty="0">
                <a:solidFill>
                  <a:srgbClr val="000000"/>
                </a:solidFill>
                <a:cs typeface="Arial" charset="0"/>
              </a:rPr>
              <a:t>The main characteristics of a normal EEG are the following:</a:t>
            </a:r>
          </a:p>
          <a:p>
            <a:pPr marL="465138" lvl="2" indent="-225425" algn="l" defTabSz="914400" fontAlgn="base">
              <a:spcBef>
                <a:spcPct val="0"/>
              </a:spcBef>
              <a:spcAft>
                <a:spcPts val="1200"/>
              </a:spcAft>
              <a:buFont typeface="Arial" charset="0"/>
              <a:buChar char="•"/>
            </a:pPr>
            <a:r>
              <a:rPr lang="en-US" sz="1800" b="1" dirty="0">
                <a:solidFill>
                  <a:srgbClr val="C00000"/>
                </a:solidFill>
                <a:cs typeface="Arial" charset="0"/>
              </a:rPr>
              <a:t>Reactivity: </a:t>
            </a:r>
            <a:r>
              <a:rPr lang="en-US" sz="1800" b="1" dirty="0">
                <a:solidFill>
                  <a:srgbClr val="000000"/>
                </a:solidFill>
                <a:cs typeface="Arial" charset="0"/>
              </a:rPr>
              <a:t>Response to certain physiological changes or provocations. </a:t>
            </a:r>
          </a:p>
          <a:p>
            <a:pPr marL="465138" lvl="2" indent="-225425" algn="l" defTabSz="914400" fontAlgn="base">
              <a:spcBef>
                <a:spcPct val="0"/>
              </a:spcBef>
              <a:spcAft>
                <a:spcPts val="1200"/>
              </a:spcAft>
              <a:buFont typeface="Arial" panose="020B0604020202020204" pitchFamily="34" charset="0"/>
              <a:buChar char="•"/>
            </a:pPr>
            <a:r>
              <a:rPr lang="en-US" sz="1800" b="1" dirty="0">
                <a:solidFill>
                  <a:srgbClr val="C00000"/>
                </a:solidFill>
                <a:cs typeface="Arial" charset="0"/>
              </a:rPr>
              <a:t>Alpha Rhythm: </a:t>
            </a:r>
            <a:r>
              <a:rPr lang="en-US" sz="1800" b="1" dirty="0">
                <a:solidFill>
                  <a:srgbClr val="000000"/>
                </a:solidFill>
                <a:cs typeface="Arial" charset="0"/>
              </a:rPr>
              <a:t>Waves originated in the occipital lobe (predominantly), between 8-13 Hz and 15 to 45 </a:t>
            </a:r>
            <a:r>
              <a:rPr lang="en-US" sz="1800" b="1" dirty="0" err="1">
                <a:solidFill>
                  <a:srgbClr val="000000"/>
                </a:solidFill>
                <a:cs typeface="Arial" charset="0"/>
              </a:rPr>
              <a:t>μV</a:t>
            </a:r>
            <a:r>
              <a:rPr lang="en-US" sz="1800" b="1" dirty="0">
                <a:solidFill>
                  <a:srgbClr val="000000"/>
                </a:solidFill>
                <a:cs typeface="Arial" charset="0"/>
              </a:rPr>
              <a:t>. </a:t>
            </a:r>
          </a:p>
          <a:p>
            <a:pPr marL="465138" lvl="2" indent="-225425" algn="l" defTabSz="914400" fontAlgn="base">
              <a:spcBef>
                <a:spcPct val="0"/>
              </a:spcBef>
              <a:spcAft>
                <a:spcPts val="1200"/>
              </a:spcAft>
              <a:buFont typeface="Arial" charset="0"/>
              <a:buChar char="•"/>
            </a:pPr>
            <a:r>
              <a:rPr lang="en-US" sz="1800" b="1" dirty="0">
                <a:solidFill>
                  <a:srgbClr val="C00000"/>
                </a:solidFill>
                <a:cs typeface="Arial" charset="0"/>
              </a:rPr>
              <a:t>Mu Rhythm: </a:t>
            </a:r>
            <a:r>
              <a:rPr lang="en-US" sz="1800" b="1" dirty="0">
                <a:solidFill>
                  <a:srgbClr val="000000"/>
                </a:solidFill>
                <a:cs typeface="Arial" charset="0"/>
              </a:rPr>
              <a:t>Central rhythm of alpha activity commonly between 8-10 Hz visible in 17% to 19% of adults. </a:t>
            </a:r>
          </a:p>
          <a:p>
            <a:pPr marL="465138" lvl="2" indent="-225425" algn="l" defTabSz="914400" fontAlgn="base">
              <a:spcBef>
                <a:spcPct val="0"/>
              </a:spcBef>
              <a:spcAft>
                <a:spcPts val="1200"/>
              </a:spcAft>
              <a:buFont typeface="Arial" charset="0"/>
              <a:buChar char="•"/>
            </a:pPr>
            <a:r>
              <a:rPr lang="en-US" sz="1800" b="1" dirty="0">
                <a:solidFill>
                  <a:srgbClr val="C00000"/>
                </a:solidFill>
                <a:cs typeface="Arial" charset="0"/>
              </a:rPr>
              <a:t>Beta Activity: </a:t>
            </a:r>
            <a:r>
              <a:rPr lang="en-US" sz="1800" b="1" dirty="0">
                <a:solidFill>
                  <a:srgbClr val="000000"/>
                </a:solidFill>
                <a:cs typeface="Arial" charset="0"/>
              </a:rPr>
              <a:t>Activities in the frequency bands of 18-25 Hz, 14-16 Hz and 35-40 Hz.</a:t>
            </a:r>
          </a:p>
          <a:p>
            <a:pPr marL="465138" lvl="2" indent="-225425" algn="l" defTabSz="914400" fontAlgn="base">
              <a:spcBef>
                <a:spcPct val="0"/>
              </a:spcBef>
              <a:spcAft>
                <a:spcPts val="1200"/>
              </a:spcAft>
              <a:buFont typeface="Arial" charset="0"/>
              <a:buChar char="•"/>
            </a:pPr>
            <a:r>
              <a:rPr lang="en-US" sz="1800" b="1" dirty="0">
                <a:solidFill>
                  <a:srgbClr val="C00000"/>
                </a:solidFill>
                <a:cs typeface="Arial" charset="0"/>
              </a:rPr>
              <a:t>Theta Activity: </a:t>
            </a:r>
            <a:r>
              <a:rPr lang="en-US" sz="1800" b="1" dirty="0">
                <a:solidFill>
                  <a:srgbClr val="000000"/>
                </a:solidFill>
                <a:cs typeface="Arial" charset="0"/>
              </a:rPr>
              <a:t>Traces of 6-7 Hz activity present in the frontal or frontocentral regions of the brain.</a:t>
            </a:r>
          </a:p>
          <a:p>
            <a:pPr marL="0" lvl="1" indent="0" defTabSz="914400" fontAlgn="base">
              <a:spcBef>
                <a:spcPct val="0"/>
              </a:spcBef>
              <a:spcAft>
                <a:spcPts val="1200"/>
              </a:spcAft>
            </a:pPr>
            <a:endParaRPr lang="en-US" sz="1800" b="1" dirty="0">
              <a:solidFill>
                <a:srgbClr val="000000"/>
              </a:solidFill>
              <a:cs typeface="Arial" charset="0"/>
            </a:endParaRPr>
          </a:p>
          <a:p>
            <a:pPr marL="0" lvl="1" indent="0" defTabSz="914400" fontAlgn="base">
              <a:spcBef>
                <a:spcPct val="0"/>
              </a:spcBef>
              <a:spcAft>
                <a:spcPts val="1200"/>
              </a:spcAft>
            </a:pPr>
            <a:endParaRPr lang="en-US" sz="1800" b="1" dirty="0">
              <a:solidFill>
                <a:srgbClr val="000000"/>
              </a:solidFill>
              <a:cs typeface="Arial" charset="0"/>
            </a:endParaRPr>
          </a:p>
          <a:p>
            <a:pPr marL="0" lvl="1" indent="0" defTabSz="914400" fontAlgn="base">
              <a:spcBef>
                <a:spcPct val="0"/>
              </a:spcBef>
              <a:spcAft>
                <a:spcPts val="1200"/>
              </a:spcAft>
            </a:pPr>
            <a:endParaRPr lang="en-US" sz="1800" b="1" dirty="0">
              <a:solidFill>
                <a:srgbClr val="000000"/>
              </a:solidFill>
              <a:cs typeface="Arial" charset="0"/>
            </a:endParaRPr>
          </a:p>
          <a:p>
            <a:pPr marL="0" lvl="1" indent="0" defTabSz="914400" fontAlgn="base">
              <a:spcBef>
                <a:spcPct val="0"/>
              </a:spcBef>
              <a:spcAft>
                <a:spcPts val="1200"/>
              </a:spcAft>
            </a:pPr>
            <a:endParaRPr lang="en-US" sz="1800" b="1" dirty="0">
              <a:solidFill>
                <a:srgbClr val="000000"/>
              </a:solidFill>
              <a:cs typeface="Arial" charset="0"/>
            </a:endParaRPr>
          </a:p>
        </p:txBody>
      </p:sp>
      <p:sp>
        <p:nvSpPr>
          <p:cNvPr id="11" name="Rectangle 10"/>
          <p:cNvSpPr/>
          <p:nvPr/>
        </p:nvSpPr>
        <p:spPr>
          <a:xfrm>
            <a:off x="228600" y="3606713"/>
            <a:ext cx="8686800" cy="679536"/>
          </a:xfrm>
          <a:prstGeom prst="rect">
            <a:avLst/>
          </a:prstGeom>
          <a:noFill/>
          <a:ln w="5715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58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0" y="920"/>
            <a:ext cx="9144000" cy="393234"/>
          </a:xfrm>
          <a:prstGeom prst="rect">
            <a:avLst/>
          </a:prstGeom>
        </p:spPr>
        <p:txBody>
          <a:bodyPr lIns="91440" tIns="0" bIns="0">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pPr fontAlgn="auto">
              <a:spcAft>
                <a:spcPts val="0"/>
              </a:spcAft>
            </a:pPr>
            <a:r>
              <a:rPr lang="en-US"/>
              <a:t>Normal EEG Characteristics</a:t>
            </a:r>
            <a:endParaRPr lang="en-US" dirty="0"/>
          </a:p>
        </p:txBody>
      </p:sp>
      <p:pic>
        <p:nvPicPr>
          <p:cNvPr id="3" name="Picture 2"/>
          <p:cNvPicPr>
            <a:picLocks noChangeAspect="1"/>
          </p:cNvPicPr>
          <p:nvPr/>
        </p:nvPicPr>
        <p:blipFill>
          <a:blip r:embed="rId2"/>
          <a:stretch>
            <a:fillRect/>
          </a:stretch>
        </p:blipFill>
        <p:spPr>
          <a:xfrm>
            <a:off x="402336" y="567443"/>
            <a:ext cx="8339328" cy="6027022"/>
          </a:xfrm>
          <a:prstGeom prst="rect">
            <a:avLst/>
          </a:prstGeom>
        </p:spPr>
      </p:pic>
    </p:spTree>
    <p:extLst>
      <p:ext uri="{BB962C8B-B14F-4D97-AF65-F5344CB8AC3E}">
        <p14:creationId xmlns:p14="http://schemas.microsoft.com/office/powerpoint/2010/main" val="2051352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357689"/>
            <a:ext cx="8717669" cy="1371600"/>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044714" y="1792509"/>
            <a:ext cx="7777778" cy="646331"/>
          </a:xfrm>
          <a:prstGeom prst="rect">
            <a:avLst/>
          </a:prstGeom>
        </p:spPr>
        <p:txBody>
          <a:bodyPr wrap="square">
            <a:spAutoFit/>
          </a:bodyPr>
          <a:lstStyle/>
          <a:p>
            <a:endParaRPr lang="en-US" b="1" dirty="0"/>
          </a:p>
          <a:p>
            <a:pPr algn="ctr"/>
            <a:endParaRPr lang="en-US" b="1" dirty="0">
              <a:latin typeface="Arial"/>
              <a:cs typeface="Arial"/>
            </a:endParaRPr>
          </a:p>
        </p:txBody>
      </p:sp>
      <p:sp>
        <p:nvSpPr>
          <p:cNvPr id="3" name="Title 2"/>
          <p:cNvSpPr>
            <a:spLocks noGrp="1"/>
          </p:cNvSpPr>
          <p:nvPr>
            <p:ph type="title"/>
          </p:nvPr>
        </p:nvSpPr>
        <p:spPr/>
        <p:txBody>
          <a:bodyPr lIns="91440" tIns="0" bIns="0">
            <a:noAutofit/>
          </a:bodyPr>
          <a:lstStyle/>
          <a:p>
            <a:r>
              <a:rPr lang="en-US" dirty="0"/>
              <a:t>Normal EEG Characteristics</a:t>
            </a:r>
          </a:p>
        </p:txBody>
      </p:sp>
      <p:sp>
        <p:nvSpPr>
          <p:cNvPr id="20" name="Content Placeholder 2"/>
          <p:cNvSpPr txBox="1">
            <a:spLocks/>
          </p:cNvSpPr>
          <p:nvPr/>
        </p:nvSpPr>
        <p:spPr bwMode="auto">
          <a:xfrm>
            <a:off x="4138708" y="80590"/>
            <a:ext cx="5344645" cy="62528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223838" indent="-223838" algn="l" rtl="0" eaLnBrk="0" fontAlgn="base" hangingPunct="0">
              <a:spcBef>
                <a:spcPct val="20000"/>
              </a:spcBef>
              <a:spcAft>
                <a:spcPct val="0"/>
              </a:spcAft>
              <a:buChar char="•"/>
              <a:defRPr>
                <a:solidFill>
                  <a:schemeClr val="tx1"/>
                </a:solidFill>
                <a:latin typeface="Tahoma" pitchFamily="34" charset="0"/>
                <a:ea typeface="ＭＳ Ｐゴシック" charset="0"/>
                <a:cs typeface="Tahoma" pitchFamily="34" charset="0"/>
              </a:defRPr>
            </a:lvl1pPr>
            <a:lvl2pPr marL="395288" indent="-171450" algn="l" rtl="0" eaLnBrk="0" fontAlgn="base" hangingPunct="0">
              <a:spcBef>
                <a:spcPct val="20000"/>
              </a:spcBef>
              <a:spcAft>
                <a:spcPct val="0"/>
              </a:spcAft>
              <a:buFont typeface="Arial" charset="0"/>
              <a:buChar char="•"/>
              <a:defRPr sz="1600">
                <a:solidFill>
                  <a:schemeClr val="tx1"/>
                </a:solidFill>
                <a:latin typeface="Tahoma" pitchFamily="34" charset="0"/>
                <a:ea typeface="Tahoma" charset="0"/>
                <a:cs typeface="Tahoma" pitchFamily="34" charset="0"/>
              </a:defRPr>
            </a:lvl2pPr>
            <a:lvl3pPr marL="576263" indent="-174625" algn="l" rtl="0" eaLnBrk="0" fontAlgn="base" hangingPunct="0">
              <a:spcBef>
                <a:spcPct val="20000"/>
              </a:spcBef>
              <a:spcAft>
                <a:spcPct val="0"/>
              </a:spcAft>
              <a:buFont typeface="Arial" charset="0"/>
              <a:buChar char="•"/>
              <a:defRPr sz="1400">
                <a:solidFill>
                  <a:schemeClr val="tx1"/>
                </a:solidFill>
                <a:latin typeface="Tahoma" pitchFamily="34" charset="0"/>
                <a:ea typeface="Tahoma" charset="0"/>
                <a:cs typeface="Tahoma" pitchFamily="34" charset="0"/>
              </a:defRPr>
            </a:lvl3pPr>
            <a:lvl4pPr marL="747713" indent="-165100" algn="l" rtl="0" eaLnBrk="0" fontAlgn="base" hangingPunct="0">
              <a:spcBef>
                <a:spcPct val="20000"/>
              </a:spcBef>
              <a:spcAft>
                <a:spcPct val="0"/>
              </a:spcAft>
              <a:buFont typeface="Arial" charset="0"/>
              <a:buChar char="•"/>
              <a:defRPr sz="1200">
                <a:solidFill>
                  <a:schemeClr val="tx1"/>
                </a:solidFill>
                <a:latin typeface="Tahoma" pitchFamily="34" charset="0"/>
                <a:ea typeface="Tahoma" charset="0"/>
                <a:cs typeface="Tahoma" pitchFamily="34" charset="0"/>
              </a:defRPr>
            </a:lvl4pPr>
            <a:lvl5pPr marL="917575" indent="-166688" algn="l" rtl="0" eaLnBrk="0" fontAlgn="base" hangingPunct="0">
              <a:spcBef>
                <a:spcPct val="20000"/>
              </a:spcBef>
              <a:spcAft>
                <a:spcPct val="0"/>
              </a:spcAft>
              <a:buFont typeface="Arial" charset="0"/>
              <a:buChar char="•"/>
              <a:defRPr sz="1100">
                <a:solidFill>
                  <a:schemeClr val="tx1"/>
                </a:solidFill>
                <a:latin typeface="Tahoma" pitchFamily="34" charset="0"/>
                <a:ea typeface="Tahoma" charset="0"/>
                <a:cs typeface="Tahoma"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292100" indent="-292100" defTabSz="914400">
              <a:spcBef>
                <a:spcPts val="0"/>
              </a:spcBef>
              <a:spcAft>
                <a:spcPts val="600"/>
              </a:spcAft>
              <a:buFont typeface="Arial"/>
              <a:buChar char="•"/>
              <a:defRPr/>
            </a:pPr>
            <a:endParaRPr lang="en-US" dirty="0">
              <a:solidFill>
                <a:srgbClr val="000000"/>
              </a:solidFill>
              <a:latin typeface="Tahoma" charset="0"/>
              <a:cs typeface="Tahoma" charset="0"/>
            </a:endParaRPr>
          </a:p>
        </p:txBody>
      </p:sp>
      <p:sp>
        <p:nvSpPr>
          <p:cNvPr id="8" name="Rectangle 3"/>
          <p:cNvSpPr txBox="1">
            <a:spLocks/>
          </p:cNvSpPr>
          <p:nvPr/>
        </p:nvSpPr>
        <p:spPr bwMode="auto">
          <a:xfrm>
            <a:off x="228600" y="705878"/>
            <a:ext cx="8686800" cy="493750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lgn="l" defTabSz="914400" fontAlgn="base">
              <a:spcBef>
                <a:spcPct val="0"/>
              </a:spcBef>
              <a:spcAft>
                <a:spcPts val="1200"/>
              </a:spcAft>
              <a:buFont typeface="Arial" charset="0"/>
              <a:buChar char="•"/>
            </a:pPr>
            <a:r>
              <a:rPr lang="en-US" sz="1800" b="1" dirty="0">
                <a:solidFill>
                  <a:srgbClr val="000000"/>
                </a:solidFill>
                <a:cs typeface="Arial" charset="0"/>
              </a:rPr>
              <a:t>The main characteristics of a normal EEG are the following:</a:t>
            </a:r>
          </a:p>
          <a:p>
            <a:pPr marL="465138" lvl="2" indent="-225425" algn="l" defTabSz="914400" fontAlgn="base">
              <a:spcBef>
                <a:spcPct val="0"/>
              </a:spcBef>
              <a:spcAft>
                <a:spcPts val="1200"/>
              </a:spcAft>
              <a:buFont typeface="Arial" charset="0"/>
              <a:buChar char="•"/>
            </a:pPr>
            <a:r>
              <a:rPr lang="en-US" sz="1800" b="1" dirty="0">
                <a:solidFill>
                  <a:srgbClr val="000000"/>
                </a:solidFill>
                <a:cs typeface="Arial" charset="0"/>
              </a:rPr>
              <a:t>Reactivity: Response to certain physiological changes or provocations. </a:t>
            </a:r>
          </a:p>
          <a:p>
            <a:pPr marL="465138" lvl="2" indent="-225425" algn="l" defTabSz="914400" fontAlgn="base">
              <a:spcBef>
                <a:spcPct val="0"/>
              </a:spcBef>
              <a:spcAft>
                <a:spcPts val="1200"/>
              </a:spcAft>
              <a:buFont typeface="Arial" panose="020B0604020202020204" pitchFamily="34" charset="0"/>
              <a:buChar char="•"/>
            </a:pPr>
            <a:r>
              <a:rPr lang="en-US" sz="1800" b="1" dirty="0">
                <a:solidFill>
                  <a:srgbClr val="000000"/>
                </a:solidFill>
                <a:cs typeface="Arial" charset="0"/>
              </a:rPr>
              <a:t>Alpha Rhythm: Waves originated in the occipital lobe (predominantly), between 8-13 Hz and 15 to 45 </a:t>
            </a:r>
            <a:r>
              <a:rPr lang="en-US" sz="1800" b="1" dirty="0" err="1">
                <a:solidFill>
                  <a:srgbClr val="000000"/>
                </a:solidFill>
                <a:cs typeface="Arial" charset="0"/>
              </a:rPr>
              <a:t>μV</a:t>
            </a:r>
            <a:r>
              <a:rPr lang="en-US" sz="1800" b="1" dirty="0">
                <a:solidFill>
                  <a:srgbClr val="000000"/>
                </a:solidFill>
                <a:cs typeface="Arial" charset="0"/>
              </a:rPr>
              <a:t>. </a:t>
            </a:r>
          </a:p>
          <a:p>
            <a:pPr marL="465138" lvl="2" indent="-225425" algn="l" defTabSz="914400" fontAlgn="base">
              <a:spcBef>
                <a:spcPct val="0"/>
              </a:spcBef>
              <a:spcAft>
                <a:spcPts val="1200"/>
              </a:spcAft>
              <a:buFont typeface="Arial" charset="0"/>
              <a:buChar char="•"/>
            </a:pPr>
            <a:r>
              <a:rPr lang="en-US" sz="1800" b="1" dirty="0">
                <a:solidFill>
                  <a:srgbClr val="000000"/>
                </a:solidFill>
                <a:cs typeface="Arial" charset="0"/>
              </a:rPr>
              <a:t>Mu Rhythm: Central rhythm of alpha activity commonly between 8-10 Hz visible in 17% to 19% of adults. </a:t>
            </a:r>
          </a:p>
          <a:p>
            <a:pPr marL="465138" lvl="2" indent="-225425" algn="l" defTabSz="914400" fontAlgn="base">
              <a:spcBef>
                <a:spcPct val="0"/>
              </a:spcBef>
              <a:spcAft>
                <a:spcPts val="1200"/>
              </a:spcAft>
              <a:buFont typeface="Arial" charset="0"/>
              <a:buChar char="•"/>
            </a:pPr>
            <a:r>
              <a:rPr lang="en-US" sz="1800" b="1" dirty="0">
                <a:solidFill>
                  <a:srgbClr val="000000"/>
                </a:solidFill>
                <a:cs typeface="Arial" charset="0"/>
              </a:rPr>
              <a:t>Beta Activity: Activities in the frequency bands of 18-25 Hz, 14-16 Hz and 35-40 Hz.</a:t>
            </a:r>
          </a:p>
          <a:p>
            <a:pPr marL="465138" lvl="2" indent="-225425" algn="l" defTabSz="914400" fontAlgn="base">
              <a:spcBef>
                <a:spcPct val="0"/>
              </a:spcBef>
              <a:spcAft>
                <a:spcPts val="1200"/>
              </a:spcAft>
              <a:buFont typeface="Arial" charset="0"/>
              <a:buChar char="•"/>
            </a:pPr>
            <a:r>
              <a:rPr lang="en-US" sz="1800" b="1" dirty="0">
                <a:solidFill>
                  <a:srgbClr val="000000"/>
                </a:solidFill>
                <a:cs typeface="Arial" charset="0"/>
              </a:rPr>
              <a:t>Theta Activity: Traces of 6-7 Hz activity present in the frontal or frontocentral regions of the brain.</a:t>
            </a:r>
          </a:p>
          <a:p>
            <a:pPr marL="0" lvl="1" indent="0" defTabSz="914400" fontAlgn="base">
              <a:spcBef>
                <a:spcPct val="0"/>
              </a:spcBef>
              <a:spcAft>
                <a:spcPts val="1200"/>
              </a:spcAft>
            </a:pPr>
            <a:endParaRPr lang="en-US" sz="1800" b="1" dirty="0">
              <a:solidFill>
                <a:srgbClr val="000000"/>
              </a:solidFill>
              <a:cs typeface="Arial" charset="0"/>
            </a:endParaRPr>
          </a:p>
          <a:p>
            <a:pPr marL="0" lvl="1" indent="0" defTabSz="914400" fontAlgn="base">
              <a:spcBef>
                <a:spcPct val="0"/>
              </a:spcBef>
              <a:spcAft>
                <a:spcPts val="1200"/>
              </a:spcAft>
            </a:pPr>
            <a:endParaRPr lang="en-US" sz="1800" b="1" dirty="0">
              <a:solidFill>
                <a:srgbClr val="000000"/>
              </a:solidFill>
              <a:cs typeface="Arial" charset="0"/>
            </a:endParaRPr>
          </a:p>
          <a:p>
            <a:pPr marL="0" lvl="1" indent="0" defTabSz="914400" fontAlgn="base">
              <a:spcBef>
                <a:spcPct val="0"/>
              </a:spcBef>
              <a:spcAft>
                <a:spcPts val="1200"/>
              </a:spcAft>
            </a:pPr>
            <a:endParaRPr lang="en-US" sz="1800" b="1" dirty="0">
              <a:solidFill>
                <a:srgbClr val="000000"/>
              </a:solidFill>
              <a:cs typeface="Arial" charset="0"/>
            </a:endParaRPr>
          </a:p>
          <a:p>
            <a:pPr lvl="1" defTabSz="914400" fontAlgn="base">
              <a:spcBef>
                <a:spcPct val="0"/>
              </a:spcBef>
              <a:spcAft>
                <a:spcPts val="1200"/>
              </a:spcAft>
              <a:buFont typeface="Arial" charset="0"/>
              <a:buChar char="•"/>
            </a:pPr>
            <a:endParaRPr lang="en-US" sz="1800" b="1" dirty="0">
              <a:solidFill>
                <a:srgbClr val="000000"/>
              </a:solidFill>
              <a:cs typeface="Arial" charset="0"/>
            </a:endParaRPr>
          </a:p>
        </p:txBody>
      </p:sp>
      <p:sp>
        <p:nvSpPr>
          <p:cNvPr id="10" name="Rectangle 3"/>
          <p:cNvSpPr txBox="1">
            <a:spLocks/>
          </p:cNvSpPr>
          <p:nvPr/>
        </p:nvSpPr>
        <p:spPr bwMode="auto">
          <a:xfrm>
            <a:off x="450056" y="4388378"/>
            <a:ext cx="8243888" cy="181310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lvl="1" indent="0" algn="l" defTabSz="914400" fontAlgn="base">
              <a:spcBef>
                <a:spcPct val="0"/>
              </a:spcBef>
              <a:spcAft>
                <a:spcPts val="1200"/>
              </a:spcAft>
            </a:pPr>
            <a:r>
              <a:rPr lang="en-US" sz="1800" b="1" dirty="0">
                <a:solidFill>
                  <a:srgbClr val="000000"/>
                </a:solidFill>
                <a:cs typeface="Arial" charset="0"/>
              </a:rPr>
              <a:t>The normal/abnormal classification depends heavily on the frequency, presence or distortion of this feature. Its emergence during the closed-eyes period is known as Posterior Dominant Rhythm (PDR).</a:t>
            </a:r>
          </a:p>
          <a:p>
            <a:pPr marL="0" lvl="1" indent="0" algn="l" defTabSz="914400" fontAlgn="base">
              <a:spcBef>
                <a:spcPct val="0"/>
              </a:spcBef>
              <a:spcAft>
                <a:spcPts val="1200"/>
              </a:spcAft>
            </a:pPr>
            <a:r>
              <a:rPr lang="en-US" sz="1800" b="1" dirty="0">
                <a:solidFill>
                  <a:srgbClr val="000000"/>
                </a:solidFill>
                <a:cs typeface="Arial" charset="0"/>
              </a:rPr>
              <a:t>We decided to focus on this characteristic.</a:t>
            </a:r>
          </a:p>
          <a:p>
            <a:pPr marL="0" lvl="1" indent="0" defTabSz="914400" fontAlgn="base">
              <a:spcBef>
                <a:spcPct val="0"/>
              </a:spcBef>
              <a:spcAft>
                <a:spcPts val="1200"/>
              </a:spcAft>
            </a:pPr>
            <a:endParaRPr lang="en-US" sz="1800" b="1" dirty="0">
              <a:solidFill>
                <a:srgbClr val="000000"/>
              </a:solidFill>
              <a:cs typeface="Arial" charset="0"/>
            </a:endParaRPr>
          </a:p>
          <a:p>
            <a:pPr marL="0" lvl="1" indent="0" defTabSz="914400" fontAlgn="base">
              <a:spcBef>
                <a:spcPct val="0"/>
              </a:spcBef>
              <a:spcAft>
                <a:spcPts val="1200"/>
              </a:spcAft>
            </a:pPr>
            <a:endParaRPr lang="en-US" sz="1800" b="1" dirty="0">
              <a:solidFill>
                <a:srgbClr val="000000"/>
              </a:solidFill>
              <a:cs typeface="Arial" charset="0"/>
            </a:endParaRPr>
          </a:p>
        </p:txBody>
      </p:sp>
      <p:sp>
        <p:nvSpPr>
          <p:cNvPr id="11" name="Rectangle 10"/>
          <p:cNvSpPr/>
          <p:nvPr/>
        </p:nvSpPr>
        <p:spPr>
          <a:xfrm>
            <a:off x="228600" y="1485899"/>
            <a:ext cx="8686800" cy="714375"/>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559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lIns="91440" tIns="0" bIns="0">
            <a:noAutofit/>
          </a:bodyPr>
          <a:lstStyle/>
          <a:p>
            <a:r>
              <a:rPr lang="en-US" dirty="0"/>
              <a:t>Abnormal EEG Classification</a:t>
            </a:r>
          </a:p>
        </p:txBody>
      </p:sp>
      <p:pic>
        <p:nvPicPr>
          <p:cNvPr id="7" name="Picture 6"/>
          <p:cNvPicPr>
            <a:picLocks noChangeAspect="1"/>
          </p:cNvPicPr>
          <p:nvPr/>
        </p:nvPicPr>
        <p:blipFill>
          <a:blip r:embed="rId3"/>
          <a:stretch>
            <a:fillRect/>
          </a:stretch>
        </p:blipFill>
        <p:spPr>
          <a:xfrm>
            <a:off x="0" y="821606"/>
            <a:ext cx="9144000" cy="5029591"/>
          </a:xfrm>
          <a:prstGeom prst="rect">
            <a:avLst/>
          </a:prstGeom>
        </p:spPr>
      </p:pic>
    </p:spTree>
    <p:extLst>
      <p:ext uri="{BB962C8B-B14F-4D97-AF65-F5344CB8AC3E}">
        <p14:creationId xmlns:p14="http://schemas.microsoft.com/office/powerpoint/2010/main" val="3911648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defTabSz="457200" eaLnBrk="1" fontAlgn="auto" hangingPunct="1">
              <a:spcAft>
                <a:spcPts val="0"/>
              </a:spcAft>
            </a:pPr>
            <a:r>
              <a:rPr lang="en-US" dirty="0">
                <a:solidFill>
                  <a:prstClr val="black"/>
                </a:solidFill>
              </a:rPr>
              <a:t>Abstract</a:t>
            </a:r>
          </a:p>
        </p:txBody>
      </p:sp>
      <p:sp>
        <p:nvSpPr>
          <p:cNvPr id="17" name="TextBox 16"/>
          <p:cNvSpPr txBox="1">
            <a:spLocks noChangeArrowheads="1"/>
          </p:cNvSpPr>
          <p:nvPr/>
        </p:nvSpPr>
        <p:spPr bwMode="auto">
          <a:xfrm>
            <a:off x="222250" y="596732"/>
            <a:ext cx="8667750" cy="59708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233363" indent="-233363"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lgn="just">
              <a:spcAft>
                <a:spcPts val="1200"/>
              </a:spcAft>
            </a:pPr>
            <a:r>
              <a:rPr lang="en-US" sz="1800" dirty="0"/>
              <a:t>Interpretation of an EEG is a process that is still dependent on the subjective analysis of the examiner. The interrater agreement, even for relevant clinical events such as seizures, can be low. Even though the characteristics of a normal EEG are well defined, there are some factors, such as benign variants, that complicate this decision. However, neurologists can make this classification accurately by examining the initial portion of the signal. Therefore, in this thesis, we explore the hypothesis that high performance machine classification of an EEG signal as abnormal can approach human performance using only the first few minutes of an EEG recording.</a:t>
            </a:r>
          </a:p>
          <a:p>
            <a:pPr marL="12700" indent="0" algn="just"/>
            <a:r>
              <a:rPr lang="en-US" sz="1800" dirty="0"/>
              <a:t>The goal of this thesis is to establish a baseline for automated classification of abnormal adult EEGs using the TUH EEG Corpus. The data was partitioned into a training set (1,387 normal and 1,398 abnormal files), and an evaluation set (150 normal and 130 abnormal files). A system based on hidden Markov Models (HMMs) achieved an error rate of 26.1%. The addition of a Stacked Denoising Autoencoder (</a:t>
            </a:r>
            <a:r>
              <a:rPr lang="en-US" sz="1800" dirty="0" err="1"/>
              <a:t>SdA</a:t>
            </a:r>
            <a:r>
              <a:rPr lang="en-US" sz="1800" dirty="0"/>
              <a:t>) post-processing step (HMM-</a:t>
            </a:r>
            <a:r>
              <a:rPr lang="en-US" sz="1800" dirty="0" err="1"/>
              <a:t>SdA</a:t>
            </a:r>
            <a:r>
              <a:rPr lang="en-US" sz="1800" dirty="0"/>
              <a:t>) further decreased the error rate to 24.6%. The overall best result (21.2% error rate) was achieved by a deep learning system that combined a Convolutional Neural Network and a Multilayer Perceptron (CNN-MLP). Though performance still lags human performance (1% error rate for this task), we have established an experimental paradigm that can be used to explore this application and have demonstrated a promising baseline using state of the art deep learning technology.</a:t>
            </a:r>
          </a:p>
        </p:txBody>
      </p:sp>
    </p:spTree>
    <p:extLst>
      <p:ext uri="{BB962C8B-B14F-4D97-AF65-F5344CB8AC3E}">
        <p14:creationId xmlns:p14="http://schemas.microsoft.com/office/powerpoint/2010/main" val="3084084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044714" y="1792509"/>
            <a:ext cx="7777778" cy="646331"/>
          </a:xfrm>
          <a:prstGeom prst="rect">
            <a:avLst/>
          </a:prstGeom>
        </p:spPr>
        <p:txBody>
          <a:bodyPr wrap="square">
            <a:spAutoFit/>
          </a:bodyPr>
          <a:lstStyle/>
          <a:p>
            <a:endParaRPr lang="en-US" b="1" dirty="0"/>
          </a:p>
          <a:p>
            <a:pPr algn="ctr"/>
            <a:endParaRPr lang="en-US" b="1" dirty="0">
              <a:latin typeface="Arial"/>
              <a:cs typeface="Arial"/>
            </a:endParaRPr>
          </a:p>
        </p:txBody>
      </p:sp>
      <p:sp>
        <p:nvSpPr>
          <p:cNvPr id="3" name="Title 2"/>
          <p:cNvSpPr>
            <a:spLocks noGrp="1"/>
          </p:cNvSpPr>
          <p:nvPr>
            <p:ph type="title"/>
          </p:nvPr>
        </p:nvSpPr>
        <p:spPr/>
        <p:txBody>
          <a:bodyPr lIns="91440" tIns="0" bIns="0">
            <a:noAutofit/>
          </a:bodyPr>
          <a:lstStyle/>
          <a:p>
            <a:r>
              <a:rPr lang="en-US" dirty="0"/>
              <a:t>Automatic Abnormal EEG Classification</a:t>
            </a:r>
          </a:p>
        </p:txBody>
      </p:sp>
      <p:sp>
        <p:nvSpPr>
          <p:cNvPr id="8" name="Rectangle 3"/>
          <p:cNvSpPr txBox="1">
            <a:spLocks/>
          </p:cNvSpPr>
          <p:nvPr/>
        </p:nvSpPr>
        <p:spPr bwMode="auto">
          <a:xfrm>
            <a:off x="228600" y="757819"/>
            <a:ext cx="8686800" cy="3471281"/>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lvl="1" indent="-285750" algn="l" defTabSz="914400" fontAlgn="base">
              <a:spcBef>
                <a:spcPct val="0"/>
              </a:spcBef>
              <a:spcAft>
                <a:spcPts val="1200"/>
              </a:spcAft>
              <a:buFont typeface="Arial" panose="020B0604020202020204" pitchFamily="34" charset="0"/>
              <a:buChar char="•"/>
            </a:pPr>
            <a:r>
              <a:rPr lang="en-US" sz="1800" b="1" dirty="0">
                <a:solidFill>
                  <a:srgbClr val="000000"/>
                </a:solidFill>
                <a:cs typeface="Arial" charset="0"/>
              </a:rPr>
              <a:t>A general method for </a:t>
            </a:r>
            <a:r>
              <a:rPr lang="en-US" sz="1800" dirty="0">
                <a:solidFill>
                  <a:srgbClr val="000000"/>
                </a:solidFill>
                <a:cs typeface="Arial" charset="0"/>
              </a:rPr>
              <a:t>the classification of abnormal EEGs is a task that has not been extensively explored yet.</a:t>
            </a:r>
          </a:p>
          <a:p>
            <a:pPr marL="285750" lvl="1" indent="-285750" algn="l" defTabSz="914400" fontAlgn="base">
              <a:spcBef>
                <a:spcPct val="0"/>
              </a:spcBef>
              <a:spcAft>
                <a:spcPts val="1200"/>
              </a:spcAft>
              <a:buFont typeface="Arial" panose="020B0604020202020204" pitchFamily="34" charset="0"/>
              <a:buChar char="•"/>
            </a:pPr>
            <a:r>
              <a:rPr lang="en-US" sz="1800" dirty="0">
                <a:solidFill>
                  <a:srgbClr val="000000"/>
                </a:solidFill>
                <a:cs typeface="Arial" charset="0"/>
              </a:rPr>
              <a:t>Previous studies have focused on the classification of very specific conditions, such as the classification of athletes with residual functional deficits after a concussion.</a:t>
            </a:r>
          </a:p>
          <a:p>
            <a:pPr marL="285750" lvl="1" indent="-285750" algn="l" defTabSz="914400" fontAlgn="base">
              <a:spcBef>
                <a:spcPct val="0"/>
              </a:spcBef>
              <a:spcAft>
                <a:spcPts val="1200"/>
              </a:spcAft>
              <a:buFont typeface="Arial" panose="020B0604020202020204" pitchFamily="34" charset="0"/>
              <a:buChar char="•"/>
            </a:pPr>
            <a:r>
              <a:rPr lang="en-US" sz="1800" dirty="0">
                <a:solidFill>
                  <a:srgbClr val="000000"/>
                </a:solidFill>
                <a:cs typeface="Arial" charset="0"/>
              </a:rPr>
              <a:t>Most of these studies have not been conducted with clinical EEGs.</a:t>
            </a:r>
          </a:p>
          <a:p>
            <a:pPr marL="285750" lvl="1" indent="-285750" algn="l" defTabSz="914400" fontAlgn="base">
              <a:spcBef>
                <a:spcPct val="0"/>
              </a:spcBef>
              <a:spcAft>
                <a:spcPts val="1200"/>
              </a:spcAft>
              <a:buFont typeface="Arial" panose="020B0604020202020204" pitchFamily="34" charset="0"/>
              <a:buChar char="•"/>
            </a:pPr>
            <a:r>
              <a:rPr lang="en-US" sz="1800" dirty="0">
                <a:solidFill>
                  <a:srgbClr val="000000"/>
                </a:solidFill>
                <a:cs typeface="Arial" charset="0"/>
              </a:rPr>
              <a:t>This study proposes the establishment of a general method that can be useful in a clinical setting such as a critical care unit.</a:t>
            </a:r>
          </a:p>
          <a:p>
            <a:pPr marL="285750" lvl="1" indent="-285750" algn="l" defTabSz="914400" fontAlgn="base">
              <a:spcBef>
                <a:spcPct val="0"/>
              </a:spcBef>
              <a:spcAft>
                <a:spcPts val="1200"/>
              </a:spcAft>
              <a:buFont typeface="Arial" panose="020B0604020202020204" pitchFamily="34" charset="0"/>
              <a:buChar char="•"/>
            </a:pPr>
            <a:r>
              <a:rPr lang="en-US" sz="1800" b="1" dirty="0">
                <a:solidFill>
                  <a:srgbClr val="000000"/>
                </a:solidFill>
                <a:cs typeface="Arial" charset="0"/>
              </a:rPr>
              <a:t>To do this, the focus  of the study will be the automatic analysis of the background EEG.</a:t>
            </a:r>
          </a:p>
          <a:p>
            <a:pPr marL="0" lvl="1" indent="0" defTabSz="914400" fontAlgn="base">
              <a:spcBef>
                <a:spcPct val="0"/>
              </a:spcBef>
              <a:spcAft>
                <a:spcPts val="1200"/>
              </a:spcAft>
            </a:pPr>
            <a:endParaRPr lang="en-US" sz="1800" b="1" dirty="0">
              <a:solidFill>
                <a:srgbClr val="000000"/>
              </a:solidFill>
              <a:cs typeface="Arial" charset="0"/>
            </a:endParaRPr>
          </a:p>
          <a:p>
            <a:pPr marL="0" lvl="1" indent="0" defTabSz="914400" fontAlgn="base">
              <a:spcBef>
                <a:spcPct val="0"/>
              </a:spcBef>
              <a:spcAft>
                <a:spcPts val="1200"/>
              </a:spcAft>
            </a:pPr>
            <a:endParaRPr lang="en-US" sz="1800" b="1" dirty="0">
              <a:solidFill>
                <a:srgbClr val="000000"/>
              </a:solidFill>
              <a:cs typeface="Arial" charset="0"/>
            </a:endParaRPr>
          </a:p>
          <a:p>
            <a:pPr lvl="1" defTabSz="914400" fontAlgn="base">
              <a:spcBef>
                <a:spcPct val="0"/>
              </a:spcBef>
              <a:spcAft>
                <a:spcPts val="1200"/>
              </a:spcAft>
              <a:buFont typeface="Arial" charset="0"/>
              <a:buChar char="•"/>
            </a:pPr>
            <a:endParaRPr lang="en-US" sz="1800" b="1" dirty="0">
              <a:solidFill>
                <a:srgbClr val="000000"/>
              </a:solidFill>
              <a:cs typeface="Arial" charset="0"/>
            </a:endParaRPr>
          </a:p>
        </p:txBody>
      </p:sp>
      <p:grpSp>
        <p:nvGrpSpPr>
          <p:cNvPr id="4" name="Group 3"/>
          <p:cNvGrpSpPr/>
          <p:nvPr/>
        </p:nvGrpSpPr>
        <p:grpSpPr>
          <a:xfrm>
            <a:off x="625602" y="4229100"/>
            <a:ext cx="7892796" cy="1578703"/>
            <a:chOff x="599371" y="4938841"/>
            <a:chExt cx="7892796" cy="1578703"/>
          </a:xfrm>
        </p:grpSpPr>
        <p:grpSp>
          <p:nvGrpSpPr>
            <p:cNvPr id="5" name="Group 4"/>
            <p:cNvGrpSpPr/>
            <p:nvPr/>
          </p:nvGrpSpPr>
          <p:grpSpPr>
            <a:xfrm>
              <a:off x="599371" y="5363774"/>
              <a:ext cx="7568184" cy="1153770"/>
              <a:chOff x="643128" y="2694135"/>
              <a:chExt cx="7568184" cy="1153770"/>
            </a:xfrm>
          </p:grpSpPr>
          <p:grpSp>
            <p:nvGrpSpPr>
              <p:cNvPr id="6" name="Group 5"/>
              <p:cNvGrpSpPr/>
              <p:nvPr/>
            </p:nvGrpSpPr>
            <p:grpSpPr>
              <a:xfrm>
                <a:off x="643128" y="2939411"/>
                <a:ext cx="2481072" cy="676371"/>
                <a:chOff x="633984" y="2755677"/>
                <a:chExt cx="2481072" cy="676371"/>
              </a:xfrm>
            </p:grpSpPr>
            <p:sp>
              <p:nvSpPr>
                <p:cNvPr id="15" name="Rectangle 14"/>
                <p:cNvSpPr/>
                <p:nvPr/>
              </p:nvSpPr>
              <p:spPr>
                <a:xfrm>
                  <a:off x="633984" y="2755677"/>
                  <a:ext cx="2023872" cy="219171"/>
                </a:xfrm>
                <a:prstGeom prst="rect">
                  <a:avLst/>
                </a:prstGeom>
                <a:solidFill>
                  <a:schemeClr val="accent2">
                    <a:lumMod val="75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86384" y="2908077"/>
                  <a:ext cx="2023872" cy="219171"/>
                </a:xfrm>
                <a:prstGeom prst="rect">
                  <a:avLst/>
                </a:prstGeom>
                <a:solidFill>
                  <a:schemeClr val="accent2">
                    <a:lumMod val="75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938784" y="3060477"/>
                  <a:ext cx="2023872" cy="219171"/>
                </a:xfrm>
                <a:prstGeom prst="rect">
                  <a:avLst/>
                </a:prstGeom>
                <a:solidFill>
                  <a:schemeClr val="accent2">
                    <a:lumMod val="75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091184" y="3212877"/>
                  <a:ext cx="2023872" cy="219171"/>
                </a:xfrm>
                <a:prstGeom prst="rect">
                  <a:avLst/>
                </a:prstGeom>
                <a:solidFill>
                  <a:schemeClr val="accent2">
                    <a:lumMod val="75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7" name="Straight Arrow Connector 6"/>
              <p:cNvCxnSpPr/>
              <p:nvPr/>
            </p:nvCxnSpPr>
            <p:spPr>
              <a:xfrm>
                <a:off x="3124200" y="3277597"/>
                <a:ext cx="603504" cy="0"/>
              </a:xfrm>
              <a:prstGeom prst="straightConnector1">
                <a:avLst/>
              </a:prstGeom>
              <a:ln w="5715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3907536" y="2803989"/>
                <a:ext cx="2255520" cy="947216"/>
              </a:xfrm>
              <a:prstGeom prst="rect">
                <a:avLst/>
              </a:prstGeom>
              <a:solidFill>
                <a:schemeClr val="accent2">
                  <a:lumMod val="75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Model</a:t>
                </a:r>
              </a:p>
            </p:txBody>
          </p:sp>
          <p:sp>
            <p:nvSpPr>
              <p:cNvPr id="10" name="TextBox 9"/>
              <p:cNvSpPr txBox="1"/>
              <p:nvPr/>
            </p:nvSpPr>
            <p:spPr>
              <a:xfrm>
                <a:off x="1193292" y="3077755"/>
                <a:ext cx="1444752" cy="369332"/>
              </a:xfrm>
              <a:prstGeom prst="rect">
                <a:avLst/>
              </a:prstGeom>
              <a:noFill/>
            </p:spPr>
            <p:txBody>
              <a:bodyPr wrap="square" rtlCol="0">
                <a:spAutoFit/>
              </a:bodyPr>
              <a:lstStyle/>
              <a:p>
                <a:r>
                  <a:rPr lang="en-US" sz="1800" dirty="0">
                    <a:solidFill>
                      <a:schemeClr val="bg1"/>
                    </a:solidFill>
                  </a:rPr>
                  <a:t>Features</a:t>
                </a:r>
              </a:p>
            </p:txBody>
          </p:sp>
          <p:sp>
            <p:nvSpPr>
              <p:cNvPr id="11" name="Rectangle 10"/>
              <p:cNvSpPr/>
              <p:nvPr/>
            </p:nvSpPr>
            <p:spPr>
              <a:xfrm>
                <a:off x="6946392" y="2694135"/>
                <a:ext cx="1264920" cy="357832"/>
              </a:xfrm>
              <a:prstGeom prst="rect">
                <a:avLst/>
              </a:prstGeom>
              <a:solidFill>
                <a:schemeClr val="accent2">
                  <a:lumMod val="75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Normal</a:t>
                </a:r>
              </a:p>
            </p:txBody>
          </p:sp>
          <p:sp>
            <p:nvSpPr>
              <p:cNvPr id="12" name="Rectangle 11"/>
              <p:cNvSpPr/>
              <p:nvPr/>
            </p:nvSpPr>
            <p:spPr>
              <a:xfrm>
                <a:off x="6946392" y="3490073"/>
                <a:ext cx="1264920" cy="357832"/>
              </a:xfrm>
              <a:prstGeom prst="rect">
                <a:avLst/>
              </a:prstGeom>
              <a:solidFill>
                <a:schemeClr val="accent2">
                  <a:lumMod val="75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Abnormal</a:t>
                </a:r>
              </a:p>
            </p:txBody>
          </p:sp>
          <p:cxnSp>
            <p:nvCxnSpPr>
              <p:cNvPr id="13" name="Straight Arrow Connector 12"/>
              <p:cNvCxnSpPr/>
              <p:nvPr/>
            </p:nvCxnSpPr>
            <p:spPr>
              <a:xfrm flipV="1">
                <a:off x="6239256" y="2939822"/>
                <a:ext cx="630936" cy="218760"/>
              </a:xfrm>
              <a:prstGeom prst="straightConnector1">
                <a:avLst/>
              </a:prstGeom>
              <a:ln w="5715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239256" y="3447087"/>
                <a:ext cx="630936" cy="221902"/>
              </a:xfrm>
              <a:prstGeom prst="straightConnector1">
                <a:avLst/>
              </a:prstGeom>
              <a:ln w="5715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grpSp>
        <p:sp>
          <p:nvSpPr>
            <p:cNvPr id="2" name="TextBox 1"/>
            <p:cNvSpPr txBox="1"/>
            <p:nvPr/>
          </p:nvSpPr>
          <p:spPr>
            <a:xfrm>
              <a:off x="806635" y="5118526"/>
              <a:ext cx="1914144" cy="369332"/>
            </a:xfrm>
            <a:prstGeom prst="rect">
              <a:avLst/>
            </a:prstGeom>
            <a:noFill/>
          </p:spPr>
          <p:txBody>
            <a:bodyPr wrap="square" rtlCol="0">
              <a:spAutoFit/>
            </a:bodyPr>
            <a:lstStyle/>
            <a:p>
              <a:r>
                <a:rPr lang="en-US" sz="1800" dirty="0"/>
                <a:t>Input</a:t>
              </a:r>
            </a:p>
          </p:txBody>
        </p:sp>
        <p:sp>
          <p:nvSpPr>
            <p:cNvPr id="20" name="TextBox 19"/>
            <p:cNvSpPr txBox="1"/>
            <p:nvPr/>
          </p:nvSpPr>
          <p:spPr>
            <a:xfrm>
              <a:off x="6578023" y="4938841"/>
              <a:ext cx="1914144" cy="369332"/>
            </a:xfrm>
            <a:prstGeom prst="rect">
              <a:avLst/>
            </a:prstGeom>
            <a:noFill/>
          </p:spPr>
          <p:txBody>
            <a:bodyPr wrap="square" rtlCol="0">
              <a:spAutoFit/>
            </a:bodyPr>
            <a:lstStyle/>
            <a:p>
              <a:r>
                <a:rPr lang="en-US" sz="1800" dirty="0"/>
                <a:t>Output</a:t>
              </a:r>
            </a:p>
          </p:txBody>
        </p:sp>
      </p:grpSp>
    </p:spTree>
    <p:extLst>
      <p:ext uri="{BB962C8B-B14F-4D97-AF65-F5344CB8AC3E}">
        <p14:creationId xmlns:p14="http://schemas.microsoft.com/office/powerpoint/2010/main" val="186918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1479850" y="2431788"/>
            <a:ext cx="6649721" cy="677108"/>
          </a:xfrm>
          <a:prstGeom prst="rect">
            <a:avLst/>
          </a:prstGeom>
          <a:noFill/>
        </p:spPr>
        <p:txBody>
          <a:bodyPr wrap="square" lIns="0" tIns="0" rIns="0" bIns="0" rtlCol="0">
            <a:spAutoFit/>
          </a:bodyPr>
          <a:lstStyle/>
          <a:p>
            <a:pPr algn="r" defTabSz="457200" eaLnBrk="1" fontAlgn="auto" hangingPunct="1">
              <a:spcBef>
                <a:spcPts val="0"/>
              </a:spcBef>
              <a:spcAft>
                <a:spcPts val="0"/>
              </a:spcAft>
            </a:pPr>
            <a:r>
              <a:rPr lang="en-US" sz="4400" dirty="0"/>
              <a:t>Background</a:t>
            </a:r>
            <a:endParaRPr lang="en-US" sz="3600" dirty="0">
              <a:solidFill>
                <a:prstClr val="black"/>
              </a:solidFill>
              <a:latin typeface="Arial"/>
              <a:cs typeface="Arial"/>
            </a:endParaRPr>
          </a:p>
        </p:txBody>
      </p:sp>
      <p:pic>
        <p:nvPicPr>
          <p:cNvPr id="3" name="Picture 2" descr="nedcFinal_hires_2400x1600_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4570" y="137534"/>
            <a:ext cx="1510003" cy="1008558"/>
          </a:xfrm>
          <a:prstGeom prst="rect">
            <a:avLst/>
          </a:prstGeom>
        </p:spPr>
      </p:pic>
      <p:pic>
        <p:nvPicPr>
          <p:cNvPr id="5" name="Picture 4"/>
          <p:cNvPicPr>
            <a:picLocks noChangeAspect="1"/>
          </p:cNvPicPr>
          <p:nvPr/>
        </p:nvPicPr>
        <p:blipFill>
          <a:blip r:embed="rId4"/>
          <a:stretch>
            <a:fillRect/>
          </a:stretch>
        </p:blipFill>
        <p:spPr>
          <a:xfrm>
            <a:off x="336017" y="259451"/>
            <a:ext cx="675067" cy="764724"/>
          </a:xfrm>
          <a:prstGeom prst="rect">
            <a:avLst/>
          </a:prstGeom>
        </p:spPr>
      </p:pic>
    </p:spTree>
    <p:extLst>
      <p:ext uri="{BB962C8B-B14F-4D97-AF65-F5344CB8AC3E}">
        <p14:creationId xmlns:p14="http://schemas.microsoft.com/office/powerpoint/2010/main" val="3525241138"/>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3755136" y="1377693"/>
            <a:ext cx="2718816" cy="1560577"/>
          </a:xfrm>
          <a:prstGeom prst="rect">
            <a:avLst/>
          </a:prstGeom>
          <a:noFill/>
          <a:ln w="5715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32" name="Rectangle 31"/>
          <p:cNvSpPr/>
          <p:nvPr/>
        </p:nvSpPr>
        <p:spPr>
          <a:xfrm>
            <a:off x="341376" y="3889248"/>
            <a:ext cx="1243584" cy="451104"/>
          </a:xfrm>
          <a:prstGeom prst="rect">
            <a:avLst/>
          </a:prstGeom>
          <a:solidFill>
            <a:schemeClr val="tx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t>kNN</a:t>
            </a:r>
          </a:p>
        </p:txBody>
      </p:sp>
      <p:grpSp>
        <p:nvGrpSpPr>
          <p:cNvPr id="35" name="Group 34"/>
          <p:cNvGrpSpPr/>
          <p:nvPr/>
        </p:nvGrpSpPr>
        <p:grpSpPr>
          <a:xfrm>
            <a:off x="686562" y="1140170"/>
            <a:ext cx="7892796" cy="1578703"/>
            <a:chOff x="599371" y="4938841"/>
            <a:chExt cx="7892796" cy="1578703"/>
          </a:xfrm>
        </p:grpSpPr>
        <p:grpSp>
          <p:nvGrpSpPr>
            <p:cNvPr id="36" name="Group 35"/>
            <p:cNvGrpSpPr/>
            <p:nvPr/>
          </p:nvGrpSpPr>
          <p:grpSpPr>
            <a:xfrm>
              <a:off x="599371" y="5363774"/>
              <a:ext cx="7568184" cy="1153770"/>
              <a:chOff x="643128" y="2694135"/>
              <a:chExt cx="7568184" cy="1153770"/>
            </a:xfrm>
          </p:grpSpPr>
          <p:grpSp>
            <p:nvGrpSpPr>
              <p:cNvPr id="41" name="Group 40"/>
              <p:cNvGrpSpPr/>
              <p:nvPr/>
            </p:nvGrpSpPr>
            <p:grpSpPr>
              <a:xfrm>
                <a:off x="643128" y="2939411"/>
                <a:ext cx="2481072" cy="676371"/>
                <a:chOff x="633984" y="2755677"/>
                <a:chExt cx="2481072" cy="676371"/>
              </a:xfrm>
            </p:grpSpPr>
            <p:sp>
              <p:nvSpPr>
                <p:cNvPr id="49" name="Rectangle 48"/>
                <p:cNvSpPr/>
                <p:nvPr/>
              </p:nvSpPr>
              <p:spPr>
                <a:xfrm>
                  <a:off x="633984" y="2755677"/>
                  <a:ext cx="2023872" cy="219171"/>
                </a:xfrm>
                <a:prstGeom prst="rect">
                  <a:avLst/>
                </a:prstGeom>
                <a:solidFill>
                  <a:schemeClr val="accent2">
                    <a:lumMod val="75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786384" y="2908077"/>
                  <a:ext cx="2023872" cy="219171"/>
                </a:xfrm>
                <a:prstGeom prst="rect">
                  <a:avLst/>
                </a:prstGeom>
                <a:solidFill>
                  <a:schemeClr val="accent2">
                    <a:lumMod val="75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938784" y="3060477"/>
                  <a:ext cx="2023872" cy="219171"/>
                </a:xfrm>
                <a:prstGeom prst="rect">
                  <a:avLst/>
                </a:prstGeom>
                <a:solidFill>
                  <a:schemeClr val="accent2">
                    <a:lumMod val="75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1091184" y="3212877"/>
                  <a:ext cx="2023872" cy="219171"/>
                </a:xfrm>
                <a:prstGeom prst="rect">
                  <a:avLst/>
                </a:prstGeom>
                <a:solidFill>
                  <a:schemeClr val="accent2">
                    <a:lumMod val="75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42" name="Straight Arrow Connector 41"/>
              <p:cNvCxnSpPr/>
              <p:nvPr/>
            </p:nvCxnSpPr>
            <p:spPr>
              <a:xfrm>
                <a:off x="3124200" y="3277597"/>
                <a:ext cx="603504" cy="0"/>
              </a:xfrm>
              <a:prstGeom prst="straightConnector1">
                <a:avLst/>
              </a:prstGeom>
              <a:ln w="5715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3907536" y="2803989"/>
                <a:ext cx="2255520" cy="947216"/>
              </a:xfrm>
              <a:prstGeom prst="rect">
                <a:avLst/>
              </a:prstGeom>
              <a:solidFill>
                <a:schemeClr val="accent2">
                  <a:lumMod val="75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Model</a:t>
                </a:r>
              </a:p>
            </p:txBody>
          </p:sp>
          <p:sp>
            <p:nvSpPr>
              <p:cNvPr id="44" name="TextBox 43"/>
              <p:cNvSpPr txBox="1"/>
              <p:nvPr/>
            </p:nvSpPr>
            <p:spPr>
              <a:xfrm>
                <a:off x="1193292" y="3077755"/>
                <a:ext cx="1444752" cy="369332"/>
              </a:xfrm>
              <a:prstGeom prst="rect">
                <a:avLst/>
              </a:prstGeom>
              <a:noFill/>
            </p:spPr>
            <p:txBody>
              <a:bodyPr wrap="square" rtlCol="0">
                <a:spAutoFit/>
              </a:bodyPr>
              <a:lstStyle/>
              <a:p>
                <a:r>
                  <a:rPr lang="en-US" sz="1800" dirty="0">
                    <a:solidFill>
                      <a:schemeClr val="bg1"/>
                    </a:solidFill>
                  </a:rPr>
                  <a:t>Features</a:t>
                </a:r>
              </a:p>
            </p:txBody>
          </p:sp>
          <p:sp>
            <p:nvSpPr>
              <p:cNvPr id="45" name="Rectangle 44"/>
              <p:cNvSpPr/>
              <p:nvPr/>
            </p:nvSpPr>
            <p:spPr>
              <a:xfrm>
                <a:off x="6946392" y="2694135"/>
                <a:ext cx="1264920" cy="357832"/>
              </a:xfrm>
              <a:prstGeom prst="rect">
                <a:avLst/>
              </a:prstGeom>
              <a:solidFill>
                <a:schemeClr val="accent2">
                  <a:lumMod val="75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Normal</a:t>
                </a:r>
              </a:p>
            </p:txBody>
          </p:sp>
          <p:sp>
            <p:nvSpPr>
              <p:cNvPr id="46" name="Rectangle 45"/>
              <p:cNvSpPr/>
              <p:nvPr/>
            </p:nvSpPr>
            <p:spPr>
              <a:xfrm>
                <a:off x="6946392" y="3490073"/>
                <a:ext cx="1264920" cy="357832"/>
              </a:xfrm>
              <a:prstGeom prst="rect">
                <a:avLst/>
              </a:prstGeom>
              <a:solidFill>
                <a:schemeClr val="accent2">
                  <a:lumMod val="75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Abnormal</a:t>
                </a:r>
              </a:p>
            </p:txBody>
          </p:sp>
          <p:cxnSp>
            <p:nvCxnSpPr>
              <p:cNvPr id="47" name="Straight Arrow Connector 46"/>
              <p:cNvCxnSpPr/>
              <p:nvPr/>
            </p:nvCxnSpPr>
            <p:spPr>
              <a:xfrm flipV="1">
                <a:off x="6239256" y="2939822"/>
                <a:ext cx="630936" cy="218760"/>
              </a:xfrm>
              <a:prstGeom prst="straightConnector1">
                <a:avLst/>
              </a:prstGeom>
              <a:ln w="5715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6239256" y="3447087"/>
                <a:ext cx="630936" cy="221902"/>
              </a:xfrm>
              <a:prstGeom prst="straightConnector1">
                <a:avLst/>
              </a:prstGeom>
              <a:ln w="5715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grpSp>
        <p:sp>
          <p:nvSpPr>
            <p:cNvPr id="39" name="TextBox 38"/>
            <p:cNvSpPr txBox="1"/>
            <p:nvPr/>
          </p:nvSpPr>
          <p:spPr>
            <a:xfrm>
              <a:off x="806635" y="5118526"/>
              <a:ext cx="1914144" cy="369332"/>
            </a:xfrm>
            <a:prstGeom prst="rect">
              <a:avLst/>
            </a:prstGeom>
            <a:noFill/>
          </p:spPr>
          <p:txBody>
            <a:bodyPr wrap="square" rtlCol="0">
              <a:spAutoFit/>
            </a:bodyPr>
            <a:lstStyle/>
            <a:p>
              <a:r>
                <a:rPr lang="en-US" sz="1800" dirty="0"/>
                <a:t>Input</a:t>
              </a:r>
            </a:p>
          </p:txBody>
        </p:sp>
        <p:sp>
          <p:nvSpPr>
            <p:cNvPr id="40" name="TextBox 39"/>
            <p:cNvSpPr txBox="1"/>
            <p:nvPr/>
          </p:nvSpPr>
          <p:spPr>
            <a:xfrm>
              <a:off x="6578023" y="4938841"/>
              <a:ext cx="1914144" cy="369332"/>
            </a:xfrm>
            <a:prstGeom prst="rect">
              <a:avLst/>
            </a:prstGeom>
            <a:noFill/>
          </p:spPr>
          <p:txBody>
            <a:bodyPr wrap="square" rtlCol="0">
              <a:spAutoFit/>
            </a:bodyPr>
            <a:lstStyle/>
            <a:p>
              <a:r>
                <a:rPr lang="en-US" sz="1800" dirty="0"/>
                <a:t>Output</a:t>
              </a:r>
            </a:p>
          </p:txBody>
        </p:sp>
      </p:grpSp>
      <p:sp>
        <p:nvSpPr>
          <p:cNvPr id="53" name="Rectangle 52"/>
          <p:cNvSpPr/>
          <p:nvPr/>
        </p:nvSpPr>
        <p:spPr>
          <a:xfrm>
            <a:off x="5273040" y="3865688"/>
            <a:ext cx="1474852" cy="761591"/>
          </a:xfrm>
          <a:prstGeom prst="rect">
            <a:avLst/>
          </a:prstGeom>
          <a:pattFill prst="dkVert">
            <a:fgClr>
              <a:schemeClr val="accent2">
                <a:lumMod val="75000"/>
              </a:schemeClr>
            </a:fgClr>
            <a:bgClr>
              <a:schemeClr val="tx2"/>
            </a:bgClr>
          </a:patt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t>HMM</a:t>
            </a:r>
          </a:p>
        </p:txBody>
      </p:sp>
      <p:sp>
        <p:nvSpPr>
          <p:cNvPr id="54" name="Rectangle 53"/>
          <p:cNvSpPr/>
          <p:nvPr/>
        </p:nvSpPr>
        <p:spPr>
          <a:xfrm>
            <a:off x="1825752" y="3889248"/>
            <a:ext cx="1356360" cy="451104"/>
          </a:xfrm>
          <a:prstGeom prst="rect">
            <a:avLst/>
          </a:prstGeom>
          <a:solidFill>
            <a:schemeClr val="tx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t>RF</a:t>
            </a:r>
          </a:p>
        </p:txBody>
      </p:sp>
      <p:sp>
        <p:nvSpPr>
          <p:cNvPr id="55" name="Rectangle 54"/>
          <p:cNvSpPr/>
          <p:nvPr/>
        </p:nvSpPr>
        <p:spPr>
          <a:xfrm>
            <a:off x="150114" y="3730752"/>
            <a:ext cx="3239262" cy="792480"/>
          </a:xfrm>
          <a:prstGeom prst="rect">
            <a:avLst/>
          </a:prstGeom>
          <a:noFill/>
          <a:ln w="5715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srgbClr val="FF0000"/>
              </a:solidFill>
            </a:endParaRPr>
          </a:p>
        </p:txBody>
      </p:sp>
      <p:cxnSp>
        <p:nvCxnSpPr>
          <p:cNvPr id="56" name="Elbow Connector 28"/>
          <p:cNvCxnSpPr>
            <a:stCxn id="55" idx="0"/>
            <a:endCxn id="30" idx="2"/>
          </p:cNvCxnSpPr>
          <p:nvPr/>
        </p:nvCxnSpPr>
        <p:spPr>
          <a:xfrm rot="5400000" flipH="1" flipV="1">
            <a:off x="3045903" y="1662112"/>
            <a:ext cx="792482" cy="3344799"/>
          </a:xfrm>
          <a:prstGeom prst="bentConnector3">
            <a:avLst>
              <a:gd name="adj1" fmla="val 50000"/>
            </a:avLst>
          </a:prstGeom>
          <a:ln w="57150">
            <a:solidFill>
              <a:srgbClr val="FF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555117" y="4654786"/>
            <a:ext cx="2252472" cy="307777"/>
          </a:xfrm>
          <a:prstGeom prst="rect">
            <a:avLst/>
          </a:prstGeom>
          <a:noFill/>
        </p:spPr>
        <p:txBody>
          <a:bodyPr wrap="square" rtlCol="0">
            <a:spAutoFit/>
          </a:bodyPr>
          <a:lstStyle/>
          <a:p>
            <a:r>
              <a:rPr lang="en-US" dirty="0"/>
              <a:t>Pilot Studies</a:t>
            </a:r>
          </a:p>
        </p:txBody>
      </p:sp>
      <p:sp>
        <p:nvSpPr>
          <p:cNvPr id="58" name="Rectangle 57"/>
          <p:cNvSpPr/>
          <p:nvPr/>
        </p:nvSpPr>
        <p:spPr>
          <a:xfrm>
            <a:off x="5157216" y="3718559"/>
            <a:ext cx="3352800" cy="1908041"/>
          </a:xfrm>
          <a:prstGeom prst="rect">
            <a:avLst/>
          </a:prstGeom>
          <a:noFill/>
          <a:ln w="5715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srgbClr val="FF0000"/>
              </a:solidFill>
            </a:endParaRPr>
          </a:p>
        </p:txBody>
      </p:sp>
      <p:cxnSp>
        <p:nvCxnSpPr>
          <p:cNvPr id="59" name="Elbow Connector 33"/>
          <p:cNvCxnSpPr>
            <a:stCxn id="58" idx="0"/>
            <a:endCxn id="30" idx="2"/>
          </p:cNvCxnSpPr>
          <p:nvPr/>
        </p:nvCxnSpPr>
        <p:spPr>
          <a:xfrm rot="16200000" flipV="1">
            <a:off x="5583936" y="2468879"/>
            <a:ext cx="780289" cy="1719072"/>
          </a:xfrm>
          <a:prstGeom prst="bentConnector3">
            <a:avLst>
              <a:gd name="adj1" fmla="val 50000"/>
            </a:avLst>
          </a:prstGeom>
          <a:ln w="57150">
            <a:solidFill>
              <a:srgbClr val="FF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5701665" y="5733215"/>
            <a:ext cx="2252472" cy="307777"/>
          </a:xfrm>
          <a:prstGeom prst="rect">
            <a:avLst/>
          </a:prstGeom>
          <a:noFill/>
        </p:spPr>
        <p:txBody>
          <a:bodyPr wrap="square" rtlCol="0">
            <a:spAutoFit/>
          </a:bodyPr>
          <a:lstStyle/>
          <a:p>
            <a:r>
              <a:rPr lang="en-US" dirty="0"/>
              <a:t>Evaluated Systems</a:t>
            </a:r>
          </a:p>
        </p:txBody>
      </p:sp>
      <p:sp>
        <p:nvSpPr>
          <p:cNvPr id="61" name="Title 2"/>
          <p:cNvSpPr txBox="1">
            <a:spLocks/>
          </p:cNvSpPr>
          <p:nvPr/>
        </p:nvSpPr>
        <p:spPr>
          <a:xfrm>
            <a:off x="0" y="920"/>
            <a:ext cx="9144000" cy="393234"/>
          </a:xfrm>
          <a:prstGeom prst="rect">
            <a:avLst/>
          </a:prstGeom>
        </p:spPr>
        <p:txBody>
          <a:bodyPr lIns="91440" tIns="0" bIns="0">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pPr fontAlgn="auto">
              <a:spcAft>
                <a:spcPts val="0"/>
              </a:spcAft>
            </a:pPr>
            <a:r>
              <a:rPr lang="en-US" dirty="0"/>
              <a:t>A General Architecture</a:t>
            </a:r>
          </a:p>
        </p:txBody>
      </p:sp>
      <p:sp>
        <p:nvSpPr>
          <p:cNvPr id="62" name="Rectangle 61"/>
          <p:cNvSpPr/>
          <p:nvPr/>
        </p:nvSpPr>
        <p:spPr>
          <a:xfrm>
            <a:off x="5273040" y="4733894"/>
            <a:ext cx="1481328" cy="740576"/>
          </a:xfrm>
          <a:prstGeom prst="rect">
            <a:avLst/>
          </a:prstGeom>
          <a:solidFill>
            <a:schemeClr val="accent2">
              <a:lumMod val="75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t>Epoch-based HMM</a:t>
            </a:r>
          </a:p>
        </p:txBody>
      </p:sp>
      <p:sp>
        <p:nvSpPr>
          <p:cNvPr id="63" name="Rectangle 62"/>
          <p:cNvSpPr/>
          <p:nvPr/>
        </p:nvSpPr>
        <p:spPr>
          <a:xfrm>
            <a:off x="6816089" y="3865688"/>
            <a:ext cx="1575817" cy="761591"/>
          </a:xfrm>
          <a:prstGeom prst="rect">
            <a:avLst/>
          </a:prstGeom>
          <a:solidFill>
            <a:schemeClr val="accent2">
              <a:lumMod val="75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t>Epoch-based HMM-</a:t>
            </a:r>
            <a:r>
              <a:rPr lang="en-US" sz="2000" dirty="0" err="1"/>
              <a:t>SdA</a:t>
            </a:r>
            <a:endParaRPr lang="en-US" sz="2000" dirty="0"/>
          </a:p>
        </p:txBody>
      </p:sp>
      <p:sp>
        <p:nvSpPr>
          <p:cNvPr id="64" name="Rectangle 63"/>
          <p:cNvSpPr/>
          <p:nvPr/>
        </p:nvSpPr>
        <p:spPr>
          <a:xfrm>
            <a:off x="6827901" y="4746144"/>
            <a:ext cx="1564005" cy="761591"/>
          </a:xfrm>
          <a:prstGeom prst="rect">
            <a:avLst/>
          </a:prstGeom>
          <a:solidFill>
            <a:schemeClr val="accent2">
              <a:lumMod val="75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t>CNN-MLP</a:t>
            </a:r>
          </a:p>
        </p:txBody>
      </p:sp>
    </p:spTree>
    <p:extLst>
      <p:ext uri="{BB962C8B-B14F-4D97-AF65-F5344CB8AC3E}">
        <p14:creationId xmlns:p14="http://schemas.microsoft.com/office/powerpoint/2010/main" val="66965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53" grpId="0" animBg="1"/>
      <p:bldP spid="54" grpId="0" animBg="1"/>
      <p:bldP spid="55" grpId="0" animBg="1"/>
      <p:bldP spid="57" grpId="0"/>
      <p:bldP spid="58" grpId="0" animBg="1"/>
      <p:bldP spid="60" grpId="0"/>
      <p:bldP spid="62" grpId="0" animBg="1"/>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lIns="91440" tIns="0" bIns="0">
            <a:noAutofit/>
          </a:bodyPr>
          <a:lstStyle/>
          <a:p>
            <a:r>
              <a:rPr lang="en-US" dirty="0"/>
              <a:t>Classification of Sequential Data</a:t>
            </a:r>
          </a:p>
        </p:txBody>
      </p:sp>
      <p:sp>
        <p:nvSpPr>
          <p:cNvPr id="8" name="Rectangle 3"/>
          <p:cNvSpPr txBox="1">
            <a:spLocks/>
          </p:cNvSpPr>
          <p:nvPr/>
        </p:nvSpPr>
        <p:spPr bwMode="auto">
          <a:xfrm>
            <a:off x="228601" y="914834"/>
            <a:ext cx="4672584" cy="343855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lvl="1" indent="-285750" algn="l" defTabSz="914400" fontAlgn="base">
              <a:spcBef>
                <a:spcPct val="0"/>
              </a:spcBef>
              <a:spcAft>
                <a:spcPts val="1200"/>
              </a:spcAft>
              <a:buFont typeface="Arial" panose="020B0604020202020204" pitchFamily="34" charset="0"/>
              <a:buChar char="•"/>
            </a:pPr>
            <a:r>
              <a:rPr lang="en-US" sz="1800" dirty="0">
                <a:solidFill>
                  <a:srgbClr val="000000"/>
                </a:solidFill>
                <a:cs typeface="Arial" charset="0"/>
              </a:rPr>
              <a:t>EEGs, like speech signals, are the product of a physiological process that unfolds in time.</a:t>
            </a:r>
          </a:p>
          <a:p>
            <a:pPr marL="285750" lvl="1" indent="-285750" algn="l" defTabSz="914400" fontAlgn="base">
              <a:spcBef>
                <a:spcPct val="0"/>
              </a:spcBef>
              <a:spcAft>
                <a:spcPts val="1200"/>
              </a:spcAft>
              <a:buFont typeface="Arial" panose="020B0604020202020204" pitchFamily="34" charset="0"/>
              <a:buChar char="•"/>
            </a:pPr>
            <a:r>
              <a:rPr lang="en-US" sz="1800" b="1" dirty="0">
                <a:solidFill>
                  <a:srgbClr val="000000"/>
                </a:solidFill>
                <a:cs typeface="Arial" charset="0"/>
              </a:rPr>
              <a:t>Machine learning approaches that treat the observations as </a:t>
            </a:r>
            <a:r>
              <a:rPr lang="en-US" sz="1800" b="1" dirty="0" err="1">
                <a:solidFill>
                  <a:srgbClr val="000000"/>
                </a:solidFill>
                <a:cs typeface="Arial" charset="0"/>
              </a:rPr>
              <a:t>i.i.d</a:t>
            </a:r>
            <a:r>
              <a:rPr lang="en-US" sz="1800" b="1" dirty="0">
                <a:solidFill>
                  <a:srgbClr val="000000"/>
                </a:solidFill>
                <a:cs typeface="Arial" charset="0"/>
              </a:rPr>
              <a:t>. would fail to exploit the sequential nature of the data.</a:t>
            </a:r>
          </a:p>
          <a:p>
            <a:pPr marL="285750" lvl="1" indent="-285750" algn="l" defTabSz="914400" fontAlgn="base">
              <a:spcBef>
                <a:spcPct val="0"/>
              </a:spcBef>
              <a:spcAft>
                <a:spcPts val="1200"/>
              </a:spcAft>
              <a:buFont typeface="Arial" panose="020B0604020202020204" pitchFamily="34" charset="0"/>
              <a:buChar char="•"/>
            </a:pPr>
            <a:r>
              <a:rPr lang="en-US" sz="1800" dirty="0">
                <a:solidFill>
                  <a:srgbClr val="000000"/>
                </a:solidFill>
                <a:cs typeface="Arial" charset="0"/>
              </a:rPr>
              <a:t>This, added to the success that Hidden Markov Models (HMMs) have enjoyed in the area of speech recognition served as motivation for the selection of these models for the baseline system.</a:t>
            </a:r>
            <a:endParaRPr lang="en-US" sz="1800" b="1" dirty="0">
              <a:solidFill>
                <a:srgbClr val="000000"/>
              </a:solidFill>
              <a:cs typeface="Arial" charset="0"/>
            </a:endParaRPr>
          </a:p>
        </p:txBody>
      </p:sp>
      <p:pic>
        <p:nvPicPr>
          <p:cNvPr id="2" name="Picture 1"/>
          <p:cNvPicPr>
            <a:picLocks noChangeAspect="1"/>
          </p:cNvPicPr>
          <p:nvPr/>
        </p:nvPicPr>
        <p:blipFill>
          <a:blip r:embed="rId3"/>
          <a:stretch>
            <a:fillRect/>
          </a:stretch>
        </p:blipFill>
        <p:spPr>
          <a:xfrm>
            <a:off x="597224" y="4723594"/>
            <a:ext cx="7919477" cy="1319913"/>
          </a:xfrm>
          <a:prstGeom prst="rect">
            <a:avLst/>
          </a:prstGeom>
        </p:spPr>
      </p:pic>
      <p:pic>
        <p:nvPicPr>
          <p:cNvPr id="4" name="Picture 3"/>
          <p:cNvPicPr>
            <a:picLocks noChangeAspect="1"/>
          </p:cNvPicPr>
          <p:nvPr/>
        </p:nvPicPr>
        <p:blipFill>
          <a:blip r:embed="rId4"/>
          <a:stretch>
            <a:fillRect/>
          </a:stretch>
        </p:blipFill>
        <p:spPr>
          <a:xfrm>
            <a:off x="4998720" y="914834"/>
            <a:ext cx="3521011" cy="3438552"/>
          </a:xfrm>
          <a:prstGeom prst="rect">
            <a:avLst/>
          </a:prstGeom>
        </p:spPr>
      </p:pic>
    </p:spTree>
    <p:extLst>
      <p:ext uri="{BB962C8B-B14F-4D97-AF65-F5344CB8AC3E}">
        <p14:creationId xmlns:p14="http://schemas.microsoft.com/office/powerpoint/2010/main" val="3041349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044714" y="1792509"/>
            <a:ext cx="7777778" cy="646331"/>
          </a:xfrm>
          <a:prstGeom prst="rect">
            <a:avLst/>
          </a:prstGeom>
        </p:spPr>
        <p:txBody>
          <a:bodyPr wrap="square">
            <a:spAutoFit/>
          </a:bodyPr>
          <a:lstStyle/>
          <a:p>
            <a:endParaRPr lang="en-US" b="1" dirty="0"/>
          </a:p>
          <a:p>
            <a:pPr algn="ctr"/>
            <a:endParaRPr lang="en-US" b="1" dirty="0">
              <a:latin typeface="Arial"/>
              <a:cs typeface="Arial"/>
            </a:endParaRPr>
          </a:p>
        </p:txBody>
      </p:sp>
      <p:sp>
        <p:nvSpPr>
          <p:cNvPr id="3" name="Title 2"/>
          <p:cNvSpPr>
            <a:spLocks noGrp="1"/>
          </p:cNvSpPr>
          <p:nvPr>
            <p:ph type="title"/>
          </p:nvPr>
        </p:nvSpPr>
        <p:spPr/>
        <p:txBody>
          <a:bodyPr lIns="91440" tIns="0" bIns="0">
            <a:noAutofit/>
          </a:bodyPr>
          <a:lstStyle/>
          <a:p>
            <a:r>
              <a:rPr lang="en-US" dirty="0"/>
              <a:t>Hidden Markov Models (HMMs)</a:t>
            </a:r>
          </a:p>
        </p:txBody>
      </p:sp>
      <mc:AlternateContent xmlns:mc="http://schemas.openxmlformats.org/markup-compatibility/2006" xmlns:a14="http://schemas.microsoft.com/office/drawing/2010/main">
        <mc:Choice Requires="a14">
          <p:sp>
            <p:nvSpPr>
              <p:cNvPr id="8" name="Rectangle 3"/>
              <p:cNvSpPr txBox="1">
                <a:spLocks/>
              </p:cNvSpPr>
              <p:nvPr/>
            </p:nvSpPr>
            <p:spPr bwMode="auto">
              <a:xfrm>
                <a:off x="228600" y="840240"/>
                <a:ext cx="8686800" cy="2880860"/>
              </a:xfrm>
              <a:prstGeom prst="rect">
                <a:avLst/>
              </a:prstGeom>
              <a:noFill/>
              <a:ln>
                <a:noFill/>
              </a:ln>
              <a:extLst>
                <a:ext uri="{FAA26D3D-D897-4be2-8F04-BA451C77F1D7}">
                  <ma14:placeholderFlag xmlns:ma14="http://schemas.microsoft.com/office/mac/drawingml/2011/main" xmlns="" val="1"/>
                </a:ex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lvl="1" indent="-285750" algn="l" defTabSz="914400" fontAlgn="base">
                  <a:spcBef>
                    <a:spcPct val="0"/>
                  </a:spcBef>
                  <a:spcAft>
                    <a:spcPts val="1200"/>
                  </a:spcAft>
                  <a:buFont typeface="Arial" panose="020B0604020202020204" pitchFamily="34" charset="0"/>
                  <a:buChar char="•"/>
                </a:pPr>
                <a:r>
                  <a:rPr lang="en-US" sz="1800" dirty="0">
                    <a:solidFill>
                      <a:srgbClr val="000000"/>
                    </a:solidFill>
                    <a:cs typeface="Arial" charset="0"/>
                  </a:rPr>
                  <a:t>HMMs are a class of doubly stochastic processes in which discrete state sequences are modeled as Markov chains, but in this case, the system emits a visible observation, or symbol, in every state.</a:t>
                </a:r>
              </a:p>
              <a:p>
                <a:pPr marL="285750" lvl="1" indent="-285750" algn="l">
                  <a:spcAft>
                    <a:spcPts val="1200"/>
                  </a:spcAft>
                  <a:buFont typeface="Arial" panose="020B0604020202020204" pitchFamily="34" charset="0"/>
                  <a:buChar char="•"/>
                </a:pPr>
                <a:r>
                  <a:rPr lang="en-US" sz="1800" dirty="0">
                    <a:solidFill>
                      <a:srgbClr val="000000"/>
                    </a:solidFill>
                    <a:cs typeface="Arial" charset="0"/>
                  </a:rPr>
                  <a:t>If </a:t>
                </a:r>
                <a14:m>
                  <m:oMath xmlns:m="http://schemas.openxmlformats.org/officeDocument/2006/math">
                    <m:r>
                      <a:rPr lang="en-US" sz="1800" b="1" i="1" smtClean="0">
                        <a:solidFill>
                          <a:srgbClr val="000000"/>
                        </a:solidFill>
                        <a:latin typeface="Cambria Math" panose="02040503050406030204" pitchFamily="18" charset="0"/>
                        <a:cs typeface="Arial" charset="0"/>
                      </a:rPr>
                      <m:t>𝒀</m:t>
                    </m:r>
                  </m:oMath>
                </a14:m>
                <a:r>
                  <a:rPr lang="en-US" sz="1800" dirty="0">
                    <a:solidFill>
                      <a:srgbClr val="000000"/>
                    </a:solidFill>
                    <a:cs typeface="Arial" charset="0"/>
                  </a:rPr>
                  <a:t> represents a sequence of feature vectors </a:t>
                </a:r>
                <a14:m>
                  <m:oMath xmlns:m="http://schemas.openxmlformats.org/officeDocument/2006/math">
                    <m:r>
                      <a:rPr lang="en-US" sz="1800" b="1" i="1" smtClean="0">
                        <a:solidFill>
                          <a:srgbClr val="000000"/>
                        </a:solidFill>
                        <a:latin typeface="Cambria Math" panose="02040503050406030204" pitchFamily="18" charset="0"/>
                        <a:cs typeface="Arial" charset="0"/>
                      </a:rPr>
                      <m:t>𝒀</m:t>
                    </m:r>
                    <m:r>
                      <a:rPr lang="en-US" sz="1800" b="1" i="1" smtClean="0">
                        <a:solidFill>
                          <a:srgbClr val="000000"/>
                        </a:solidFill>
                        <a:latin typeface="Cambria Math" panose="02040503050406030204" pitchFamily="18" charset="0"/>
                        <a:cs typeface="Arial" charset="0"/>
                      </a:rPr>
                      <m:t>=</m:t>
                    </m:r>
                    <m:sSub>
                      <m:sSubPr>
                        <m:ctrlPr>
                          <a:rPr lang="en-US" sz="1800" b="1" i="1" smtClean="0">
                            <a:solidFill>
                              <a:srgbClr val="000000"/>
                            </a:solidFill>
                            <a:latin typeface="Cambria Math" panose="02040503050406030204" pitchFamily="18" charset="0"/>
                            <a:cs typeface="Arial" charset="0"/>
                          </a:rPr>
                        </m:ctrlPr>
                      </m:sSubPr>
                      <m:e>
                        <m:r>
                          <a:rPr lang="en-US" sz="1800" b="1" i="1" smtClean="0">
                            <a:solidFill>
                              <a:srgbClr val="000000"/>
                            </a:solidFill>
                            <a:latin typeface="Cambria Math" panose="02040503050406030204" pitchFamily="18" charset="0"/>
                            <a:cs typeface="Arial" charset="0"/>
                          </a:rPr>
                          <m:t>𝒚</m:t>
                        </m:r>
                      </m:e>
                      <m:sub>
                        <m:r>
                          <a:rPr lang="en-US" sz="1800" b="1" i="1" smtClean="0">
                            <a:solidFill>
                              <a:srgbClr val="000000"/>
                            </a:solidFill>
                            <a:latin typeface="Cambria Math" panose="02040503050406030204" pitchFamily="18" charset="0"/>
                            <a:cs typeface="Arial" charset="0"/>
                          </a:rPr>
                          <m:t>𝟏</m:t>
                        </m:r>
                      </m:sub>
                    </m:sSub>
                    <m:r>
                      <a:rPr lang="en-US" sz="1800" b="1" i="1" smtClean="0">
                        <a:solidFill>
                          <a:srgbClr val="000000"/>
                        </a:solidFill>
                        <a:latin typeface="Cambria Math" panose="02040503050406030204" pitchFamily="18" charset="0"/>
                        <a:cs typeface="Arial" charset="0"/>
                      </a:rPr>
                      <m:t>, </m:t>
                    </m:r>
                    <m:sSub>
                      <m:sSubPr>
                        <m:ctrlPr>
                          <a:rPr lang="en-US" sz="1800" b="1" i="1" smtClean="0">
                            <a:solidFill>
                              <a:srgbClr val="000000"/>
                            </a:solidFill>
                            <a:latin typeface="Cambria Math" panose="02040503050406030204" pitchFamily="18" charset="0"/>
                            <a:cs typeface="Arial" charset="0"/>
                          </a:rPr>
                        </m:ctrlPr>
                      </m:sSubPr>
                      <m:e>
                        <m:r>
                          <a:rPr lang="en-US" sz="1800" b="1" i="1" smtClean="0">
                            <a:solidFill>
                              <a:srgbClr val="000000"/>
                            </a:solidFill>
                            <a:latin typeface="Cambria Math" panose="02040503050406030204" pitchFamily="18" charset="0"/>
                            <a:cs typeface="Arial" charset="0"/>
                          </a:rPr>
                          <m:t>𝒚</m:t>
                        </m:r>
                      </m:e>
                      <m:sub>
                        <m:r>
                          <a:rPr lang="en-US" sz="1800" b="1" i="1" smtClean="0">
                            <a:solidFill>
                              <a:srgbClr val="000000"/>
                            </a:solidFill>
                            <a:latin typeface="Cambria Math" panose="02040503050406030204" pitchFamily="18" charset="0"/>
                            <a:cs typeface="Arial" charset="0"/>
                          </a:rPr>
                          <m:t>𝟐</m:t>
                        </m:r>
                      </m:sub>
                    </m:sSub>
                    <m:r>
                      <a:rPr lang="en-US" sz="1800" b="1" i="0" smtClean="0">
                        <a:solidFill>
                          <a:srgbClr val="000000"/>
                        </a:solidFill>
                        <a:latin typeface="Cambria Math" panose="02040503050406030204" pitchFamily="18" charset="0"/>
                        <a:cs typeface="Arial" charset="0"/>
                      </a:rPr>
                      <m:t>,…,</m:t>
                    </m:r>
                    <m:sSub>
                      <m:sSubPr>
                        <m:ctrlPr>
                          <a:rPr lang="en-US" sz="1800" b="1" i="1" smtClean="0">
                            <a:solidFill>
                              <a:srgbClr val="000000"/>
                            </a:solidFill>
                            <a:latin typeface="Cambria Math" panose="02040503050406030204" pitchFamily="18" charset="0"/>
                            <a:cs typeface="Arial" charset="0"/>
                          </a:rPr>
                        </m:ctrlPr>
                      </m:sSubPr>
                      <m:e>
                        <m:r>
                          <a:rPr lang="en-US" sz="1800" b="1" i="0" smtClean="0">
                            <a:solidFill>
                              <a:srgbClr val="000000"/>
                            </a:solidFill>
                            <a:latin typeface="Cambria Math" panose="02040503050406030204" pitchFamily="18" charset="0"/>
                            <a:cs typeface="Arial" charset="0"/>
                          </a:rPr>
                          <m:t>𝐲</m:t>
                        </m:r>
                      </m:e>
                      <m:sub>
                        <m:r>
                          <a:rPr lang="en-US" sz="1800" b="1" i="0" smtClean="0">
                            <a:solidFill>
                              <a:srgbClr val="000000"/>
                            </a:solidFill>
                            <a:latin typeface="Cambria Math" panose="02040503050406030204" pitchFamily="18" charset="0"/>
                            <a:cs typeface="Arial" charset="0"/>
                          </a:rPr>
                          <m:t>𝐓</m:t>
                        </m:r>
                      </m:sub>
                    </m:sSub>
                  </m:oMath>
                </a14:m>
                <a:r>
                  <a:rPr lang="en-US" sz="1800" dirty="0">
                    <a:solidFill>
                      <a:srgbClr val="000000"/>
                    </a:solidFill>
                    <a:cs typeface="Arial" charset="0"/>
                  </a:rPr>
                  <a:t>, where </a:t>
                </a:r>
                <a14:m>
                  <m:oMath xmlns:m="http://schemas.openxmlformats.org/officeDocument/2006/math">
                    <m:sSub>
                      <m:sSubPr>
                        <m:ctrlPr>
                          <a:rPr lang="en-US" sz="1800" b="1" i="1" smtClean="0">
                            <a:solidFill>
                              <a:srgbClr val="000000"/>
                            </a:solidFill>
                            <a:latin typeface="Cambria Math" panose="02040503050406030204" pitchFamily="18" charset="0"/>
                            <a:cs typeface="Arial" charset="0"/>
                          </a:rPr>
                        </m:ctrlPr>
                      </m:sSubPr>
                      <m:e>
                        <m:r>
                          <a:rPr lang="en-US" sz="1800" b="1" i="1" smtClean="0">
                            <a:solidFill>
                              <a:srgbClr val="000000"/>
                            </a:solidFill>
                            <a:latin typeface="Cambria Math" panose="02040503050406030204" pitchFamily="18" charset="0"/>
                            <a:cs typeface="Arial" charset="0"/>
                          </a:rPr>
                          <m:t>𝒚</m:t>
                        </m:r>
                      </m:e>
                      <m:sub>
                        <m:r>
                          <a:rPr lang="en-US" sz="1800" b="1" i="1" smtClean="0">
                            <a:solidFill>
                              <a:srgbClr val="000000"/>
                            </a:solidFill>
                            <a:latin typeface="Cambria Math" panose="02040503050406030204" pitchFamily="18" charset="0"/>
                            <a:cs typeface="Arial" charset="0"/>
                          </a:rPr>
                          <m:t>𝒕</m:t>
                        </m:r>
                      </m:sub>
                    </m:sSub>
                  </m:oMath>
                </a14:m>
                <a:r>
                  <a:rPr lang="en-US" sz="1800" dirty="0">
                    <a:solidFill>
                      <a:srgbClr val="000000"/>
                    </a:solidFill>
                    <a:cs typeface="Arial" charset="0"/>
                  </a:rPr>
                  <a:t> is the vector observed at time </a:t>
                </a:r>
                <a14:m>
                  <m:oMath xmlns:m="http://schemas.openxmlformats.org/officeDocument/2006/math">
                    <m:r>
                      <a:rPr lang="en-US" sz="1800" b="1" i="1" smtClean="0">
                        <a:solidFill>
                          <a:srgbClr val="000000"/>
                        </a:solidFill>
                        <a:latin typeface="Cambria Math" panose="02040503050406030204" pitchFamily="18" charset="0"/>
                        <a:cs typeface="Arial" charset="0"/>
                      </a:rPr>
                      <m:t>𝒕</m:t>
                    </m:r>
                  </m:oMath>
                </a14:m>
                <a:r>
                  <a:rPr lang="en-US" sz="1800" dirty="0">
                    <a:solidFill>
                      <a:srgbClr val="000000"/>
                    </a:solidFill>
                    <a:cs typeface="Arial" charset="0"/>
                  </a:rPr>
                  <a:t>, and </a:t>
                </a:r>
                <a14:m>
                  <m:oMath xmlns:m="http://schemas.openxmlformats.org/officeDocument/2006/math">
                    <m:sSub>
                      <m:sSubPr>
                        <m:ctrlPr>
                          <a:rPr lang="en-US" sz="1800" b="1" i="1" smtClean="0">
                            <a:solidFill>
                              <a:srgbClr val="000000"/>
                            </a:solidFill>
                            <a:latin typeface="Cambria Math" panose="02040503050406030204" pitchFamily="18" charset="0"/>
                            <a:cs typeface="Arial" charset="0"/>
                          </a:rPr>
                        </m:ctrlPr>
                      </m:sSubPr>
                      <m:e>
                        <m:r>
                          <a:rPr lang="en-US" sz="1800" b="1" i="1" smtClean="0">
                            <a:solidFill>
                              <a:srgbClr val="000000"/>
                            </a:solidFill>
                            <a:latin typeface="Cambria Math" panose="02040503050406030204" pitchFamily="18" charset="0"/>
                            <a:cs typeface="Arial" charset="0"/>
                          </a:rPr>
                          <m:t>𝒘</m:t>
                        </m:r>
                      </m:e>
                      <m:sub>
                        <m:r>
                          <a:rPr lang="en-US" sz="1800" b="1" i="1" smtClean="0">
                            <a:solidFill>
                              <a:srgbClr val="000000"/>
                            </a:solidFill>
                            <a:latin typeface="Cambria Math" panose="02040503050406030204" pitchFamily="18" charset="0"/>
                            <a:cs typeface="Arial" charset="0"/>
                          </a:rPr>
                          <m:t>𝒊</m:t>
                        </m:r>
                      </m:sub>
                    </m:sSub>
                  </m:oMath>
                </a14:m>
                <a:r>
                  <a:rPr lang="en-US" sz="1800" dirty="0">
                    <a:solidFill>
                      <a:srgbClr val="000000"/>
                    </a:solidFill>
                    <a:cs typeface="Arial" charset="0"/>
                  </a:rPr>
                  <a:t> is the </a:t>
                </a:r>
                <a14:m>
                  <m:oMath xmlns:m="http://schemas.openxmlformats.org/officeDocument/2006/math">
                    <m:sSup>
                      <m:sSupPr>
                        <m:ctrlPr>
                          <a:rPr lang="en-US" sz="1800" b="1" i="1" smtClean="0">
                            <a:solidFill>
                              <a:srgbClr val="000000"/>
                            </a:solidFill>
                            <a:latin typeface="Cambria Math" panose="02040503050406030204" pitchFamily="18" charset="0"/>
                            <a:cs typeface="Arial" charset="0"/>
                          </a:rPr>
                        </m:ctrlPr>
                      </m:sSupPr>
                      <m:e>
                        <m:r>
                          <a:rPr lang="en-US" sz="1800" b="1" i="1" smtClean="0">
                            <a:solidFill>
                              <a:srgbClr val="000000"/>
                            </a:solidFill>
                            <a:latin typeface="Cambria Math" panose="02040503050406030204" pitchFamily="18" charset="0"/>
                            <a:cs typeface="Arial" charset="0"/>
                          </a:rPr>
                          <m:t>𝒊</m:t>
                        </m:r>
                      </m:e>
                      <m:sup>
                        <m:r>
                          <a:rPr lang="en-US" sz="1800" b="1" i="1" smtClean="0">
                            <a:solidFill>
                              <a:srgbClr val="000000"/>
                            </a:solidFill>
                            <a:latin typeface="Cambria Math" panose="02040503050406030204" pitchFamily="18" charset="0"/>
                            <a:cs typeface="Arial" charset="0"/>
                          </a:rPr>
                          <m:t>𝒕𝒉</m:t>
                        </m:r>
                      </m:sup>
                    </m:sSup>
                  </m:oMath>
                </a14:m>
                <a:r>
                  <a:rPr lang="en-US" sz="1800" dirty="0">
                    <a:solidFill>
                      <a:srgbClr val="000000"/>
                    </a:solidFill>
                    <a:cs typeface="Arial" charset="0"/>
                  </a:rPr>
                  <a:t> event in a dictionary, the problem becomes the finding of the most probable event:</a:t>
                </a:r>
              </a:p>
              <a:p>
                <a:pPr marL="0" lvl="1" indent="0">
                  <a:spcAft>
                    <a:spcPts val="1200"/>
                  </a:spcAft>
                </a:pPr>
                <a14:m>
                  <m:oMath xmlns:m="http://schemas.openxmlformats.org/officeDocument/2006/math">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𝑤</m:t>
                        </m:r>
                      </m:e>
                    </m:acc>
                    <m:r>
                      <a:rPr lang="en-US" sz="1800" b="0" i="1" smtClean="0">
                        <a:latin typeface="Cambria Math" panose="02040503050406030204" pitchFamily="18" charset="0"/>
                      </a:rPr>
                      <m:t>= </m:t>
                    </m:r>
                  </m:oMath>
                </a14:m>
                <a:r>
                  <a:rPr lang="en-US" sz="1800" b="0" dirty="0"/>
                  <a:t>𝑎𝑟𝑔𝑚𝑎𝑥{𝑃(𝒀|𝒘)𝑃(𝒘)} </a:t>
                </a:r>
                <a:endParaRPr lang="en-US" sz="1800" dirty="0">
                  <a:solidFill>
                    <a:srgbClr val="000000"/>
                  </a:solidFill>
                  <a:cs typeface="Arial" charset="0"/>
                </a:endParaRPr>
              </a:p>
              <a:p>
                <a:pPr marL="0" lvl="1" indent="0" algn="l" defTabSz="914400" fontAlgn="base">
                  <a:spcBef>
                    <a:spcPct val="0"/>
                  </a:spcBef>
                  <a:spcAft>
                    <a:spcPts val="1200"/>
                  </a:spcAft>
                </a:pPr>
                <a:endParaRPr lang="en-US" sz="1800" b="1" dirty="0">
                  <a:solidFill>
                    <a:srgbClr val="000000"/>
                  </a:solidFill>
                  <a:cs typeface="Arial" charset="0"/>
                </a:endParaRPr>
              </a:p>
              <a:p>
                <a:pPr marL="0" lvl="1" indent="0" defTabSz="914400" fontAlgn="base">
                  <a:spcBef>
                    <a:spcPct val="0"/>
                  </a:spcBef>
                  <a:spcAft>
                    <a:spcPts val="1200"/>
                  </a:spcAft>
                </a:pPr>
                <a:endParaRPr lang="en-US" sz="1800" b="1" dirty="0">
                  <a:solidFill>
                    <a:srgbClr val="000000"/>
                  </a:solidFill>
                  <a:cs typeface="Arial" charset="0"/>
                </a:endParaRPr>
              </a:p>
              <a:p>
                <a:pPr lvl="1" defTabSz="914400" fontAlgn="base">
                  <a:spcBef>
                    <a:spcPct val="0"/>
                  </a:spcBef>
                  <a:spcAft>
                    <a:spcPts val="1200"/>
                  </a:spcAft>
                  <a:buFont typeface="Arial" charset="0"/>
                  <a:buChar char="•"/>
                </a:pPr>
                <a:endParaRPr lang="en-US" sz="1800" b="1" dirty="0">
                  <a:solidFill>
                    <a:srgbClr val="000000"/>
                  </a:solidFill>
                  <a:cs typeface="Arial" charset="0"/>
                </a:endParaRPr>
              </a:p>
            </p:txBody>
          </p:sp>
        </mc:Choice>
        <mc:Fallback xmlns="">
          <p:sp>
            <p:nvSpPr>
              <p:cNvPr id="8" name="Rectangle 3"/>
              <p:cNvSpPr txBox="1">
                <a:spLocks noRot="1" noChangeAspect="1" noMove="1" noResize="1" noEditPoints="1" noAdjustHandles="1" noChangeArrowheads="1" noChangeShapeType="1" noTextEdit="1"/>
              </p:cNvSpPr>
              <p:nvPr/>
            </p:nvSpPr>
            <p:spPr bwMode="auto">
              <a:xfrm>
                <a:off x="228600" y="840240"/>
                <a:ext cx="8686800" cy="2880860"/>
              </a:xfrm>
              <a:prstGeom prst="rect">
                <a:avLst/>
              </a:prstGeom>
              <a:blipFill rotWithShape="0">
                <a:blip r:embed="rId3"/>
                <a:stretch>
                  <a:fillRect l="-1544" t="-2754" r="-1544"/>
                </a:stretch>
              </a:blip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9" name="Picture 8"/>
          <p:cNvPicPr>
            <a:picLocks noChangeAspect="1"/>
          </p:cNvPicPr>
          <p:nvPr/>
        </p:nvPicPr>
        <p:blipFill>
          <a:blip r:embed="rId4"/>
          <a:stretch>
            <a:fillRect/>
          </a:stretch>
        </p:blipFill>
        <p:spPr>
          <a:xfrm>
            <a:off x="956137" y="3196018"/>
            <a:ext cx="7231724" cy="2954702"/>
          </a:xfrm>
          <a:prstGeom prst="rect">
            <a:avLst/>
          </a:prstGeom>
        </p:spPr>
      </p:pic>
    </p:spTree>
    <p:extLst>
      <p:ext uri="{BB962C8B-B14F-4D97-AF65-F5344CB8AC3E}">
        <p14:creationId xmlns:p14="http://schemas.microsoft.com/office/powerpoint/2010/main" val="1698069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044714" y="1792509"/>
            <a:ext cx="7777778" cy="646331"/>
          </a:xfrm>
          <a:prstGeom prst="rect">
            <a:avLst/>
          </a:prstGeom>
        </p:spPr>
        <p:txBody>
          <a:bodyPr wrap="square">
            <a:spAutoFit/>
          </a:bodyPr>
          <a:lstStyle/>
          <a:p>
            <a:endParaRPr lang="en-US" b="1" dirty="0"/>
          </a:p>
          <a:p>
            <a:pPr algn="ctr"/>
            <a:endParaRPr lang="en-US" b="1" dirty="0">
              <a:latin typeface="Arial"/>
              <a:cs typeface="Arial"/>
            </a:endParaRPr>
          </a:p>
        </p:txBody>
      </p:sp>
      <p:sp>
        <p:nvSpPr>
          <p:cNvPr id="8" name="Title 2"/>
          <p:cNvSpPr txBox="1">
            <a:spLocks/>
          </p:cNvSpPr>
          <p:nvPr/>
        </p:nvSpPr>
        <p:spPr>
          <a:xfrm>
            <a:off x="0" y="920"/>
            <a:ext cx="9144000" cy="393234"/>
          </a:xfrm>
          <a:prstGeom prst="rect">
            <a:avLst/>
          </a:prstGeom>
        </p:spPr>
        <p:txBody>
          <a:bodyPr lIns="91440" tIns="0" bIns="0">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pPr fontAlgn="auto">
              <a:spcAft>
                <a:spcPts val="0"/>
              </a:spcAft>
            </a:pPr>
            <a:r>
              <a:rPr lang="en-US" dirty="0"/>
              <a:t>Deep Neural Networks (DNNs)</a:t>
            </a:r>
          </a:p>
        </p:txBody>
      </p:sp>
      <p:sp>
        <p:nvSpPr>
          <p:cNvPr id="9" name="Rectangle 8"/>
          <p:cNvSpPr/>
          <p:nvPr/>
        </p:nvSpPr>
        <p:spPr>
          <a:xfrm>
            <a:off x="200024" y="594814"/>
            <a:ext cx="8715376" cy="2523768"/>
          </a:xfrm>
          <a:prstGeom prst="rect">
            <a:avLst/>
          </a:prstGeom>
        </p:spPr>
        <p:txBody>
          <a:bodyPr wrap="square" lIns="0" tIns="0" rIns="0" bIns="0">
            <a:spAutoFit/>
          </a:bodyPr>
          <a:lstStyle/>
          <a:p>
            <a:pPr marL="285750" lvl="1" indent="-285750" algn="l">
              <a:spcAft>
                <a:spcPts val="1200"/>
              </a:spcAft>
              <a:buFont typeface="Arial" panose="020B0604020202020204" pitchFamily="34" charset="0"/>
              <a:buChar char="•"/>
            </a:pPr>
            <a:r>
              <a:rPr lang="en-US" sz="1800" dirty="0">
                <a:cs typeface="Arial" charset="0"/>
              </a:rPr>
              <a:t>Advances in computer hardware and machine learning algorithms have facilitated the faster training of Deep Neural Networks (DNNs).</a:t>
            </a:r>
          </a:p>
          <a:p>
            <a:pPr marL="285750" lvl="1" indent="-285750" algn="l">
              <a:spcAft>
                <a:spcPts val="1200"/>
              </a:spcAft>
              <a:buFont typeface="Arial" panose="020B0604020202020204" pitchFamily="34" charset="0"/>
              <a:buChar char="•"/>
            </a:pPr>
            <a:r>
              <a:rPr lang="en-US" sz="1800" dirty="0">
                <a:cs typeface="Arial" charset="0"/>
              </a:rPr>
              <a:t>There have been a series of breakthroughs in the area of automatic speech recognition. Deep Learning has surpassed the performance of HMMs in several speech recognition tasks, such as Switchboard, in which the error rate was decreased to 6.9%.</a:t>
            </a:r>
          </a:p>
          <a:p>
            <a:pPr marL="285750" lvl="1" indent="-285750" algn="l">
              <a:spcAft>
                <a:spcPts val="1200"/>
              </a:spcAft>
              <a:buFont typeface="Arial" panose="020B0604020202020204" pitchFamily="34" charset="0"/>
              <a:buChar char="•"/>
            </a:pPr>
            <a:r>
              <a:rPr lang="en-US" sz="1800" dirty="0">
                <a:cs typeface="Arial" charset="0"/>
              </a:rPr>
              <a:t>For this task, an end-to-end Convolutional Neural Network (CNN) was implemented for EEG abnormal classification.</a:t>
            </a:r>
            <a:endParaRPr lang="en-US" dirty="0"/>
          </a:p>
        </p:txBody>
      </p:sp>
      <p:sp>
        <p:nvSpPr>
          <p:cNvPr id="14" name="Rectangle 3"/>
          <p:cNvSpPr txBox="1">
            <a:spLocks/>
          </p:cNvSpPr>
          <p:nvPr/>
        </p:nvSpPr>
        <p:spPr bwMode="auto">
          <a:xfrm>
            <a:off x="1274500" y="3685157"/>
            <a:ext cx="2489726" cy="258439"/>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lvl="1" indent="0">
              <a:spcAft>
                <a:spcPts val="1200"/>
              </a:spcAft>
            </a:pPr>
            <a:r>
              <a:rPr lang="en-US" sz="1400" dirty="0">
                <a:solidFill>
                  <a:schemeClr val="bg1">
                    <a:lumMod val="50000"/>
                  </a:schemeClr>
                </a:solidFill>
                <a:cs typeface="Arial" charset="0"/>
              </a:rPr>
              <a:t>CNN Connectivity</a:t>
            </a:r>
          </a:p>
        </p:txBody>
      </p:sp>
      <p:pic>
        <p:nvPicPr>
          <p:cNvPr id="16" name="Picture 15"/>
          <p:cNvPicPr>
            <a:picLocks noChangeAspect="1"/>
          </p:cNvPicPr>
          <p:nvPr/>
        </p:nvPicPr>
        <p:blipFill>
          <a:blip r:embed="rId2"/>
          <a:stretch>
            <a:fillRect/>
          </a:stretch>
        </p:blipFill>
        <p:spPr>
          <a:xfrm>
            <a:off x="4610101" y="3424130"/>
            <a:ext cx="4190178" cy="3085347"/>
          </a:xfrm>
          <a:prstGeom prst="rect">
            <a:avLst/>
          </a:prstGeom>
        </p:spPr>
      </p:pic>
      <p:pic>
        <p:nvPicPr>
          <p:cNvPr id="19" name="Picture 18"/>
          <p:cNvPicPr>
            <a:picLocks noChangeAspect="1"/>
          </p:cNvPicPr>
          <p:nvPr/>
        </p:nvPicPr>
        <p:blipFill>
          <a:blip r:embed="rId3"/>
          <a:stretch>
            <a:fillRect/>
          </a:stretch>
        </p:blipFill>
        <p:spPr>
          <a:xfrm>
            <a:off x="491480" y="3961152"/>
            <a:ext cx="4118621" cy="2011302"/>
          </a:xfrm>
          <a:prstGeom prst="rect">
            <a:avLst/>
          </a:prstGeom>
        </p:spPr>
      </p:pic>
    </p:spTree>
    <p:extLst>
      <p:ext uri="{BB962C8B-B14F-4D97-AF65-F5344CB8AC3E}">
        <p14:creationId xmlns:p14="http://schemas.microsoft.com/office/powerpoint/2010/main" val="614552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38146" y="4138805"/>
            <a:ext cx="4084447" cy="2067902"/>
            <a:chOff x="4219575" y="4041492"/>
            <a:chExt cx="4495800" cy="2281870"/>
          </a:xfrm>
        </p:grpSpPr>
        <p:pic>
          <p:nvPicPr>
            <p:cNvPr id="9" name="Picture 8"/>
            <p:cNvPicPr>
              <a:picLocks noChangeAspect="1"/>
            </p:cNvPicPr>
            <p:nvPr/>
          </p:nvPicPr>
          <p:blipFill>
            <a:blip r:embed="rId2"/>
            <a:stretch>
              <a:fillRect/>
            </a:stretch>
          </p:blipFill>
          <p:spPr>
            <a:xfrm>
              <a:off x="4219575" y="4170712"/>
              <a:ext cx="4495800" cy="2152650"/>
            </a:xfrm>
            <a:prstGeom prst="rect">
              <a:avLst/>
            </a:prstGeom>
          </p:spPr>
        </p:pic>
        <p:sp>
          <p:nvSpPr>
            <p:cNvPr id="10" name="Rectangle 3"/>
            <p:cNvSpPr txBox="1">
              <a:spLocks/>
            </p:cNvSpPr>
            <p:nvPr/>
          </p:nvSpPr>
          <p:spPr bwMode="auto">
            <a:xfrm>
              <a:off x="5222612" y="4041492"/>
              <a:ext cx="2489726" cy="258439"/>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lvl="1" indent="0">
                <a:spcAft>
                  <a:spcPts val="1200"/>
                </a:spcAft>
              </a:pPr>
              <a:r>
                <a:rPr lang="en-US" sz="1400" dirty="0">
                  <a:solidFill>
                    <a:schemeClr val="bg1">
                      <a:lumMod val="50000"/>
                    </a:schemeClr>
                  </a:solidFill>
                  <a:cs typeface="Arial" charset="0"/>
                </a:rPr>
                <a:t>Pooling</a:t>
              </a:r>
            </a:p>
          </p:txBody>
        </p:sp>
      </p:grpSp>
      <p:sp>
        <p:nvSpPr>
          <p:cNvPr id="2" name="Title 2"/>
          <p:cNvSpPr txBox="1">
            <a:spLocks/>
          </p:cNvSpPr>
          <p:nvPr/>
        </p:nvSpPr>
        <p:spPr>
          <a:xfrm>
            <a:off x="0" y="920"/>
            <a:ext cx="9144000" cy="393234"/>
          </a:xfrm>
          <a:prstGeom prst="rect">
            <a:avLst/>
          </a:prstGeom>
        </p:spPr>
        <p:txBody>
          <a:bodyPr lIns="91440" tIns="0" bIns="0">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pPr fontAlgn="auto">
              <a:spcAft>
                <a:spcPts val="0"/>
              </a:spcAft>
            </a:pPr>
            <a:r>
              <a:rPr lang="en-US" dirty="0"/>
              <a:t>Advantages of CNNs for EEG Decoding</a:t>
            </a:r>
          </a:p>
        </p:txBody>
      </p:sp>
      <p:sp>
        <p:nvSpPr>
          <p:cNvPr id="3" name="Rectangle 2"/>
          <p:cNvSpPr/>
          <p:nvPr/>
        </p:nvSpPr>
        <p:spPr>
          <a:xfrm>
            <a:off x="228600" y="680542"/>
            <a:ext cx="8686800" cy="276999"/>
          </a:xfrm>
          <a:prstGeom prst="rect">
            <a:avLst/>
          </a:prstGeom>
        </p:spPr>
        <p:txBody>
          <a:bodyPr wrap="square" lIns="0" tIns="0" rIns="0" bIns="0">
            <a:spAutoFit/>
          </a:bodyPr>
          <a:lstStyle/>
          <a:p>
            <a:pPr marL="285750" lvl="1" indent="-285750" algn="just">
              <a:spcAft>
                <a:spcPts val="1200"/>
              </a:spcAft>
              <a:buFont typeface="Arial" panose="020B0604020202020204" pitchFamily="34" charset="0"/>
              <a:buChar char="•"/>
            </a:pPr>
            <a:r>
              <a:rPr lang="en-US" sz="1800" dirty="0">
                <a:cs typeface="Arial" charset="0"/>
              </a:rPr>
              <a:t>CNNs leverage sparse interactions and parameter sharing. </a:t>
            </a:r>
          </a:p>
        </p:txBody>
      </p:sp>
      <p:sp>
        <p:nvSpPr>
          <p:cNvPr id="4" name="Rectangle 3"/>
          <p:cNvSpPr/>
          <p:nvPr/>
        </p:nvSpPr>
        <p:spPr>
          <a:xfrm>
            <a:off x="228601" y="1444980"/>
            <a:ext cx="4584699" cy="2215991"/>
          </a:xfrm>
          <a:prstGeom prst="rect">
            <a:avLst/>
          </a:prstGeom>
        </p:spPr>
        <p:txBody>
          <a:bodyPr wrap="square" lIns="0" tIns="0" rIns="0" bIns="0">
            <a:spAutoFit/>
          </a:bodyPr>
          <a:lstStyle/>
          <a:p>
            <a:pPr marL="285750" lvl="1" indent="-285750" algn="l">
              <a:spcAft>
                <a:spcPts val="1200"/>
              </a:spcAft>
              <a:buFont typeface="Arial" panose="020B0604020202020204" pitchFamily="34" charset="0"/>
              <a:buChar char="•"/>
            </a:pPr>
            <a:r>
              <a:rPr lang="en-US" sz="1800" dirty="0">
                <a:cs typeface="Arial" charset="0"/>
              </a:rPr>
              <a:t>The locality in the units of convolutional layers allows more robustness against non-white noise. This translates into more robustness in the computation of feature maps for signals with many artifacts in selected frequency bands (e.g.: muscle artifact in beta and gamma ranges). </a:t>
            </a:r>
          </a:p>
        </p:txBody>
      </p:sp>
      <p:sp>
        <p:nvSpPr>
          <p:cNvPr id="5" name="Rectangle 4"/>
          <p:cNvSpPr/>
          <p:nvPr/>
        </p:nvSpPr>
        <p:spPr>
          <a:xfrm>
            <a:off x="4686300" y="4138805"/>
            <a:ext cx="4206876" cy="2215991"/>
          </a:xfrm>
          <a:prstGeom prst="rect">
            <a:avLst/>
          </a:prstGeom>
        </p:spPr>
        <p:txBody>
          <a:bodyPr wrap="square" lIns="0" tIns="0" rIns="0" bIns="0">
            <a:spAutoFit/>
          </a:bodyPr>
          <a:lstStyle/>
          <a:p>
            <a:pPr marL="285750" lvl="1" indent="-285750" algn="l">
              <a:spcAft>
                <a:spcPts val="1200"/>
              </a:spcAft>
              <a:buFont typeface="Arial" panose="020B0604020202020204" pitchFamily="34" charset="0"/>
              <a:buChar char="•"/>
            </a:pPr>
            <a:r>
              <a:rPr lang="en-US" sz="1800" dirty="0">
                <a:cs typeface="Arial" charset="0"/>
              </a:rPr>
              <a:t>Weight sharing allows the training of a more robust model. This, combined with pooling, minimizes the differences between input patterns when there are slight frequency shifts. In EEGs, these shifts could be the result of differences in patient ages.</a:t>
            </a:r>
          </a:p>
        </p:txBody>
      </p:sp>
      <p:pic>
        <p:nvPicPr>
          <p:cNvPr id="7" name="Picture 6"/>
          <p:cNvPicPr>
            <a:picLocks noChangeAspect="1"/>
          </p:cNvPicPr>
          <p:nvPr/>
        </p:nvPicPr>
        <p:blipFill>
          <a:blip r:embed="rId3"/>
          <a:stretch>
            <a:fillRect/>
          </a:stretch>
        </p:blipFill>
        <p:spPr>
          <a:xfrm>
            <a:off x="5016500" y="1387384"/>
            <a:ext cx="3876676" cy="2357602"/>
          </a:xfrm>
          <a:prstGeom prst="rect">
            <a:avLst/>
          </a:prstGeom>
        </p:spPr>
      </p:pic>
    </p:spTree>
    <p:extLst>
      <p:ext uri="{BB962C8B-B14F-4D97-AF65-F5344CB8AC3E}">
        <p14:creationId xmlns:p14="http://schemas.microsoft.com/office/powerpoint/2010/main" val="286196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1479850" y="2431788"/>
            <a:ext cx="6649721" cy="677108"/>
          </a:xfrm>
          <a:prstGeom prst="rect">
            <a:avLst/>
          </a:prstGeom>
          <a:noFill/>
        </p:spPr>
        <p:txBody>
          <a:bodyPr wrap="square" lIns="0" tIns="0" rIns="0" bIns="0" rtlCol="0">
            <a:spAutoFit/>
          </a:bodyPr>
          <a:lstStyle/>
          <a:p>
            <a:pPr algn="r" defTabSz="457200" eaLnBrk="1" fontAlgn="auto" hangingPunct="1">
              <a:spcBef>
                <a:spcPts val="0"/>
              </a:spcBef>
              <a:spcAft>
                <a:spcPts val="0"/>
              </a:spcAft>
            </a:pPr>
            <a:r>
              <a:rPr lang="en-US" sz="4400" dirty="0"/>
              <a:t>Experimental Results</a:t>
            </a:r>
            <a:endParaRPr lang="en-US" sz="3600" dirty="0">
              <a:solidFill>
                <a:prstClr val="black"/>
              </a:solidFill>
              <a:latin typeface="Arial"/>
              <a:cs typeface="Arial"/>
            </a:endParaRPr>
          </a:p>
        </p:txBody>
      </p:sp>
      <p:pic>
        <p:nvPicPr>
          <p:cNvPr id="3" name="Picture 2" descr="nedcFinal_hires_2400x1600_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4570" y="137534"/>
            <a:ext cx="1510003" cy="1008558"/>
          </a:xfrm>
          <a:prstGeom prst="rect">
            <a:avLst/>
          </a:prstGeom>
        </p:spPr>
      </p:pic>
      <p:pic>
        <p:nvPicPr>
          <p:cNvPr id="5" name="Picture 4"/>
          <p:cNvPicPr>
            <a:picLocks noChangeAspect="1"/>
          </p:cNvPicPr>
          <p:nvPr/>
        </p:nvPicPr>
        <p:blipFill>
          <a:blip r:embed="rId4"/>
          <a:stretch>
            <a:fillRect/>
          </a:stretch>
        </p:blipFill>
        <p:spPr>
          <a:xfrm>
            <a:off x="336017" y="259451"/>
            <a:ext cx="675067" cy="764724"/>
          </a:xfrm>
          <a:prstGeom prst="rect">
            <a:avLst/>
          </a:prstGeom>
        </p:spPr>
      </p:pic>
    </p:spTree>
    <p:extLst>
      <p:ext uri="{BB962C8B-B14F-4D97-AF65-F5344CB8AC3E}">
        <p14:creationId xmlns:p14="http://schemas.microsoft.com/office/powerpoint/2010/main" val="751074632"/>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26473" y="1393074"/>
            <a:ext cx="7805154" cy="3307542"/>
          </a:xfrm>
          <a:prstGeom prst="rect">
            <a:avLst/>
          </a:prstGeom>
        </p:spPr>
      </p:pic>
      <p:sp>
        <p:nvSpPr>
          <p:cNvPr id="16" name="Rectangle 15"/>
          <p:cNvSpPr/>
          <p:nvPr/>
        </p:nvSpPr>
        <p:spPr>
          <a:xfrm>
            <a:off x="4044714" y="1792509"/>
            <a:ext cx="7777778" cy="646331"/>
          </a:xfrm>
          <a:prstGeom prst="rect">
            <a:avLst/>
          </a:prstGeom>
        </p:spPr>
        <p:txBody>
          <a:bodyPr wrap="square">
            <a:spAutoFit/>
          </a:bodyPr>
          <a:lstStyle/>
          <a:p>
            <a:endParaRPr lang="en-US" b="1" dirty="0"/>
          </a:p>
          <a:p>
            <a:pPr algn="ctr"/>
            <a:endParaRPr lang="en-US" b="1" dirty="0">
              <a:latin typeface="Arial"/>
              <a:cs typeface="Arial"/>
            </a:endParaRPr>
          </a:p>
        </p:txBody>
      </p:sp>
      <p:sp>
        <p:nvSpPr>
          <p:cNvPr id="3" name="Title 2"/>
          <p:cNvSpPr>
            <a:spLocks noGrp="1"/>
          </p:cNvSpPr>
          <p:nvPr>
            <p:ph type="title"/>
          </p:nvPr>
        </p:nvSpPr>
        <p:spPr/>
        <p:txBody>
          <a:bodyPr lIns="91440" tIns="0" bIns="0">
            <a:noAutofit/>
          </a:bodyPr>
          <a:lstStyle/>
          <a:p>
            <a:r>
              <a:rPr lang="en-US" dirty="0"/>
              <a:t>Data Preparation</a:t>
            </a:r>
          </a:p>
        </p:txBody>
      </p:sp>
      <p:sp>
        <p:nvSpPr>
          <p:cNvPr id="10" name="Rectangle 3"/>
          <p:cNvSpPr txBox="1">
            <a:spLocks/>
          </p:cNvSpPr>
          <p:nvPr/>
        </p:nvSpPr>
        <p:spPr bwMode="auto">
          <a:xfrm>
            <a:off x="228598" y="479088"/>
            <a:ext cx="8686800" cy="82905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lgn="l" defTabSz="914400" fontAlgn="base">
              <a:spcBef>
                <a:spcPct val="0"/>
              </a:spcBef>
              <a:spcAft>
                <a:spcPts val="1200"/>
              </a:spcAft>
              <a:buFont typeface="Arial" charset="0"/>
              <a:buChar char="•"/>
            </a:pPr>
            <a:r>
              <a:rPr lang="en-US" sz="1800" b="1" dirty="0">
                <a:solidFill>
                  <a:srgbClr val="000000"/>
                </a:solidFill>
                <a:cs typeface="Arial" charset="0"/>
              </a:rPr>
              <a:t>The data used was a demographically balanced subset of the TUH EEG Corpus</a:t>
            </a:r>
            <a:r>
              <a:rPr lang="en-US" sz="1800" dirty="0">
                <a:solidFill>
                  <a:srgbClr val="000000"/>
                </a:solidFill>
                <a:cs typeface="Arial" charset="0"/>
              </a:rPr>
              <a:t>. A short and a full dataset were utilized:</a:t>
            </a:r>
            <a:endParaRPr lang="en-US" sz="1800" b="1" dirty="0">
              <a:solidFill>
                <a:srgbClr val="000000"/>
              </a:solidFill>
              <a:cs typeface="Arial" charset="0"/>
            </a:endParaRPr>
          </a:p>
          <a:p>
            <a:pPr lvl="1" algn="l" defTabSz="914400" fontAlgn="base">
              <a:spcBef>
                <a:spcPct val="0"/>
              </a:spcBef>
              <a:spcAft>
                <a:spcPts val="1200"/>
              </a:spcAft>
              <a:buFont typeface="Arial" charset="0"/>
              <a:buChar char="•"/>
            </a:pPr>
            <a:endParaRPr lang="en-US" sz="1800" b="1" dirty="0">
              <a:solidFill>
                <a:srgbClr val="000000"/>
              </a:solidFill>
              <a:cs typeface="Arial" charset="0"/>
            </a:endParaRPr>
          </a:p>
          <a:p>
            <a:pPr marL="0" lvl="1" indent="0" algn="l" defTabSz="914400" fontAlgn="base">
              <a:spcBef>
                <a:spcPct val="0"/>
              </a:spcBef>
              <a:spcAft>
                <a:spcPts val="1200"/>
              </a:spcAft>
            </a:pPr>
            <a:endParaRPr lang="en-US" sz="1800" b="1" dirty="0">
              <a:solidFill>
                <a:srgbClr val="000000"/>
              </a:solidFill>
              <a:cs typeface="Arial" charset="0"/>
            </a:endParaRPr>
          </a:p>
          <a:p>
            <a:pPr marL="0" lvl="1" indent="0" algn="l" defTabSz="914400" fontAlgn="base">
              <a:spcBef>
                <a:spcPct val="0"/>
              </a:spcBef>
              <a:spcAft>
                <a:spcPts val="1200"/>
              </a:spcAft>
            </a:pPr>
            <a:endParaRPr lang="en-US" sz="1800" b="1" dirty="0">
              <a:solidFill>
                <a:srgbClr val="000000"/>
              </a:solidFill>
              <a:cs typeface="Arial" charset="0"/>
            </a:endParaRPr>
          </a:p>
          <a:p>
            <a:pPr marL="0" lvl="1" indent="0" algn="l" defTabSz="914400" fontAlgn="base">
              <a:spcBef>
                <a:spcPct val="0"/>
              </a:spcBef>
              <a:spcAft>
                <a:spcPts val="1200"/>
              </a:spcAft>
            </a:pPr>
            <a:endParaRPr lang="en-US" sz="1800" b="1" dirty="0">
              <a:solidFill>
                <a:srgbClr val="000000"/>
              </a:solidFill>
              <a:cs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59982693"/>
              </p:ext>
            </p:extLst>
          </p:nvPr>
        </p:nvGraphicFramePr>
        <p:xfrm>
          <a:off x="1218916" y="4968036"/>
          <a:ext cx="6714687" cy="1317693"/>
        </p:xfrm>
        <a:graphic>
          <a:graphicData uri="http://schemas.openxmlformats.org/drawingml/2006/table">
            <a:tbl>
              <a:tblPr firstRow="1" bandRow="1">
                <a:tableStyleId>{21E4AEA4-8DFA-4A89-87EB-49C32662AFE0}</a:tableStyleId>
              </a:tblPr>
              <a:tblGrid>
                <a:gridCol w="2238229">
                  <a:extLst>
                    <a:ext uri="{9D8B030D-6E8A-4147-A177-3AD203B41FA5}">
                      <a16:colId xmlns:a16="http://schemas.microsoft.com/office/drawing/2014/main" val="1290889653"/>
                    </a:ext>
                  </a:extLst>
                </a:gridCol>
                <a:gridCol w="2238229">
                  <a:extLst>
                    <a:ext uri="{9D8B030D-6E8A-4147-A177-3AD203B41FA5}">
                      <a16:colId xmlns:a16="http://schemas.microsoft.com/office/drawing/2014/main" val="2095495698"/>
                    </a:ext>
                  </a:extLst>
                </a:gridCol>
                <a:gridCol w="2238229">
                  <a:extLst>
                    <a:ext uri="{9D8B030D-6E8A-4147-A177-3AD203B41FA5}">
                      <a16:colId xmlns:a16="http://schemas.microsoft.com/office/drawing/2014/main" val="3649086042"/>
                    </a:ext>
                  </a:extLst>
                </a:gridCol>
              </a:tblGrid>
              <a:tr h="439231">
                <a:tc>
                  <a:txBody>
                    <a:bodyPr/>
                    <a:lstStyle/>
                    <a:p>
                      <a:pPr algn="ctr"/>
                      <a:r>
                        <a:rPr lang="en-US" dirty="0"/>
                        <a:t>Set </a:t>
                      </a:r>
                    </a:p>
                  </a:txBody>
                  <a:tcPr/>
                </a:tc>
                <a:tc>
                  <a:txBody>
                    <a:bodyPr/>
                    <a:lstStyle/>
                    <a:p>
                      <a:pPr algn="ctr"/>
                      <a:r>
                        <a:rPr lang="en-US" dirty="0"/>
                        <a:t>Normal </a:t>
                      </a:r>
                    </a:p>
                  </a:txBody>
                  <a:tcPr/>
                </a:tc>
                <a:tc>
                  <a:txBody>
                    <a:bodyPr/>
                    <a:lstStyle/>
                    <a:p>
                      <a:pPr algn="ctr"/>
                      <a:r>
                        <a:rPr lang="en-US" dirty="0"/>
                        <a:t>Abnormal</a:t>
                      </a:r>
                    </a:p>
                  </a:txBody>
                  <a:tcPr/>
                </a:tc>
                <a:extLst>
                  <a:ext uri="{0D108BD9-81ED-4DB2-BD59-A6C34878D82A}">
                    <a16:rowId xmlns:a16="http://schemas.microsoft.com/office/drawing/2014/main" val="2685975573"/>
                  </a:ext>
                </a:extLst>
              </a:tr>
              <a:tr h="439231">
                <a:tc>
                  <a:txBody>
                    <a:bodyPr/>
                    <a:lstStyle/>
                    <a:p>
                      <a:pPr algn="ctr"/>
                      <a:r>
                        <a:rPr lang="en-US" dirty="0"/>
                        <a:t>Training</a:t>
                      </a:r>
                    </a:p>
                  </a:txBody>
                  <a:tcPr/>
                </a:tc>
                <a:tc>
                  <a:txBody>
                    <a:bodyPr/>
                    <a:lstStyle/>
                    <a:p>
                      <a:pPr algn="ctr"/>
                      <a:r>
                        <a:rPr lang="en-US" dirty="0"/>
                        <a:t>82 EEGs</a:t>
                      </a:r>
                    </a:p>
                  </a:txBody>
                  <a:tcPr/>
                </a:tc>
                <a:tc>
                  <a:txBody>
                    <a:bodyPr/>
                    <a:lstStyle/>
                    <a:p>
                      <a:pPr algn="ctr"/>
                      <a:r>
                        <a:rPr lang="en-US" dirty="0"/>
                        <a:t>80 EEGs</a:t>
                      </a:r>
                    </a:p>
                  </a:txBody>
                  <a:tcPr/>
                </a:tc>
                <a:extLst>
                  <a:ext uri="{0D108BD9-81ED-4DB2-BD59-A6C34878D82A}">
                    <a16:rowId xmlns:a16="http://schemas.microsoft.com/office/drawing/2014/main" val="3408795808"/>
                  </a:ext>
                </a:extLst>
              </a:tr>
              <a:tr h="439231">
                <a:tc>
                  <a:txBody>
                    <a:bodyPr/>
                    <a:lstStyle/>
                    <a:p>
                      <a:pPr algn="ctr"/>
                      <a:r>
                        <a:rPr lang="en-US" dirty="0"/>
                        <a:t>Evaluation</a:t>
                      </a:r>
                    </a:p>
                  </a:txBody>
                  <a:tcPr/>
                </a:tc>
                <a:tc>
                  <a:txBody>
                    <a:bodyPr/>
                    <a:lstStyle/>
                    <a:p>
                      <a:pPr algn="ctr"/>
                      <a:r>
                        <a:rPr lang="en-US" dirty="0"/>
                        <a:t>51 EEGs</a:t>
                      </a:r>
                    </a:p>
                  </a:txBody>
                  <a:tcPr/>
                </a:tc>
                <a:tc>
                  <a:txBody>
                    <a:bodyPr/>
                    <a:lstStyle/>
                    <a:p>
                      <a:pPr algn="ctr"/>
                      <a:r>
                        <a:rPr lang="en-US" dirty="0"/>
                        <a:t>55 EEGs</a:t>
                      </a:r>
                    </a:p>
                  </a:txBody>
                  <a:tcPr/>
                </a:tc>
                <a:extLst>
                  <a:ext uri="{0D108BD9-81ED-4DB2-BD59-A6C34878D82A}">
                    <a16:rowId xmlns:a16="http://schemas.microsoft.com/office/drawing/2014/main" val="2661440736"/>
                  </a:ext>
                </a:extLst>
              </a:tr>
            </a:tbl>
          </a:graphicData>
        </a:graphic>
      </p:graphicFrame>
    </p:spTree>
    <p:extLst>
      <p:ext uri="{BB962C8B-B14F-4D97-AF65-F5344CB8AC3E}">
        <p14:creationId xmlns:p14="http://schemas.microsoft.com/office/powerpoint/2010/main" val="2018434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4714" y="1792509"/>
            <a:ext cx="7777778" cy="646331"/>
          </a:xfrm>
          <a:prstGeom prst="rect">
            <a:avLst/>
          </a:prstGeom>
        </p:spPr>
        <p:txBody>
          <a:bodyPr wrap="square">
            <a:spAutoFit/>
          </a:bodyPr>
          <a:lstStyle/>
          <a:p>
            <a:endParaRPr lang="en-US" b="1" dirty="0"/>
          </a:p>
          <a:p>
            <a:pPr algn="ctr"/>
            <a:endParaRPr lang="en-US" b="1" dirty="0">
              <a:latin typeface="Arial"/>
              <a:cs typeface="Arial"/>
            </a:endParaRPr>
          </a:p>
        </p:txBody>
      </p:sp>
      <p:sp>
        <p:nvSpPr>
          <p:cNvPr id="3" name="Title 2"/>
          <p:cNvSpPr txBox="1">
            <a:spLocks/>
          </p:cNvSpPr>
          <p:nvPr/>
        </p:nvSpPr>
        <p:spPr>
          <a:xfrm>
            <a:off x="0" y="920"/>
            <a:ext cx="9144000" cy="393234"/>
          </a:xfrm>
          <a:prstGeom prst="rect">
            <a:avLst/>
          </a:prstGeom>
        </p:spPr>
        <p:txBody>
          <a:bodyPr lIns="91440" tIns="0" bIns="0">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pPr fontAlgn="auto">
              <a:spcAft>
                <a:spcPts val="0"/>
              </a:spcAft>
            </a:pPr>
            <a:r>
              <a:rPr lang="en-US" dirty="0"/>
              <a:t>Data Preparation</a:t>
            </a:r>
          </a:p>
        </p:txBody>
      </p:sp>
      <p:sp>
        <p:nvSpPr>
          <p:cNvPr id="4" name="Content Placeholder 2"/>
          <p:cNvSpPr txBox="1">
            <a:spLocks/>
          </p:cNvSpPr>
          <p:nvPr/>
        </p:nvSpPr>
        <p:spPr bwMode="auto">
          <a:xfrm>
            <a:off x="4138708" y="80590"/>
            <a:ext cx="5344645" cy="62528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223838" indent="-223838" algn="l" rtl="0" eaLnBrk="0" fontAlgn="base" hangingPunct="0">
              <a:spcBef>
                <a:spcPct val="20000"/>
              </a:spcBef>
              <a:spcAft>
                <a:spcPct val="0"/>
              </a:spcAft>
              <a:buChar char="•"/>
              <a:defRPr>
                <a:solidFill>
                  <a:schemeClr val="tx1"/>
                </a:solidFill>
                <a:latin typeface="Tahoma" pitchFamily="34" charset="0"/>
                <a:ea typeface="ＭＳ Ｐゴシック" charset="0"/>
                <a:cs typeface="Tahoma" pitchFamily="34" charset="0"/>
              </a:defRPr>
            </a:lvl1pPr>
            <a:lvl2pPr marL="395288" indent="-171450" algn="l" rtl="0" eaLnBrk="0" fontAlgn="base" hangingPunct="0">
              <a:spcBef>
                <a:spcPct val="20000"/>
              </a:spcBef>
              <a:spcAft>
                <a:spcPct val="0"/>
              </a:spcAft>
              <a:buFont typeface="Arial" charset="0"/>
              <a:buChar char="•"/>
              <a:defRPr sz="1600">
                <a:solidFill>
                  <a:schemeClr val="tx1"/>
                </a:solidFill>
                <a:latin typeface="Tahoma" pitchFamily="34" charset="0"/>
                <a:ea typeface="Tahoma" charset="0"/>
                <a:cs typeface="Tahoma" pitchFamily="34" charset="0"/>
              </a:defRPr>
            </a:lvl2pPr>
            <a:lvl3pPr marL="576263" indent="-174625" algn="l" rtl="0" eaLnBrk="0" fontAlgn="base" hangingPunct="0">
              <a:spcBef>
                <a:spcPct val="20000"/>
              </a:spcBef>
              <a:spcAft>
                <a:spcPct val="0"/>
              </a:spcAft>
              <a:buFont typeface="Arial" charset="0"/>
              <a:buChar char="•"/>
              <a:defRPr sz="1400">
                <a:solidFill>
                  <a:schemeClr val="tx1"/>
                </a:solidFill>
                <a:latin typeface="Tahoma" pitchFamily="34" charset="0"/>
                <a:ea typeface="Tahoma" charset="0"/>
                <a:cs typeface="Tahoma" pitchFamily="34" charset="0"/>
              </a:defRPr>
            </a:lvl3pPr>
            <a:lvl4pPr marL="747713" indent="-165100" algn="l" rtl="0" eaLnBrk="0" fontAlgn="base" hangingPunct="0">
              <a:spcBef>
                <a:spcPct val="20000"/>
              </a:spcBef>
              <a:spcAft>
                <a:spcPct val="0"/>
              </a:spcAft>
              <a:buFont typeface="Arial" charset="0"/>
              <a:buChar char="•"/>
              <a:defRPr sz="1200">
                <a:solidFill>
                  <a:schemeClr val="tx1"/>
                </a:solidFill>
                <a:latin typeface="Tahoma" pitchFamily="34" charset="0"/>
                <a:ea typeface="Tahoma" charset="0"/>
                <a:cs typeface="Tahoma" pitchFamily="34" charset="0"/>
              </a:defRPr>
            </a:lvl4pPr>
            <a:lvl5pPr marL="917575" indent="-166688" algn="l" rtl="0" eaLnBrk="0" fontAlgn="base" hangingPunct="0">
              <a:spcBef>
                <a:spcPct val="20000"/>
              </a:spcBef>
              <a:spcAft>
                <a:spcPct val="0"/>
              </a:spcAft>
              <a:buFont typeface="Arial" charset="0"/>
              <a:buChar char="•"/>
              <a:defRPr sz="1100">
                <a:solidFill>
                  <a:schemeClr val="tx1"/>
                </a:solidFill>
                <a:latin typeface="Tahoma" pitchFamily="34" charset="0"/>
                <a:ea typeface="Tahoma" charset="0"/>
                <a:cs typeface="Tahoma"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292100" indent="-292100" defTabSz="914400">
              <a:spcBef>
                <a:spcPts val="0"/>
              </a:spcBef>
              <a:spcAft>
                <a:spcPts val="600"/>
              </a:spcAft>
              <a:buFont typeface="Arial"/>
              <a:buChar char="•"/>
              <a:defRPr/>
            </a:pPr>
            <a:endParaRPr lang="en-US" dirty="0">
              <a:solidFill>
                <a:srgbClr val="000000"/>
              </a:solidFill>
              <a:latin typeface="Tahoma" charset="0"/>
              <a:cs typeface="Tahoma" charset="0"/>
            </a:endParaRPr>
          </a:p>
        </p:txBody>
      </p:sp>
      <p:sp>
        <p:nvSpPr>
          <p:cNvPr id="5" name="Rectangle 3"/>
          <p:cNvSpPr txBox="1">
            <a:spLocks/>
          </p:cNvSpPr>
          <p:nvPr/>
        </p:nvSpPr>
        <p:spPr bwMode="auto">
          <a:xfrm>
            <a:off x="228598" y="513717"/>
            <a:ext cx="8686800" cy="82905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lgn="l" defTabSz="914400" fontAlgn="base">
              <a:spcBef>
                <a:spcPct val="0"/>
              </a:spcBef>
              <a:spcAft>
                <a:spcPts val="1200"/>
              </a:spcAft>
              <a:buFont typeface="Arial" charset="0"/>
              <a:buChar char="•"/>
            </a:pPr>
            <a:r>
              <a:rPr lang="en-US" sz="1800" b="1" dirty="0">
                <a:solidFill>
                  <a:srgbClr val="000000"/>
                </a:solidFill>
                <a:cs typeface="Arial" charset="0"/>
              </a:rPr>
              <a:t>The data used was a demographically balanced subset of the TUH EEG Corpus</a:t>
            </a:r>
            <a:r>
              <a:rPr lang="en-US" sz="1800" dirty="0">
                <a:solidFill>
                  <a:srgbClr val="000000"/>
                </a:solidFill>
                <a:cs typeface="Arial" charset="0"/>
              </a:rPr>
              <a:t>. A short and a full dataset were utilized:</a:t>
            </a:r>
            <a:endParaRPr lang="en-US" sz="1800" b="1" dirty="0">
              <a:solidFill>
                <a:srgbClr val="000000"/>
              </a:solidFill>
              <a:cs typeface="Arial" charset="0"/>
            </a:endParaRPr>
          </a:p>
          <a:p>
            <a:pPr lvl="1" algn="l" defTabSz="914400" fontAlgn="base">
              <a:spcBef>
                <a:spcPct val="0"/>
              </a:spcBef>
              <a:spcAft>
                <a:spcPts val="1200"/>
              </a:spcAft>
              <a:buFont typeface="Arial" charset="0"/>
              <a:buChar char="•"/>
            </a:pPr>
            <a:endParaRPr lang="en-US" sz="1800" b="1" dirty="0">
              <a:solidFill>
                <a:srgbClr val="000000"/>
              </a:solidFill>
              <a:cs typeface="Arial" charset="0"/>
            </a:endParaRPr>
          </a:p>
          <a:p>
            <a:pPr marL="0" lvl="1" indent="0" algn="l" defTabSz="914400" fontAlgn="base">
              <a:spcBef>
                <a:spcPct val="0"/>
              </a:spcBef>
              <a:spcAft>
                <a:spcPts val="1200"/>
              </a:spcAft>
            </a:pPr>
            <a:endParaRPr lang="en-US" sz="1800" b="1" dirty="0">
              <a:solidFill>
                <a:srgbClr val="000000"/>
              </a:solidFill>
              <a:cs typeface="Arial" charset="0"/>
            </a:endParaRPr>
          </a:p>
          <a:p>
            <a:pPr marL="0" lvl="1" indent="0" algn="l" defTabSz="914400" fontAlgn="base">
              <a:spcBef>
                <a:spcPct val="0"/>
              </a:spcBef>
              <a:spcAft>
                <a:spcPts val="1200"/>
              </a:spcAft>
            </a:pPr>
            <a:endParaRPr lang="en-US" sz="1800" b="1" dirty="0">
              <a:solidFill>
                <a:srgbClr val="000000"/>
              </a:solidFill>
              <a:cs typeface="Arial" charset="0"/>
            </a:endParaRPr>
          </a:p>
          <a:p>
            <a:pPr marL="0" lvl="1" indent="0" algn="l" defTabSz="914400" fontAlgn="base">
              <a:spcBef>
                <a:spcPct val="0"/>
              </a:spcBef>
              <a:spcAft>
                <a:spcPts val="1200"/>
              </a:spcAft>
            </a:pPr>
            <a:endParaRPr lang="en-US" sz="1800" b="1" dirty="0">
              <a:solidFill>
                <a:srgbClr val="000000"/>
              </a:solidFill>
              <a:cs typeface="Arial" charset="0"/>
            </a:endParaRPr>
          </a:p>
        </p:txBody>
      </p:sp>
      <p:pic>
        <p:nvPicPr>
          <p:cNvPr id="7" name="Picture 6"/>
          <p:cNvPicPr>
            <a:picLocks noChangeAspect="1"/>
          </p:cNvPicPr>
          <p:nvPr/>
        </p:nvPicPr>
        <p:blipFill>
          <a:blip r:embed="rId2"/>
          <a:stretch>
            <a:fillRect/>
          </a:stretch>
        </p:blipFill>
        <p:spPr>
          <a:xfrm>
            <a:off x="1523998" y="1053315"/>
            <a:ext cx="5837382" cy="2451701"/>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2486952184"/>
              </p:ext>
            </p:extLst>
          </p:nvPr>
        </p:nvGraphicFramePr>
        <p:xfrm>
          <a:off x="1523998" y="3505016"/>
          <a:ext cx="6096000" cy="1540383"/>
        </p:xfrm>
        <a:graphic>
          <a:graphicData uri="http://schemas.openxmlformats.org/drawingml/2006/table">
            <a:tbl>
              <a:tblPr firstRow="1" bandRow="1">
                <a:tableStyleId>{21E4AEA4-8DFA-4A89-87EB-49C32662AFE0}</a:tableStyleId>
              </a:tblPr>
              <a:tblGrid>
                <a:gridCol w="1308967">
                  <a:extLst>
                    <a:ext uri="{9D8B030D-6E8A-4147-A177-3AD203B41FA5}">
                      <a16:colId xmlns:a16="http://schemas.microsoft.com/office/drawing/2014/main" val="479445817"/>
                    </a:ext>
                  </a:extLst>
                </a:gridCol>
                <a:gridCol w="905163">
                  <a:extLst>
                    <a:ext uri="{9D8B030D-6E8A-4147-A177-3AD203B41FA5}">
                      <a16:colId xmlns:a16="http://schemas.microsoft.com/office/drawing/2014/main" val="488613820"/>
                    </a:ext>
                  </a:extLst>
                </a:gridCol>
                <a:gridCol w="942690">
                  <a:extLst>
                    <a:ext uri="{9D8B030D-6E8A-4147-A177-3AD203B41FA5}">
                      <a16:colId xmlns:a16="http://schemas.microsoft.com/office/drawing/2014/main" val="680306391"/>
                    </a:ext>
                  </a:extLst>
                </a:gridCol>
                <a:gridCol w="907180">
                  <a:extLst>
                    <a:ext uri="{9D8B030D-6E8A-4147-A177-3AD203B41FA5}">
                      <a16:colId xmlns:a16="http://schemas.microsoft.com/office/drawing/2014/main" val="3073768630"/>
                    </a:ext>
                  </a:extLst>
                </a:gridCol>
                <a:gridCol w="1016000">
                  <a:extLst>
                    <a:ext uri="{9D8B030D-6E8A-4147-A177-3AD203B41FA5}">
                      <a16:colId xmlns:a16="http://schemas.microsoft.com/office/drawing/2014/main" val="1609411539"/>
                    </a:ext>
                  </a:extLst>
                </a:gridCol>
                <a:gridCol w="1016000">
                  <a:extLst>
                    <a:ext uri="{9D8B030D-6E8A-4147-A177-3AD203B41FA5}">
                      <a16:colId xmlns:a16="http://schemas.microsoft.com/office/drawing/2014/main" val="1264533155"/>
                    </a:ext>
                  </a:extLst>
                </a:gridCol>
              </a:tblGrid>
              <a:tr h="216589">
                <a:tc gridSpan="6">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kern="1200" dirty="0">
                          <a:effectLst/>
                        </a:rPr>
                        <a:t>Training</a:t>
                      </a:r>
                      <a:endParaRPr lang="en-US" sz="1600" kern="1200" dirty="0">
                        <a:solidFill>
                          <a:schemeClr val="dk1"/>
                        </a:solidFill>
                        <a:effectLst/>
                        <a:latin typeface="+mn-lt"/>
                        <a:ea typeface="+mn-ea"/>
                        <a:cs typeface="+mn-cs"/>
                      </a:endParaRP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653400088"/>
                  </a:ext>
                </a:extLst>
              </a:tr>
              <a:tr h="329786">
                <a:tc>
                  <a:txBody>
                    <a:bodyPr/>
                    <a:lstStyle/>
                    <a:p>
                      <a:pPr marL="0" marR="0" algn="ctr" defTabSz="457200" rtl="0" eaLnBrk="1" fontAlgn="b" latinLnBrk="0" hangingPunct="1">
                        <a:lnSpc>
                          <a:spcPct val="115000"/>
                        </a:lnSpc>
                        <a:spcBef>
                          <a:spcPts val="0"/>
                        </a:spcBef>
                        <a:spcAft>
                          <a:spcPts val="0"/>
                        </a:spcAft>
                      </a:pPr>
                      <a:r>
                        <a:rPr lang="en-US" sz="1600" b="1" kern="1200" dirty="0">
                          <a:effectLst/>
                        </a:rPr>
                        <a:t>Description</a:t>
                      </a:r>
                      <a:endParaRPr lang="en-US" sz="1600" b="1" kern="1200" dirty="0">
                        <a:solidFill>
                          <a:schemeClr val="dk1"/>
                        </a:solidFill>
                        <a:effectLst/>
                        <a:latin typeface="+mn-lt"/>
                        <a:ea typeface="+mn-ea"/>
                        <a:cs typeface="+mn-cs"/>
                      </a:endParaRPr>
                    </a:p>
                  </a:txBody>
                  <a:tcPr marL="9525" marR="9525" marT="9525" marB="0" anchor="b"/>
                </a:tc>
                <a:tc gridSpan="2">
                  <a:txBody>
                    <a:bodyPr/>
                    <a:lstStyle/>
                    <a:p>
                      <a:pPr algn="ctr"/>
                      <a:r>
                        <a:rPr lang="en-US" sz="1600" b="1" dirty="0"/>
                        <a:t>Files</a:t>
                      </a:r>
                    </a:p>
                  </a:txBody>
                  <a:tcPr/>
                </a:tc>
                <a:tc hMerge="1">
                  <a:txBody>
                    <a:bodyPr/>
                    <a:lstStyle/>
                    <a:p>
                      <a:endParaRPr lang="en-US" dirty="0"/>
                    </a:p>
                  </a:txBody>
                  <a:tcPr/>
                </a:tc>
                <a:tc gridSpan="2">
                  <a:txBody>
                    <a:bodyPr/>
                    <a:lstStyle/>
                    <a:p>
                      <a:pPr algn="ctr"/>
                      <a:r>
                        <a:rPr lang="en-US" sz="1600" b="1" dirty="0"/>
                        <a:t>Patients</a:t>
                      </a:r>
                    </a:p>
                  </a:txBody>
                  <a:tcPr/>
                </a:tc>
                <a:tc hMerge="1">
                  <a:txBody>
                    <a:bodyPr/>
                    <a:lstStyle/>
                    <a:p>
                      <a:endParaRPr lang="en-US" dirty="0"/>
                    </a:p>
                  </a:txBody>
                  <a:tcPr/>
                </a:tc>
                <a:tc>
                  <a:txBody>
                    <a:bodyPr/>
                    <a:lstStyle/>
                    <a:p>
                      <a:pPr algn="ctr"/>
                      <a:r>
                        <a:rPr lang="en-US" sz="1600" b="1" dirty="0"/>
                        <a:t>Hours</a:t>
                      </a:r>
                    </a:p>
                  </a:txBody>
                  <a:tcPr/>
                </a:tc>
                <a:extLst>
                  <a:ext uri="{0D108BD9-81ED-4DB2-BD59-A6C34878D82A}">
                    <a16:rowId xmlns:a16="http://schemas.microsoft.com/office/drawing/2014/main" val="58870838"/>
                  </a:ext>
                </a:extLst>
              </a:tr>
              <a:tr h="163720">
                <a:tc>
                  <a:txBody>
                    <a:bodyPr/>
                    <a:lstStyle/>
                    <a:p>
                      <a:pPr marL="0" marR="0" algn="ctr" defTabSz="457200" rtl="0" eaLnBrk="1" fontAlgn="b" latinLnBrk="0" hangingPunct="1">
                        <a:lnSpc>
                          <a:spcPct val="115000"/>
                        </a:lnSpc>
                        <a:spcBef>
                          <a:spcPts val="0"/>
                        </a:spcBef>
                        <a:spcAft>
                          <a:spcPts val="0"/>
                        </a:spcAft>
                      </a:pPr>
                      <a:r>
                        <a:rPr lang="en-US" sz="1600" kern="1200" dirty="0">
                          <a:effectLst/>
                        </a:rPr>
                        <a:t>Abnormal</a:t>
                      </a:r>
                      <a:endParaRPr lang="en-US" sz="1600" kern="1200" dirty="0">
                        <a:solidFill>
                          <a:schemeClr val="dk1"/>
                        </a:solidFill>
                        <a:effectLst/>
                        <a:latin typeface="+mn-lt"/>
                        <a:ea typeface="+mn-ea"/>
                        <a:cs typeface="+mn-cs"/>
                      </a:endParaRPr>
                    </a:p>
                  </a:txBody>
                  <a:tcPr marL="9525" marR="9525" marT="9525" marB="0" anchor="b"/>
                </a:tc>
                <a:tc>
                  <a:txBody>
                    <a:bodyPr/>
                    <a:lstStyle/>
                    <a:p>
                      <a:pPr marL="0" marR="0" algn="ctr" defTabSz="457200" rtl="0" eaLnBrk="1" fontAlgn="b" latinLnBrk="0" hangingPunct="1">
                        <a:lnSpc>
                          <a:spcPct val="115000"/>
                        </a:lnSpc>
                        <a:spcBef>
                          <a:spcPts val="0"/>
                        </a:spcBef>
                        <a:spcAft>
                          <a:spcPts val="0"/>
                        </a:spcAft>
                      </a:pPr>
                      <a:r>
                        <a:rPr lang="en-US" sz="1600" kern="1200" dirty="0">
                          <a:effectLst/>
                        </a:rPr>
                        <a:t>1398</a:t>
                      </a:r>
                      <a:endParaRPr lang="en-US" sz="1600" kern="1200" dirty="0">
                        <a:solidFill>
                          <a:schemeClr val="dk1"/>
                        </a:solidFill>
                        <a:effectLst/>
                        <a:latin typeface="+mn-lt"/>
                        <a:ea typeface="+mn-ea"/>
                        <a:cs typeface="+mn-cs"/>
                      </a:endParaRPr>
                    </a:p>
                  </a:txBody>
                  <a:tcPr marL="9525" marR="9525" marT="9525" marB="0" anchor="b"/>
                </a:tc>
                <a:tc>
                  <a:txBody>
                    <a:bodyPr/>
                    <a:lstStyle/>
                    <a:p>
                      <a:pPr marL="0" marR="0" algn="ctr" defTabSz="457200" rtl="0" eaLnBrk="1" fontAlgn="b" latinLnBrk="0" hangingPunct="1">
                        <a:lnSpc>
                          <a:spcPct val="115000"/>
                        </a:lnSpc>
                        <a:spcBef>
                          <a:spcPts val="0"/>
                        </a:spcBef>
                        <a:spcAft>
                          <a:spcPts val="0"/>
                        </a:spcAft>
                      </a:pPr>
                      <a:r>
                        <a:rPr lang="en-US" sz="1600" kern="1200" dirty="0">
                          <a:effectLst/>
                        </a:rPr>
                        <a:t>50.20%</a:t>
                      </a:r>
                      <a:endParaRPr lang="en-US" sz="1600" kern="1200" dirty="0">
                        <a:solidFill>
                          <a:schemeClr val="dk1"/>
                        </a:solidFill>
                        <a:effectLst/>
                        <a:latin typeface="+mn-lt"/>
                        <a:ea typeface="+mn-ea"/>
                        <a:cs typeface="+mn-cs"/>
                      </a:endParaRPr>
                    </a:p>
                  </a:txBody>
                  <a:tcPr marL="9525" marR="9525" marT="9525" marB="0" anchor="b"/>
                </a:tc>
                <a:tc>
                  <a:txBody>
                    <a:bodyPr/>
                    <a:lstStyle/>
                    <a:p>
                      <a:pPr marL="0" marR="0" algn="ctr" defTabSz="457200" rtl="0" eaLnBrk="1" fontAlgn="b" latinLnBrk="0" hangingPunct="1">
                        <a:lnSpc>
                          <a:spcPct val="115000"/>
                        </a:lnSpc>
                        <a:spcBef>
                          <a:spcPts val="0"/>
                        </a:spcBef>
                        <a:spcAft>
                          <a:spcPts val="0"/>
                        </a:spcAft>
                      </a:pPr>
                      <a:r>
                        <a:rPr lang="en-US" sz="1600" kern="1200">
                          <a:effectLst/>
                        </a:rPr>
                        <a:t>899</a:t>
                      </a:r>
                      <a:endParaRPr lang="en-US" sz="1600" kern="1200">
                        <a:solidFill>
                          <a:schemeClr val="dk1"/>
                        </a:solidFill>
                        <a:effectLst/>
                        <a:latin typeface="+mn-lt"/>
                        <a:ea typeface="+mn-ea"/>
                        <a:cs typeface="+mn-cs"/>
                      </a:endParaRPr>
                    </a:p>
                  </a:txBody>
                  <a:tcPr marL="9525" marR="9525" marT="9525" marB="0" anchor="b"/>
                </a:tc>
                <a:tc>
                  <a:txBody>
                    <a:bodyPr/>
                    <a:lstStyle/>
                    <a:p>
                      <a:pPr marL="0" marR="0" algn="ctr" defTabSz="457200" rtl="0" eaLnBrk="1" fontAlgn="b" latinLnBrk="0" hangingPunct="1">
                        <a:lnSpc>
                          <a:spcPct val="115000"/>
                        </a:lnSpc>
                        <a:spcBef>
                          <a:spcPts val="0"/>
                        </a:spcBef>
                        <a:spcAft>
                          <a:spcPts val="0"/>
                        </a:spcAft>
                      </a:pPr>
                      <a:r>
                        <a:rPr lang="en-US" sz="1600" kern="1200" dirty="0">
                          <a:effectLst/>
                        </a:rPr>
                        <a:t>42.05%</a:t>
                      </a:r>
                      <a:endParaRPr lang="en-US" sz="1600" kern="1200" dirty="0">
                        <a:solidFill>
                          <a:schemeClr val="dk1"/>
                        </a:solidFill>
                        <a:effectLst/>
                        <a:latin typeface="+mn-lt"/>
                        <a:ea typeface="+mn-ea"/>
                        <a:cs typeface="+mn-cs"/>
                      </a:endParaRPr>
                    </a:p>
                  </a:txBody>
                  <a:tcPr marL="9525" marR="9525" marT="9525" marB="0" anchor="b"/>
                </a:tc>
                <a:tc>
                  <a:txBody>
                    <a:bodyPr/>
                    <a:lstStyle/>
                    <a:p>
                      <a:pPr marL="0" marR="0" algn="ctr" defTabSz="457200" rtl="0" eaLnBrk="1" fontAlgn="b" latinLnBrk="0" hangingPunct="1">
                        <a:lnSpc>
                          <a:spcPct val="115000"/>
                        </a:lnSpc>
                        <a:spcBef>
                          <a:spcPts val="0"/>
                        </a:spcBef>
                        <a:spcAft>
                          <a:spcPts val="0"/>
                        </a:spcAft>
                      </a:pPr>
                      <a:r>
                        <a:rPr lang="en-US" sz="1600" kern="1200" dirty="0">
                          <a:effectLst/>
                        </a:rPr>
                        <a:t>546.43</a:t>
                      </a:r>
                      <a:endParaRPr lang="en-US" sz="1600"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2030505855"/>
                  </a:ext>
                </a:extLst>
              </a:tr>
              <a:tr h="163720">
                <a:tc>
                  <a:txBody>
                    <a:bodyPr/>
                    <a:lstStyle/>
                    <a:p>
                      <a:pPr marL="0" marR="0" algn="ctr" defTabSz="457200" rtl="0" eaLnBrk="1" fontAlgn="b" latinLnBrk="0" hangingPunct="1">
                        <a:lnSpc>
                          <a:spcPct val="115000"/>
                        </a:lnSpc>
                        <a:spcBef>
                          <a:spcPts val="0"/>
                        </a:spcBef>
                        <a:spcAft>
                          <a:spcPts val="0"/>
                        </a:spcAft>
                      </a:pPr>
                      <a:r>
                        <a:rPr lang="en-US" sz="1600" kern="1200" dirty="0">
                          <a:effectLst/>
                        </a:rPr>
                        <a:t>Normal</a:t>
                      </a:r>
                      <a:endParaRPr lang="en-US" sz="1600" kern="1200" dirty="0">
                        <a:solidFill>
                          <a:schemeClr val="dk1"/>
                        </a:solidFill>
                        <a:effectLst/>
                        <a:latin typeface="+mn-lt"/>
                        <a:ea typeface="+mn-ea"/>
                        <a:cs typeface="+mn-cs"/>
                      </a:endParaRPr>
                    </a:p>
                  </a:txBody>
                  <a:tcPr marL="9525" marR="9525" marT="9525" marB="0" anchor="b"/>
                </a:tc>
                <a:tc>
                  <a:txBody>
                    <a:bodyPr/>
                    <a:lstStyle/>
                    <a:p>
                      <a:pPr marL="0" marR="0" algn="ctr" defTabSz="457200" rtl="0" eaLnBrk="1" fontAlgn="b" latinLnBrk="0" hangingPunct="1">
                        <a:lnSpc>
                          <a:spcPct val="115000"/>
                        </a:lnSpc>
                        <a:spcBef>
                          <a:spcPts val="0"/>
                        </a:spcBef>
                        <a:spcAft>
                          <a:spcPts val="0"/>
                        </a:spcAft>
                      </a:pPr>
                      <a:r>
                        <a:rPr lang="en-US" sz="1600" kern="1200" dirty="0">
                          <a:effectLst/>
                        </a:rPr>
                        <a:t>1387</a:t>
                      </a:r>
                      <a:endParaRPr lang="en-US" sz="1600" kern="1200" dirty="0">
                        <a:solidFill>
                          <a:schemeClr val="dk1"/>
                        </a:solidFill>
                        <a:effectLst/>
                        <a:latin typeface="+mn-lt"/>
                        <a:ea typeface="+mn-ea"/>
                        <a:cs typeface="+mn-cs"/>
                      </a:endParaRPr>
                    </a:p>
                  </a:txBody>
                  <a:tcPr marL="9525" marR="9525" marT="9525" marB="0" anchor="b"/>
                </a:tc>
                <a:tc>
                  <a:txBody>
                    <a:bodyPr/>
                    <a:lstStyle/>
                    <a:p>
                      <a:pPr marL="0" marR="0" algn="ctr" defTabSz="457200" rtl="0" eaLnBrk="1" fontAlgn="b" latinLnBrk="0" hangingPunct="1">
                        <a:lnSpc>
                          <a:spcPct val="115000"/>
                        </a:lnSpc>
                        <a:spcBef>
                          <a:spcPts val="0"/>
                        </a:spcBef>
                        <a:spcAft>
                          <a:spcPts val="0"/>
                        </a:spcAft>
                      </a:pPr>
                      <a:r>
                        <a:rPr lang="en-US" sz="1600" kern="1200" dirty="0">
                          <a:effectLst/>
                        </a:rPr>
                        <a:t>49.80%</a:t>
                      </a:r>
                      <a:endParaRPr lang="en-US" sz="1600" kern="1200" dirty="0">
                        <a:solidFill>
                          <a:schemeClr val="dk1"/>
                        </a:solidFill>
                        <a:effectLst/>
                        <a:latin typeface="+mn-lt"/>
                        <a:ea typeface="+mn-ea"/>
                        <a:cs typeface="+mn-cs"/>
                      </a:endParaRPr>
                    </a:p>
                  </a:txBody>
                  <a:tcPr marL="9525" marR="9525" marT="9525" marB="0" anchor="b"/>
                </a:tc>
                <a:tc>
                  <a:txBody>
                    <a:bodyPr/>
                    <a:lstStyle/>
                    <a:p>
                      <a:pPr marL="0" marR="0" algn="ctr" defTabSz="457200" rtl="0" eaLnBrk="1" fontAlgn="b" latinLnBrk="0" hangingPunct="1">
                        <a:lnSpc>
                          <a:spcPct val="115000"/>
                        </a:lnSpc>
                        <a:spcBef>
                          <a:spcPts val="0"/>
                        </a:spcBef>
                        <a:spcAft>
                          <a:spcPts val="0"/>
                        </a:spcAft>
                      </a:pPr>
                      <a:r>
                        <a:rPr lang="en-US" sz="1600" kern="1200" dirty="0">
                          <a:effectLst/>
                        </a:rPr>
                        <a:t>1239</a:t>
                      </a:r>
                      <a:endParaRPr lang="en-US" sz="1600" kern="1200" dirty="0">
                        <a:solidFill>
                          <a:schemeClr val="dk1"/>
                        </a:solidFill>
                        <a:effectLst/>
                        <a:latin typeface="+mn-lt"/>
                        <a:ea typeface="+mn-ea"/>
                        <a:cs typeface="+mn-cs"/>
                      </a:endParaRPr>
                    </a:p>
                  </a:txBody>
                  <a:tcPr marL="9525" marR="9525" marT="9525" marB="0" anchor="b"/>
                </a:tc>
                <a:tc>
                  <a:txBody>
                    <a:bodyPr/>
                    <a:lstStyle/>
                    <a:p>
                      <a:pPr marL="0" marR="0" algn="ctr" defTabSz="457200" rtl="0" eaLnBrk="1" fontAlgn="b" latinLnBrk="0" hangingPunct="1">
                        <a:lnSpc>
                          <a:spcPct val="115000"/>
                        </a:lnSpc>
                        <a:spcBef>
                          <a:spcPts val="0"/>
                        </a:spcBef>
                        <a:spcAft>
                          <a:spcPts val="0"/>
                        </a:spcAft>
                      </a:pPr>
                      <a:r>
                        <a:rPr lang="en-US" sz="1600" kern="1200" dirty="0">
                          <a:effectLst/>
                        </a:rPr>
                        <a:t>57.95%</a:t>
                      </a:r>
                      <a:endParaRPr lang="en-US" sz="1600" kern="1200" dirty="0">
                        <a:solidFill>
                          <a:schemeClr val="dk1"/>
                        </a:solidFill>
                        <a:effectLst/>
                        <a:latin typeface="+mn-lt"/>
                        <a:ea typeface="+mn-ea"/>
                        <a:cs typeface="+mn-cs"/>
                      </a:endParaRPr>
                    </a:p>
                  </a:txBody>
                  <a:tcPr marL="9525" marR="9525" marT="9525" marB="0" anchor="b"/>
                </a:tc>
                <a:tc>
                  <a:txBody>
                    <a:bodyPr/>
                    <a:lstStyle/>
                    <a:p>
                      <a:pPr marL="0" marR="0" algn="ctr" defTabSz="457200" rtl="0" eaLnBrk="1" fontAlgn="b" latinLnBrk="0" hangingPunct="1">
                        <a:lnSpc>
                          <a:spcPct val="115000"/>
                        </a:lnSpc>
                        <a:spcBef>
                          <a:spcPts val="0"/>
                        </a:spcBef>
                        <a:spcAft>
                          <a:spcPts val="0"/>
                        </a:spcAft>
                      </a:pPr>
                      <a:r>
                        <a:rPr lang="en-US" sz="1600" kern="1200" dirty="0">
                          <a:effectLst/>
                        </a:rPr>
                        <a:t>518.29</a:t>
                      </a:r>
                      <a:endParaRPr lang="en-US" sz="1600"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345968137"/>
                  </a:ext>
                </a:extLst>
              </a:tr>
              <a:tr h="163720">
                <a:tc>
                  <a:txBody>
                    <a:bodyPr/>
                    <a:lstStyle/>
                    <a:p>
                      <a:pPr marL="0" marR="0" algn="ctr" defTabSz="457200" rtl="0" eaLnBrk="1" fontAlgn="b" latinLnBrk="0" hangingPunct="1">
                        <a:lnSpc>
                          <a:spcPct val="115000"/>
                        </a:lnSpc>
                        <a:spcBef>
                          <a:spcPts val="0"/>
                        </a:spcBef>
                        <a:spcAft>
                          <a:spcPts val="0"/>
                        </a:spcAft>
                      </a:pPr>
                      <a:r>
                        <a:rPr lang="en-US" sz="1600" kern="1200" dirty="0">
                          <a:effectLst/>
                        </a:rPr>
                        <a:t>Total</a:t>
                      </a:r>
                      <a:endParaRPr lang="en-US" sz="1600" kern="1200" dirty="0">
                        <a:solidFill>
                          <a:schemeClr val="dk1"/>
                        </a:solidFill>
                        <a:effectLst/>
                        <a:latin typeface="+mn-lt"/>
                        <a:ea typeface="+mn-ea"/>
                        <a:cs typeface="+mn-cs"/>
                      </a:endParaRPr>
                    </a:p>
                  </a:txBody>
                  <a:tcPr marL="9525" marR="9525" marT="9525" marB="0" anchor="b"/>
                </a:tc>
                <a:tc>
                  <a:txBody>
                    <a:bodyPr/>
                    <a:lstStyle/>
                    <a:p>
                      <a:pPr marL="0" marR="0" algn="ctr" defTabSz="457200" rtl="0" eaLnBrk="1" fontAlgn="b" latinLnBrk="0" hangingPunct="1">
                        <a:lnSpc>
                          <a:spcPct val="115000"/>
                        </a:lnSpc>
                        <a:spcBef>
                          <a:spcPts val="0"/>
                        </a:spcBef>
                        <a:spcAft>
                          <a:spcPts val="0"/>
                        </a:spcAft>
                      </a:pPr>
                      <a:r>
                        <a:rPr lang="en-US" sz="1600" kern="1200">
                          <a:effectLst/>
                        </a:rPr>
                        <a:t>2785</a:t>
                      </a:r>
                      <a:endParaRPr lang="en-US" sz="1600" kern="1200">
                        <a:solidFill>
                          <a:schemeClr val="dk1"/>
                        </a:solidFill>
                        <a:effectLst/>
                        <a:latin typeface="+mn-lt"/>
                        <a:ea typeface="+mn-ea"/>
                        <a:cs typeface="+mn-cs"/>
                      </a:endParaRPr>
                    </a:p>
                  </a:txBody>
                  <a:tcPr marL="9525" marR="9525" marT="9525" marB="0" anchor="b"/>
                </a:tc>
                <a:tc>
                  <a:txBody>
                    <a:bodyPr/>
                    <a:lstStyle/>
                    <a:p>
                      <a:pPr marL="0" marR="0" algn="ctr" defTabSz="457200" rtl="0" eaLnBrk="1" fontAlgn="b" latinLnBrk="0" hangingPunct="1">
                        <a:lnSpc>
                          <a:spcPct val="115000"/>
                        </a:lnSpc>
                        <a:spcBef>
                          <a:spcPts val="0"/>
                        </a:spcBef>
                        <a:spcAft>
                          <a:spcPts val="0"/>
                        </a:spcAft>
                      </a:pPr>
                      <a:r>
                        <a:rPr lang="en-US" sz="1600" kern="1200" dirty="0">
                          <a:effectLst/>
                        </a:rPr>
                        <a:t>100.00%</a:t>
                      </a:r>
                      <a:endParaRPr lang="en-US" sz="1600" kern="1200" dirty="0">
                        <a:solidFill>
                          <a:schemeClr val="dk1"/>
                        </a:solidFill>
                        <a:effectLst/>
                        <a:latin typeface="+mn-lt"/>
                        <a:ea typeface="+mn-ea"/>
                        <a:cs typeface="+mn-cs"/>
                      </a:endParaRPr>
                    </a:p>
                  </a:txBody>
                  <a:tcPr marL="9525" marR="9525" marT="9525" marB="0" anchor="b"/>
                </a:tc>
                <a:tc>
                  <a:txBody>
                    <a:bodyPr/>
                    <a:lstStyle/>
                    <a:p>
                      <a:pPr marL="0" marR="0" algn="ctr" defTabSz="457200" rtl="0" eaLnBrk="1" fontAlgn="b" latinLnBrk="0" hangingPunct="1">
                        <a:lnSpc>
                          <a:spcPct val="115000"/>
                        </a:lnSpc>
                        <a:spcBef>
                          <a:spcPts val="0"/>
                        </a:spcBef>
                        <a:spcAft>
                          <a:spcPts val="0"/>
                        </a:spcAft>
                      </a:pPr>
                      <a:r>
                        <a:rPr lang="en-US" sz="1600" kern="1200" dirty="0">
                          <a:effectLst/>
                        </a:rPr>
                        <a:t>2138</a:t>
                      </a:r>
                      <a:endParaRPr lang="en-US" sz="1600" kern="1200" dirty="0">
                        <a:solidFill>
                          <a:schemeClr val="dk1"/>
                        </a:solidFill>
                        <a:effectLst/>
                        <a:latin typeface="+mn-lt"/>
                        <a:ea typeface="+mn-ea"/>
                        <a:cs typeface="+mn-cs"/>
                      </a:endParaRPr>
                    </a:p>
                  </a:txBody>
                  <a:tcPr marL="9525" marR="9525" marT="9525" marB="0" anchor="b"/>
                </a:tc>
                <a:tc>
                  <a:txBody>
                    <a:bodyPr/>
                    <a:lstStyle/>
                    <a:p>
                      <a:pPr marL="0" marR="0" algn="ctr" defTabSz="457200" rtl="0" eaLnBrk="1" fontAlgn="b" latinLnBrk="0" hangingPunct="1">
                        <a:lnSpc>
                          <a:spcPct val="115000"/>
                        </a:lnSpc>
                        <a:spcBef>
                          <a:spcPts val="0"/>
                        </a:spcBef>
                        <a:spcAft>
                          <a:spcPts val="0"/>
                        </a:spcAft>
                      </a:pPr>
                      <a:r>
                        <a:rPr lang="en-US" sz="1600" kern="1200" dirty="0">
                          <a:effectLst/>
                        </a:rPr>
                        <a:t>100.00%</a:t>
                      </a:r>
                      <a:endParaRPr lang="en-US" sz="1600" kern="1200" dirty="0">
                        <a:solidFill>
                          <a:schemeClr val="dk1"/>
                        </a:solidFill>
                        <a:effectLst/>
                        <a:latin typeface="+mn-lt"/>
                        <a:ea typeface="+mn-ea"/>
                        <a:cs typeface="+mn-cs"/>
                      </a:endParaRPr>
                    </a:p>
                  </a:txBody>
                  <a:tcPr marL="9525" marR="9525" marT="9525" marB="0" anchor="b"/>
                </a:tc>
                <a:tc>
                  <a:txBody>
                    <a:bodyPr/>
                    <a:lstStyle/>
                    <a:p>
                      <a:pPr marL="0" marR="0" algn="ctr" defTabSz="457200" rtl="0" eaLnBrk="1" fontAlgn="b" latinLnBrk="0" hangingPunct="1">
                        <a:lnSpc>
                          <a:spcPct val="115000"/>
                        </a:lnSpc>
                        <a:spcBef>
                          <a:spcPts val="0"/>
                        </a:spcBef>
                        <a:spcAft>
                          <a:spcPts val="0"/>
                        </a:spcAft>
                      </a:pPr>
                      <a:r>
                        <a:rPr lang="en-US" sz="1600" kern="1200" dirty="0">
                          <a:effectLst/>
                        </a:rPr>
                        <a:t>1064.72</a:t>
                      </a:r>
                      <a:endParaRPr lang="en-US" sz="1600"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288875744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15398378"/>
              </p:ext>
            </p:extLst>
          </p:nvPr>
        </p:nvGraphicFramePr>
        <p:xfrm>
          <a:off x="1523998" y="5099186"/>
          <a:ext cx="6096000" cy="1489550"/>
        </p:xfrm>
        <a:graphic>
          <a:graphicData uri="http://schemas.openxmlformats.org/drawingml/2006/table">
            <a:tbl>
              <a:tblPr firstRow="1" bandRow="1">
                <a:tableStyleId>{21E4AEA4-8DFA-4A89-87EB-49C32662AFE0}</a:tableStyleId>
              </a:tblPr>
              <a:tblGrid>
                <a:gridCol w="1308967">
                  <a:extLst>
                    <a:ext uri="{9D8B030D-6E8A-4147-A177-3AD203B41FA5}">
                      <a16:colId xmlns:a16="http://schemas.microsoft.com/office/drawing/2014/main" val="479445817"/>
                    </a:ext>
                  </a:extLst>
                </a:gridCol>
                <a:gridCol w="905163">
                  <a:extLst>
                    <a:ext uri="{9D8B030D-6E8A-4147-A177-3AD203B41FA5}">
                      <a16:colId xmlns:a16="http://schemas.microsoft.com/office/drawing/2014/main" val="488613820"/>
                    </a:ext>
                  </a:extLst>
                </a:gridCol>
                <a:gridCol w="942690">
                  <a:extLst>
                    <a:ext uri="{9D8B030D-6E8A-4147-A177-3AD203B41FA5}">
                      <a16:colId xmlns:a16="http://schemas.microsoft.com/office/drawing/2014/main" val="680306391"/>
                    </a:ext>
                  </a:extLst>
                </a:gridCol>
                <a:gridCol w="907180">
                  <a:extLst>
                    <a:ext uri="{9D8B030D-6E8A-4147-A177-3AD203B41FA5}">
                      <a16:colId xmlns:a16="http://schemas.microsoft.com/office/drawing/2014/main" val="3073768630"/>
                    </a:ext>
                  </a:extLst>
                </a:gridCol>
                <a:gridCol w="1016000">
                  <a:extLst>
                    <a:ext uri="{9D8B030D-6E8A-4147-A177-3AD203B41FA5}">
                      <a16:colId xmlns:a16="http://schemas.microsoft.com/office/drawing/2014/main" val="1609411539"/>
                    </a:ext>
                  </a:extLst>
                </a:gridCol>
                <a:gridCol w="1016000">
                  <a:extLst>
                    <a:ext uri="{9D8B030D-6E8A-4147-A177-3AD203B41FA5}">
                      <a16:colId xmlns:a16="http://schemas.microsoft.com/office/drawing/2014/main" val="1264533155"/>
                    </a:ext>
                  </a:extLst>
                </a:gridCol>
              </a:tblGrid>
              <a:tr h="216589">
                <a:tc gridSpan="6">
                  <a:txBody>
                    <a:bodyPr/>
                    <a:lstStyle/>
                    <a:p>
                      <a:pPr marL="0" marR="0" algn="ctr" defTabSz="457200" rtl="0" eaLnBrk="1" fontAlgn="b" latinLnBrk="0" hangingPunct="1">
                        <a:lnSpc>
                          <a:spcPct val="115000"/>
                        </a:lnSpc>
                        <a:spcBef>
                          <a:spcPts val="0"/>
                        </a:spcBef>
                        <a:spcAft>
                          <a:spcPts val="0"/>
                        </a:spcAft>
                      </a:pPr>
                      <a:r>
                        <a:rPr lang="en-US" sz="1600" kern="1200" dirty="0">
                          <a:effectLst/>
                        </a:rPr>
                        <a:t>Evaluation</a:t>
                      </a:r>
                      <a:endParaRPr lang="en-US" sz="1600" b="1" kern="1200" dirty="0">
                        <a:solidFill>
                          <a:schemeClr val="lt1"/>
                        </a:solidFill>
                        <a:effectLst/>
                        <a:latin typeface="+mn-lt"/>
                        <a:ea typeface="+mn-ea"/>
                        <a:cs typeface="+mn-cs"/>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53400088"/>
                  </a:ext>
                </a:extLst>
              </a:tr>
              <a:tr h="329786">
                <a:tc>
                  <a:txBody>
                    <a:bodyPr/>
                    <a:lstStyle/>
                    <a:p>
                      <a:pPr marL="0" marR="0" algn="ctr" defTabSz="457200" rtl="0" eaLnBrk="1" fontAlgn="b" latinLnBrk="0" hangingPunct="1">
                        <a:lnSpc>
                          <a:spcPct val="115000"/>
                        </a:lnSpc>
                        <a:spcBef>
                          <a:spcPts val="0"/>
                        </a:spcBef>
                        <a:spcAft>
                          <a:spcPts val="0"/>
                        </a:spcAft>
                      </a:pPr>
                      <a:r>
                        <a:rPr lang="en-US" sz="1600" b="1" kern="1200" dirty="0">
                          <a:effectLst/>
                        </a:rPr>
                        <a:t>Description</a:t>
                      </a:r>
                      <a:endParaRPr lang="en-US" sz="1600" b="1" kern="1200" dirty="0">
                        <a:solidFill>
                          <a:schemeClr val="lt1"/>
                        </a:solidFill>
                        <a:effectLst/>
                        <a:latin typeface="+mn-lt"/>
                        <a:ea typeface="+mn-ea"/>
                        <a:cs typeface="+mn-cs"/>
                      </a:endParaRPr>
                    </a:p>
                  </a:txBody>
                  <a:tcPr marL="9525" marR="9525" marT="9525" marB="0" anchor="b"/>
                </a:tc>
                <a:tc gridSpan="2">
                  <a:txBody>
                    <a:bodyPr/>
                    <a:lstStyle/>
                    <a:p>
                      <a:pPr marL="0" marR="0" algn="ctr" defTabSz="457200" rtl="0" eaLnBrk="1" fontAlgn="b" latinLnBrk="0" hangingPunct="1">
                        <a:lnSpc>
                          <a:spcPct val="115000"/>
                        </a:lnSpc>
                        <a:spcBef>
                          <a:spcPts val="0"/>
                        </a:spcBef>
                        <a:spcAft>
                          <a:spcPts val="0"/>
                        </a:spcAft>
                      </a:pPr>
                      <a:r>
                        <a:rPr lang="en-US" sz="1600" b="1" kern="1200" dirty="0">
                          <a:effectLst/>
                        </a:rPr>
                        <a:t>Files</a:t>
                      </a:r>
                      <a:endParaRPr lang="en-US" sz="1600" b="1" kern="1200" dirty="0">
                        <a:solidFill>
                          <a:schemeClr val="lt1"/>
                        </a:solidFill>
                        <a:effectLst/>
                        <a:latin typeface="+mn-lt"/>
                        <a:ea typeface="+mn-ea"/>
                        <a:cs typeface="+mn-cs"/>
                      </a:endParaRPr>
                    </a:p>
                  </a:txBody>
                  <a:tcPr marL="9525" marR="9525" marT="9525" marB="0" anchor="b"/>
                </a:tc>
                <a:tc hMerge="1">
                  <a:txBody>
                    <a:bodyPr/>
                    <a:lstStyle/>
                    <a:p>
                      <a:endParaRPr lang="en-US"/>
                    </a:p>
                  </a:txBody>
                  <a:tcPr/>
                </a:tc>
                <a:tc gridSpan="2">
                  <a:txBody>
                    <a:bodyPr/>
                    <a:lstStyle/>
                    <a:p>
                      <a:pPr marL="0" marR="0" algn="ctr" defTabSz="457200" rtl="0" eaLnBrk="1" fontAlgn="b" latinLnBrk="0" hangingPunct="1">
                        <a:lnSpc>
                          <a:spcPct val="115000"/>
                        </a:lnSpc>
                        <a:spcBef>
                          <a:spcPts val="0"/>
                        </a:spcBef>
                        <a:spcAft>
                          <a:spcPts val="0"/>
                        </a:spcAft>
                      </a:pPr>
                      <a:r>
                        <a:rPr lang="en-US" sz="1600" b="1" kern="1200" dirty="0">
                          <a:effectLst/>
                        </a:rPr>
                        <a:t>Patients</a:t>
                      </a:r>
                      <a:endParaRPr lang="en-US" sz="1600" b="1" kern="1200" dirty="0">
                        <a:solidFill>
                          <a:schemeClr val="lt1"/>
                        </a:solidFill>
                        <a:effectLst/>
                        <a:latin typeface="+mn-lt"/>
                        <a:ea typeface="+mn-ea"/>
                        <a:cs typeface="+mn-cs"/>
                      </a:endParaRPr>
                    </a:p>
                  </a:txBody>
                  <a:tcPr marL="9525" marR="9525" marT="9525" marB="0" anchor="b"/>
                </a:tc>
                <a:tc hMerge="1">
                  <a:txBody>
                    <a:bodyPr/>
                    <a:lstStyle/>
                    <a:p>
                      <a:endParaRPr lang="en-US"/>
                    </a:p>
                  </a:txBody>
                  <a:tcPr/>
                </a:tc>
                <a:tc>
                  <a:txBody>
                    <a:bodyPr/>
                    <a:lstStyle/>
                    <a:p>
                      <a:pPr marL="0" marR="0" algn="ctr" defTabSz="457200" rtl="0" eaLnBrk="1" fontAlgn="b" latinLnBrk="0" hangingPunct="1">
                        <a:lnSpc>
                          <a:spcPct val="115000"/>
                        </a:lnSpc>
                        <a:spcBef>
                          <a:spcPts val="0"/>
                        </a:spcBef>
                        <a:spcAft>
                          <a:spcPts val="0"/>
                        </a:spcAft>
                      </a:pPr>
                      <a:r>
                        <a:rPr lang="en-US" sz="1600" b="1" kern="1200" dirty="0">
                          <a:effectLst/>
                        </a:rPr>
                        <a:t>Hours</a:t>
                      </a:r>
                      <a:endParaRPr lang="en-US" sz="1600" b="1" kern="1200" dirty="0">
                        <a:solidFill>
                          <a:schemeClr val="lt1"/>
                        </a:solidFill>
                        <a:effectLst/>
                        <a:latin typeface="+mn-lt"/>
                        <a:ea typeface="+mn-ea"/>
                        <a:cs typeface="+mn-cs"/>
                      </a:endParaRPr>
                    </a:p>
                  </a:txBody>
                  <a:tcPr marL="9525" marR="9525" marT="9525" marB="0" anchor="b"/>
                </a:tc>
                <a:extLst>
                  <a:ext uri="{0D108BD9-81ED-4DB2-BD59-A6C34878D82A}">
                    <a16:rowId xmlns:a16="http://schemas.microsoft.com/office/drawing/2014/main" val="58870838"/>
                  </a:ext>
                </a:extLst>
              </a:tr>
              <a:tr h="163720">
                <a:tc>
                  <a:txBody>
                    <a:bodyPr/>
                    <a:lstStyle/>
                    <a:p>
                      <a:pPr marL="0" marR="0" algn="ctr" defTabSz="457200" rtl="0" eaLnBrk="1" fontAlgn="b" latinLnBrk="0" hangingPunct="1">
                        <a:lnSpc>
                          <a:spcPct val="115000"/>
                        </a:lnSpc>
                        <a:spcBef>
                          <a:spcPts val="0"/>
                        </a:spcBef>
                        <a:spcAft>
                          <a:spcPts val="0"/>
                        </a:spcAft>
                      </a:pPr>
                      <a:r>
                        <a:rPr lang="en-US" sz="1600" kern="1200" dirty="0">
                          <a:effectLst/>
                        </a:rPr>
                        <a:t>Abnormal</a:t>
                      </a:r>
                      <a:endParaRPr lang="en-US" sz="1600" b="1" kern="1200" dirty="0">
                        <a:solidFill>
                          <a:schemeClr val="lt1"/>
                        </a:solidFill>
                        <a:effectLst/>
                        <a:latin typeface="+mn-lt"/>
                        <a:ea typeface="+mn-ea"/>
                        <a:cs typeface="+mn-cs"/>
                      </a:endParaRPr>
                    </a:p>
                  </a:txBody>
                  <a:tcPr marL="9525" marR="9525" marT="9525" marB="0" anchor="b"/>
                </a:tc>
                <a:tc>
                  <a:txBody>
                    <a:bodyPr/>
                    <a:lstStyle/>
                    <a:p>
                      <a:pPr marL="0" marR="0" algn="ctr" defTabSz="457200" rtl="0" eaLnBrk="1" fontAlgn="b" latinLnBrk="0" hangingPunct="1">
                        <a:lnSpc>
                          <a:spcPct val="115000"/>
                        </a:lnSpc>
                        <a:spcBef>
                          <a:spcPts val="0"/>
                        </a:spcBef>
                        <a:spcAft>
                          <a:spcPts val="0"/>
                        </a:spcAft>
                      </a:pPr>
                      <a:r>
                        <a:rPr lang="en-US" sz="1600" kern="1200" dirty="0">
                          <a:effectLst/>
                        </a:rPr>
                        <a:t>130</a:t>
                      </a:r>
                      <a:endParaRPr lang="en-US" sz="1600" b="1" kern="1200" dirty="0">
                        <a:solidFill>
                          <a:schemeClr val="lt1"/>
                        </a:solidFill>
                        <a:effectLst/>
                        <a:latin typeface="+mn-lt"/>
                        <a:ea typeface="+mn-ea"/>
                        <a:cs typeface="+mn-cs"/>
                      </a:endParaRPr>
                    </a:p>
                  </a:txBody>
                  <a:tcPr marL="9525" marR="9525" marT="9525" marB="0" anchor="b"/>
                </a:tc>
                <a:tc>
                  <a:txBody>
                    <a:bodyPr/>
                    <a:lstStyle/>
                    <a:p>
                      <a:pPr marL="0" marR="0" algn="ctr" defTabSz="457200" rtl="0" eaLnBrk="1" fontAlgn="b" latinLnBrk="0" hangingPunct="1">
                        <a:lnSpc>
                          <a:spcPct val="115000"/>
                        </a:lnSpc>
                        <a:spcBef>
                          <a:spcPts val="0"/>
                        </a:spcBef>
                        <a:spcAft>
                          <a:spcPts val="0"/>
                        </a:spcAft>
                      </a:pPr>
                      <a:r>
                        <a:rPr lang="en-US" sz="1600" kern="1200" dirty="0">
                          <a:effectLst/>
                        </a:rPr>
                        <a:t>46.43%</a:t>
                      </a:r>
                      <a:endParaRPr lang="en-US" sz="1600" b="1" kern="1200" dirty="0">
                        <a:solidFill>
                          <a:schemeClr val="lt1"/>
                        </a:solidFill>
                        <a:effectLst/>
                        <a:latin typeface="+mn-lt"/>
                        <a:ea typeface="+mn-ea"/>
                        <a:cs typeface="+mn-cs"/>
                      </a:endParaRPr>
                    </a:p>
                  </a:txBody>
                  <a:tcPr marL="9525" marR="9525" marT="9525" marB="0" anchor="b"/>
                </a:tc>
                <a:tc>
                  <a:txBody>
                    <a:bodyPr/>
                    <a:lstStyle/>
                    <a:p>
                      <a:pPr marL="0" marR="0" algn="ctr" defTabSz="457200" rtl="0" eaLnBrk="1" fontAlgn="b" latinLnBrk="0" hangingPunct="1">
                        <a:lnSpc>
                          <a:spcPct val="115000"/>
                        </a:lnSpc>
                        <a:spcBef>
                          <a:spcPts val="0"/>
                        </a:spcBef>
                        <a:spcAft>
                          <a:spcPts val="0"/>
                        </a:spcAft>
                      </a:pPr>
                      <a:r>
                        <a:rPr lang="en-US" sz="1600" kern="1200" dirty="0">
                          <a:effectLst/>
                        </a:rPr>
                        <a:t>105</a:t>
                      </a:r>
                      <a:endParaRPr lang="en-US" sz="1600" b="1" kern="1200" dirty="0">
                        <a:solidFill>
                          <a:schemeClr val="lt1"/>
                        </a:solidFill>
                        <a:effectLst/>
                        <a:latin typeface="+mn-lt"/>
                        <a:ea typeface="+mn-ea"/>
                        <a:cs typeface="+mn-cs"/>
                      </a:endParaRPr>
                    </a:p>
                  </a:txBody>
                  <a:tcPr marL="9525" marR="9525" marT="9525" marB="0" anchor="b"/>
                </a:tc>
                <a:tc>
                  <a:txBody>
                    <a:bodyPr/>
                    <a:lstStyle/>
                    <a:p>
                      <a:pPr marL="0" marR="0" algn="ctr" defTabSz="457200" rtl="0" eaLnBrk="1" fontAlgn="b" latinLnBrk="0" hangingPunct="1">
                        <a:lnSpc>
                          <a:spcPct val="115000"/>
                        </a:lnSpc>
                        <a:spcBef>
                          <a:spcPts val="0"/>
                        </a:spcBef>
                        <a:spcAft>
                          <a:spcPts val="0"/>
                        </a:spcAft>
                      </a:pPr>
                      <a:r>
                        <a:rPr lang="en-US" sz="1600" kern="1200" dirty="0">
                          <a:effectLst/>
                        </a:rPr>
                        <a:t>41.50%</a:t>
                      </a:r>
                      <a:endParaRPr lang="en-US" sz="1600" b="1" kern="1200" dirty="0">
                        <a:solidFill>
                          <a:schemeClr val="lt1"/>
                        </a:solidFill>
                        <a:effectLst/>
                        <a:latin typeface="+mn-lt"/>
                        <a:ea typeface="+mn-ea"/>
                        <a:cs typeface="+mn-cs"/>
                      </a:endParaRPr>
                    </a:p>
                  </a:txBody>
                  <a:tcPr marL="9525" marR="9525" marT="9525" marB="0" anchor="b"/>
                </a:tc>
                <a:tc>
                  <a:txBody>
                    <a:bodyPr/>
                    <a:lstStyle/>
                    <a:p>
                      <a:pPr marL="0" marR="0" algn="ctr" defTabSz="457200" rtl="0" eaLnBrk="1" fontAlgn="b" latinLnBrk="0" hangingPunct="1">
                        <a:lnSpc>
                          <a:spcPct val="115000"/>
                        </a:lnSpc>
                        <a:spcBef>
                          <a:spcPts val="0"/>
                        </a:spcBef>
                        <a:spcAft>
                          <a:spcPts val="0"/>
                        </a:spcAft>
                      </a:pPr>
                      <a:r>
                        <a:rPr lang="en-US" sz="1600" kern="1200" dirty="0">
                          <a:effectLst/>
                        </a:rPr>
                        <a:t>48.98</a:t>
                      </a:r>
                      <a:endParaRPr lang="en-US" sz="1600" b="1" kern="1200" dirty="0">
                        <a:solidFill>
                          <a:schemeClr val="lt1"/>
                        </a:solidFill>
                        <a:effectLst/>
                        <a:latin typeface="+mn-lt"/>
                        <a:ea typeface="+mn-ea"/>
                        <a:cs typeface="+mn-cs"/>
                      </a:endParaRPr>
                    </a:p>
                  </a:txBody>
                  <a:tcPr marL="9525" marR="9525" marT="9525" marB="0" anchor="b"/>
                </a:tc>
                <a:extLst>
                  <a:ext uri="{0D108BD9-81ED-4DB2-BD59-A6C34878D82A}">
                    <a16:rowId xmlns:a16="http://schemas.microsoft.com/office/drawing/2014/main" val="2030505855"/>
                  </a:ext>
                </a:extLst>
              </a:tr>
              <a:tr h="163720">
                <a:tc>
                  <a:txBody>
                    <a:bodyPr/>
                    <a:lstStyle/>
                    <a:p>
                      <a:pPr marL="0" marR="0" algn="ctr" defTabSz="457200" rtl="0" eaLnBrk="1" fontAlgn="b" latinLnBrk="0" hangingPunct="1">
                        <a:lnSpc>
                          <a:spcPct val="115000"/>
                        </a:lnSpc>
                        <a:spcBef>
                          <a:spcPts val="0"/>
                        </a:spcBef>
                        <a:spcAft>
                          <a:spcPts val="0"/>
                        </a:spcAft>
                      </a:pPr>
                      <a:r>
                        <a:rPr lang="en-US" sz="1600" kern="1200">
                          <a:effectLst/>
                        </a:rPr>
                        <a:t>Normal</a:t>
                      </a:r>
                      <a:endParaRPr lang="en-US" sz="1600" b="1" kern="1200">
                        <a:solidFill>
                          <a:schemeClr val="lt1"/>
                        </a:solidFill>
                        <a:effectLst/>
                        <a:latin typeface="+mn-lt"/>
                        <a:ea typeface="+mn-ea"/>
                        <a:cs typeface="+mn-cs"/>
                      </a:endParaRPr>
                    </a:p>
                  </a:txBody>
                  <a:tcPr marL="9525" marR="9525" marT="9525" marB="0" anchor="b"/>
                </a:tc>
                <a:tc>
                  <a:txBody>
                    <a:bodyPr/>
                    <a:lstStyle/>
                    <a:p>
                      <a:pPr marL="0" marR="0" algn="ctr" defTabSz="457200" rtl="0" eaLnBrk="1" fontAlgn="b" latinLnBrk="0" hangingPunct="1">
                        <a:lnSpc>
                          <a:spcPct val="115000"/>
                        </a:lnSpc>
                        <a:spcBef>
                          <a:spcPts val="0"/>
                        </a:spcBef>
                        <a:spcAft>
                          <a:spcPts val="0"/>
                        </a:spcAft>
                      </a:pPr>
                      <a:r>
                        <a:rPr lang="en-US" sz="1600" kern="1200" dirty="0">
                          <a:effectLst/>
                        </a:rPr>
                        <a:t>150</a:t>
                      </a:r>
                      <a:endParaRPr lang="en-US" sz="1600" b="1" kern="1200" dirty="0">
                        <a:solidFill>
                          <a:schemeClr val="lt1"/>
                        </a:solidFill>
                        <a:effectLst/>
                        <a:latin typeface="+mn-lt"/>
                        <a:ea typeface="+mn-ea"/>
                        <a:cs typeface="+mn-cs"/>
                      </a:endParaRPr>
                    </a:p>
                  </a:txBody>
                  <a:tcPr marL="9525" marR="9525" marT="9525" marB="0" anchor="b"/>
                </a:tc>
                <a:tc>
                  <a:txBody>
                    <a:bodyPr/>
                    <a:lstStyle/>
                    <a:p>
                      <a:pPr marL="0" marR="0" algn="ctr" defTabSz="457200" rtl="0" eaLnBrk="1" fontAlgn="b" latinLnBrk="0" hangingPunct="1">
                        <a:lnSpc>
                          <a:spcPct val="115000"/>
                        </a:lnSpc>
                        <a:spcBef>
                          <a:spcPts val="0"/>
                        </a:spcBef>
                        <a:spcAft>
                          <a:spcPts val="0"/>
                        </a:spcAft>
                      </a:pPr>
                      <a:r>
                        <a:rPr lang="en-US" sz="1600" kern="1200" dirty="0">
                          <a:effectLst/>
                        </a:rPr>
                        <a:t>53.57%</a:t>
                      </a:r>
                      <a:endParaRPr lang="en-US" sz="1600" b="1" kern="1200" dirty="0">
                        <a:solidFill>
                          <a:schemeClr val="lt1"/>
                        </a:solidFill>
                        <a:effectLst/>
                        <a:latin typeface="+mn-lt"/>
                        <a:ea typeface="+mn-ea"/>
                        <a:cs typeface="+mn-cs"/>
                      </a:endParaRPr>
                    </a:p>
                  </a:txBody>
                  <a:tcPr marL="9525" marR="9525" marT="9525" marB="0" anchor="b"/>
                </a:tc>
                <a:tc>
                  <a:txBody>
                    <a:bodyPr/>
                    <a:lstStyle/>
                    <a:p>
                      <a:pPr marL="0" marR="0" algn="ctr" defTabSz="457200" rtl="0" eaLnBrk="1" fontAlgn="b" latinLnBrk="0" hangingPunct="1">
                        <a:lnSpc>
                          <a:spcPct val="115000"/>
                        </a:lnSpc>
                        <a:spcBef>
                          <a:spcPts val="0"/>
                        </a:spcBef>
                        <a:spcAft>
                          <a:spcPts val="0"/>
                        </a:spcAft>
                      </a:pPr>
                      <a:r>
                        <a:rPr lang="en-US" sz="1600" kern="1200">
                          <a:effectLst/>
                        </a:rPr>
                        <a:t>148</a:t>
                      </a:r>
                      <a:endParaRPr lang="en-US" sz="1600" b="1" kern="1200">
                        <a:solidFill>
                          <a:schemeClr val="lt1"/>
                        </a:solidFill>
                        <a:effectLst/>
                        <a:latin typeface="+mn-lt"/>
                        <a:ea typeface="+mn-ea"/>
                        <a:cs typeface="+mn-cs"/>
                      </a:endParaRPr>
                    </a:p>
                  </a:txBody>
                  <a:tcPr marL="9525" marR="9525" marT="9525" marB="0" anchor="b"/>
                </a:tc>
                <a:tc>
                  <a:txBody>
                    <a:bodyPr/>
                    <a:lstStyle/>
                    <a:p>
                      <a:pPr marL="0" marR="0" algn="ctr" defTabSz="457200" rtl="0" eaLnBrk="1" fontAlgn="b" latinLnBrk="0" hangingPunct="1">
                        <a:lnSpc>
                          <a:spcPct val="115000"/>
                        </a:lnSpc>
                        <a:spcBef>
                          <a:spcPts val="0"/>
                        </a:spcBef>
                        <a:spcAft>
                          <a:spcPts val="0"/>
                        </a:spcAft>
                      </a:pPr>
                      <a:r>
                        <a:rPr lang="en-US" sz="1600" kern="1200" dirty="0">
                          <a:effectLst/>
                        </a:rPr>
                        <a:t>58.50%</a:t>
                      </a:r>
                      <a:endParaRPr lang="en-US" sz="1600" b="1" kern="1200" dirty="0">
                        <a:solidFill>
                          <a:schemeClr val="lt1"/>
                        </a:solidFill>
                        <a:effectLst/>
                        <a:latin typeface="+mn-lt"/>
                        <a:ea typeface="+mn-ea"/>
                        <a:cs typeface="+mn-cs"/>
                      </a:endParaRPr>
                    </a:p>
                  </a:txBody>
                  <a:tcPr marL="9525" marR="9525" marT="9525" marB="0" anchor="b"/>
                </a:tc>
                <a:tc>
                  <a:txBody>
                    <a:bodyPr/>
                    <a:lstStyle/>
                    <a:p>
                      <a:pPr marL="0" marR="0" algn="ctr" defTabSz="457200" rtl="0" eaLnBrk="1" fontAlgn="b" latinLnBrk="0" hangingPunct="1">
                        <a:lnSpc>
                          <a:spcPct val="115000"/>
                        </a:lnSpc>
                        <a:spcBef>
                          <a:spcPts val="0"/>
                        </a:spcBef>
                        <a:spcAft>
                          <a:spcPts val="0"/>
                        </a:spcAft>
                      </a:pPr>
                      <a:r>
                        <a:rPr lang="en-US" sz="1600" kern="1200" dirty="0">
                          <a:effectLst/>
                        </a:rPr>
                        <a:t>55.46</a:t>
                      </a:r>
                      <a:endParaRPr lang="en-US" sz="1600" b="1" kern="1200" dirty="0">
                        <a:solidFill>
                          <a:schemeClr val="lt1"/>
                        </a:solidFill>
                        <a:effectLst/>
                        <a:latin typeface="+mn-lt"/>
                        <a:ea typeface="+mn-ea"/>
                        <a:cs typeface="+mn-cs"/>
                      </a:endParaRPr>
                    </a:p>
                  </a:txBody>
                  <a:tcPr marL="9525" marR="9525" marT="9525" marB="0" anchor="b"/>
                </a:tc>
                <a:extLst>
                  <a:ext uri="{0D108BD9-81ED-4DB2-BD59-A6C34878D82A}">
                    <a16:rowId xmlns:a16="http://schemas.microsoft.com/office/drawing/2014/main" val="345968137"/>
                  </a:ext>
                </a:extLst>
              </a:tr>
              <a:tr h="163720">
                <a:tc>
                  <a:txBody>
                    <a:bodyPr/>
                    <a:lstStyle/>
                    <a:p>
                      <a:pPr marL="0" marR="0" algn="ctr" defTabSz="457200" rtl="0" eaLnBrk="1" fontAlgn="b" latinLnBrk="0" hangingPunct="1">
                        <a:lnSpc>
                          <a:spcPct val="115000"/>
                        </a:lnSpc>
                        <a:spcBef>
                          <a:spcPts val="0"/>
                        </a:spcBef>
                        <a:spcAft>
                          <a:spcPts val="0"/>
                        </a:spcAft>
                      </a:pPr>
                      <a:r>
                        <a:rPr lang="en-US" sz="1600" kern="1200">
                          <a:effectLst/>
                        </a:rPr>
                        <a:t>Total</a:t>
                      </a:r>
                      <a:endParaRPr lang="en-US" sz="1600" b="1" kern="1200">
                        <a:solidFill>
                          <a:schemeClr val="lt1"/>
                        </a:solidFill>
                        <a:effectLst/>
                        <a:latin typeface="+mn-lt"/>
                        <a:ea typeface="+mn-ea"/>
                        <a:cs typeface="+mn-cs"/>
                      </a:endParaRPr>
                    </a:p>
                  </a:txBody>
                  <a:tcPr marL="9525" marR="9525" marT="9525" marB="0" anchor="b"/>
                </a:tc>
                <a:tc>
                  <a:txBody>
                    <a:bodyPr/>
                    <a:lstStyle/>
                    <a:p>
                      <a:pPr marL="0" marR="0" algn="ctr" defTabSz="457200" rtl="0" eaLnBrk="1" fontAlgn="b" latinLnBrk="0" hangingPunct="1">
                        <a:lnSpc>
                          <a:spcPct val="115000"/>
                        </a:lnSpc>
                        <a:spcBef>
                          <a:spcPts val="0"/>
                        </a:spcBef>
                        <a:spcAft>
                          <a:spcPts val="0"/>
                        </a:spcAft>
                      </a:pPr>
                      <a:r>
                        <a:rPr lang="en-US" sz="1600" kern="1200" dirty="0">
                          <a:effectLst/>
                        </a:rPr>
                        <a:t>280</a:t>
                      </a:r>
                      <a:endParaRPr lang="en-US" sz="1600" b="1" kern="1200" dirty="0">
                        <a:solidFill>
                          <a:schemeClr val="lt1"/>
                        </a:solidFill>
                        <a:effectLst/>
                        <a:latin typeface="+mn-lt"/>
                        <a:ea typeface="+mn-ea"/>
                        <a:cs typeface="+mn-cs"/>
                      </a:endParaRPr>
                    </a:p>
                  </a:txBody>
                  <a:tcPr marL="9525" marR="9525" marT="9525" marB="0" anchor="b"/>
                </a:tc>
                <a:tc>
                  <a:txBody>
                    <a:bodyPr/>
                    <a:lstStyle/>
                    <a:p>
                      <a:pPr marL="0" marR="0" algn="ctr" defTabSz="457200" rtl="0" eaLnBrk="1" fontAlgn="b" latinLnBrk="0" hangingPunct="1">
                        <a:lnSpc>
                          <a:spcPct val="115000"/>
                        </a:lnSpc>
                        <a:spcBef>
                          <a:spcPts val="0"/>
                        </a:spcBef>
                        <a:spcAft>
                          <a:spcPts val="0"/>
                        </a:spcAft>
                      </a:pPr>
                      <a:r>
                        <a:rPr lang="en-US" sz="1600" kern="1200" dirty="0">
                          <a:effectLst/>
                        </a:rPr>
                        <a:t>100.00%</a:t>
                      </a:r>
                      <a:endParaRPr lang="en-US" sz="1600" b="1" kern="1200" dirty="0">
                        <a:solidFill>
                          <a:schemeClr val="lt1"/>
                        </a:solidFill>
                        <a:effectLst/>
                        <a:latin typeface="+mn-lt"/>
                        <a:ea typeface="+mn-ea"/>
                        <a:cs typeface="+mn-cs"/>
                      </a:endParaRPr>
                    </a:p>
                  </a:txBody>
                  <a:tcPr marL="9525" marR="9525" marT="9525" marB="0" anchor="b"/>
                </a:tc>
                <a:tc>
                  <a:txBody>
                    <a:bodyPr/>
                    <a:lstStyle/>
                    <a:p>
                      <a:pPr marL="0" marR="0" algn="ctr" defTabSz="457200" rtl="0" eaLnBrk="1" fontAlgn="b" latinLnBrk="0" hangingPunct="1">
                        <a:lnSpc>
                          <a:spcPct val="115000"/>
                        </a:lnSpc>
                        <a:spcBef>
                          <a:spcPts val="0"/>
                        </a:spcBef>
                        <a:spcAft>
                          <a:spcPts val="0"/>
                        </a:spcAft>
                      </a:pPr>
                      <a:r>
                        <a:rPr lang="en-US" sz="1600" kern="1200" dirty="0">
                          <a:effectLst/>
                        </a:rPr>
                        <a:t>253</a:t>
                      </a:r>
                      <a:endParaRPr lang="en-US" sz="1600" b="1" kern="1200" dirty="0">
                        <a:solidFill>
                          <a:schemeClr val="lt1"/>
                        </a:solidFill>
                        <a:effectLst/>
                        <a:latin typeface="+mn-lt"/>
                        <a:ea typeface="+mn-ea"/>
                        <a:cs typeface="+mn-cs"/>
                      </a:endParaRPr>
                    </a:p>
                  </a:txBody>
                  <a:tcPr marL="9525" marR="9525" marT="9525" marB="0" anchor="b"/>
                </a:tc>
                <a:tc>
                  <a:txBody>
                    <a:bodyPr/>
                    <a:lstStyle/>
                    <a:p>
                      <a:pPr marL="0" marR="0" algn="ctr" defTabSz="457200" rtl="0" eaLnBrk="1" fontAlgn="b" latinLnBrk="0" hangingPunct="1">
                        <a:lnSpc>
                          <a:spcPct val="115000"/>
                        </a:lnSpc>
                        <a:spcBef>
                          <a:spcPts val="0"/>
                        </a:spcBef>
                        <a:spcAft>
                          <a:spcPts val="0"/>
                        </a:spcAft>
                      </a:pPr>
                      <a:r>
                        <a:rPr lang="en-US" sz="1600" kern="1200" dirty="0">
                          <a:effectLst/>
                        </a:rPr>
                        <a:t>100.00%</a:t>
                      </a:r>
                      <a:endParaRPr lang="en-US" sz="1600" b="1" kern="1200" dirty="0">
                        <a:solidFill>
                          <a:schemeClr val="lt1"/>
                        </a:solidFill>
                        <a:effectLst/>
                        <a:latin typeface="+mn-lt"/>
                        <a:ea typeface="+mn-ea"/>
                        <a:cs typeface="+mn-cs"/>
                      </a:endParaRPr>
                    </a:p>
                  </a:txBody>
                  <a:tcPr marL="9525" marR="9525" marT="9525" marB="0" anchor="b"/>
                </a:tc>
                <a:tc>
                  <a:txBody>
                    <a:bodyPr/>
                    <a:lstStyle/>
                    <a:p>
                      <a:pPr marL="0" marR="0" algn="ctr" defTabSz="457200" rtl="0" eaLnBrk="1" fontAlgn="b" latinLnBrk="0" hangingPunct="1">
                        <a:lnSpc>
                          <a:spcPct val="115000"/>
                        </a:lnSpc>
                        <a:spcBef>
                          <a:spcPts val="0"/>
                        </a:spcBef>
                        <a:spcAft>
                          <a:spcPts val="0"/>
                        </a:spcAft>
                      </a:pPr>
                      <a:r>
                        <a:rPr lang="en-US" sz="1600" kern="1200" dirty="0">
                          <a:effectLst/>
                        </a:rPr>
                        <a:t>104.44</a:t>
                      </a:r>
                      <a:endParaRPr lang="en-US" sz="1600" b="1" kern="1200" dirty="0">
                        <a:solidFill>
                          <a:schemeClr val="lt1"/>
                        </a:solidFill>
                        <a:effectLst/>
                        <a:latin typeface="+mn-lt"/>
                        <a:ea typeface="+mn-ea"/>
                        <a:cs typeface="+mn-cs"/>
                      </a:endParaRPr>
                    </a:p>
                  </a:txBody>
                  <a:tcPr marL="9525" marR="9525" marT="9525" marB="0" anchor="b"/>
                </a:tc>
                <a:extLst>
                  <a:ext uri="{0D108BD9-81ED-4DB2-BD59-A6C34878D82A}">
                    <a16:rowId xmlns:a16="http://schemas.microsoft.com/office/drawing/2014/main" val="2888757442"/>
                  </a:ext>
                </a:extLst>
              </a:tr>
            </a:tbl>
          </a:graphicData>
        </a:graphic>
      </p:graphicFrame>
    </p:spTree>
    <p:extLst>
      <p:ext uri="{BB962C8B-B14F-4D97-AF65-F5344CB8AC3E}">
        <p14:creationId xmlns:p14="http://schemas.microsoft.com/office/powerpoint/2010/main" val="1302583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1479851" y="2431788"/>
            <a:ext cx="6649721" cy="677108"/>
          </a:xfrm>
          <a:prstGeom prst="rect">
            <a:avLst/>
          </a:prstGeom>
          <a:noFill/>
        </p:spPr>
        <p:txBody>
          <a:bodyPr wrap="square" lIns="0" tIns="0" rIns="0" bIns="0" rtlCol="0">
            <a:spAutoFit/>
          </a:bodyPr>
          <a:lstStyle/>
          <a:p>
            <a:pPr algn="r" defTabSz="457200" eaLnBrk="1" fontAlgn="auto" hangingPunct="1">
              <a:spcBef>
                <a:spcPts val="0"/>
              </a:spcBef>
              <a:spcAft>
                <a:spcPts val="0"/>
              </a:spcAft>
            </a:pPr>
            <a:r>
              <a:rPr lang="en-US" sz="4400" dirty="0"/>
              <a:t>Introduction</a:t>
            </a:r>
            <a:endParaRPr lang="en-US" sz="3600" dirty="0">
              <a:solidFill>
                <a:prstClr val="black"/>
              </a:solidFill>
              <a:latin typeface="Arial"/>
              <a:cs typeface="Arial"/>
            </a:endParaRPr>
          </a:p>
        </p:txBody>
      </p:sp>
      <p:pic>
        <p:nvPicPr>
          <p:cNvPr id="3" name="Picture 2" descr="nedcFinal_hires_2400x1600_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4570" y="137534"/>
            <a:ext cx="1510003" cy="1008558"/>
          </a:xfrm>
          <a:prstGeom prst="rect">
            <a:avLst/>
          </a:prstGeom>
        </p:spPr>
      </p:pic>
      <p:pic>
        <p:nvPicPr>
          <p:cNvPr id="5" name="Picture 4"/>
          <p:cNvPicPr>
            <a:picLocks noChangeAspect="1"/>
          </p:cNvPicPr>
          <p:nvPr/>
        </p:nvPicPr>
        <p:blipFill>
          <a:blip r:embed="rId4"/>
          <a:stretch>
            <a:fillRect/>
          </a:stretch>
        </p:blipFill>
        <p:spPr>
          <a:xfrm>
            <a:off x="336017" y="259451"/>
            <a:ext cx="675067" cy="764724"/>
          </a:xfrm>
          <a:prstGeom prst="rect">
            <a:avLst/>
          </a:prstGeom>
        </p:spPr>
      </p:pic>
    </p:spTree>
    <p:extLst>
      <p:ext uri="{BB962C8B-B14F-4D97-AF65-F5344CB8AC3E}">
        <p14:creationId xmlns:p14="http://schemas.microsoft.com/office/powerpoint/2010/main" val="2220468145"/>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0" y="920"/>
            <a:ext cx="9144000" cy="393234"/>
          </a:xfrm>
          <a:prstGeom prst="rect">
            <a:avLst/>
          </a:prstGeom>
        </p:spPr>
        <p:txBody>
          <a:bodyPr lIns="91440" tIns="0" bIns="0">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pPr fontAlgn="auto">
              <a:spcAft>
                <a:spcPts val="0"/>
              </a:spcAft>
            </a:pPr>
            <a:r>
              <a:rPr lang="en-US" dirty="0"/>
              <a:t>Feature Extraction</a:t>
            </a:r>
          </a:p>
        </p:txBody>
      </p:sp>
      <p:pic>
        <p:nvPicPr>
          <p:cNvPr id="3" name="Picture 2"/>
          <p:cNvPicPr>
            <a:picLocks noChangeAspect="1"/>
          </p:cNvPicPr>
          <p:nvPr/>
        </p:nvPicPr>
        <p:blipFill>
          <a:blip r:embed="rId2"/>
          <a:stretch>
            <a:fillRect/>
          </a:stretch>
        </p:blipFill>
        <p:spPr>
          <a:xfrm>
            <a:off x="257175" y="1233487"/>
            <a:ext cx="8629650" cy="4619625"/>
          </a:xfrm>
          <a:prstGeom prst="rect">
            <a:avLst/>
          </a:prstGeom>
        </p:spPr>
      </p:pic>
    </p:spTree>
    <p:extLst>
      <p:ext uri="{BB962C8B-B14F-4D97-AF65-F5344CB8AC3E}">
        <p14:creationId xmlns:p14="http://schemas.microsoft.com/office/powerpoint/2010/main" val="2675538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044714" y="1792509"/>
            <a:ext cx="7777778" cy="646331"/>
          </a:xfrm>
          <a:prstGeom prst="rect">
            <a:avLst/>
          </a:prstGeom>
        </p:spPr>
        <p:txBody>
          <a:bodyPr wrap="square">
            <a:spAutoFit/>
          </a:bodyPr>
          <a:lstStyle/>
          <a:p>
            <a:endParaRPr lang="en-US" b="1" dirty="0"/>
          </a:p>
          <a:p>
            <a:pPr algn="ctr"/>
            <a:endParaRPr lang="en-US" b="1" dirty="0">
              <a:latin typeface="Arial"/>
              <a:cs typeface="Arial"/>
            </a:endParaRPr>
          </a:p>
        </p:txBody>
      </p:sp>
      <p:sp>
        <p:nvSpPr>
          <p:cNvPr id="3" name="Title 2"/>
          <p:cNvSpPr>
            <a:spLocks noGrp="1"/>
          </p:cNvSpPr>
          <p:nvPr>
            <p:ph type="title"/>
          </p:nvPr>
        </p:nvSpPr>
        <p:spPr/>
        <p:txBody>
          <a:bodyPr lIns="91440" tIns="0" bIns="0">
            <a:noAutofit/>
          </a:bodyPr>
          <a:lstStyle/>
          <a:p>
            <a:r>
              <a:rPr lang="en-US" dirty="0"/>
              <a:t>Random Forest and the Number of Trees</a:t>
            </a:r>
          </a:p>
        </p:txBody>
      </p:sp>
      <p:sp>
        <p:nvSpPr>
          <p:cNvPr id="7" name="Rectangle 6"/>
          <p:cNvSpPr/>
          <p:nvPr/>
        </p:nvSpPr>
        <p:spPr>
          <a:xfrm>
            <a:off x="228600" y="2438840"/>
            <a:ext cx="2800350" cy="3277820"/>
          </a:xfrm>
          <a:prstGeom prst="rect">
            <a:avLst/>
          </a:prstGeom>
        </p:spPr>
        <p:txBody>
          <a:bodyPr wrap="square" lIns="0" tIns="0" rIns="0" bIns="0">
            <a:spAutoFit/>
          </a:bodyPr>
          <a:lstStyle/>
          <a:p>
            <a:pPr marL="239713" indent="-227013" algn="l">
              <a:spcBef>
                <a:spcPts val="1800"/>
              </a:spcBef>
              <a:buFont typeface="Arial" panose="020B0604020202020204" pitchFamily="34" charset="0"/>
              <a:buChar char="•"/>
            </a:pPr>
            <a:r>
              <a:rPr lang="en-US" sz="1800" dirty="0">
                <a:cs typeface="Arial" charset="0"/>
              </a:rPr>
              <a:t>The performance of the systems higher than 20 trees are comparable to each other. </a:t>
            </a:r>
          </a:p>
          <a:p>
            <a:pPr marL="239713" indent="-227013" algn="l">
              <a:spcBef>
                <a:spcPts val="1800"/>
              </a:spcBef>
              <a:buFont typeface="Arial" panose="020B0604020202020204" pitchFamily="34" charset="0"/>
              <a:buChar char="•"/>
            </a:pPr>
            <a:r>
              <a:rPr lang="en-US" sz="1800" dirty="0">
                <a:cs typeface="Arial" charset="0"/>
              </a:rPr>
              <a:t>Taking performance and computational time for the classification into account, 50 trees was chosen for the rest of the experiments.</a:t>
            </a:r>
          </a:p>
        </p:txBody>
      </p:sp>
      <p:pic>
        <p:nvPicPr>
          <p:cNvPr id="8" name="Picture 7"/>
          <p:cNvPicPr>
            <a:picLocks noChangeAspect="1"/>
          </p:cNvPicPr>
          <p:nvPr/>
        </p:nvPicPr>
        <p:blipFill>
          <a:blip r:embed="rId3"/>
          <a:stretch>
            <a:fillRect/>
          </a:stretch>
        </p:blipFill>
        <p:spPr>
          <a:xfrm>
            <a:off x="1146048" y="534243"/>
            <a:ext cx="6825648" cy="1459210"/>
          </a:xfrm>
          <a:prstGeom prst="rect">
            <a:avLst/>
          </a:prstGeom>
        </p:spPr>
      </p:pic>
      <p:pic>
        <p:nvPicPr>
          <p:cNvPr id="2" name="Picture 1"/>
          <p:cNvPicPr>
            <a:picLocks noChangeAspect="1"/>
          </p:cNvPicPr>
          <p:nvPr/>
        </p:nvPicPr>
        <p:blipFill>
          <a:blip r:embed="rId4"/>
          <a:stretch>
            <a:fillRect/>
          </a:stretch>
        </p:blipFill>
        <p:spPr>
          <a:xfrm>
            <a:off x="3028950" y="2133542"/>
            <a:ext cx="5889585" cy="4319679"/>
          </a:xfrm>
          <a:prstGeom prst="rect">
            <a:avLst/>
          </a:prstGeom>
        </p:spPr>
      </p:pic>
    </p:spTree>
    <p:extLst>
      <p:ext uri="{BB962C8B-B14F-4D97-AF65-F5344CB8AC3E}">
        <p14:creationId xmlns:p14="http://schemas.microsoft.com/office/powerpoint/2010/main" val="228735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65077" y="2042253"/>
            <a:ext cx="5739234" cy="4311162"/>
          </a:xfrm>
          <a:prstGeom prst="rect">
            <a:avLst/>
          </a:prstGeom>
        </p:spPr>
      </p:pic>
      <p:sp>
        <p:nvSpPr>
          <p:cNvPr id="2" name="Title 1"/>
          <p:cNvSpPr>
            <a:spLocks noGrp="1"/>
          </p:cNvSpPr>
          <p:nvPr>
            <p:ph type="title"/>
          </p:nvPr>
        </p:nvSpPr>
        <p:spPr/>
        <p:txBody>
          <a:bodyPr>
            <a:normAutofit fontScale="90000"/>
          </a:bodyPr>
          <a:lstStyle/>
          <a:p>
            <a:r>
              <a:rPr lang="en-US" dirty="0"/>
              <a:t>kNN: Tuning the System</a:t>
            </a:r>
          </a:p>
        </p:txBody>
      </p:sp>
      <p:sp>
        <p:nvSpPr>
          <p:cNvPr id="7" name="TextBox 6"/>
          <p:cNvSpPr txBox="1"/>
          <p:nvPr/>
        </p:nvSpPr>
        <p:spPr>
          <a:xfrm>
            <a:off x="6004311" y="3243727"/>
            <a:ext cx="2868168" cy="1908215"/>
          </a:xfrm>
          <a:prstGeom prst="rect">
            <a:avLst/>
          </a:prstGeom>
          <a:noFill/>
        </p:spPr>
        <p:txBody>
          <a:bodyPr wrap="square" rtlCol="0">
            <a:spAutoFit/>
          </a:bodyPr>
          <a:lstStyle/>
          <a:p>
            <a:pPr marL="285750" indent="-285750" algn="l">
              <a:spcAft>
                <a:spcPts val="1200"/>
              </a:spcAft>
              <a:buFont typeface="Arial" panose="020B0604020202020204" pitchFamily="34" charset="0"/>
              <a:buChar char="•"/>
            </a:pPr>
            <a:r>
              <a:rPr lang="en-US" sz="1800" b="1" dirty="0">
                <a:solidFill>
                  <a:srgbClr val="000000"/>
                </a:solidFill>
                <a:ea typeface="ＭＳ Ｐゴシック" charset="0"/>
                <a:cs typeface="Arial" charset="0"/>
              </a:rPr>
              <a:t>The lowest k for the best operating interval was chosen.</a:t>
            </a:r>
          </a:p>
          <a:p>
            <a:pPr marL="285750" indent="-285750" algn="l">
              <a:buFont typeface="Arial" panose="020B0604020202020204" pitchFamily="34" charset="0"/>
              <a:buChar char="•"/>
            </a:pPr>
            <a:r>
              <a:rPr lang="en-US" sz="1800" b="1" dirty="0">
                <a:solidFill>
                  <a:srgbClr val="000000"/>
                </a:solidFill>
                <a:ea typeface="ＭＳ Ｐゴシック" charset="0"/>
                <a:cs typeface="Arial" charset="0"/>
              </a:rPr>
              <a:t>This point corresponds to</a:t>
            </a:r>
            <a:br>
              <a:rPr lang="en-US" sz="1800" b="1" dirty="0">
                <a:solidFill>
                  <a:srgbClr val="000000"/>
                </a:solidFill>
                <a:ea typeface="ＭＳ Ｐゴシック" charset="0"/>
                <a:cs typeface="Arial" charset="0"/>
              </a:rPr>
            </a:br>
            <a:r>
              <a:rPr lang="en-US" sz="1800" b="1" dirty="0">
                <a:solidFill>
                  <a:srgbClr val="000000"/>
                </a:solidFill>
                <a:ea typeface="ＭＳ Ｐゴシック" charset="0"/>
                <a:cs typeface="Arial" charset="0"/>
              </a:rPr>
              <a:t>k = 20.</a:t>
            </a:r>
          </a:p>
        </p:txBody>
      </p:sp>
      <p:pic>
        <p:nvPicPr>
          <p:cNvPr id="4" name="Picture 3"/>
          <p:cNvPicPr>
            <a:picLocks noChangeAspect="1"/>
          </p:cNvPicPr>
          <p:nvPr/>
        </p:nvPicPr>
        <p:blipFill rotWithShape="1">
          <a:blip r:embed="rId4"/>
          <a:srcRect t="10017"/>
          <a:stretch/>
        </p:blipFill>
        <p:spPr>
          <a:xfrm>
            <a:off x="974979" y="520913"/>
            <a:ext cx="6877050" cy="1311355"/>
          </a:xfrm>
          <a:prstGeom prst="rect">
            <a:avLst/>
          </a:prstGeom>
        </p:spPr>
      </p:pic>
    </p:spTree>
    <p:extLst>
      <p:ext uri="{BB962C8B-B14F-4D97-AF65-F5344CB8AC3E}">
        <p14:creationId xmlns:p14="http://schemas.microsoft.com/office/powerpoint/2010/main" val="1037046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62039" y="2861653"/>
            <a:ext cx="4869407" cy="3574177"/>
          </a:xfrm>
          <a:prstGeom prst="rect">
            <a:avLst/>
          </a:prstGeom>
        </p:spPr>
      </p:pic>
      <p:sp>
        <p:nvSpPr>
          <p:cNvPr id="16" name="Rectangle 15"/>
          <p:cNvSpPr/>
          <p:nvPr/>
        </p:nvSpPr>
        <p:spPr>
          <a:xfrm>
            <a:off x="4044714" y="1792509"/>
            <a:ext cx="7777778" cy="646331"/>
          </a:xfrm>
          <a:prstGeom prst="rect">
            <a:avLst/>
          </a:prstGeom>
        </p:spPr>
        <p:txBody>
          <a:bodyPr wrap="square">
            <a:spAutoFit/>
          </a:bodyPr>
          <a:lstStyle/>
          <a:p>
            <a:endParaRPr lang="en-US" b="1" dirty="0"/>
          </a:p>
          <a:p>
            <a:pPr algn="ctr"/>
            <a:endParaRPr lang="en-US" b="1" dirty="0">
              <a:latin typeface="Arial"/>
              <a:cs typeface="Arial"/>
            </a:endParaRPr>
          </a:p>
        </p:txBody>
      </p:sp>
      <p:sp>
        <p:nvSpPr>
          <p:cNvPr id="3" name="Title 2"/>
          <p:cNvSpPr>
            <a:spLocks noGrp="1"/>
          </p:cNvSpPr>
          <p:nvPr>
            <p:ph type="title"/>
          </p:nvPr>
        </p:nvSpPr>
        <p:spPr/>
        <p:txBody>
          <a:bodyPr lIns="91440" tIns="0" bIns="0">
            <a:noAutofit/>
          </a:bodyPr>
          <a:lstStyle/>
          <a:p>
            <a:r>
              <a:rPr lang="en-US" dirty="0"/>
              <a:t>Channel Comparison</a:t>
            </a:r>
          </a:p>
        </p:txBody>
      </p:sp>
      <p:sp>
        <p:nvSpPr>
          <p:cNvPr id="9" name="Rectangle 3"/>
          <p:cNvSpPr txBox="1">
            <a:spLocks/>
          </p:cNvSpPr>
          <p:nvPr/>
        </p:nvSpPr>
        <p:spPr bwMode="auto">
          <a:xfrm>
            <a:off x="5212469" y="2115674"/>
            <a:ext cx="3683098" cy="3927939"/>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39713" indent="-227013" algn="l">
              <a:spcBef>
                <a:spcPts val="600"/>
              </a:spcBef>
              <a:spcAft>
                <a:spcPts val="1200"/>
              </a:spcAft>
              <a:buFont typeface="Arial" panose="020B0604020202020204" pitchFamily="34" charset="0"/>
              <a:buChar char="•"/>
            </a:pPr>
            <a:r>
              <a:rPr lang="en-US" sz="1800" dirty="0">
                <a:solidFill>
                  <a:srgbClr val="000000"/>
                </a:solidFill>
                <a:cs typeface="Arial" charset="0"/>
              </a:rPr>
              <a:t>The system was evaluated for the highlighted channels.</a:t>
            </a:r>
          </a:p>
          <a:p>
            <a:pPr marL="239713" indent="-227013" algn="l">
              <a:spcBef>
                <a:spcPts val="600"/>
              </a:spcBef>
              <a:spcAft>
                <a:spcPts val="1200"/>
              </a:spcAft>
              <a:buFont typeface="Arial" panose="020B0604020202020204" pitchFamily="34" charset="0"/>
              <a:buChar char="•"/>
            </a:pPr>
            <a:r>
              <a:rPr lang="en-US" sz="1800" dirty="0">
                <a:solidFill>
                  <a:srgbClr val="000000"/>
                </a:solidFill>
                <a:cs typeface="Arial" charset="0"/>
              </a:rPr>
              <a:t>The performance for the T5-O1 channel was better for all operating points with PCA dimensions higher than 20.</a:t>
            </a:r>
          </a:p>
          <a:p>
            <a:pPr marL="239713" indent="-227013" algn="l">
              <a:spcAft>
                <a:spcPts val="1200"/>
              </a:spcAft>
              <a:buFont typeface="Arial" panose="020B0604020202020204" pitchFamily="34" charset="0"/>
              <a:buChar char="•"/>
            </a:pPr>
            <a:r>
              <a:rPr lang="en-US" sz="1800" dirty="0">
                <a:solidFill>
                  <a:srgbClr val="000000"/>
                </a:solidFill>
                <a:cs typeface="Arial" charset="0"/>
              </a:rPr>
              <a:t>This correlates with the information learned from neurologists about their reliance on occipital channels for the classification of EEGs.</a:t>
            </a:r>
          </a:p>
          <a:p>
            <a:pPr indent="0" algn="l"/>
            <a:endParaRPr lang="en-US" sz="1800" b="1" dirty="0">
              <a:solidFill>
                <a:srgbClr val="000000"/>
              </a:solidFill>
              <a:cs typeface="Arial" charset="0"/>
            </a:endParaRPr>
          </a:p>
        </p:txBody>
      </p:sp>
      <p:pic>
        <p:nvPicPr>
          <p:cNvPr id="4" name="Picture 3"/>
          <p:cNvPicPr>
            <a:picLocks noChangeAspect="1"/>
          </p:cNvPicPr>
          <p:nvPr/>
        </p:nvPicPr>
        <p:blipFill rotWithShape="1">
          <a:blip r:embed="rId4"/>
          <a:srcRect r="26713"/>
          <a:stretch/>
        </p:blipFill>
        <p:spPr>
          <a:xfrm>
            <a:off x="761355" y="511722"/>
            <a:ext cx="2784658" cy="2305981"/>
          </a:xfrm>
          <a:prstGeom prst="rect">
            <a:avLst/>
          </a:prstGeom>
        </p:spPr>
      </p:pic>
      <p:pic>
        <p:nvPicPr>
          <p:cNvPr id="13" name="Picture 12"/>
          <p:cNvPicPr>
            <a:picLocks noChangeAspect="1"/>
          </p:cNvPicPr>
          <p:nvPr/>
        </p:nvPicPr>
        <p:blipFill rotWithShape="1">
          <a:blip r:embed="rId4"/>
          <a:srcRect l="73196" t="31760" b="25654"/>
          <a:stretch/>
        </p:blipFill>
        <p:spPr>
          <a:xfrm>
            <a:off x="3711563" y="1792509"/>
            <a:ext cx="1018474" cy="982030"/>
          </a:xfrm>
          <a:prstGeom prst="rect">
            <a:avLst/>
          </a:prstGeom>
        </p:spPr>
      </p:pic>
      <p:pic>
        <p:nvPicPr>
          <p:cNvPr id="10" name="Picture 9"/>
          <p:cNvPicPr>
            <a:picLocks noChangeAspect="1"/>
          </p:cNvPicPr>
          <p:nvPr/>
        </p:nvPicPr>
        <p:blipFill rotWithShape="1">
          <a:blip r:embed="rId5"/>
          <a:srcRect t="10017"/>
          <a:stretch/>
        </p:blipFill>
        <p:spPr>
          <a:xfrm>
            <a:off x="4446495" y="632099"/>
            <a:ext cx="4449072" cy="848374"/>
          </a:xfrm>
          <a:prstGeom prst="rect">
            <a:avLst/>
          </a:prstGeom>
        </p:spPr>
      </p:pic>
    </p:spTree>
    <p:extLst>
      <p:ext uri="{BB962C8B-B14F-4D97-AF65-F5344CB8AC3E}">
        <p14:creationId xmlns:p14="http://schemas.microsoft.com/office/powerpoint/2010/main" val="792669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920"/>
            <a:ext cx="9144000" cy="393234"/>
          </a:xfrm>
        </p:spPr>
        <p:txBody>
          <a:bodyPr lIns="91440" tIns="0" bIns="0">
            <a:noAutofit/>
          </a:bodyPr>
          <a:lstStyle/>
          <a:p>
            <a:r>
              <a:rPr lang="en-US" dirty="0"/>
              <a:t>Summary of Pilot Studies</a:t>
            </a:r>
          </a:p>
        </p:txBody>
      </p:sp>
      <p:graphicFrame>
        <p:nvGraphicFramePr>
          <p:cNvPr id="6" name="Table 5"/>
          <p:cNvGraphicFramePr>
            <a:graphicFrameLocks noGrp="1"/>
          </p:cNvGraphicFramePr>
          <p:nvPr>
            <p:extLst>
              <p:ext uri="{D42A27DB-BD31-4B8C-83A1-F6EECF244321}">
                <p14:modId xmlns:p14="http://schemas.microsoft.com/office/powerpoint/2010/main" val="4074178988"/>
              </p:ext>
            </p:extLst>
          </p:nvPr>
        </p:nvGraphicFramePr>
        <p:xfrm>
          <a:off x="1098221" y="3889982"/>
          <a:ext cx="6947555" cy="1809948"/>
        </p:xfrm>
        <a:graphic>
          <a:graphicData uri="http://schemas.openxmlformats.org/drawingml/2006/table">
            <a:tbl>
              <a:tblPr firstRow="1" firstCol="1" bandRow="1">
                <a:tableStyleId>{21E4AEA4-8DFA-4A89-87EB-49C32662AFE0}</a:tableStyleId>
              </a:tblPr>
              <a:tblGrid>
                <a:gridCol w="2253261">
                  <a:extLst>
                    <a:ext uri="{9D8B030D-6E8A-4147-A177-3AD203B41FA5}">
                      <a16:colId xmlns:a16="http://schemas.microsoft.com/office/drawing/2014/main" val="20000"/>
                    </a:ext>
                  </a:extLst>
                </a:gridCol>
                <a:gridCol w="2437422">
                  <a:extLst>
                    <a:ext uri="{9D8B030D-6E8A-4147-A177-3AD203B41FA5}">
                      <a16:colId xmlns:a16="http://schemas.microsoft.com/office/drawing/2014/main" val="20001"/>
                    </a:ext>
                  </a:extLst>
                </a:gridCol>
                <a:gridCol w="2256872">
                  <a:extLst>
                    <a:ext uri="{9D8B030D-6E8A-4147-A177-3AD203B41FA5}">
                      <a16:colId xmlns:a16="http://schemas.microsoft.com/office/drawing/2014/main" val="20002"/>
                    </a:ext>
                  </a:extLst>
                </a:gridCol>
              </a:tblGrid>
              <a:tr h="603316">
                <a:tc>
                  <a:txBody>
                    <a:bodyPr/>
                    <a:lstStyle/>
                    <a:p>
                      <a:pPr marL="0" marR="0" algn="ctr">
                        <a:lnSpc>
                          <a:spcPct val="107000"/>
                        </a:lnSpc>
                        <a:spcBef>
                          <a:spcPts val="0"/>
                        </a:spcBef>
                        <a:spcAft>
                          <a:spcPts val="0"/>
                        </a:spcAft>
                      </a:pPr>
                      <a:r>
                        <a:rPr lang="en-US" sz="2400" dirty="0">
                          <a:effectLst/>
                        </a:rPr>
                        <a:t>Ref/</a:t>
                      </a:r>
                      <a:r>
                        <a:rPr lang="en-US" sz="2400" dirty="0" err="1">
                          <a:effectLst/>
                        </a:rPr>
                        <a:t>Hyp</a:t>
                      </a: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defTabSz="457200" rtl="0" eaLnBrk="1" latinLnBrk="0" hangingPunct="1">
                        <a:lnSpc>
                          <a:spcPct val="107000"/>
                        </a:lnSpc>
                        <a:spcBef>
                          <a:spcPts val="0"/>
                        </a:spcBef>
                        <a:spcAft>
                          <a:spcPts val="0"/>
                        </a:spcAft>
                      </a:pPr>
                      <a:r>
                        <a:rPr lang="en-US" sz="2400" b="1" kern="1200" dirty="0">
                          <a:solidFill>
                            <a:schemeClr val="lt1"/>
                          </a:solidFill>
                          <a:effectLst/>
                          <a:latin typeface="+mn-lt"/>
                          <a:ea typeface="+mn-ea"/>
                          <a:cs typeface="+mn-cs"/>
                        </a:rPr>
                        <a:t>Normal</a:t>
                      </a:r>
                    </a:p>
                  </a:txBody>
                  <a:tcPr marL="36830" marR="36830" marT="0" marB="0" anchor="ctr"/>
                </a:tc>
                <a:tc>
                  <a:txBody>
                    <a:bodyPr/>
                    <a:lstStyle/>
                    <a:p>
                      <a:pPr marL="0" marR="0" algn="ctr" defTabSz="457200" rtl="0" eaLnBrk="1" latinLnBrk="0" hangingPunct="1">
                        <a:lnSpc>
                          <a:spcPct val="107000"/>
                        </a:lnSpc>
                        <a:spcBef>
                          <a:spcPts val="0"/>
                        </a:spcBef>
                        <a:spcAft>
                          <a:spcPts val="0"/>
                        </a:spcAft>
                      </a:pPr>
                      <a:r>
                        <a:rPr lang="en-US" sz="2400" b="1" kern="1200" dirty="0">
                          <a:solidFill>
                            <a:schemeClr val="lt1"/>
                          </a:solidFill>
                          <a:effectLst/>
                          <a:latin typeface="+mn-lt"/>
                          <a:ea typeface="+mn-ea"/>
                          <a:cs typeface="+mn-cs"/>
                        </a:rPr>
                        <a:t>Abnormal</a:t>
                      </a:r>
                    </a:p>
                  </a:txBody>
                  <a:tcPr marL="18415" marR="18415" marT="0" marB="0" anchor="ctr"/>
                </a:tc>
                <a:extLst>
                  <a:ext uri="{0D108BD9-81ED-4DB2-BD59-A6C34878D82A}">
                    <a16:rowId xmlns:a16="http://schemas.microsoft.com/office/drawing/2014/main" val="10000"/>
                  </a:ext>
                </a:extLst>
              </a:tr>
              <a:tr h="603316">
                <a:tc>
                  <a:txBody>
                    <a:bodyPr/>
                    <a:lstStyle/>
                    <a:p>
                      <a:pPr marL="0" marR="0" algn="ctr">
                        <a:lnSpc>
                          <a:spcPct val="107000"/>
                        </a:lnSpc>
                        <a:spcBef>
                          <a:spcPts val="0"/>
                        </a:spcBef>
                        <a:spcAft>
                          <a:spcPts val="0"/>
                        </a:spcAft>
                      </a:pPr>
                      <a:r>
                        <a:rPr lang="en-US" sz="2400" dirty="0">
                          <a:effectLst/>
                        </a:rPr>
                        <a:t>Normal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defTabSz="457200" rtl="0" eaLnBrk="1" latinLnBrk="0" hangingPunct="1">
                        <a:lnSpc>
                          <a:spcPct val="107000"/>
                        </a:lnSpc>
                        <a:spcBef>
                          <a:spcPts val="0"/>
                        </a:spcBef>
                        <a:spcAft>
                          <a:spcPts val="0"/>
                        </a:spcAft>
                      </a:pPr>
                      <a:r>
                        <a:rPr lang="en-US" sz="2400" kern="1200" dirty="0">
                          <a:solidFill>
                            <a:schemeClr val="dk1"/>
                          </a:solidFill>
                          <a:effectLst/>
                          <a:latin typeface="+mn-lt"/>
                          <a:ea typeface="+mn-ea"/>
                          <a:cs typeface="+mn-cs"/>
                        </a:rPr>
                        <a:t>50.49%</a:t>
                      </a:r>
                    </a:p>
                  </a:txBody>
                  <a:tcPr marL="36830" marR="36830" marT="0" marB="0" anchor="ctr"/>
                </a:tc>
                <a:tc>
                  <a:txBody>
                    <a:bodyPr/>
                    <a:lstStyle/>
                    <a:p>
                      <a:pPr marL="0" marR="0" algn="ctr">
                        <a:lnSpc>
                          <a:spcPct val="107000"/>
                        </a:lnSpc>
                        <a:spcBef>
                          <a:spcPts val="0"/>
                        </a:spcBef>
                        <a:spcAft>
                          <a:spcPts val="0"/>
                        </a:spcAft>
                      </a:pPr>
                      <a:r>
                        <a:rPr lang="en-US" sz="2400" kern="1200" dirty="0">
                          <a:solidFill>
                            <a:schemeClr val="dk1"/>
                          </a:solidFill>
                          <a:effectLst/>
                          <a:latin typeface="+mn-lt"/>
                          <a:ea typeface="+mn-ea"/>
                          <a:cs typeface="+mn-cs"/>
                        </a:rPr>
                        <a:t>49.50</a:t>
                      </a:r>
                      <a:r>
                        <a:rPr lang="en-US" sz="2400" kern="1200" dirty="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36830" marT="0" marB="0" anchor="ctr"/>
                </a:tc>
                <a:extLst>
                  <a:ext uri="{0D108BD9-81ED-4DB2-BD59-A6C34878D82A}">
                    <a16:rowId xmlns:a16="http://schemas.microsoft.com/office/drawing/2014/main" val="10001"/>
                  </a:ext>
                </a:extLst>
              </a:tr>
              <a:tr h="603316">
                <a:tc>
                  <a:txBody>
                    <a:bodyPr/>
                    <a:lstStyle/>
                    <a:p>
                      <a:pPr marL="0" marR="0" algn="ctr">
                        <a:lnSpc>
                          <a:spcPct val="107000"/>
                        </a:lnSpc>
                        <a:spcBef>
                          <a:spcPts val="0"/>
                        </a:spcBef>
                        <a:spcAft>
                          <a:spcPts val="0"/>
                        </a:spcAft>
                      </a:pPr>
                      <a:r>
                        <a:rPr lang="en-US" sz="2400" dirty="0">
                          <a:effectLst/>
                        </a:rPr>
                        <a:t>Abnormal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2400" kern="1200" dirty="0">
                          <a:effectLst/>
                        </a:rPr>
                        <a:t>34.00%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2400" kern="1200" dirty="0">
                          <a:effectLst/>
                        </a:rPr>
                        <a:t>66.00%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36830" marT="0" marB="0" anchor="ct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273858028"/>
              </p:ext>
            </p:extLst>
          </p:nvPr>
        </p:nvGraphicFramePr>
        <p:xfrm>
          <a:off x="1098221" y="1425145"/>
          <a:ext cx="6947555" cy="1716891"/>
        </p:xfrm>
        <a:graphic>
          <a:graphicData uri="http://schemas.openxmlformats.org/drawingml/2006/table">
            <a:tbl>
              <a:tblPr firstRow="1" firstCol="1" bandRow="1">
                <a:tableStyleId>{21E4AEA4-8DFA-4A89-87EB-49C32662AFE0}</a:tableStyleId>
              </a:tblPr>
              <a:tblGrid>
                <a:gridCol w="978580">
                  <a:extLst>
                    <a:ext uri="{9D8B030D-6E8A-4147-A177-3AD203B41FA5}">
                      <a16:colId xmlns:a16="http://schemas.microsoft.com/office/drawing/2014/main" val="20000"/>
                    </a:ext>
                  </a:extLst>
                </a:gridCol>
                <a:gridCol w="3982928">
                  <a:extLst>
                    <a:ext uri="{9D8B030D-6E8A-4147-A177-3AD203B41FA5}">
                      <a16:colId xmlns:a16="http://schemas.microsoft.com/office/drawing/2014/main" val="20001"/>
                    </a:ext>
                  </a:extLst>
                </a:gridCol>
                <a:gridCol w="1986047">
                  <a:extLst>
                    <a:ext uri="{9D8B030D-6E8A-4147-A177-3AD203B41FA5}">
                      <a16:colId xmlns:a16="http://schemas.microsoft.com/office/drawing/2014/main" val="20002"/>
                    </a:ext>
                  </a:extLst>
                </a:gridCol>
              </a:tblGrid>
              <a:tr h="572297">
                <a:tc>
                  <a:txBody>
                    <a:bodyPr/>
                    <a:lstStyle/>
                    <a:p>
                      <a:pPr marL="0" marR="0" algn="ctr">
                        <a:lnSpc>
                          <a:spcPct val="107000"/>
                        </a:lnSpc>
                        <a:spcBef>
                          <a:spcPts val="0"/>
                        </a:spcBef>
                        <a:spcAft>
                          <a:spcPts val="0"/>
                        </a:spcAft>
                      </a:pPr>
                      <a:r>
                        <a:rPr lang="en-US" sz="2400" dirty="0">
                          <a:effectLst/>
                        </a:rPr>
                        <a:t>No.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2400" kern="1200" dirty="0">
                          <a:effectLst/>
                        </a:rPr>
                        <a:t>System Description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2400" kern="1200" dirty="0">
                          <a:effectLst/>
                        </a:rPr>
                        <a:t>Error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extLst>
                  <a:ext uri="{0D108BD9-81ED-4DB2-BD59-A6C34878D82A}">
                    <a16:rowId xmlns:a16="http://schemas.microsoft.com/office/drawing/2014/main" val="10000"/>
                  </a:ext>
                </a:extLst>
              </a:tr>
              <a:tr h="572297">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a:t>
                      </a:r>
                    </a:p>
                  </a:txBody>
                  <a:tcPr marL="36830" marR="36830" marT="0" marB="0" anchor="ctr"/>
                </a:tc>
                <a:tc>
                  <a:txBody>
                    <a:bodyPr/>
                    <a:lstStyle/>
                    <a:p>
                      <a:pPr marL="0" marR="0" algn="ctr">
                        <a:lnSpc>
                          <a:spcPct val="107000"/>
                        </a:lnSpc>
                        <a:spcBef>
                          <a:spcPts val="0"/>
                        </a:spcBef>
                        <a:spcAft>
                          <a:spcPts val="0"/>
                        </a:spcAft>
                      </a:pPr>
                      <a:r>
                        <a:rPr lang="en-US" sz="2400">
                          <a:effectLst/>
                        </a:rPr>
                        <a:t>kNN (k = 20)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2400">
                          <a:effectLst/>
                        </a:rPr>
                        <a:t>41.79%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8415" marR="36830" marT="0" marB="0" anchor="ctr"/>
                </a:tc>
                <a:extLst>
                  <a:ext uri="{0D108BD9-81ED-4DB2-BD59-A6C34878D82A}">
                    <a16:rowId xmlns:a16="http://schemas.microsoft.com/office/drawing/2014/main" val="10002"/>
                  </a:ext>
                </a:extLst>
              </a:tr>
              <a:tr h="572297">
                <a:tc>
                  <a:txBody>
                    <a:bodyPr/>
                    <a:lstStyle/>
                    <a:p>
                      <a:pPr marL="0" marR="0" algn="ctr">
                        <a:lnSpc>
                          <a:spcPct val="107000"/>
                        </a:lnSpc>
                        <a:spcBef>
                          <a:spcPts val="0"/>
                        </a:spcBef>
                        <a:spcAft>
                          <a:spcPts val="0"/>
                        </a:spcAft>
                      </a:pPr>
                      <a:r>
                        <a:rPr lang="en-US" sz="2400" kern="1200">
                          <a:effectLst/>
                        </a:rPr>
                        <a:t>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2400" dirty="0">
                          <a:effectLst/>
                        </a:rPr>
                        <a:t>RF (</a:t>
                      </a:r>
                      <a:r>
                        <a:rPr lang="en-US" sz="2400" dirty="0" err="1">
                          <a:effectLst/>
                        </a:rPr>
                        <a:t>Ntrees</a:t>
                      </a:r>
                      <a:r>
                        <a:rPr lang="en-US" sz="2400" dirty="0">
                          <a:effectLst/>
                        </a:rPr>
                        <a:t> = 50)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2400" dirty="0">
                          <a:effectLst/>
                        </a:rPr>
                        <a:t>31.66%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36830" marT="0" marB="0" anchor="ctr"/>
                </a:tc>
                <a:extLst>
                  <a:ext uri="{0D108BD9-81ED-4DB2-BD59-A6C34878D82A}">
                    <a16:rowId xmlns:a16="http://schemas.microsoft.com/office/drawing/2014/main" val="10003"/>
                  </a:ext>
                </a:extLst>
              </a:tr>
            </a:tbl>
          </a:graphicData>
        </a:graphic>
      </p:graphicFrame>
      <p:sp>
        <p:nvSpPr>
          <p:cNvPr id="5" name="Rectangle 3"/>
          <p:cNvSpPr txBox="1">
            <a:spLocks/>
          </p:cNvSpPr>
          <p:nvPr/>
        </p:nvSpPr>
        <p:spPr bwMode="auto">
          <a:xfrm>
            <a:off x="228600" y="784204"/>
            <a:ext cx="8686800" cy="363164"/>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defPPr>
              <a:defRPr lang="en-US"/>
            </a:defPPr>
            <a:lvl1pPr marL="239713" indent="-227013" algn="l">
              <a:buFont typeface="Arial" charset="0"/>
              <a:buChar char="•"/>
              <a:defRPr sz="1800">
                <a:ea typeface="ＭＳ Ｐゴシック" charset="0"/>
                <a:cs typeface="Arial" charset="0"/>
              </a:defRPr>
            </a:lvl1pPr>
            <a:lvl2pPr marL="285750" lvl="1" indent="-285750" algn="l" defTabSz="914400">
              <a:spcAft>
                <a:spcPts val="1200"/>
              </a:spcAft>
              <a:buFont typeface="Arial" charset="0"/>
              <a:buChar char="•"/>
              <a:defRPr sz="1800">
                <a:ea typeface="ＭＳ Ｐゴシック" charset="0"/>
                <a:cs typeface="Arial" charset="0"/>
              </a:defRPr>
            </a:lvl2pPr>
            <a:lvl3pPr marL="1143000" indent="-228600">
              <a:defRPr sz="2400">
                <a:solidFill>
                  <a:schemeClr val="tx1"/>
                </a:solidFill>
                <a:ea typeface="ＭＳ Ｐゴシック" charset="0"/>
              </a:defRPr>
            </a:lvl3pPr>
            <a:lvl4pPr marL="1600200" indent="-228600">
              <a:defRPr sz="2400">
                <a:solidFill>
                  <a:schemeClr val="tx1"/>
                </a:solidFill>
                <a:ea typeface="ＭＳ Ｐゴシック" charset="0"/>
              </a:defRPr>
            </a:lvl4pPr>
            <a:lvl5pPr marL="2057400" indent="-228600">
              <a:defRPr sz="2400">
                <a:solidFill>
                  <a:schemeClr val="tx1"/>
                </a:solidFill>
                <a:ea typeface="ＭＳ Ｐゴシック" charset="0"/>
              </a:defRPr>
            </a:lvl5pPr>
            <a:lvl6pPr marL="2514600" indent="-228600" eaLnBrk="0" fontAlgn="base" hangingPunct="0">
              <a:spcBef>
                <a:spcPct val="0"/>
              </a:spcBef>
              <a:spcAft>
                <a:spcPct val="0"/>
              </a:spcAft>
              <a:defRPr sz="2400">
                <a:solidFill>
                  <a:schemeClr val="tx1"/>
                </a:solidFill>
                <a:ea typeface="ＭＳ Ｐゴシック" charset="0"/>
              </a:defRPr>
            </a:lvl6pPr>
            <a:lvl7pPr marL="2971800" indent="-228600" eaLnBrk="0" fontAlgn="base" hangingPunct="0">
              <a:spcBef>
                <a:spcPct val="0"/>
              </a:spcBef>
              <a:spcAft>
                <a:spcPct val="0"/>
              </a:spcAft>
              <a:defRPr sz="2400">
                <a:solidFill>
                  <a:schemeClr val="tx1"/>
                </a:solidFill>
                <a:ea typeface="ＭＳ Ｐゴシック" charset="0"/>
              </a:defRPr>
            </a:lvl7pPr>
            <a:lvl8pPr marL="3429000" indent="-228600" eaLnBrk="0" fontAlgn="base" hangingPunct="0">
              <a:spcBef>
                <a:spcPct val="0"/>
              </a:spcBef>
              <a:spcAft>
                <a:spcPct val="0"/>
              </a:spcAft>
              <a:defRPr sz="2400">
                <a:solidFill>
                  <a:schemeClr val="tx1"/>
                </a:solidFill>
                <a:ea typeface="ＭＳ Ｐゴシック" charset="0"/>
              </a:defRPr>
            </a:lvl8pPr>
            <a:lvl9pPr marL="3886200" indent="-228600" eaLnBrk="0" fontAlgn="base" hangingPunct="0">
              <a:spcBef>
                <a:spcPct val="0"/>
              </a:spcBef>
              <a:spcAft>
                <a:spcPct val="0"/>
              </a:spcAft>
              <a:defRPr sz="2400">
                <a:solidFill>
                  <a:schemeClr val="tx1"/>
                </a:solidFill>
                <a:ea typeface="ＭＳ Ｐゴシック" charset="0"/>
              </a:defRPr>
            </a:lvl9pPr>
          </a:lstStyle>
          <a:p>
            <a:r>
              <a:rPr lang="en-US" dirty="0"/>
              <a:t>Error rates for the systems described thus far:</a:t>
            </a:r>
          </a:p>
        </p:txBody>
      </p:sp>
      <p:sp>
        <p:nvSpPr>
          <p:cNvPr id="8" name="Rectangle 3"/>
          <p:cNvSpPr txBox="1">
            <a:spLocks/>
          </p:cNvSpPr>
          <p:nvPr/>
        </p:nvSpPr>
        <p:spPr bwMode="auto">
          <a:xfrm>
            <a:off x="228600" y="3334427"/>
            <a:ext cx="8686800" cy="363164"/>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defPPr>
              <a:defRPr lang="en-US"/>
            </a:defPPr>
            <a:lvl1pPr marL="239713" indent="-227013" algn="l">
              <a:buFont typeface="Arial" charset="0"/>
              <a:buChar char="•"/>
              <a:defRPr sz="1800">
                <a:ea typeface="ＭＳ Ｐゴシック" charset="0"/>
                <a:cs typeface="Arial" charset="0"/>
              </a:defRPr>
            </a:lvl1pPr>
            <a:lvl2pPr marL="285750" lvl="1" indent="-285750" algn="l" defTabSz="914400">
              <a:spcAft>
                <a:spcPts val="1200"/>
              </a:spcAft>
              <a:buFont typeface="Arial" charset="0"/>
              <a:buChar char="•"/>
              <a:defRPr sz="1800">
                <a:ea typeface="ＭＳ Ｐゴシック" charset="0"/>
                <a:cs typeface="Arial" charset="0"/>
              </a:defRPr>
            </a:lvl2pPr>
            <a:lvl3pPr marL="1143000" indent="-228600">
              <a:defRPr sz="2400">
                <a:solidFill>
                  <a:schemeClr val="tx1"/>
                </a:solidFill>
                <a:ea typeface="ＭＳ Ｐゴシック" charset="0"/>
              </a:defRPr>
            </a:lvl3pPr>
            <a:lvl4pPr marL="1600200" indent="-228600">
              <a:defRPr sz="2400">
                <a:solidFill>
                  <a:schemeClr val="tx1"/>
                </a:solidFill>
                <a:ea typeface="ＭＳ Ｐゴシック" charset="0"/>
              </a:defRPr>
            </a:lvl4pPr>
            <a:lvl5pPr marL="2057400" indent="-228600">
              <a:defRPr sz="2400">
                <a:solidFill>
                  <a:schemeClr val="tx1"/>
                </a:solidFill>
                <a:ea typeface="ＭＳ Ｐゴシック" charset="0"/>
              </a:defRPr>
            </a:lvl5pPr>
            <a:lvl6pPr marL="2514600" indent="-228600" eaLnBrk="0" fontAlgn="base" hangingPunct="0">
              <a:spcBef>
                <a:spcPct val="0"/>
              </a:spcBef>
              <a:spcAft>
                <a:spcPct val="0"/>
              </a:spcAft>
              <a:defRPr sz="2400">
                <a:solidFill>
                  <a:schemeClr val="tx1"/>
                </a:solidFill>
                <a:ea typeface="ＭＳ Ｐゴシック" charset="0"/>
              </a:defRPr>
            </a:lvl6pPr>
            <a:lvl7pPr marL="2971800" indent="-228600" eaLnBrk="0" fontAlgn="base" hangingPunct="0">
              <a:spcBef>
                <a:spcPct val="0"/>
              </a:spcBef>
              <a:spcAft>
                <a:spcPct val="0"/>
              </a:spcAft>
              <a:defRPr sz="2400">
                <a:solidFill>
                  <a:schemeClr val="tx1"/>
                </a:solidFill>
                <a:ea typeface="ＭＳ Ｐゴシック" charset="0"/>
              </a:defRPr>
            </a:lvl7pPr>
            <a:lvl8pPr marL="3429000" indent="-228600" eaLnBrk="0" fontAlgn="base" hangingPunct="0">
              <a:spcBef>
                <a:spcPct val="0"/>
              </a:spcBef>
              <a:spcAft>
                <a:spcPct val="0"/>
              </a:spcAft>
              <a:defRPr sz="2400">
                <a:solidFill>
                  <a:schemeClr val="tx1"/>
                </a:solidFill>
                <a:ea typeface="ＭＳ Ｐゴシック" charset="0"/>
              </a:defRPr>
            </a:lvl8pPr>
            <a:lvl9pPr marL="3886200" indent="-228600" eaLnBrk="0" fontAlgn="base" hangingPunct="0">
              <a:spcBef>
                <a:spcPct val="0"/>
              </a:spcBef>
              <a:spcAft>
                <a:spcPct val="0"/>
              </a:spcAft>
              <a:defRPr sz="2400">
                <a:solidFill>
                  <a:schemeClr val="tx1"/>
                </a:solidFill>
                <a:ea typeface="ＭＳ Ｐゴシック" charset="0"/>
              </a:defRPr>
            </a:lvl9pPr>
          </a:lstStyle>
          <a:p>
            <a:r>
              <a:rPr lang="en-US" dirty="0"/>
              <a:t>Confusion Matrix for kNN:</a:t>
            </a:r>
          </a:p>
        </p:txBody>
      </p:sp>
    </p:spTree>
    <p:extLst>
      <p:ext uri="{BB962C8B-B14F-4D97-AF65-F5344CB8AC3E}">
        <p14:creationId xmlns:p14="http://schemas.microsoft.com/office/powerpoint/2010/main" val="3650357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920"/>
            <a:ext cx="9144000" cy="393234"/>
          </a:xfrm>
        </p:spPr>
        <p:txBody>
          <a:bodyPr lIns="91440" tIns="0" bIns="0">
            <a:noAutofit/>
          </a:bodyPr>
          <a:lstStyle/>
          <a:p>
            <a:r>
              <a:rPr lang="en-US" dirty="0"/>
              <a:t>GMM-HMM Experiments</a:t>
            </a:r>
          </a:p>
        </p:txBody>
      </p:sp>
      <p:sp>
        <p:nvSpPr>
          <p:cNvPr id="9" name="Rectangle 3"/>
          <p:cNvSpPr txBox="1">
            <a:spLocks/>
          </p:cNvSpPr>
          <p:nvPr/>
        </p:nvSpPr>
        <p:spPr bwMode="auto">
          <a:xfrm>
            <a:off x="228600" y="750309"/>
            <a:ext cx="8580120" cy="4431291"/>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39713" indent="-227013" algn="l">
              <a:spcBef>
                <a:spcPts val="600"/>
              </a:spcBef>
              <a:spcAft>
                <a:spcPts val="1200"/>
              </a:spcAft>
              <a:buFont typeface="Arial" panose="020B0604020202020204" pitchFamily="34" charset="0"/>
              <a:buChar char="•"/>
            </a:pPr>
            <a:r>
              <a:rPr lang="en-US" sz="1800" dirty="0">
                <a:solidFill>
                  <a:srgbClr val="000000"/>
                </a:solidFill>
                <a:cs typeface="Arial" charset="0"/>
              </a:rPr>
              <a:t>The optimized system was then tested with the same feature input as the pilot experiments for comparison.</a:t>
            </a:r>
          </a:p>
          <a:p>
            <a:pPr marL="239713" indent="-227013" algn="l">
              <a:spcBef>
                <a:spcPts val="600"/>
              </a:spcBef>
              <a:spcAft>
                <a:spcPts val="600"/>
              </a:spcAft>
              <a:buFont typeface="Arial" panose="020B0604020202020204" pitchFamily="34" charset="0"/>
              <a:buChar char="•"/>
            </a:pPr>
            <a:r>
              <a:rPr lang="en-US" sz="1800" dirty="0">
                <a:solidFill>
                  <a:srgbClr val="000000"/>
                </a:solidFill>
                <a:cs typeface="Arial" charset="0"/>
              </a:rPr>
              <a:t>The experiments can be summarized as follows:</a:t>
            </a:r>
          </a:p>
          <a:p>
            <a:pPr marL="465138" lvl="2" indent="-225425" algn="l">
              <a:spcBef>
                <a:spcPts val="600"/>
              </a:spcBef>
              <a:spcAft>
                <a:spcPts val="600"/>
              </a:spcAft>
              <a:buFont typeface="Arial" panose="020B0604020202020204" pitchFamily="34" charset="0"/>
              <a:buChar char="•"/>
            </a:pPr>
            <a:r>
              <a:rPr lang="en-US" sz="1800" dirty="0">
                <a:solidFill>
                  <a:srgbClr val="000000"/>
                </a:solidFill>
                <a:cs typeface="Arial" charset="0"/>
              </a:rPr>
              <a:t>Gaussian Mixture/HMM State Optimization (Short Dataset)</a:t>
            </a:r>
          </a:p>
          <a:p>
            <a:pPr marL="465138" lvl="2" indent="-225425" algn="l">
              <a:spcBef>
                <a:spcPts val="600"/>
              </a:spcBef>
              <a:spcAft>
                <a:spcPts val="600"/>
              </a:spcAft>
              <a:buFont typeface="Arial" panose="020B0604020202020204" pitchFamily="34" charset="0"/>
              <a:buChar char="•"/>
            </a:pPr>
            <a:r>
              <a:rPr lang="en-US" sz="1800" dirty="0">
                <a:solidFill>
                  <a:srgbClr val="000000"/>
                </a:solidFill>
                <a:cs typeface="Arial" charset="0"/>
              </a:rPr>
              <a:t>Signal Input Analysis (Short Dataset)</a:t>
            </a:r>
          </a:p>
          <a:p>
            <a:pPr marL="465138" lvl="2" indent="-225425" algn="l">
              <a:spcBef>
                <a:spcPts val="600"/>
              </a:spcBef>
              <a:spcAft>
                <a:spcPts val="600"/>
              </a:spcAft>
              <a:buFont typeface="Arial" panose="020B0604020202020204" pitchFamily="34" charset="0"/>
              <a:buChar char="•"/>
            </a:pPr>
            <a:r>
              <a:rPr lang="en-US" sz="1800" dirty="0">
                <a:solidFill>
                  <a:srgbClr val="000000"/>
                </a:solidFill>
                <a:cs typeface="Arial" charset="0"/>
              </a:rPr>
              <a:t>Channel Analysis (Short Dataset)</a:t>
            </a:r>
          </a:p>
          <a:p>
            <a:pPr marL="239713" lvl="1" indent="-227013" algn="l">
              <a:spcBef>
                <a:spcPts val="1200"/>
              </a:spcBef>
              <a:spcAft>
                <a:spcPts val="600"/>
              </a:spcAft>
              <a:buFont typeface="Arial" panose="020B0604020202020204" pitchFamily="34" charset="0"/>
              <a:buChar char="•"/>
            </a:pPr>
            <a:r>
              <a:rPr lang="en-US" sz="1800" dirty="0">
                <a:solidFill>
                  <a:srgbClr val="000000"/>
                </a:solidFill>
                <a:cs typeface="Arial" charset="0"/>
              </a:rPr>
              <a:t>The implemented systems can be summarized as follows:</a:t>
            </a:r>
          </a:p>
          <a:p>
            <a:pPr marL="465138" lvl="2" indent="-225425" algn="l">
              <a:spcBef>
                <a:spcPts val="600"/>
              </a:spcBef>
              <a:spcAft>
                <a:spcPts val="600"/>
              </a:spcAft>
              <a:buFont typeface="Arial" panose="020B0604020202020204" pitchFamily="34" charset="0"/>
              <a:buChar char="•"/>
            </a:pPr>
            <a:r>
              <a:rPr lang="en-US" sz="1800" dirty="0">
                <a:solidFill>
                  <a:srgbClr val="000000"/>
                </a:solidFill>
                <a:cs typeface="Arial" charset="0"/>
              </a:rPr>
              <a:t>HMM</a:t>
            </a:r>
          </a:p>
          <a:p>
            <a:pPr marL="465138" lvl="2" indent="-225425" algn="l">
              <a:spcBef>
                <a:spcPts val="600"/>
              </a:spcBef>
              <a:spcAft>
                <a:spcPts val="600"/>
              </a:spcAft>
              <a:buFont typeface="Arial" panose="020B0604020202020204" pitchFamily="34" charset="0"/>
              <a:buChar char="•"/>
            </a:pPr>
            <a:r>
              <a:rPr lang="en-US" sz="1800" dirty="0">
                <a:solidFill>
                  <a:srgbClr val="000000"/>
                </a:solidFill>
                <a:cs typeface="Arial" charset="0"/>
              </a:rPr>
              <a:t>Epoch-Based-HMM-Majority Vote</a:t>
            </a:r>
          </a:p>
          <a:p>
            <a:pPr marL="465138" lvl="2" indent="-225425" algn="l">
              <a:spcBef>
                <a:spcPts val="600"/>
              </a:spcBef>
              <a:spcAft>
                <a:spcPts val="600"/>
              </a:spcAft>
              <a:buFont typeface="Arial" panose="020B0604020202020204" pitchFamily="34" charset="0"/>
              <a:buChar char="•"/>
            </a:pPr>
            <a:r>
              <a:rPr lang="en-US" sz="1800" dirty="0">
                <a:solidFill>
                  <a:srgbClr val="000000"/>
                </a:solidFill>
                <a:cs typeface="Arial" charset="0"/>
              </a:rPr>
              <a:t>Epoch-Based-HMM-</a:t>
            </a:r>
            <a:r>
              <a:rPr lang="en-US" sz="1800" dirty="0" err="1">
                <a:solidFill>
                  <a:srgbClr val="000000"/>
                </a:solidFill>
                <a:cs typeface="Arial" charset="0"/>
              </a:rPr>
              <a:t>SdA</a:t>
            </a:r>
            <a:endParaRPr lang="en-US" sz="1800" dirty="0">
              <a:solidFill>
                <a:srgbClr val="000000"/>
              </a:solidFill>
              <a:cs typeface="Arial" charset="0"/>
            </a:endParaRPr>
          </a:p>
          <a:p>
            <a:pPr marL="1428750" lvl="2" indent="-285750" algn="l">
              <a:spcBef>
                <a:spcPts val="600"/>
              </a:spcBef>
              <a:spcAft>
                <a:spcPts val="600"/>
              </a:spcAft>
              <a:buFont typeface="Arial" panose="020B0604020202020204" pitchFamily="34" charset="0"/>
              <a:buChar char="•"/>
            </a:pPr>
            <a:endParaRPr lang="en-US" sz="1800" dirty="0">
              <a:solidFill>
                <a:srgbClr val="000000"/>
              </a:solidFill>
              <a:cs typeface="Arial" charset="0"/>
            </a:endParaRPr>
          </a:p>
          <a:p>
            <a:pPr lvl="1" indent="0" algn="l">
              <a:spcBef>
                <a:spcPts val="600"/>
              </a:spcBef>
              <a:spcAft>
                <a:spcPts val="600"/>
              </a:spcAft>
            </a:pPr>
            <a:endParaRPr lang="en-US" sz="1800" dirty="0">
              <a:solidFill>
                <a:srgbClr val="000000"/>
              </a:solidFill>
              <a:cs typeface="Arial" charset="0"/>
            </a:endParaRPr>
          </a:p>
        </p:txBody>
      </p:sp>
    </p:spTree>
    <p:extLst>
      <p:ext uri="{BB962C8B-B14F-4D97-AF65-F5344CB8AC3E}">
        <p14:creationId xmlns:p14="http://schemas.microsoft.com/office/powerpoint/2010/main" val="897229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920"/>
            <a:ext cx="9144000" cy="393234"/>
          </a:xfrm>
        </p:spPr>
        <p:txBody>
          <a:bodyPr lIns="91440" tIns="0" bIns="0">
            <a:noAutofit/>
          </a:bodyPr>
          <a:lstStyle/>
          <a:p>
            <a:r>
              <a:rPr lang="en-US" dirty="0"/>
              <a:t>GMM-HMM Optimization</a:t>
            </a:r>
          </a:p>
        </p:txBody>
      </p:sp>
      <p:graphicFrame>
        <p:nvGraphicFramePr>
          <p:cNvPr id="2" name="Table 1"/>
          <p:cNvGraphicFramePr>
            <a:graphicFrameLocks noGrp="1"/>
          </p:cNvGraphicFramePr>
          <p:nvPr>
            <p:extLst>
              <p:ext uri="{D42A27DB-BD31-4B8C-83A1-F6EECF244321}">
                <p14:modId xmlns:p14="http://schemas.microsoft.com/office/powerpoint/2010/main" val="2544192555"/>
              </p:ext>
            </p:extLst>
          </p:nvPr>
        </p:nvGraphicFramePr>
        <p:xfrm>
          <a:off x="1222375" y="1963423"/>
          <a:ext cx="6699250" cy="4101084"/>
        </p:xfrm>
        <a:graphic>
          <a:graphicData uri="http://schemas.openxmlformats.org/drawingml/2006/table">
            <a:tbl>
              <a:tblPr firstRow="1" firstCol="1" bandRow="1">
                <a:tableStyleId>{9DCAF9ED-07DC-4A11-8D7F-57B35C25682E}</a:tableStyleId>
              </a:tblPr>
              <a:tblGrid>
                <a:gridCol w="2227238">
                  <a:extLst>
                    <a:ext uri="{9D8B030D-6E8A-4147-A177-3AD203B41FA5}">
                      <a16:colId xmlns:a16="http://schemas.microsoft.com/office/drawing/2014/main" val="43565428"/>
                    </a:ext>
                  </a:extLst>
                </a:gridCol>
                <a:gridCol w="2122013">
                  <a:extLst>
                    <a:ext uri="{9D8B030D-6E8A-4147-A177-3AD203B41FA5}">
                      <a16:colId xmlns:a16="http://schemas.microsoft.com/office/drawing/2014/main" val="3785509531"/>
                    </a:ext>
                  </a:extLst>
                </a:gridCol>
                <a:gridCol w="2349999">
                  <a:extLst>
                    <a:ext uri="{9D8B030D-6E8A-4147-A177-3AD203B41FA5}">
                      <a16:colId xmlns:a16="http://schemas.microsoft.com/office/drawing/2014/main" val="198763574"/>
                    </a:ext>
                  </a:extLst>
                </a:gridCol>
              </a:tblGrid>
              <a:tr h="262847">
                <a:tc>
                  <a:txBody>
                    <a:bodyPr/>
                    <a:lstStyle/>
                    <a:p>
                      <a:pPr marL="0" marR="0" algn="ctr">
                        <a:lnSpc>
                          <a:spcPct val="115000"/>
                        </a:lnSpc>
                        <a:spcBef>
                          <a:spcPts val="0"/>
                        </a:spcBef>
                        <a:spcAft>
                          <a:spcPts val="0"/>
                        </a:spcAft>
                      </a:pPr>
                      <a:r>
                        <a:rPr lang="en-US" sz="1800" dirty="0">
                          <a:effectLst/>
                        </a:rPr>
                        <a:t># Gaussian Mixtures</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dirty="0">
                          <a:effectLst/>
                        </a:rPr>
                        <a:t># HMM States</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dirty="0">
                          <a:effectLst/>
                        </a:rPr>
                        <a:t>Error Rate(%)</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55603828"/>
                  </a:ext>
                </a:extLst>
              </a:tr>
              <a:tr h="262847">
                <a:tc>
                  <a:txBody>
                    <a:bodyPr/>
                    <a:lstStyle/>
                    <a:p>
                      <a:pPr marL="0" marR="0" algn="ctr">
                        <a:lnSpc>
                          <a:spcPct val="115000"/>
                        </a:lnSpc>
                        <a:spcBef>
                          <a:spcPts val="0"/>
                        </a:spcBef>
                        <a:spcAft>
                          <a:spcPts val="0"/>
                        </a:spcAft>
                      </a:pPr>
                      <a:r>
                        <a:rPr lang="en-US" sz="1800" b="0" dirty="0">
                          <a:effectLst/>
                        </a:rPr>
                        <a:t>1</a:t>
                      </a:r>
                      <a:endParaRPr lang="en-US"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1</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dirty="0">
                          <a:effectLst/>
                        </a:rPr>
                        <a:t>30.20%</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54677090"/>
                  </a:ext>
                </a:extLst>
              </a:tr>
              <a:tr h="262847">
                <a:tc>
                  <a:txBody>
                    <a:bodyPr/>
                    <a:lstStyle/>
                    <a:p>
                      <a:pPr marL="0" marR="0" algn="ctr">
                        <a:lnSpc>
                          <a:spcPct val="115000"/>
                        </a:lnSpc>
                        <a:spcBef>
                          <a:spcPts val="0"/>
                        </a:spcBef>
                        <a:spcAft>
                          <a:spcPts val="0"/>
                        </a:spcAft>
                      </a:pPr>
                      <a:r>
                        <a:rPr lang="en-US" sz="1800" b="0">
                          <a:effectLst/>
                        </a:rPr>
                        <a:t>1</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2</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dirty="0">
                          <a:effectLst/>
                        </a:rPr>
                        <a:t>34.90%</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77800993"/>
                  </a:ext>
                </a:extLst>
              </a:tr>
              <a:tr h="262847">
                <a:tc>
                  <a:txBody>
                    <a:bodyPr/>
                    <a:lstStyle/>
                    <a:p>
                      <a:pPr marL="0" marR="0" algn="ctr">
                        <a:lnSpc>
                          <a:spcPct val="115000"/>
                        </a:lnSpc>
                        <a:spcBef>
                          <a:spcPts val="0"/>
                        </a:spcBef>
                        <a:spcAft>
                          <a:spcPts val="0"/>
                        </a:spcAft>
                      </a:pPr>
                      <a:r>
                        <a:rPr lang="en-US" sz="1800" b="0" dirty="0">
                          <a:effectLst/>
                        </a:rPr>
                        <a:t>1</a:t>
                      </a:r>
                      <a:endParaRPr lang="en-US"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3</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dirty="0">
                          <a:effectLst/>
                        </a:rPr>
                        <a:t>34.90%</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92710540"/>
                  </a:ext>
                </a:extLst>
              </a:tr>
              <a:tr h="262847">
                <a:tc>
                  <a:txBody>
                    <a:bodyPr/>
                    <a:lstStyle/>
                    <a:p>
                      <a:pPr marL="0" marR="0" algn="ctr">
                        <a:lnSpc>
                          <a:spcPct val="115000"/>
                        </a:lnSpc>
                        <a:spcBef>
                          <a:spcPts val="0"/>
                        </a:spcBef>
                        <a:spcAft>
                          <a:spcPts val="0"/>
                        </a:spcAft>
                      </a:pPr>
                      <a:r>
                        <a:rPr lang="en-US" sz="1800" b="0">
                          <a:effectLst/>
                        </a:rPr>
                        <a:t>2</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1</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dirty="0">
                          <a:effectLst/>
                        </a:rPr>
                        <a:t>23.60%</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44692291"/>
                  </a:ext>
                </a:extLst>
              </a:tr>
              <a:tr h="262847">
                <a:tc>
                  <a:txBody>
                    <a:bodyPr/>
                    <a:lstStyle/>
                    <a:p>
                      <a:pPr marL="0" marR="0" algn="ctr">
                        <a:lnSpc>
                          <a:spcPct val="115000"/>
                        </a:lnSpc>
                        <a:spcBef>
                          <a:spcPts val="0"/>
                        </a:spcBef>
                        <a:spcAft>
                          <a:spcPts val="0"/>
                        </a:spcAft>
                      </a:pPr>
                      <a:r>
                        <a:rPr lang="en-US" sz="1800" b="0">
                          <a:effectLst/>
                        </a:rPr>
                        <a:t>2</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dirty="0">
                          <a:effectLst/>
                        </a:rPr>
                        <a:t>2</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dirty="0">
                          <a:effectLst/>
                        </a:rPr>
                        <a:t>19.80%</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79095955"/>
                  </a:ext>
                </a:extLst>
              </a:tr>
              <a:tr h="262847">
                <a:tc>
                  <a:txBody>
                    <a:bodyPr/>
                    <a:lstStyle/>
                    <a:p>
                      <a:pPr marL="0" marR="0" algn="ctr">
                        <a:lnSpc>
                          <a:spcPct val="115000"/>
                        </a:lnSpc>
                        <a:spcBef>
                          <a:spcPts val="0"/>
                        </a:spcBef>
                        <a:spcAft>
                          <a:spcPts val="0"/>
                        </a:spcAft>
                      </a:pPr>
                      <a:r>
                        <a:rPr lang="en-US" sz="1800" b="0">
                          <a:effectLst/>
                        </a:rPr>
                        <a:t>2</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3</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dirty="0">
                          <a:effectLst/>
                        </a:rPr>
                        <a:t>22.60%</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36891341"/>
                  </a:ext>
                </a:extLst>
              </a:tr>
              <a:tr h="262847">
                <a:tc>
                  <a:txBody>
                    <a:bodyPr/>
                    <a:lstStyle/>
                    <a:p>
                      <a:pPr marL="0" marR="0" algn="ctr">
                        <a:lnSpc>
                          <a:spcPct val="115000"/>
                        </a:lnSpc>
                        <a:spcBef>
                          <a:spcPts val="0"/>
                        </a:spcBef>
                        <a:spcAft>
                          <a:spcPts val="0"/>
                        </a:spcAft>
                      </a:pPr>
                      <a:r>
                        <a:rPr lang="en-US" sz="1800" b="0">
                          <a:effectLst/>
                        </a:rPr>
                        <a:t>3</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1</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dirty="0">
                          <a:effectLst/>
                        </a:rPr>
                        <a:t>23.60%</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96709357"/>
                  </a:ext>
                </a:extLst>
              </a:tr>
              <a:tr h="262847">
                <a:tc>
                  <a:txBody>
                    <a:bodyPr/>
                    <a:lstStyle/>
                    <a:p>
                      <a:pPr marL="0" marR="0" algn="ctr">
                        <a:lnSpc>
                          <a:spcPct val="115000"/>
                        </a:lnSpc>
                        <a:spcBef>
                          <a:spcPts val="0"/>
                        </a:spcBef>
                        <a:spcAft>
                          <a:spcPts val="0"/>
                        </a:spcAft>
                      </a:pPr>
                      <a:r>
                        <a:rPr lang="en-US" sz="1800" b="0">
                          <a:effectLst/>
                        </a:rPr>
                        <a:t>3</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2</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dirty="0">
                          <a:effectLst/>
                        </a:rPr>
                        <a:t>17.90%</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28074154"/>
                  </a:ext>
                </a:extLst>
              </a:tr>
              <a:tr h="262847">
                <a:tc>
                  <a:txBody>
                    <a:bodyPr/>
                    <a:lstStyle/>
                    <a:p>
                      <a:pPr marL="0" marR="0" algn="ctr">
                        <a:lnSpc>
                          <a:spcPct val="115000"/>
                        </a:lnSpc>
                        <a:spcBef>
                          <a:spcPts val="0"/>
                        </a:spcBef>
                        <a:spcAft>
                          <a:spcPts val="0"/>
                        </a:spcAft>
                      </a:pPr>
                      <a:r>
                        <a:rPr lang="en-US" sz="1800" b="1" dirty="0">
                          <a:effectLst/>
                        </a:rPr>
                        <a:t>3</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b="1">
                          <a:effectLst/>
                        </a:rPr>
                        <a:t>3</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b="1" dirty="0">
                          <a:effectLst/>
                        </a:rPr>
                        <a:t>17.00%</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31731955"/>
                  </a:ext>
                </a:extLst>
              </a:tr>
              <a:tr h="262847">
                <a:tc>
                  <a:txBody>
                    <a:bodyPr/>
                    <a:lstStyle/>
                    <a:p>
                      <a:pPr marL="0" marR="0" algn="ctr">
                        <a:lnSpc>
                          <a:spcPct val="115000"/>
                        </a:lnSpc>
                        <a:spcBef>
                          <a:spcPts val="0"/>
                        </a:spcBef>
                        <a:spcAft>
                          <a:spcPts val="0"/>
                        </a:spcAft>
                      </a:pPr>
                      <a:r>
                        <a:rPr lang="en-US" sz="1800" b="0">
                          <a:effectLst/>
                        </a:rPr>
                        <a:t>4</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1</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dirty="0">
                          <a:effectLst/>
                        </a:rPr>
                        <a:t>17.90%</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77577986"/>
                  </a:ext>
                </a:extLst>
              </a:tr>
              <a:tr h="262847">
                <a:tc>
                  <a:txBody>
                    <a:bodyPr/>
                    <a:lstStyle/>
                    <a:p>
                      <a:pPr marL="0" marR="0" algn="ctr">
                        <a:lnSpc>
                          <a:spcPct val="115000"/>
                        </a:lnSpc>
                        <a:spcBef>
                          <a:spcPts val="0"/>
                        </a:spcBef>
                        <a:spcAft>
                          <a:spcPts val="0"/>
                        </a:spcAft>
                      </a:pPr>
                      <a:r>
                        <a:rPr lang="en-US" sz="1800" b="0">
                          <a:effectLst/>
                        </a:rPr>
                        <a:t>4</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2</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dirty="0">
                          <a:effectLst/>
                        </a:rPr>
                        <a:t>35.90%</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16614305"/>
                  </a:ext>
                </a:extLst>
              </a:tr>
              <a:tr h="262847">
                <a:tc>
                  <a:txBody>
                    <a:bodyPr/>
                    <a:lstStyle/>
                    <a:p>
                      <a:pPr marL="0" marR="0" algn="ctr">
                        <a:lnSpc>
                          <a:spcPct val="115000"/>
                        </a:lnSpc>
                        <a:spcBef>
                          <a:spcPts val="0"/>
                        </a:spcBef>
                        <a:spcAft>
                          <a:spcPts val="0"/>
                        </a:spcAft>
                      </a:pPr>
                      <a:r>
                        <a:rPr lang="en-US" sz="1800" b="0" dirty="0">
                          <a:effectLst/>
                        </a:rPr>
                        <a:t>4</a:t>
                      </a:r>
                      <a:endParaRPr lang="en-US"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3</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dirty="0">
                          <a:effectLst/>
                        </a:rPr>
                        <a:t>22.60%</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91707172"/>
                  </a:ext>
                </a:extLst>
              </a:tr>
            </a:tbl>
          </a:graphicData>
        </a:graphic>
      </p:graphicFrame>
      <p:pic>
        <p:nvPicPr>
          <p:cNvPr id="3" name="Picture 2"/>
          <p:cNvPicPr>
            <a:picLocks noChangeAspect="1"/>
          </p:cNvPicPr>
          <p:nvPr/>
        </p:nvPicPr>
        <p:blipFill>
          <a:blip r:embed="rId2"/>
          <a:stretch>
            <a:fillRect/>
          </a:stretch>
        </p:blipFill>
        <p:spPr>
          <a:xfrm>
            <a:off x="4448484" y="568504"/>
            <a:ext cx="4517716" cy="904696"/>
          </a:xfrm>
          <a:prstGeom prst="rect">
            <a:avLst/>
          </a:prstGeom>
        </p:spPr>
      </p:pic>
      <p:sp>
        <p:nvSpPr>
          <p:cNvPr id="23" name="Rectangle 22"/>
          <p:cNvSpPr/>
          <p:nvPr/>
        </p:nvSpPr>
        <p:spPr>
          <a:xfrm>
            <a:off x="200024" y="1473200"/>
            <a:ext cx="8715376" cy="276999"/>
          </a:xfrm>
          <a:prstGeom prst="rect">
            <a:avLst/>
          </a:prstGeom>
        </p:spPr>
        <p:txBody>
          <a:bodyPr wrap="square" lIns="0" tIns="0" rIns="0" bIns="0">
            <a:spAutoFit/>
          </a:bodyPr>
          <a:lstStyle/>
          <a:p>
            <a:pPr marL="239713" lvl="2" indent="-227013" algn="l">
              <a:spcBef>
                <a:spcPts val="600"/>
              </a:spcBef>
              <a:spcAft>
                <a:spcPts val="600"/>
              </a:spcAft>
              <a:buFont typeface="Arial" charset="0"/>
              <a:buChar char="•"/>
            </a:pPr>
            <a:r>
              <a:rPr lang="en-US" sz="1800" dirty="0">
                <a:cs typeface="Arial" charset="0"/>
              </a:rPr>
              <a:t>Gaussian Mixture/HMM State Analysis Results:</a:t>
            </a:r>
          </a:p>
        </p:txBody>
      </p:sp>
    </p:spTree>
    <p:extLst>
      <p:ext uri="{BB962C8B-B14F-4D97-AF65-F5344CB8AC3E}">
        <p14:creationId xmlns:p14="http://schemas.microsoft.com/office/powerpoint/2010/main" val="2486046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920"/>
            <a:ext cx="9144000" cy="393234"/>
          </a:xfrm>
        </p:spPr>
        <p:txBody>
          <a:bodyPr lIns="91440" tIns="0" bIns="0">
            <a:noAutofit/>
          </a:bodyPr>
          <a:lstStyle/>
          <a:p>
            <a:r>
              <a:rPr lang="en-US" dirty="0"/>
              <a:t>GMM-HMM Experiments: GM/HMM Analysis</a:t>
            </a:r>
          </a:p>
        </p:txBody>
      </p:sp>
      <p:pic>
        <p:nvPicPr>
          <p:cNvPr id="3" name="Picture 2"/>
          <p:cNvPicPr>
            <a:picLocks noChangeAspect="1"/>
          </p:cNvPicPr>
          <p:nvPr/>
        </p:nvPicPr>
        <p:blipFill>
          <a:blip r:embed="rId2"/>
          <a:stretch>
            <a:fillRect/>
          </a:stretch>
        </p:blipFill>
        <p:spPr>
          <a:xfrm>
            <a:off x="4706297" y="630226"/>
            <a:ext cx="4193445" cy="83975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4221825248"/>
              </p:ext>
            </p:extLst>
          </p:nvPr>
        </p:nvGraphicFramePr>
        <p:xfrm>
          <a:off x="1320164" y="1713878"/>
          <a:ext cx="6503671" cy="2142650"/>
        </p:xfrm>
        <a:graphic>
          <a:graphicData uri="http://schemas.openxmlformats.org/drawingml/2006/table">
            <a:tbl>
              <a:tblPr firstRow="1" firstCol="1" bandRow="1">
                <a:tableStyleId>{9DCAF9ED-07DC-4A11-8D7F-57B35C25682E}</a:tableStyleId>
              </a:tblPr>
              <a:tblGrid>
                <a:gridCol w="1318553">
                  <a:extLst>
                    <a:ext uri="{9D8B030D-6E8A-4147-A177-3AD203B41FA5}">
                      <a16:colId xmlns:a16="http://schemas.microsoft.com/office/drawing/2014/main" val="838847307"/>
                    </a:ext>
                  </a:extLst>
                </a:gridCol>
                <a:gridCol w="2850924">
                  <a:extLst>
                    <a:ext uri="{9D8B030D-6E8A-4147-A177-3AD203B41FA5}">
                      <a16:colId xmlns:a16="http://schemas.microsoft.com/office/drawing/2014/main" val="438090489"/>
                    </a:ext>
                  </a:extLst>
                </a:gridCol>
                <a:gridCol w="2334194">
                  <a:extLst>
                    <a:ext uri="{9D8B030D-6E8A-4147-A177-3AD203B41FA5}">
                      <a16:colId xmlns:a16="http://schemas.microsoft.com/office/drawing/2014/main" val="4091903601"/>
                    </a:ext>
                  </a:extLst>
                </a:gridCol>
              </a:tblGrid>
              <a:tr h="386080">
                <a:tc>
                  <a:txBody>
                    <a:bodyPr/>
                    <a:lstStyle/>
                    <a:p>
                      <a:pPr marL="0" marR="0">
                        <a:lnSpc>
                          <a:spcPct val="115000"/>
                        </a:lnSpc>
                        <a:spcBef>
                          <a:spcPts val="0"/>
                        </a:spcBef>
                        <a:spcAft>
                          <a:spcPts val="0"/>
                        </a:spcAft>
                      </a:pPr>
                      <a:r>
                        <a:rPr lang="en-US" sz="1800">
                          <a:effectLst/>
                        </a:rPr>
                        <a:t>Input (min)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dirty="0">
                          <a:effectLst/>
                        </a:rPr>
                        <a:t>#Gaussians/#HMM States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dirty="0">
                          <a:effectLst/>
                        </a:rPr>
                        <a:t>Error Rate(%)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88662561"/>
                  </a:ext>
                </a:extLst>
              </a:tr>
              <a:tr h="351314">
                <a:tc>
                  <a:txBody>
                    <a:bodyPr/>
                    <a:lstStyle/>
                    <a:p>
                      <a:pPr marL="0" marR="0" algn="ctr">
                        <a:lnSpc>
                          <a:spcPct val="115000"/>
                        </a:lnSpc>
                        <a:spcBef>
                          <a:spcPts val="0"/>
                        </a:spcBef>
                        <a:spcAft>
                          <a:spcPts val="0"/>
                        </a:spcAft>
                      </a:pPr>
                      <a:r>
                        <a:rPr lang="en-US" sz="1800" b="0" dirty="0">
                          <a:effectLst/>
                        </a:rPr>
                        <a:t>5</a:t>
                      </a:r>
                      <a:endParaRPr lang="en-US"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dirty="0">
                          <a:effectLst/>
                        </a:rPr>
                        <a:t>3/3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dirty="0">
                          <a:effectLst/>
                        </a:rPr>
                        <a:t>19.80%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31948915"/>
                  </a:ext>
                </a:extLst>
              </a:tr>
              <a:tr h="351314">
                <a:tc>
                  <a:txBody>
                    <a:bodyPr/>
                    <a:lstStyle/>
                    <a:p>
                      <a:pPr marL="0" marR="0" algn="ctr">
                        <a:lnSpc>
                          <a:spcPct val="115000"/>
                        </a:lnSpc>
                        <a:spcBef>
                          <a:spcPts val="0"/>
                        </a:spcBef>
                        <a:spcAft>
                          <a:spcPts val="0"/>
                        </a:spcAft>
                      </a:pPr>
                      <a:r>
                        <a:rPr lang="en-US" sz="1800" b="1" dirty="0">
                          <a:effectLst/>
                        </a:rPr>
                        <a:t>10</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b="1">
                          <a:effectLst/>
                        </a:rPr>
                        <a:t>3/3</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b="1" dirty="0">
                          <a:effectLst/>
                        </a:rPr>
                        <a:t>17.00%</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44359515"/>
                  </a:ext>
                </a:extLst>
              </a:tr>
              <a:tr h="351314">
                <a:tc>
                  <a:txBody>
                    <a:bodyPr/>
                    <a:lstStyle/>
                    <a:p>
                      <a:pPr marL="0" marR="0" algn="ctr">
                        <a:lnSpc>
                          <a:spcPct val="115000"/>
                        </a:lnSpc>
                        <a:spcBef>
                          <a:spcPts val="0"/>
                        </a:spcBef>
                        <a:spcAft>
                          <a:spcPts val="0"/>
                        </a:spcAft>
                      </a:pPr>
                      <a:r>
                        <a:rPr lang="en-US" sz="1800" b="0" dirty="0">
                          <a:effectLst/>
                        </a:rPr>
                        <a:t>15</a:t>
                      </a:r>
                      <a:endParaRPr lang="en-US"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3/3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dirty="0">
                          <a:effectLst/>
                        </a:rPr>
                        <a:t>19.80%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12436516"/>
                  </a:ext>
                </a:extLst>
              </a:tr>
              <a:tr h="351314">
                <a:tc>
                  <a:txBody>
                    <a:bodyPr/>
                    <a:lstStyle/>
                    <a:p>
                      <a:pPr marL="0" marR="0" algn="ctr">
                        <a:lnSpc>
                          <a:spcPct val="115000"/>
                        </a:lnSpc>
                        <a:spcBef>
                          <a:spcPts val="0"/>
                        </a:spcBef>
                        <a:spcAft>
                          <a:spcPts val="0"/>
                        </a:spcAft>
                      </a:pPr>
                      <a:r>
                        <a:rPr lang="en-US" sz="1800" b="0" dirty="0">
                          <a:effectLst/>
                        </a:rPr>
                        <a:t>20</a:t>
                      </a:r>
                      <a:endParaRPr lang="en-US"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3/3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dirty="0">
                          <a:effectLst/>
                        </a:rPr>
                        <a:t>20.80%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92298851"/>
                  </a:ext>
                </a:extLst>
              </a:tr>
              <a:tr h="351314">
                <a:tc>
                  <a:txBody>
                    <a:bodyPr/>
                    <a:lstStyle/>
                    <a:p>
                      <a:pPr marL="0" marR="0" algn="ctr">
                        <a:lnSpc>
                          <a:spcPct val="115000"/>
                        </a:lnSpc>
                        <a:spcBef>
                          <a:spcPts val="0"/>
                        </a:spcBef>
                        <a:spcAft>
                          <a:spcPts val="0"/>
                        </a:spcAft>
                      </a:pPr>
                      <a:r>
                        <a:rPr lang="en-US" sz="1800" b="0" dirty="0">
                          <a:effectLst/>
                        </a:rPr>
                        <a:t>25</a:t>
                      </a:r>
                      <a:endParaRPr lang="en-US"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dirty="0">
                          <a:effectLst/>
                        </a:rPr>
                        <a:t>3/3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dirty="0">
                          <a:effectLst/>
                        </a:rPr>
                        <a:t>23.60%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59434033"/>
                  </a:ext>
                </a:extLst>
              </a:tr>
            </a:tbl>
          </a:graphicData>
        </a:graphic>
      </p:graphicFrame>
      <p:sp>
        <p:nvSpPr>
          <p:cNvPr id="7" name="Rectangle 6"/>
          <p:cNvSpPr/>
          <p:nvPr/>
        </p:nvSpPr>
        <p:spPr>
          <a:xfrm>
            <a:off x="-345440" y="1311488"/>
            <a:ext cx="4490720" cy="276999"/>
          </a:xfrm>
          <a:prstGeom prst="rect">
            <a:avLst/>
          </a:prstGeom>
        </p:spPr>
        <p:txBody>
          <a:bodyPr wrap="square" lIns="0" tIns="0" rIns="0" bIns="0">
            <a:spAutoFit/>
          </a:bodyPr>
          <a:lstStyle/>
          <a:p>
            <a:pPr marL="1143000" lvl="2" algn="l">
              <a:spcBef>
                <a:spcPts val="600"/>
              </a:spcBef>
              <a:spcAft>
                <a:spcPts val="600"/>
              </a:spcAft>
            </a:pPr>
            <a:r>
              <a:rPr lang="en-US" sz="1800" dirty="0">
                <a:cs typeface="Arial" charset="0"/>
              </a:rPr>
              <a:t>Signal Input Analysis Results:</a:t>
            </a:r>
          </a:p>
        </p:txBody>
      </p:sp>
      <p:graphicFrame>
        <p:nvGraphicFramePr>
          <p:cNvPr id="8" name="Table 7"/>
          <p:cNvGraphicFramePr>
            <a:graphicFrameLocks noGrp="1"/>
          </p:cNvGraphicFramePr>
          <p:nvPr>
            <p:extLst>
              <p:ext uri="{D42A27DB-BD31-4B8C-83A1-F6EECF244321}">
                <p14:modId xmlns:p14="http://schemas.microsoft.com/office/powerpoint/2010/main" val="1540185869"/>
              </p:ext>
            </p:extLst>
          </p:nvPr>
        </p:nvGraphicFramePr>
        <p:xfrm>
          <a:off x="1189209" y="4384310"/>
          <a:ext cx="6765580" cy="1892808"/>
        </p:xfrm>
        <a:graphic>
          <a:graphicData uri="http://schemas.openxmlformats.org/drawingml/2006/table">
            <a:tbl>
              <a:tblPr firstRow="1" firstCol="1" bandRow="1">
                <a:tableStyleId>{9DCAF9ED-07DC-4A11-8D7F-57B35C25682E}</a:tableStyleId>
              </a:tblPr>
              <a:tblGrid>
                <a:gridCol w="2723805">
                  <a:extLst>
                    <a:ext uri="{9D8B030D-6E8A-4147-A177-3AD203B41FA5}">
                      <a16:colId xmlns:a16="http://schemas.microsoft.com/office/drawing/2014/main" val="1118239622"/>
                    </a:ext>
                  </a:extLst>
                </a:gridCol>
                <a:gridCol w="987013">
                  <a:extLst>
                    <a:ext uri="{9D8B030D-6E8A-4147-A177-3AD203B41FA5}">
                      <a16:colId xmlns:a16="http://schemas.microsoft.com/office/drawing/2014/main" val="925299740"/>
                    </a:ext>
                  </a:extLst>
                </a:gridCol>
                <a:gridCol w="3054762">
                  <a:extLst>
                    <a:ext uri="{9D8B030D-6E8A-4147-A177-3AD203B41FA5}">
                      <a16:colId xmlns:a16="http://schemas.microsoft.com/office/drawing/2014/main" val="1939370359"/>
                    </a:ext>
                  </a:extLst>
                </a:gridCol>
              </a:tblGrid>
              <a:tr h="190500">
                <a:tc>
                  <a:txBody>
                    <a:bodyPr/>
                    <a:lstStyle/>
                    <a:p>
                      <a:pPr marL="0" marR="0" algn="ctr">
                        <a:lnSpc>
                          <a:spcPct val="115000"/>
                        </a:lnSpc>
                        <a:spcBef>
                          <a:spcPts val="0"/>
                        </a:spcBef>
                        <a:spcAft>
                          <a:spcPts val="0"/>
                        </a:spcAft>
                      </a:pPr>
                      <a:r>
                        <a:rPr lang="en-US" sz="1800" dirty="0">
                          <a:effectLst/>
                        </a:rPr>
                        <a:t>#Gaussians/#HMM States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Channel</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dirty="0">
                          <a:effectLst/>
                        </a:rPr>
                        <a:t>Error</a:t>
                      </a:r>
                      <a:r>
                        <a:rPr lang="en-US" sz="1800" baseline="0" dirty="0">
                          <a:effectLst/>
                        </a:rPr>
                        <a:t> Rate</a:t>
                      </a:r>
                      <a:r>
                        <a:rPr lang="en-US" sz="1800" dirty="0">
                          <a:effectLst/>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65068387"/>
                  </a:ext>
                </a:extLst>
              </a:tr>
              <a:tr h="190500">
                <a:tc>
                  <a:txBody>
                    <a:bodyPr/>
                    <a:lstStyle/>
                    <a:p>
                      <a:pPr marL="0" marR="0" algn="ctr">
                        <a:lnSpc>
                          <a:spcPct val="115000"/>
                        </a:lnSpc>
                        <a:spcBef>
                          <a:spcPts val="0"/>
                        </a:spcBef>
                        <a:spcAft>
                          <a:spcPts val="0"/>
                        </a:spcAft>
                      </a:pPr>
                      <a:r>
                        <a:rPr lang="en-US" sz="1800" b="0">
                          <a:effectLst/>
                        </a:rPr>
                        <a:t>3/3</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Fp1-F7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dirty="0">
                          <a:effectLst/>
                        </a:rPr>
                        <a:t>35.85%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20956314"/>
                  </a:ext>
                </a:extLst>
              </a:tr>
              <a:tr h="182880">
                <a:tc>
                  <a:txBody>
                    <a:bodyPr/>
                    <a:lstStyle/>
                    <a:p>
                      <a:pPr marL="0" marR="0" algn="ctr">
                        <a:lnSpc>
                          <a:spcPct val="115000"/>
                        </a:lnSpc>
                        <a:spcBef>
                          <a:spcPts val="0"/>
                        </a:spcBef>
                        <a:spcAft>
                          <a:spcPts val="0"/>
                        </a:spcAft>
                      </a:pPr>
                      <a:r>
                        <a:rPr lang="en-US" sz="1800" b="1">
                          <a:effectLst/>
                        </a:rPr>
                        <a:t>3/3</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b="1">
                          <a:effectLst/>
                        </a:rPr>
                        <a:t>T5-O1</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b="1" dirty="0">
                          <a:effectLst/>
                        </a:rPr>
                        <a:t>17.00%</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00209314"/>
                  </a:ext>
                </a:extLst>
              </a:tr>
              <a:tr h="182880">
                <a:tc>
                  <a:txBody>
                    <a:bodyPr/>
                    <a:lstStyle/>
                    <a:p>
                      <a:pPr marL="0" marR="0" algn="ctr">
                        <a:lnSpc>
                          <a:spcPct val="115000"/>
                        </a:lnSpc>
                        <a:spcBef>
                          <a:spcPts val="0"/>
                        </a:spcBef>
                        <a:spcAft>
                          <a:spcPts val="0"/>
                        </a:spcAft>
                      </a:pPr>
                      <a:r>
                        <a:rPr lang="en-US" sz="1800" b="0">
                          <a:effectLst/>
                        </a:rPr>
                        <a:t>3/3</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F7-T3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dirty="0">
                          <a:effectLst/>
                        </a:rPr>
                        <a:t>23.59%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37441081"/>
                  </a:ext>
                </a:extLst>
              </a:tr>
              <a:tr h="182880">
                <a:tc>
                  <a:txBody>
                    <a:bodyPr/>
                    <a:lstStyle/>
                    <a:p>
                      <a:pPr marL="0" marR="0" algn="ctr">
                        <a:lnSpc>
                          <a:spcPct val="115000"/>
                        </a:lnSpc>
                        <a:spcBef>
                          <a:spcPts val="0"/>
                        </a:spcBef>
                        <a:spcAft>
                          <a:spcPts val="0"/>
                        </a:spcAft>
                      </a:pPr>
                      <a:r>
                        <a:rPr lang="en-US" sz="1800" b="0">
                          <a:effectLst/>
                        </a:rPr>
                        <a:t>3/3</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C3-Cz</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dirty="0">
                          <a:effectLst/>
                        </a:rPr>
                        <a:t>18.87%</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60912089"/>
                  </a:ext>
                </a:extLst>
              </a:tr>
              <a:tr h="190500">
                <a:tc>
                  <a:txBody>
                    <a:bodyPr/>
                    <a:lstStyle/>
                    <a:p>
                      <a:pPr marL="0" marR="0" algn="ctr">
                        <a:lnSpc>
                          <a:spcPct val="115000"/>
                        </a:lnSpc>
                        <a:spcBef>
                          <a:spcPts val="0"/>
                        </a:spcBef>
                        <a:spcAft>
                          <a:spcPts val="0"/>
                        </a:spcAft>
                      </a:pPr>
                      <a:r>
                        <a:rPr lang="en-US" sz="1800" b="0" dirty="0">
                          <a:effectLst/>
                        </a:rPr>
                        <a:t>3/3</a:t>
                      </a:r>
                      <a:endParaRPr lang="en-US"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P3-O1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dirty="0">
                          <a:effectLst/>
                        </a:rPr>
                        <a:t>20.76%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44017205"/>
                  </a:ext>
                </a:extLst>
              </a:tr>
            </a:tbl>
          </a:graphicData>
        </a:graphic>
      </p:graphicFrame>
      <p:sp>
        <p:nvSpPr>
          <p:cNvPr id="9" name="Rectangle 8"/>
          <p:cNvSpPr/>
          <p:nvPr/>
        </p:nvSpPr>
        <p:spPr>
          <a:xfrm>
            <a:off x="-345440" y="3935753"/>
            <a:ext cx="7030720" cy="369332"/>
          </a:xfrm>
          <a:prstGeom prst="rect">
            <a:avLst/>
          </a:prstGeom>
        </p:spPr>
        <p:txBody>
          <a:bodyPr wrap="square">
            <a:spAutoFit/>
          </a:bodyPr>
          <a:lstStyle/>
          <a:p>
            <a:pPr marL="1143000" lvl="2" algn="l">
              <a:spcBef>
                <a:spcPts val="600"/>
              </a:spcBef>
              <a:spcAft>
                <a:spcPts val="600"/>
              </a:spcAft>
            </a:pPr>
            <a:r>
              <a:rPr lang="en-US" sz="1800" dirty="0">
                <a:cs typeface="Arial" charset="0"/>
              </a:rPr>
              <a:t>Channel Analysis Results:</a:t>
            </a:r>
          </a:p>
        </p:txBody>
      </p:sp>
    </p:spTree>
    <p:extLst>
      <p:ext uri="{BB962C8B-B14F-4D97-AF65-F5344CB8AC3E}">
        <p14:creationId xmlns:p14="http://schemas.microsoft.com/office/powerpoint/2010/main" val="682467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920"/>
            <a:ext cx="9144000" cy="393234"/>
          </a:xfrm>
        </p:spPr>
        <p:txBody>
          <a:bodyPr lIns="91440" tIns="0" bIns="0">
            <a:noAutofit/>
          </a:bodyPr>
          <a:lstStyle/>
          <a:p>
            <a:r>
              <a:rPr lang="en-US" dirty="0"/>
              <a:t>GMM-HMM Full Dataset Results</a:t>
            </a:r>
          </a:p>
        </p:txBody>
      </p:sp>
      <p:graphicFrame>
        <p:nvGraphicFramePr>
          <p:cNvPr id="6" name="Table 5"/>
          <p:cNvGraphicFramePr>
            <a:graphicFrameLocks noGrp="1"/>
          </p:cNvGraphicFramePr>
          <p:nvPr>
            <p:extLst>
              <p:ext uri="{D42A27DB-BD31-4B8C-83A1-F6EECF244321}">
                <p14:modId xmlns:p14="http://schemas.microsoft.com/office/powerpoint/2010/main" val="979504779"/>
              </p:ext>
            </p:extLst>
          </p:nvPr>
        </p:nvGraphicFramePr>
        <p:xfrm>
          <a:off x="1382087" y="5016241"/>
          <a:ext cx="6061384" cy="1261872"/>
        </p:xfrm>
        <a:graphic>
          <a:graphicData uri="http://schemas.openxmlformats.org/drawingml/2006/table">
            <a:tbl>
              <a:tblPr firstRow="1" firstCol="1" bandRow="1">
                <a:tableStyleId>{9DCAF9ED-07DC-4A11-8D7F-57B35C25682E}</a:tableStyleId>
              </a:tblPr>
              <a:tblGrid>
                <a:gridCol w="4359584">
                  <a:extLst>
                    <a:ext uri="{9D8B030D-6E8A-4147-A177-3AD203B41FA5}">
                      <a16:colId xmlns:a16="http://schemas.microsoft.com/office/drawing/2014/main" val="2126433434"/>
                    </a:ext>
                  </a:extLst>
                </a:gridCol>
                <a:gridCol w="1701800">
                  <a:extLst>
                    <a:ext uri="{9D8B030D-6E8A-4147-A177-3AD203B41FA5}">
                      <a16:colId xmlns:a16="http://schemas.microsoft.com/office/drawing/2014/main" val="786951992"/>
                    </a:ext>
                  </a:extLst>
                </a:gridCol>
              </a:tblGrid>
              <a:tr h="292894">
                <a:tc>
                  <a:txBody>
                    <a:bodyPr/>
                    <a:lstStyle/>
                    <a:p>
                      <a:pPr marL="0" marR="0" algn="ctr">
                        <a:lnSpc>
                          <a:spcPct val="115000"/>
                        </a:lnSpc>
                        <a:spcBef>
                          <a:spcPts val="0"/>
                        </a:spcBef>
                        <a:spcAft>
                          <a:spcPts val="0"/>
                        </a:spcAft>
                      </a:pPr>
                      <a:r>
                        <a:rPr lang="en-US" sz="1800" b="1" dirty="0">
                          <a:effectLst/>
                        </a:rPr>
                        <a:t>System Description</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b="1" dirty="0">
                          <a:effectLst/>
                        </a:rPr>
                        <a:t>Error Rate (%)</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08419741"/>
                  </a:ext>
                </a:extLst>
              </a:tr>
              <a:tr h="292894">
                <a:tc>
                  <a:txBody>
                    <a:bodyPr/>
                    <a:lstStyle/>
                    <a:p>
                      <a:pPr marL="0" marR="0" algn="ctr">
                        <a:lnSpc>
                          <a:spcPct val="115000"/>
                        </a:lnSpc>
                        <a:spcBef>
                          <a:spcPts val="0"/>
                        </a:spcBef>
                        <a:spcAft>
                          <a:spcPts val="0"/>
                        </a:spcAft>
                      </a:pPr>
                      <a:r>
                        <a:rPr lang="en-US" sz="1800" b="0" dirty="0">
                          <a:effectLst/>
                        </a:rPr>
                        <a:t>GMM-HMM (#GM = 3 #HMM States = 3)</a:t>
                      </a:r>
                      <a:endParaRPr lang="en-US"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b="0" dirty="0">
                          <a:effectLst/>
                        </a:rPr>
                        <a:t>26.10%</a:t>
                      </a:r>
                      <a:endParaRPr lang="en-US"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61412004"/>
                  </a:ext>
                </a:extLst>
              </a:tr>
              <a:tr h="292894">
                <a:tc>
                  <a:txBody>
                    <a:bodyPr/>
                    <a:lstStyle/>
                    <a:p>
                      <a:pPr marL="0" marR="0" algn="ctr" defTabSz="457200" rtl="0" eaLnBrk="1" latinLnBrk="0" hangingPunct="1">
                        <a:lnSpc>
                          <a:spcPct val="115000"/>
                        </a:lnSpc>
                        <a:spcBef>
                          <a:spcPts val="0"/>
                        </a:spcBef>
                        <a:spcAft>
                          <a:spcPts val="0"/>
                        </a:spcAft>
                      </a:pPr>
                      <a:r>
                        <a:rPr lang="en-US" sz="1800" b="0" kern="1200" dirty="0">
                          <a:solidFill>
                            <a:schemeClr val="dk1"/>
                          </a:solidFill>
                          <a:effectLst/>
                          <a:latin typeface="+mn-lt"/>
                          <a:ea typeface="+mn-ea"/>
                          <a:cs typeface="+mn-cs"/>
                        </a:rPr>
                        <a:t>Epoch-Based</a:t>
                      </a:r>
                      <a:r>
                        <a:rPr lang="en-US" sz="1800" b="0" kern="1200" baseline="0" dirty="0">
                          <a:solidFill>
                            <a:schemeClr val="dk1"/>
                          </a:solidFill>
                          <a:effectLst/>
                          <a:latin typeface="+mn-lt"/>
                          <a:ea typeface="+mn-ea"/>
                          <a:cs typeface="+mn-cs"/>
                        </a:rPr>
                        <a:t> </a:t>
                      </a:r>
                      <a:r>
                        <a:rPr lang="en-US" sz="1800" b="0" kern="1200" dirty="0">
                          <a:solidFill>
                            <a:schemeClr val="dk1"/>
                          </a:solidFill>
                          <a:effectLst/>
                          <a:latin typeface="+mn-lt"/>
                          <a:ea typeface="+mn-ea"/>
                          <a:cs typeface="+mn-cs"/>
                        </a:rPr>
                        <a:t>HMM-Majority Vote</a:t>
                      </a:r>
                    </a:p>
                  </a:txBody>
                  <a:tcPr marL="68580" marR="68580" marT="0" marB="0" anchor="b"/>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b="0" kern="1200" dirty="0">
                          <a:solidFill>
                            <a:schemeClr val="dk1"/>
                          </a:solidFill>
                          <a:effectLst/>
                          <a:latin typeface="+mn-lt"/>
                          <a:ea typeface="+mn-ea"/>
                          <a:cs typeface="+mn-cs"/>
                        </a:rPr>
                        <a:t>24.55</a:t>
                      </a:r>
                      <a:r>
                        <a:rPr lang="en-US" sz="1800" b="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1800" b="0" kern="1200" dirty="0">
                        <a:solidFill>
                          <a:schemeClr val="dk1"/>
                        </a:solidFill>
                        <a:effectLst/>
                        <a:latin typeface="+mn-lt"/>
                        <a:ea typeface="+mn-ea"/>
                        <a:cs typeface="+mn-cs"/>
                      </a:endParaRPr>
                    </a:p>
                  </a:txBody>
                  <a:tcPr marL="68580" marR="68580" marT="0" marB="0" anchor="b"/>
                </a:tc>
                <a:extLst>
                  <a:ext uri="{0D108BD9-81ED-4DB2-BD59-A6C34878D82A}">
                    <a16:rowId xmlns:a16="http://schemas.microsoft.com/office/drawing/2014/main" val="2144081532"/>
                  </a:ext>
                </a:extLst>
              </a:tr>
              <a:tr h="292894">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Epoch-Based</a:t>
                      </a:r>
                      <a:r>
                        <a:rPr lang="en-US" sz="1800" b="1" kern="1200" baseline="0" dirty="0">
                          <a:solidFill>
                            <a:schemeClr val="dk1"/>
                          </a:solidFill>
                          <a:effectLst/>
                          <a:latin typeface="+mn-lt"/>
                          <a:ea typeface="+mn-ea"/>
                          <a:cs typeface="+mn-cs"/>
                        </a:rPr>
                        <a:t> </a:t>
                      </a:r>
                      <a:r>
                        <a:rPr lang="en-US" sz="1800" b="1" kern="1200" dirty="0">
                          <a:solidFill>
                            <a:schemeClr val="dk1"/>
                          </a:solidFill>
                          <a:effectLst/>
                          <a:latin typeface="+mn-lt"/>
                          <a:ea typeface="+mn-ea"/>
                          <a:cs typeface="+mn-cs"/>
                        </a:rPr>
                        <a:t>HMM-</a:t>
                      </a:r>
                      <a:r>
                        <a:rPr lang="en-US" sz="1800" b="1" kern="1200" dirty="0" err="1">
                          <a:solidFill>
                            <a:schemeClr val="dk1"/>
                          </a:solidFill>
                          <a:effectLst/>
                          <a:latin typeface="+mn-lt"/>
                          <a:ea typeface="+mn-ea"/>
                          <a:cs typeface="+mn-cs"/>
                        </a:rPr>
                        <a:t>SdA</a:t>
                      </a:r>
                      <a:endParaRPr lang="en-US" sz="1800" b="1" kern="1200" dirty="0">
                        <a:solidFill>
                          <a:schemeClr val="dk1"/>
                        </a:solidFill>
                        <a:effectLst/>
                        <a:latin typeface="+mn-lt"/>
                        <a:ea typeface="+mn-ea"/>
                        <a:cs typeface="+mn-cs"/>
                      </a:endParaRPr>
                    </a:p>
                  </a:txBody>
                  <a:tcPr marL="68580" marR="68580" marT="0" marB="0" anchor="b"/>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22.14%</a:t>
                      </a:r>
                    </a:p>
                  </a:txBody>
                  <a:tcPr marL="68580" marR="68580" marT="0" marB="0" anchor="b"/>
                </a:tc>
                <a:extLst>
                  <a:ext uri="{0D108BD9-81ED-4DB2-BD59-A6C34878D82A}">
                    <a16:rowId xmlns:a16="http://schemas.microsoft.com/office/drawing/2014/main" val="197346107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84582195"/>
              </p:ext>
            </p:extLst>
          </p:nvPr>
        </p:nvGraphicFramePr>
        <p:xfrm>
          <a:off x="4382299" y="1540601"/>
          <a:ext cx="4134180" cy="1155700"/>
        </p:xfrm>
        <a:graphic>
          <a:graphicData uri="http://schemas.openxmlformats.org/drawingml/2006/table">
            <a:tbl>
              <a:tblPr firstRow="1" firstCol="1" bandRow="1">
                <a:tableStyleId>{21E4AEA4-8DFA-4A89-87EB-49C32662AFE0}</a:tableStyleId>
              </a:tblPr>
              <a:tblGrid>
                <a:gridCol w="1060050">
                  <a:extLst>
                    <a:ext uri="{9D8B030D-6E8A-4147-A177-3AD203B41FA5}">
                      <a16:colId xmlns:a16="http://schemas.microsoft.com/office/drawing/2014/main" val="20000"/>
                    </a:ext>
                  </a:extLst>
                </a:gridCol>
                <a:gridCol w="1385029">
                  <a:extLst>
                    <a:ext uri="{9D8B030D-6E8A-4147-A177-3AD203B41FA5}">
                      <a16:colId xmlns:a16="http://schemas.microsoft.com/office/drawing/2014/main" val="20001"/>
                    </a:ext>
                  </a:extLst>
                </a:gridCol>
                <a:gridCol w="1689101">
                  <a:extLst>
                    <a:ext uri="{9D8B030D-6E8A-4147-A177-3AD203B41FA5}">
                      <a16:colId xmlns:a16="http://schemas.microsoft.com/office/drawing/2014/main" val="20002"/>
                    </a:ext>
                  </a:extLst>
                </a:gridCol>
              </a:tblGrid>
              <a:tr h="469900">
                <a:tc>
                  <a:txBody>
                    <a:bodyPr/>
                    <a:lstStyle/>
                    <a:p>
                      <a:pPr marL="0" marR="0" algn="ctr">
                        <a:lnSpc>
                          <a:spcPct val="107000"/>
                        </a:lnSpc>
                        <a:spcBef>
                          <a:spcPts val="0"/>
                        </a:spcBef>
                        <a:spcAft>
                          <a:spcPts val="0"/>
                        </a:spcAft>
                      </a:pPr>
                      <a:r>
                        <a:rPr lang="en-US" sz="1800" dirty="0">
                          <a:effectLst/>
                        </a:rPr>
                        <a:t>Ref/</a:t>
                      </a:r>
                      <a:r>
                        <a:rPr lang="en-US" sz="1800" dirty="0" err="1">
                          <a:effectLst/>
                        </a:rPr>
                        <a:t>Hyp</a:t>
                      </a: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defTabSz="457200" rtl="0" eaLnBrk="1" latinLnBrk="0" hangingPunct="1">
                        <a:lnSpc>
                          <a:spcPct val="107000"/>
                        </a:lnSpc>
                        <a:spcBef>
                          <a:spcPts val="0"/>
                        </a:spcBef>
                        <a:spcAft>
                          <a:spcPts val="0"/>
                        </a:spcAft>
                      </a:pPr>
                      <a:r>
                        <a:rPr lang="en-US" sz="1800" b="1" kern="1200" dirty="0">
                          <a:solidFill>
                            <a:schemeClr val="lt1"/>
                          </a:solidFill>
                          <a:effectLst/>
                          <a:latin typeface="+mn-lt"/>
                          <a:ea typeface="+mn-ea"/>
                          <a:cs typeface="+mn-cs"/>
                        </a:rPr>
                        <a:t>Normal</a:t>
                      </a:r>
                    </a:p>
                  </a:txBody>
                  <a:tcPr marL="36830" marR="36830" marT="0" marB="0" anchor="ctr"/>
                </a:tc>
                <a:tc>
                  <a:txBody>
                    <a:bodyPr/>
                    <a:lstStyle/>
                    <a:p>
                      <a:pPr marL="0" marR="0" algn="ctr" defTabSz="457200" rtl="0" eaLnBrk="1" latinLnBrk="0" hangingPunct="1">
                        <a:lnSpc>
                          <a:spcPct val="107000"/>
                        </a:lnSpc>
                        <a:spcBef>
                          <a:spcPts val="0"/>
                        </a:spcBef>
                        <a:spcAft>
                          <a:spcPts val="0"/>
                        </a:spcAft>
                      </a:pPr>
                      <a:r>
                        <a:rPr lang="en-US" sz="1800" b="1" kern="1200" dirty="0">
                          <a:solidFill>
                            <a:schemeClr val="lt1"/>
                          </a:solidFill>
                          <a:effectLst/>
                          <a:latin typeface="+mn-lt"/>
                          <a:ea typeface="+mn-ea"/>
                          <a:cs typeface="+mn-cs"/>
                        </a:rPr>
                        <a:t>Abnormal</a:t>
                      </a:r>
                    </a:p>
                  </a:txBody>
                  <a:tcPr marL="18415" marR="18415" marT="0" marB="0" anchor="ctr"/>
                </a:tc>
                <a:extLst>
                  <a:ext uri="{0D108BD9-81ED-4DB2-BD59-A6C34878D82A}">
                    <a16:rowId xmlns:a16="http://schemas.microsoft.com/office/drawing/2014/main" val="10000"/>
                  </a:ext>
                </a:extLst>
              </a:tr>
              <a:tr h="355600">
                <a:tc>
                  <a:txBody>
                    <a:bodyPr/>
                    <a:lstStyle/>
                    <a:p>
                      <a:pPr marL="0" marR="0" algn="ctr">
                        <a:lnSpc>
                          <a:spcPct val="107000"/>
                        </a:lnSpc>
                        <a:spcBef>
                          <a:spcPts val="0"/>
                        </a:spcBef>
                        <a:spcAft>
                          <a:spcPts val="0"/>
                        </a:spcAft>
                      </a:pPr>
                      <a:r>
                        <a:rPr lang="en-US" sz="1800" dirty="0">
                          <a:effectLst/>
                        </a:rPr>
                        <a:t>Normal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defTabSz="457200" rtl="0" eaLnBrk="1" latinLnBrk="0" hangingPunct="1">
                        <a:lnSpc>
                          <a:spcPct val="107000"/>
                        </a:lnSpc>
                        <a:spcBef>
                          <a:spcPts val="0"/>
                        </a:spcBef>
                        <a:spcAft>
                          <a:spcPts val="0"/>
                        </a:spcAft>
                      </a:pPr>
                      <a:r>
                        <a:rPr lang="en-US" sz="1800" kern="1200" dirty="0">
                          <a:solidFill>
                            <a:schemeClr val="dk1"/>
                          </a:solidFill>
                          <a:effectLst/>
                          <a:latin typeface="+mn-lt"/>
                          <a:ea typeface="+mn-ea"/>
                          <a:cs typeface="+mn-cs"/>
                        </a:rPr>
                        <a:t>90.00%</a:t>
                      </a:r>
                    </a:p>
                  </a:txBody>
                  <a:tcPr marL="36830" marR="36830" marT="0" marB="0" anchor="ctr"/>
                </a:tc>
                <a:tc>
                  <a:txBody>
                    <a:bodyPr/>
                    <a:lstStyle/>
                    <a:p>
                      <a:pPr marL="0" marR="0" algn="ctr">
                        <a:lnSpc>
                          <a:spcPct val="107000"/>
                        </a:lnSpc>
                        <a:spcBef>
                          <a:spcPts val="0"/>
                        </a:spcBef>
                        <a:spcAft>
                          <a:spcPts val="0"/>
                        </a:spcAft>
                      </a:pPr>
                      <a:r>
                        <a:rPr lang="en-US" sz="1800" kern="1200" dirty="0">
                          <a:solidFill>
                            <a:schemeClr val="dk1"/>
                          </a:solidFill>
                          <a:effectLst/>
                          <a:latin typeface="+mn-lt"/>
                          <a:ea typeface="+mn-ea"/>
                          <a:cs typeface="+mn-cs"/>
                        </a:rPr>
                        <a:t>10.00</a:t>
                      </a:r>
                      <a:r>
                        <a:rPr lang="en-US" sz="1800" kern="12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36830" marT="0" marB="0" anchor="ctr"/>
                </a:tc>
                <a:extLst>
                  <a:ext uri="{0D108BD9-81ED-4DB2-BD59-A6C34878D82A}">
                    <a16:rowId xmlns:a16="http://schemas.microsoft.com/office/drawing/2014/main" val="10001"/>
                  </a:ext>
                </a:extLst>
              </a:tr>
              <a:tr h="330200">
                <a:tc>
                  <a:txBody>
                    <a:bodyPr/>
                    <a:lstStyle/>
                    <a:p>
                      <a:pPr marL="0" marR="0" algn="ctr">
                        <a:lnSpc>
                          <a:spcPct val="107000"/>
                        </a:lnSpc>
                        <a:spcBef>
                          <a:spcPts val="0"/>
                        </a:spcBef>
                        <a:spcAft>
                          <a:spcPts val="0"/>
                        </a:spcAft>
                      </a:pPr>
                      <a:r>
                        <a:rPr lang="en-US" sz="1800" dirty="0">
                          <a:effectLst/>
                        </a:rPr>
                        <a:t>Abnormal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1800" kern="1200" dirty="0">
                          <a:effectLst/>
                        </a:rPr>
                        <a:t>37.70%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algn="ctr">
                        <a:lnSpc>
                          <a:spcPct val="107000"/>
                        </a:lnSpc>
                        <a:spcBef>
                          <a:spcPts val="0"/>
                        </a:spcBef>
                        <a:spcAft>
                          <a:spcPts val="0"/>
                        </a:spcAft>
                      </a:pPr>
                      <a:r>
                        <a:rPr lang="en-US" sz="1800" kern="1200" dirty="0">
                          <a:effectLst/>
                        </a:rPr>
                        <a:t>62.30%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36830" marT="0" marB="0" anchor="ctr"/>
                </a:tc>
                <a:extLst>
                  <a:ext uri="{0D108BD9-81ED-4DB2-BD59-A6C34878D82A}">
                    <a16:rowId xmlns:a16="http://schemas.microsoft.com/office/drawing/2014/main" val="10002"/>
                  </a:ext>
                </a:extLst>
              </a:tr>
            </a:tbl>
          </a:graphicData>
        </a:graphic>
      </p:graphicFrame>
      <p:sp>
        <p:nvSpPr>
          <p:cNvPr id="8" name="Rectangle 3"/>
          <p:cNvSpPr txBox="1">
            <a:spLocks/>
          </p:cNvSpPr>
          <p:nvPr/>
        </p:nvSpPr>
        <p:spPr bwMode="auto">
          <a:xfrm>
            <a:off x="4919039" y="877641"/>
            <a:ext cx="3060700" cy="363164"/>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indent="0"/>
            <a:r>
              <a:rPr lang="en-US" sz="1800" b="1" dirty="0">
                <a:solidFill>
                  <a:srgbClr val="000000"/>
                </a:solidFill>
                <a:cs typeface="Arial" charset="0"/>
              </a:rPr>
              <a:t>Confusion Matrix for Epoch-Based HMM-</a:t>
            </a:r>
            <a:r>
              <a:rPr lang="en-US" sz="1800" b="1" dirty="0" err="1">
                <a:solidFill>
                  <a:srgbClr val="000000"/>
                </a:solidFill>
                <a:cs typeface="Arial" charset="0"/>
              </a:rPr>
              <a:t>SdA</a:t>
            </a:r>
            <a:r>
              <a:rPr lang="en-US" sz="1800" b="1" dirty="0">
                <a:solidFill>
                  <a:srgbClr val="000000"/>
                </a:solidFill>
                <a:cs typeface="Arial" charset="0"/>
              </a:rPr>
              <a:t>:</a:t>
            </a:r>
          </a:p>
        </p:txBody>
      </p:sp>
      <p:sp>
        <p:nvSpPr>
          <p:cNvPr id="9" name="Rectangle 3"/>
          <p:cNvSpPr txBox="1">
            <a:spLocks/>
          </p:cNvSpPr>
          <p:nvPr/>
        </p:nvSpPr>
        <p:spPr bwMode="auto">
          <a:xfrm>
            <a:off x="1819439" y="4619633"/>
            <a:ext cx="5186680" cy="363164"/>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indent="0"/>
            <a:r>
              <a:rPr lang="en-US" sz="1800" b="1" dirty="0">
                <a:solidFill>
                  <a:srgbClr val="000000"/>
                </a:solidFill>
                <a:cs typeface="Arial" charset="0"/>
              </a:rPr>
              <a:t>Summary of HMM Full Database Results:</a:t>
            </a:r>
          </a:p>
        </p:txBody>
      </p:sp>
      <p:sp>
        <p:nvSpPr>
          <p:cNvPr id="10" name="Rectangle 3"/>
          <p:cNvSpPr txBox="1">
            <a:spLocks/>
          </p:cNvSpPr>
          <p:nvPr/>
        </p:nvSpPr>
        <p:spPr bwMode="auto">
          <a:xfrm>
            <a:off x="228599" y="814756"/>
            <a:ext cx="3929063" cy="188154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39713" lvl="1" indent="-227013" algn="l">
              <a:spcBef>
                <a:spcPts val="600"/>
              </a:spcBef>
              <a:spcAft>
                <a:spcPts val="600"/>
              </a:spcAft>
              <a:buFont typeface="Arial" panose="020B0604020202020204" pitchFamily="34" charset="0"/>
              <a:buChar char="•"/>
            </a:pPr>
            <a:r>
              <a:rPr lang="en-US" sz="1800" dirty="0">
                <a:solidFill>
                  <a:srgbClr val="000000"/>
                </a:solidFill>
                <a:cs typeface="Arial" charset="0"/>
              </a:rPr>
              <a:t>When the optimized system was tested on the full dataset, the error rate increased, as expected.</a:t>
            </a:r>
          </a:p>
          <a:p>
            <a:pPr marL="239713" lvl="1" indent="-227013" algn="l">
              <a:spcBef>
                <a:spcPts val="600"/>
              </a:spcBef>
              <a:spcAft>
                <a:spcPts val="600"/>
              </a:spcAft>
              <a:buFont typeface="Arial" panose="020B0604020202020204" pitchFamily="34" charset="0"/>
              <a:buChar char="•"/>
            </a:pPr>
            <a:r>
              <a:rPr lang="en-US" sz="1800" dirty="0">
                <a:solidFill>
                  <a:srgbClr val="000000"/>
                </a:solidFill>
                <a:cs typeface="Arial" charset="0"/>
              </a:rPr>
              <a:t>This shows that the pure HMM model has difficulty modeling this type of data.</a:t>
            </a:r>
          </a:p>
        </p:txBody>
      </p:sp>
      <p:sp>
        <p:nvSpPr>
          <p:cNvPr id="12" name="Rectangle 11"/>
          <p:cNvSpPr/>
          <p:nvPr/>
        </p:nvSpPr>
        <p:spPr>
          <a:xfrm>
            <a:off x="228599" y="3023941"/>
            <a:ext cx="8686801" cy="1261884"/>
          </a:xfrm>
          <a:prstGeom prst="rect">
            <a:avLst/>
          </a:prstGeom>
        </p:spPr>
        <p:txBody>
          <a:bodyPr wrap="square" lIns="0" tIns="0" rIns="0" bIns="0">
            <a:spAutoFit/>
          </a:bodyPr>
          <a:lstStyle/>
          <a:p>
            <a:pPr marL="239713" lvl="1" indent="-227013" algn="l">
              <a:spcBef>
                <a:spcPts val="600"/>
              </a:spcBef>
              <a:spcAft>
                <a:spcPts val="600"/>
              </a:spcAft>
              <a:buFont typeface="Arial" panose="020B0604020202020204" pitchFamily="34" charset="0"/>
              <a:buChar char="•"/>
            </a:pPr>
            <a:r>
              <a:rPr lang="en-US" sz="1800" dirty="0">
                <a:cs typeface="Arial" charset="0"/>
              </a:rPr>
              <a:t>Two epoch-based systems were developed to evaluate the impact of decoding of 1-second epochs.</a:t>
            </a:r>
          </a:p>
          <a:p>
            <a:pPr marL="239713" lvl="1" indent="-227013" algn="l">
              <a:spcBef>
                <a:spcPts val="600"/>
              </a:spcBef>
              <a:spcAft>
                <a:spcPts val="600"/>
              </a:spcAft>
              <a:buFont typeface="Arial" panose="020B0604020202020204" pitchFamily="34" charset="0"/>
              <a:buChar char="•"/>
            </a:pPr>
            <a:r>
              <a:rPr lang="en-US" sz="1800" dirty="0">
                <a:cs typeface="Arial" charset="0"/>
              </a:rPr>
              <a:t>The HMM-SdA system delivered the best performance out of the three systems, but still classified a large number of normal records as abnormal.</a:t>
            </a:r>
          </a:p>
        </p:txBody>
      </p:sp>
    </p:spTree>
    <p:extLst>
      <p:ext uri="{BB962C8B-B14F-4D97-AF65-F5344CB8AC3E}">
        <p14:creationId xmlns:p14="http://schemas.microsoft.com/office/powerpoint/2010/main" val="3975656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920"/>
            <a:ext cx="9144000" cy="393234"/>
          </a:xfrm>
        </p:spPr>
        <p:txBody>
          <a:bodyPr lIns="91440" tIns="0" bIns="0">
            <a:noAutofit/>
          </a:bodyPr>
          <a:lstStyle/>
          <a:p>
            <a:r>
              <a:rPr lang="en-US" dirty="0"/>
              <a:t>CNN-MLP: System Description</a:t>
            </a:r>
          </a:p>
        </p:txBody>
      </p:sp>
      <p:pic>
        <p:nvPicPr>
          <p:cNvPr id="5" name="Picture 4"/>
          <p:cNvPicPr>
            <a:picLocks noChangeAspect="1"/>
          </p:cNvPicPr>
          <p:nvPr/>
        </p:nvPicPr>
        <p:blipFill>
          <a:blip r:embed="rId2"/>
          <a:stretch>
            <a:fillRect/>
          </a:stretch>
        </p:blipFill>
        <p:spPr>
          <a:xfrm>
            <a:off x="488250" y="3877516"/>
            <a:ext cx="8167933" cy="2696904"/>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228600" y="761408"/>
                <a:ext cx="4302992" cy="3354765"/>
              </a:xfrm>
              <a:prstGeom prst="rect">
                <a:avLst/>
              </a:prstGeom>
            </p:spPr>
            <p:txBody>
              <a:bodyPr wrap="square">
                <a:spAutoFit/>
              </a:bodyPr>
              <a:lstStyle/>
              <a:p>
                <a:pPr marL="225425" lvl="1" algn="l">
                  <a:spcBef>
                    <a:spcPts val="600"/>
                  </a:spcBef>
                  <a:spcAft>
                    <a:spcPts val="600"/>
                  </a:spcAft>
                </a:pPr>
                <a:r>
                  <a:rPr lang="en-US" sz="1800" dirty="0">
                    <a:latin typeface="Arial" panose="020B0604020202020204" pitchFamily="34" charset="0"/>
                    <a:cs typeface="Arial" panose="020B0604020202020204" pitchFamily="34" charset="0"/>
                  </a:rPr>
                  <a:t>For simplicity, we define a convolutional layer (</a:t>
                </a:r>
                <a14:m>
                  <m:oMath xmlns:m="http://schemas.openxmlformats.org/officeDocument/2006/math">
                    <m:sSub>
                      <m:sSubPr>
                        <m:ctrlPr>
                          <a:rPr lang="en-US" sz="1800" b="1" i="1" smtClean="0">
                            <a:latin typeface="Cambria Math" panose="02040503050406030204" pitchFamily="18" charset="0"/>
                            <a:cs typeface="Arial" charset="0"/>
                          </a:rPr>
                        </m:ctrlPr>
                      </m:sSubPr>
                      <m:e>
                        <m:r>
                          <a:rPr lang="en-US" sz="1800" b="1" i="1" smtClean="0">
                            <a:latin typeface="Cambria Math" panose="02040503050406030204" pitchFamily="18" charset="0"/>
                            <a:cs typeface="Arial" charset="0"/>
                          </a:rPr>
                          <m:t>𝑳</m:t>
                        </m:r>
                      </m:e>
                      <m:sub>
                        <m:r>
                          <a:rPr lang="en-US" sz="1800" b="1" i="1" smtClean="0">
                            <a:latin typeface="Cambria Math" panose="02040503050406030204" pitchFamily="18" charset="0"/>
                            <a:cs typeface="Arial" charset="0"/>
                          </a:rPr>
                          <m:t>𝒙</m:t>
                        </m:r>
                      </m:sub>
                    </m:sSub>
                  </m:oMath>
                </a14:m>
                <a:r>
                  <a:rPr lang="en-US" sz="1800" dirty="0">
                    <a:latin typeface="Arial" panose="020B0604020202020204" pitchFamily="34" charset="0"/>
                    <a:cs typeface="Arial" panose="020B0604020202020204" pitchFamily="34" charset="0"/>
                  </a:rPr>
                  <a:t>) as:</a:t>
                </a:r>
              </a:p>
              <a:p>
                <a:pPr marL="568325" lvl="1" indent="-342900" algn="l">
                  <a:spcBef>
                    <a:spcPts val="600"/>
                  </a:spcBef>
                  <a:spcAft>
                    <a:spcPts val="600"/>
                  </a:spcAft>
                  <a:buAutoNum type="arabicPeriod"/>
                </a:pPr>
                <a:r>
                  <a:rPr lang="en-US" sz="1800" dirty="0"/>
                  <a:t>2D Convolutional layer with </a:t>
                </a:r>
                <a:r>
                  <a:rPr lang="en-US" sz="1800" dirty="0" err="1"/>
                  <a:t>ReLU</a:t>
                </a:r>
                <a:r>
                  <a:rPr lang="en-US" sz="1800" dirty="0"/>
                  <a:t> activation</a:t>
                </a:r>
              </a:p>
              <a:p>
                <a:pPr marL="568325" lvl="1" indent="-342900" algn="l">
                  <a:spcBef>
                    <a:spcPts val="600"/>
                  </a:spcBef>
                  <a:spcAft>
                    <a:spcPts val="600"/>
                  </a:spcAft>
                  <a:buAutoNum type="arabicPeriod"/>
                </a:pPr>
                <a:r>
                  <a:rPr lang="en-US" sz="1800" dirty="0"/>
                  <a:t>2D Convolutional layer with </a:t>
                </a:r>
                <a:r>
                  <a:rPr lang="en-US" sz="1800" dirty="0" err="1"/>
                  <a:t>ReLU</a:t>
                </a:r>
                <a:r>
                  <a:rPr lang="en-US" sz="1800" dirty="0"/>
                  <a:t> activation</a:t>
                </a:r>
              </a:p>
              <a:p>
                <a:pPr marL="568325" lvl="1" indent="-342900" algn="l">
                  <a:spcBef>
                    <a:spcPts val="600"/>
                  </a:spcBef>
                  <a:spcAft>
                    <a:spcPts val="600"/>
                  </a:spcAft>
                  <a:buAutoNum type="arabicPeriod"/>
                </a:pPr>
                <a:r>
                  <a:rPr lang="en-US" sz="1800" dirty="0"/>
                  <a:t>Maxpooling (2, 2)</a:t>
                </a:r>
              </a:p>
              <a:p>
                <a:pPr marL="568325" lvl="1" indent="-342900" algn="l">
                  <a:spcBef>
                    <a:spcPts val="600"/>
                  </a:spcBef>
                  <a:spcAft>
                    <a:spcPts val="600"/>
                  </a:spcAft>
                  <a:buAutoNum type="arabicPeriod"/>
                </a:pPr>
                <a:r>
                  <a:rPr lang="en-US" sz="1800" dirty="0"/>
                  <a:t>Dropout (25%)</a:t>
                </a:r>
              </a:p>
              <a:p>
                <a:pPr marL="225425" lvl="1" algn="just">
                  <a:spcBef>
                    <a:spcPts val="600"/>
                  </a:spcBef>
                  <a:spcAft>
                    <a:spcPts val="600"/>
                  </a:spcAft>
                </a:pPr>
                <a:endParaRPr lang="en-US" sz="1800" dirty="0">
                  <a:cs typeface="Arial"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28600" y="761408"/>
                <a:ext cx="4302992" cy="3354765"/>
              </a:xfrm>
              <a:prstGeom prst="rect">
                <a:avLst/>
              </a:prstGeom>
              <a:blipFill rotWithShape="0">
                <a:blip r:embed="rId3"/>
                <a:stretch>
                  <a:fillRect t="-1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531592" y="761408"/>
                <a:ext cx="4383807" cy="3354765"/>
              </a:xfrm>
              <a:prstGeom prst="rect">
                <a:avLst/>
              </a:prstGeom>
            </p:spPr>
            <p:txBody>
              <a:bodyPr wrap="square">
                <a:spAutoFit/>
              </a:bodyPr>
              <a:lstStyle/>
              <a:p>
                <a:pPr marL="225425" lvl="1" algn="l">
                  <a:spcBef>
                    <a:spcPts val="600"/>
                  </a:spcBef>
                  <a:spcAft>
                    <a:spcPts val="600"/>
                  </a:spcAft>
                </a:pPr>
                <a:r>
                  <a:rPr lang="en-US" sz="1800" dirty="0">
                    <a:latin typeface="Arial" panose="020B0604020202020204" pitchFamily="34" charset="0"/>
                    <a:cs typeface="Arial" panose="020B0604020202020204" pitchFamily="34" charset="0"/>
                  </a:rPr>
                  <a:t>We define a Fully connected</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layer (</a:t>
                </a:r>
                <a14:m>
                  <m:oMath xmlns:m="http://schemas.openxmlformats.org/officeDocument/2006/math">
                    <m:r>
                      <a:rPr lang="en-US" sz="1800" b="1" i="1" smtClean="0">
                        <a:latin typeface="Cambria Math" panose="02040503050406030204" pitchFamily="18" charset="0"/>
                        <a:cs typeface="Arial" charset="0"/>
                      </a:rPr>
                      <m:t>𝑭</m:t>
                    </m:r>
                  </m:oMath>
                </a14:m>
                <a:r>
                  <a:rPr lang="en-US" sz="1800" dirty="0">
                    <a:latin typeface="Arial" panose="020B0604020202020204" pitchFamily="34" charset="0"/>
                    <a:cs typeface="Arial" panose="020B0604020202020204" pitchFamily="34" charset="0"/>
                  </a:rPr>
                  <a:t>) as:</a:t>
                </a:r>
              </a:p>
              <a:p>
                <a:pPr marL="568325" lvl="1" indent="-342900" algn="l">
                  <a:spcBef>
                    <a:spcPts val="600"/>
                  </a:spcBef>
                  <a:spcAft>
                    <a:spcPts val="600"/>
                  </a:spcAft>
                  <a:buAutoNum type="arabicPeriod"/>
                </a:pPr>
                <a:r>
                  <a:rPr lang="en-US" sz="1800" dirty="0">
                    <a:latin typeface="Arial" panose="020B0604020202020204" pitchFamily="34" charset="0"/>
                    <a:cs typeface="Arial" panose="020B0604020202020204" pitchFamily="34" charset="0"/>
                  </a:rPr>
                  <a:t>Flattening Layer</a:t>
                </a:r>
              </a:p>
              <a:p>
                <a:pPr marL="568325" lvl="1" indent="-342900" algn="l">
                  <a:spcBef>
                    <a:spcPts val="600"/>
                  </a:spcBef>
                  <a:spcAft>
                    <a:spcPts val="600"/>
                  </a:spcAft>
                  <a:buAutoNum type="arabicPeriod"/>
                </a:pPr>
                <a:r>
                  <a:rPr lang="en-US" sz="1800" dirty="0">
                    <a:latin typeface="Arial" panose="020B0604020202020204" pitchFamily="34" charset="0"/>
                    <a:cs typeface="Arial" panose="020B0604020202020204" pitchFamily="34" charset="0"/>
                  </a:rPr>
                  <a:t>Fully Connected MLP with</a:t>
                </a:r>
                <a:br>
                  <a:rPr lang="en-US" sz="1800" dirty="0">
                    <a:latin typeface="Arial" panose="020B0604020202020204" pitchFamily="34" charset="0"/>
                    <a:cs typeface="Arial" panose="020B0604020202020204" pitchFamily="34" charset="0"/>
                  </a:rPr>
                </a:br>
                <a:r>
                  <a:rPr lang="en-US" sz="1800" dirty="0" err="1">
                    <a:latin typeface="Arial" panose="020B0604020202020204" pitchFamily="34" charset="0"/>
                    <a:cs typeface="Arial" panose="020B0604020202020204" pitchFamily="34" charset="0"/>
                  </a:rPr>
                  <a:t>ReLU</a:t>
                </a:r>
                <a:r>
                  <a:rPr lang="en-US" sz="1800" dirty="0">
                    <a:latin typeface="Arial" panose="020B0604020202020204" pitchFamily="34" charset="0"/>
                    <a:cs typeface="Arial" panose="020B0604020202020204" pitchFamily="34" charset="0"/>
                  </a:rPr>
                  <a:t> activation</a:t>
                </a:r>
              </a:p>
              <a:p>
                <a:pPr marL="568325" lvl="1" indent="-342900" algn="l">
                  <a:spcBef>
                    <a:spcPts val="600"/>
                  </a:spcBef>
                  <a:spcAft>
                    <a:spcPts val="600"/>
                  </a:spcAft>
                  <a:buAutoNum type="arabicPeriod"/>
                </a:pPr>
                <a:r>
                  <a:rPr lang="en-US" sz="1800" dirty="0">
                    <a:latin typeface="Arial" panose="020B0604020202020204" pitchFamily="34" charset="0"/>
                    <a:cs typeface="Arial" panose="020B0604020202020204" pitchFamily="34" charset="0"/>
                  </a:rPr>
                  <a:t>Dropout (50%)</a:t>
                </a:r>
              </a:p>
              <a:p>
                <a:pPr marL="568325" lvl="1" indent="-342900" algn="l">
                  <a:spcBef>
                    <a:spcPts val="600"/>
                  </a:spcBef>
                  <a:spcAft>
                    <a:spcPts val="600"/>
                  </a:spcAft>
                  <a:buAutoNum type="arabicPeriod"/>
                </a:pPr>
                <a:r>
                  <a:rPr lang="en-US" sz="1800" dirty="0">
                    <a:latin typeface="Arial" panose="020B0604020202020204" pitchFamily="34" charset="0"/>
                    <a:cs typeface="Arial" panose="020B0604020202020204" pitchFamily="34" charset="0"/>
                  </a:rPr>
                  <a:t>Fully Connected MLP with Softmax activation</a:t>
                </a:r>
              </a:p>
              <a:p>
                <a:pPr marL="225425" lvl="1" algn="just">
                  <a:spcBef>
                    <a:spcPts val="600"/>
                  </a:spcBef>
                  <a:spcAft>
                    <a:spcPts val="600"/>
                  </a:spcAft>
                </a:pPr>
                <a:endParaRPr lang="en-US" sz="1800" dirty="0">
                  <a:cs typeface="Arial"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531592" y="761408"/>
                <a:ext cx="4383807" cy="3354765"/>
              </a:xfrm>
              <a:prstGeom prst="rect">
                <a:avLst/>
              </a:prstGeom>
              <a:blipFill rotWithShape="0">
                <a:blip r:embed="rId4"/>
                <a:stretch>
                  <a:fillRect t="-1091"/>
                </a:stretch>
              </a:blipFill>
            </p:spPr>
            <p:txBody>
              <a:bodyPr/>
              <a:lstStyle/>
              <a:p>
                <a:r>
                  <a:rPr lang="en-US">
                    <a:noFill/>
                  </a:rPr>
                  <a:t> </a:t>
                </a:r>
              </a:p>
            </p:txBody>
          </p:sp>
        </mc:Fallback>
      </mc:AlternateContent>
    </p:spTree>
    <p:extLst>
      <p:ext uri="{BB962C8B-B14F-4D97-AF65-F5344CB8AC3E}">
        <p14:creationId xmlns:p14="http://schemas.microsoft.com/office/powerpoint/2010/main" val="507128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0861" y="1048826"/>
            <a:ext cx="5050419" cy="3189308"/>
          </a:xfrm>
          <a:prstGeom prst="rect">
            <a:avLst/>
          </a:prstGeom>
        </p:spPr>
      </p:pic>
      <p:sp>
        <p:nvSpPr>
          <p:cNvPr id="9" name="Rectangle 3"/>
          <p:cNvSpPr txBox="1">
            <a:spLocks/>
          </p:cNvSpPr>
          <p:nvPr/>
        </p:nvSpPr>
        <p:spPr bwMode="auto">
          <a:xfrm>
            <a:off x="5176186" y="1048826"/>
            <a:ext cx="3739214" cy="3929574"/>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algn="l">
              <a:spcAft>
                <a:spcPts val="600"/>
              </a:spcAft>
              <a:buFont typeface="Arial" panose="020B0604020202020204" pitchFamily="34" charset="0"/>
              <a:buChar char="•"/>
            </a:pPr>
            <a:r>
              <a:rPr lang="en-US" sz="1800" dirty="0"/>
              <a:t>Electroencephalography (EEG) refers to the recording of electrical activity along the scalp.</a:t>
            </a:r>
          </a:p>
          <a:p>
            <a:pPr marL="285750" indent="-285750" algn="l">
              <a:spcAft>
                <a:spcPts val="600"/>
              </a:spcAft>
              <a:buFont typeface="Arial" panose="020B0604020202020204" pitchFamily="34" charset="0"/>
              <a:buChar char="•"/>
            </a:pPr>
            <a:r>
              <a:rPr lang="en-US" sz="1800" dirty="0"/>
              <a:t>It is used </a:t>
            </a:r>
            <a:r>
              <a:rPr lang="en-US" sz="1800"/>
              <a:t>to diagnose conditions </a:t>
            </a:r>
            <a:r>
              <a:rPr lang="en-US" sz="1800" dirty="0"/>
              <a:t>such as sleep disorders and epilepsy</a:t>
            </a:r>
          </a:p>
          <a:p>
            <a:pPr marL="285750" indent="-285750" algn="l">
              <a:spcAft>
                <a:spcPts val="600"/>
              </a:spcAft>
              <a:buFont typeface="Arial" panose="020B0604020202020204" pitchFamily="34" charset="0"/>
              <a:buChar char="•"/>
            </a:pPr>
            <a:r>
              <a:rPr lang="en-US" sz="1800" dirty="0"/>
              <a:t>Because EEG is noninvasive and relatively cheap, it is still used despite the emergence of technologies such as Magnetic Resonance Imaging (MRI)</a:t>
            </a:r>
          </a:p>
          <a:p>
            <a:pPr lvl="1" algn="l" defTabSz="914400" fontAlgn="base">
              <a:spcBef>
                <a:spcPct val="0"/>
              </a:spcBef>
              <a:spcAft>
                <a:spcPts val="1200"/>
              </a:spcAft>
              <a:buFont typeface="Arial" charset="0"/>
              <a:buChar char="•"/>
            </a:pPr>
            <a:endParaRPr lang="en-US" sz="1800" b="1" dirty="0">
              <a:solidFill>
                <a:srgbClr val="000000"/>
              </a:solidFill>
              <a:cs typeface="Arial" charset="0"/>
            </a:endParaRPr>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Electroencephalography (EEG)</a:t>
            </a:r>
          </a:p>
        </p:txBody>
      </p:sp>
      <p:grpSp>
        <p:nvGrpSpPr>
          <p:cNvPr id="8" name="Group 7"/>
          <p:cNvGrpSpPr/>
          <p:nvPr/>
        </p:nvGrpSpPr>
        <p:grpSpPr>
          <a:xfrm>
            <a:off x="69533" y="4335900"/>
            <a:ext cx="5394960" cy="2204685"/>
            <a:chOff x="10160" y="4142860"/>
            <a:chExt cx="5394960" cy="2204685"/>
          </a:xfrm>
        </p:grpSpPr>
        <p:pic>
          <p:nvPicPr>
            <p:cNvPr id="10" name="Picture 9"/>
            <p:cNvPicPr>
              <a:picLocks noChangeAspect="1"/>
            </p:cNvPicPr>
            <p:nvPr/>
          </p:nvPicPr>
          <p:blipFill>
            <a:blip r:embed="rId4"/>
            <a:stretch>
              <a:fillRect/>
            </a:stretch>
          </p:blipFill>
          <p:spPr>
            <a:xfrm>
              <a:off x="10160" y="4258270"/>
              <a:ext cx="1843830" cy="2025060"/>
            </a:xfrm>
            <a:prstGeom prst="rect">
              <a:avLst/>
            </a:prstGeom>
          </p:spPr>
        </p:pic>
        <p:pic>
          <p:nvPicPr>
            <p:cNvPr id="11" name="Picture 10"/>
            <p:cNvPicPr>
              <a:picLocks noChangeAspect="1"/>
            </p:cNvPicPr>
            <p:nvPr/>
          </p:nvPicPr>
          <p:blipFill rotWithShape="1">
            <a:blip r:embed="rId5"/>
            <a:srcRect l="8975" b="3616"/>
            <a:stretch/>
          </p:blipFill>
          <p:spPr>
            <a:xfrm>
              <a:off x="1868896" y="4208851"/>
              <a:ext cx="1765031" cy="1853787"/>
            </a:xfrm>
            <a:prstGeom prst="rect">
              <a:avLst/>
            </a:prstGeom>
          </p:spPr>
        </p:pic>
        <p:pic>
          <p:nvPicPr>
            <p:cNvPr id="13" name="Picture 12"/>
            <p:cNvPicPr>
              <a:picLocks noChangeAspect="1"/>
            </p:cNvPicPr>
            <p:nvPr/>
          </p:nvPicPr>
          <p:blipFill rotWithShape="1">
            <a:blip r:embed="rId6"/>
            <a:srcRect l="9556"/>
            <a:stretch/>
          </p:blipFill>
          <p:spPr>
            <a:xfrm>
              <a:off x="3652138" y="4142860"/>
              <a:ext cx="1752982" cy="2204685"/>
            </a:xfrm>
            <a:prstGeom prst="rect">
              <a:avLst/>
            </a:prstGeom>
          </p:spPr>
        </p:pic>
      </p:grpSp>
      <p:pic>
        <p:nvPicPr>
          <p:cNvPr id="7" name="Picture 6"/>
          <p:cNvPicPr>
            <a:picLocks noChangeAspect="1"/>
          </p:cNvPicPr>
          <p:nvPr/>
        </p:nvPicPr>
        <p:blipFill>
          <a:blip r:embed="rId7"/>
          <a:stretch>
            <a:fillRect/>
          </a:stretch>
        </p:blipFill>
        <p:spPr>
          <a:xfrm>
            <a:off x="5608319" y="5200524"/>
            <a:ext cx="2069687" cy="960744"/>
          </a:xfrm>
          <a:prstGeom prst="rect">
            <a:avLst/>
          </a:prstGeom>
        </p:spPr>
      </p:pic>
    </p:spTree>
    <p:extLst>
      <p:ext uri="{BB962C8B-B14F-4D97-AF65-F5344CB8AC3E}">
        <p14:creationId xmlns:p14="http://schemas.microsoft.com/office/powerpoint/2010/main" val="36269093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56141" y="472803"/>
            <a:ext cx="3604259" cy="818709"/>
          </a:xfrm>
          <a:prstGeom prst="rect">
            <a:avLst/>
          </a:prstGeom>
        </p:spPr>
      </p:pic>
      <p:sp>
        <p:nvSpPr>
          <p:cNvPr id="4" name="Title 2"/>
          <p:cNvSpPr>
            <a:spLocks noGrp="1"/>
          </p:cNvSpPr>
          <p:nvPr>
            <p:ph type="title"/>
          </p:nvPr>
        </p:nvSpPr>
        <p:spPr>
          <a:xfrm>
            <a:off x="0" y="920"/>
            <a:ext cx="9144000" cy="393234"/>
          </a:xfrm>
        </p:spPr>
        <p:txBody>
          <a:bodyPr lIns="91440" tIns="0" bIns="0">
            <a:noAutofit/>
          </a:bodyPr>
          <a:lstStyle/>
          <a:p>
            <a:r>
              <a:rPr lang="en-US" dirty="0"/>
              <a:t>CNN-MLP: Network Depth Analysis</a:t>
            </a: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483598" y="4190359"/>
              <a:ext cx="8176803" cy="1577340"/>
            </p:xfrm>
            <a:graphic>
              <a:graphicData uri="http://schemas.openxmlformats.org/drawingml/2006/table">
                <a:tbl>
                  <a:tblPr firstRow="1" firstCol="1" bandRow="1">
                    <a:tableStyleId>{9DCAF9ED-07DC-4A11-8D7F-57B35C25682E}</a:tableStyleId>
                  </a:tblPr>
                  <a:tblGrid>
                    <a:gridCol w="3403901">
                      <a:extLst>
                        <a:ext uri="{9D8B030D-6E8A-4147-A177-3AD203B41FA5}">
                          <a16:colId xmlns:a16="http://schemas.microsoft.com/office/drawing/2014/main" val="2126433434"/>
                        </a:ext>
                      </a:extLst>
                    </a:gridCol>
                    <a:gridCol w="2768737">
                      <a:extLst>
                        <a:ext uri="{9D8B030D-6E8A-4147-A177-3AD203B41FA5}">
                          <a16:colId xmlns:a16="http://schemas.microsoft.com/office/drawing/2014/main" val="786951992"/>
                        </a:ext>
                      </a:extLst>
                    </a:gridCol>
                    <a:gridCol w="2004165">
                      <a:extLst>
                        <a:ext uri="{9D8B030D-6E8A-4147-A177-3AD203B41FA5}">
                          <a16:colId xmlns:a16="http://schemas.microsoft.com/office/drawing/2014/main" val="3778590922"/>
                        </a:ext>
                      </a:extLst>
                    </a:gridCol>
                  </a:tblGrid>
                  <a:tr h="292894">
                    <a:tc>
                      <a:txBody>
                        <a:bodyPr/>
                        <a:lstStyle/>
                        <a:p>
                          <a:pPr marL="0" marR="0" algn="ct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Configuration</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 Convolutional Layers</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Error (%)</a:t>
                          </a:r>
                        </a:p>
                      </a:txBody>
                      <a:tcPr marL="68580" marR="68580" marT="0" marB="0" anchor="b"/>
                    </a:tc>
                    <a:extLst>
                      <a:ext uri="{0D108BD9-81ED-4DB2-BD59-A6C34878D82A}">
                        <a16:rowId xmlns:a16="http://schemas.microsoft.com/office/drawing/2014/main" val="1508419741"/>
                      </a:ext>
                    </a:extLst>
                  </a:tr>
                  <a:tr h="292894">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800" b="0" i="1" kern="1200" smtClean="0">
                                        <a:solidFill>
                                          <a:schemeClr val="dk1"/>
                                        </a:solidFill>
                                        <a:effectLst/>
                                        <a:latin typeface="Cambria Math" panose="02040503050406030204" pitchFamily="18" charset="0"/>
                                        <a:ea typeface="+mn-ea"/>
                                        <a:cs typeface="+mn-cs"/>
                                      </a:rPr>
                                    </m:ctrlPr>
                                  </m:sSubPr>
                                  <m:e>
                                    <m:r>
                                      <a:rPr lang="en-US" sz="1800" b="0" i="1" kern="1200">
                                        <a:solidFill>
                                          <a:schemeClr val="dk1"/>
                                        </a:solidFill>
                                        <a:effectLst/>
                                        <a:latin typeface="Cambria Math" panose="02040503050406030204" pitchFamily="18" charset="0"/>
                                        <a:ea typeface="+mn-ea"/>
                                        <a:cs typeface="+mn-cs"/>
                                      </a:rPr>
                                      <m:t>𝐿</m:t>
                                    </m:r>
                                  </m:e>
                                  <m:sub>
                                    <m:r>
                                      <a:rPr lang="en-US" sz="1800" b="0" i="1" kern="1200">
                                        <a:solidFill>
                                          <a:schemeClr val="dk1"/>
                                        </a:solidFill>
                                        <a:effectLst/>
                                        <a:latin typeface="Cambria Math" panose="02040503050406030204" pitchFamily="18" charset="0"/>
                                        <a:ea typeface="+mn-ea"/>
                                        <a:cs typeface="+mn-cs"/>
                                      </a:rPr>
                                      <m:t>1</m:t>
                                    </m:r>
                                  </m:sub>
                                </m:sSub>
                                <m:r>
                                  <a:rPr lang="en-US" sz="1800" b="0" i="1" kern="1200">
                                    <a:solidFill>
                                      <a:schemeClr val="dk1"/>
                                    </a:solidFill>
                                    <a:effectLst/>
                                    <a:latin typeface="Cambria Math" panose="02040503050406030204" pitchFamily="18" charset="0"/>
                                    <a:ea typeface="+mn-ea"/>
                                    <a:cs typeface="+mn-cs"/>
                                  </a:rPr>
                                  <m:t>+</m:t>
                                </m:r>
                                <m:r>
                                  <a:rPr lang="en-US" sz="1800" b="0" i="1" kern="1200">
                                    <a:solidFill>
                                      <a:schemeClr val="dk1"/>
                                    </a:solidFill>
                                    <a:effectLst/>
                                    <a:latin typeface="Cambria Math" panose="02040503050406030204" pitchFamily="18" charset="0"/>
                                    <a:ea typeface="+mn-ea"/>
                                    <a:cs typeface="+mn-cs"/>
                                  </a:rPr>
                                  <m:t>𝐹</m:t>
                                </m:r>
                              </m:oMath>
                            </m:oMathPara>
                          </a14:m>
                          <a:endParaRPr lang="en-US"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800" b="0" dirty="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b"/>
                    </a:tc>
                    <a:tc>
                      <a:txBody>
                        <a:bodyPr/>
                        <a:lstStyle/>
                        <a:p>
                          <a:pPr marL="0" marR="0" algn="ctr">
                            <a:lnSpc>
                              <a:spcPct val="115000"/>
                            </a:lnSpc>
                            <a:spcBef>
                              <a:spcPts val="0"/>
                            </a:spcBef>
                            <a:spcAft>
                              <a:spcPts val="0"/>
                            </a:spcAft>
                          </a:pPr>
                          <a:r>
                            <a:rPr lang="en-US" sz="1800" b="0" dirty="0">
                              <a:effectLst/>
                              <a:latin typeface="Arial" panose="020B0604020202020204" pitchFamily="34" charset="0"/>
                              <a:ea typeface="Calibri" panose="020F0502020204030204" pitchFamily="34" charset="0"/>
                              <a:cs typeface="Arial" panose="020B0604020202020204" pitchFamily="34" charset="0"/>
                            </a:rPr>
                            <a:t>53.41%</a:t>
                          </a:r>
                        </a:p>
                      </a:txBody>
                      <a:tcPr marL="68580" marR="68580" marT="0" marB="0" anchor="b"/>
                    </a:tc>
                    <a:extLst>
                      <a:ext uri="{0D108BD9-81ED-4DB2-BD59-A6C34878D82A}">
                        <a16:rowId xmlns:a16="http://schemas.microsoft.com/office/drawing/2014/main" val="3561412004"/>
                      </a:ext>
                    </a:extLst>
                  </a:tr>
                  <a:tr h="292894">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kern="1200" smtClean="0">
                                        <a:solidFill>
                                          <a:schemeClr val="dk1"/>
                                        </a:solidFill>
                                        <a:effectLst/>
                                        <a:latin typeface="Cambria Math" panose="02040503050406030204" pitchFamily="18" charset="0"/>
                                        <a:ea typeface="+mn-ea"/>
                                        <a:cs typeface="+mn-cs"/>
                                      </a:rPr>
                                    </m:ctrlPr>
                                  </m:sSubPr>
                                  <m:e>
                                    <m:r>
                                      <a:rPr lang="en-US" sz="1800" b="0" i="1" kern="1200">
                                        <a:solidFill>
                                          <a:schemeClr val="dk1"/>
                                        </a:solidFill>
                                        <a:effectLst/>
                                        <a:latin typeface="Cambria Math" panose="02040503050406030204" pitchFamily="18" charset="0"/>
                                        <a:ea typeface="+mn-ea"/>
                                        <a:cs typeface="+mn-cs"/>
                                      </a:rPr>
                                      <m:t>𝐿</m:t>
                                    </m:r>
                                  </m:e>
                                  <m:sub>
                                    <m:r>
                                      <a:rPr lang="en-US" sz="1800" b="0" i="1" kern="1200">
                                        <a:solidFill>
                                          <a:schemeClr val="dk1"/>
                                        </a:solidFill>
                                        <a:effectLst/>
                                        <a:latin typeface="Cambria Math" panose="02040503050406030204" pitchFamily="18" charset="0"/>
                                        <a:ea typeface="+mn-ea"/>
                                        <a:cs typeface="+mn-cs"/>
                                      </a:rPr>
                                      <m:t>1</m:t>
                                    </m:r>
                                  </m:sub>
                                </m:sSub>
                                <m:r>
                                  <a:rPr lang="en-US" sz="1800" b="0" i="1" kern="1200" smtClean="0">
                                    <a:solidFill>
                                      <a:schemeClr val="dk1"/>
                                    </a:solidFill>
                                    <a:effectLst/>
                                    <a:latin typeface="Cambria Math" panose="02040503050406030204" pitchFamily="18" charset="0"/>
                                    <a:ea typeface="+mn-ea"/>
                                    <a:cs typeface="+mn-cs"/>
                                  </a:rPr>
                                  <m:t>+</m:t>
                                </m:r>
                                <m:sSub>
                                  <m:sSubPr>
                                    <m:ctrlPr>
                                      <a:rPr lang="en-US" sz="1800" b="0" i="1" kern="1200" smtClean="0">
                                        <a:solidFill>
                                          <a:schemeClr val="dk1"/>
                                        </a:solidFill>
                                        <a:effectLst/>
                                        <a:latin typeface="Cambria Math" panose="02040503050406030204" pitchFamily="18" charset="0"/>
                                        <a:ea typeface="+mn-ea"/>
                                        <a:cs typeface="+mn-cs"/>
                                      </a:rPr>
                                    </m:ctrlPr>
                                  </m:sSubPr>
                                  <m:e>
                                    <m:r>
                                      <a:rPr lang="en-US" sz="1800" b="0" i="1" kern="1200">
                                        <a:solidFill>
                                          <a:schemeClr val="dk1"/>
                                        </a:solidFill>
                                        <a:effectLst/>
                                        <a:latin typeface="Cambria Math" panose="02040503050406030204" pitchFamily="18" charset="0"/>
                                        <a:ea typeface="+mn-ea"/>
                                        <a:cs typeface="+mn-cs"/>
                                      </a:rPr>
                                      <m:t>𝐿</m:t>
                                    </m:r>
                                  </m:e>
                                  <m:sub>
                                    <m:r>
                                      <a:rPr lang="en-US" sz="1800" b="0" i="1" kern="1200" smtClean="0">
                                        <a:solidFill>
                                          <a:schemeClr val="dk1"/>
                                        </a:solidFill>
                                        <a:effectLst/>
                                        <a:latin typeface="Cambria Math" panose="02040503050406030204" pitchFamily="18" charset="0"/>
                                        <a:ea typeface="+mn-ea"/>
                                        <a:cs typeface="+mn-cs"/>
                                      </a:rPr>
                                      <m:t>2</m:t>
                                    </m:r>
                                  </m:sub>
                                </m:sSub>
                                <m:r>
                                  <a:rPr lang="en-US" sz="1800" b="0" i="1" kern="1200">
                                    <a:solidFill>
                                      <a:schemeClr val="dk1"/>
                                    </a:solidFill>
                                    <a:effectLst/>
                                    <a:latin typeface="Cambria Math" panose="02040503050406030204" pitchFamily="18" charset="0"/>
                                    <a:ea typeface="+mn-ea"/>
                                    <a:cs typeface="+mn-cs"/>
                                  </a:rPr>
                                  <m:t>+</m:t>
                                </m:r>
                                <m:r>
                                  <a:rPr lang="en-US" sz="1800" b="0" i="1" kern="1200">
                                    <a:solidFill>
                                      <a:schemeClr val="dk1"/>
                                    </a:solidFill>
                                    <a:effectLst/>
                                    <a:latin typeface="Cambria Math" panose="02040503050406030204" pitchFamily="18" charset="0"/>
                                    <a:ea typeface="+mn-ea"/>
                                    <a:cs typeface="+mn-cs"/>
                                  </a:rPr>
                                  <m:t>𝐹</m:t>
                                </m:r>
                              </m:oMath>
                            </m:oMathPara>
                          </a14:m>
                          <a:endParaRPr lang="en-US"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b="0" kern="1200" dirty="0">
                              <a:solidFill>
                                <a:schemeClr val="dk1"/>
                              </a:solidFill>
                              <a:effectLst/>
                              <a:latin typeface="Arial" panose="020B0604020202020204" pitchFamily="34" charset="0"/>
                              <a:ea typeface="+mn-ea"/>
                              <a:cs typeface="Arial" panose="020B0604020202020204" pitchFamily="34" charset="0"/>
                            </a:rPr>
                            <a:t>2</a:t>
                          </a:r>
                        </a:p>
                      </a:txBody>
                      <a:tcPr marL="68580" marR="68580" marT="0" marB="0" anchor="b"/>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b="0" kern="1200" dirty="0">
                              <a:solidFill>
                                <a:schemeClr val="dk1"/>
                              </a:solidFill>
                              <a:effectLst/>
                              <a:latin typeface="Arial" panose="020B0604020202020204" pitchFamily="34" charset="0"/>
                              <a:ea typeface="+mn-ea"/>
                              <a:cs typeface="Arial" panose="020B0604020202020204" pitchFamily="34" charset="0"/>
                            </a:rPr>
                            <a:t>22.94%</a:t>
                          </a:r>
                        </a:p>
                      </a:txBody>
                      <a:tcPr marL="68580" marR="68580" marT="0" marB="0" anchor="b"/>
                    </a:tc>
                    <a:extLst>
                      <a:ext uri="{0D108BD9-81ED-4DB2-BD59-A6C34878D82A}">
                        <a16:rowId xmlns:a16="http://schemas.microsoft.com/office/drawing/2014/main" val="2144081532"/>
                      </a:ext>
                    </a:extLst>
                  </a:tr>
                  <a:tr h="292894">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1" i="1" kern="1200" smtClean="0">
                                        <a:solidFill>
                                          <a:schemeClr val="dk1"/>
                                        </a:solidFill>
                                        <a:effectLst/>
                                        <a:latin typeface="Cambria Math" panose="02040503050406030204" pitchFamily="18" charset="0"/>
                                        <a:ea typeface="+mn-ea"/>
                                        <a:cs typeface="+mn-cs"/>
                                      </a:rPr>
                                    </m:ctrlPr>
                                  </m:sSubPr>
                                  <m:e>
                                    <m:r>
                                      <a:rPr lang="en-US" sz="1800" b="1" i="1" kern="1200">
                                        <a:solidFill>
                                          <a:schemeClr val="dk1"/>
                                        </a:solidFill>
                                        <a:effectLst/>
                                        <a:latin typeface="Cambria Math" panose="02040503050406030204" pitchFamily="18" charset="0"/>
                                        <a:ea typeface="+mn-ea"/>
                                        <a:cs typeface="+mn-cs"/>
                                      </a:rPr>
                                      <m:t>𝑳</m:t>
                                    </m:r>
                                  </m:e>
                                  <m:sub>
                                    <m:r>
                                      <a:rPr lang="en-US" sz="1800" b="1" i="1" kern="1200">
                                        <a:solidFill>
                                          <a:schemeClr val="dk1"/>
                                        </a:solidFill>
                                        <a:effectLst/>
                                        <a:latin typeface="Cambria Math" panose="02040503050406030204" pitchFamily="18" charset="0"/>
                                        <a:ea typeface="+mn-ea"/>
                                        <a:cs typeface="+mn-cs"/>
                                      </a:rPr>
                                      <m:t>𝟏</m:t>
                                    </m:r>
                                  </m:sub>
                                </m:sSub>
                                <m:r>
                                  <a:rPr lang="en-US" sz="1800" b="1" i="1" kern="1200" smtClean="0">
                                    <a:solidFill>
                                      <a:schemeClr val="dk1"/>
                                    </a:solidFill>
                                    <a:effectLst/>
                                    <a:latin typeface="Cambria Math" panose="02040503050406030204" pitchFamily="18" charset="0"/>
                                    <a:ea typeface="+mn-ea"/>
                                    <a:cs typeface="+mn-cs"/>
                                  </a:rPr>
                                  <m:t>+</m:t>
                                </m:r>
                                <m:sSub>
                                  <m:sSubPr>
                                    <m:ctrlPr>
                                      <a:rPr lang="en-US" sz="1800" b="1" i="1" kern="1200" smtClean="0">
                                        <a:solidFill>
                                          <a:schemeClr val="dk1"/>
                                        </a:solidFill>
                                        <a:effectLst/>
                                        <a:latin typeface="Cambria Math" panose="02040503050406030204" pitchFamily="18" charset="0"/>
                                        <a:ea typeface="+mn-ea"/>
                                        <a:cs typeface="+mn-cs"/>
                                      </a:rPr>
                                    </m:ctrlPr>
                                  </m:sSubPr>
                                  <m:e>
                                    <m:r>
                                      <a:rPr lang="en-US" sz="1800" b="1" i="1" kern="1200">
                                        <a:solidFill>
                                          <a:schemeClr val="dk1"/>
                                        </a:solidFill>
                                        <a:effectLst/>
                                        <a:latin typeface="Cambria Math" panose="02040503050406030204" pitchFamily="18" charset="0"/>
                                        <a:ea typeface="+mn-ea"/>
                                        <a:cs typeface="+mn-cs"/>
                                      </a:rPr>
                                      <m:t>𝑳</m:t>
                                    </m:r>
                                  </m:e>
                                  <m:sub>
                                    <m:r>
                                      <a:rPr lang="en-US" sz="1800" b="1" i="1" kern="1200" smtClean="0">
                                        <a:solidFill>
                                          <a:schemeClr val="dk1"/>
                                        </a:solidFill>
                                        <a:effectLst/>
                                        <a:latin typeface="Cambria Math" panose="02040503050406030204" pitchFamily="18" charset="0"/>
                                        <a:ea typeface="+mn-ea"/>
                                        <a:cs typeface="+mn-cs"/>
                                      </a:rPr>
                                      <m:t>𝟐</m:t>
                                    </m:r>
                                  </m:sub>
                                </m:sSub>
                                <m:r>
                                  <a:rPr lang="en-US" sz="1800" b="1" i="1" kern="1200">
                                    <a:solidFill>
                                      <a:schemeClr val="dk1"/>
                                    </a:solidFill>
                                    <a:effectLst/>
                                    <a:latin typeface="Cambria Math" panose="02040503050406030204" pitchFamily="18" charset="0"/>
                                    <a:ea typeface="+mn-ea"/>
                                    <a:cs typeface="+mn-cs"/>
                                  </a:rPr>
                                  <m:t>+</m:t>
                                </m:r>
                                <m:sSub>
                                  <m:sSubPr>
                                    <m:ctrlPr>
                                      <a:rPr lang="en-US" sz="1800" b="1" i="1" kern="1200" smtClean="0">
                                        <a:solidFill>
                                          <a:schemeClr val="dk1"/>
                                        </a:solidFill>
                                        <a:effectLst/>
                                        <a:latin typeface="Cambria Math" panose="02040503050406030204" pitchFamily="18" charset="0"/>
                                        <a:ea typeface="+mn-ea"/>
                                        <a:cs typeface="+mn-cs"/>
                                      </a:rPr>
                                    </m:ctrlPr>
                                  </m:sSubPr>
                                  <m:e>
                                    <m:r>
                                      <a:rPr lang="en-US" sz="1800" b="1" i="1" kern="1200">
                                        <a:solidFill>
                                          <a:schemeClr val="dk1"/>
                                        </a:solidFill>
                                        <a:effectLst/>
                                        <a:latin typeface="Cambria Math" panose="02040503050406030204" pitchFamily="18" charset="0"/>
                                        <a:ea typeface="+mn-ea"/>
                                        <a:cs typeface="+mn-cs"/>
                                      </a:rPr>
                                      <m:t>𝑳</m:t>
                                    </m:r>
                                  </m:e>
                                  <m:sub>
                                    <m:r>
                                      <a:rPr lang="en-US" sz="1800" b="1" i="1" kern="1200" smtClean="0">
                                        <a:solidFill>
                                          <a:schemeClr val="dk1"/>
                                        </a:solidFill>
                                        <a:effectLst/>
                                        <a:latin typeface="Cambria Math" panose="02040503050406030204" pitchFamily="18" charset="0"/>
                                        <a:ea typeface="+mn-ea"/>
                                        <a:cs typeface="+mn-cs"/>
                                      </a:rPr>
                                      <m:t>𝟑</m:t>
                                    </m:r>
                                  </m:sub>
                                </m:sSub>
                                <m:r>
                                  <a:rPr lang="en-US" sz="1800" b="1" i="1" kern="1200" smtClean="0">
                                    <a:solidFill>
                                      <a:schemeClr val="dk1"/>
                                    </a:solidFill>
                                    <a:effectLst/>
                                    <a:latin typeface="Cambria Math" panose="02040503050406030204" pitchFamily="18" charset="0"/>
                                    <a:ea typeface="+mn-ea"/>
                                    <a:cs typeface="+mn-cs"/>
                                  </a:rPr>
                                  <m:t>+</m:t>
                                </m:r>
                                <m:r>
                                  <a:rPr lang="en-US" sz="1800" b="1" i="1" kern="1200">
                                    <a:solidFill>
                                      <a:schemeClr val="dk1"/>
                                    </a:solidFill>
                                    <a:effectLst/>
                                    <a:latin typeface="Cambria Math" panose="02040503050406030204" pitchFamily="18" charset="0"/>
                                    <a:ea typeface="+mn-ea"/>
                                    <a:cs typeface="+mn-cs"/>
                                  </a:rPr>
                                  <m:t>𝑭</m:t>
                                </m:r>
                              </m:oMath>
                            </m:oMathPara>
                          </a14:m>
                          <a:endParaRPr lang="en-US"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b="1" kern="1200" dirty="0">
                              <a:solidFill>
                                <a:schemeClr val="dk1"/>
                              </a:solidFill>
                              <a:effectLst/>
                              <a:latin typeface="Arial" panose="020B0604020202020204" pitchFamily="34" charset="0"/>
                              <a:ea typeface="+mn-ea"/>
                              <a:cs typeface="Arial" panose="020B0604020202020204" pitchFamily="34" charset="0"/>
                            </a:rPr>
                            <a:t>3</a:t>
                          </a:r>
                        </a:p>
                      </a:txBody>
                      <a:tcPr marL="68580" marR="68580" marT="0" marB="0" anchor="b"/>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b="1" kern="1200" dirty="0">
                              <a:solidFill>
                                <a:schemeClr val="dk1"/>
                              </a:solidFill>
                              <a:effectLst/>
                              <a:latin typeface="Arial" panose="020B0604020202020204" pitchFamily="34" charset="0"/>
                              <a:ea typeface="+mn-ea"/>
                              <a:cs typeface="Arial" panose="020B0604020202020204" pitchFamily="34" charset="0"/>
                            </a:rPr>
                            <a:t>21.15%</a:t>
                          </a:r>
                        </a:p>
                      </a:txBody>
                      <a:tcPr marL="68580" marR="68580" marT="0" marB="0" anchor="b"/>
                    </a:tc>
                    <a:extLst>
                      <a:ext uri="{0D108BD9-81ED-4DB2-BD59-A6C34878D82A}">
                        <a16:rowId xmlns:a16="http://schemas.microsoft.com/office/drawing/2014/main" val="1973461074"/>
                      </a:ext>
                    </a:extLst>
                  </a:tr>
                  <a:tr h="292894">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kern="1200" smtClean="0">
                                        <a:solidFill>
                                          <a:schemeClr val="dk1"/>
                                        </a:solidFill>
                                        <a:effectLst/>
                                        <a:latin typeface="Cambria Math" panose="02040503050406030204" pitchFamily="18" charset="0"/>
                                        <a:ea typeface="+mn-ea"/>
                                        <a:cs typeface="+mn-cs"/>
                                      </a:rPr>
                                    </m:ctrlPr>
                                  </m:sSubPr>
                                  <m:e>
                                    <m:r>
                                      <a:rPr lang="en-US" sz="1800" b="0" i="1" kern="1200">
                                        <a:solidFill>
                                          <a:schemeClr val="dk1"/>
                                        </a:solidFill>
                                        <a:effectLst/>
                                        <a:latin typeface="Cambria Math" panose="02040503050406030204" pitchFamily="18" charset="0"/>
                                        <a:ea typeface="+mn-ea"/>
                                        <a:cs typeface="+mn-cs"/>
                                      </a:rPr>
                                      <m:t>𝐿</m:t>
                                    </m:r>
                                  </m:e>
                                  <m:sub>
                                    <m:r>
                                      <a:rPr lang="en-US" sz="1800" b="0" i="1" kern="1200">
                                        <a:solidFill>
                                          <a:schemeClr val="dk1"/>
                                        </a:solidFill>
                                        <a:effectLst/>
                                        <a:latin typeface="Cambria Math" panose="02040503050406030204" pitchFamily="18" charset="0"/>
                                        <a:ea typeface="+mn-ea"/>
                                        <a:cs typeface="+mn-cs"/>
                                      </a:rPr>
                                      <m:t>1</m:t>
                                    </m:r>
                                  </m:sub>
                                </m:sSub>
                                <m:r>
                                  <a:rPr lang="en-US" sz="1800" b="0" i="1" kern="1200" smtClean="0">
                                    <a:solidFill>
                                      <a:schemeClr val="dk1"/>
                                    </a:solidFill>
                                    <a:effectLst/>
                                    <a:latin typeface="Cambria Math" panose="02040503050406030204" pitchFamily="18" charset="0"/>
                                    <a:ea typeface="+mn-ea"/>
                                    <a:cs typeface="+mn-cs"/>
                                  </a:rPr>
                                  <m:t>+</m:t>
                                </m:r>
                                <m:sSub>
                                  <m:sSubPr>
                                    <m:ctrlPr>
                                      <a:rPr lang="en-US" sz="1800" b="0" i="1" kern="1200" smtClean="0">
                                        <a:solidFill>
                                          <a:schemeClr val="dk1"/>
                                        </a:solidFill>
                                        <a:effectLst/>
                                        <a:latin typeface="Cambria Math" panose="02040503050406030204" pitchFamily="18" charset="0"/>
                                        <a:ea typeface="+mn-ea"/>
                                        <a:cs typeface="+mn-cs"/>
                                      </a:rPr>
                                    </m:ctrlPr>
                                  </m:sSubPr>
                                  <m:e>
                                    <m:r>
                                      <a:rPr lang="en-US" sz="1800" b="0" i="1" kern="1200">
                                        <a:solidFill>
                                          <a:schemeClr val="dk1"/>
                                        </a:solidFill>
                                        <a:effectLst/>
                                        <a:latin typeface="Cambria Math" panose="02040503050406030204" pitchFamily="18" charset="0"/>
                                        <a:ea typeface="+mn-ea"/>
                                        <a:cs typeface="+mn-cs"/>
                                      </a:rPr>
                                      <m:t>𝐿</m:t>
                                    </m:r>
                                  </m:e>
                                  <m:sub>
                                    <m:r>
                                      <a:rPr lang="en-US" sz="1800" b="0" i="1" kern="1200" smtClean="0">
                                        <a:solidFill>
                                          <a:schemeClr val="dk1"/>
                                        </a:solidFill>
                                        <a:effectLst/>
                                        <a:latin typeface="Cambria Math" panose="02040503050406030204" pitchFamily="18" charset="0"/>
                                        <a:ea typeface="+mn-ea"/>
                                        <a:cs typeface="+mn-cs"/>
                                      </a:rPr>
                                      <m:t>2</m:t>
                                    </m:r>
                                  </m:sub>
                                </m:sSub>
                                <m:r>
                                  <a:rPr lang="en-US" sz="1800" b="0" i="1" kern="1200">
                                    <a:solidFill>
                                      <a:schemeClr val="dk1"/>
                                    </a:solidFill>
                                    <a:effectLst/>
                                    <a:latin typeface="Cambria Math" panose="02040503050406030204" pitchFamily="18" charset="0"/>
                                    <a:ea typeface="+mn-ea"/>
                                    <a:cs typeface="+mn-cs"/>
                                  </a:rPr>
                                  <m:t>+</m:t>
                                </m:r>
                                <m:sSub>
                                  <m:sSubPr>
                                    <m:ctrlPr>
                                      <a:rPr lang="en-US" sz="1800" b="0" i="1" kern="1200" smtClean="0">
                                        <a:solidFill>
                                          <a:schemeClr val="dk1"/>
                                        </a:solidFill>
                                        <a:effectLst/>
                                        <a:latin typeface="Cambria Math" panose="02040503050406030204" pitchFamily="18" charset="0"/>
                                        <a:ea typeface="+mn-ea"/>
                                        <a:cs typeface="+mn-cs"/>
                                      </a:rPr>
                                    </m:ctrlPr>
                                  </m:sSubPr>
                                  <m:e>
                                    <m:r>
                                      <a:rPr lang="en-US" sz="1800" b="0" i="1" kern="1200">
                                        <a:solidFill>
                                          <a:schemeClr val="dk1"/>
                                        </a:solidFill>
                                        <a:effectLst/>
                                        <a:latin typeface="Cambria Math" panose="02040503050406030204" pitchFamily="18" charset="0"/>
                                        <a:ea typeface="+mn-ea"/>
                                        <a:cs typeface="+mn-cs"/>
                                      </a:rPr>
                                      <m:t>𝐿</m:t>
                                    </m:r>
                                  </m:e>
                                  <m:sub>
                                    <m:r>
                                      <a:rPr lang="en-US" sz="1800" b="0" i="1" kern="1200" smtClean="0">
                                        <a:solidFill>
                                          <a:schemeClr val="dk1"/>
                                        </a:solidFill>
                                        <a:effectLst/>
                                        <a:latin typeface="Cambria Math" panose="02040503050406030204" pitchFamily="18" charset="0"/>
                                        <a:ea typeface="+mn-ea"/>
                                        <a:cs typeface="+mn-cs"/>
                                      </a:rPr>
                                      <m:t>3</m:t>
                                    </m:r>
                                  </m:sub>
                                </m:sSub>
                                <m:r>
                                  <a:rPr lang="en-US" sz="1800" b="0" i="1" kern="1200" smtClean="0">
                                    <a:solidFill>
                                      <a:schemeClr val="dk1"/>
                                    </a:solidFill>
                                    <a:effectLst/>
                                    <a:latin typeface="Cambria Math" panose="02040503050406030204" pitchFamily="18" charset="0"/>
                                    <a:ea typeface="+mn-ea"/>
                                    <a:cs typeface="+mn-cs"/>
                                  </a:rPr>
                                  <m:t>+</m:t>
                                </m:r>
                                <m:sSub>
                                  <m:sSubPr>
                                    <m:ctrlPr>
                                      <a:rPr lang="en-US" sz="1800" b="0" i="1" kern="1200" smtClean="0">
                                        <a:solidFill>
                                          <a:schemeClr val="dk1"/>
                                        </a:solidFill>
                                        <a:effectLst/>
                                        <a:latin typeface="Cambria Math" panose="02040503050406030204" pitchFamily="18" charset="0"/>
                                        <a:ea typeface="+mn-ea"/>
                                        <a:cs typeface="+mn-cs"/>
                                      </a:rPr>
                                    </m:ctrlPr>
                                  </m:sSubPr>
                                  <m:e>
                                    <m:r>
                                      <a:rPr lang="en-US" sz="1800" b="0" i="1" kern="1200">
                                        <a:solidFill>
                                          <a:schemeClr val="dk1"/>
                                        </a:solidFill>
                                        <a:effectLst/>
                                        <a:latin typeface="Cambria Math" panose="02040503050406030204" pitchFamily="18" charset="0"/>
                                        <a:ea typeface="+mn-ea"/>
                                        <a:cs typeface="+mn-cs"/>
                                      </a:rPr>
                                      <m:t>𝐿</m:t>
                                    </m:r>
                                  </m:e>
                                  <m:sub>
                                    <m:r>
                                      <a:rPr lang="en-US" sz="1800" b="0" i="1" kern="1200" smtClean="0">
                                        <a:solidFill>
                                          <a:schemeClr val="dk1"/>
                                        </a:solidFill>
                                        <a:effectLst/>
                                        <a:latin typeface="Cambria Math" panose="02040503050406030204" pitchFamily="18" charset="0"/>
                                        <a:ea typeface="+mn-ea"/>
                                        <a:cs typeface="+mn-cs"/>
                                      </a:rPr>
                                      <m:t>4</m:t>
                                    </m:r>
                                  </m:sub>
                                </m:sSub>
                                <m:r>
                                  <a:rPr lang="en-US" sz="1800" b="0" i="1" kern="1200" smtClean="0">
                                    <a:solidFill>
                                      <a:schemeClr val="dk1"/>
                                    </a:solidFill>
                                    <a:effectLst/>
                                    <a:latin typeface="Cambria Math" panose="02040503050406030204" pitchFamily="18" charset="0"/>
                                    <a:ea typeface="+mn-ea"/>
                                    <a:cs typeface="+mn-cs"/>
                                  </a:rPr>
                                  <m:t>+</m:t>
                                </m:r>
                                <m:r>
                                  <a:rPr lang="en-US" sz="1800" b="0" i="1" kern="1200">
                                    <a:solidFill>
                                      <a:schemeClr val="dk1"/>
                                    </a:solidFill>
                                    <a:effectLst/>
                                    <a:latin typeface="Cambria Math" panose="02040503050406030204" pitchFamily="18" charset="0"/>
                                    <a:ea typeface="+mn-ea"/>
                                    <a:cs typeface="+mn-cs"/>
                                  </a:rPr>
                                  <m:t>𝐹</m:t>
                                </m:r>
                              </m:oMath>
                            </m:oMathPara>
                          </a14:m>
                          <a:endParaRPr lang="en-US"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b="0" kern="1200" dirty="0">
                              <a:solidFill>
                                <a:schemeClr val="dk1"/>
                              </a:solidFill>
                              <a:effectLst/>
                              <a:latin typeface="Arial" panose="020B0604020202020204" pitchFamily="34" charset="0"/>
                              <a:ea typeface="+mn-ea"/>
                              <a:cs typeface="Arial" panose="020B0604020202020204" pitchFamily="34" charset="0"/>
                            </a:rPr>
                            <a:t>4</a:t>
                          </a:r>
                        </a:p>
                      </a:txBody>
                      <a:tcPr marL="68580" marR="68580" marT="0" marB="0" anchor="b"/>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b="0" kern="1200" dirty="0">
                              <a:solidFill>
                                <a:schemeClr val="dk1"/>
                              </a:solidFill>
                              <a:effectLst/>
                              <a:latin typeface="Arial" panose="020B0604020202020204" pitchFamily="34" charset="0"/>
                              <a:ea typeface="+mn-ea"/>
                              <a:cs typeface="Arial" panose="020B0604020202020204" pitchFamily="34" charset="0"/>
                            </a:rPr>
                            <a:t>25.81%</a:t>
                          </a:r>
                        </a:p>
                      </a:txBody>
                      <a:tcPr marL="68580" marR="68580" marT="0" marB="0" anchor="b"/>
                    </a:tc>
                    <a:extLst>
                      <a:ext uri="{0D108BD9-81ED-4DB2-BD59-A6C34878D82A}">
                        <a16:rowId xmlns:a16="http://schemas.microsoft.com/office/drawing/2014/main" val="1737179922"/>
                      </a:ext>
                    </a:extLst>
                  </a:tr>
                </a:tbl>
              </a:graphicData>
            </a:graphic>
          </p:graphicFrame>
        </mc:Choice>
        <mc:Fallback xmlns="">
          <p:graphicFrame>
            <p:nvGraphicFramePr>
              <p:cNvPr id="3" name="Table 2"/>
              <p:cNvGraphicFramePr>
                <a:graphicFrameLocks noGrp="1"/>
              </p:cNvGraphicFramePr>
              <p:nvPr>
                <p:extLst/>
              </p:nvPr>
            </p:nvGraphicFramePr>
            <p:xfrm>
              <a:off x="483598" y="4190359"/>
              <a:ext cx="8176803" cy="1577340"/>
            </p:xfrm>
            <a:graphic>
              <a:graphicData uri="http://schemas.openxmlformats.org/drawingml/2006/table">
                <a:tbl>
                  <a:tblPr firstRow="1" firstCol="1" bandRow="1">
                    <a:tableStyleId>{9DCAF9ED-07DC-4A11-8D7F-57B35C25682E}</a:tableStyleId>
                  </a:tblPr>
                  <a:tblGrid>
                    <a:gridCol w="3403901">
                      <a:extLst>
                        <a:ext uri="{9D8B030D-6E8A-4147-A177-3AD203B41FA5}">
                          <a16:colId xmlns:a16="http://schemas.microsoft.com/office/drawing/2014/main" val="2126433434"/>
                        </a:ext>
                      </a:extLst>
                    </a:gridCol>
                    <a:gridCol w="2768737">
                      <a:extLst>
                        <a:ext uri="{9D8B030D-6E8A-4147-A177-3AD203B41FA5}">
                          <a16:colId xmlns:a16="http://schemas.microsoft.com/office/drawing/2014/main" val="786951992"/>
                        </a:ext>
                      </a:extLst>
                    </a:gridCol>
                    <a:gridCol w="2004165">
                      <a:extLst>
                        <a:ext uri="{9D8B030D-6E8A-4147-A177-3AD203B41FA5}">
                          <a16:colId xmlns:a16="http://schemas.microsoft.com/office/drawing/2014/main" val="3778590922"/>
                        </a:ext>
                      </a:extLst>
                    </a:gridCol>
                  </a:tblGrid>
                  <a:tr h="315468">
                    <a:tc>
                      <a:txBody>
                        <a:bodyPr/>
                        <a:lstStyle/>
                        <a:p>
                          <a:pPr marL="0" marR="0" algn="ct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Configuration</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 Convolutional Layers</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Error (%)</a:t>
                          </a:r>
                        </a:p>
                      </a:txBody>
                      <a:tcPr marL="68580" marR="68580" marT="0" marB="0" anchor="b"/>
                    </a:tc>
                    <a:extLst>
                      <a:ext uri="{0D108BD9-81ED-4DB2-BD59-A6C34878D82A}">
                        <a16:rowId xmlns:a16="http://schemas.microsoft.com/office/drawing/2014/main" val="1508419741"/>
                      </a:ext>
                    </a:extLst>
                  </a:tr>
                  <a:tr h="315468">
                    <a:tc>
                      <a:txBody>
                        <a:bodyPr/>
                        <a:lstStyle/>
                        <a:p>
                          <a:endParaRPr lang="en-US"/>
                        </a:p>
                      </a:txBody>
                      <a:tcPr marL="68580" marR="68580" marT="0" marB="0" anchor="b">
                        <a:blipFill>
                          <a:blip r:embed="rId3"/>
                          <a:stretch>
                            <a:fillRect l="-179" t="-119231" r="-140429" b="-336538"/>
                          </a:stretch>
                        </a:blipFill>
                      </a:tcPr>
                    </a:tc>
                    <a:tc>
                      <a:txBody>
                        <a:bodyPr/>
                        <a:lstStyle/>
                        <a:p>
                          <a:pPr marL="0" marR="0" algn="ctr">
                            <a:lnSpc>
                              <a:spcPct val="115000"/>
                            </a:lnSpc>
                            <a:spcBef>
                              <a:spcPts val="0"/>
                            </a:spcBef>
                            <a:spcAft>
                              <a:spcPts val="0"/>
                            </a:spcAft>
                          </a:pPr>
                          <a:r>
                            <a:rPr lang="en-US" sz="1800" b="0" dirty="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b"/>
                    </a:tc>
                    <a:tc>
                      <a:txBody>
                        <a:bodyPr/>
                        <a:lstStyle/>
                        <a:p>
                          <a:pPr marL="0" marR="0" algn="ctr">
                            <a:lnSpc>
                              <a:spcPct val="115000"/>
                            </a:lnSpc>
                            <a:spcBef>
                              <a:spcPts val="0"/>
                            </a:spcBef>
                            <a:spcAft>
                              <a:spcPts val="0"/>
                            </a:spcAft>
                          </a:pPr>
                          <a:r>
                            <a:rPr lang="en-US" sz="1800" b="0" dirty="0">
                              <a:effectLst/>
                              <a:latin typeface="Arial" panose="020B0604020202020204" pitchFamily="34" charset="0"/>
                              <a:ea typeface="Calibri" panose="020F0502020204030204" pitchFamily="34" charset="0"/>
                              <a:cs typeface="Arial" panose="020B0604020202020204" pitchFamily="34" charset="0"/>
                            </a:rPr>
                            <a:t>53.41%</a:t>
                          </a:r>
                        </a:p>
                      </a:txBody>
                      <a:tcPr marL="68580" marR="68580" marT="0" marB="0" anchor="b"/>
                    </a:tc>
                    <a:extLst>
                      <a:ext uri="{0D108BD9-81ED-4DB2-BD59-A6C34878D82A}">
                        <a16:rowId xmlns:a16="http://schemas.microsoft.com/office/drawing/2014/main" val="3561412004"/>
                      </a:ext>
                    </a:extLst>
                  </a:tr>
                  <a:tr h="315468">
                    <a:tc>
                      <a:txBody>
                        <a:bodyPr/>
                        <a:lstStyle/>
                        <a:p>
                          <a:endParaRPr lang="en-US"/>
                        </a:p>
                      </a:txBody>
                      <a:tcPr marL="68580" marR="68580" marT="0" marB="0" anchor="b">
                        <a:blipFill>
                          <a:blip r:embed="rId3"/>
                          <a:stretch>
                            <a:fillRect l="-179" t="-219231" r="-140429" b="-236538"/>
                          </a:stretch>
                        </a:blip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b="0" kern="1200" dirty="0">
                              <a:solidFill>
                                <a:schemeClr val="dk1"/>
                              </a:solidFill>
                              <a:effectLst/>
                              <a:latin typeface="Arial" panose="020B0604020202020204" pitchFamily="34" charset="0"/>
                              <a:ea typeface="+mn-ea"/>
                              <a:cs typeface="Arial" panose="020B0604020202020204" pitchFamily="34" charset="0"/>
                            </a:rPr>
                            <a:t>2</a:t>
                          </a:r>
                        </a:p>
                      </a:txBody>
                      <a:tcPr marL="68580" marR="68580" marT="0" marB="0" anchor="b"/>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b="0" kern="1200" dirty="0">
                              <a:solidFill>
                                <a:schemeClr val="dk1"/>
                              </a:solidFill>
                              <a:effectLst/>
                              <a:latin typeface="Arial" panose="020B0604020202020204" pitchFamily="34" charset="0"/>
                              <a:ea typeface="+mn-ea"/>
                              <a:cs typeface="Arial" panose="020B0604020202020204" pitchFamily="34" charset="0"/>
                            </a:rPr>
                            <a:t>22.94%</a:t>
                          </a:r>
                        </a:p>
                      </a:txBody>
                      <a:tcPr marL="68580" marR="68580" marT="0" marB="0" anchor="b"/>
                    </a:tc>
                    <a:extLst>
                      <a:ext uri="{0D108BD9-81ED-4DB2-BD59-A6C34878D82A}">
                        <a16:rowId xmlns:a16="http://schemas.microsoft.com/office/drawing/2014/main" val="2144081532"/>
                      </a:ext>
                    </a:extLst>
                  </a:tr>
                  <a:tr h="315468">
                    <a:tc>
                      <a:txBody>
                        <a:bodyPr/>
                        <a:lstStyle/>
                        <a:p>
                          <a:endParaRPr lang="en-US"/>
                        </a:p>
                      </a:txBody>
                      <a:tcPr marL="68580" marR="68580" marT="0" marB="0" anchor="b">
                        <a:blipFill>
                          <a:blip r:embed="rId3"/>
                          <a:stretch>
                            <a:fillRect l="-179" t="-319231" r="-140429" b="-136538"/>
                          </a:stretch>
                        </a:blip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b="1" kern="1200" dirty="0">
                              <a:solidFill>
                                <a:schemeClr val="dk1"/>
                              </a:solidFill>
                              <a:effectLst/>
                              <a:latin typeface="Arial" panose="020B0604020202020204" pitchFamily="34" charset="0"/>
                              <a:ea typeface="+mn-ea"/>
                              <a:cs typeface="Arial" panose="020B0604020202020204" pitchFamily="34" charset="0"/>
                            </a:rPr>
                            <a:t>3</a:t>
                          </a:r>
                        </a:p>
                      </a:txBody>
                      <a:tcPr marL="68580" marR="68580" marT="0" marB="0" anchor="b"/>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b="1" kern="1200" dirty="0">
                              <a:solidFill>
                                <a:schemeClr val="dk1"/>
                              </a:solidFill>
                              <a:effectLst/>
                              <a:latin typeface="Arial" panose="020B0604020202020204" pitchFamily="34" charset="0"/>
                              <a:ea typeface="+mn-ea"/>
                              <a:cs typeface="Arial" panose="020B0604020202020204" pitchFamily="34" charset="0"/>
                            </a:rPr>
                            <a:t>21.15%</a:t>
                          </a:r>
                        </a:p>
                      </a:txBody>
                      <a:tcPr marL="68580" marR="68580" marT="0" marB="0" anchor="b"/>
                    </a:tc>
                    <a:extLst>
                      <a:ext uri="{0D108BD9-81ED-4DB2-BD59-A6C34878D82A}">
                        <a16:rowId xmlns:a16="http://schemas.microsoft.com/office/drawing/2014/main" val="1973461074"/>
                      </a:ext>
                    </a:extLst>
                  </a:tr>
                  <a:tr h="315468">
                    <a:tc>
                      <a:txBody>
                        <a:bodyPr/>
                        <a:lstStyle/>
                        <a:p>
                          <a:endParaRPr lang="en-US"/>
                        </a:p>
                      </a:txBody>
                      <a:tcPr marL="68580" marR="68580" marT="0" marB="0" anchor="b">
                        <a:blipFill>
                          <a:blip r:embed="rId3"/>
                          <a:stretch>
                            <a:fillRect l="-179" t="-419231" r="-140429" b="-36538"/>
                          </a:stretch>
                        </a:blip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b="0" kern="1200" dirty="0">
                              <a:solidFill>
                                <a:schemeClr val="dk1"/>
                              </a:solidFill>
                              <a:effectLst/>
                              <a:latin typeface="Arial" panose="020B0604020202020204" pitchFamily="34" charset="0"/>
                              <a:ea typeface="+mn-ea"/>
                              <a:cs typeface="Arial" panose="020B0604020202020204" pitchFamily="34" charset="0"/>
                            </a:rPr>
                            <a:t>4</a:t>
                          </a:r>
                        </a:p>
                      </a:txBody>
                      <a:tcPr marL="68580" marR="68580" marT="0" marB="0" anchor="b"/>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b="0" kern="1200" dirty="0">
                              <a:solidFill>
                                <a:schemeClr val="dk1"/>
                              </a:solidFill>
                              <a:effectLst/>
                              <a:latin typeface="Arial" panose="020B0604020202020204" pitchFamily="34" charset="0"/>
                              <a:ea typeface="+mn-ea"/>
                              <a:cs typeface="Arial" panose="020B0604020202020204" pitchFamily="34" charset="0"/>
                            </a:rPr>
                            <a:t>25.81%</a:t>
                          </a:r>
                        </a:p>
                      </a:txBody>
                      <a:tcPr marL="68580" marR="68580" marT="0" marB="0" anchor="b"/>
                    </a:tc>
                    <a:extLst>
                      <a:ext uri="{0D108BD9-81ED-4DB2-BD59-A6C34878D82A}">
                        <a16:rowId xmlns:a16="http://schemas.microsoft.com/office/drawing/2014/main" val="1737179922"/>
                      </a:ext>
                    </a:extLst>
                  </a:tr>
                </a:tbl>
              </a:graphicData>
            </a:graphic>
          </p:graphicFrame>
        </mc:Fallback>
      </mc:AlternateContent>
      <p:sp>
        <p:nvSpPr>
          <p:cNvPr id="5" name="Rectangle 4"/>
          <p:cNvSpPr/>
          <p:nvPr/>
        </p:nvSpPr>
        <p:spPr>
          <a:xfrm>
            <a:off x="228600" y="1440953"/>
            <a:ext cx="8686800" cy="2400657"/>
          </a:xfrm>
          <a:prstGeom prst="rect">
            <a:avLst/>
          </a:prstGeom>
        </p:spPr>
        <p:txBody>
          <a:bodyPr wrap="square" lIns="0" tIns="0" rIns="0" bIns="0">
            <a:spAutoFit/>
          </a:bodyPr>
          <a:lstStyle/>
          <a:p>
            <a:pPr marL="239713" lvl="1" indent="-227013" algn="l">
              <a:spcBef>
                <a:spcPts val="600"/>
              </a:spcBef>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The shallowest network showed the worst classification error rate.</a:t>
            </a:r>
          </a:p>
          <a:p>
            <a:pPr marL="239713" lvl="1" indent="-227013" algn="l">
              <a:spcBef>
                <a:spcPts val="600"/>
              </a:spcBef>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After 3 layers, the performance of the system started decreasing.</a:t>
            </a:r>
          </a:p>
          <a:p>
            <a:pPr marL="239713" lvl="1" indent="-227013" algn="l">
              <a:spcBef>
                <a:spcPts val="600"/>
              </a:spcBef>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These results justify the use of deep networks for the abnormal EEG classification problem, but  confirm that increasing the complexity of the model additionally requires more training samples</a:t>
            </a:r>
            <a:r>
              <a:rPr lang="en-US" sz="1800" dirty="0">
                <a:cs typeface="Arial" charset="0"/>
              </a:rPr>
              <a:t>.</a:t>
            </a:r>
          </a:p>
          <a:p>
            <a:pPr marL="239713" lvl="1" indent="-227013" algn="l">
              <a:spcBef>
                <a:spcPts val="600"/>
              </a:spcBef>
              <a:spcAft>
                <a:spcPts val="600"/>
              </a:spcAft>
              <a:buFont typeface="Arial" panose="020B0604020202020204" pitchFamily="34" charset="0"/>
              <a:buChar char="•"/>
            </a:pPr>
            <a:r>
              <a:rPr lang="en-US" sz="1800" dirty="0">
                <a:latin typeface="Arial" panose="020B0604020202020204" pitchFamily="34" charset="0"/>
                <a:cs typeface="Arial" charset="0"/>
              </a:rPr>
              <a:t>A good compromise between complexity of the model and number of data samples was found for a network configuration with 3 convolutional layers.</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00474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2611" y="697010"/>
            <a:ext cx="4277361" cy="3687100"/>
          </a:xfrm>
          <a:prstGeom prst="rect">
            <a:avLst/>
          </a:prstGeom>
        </p:spPr>
      </p:pic>
      <p:sp>
        <p:nvSpPr>
          <p:cNvPr id="4" name="Title 2"/>
          <p:cNvSpPr>
            <a:spLocks noGrp="1"/>
          </p:cNvSpPr>
          <p:nvPr>
            <p:ph type="title"/>
          </p:nvPr>
        </p:nvSpPr>
        <p:spPr>
          <a:xfrm>
            <a:off x="0" y="920"/>
            <a:ext cx="9144000" cy="393234"/>
          </a:xfrm>
        </p:spPr>
        <p:txBody>
          <a:bodyPr lIns="91440" tIns="0" bIns="0">
            <a:noAutofit/>
          </a:bodyPr>
          <a:lstStyle/>
          <a:p>
            <a:r>
              <a:rPr lang="en-US" dirty="0"/>
              <a:t>CNN-MLP: Window Duration Analysis</a:t>
            </a:r>
          </a:p>
        </p:txBody>
      </p:sp>
      <p:graphicFrame>
        <p:nvGraphicFramePr>
          <p:cNvPr id="3" name="Table 2"/>
          <p:cNvGraphicFramePr>
            <a:graphicFrameLocks noGrp="1"/>
          </p:cNvGraphicFramePr>
          <p:nvPr>
            <p:extLst>
              <p:ext uri="{D42A27DB-BD31-4B8C-83A1-F6EECF244321}">
                <p14:modId xmlns:p14="http://schemas.microsoft.com/office/powerpoint/2010/main" val="924356660"/>
              </p:ext>
            </p:extLst>
          </p:nvPr>
        </p:nvGraphicFramePr>
        <p:xfrm>
          <a:off x="646042" y="4426855"/>
          <a:ext cx="7851915" cy="1577340"/>
        </p:xfrm>
        <a:graphic>
          <a:graphicData uri="http://schemas.openxmlformats.org/drawingml/2006/table">
            <a:tbl>
              <a:tblPr firstRow="1" firstCol="1" bandRow="1">
                <a:tableStyleId>{9DCAF9ED-07DC-4A11-8D7F-57B35C25682E}</a:tableStyleId>
              </a:tblPr>
              <a:tblGrid>
                <a:gridCol w="3268654">
                  <a:extLst>
                    <a:ext uri="{9D8B030D-6E8A-4147-A177-3AD203B41FA5}">
                      <a16:colId xmlns:a16="http://schemas.microsoft.com/office/drawing/2014/main" val="2126433434"/>
                    </a:ext>
                  </a:extLst>
                </a:gridCol>
                <a:gridCol w="2658727">
                  <a:extLst>
                    <a:ext uri="{9D8B030D-6E8A-4147-A177-3AD203B41FA5}">
                      <a16:colId xmlns:a16="http://schemas.microsoft.com/office/drawing/2014/main" val="786951992"/>
                    </a:ext>
                  </a:extLst>
                </a:gridCol>
                <a:gridCol w="1924534">
                  <a:extLst>
                    <a:ext uri="{9D8B030D-6E8A-4147-A177-3AD203B41FA5}">
                      <a16:colId xmlns:a16="http://schemas.microsoft.com/office/drawing/2014/main" val="3778590922"/>
                    </a:ext>
                  </a:extLst>
                </a:gridCol>
              </a:tblGrid>
              <a:tr h="292894">
                <a:tc>
                  <a:txBody>
                    <a:bodyPr/>
                    <a:lstStyle/>
                    <a:p>
                      <a:pPr marL="0" marR="0" algn="ctr">
                        <a:lnSpc>
                          <a:spcPct val="115000"/>
                        </a:lnSpc>
                        <a:spcBef>
                          <a:spcPts val="0"/>
                        </a:spcBef>
                        <a:spcAft>
                          <a:spcPts val="0"/>
                        </a:spcAft>
                      </a:pPr>
                      <a:r>
                        <a:rPr lang="en-US" sz="1800" b="1" dirty="0">
                          <a:effectLst/>
                          <a:latin typeface="Arial" panose="020B0604020202020204" pitchFamily="34" charset="0"/>
                          <a:ea typeface="+mn-ea"/>
                          <a:cs typeface="Arial" panose="020B0604020202020204" pitchFamily="34" charset="0"/>
                        </a:rPr>
                        <a:t>Window</a:t>
                      </a:r>
                      <a:r>
                        <a:rPr lang="en-US" sz="1800" b="1" baseline="0" dirty="0">
                          <a:effectLst/>
                          <a:latin typeface="Arial" panose="020B0604020202020204" pitchFamily="34" charset="0"/>
                          <a:ea typeface="+mn-ea"/>
                          <a:cs typeface="Arial" panose="020B0604020202020204" pitchFamily="34" charset="0"/>
                        </a:rPr>
                        <a:t> Duration (secs)</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 Convolutional Layers</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Error (%)</a:t>
                      </a:r>
                    </a:p>
                  </a:txBody>
                  <a:tcPr marL="68580" marR="68580" marT="0" marB="0" anchor="b"/>
                </a:tc>
                <a:extLst>
                  <a:ext uri="{0D108BD9-81ED-4DB2-BD59-A6C34878D82A}">
                    <a16:rowId xmlns:a16="http://schemas.microsoft.com/office/drawing/2014/main" val="1508419741"/>
                  </a:ext>
                </a:extLst>
              </a:tr>
              <a:tr h="292894">
                <a:tc>
                  <a:txBody>
                    <a:bodyPr/>
                    <a:lstStyle/>
                    <a:p>
                      <a:pPr marL="0" marR="0" algn="ctr">
                        <a:lnSpc>
                          <a:spcPct val="115000"/>
                        </a:lnSpc>
                        <a:spcBef>
                          <a:spcPts val="0"/>
                        </a:spcBef>
                        <a:spcAft>
                          <a:spcPts val="0"/>
                        </a:spcAft>
                      </a:pPr>
                      <a:r>
                        <a:rPr lang="en-US" sz="1800" b="0" dirty="0">
                          <a:effectLst/>
                          <a:latin typeface="Arial" panose="020B0604020202020204" pitchFamily="34" charset="0"/>
                          <a:ea typeface="Calibri" panose="020F0502020204030204" pitchFamily="34" charset="0"/>
                          <a:cs typeface="Arial" panose="020B0604020202020204" pitchFamily="34" charset="0"/>
                        </a:rPr>
                        <a:t>3.0</a:t>
                      </a:r>
                    </a:p>
                  </a:txBody>
                  <a:tcPr marL="68580" marR="68580" marT="0" marB="0" anchor="b"/>
                </a:tc>
                <a:tc>
                  <a:txBody>
                    <a:bodyPr/>
                    <a:lstStyle/>
                    <a:p>
                      <a:pPr marL="0" marR="0" algn="ctr">
                        <a:lnSpc>
                          <a:spcPct val="115000"/>
                        </a:lnSpc>
                        <a:spcBef>
                          <a:spcPts val="0"/>
                        </a:spcBef>
                        <a:spcAft>
                          <a:spcPts val="0"/>
                        </a:spcAft>
                      </a:pPr>
                      <a:r>
                        <a:rPr lang="en-US" sz="1800" b="0" dirty="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nchor="b"/>
                </a:tc>
                <a:tc>
                  <a:txBody>
                    <a:bodyPr/>
                    <a:lstStyle/>
                    <a:p>
                      <a:pPr marL="0" marR="0" algn="ctr">
                        <a:lnSpc>
                          <a:spcPct val="115000"/>
                        </a:lnSpc>
                        <a:spcBef>
                          <a:spcPts val="0"/>
                        </a:spcBef>
                        <a:spcAft>
                          <a:spcPts val="0"/>
                        </a:spcAft>
                      </a:pPr>
                      <a:r>
                        <a:rPr lang="en-US" sz="1800" b="0" dirty="0">
                          <a:effectLst/>
                          <a:latin typeface="Arial" panose="020B0604020202020204" pitchFamily="34" charset="0"/>
                          <a:ea typeface="Calibri" panose="020F0502020204030204" pitchFamily="34" charset="0"/>
                          <a:cs typeface="Arial" panose="020B0604020202020204" pitchFamily="34" charset="0"/>
                        </a:rPr>
                        <a:t>55.53%</a:t>
                      </a:r>
                    </a:p>
                  </a:txBody>
                  <a:tcPr marL="68580" marR="68580" marT="0" marB="0" anchor="b"/>
                </a:tc>
                <a:extLst>
                  <a:ext uri="{0D108BD9-81ED-4DB2-BD59-A6C34878D82A}">
                    <a16:rowId xmlns:a16="http://schemas.microsoft.com/office/drawing/2014/main" val="3561412004"/>
                  </a:ext>
                </a:extLst>
              </a:tr>
              <a:tr h="292894">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b="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5.0</a:t>
                      </a:r>
                    </a:p>
                  </a:txBody>
                  <a:tcPr marL="68580" marR="68580" marT="0" marB="0" anchor="b"/>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b="0" kern="1200" dirty="0">
                          <a:solidFill>
                            <a:schemeClr val="dk1"/>
                          </a:solidFill>
                          <a:effectLst/>
                          <a:latin typeface="Arial" panose="020B0604020202020204" pitchFamily="34" charset="0"/>
                          <a:ea typeface="+mn-ea"/>
                          <a:cs typeface="Arial" panose="020B0604020202020204" pitchFamily="34" charset="0"/>
                        </a:rPr>
                        <a:t>3</a:t>
                      </a:r>
                    </a:p>
                  </a:txBody>
                  <a:tcPr marL="68580" marR="68580" marT="0" marB="0" anchor="b"/>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b="0" kern="1200" dirty="0">
                          <a:solidFill>
                            <a:schemeClr val="dk1"/>
                          </a:solidFill>
                          <a:effectLst/>
                          <a:latin typeface="Arial" panose="020B0604020202020204" pitchFamily="34" charset="0"/>
                          <a:ea typeface="+mn-ea"/>
                          <a:cs typeface="Arial" panose="020B0604020202020204" pitchFamily="34" charset="0"/>
                        </a:rPr>
                        <a:t>46.60%</a:t>
                      </a:r>
                    </a:p>
                  </a:txBody>
                  <a:tcPr marL="68580" marR="68580" marT="0" marB="0" anchor="b"/>
                </a:tc>
                <a:extLst>
                  <a:ext uri="{0D108BD9-81ED-4DB2-BD59-A6C34878D82A}">
                    <a16:rowId xmlns:a16="http://schemas.microsoft.com/office/drawing/2014/main" val="2144081532"/>
                  </a:ext>
                </a:extLst>
              </a:tr>
              <a:tr h="292894">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7.0</a:t>
                      </a:r>
                    </a:p>
                  </a:txBody>
                  <a:tcPr marL="68580" marR="68580" marT="0" marB="0" anchor="b"/>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b="1" kern="1200" dirty="0">
                          <a:solidFill>
                            <a:schemeClr val="dk1"/>
                          </a:solidFill>
                          <a:effectLst/>
                          <a:latin typeface="Arial" panose="020B0604020202020204" pitchFamily="34" charset="0"/>
                          <a:ea typeface="+mn-ea"/>
                          <a:cs typeface="Arial" panose="020B0604020202020204" pitchFamily="34" charset="0"/>
                        </a:rPr>
                        <a:t>3</a:t>
                      </a:r>
                    </a:p>
                  </a:txBody>
                  <a:tcPr marL="68580" marR="68580" marT="0" marB="0" anchor="b"/>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b="1" kern="1200" dirty="0">
                          <a:solidFill>
                            <a:schemeClr val="dk1"/>
                          </a:solidFill>
                          <a:effectLst/>
                          <a:latin typeface="Arial" panose="020B0604020202020204" pitchFamily="34" charset="0"/>
                          <a:ea typeface="+mn-ea"/>
                          <a:cs typeface="Arial" panose="020B0604020202020204" pitchFamily="34" charset="0"/>
                        </a:rPr>
                        <a:t>21.15%</a:t>
                      </a:r>
                    </a:p>
                  </a:txBody>
                  <a:tcPr marL="68580" marR="68580" marT="0" marB="0" anchor="b"/>
                </a:tc>
                <a:extLst>
                  <a:ext uri="{0D108BD9-81ED-4DB2-BD59-A6C34878D82A}">
                    <a16:rowId xmlns:a16="http://schemas.microsoft.com/office/drawing/2014/main" val="1973461074"/>
                  </a:ext>
                </a:extLst>
              </a:tr>
              <a:tr h="292894">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b="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9.0</a:t>
                      </a:r>
                    </a:p>
                  </a:txBody>
                  <a:tcPr marL="68580" marR="68580" marT="0" marB="0" anchor="b"/>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b="0" kern="1200" dirty="0">
                          <a:solidFill>
                            <a:schemeClr val="dk1"/>
                          </a:solidFill>
                          <a:effectLst/>
                          <a:latin typeface="Arial" panose="020B0604020202020204" pitchFamily="34" charset="0"/>
                          <a:ea typeface="+mn-ea"/>
                          <a:cs typeface="Arial" panose="020B0604020202020204" pitchFamily="34" charset="0"/>
                        </a:rPr>
                        <a:t>3</a:t>
                      </a:r>
                      <a:r>
                        <a:rPr lang="en-US" sz="1800" b="0" kern="1200" baseline="0" dirty="0">
                          <a:solidFill>
                            <a:schemeClr val="dk1"/>
                          </a:solidFill>
                          <a:effectLst/>
                          <a:latin typeface="Arial" panose="020B0604020202020204" pitchFamily="34" charset="0"/>
                          <a:ea typeface="+mn-ea"/>
                          <a:cs typeface="Arial" panose="020B0604020202020204" pitchFamily="34" charset="0"/>
                        </a:rPr>
                        <a:t> </a:t>
                      </a:r>
                      <a:endParaRPr lang="en-US" sz="18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b"/>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b="0" kern="1200" dirty="0">
                          <a:solidFill>
                            <a:schemeClr val="dk1"/>
                          </a:solidFill>
                          <a:effectLst/>
                          <a:latin typeface="Arial" panose="020B0604020202020204" pitchFamily="34" charset="0"/>
                          <a:ea typeface="+mn-ea"/>
                          <a:cs typeface="Arial" panose="020B0604020202020204" pitchFamily="34" charset="0"/>
                        </a:rPr>
                        <a:t>26.19%</a:t>
                      </a:r>
                    </a:p>
                  </a:txBody>
                  <a:tcPr marL="68580" marR="68580" marT="0" marB="0" anchor="b"/>
                </a:tc>
                <a:extLst>
                  <a:ext uri="{0D108BD9-81ED-4DB2-BD59-A6C34878D82A}">
                    <a16:rowId xmlns:a16="http://schemas.microsoft.com/office/drawing/2014/main" val="1737179922"/>
                  </a:ext>
                </a:extLst>
              </a:tr>
            </a:tbl>
          </a:graphicData>
        </a:graphic>
      </p:graphicFrame>
      <p:sp>
        <p:nvSpPr>
          <p:cNvPr id="5" name="Rectangle 4"/>
          <p:cNvSpPr/>
          <p:nvPr/>
        </p:nvSpPr>
        <p:spPr>
          <a:xfrm>
            <a:off x="4304580" y="1895247"/>
            <a:ext cx="4610820" cy="2185214"/>
          </a:xfrm>
          <a:prstGeom prst="rect">
            <a:avLst/>
          </a:prstGeom>
        </p:spPr>
        <p:txBody>
          <a:bodyPr wrap="square">
            <a:spAutoFit/>
          </a:bodyPr>
          <a:lstStyle/>
          <a:p>
            <a:pPr marL="511175" lvl="1" indent="-285750" algn="l">
              <a:spcBef>
                <a:spcPts val="600"/>
              </a:spcBef>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In practice, the analysis of EEGs is conducted through the observation of 10 seconds worth of data.</a:t>
            </a:r>
          </a:p>
          <a:p>
            <a:pPr marL="511175" lvl="1" indent="-285750" algn="l">
              <a:spcBef>
                <a:spcPts val="600"/>
              </a:spcBef>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For the decoding of EEGs through a CNN, the best temporal resolution was achieved by feeding the system 7 seconds of data at a time.</a:t>
            </a:r>
          </a:p>
        </p:txBody>
      </p:sp>
      <p:pic>
        <p:nvPicPr>
          <p:cNvPr id="7" name="Picture 6"/>
          <p:cNvPicPr>
            <a:picLocks noChangeAspect="1"/>
          </p:cNvPicPr>
          <p:nvPr/>
        </p:nvPicPr>
        <p:blipFill>
          <a:blip r:embed="rId3"/>
          <a:stretch>
            <a:fillRect/>
          </a:stretch>
        </p:blipFill>
        <p:spPr>
          <a:xfrm>
            <a:off x="4304579" y="609327"/>
            <a:ext cx="4389232" cy="997016"/>
          </a:xfrm>
          <a:prstGeom prst="rect">
            <a:avLst/>
          </a:prstGeom>
        </p:spPr>
      </p:pic>
    </p:spTree>
    <p:extLst>
      <p:ext uri="{BB962C8B-B14F-4D97-AF65-F5344CB8AC3E}">
        <p14:creationId xmlns:p14="http://schemas.microsoft.com/office/powerpoint/2010/main" val="27027871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0" y="920"/>
            <a:ext cx="9144000" cy="393234"/>
          </a:xfrm>
        </p:spPr>
        <p:txBody>
          <a:bodyPr lIns="91440" tIns="0" bIns="0">
            <a:noAutofit/>
          </a:bodyPr>
          <a:lstStyle/>
          <a:p>
            <a:r>
              <a:rPr lang="en-US" dirty="0"/>
              <a:t>CNN-MLP: Locality Analysis</a:t>
            </a:r>
          </a:p>
        </p:txBody>
      </p:sp>
      <p:graphicFrame>
        <p:nvGraphicFramePr>
          <p:cNvPr id="6" name="Table 5"/>
          <p:cNvGraphicFramePr>
            <a:graphicFrameLocks noGrp="1"/>
          </p:cNvGraphicFramePr>
          <p:nvPr>
            <p:extLst>
              <p:ext uri="{D42A27DB-BD31-4B8C-83A1-F6EECF244321}">
                <p14:modId xmlns:p14="http://schemas.microsoft.com/office/powerpoint/2010/main" val="1283307503"/>
              </p:ext>
            </p:extLst>
          </p:nvPr>
        </p:nvGraphicFramePr>
        <p:xfrm>
          <a:off x="550030" y="1709131"/>
          <a:ext cx="7851915" cy="1577340"/>
        </p:xfrm>
        <a:graphic>
          <a:graphicData uri="http://schemas.openxmlformats.org/drawingml/2006/table">
            <a:tbl>
              <a:tblPr firstRow="1" firstCol="1" bandRow="1">
                <a:tableStyleId>{9DCAF9ED-07DC-4A11-8D7F-57B35C25682E}</a:tableStyleId>
              </a:tblPr>
              <a:tblGrid>
                <a:gridCol w="2222418">
                  <a:extLst>
                    <a:ext uri="{9D8B030D-6E8A-4147-A177-3AD203B41FA5}">
                      <a16:colId xmlns:a16="http://schemas.microsoft.com/office/drawing/2014/main" val="2126433434"/>
                    </a:ext>
                  </a:extLst>
                </a:gridCol>
                <a:gridCol w="4008329">
                  <a:extLst>
                    <a:ext uri="{9D8B030D-6E8A-4147-A177-3AD203B41FA5}">
                      <a16:colId xmlns:a16="http://schemas.microsoft.com/office/drawing/2014/main" val="786951992"/>
                    </a:ext>
                  </a:extLst>
                </a:gridCol>
                <a:gridCol w="1621168">
                  <a:extLst>
                    <a:ext uri="{9D8B030D-6E8A-4147-A177-3AD203B41FA5}">
                      <a16:colId xmlns:a16="http://schemas.microsoft.com/office/drawing/2014/main" val="3778590922"/>
                    </a:ext>
                  </a:extLst>
                </a:gridCol>
              </a:tblGrid>
              <a:tr h="292894">
                <a:tc>
                  <a:txBody>
                    <a:bodyPr/>
                    <a:lstStyle/>
                    <a:p>
                      <a:pPr marL="0" marR="0" algn="ctr">
                        <a:lnSpc>
                          <a:spcPct val="115000"/>
                        </a:lnSpc>
                        <a:spcBef>
                          <a:spcPts val="0"/>
                        </a:spcBef>
                        <a:spcAft>
                          <a:spcPts val="0"/>
                        </a:spcAft>
                      </a:pPr>
                      <a:r>
                        <a:rPr lang="en-US" sz="1800" b="1" dirty="0">
                          <a:effectLst/>
                          <a:latin typeface="Arial" panose="020B0604020202020204" pitchFamily="34" charset="0"/>
                          <a:ea typeface="+mn-ea"/>
                          <a:cs typeface="Arial" panose="020B0604020202020204" pitchFamily="34" charset="0"/>
                        </a:rPr>
                        <a:t>Region</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Channels</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Error (%)</a:t>
                      </a:r>
                    </a:p>
                  </a:txBody>
                  <a:tcPr marL="68580" marR="68580" marT="0" marB="0" anchor="b"/>
                </a:tc>
                <a:extLst>
                  <a:ext uri="{0D108BD9-81ED-4DB2-BD59-A6C34878D82A}">
                    <a16:rowId xmlns:a16="http://schemas.microsoft.com/office/drawing/2014/main" val="1508419741"/>
                  </a:ext>
                </a:extLst>
              </a:tr>
              <a:tr h="292894">
                <a:tc>
                  <a:txBody>
                    <a:bodyPr/>
                    <a:lstStyle/>
                    <a:p>
                      <a:pPr marL="0" marR="0" algn="ctr">
                        <a:lnSpc>
                          <a:spcPct val="115000"/>
                        </a:lnSpc>
                        <a:spcBef>
                          <a:spcPts val="0"/>
                        </a:spcBef>
                        <a:spcAft>
                          <a:spcPts val="0"/>
                        </a:spcAft>
                      </a:pPr>
                      <a:r>
                        <a:rPr lang="en-US" sz="1800" b="0" dirty="0">
                          <a:effectLst/>
                          <a:latin typeface="Arial" panose="020B0604020202020204" pitchFamily="34" charset="0"/>
                          <a:ea typeface="Calibri" panose="020F0502020204030204" pitchFamily="34" charset="0"/>
                          <a:cs typeface="Arial" panose="020B0604020202020204" pitchFamily="34" charset="0"/>
                        </a:rPr>
                        <a:t>Region I</a:t>
                      </a:r>
                    </a:p>
                  </a:txBody>
                  <a:tcPr marL="68580" marR="68580" marT="0" marB="0" anchor="b"/>
                </a:tc>
                <a:tc>
                  <a:txBody>
                    <a:bodyPr/>
                    <a:lstStyle/>
                    <a:p>
                      <a:pPr marL="0" marR="0" algn="ctr">
                        <a:lnSpc>
                          <a:spcPct val="115000"/>
                        </a:lnSpc>
                        <a:spcBef>
                          <a:spcPts val="0"/>
                        </a:spcBef>
                        <a:spcAft>
                          <a:spcPts val="0"/>
                        </a:spcAft>
                      </a:pPr>
                      <a:r>
                        <a:rPr lang="en-US" sz="1800" kern="1200" dirty="0">
                          <a:solidFill>
                            <a:schemeClr val="dk1"/>
                          </a:solidFill>
                          <a:effectLst/>
                          <a:latin typeface="Arial" panose="020B0604020202020204" pitchFamily="34" charset="0"/>
                          <a:ea typeface="+mn-ea"/>
                          <a:cs typeface="Arial" panose="020B0604020202020204" pitchFamily="34" charset="0"/>
                        </a:rPr>
                        <a:t>Fp1-F7, Fp1-F3, Fp2-F4, Fp2-F8</a:t>
                      </a:r>
                      <a:endParaRPr lang="en-US"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800" b="0" dirty="0">
                          <a:effectLst/>
                          <a:latin typeface="Arial" panose="020B0604020202020204" pitchFamily="34" charset="0"/>
                          <a:ea typeface="Calibri" panose="020F0502020204030204" pitchFamily="34" charset="0"/>
                          <a:cs typeface="Arial" panose="020B0604020202020204" pitchFamily="34" charset="0"/>
                        </a:rPr>
                        <a:t>42.65%</a:t>
                      </a:r>
                    </a:p>
                  </a:txBody>
                  <a:tcPr marL="68580" marR="68580" marT="0" marB="0" anchor="b"/>
                </a:tc>
                <a:extLst>
                  <a:ext uri="{0D108BD9-81ED-4DB2-BD59-A6C34878D82A}">
                    <a16:rowId xmlns:a16="http://schemas.microsoft.com/office/drawing/2014/main" val="3561412004"/>
                  </a:ext>
                </a:extLst>
              </a:tr>
              <a:tr h="292894">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b="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Region</a:t>
                      </a:r>
                      <a:r>
                        <a:rPr lang="en-US" sz="1800" b="0" kern="1200" baseline="0" dirty="0">
                          <a:solidFill>
                            <a:schemeClr val="dk1"/>
                          </a:solidFill>
                          <a:effectLst/>
                          <a:latin typeface="Arial" panose="020B0604020202020204" pitchFamily="34" charset="0"/>
                          <a:ea typeface="Calibri" panose="020F0502020204030204" pitchFamily="34" charset="0"/>
                          <a:cs typeface="Arial" panose="020B0604020202020204" pitchFamily="34" charset="0"/>
                        </a:rPr>
                        <a:t> II</a:t>
                      </a:r>
                      <a:endParaRPr lang="en-US" sz="1800" b="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kern="1200" dirty="0">
                          <a:solidFill>
                            <a:schemeClr val="dk1"/>
                          </a:solidFill>
                          <a:effectLst/>
                          <a:latin typeface="Arial" panose="020B0604020202020204" pitchFamily="34" charset="0"/>
                          <a:ea typeface="+mn-ea"/>
                          <a:cs typeface="Arial" panose="020B0604020202020204" pitchFamily="34" charset="0"/>
                        </a:rPr>
                        <a:t>T3-C3, C3-Cz, Cz-C4, C4-T4</a:t>
                      </a:r>
                      <a:endParaRPr lang="en-US" sz="18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b"/>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b="0" kern="1200" dirty="0">
                          <a:solidFill>
                            <a:schemeClr val="dk1"/>
                          </a:solidFill>
                          <a:effectLst/>
                          <a:latin typeface="Arial" panose="020B0604020202020204" pitchFamily="34" charset="0"/>
                          <a:ea typeface="+mn-ea"/>
                          <a:cs typeface="Arial" panose="020B0604020202020204" pitchFamily="34" charset="0"/>
                        </a:rPr>
                        <a:t>30.11%</a:t>
                      </a:r>
                    </a:p>
                  </a:txBody>
                  <a:tcPr marL="68580" marR="68580" marT="0" marB="0" anchor="b"/>
                </a:tc>
                <a:extLst>
                  <a:ext uri="{0D108BD9-81ED-4DB2-BD59-A6C34878D82A}">
                    <a16:rowId xmlns:a16="http://schemas.microsoft.com/office/drawing/2014/main" val="2144081532"/>
                  </a:ext>
                </a:extLst>
              </a:tr>
              <a:tr h="292894">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b="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Region</a:t>
                      </a:r>
                      <a:r>
                        <a:rPr lang="en-US" sz="1800" b="0" kern="1200" baseline="0" dirty="0">
                          <a:solidFill>
                            <a:schemeClr val="dk1"/>
                          </a:solidFill>
                          <a:effectLst/>
                          <a:latin typeface="Arial" panose="020B0604020202020204" pitchFamily="34" charset="0"/>
                          <a:ea typeface="Calibri" panose="020F0502020204030204" pitchFamily="34" charset="0"/>
                          <a:cs typeface="Arial" panose="020B0604020202020204" pitchFamily="34" charset="0"/>
                        </a:rPr>
                        <a:t> III</a:t>
                      </a:r>
                      <a:endParaRPr lang="en-US" sz="1800" b="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kern="1200" dirty="0">
                          <a:solidFill>
                            <a:schemeClr val="dk1"/>
                          </a:solidFill>
                          <a:effectLst/>
                          <a:latin typeface="Arial" panose="020B0604020202020204" pitchFamily="34" charset="0"/>
                          <a:ea typeface="+mn-ea"/>
                          <a:cs typeface="Arial" panose="020B0604020202020204" pitchFamily="34" charset="0"/>
                        </a:rPr>
                        <a:t>T3-T5, C3-P3, C4-P4, T4-T6</a:t>
                      </a:r>
                      <a:endParaRPr lang="en-US" sz="18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b"/>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b="0" kern="1200" dirty="0">
                          <a:solidFill>
                            <a:schemeClr val="dk1"/>
                          </a:solidFill>
                          <a:effectLst/>
                          <a:latin typeface="Arial" panose="020B0604020202020204" pitchFamily="34" charset="0"/>
                          <a:ea typeface="+mn-ea"/>
                          <a:cs typeface="Arial" panose="020B0604020202020204" pitchFamily="34" charset="0"/>
                        </a:rPr>
                        <a:t>53.41%</a:t>
                      </a:r>
                    </a:p>
                  </a:txBody>
                  <a:tcPr marL="68580" marR="68580" marT="0" marB="0" anchor="b"/>
                </a:tc>
                <a:extLst>
                  <a:ext uri="{0D108BD9-81ED-4DB2-BD59-A6C34878D82A}">
                    <a16:rowId xmlns:a16="http://schemas.microsoft.com/office/drawing/2014/main" val="1973461074"/>
                  </a:ext>
                </a:extLst>
              </a:tr>
              <a:tr h="292894">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Region</a:t>
                      </a:r>
                      <a:r>
                        <a:rPr lang="en-US" sz="1800" b="1" kern="1200" baseline="0" dirty="0">
                          <a:solidFill>
                            <a:schemeClr val="dk1"/>
                          </a:solidFill>
                          <a:effectLst/>
                          <a:latin typeface="Arial" panose="020B0604020202020204" pitchFamily="34" charset="0"/>
                          <a:ea typeface="Calibri" panose="020F0502020204030204" pitchFamily="34" charset="0"/>
                          <a:cs typeface="Arial" panose="020B0604020202020204" pitchFamily="34" charset="0"/>
                        </a:rPr>
                        <a:t> IV</a:t>
                      </a:r>
                      <a:endParaRPr lang="en-US" sz="18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b="1" kern="1200" dirty="0">
                          <a:solidFill>
                            <a:schemeClr val="dk1"/>
                          </a:solidFill>
                          <a:effectLst/>
                          <a:latin typeface="Arial" panose="020B0604020202020204" pitchFamily="34" charset="0"/>
                          <a:ea typeface="+mn-ea"/>
                          <a:cs typeface="Arial" panose="020B0604020202020204" pitchFamily="34" charset="0"/>
                        </a:rPr>
                        <a:t>T5-O1, P3-O1, P4-O2, T6-O2</a:t>
                      </a:r>
                    </a:p>
                  </a:txBody>
                  <a:tcPr marL="68580" marR="68580" marT="0" marB="0" anchor="b"/>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b="1" kern="1200" dirty="0">
                          <a:solidFill>
                            <a:schemeClr val="dk1"/>
                          </a:solidFill>
                          <a:effectLst/>
                          <a:latin typeface="Arial" panose="020B0604020202020204" pitchFamily="34" charset="0"/>
                          <a:ea typeface="+mn-ea"/>
                          <a:cs typeface="Arial" panose="020B0604020202020204" pitchFamily="34" charset="0"/>
                        </a:rPr>
                        <a:t>26.17%</a:t>
                      </a:r>
                    </a:p>
                  </a:txBody>
                  <a:tcPr marL="68580" marR="68580" marT="0" marB="0" anchor="b"/>
                </a:tc>
                <a:extLst>
                  <a:ext uri="{0D108BD9-81ED-4DB2-BD59-A6C34878D82A}">
                    <a16:rowId xmlns:a16="http://schemas.microsoft.com/office/drawing/2014/main" val="1737179922"/>
                  </a:ext>
                </a:extLst>
              </a:tr>
            </a:tbl>
          </a:graphicData>
        </a:graphic>
      </p:graphicFrame>
      <p:sp>
        <p:nvSpPr>
          <p:cNvPr id="10" name="Rectangle 9"/>
          <p:cNvSpPr/>
          <p:nvPr/>
        </p:nvSpPr>
        <p:spPr>
          <a:xfrm>
            <a:off x="200024" y="788699"/>
            <a:ext cx="8686800" cy="553998"/>
          </a:xfrm>
          <a:prstGeom prst="rect">
            <a:avLst/>
          </a:prstGeom>
        </p:spPr>
        <p:txBody>
          <a:bodyPr wrap="square" lIns="0" tIns="0" rIns="0" bIns="0">
            <a:spAutoFit/>
          </a:bodyPr>
          <a:lstStyle/>
          <a:p>
            <a:pPr marL="239713" lvl="1" indent="-227013" algn="l">
              <a:spcBef>
                <a:spcPts val="600"/>
              </a:spcBef>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Features collected from the occipital region showed the best performance for deep </a:t>
            </a:r>
            <a:r>
              <a:rPr lang="en-US" sz="1800">
                <a:latin typeface="Arial" panose="020B0604020202020204" pitchFamily="34" charset="0"/>
                <a:cs typeface="Arial" panose="020B0604020202020204" pitchFamily="34" charset="0"/>
              </a:rPr>
              <a:t>learning.</a:t>
            </a:r>
            <a:endParaRPr lang="en-US" sz="18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a:stretch>
            <a:fillRect/>
          </a:stretch>
        </p:blipFill>
        <p:spPr>
          <a:xfrm>
            <a:off x="416893" y="3335017"/>
            <a:ext cx="8356216" cy="2844800"/>
          </a:xfrm>
          <a:prstGeom prst="rect">
            <a:avLst/>
          </a:prstGeom>
        </p:spPr>
      </p:pic>
    </p:spTree>
    <p:extLst>
      <p:ext uri="{BB962C8B-B14F-4D97-AF65-F5344CB8AC3E}">
        <p14:creationId xmlns:p14="http://schemas.microsoft.com/office/powerpoint/2010/main" val="36589689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920"/>
            <a:ext cx="9144000" cy="393234"/>
          </a:xfrm>
        </p:spPr>
        <p:txBody>
          <a:bodyPr lIns="91440" tIns="0" bIns="0">
            <a:noAutofit/>
          </a:bodyPr>
          <a:lstStyle/>
          <a:p>
            <a:r>
              <a:rPr lang="en-US" dirty="0"/>
              <a:t>CNN-MLP: Locality Analysis</a:t>
            </a:r>
          </a:p>
        </p:txBody>
      </p:sp>
      <p:grpSp>
        <p:nvGrpSpPr>
          <p:cNvPr id="7" name="Group 6"/>
          <p:cNvGrpSpPr/>
          <p:nvPr/>
        </p:nvGrpSpPr>
        <p:grpSpPr>
          <a:xfrm>
            <a:off x="202131" y="942756"/>
            <a:ext cx="8739738" cy="5131762"/>
            <a:chOff x="202131" y="942756"/>
            <a:chExt cx="8739738" cy="5131762"/>
          </a:xfrm>
        </p:grpSpPr>
        <p:pic>
          <p:nvPicPr>
            <p:cNvPr id="5" name="Picture 4"/>
            <p:cNvPicPr>
              <a:picLocks noChangeAspect="1"/>
            </p:cNvPicPr>
            <p:nvPr/>
          </p:nvPicPr>
          <p:blipFill>
            <a:blip r:embed="rId2"/>
            <a:stretch>
              <a:fillRect/>
            </a:stretch>
          </p:blipFill>
          <p:spPr>
            <a:xfrm>
              <a:off x="202131" y="942756"/>
              <a:ext cx="8739738" cy="5131762"/>
            </a:xfrm>
            <a:prstGeom prst="rect">
              <a:avLst/>
            </a:prstGeom>
          </p:spPr>
        </p:pic>
        <p:sp>
          <p:nvSpPr>
            <p:cNvPr id="3" name="Rectangle 2"/>
            <p:cNvSpPr/>
            <p:nvPr/>
          </p:nvSpPr>
          <p:spPr>
            <a:xfrm>
              <a:off x="7546109" y="1348509"/>
              <a:ext cx="849746" cy="34174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p:nvSpPr>
          <p:spPr>
            <a:xfrm>
              <a:off x="7520709" y="1600199"/>
              <a:ext cx="270741" cy="11545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4849561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920"/>
            <a:ext cx="9144000" cy="393234"/>
          </a:xfrm>
        </p:spPr>
        <p:txBody>
          <a:bodyPr lIns="91440" tIns="0" bIns="0">
            <a:noAutofit/>
          </a:bodyPr>
          <a:lstStyle/>
          <a:p>
            <a:r>
              <a:rPr lang="en-US" dirty="0"/>
              <a:t>Summary of Results</a:t>
            </a:r>
          </a:p>
        </p:txBody>
      </p:sp>
      <p:graphicFrame>
        <p:nvGraphicFramePr>
          <p:cNvPr id="2" name="Table 1"/>
          <p:cNvGraphicFramePr>
            <a:graphicFrameLocks noGrp="1"/>
          </p:cNvGraphicFramePr>
          <p:nvPr>
            <p:extLst>
              <p:ext uri="{D42A27DB-BD31-4B8C-83A1-F6EECF244321}">
                <p14:modId xmlns:p14="http://schemas.microsoft.com/office/powerpoint/2010/main" val="1650452236"/>
              </p:ext>
            </p:extLst>
          </p:nvPr>
        </p:nvGraphicFramePr>
        <p:xfrm>
          <a:off x="507492" y="953846"/>
          <a:ext cx="8129016" cy="2896744"/>
        </p:xfrm>
        <a:graphic>
          <a:graphicData uri="http://schemas.openxmlformats.org/drawingml/2006/table">
            <a:tbl>
              <a:tblPr firstRow="1" firstCol="1" bandRow="1">
                <a:tableStyleId>{9DCAF9ED-07DC-4A11-8D7F-57B35C25682E}</a:tableStyleId>
              </a:tblPr>
              <a:tblGrid>
                <a:gridCol w="4539996">
                  <a:extLst>
                    <a:ext uri="{9D8B030D-6E8A-4147-A177-3AD203B41FA5}">
                      <a16:colId xmlns:a16="http://schemas.microsoft.com/office/drawing/2014/main" val="2126433434"/>
                    </a:ext>
                  </a:extLst>
                </a:gridCol>
                <a:gridCol w="1853184">
                  <a:extLst>
                    <a:ext uri="{9D8B030D-6E8A-4147-A177-3AD203B41FA5}">
                      <a16:colId xmlns:a16="http://schemas.microsoft.com/office/drawing/2014/main" val="786951992"/>
                    </a:ext>
                  </a:extLst>
                </a:gridCol>
                <a:gridCol w="1735836">
                  <a:extLst>
                    <a:ext uri="{9D8B030D-6E8A-4147-A177-3AD203B41FA5}">
                      <a16:colId xmlns:a16="http://schemas.microsoft.com/office/drawing/2014/main" val="4236577761"/>
                    </a:ext>
                  </a:extLst>
                </a:gridCol>
              </a:tblGrid>
              <a:tr h="292894">
                <a:tc>
                  <a:txBody>
                    <a:bodyPr/>
                    <a:lstStyle/>
                    <a:p>
                      <a:pPr marL="0" marR="0" algn="ctr">
                        <a:lnSpc>
                          <a:spcPct val="115000"/>
                        </a:lnSpc>
                        <a:spcBef>
                          <a:spcPts val="0"/>
                        </a:spcBef>
                        <a:spcAft>
                          <a:spcPts val="0"/>
                        </a:spcAft>
                      </a:pPr>
                      <a:r>
                        <a:rPr lang="en-US" sz="1800" b="1" dirty="0">
                          <a:effectLst/>
                        </a:rPr>
                        <a:t>System Description</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rPr>
                        <a:t>Short Dataset Error (%)</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lnSpc>
                          <a:spcPct val="115000"/>
                        </a:lnSpc>
                        <a:spcBef>
                          <a:spcPts val="0"/>
                        </a:spcBef>
                        <a:spcAft>
                          <a:spcPts val="0"/>
                        </a:spcAft>
                      </a:pPr>
                      <a:r>
                        <a:rPr lang="en-US" sz="1800" b="1" kern="1200" dirty="0">
                          <a:solidFill>
                            <a:schemeClr val="lt1"/>
                          </a:solidFill>
                          <a:effectLst/>
                          <a:latin typeface="+mn-lt"/>
                          <a:ea typeface="+mn-ea"/>
                          <a:cs typeface="+mn-cs"/>
                        </a:rPr>
                        <a:t>Full Dataset Error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8419741"/>
                  </a:ext>
                </a:extLst>
              </a:tr>
              <a:tr h="292894">
                <a:tc>
                  <a:txBody>
                    <a:bodyPr/>
                    <a:lstStyle/>
                    <a:p>
                      <a:pPr marL="0" marR="0" algn="ctr" defTabSz="457200" rtl="0" eaLnBrk="1" latinLnBrk="0" hangingPunct="1">
                        <a:lnSpc>
                          <a:spcPct val="115000"/>
                        </a:lnSpc>
                        <a:spcBef>
                          <a:spcPts val="0"/>
                        </a:spcBef>
                        <a:spcAft>
                          <a:spcPts val="0"/>
                        </a:spcAft>
                      </a:pPr>
                      <a:r>
                        <a:rPr lang="en-US" sz="1800" b="0" kern="1200" dirty="0">
                          <a:solidFill>
                            <a:schemeClr val="dk1"/>
                          </a:solidFill>
                          <a:effectLst/>
                          <a:latin typeface="+mn-lt"/>
                          <a:ea typeface="+mn-ea"/>
                          <a:cs typeface="+mn-cs"/>
                        </a:rPr>
                        <a:t>kNN (k=20)*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lnSpc>
                          <a:spcPct val="115000"/>
                        </a:lnSpc>
                        <a:spcBef>
                          <a:spcPts val="0"/>
                        </a:spcBef>
                        <a:spcAft>
                          <a:spcPts val="0"/>
                        </a:spcAft>
                      </a:pPr>
                      <a:r>
                        <a:rPr lang="en-US" sz="1800" b="0" kern="1200" dirty="0">
                          <a:solidFill>
                            <a:schemeClr val="dk1"/>
                          </a:solidFill>
                          <a:effectLst/>
                          <a:latin typeface="+mn-lt"/>
                          <a:ea typeface="+mn-ea"/>
                          <a:cs typeface="+mn-cs"/>
                        </a:rPr>
                        <a:t>41.80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lnSpc>
                          <a:spcPct val="115000"/>
                        </a:lnSpc>
                        <a:spcBef>
                          <a:spcPts val="0"/>
                        </a:spcBef>
                        <a:spcAft>
                          <a:spcPts val="0"/>
                        </a:spcAft>
                      </a:pPr>
                      <a:r>
                        <a:rPr lang="en-US" sz="1800" b="0" kern="1200" dirty="0">
                          <a:solidFill>
                            <a:schemeClr val="dk1"/>
                          </a:solidFill>
                          <a:effectLst/>
                          <a:latin typeface="+mn-lt"/>
                          <a:ea typeface="+mn-ea"/>
                          <a:cs typeface="+mn-cs"/>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1412004"/>
                  </a:ext>
                </a:extLst>
              </a:tr>
              <a:tr h="292894">
                <a:tc>
                  <a:txBody>
                    <a:bodyPr/>
                    <a:lstStyle/>
                    <a:p>
                      <a:pPr marL="0" marR="0" algn="ctr" defTabSz="457200" rtl="0" eaLnBrk="1" latinLnBrk="0" hangingPunct="1">
                        <a:lnSpc>
                          <a:spcPct val="115000"/>
                        </a:lnSpc>
                        <a:spcBef>
                          <a:spcPts val="0"/>
                        </a:spcBef>
                        <a:spcAft>
                          <a:spcPts val="0"/>
                        </a:spcAft>
                      </a:pPr>
                      <a:r>
                        <a:rPr lang="en-US" sz="1800" b="0" kern="1200" dirty="0">
                          <a:solidFill>
                            <a:schemeClr val="dk1"/>
                          </a:solidFill>
                          <a:effectLst/>
                          <a:latin typeface="+mn-lt"/>
                          <a:ea typeface="+mn-ea"/>
                          <a:cs typeface="+mn-cs"/>
                        </a:rPr>
                        <a:t>RF (</a:t>
                      </a:r>
                      <a:r>
                        <a:rPr lang="en-US" sz="1800" b="0" kern="1200" dirty="0" err="1">
                          <a:solidFill>
                            <a:schemeClr val="dk1"/>
                          </a:solidFill>
                          <a:effectLst/>
                          <a:latin typeface="+mn-lt"/>
                          <a:ea typeface="+mn-ea"/>
                          <a:cs typeface="+mn-cs"/>
                        </a:rPr>
                        <a:t>Nt</a:t>
                      </a:r>
                      <a:r>
                        <a:rPr lang="en-US" sz="1800" b="0" kern="1200" dirty="0">
                          <a:solidFill>
                            <a:schemeClr val="dk1"/>
                          </a:solidFill>
                          <a:effectLst/>
                          <a:latin typeface="+mn-lt"/>
                          <a:ea typeface="+mn-ea"/>
                          <a:cs typeface="+mn-cs"/>
                        </a:rPr>
                        <a:t>=50)*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lnSpc>
                          <a:spcPct val="115000"/>
                        </a:lnSpc>
                        <a:spcBef>
                          <a:spcPts val="0"/>
                        </a:spcBef>
                        <a:spcAft>
                          <a:spcPts val="0"/>
                        </a:spcAft>
                      </a:pPr>
                      <a:r>
                        <a:rPr lang="en-US" sz="1800" b="0" kern="1200" dirty="0">
                          <a:solidFill>
                            <a:schemeClr val="dk1"/>
                          </a:solidFill>
                          <a:effectLst/>
                          <a:latin typeface="+mn-lt"/>
                          <a:ea typeface="+mn-ea"/>
                          <a:cs typeface="+mn-cs"/>
                        </a:rPr>
                        <a:t>31.70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lnSpc>
                          <a:spcPct val="115000"/>
                        </a:lnSpc>
                        <a:spcBef>
                          <a:spcPts val="0"/>
                        </a:spcBef>
                        <a:spcAft>
                          <a:spcPts val="0"/>
                        </a:spcAft>
                      </a:pPr>
                      <a:r>
                        <a:rPr lang="en-US" sz="1800" b="0" kern="1200" dirty="0">
                          <a:solidFill>
                            <a:schemeClr val="dk1"/>
                          </a:solidFill>
                          <a:effectLst/>
                          <a:latin typeface="+mn-lt"/>
                          <a:ea typeface="+mn-ea"/>
                          <a:cs typeface="+mn-cs"/>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435167"/>
                  </a:ext>
                </a:extLst>
              </a:tr>
              <a:tr h="292894">
                <a:tc>
                  <a:txBody>
                    <a:bodyPr/>
                    <a:lstStyle/>
                    <a:p>
                      <a:pPr marL="0" marR="0" algn="ctr" defTabSz="457200" rtl="0" eaLnBrk="1" latinLnBrk="0" hangingPunct="1">
                        <a:lnSpc>
                          <a:spcPct val="115000"/>
                        </a:lnSpc>
                        <a:spcBef>
                          <a:spcPts val="0"/>
                        </a:spcBef>
                        <a:spcAft>
                          <a:spcPts val="0"/>
                        </a:spcAft>
                      </a:pPr>
                      <a:r>
                        <a:rPr lang="en-US" sz="1800" b="0" kern="1200" dirty="0">
                          <a:solidFill>
                            <a:schemeClr val="dk1"/>
                          </a:solidFill>
                          <a:effectLst/>
                          <a:latin typeface="+mn-lt"/>
                          <a:ea typeface="+mn-ea"/>
                          <a:cs typeface="+mn-cs"/>
                        </a:rPr>
                        <a:t>PCA-HMM #GM = 3 #HMM States = 3)*</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lnSpc>
                          <a:spcPct val="115000"/>
                        </a:lnSpc>
                        <a:spcBef>
                          <a:spcPts val="0"/>
                        </a:spcBef>
                        <a:spcAft>
                          <a:spcPts val="0"/>
                        </a:spcAft>
                      </a:pPr>
                      <a:r>
                        <a:rPr lang="en-US" sz="1800" b="0" kern="1200" dirty="0">
                          <a:solidFill>
                            <a:schemeClr val="dk1"/>
                          </a:solidFill>
                          <a:effectLst/>
                          <a:latin typeface="+mn-lt"/>
                          <a:ea typeface="+mn-ea"/>
                          <a:cs typeface="+mn-cs"/>
                        </a:rPr>
                        <a:t>25.64</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lnSpc>
                          <a:spcPct val="115000"/>
                        </a:lnSpc>
                        <a:spcBef>
                          <a:spcPts val="0"/>
                        </a:spcBef>
                        <a:spcAft>
                          <a:spcPts val="0"/>
                        </a:spcAft>
                      </a:pPr>
                      <a:r>
                        <a:rPr lang="en-US" sz="1800" b="0" kern="1200" dirty="0">
                          <a:solidFill>
                            <a:schemeClr val="dk1"/>
                          </a:solidFill>
                          <a:effectLst/>
                          <a:latin typeface="+mn-lt"/>
                          <a:ea typeface="+mn-ea"/>
                          <a:cs typeface="+mn-cs"/>
                        </a:rPr>
                        <a:t>32.57</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7221843"/>
                  </a:ext>
                </a:extLst>
              </a:tr>
              <a:tr h="318326">
                <a:tc>
                  <a:txBody>
                    <a:bodyPr/>
                    <a:lstStyle/>
                    <a:p>
                      <a:pPr marL="0" marR="0" algn="ctr" defTabSz="457200" rtl="0" eaLnBrk="1" latinLnBrk="0" hangingPunct="1">
                        <a:lnSpc>
                          <a:spcPct val="115000"/>
                        </a:lnSpc>
                        <a:spcBef>
                          <a:spcPts val="0"/>
                        </a:spcBef>
                        <a:spcAft>
                          <a:spcPts val="0"/>
                        </a:spcAft>
                      </a:pPr>
                      <a:r>
                        <a:rPr lang="en-US" sz="1800" b="0" kern="1200" dirty="0">
                          <a:solidFill>
                            <a:schemeClr val="dk1"/>
                          </a:solidFill>
                          <a:effectLst/>
                          <a:latin typeface="+mn-lt"/>
                          <a:ea typeface="+mn-ea"/>
                          <a:cs typeface="+mn-cs"/>
                        </a:rPr>
                        <a:t>GMM-HMM (#GM = 3 #HMM States = 3)*</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lnSpc>
                          <a:spcPct val="115000"/>
                        </a:lnSpc>
                        <a:spcBef>
                          <a:spcPts val="0"/>
                        </a:spcBef>
                        <a:spcAft>
                          <a:spcPts val="0"/>
                        </a:spcAft>
                      </a:pPr>
                      <a:r>
                        <a:rPr lang="en-US" sz="1800" b="0" kern="1200" dirty="0">
                          <a:solidFill>
                            <a:schemeClr val="dk1"/>
                          </a:solidFill>
                          <a:effectLst/>
                          <a:latin typeface="+mn-lt"/>
                          <a:ea typeface="+mn-ea"/>
                          <a:cs typeface="+mn-cs"/>
                        </a:rPr>
                        <a:t>16.98</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lnSpc>
                          <a:spcPct val="115000"/>
                        </a:lnSpc>
                        <a:spcBef>
                          <a:spcPts val="0"/>
                        </a:spcBef>
                        <a:spcAft>
                          <a:spcPts val="0"/>
                        </a:spcAft>
                      </a:pPr>
                      <a:r>
                        <a:rPr lang="en-US" sz="1800" b="0" kern="1200" dirty="0">
                          <a:solidFill>
                            <a:schemeClr val="dk1"/>
                          </a:solidFill>
                          <a:effectLst/>
                          <a:latin typeface="+mn-lt"/>
                          <a:ea typeface="+mn-ea"/>
                          <a:cs typeface="+mn-cs"/>
                        </a:rPr>
                        <a:t>26.07</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1688958"/>
                  </a:ext>
                </a:extLst>
              </a:tr>
              <a:tr h="318326">
                <a:tc>
                  <a:txBody>
                    <a:bodyPr/>
                    <a:lstStyle/>
                    <a:p>
                      <a:pPr marL="0" marR="0" algn="ctr" defTabSz="457200" rtl="0" eaLnBrk="1" latinLnBrk="0" hangingPunct="1">
                        <a:lnSpc>
                          <a:spcPct val="115000"/>
                        </a:lnSpc>
                        <a:spcBef>
                          <a:spcPts val="0"/>
                        </a:spcBef>
                        <a:spcAft>
                          <a:spcPts val="0"/>
                        </a:spcAft>
                      </a:pPr>
                      <a:r>
                        <a:rPr lang="en-US" sz="1800" b="0" kern="1200" dirty="0">
                          <a:solidFill>
                            <a:schemeClr val="dk1"/>
                          </a:solidFill>
                          <a:effectLst/>
                          <a:latin typeface="+mn-lt"/>
                          <a:ea typeface="+mn-ea"/>
                          <a:cs typeface="+mn-cs"/>
                        </a:rPr>
                        <a:t>Epoch-Based HMM-Majority Vote*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b="0" kern="1200" dirty="0">
                          <a:solidFill>
                            <a:schemeClr val="dk1"/>
                          </a:solidFill>
                          <a:effectLst/>
                          <a:latin typeface="+mn-lt"/>
                          <a:ea typeface="+mn-ea"/>
                          <a:cs typeface="+mn-cs"/>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b="0" kern="1200" dirty="0">
                          <a:solidFill>
                            <a:schemeClr val="dk1"/>
                          </a:solidFill>
                          <a:effectLst/>
                          <a:latin typeface="+mn-lt"/>
                          <a:ea typeface="+mn-ea"/>
                          <a:cs typeface="+mn-cs"/>
                        </a:rPr>
                        <a:t>24.55</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9176559"/>
                  </a:ext>
                </a:extLst>
              </a:tr>
              <a:tr h="364426">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b="0" kern="1200" dirty="0">
                          <a:solidFill>
                            <a:schemeClr val="dk1"/>
                          </a:solidFill>
                          <a:effectLst/>
                          <a:latin typeface="+mn-lt"/>
                          <a:ea typeface="+mn-ea"/>
                          <a:cs typeface="+mn-cs"/>
                        </a:rPr>
                        <a:t>Epoch-Based HMM-</a:t>
                      </a:r>
                      <a:r>
                        <a:rPr lang="en-US" sz="1800" b="0" kern="1200" dirty="0" err="1">
                          <a:solidFill>
                            <a:schemeClr val="dk1"/>
                          </a:solidFill>
                          <a:effectLst/>
                          <a:latin typeface="+mn-lt"/>
                          <a:ea typeface="+mn-ea"/>
                          <a:cs typeface="+mn-cs"/>
                        </a:rPr>
                        <a:t>SdA</a:t>
                      </a:r>
                      <a:r>
                        <a:rPr lang="en-US" sz="1800" b="0" kern="1200" dirty="0">
                          <a:solidFill>
                            <a:schemeClr val="dk1"/>
                          </a:solidFill>
                          <a:effectLst/>
                          <a:latin typeface="+mn-lt"/>
                          <a:ea typeface="+mn-ea"/>
                          <a:cs typeface="+mn-cs"/>
                        </a:rPr>
                        <a:t>*</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b="0" kern="1200" dirty="0">
                          <a:solidFill>
                            <a:schemeClr val="dk1"/>
                          </a:solidFill>
                          <a:effectLst/>
                          <a:latin typeface="+mn-lt"/>
                          <a:ea typeface="+mn-ea"/>
                          <a:cs typeface="+mn-cs"/>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lnSpc>
                          <a:spcPct val="115000"/>
                        </a:lnSpc>
                        <a:spcBef>
                          <a:spcPts val="0"/>
                        </a:spcBef>
                        <a:spcAft>
                          <a:spcPts val="0"/>
                        </a:spcAft>
                      </a:pPr>
                      <a:r>
                        <a:rPr lang="en-US" sz="1800" b="0" kern="1200" dirty="0">
                          <a:solidFill>
                            <a:schemeClr val="dk1"/>
                          </a:solidFill>
                          <a:effectLst/>
                          <a:latin typeface="+mn-lt"/>
                          <a:ea typeface="+mn-ea"/>
                          <a:cs typeface="+mn-cs"/>
                        </a:rPr>
                        <a:t>22.14</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0219002"/>
                  </a:ext>
                </a:extLst>
              </a:tr>
              <a:tr h="318326">
                <a:tc>
                  <a:txBody>
                    <a:bodyPr/>
                    <a:lstStyle/>
                    <a:p>
                      <a:pPr marL="0" marR="0" algn="ctr" defTabSz="457200" rtl="0" eaLnBrk="1" latinLnBrk="0" hangingPunct="1">
                        <a:lnSpc>
                          <a:spcPct val="115000"/>
                        </a:lnSpc>
                        <a:spcBef>
                          <a:spcPts val="0"/>
                        </a:spcBef>
                        <a:spcAft>
                          <a:spcPts val="0"/>
                        </a:spcAft>
                      </a:pPr>
                      <a:r>
                        <a:rPr lang="en-US" sz="1800" b="1" kern="1200" dirty="0">
                          <a:solidFill>
                            <a:schemeClr val="dk1"/>
                          </a:solidFill>
                          <a:effectLst/>
                          <a:latin typeface="+mn-lt"/>
                          <a:ea typeface="+mn-ea"/>
                          <a:cs typeface="+mn-cs"/>
                        </a:rPr>
                        <a:t>CNN-MLP**</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N/A</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lnSpc>
                          <a:spcPct val="115000"/>
                        </a:lnSpc>
                        <a:spcBef>
                          <a:spcPts val="0"/>
                        </a:spcBef>
                        <a:spcAft>
                          <a:spcPts val="0"/>
                        </a:spcAft>
                      </a:pPr>
                      <a:r>
                        <a:rPr lang="en-US" sz="1800" b="1" kern="1200" dirty="0">
                          <a:solidFill>
                            <a:schemeClr val="dk1"/>
                          </a:solidFill>
                          <a:effectLst/>
                          <a:latin typeface="+mn-lt"/>
                          <a:ea typeface="+mn-ea"/>
                          <a:cs typeface="+mn-cs"/>
                        </a:rPr>
                        <a:t>21.15</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0165874"/>
                  </a:ext>
                </a:extLst>
              </a:tr>
            </a:tbl>
          </a:graphicData>
        </a:graphic>
      </p:graphicFrame>
      <p:sp>
        <p:nvSpPr>
          <p:cNvPr id="10" name="Rectangle 9"/>
          <p:cNvSpPr/>
          <p:nvPr/>
        </p:nvSpPr>
        <p:spPr>
          <a:xfrm>
            <a:off x="507492" y="4185892"/>
            <a:ext cx="8407908" cy="923330"/>
          </a:xfrm>
          <a:prstGeom prst="rect">
            <a:avLst/>
          </a:prstGeom>
        </p:spPr>
        <p:txBody>
          <a:bodyPr wrap="square">
            <a:spAutoFit/>
          </a:bodyPr>
          <a:lstStyle/>
          <a:p>
            <a:pPr marL="0" lvl="1" algn="l">
              <a:spcAft>
                <a:spcPts val="1200"/>
              </a:spcAft>
            </a:pPr>
            <a:r>
              <a:rPr lang="en-US" sz="1800" b="0" dirty="0">
                <a:cs typeface="Arial" charset="0"/>
              </a:rPr>
              <a:t>Note:</a:t>
            </a:r>
            <a:br>
              <a:rPr lang="en-US" sz="1800" b="0" dirty="0">
                <a:cs typeface="Arial" charset="0"/>
              </a:rPr>
            </a:br>
            <a:r>
              <a:rPr lang="en-US" sz="1800" b="0" dirty="0">
                <a:cs typeface="Arial" charset="0"/>
              </a:rPr>
              <a:t>* These systems operate with a single channel.</a:t>
            </a:r>
            <a:br>
              <a:rPr lang="en-US" sz="1800" b="0" dirty="0">
                <a:cs typeface="Arial" charset="0"/>
              </a:rPr>
            </a:br>
            <a:r>
              <a:rPr lang="en-US" sz="1800" b="0" dirty="0">
                <a:cs typeface="Arial" charset="0"/>
              </a:rPr>
              <a:t>** This system operates with all EEG channels.</a:t>
            </a:r>
          </a:p>
        </p:txBody>
      </p:sp>
    </p:spTree>
    <p:extLst>
      <p:ext uri="{BB962C8B-B14F-4D97-AF65-F5344CB8AC3E}">
        <p14:creationId xmlns:p14="http://schemas.microsoft.com/office/powerpoint/2010/main" val="42534137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2617940" y="2431788"/>
            <a:ext cx="5511631" cy="1354217"/>
          </a:xfrm>
          <a:prstGeom prst="rect">
            <a:avLst/>
          </a:prstGeom>
          <a:noFill/>
        </p:spPr>
        <p:txBody>
          <a:bodyPr wrap="square" lIns="0" tIns="0" rIns="0" bIns="0" rtlCol="0">
            <a:spAutoFit/>
          </a:bodyPr>
          <a:lstStyle/>
          <a:p>
            <a:pPr algn="r" defTabSz="457200" eaLnBrk="1" fontAlgn="auto" hangingPunct="1">
              <a:spcBef>
                <a:spcPts val="0"/>
              </a:spcBef>
              <a:spcAft>
                <a:spcPts val="0"/>
              </a:spcAft>
            </a:pPr>
            <a:r>
              <a:rPr lang="en-US" sz="4400" dirty="0"/>
              <a:t>Conclusions and Future Work</a:t>
            </a:r>
            <a:endParaRPr lang="en-US" sz="3600" dirty="0">
              <a:solidFill>
                <a:prstClr val="black"/>
              </a:solidFill>
              <a:latin typeface="Arial"/>
              <a:cs typeface="Arial"/>
            </a:endParaRPr>
          </a:p>
        </p:txBody>
      </p:sp>
      <p:pic>
        <p:nvPicPr>
          <p:cNvPr id="3" name="Picture 2" descr="nedcFinal_hires_2400x1600_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4570" y="137534"/>
            <a:ext cx="1510003" cy="1008558"/>
          </a:xfrm>
          <a:prstGeom prst="rect">
            <a:avLst/>
          </a:prstGeom>
        </p:spPr>
      </p:pic>
      <p:pic>
        <p:nvPicPr>
          <p:cNvPr id="5" name="Picture 4"/>
          <p:cNvPicPr>
            <a:picLocks noChangeAspect="1"/>
          </p:cNvPicPr>
          <p:nvPr/>
        </p:nvPicPr>
        <p:blipFill>
          <a:blip r:embed="rId4"/>
          <a:stretch>
            <a:fillRect/>
          </a:stretch>
        </p:blipFill>
        <p:spPr>
          <a:xfrm>
            <a:off x="336017" y="259451"/>
            <a:ext cx="675067" cy="764724"/>
          </a:xfrm>
          <a:prstGeom prst="rect">
            <a:avLst/>
          </a:prstGeom>
        </p:spPr>
      </p:pic>
    </p:spTree>
    <p:extLst>
      <p:ext uri="{BB962C8B-B14F-4D97-AF65-F5344CB8AC3E}">
        <p14:creationId xmlns:p14="http://schemas.microsoft.com/office/powerpoint/2010/main" val="3605405422"/>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0" y="920"/>
            <a:ext cx="9144000" cy="393234"/>
          </a:xfrm>
        </p:spPr>
        <p:txBody>
          <a:bodyPr lIns="91440" tIns="0" bIns="0">
            <a:noAutofit/>
          </a:bodyPr>
          <a:lstStyle/>
          <a:p>
            <a:r>
              <a:rPr lang="en-US" dirty="0"/>
              <a:t>Conclusions and Future Work</a:t>
            </a:r>
          </a:p>
        </p:txBody>
      </p:sp>
      <p:sp>
        <p:nvSpPr>
          <p:cNvPr id="8" name="Rectangle 7"/>
          <p:cNvSpPr/>
          <p:nvPr/>
        </p:nvSpPr>
        <p:spPr>
          <a:xfrm>
            <a:off x="228600" y="609973"/>
            <a:ext cx="8686800" cy="6555641"/>
          </a:xfrm>
          <a:prstGeom prst="rect">
            <a:avLst/>
          </a:prstGeom>
        </p:spPr>
        <p:txBody>
          <a:bodyPr wrap="square" lIns="0" tIns="0" rIns="0" bIns="0">
            <a:spAutoFit/>
          </a:bodyPr>
          <a:lstStyle/>
          <a:p>
            <a:pPr marL="239713" lvl="1" indent="-227013" algn="l">
              <a:spcBef>
                <a:spcPts val="6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In this study we have shown that it is possible to automatically classify abnormal adult EEGs considering only the background information with an error rate of 21%.</a:t>
            </a:r>
          </a:p>
          <a:p>
            <a:pPr marL="239713" lvl="1" indent="-227013" algn="l">
              <a:spcBef>
                <a:spcPts val="6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CNN-MLP outperforms all HMM approaches for this task.</a:t>
            </a:r>
          </a:p>
          <a:p>
            <a:pPr marL="239713" lvl="1" indent="-227013" algn="l">
              <a:spcBef>
                <a:spcPts val="6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More complex systems operated better for this problem. However, they require a larger amount of training data.</a:t>
            </a:r>
          </a:p>
          <a:p>
            <a:pPr marL="239713" lvl="1" indent="-227013" algn="l">
              <a:spcBef>
                <a:spcPts val="6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The features that exhibited the most discriminative power for this task were the ones extracted from the occipital region of the scalp, which is consistent with the way in which specialized neurologists classify EEGs.</a:t>
            </a:r>
          </a:p>
          <a:p>
            <a:pPr marL="239713" lvl="1" indent="-227013" algn="l">
              <a:spcBef>
                <a:spcPts val="6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Since POSTS were one of the leading causes of confusion across models, identifying sleep state of the patient prior to classification would be good steps to reduce confusion and improve overall results.</a:t>
            </a:r>
          </a:p>
          <a:p>
            <a:pPr marL="239713" lvl="1" indent="-227013" algn="l">
              <a:spcBef>
                <a:spcPts val="6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Exploring hybrid HMM/deep learning algorithms, such as the ones that have been successful in acoustic modeling (LSTM-HMM) could introduce additional performance improvements.</a:t>
            </a:r>
          </a:p>
          <a:p>
            <a:pPr marL="239713" lvl="1" indent="-227013" algn="l">
              <a:spcBef>
                <a:spcPts val="600"/>
              </a:spcBef>
              <a:spcAft>
                <a:spcPts val="60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485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33002" y="583467"/>
            <a:ext cx="5952215" cy="3521621"/>
          </a:xfrm>
          <a:prstGeom prst="rect">
            <a:avLst/>
          </a:prstGeom>
        </p:spPr>
      </p:pic>
      <p:pic>
        <p:nvPicPr>
          <p:cNvPr id="6" name="Picture 5"/>
          <p:cNvPicPr>
            <a:picLocks noChangeAspect="1"/>
          </p:cNvPicPr>
          <p:nvPr/>
        </p:nvPicPr>
        <p:blipFill>
          <a:blip r:embed="rId3"/>
          <a:stretch>
            <a:fillRect/>
          </a:stretch>
        </p:blipFill>
        <p:spPr>
          <a:xfrm>
            <a:off x="2078259" y="4294402"/>
            <a:ext cx="6706958" cy="2216843"/>
          </a:xfrm>
          <a:prstGeom prst="rect">
            <a:avLst/>
          </a:prstGeom>
        </p:spPr>
      </p:pic>
      <p:sp>
        <p:nvSpPr>
          <p:cNvPr id="7" name="Title 2"/>
          <p:cNvSpPr>
            <a:spLocks noGrp="1"/>
          </p:cNvSpPr>
          <p:nvPr>
            <p:ph type="title"/>
          </p:nvPr>
        </p:nvSpPr>
        <p:spPr>
          <a:xfrm>
            <a:off x="0" y="920"/>
            <a:ext cx="9144000" cy="393234"/>
          </a:xfrm>
        </p:spPr>
        <p:txBody>
          <a:bodyPr lIns="91440" tIns="0" bIns="0">
            <a:noAutofit/>
          </a:bodyPr>
          <a:lstStyle/>
          <a:p>
            <a:r>
              <a:rPr lang="en-US" dirty="0"/>
              <a:t>Conclusions and Future Work: Example</a:t>
            </a:r>
          </a:p>
        </p:txBody>
      </p:sp>
      <p:sp>
        <p:nvSpPr>
          <p:cNvPr id="8" name="Title 2"/>
          <p:cNvSpPr txBox="1">
            <a:spLocks/>
          </p:cNvSpPr>
          <p:nvPr/>
        </p:nvSpPr>
        <p:spPr>
          <a:xfrm>
            <a:off x="822773" y="2147660"/>
            <a:ext cx="1415143" cy="393234"/>
          </a:xfrm>
          <a:prstGeom prst="rect">
            <a:avLst/>
          </a:prstGeom>
        </p:spPr>
        <p:txBody>
          <a:bodyPr vert="horz" wrap="none" lIns="91440" tIns="0" rIns="0" bIns="0" rtlCol="0" anchor="ctr" anchorCtr="0">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pPr fontAlgn="auto">
              <a:spcAft>
                <a:spcPts val="0"/>
              </a:spcAft>
            </a:pPr>
            <a:r>
              <a:rPr lang="en-US" dirty="0"/>
              <a:t>Normal</a:t>
            </a:r>
          </a:p>
        </p:txBody>
      </p:sp>
      <p:sp>
        <p:nvSpPr>
          <p:cNvPr id="9" name="Title 2"/>
          <p:cNvSpPr txBox="1">
            <a:spLocks/>
          </p:cNvSpPr>
          <p:nvPr/>
        </p:nvSpPr>
        <p:spPr>
          <a:xfrm>
            <a:off x="42631" y="5206205"/>
            <a:ext cx="1415143" cy="393234"/>
          </a:xfrm>
          <a:prstGeom prst="rect">
            <a:avLst/>
          </a:prstGeom>
        </p:spPr>
        <p:txBody>
          <a:bodyPr vert="horz" wrap="none" lIns="91440" tIns="0" rIns="0" bIns="0" rtlCol="0" anchor="ctr" anchorCtr="0">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pPr fontAlgn="auto">
              <a:spcAft>
                <a:spcPts val="0"/>
              </a:spcAft>
            </a:pPr>
            <a:r>
              <a:rPr lang="en-US" dirty="0"/>
              <a:t>Abnormal</a:t>
            </a:r>
          </a:p>
        </p:txBody>
      </p:sp>
      <p:sp>
        <p:nvSpPr>
          <p:cNvPr id="10" name="Left Brace 9"/>
          <p:cNvSpPr/>
          <p:nvPr/>
        </p:nvSpPr>
        <p:spPr>
          <a:xfrm>
            <a:off x="2237916" y="583467"/>
            <a:ext cx="391886" cy="3521621"/>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Left Brace 10"/>
          <p:cNvSpPr/>
          <p:nvPr/>
        </p:nvSpPr>
        <p:spPr>
          <a:xfrm>
            <a:off x="1686373" y="4294400"/>
            <a:ext cx="391886" cy="2216845"/>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42619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2"/>
          <p:cNvSpPr>
            <a:spLocks noGrp="1"/>
          </p:cNvSpPr>
          <p:nvPr>
            <p:ph type="title"/>
          </p:nvPr>
        </p:nvSpPr>
        <p:spPr>
          <a:xfrm>
            <a:off x="0" y="920"/>
            <a:ext cx="9144000" cy="393234"/>
          </a:xfrm>
        </p:spPr>
        <p:txBody>
          <a:bodyPr lIns="91440" tIns="0" bIns="0">
            <a:noAutofit/>
          </a:bodyPr>
          <a:lstStyle/>
          <a:p>
            <a:r>
              <a:rPr lang="en-US" dirty="0"/>
              <a:t>References</a:t>
            </a:r>
          </a:p>
        </p:txBody>
      </p:sp>
      <p:sp>
        <p:nvSpPr>
          <p:cNvPr id="9" name="Rectangle 3"/>
          <p:cNvSpPr txBox="1">
            <a:spLocks/>
          </p:cNvSpPr>
          <p:nvPr/>
        </p:nvSpPr>
        <p:spPr bwMode="auto">
          <a:xfrm>
            <a:off x="264160" y="714375"/>
            <a:ext cx="8615680" cy="576770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indent="-457200" algn="l">
              <a:spcBef>
                <a:spcPts val="600"/>
              </a:spcBef>
            </a:pPr>
            <a:r>
              <a:rPr lang="en-US" sz="1200" dirty="0"/>
              <a:t>Azuma, H., Hori, S., Nakanishi, M., Fujimoto, S., Ichikawa, N., &amp; Furukawa, T. A. (2003). An intervention to improve the interrater reliability of clinical EEG interpretations. </a:t>
            </a:r>
            <a:r>
              <a:rPr lang="en-US" sz="1200" i="1" dirty="0"/>
              <a:t>Psychiatry and Clinical Neurosciences</a:t>
            </a:r>
            <a:r>
              <a:rPr lang="en-US" sz="1200" dirty="0"/>
              <a:t>, </a:t>
            </a:r>
            <a:r>
              <a:rPr lang="en-US" sz="1200" i="1" dirty="0"/>
              <a:t>57</a:t>
            </a:r>
            <a:r>
              <a:rPr lang="en-US" sz="1200" dirty="0"/>
              <a:t>(5), 485–489. http://doi.org/10.1046/j.1440-1819.2003.01152.x</a:t>
            </a:r>
          </a:p>
          <a:p>
            <a:pPr indent="-457200" algn="l">
              <a:spcBef>
                <a:spcPts val="600"/>
              </a:spcBef>
            </a:pPr>
            <a:r>
              <a:rPr lang="en-US" sz="1200" dirty="0"/>
              <a:t>Cao, C., Tutwiler, R. L., &amp; </a:t>
            </a:r>
            <a:r>
              <a:rPr lang="en-US" sz="1200" dirty="0" err="1"/>
              <a:t>Slobounov</a:t>
            </a:r>
            <a:r>
              <a:rPr lang="en-US" sz="1200" dirty="0"/>
              <a:t>, S. (2008). Automatic classification of athletes with residual functional deficits following concussion by means of EEG signal using support vector machine. </a:t>
            </a:r>
            <a:r>
              <a:rPr lang="en-US" sz="1200" i="1" dirty="0"/>
              <a:t>IEEE Transactions on Neural Systems &amp; Rehabilitation Engineering</a:t>
            </a:r>
            <a:r>
              <a:rPr lang="en-US" sz="1200" dirty="0"/>
              <a:t>, </a:t>
            </a:r>
            <a:r>
              <a:rPr lang="en-US" sz="1200" i="1" dirty="0"/>
              <a:t>16</a:t>
            </a:r>
            <a:r>
              <a:rPr lang="en-US" sz="1200" dirty="0"/>
              <a:t>(4), 327–335. http://doi.org/10.1109/TNSRE.2008.918422</a:t>
            </a:r>
          </a:p>
          <a:p>
            <a:pPr indent="-457200" algn="l">
              <a:spcBef>
                <a:spcPts val="600"/>
              </a:spcBef>
            </a:pPr>
            <a:r>
              <a:rPr lang="en-US" sz="1200" dirty="0" err="1"/>
              <a:t>Ebersole</a:t>
            </a:r>
            <a:r>
              <a:rPr lang="en-US" sz="1200" dirty="0"/>
              <a:t>, J. S., &amp; </a:t>
            </a:r>
            <a:r>
              <a:rPr lang="en-US" sz="1200" dirty="0" err="1"/>
              <a:t>Pedley</a:t>
            </a:r>
            <a:r>
              <a:rPr lang="en-US" sz="1200" dirty="0"/>
              <a:t>, T. A. (2014). </a:t>
            </a:r>
            <a:r>
              <a:rPr lang="en-US" sz="1200" i="1" dirty="0"/>
              <a:t>Current practice of clinical electroencephalography</a:t>
            </a:r>
            <a:r>
              <a:rPr lang="en-US" sz="1200" dirty="0"/>
              <a:t> (4th ed.). Philadelphia, Pennsylvania, USA: Wolters Kluwer. Retrieved from http://www.amazon.com/Current-Practice-Clinical-Electroencephalography-Ebersole/dp/145113195X</a:t>
            </a:r>
          </a:p>
          <a:p>
            <a:pPr indent="-457200" algn="l">
              <a:spcBef>
                <a:spcPts val="600"/>
              </a:spcBef>
            </a:pPr>
            <a:r>
              <a:rPr lang="en-US" sz="1200" dirty="0"/>
              <a:t>Gales, M., &amp; Young, S. (2007). The Application of Hidden Markov Models in Speech Recognition. </a:t>
            </a:r>
            <a:r>
              <a:rPr lang="en-US" sz="1200" i="1" dirty="0"/>
              <a:t>Foundations and Trends® in Signal Processing</a:t>
            </a:r>
            <a:r>
              <a:rPr lang="en-US" sz="1200" dirty="0"/>
              <a:t>, </a:t>
            </a:r>
            <a:r>
              <a:rPr lang="en-US" sz="1200" i="1" dirty="0"/>
              <a:t>1</a:t>
            </a:r>
            <a:r>
              <a:rPr lang="en-US" sz="1200" dirty="0"/>
              <a:t>(3), 195–304. http://doi.org/10.1561/2000000004</a:t>
            </a:r>
          </a:p>
          <a:p>
            <a:pPr indent="-457200" algn="l">
              <a:spcBef>
                <a:spcPts val="600"/>
              </a:spcBef>
            </a:pPr>
            <a:r>
              <a:rPr lang="en-US" sz="1200" dirty="0"/>
              <a:t> </a:t>
            </a:r>
            <a:r>
              <a:rPr lang="en-US" sz="1200" dirty="0" err="1"/>
              <a:t>Harati</a:t>
            </a:r>
            <a:r>
              <a:rPr lang="en-US" sz="1200" dirty="0"/>
              <a:t>, A., </a:t>
            </a:r>
            <a:r>
              <a:rPr lang="en-US" sz="1200" dirty="0" err="1"/>
              <a:t>Golmohammadi</a:t>
            </a:r>
            <a:r>
              <a:rPr lang="en-US" sz="1200" dirty="0"/>
              <a:t>, M., Lopez, S., Obeid, I., &amp; Picone, J. (2015). Improved EEG event classification using differential energy. In </a:t>
            </a:r>
            <a:r>
              <a:rPr lang="en-US" sz="1200" i="1" dirty="0"/>
              <a:t>2015 IEEE Signal Processing in Medicine and Biology Symposium (SPMB)</a:t>
            </a:r>
            <a:r>
              <a:rPr lang="en-US" sz="1200" dirty="0"/>
              <a:t> (pp. 1–4). Philadelphia: IEEE. http://doi.org/10.1109/SPMB.2015.7405421</a:t>
            </a:r>
          </a:p>
          <a:p>
            <a:pPr indent="-457200" algn="l">
              <a:spcBef>
                <a:spcPts val="600"/>
              </a:spcBef>
            </a:pPr>
            <a:r>
              <a:rPr lang="en-US" sz="1200" dirty="0" err="1"/>
              <a:t>Harati</a:t>
            </a:r>
            <a:r>
              <a:rPr lang="en-US" sz="1200" dirty="0"/>
              <a:t>, A., Lopez, S., Obeid, I., Jacobson, M., </a:t>
            </a:r>
            <a:r>
              <a:rPr lang="en-US" sz="1200" dirty="0" err="1"/>
              <a:t>Tobochnik</a:t>
            </a:r>
            <a:r>
              <a:rPr lang="en-US" sz="1200" dirty="0"/>
              <a:t>, S., &amp; Picone, J. (2014). THE TUH EEG CORPUS: A Big Data Resource for Automated EEG Interpretation. In </a:t>
            </a:r>
            <a:r>
              <a:rPr lang="en-US" sz="1200" i="1" dirty="0"/>
              <a:t>Proceedings of the IEEE Signal Processing in Medicine and Biology Symposium</a:t>
            </a:r>
            <a:r>
              <a:rPr lang="en-US" sz="1200" dirty="0"/>
              <a:t> (pp. 1–5). Philadelphia, Pennsylvania, USA.</a:t>
            </a:r>
            <a:endParaRPr lang="en-US" sz="1200" i="1" dirty="0"/>
          </a:p>
          <a:p>
            <a:pPr indent="-457200" algn="l">
              <a:spcBef>
                <a:spcPts val="600"/>
              </a:spcBef>
            </a:pPr>
            <a:r>
              <a:rPr lang="en-US" sz="1200" dirty="0"/>
              <a:t>Lopez, S., Suarez, G., </a:t>
            </a:r>
            <a:r>
              <a:rPr lang="en-US" sz="1200" dirty="0" err="1"/>
              <a:t>Jungries</a:t>
            </a:r>
            <a:r>
              <a:rPr lang="en-US" sz="1200" dirty="0"/>
              <a:t>, D., Obeid, I., &amp; Picone, J. (2015). Automated Identification of Abnormal EEGs. In </a:t>
            </a:r>
            <a:r>
              <a:rPr lang="en-US" sz="1200" i="1" dirty="0"/>
              <a:t>IEEE Signal Processing in Medicine and Biology Symposium</a:t>
            </a:r>
            <a:r>
              <a:rPr lang="en-US" sz="1200" dirty="0"/>
              <a:t> (pp. 1–4). Philadelphia, Pennsylvania, USA. </a:t>
            </a:r>
          </a:p>
          <a:p>
            <a:pPr indent="-457200" algn="l">
              <a:spcBef>
                <a:spcPts val="600"/>
              </a:spcBef>
            </a:pPr>
            <a:r>
              <a:rPr lang="en-US" sz="1200" i="1" dirty="0"/>
              <a:t>Goodfellow, I., Bengio, Y., &amp; Courville, A. (2017). Deep Learning (1st ed.). Cambridge, MA, USA: MIT Press.</a:t>
            </a:r>
          </a:p>
          <a:p>
            <a:pPr indent="-457200" algn="l">
              <a:spcBef>
                <a:spcPts val="600"/>
              </a:spcBef>
            </a:pPr>
            <a:r>
              <a:rPr lang="en-US" sz="1200" dirty="0" err="1"/>
              <a:t>Sainath</a:t>
            </a:r>
            <a:r>
              <a:rPr lang="en-US" sz="1200" dirty="0"/>
              <a:t>, T. N., Mohamed, A., Kingsbury, B., &amp; </a:t>
            </a:r>
            <a:r>
              <a:rPr lang="en-US" sz="1200" dirty="0" err="1"/>
              <a:t>Ramabhadran</a:t>
            </a:r>
            <a:r>
              <a:rPr lang="en-US" sz="1200" dirty="0"/>
              <a:t>, B. (2013). Deep convolutional neural networks for LVCSR. In </a:t>
            </a:r>
            <a:r>
              <a:rPr lang="en-US" sz="1200" i="1" dirty="0"/>
              <a:t>Proceedings of the IEEE International Conference on Acoustics, Speech and Signal Processing </a:t>
            </a:r>
            <a:r>
              <a:rPr lang="en-US" sz="1200" dirty="0"/>
              <a:t>(pp. 8614–8618). </a:t>
            </a:r>
          </a:p>
          <a:p>
            <a:pPr indent="-457200" algn="l">
              <a:spcBef>
                <a:spcPts val="600"/>
              </a:spcBef>
            </a:pPr>
            <a:endParaRPr lang="en-US" sz="1200" i="1" dirty="0"/>
          </a:p>
          <a:p>
            <a:pPr indent="-457200" algn="l">
              <a:spcBef>
                <a:spcPts val="600"/>
              </a:spcBef>
            </a:pPr>
            <a:endParaRPr lang="en-US" sz="1200" dirty="0"/>
          </a:p>
          <a:p>
            <a:pPr indent="-457200" algn="l">
              <a:spcBef>
                <a:spcPts val="600"/>
              </a:spcBef>
            </a:pPr>
            <a:endParaRPr lang="en-US" sz="1200" dirty="0"/>
          </a:p>
        </p:txBody>
      </p:sp>
    </p:spTree>
    <p:extLst>
      <p:ext uri="{BB962C8B-B14F-4D97-AF65-F5344CB8AC3E}">
        <p14:creationId xmlns:p14="http://schemas.microsoft.com/office/powerpoint/2010/main" val="30217176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920"/>
            <a:ext cx="9144000" cy="393234"/>
          </a:xfrm>
        </p:spPr>
        <p:txBody>
          <a:bodyPr lIns="91440" tIns="0" bIns="0">
            <a:noAutofit/>
          </a:bodyPr>
          <a:lstStyle/>
          <a:p>
            <a:r>
              <a:rPr lang="en-US" dirty="0">
                <a:solidFill>
                  <a:prstClr val="black"/>
                </a:solidFill>
              </a:rPr>
              <a:t>Biography: Silvia L</a:t>
            </a:r>
            <a:r>
              <a:rPr lang="es-VE" dirty="0" err="1">
                <a:solidFill>
                  <a:prstClr val="black"/>
                </a:solidFill>
              </a:rPr>
              <a:t>ópez</a:t>
            </a:r>
            <a:r>
              <a:rPr lang="es-VE" dirty="0">
                <a:solidFill>
                  <a:prstClr val="black"/>
                </a:solidFill>
              </a:rPr>
              <a:t> de Diego</a:t>
            </a:r>
            <a:endParaRPr lang="en-US" dirty="0">
              <a:solidFill>
                <a:prstClr val="black"/>
              </a:solidFill>
            </a:endParaRPr>
          </a:p>
        </p:txBody>
      </p:sp>
      <p:sp>
        <p:nvSpPr>
          <p:cNvPr id="9" name="Rectangle 3"/>
          <p:cNvSpPr txBox="1">
            <a:spLocks/>
          </p:cNvSpPr>
          <p:nvPr/>
        </p:nvSpPr>
        <p:spPr bwMode="auto">
          <a:xfrm>
            <a:off x="228600" y="928753"/>
            <a:ext cx="5872163" cy="1454411"/>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defPPr>
              <a:defRPr lang="en-US"/>
            </a:defPPr>
            <a:lvl1pPr marL="342900" indent="0">
              <a:spcBef>
                <a:spcPts val="600"/>
              </a:spcBef>
              <a:defRPr sz="1800" u="sng">
                <a:solidFill>
                  <a:schemeClr val="tx1"/>
                </a:solidFill>
                <a:ea typeface="ＭＳ Ｐゴシック" charset="0"/>
                <a:cs typeface="ＭＳ Ｐゴシック" charset="0"/>
              </a:defRPr>
            </a:lvl1pPr>
            <a:lvl2pPr marL="511175" lvl="1" indent="-285750" algn="l">
              <a:spcBef>
                <a:spcPts val="600"/>
              </a:spcBef>
              <a:buFont typeface="Arial" panose="020B0604020202020204" pitchFamily="34" charset="0"/>
              <a:buChar char="•"/>
              <a:defRPr sz="1800">
                <a:solidFill>
                  <a:schemeClr val="tx1"/>
                </a:solidFill>
                <a:ea typeface="ＭＳ Ｐゴシック" charset="0"/>
              </a:defRPr>
            </a:lvl2pPr>
            <a:lvl3pPr marL="1428750" lvl="2" indent="-285750" algn="l">
              <a:spcBef>
                <a:spcPts val="600"/>
              </a:spcBef>
              <a:buFont typeface="Arial" panose="020B0604020202020204" pitchFamily="34" charset="0"/>
              <a:buChar char="•"/>
              <a:defRPr sz="1800">
                <a:solidFill>
                  <a:schemeClr val="tx1"/>
                </a:solidFill>
                <a:ea typeface="ＭＳ Ｐゴシック" charset="0"/>
              </a:defRPr>
            </a:lvl3pPr>
            <a:lvl4pPr marL="1600200" indent="-228600">
              <a:defRPr sz="2400">
                <a:solidFill>
                  <a:schemeClr val="tx1"/>
                </a:solidFill>
                <a:ea typeface="ＭＳ Ｐゴシック" charset="0"/>
              </a:defRPr>
            </a:lvl4pPr>
            <a:lvl5pPr marL="2057400" indent="-228600">
              <a:defRPr sz="2400">
                <a:solidFill>
                  <a:schemeClr val="tx1"/>
                </a:solidFill>
                <a:ea typeface="ＭＳ Ｐゴシック" charset="0"/>
              </a:defRPr>
            </a:lvl5pPr>
            <a:lvl6pPr marL="2514600" indent="-228600" eaLnBrk="0" fontAlgn="base" hangingPunct="0">
              <a:spcBef>
                <a:spcPct val="0"/>
              </a:spcBef>
              <a:spcAft>
                <a:spcPct val="0"/>
              </a:spcAft>
              <a:defRPr sz="2400">
                <a:solidFill>
                  <a:schemeClr val="tx1"/>
                </a:solidFill>
                <a:ea typeface="ＭＳ Ｐゴシック" charset="0"/>
              </a:defRPr>
            </a:lvl6pPr>
            <a:lvl7pPr marL="2971800" indent="-228600" eaLnBrk="0" fontAlgn="base" hangingPunct="0">
              <a:spcBef>
                <a:spcPct val="0"/>
              </a:spcBef>
              <a:spcAft>
                <a:spcPct val="0"/>
              </a:spcAft>
              <a:defRPr sz="2400">
                <a:solidFill>
                  <a:schemeClr val="tx1"/>
                </a:solidFill>
                <a:ea typeface="ＭＳ Ｐゴシック" charset="0"/>
              </a:defRPr>
            </a:lvl7pPr>
            <a:lvl8pPr marL="3429000" indent="-228600" eaLnBrk="0" fontAlgn="base" hangingPunct="0">
              <a:spcBef>
                <a:spcPct val="0"/>
              </a:spcBef>
              <a:spcAft>
                <a:spcPct val="0"/>
              </a:spcAft>
              <a:defRPr sz="2400">
                <a:solidFill>
                  <a:schemeClr val="tx1"/>
                </a:solidFill>
                <a:ea typeface="ＭＳ Ｐゴシック" charset="0"/>
              </a:defRPr>
            </a:lvl8pPr>
            <a:lvl9pPr marL="3886200" indent="-228600" eaLnBrk="0" fontAlgn="base" hangingPunct="0">
              <a:spcBef>
                <a:spcPct val="0"/>
              </a:spcBef>
              <a:spcAft>
                <a:spcPct val="0"/>
              </a:spcAft>
              <a:defRPr sz="2400">
                <a:solidFill>
                  <a:schemeClr val="tx1"/>
                </a:solidFill>
                <a:ea typeface="ＭＳ Ｐゴシック" charset="0"/>
              </a:defRPr>
            </a:lvl9pPr>
          </a:lstStyle>
          <a:p>
            <a:pPr marL="12700" algn="l"/>
            <a:r>
              <a:rPr lang="en-US" u="none" dirty="0"/>
              <a:t>Silvia Lopez is currently an MS student in Temple University's Department of Electrical and Computer Engineering. Silvia earned a BS degree in Electrical engineering also from Temple University. </a:t>
            </a:r>
          </a:p>
        </p:txBody>
      </p:sp>
      <p:sp>
        <p:nvSpPr>
          <p:cNvPr id="2" name="TextBox 1"/>
          <p:cNvSpPr txBox="1"/>
          <p:nvPr/>
        </p:nvSpPr>
        <p:spPr>
          <a:xfrm>
            <a:off x="2814638" y="2733793"/>
            <a:ext cx="6197282" cy="2295408"/>
          </a:xfrm>
          <a:prstGeom prst="rect">
            <a:avLst/>
          </a:prstGeom>
          <a:noFill/>
          <a:ln>
            <a:noFill/>
          </a:ln>
        </p:spPr>
        <p:txBody>
          <a:bodyPr lIns="0" tIns="0" rIns="0" bIns="0"/>
          <a:lstStyle>
            <a:defPPr>
              <a:defRPr lang="en-US"/>
            </a:defPPr>
            <a:lvl1pPr marL="342900" indent="0" algn="l">
              <a:spcBef>
                <a:spcPts val="600"/>
              </a:spcBef>
              <a:defRPr sz="1800" u="none">
                <a:solidFill>
                  <a:schemeClr val="tx1"/>
                </a:solidFill>
                <a:ea typeface="ＭＳ Ｐゴシック" charset="0"/>
                <a:cs typeface="ＭＳ Ｐゴシック" charset="0"/>
              </a:defRPr>
            </a:lvl1pPr>
            <a:lvl2pPr marL="511175" lvl="1" indent="-285750" algn="l">
              <a:spcBef>
                <a:spcPts val="600"/>
              </a:spcBef>
              <a:buFont typeface="Arial" panose="020B0604020202020204" pitchFamily="34" charset="0"/>
              <a:buChar char="•"/>
              <a:defRPr sz="1800">
                <a:solidFill>
                  <a:schemeClr val="tx1"/>
                </a:solidFill>
                <a:ea typeface="ＭＳ Ｐゴシック" charset="0"/>
              </a:defRPr>
            </a:lvl2pPr>
            <a:lvl3pPr marL="1428750" lvl="2" indent="-285750" algn="l">
              <a:spcBef>
                <a:spcPts val="600"/>
              </a:spcBef>
              <a:buFont typeface="Arial" panose="020B0604020202020204" pitchFamily="34" charset="0"/>
              <a:buChar char="•"/>
              <a:defRPr sz="1800">
                <a:solidFill>
                  <a:schemeClr val="tx1"/>
                </a:solidFill>
                <a:ea typeface="ＭＳ Ｐゴシック" charset="0"/>
              </a:defRPr>
            </a:lvl3pPr>
            <a:lvl4pPr marL="1600200" indent="-228600">
              <a:defRPr sz="2400">
                <a:solidFill>
                  <a:schemeClr val="tx1"/>
                </a:solidFill>
                <a:ea typeface="ＭＳ Ｐゴシック" charset="0"/>
              </a:defRPr>
            </a:lvl4pPr>
            <a:lvl5pPr marL="2057400" indent="-228600">
              <a:defRPr sz="2400">
                <a:solidFill>
                  <a:schemeClr val="tx1"/>
                </a:solidFill>
                <a:ea typeface="ＭＳ Ｐゴシック" charset="0"/>
              </a:defRPr>
            </a:lvl5pPr>
            <a:lvl6pPr marL="2514600" indent="-228600" eaLnBrk="0" fontAlgn="base" hangingPunct="0">
              <a:spcBef>
                <a:spcPct val="0"/>
              </a:spcBef>
              <a:spcAft>
                <a:spcPct val="0"/>
              </a:spcAft>
              <a:defRPr sz="2400">
                <a:solidFill>
                  <a:schemeClr val="tx1"/>
                </a:solidFill>
                <a:ea typeface="ＭＳ Ｐゴシック" charset="0"/>
              </a:defRPr>
            </a:lvl6pPr>
            <a:lvl7pPr marL="2971800" indent="-228600" eaLnBrk="0" fontAlgn="base" hangingPunct="0">
              <a:spcBef>
                <a:spcPct val="0"/>
              </a:spcBef>
              <a:spcAft>
                <a:spcPct val="0"/>
              </a:spcAft>
              <a:defRPr sz="2400">
                <a:solidFill>
                  <a:schemeClr val="tx1"/>
                </a:solidFill>
                <a:ea typeface="ＭＳ Ｐゴシック" charset="0"/>
              </a:defRPr>
            </a:lvl7pPr>
            <a:lvl8pPr marL="3429000" indent="-228600" eaLnBrk="0" fontAlgn="base" hangingPunct="0">
              <a:spcBef>
                <a:spcPct val="0"/>
              </a:spcBef>
              <a:spcAft>
                <a:spcPct val="0"/>
              </a:spcAft>
              <a:defRPr sz="2400">
                <a:solidFill>
                  <a:schemeClr val="tx1"/>
                </a:solidFill>
                <a:ea typeface="ＭＳ Ｐゴシック" charset="0"/>
              </a:defRPr>
            </a:lvl8pPr>
            <a:lvl9pPr marL="3886200" indent="-228600" eaLnBrk="0" fontAlgn="base" hangingPunct="0">
              <a:spcBef>
                <a:spcPct val="0"/>
              </a:spcBef>
              <a:spcAft>
                <a:spcPct val="0"/>
              </a:spcAft>
              <a:defRPr sz="2400">
                <a:solidFill>
                  <a:schemeClr val="tx1"/>
                </a:solidFill>
                <a:ea typeface="ＭＳ Ｐゴシック" charset="0"/>
              </a:defRPr>
            </a:lvl9pPr>
          </a:lstStyle>
          <a:p>
            <a:pPr marL="12700"/>
            <a:r>
              <a:rPr lang="en-US" dirty="0"/>
              <a:t>In 2013, she joined the Institute for Signal and Information Processing (ISIP) as an undergraduate research assistant, and contributed to the development of the TUH EEG Corpus, the largest publicly available clinical EEG database in the world. In 2015, she joined ISIP as a graduate research assistant to continue pursuing her interest in bioengineering applications of machine learning.</a:t>
            </a:r>
          </a:p>
        </p:txBody>
      </p:sp>
      <p:sp>
        <p:nvSpPr>
          <p:cNvPr id="3" name="TextBox 2"/>
          <p:cNvSpPr txBox="1"/>
          <p:nvPr/>
        </p:nvSpPr>
        <p:spPr>
          <a:xfrm>
            <a:off x="228600" y="5231808"/>
            <a:ext cx="8686800" cy="897530"/>
          </a:xfrm>
          <a:prstGeom prst="rect">
            <a:avLst/>
          </a:prstGeom>
          <a:noFill/>
          <a:ln>
            <a:noFill/>
          </a:ln>
        </p:spPr>
        <p:txBody>
          <a:bodyPr lIns="0" tIns="0" rIns="0" bIns="0"/>
          <a:lstStyle>
            <a:defPPr>
              <a:defRPr lang="en-US"/>
            </a:defPPr>
            <a:lvl1pPr marL="342900" indent="0" algn="l">
              <a:spcBef>
                <a:spcPts val="600"/>
              </a:spcBef>
              <a:defRPr sz="1800" u="none">
                <a:solidFill>
                  <a:schemeClr val="tx1"/>
                </a:solidFill>
                <a:ea typeface="ＭＳ Ｐゴシック" charset="0"/>
                <a:cs typeface="ＭＳ Ｐゴシック" charset="0"/>
              </a:defRPr>
            </a:lvl1pPr>
            <a:lvl2pPr marL="511175" lvl="1" indent="-285750" algn="l">
              <a:spcBef>
                <a:spcPts val="600"/>
              </a:spcBef>
              <a:buFont typeface="Arial" panose="020B0604020202020204" pitchFamily="34" charset="0"/>
              <a:buChar char="•"/>
              <a:defRPr sz="1800">
                <a:solidFill>
                  <a:schemeClr val="tx1"/>
                </a:solidFill>
                <a:ea typeface="ＭＳ Ｐゴシック" charset="0"/>
              </a:defRPr>
            </a:lvl2pPr>
            <a:lvl3pPr marL="1428750" lvl="2" indent="-285750" algn="l">
              <a:spcBef>
                <a:spcPts val="600"/>
              </a:spcBef>
              <a:buFont typeface="Arial" panose="020B0604020202020204" pitchFamily="34" charset="0"/>
              <a:buChar char="•"/>
              <a:defRPr sz="1800">
                <a:solidFill>
                  <a:schemeClr val="tx1"/>
                </a:solidFill>
                <a:ea typeface="ＭＳ Ｐゴシック" charset="0"/>
              </a:defRPr>
            </a:lvl3pPr>
            <a:lvl4pPr marL="1600200" indent="-228600">
              <a:defRPr sz="2400">
                <a:solidFill>
                  <a:schemeClr val="tx1"/>
                </a:solidFill>
                <a:ea typeface="ＭＳ Ｐゴシック" charset="0"/>
              </a:defRPr>
            </a:lvl4pPr>
            <a:lvl5pPr marL="2057400" indent="-228600">
              <a:defRPr sz="2400">
                <a:solidFill>
                  <a:schemeClr val="tx1"/>
                </a:solidFill>
                <a:ea typeface="ＭＳ Ｐゴシック" charset="0"/>
              </a:defRPr>
            </a:lvl5pPr>
            <a:lvl6pPr marL="2514600" indent="-228600" eaLnBrk="0" fontAlgn="base" hangingPunct="0">
              <a:spcBef>
                <a:spcPct val="0"/>
              </a:spcBef>
              <a:spcAft>
                <a:spcPct val="0"/>
              </a:spcAft>
              <a:defRPr sz="2400">
                <a:solidFill>
                  <a:schemeClr val="tx1"/>
                </a:solidFill>
                <a:ea typeface="ＭＳ Ｐゴシック" charset="0"/>
              </a:defRPr>
            </a:lvl6pPr>
            <a:lvl7pPr marL="2971800" indent="-228600" eaLnBrk="0" fontAlgn="base" hangingPunct="0">
              <a:spcBef>
                <a:spcPct val="0"/>
              </a:spcBef>
              <a:spcAft>
                <a:spcPct val="0"/>
              </a:spcAft>
              <a:defRPr sz="2400">
                <a:solidFill>
                  <a:schemeClr val="tx1"/>
                </a:solidFill>
                <a:ea typeface="ＭＳ Ｐゴシック" charset="0"/>
              </a:defRPr>
            </a:lvl7pPr>
            <a:lvl8pPr marL="3429000" indent="-228600" eaLnBrk="0" fontAlgn="base" hangingPunct="0">
              <a:spcBef>
                <a:spcPct val="0"/>
              </a:spcBef>
              <a:spcAft>
                <a:spcPct val="0"/>
              </a:spcAft>
              <a:defRPr sz="2400">
                <a:solidFill>
                  <a:schemeClr val="tx1"/>
                </a:solidFill>
                <a:ea typeface="ＭＳ Ｐゴシック" charset="0"/>
              </a:defRPr>
            </a:lvl8pPr>
            <a:lvl9pPr marL="3886200" indent="-228600" eaLnBrk="0" fontAlgn="base" hangingPunct="0">
              <a:spcBef>
                <a:spcPct val="0"/>
              </a:spcBef>
              <a:spcAft>
                <a:spcPct val="0"/>
              </a:spcAft>
              <a:defRPr sz="2400">
                <a:solidFill>
                  <a:schemeClr val="tx1"/>
                </a:solidFill>
                <a:ea typeface="ＭＳ Ｐゴシック" charset="0"/>
              </a:defRPr>
            </a:lvl9pPr>
          </a:lstStyle>
          <a:p>
            <a:pPr marL="12700"/>
            <a:r>
              <a:rPr lang="en-US" dirty="0"/>
              <a:t>Silvia currently working on an NIH-funded project involving cohort retrieval of electronic medical records, and is developing technology for the automatic interpretation of EEG </a:t>
            </a:r>
            <a:r>
              <a:rPr lang="en-US"/>
              <a:t>events.</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4334" t="8963" r="22500"/>
          <a:stretch/>
        </p:blipFill>
        <p:spPr>
          <a:xfrm>
            <a:off x="6350000" y="618228"/>
            <a:ext cx="1483360" cy="18456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3"/>
          <a:stretch>
            <a:fillRect/>
          </a:stretch>
        </p:blipFill>
        <p:spPr>
          <a:xfrm>
            <a:off x="142240" y="2915043"/>
            <a:ext cx="2357120" cy="1624811"/>
          </a:xfrm>
          <a:prstGeom prst="rect">
            <a:avLst/>
          </a:prstGeom>
        </p:spPr>
      </p:pic>
    </p:spTree>
    <p:extLst>
      <p:ext uri="{BB962C8B-B14F-4D97-AF65-F5344CB8AC3E}">
        <p14:creationId xmlns:p14="http://schemas.microsoft.com/office/powerpoint/2010/main" val="3955924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p:cNvSpPr>
          <p:nvPr/>
        </p:nvSpPr>
        <p:spPr bwMode="auto">
          <a:xfrm>
            <a:off x="228600" y="703386"/>
            <a:ext cx="8686800" cy="316401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lgn="l" defTabSz="914400" fontAlgn="base">
              <a:spcBef>
                <a:spcPct val="0"/>
              </a:spcBef>
              <a:spcAft>
                <a:spcPts val="1200"/>
              </a:spcAft>
              <a:buFont typeface="Arial" charset="0"/>
              <a:buChar char="•"/>
            </a:pPr>
            <a:r>
              <a:rPr lang="en-US" sz="1800" b="1" dirty="0">
                <a:solidFill>
                  <a:srgbClr val="000000"/>
                </a:solidFill>
                <a:cs typeface="Arial" charset="0"/>
              </a:rPr>
              <a:t>Manual interpretation of an EEG is performed by a board-certified neurologist. It takes several years to receive this certification.</a:t>
            </a:r>
          </a:p>
          <a:p>
            <a:pPr lvl="1" algn="l" defTabSz="914400" fontAlgn="base">
              <a:spcBef>
                <a:spcPct val="0"/>
              </a:spcBef>
              <a:spcAft>
                <a:spcPts val="1200"/>
              </a:spcAft>
              <a:buFont typeface="Arial" charset="0"/>
              <a:buChar char="•"/>
            </a:pPr>
            <a:r>
              <a:rPr lang="en-US" sz="1800" b="1" dirty="0">
                <a:solidFill>
                  <a:srgbClr val="000000"/>
                </a:solidFill>
                <a:cs typeface="Arial" charset="0"/>
              </a:rPr>
              <a:t>Interrater agreement is low: the interpretation of an EEG depends somewhat on the training and subjective judgement of the examiner.  </a:t>
            </a:r>
          </a:p>
          <a:p>
            <a:pPr lvl="1" algn="l" defTabSz="914400" fontAlgn="base">
              <a:spcBef>
                <a:spcPct val="0"/>
              </a:spcBef>
              <a:spcAft>
                <a:spcPts val="1200"/>
              </a:spcAft>
              <a:buFont typeface="Arial" charset="0"/>
              <a:buChar char="•"/>
            </a:pPr>
            <a:r>
              <a:rPr lang="en-US" sz="1800" b="1" dirty="0">
                <a:solidFill>
                  <a:srgbClr val="000000"/>
                </a:solidFill>
                <a:cs typeface="Arial" charset="0"/>
              </a:rPr>
              <a:t>Increasing the interrater agreement for EEG interpretation is one of the advantages of an automated technique. </a:t>
            </a:r>
          </a:p>
          <a:p>
            <a:pPr lvl="1" defTabSz="914400" fontAlgn="base">
              <a:spcBef>
                <a:spcPct val="0"/>
              </a:spcBef>
              <a:spcAft>
                <a:spcPts val="1200"/>
              </a:spcAft>
              <a:buFont typeface="Arial" charset="0"/>
              <a:buChar char="•"/>
            </a:pPr>
            <a:endParaRPr lang="en-US" sz="1800" b="1" dirty="0">
              <a:solidFill>
                <a:srgbClr val="000000"/>
              </a:solidFill>
              <a:cs typeface="Arial" charset="0"/>
            </a:endParaRPr>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Manual Interpretation of EEGs</a:t>
            </a:r>
          </a:p>
        </p:txBody>
      </p:sp>
      <p:graphicFrame>
        <p:nvGraphicFramePr>
          <p:cNvPr id="2" name="Diagram 1"/>
          <p:cNvGraphicFramePr/>
          <p:nvPr>
            <p:extLst>
              <p:ext uri="{D42A27DB-BD31-4B8C-83A1-F6EECF244321}">
                <p14:modId xmlns:p14="http://schemas.microsoft.com/office/powerpoint/2010/main" val="963241605"/>
              </p:ext>
            </p:extLst>
          </p:nvPr>
        </p:nvGraphicFramePr>
        <p:xfrm>
          <a:off x="194733" y="2658534"/>
          <a:ext cx="8729559" cy="3950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67715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920"/>
            <a:ext cx="9144000" cy="393234"/>
          </a:xfrm>
        </p:spPr>
        <p:txBody>
          <a:bodyPr lIns="91440" tIns="0" bIns="0">
            <a:noAutofit/>
          </a:bodyPr>
          <a:lstStyle/>
          <a:p>
            <a:r>
              <a:rPr lang="en-US" dirty="0"/>
              <a:t>Publications</a:t>
            </a:r>
          </a:p>
        </p:txBody>
      </p:sp>
      <p:sp>
        <p:nvSpPr>
          <p:cNvPr id="9" name="Rectangle 3"/>
          <p:cNvSpPr txBox="1">
            <a:spLocks/>
          </p:cNvSpPr>
          <p:nvPr/>
        </p:nvSpPr>
        <p:spPr bwMode="auto">
          <a:xfrm>
            <a:off x="264160" y="539646"/>
            <a:ext cx="8615680" cy="6318354"/>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indent="-457200" algn="l">
              <a:spcBef>
                <a:spcPts val="0"/>
              </a:spcBef>
              <a:spcAft>
                <a:spcPts val="300"/>
              </a:spcAft>
            </a:pPr>
            <a:r>
              <a:rPr lang="en-US" sz="1200" dirty="0">
                <a:solidFill>
                  <a:srgbClr val="FF0000"/>
                </a:solidFill>
              </a:rPr>
              <a:t>Published:</a:t>
            </a:r>
          </a:p>
          <a:p>
            <a:pPr marL="463550" indent="-339725" algn="l">
              <a:spcBef>
                <a:spcPts val="0"/>
              </a:spcBef>
              <a:spcAft>
                <a:spcPts val="300"/>
              </a:spcAft>
            </a:pPr>
            <a:r>
              <a:rPr lang="en-US" sz="1200" dirty="0"/>
              <a:t>Lopez, S., Gross, A., Yang, S., Golmohammadi, M., Obeid, I. &amp; Picone, J. (2016). An Analysis of Two Common Reference Points for EEGs.</a:t>
            </a:r>
            <a:r>
              <a:rPr lang="en-US" sz="1200" i="1" dirty="0"/>
              <a:t> IEEE Signal Processing in Medicine and Biology Symposium (pp. 1-4). </a:t>
            </a:r>
            <a:r>
              <a:rPr lang="en-US" sz="1200" dirty="0"/>
              <a:t>Philadelphia, Pennsylvania, USA.</a:t>
            </a:r>
          </a:p>
          <a:p>
            <a:pPr marL="463550" indent="-339725" algn="l">
              <a:spcBef>
                <a:spcPts val="0"/>
              </a:spcBef>
              <a:spcAft>
                <a:spcPts val="300"/>
              </a:spcAft>
            </a:pPr>
            <a:r>
              <a:rPr lang="en-US" sz="1200" dirty="0"/>
              <a:t>Yang, S., Lopez, S., Golmohammadi, M., Obeid, I., &amp; J. Picone (2016).</a:t>
            </a:r>
            <a:r>
              <a:rPr lang="en-US" sz="1200" i="1" dirty="0"/>
              <a:t> </a:t>
            </a:r>
            <a:r>
              <a:rPr lang="en-US" sz="1200" dirty="0"/>
              <a:t>Semi-Automated Annotation of Signal Events in Clinical EEG Data. </a:t>
            </a:r>
            <a:r>
              <a:rPr lang="en-US" sz="1200" i="1" dirty="0"/>
              <a:t>IEEE Signal Processing in Medicine and Biology Symposium (pp. 1-4). </a:t>
            </a:r>
            <a:r>
              <a:rPr lang="en-US" sz="1200" dirty="0"/>
              <a:t>Philadelphia, Pennsylvania, USA.</a:t>
            </a:r>
          </a:p>
          <a:p>
            <a:pPr marL="463550" indent="-339725" algn="l">
              <a:spcBef>
                <a:spcPts val="0"/>
              </a:spcBef>
              <a:spcAft>
                <a:spcPts val="300"/>
              </a:spcAft>
            </a:pPr>
            <a:r>
              <a:rPr lang="en-US" sz="1200" dirty="0"/>
              <a:t>Harati, A., Golmohammadi, M., Jacobson, M., Lopez, S., Obeid, I., Picone, J., &amp; Tobochnik, S. (2016). Automatic Interpretation of EEGs for Clinical Decision Support.</a:t>
            </a:r>
            <a:r>
              <a:rPr lang="en-US" sz="1200" i="1" dirty="0"/>
              <a:t> Proceedings of the American Clinical Neurophysiology Society (ACNS) Annual Meeting (p. 1). </a:t>
            </a:r>
            <a:r>
              <a:rPr lang="en-US" sz="1200" dirty="0"/>
              <a:t>Orlando, Florida, USA.</a:t>
            </a:r>
          </a:p>
          <a:p>
            <a:pPr marL="463550" indent="-339725" algn="l">
              <a:spcBef>
                <a:spcPts val="0"/>
              </a:spcBef>
              <a:spcAft>
                <a:spcPts val="300"/>
              </a:spcAft>
            </a:pPr>
            <a:r>
              <a:rPr lang="en-US" sz="1200" dirty="0"/>
              <a:t>Lopez, S., Suarez, G., Jungries, D., Obeid, I., &amp; Picone, J. (2015). Automated Identification of Abnormal EEGs</a:t>
            </a:r>
            <a:r>
              <a:rPr lang="en-US" sz="1200" i="1" dirty="0"/>
              <a:t>. IEEE Signal Processing in Medicine and Biology Symposium </a:t>
            </a:r>
            <a:r>
              <a:rPr lang="en-US" sz="1200" dirty="0"/>
              <a:t>(pp. 1-4). Philadelphia, Pennsylvania, USA.</a:t>
            </a:r>
          </a:p>
          <a:p>
            <a:pPr marL="463550" indent="-339725" algn="l">
              <a:spcBef>
                <a:spcPts val="0"/>
              </a:spcBef>
              <a:spcAft>
                <a:spcPts val="300"/>
              </a:spcAft>
            </a:pPr>
            <a:r>
              <a:rPr lang="en-US" sz="1200" dirty="0"/>
              <a:t>Golmohammadi, M., Lopez, S., Obeid, I., &amp; Picone, J. (2015). </a:t>
            </a:r>
            <a:r>
              <a:rPr lang="en-US" sz="1200" i="1" dirty="0"/>
              <a:t>EEG Event Detection on the TUH EEG Corpus. </a:t>
            </a:r>
            <a:r>
              <a:rPr lang="en-US" sz="1200" dirty="0"/>
              <a:t>Big Data to Knowledge All Hands Grantee Meeting (p. 1). Bethesda, Maryland, USA.</a:t>
            </a:r>
          </a:p>
          <a:p>
            <a:pPr marL="463550" indent="-339725" algn="l">
              <a:spcBef>
                <a:spcPts val="0"/>
              </a:spcBef>
              <a:spcAft>
                <a:spcPts val="300"/>
              </a:spcAft>
            </a:pPr>
            <a:r>
              <a:rPr lang="en-US" sz="1200" dirty="0"/>
              <a:t>Harati, A., Golmohammadi, M., Lopez, S., Obeid, I., &amp; Picone, J. (2015). Improved EEG Event Classification Using Differential Energy</a:t>
            </a:r>
            <a:r>
              <a:rPr lang="en-US" sz="1200" i="1" dirty="0"/>
              <a:t>. Proceedings of the IEEE Signal Processing in Medicine and Biology Symposium </a:t>
            </a:r>
            <a:r>
              <a:rPr lang="en-US" sz="1200" dirty="0"/>
              <a:t>(pp. 1-4). Philadelphia, Pennsylvania, USA.</a:t>
            </a:r>
          </a:p>
          <a:p>
            <a:pPr marL="463550" indent="-339725" algn="l">
              <a:spcBef>
                <a:spcPts val="0"/>
              </a:spcBef>
              <a:spcAft>
                <a:spcPts val="300"/>
              </a:spcAft>
            </a:pPr>
            <a:r>
              <a:rPr lang="en-US" sz="1200" dirty="0"/>
              <a:t>Harati, A., Lopez, S., Obeid, I., Jacobson, M., Tobochnik, S., &amp; Picone, J. (2014). The TUH EEG CORPUS: A Big Data Resource for Automated EEG Interpretation</a:t>
            </a:r>
            <a:r>
              <a:rPr lang="en-US" sz="1200" i="1" dirty="0"/>
              <a:t>. Proceedings of the IEEE Signal Processing in Medicine and Biology Symposium (pp. 1-5).</a:t>
            </a:r>
            <a:r>
              <a:rPr lang="en-US" sz="1200" dirty="0"/>
              <a:t> Philadelphia, Pennsylvania, USA.</a:t>
            </a:r>
          </a:p>
          <a:p>
            <a:pPr indent="-457200" algn="l">
              <a:spcBef>
                <a:spcPts val="900"/>
              </a:spcBef>
              <a:spcAft>
                <a:spcPts val="300"/>
              </a:spcAft>
            </a:pPr>
            <a:r>
              <a:rPr lang="en-US" sz="1200" dirty="0">
                <a:solidFill>
                  <a:srgbClr val="FF0000"/>
                </a:solidFill>
              </a:rPr>
              <a:t>Submitted:</a:t>
            </a:r>
          </a:p>
          <a:p>
            <a:pPr marL="463550" indent="-339725" algn="l">
              <a:spcBef>
                <a:spcPts val="0"/>
              </a:spcBef>
              <a:spcAft>
                <a:spcPts val="300"/>
              </a:spcAft>
            </a:pPr>
            <a:r>
              <a:rPr lang="en-US" sz="1200" dirty="0"/>
              <a:t>Golmohammadi, M., Ziyabari, S., Shah, V., Lopez, S., Obeid, I. &amp; Picone, J. (2017). Deep Architectures for Automated Seizure Detection in Scalp EEGs. </a:t>
            </a:r>
            <a:r>
              <a:rPr lang="en-US" sz="1200" i="1" dirty="0"/>
              <a:t>Advances in Neural Information Processing Systems</a:t>
            </a:r>
            <a:r>
              <a:rPr lang="en-US" sz="1200" dirty="0"/>
              <a:t>.</a:t>
            </a:r>
          </a:p>
          <a:p>
            <a:pPr indent="-457200" algn="l">
              <a:spcBef>
                <a:spcPts val="900"/>
              </a:spcBef>
              <a:spcAft>
                <a:spcPts val="300"/>
              </a:spcAft>
            </a:pPr>
            <a:r>
              <a:rPr lang="en-US" sz="1200" dirty="0">
                <a:solidFill>
                  <a:srgbClr val="FF0000"/>
                </a:solidFill>
              </a:rPr>
              <a:t>Under Development:</a:t>
            </a:r>
          </a:p>
          <a:p>
            <a:pPr marL="463550" indent="-339725" algn="l">
              <a:spcBef>
                <a:spcPts val="0"/>
              </a:spcBef>
              <a:spcAft>
                <a:spcPts val="300"/>
              </a:spcAft>
            </a:pPr>
            <a:r>
              <a:rPr lang="en-US" sz="1200" dirty="0"/>
              <a:t>Lopez, S., Picone, J. (2017). Convolutional Neural Networks for the Automated Interpretation of Abnormal Adult EEGs.</a:t>
            </a:r>
          </a:p>
          <a:p>
            <a:pPr marL="463550" indent="-339725" algn="l">
              <a:spcBef>
                <a:spcPts val="0"/>
              </a:spcBef>
              <a:spcAft>
                <a:spcPts val="300"/>
              </a:spcAft>
            </a:pPr>
            <a:r>
              <a:rPr lang="en-US" sz="1200" dirty="0"/>
              <a:t>Lopez, S., Von Weltin, E., Ahsan, T., Capp, N., Obeid, I. &amp; Picone, J. (2017). The TUH EEG Abnormal Corpus.</a:t>
            </a:r>
          </a:p>
          <a:p>
            <a:pPr marL="463550" indent="-339725" algn="l">
              <a:spcBef>
                <a:spcPts val="0"/>
              </a:spcBef>
              <a:spcAft>
                <a:spcPts val="300"/>
              </a:spcAft>
            </a:pPr>
            <a:r>
              <a:rPr lang="en-US" sz="1200" dirty="0"/>
              <a:t>Shah, V., Lopez, S., Von Weltin, E., Obeid, I. &amp; Picone, J. (2017). The TUH EEG Seizure Corpus: A Clinical Seizure Big Data Resource.</a:t>
            </a:r>
          </a:p>
          <a:p>
            <a:pPr indent="-457200" algn="l">
              <a:spcBef>
                <a:spcPts val="600"/>
              </a:spcBef>
            </a:pPr>
            <a:endParaRPr lang="en-US" sz="1200" dirty="0"/>
          </a:p>
          <a:p>
            <a:pPr indent="-457200" algn="l">
              <a:spcBef>
                <a:spcPts val="600"/>
              </a:spcBef>
            </a:pPr>
            <a:endParaRPr lang="en-US" sz="1200" dirty="0"/>
          </a:p>
        </p:txBody>
      </p:sp>
    </p:spTree>
    <p:extLst>
      <p:ext uri="{BB962C8B-B14F-4D97-AF65-F5344CB8AC3E}">
        <p14:creationId xmlns:p14="http://schemas.microsoft.com/office/powerpoint/2010/main" val="312293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p:cNvSpPr>
          <p:nvPr/>
        </p:nvSpPr>
        <p:spPr bwMode="auto">
          <a:xfrm>
            <a:off x="228600" y="703386"/>
            <a:ext cx="8686800" cy="2273494"/>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lgn="just" defTabSz="914400" fontAlgn="base">
              <a:spcBef>
                <a:spcPct val="0"/>
              </a:spcBef>
              <a:spcAft>
                <a:spcPts val="1200"/>
              </a:spcAft>
              <a:buFont typeface="Arial" charset="0"/>
              <a:buChar char="•"/>
            </a:pPr>
            <a:r>
              <a:rPr lang="en-US" sz="1800" dirty="0">
                <a:solidFill>
                  <a:srgbClr val="000000"/>
                </a:solidFill>
                <a:cs typeface="Arial" charset="0"/>
              </a:rPr>
              <a:t>The EEG interpretation task can be subdivided into two tasks:</a:t>
            </a:r>
          </a:p>
          <a:p>
            <a:pPr marL="465138" lvl="2" indent="-225425" algn="l">
              <a:spcAft>
                <a:spcPts val="1200"/>
              </a:spcAft>
              <a:buFont typeface="Arial" charset="0"/>
              <a:buChar char="•"/>
            </a:pPr>
            <a:r>
              <a:rPr lang="en-US" sz="1800" b="1" dirty="0">
                <a:solidFill>
                  <a:srgbClr val="FF0000"/>
                </a:solidFill>
                <a:cs typeface="Arial" charset="0"/>
              </a:rPr>
              <a:t>Recognition of transients: </a:t>
            </a:r>
            <a:r>
              <a:rPr lang="en-US" sz="1800" b="1" dirty="0">
                <a:solidFill>
                  <a:srgbClr val="000000"/>
                </a:solidFill>
                <a:cs typeface="Arial" charset="0"/>
              </a:rPr>
              <a:t>Events that include pathological and physiological waveforms, such as spike and sharp wave discharges</a:t>
            </a:r>
          </a:p>
          <a:p>
            <a:pPr marL="465138" lvl="2" indent="-225425" algn="l">
              <a:spcAft>
                <a:spcPts val="1200"/>
              </a:spcAft>
              <a:buFont typeface="Arial" charset="0"/>
              <a:buChar char="•"/>
            </a:pPr>
            <a:r>
              <a:rPr lang="en-US" sz="1800" dirty="0">
                <a:solidFill>
                  <a:srgbClr val="FF0000"/>
                </a:solidFill>
                <a:cs typeface="Arial" charset="0"/>
              </a:rPr>
              <a:t>Analysis </a:t>
            </a:r>
            <a:r>
              <a:rPr lang="en-US" sz="1800" b="1" dirty="0">
                <a:solidFill>
                  <a:srgbClr val="FF0000"/>
                </a:solidFill>
                <a:cs typeface="Arial" charset="0"/>
              </a:rPr>
              <a:t>of background: </a:t>
            </a:r>
            <a:r>
              <a:rPr lang="en-US" sz="1800" b="1" dirty="0">
                <a:solidFill>
                  <a:srgbClr val="000000"/>
                </a:solidFill>
                <a:cs typeface="Arial" charset="0"/>
              </a:rPr>
              <a:t>General characteristics present in all EEG recordings that are usually observed when making a normal/abnormal classification</a:t>
            </a:r>
          </a:p>
          <a:p>
            <a:pPr lvl="1" defTabSz="914400" fontAlgn="base">
              <a:spcBef>
                <a:spcPct val="0"/>
              </a:spcBef>
              <a:spcAft>
                <a:spcPts val="1200"/>
              </a:spcAft>
              <a:buFont typeface="Arial" charset="0"/>
              <a:buChar char="•"/>
            </a:pPr>
            <a:endParaRPr lang="en-US" sz="1800" b="1" dirty="0">
              <a:solidFill>
                <a:srgbClr val="000000"/>
              </a:solidFill>
              <a:cs typeface="Arial" charset="0"/>
            </a:endParaRPr>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algn="l"/>
            <a:r>
              <a:rPr lang="en-US" dirty="0">
                <a:solidFill>
                  <a:prstClr val="black"/>
                </a:solidFill>
              </a:rPr>
              <a:t>Manual Interpretation of EEGs</a:t>
            </a:r>
          </a:p>
        </p:txBody>
      </p:sp>
      <p:pic>
        <p:nvPicPr>
          <p:cNvPr id="3" name="Picture 2"/>
          <p:cNvPicPr>
            <a:picLocks noChangeAspect="1"/>
          </p:cNvPicPr>
          <p:nvPr/>
        </p:nvPicPr>
        <p:blipFill rotWithShape="1">
          <a:blip r:embed="rId3"/>
          <a:srcRect r="33337"/>
          <a:stretch/>
        </p:blipFill>
        <p:spPr>
          <a:xfrm>
            <a:off x="532590" y="3490141"/>
            <a:ext cx="3874320" cy="3084269"/>
          </a:xfrm>
          <a:prstGeom prst="rect">
            <a:avLst/>
          </a:prstGeom>
        </p:spPr>
      </p:pic>
      <p:pic>
        <p:nvPicPr>
          <p:cNvPr id="4" name="Picture 3"/>
          <p:cNvPicPr>
            <a:picLocks noChangeAspect="1"/>
          </p:cNvPicPr>
          <p:nvPr/>
        </p:nvPicPr>
        <p:blipFill>
          <a:blip r:embed="rId4"/>
          <a:stretch>
            <a:fillRect/>
          </a:stretch>
        </p:blipFill>
        <p:spPr>
          <a:xfrm>
            <a:off x="5723940" y="3490141"/>
            <a:ext cx="2707182" cy="3079859"/>
          </a:xfrm>
          <a:prstGeom prst="rect">
            <a:avLst/>
          </a:prstGeom>
        </p:spPr>
      </p:pic>
      <p:sp>
        <p:nvSpPr>
          <p:cNvPr id="7" name="Rectangle 3"/>
          <p:cNvSpPr txBox="1">
            <a:spLocks/>
          </p:cNvSpPr>
          <p:nvPr/>
        </p:nvSpPr>
        <p:spPr bwMode="auto">
          <a:xfrm>
            <a:off x="841205" y="3087598"/>
            <a:ext cx="3257090" cy="404054"/>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lvl="1" indent="0" algn="just" defTabSz="914400" fontAlgn="base">
              <a:spcBef>
                <a:spcPct val="0"/>
              </a:spcBef>
              <a:spcAft>
                <a:spcPts val="1200"/>
              </a:spcAft>
            </a:pPr>
            <a:r>
              <a:rPr lang="en-US" sz="1800" dirty="0">
                <a:solidFill>
                  <a:srgbClr val="000000"/>
                </a:solidFill>
                <a:cs typeface="Arial" charset="0"/>
              </a:rPr>
              <a:t>Example of EEG Background</a:t>
            </a:r>
            <a:endParaRPr lang="en-US" sz="1800" b="1" dirty="0">
              <a:solidFill>
                <a:srgbClr val="000000"/>
              </a:solidFill>
              <a:cs typeface="Arial" charset="0"/>
            </a:endParaRPr>
          </a:p>
        </p:txBody>
      </p:sp>
      <p:sp>
        <p:nvSpPr>
          <p:cNvPr id="8" name="Rectangle 3"/>
          <p:cNvSpPr txBox="1">
            <a:spLocks/>
          </p:cNvSpPr>
          <p:nvPr/>
        </p:nvSpPr>
        <p:spPr bwMode="auto">
          <a:xfrm>
            <a:off x="5647237" y="3081762"/>
            <a:ext cx="2973065" cy="404054"/>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lvl="1" indent="0" algn="just" defTabSz="914400" fontAlgn="base">
              <a:spcBef>
                <a:spcPct val="0"/>
              </a:spcBef>
              <a:spcAft>
                <a:spcPts val="1200"/>
              </a:spcAft>
            </a:pPr>
            <a:r>
              <a:rPr lang="en-US" sz="1800" dirty="0">
                <a:solidFill>
                  <a:srgbClr val="000000"/>
                </a:solidFill>
                <a:cs typeface="Arial" charset="0"/>
              </a:rPr>
              <a:t>Example of EEG Transient</a:t>
            </a:r>
            <a:endParaRPr lang="en-US" sz="1800" b="1" dirty="0">
              <a:solidFill>
                <a:srgbClr val="000000"/>
              </a:solidFill>
              <a:cs typeface="Arial" charset="0"/>
            </a:endParaRPr>
          </a:p>
        </p:txBody>
      </p:sp>
    </p:spTree>
    <p:extLst>
      <p:ext uri="{BB962C8B-B14F-4D97-AF65-F5344CB8AC3E}">
        <p14:creationId xmlns:p14="http://schemas.microsoft.com/office/powerpoint/2010/main" val="1601052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lIns="91440" tIns="0" bIns="0">
            <a:noAutofit/>
          </a:bodyPr>
          <a:lstStyle/>
          <a:p>
            <a:r>
              <a:rPr lang="en-US" dirty="0"/>
              <a:t>Normal EEG Characteristics</a:t>
            </a:r>
          </a:p>
        </p:txBody>
      </p:sp>
      <p:sp>
        <p:nvSpPr>
          <p:cNvPr id="20" name="Content Placeholder 2"/>
          <p:cNvSpPr txBox="1">
            <a:spLocks/>
          </p:cNvSpPr>
          <p:nvPr/>
        </p:nvSpPr>
        <p:spPr bwMode="auto">
          <a:xfrm>
            <a:off x="4138708" y="80590"/>
            <a:ext cx="5344645" cy="62528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223838" indent="-223838" algn="l" rtl="0" eaLnBrk="0" fontAlgn="base" hangingPunct="0">
              <a:spcBef>
                <a:spcPct val="20000"/>
              </a:spcBef>
              <a:spcAft>
                <a:spcPct val="0"/>
              </a:spcAft>
              <a:buChar char="•"/>
              <a:defRPr>
                <a:solidFill>
                  <a:schemeClr val="tx1"/>
                </a:solidFill>
                <a:latin typeface="Tahoma" pitchFamily="34" charset="0"/>
                <a:ea typeface="ＭＳ Ｐゴシック" charset="0"/>
                <a:cs typeface="Tahoma" pitchFamily="34" charset="0"/>
              </a:defRPr>
            </a:lvl1pPr>
            <a:lvl2pPr marL="395288" indent="-171450" algn="l" rtl="0" eaLnBrk="0" fontAlgn="base" hangingPunct="0">
              <a:spcBef>
                <a:spcPct val="20000"/>
              </a:spcBef>
              <a:spcAft>
                <a:spcPct val="0"/>
              </a:spcAft>
              <a:buFont typeface="Arial" charset="0"/>
              <a:buChar char="•"/>
              <a:defRPr sz="1600">
                <a:solidFill>
                  <a:schemeClr val="tx1"/>
                </a:solidFill>
                <a:latin typeface="Tahoma" pitchFamily="34" charset="0"/>
                <a:ea typeface="Tahoma" charset="0"/>
                <a:cs typeface="Tahoma" pitchFamily="34" charset="0"/>
              </a:defRPr>
            </a:lvl2pPr>
            <a:lvl3pPr marL="576263" indent="-174625" algn="l" rtl="0" eaLnBrk="0" fontAlgn="base" hangingPunct="0">
              <a:spcBef>
                <a:spcPct val="20000"/>
              </a:spcBef>
              <a:spcAft>
                <a:spcPct val="0"/>
              </a:spcAft>
              <a:buFont typeface="Arial" charset="0"/>
              <a:buChar char="•"/>
              <a:defRPr sz="1400">
                <a:solidFill>
                  <a:schemeClr val="tx1"/>
                </a:solidFill>
                <a:latin typeface="Tahoma" pitchFamily="34" charset="0"/>
                <a:ea typeface="Tahoma" charset="0"/>
                <a:cs typeface="Tahoma" pitchFamily="34" charset="0"/>
              </a:defRPr>
            </a:lvl3pPr>
            <a:lvl4pPr marL="747713" indent="-165100" algn="l" rtl="0" eaLnBrk="0" fontAlgn="base" hangingPunct="0">
              <a:spcBef>
                <a:spcPct val="20000"/>
              </a:spcBef>
              <a:spcAft>
                <a:spcPct val="0"/>
              </a:spcAft>
              <a:buFont typeface="Arial" charset="0"/>
              <a:buChar char="•"/>
              <a:defRPr sz="1200">
                <a:solidFill>
                  <a:schemeClr val="tx1"/>
                </a:solidFill>
                <a:latin typeface="Tahoma" pitchFamily="34" charset="0"/>
                <a:ea typeface="Tahoma" charset="0"/>
                <a:cs typeface="Tahoma" pitchFamily="34" charset="0"/>
              </a:defRPr>
            </a:lvl4pPr>
            <a:lvl5pPr marL="917575" indent="-166688" algn="l" rtl="0" eaLnBrk="0" fontAlgn="base" hangingPunct="0">
              <a:spcBef>
                <a:spcPct val="20000"/>
              </a:spcBef>
              <a:spcAft>
                <a:spcPct val="0"/>
              </a:spcAft>
              <a:buFont typeface="Arial" charset="0"/>
              <a:buChar char="•"/>
              <a:defRPr sz="1100">
                <a:solidFill>
                  <a:schemeClr val="tx1"/>
                </a:solidFill>
                <a:latin typeface="Tahoma" pitchFamily="34" charset="0"/>
                <a:ea typeface="Tahoma" charset="0"/>
                <a:cs typeface="Tahoma"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292100" indent="-292100" defTabSz="914400">
              <a:spcBef>
                <a:spcPts val="0"/>
              </a:spcBef>
              <a:spcAft>
                <a:spcPts val="600"/>
              </a:spcAft>
              <a:buFont typeface="Arial"/>
              <a:buChar char="•"/>
              <a:defRPr/>
            </a:pPr>
            <a:endParaRPr lang="en-US" dirty="0">
              <a:solidFill>
                <a:srgbClr val="000000"/>
              </a:solidFill>
              <a:latin typeface="Tahoma" charset="0"/>
              <a:cs typeface="Tahoma" charset="0"/>
            </a:endParaRPr>
          </a:p>
        </p:txBody>
      </p:sp>
      <p:sp>
        <p:nvSpPr>
          <p:cNvPr id="8" name="Rectangle 3"/>
          <p:cNvSpPr txBox="1">
            <a:spLocks/>
          </p:cNvSpPr>
          <p:nvPr/>
        </p:nvSpPr>
        <p:spPr bwMode="auto">
          <a:xfrm>
            <a:off x="228600" y="785548"/>
            <a:ext cx="8686800" cy="485783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lgn="l" defTabSz="914400" fontAlgn="base">
              <a:spcBef>
                <a:spcPct val="0"/>
              </a:spcBef>
              <a:spcAft>
                <a:spcPts val="1200"/>
              </a:spcAft>
              <a:buFont typeface="Arial" charset="0"/>
              <a:buChar char="•"/>
            </a:pPr>
            <a:r>
              <a:rPr lang="en-US" sz="1800" b="1" dirty="0">
                <a:solidFill>
                  <a:srgbClr val="000000"/>
                </a:solidFill>
                <a:cs typeface="Arial" charset="0"/>
              </a:rPr>
              <a:t>The main characteristics of a normal EEG are the following:</a:t>
            </a:r>
          </a:p>
          <a:p>
            <a:pPr marL="465138" lvl="2" indent="-225425" algn="l" defTabSz="914400" fontAlgn="base">
              <a:spcBef>
                <a:spcPct val="0"/>
              </a:spcBef>
              <a:spcAft>
                <a:spcPts val="1200"/>
              </a:spcAft>
              <a:buFont typeface="Arial" charset="0"/>
              <a:buChar char="•"/>
            </a:pPr>
            <a:r>
              <a:rPr lang="en-US" sz="1800" b="1" dirty="0">
                <a:solidFill>
                  <a:srgbClr val="FF0000"/>
                </a:solidFill>
                <a:cs typeface="Arial" charset="0"/>
              </a:rPr>
              <a:t>Reactivity:</a:t>
            </a:r>
            <a:r>
              <a:rPr lang="en-US" sz="1800" b="1" dirty="0">
                <a:solidFill>
                  <a:srgbClr val="000000"/>
                </a:solidFill>
                <a:cs typeface="Arial" charset="0"/>
              </a:rPr>
              <a:t> Response to certain physiological changes or provocations. </a:t>
            </a:r>
          </a:p>
          <a:p>
            <a:pPr marL="465138" lvl="2" indent="-225425" algn="l" defTabSz="914400" fontAlgn="base">
              <a:spcBef>
                <a:spcPct val="0"/>
              </a:spcBef>
              <a:spcAft>
                <a:spcPts val="1200"/>
              </a:spcAft>
              <a:buFont typeface="Arial" panose="020B0604020202020204" pitchFamily="34" charset="0"/>
              <a:buChar char="•"/>
            </a:pPr>
            <a:r>
              <a:rPr lang="en-US" sz="1800" b="1" dirty="0">
                <a:solidFill>
                  <a:srgbClr val="FF0000"/>
                </a:solidFill>
                <a:cs typeface="Arial" charset="0"/>
              </a:rPr>
              <a:t>Alpha Rhythm: </a:t>
            </a:r>
            <a:r>
              <a:rPr lang="en-US" sz="1800" b="1" dirty="0">
                <a:solidFill>
                  <a:srgbClr val="000000"/>
                </a:solidFill>
                <a:cs typeface="Arial" charset="0"/>
              </a:rPr>
              <a:t>Waves originated in the occipital lobe (predominantly), between 8-13 Hz and 15 to 45 </a:t>
            </a:r>
            <a:r>
              <a:rPr lang="en-US" sz="1800" b="1" dirty="0" err="1">
                <a:solidFill>
                  <a:srgbClr val="000000"/>
                </a:solidFill>
                <a:cs typeface="Arial" charset="0"/>
              </a:rPr>
              <a:t>μV</a:t>
            </a:r>
            <a:r>
              <a:rPr lang="en-US" sz="1800" b="1" dirty="0">
                <a:solidFill>
                  <a:srgbClr val="000000"/>
                </a:solidFill>
                <a:cs typeface="Arial" charset="0"/>
              </a:rPr>
              <a:t>. </a:t>
            </a:r>
          </a:p>
          <a:p>
            <a:pPr marL="465138" lvl="2" indent="-225425" algn="l" defTabSz="914400" fontAlgn="base">
              <a:spcBef>
                <a:spcPct val="0"/>
              </a:spcBef>
              <a:spcAft>
                <a:spcPts val="1200"/>
              </a:spcAft>
              <a:buFont typeface="Arial" charset="0"/>
              <a:buChar char="•"/>
            </a:pPr>
            <a:r>
              <a:rPr lang="en-US" sz="1800" b="1" dirty="0">
                <a:solidFill>
                  <a:srgbClr val="FF0000"/>
                </a:solidFill>
                <a:cs typeface="Arial" charset="0"/>
              </a:rPr>
              <a:t>Mu Rhythm: </a:t>
            </a:r>
            <a:r>
              <a:rPr lang="en-US" sz="1800" b="1" dirty="0">
                <a:solidFill>
                  <a:srgbClr val="000000"/>
                </a:solidFill>
                <a:cs typeface="Arial" charset="0"/>
              </a:rPr>
              <a:t>Central rhythm of alpha activity commonly between 8-10 Hz visible in 17% to 19% of adults. </a:t>
            </a:r>
          </a:p>
          <a:p>
            <a:pPr marL="465138" lvl="2" indent="-225425" algn="l" defTabSz="914400" fontAlgn="base">
              <a:spcBef>
                <a:spcPct val="0"/>
              </a:spcBef>
              <a:spcAft>
                <a:spcPts val="1200"/>
              </a:spcAft>
              <a:buFont typeface="Arial" charset="0"/>
              <a:buChar char="•"/>
            </a:pPr>
            <a:r>
              <a:rPr lang="en-US" sz="1800" b="1" dirty="0">
                <a:solidFill>
                  <a:srgbClr val="FF0000"/>
                </a:solidFill>
                <a:cs typeface="Arial" charset="0"/>
              </a:rPr>
              <a:t>Beta Activity: </a:t>
            </a:r>
            <a:r>
              <a:rPr lang="en-US" sz="1800" b="1" dirty="0">
                <a:solidFill>
                  <a:srgbClr val="000000"/>
                </a:solidFill>
                <a:cs typeface="Arial" charset="0"/>
              </a:rPr>
              <a:t>Activities in the frequency bands of 18-25 Hz, 14-16 Hz and 35-40 Hz.</a:t>
            </a:r>
          </a:p>
          <a:p>
            <a:pPr marL="465138" lvl="2" indent="-225425" algn="l" defTabSz="914400" fontAlgn="base">
              <a:spcBef>
                <a:spcPct val="0"/>
              </a:spcBef>
              <a:spcAft>
                <a:spcPts val="1200"/>
              </a:spcAft>
              <a:buFont typeface="Arial" charset="0"/>
              <a:buChar char="•"/>
            </a:pPr>
            <a:r>
              <a:rPr lang="en-US" sz="1800" b="1" dirty="0">
                <a:solidFill>
                  <a:srgbClr val="FF0000"/>
                </a:solidFill>
                <a:cs typeface="Arial" charset="0"/>
              </a:rPr>
              <a:t>Theta Activity: </a:t>
            </a:r>
            <a:r>
              <a:rPr lang="en-US" sz="1800" b="1" dirty="0">
                <a:solidFill>
                  <a:srgbClr val="000000"/>
                </a:solidFill>
                <a:cs typeface="Arial" charset="0"/>
              </a:rPr>
              <a:t>Traces of 6-7 Hz activity present in the frontal or frontocentral regions of the brain.</a:t>
            </a:r>
          </a:p>
          <a:p>
            <a:pPr marL="0" lvl="1" indent="0" defTabSz="914400" fontAlgn="base">
              <a:spcBef>
                <a:spcPct val="0"/>
              </a:spcBef>
              <a:spcAft>
                <a:spcPts val="1200"/>
              </a:spcAft>
            </a:pPr>
            <a:endParaRPr lang="en-US" sz="1800" b="1" dirty="0">
              <a:solidFill>
                <a:srgbClr val="000000"/>
              </a:solidFill>
              <a:cs typeface="Arial" charset="0"/>
            </a:endParaRPr>
          </a:p>
          <a:p>
            <a:pPr marL="0" lvl="1" indent="0" defTabSz="914400" fontAlgn="base">
              <a:spcBef>
                <a:spcPct val="0"/>
              </a:spcBef>
              <a:spcAft>
                <a:spcPts val="1200"/>
              </a:spcAft>
            </a:pPr>
            <a:endParaRPr lang="en-US" sz="1800" b="1" dirty="0">
              <a:solidFill>
                <a:srgbClr val="000000"/>
              </a:solidFill>
              <a:cs typeface="Arial" charset="0"/>
            </a:endParaRPr>
          </a:p>
          <a:p>
            <a:pPr marL="0" lvl="1" indent="0" defTabSz="914400" fontAlgn="base">
              <a:spcBef>
                <a:spcPct val="0"/>
              </a:spcBef>
              <a:spcAft>
                <a:spcPts val="1200"/>
              </a:spcAft>
            </a:pPr>
            <a:endParaRPr lang="en-US" sz="1800" b="1" dirty="0">
              <a:solidFill>
                <a:srgbClr val="000000"/>
              </a:solidFill>
              <a:cs typeface="Arial" charset="0"/>
            </a:endParaRPr>
          </a:p>
          <a:p>
            <a:pPr lvl="1" defTabSz="914400" fontAlgn="base">
              <a:spcBef>
                <a:spcPct val="0"/>
              </a:spcBef>
              <a:spcAft>
                <a:spcPts val="1200"/>
              </a:spcAft>
              <a:buFont typeface="Arial" charset="0"/>
              <a:buChar char="•"/>
            </a:pPr>
            <a:endParaRPr lang="en-US" sz="1800" b="1" dirty="0">
              <a:solidFill>
                <a:srgbClr val="000000"/>
              </a:solidFill>
              <a:cs typeface="Arial" charset="0"/>
            </a:endParaRPr>
          </a:p>
        </p:txBody>
      </p:sp>
      <p:sp>
        <p:nvSpPr>
          <p:cNvPr id="11" name="Rectangle 10"/>
          <p:cNvSpPr/>
          <p:nvPr/>
        </p:nvSpPr>
        <p:spPr>
          <a:xfrm>
            <a:off x="228600" y="1157291"/>
            <a:ext cx="8686800" cy="414338"/>
          </a:xfrm>
          <a:prstGeom prst="rect">
            <a:avLst/>
          </a:prstGeom>
          <a:noFill/>
          <a:ln w="5715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933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lIns="91440" tIns="0" bIns="0">
            <a:noAutofit/>
          </a:bodyPr>
          <a:lstStyle/>
          <a:p>
            <a:r>
              <a:rPr lang="en-US" dirty="0"/>
              <a:t>Normal EEG Characteristics</a:t>
            </a:r>
          </a:p>
        </p:txBody>
      </p:sp>
      <p:sp>
        <p:nvSpPr>
          <p:cNvPr id="20" name="Content Placeholder 2"/>
          <p:cNvSpPr txBox="1">
            <a:spLocks/>
          </p:cNvSpPr>
          <p:nvPr/>
        </p:nvSpPr>
        <p:spPr bwMode="auto">
          <a:xfrm>
            <a:off x="4138708" y="80590"/>
            <a:ext cx="5344645" cy="62528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223838" indent="-223838" algn="l" rtl="0" eaLnBrk="0" fontAlgn="base" hangingPunct="0">
              <a:spcBef>
                <a:spcPct val="20000"/>
              </a:spcBef>
              <a:spcAft>
                <a:spcPct val="0"/>
              </a:spcAft>
              <a:buChar char="•"/>
              <a:defRPr>
                <a:solidFill>
                  <a:schemeClr val="tx1"/>
                </a:solidFill>
                <a:latin typeface="Tahoma" pitchFamily="34" charset="0"/>
                <a:ea typeface="ＭＳ Ｐゴシック" charset="0"/>
                <a:cs typeface="Tahoma" pitchFamily="34" charset="0"/>
              </a:defRPr>
            </a:lvl1pPr>
            <a:lvl2pPr marL="395288" indent="-171450" algn="l" rtl="0" eaLnBrk="0" fontAlgn="base" hangingPunct="0">
              <a:spcBef>
                <a:spcPct val="20000"/>
              </a:spcBef>
              <a:spcAft>
                <a:spcPct val="0"/>
              </a:spcAft>
              <a:buFont typeface="Arial" charset="0"/>
              <a:buChar char="•"/>
              <a:defRPr sz="1600">
                <a:solidFill>
                  <a:schemeClr val="tx1"/>
                </a:solidFill>
                <a:latin typeface="Tahoma" pitchFamily="34" charset="0"/>
                <a:ea typeface="Tahoma" charset="0"/>
                <a:cs typeface="Tahoma" pitchFamily="34" charset="0"/>
              </a:defRPr>
            </a:lvl2pPr>
            <a:lvl3pPr marL="576263" indent="-174625" algn="l" rtl="0" eaLnBrk="0" fontAlgn="base" hangingPunct="0">
              <a:spcBef>
                <a:spcPct val="20000"/>
              </a:spcBef>
              <a:spcAft>
                <a:spcPct val="0"/>
              </a:spcAft>
              <a:buFont typeface="Arial" charset="0"/>
              <a:buChar char="•"/>
              <a:defRPr sz="1400">
                <a:solidFill>
                  <a:schemeClr val="tx1"/>
                </a:solidFill>
                <a:latin typeface="Tahoma" pitchFamily="34" charset="0"/>
                <a:ea typeface="Tahoma" charset="0"/>
                <a:cs typeface="Tahoma" pitchFamily="34" charset="0"/>
              </a:defRPr>
            </a:lvl3pPr>
            <a:lvl4pPr marL="747713" indent="-165100" algn="l" rtl="0" eaLnBrk="0" fontAlgn="base" hangingPunct="0">
              <a:spcBef>
                <a:spcPct val="20000"/>
              </a:spcBef>
              <a:spcAft>
                <a:spcPct val="0"/>
              </a:spcAft>
              <a:buFont typeface="Arial" charset="0"/>
              <a:buChar char="•"/>
              <a:defRPr sz="1200">
                <a:solidFill>
                  <a:schemeClr val="tx1"/>
                </a:solidFill>
                <a:latin typeface="Tahoma" pitchFamily="34" charset="0"/>
                <a:ea typeface="Tahoma" charset="0"/>
                <a:cs typeface="Tahoma" pitchFamily="34" charset="0"/>
              </a:defRPr>
            </a:lvl4pPr>
            <a:lvl5pPr marL="917575" indent="-166688" algn="l" rtl="0" eaLnBrk="0" fontAlgn="base" hangingPunct="0">
              <a:spcBef>
                <a:spcPct val="20000"/>
              </a:spcBef>
              <a:spcAft>
                <a:spcPct val="0"/>
              </a:spcAft>
              <a:buFont typeface="Arial" charset="0"/>
              <a:buChar char="•"/>
              <a:defRPr sz="1100">
                <a:solidFill>
                  <a:schemeClr val="tx1"/>
                </a:solidFill>
                <a:latin typeface="Tahoma" pitchFamily="34" charset="0"/>
                <a:ea typeface="Tahoma" charset="0"/>
                <a:cs typeface="Tahoma"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292100" indent="-292100" defTabSz="914400">
              <a:spcBef>
                <a:spcPts val="0"/>
              </a:spcBef>
              <a:spcAft>
                <a:spcPts val="600"/>
              </a:spcAft>
              <a:buFont typeface="Arial"/>
              <a:buChar char="•"/>
              <a:defRPr/>
            </a:pPr>
            <a:endParaRPr lang="en-US" dirty="0">
              <a:solidFill>
                <a:srgbClr val="000000"/>
              </a:solidFill>
              <a:latin typeface="Tahoma" charset="0"/>
              <a:cs typeface="Tahoma" charset="0"/>
            </a:endParaRPr>
          </a:p>
        </p:txBody>
      </p:sp>
      <p:pic>
        <p:nvPicPr>
          <p:cNvPr id="4" name="Picture 3"/>
          <p:cNvPicPr>
            <a:picLocks noChangeAspect="1"/>
          </p:cNvPicPr>
          <p:nvPr/>
        </p:nvPicPr>
        <p:blipFill>
          <a:blip r:embed="rId3"/>
          <a:stretch>
            <a:fillRect/>
          </a:stretch>
        </p:blipFill>
        <p:spPr>
          <a:xfrm>
            <a:off x="0" y="785548"/>
            <a:ext cx="9144000" cy="5504493"/>
          </a:xfrm>
          <a:prstGeom prst="rect">
            <a:avLst/>
          </a:prstGeom>
        </p:spPr>
      </p:pic>
    </p:spTree>
    <p:extLst>
      <p:ext uri="{BB962C8B-B14F-4D97-AF65-F5344CB8AC3E}">
        <p14:creationId xmlns:p14="http://schemas.microsoft.com/office/powerpoint/2010/main" val="1078226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3680" y="760256"/>
            <a:ext cx="8910320" cy="5481237"/>
          </a:xfrm>
          <a:prstGeom prst="rect">
            <a:avLst/>
          </a:prstGeom>
        </p:spPr>
      </p:pic>
      <p:sp>
        <p:nvSpPr>
          <p:cNvPr id="3" name="Title 2"/>
          <p:cNvSpPr txBox="1">
            <a:spLocks/>
          </p:cNvSpPr>
          <p:nvPr/>
        </p:nvSpPr>
        <p:spPr>
          <a:xfrm>
            <a:off x="0" y="920"/>
            <a:ext cx="9144000" cy="393234"/>
          </a:xfrm>
          <a:prstGeom prst="rect">
            <a:avLst/>
          </a:prstGeom>
        </p:spPr>
        <p:txBody>
          <a:bodyPr lIns="91440" tIns="0" bIns="0">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pPr fontAlgn="auto">
              <a:spcAft>
                <a:spcPts val="0"/>
              </a:spcAft>
            </a:pPr>
            <a:r>
              <a:rPr lang="en-US"/>
              <a:t>Normal EEG Characteristics</a:t>
            </a:r>
            <a:endParaRPr lang="en-US" dirty="0"/>
          </a:p>
        </p:txBody>
      </p:sp>
    </p:spTree>
    <p:extLst>
      <p:ext uri="{BB962C8B-B14F-4D97-AF65-F5344CB8AC3E}">
        <p14:creationId xmlns:p14="http://schemas.microsoft.com/office/powerpoint/2010/main" val="404379818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F4F6E9609FFA48A49AF397541005F7" ma:contentTypeVersion="0" ma:contentTypeDescription="Create a new document." ma:contentTypeScope="" ma:versionID="71e1f5a5d6e167bf45b4a3cc2448dd25">
  <xsd:schema xmlns:xsd="http://www.w3.org/2001/XMLSchema" xmlns:xs="http://www.w3.org/2001/XMLSchema" xmlns:p="http://schemas.microsoft.com/office/2006/metadata/properties" xmlns:ns2="db53dd2b-c220-43db-af5d-d622701bb54a" targetNamespace="http://schemas.microsoft.com/office/2006/metadata/properties" ma:root="true" ma:fieldsID="633f7f0f02d115620620fbe9eca188d5" ns2:_="">
    <xsd:import namespace="db53dd2b-c220-43db-af5d-d622701bb54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53dd2b-c220-43db-af5d-d622701bb54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db53dd2b-c220-43db-af5d-d622701bb54a">362JJHU2A77U-217-11</_dlc_DocId>
    <_dlc_DocIdUrl xmlns="db53dd2b-c220-43db-af5d-d622701bb54a">
      <Url>https://sharepoint.extranet.darpa.mil/sites/mto/RE-NET/_layouts/DocIdRedir.aspx?ID=362JJHU2A77U-217-11</Url>
      <Description>362JJHU2A77U-217-11</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40FACB-A1F1-4F65-945C-A942486CCC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53dd2b-c220-43db-af5d-d622701bb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55ADFE-E94E-44E2-BD29-2EE2DC70F612}">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db53dd2b-c220-43db-af5d-d622701bb54a"/>
    <ds:schemaRef ds:uri="http://www.w3.org/XML/1998/namespace"/>
  </ds:schemaRefs>
</ds:datastoreItem>
</file>

<file path=customXml/itemProps3.xml><?xml version="1.0" encoding="utf-8"?>
<ds:datastoreItem xmlns:ds="http://schemas.openxmlformats.org/officeDocument/2006/customXml" ds:itemID="{AC87C763-257E-4657-91A5-990E7EAC2243}">
  <ds:schemaRefs>
    <ds:schemaRef ds:uri="http://schemas.microsoft.com/sharepoint/events"/>
  </ds:schemaRefs>
</ds:datastoreItem>
</file>

<file path=customXml/itemProps4.xml><?xml version="1.0" encoding="utf-8"?>
<ds:datastoreItem xmlns:ds="http://schemas.openxmlformats.org/officeDocument/2006/customXml" ds:itemID="{3A1922F5-A7A0-47A9-93DF-ED33B1EAEA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48483</TotalTime>
  <Words>4111</Words>
  <Application>Microsoft Office PowerPoint</Application>
  <PresentationFormat>On-screen Show (4:3)</PresentationFormat>
  <Paragraphs>504</Paragraphs>
  <Slides>50</Slides>
  <Notes>20</Notes>
  <HiddenSlides>1</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50</vt:i4>
      </vt:variant>
    </vt:vector>
  </HeadingPairs>
  <TitlesOfParts>
    <vt:vector size="59" baseType="lpstr">
      <vt:lpstr>ＭＳ Ｐゴシック</vt:lpstr>
      <vt:lpstr>Arial</vt:lpstr>
      <vt:lpstr>Calibri</vt:lpstr>
      <vt:lpstr>Cambria Math</vt:lpstr>
      <vt:lpstr>Tahoma</vt:lpstr>
      <vt:lpstr>Times New Roman</vt:lpstr>
      <vt:lpstr>Custom Design</vt:lpstr>
      <vt:lpstr>ISIP Title Slide</vt:lpstr>
      <vt:lpstr>ISIP Content Slide</vt:lpstr>
      <vt:lpstr>PowerPoint Presentation</vt:lpstr>
      <vt:lpstr>PowerPoint Presentation</vt:lpstr>
      <vt:lpstr>PowerPoint Presentation</vt:lpstr>
      <vt:lpstr>PowerPoint Presentation</vt:lpstr>
      <vt:lpstr>PowerPoint Presentation</vt:lpstr>
      <vt:lpstr>PowerPoint Presentation</vt:lpstr>
      <vt:lpstr>Normal EEG Characteristics</vt:lpstr>
      <vt:lpstr>Normal EEG Characteristics</vt:lpstr>
      <vt:lpstr>PowerPoint Presentation</vt:lpstr>
      <vt:lpstr>Normal EEG Characteristics</vt:lpstr>
      <vt:lpstr>PowerPoint Presentation</vt:lpstr>
      <vt:lpstr>Normal EEG Characteristics</vt:lpstr>
      <vt:lpstr>Normal EEG Characteristics</vt:lpstr>
      <vt:lpstr>Normal EEG Characteristics</vt:lpstr>
      <vt:lpstr>Normal EEG Characteristics</vt:lpstr>
      <vt:lpstr>Normal EEG Characteristics</vt:lpstr>
      <vt:lpstr>PowerPoint Presentation</vt:lpstr>
      <vt:lpstr>Normal EEG Characteristics</vt:lpstr>
      <vt:lpstr>Abnormal EEG Classification</vt:lpstr>
      <vt:lpstr>Automatic Abnormal EEG Classification</vt:lpstr>
      <vt:lpstr>PowerPoint Presentation</vt:lpstr>
      <vt:lpstr>PowerPoint Presentation</vt:lpstr>
      <vt:lpstr>Classification of Sequential Data</vt:lpstr>
      <vt:lpstr>Hidden Markov Models (HMMs)</vt:lpstr>
      <vt:lpstr>PowerPoint Presentation</vt:lpstr>
      <vt:lpstr>PowerPoint Presentation</vt:lpstr>
      <vt:lpstr>PowerPoint Presentation</vt:lpstr>
      <vt:lpstr>Data Preparation</vt:lpstr>
      <vt:lpstr>PowerPoint Presentation</vt:lpstr>
      <vt:lpstr>PowerPoint Presentation</vt:lpstr>
      <vt:lpstr>Random Forest and the Number of Trees</vt:lpstr>
      <vt:lpstr>kNN: Tuning the System</vt:lpstr>
      <vt:lpstr>Channel Comparison</vt:lpstr>
      <vt:lpstr>Summary of Pilot Studies</vt:lpstr>
      <vt:lpstr>GMM-HMM Experiments</vt:lpstr>
      <vt:lpstr>GMM-HMM Optimization</vt:lpstr>
      <vt:lpstr>GMM-HMM Experiments: GM/HMM Analysis</vt:lpstr>
      <vt:lpstr>GMM-HMM Full Dataset Results</vt:lpstr>
      <vt:lpstr>CNN-MLP: System Description</vt:lpstr>
      <vt:lpstr>CNN-MLP: Network Depth Analysis</vt:lpstr>
      <vt:lpstr>CNN-MLP: Window Duration Analysis</vt:lpstr>
      <vt:lpstr>CNN-MLP: Locality Analysis</vt:lpstr>
      <vt:lpstr>CNN-MLP: Locality Analysis</vt:lpstr>
      <vt:lpstr>Summary of Results</vt:lpstr>
      <vt:lpstr>PowerPoint Presentation</vt:lpstr>
      <vt:lpstr>Conclusions and Future Work</vt:lpstr>
      <vt:lpstr>Conclusions and Future Work: Example</vt:lpstr>
      <vt:lpstr>References</vt:lpstr>
      <vt:lpstr>Biography: Silvia López de Diego</vt:lpstr>
      <vt:lpstr>Publications</vt:lpstr>
    </vt:vector>
  </TitlesOfParts>
  <Company>DARPA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Microsystems Technology Office DIRO Review</dc:title>
  <dc:subject>141213 Future Warfighting</dc:subject>
  <dc:creator>Zach Lemnios / John Zolper</dc:creator>
  <dc:description>2004 Winter DIRO Review</dc:description>
  <cp:lastModifiedBy>S. López de Diego</cp:lastModifiedBy>
  <cp:revision>1835</cp:revision>
  <cp:lastPrinted>2017-06-29T14:00:26Z</cp:lastPrinted>
  <dcterms:created xsi:type="dcterms:W3CDTF">2011-05-04T16:12:59Z</dcterms:created>
  <dcterms:modified xsi:type="dcterms:W3CDTF">2017-06-29T21:04:16Z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lect?">
    <vt:lpwstr>No</vt:lpwstr>
  </property>
  <property fmtid="{D5CDD505-2E9C-101B-9397-08002B2CF9AE}" pid="3" name="_dlc_DocIdItemGuid">
    <vt:lpwstr>fc3bbbf8-1f9e-4ebf-9db4-d3f2bb791bc0</vt:lpwstr>
  </property>
  <property fmtid="{D5CDD505-2E9C-101B-9397-08002B2CF9AE}" pid="4" name="ContentTypeId">
    <vt:lpwstr>0x01010057F4F6E9609FFA48A49AF397541005F7</vt:lpwstr>
  </property>
</Properties>
</file>