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75" r:id="rId1"/>
  </p:sldMasterIdLst>
  <p:notesMasterIdLst>
    <p:notesMasterId r:id="rId38"/>
  </p:notesMasterIdLst>
  <p:sldIdLst>
    <p:sldId id="256" r:id="rId2"/>
    <p:sldId id="259" r:id="rId3"/>
    <p:sldId id="257" r:id="rId4"/>
    <p:sldId id="260" r:id="rId5"/>
    <p:sldId id="282" r:id="rId6"/>
    <p:sldId id="262" r:id="rId7"/>
    <p:sldId id="276" r:id="rId8"/>
    <p:sldId id="263" r:id="rId9"/>
    <p:sldId id="283" r:id="rId10"/>
    <p:sldId id="265" r:id="rId11"/>
    <p:sldId id="284" r:id="rId12"/>
    <p:sldId id="266" r:id="rId13"/>
    <p:sldId id="267" r:id="rId14"/>
    <p:sldId id="308" r:id="rId15"/>
    <p:sldId id="303" r:id="rId16"/>
    <p:sldId id="304" r:id="rId17"/>
    <p:sldId id="307" r:id="rId18"/>
    <p:sldId id="296" r:id="rId19"/>
    <p:sldId id="297" r:id="rId20"/>
    <p:sldId id="305" r:id="rId21"/>
    <p:sldId id="294" r:id="rId22"/>
    <p:sldId id="295" r:id="rId23"/>
    <p:sldId id="306" r:id="rId24"/>
    <p:sldId id="274" r:id="rId25"/>
    <p:sldId id="285" r:id="rId26"/>
    <p:sldId id="299" r:id="rId27"/>
    <p:sldId id="287" r:id="rId28"/>
    <p:sldId id="300" r:id="rId29"/>
    <p:sldId id="301" r:id="rId30"/>
    <p:sldId id="309" r:id="rId31"/>
    <p:sldId id="313" r:id="rId32"/>
    <p:sldId id="310" r:id="rId33"/>
    <p:sldId id="311" r:id="rId34"/>
    <p:sldId id="312" r:id="rId35"/>
    <p:sldId id="314"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77273" autoAdjust="0"/>
  </p:normalViewPr>
  <p:slideViewPr>
    <p:cSldViewPr snapToGrid="0">
      <p:cViewPr>
        <p:scale>
          <a:sx n="60" d="100"/>
          <a:sy n="60" d="100"/>
        </p:scale>
        <p:origin x="2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664C9-0FBB-4885-987C-722898C6A626}" type="datetimeFigureOut">
              <a:rPr lang="en-US" smtClean="0"/>
              <a:t>7/16/2018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7351-B997-400E-A813-4C033784FF58}" type="slidenum">
              <a:rPr lang="en-US" smtClean="0"/>
              <a:t>‹#›</a:t>
            </a:fld>
            <a:endParaRPr lang="en-US"/>
          </a:p>
        </p:txBody>
      </p:sp>
    </p:spTree>
    <p:extLst>
      <p:ext uri="{BB962C8B-B14F-4D97-AF65-F5344CB8AC3E}">
        <p14:creationId xmlns:p14="http://schemas.microsoft.com/office/powerpoint/2010/main" val="414002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7F7351-B997-400E-A813-4C033784FF58}" type="slidenum">
              <a:rPr lang="en-US" smtClean="0"/>
              <a:t>1</a:t>
            </a:fld>
            <a:endParaRPr lang="en-US"/>
          </a:p>
        </p:txBody>
      </p:sp>
    </p:spTree>
    <p:extLst>
      <p:ext uri="{BB962C8B-B14F-4D97-AF65-F5344CB8AC3E}">
        <p14:creationId xmlns:p14="http://schemas.microsoft.com/office/powerpoint/2010/main" val="1392095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at t =3 is a function of x3 and its activation. Which is a function of the previous time step.</a:t>
            </a:r>
          </a:p>
        </p:txBody>
      </p:sp>
      <p:sp>
        <p:nvSpPr>
          <p:cNvPr id="4" name="Slide Number Placeholder 3"/>
          <p:cNvSpPr>
            <a:spLocks noGrp="1"/>
          </p:cNvSpPr>
          <p:nvPr>
            <p:ph type="sldNum" sz="quarter" idx="10"/>
          </p:nvPr>
        </p:nvSpPr>
        <p:spPr/>
        <p:txBody>
          <a:bodyPr/>
          <a:lstStyle/>
          <a:p>
            <a:fld id="{D87F7351-B997-400E-A813-4C033784FF58}" type="slidenum">
              <a:rPr lang="en-US" smtClean="0"/>
              <a:t>19</a:t>
            </a:fld>
            <a:endParaRPr lang="en-US"/>
          </a:p>
        </p:txBody>
      </p:sp>
    </p:spTree>
    <p:extLst>
      <p:ext uri="{BB962C8B-B14F-4D97-AF65-F5344CB8AC3E}">
        <p14:creationId xmlns:p14="http://schemas.microsoft.com/office/powerpoint/2010/main" val="389126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memory candidate c^</a:t>
            </a:r>
          </a:p>
          <a:p>
            <a:r>
              <a:rPr lang="en-US" dirty="0"/>
              <a:t>Reset gate  r says how important is </a:t>
            </a:r>
            <a:r>
              <a:rPr lang="en-US" dirty="0" err="1"/>
              <a:t>h_t</a:t>
            </a:r>
            <a:r>
              <a:rPr lang="en-US" dirty="0"/>
              <a:t>-</a:t>
            </a:r>
          </a:p>
          <a:p>
            <a:r>
              <a:rPr lang="en-US" dirty="0"/>
              <a:t>Update gate </a:t>
            </a:r>
            <a:r>
              <a:rPr lang="en-US" dirty="0" err="1"/>
              <a:t>z_t</a:t>
            </a:r>
            <a:r>
              <a:rPr lang="en-US" dirty="0"/>
              <a:t> = how much of h_t-1 is important</a:t>
            </a:r>
          </a:p>
          <a:p>
            <a:r>
              <a:rPr lang="en-US" dirty="0"/>
              <a:t>Hidden state </a:t>
            </a:r>
            <a:r>
              <a:rPr lang="en-US" dirty="0" err="1"/>
              <a:t>h_t</a:t>
            </a:r>
            <a:r>
              <a:rPr lang="en-US" dirty="0"/>
              <a:t> = </a:t>
            </a:r>
            <a:r>
              <a:rPr lang="en-US" dirty="0" err="1"/>
              <a:t>func</a:t>
            </a:r>
            <a:r>
              <a:rPr lang="en-US" dirty="0"/>
              <a:t> of old </a:t>
            </a:r>
            <a:r>
              <a:rPr lang="en-US" dirty="0" err="1"/>
              <a:t>h_t</a:t>
            </a:r>
            <a:r>
              <a:rPr lang="en-US" dirty="0"/>
              <a:t> -1and new </a:t>
            </a:r>
            <a:r>
              <a:rPr lang="en-US" dirty="0" err="1"/>
              <a:t>h’_t</a:t>
            </a:r>
            <a:endParaRPr lang="en-US" dirty="0"/>
          </a:p>
        </p:txBody>
      </p:sp>
      <p:sp>
        <p:nvSpPr>
          <p:cNvPr id="4" name="Slide Number Placeholder 3"/>
          <p:cNvSpPr>
            <a:spLocks noGrp="1"/>
          </p:cNvSpPr>
          <p:nvPr>
            <p:ph type="sldNum" sz="quarter" idx="10"/>
          </p:nvPr>
        </p:nvSpPr>
        <p:spPr/>
        <p:txBody>
          <a:bodyPr/>
          <a:lstStyle/>
          <a:p>
            <a:fld id="{D87F7351-B997-400E-A813-4C033784FF58}" type="slidenum">
              <a:rPr lang="en-US" smtClean="0"/>
              <a:t>21</a:t>
            </a:fld>
            <a:endParaRPr lang="en-US"/>
          </a:p>
        </p:txBody>
      </p:sp>
    </p:spTree>
    <p:extLst>
      <p:ext uri="{BB962C8B-B14F-4D97-AF65-F5344CB8AC3E}">
        <p14:creationId xmlns:p14="http://schemas.microsoft.com/office/powerpoint/2010/main" val="17828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 does this new stuff matter?</a:t>
            </a:r>
          </a:p>
          <a:p>
            <a:r>
              <a:rPr lang="en-US" dirty="0"/>
              <a:t>Candidate memory = maybe, here it is</a:t>
            </a:r>
          </a:p>
          <a:p>
            <a:r>
              <a:rPr lang="en-US" dirty="0"/>
              <a:t>Forget gate= how much of old memory c_t-1 should be forgotten</a:t>
            </a:r>
          </a:p>
          <a:p>
            <a:r>
              <a:rPr lang="en-US" dirty="0"/>
              <a:t>Cell memory = input*candidate + forget*cell candidate</a:t>
            </a:r>
          </a:p>
          <a:p>
            <a:r>
              <a:rPr lang="en-US" dirty="0"/>
              <a:t>Output = how much of memory should we expose</a:t>
            </a:r>
          </a:p>
          <a:p>
            <a:endParaRPr lang="en-US" dirty="0"/>
          </a:p>
        </p:txBody>
      </p:sp>
      <p:sp>
        <p:nvSpPr>
          <p:cNvPr id="4" name="Slide Number Placeholder 3"/>
          <p:cNvSpPr>
            <a:spLocks noGrp="1"/>
          </p:cNvSpPr>
          <p:nvPr>
            <p:ph type="sldNum" sz="quarter" idx="10"/>
          </p:nvPr>
        </p:nvSpPr>
        <p:spPr/>
        <p:txBody>
          <a:bodyPr/>
          <a:lstStyle/>
          <a:p>
            <a:fld id="{D87F7351-B997-400E-A813-4C033784FF58}" type="slidenum">
              <a:rPr lang="en-US" smtClean="0"/>
              <a:t>22</a:t>
            </a:fld>
            <a:endParaRPr lang="en-US"/>
          </a:p>
        </p:txBody>
      </p:sp>
    </p:spTree>
    <p:extLst>
      <p:ext uri="{BB962C8B-B14F-4D97-AF65-F5344CB8AC3E}">
        <p14:creationId xmlns:p14="http://schemas.microsoft.com/office/powerpoint/2010/main" val="2138147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SNM</a:t>
            </a:r>
          </a:p>
        </p:txBody>
      </p:sp>
      <p:sp>
        <p:nvSpPr>
          <p:cNvPr id="4" name="Slide Number Placeholder 3"/>
          <p:cNvSpPr>
            <a:spLocks noGrp="1"/>
          </p:cNvSpPr>
          <p:nvPr>
            <p:ph type="sldNum" sz="quarter" idx="10"/>
          </p:nvPr>
        </p:nvSpPr>
        <p:spPr/>
        <p:txBody>
          <a:bodyPr/>
          <a:lstStyle/>
          <a:p>
            <a:fld id="{D87F7351-B997-400E-A813-4C033784FF58}" type="slidenum">
              <a:rPr lang="en-US" smtClean="0"/>
              <a:t>28</a:t>
            </a:fld>
            <a:endParaRPr lang="en-US"/>
          </a:p>
        </p:txBody>
      </p:sp>
    </p:spTree>
    <p:extLst>
      <p:ext uri="{BB962C8B-B14F-4D97-AF65-F5344CB8AC3E}">
        <p14:creationId xmlns:p14="http://schemas.microsoft.com/office/powerpoint/2010/main" val="3711640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a lot of different optimization methods. </a:t>
            </a:r>
          </a:p>
        </p:txBody>
      </p:sp>
      <p:sp>
        <p:nvSpPr>
          <p:cNvPr id="4" name="Slide Number Placeholder 3"/>
          <p:cNvSpPr>
            <a:spLocks noGrp="1"/>
          </p:cNvSpPr>
          <p:nvPr>
            <p:ph type="sldNum" sz="quarter" idx="10"/>
          </p:nvPr>
        </p:nvSpPr>
        <p:spPr/>
        <p:txBody>
          <a:bodyPr/>
          <a:lstStyle/>
          <a:p>
            <a:fld id="{D87F7351-B997-400E-A813-4C033784FF58}" type="slidenum">
              <a:rPr lang="en-US" smtClean="0"/>
              <a:t>31</a:t>
            </a:fld>
            <a:endParaRPr lang="en-US"/>
          </a:p>
        </p:txBody>
      </p:sp>
    </p:spTree>
    <p:extLst>
      <p:ext uri="{BB962C8B-B14F-4D97-AF65-F5344CB8AC3E}">
        <p14:creationId xmlns:p14="http://schemas.microsoft.com/office/powerpoint/2010/main" val="613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range time dependency?</a:t>
            </a:r>
          </a:p>
        </p:txBody>
      </p:sp>
      <p:sp>
        <p:nvSpPr>
          <p:cNvPr id="4" name="Slide Number Placeholder 3"/>
          <p:cNvSpPr>
            <a:spLocks noGrp="1"/>
          </p:cNvSpPr>
          <p:nvPr>
            <p:ph type="sldNum" sz="quarter" idx="10"/>
          </p:nvPr>
        </p:nvSpPr>
        <p:spPr/>
        <p:txBody>
          <a:bodyPr/>
          <a:lstStyle/>
          <a:p>
            <a:fld id="{D87F7351-B997-400E-A813-4C033784FF58}" type="slidenum">
              <a:rPr lang="en-US" smtClean="0"/>
              <a:t>35</a:t>
            </a:fld>
            <a:endParaRPr lang="en-US"/>
          </a:p>
        </p:txBody>
      </p:sp>
    </p:spTree>
    <p:extLst>
      <p:ext uri="{BB962C8B-B14F-4D97-AF65-F5344CB8AC3E}">
        <p14:creationId xmlns:p14="http://schemas.microsoft.com/office/powerpoint/2010/main" val="226873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Shout out </a:t>
            </a:r>
          </a:p>
        </p:txBody>
      </p:sp>
      <p:sp>
        <p:nvSpPr>
          <p:cNvPr id="4" name="Slide Number Placeholder 3"/>
          <p:cNvSpPr>
            <a:spLocks noGrp="1"/>
          </p:cNvSpPr>
          <p:nvPr>
            <p:ph type="sldNum" sz="quarter" idx="10"/>
          </p:nvPr>
        </p:nvSpPr>
        <p:spPr/>
        <p:txBody>
          <a:bodyPr/>
          <a:lstStyle/>
          <a:p>
            <a:fld id="{D87F7351-B997-400E-A813-4C033784FF58}" type="slidenum">
              <a:rPr lang="en-US" smtClean="0"/>
              <a:t>2</a:t>
            </a:fld>
            <a:endParaRPr lang="en-US"/>
          </a:p>
        </p:txBody>
      </p:sp>
    </p:spTree>
    <p:extLst>
      <p:ext uri="{BB962C8B-B14F-4D97-AF65-F5344CB8AC3E}">
        <p14:creationId xmlns:p14="http://schemas.microsoft.com/office/powerpoint/2010/main" val="1579459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7F7351-B997-400E-A813-4C033784FF58}" type="slidenum">
              <a:rPr lang="en-US" smtClean="0"/>
              <a:t>3</a:t>
            </a:fld>
            <a:endParaRPr lang="en-US"/>
          </a:p>
        </p:txBody>
      </p:sp>
    </p:spTree>
    <p:extLst>
      <p:ext uri="{BB962C8B-B14F-4D97-AF65-F5344CB8AC3E}">
        <p14:creationId xmlns:p14="http://schemas.microsoft.com/office/powerpoint/2010/main" val="247787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Gesture</a:t>
            </a:r>
            <a:r>
              <a:rPr lang="en-US" baseline="0" dirty="0"/>
              <a:t> recognition has been used for </a:t>
            </a:r>
            <a:r>
              <a:rPr lang="en-US" baseline="0" dirty="0" err="1"/>
              <a:t>kinect</a:t>
            </a:r>
            <a:r>
              <a:rPr lang="en-US" baseline="0" dirty="0"/>
              <a:t> games, sign language and </a:t>
            </a:r>
            <a:endParaRPr lang="en-US" dirty="0"/>
          </a:p>
        </p:txBody>
      </p:sp>
      <p:sp>
        <p:nvSpPr>
          <p:cNvPr id="4" name="Slide Number Placeholder 3"/>
          <p:cNvSpPr>
            <a:spLocks noGrp="1"/>
          </p:cNvSpPr>
          <p:nvPr>
            <p:ph type="sldNum" sz="quarter" idx="10"/>
          </p:nvPr>
        </p:nvSpPr>
        <p:spPr/>
        <p:txBody>
          <a:bodyPr/>
          <a:lstStyle/>
          <a:p>
            <a:fld id="{D87F7351-B997-400E-A813-4C033784FF58}" type="slidenum">
              <a:rPr lang="en-US" smtClean="0"/>
              <a:t>4</a:t>
            </a:fld>
            <a:endParaRPr lang="en-US"/>
          </a:p>
        </p:txBody>
      </p:sp>
    </p:spTree>
    <p:extLst>
      <p:ext uri="{BB962C8B-B14F-4D97-AF65-F5344CB8AC3E}">
        <p14:creationId xmlns:p14="http://schemas.microsoft.com/office/powerpoint/2010/main" val="32225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F7351-B997-400E-A813-4C033784FF58}" type="slidenum">
              <a:rPr lang="en-US" smtClean="0"/>
              <a:t>8</a:t>
            </a:fld>
            <a:endParaRPr lang="en-US"/>
          </a:p>
        </p:txBody>
      </p:sp>
    </p:spTree>
    <p:extLst>
      <p:ext uri="{BB962C8B-B14F-4D97-AF65-F5344CB8AC3E}">
        <p14:creationId xmlns:p14="http://schemas.microsoft.com/office/powerpoint/2010/main" val="129077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Swings vary in length / speed and technique</a:t>
            </a:r>
          </a:p>
        </p:txBody>
      </p:sp>
      <p:sp>
        <p:nvSpPr>
          <p:cNvPr id="4" name="Slide Number Placeholder 3"/>
          <p:cNvSpPr>
            <a:spLocks noGrp="1"/>
          </p:cNvSpPr>
          <p:nvPr>
            <p:ph type="sldNum" sz="quarter" idx="10"/>
          </p:nvPr>
        </p:nvSpPr>
        <p:spPr/>
        <p:txBody>
          <a:bodyPr/>
          <a:lstStyle/>
          <a:p>
            <a:fld id="{D87F7351-B997-400E-A813-4C033784FF58}" type="slidenum">
              <a:rPr lang="en-US" smtClean="0"/>
              <a:t>12</a:t>
            </a:fld>
            <a:endParaRPr lang="en-US"/>
          </a:p>
        </p:txBody>
      </p:sp>
    </p:spTree>
    <p:extLst>
      <p:ext uri="{BB962C8B-B14F-4D97-AF65-F5344CB8AC3E}">
        <p14:creationId xmlns:p14="http://schemas.microsoft.com/office/powerpoint/2010/main" val="251515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F7351-B997-400E-A813-4C033784FF58}" type="slidenum">
              <a:rPr lang="en-US" smtClean="0"/>
              <a:t>14</a:t>
            </a:fld>
            <a:endParaRPr lang="en-US"/>
          </a:p>
        </p:txBody>
      </p:sp>
    </p:spTree>
    <p:extLst>
      <p:ext uri="{BB962C8B-B14F-4D97-AF65-F5344CB8AC3E}">
        <p14:creationId xmlns:p14="http://schemas.microsoft.com/office/powerpoint/2010/main" val="203509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output nodes</a:t>
            </a:r>
          </a:p>
        </p:txBody>
      </p:sp>
      <p:sp>
        <p:nvSpPr>
          <p:cNvPr id="4" name="Slide Number Placeholder 3"/>
          <p:cNvSpPr>
            <a:spLocks noGrp="1"/>
          </p:cNvSpPr>
          <p:nvPr>
            <p:ph type="sldNum" sz="quarter" idx="10"/>
          </p:nvPr>
        </p:nvSpPr>
        <p:spPr/>
        <p:txBody>
          <a:bodyPr/>
          <a:lstStyle/>
          <a:p>
            <a:fld id="{D87F7351-B997-400E-A813-4C033784FF58}" type="slidenum">
              <a:rPr lang="en-US" smtClean="0"/>
              <a:t>17</a:t>
            </a:fld>
            <a:endParaRPr lang="en-US"/>
          </a:p>
        </p:txBody>
      </p:sp>
    </p:spTree>
    <p:extLst>
      <p:ext uri="{BB962C8B-B14F-4D97-AF65-F5344CB8AC3E}">
        <p14:creationId xmlns:p14="http://schemas.microsoft.com/office/powerpoint/2010/main" val="174916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 of a seq = p(x1)p(x2|x1)p(x3|x1,x2), used in sequence modeling</a:t>
            </a:r>
          </a:p>
        </p:txBody>
      </p:sp>
      <p:sp>
        <p:nvSpPr>
          <p:cNvPr id="4" name="Slide Number Placeholder 3"/>
          <p:cNvSpPr>
            <a:spLocks noGrp="1"/>
          </p:cNvSpPr>
          <p:nvPr>
            <p:ph type="sldNum" sz="quarter" idx="10"/>
          </p:nvPr>
        </p:nvSpPr>
        <p:spPr/>
        <p:txBody>
          <a:bodyPr/>
          <a:lstStyle/>
          <a:p>
            <a:fld id="{D87F7351-B997-400E-A813-4C033784FF58}" type="slidenum">
              <a:rPr lang="en-US" smtClean="0"/>
              <a:t>18</a:t>
            </a:fld>
            <a:endParaRPr lang="en-US"/>
          </a:p>
        </p:txBody>
      </p:sp>
    </p:spTree>
    <p:extLst>
      <p:ext uri="{BB962C8B-B14F-4D97-AF65-F5344CB8AC3E}">
        <p14:creationId xmlns:p14="http://schemas.microsoft.com/office/powerpoint/2010/main" val="48431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E3F6A3-FFE9-4408-9E89-7DBE311D9662}"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98C1D-E03B-47AD-B768-A8799BB65E8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99586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DBFD9A-FAB4-4ECC-AFE9-16BCD8C157B3}"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341867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C4A40-CBEA-4BFA-A138-891642A3A0F1}"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109612250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D9E1D-9E7A-4D66-BB75-8A20AD490D36}"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146056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C6FEC-F9FF-46E4-B97B-B0078EDD2495}"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98C1D-E03B-47AD-B768-A8799BB65E8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44579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8508FC-E053-48DD-8C7F-80BD71F26792}"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38902646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422471-3928-47D3-93F6-E9597B3F8E1B}" type="datetime1">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1126558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A096DA-69B0-4CCE-8BC8-20D47BA7F669}" type="datetime1">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269230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EDFBF23-3BD7-4A79-AF75-08DC03E5911F}" type="datetime1">
              <a:rPr lang="en-US" smtClean="0"/>
              <a:t>7/16/2018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67239324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DD09014-30E4-4DE5-8A4C-AD047CD58A80}" type="datetime1">
              <a:rPr lang="en-US" smtClean="0"/>
              <a:t>7/16/2018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898C1D-E03B-47AD-B768-A8799BB65E88}" type="slidenum">
              <a:rPr lang="en-US" smtClean="0"/>
              <a:t>‹#›</a:t>
            </a:fld>
            <a:endParaRPr lang="en-US"/>
          </a:p>
        </p:txBody>
      </p:sp>
    </p:spTree>
    <p:extLst>
      <p:ext uri="{BB962C8B-B14F-4D97-AF65-F5344CB8AC3E}">
        <p14:creationId xmlns:p14="http://schemas.microsoft.com/office/powerpoint/2010/main" val="9945462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B2954-24AB-4D16-8954-D7B871378007}"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98C1D-E03B-47AD-B768-A8799BB65E88}" type="slidenum">
              <a:rPr lang="en-US" smtClean="0"/>
              <a:t>‹#›</a:t>
            </a:fld>
            <a:endParaRPr lang="en-US"/>
          </a:p>
        </p:txBody>
      </p:sp>
    </p:spTree>
    <p:extLst>
      <p:ext uri="{BB962C8B-B14F-4D97-AF65-F5344CB8AC3E}">
        <p14:creationId xmlns:p14="http://schemas.microsoft.com/office/powerpoint/2010/main" val="2353311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1CC271B-2E27-4B50-B86F-E9EB90948D8A}" type="datetime1">
              <a:rPr lang="en-US" smtClean="0"/>
              <a:t>7/16/2018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898C1D-E03B-47AD-B768-A8799BB65E8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60847"/>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File:Garden_Gate.JPG"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6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26178"/>
            <a:ext cx="10058400" cy="2815801"/>
          </a:xfrm>
        </p:spPr>
        <p:txBody>
          <a:bodyPr>
            <a:normAutofit/>
          </a:bodyPr>
          <a:lstStyle/>
          <a:p>
            <a:r>
              <a:rPr lang="en-US" sz="4800" dirty="0"/>
              <a:t>Gesture Recognition in Tennis Biomechanics</a:t>
            </a:r>
          </a:p>
        </p:txBody>
      </p:sp>
      <p:sp>
        <p:nvSpPr>
          <p:cNvPr id="3" name="Subtitle 2"/>
          <p:cNvSpPr>
            <a:spLocks noGrp="1"/>
          </p:cNvSpPr>
          <p:nvPr>
            <p:ph type="subTitle" idx="1"/>
          </p:nvPr>
        </p:nvSpPr>
        <p:spPr>
          <a:xfrm>
            <a:off x="1100051" y="4455621"/>
            <a:ext cx="10058400" cy="1581622"/>
          </a:xfrm>
        </p:spPr>
        <p:txBody>
          <a:bodyPr>
            <a:noAutofit/>
          </a:bodyPr>
          <a:lstStyle/>
          <a:p>
            <a:pPr algn="l"/>
            <a:r>
              <a:rPr lang="en-US" sz="1400" dirty="0">
                <a:solidFill>
                  <a:schemeClr val="tx1"/>
                </a:solidFill>
                <a:latin typeface="+mn-lt"/>
              </a:rPr>
              <a:t>A Thesis Defense by</a:t>
            </a:r>
          </a:p>
          <a:p>
            <a:pPr algn="l"/>
            <a:r>
              <a:rPr lang="en-US" sz="1400" dirty="0">
                <a:solidFill>
                  <a:schemeClr val="tx1"/>
                </a:solidFill>
                <a:latin typeface="+mn-lt"/>
              </a:rPr>
              <a:t>Victor Espinoza</a:t>
            </a:r>
          </a:p>
          <a:p>
            <a:pPr algn="l"/>
            <a:r>
              <a:rPr lang="en-US" sz="1400" dirty="0">
                <a:solidFill>
                  <a:schemeClr val="tx1"/>
                </a:solidFill>
                <a:latin typeface="+mn-lt"/>
              </a:rPr>
              <a:t>Temple University</a:t>
            </a:r>
          </a:p>
          <a:p>
            <a:pPr algn="l"/>
            <a:r>
              <a:rPr lang="en-US" sz="1400" dirty="0">
                <a:solidFill>
                  <a:schemeClr val="tx1"/>
                </a:solidFill>
                <a:latin typeface="+mn-lt"/>
              </a:rPr>
              <a:t>College of Engineering</a:t>
            </a:r>
          </a:p>
        </p:txBody>
      </p:sp>
      <p:pic>
        <p:nvPicPr>
          <p:cNvPr id="4" name="Picture 3"/>
          <p:cNvPicPr>
            <a:picLocks noChangeAspect="1"/>
          </p:cNvPicPr>
          <p:nvPr/>
        </p:nvPicPr>
        <p:blipFill>
          <a:blip r:embed="rId3"/>
          <a:stretch>
            <a:fillRect/>
          </a:stretch>
        </p:blipFill>
        <p:spPr>
          <a:xfrm>
            <a:off x="10202113" y="474107"/>
            <a:ext cx="953567" cy="952071"/>
          </a:xfrm>
          <a:prstGeom prst="rect">
            <a:avLst/>
          </a:prstGeom>
        </p:spPr>
      </p:pic>
      <p:sp>
        <p:nvSpPr>
          <p:cNvPr id="5" name="Slide Number Placeholder 4"/>
          <p:cNvSpPr>
            <a:spLocks noGrp="1"/>
          </p:cNvSpPr>
          <p:nvPr>
            <p:ph type="sldNum" sz="quarter" idx="12"/>
          </p:nvPr>
        </p:nvSpPr>
        <p:spPr/>
        <p:txBody>
          <a:bodyPr/>
          <a:lstStyle/>
          <a:p>
            <a:fld id="{78898C1D-E03B-47AD-B768-A8799BB65E88}" type="slidenum">
              <a:rPr lang="en-US" smtClean="0"/>
              <a:t>1</a:t>
            </a:fld>
            <a:endParaRPr lang="en-US"/>
          </a:p>
        </p:txBody>
      </p:sp>
      <p:sp>
        <p:nvSpPr>
          <p:cNvPr id="6" name="Date Placeholder 5"/>
          <p:cNvSpPr>
            <a:spLocks noGrp="1"/>
          </p:cNvSpPr>
          <p:nvPr>
            <p:ph type="dt" sz="half" idx="10"/>
          </p:nvPr>
        </p:nvSpPr>
        <p:spPr/>
        <p:txBody>
          <a:bodyPr/>
          <a:lstStyle/>
          <a:p>
            <a:fld id="{8CC4237F-B63D-4DB0-B56E-15A7F08BC252}" type="datetime1">
              <a:rPr lang="en-US" smtClean="0"/>
              <a:t>7/16/2018</a:t>
            </a:fld>
            <a:endParaRPr lang="en-US"/>
          </a:p>
        </p:txBody>
      </p:sp>
    </p:spTree>
    <p:extLst>
      <p:ext uri="{BB962C8B-B14F-4D97-AF65-F5344CB8AC3E}">
        <p14:creationId xmlns:p14="http://schemas.microsoft.com/office/powerpoint/2010/main" val="3364426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Protocol Design</a:t>
            </a:r>
          </a:p>
        </p:txBody>
      </p:sp>
      <p:pic>
        <p:nvPicPr>
          <p:cNvPr id="6" name="Picture 5"/>
          <p:cNvPicPr>
            <a:picLocks noChangeAspect="1"/>
          </p:cNvPicPr>
          <p:nvPr/>
        </p:nvPicPr>
        <p:blipFill>
          <a:blip r:embed="rId2"/>
          <a:stretch>
            <a:fillRect/>
          </a:stretch>
        </p:blipFill>
        <p:spPr>
          <a:xfrm>
            <a:off x="5873000" y="1922903"/>
            <a:ext cx="2238085" cy="4351338"/>
          </a:xfrm>
          <a:prstGeom prst="rect">
            <a:avLst/>
          </a:prstGeom>
        </p:spPr>
      </p:pic>
      <p:sp>
        <p:nvSpPr>
          <p:cNvPr id="4" name="Slide Number Placeholder 3"/>
          <p:cNvSpPr>
            <a:spLocks noGrp="1"/>
          </p:cNvSpPr>
          <p:nvPr>
            <p:ph type="sldNum" sz="quarter" idx="12"/>
          </p:nvPr>
        </p:nvSpPr>
        <p:spPr/>
        <p:txBody>
          <a:bodyPr/>
          <a:lstStyle/>
          <a:p>
            <a:fld id="{78898C1D-E03B-47AD-B768-A8799BB65E88}" type="slidenum">
              <a:rPr lang="en-US" smtClean="0"/>
              <a:t>10</a:t>
            </a:fld>
            <a:endParaRPr lang="en-US"/>
          </a:p>
        </p:txBody>
      </p:sp>
      <p:sp>
        <p:nvSpPr>
          <p:cNvPr id="5" name="Date Placeholder 4"/>
          <p:cNvSpPr>
            <a:spLocks noGrp="1"/>
          </p:cNvSpPr>
          <p:nvPr>
            <p:ph type="dt" sz="half" idx="10"/>
          </p:nvPr>
        </p:nvSpPr>
        <p:spPr/>
        <p:txBody>
          <a:bodyPr/>
          <a:lstStyle/>
          <a:p>
            <a:fld id="{FA491CC2-4A77-4AFB-9983-334006B342B2}" type="datetime1">
              <a:rPr lang="en-US" smtClean="0"/>
              <a:t>7/16/2018</a:t>
            </a:fld>
            <a:endParaRPr lang="en-US"/>
          </a:p>
        </p:txBody>
      </p:sp>
      <p:sp>
        <p:nvSpPr>
          <p:cNvPr id="7" name="Content Placeholder 2"/>
          <p:cNvSpPr txBox="1">
            <a:spLocks/>
          </p:cNvSpPr>
          <p:nvPr/>
        </p:nvSpPr>
        <p:spPr>
          <a:xfrm>
            <a:off x="8657379" y="2201232"/>
            <a:ext cx="3295625" cy="2621139"/>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Forehand</a:t>
            </a:r>
          </a:p>
          <a:p>
            <a:pPr lvl="1">
              <a:buFont typeface="Wingdings" panose="05000000000000000000" pitchFamily="2" charset="2"/>
              <a:buChar char="§"/>
            </a:pPr>
            <a:r>
              <a:rPr lang="en-US" sz="2400" dirty="0"/>
              <a:t> 6 targets (red), 10 attempts each</a:t>
            </a:r>
          </a:p>
          <a:p>
            <a:pPr lvl="1">
              <a:buFont typeface="Wingdings" panose="05000000000000000000" pitchFamily="2" charset="2"/>
              <a:buChar char="§"/>
            </a:pPr>
            <a:r>
              <a:rPr lang="en-US" sz="2400" dirty="0"/>
              <a:t>Kinect(blue) will be recording while the subject faces the sensor</a:t>
            </a:r>
          </a:p>
          <a:p>
            <a:pPr lvl="1">
              <a:buFont typeface="Wingdings" panose="05000000000000000000" pitchFamily="2" charset="2"/>
              <a:buChar char="§"/>
            </a:pPr>
            <a:r>
              <a:rPr lang="en-US" sz="2400" dirty="0"/>
              <a:t>Normalized topspin grip </a:t>
            </a:r>
          </a:p>
          <a:p>
            <a:pPr marL="201168" lvl="1" indent="0">
              <a:buNone/>
            </a:pPr>
            <a:endParaRPr lang="en-US" sz="2400" dirty="0"/>
          </a:p>
          <a:p>
            <a:pPr marL="0" indent="0">
              <a:buNone/>
            </a:pPr>
            <a:endParaRPr lang="en-US" sz="2400" dirty="0"/>
          </a:p>
        </p:txBody>
      </p:sp>
      <p:sp>
        <p:nvSpPr>
          <p:cNvPr id="9" name="Content Placeholder 2"/>
          <p:cNvSpPr txBox="1">
            <a:spLocks/>
          </p:cNvSpPr>
          <p:nvPr/>
        </p:nvSpPr>
        <p:spPr>
          <a:xfrm>
            <a:off x="1259937" y="2201232"/>
            <a:ext cx="3714265" cy="29611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Recruit healthy tennis athletes</a:t>
            </a:r>
          </a:p>
          <a:p>
            <a:pPr>
              <a:buFont typeface="Wingdings" panose="05000000000000000000" pitchFamily="2" charset="2"/>
              <a:buChar char="§"/>
            </a:pPr>
            <a:r>
              <a:rPr lang="en-US" sz="2400" dirty="0"/>
              <a:t>All genders</a:t>
            </a:r>
          </a:p>
          <a:p>
            <a:pPr>
              <a:buFont typeface="Wingdings" panose="05000000000000000000" pitchFamily="2" charset="2"/>
              <a:buChar char="§"/>
            </a:pPr>
            <a:r>
              <a:rPr lang="en-US" sz="2400" dirty="0"/>
              <a:t>Lefty or Righty </a:t>
            </a:r>
          </a:p>
          <a:p>
            <a:pPr>
              <a:buFont typeface="Wingdings" panose="05000000000000000000" pitchFamily="2" charset="2"/>
              <a:buChar char="§"/>
            </a:pPr>
            <a:r>
              <a:rPr lang="en-US" sz="2400" dirty="0"/>
              <a:t>Grid to manually annotate record all resulting trajectories</a:t>
            </a:r>
          </a:p>
          <a:p>
            <a:pPr>
              <a:buFont typeface="Wingdings" panose="05000000000000000000" pitchFamily="2" charset="2"/>
              <a:buChar char="§"/>
            </a:pPr>
            <a:endParaRPr lang="en-US" sz="3100" dirty="0"/>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359676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Processing</a:t>
            </a:r>
          </a:p>
        </p:txBody>
      </p:sp>
      <p:sp>
        <p:nvSpPr>
          <p:cNvPr id="4" name="Date Placeholder 3"/>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11</a:t>
            </a:fld>
            <a:endParaRPr lang="en-US"/>
          </a:p>
        </p:txBody>
      </p:sp>
      <p:sp>
        <p:nvSpPr>
          <p:cNvPr id="6" name="Content Placeholder 2"/>
          <p:cNvSpPr txBox="1">
            <a:spLocks noGrp="1"/>
          </p:cNvSpPr>
          <p:nvPr>
            <p:ph idx="1"/>
          </p:nvPr>
        </p:nvSpPr>
        <p:spPr>
          <a:xfrm>
            <a:off x="1097279" y="1845734"/>
            <a:ext cx="4091665" cy="4023360"/>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The Kinect’s frame rate can fluctuate below the advertised 30 fps. This variable frame rate is not controllable by the user and mainly relies on the hardware components of the sensor and the user’s computer resources.</a:t>
            </a:r>
          </a:p>
          <a:p>
            <a:pPr>
              <a:buFont typeface="Wingdings" panose="05000000000000000000" pitchFamily="2" charset="2"/>
              <a:buChar char="§"/>
            </a:pPr>
            <a:r>
              <a:rPr lang="en-US" sz="2400" dirty="0"/>
              <a:t>In order to compensate for frame rate fluctuation, raw skeletal tracking data will be interpolated and filtered</a:t>
            </a:r>
          </a:p>
          <a:p>
            <a:pPr>
              <a:buFont typeface="Wingdings" panose="05000000000000000000" pitchFamily="2" charset="2"/>
              <a:buChar char="§"/>
            </a:pPr>
            <a:r>
              <a:rPr lang="en-US" sz="2400" dirty="0"/>
              <a:t>Algorithms designed in this work classifies recorded </a:t>
            </a:r>
            <a:r>
              <a:rPr lang="en-US" sz="2400" b="1" dirty="0"/>
              <a:t>skeletal tracking data</a:t>
            </a:r>
            <a:r>
              <a:rPr lang="en-US" sz="2400" dirty="0"/>
              <a:t>.</a:t>
            </a:r>
          </a:p>
          <a:p>
            <a:pPr marL="0" indent="0">
              <a:buNone/>
            </a:pPr>
            <a:endParaRPr lang="en-US" sz="2400" dirty="0"/>
          </a:p>
        </p:txBody>
      </p:sp>
      <p:pic>
        <p:nvPicPr>
          <p:cNvPr id="8" name="Picture 7">
            <a:extLst>
              <a:ext uri="{FF2B5EF4-FFF2-40B4-BE49-F238E27FC236}">
                <a16:creationId xmlns:a16="http://schemas.microsoft.com/office/drawing/2014/main" id="{C7C7A1DD-5788-4F8B-9035-99CC45AA3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944" y="1845734"/>
            <a:ext cx="6879773" cy="4104644"/>
          </a:xfrm>
          <a:prstGeom prst="rect">
            <a:avLst/>
          </a:prstGeom>
        </p:spPr>
      </p:pic>
    </p:spTree>
    <p:extLst>
      <p:ext uri="{BB962C8B-B14F-4D97-AF65-F5344CB8AC3E}">
        <p14:creationId xmlns:p14="http://schemas.microsoft.com/office/powerpoint/2010/main" val="1586611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Swing Variance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0494" y="2718673"/>
            <a:ext cx="3810502" cy="2143407"/>
          </a:xfrm>
        </p:spPr>
      </p:pic>
      <p:sp>
        <p:nvSpPr>
          <p:cNvPr id="3" name="Slide Number Placeholder 2"/>
          <p:cNvSpPr>
            <a:spLocks noGrp="1"/>
          </p:cNvSpPr>
          <p:nvPr>
            <p:ph type="sldNum" sz="quarter" idx="12"/>
          </p:nvPr>
        </p:nvSpPr>
        <p:spPr/>
        <p:txBody>
          <a:bodyPr/>
          <a:lstStyle/>
          <a:p>
            <a:fld id="{78898C1D-E03B-47AD-B768-A8799BB65E88}" type="slidenum">
              <a:rPr lang="en-US" smtClean="0"/>
              <a:t>12</a:t>
            </a:fld>
            <a:endParaRPr lang="en-US"/>
          </a:p>
        </p:txBody>
      </p:sp>
      <p:sp>
        <p:nvSpPr>
          <p:cNvPr id="5" name="Date Placeholder 4"/>
          <p:cNvSpPr>
            <a:spLocks noGrp="1"/>
          </p:cNvSpPr>
          <p:nvPr>
            <p:ph type="dt" sz="half" idx="10"/>
          </p:nvPr>
        </p:nvSpPr>
        <p:spPr/>
        <p:txBody>
          <a:bodyPr/>
          <a:lstStyle/>
          <a:p>
            <a:fld id="{35C6EA41-FA8D-4586-B35C-A77F269657F4}" type="datetime1">
              <a:rPr lang="en-US" smtClean="0"/>
              <a:t>7/16/2018</a:t>
            </a:fld>
            <a:endParaRPr lang="en-US"/>
          </a:p>
        </p:txBody>
      </p:sp>
      <p:pic>
        <p:nvPicPr>
          <p:cNvPr id="9" name="Picture 8">
            <a:extLst>
              <a:ext uri="{FF2B5EF4-FFF2-40B4-BE49-F238E27FC236}">
                <a16:creationId xmlns:a16="http://schemas.microsoft.com/office/drawing/2014/main" id="{FB48091F-2F91-4AB0-B162-993670446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5" y="2639823"/>
            <a:ext cx="3954194" cy="2222257"/>
          </a:xfrm>
          <a:prstGeom prst="rect">
            <a:avLst/>
          </a:prstGeom>
        </p:spPr>
      </p:pic>
    </p:spTree>
    <p:extLst>
      <p:ext uri="{BB962C8B-B14F-4D97-AF65-F5344CB8AC3E}">
        <p14:creationId xmlns:p14="http://schemas.microsoft.com/office/powerpoint/2010/main" val="2066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36991"/>
            <a:ext cx="10018713" cy="1433847"/>
          </a:xfrm>
        </p:spPr>
        <p:txBody>
          <a:bodyPr/>
          <a:lstStyle/>
          <a:p>
            <a:r>
              <a:rPr lang="en-US" dirty="0"/>
              <a:t>Swing Window</a:t>
            </a:r>
          </a:p>
        </p:txBody>
      </p:sp>
      <p:sp>
        <p:nvSpPr>
          <p:cNvPr id="3" name="Slide Number Placeholder 2"/>
          <p:cNvSpPr>
            <a:spLocks noGrp="1"/>
          </p:cNvSpPr>
          <p:nvPr>
            <p:ph type="sldNum" sz="quarter" idx="12"/>
          </p:nvPr>
        </p:nvSpPr>
        <p:spPr/>
        <p:txBody>
          <a:bodyPr/>
          <a:lstStyle/>
          <a:p>
            <a:fld id="{78898C1D-E03B-47AD-B768-A8799BB65E88}" type="slidenum">
              <a:rPr lang="en-US" smtClean="0"/>
              <a:t>13</a:t>
            </a:fld>
            <a:endParaRPr lang="en-US"/>
          </a:p>
        </p:txBody>
      </p:sp>
      <p:sp>
        <p:nvSpPr>
          <p:cNvPr id="5" name="Date Placeholder 4"/>
          <p:cNvSpPr>
            <a:spLocks noGrp="1"/>
          </p:cNvSpPr>
          <p:nvPr>
            <p:ph type="dt" sz="half" idx="10"/>
          </p:nvPr>
        </p:nvSpPr>
        <p:spPr/>
        <p:txBody>
          <a:bodyPr/>
          <a:lstStyle/>
          <a:p>
            <a:fld id="{9ACF430A-3964-4CBF-8A7B-5B850DE467DF}" type="datetime1">
              <a:rPr lang="en-US" smtClean="0"/>
              <a:t>7/16/2018</a:t>
            </a:fld>
            <a:endParaRPr lang="en-US"/>
          </a:p>
        </p:txBody>
      </p:sp>
      <p:sp>
        <p:nvSpPr>
          <p:cNvPr id="6" name="Content Placeholder 2"/>
          <p:cNvSpPr txBox="1">
            <a:spLocks/>
          </p:cNvSpPr>
          <p:nvPr/>
        </p:nvSpPr>
        <p:spPr>
          <a:xfrm>
            <a:off x="1328634" y="1850237"/>
            <a:ext cx="3348070" cy="398218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Dominant- side hand Y component</a:t>
            </a:r>
          </a:p>
          <a:p>
            <a:pPr>
              <a:buFont typeface="Wingdings" panose="05000000000000000000" pitchFamily="2" charset="2"/>
              <a:buChar char="§"/>
            </a:pPr>
            <a:r>
              <a:rPr lang="en-US" sz="2400" dirty="0"/>
              <a:t>Different swing speeds across subject</a:t>
            </a:r>
          </a:p>
          <a:p>
            <a:pPr>
              <a:buFont typeface="Wingdings" panose="05000000000000000000" pitchFamily="2" charset="2"/>
              <a:buChar char="§"/>
            </a:pPr>
            <a:r>
              <a:rPr lang="en-US" sz="2400" dirty="0"/>
              <a:t>Input = 25x 3x Swing window </a:t>
            </a:r>
          </a:p>
          <a:p>
            <a:pPr marL="0" indent="0">
              <a:buNone/>
            </a:pPr>
            <a:endParaRPr lang="en-US" sz="2400" dirty="0"/>
          </a:p>
          <a:p>
            <a:pPr marL="0" indent="0">
              <a:buFont typeface="Calibri" panose="020F0502020204030204" pitchFamily="34" charset="0"/>
              <a:buNone/>
            </a:pPr>
            <a:endParaRPr lang="en-US" sz="2400" dirty="0"/>
          </a:p>
        </p:txBody>
      </p:sp>
      <p:pic>
        <p:nvPicPr>
          <p:cNvPr id="9" name="Picture 8">
            <a:extLst>
              <a:ext uri="{FF2B5EF4-FFF2-40B4-BE49-F238E27FC236}">
                <a16:creationId xmlns:a16="http://schemas.microsoft.com/office/drawing/2014/main" id="{1B434A03-1C72-40FA-A812-8801C6513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04" y="1817644"/>
            <a:ext cx="6879773" cy="4104644"/>
          </a:xfrm>
          <a:prstGeom prst="rect">
            <a:avLst/>
          </a:prstGeom>
        </p:spPr>
      </p:pic>
    </p:spTree>
    <p:extLst>
      <p:ext uri="{BB962C8B-B14F-4D97-AF65-F5344CB8AC3E}">
        <p14:creationId xmlns:p14="http://schemas.microsoft.com/office/powerpoint/2010/main" val="3493629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A57A-D804-4587-8305-E73A4420AD99}"/>
              </a:ext>
            </a:extLst>
          </p:cNvPr>
          <p:cNvSpPr>
            <a:spLocks noGrp="1"/>
          </p:cNvSpPr>
          <p:nvPr>
            <p:ph type="title"/>
          </p:nvPr>
        </p:nvSpPr>
        <p:spPr/>
        <p:txBody>
          <a:bodyPr/>
          <a:lstStyle/>
          <a:p>
            <a:r>
              <a:rPr lang="en-US" dirty="0"/>
              <a:t>Swing Window (cont’d)</a:t>
            </a:r>
          </a:p>
        </p:txBody>
      </p:sp>
      <p:sp>
        <p:nvSpPr>
          <p:cNvPr id="4" name="Date Placeholder 3">
            <a:extLst>
              <a:ext uri="{FF2B5EF4-FFF2-40B4-BE49-F238E27FC236}">
                <a16:creationId xmlns:a16="http://schemas.microsoft.com/office/drawing/2014/main" id="{57093A1B-940C-4A83-A74D-FDBED03D3280}"/>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7B0B6620-4C64-4EB4-81D0-D09F47A3930B}"/>
              </a:ext>
            </a:extLst>
          </p:cNvPr>
          <p:cNvSpPr>
            <a:spLocks noGrp="1"/>
          </p:cNvSpPr>
          <p:nvPr>
            <p:ph type="sldNum" sz="quarter" idx="12"/>
          </p:nvPr>
        </p:nvSpPr>
        <p:spPr/>
        <p:txBody>
          <a:bodyPr/>
          <a:lstStyle/>
          <a:p>
            <a:fld id="{78898C1D-E03B-47AD-B768-A8799BB65E88}" type="slidenum">
              <a:rPr lang="en-US" smtClean="0"/>
              <a:t>14</a:t>
            </a:fld>
            <a:endParaRPr lang="en-US"/>
          </a:p>
        </p:txBody>
      </p:sp>
      <p:pic>
        <p:nvPicPr>
          <p:cNvPr id="10" name="Picture 9">
            <a:extLst>
              <a:ext uri="{FF2B5EF4-FFF2-40B4-BE49-F238E27FC236}">
                <a16:creationId xmlns:a16="http://schemas.microsoft.com/office/drawing/2014/main" id="{7B4821A1-556B-490C-BD0D-86AB68459C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4701" y="2489648"/>
            <a:ext cx="6145689" cy="2630993"/>
          </a:xfrm>
          <a:prstGeom prst="rect">
            <a:avLst/>
          </a:prstGeom>
        </p:spPr>
      </p:pic>
      <p:pic>
        <p:nvPicPr>
          <p:cNvPr id="19" name="Screen Recording 11">
            <a:hlinkClick r:id="" action="ppaction://media"/>
            <a:extLst>
              <a:ext uri="{FF2B5EF4-FFF2-40B4-BE49-F238E27FC236}">
                <a16:creationId xmlns:a16="http://schemas.microsoft.com/office/drawing/2014/main" id="{B0CCAE4F-AD1B-42F1-850F-32CE3301E8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01609" y="1944235"/>
            <a:ext cx="5135393" cy="4022725"/>
          </a:xfrm>
        </p:spPr>
      </p:pic>
    </p:spTree>
    <p:extLst>
      <p:ext uri="{BB962C8B-B14F-4D97-AF65-F5344CB8AC3E}">
        <p14:creationId xmlns:p14="http://schemas.microsoft.com/office/powerpoint/2010/main" val="28254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mute="1">
                <p:cTn id="12" fill="hold" display="0">
                  <p:stCondLst>
                    <p:cond delay="indefinite"/>
                  </p:stCondLst>
                </p:cTn>
                <p:tgtEl>
                  <p:spTgt spid="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85B1-782F-4DE0-9CE1-D0C1ACC03B67}"/>
              </a:ext>
            </a:extLst>
          </p:cNvPr>
          <p:cNvSpPr>
            <a:spLocks noGrp="1"/>
          </p:cNvSpPr>
          <p:nvPr>
            <p:ph type="title"/>
          </p:nvPr>
        </p:nvSpPr>
        <p:spPr/>
        <p:txBody>
          <a:bodyPr/>
          <a:lstStyle/>
          <a:p>
            <a:r>
              <a:rPr lang="en-US" dirty="0"/>
              <a:t>Deep Learning Introduction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1C4B9F-988C-43CB-8332-5C58894D3AF0}"/>
                  </a:ext>
                </a:extLst>
              </p:cNvPr>
              <p:cNvSpPr>
                <a:spLocks noGrp="1"/>
              </p:cNvSpPr>
              <p:nvPr>
                <p:ph idx="1"/>
              </p:nvPr>
            </p:nvSpPr>
            <p:spPr/>
            <p:txBody>
              <a:bodyPr/>
              <a:lstStyle/>
              <a:p>
                <a:endParaRPr lang="en-US" dirty="0"/>
              </a:p>
              <a:p>
                <a:pPr>
                  <a:buFont typeface="Wingdings" panose="05000000000000000000" pitchFamily="2" charset="2"/>
                  <a:buChar char="q"/>
                </a:pPr>
                <a:r>
                  <a:rPr lang="en-US" b="1" dirty="0"/>
                  <a:t>Forward-Propagation</a:t>
                </a:r>
                <a:r>
                  <a:rPr lang="en-US" dirty="0"/>
                  <a:t> = Input data is fed through the model to predict output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oMath>
                </a14:m>
                <a:endParaRPr lang="en-US" dirty="0"/>
              </a:p>
              <a:p>
                <a:pPr>
                  <a:buFont typeface="Wingdings" panose="05000000000000000000" pitchFamily="2" charset="2"/>
                  <a:buChar char="q"/>
                </a:pPr>
                <a:r>
                  <a:rPr lang="en-US" b="1" dirty="0"/>
                  <a:t>Backward Propagation </a:t>
                </a:r>
                <a:r>
                  <a:rPr lang="en-US" dirty="0"/>
                  <a:t>= Update parameters based on loss, 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a:t>
                </a:r>
                <a14:m>
                  <m:oMath xmlns:m="http://schemas.openxmlformats.org/officeDocument/2006/math">
                    <m:r>
                      <m:rPr>
                        <m:sty m:val="p"/>
                      </m:rPr>
                      <a:rPr lang="en-US" b="0" i="0" smtClean="0">
                        <a:latin typeface="Cambria Math" panose="02040503050406030204" pitchFamily="18" charset="0"/>
                      </a:rPr>
                      <m:t>y</m:t>
                    </m:r>
                  </m:oMath>
                </a14:m>
                <a:r>
                  <a:rPr lang="en-US" dirty="0"/>
                  <a:t>). Training</a:t>
                </a:r>
              </a:p>
              <a:p>
                <a:pPr>
                  <a:buFont typeface="Wingdings" panose="05000000000000000000" pitchFamily="2" charset="2"/>
                  <a:buChar char="q"/>
                </a:pPr>
                <a:r>
                  <a:rPr lang="en-US" b="1" dirty="0"/>
                  <a:t>Data</a:t>
                </a:r>
              </a:p>
              <a:p>
                <a:pPr lvl="1">
                  <a:buFont typeface="Wingdings" panose="05000000000000000000" pitchFamily="2" charset="2"/>
                  <a:buChar char="q"/>
                </a:pPr>
                <a:r>
                  <a:rPr lang="en-US" dirty="0"/>
                  <a:t>X, Y= input vectors/matrices, correct target </a:t>
                </a:r>
              </a:p>
              <a:p>
                <a:pPr lvl="1">
                  <a:buFont typeface="Wingdings" panose="05000000000000000000" pitchFamily="2" charset="2"/>
                  <a:buChar char="q"/>
                </a:pPr>
                <a:r>
                  <a:rPr lang="en-US" dirty="0"/>
                  <a:t>Train on x1 and y1  (training set)</a:t>
                </a:r>
              </a:p>
              <a:p>
                <a:pPr lvl="1">
                  <a:buFont typeface="Wingdings" panose="05000000000000000000" pitchFamily="2" charset="2"/>
                  <a:buChar char="q"/>
                </a:pPr>
                <a:r>
                  <a:rPr lang="en-US" dirty="0"/>
                  <a:t>Validate on disjoint set x2,y2 (validation set)</a:t>
                </a:r>
              </a:p>
              <a:p>
                <a:pPr lvl="1">
                  <a:buFont typeface="Wingdings" panose="05000000000000000000" pitchFamily="2" charset="2"/>
                  <a:buChar char="q"/>
                </a:pPr>
                <a:r>
                  <a:rPr lang="en-US" dirty="0"/>
                  <a:t>Epoch = training set iteration </a:t>
                </a:r>
              </a:p>
              <a:p>
                <a:endParaRPr lang="en-US" dirty="0"/>
              </a:p>
            </p:txBody>
          </p:sp>
        </mc:Choice>
        <mc:Fallback xmlns="">
          <p:sp>
            <p:nvSpPr>
              <p:cNvPr id="3" name="Content Placeholder 2">
                <a:extLst>
                  <a:ext uri="{FF2B5EF4-FFF2-40B4-BE49-F238E27FC236}">
                    <a16:creationId xmlns:a16="http://schemas.microsoft.com/office/drawing/2014/main" id="{DD1C4B9F-988C-43CB-8332-5C58894D3AF0}"/>
                  </a:ext>
                </a:extLst>
              </p:cNvPr>
              <p:cNvSpPr>
                <a:spLocks noGrp="1" noRot="1" noChangeAspect="1" noMove="1" noResize="1" noEditPoints="1" noAdjustHandles="1" noChangeArrowheads="1" noChangeShapeType="1" noTextEdit="1"/>
              </p:cNvSpPr>
              <p:nvPr>
                <p:ph idx="1"/>
              </p:nvPr>
            </p:nvSpPr>
            <p:spPr>
              <a:blipFill>
                <a:blip r:embed="rId2"/>
                <a:stretch>
                  <a:fillRect l="-145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E04B464-3FF1-4338-8893-4D692EB71A27}"/>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4D31DD97-F318-4720-87F7-9281BF3246A1}"/>
              </a:ext>
            </a:extLst>
          </p:cNvPr>
          <p:cNvSpPr>
            <a:spLocks noGrp="1"/>
          </p:cNvSpPr>
          <p:nvPr>
            <p:ph type="sldNum" sz="quarter" idx="12"/>
          </p:nvPr>
        </p:nvSpPr>
        <p:spPr/>
        <p:txBody>
          <a:bodyPr/>
          <a:lstStyle/>
          <a:p>
            <a:fld id="{78898C1D-E03B-47AD-B768-A8799BB65E88}" type="slidenum">
              <a:rPr lang="en-US" smtClean="0"/>
              <a:t>15</a:t>
            </a:fld>
            <a:endParaRPr lang="en-US"/>
          </a:p>
        </p:txBody>
      </p:sp>
    </p:spTree>
    <p:extLst>
      <p:ext uri="{BB962C8B-B14F-4D97-AF65-F5344CB8AC3E}">
        <p14:creationId xmlns:p14="http://schemas.microsoft.com/office/powerpoint/2010/main" val="60808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2166-91F6-49EC-9A73-2A60D35123D3}"/>
              </a:ext>
            </a:extLst>
          </p:cNvPr>
          <p:cNvSpPr>
            <a:spLocks noGrp="1"/>
          </p:cNvSpPr>
          <p:nvPr>
            <p:ph type="title"/>
          </p:nvPr>
        </p:nvSpPr>
        <p:spPr/>
        <p:txBody>
          <a:bodyPr/>
          <a:lstStyle/>
          <a:p>
            <a:r>
              <a:rPr lang="en-US" dirty="0"/>
              <a:t>Feed-Forward Neural Network</a:t>
            </a:r>
          </a:p>
        </p:txBody>
      </p:sp>
      <p:sp>
        <p:nvSpPr>
          <p:cNvPr id="4" name="Date Placeholder 3">
            <a:extLst>
              <a:ext uri="{FF2B5EF4-FFF2-40B4-BE49-F238E27FC236}">
                <a16:creationId xmlns:a16="http://schemas.microsoft.com/office/drawing/2014/main" id="{98E15142-6E8C-4CFC-AA7E-8821069D9619}"/>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3D4F49EE-DA27-476B-95CE-136027B11F00}"/>
              </a:ext>
            </a:extLst>
          </p:cNvPr>
          <p:cNvSpPr>
            <a:spLocks noGrp="1"/>
          </p:cNvSpPr>
          <p:nvPr>
            <p:ph type="sldNum" sz="quarter" idx="12"/>
          </p:nvPr>
        </p:nvSpPr>
        <p:spPr/>
        <p:txBody>
          <a:bodyPr/>
          <a:lstStyle/>
          <a:p>
            <a:fld id="{78898C1D-E03B-47AD-B768-A8799BB65E88}" type="slidenum">
              <a:rPr lang="en-US" smtClean="0"/>
              <a:t>16</a:t>
            </a:fld>
            <a:endParaRPr lang="en-US"/>
          </a:p>
        </p:txBody>
      </p:sp>
      <p:pic>
        <p:nvPicPr>
          <p:cNvPr id="3" name="Picture 2">
            <a:extLst>
              <a:ext uri="{FF2B5EF4-FFF2-40B4-BE49-F238E27FC236}">
                <a16:creationId xmlns:a16="http://schemas.microsoft.com/office/drawing/2014/main" id="{2BFE7140-DF39-4C81-A0DD-85AC5078C397}"/>
              </a:ext>
            </a:extLst>
          </p:cNvPr>
          <p:cNvPicPr>
            <a:picLocks noChangeAspect="1"/>
          </p:cNvPicPr>
          <p:nvPr/>
        </p:nvPicPr>
        <p:blipFill>
          <a:blip r:embed="rId2"/>
          <a:stretch>
            <a:fillRect/>
          </a:stretch>
        </p:blipFill>
        <p:spPr>
          <a:xfrm>
            <a:off x="6570617" y="1845734"/>
            <a:ext cx="4292370" cy="4441371"/>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1573786-4005-457D-8E06-70C8EA5534FA}"/>
                  </a:ext>
                </a:extLst>
              </p:cNvPr>
              <p:cNvSpPr>
                <a:spLocks noGrp="1"/>
              </p:cNvSpPr>
              <p:nvPr>
                <p:ph idx="1"/>
              </p:nvPr>
            </p:nvSpPr>
            <p:spPr>
              <a:xfrm>
                <a:off x="1097280" y="1896534"/>
                <a:ext cx="4846320" cy="4023360"/>
              </a:xfrm>
            </p:spPr>
            <p:txBody>
              <a:bodyPr/>
              <a:lstStyle/>
              <a:p>
                <a:pPr>
                  <a:buFont typeface="Wingdings" panose="05000000000000000000" pitchFamily="2" charset="2"/>
                  <a:buChar char="q"/>
                </a:pPr>
                <a:r>
                  <a:rPr lang="en-US" dirty="0"/>
                  <a:t>Input layer, hidden layer(s), output layer</a:t>
                </a:r>
              </a:p>
              <a:p>
                <a:pPr>
                  <a:buFont typeface="Wingdings" panose="05000000000000000000" pitchFamily="2" charset="2"/>
                  <a:buChar char="q"/>
                </a:pPr>
                <a:r>
                  <a:rPr lang="en-US" dirty="0"/>
                  <a:t>Input = vector of </a:t>
                </a:r>
                <a:r>
                  <a:rPr lang="en-US" dirty="0" err="1"/>
                  <a:t>i</a:t>
                </a:r>
                <a:r>
                  <a:rPr lang="en-US" dirty="0"/>
                  <a:t> elements,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endParaRPr lang="en-US" dirty="0"/>
              </a:p>
              <a:p>
                <a:pPr>
                  <a:buFont typeface="Wingdings" panose="05000000000000000000" pitchFamily="2" charset="2"/>
                  <a:buChar char="q"/>
                </a:pPr>
                <a:r>
                  <a:rPr lang="en-US" dirty="0"/>
                  <a:t>Hidden Layer</a:t>
                </a:r>
              </a:p>
              <a:p>
                <a:pPr lvl="1">
                  <a:buFont typeface="Wingdings" panose="05000000000000000000" pitchFamily="2" charset="2"/>
                  <a:buChar char="q"/>
                </a:pPr>
                <a:r>
                  <a:rPr lang="en-US" dirty="0"/>
                  <a:t>Artificial neuron  connected by weights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𝑤</m:t>
                        </m:r>
                      </m:e>
                      <m:sub>
                        <m:r>
                          <a:rPr lang="en-US" i="1">
                            <a:latin typeface="Cambria Math" panose="02040503050406030204" pitchFamily="18" charset="0"/>
                          </a:rPr>
                          <m:t>𝑖</m:t>
                        </m:r>
                      </m:sub>
                    </m:sSub>
                  </m:oMath>
                </a14:m>
                <a:endParaRPr lang="en-US" dirty="0"/>
              </a:p>
              <a:p>
                <a:pPr lvl="1">
                  <a:buFont typeface="Wingdings" panose="05000000000000000000" pitchFamily="2" charset="2"/>
                  <a:buChar char="q"/>
                </a:pP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a14:m>
                <a:endParaRPr lang="en-US" dirty="0"/>
              </a:p>
              <a:p>
                <a:pPr>
                  <a:buFont typeface="Wingdings" panose="05000000000000000000" pitchFamily="2" charset="2"/>
                  <a:buChar char="q"/>
                </a:pPr>
                <a:r>
                  <a:rPr lang="en-US" dirty="0"/>
                  <a:t>Output layer = argmax(probabilistic value)</a:t>
                </a:r>
              </a:p>
            </p:txBody>
          </p:sp>
        </mc:Choice>
        <mc:Fallback xmlns="">
          <p:sp>
            <p:nvSpPr>
              <p:cNvPr id="7" name="Content Placeholder 6">
                <a:extLst>
                  <a:ext uri="{FF2B5EF4-FFF2-40B4-BE49-F238E27FC236}">
                    <a16:creationId xmlns:a16="http://schemas.microsoft.com/office/drawing/2014/main" id="{D1573786-4005-457D-8E06-70C8EA5534FA}"/>
                  </a:ext>
                </a:extLst>
              </p:cNvPr>
              <p:cNvSpPr>
                <a:spLocks noGrp="1" noRot="1" noChangeAspect="1" noMove="1" noResize="1" noEditPoints="1" noAdjustHandles="1" noChangeArrowheads="1" noChangeShapeType="1" noTextEdit="1"/>
              </p:cNvSpPr>
              <p:nvPr>
                <p:ph idx="1"/>
              </p:nvPr>
            </p:nvSpPr>
            <p:spPr>
              <a:xfrm>
                <a:off x="1097280" y="1896534"/>
                <a:ext cx="4846320" cy="4023360"/>
              </a:xfrm>
              <a:blipFill>
                <a:blip r:embed="rId3"/>
                <a:stretch>
                  <a:fillRect l="-3019" t="-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E45016F-9E64-4BBD-BAB2-A6472B9AFD25}"/>
                  </a:ext>
                </a:extLst>
              </p:cNvPr>
              <p:cNvSpPr/>
              <p:nvPr/>
            </p:nvSpPr>
            <p:spPr>
              <a:xfrm>
                <a:off x="6248402" y="2196584"/>
                <a:ext cx="4333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m:oMathPara>
                </a14:m>
                <a:endParaRPr lang="en-US" dirty="0"/>
              </a:p>
            </p:txBody>
          </p:sp>
        </mc:Choice>
        <mc:Fallback xmlns="">
          <p:sp>
            <p:nvSpPr>
              <p:cNvPr id="6" name="Rectangle 5">
                <a:extLst>
                  <a:ext uri="{FF2B5EF4-FFF2-40B4-BE49-F238E27FC236}">
                    <a16:creationId xmlns:a16="http://schemas.microsoft.com/office/drawing/2014/main" id="{7E45016F-9E64-4BBD-BAB2-A6472B9AFD25}"/>
                  </a:ext>
                </a:extLst>
              </p:cNvPr>
              <p:cNvSpPr>
                <a:spLocks noRot="1" noChangeAspect="1" noMove="1" noResize="1" noEditPoints="1" noAdjustHandles="1" noChangeArrowheads="1" noChangeShapeType="1" noTextEdit="1"/>
              </p:cNvSpPr>
              <p:nvPr/>
            </p:nvSpPr>
            <p:spPr>
              <a:xfrm>
                <a:off x="6248402" y="2196584"/>
                <a:ext cx="43338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ED27908-8872-45C7-94A9-B8A6E2220413}"/>
                  </a:ext>
                </a:extLst>
              </p:cNvPr>
              <p:cNvSpPr/>
              <p:nvPr/>
            </p:nvSpPr>
            <p:spPr>
              <a:xfrm>
                <a:off x="7503438" y="2196584"/>
                <a:ext cx="4744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oMath>
                  </m:oMathPara>
                </a14:m>
                <a:endParaRPr lang="en-US" dirty="0"/>
              </a:p>
            </p:txBody>
          </p:sp>
        </mc:Choice>
        <mc:Fallback xmlns="">
          <p:sp>
            <p:nvSpPr>
              <p:cNvPr id="8" name="Rectangle 7">
                <a:extLst>
                  <a:ext uri="{FF2B5EF4-FFF2-40B4-BE49-F238E27FC236}">
                    <a16:creationId xmlns:a16="http://schemas.microsoft.com/office/drawing/2014/main" id="{8ED27908-8872-45C7-94A9-B8A6E2220413}"/>
                  </a:ext>
                </a:extLst>
              </p:cNvPr>
              <p:cNvSpPr>
                <a:spLocks noRot="1" noChangeAspect="1" noMove="1" noResize="1" noEditPoints="1" noAdjustHandles="1" noChangeArrowheads="1" noChangeShapeType="1" noTextEdit="1"/>
              </p:cNvSpPr>
              <p:nvPr/>
            </p:nvSpPr>
            <p:spPr>
              <a:xfrm>
                <a:off x="7503438" y="2196584"/>
                <a:ext cx="474424"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599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157C-96E6-47D8-BC79-0D8129571EDC}"/>
              </a:ext>
            </a:extLst>
          </p:cNvPr>
          <p:cNvSpPr>
            <a:spLocks noGrp="1"/>
          </p:cNvSpPr>
          <p:nvPr>
            <p:ph type="title"/>
          </p:nvPr>
        </p:nvSpPr>
        <p:spPr/>
        <p:txBody>
          <a:bodyPr/>
          <a:lstStyle/>
          <a:p>
            <a:r>
              <a:rPr lang="en-US" dirty="0"/>
              <a:t>Training with SGD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5BC88DC-9C71-4EEE-8A1E-4566E749A9AD}"/>
                  </a:ext>
                </a:extLst>
              </p:cNvPr>
              <p:cNvSpPr>
                <a:spLocks noGrp="1"/>
              </p:cNvSpPr>
              <p:nvPr>
                <p:ph idx="1"/>
              </p:nvPr>
            </p:nvSpPr>
            <p:spPr>
              <a:xfrm>
                <a:off x="5595412" y="2007220"/>
                <a:ext cx="6325241" cy="3618091"/>
              </a:xfrm>
            </p:spPr>
            <p:txBody>
              <a:bodyPr/>
              <a:lstStyle/>
              <a:p>
                <a:pPr algn="ctr"/>
                <a:endParaRPr lang="en-US" dirty="0"/>
              </a:p>
              <a:p>
                <a:pPr algn="ct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m:rPr>
                            <m:sty m:val="p"/>
                          </m:rPr>
                          <a:rPr lang="en-US">
                            <a:latin typeface="Cambria Math" panose="02040503050406030204" pitchFamily="18" charset="0"/>
                          </a:rPr>
                          <m:t>w</m:t>
                        </m:r>
                      </m:sub>
                    </m:sSub>
                    <m:r>
                      <m:rPr>
                        <m:sty m:val="p"/>
                      </m:rPr>
                      <a:rPr lang="en-US">
                        <a:latin typeface="Cambria Math" panose="02040503050406030204" pitchFamily="18" charset="0"/>
                      </a:rPr>
                      <m:t>J</m:t>
                    </m:r>
                    <m:d>
                      <m:dPr>
                        <m:ctrlPr>
                          <a:rPr lang="en-US" i="1">
                            <a:latin typeface="Cambria Math" panose="02040503050406030204" pitchFamily="18" charset="0"/>
                          </a:rPr>
                        </m:ctrlPr>
                      </m:dPr>
                      <m:e>
                        <m:r>
                          <m:rPr>
                            <m:sty m:val="p"/>
                          </m:rPr>
                          <a:rPr lang="en-US">
                            <a:latin typeface="Cambria Math" panose="02040503050406030204" pitchFamily="18" charset="0"/>
                          </a:rPr>
                          <m:t>w</m:t>
                        </m:r>
                      </m:e>
                    </m:d>
                    <m:r>
                      <a:rPr lang="en-US">
                        <a:latin typeface="Cambria Math" panose="02040503050406030204" pitchFamily="18" charset="0"/>
                      </a:rPr>
                      <m:t> =</m:t>
                    </m:r>
                    <m:f>
                      <m:fPr>
                        <m:ctrlPr>
                          <a:rPr lang="en-US" i="1">
                            <a:latin typeface="Cambria Math" panose="02040503050406030204" pitchFamily="18" charset="0"/>
                          </a:rPr>
                        </m:ctrlPr>
                      </m:fPr>
                      <m:num>
                        <m:r>
                          <m:rPr>
                            <m:sty m:val="p"/>
                          </m:rPr>
                          <a:rPr lang="en-US">
                            <a:latin typeface="Cambria Math" panose="02040503050406030204" pitchFamily="18" charset="0"/>
                          </a:rPr>
                          <m:t>d</m:t>
                        </m:r>
                        <m:d>
                          <m:dPr>
                            <m:ctrlPr>
                              <a:rPr lang="en-US" i="1">
                                <a:latin typeface="Cambria Math" panose="02040503050406030204" pitchFamily="18" charset="0"/>
                              </a:rPr>
                            </m:ctrlPr>
                          </m:dPr>
                          <m:e>
                            <m:r>
                              <m:rPr>
                                <m:sty m:val="p"/>
                              </m:rPr>
                              <a:rPr lang="en-US">
                                <a:latin typeface="Cambria Math" panose="02040503050406030204" pitchFamily="18" charset="0"/>
                              </a:rPr>
                              <m:t>L</m:t>
                            </m:r>
                            <m:d>
                              <m:dPr>
                                <m:ctrlPr>
                                  <a:rPr lang="en-US" i="1">
                                    <a:latin typeface="Cambria Math" panose="02040503050406030204" pitchFamily="18" charset="0"/>
                                  </a:rPr>
                                </m:ctrlPr>
                              </m:dPr>
                              <m:e>
                                <m:r>
                                  <m:rPr>
                                    <m:sty m:val="p"/>
                                  </m:rPr>
                                  <a:rPr lang="en-US">
                                    <a:latin typeface="Cambria Math" panose="02040503050406030204" pitchFamily="18" charset="0"/>
                                  </a:rPr>
                                  <m:t>y</m:t>
                                </m:r>
                                <m:r>
                                  <a:rPr lang="en-US">
                                    <a:latin typeface="Cambria Math" panose="02040503050406030204" pitchFamily="18" charset="0"/>
                                  </a:rPr>
                                  <m:t>,</m:t>
                                </m:r>
                                <m:acc>
                                  <m:accPr>
                                    <m:chr m:val="̂"/>
                                    <m:ctrlPr>
                                      <a:rPr lang="en-US" i="1">
                                        <a:latin typeface="Cambria Math" panose="02040503050406030204" pitchFamily="18" charset="0"/>
                                      </a:rPr>
                                    </m:ctrlPr>
                                  </m:accPr>
                                  <m:e>
                                    <m:r>
                                      <m:rPr>
                                        <m:sty m:val="p"/>
                                      </m:rPr>
                                      <a:rPr lang="en-US">
                                        <a:latin typeface="Cambria Math" panose="02040503050406030204" pitchFamily="18" charset="0"/>
                                      </a:rPr>
                                      <m:t>y</m:t>
                                    </m:r>
                                  </m:e>
                                </m:acc>
                              </m:e>
                            </m:d>
                          </m:e>
                        </m:d>
                      </m:num>
                      <m:den>
                        <m:r>
                          <m:rPr>
                            <m:sty m:val="p"/>
                          </m:rPr>
                          <a:rPr lang="en-US">
                            <a:latin typeface="Cambria Math" panose="02040503050406030204" pitchFamily="18" charset="0"/>
                          </a:rPr>
                          <m:t>dw</m:t>
                        </m:r>
                      </m:den>
                    </m:f>
                  </m:oMath>
                </a14:m>
                <a:endParaRPr lang="en-US" dirty="0"/>
              </a:p>
              <a:p>
                <a:pPr algn="ctr"/>
                <a:endParaRPr lang="en-US" dirty="0"/>
              </a:p>
              <a:p>
                <a:pPr algn="ctr"/>
                <a14:m>
                  <m:oMath xmlns:m="http://schemas.openxmlformats.org/officeDocument/2006/math">
                    <m:r>
                      <m:rPr>
                        <m:sty m:val="p"/>
                      </m:rPr>
                      <a:rPr lang="en-US">
                        <a:latin typeface="Cambria Math" panose="02040503050406030204" pitchFamily="18" charset="0"/>
                      </a:rPr>
                      <m:t>w</m:t>
                    </m:r>
                    <m:r>
                      <a:rPr lang="en-US">
                        <a:latin typeface="Cambria Math" panose="02040503050406030204" pitchFamily="18" charset="0"/>
                      </a:rPr>
                      <m:t>=</m:t>
                    </m:r>
                    <m:r>
                      <m:rPr>
                        <m:sty m:val="p"/>
                      </m:rPr>
                      <a:rPr lang="en-US">
                        <a:latin typeface="Cambria Math" panose="02040503050406030204" pitchFamily="18" charset="0"/>
                      </a:rPr>
                      <m:t>w</m:t>
                    </m:r>
                    <m:r>
                      <a:rPr lang="en-US" i="1">
                        <a:latin typeface="Cambria Math" panose="02040503050406030204" pitchFamily="18" charset="0"/>
                      </a:rPr>
                      <m:t>−</m:t>
                    </m:r>
                    <m:r>
                      <m:rPr>
                        <m:sty m:val="p"/>
                      </m:rPr>
                      <a:rPr lang="en-US">
                        <a:latin typeface="Cambria Math" panose="02040503050406030204" pitchFamily="18" charset="0"/>
                      </a:rPr>
                      <m:t>η</m:t>
                    </m:r>
                    <m:sSub>
                      <m:sSubPr>
                        <m:ctrlPr>
                          <a:rPr lang="en-US" i="1">
                            <a:latin typeface="Cambria Math" panose="02040503050406030204" pitchFamily="18" charset="0"/>
                          </a:rPr>
                        </m:ctrlPr>
                      </m:sSubPr>
                      <m:e>
                        <m:r>
                          <m:rPr>
                            <m:sty m:val="p"/>
                          </m:rPr>
                          <a:rPr lang="en-US">
                            <a:latin typeface="Cambria Math" panose="02040503050406030204" pitchFamily="18" charset="0"/>
                          </a:rPr>
                          <m:t>∇</m:t>
                        </m:r>
                      </m:e>
                      <m:sub>
                        <m:r>
                          <m:rPr>
                            <m:sty m:val="p"/>
                          </m:rPr>
                          <a:rPr lang="en-US">
                            <a:latin typeface="Cambria Math" panose="02040503050406030204" pitchFamily="18" charset="0"/>
                          </a:rPr>
                          <m:t>w</m:t>
                        </m:r>
                      </m:sub>
                    </m:sSub>
                    <m:r>
                      <m:rPr>
                        <m:sty m:val="p"/>
                      </m:rPr>
                      <a:rPr lang="en-US">
                        <a:latin typeface="Cambria Math" panose="02040503050406030204" pitchFamily="18" charset="0"/>
                      </a:rPr>
                      <m:t>J</m:t>
                    </m:r>
                    <m:d>
                      <m:dPr>
                        <m:ctrlPr>
                          <a:rPr lang="en-US" i="1">
                            <a:latin typeface="Cambria Math" panose="02040503050406030204" pitchFamily="18" charset="0"/>
                          </a:rPr>
                        </m:ctrlPr>
                      </m:dPr>
                      <m:e>
                        <m:r>
                          <m:rPr>
                            <m:sty m:val="p"/>
                          </m:rPr>
                          <a:rPr lang="en-US">
                            <a:latin typeface="Cambria Math" panose="02040503050406030204" pitchFamily="18" charset="0"/>
                          </a:rPr>
                          <m:t>w</m:t>
                        </m:r>
                      </m:e>
                    </m:d>
                  </m:oMath>
                </a14:m>
                <a:endParaRPr lang="en-US" dirty="0"/>
              </a:p>
              <a:p>
                <a:pPr algn="ctr"/>
                <a:endParaRPr lang="en-US" dirty="0"/>
              </a:p>
              <a:p>
                <a:pPr algn="ctr"/>
                <a14:m>
                  <m:oMath xmlns:m="http://schemas.openxmlformats.org/officeDocument/2006/math">
                    <m:r>
                      <m:rPr>
                        <m:sty m:val="p"/>
                      </m:rPr>
                      <a:rPr lang="en-US" b="0" i="0" smtClean="0">
                        <a:latin typeface="Cambria Math" panose="02040503050406030204" pitchFamily="18" charset="0"/>
                      </a:rPr>
                      <m:t>L</m:t>
                    </m:r>
                    <m:d>
                      <m:dPr>
                        <m:ctrlPr>
                          <a:rPr lang="en-US" i="1">
                            <a:latin typeface="Cambria Math" panose="02040503050406030204" pitchFamily="18" charset="0"/>
                          </a:rPr>
                        </m:ctrlPr>
                      </m:dPr>
                      <m:e>
                        <m:r>
                          <m:rPr>
                            <m:sty m:val="p"/>
                          </m:rPr>
                          <a:rPr lang="en-US">
                            <a:latin typeface="Cambria Math" panose="02040503050406030204" pitchFamily="18" charset="0"/>
                          </a:rPr>
                          <m:t>y</m:t>
                        </m:r>
                        <m:r>
                          <a:rPr lang="en-US">
                            <a:latin typeface="Cambria Math" panose="02040503050406030204" pitchFamily="18" charset="0"/>
                          </a:rPr>
                          <m:t>,</m:t>
                        </m:r>
                        <m:acc>
                          <m:accPr>
                            <m:chr m:val="̂"/>
                            <m:ctrlPr>
                              <a:rPr lang="en-US" i="1">
                                <a:latin typeface="Cambria Math" panose="02040503050406030204" pitchFamily="18" charset="0"/>
                              </a:rPr>
                            </m:ctrlPr>
                          </m:accPr>
                          <m:e>
                            <m:r>
                              <m:rPr>
                                <m:sty m:val="p"/>
                              </m:rPr>
                              <a:rPr lang="en-US">
                                <a:latin typeface="Cambria Math" panose="02040503050406030204" pitchFamily="18" charset="0"/>
                              </a:rPr>
                              <m:t>y</m:t>
                            </m:r>
                          </m:e>
                        </m:acc>
                      </m:e>
                    </m:d>
                    <m:r>
                      <a:rPr lang="en-US" b="0" i="1" smtClean="0">
                        <a:latin typeface="Cambria Math" panose="02040503050406030204" pitchFamily="18" charset="0"/>
                      </a:rPr>
                      <m:t>= </m:t>
                    </m:r>
                    <m:f>
                      <m:fPr>
                        <m:ctrlPr>
                          <a:rPr lang="en-US" i="1">
                            <a:latin typeface="Cambria Math" panose="02040503050406030204" pitchFamily="18" charset="0"/>
                          </a:rPr>
                        </m:ctrlPr>
                      </m:fPr>
                      <m:num>
                        <m:r>
                          <a:rPr lang="en-US" b="0" i="0" smtClean="0">
                            <a:latin typeface="Cambria Math" panose="02040503050406030204" pitchFamily="18" charset="0"/>
                          </a:rPr>
                          <m:t>1</m:t>
                        </m:r>
                      </m:num>
                      <m:den>
                        <m:r>
                          <m:rPr>
                            <m:sty m:val="p"/>
                          </m:rPr>
                          <a:rPr lang="en-US" b="0" i="0" smtClean="0">
                            <a:latin typeface="Cambria Math" panose="02040503050406030204" pitchFamily="18" charset="0"/>
                          </a:rPr>
                          <m:t>N</m:t>
                        </m:r>
                      </m:den>
                    </m:f>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𝑁</m:t>
                        </m:r>
                      </m:sup>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𝐽</m:t>
                            </m:r>
                          </m:sup>
                          <m:e>
                            <m:r>
                              <m:rPr>
                                <m:sty m:val="p"/>
                              </m:rPr>
                              <a:rPr lang="en-US">
                                <a:latin typeface="Cambria Math" panose="02040503050406030204" pitchFamily="18" charset="0"/>
                              </a:rPr>
                              <m:t>y</m:t>
                            </m:r>
                            <m:r>
                              <m:rPr>
                                <m:sty m:val="p"/>
                              </m:rPr>
                              <a:rPr lang="en-US" b="0" i="0" smtClean="0">
                                <a:latin typeface="Cambria Math" panose="02040503050406030204" pitchFamily="18" charset="0"/>
                              </a:rPr>
                              <m:t>log</m:t>
                            </m:r>
                            <m:r>
                              <a:rPr lang="en-US" b="0" i="1" smtClean="0">
                                <a:latin typeface="Cambria Math" panose="02040503050406030204" pitchFamily="18" charset="0"/>
                              </a:rPr>
                              <m:t>⁡(</m:t>
                            </m:r>
                            <m:acc>
                              <m:accPr>
                                <m:chr m:val="̂"/>
                                <m:ctrlPr>
                                  <a:rPr lang="en-US" i="1">
                                    <a:latin typeface="Cambria Math" panose="02040503050406030204" pitchFamily="18" charset="0"/>
                                  </a:rPr>
                                </m:ctrlPr>
                              </m:accPr>
                              <m:e>
                                <m:r>
                                  <m:rPr>
                                    <m:sty m:val="p"/>
                                  </m:rPr>
                                  <a:rPr lang="en-US">
                                    <a:latin typeface="Cambria Math" panose="02040503050406030204" pitchFamily="18" charset="0"/>
                                  </a:rPr>
                                  <m:t>y</m:t>
                                </m:r>
                              </m:e>
                            </m:acc>
                            <m:r>
                              <a:rPr lang="en-US" b="0" i="1" smtClean="0">
                                <a:latin typeface="Cambria Math" panose="02040503050406030204" pitchFamily="18" charset="0"/>
                              </a:rPr>
                              <m:t>)</m:t>
                            </m:r>
                          </m:e>
                        </m:nary>
                      </m:e>
                    </m:nary>
                  </m:oMath>
                </a14:m>
                <a:r>
                  <a:rPr lang="en-US" dirty="0"/>
                  <a:t>+</a:t>
                </a:r>
                <a14:m>
                  <m:oMath xmlns:m="http://schemas.openxmlformats.org/officeDocument/2006/math">
                    <m:r>
                      <a:rPr lang="en-US" dirty="0" smtClean="0">
                        <a:latin typeface="Cambria Math" panose="02040503050406030204" pitchFamily="18" charset="0"/>
                      </a:rPr>
                      <m:t>(</m:t>
                    </m:r>
                    <m:r>
                      <a:rPr lang="en-US" b="0" i="0" dirty="0" smtClean="0">
                        <a:latin typeface="Cambria Math" panose="02040503050406030204" pitchFamily="18" charset="0"/>
                      </a:rPr>
                      <m:t>1−</m:t>
                    </m:r>
                    <m:r>
                      <m:rPr>
                        <m:sty m:val="p"/>
                      </m:rPr>
                      <a:rPr lang="en-US">
                        <a:latin typeface="Cambria Math" panose="02040503050406030204" pitchFamily="18" charset="0"/>
                      </a:rPr>
                      <m:t>y</m:t>
                    </m:r>
                    <m:r>
                      <a:rPr lang="en-US" b="0" i="0" dirty="0" smtClean="0">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r>
                      <a:rPr lang="en-US" b="0" i="1" smtClean="0">
                        <a:latin typeface="Cambria Math" panose="02040503050406030204" pitchFamily="18" charset="0"/>
                      </a:rPr>
                      <m:t>1−</m:t>
                    </m:r>
                    <m:acc>
                      <m:accPr>
                        <m:chr m:val="̂"/>
                        <m:ctrlPr>
                          <a:rPr lang="en-US" i="1">
                            <a:latin typeface="Cambria Math" panose="02040503050406030204" pitchFamily="18" charset="0"/>
                          </a:rPr>
                        </m:ctrlPr>
                      </m:accPr>
                      <m:e>
                        <m:r>
                          <m:rPr>
                            <m:sty m:val="p"/>
                          </m:rPr>
                          <a:rPr lang="en-US">
                            <a:latin typeface="Cambria Math" panose="02040503050406030204" pitchFamily="18" charset="0"/>
                          </a:rPr>
                          <m:t>y</m:t>
                        </m:r>
                      </m:e>
                    </m:acc>
                    <m:r>
                      <a:rPr lang="en-US" i="1">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15BC88DC-9C71-4EEE-8A1E-4566E749A9AD}"/>
                  </a:ext>
                </a:extLst>
              </p:cNvPr>
              <p:cNvSpPr>
                <a:spLocks noGrp="1" noRot="1" noChangeAspect="1" noMove="1" noResize="1" noEditPoints="1" noAdjustHandles="1" noChangeArrowheads="1" noChangeShapeType="1" noTextEdit="1"/>
              </p:cNvSpPr>
              <p:nvPr>
                <p:ph idx="1"/>
              </p:nvPr>
            </p:nvSpPr>
            <p:spPr>
              <a:xfrm>
                <a:off x="5595412" y="2007220"/>
                <a:ext cx="6325241" cy="3618091"/>
              </a:xfrm>
              <a:blipFill>
                <a:blip r:embed="rId3"/>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E33B85B-617B-420F-8741-704D6D072B94}"/>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EED93B0D-651E-4FE0-B162-9B91B00C87DB}"/>
              </a:ext>
            </a:extLst>
          </p:cNvPr>
          <p:cNvSpPr>
            <a:spLocks noGrp="1"/>
          </p:cNvSpPr>
          <p:nvPr>
            <p:ph type="sldNum" sz="quarter" idx="12"/>
          </p:nvPr>
        </p:nvSpPr>
        <p:spPr/>
        <p:txBody>
          <a:bodyPr/>
          <a:lstStyle/>
          <a:p>
            <a:fld id="{78898C1D-E03B-47AD-B768-A8799BB65E88}" type="slidenum">
              <a:rPr lang="en-US" smtClean="0"/>
              <a:t>17</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586D439-D06F-4290-A3F6-BE54D914C178}"/>
                  </a:ext>
                </a:extLst>
              </p:cNvPr>
              <p:cNvSpPr/>
              <p:nvPr/>
            </p:nvSpPr>
            <p:spPr>
              <a:xfrm>
                <a:off x="1097280" y="2242095"/>
                <a:ext cx="3918857" cy="2800767"/>
              </a:xfrm>
              <a:prstGeom prst="rect">
                <a:avLst/>
              </a:prstGeom>
              <a:ln>
                <a:noFill/>
              </a:ln>
            </p:spPr>
            <p:txBody>
              <a:bodyPr wrap="square">
                <a:spAutoFit/>
              </a:bodyPr>
              <a:lstStyle/>
              <a:p>
                <a:endParaRPr lang="en-US" dirty="0"/>
              </a:p>
              <a:p>
                <a:pPr marL="285750" indent="-285750">
                  <a:buFont typeface="Wingdings" panose="05000000000000000000" pitchFamily="2" charset="2"/>
                  <a:buChar char="q"/>
                </a:pPr>
                <a:r>
                  <a:rPr lang="en-US" sz="2000" dirty="0"/>
                  <a:t>Stochastic Gradient Descent</a:t>
                </a:r>
              </a:p>
              <a:p>
                <a:pPr marL="285750" indent="-285750">
                  <a:buFont typeface="Wingdings" panose="05000000000000000000" pitchFamily="2" charset="2"/>
                  <a:buChar char="q"/>
                </a:pPr>
                <a:r>
                  <a:rPr lang="en-US" sz="2000" dirty="0"/>
                  <a:t>Gradient  = partial derivate with respect to the weights</a:t>
                </a:r>
              </a:p>
              <a:p>
                <a:pPr marL="285750" indent="-285750">
                  <a:buFont typeface="Wingdings" panose="05000000000000000000" pitchFamily="2" charset="2"/>
                  <a:buChar char="q"/>
                </a:pPr>
                <a:r>
                  <a:rPr lang="en-US" sz="2000" dirty="0"/>
                  <a:t>Hyperparameter </a:t>
                </a:r>
                <a14:m>
                  <m:oMath xmlns:m="http://schemas.openxmlformats.org/officeDocument/2006/math">
                    <m:r>
                      <m:rPr>
                        <m:sty m:val="p"/>
                      </m:rPr>
                      <a:rPr lang="en-US" sz="2000">
                        <a:latin typeface="Cambria Math" panose="02040503050406030204" pitchFamily="18" charset="0"/>
                      </a:rPr>
                      <m:t>η</m:t>
                    </m:r>
                  </m:oMath>
                </a14:m>
                <a:r>
                  <a:rPr lang="en-US" sz="2000" dirty="0"/>
                  <a:t>, learning rate</a:t>
                </a:r>
              </a:p>
              <a:p>
                <a:pPr marL="285750" indent="-285750">
                  <a:buFont typeface="Wingdings" panose="05000000000000000000" pitchFamily="2" charset="2"/>
                  <a:buChar char="q"/>
                </a:pPr>
                <a:r>
                  <a:rPr lang="en-US" sz="2000" dirty="0"/>
                  <a:t>Categorical cross-entropy</a:t>
                </a:r>
              </a:p>
              <a:p>
                <a:pPr marL="285750" indent="-285750">
                  <a:buFont typeface="Wingdings" panose="05000000000000000000" pitchFamily="2" charset="2"/>
                  <a:buChar char="q"/>
                </a:pPr>
                <a:endParaRPr lang="en-US" sz="2000" dirty="0"/>
              </a:p>
              <a:p>
                <a:pPr marL="285750" indent="-285750">
                  <a:buFont typeface="Wingdings" panose="05000000000000000000" pitchFamily="2" charset="2"/>
                  <a:buChar char="q"/>
                </a:pPr>
                <a:endParaRPr lang="en-US" sz="2000" dirty="0"/>
              </a:p>
              <a:p>
                <a:endParaRPr lang="en-US" dirty="0"/>
              </a:p>
            </p:txBody>
          </p:sp>
        </mc:Choice>
        <mc:Fallback xmlns="">
          <p:sp>
            <p:nvSpPr>
              <p:cNvPr id="7" name="Rectangle 6">
                <a:extLst>
                  <a:ext uri="{FF2B5EF4-FFF2-40B4-BE49-F238E27FC236}">
                    <a16:creationId xmlns:a16="http://schemas.microsoft.com/office/drawing/2014/main" id="{6586D439-D06F-4290-A3F6-BE54D914C178}"/>
                  </a:ext>
                </a:extLst>
              </p:cNvPr>
              <p:cNvSpPr>
                <a:spLocks noRot="1" noChangeAspect="1" noMove="1" noResize="1" noEditPoints="1" noAdjustHandles="1" noChangeArrowheads="1" noChangeShapeType="1" noTextEdit="1"/>
              </p:cNvSpPr>
              <p:nvPr/>
            </p:nvSpPr>
            <p:spPr>
              <a:xfrm>
                <a:off x="1097280" y="2242095"/>
                <a:ext cx="3918857" cy="2800767"/>
              </a:xfrm>
              <a:prstGeom prst="rect">
                <a:avLst/>
              </a:prstGeom>
              <a:blipFill>
                <a:blip r:embed="rId4"/>
                <a:stretch>
                  <a:fillRect l="-14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2886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373F-5026-403F-B849-7C94EC4F9CFC}"/>
              </a:ext>
            </a:extLst>
          </p:cNvPr>
          <p:cNvSpPr>
            <a:spLocks noGrp="1"/>
          </p:cNvSpPr>
          <p:nvPr>
            <p:ph type="title"/>
          </p:nvPr>
        </p:nvSpPr>
        <p:spPr/>
        <p:txBody>
          <a:bodyPr/>
          <a:lstStyle/>
          <a:p>
            <a:r>
              <a:rPr lang="en-US" dirty="0"/>
              <a:t>Recurrent Neural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FED400-A3CD-4054-A180-0AA4F098157E}"/>
                  </a:ext>
                </a:extLst>
              </p:cNvPr>
              <p:cNvSpPr>
                <a:spLocks noGrp="1"/>
              </p:cNvSpPr>
              <p:nvPr>
                <p:ph idx="1"/>
              </p:nvPr>
            </p:nvSpPr>
            <p:spPr>
              <a:xfrm>
                <a:off x="7428415" y="2396088"/>
                <a:ext cx="2779122" cy="1306560"/>
              </a:xfrm>
            </p:spPr>
            <p:txBody>
              <a:bodyPr/>
              <a:lstStyle/>
              <a:p>
                <a14:m>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h</m:t>
                        </m:r>
                      </m:e>
                      <m:sub>
                        <m:r>
                          <m:rPr>
                            <m:sty m:val="p"/>
                          </m:rPr>
                          <a:rPr lang="en-US">
                            <a:latin typeface="Cambria Math" panose="02040503050406030204" pitchFamily="18" charset="0"/>
                          </a:rPr>
                          <m:t>t</m:t>
                        </m:r>
                      </m:sub>
                    </m:sSub>
                    <m:r>
                      <a:rPr lang="en-US">
                        <a:latin typeface="Cambria Math" panose="02040503050406030204" pitchFamily="18" charset="0"/>
                      </a:rPr>
                      <m:t>=</m:t>
                    </m:r>
                    <m:r>
                      <a:rPr lang="en-US" i="1">
                        <a:latin typeface="Cambria Math" panose="02040503050406030204" pitchFamily="18" charset="0"/>
                      </a:rPr>
                      <m:t>𝜎</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W</m:t>
                            </m:r>
                          </m:e>
                          <m:sub>
                            <m:r>
                              <m:rPr>
                                <m:sty m:val="p"/>
                              </m:rPr>
                              <a:rPr lang="en-US">
                                <a:latin typeface="Cambria Math" panose="02040503050406030204" pitchFamily="18" charset="0"/>
                              </a:rPr>
                              <m:t>x</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m:rPr>
                                <m:sty m:val="p"/>
                              </m:rPr>
                              <a:rPr lang="en-US">
                                <a:latin typeface="Cambria Math" panose="02040503050406030204" pitchFamily="18" charset="0"/>
                              </a:rPr>
                              <m:t>t</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W</m:t>
                            </m:r>
                          </m:e>
                          <m:sub>
                            <m:r>
                              <m:rPr>
                                <m:sty m:val="p"/>
                              </m:rPr>
                              <a:rPr lang="en-US">
                                <a:latin typeface="Cambria Math" panose="02040503050406030204" pitchFamily="18" charset="0"/>
                              </a:rPr>
                              <m:t>r</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m:rPr>
                                <m:sty m:val="p"/>
                              </m:rPr>
                              <a:rPr lang="en-US">
                                <a:latin typeface="Cambria Math" panose="02040503050406030204" pitchFamily="18" charset="0"/>
                              </a:rPr>
                              <m:t>t</m:t>
                            </m:r>
                            <m:r>
                              <a:rPr lang="en-US" i="1">
                                <a:latin typeface="Cambria Math" panose="02040503050406030204" pitchFamily="18" charset="0"/>
                              </a:rPr>
                              <m:t>−</m:t>
                            </m:r>
                            <m:r>
                              <a:rPr lang="en-US">
                                <a:latin typeface="Cambria Math" panose="02040503050406030204" pitchFamily="18" charset="0"/>
                              </a:rPr>
                              <m:t>1</m:t>
                            </m:r>
                          </m:sub>
                        </m:sSub>
                      </m:e>
                    </m:d>
                  </m:oMath>
                </a14:m>
                <a:endParaRPr lang="en-US" dirty="0"/>
              </a:p>
              <a:p>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m:rPr>
                            <m:sty m:val="p"/>
                          </m:rPr>
                          <a:rPr lang="en-US">
                            <a:latin typeface="Cambria Math" panose="02040503050406030204" pitchFamily="18" charset="0"/>
                          </a:rPr>
                          <m:t>t</m:t>
                        </m:r>
                      </m:sub>
                    </m:sSub>
                    <m:r>
                      <a:rPr lang="en-US">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0,    </m:t>
                            </m:r>
                            <m:r>
                              <m:rPr>
                                <m:sty m:val="p"/>
                              </m:rPr>
                              <a:rPr lang="en-US">
                                <a:latin typeface="Cambria Math" panose="02040503050406030204" pitchFamily="18" charset="0"/>
                              </a:rPr>
                              <m:t>t</m:t>
                            </m:r>
                            <m:r>
                              <a:rPr lang="en-US">
                                <a:latin typeface="Cambria Math" panose="02040503050406030204" pitchFamily="18" charset="0"/>
                              </a:rPr>
                              <m:t>=0</m:t>
                            </m:r>
                          </m:e>
                          <m:e>
                            <m:r>
                              <a:rPr lang="en-US">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m:rPr>
                                        <m:sty m:val="p"/>
                                      </m:rPr>
                                      <a:rPr lang="en-US">
                                        <a:latin typeface="Cambria Math" panose="02040503050406030204" pitchFamily="18" charset="0"/>
                                      </a:rPr>
                                      <m:t>t</m:t>
                                    </m:r>
                                    <m:r>
                                      <a:rPr lang="en-US" i="1">
                                        <a:latin typeface="Cambria Math" panose="02040503050406030204" pitchFamily="18" charset="0"/>
                                      </a:rPr>
                                      <m:t>−</m:t>
                                    </m:r>
                                    <m:r>
                                      <a:rPr lang="en-US">
                                        <a:latin typeface="Cambria Math" panose="02040503050406030204" pitchFamily="18" charset="0"/>
                                      </a:rPr>
                                      <m:t>1</m:t>
                                    </m:r>
                                  </m:sub>
                                </m:sSub>
                                <m:r>
                                  <a:rPr lang="en-US">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m:rPr>
                                        <m:sty m:val="p"/>
                                      </m:rPr>
                                      <a:rPr lang="en-US">
                                        <a:latin typeface="Cambria Math" panose="02040503050406030204" pitchFamily="18" charset="0"/>
                                      </a:rPr>
                                      <m:t>t</m:t>
                                    </m:r>
                                  </m:sub>
                                </m:sSub>
                              </m:e>
                            </m:d>
                            <m:r>
                              <a:rPr lang="en-US">
                                <a:latin typeface="Cambria Math" panose="02040503050406030204" pitchFamily="18" charset="0"/>
                              </a:rPr>
                              <m:t> </m:t>
                            </m:r>
                            <m:r>
                              <m:rPr>
                                <m:sty m:val="p"/>
                              </m:rPr>
                              <a:rPr lang="en-US">
                                <a:latin typeface="Cambria Math" panose="02040503050406030204" pitchFamily="18" charset="0"/>
                              </a:rPr>
                              <m:t>t</m:t>
                            </m:r>
                            <m:r>
                              <a:rPr lang="en-US">
                                <a:latin typeface="Cambria Math" panose="02040503050406030204" pitchFamily="18" charset="0"/>
                              </a:rPr>
                              <m:t>≠0</m:t>
                            </m:r>
                          </m:e>
                        </m:eqArr>
                      </m:e>
                    </m:d>
                  </m:oMath>
                </a14:m>
                <a:endParaRPr lang="en-US" dirty="0"/>
              </a:p>
            </p:txBody>
          </p:sp>
        </mc:Choice>
        <mc:Fallback xmlns="">
          <p:sp>
            <p:nvSpPr>
              <p:cNvPr id="3" name="Content Placeholder 2">
                <a:extLst>
                  <a:ext uri="{FF2B5EF4-FFF2-40B4-BE49-F238E27FC236}">
                    <a16:creationId xmlns:a16="http://schemas.microsoft.com/office/drawing/2014/main" id="{A1FED400-A3CD-4054-A180-0AA4F098157E}"/>
                  </a:ext>
                </a:extLst>
              </p:cNvPr>
              <p:cNvSpPr>
                <a:spLocks noGrp="1" noRot="1" noChangeAspect="1" noMove="1" noResize="1" noEditPoints="1" noAdjustHandles="1" noChangeArrowheads="1" noChangeShapeType="1" noTextEdit="1"/>
              </p:cNvSpPr>
              <p:nvPr>
                <p:ph idx="1"/>
              </p:nvPr>
            </p:nvSpPr>
            <p:spPr>
              <a:xfrm>
                <a:off x="7428415" y="2396088"/>
                <a:ext cx="2779122" cy="1306560"/>
              </a:xfrm>
              <a:blipFill>
                <a:blip r:embed="rId3"/>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9D13ABE-2CA5-4060-9564-C3A84B801091}"/>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3BF4B5D5-56B0-4EF6-8920-028F72E55CC6}"/>
              </a:ext>
            </a:extLst>
          </p:cNvPr>
          <p:cNvSpPr>
            <a:spLocks noGrp="1"/>
          </p:cNvSpPr>
          <p:nvPr>
            <p:ph type="sldNum" sz="quarter" idx="12"/>
          </p:nvPr>
        </p:nvSpPr>
        <p:spPr/>
        <p:txBody>
          <a:bodyPr/>
          <a:lstStyle/>
          <a:p>
            <a:fld id="{78898C1D-E03B-47AD-B768-A8799BB65E88}" type="slidenum">
              <a:rPr lang="en-US" smtClean="0"/>
              <a:t>18</a:t>
            </a:fld>
            <a:endParaRPr lang="en-US"/>
          </a:p>
        </p:txBody>
      </p:sp>
      <p:pic>
        <p:nvPicPr>
          <p:cNvPr id="7" name="Picture 6">
            <a:extLst>
              <a:ext uri="{FF2B5EF4-FFF2-40B4-BE49-F238E27FC236}">
                <a16:creationId xmlns:a16="http://schemas.microsoft.com/office/drawing/2014/main" id="{AE290328-7871-41DF-A08F-3D2C3C972C0D}"/>
              </a:ext>
            </a:extLst>
          </p:cNvPr>
          <p:cNvPicPr>
            <a:picLocks noChangeAspect="1"/>
          </p:cNvPicPr>
          <p:nvPr/>
        </p:nvPicPr>
        <p:blipFill>
          <a:blip r:embed="rId4"/>
          <a:stretch>
            <a:fillRect/>
          </a:stretch>
        </p:blipFill>
        <p:spPr>
          <a:xfrm>
            <a:off x="869911" y="1888889"/>
            <a:ext cx="3810945" cy="422801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FAA48AA-E77E-4682-809F-2B97A0E8C074}"/>
                  </a:ext>
                </a:extLst>
              </p:cNvPr>
              <p:cNvSpPr/>
              <p:nvPr/>
            </p:nvSpPr>
            <p:spPr>
              <a:xfrm>
                <a:off x="5095119" y="4104898"/>
                <a:ext cx="6754587" cy="646331"/>
              </a:xfrm>
              <a:prstGeom prst="rect">
                <a:avLst/>
              </a:prstGeom>
            </p:spPr>
            <p:txBody>
              <a:bodyPr wrap="square">
                <a:spAutoFit/>
              </a:bodyPr>
              <a:lstStyle/>
              <a:p>
                <a:pPr algn="ctr"/>
                <a:r>
                  <a:rPr lang="en-US" dirty="0">
                    <a:latin typeface="Cambria Math" panose="02040503050406030204" pitchFamily="18" charset="0"/>
                  </a:rPr>
                  <a:t>Probability of an input sequence</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𝑇</m:t>
                              </m:r>
                            </m:sub>
                          </m:sSub>
                        </m:e>
                      </m:d>
                      <m:r>
                        <a:rPr lang="en-US" i="0">
                          <a:latin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e>
                      </m:d>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e>
                      </m:d>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3</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2</m:t>
                              </m:r>
                            </m:sub>
                          </m:sSub>
                        </m:e>
                      </m:d>
                      <m:r>
                        <a:rPr lang="en-US" i="0">
                          <a:latin typeface="Cambria Math" panose="02040503050406030204" pitchFamily="18" charset="0"/>
                        </a:rPr>
                        <m:t>…</m:t>
                      </m:r>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𝑇</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𝑇</m:t>
                              </m:r>
                              <m:r>
                                <a:rPr lang="en-US" i="0">
                                  <a:latin typeface="Cambria Math" panose="02040503050406030204" pitchFamily="18" charset="0"/>
                                </a:rPr>
                                <m:t>−1</m:t>
                              </m:r>
                            </m:sub>
                          </m:sSub>
                        </m:e>
                      </m:d>
                    </m:oMath>
                  </m:oMathPara>
                </a14:m>
                <a:endParaRPr lang="en-US" dirty="0"/>
              </a:p>
            </p:txBody>
          </p:sp>
        </mc:Choice>
        <mc:Fallback xmlns="">
          <p:sp>
            <p:nvSpPr>
              <p:cNvPr id="8" name="Rectangle 7">
                <a:extLst>
                  <a:ext uri="{FF2B5EF4-FFF2-40B4-BE49-F238E27FC236}">
                    <a16:creationId xmlns:a16="http://schemas.microsoft.com/office/drawing/2014/main" id="{2FAA48AA-E77E-4682-809F-2B97A0E8C074}"/>
                  </a:ext>
                </a:extLst>
              </p:cNvPr>
              <p:cNvSpPr>
                <a:spLocks noRot="1" noChangeAspect="1" noMove="1" noResize="1" noEditPoints="1" noAdjustHandles="1" noChangeArrowheads="1" noChangeShapeType="1" noTextEdit="1"/>
              </p:cNvSpPr>
              <p:nvPr/>
            </p:nvSpPr>
            <p:spPr>
              <a:xfrm>
                <a:off x="5095119" y="4104898"/>
                <a:ext cx="6754587" cy="646331"/>
              </a:xfrm>
              <a:prstGeom prst="rect">
                <a:avLst/>
              </a:prstGeom>
              <a:blipFill>
                <a:blip r:embed="rId5"/>
                <a:stretch>
                  <a:fillRect t="-5660"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3792836-BA1D-4E28-95DA-9CAEB59AD3C8}"/>
                  </a:ext>
                </a:extLst>
              </p:cNvPr>
              <p:cNvSpPr/>
              <p:nvPr/>
            </p:nvSpPr>
            <p:spPr>
              <a:xfrm>
                <a:off x="5660393" y="5097249"/>
                <a:ext cx="539442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dirty="0">
                          <a:latin typeface="Cambria Math" panose="02040503050406030204" pitchFamily="18" charset="0"/>
                        </a:rPr>
                        <m:t>Probability</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b="0" i="0" dirty="0" smtClean="0">
                          <a:latin typeface="Cambria Math" panose="02040503050406030204" pitchFamily="18" charset="0"/>
                        </a:rPr>
                        <m:t>input</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x</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at</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time</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t</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given</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previous</m:t>
                      </m:r>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inputs</m:t>
                      </m:r>
                    </m:oMath>
                  </m:oMathPara>
                </a14:m>
                <a:endParaRPr lang="en-US"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sty m:val="p"/>
                                </m:rPr>
                                <a:rPr lang="en-US" i="0">
                                  <a:latin typeface="Cambria Math" panose="02040503050406030204" pitchFamily="18" charset="0"/>
                                </a:rPr>
                                <m:t>x</m:t>
                              </m:r>
                            </m:e>
                            <m:sub>
                              <m:r>
                                <m:rPr>
                                  <m:sty m:val="p"/>
                                </m:rPr>
                                <a:rPr lang="en-US" i="0">
                                  <a:latin typeface="Cambria Math" panose="02040503050406030204" pitchFamily="18" charset="0"/>
                                </a:rPr>
                                <m:t>t</m:t>
                              </m:r>
                            </m:sub>
                          </m:sSub>
                        </m:e>
                        <m:e>
                          <m:sSub>
                            <m:sSubPr>
                              <m:ctrlPr>
                                <a:rPr lang="en-US" i="1">
                                  <a:latin typeface="Cambria Math" panose="02040503050406030204" pitchFamily="18" charset="0"/>
                                </a:rPr>
                              </m:ctrlPr>
                            </m:sSubPr>
                            <m:e>
                              <m:r>
                                <m:rPr>
                                  <m:sty m:val="p"/>
                                </m:rPr>
                                <a:rPr lang="en-US" i="0">
                                  <a:latin typeface="Cambria Math" panose="02040503050406030204" pitchFamily="18" charset="0"/>
                                </a:rPr>
                                <m:t>x</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x</m:t>
                              </m:r>
                            </m:e>
                            <m:sub>
                              <m:r>
                                <m:rPr>
                                  <m:sty m:val="p"/>
                                </m:rPr>
                                <a:rPr lang="en-US" i="0">
                                  <a:latin typeface="Cambria Math" panose="02040503050406030204" pitchFamily="18" charset="0"/>
                                </a:rPr>
                                <m:t>t</m:t>
                              </m:r>
                              <m:r>
                                <a:rPr lang="en-US" i="0">
                                  <a:latin typeface="Cambria Math" panose="02040503050406030204" pitchFamily="18" charset="0"/>
                                </a:rPr>
                                <m:t>−1</m:t>
                              </m:r>
                            </m:sub>
                          </m:sSub>
                        </m:e>
                      </m:d>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h</m:t>
                          </m:r>
                        </m:e>
                        <m:sub>
                          <m:r>
                            <m:rPr>
                              <m:sty m:val="p"/>
                            </m:rPr>
                            <a:rPr lang="en-US" i="0">
                              <a:latin typeface="Cambria Math" panose="02040503050406030204" pitchFamily="18" charset="0"/>
                            </a:rPr>
                            <m:t>t</m:t>
                          </m:r>
                        </m:sub>
                      </m:sSub>
                    </m:oMath>
                  </m:oMathPara>
                </a14:m>
                <a:endParaRPr lang="en-US" dirty="0"/>
              </a:p>
            </p:txBody>
          </p:sp>
        </mc:Choice>
        <mc:Fallback xmlns="">
          <p:sp>
            <p:nvSpPr>
              <p:cNvPr id="9" name="Rectangle 8">
                <a:extLst>
                  <a:ext uri="{FF2B5EF4-FFF2-40B4-BE49-F238E27FC236}">
                    <a16:creationId xmlns:a16="http://schemas.microsoft.com/office/drawing/2014/main" id="{63792836-BA1D-4E28-95DA-9CAEB59AD3C8}"/>
                  </a:ext>
                </a:extLst>
              </p:cNvPr>
              <p:cNvSpPr>
                <a:spLocks noRot="1" noChangeAspect="1" noMove="1" noResize="1" noEditPoints="1" noAdjustHandles="1" noChangeArrowheads="1" noChangeShapeType="1" noTextEdit="1"/>
              </p:cNvSpPr>
              <p:nvPr/>
            </p:nvSpPr>
            <p:spPr>
              <a:xfrm>
                <a:off x="5660393" y="5097249"/>
                <a:ext cx="5394425" cy="646331"/>
              </a:xfrm>
              <a:prstGeom prst="rect">
                <a:avLst/>
              </a:prstGeom>
              <a:blipFill>
                <a:blip r:embed="rId6"/>
                <a:stretch>
                  <a:fillRect b="-3774"/>
                </a:stretch>
              </a:blipFill>
            </p:spPr>
            <p:txBody>
              <a:bodyPr/>
              <a:lstStyle/>
              <a:p>
                <a:r>
                  <a:rPr lang="en-US">
                    <a:noFill/>
                  </a:rPr>
                  <a:t> </a:t>
                </a:r>
              </a:p>
            </p:txBody>
          </p:sp>
        </mc:Fallback>
      </mc:AlternateContent>
    </p:spTree>
    <p:extLst>
      <p:ext uri="{BB962C8B-B14F-4D97-AF65-F5344CB8AC3E}">
        <p14:creationId xmlns:p14="http://schemas.microsoft.com/office/powerpoint/2010/main" val="386595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0063-DF65-4786-A9D0-D90ADBF1E383}"/>
              </a:ext>
            </a:extLst>
          </p:cNvPr>
          <p:cNvSpPr>
            <a:spLocks noGrp="1"/>
          </p:cNvSpPr>
          <p:nvPr>
            <p:ph type="title"/>
          </p:nvPr>
        </p:nvSpPr>
        <p:spPr/>
        <p:txBody>
          <a:bodyPr/>
          <a:lstStyle/>
          <a:p>
            <a:r>
              <a:rPr lang="en-US" dirty="0"/>
              <a:t>Back Propagation Through Time (BPTT)</a:t>
            </a:r>
          </a:p>
        </p:txBody>
      </p:sp>
      <p:pic>
        <p:nvPicPr>
          <p:cNvPr id="7" name="Content Placeholder 6">
            <a:extLst>
              <a:ext uri="{FF2B5EF4-FFF2-40B4-BE49-F238E27FC236}">
                <a16:creationId xmlns:a16="http://schemas.microsoft.com/office/drawing/2014/main" id="{36BB8C59-232F-4F4B-8779-38BC41D649AA}"/>
              </a:ext>
            </a:extLst>
          </p:cNvPr>
          <p:cNvPicPr>
            <a:picLocks noGrp="1" noChangeAspect="1"/>
          </p:cNvPicPr>
          <p:nvPr>
            <p:ph idx="1"/>
          </p:nvPr>
        </p:nvPicPr>
        <p:blipFill>
          <a:blip r:embed="rId3"/>
          <a:stretch>
            <a:fillRect/>
          </a:stretch>
        </p:blipFill>
        <p:spPr>
          <a:xfrm>
            <a:off x="1274173" y="2196612"/>
            <a:ext cx="1908810" cy="997300"/>
          </a:xfrm>
          <a:prstGeom prst="rect">
            <a:avLst/>
          </a:prstGeom>
        </p:spPr>
      </p:pic>
      <p:sp>
        <p:nvSpPr>
          <p:cNvPr id="4" name="Date Placeholder 3">
            <a:extLst>
              <a:ext uri="{FF2B5EF4-FFF2-40B4-BE49-F238E27FC236}">
                <a16:creationId xmlns:a16="http://schemas.microsoft.com/office/drawing/2014/main" id="{E71CB1F7-5A2F-4B3F-87F8-02D0F55FFCCF}"/>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77D178CB-D554-45E9-8BC5-5F953372EEC7}"/>
              </a:ext>
            </a:extLst>
          </p:cNvPr>
          <p:cNvSpPr>
            <a:spLocks noGrp="1"/>
          </p:cNvSpPr>
          <p:nvPr>
            <p:ph type="sldNum" sz="quarter" idx="12"/>
          </p:nvPr>
        </p:nvSpPr>
        <p:spPr/>
        <p:txBody>
          <a:bodyPr/>
          <a:lstStyle/>
          <a:p>
            <a:fld id="{78898C1D-E03B-47AD-B768-A8799BB65E88}" type="slidenum">
              <a:rPr lang="en-US" smtClean="0"/>
              <a:t>19</a:t>
            </a:fld>
            <a:endParaRPr lang="en-US"/>
          </a:p>
        </p:txBody>
      </p:sp>
      <p:pic>
        <p:nvPicPr>
          <p:cNvPr id="6" name="Picture 5">
            <a:extLst>
              <a:ext uri="{FF2B5EF4-FFF2-40B4-BE49-F238E27FC236}">
                <a16:creationId xmlns:a16="http://schemas.microsoft.com/office/drawing/2014/main" id="{4B7F9ADE-2C59-441D-9D7F-5E9F40BD75EE}"/>
              </a:ext>
            </a:extLst>
          </p:cNvPr>
          <p:cNvPicPr/>
          <p:nvPr/>
        </p:nvPicPr>
        <p:blipFill>
          <a:blip r:embed="rId4"/>
          <a:stretch>
            <a:fillRect/>
          </a:stretch>
        </p:blipFill>
        <p:spPr>
          <a:xfrm>
            <a:off x="5398296" y="2601939"/>
            <a:ext cx="5757384" cy="2518702"/>
          </a:xfrm>
          <a:prstGeom prst="rect">
            <a:avLst/>
          </a:prstGeom>
        </p:spPr>
      </p:pic>
      <p:sp>
        <p:nvSpPr>
          <p:cNvPr id="8" name="TextBox 7">
            <a:extLst>
              <a:ext uri="{FF2B5EF4-FFF2-40B4-BE49-F238E27FC236}">
                <a16:creationId xmlns:a16="http://schemas.microsoft.com/office/drawing/2014/main" id="{9D10A8DB-941B-4993-A197-9619A286EBB0}"/>
              </a:ext>
            </a:extLst>
          </p:cNvPr>
          <p:cNvSpPr txBox="1"/>
          <p:nvPr/>
        </p:nvSpPr>
        <p:spPr>
          <a:xfrm>
            <a:off x="995680" y="1958617"/>
            <a:ext cx="4374606" cy="369332"/>
          </a:xfrm>
          <a:prstGeom prst="rect">
            <a:avLst/>
          </a:prstGeom>
          <a:noFill/>
        </p:spPr>
        <p:txBody>
          <a:bodyPr wrap="square" rtlCol="0">
            <a:spAutoFit/>
          </a:bodyPr>
          <a:lstStyle/>
          <a:p>
            <a:r>
              <a:rPr lang="en-US" dirty="0"/>
              <a:t>The gradient  of the sequence becomes</a:t>
            </a:r>
          </a:p>
        </p:txBody>
      </p:sp>
      <p:pic>
        <p:nvPicPr>
          <p:cNvPr id="9" name="Picture 8">
            <a:extLst>
              <a:ext uri="{FF2B5EF4-FFF2-40B4-BE49-F238E27FC236}">
                <a16:creationId xmlns:a16="http://schemas.microsoft.com/office/drawing/2014/main" id="{A12F67AA-D08F-4A44-9446-CC85FB61A5A5}"/>
              </a:ext>
            </a:extLst>
          </p:cNvPr>
          <p:cNvPicPr>
            <a:picLocks noChangeAspect="1"/>
          </p:cNvPicPr>
          <p:nvPr/>
        </p:nvPicPr>
        <p:blipFill>
          <a:blip r:embed="rId5"/>
          <a:stretch>
            <a:fillRect/>
          </a:stretch>
        </p:blipFill>
        <p:spPr>
          <a:xfrm>
            <a:off x="1036320" y="3094094"/>
            <a:ext cx="3301211" cy="889477"/>
          </a:xfrm>
          <a:prstGeom prst="rect">
            <a:avLst/>
          </a:prstGeom>
        </p:spPr>
      </p:pic>
      <p:pic>
        <p:nvPicPr>
          <p:cNvPr id="10" name="Picture 9">
            <a:extLst>
              <a:ext uri="{FF2B5EF4-FFF2-40B4-BE49-F238E27FC236}">
                <a16:creationId xmlns:a16="http://schemas.microsoft.com/office/drawing/2014/main" id="{7DD9EBC8-2F8E-448D-AB9B-11B3793045C3}"/>
              </a:ext>
            </a:extLst>
          </p:cNvPr>
          <p:cNvPicPr>
            <a:picLocks noChangeAspect="1"/>
          </p:cNvPicPr>
          <p:nvPr/>
        </p:nvPicPr>
        <p:blipFill>
          <a:blip r:embed="rId6"/>
          <a:stretch>
            <a:fillRect/>
          </a:stretch>
        </p:blipFill>
        <p:spPr>
          <a:xfrm>
            <a:off x="1065959" y="3861290"/>
            <a:ext cx="2755215" cy="1027092"/>
          </a:xfrm>
          <a:prstGeom prst="rect">
            <a:avLst/>
          </a:prstGeom>
        </p:spPr>
      </p:pic>
      <p:sp>
        <p:nvSpPr>
          <p:cNvPr id="11" name="Content Placeholder 2">
            <a:extLst>
              <a:ext uri="{FF2B5EF4-FFF2-40B4-BE49-F238E27FC236}">
                <a16:creationId xmlns:a16="http://schemas.microsoft.com/office/drawing/2014/main" id="{BEE4D80C-2288-47FB-B023-30196D42CD0F}"/>
              </a:ext>
            </a:extLst>
          </p:cNvPr>
          <p:cNvSpPr txBox="1">
            <a:spLocks/>
          </p:cNvSpPr>
          <p:nvPr/>
        </p:nvSpPr>
        <p:spPr>
          <a:xfrm>
            <a:off x="995680" y="5057175"/>
            <a:ext cx="2891541" cy="89024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1. Exploding Gradient</a:t>
            </a:r>
          </a:p>
          <a:p>
            <a:pPr marL="0" indent="0">
              <a:buFont typeface="Calibri" panose="020F0502020204030204" pitchFamily="34" charset="0"/>
              <a:buNone/>
            </a:pPr>
            <a:r>
              <a:rPr lang="en-US" dirty="0"/>
              <a:t>2. Vanishing Gradient</a:t>
            </a:r>
          </a:p>
        </p:txBody>
      </p:sp>
    </p:spTree>
    <p:extLst>
      <p:ext uri="{BB962C8B-B14F-4D97-AF65-F5344CB8AC3E}">
        <p14:creationId xmlns:p14="http://schemas.microsoft.com/office/powerpoint/2010/main" val="34201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5" name="Slide Number Placeholder 4"/>
          <p:cNvSpPr>
            <a:spLocks noGrp="1"/>
          </p:cNvSpPr>
          <p:nvPr>
            <p:ph type="sldNum" sz="quarter" idx="12"/>
          </p:nvPr>
        </p:nvSpPr>
        <p:spPr/>
        <p:txBody>
          <a:bodyPr/>
          <a:lstStyle/>
          <a:p>
            <a:fld id="{78898C1D-E03B-47AD-B768-A8799BB65E88}" type="slidenum">
              <a:rPr lang="en-US" smtClean="0"/>
              <a:t>2</a:t>
            </a:fld>
            <a:endParaRPr lang="en-US"/>
          </a:p>
        </p:txBody>
      </p:sp>
      <p:sp>
        <p:nvSpPr>
          <p:cNvPr id="6" name="Date Placeholder 5"/>
          <p:cNvSpPr>
            <a:spLocks noGrp="1"/>
          </p:cNvSpPr>
          <p:nvPr>
            <p:ph type="dt" sz="half" idx="10"/>
          </p:nvPr>
        </p:nvSpPr>
        <p:spPr/>
        <p:txBody>
          <a:bodyPr/>
          <a:lstStyle/>
          <a:p>
            <a:fld id="{466F67CC-67AE-499B-A005-A70E81D94F4F}" type="datetime1">
              <a:rPr lang="en-US" smtClean="0"/>
              <a:t>7/16/2018</a:t>
            </a:fld>
            <a:endParaRPr lang="en-US"/>
          </a:p>
        </p:txBody>
      </p:sp>
      <p:sp>
        <p:nvSpPr>
          <p:cNvPr id="7" name="Content Placeholder 2"/>
          <p:cNvSpPr txBox="1">
            <a:spLocks/>
          </p:cNvSpPr>
          <p:nvPr/>
        </p:nvSpPr>
        <p:spPr>
          <a:xfrm>
            <a:off x="1211579" y="1899217"/>
            <a:ext cx="8077563" cy="224098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Neural Instrumentation Lab</a:t>
            </a:r>
          </a:p>
          <a:p>
            <a:pPr>
              <a:buFont typeface="Wingdings" panose="05000000000000000000" pitchFamily="2" charset="2"/>
              <a:buChar char="§"/>
            </a:pPr>
            <a:r>
              <a:rPr lang="en-US" sz="2400" dirty="0"/>
              <a:t>Gesture Recognition</a:t>
            </a:r>
          </a:p>
          <a:p>
            <a:pPr>
              <a:buFont typeface="Wingdings" panose="05000000000000000000" pitchFamily="2" charset="2"/>
              <a:buChar char="§"/>
            </a:pPr>
            <a:r>
              <a:rPr lang="en-US" sz="2400" dirty="0"/>
              <a:t>Recognizing human action and using it to as a computer input</a:t>
            </a:r>
          </a:p>
          <a:p>
            <a:pPr>
              <a:buFont typeface="Wingdings" panose="05000000000000000000" pitchFamily="2" charset="2"/>
              <a:buChar char="§"/>
            </a:pPr>
            <a:r>
              <a:rPr lang="en-US" sz="2400" dirty="0"/>
              <a:t>Training an algorithm  in recognizing biomechanical patterns vs training a human</a:t>
            </a:r>
          </a:p>
          <a:p>
            <a:pPr marL="0" indent="0">
              <a:buFont typeface="Calibri" panose="020F0502020204030204" pitchFamily="34" charset="0"/>
              <a:buNone/>
            </a:pPr>
            <a:endParaRPr lang="en-US" sz="2400" dirty="0"/>
          </a:p>
        </p:txBody>
      </p:sp>
    </p:spTree>
    <p:extLst>
      <p:ext uri="{BB962C8B-B14F-4D97-AF65-F5344CB8AC3E}">
        <p14:creationId xmlns:p14="http://schemas.microsoft.com/office/powerpoint/2010/main" val="2553231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F025-176B-4310-BF47-7BC9FBC10762}"/>
              </a:ext>
            </a:extLst>
          </p:cNvPr>
          <p:cNvSpPr>
            <a:spLocks noGrp="1"/>
          </p:cNvSpPr>
          <p:nvPr>
            <p:ph type="title"/>
          </p:nvPr>
        </p:nvSpPr>
        <p:spPr/>
        <p:txBody>
          <a:bodyPr/>
          <a:lstStyle/>
          <a:p>
            <a:r>
              <a:rPr lang="en-US" dirty="0"/>
              <a:t>Gate-Augmented Approaches </a:t>
            </a:r>
          </a:p>
        </p:txBody>
      </p:sp>
      <p:sp>
        <p:nvSpPr>
          <p:cNvPr id="3" name="Content Placeholder 2">
            <a:extLst>
              <a:ext uri="{FF2B5EF4-FFF2-40B4-BE49-F238E27FC236}">
                <a16:creationId xmlns:a16="http://schemas.microsoft.com/office/drawing/2014/main" id="{F135740B-91E1-475F-8D71-88047F6D5904}"/>
              </a:ext>
            </a:extLst>
          </p:cNvPr>
          <p:cNvSpPr>
            <a:spLocks noGrp="1"/>
          </p:cNvSpPr>
          <p:nvPr>
            <p:ph idx="1"/>
          </p:nvPr>
        </p:nvSpPr>
        <p:spPr>
          <a:xfrm>
            <a:off x="1097280" y="1845734"/>
            <a:ext cx="5341620" cy="4023360"/>
          </a:xfrm>
        </p:spPr>
        <p:txBody>
          <a:bodyPr/>
          <a:lstStyle/>
          <a:p>
            <a:r>
              <a:rPr lang="en-US" dirty="0"/>
              <a:t>Add a set of parameters and differentiable non-linearities</a:t>
            </a:r>
          </a:p>
          <a:p>
            <a:r>
              <a:rPr lang="en-US" dirty="0"/>
              <a:t>More selective overwriting the activation</a:t>
            </a:r>
          </a:p>
          <a:p>
            <a:r>
              <a:rPr lang="en-US" dirty="0"/>
              <a:t>Learn Longer temporal dependencies</a:t>
            </a:r>
          </a:p>
          <a:p>
            <a:r>
              <a:rPr lang="en-US" dirty="0"/>
              <a:t>More expensive to train due to more trainable parameters </a:t>
            </a:r>
          </a:p>
        </p:txBody>
      </p:sp>
      <p:sp>
        <p:nvSpPr>
          <p:cNvPr id="4" name="Date Placeholder 3">
            <a:extLst>
              <a:ext uri="{FF2B5EF4-FFF2-40B4-BE49-F238E27FC236}">
                <a16:creationId xmlns:a16="http://schemas.microsoft.com/office/drawing/2014/main" id="{2DF6ACC7-3E7A-48E2-AA13-4CACA69F0A4E}"/>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BFA0EC5A-6C7D-45A0-BA0B-EF87CC04A591}"/>
              </a:ext>
            </a:extLst>
          </p:cNvPr>
          <p:cNvSpPr>
            <a:spLocks noGrp="1"/>
          </p:cNvSpPr>
          <p:nvPr>
            <p:ph type="sldNum" sz="quarter" idx="12"/>
          </p:nvPr>
        </p:nvSpPr>
        <p:spPr/>
        <p:txBody>
          <a:bodyPr/>
          <a:lstStyle/>
          <a:p>
            <a:fld id="{78898C1D-E03B-47AD-B768-A8799BB65E88}" type="slidenum">
              <a:rPr lang="en-US" smtClean="0"/>
              <a:t>20</a:t>
            </a:fld>
            <a:endParaRPr lang="en-US"/>
          </a:p>
        </p:txBody>
      </p:sp>
      <p:pic>
        <p:nvPicPr>
          <p:cNvPr id="7" name="Picture 6">
            <a:extLst>
              <a:ext uri="{FF2B5EF4-FFF2-40B4-BE49-F238E27FC236}">
                <a16:creationId xmlns:a16="http://schemas.microsoft.com/office/drawing/2014/main" id="{73C43735-1A9A-490E-80F2-8E08B14162E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18576" y="2066094"/>
            <a:ext cx="2686979" cy="3582639"/>
          </a:xfrm>
          <a:prstGeom prst="rect">
            <a:avLst/>
          </a:prstGeom>
        </p:spPr>
      </p:pic>
    </p:spTree>
    <p:extLst>
      <p:ext uri="{BB962C8B-B14F-4D97-AF65-F5344CB8AC3E}">
        <p14:creationId xmlns:p14="http://schemas.microsoft.com/office/powerpoint/2010/main" val="1106394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2095-9C48-416A-9C0B-8DE2D9EB91BC}"/>
              </a:ext>
            </a:extLst>
          </p:cNvPr>
          <p:cNvSpPr>
            <a:spLocks noGrp="1"/>
          </p:cNvSpPr>
          <p:nvPr>
            <p:ph type="title"/>
          </p:nvPr>
        </p:nvSpPr>
        <p:spPr/>
        <p:txBody>
          <a:bodyPr/>
          <a:lstStyle/>
          <a:p>
            <a:r>
              <a:rPr lang="en-US" dirty="0"/>
              <a:t>Gated Recurrent Units (GRU)</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C5B36B1-0931-4AF6-AB77-3F9DF2870D0D}"/>
                  </a:ext>
                </a:extLst>
              </p:cNvPr>
              <p:cNvSpPr>
                <a:spLocks noGrp="1"/>
              </p:cNvSpPr>
              <p:nvPr>
                <p:ph idx="1"/>
              </p:nvPr>
            </p:nvSpPr>
            <p:spPr>
              <a:xfrm>
                <a:off x="5929162" y="2228955"/>
                <a:ext cx="5718829" cy="1869617"/>
              </a:xfrm>
            </p:spPr>
            <p:txBody>
              <a:bodyPr>
                <a:norm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𝑡</m:t>
                        </m:r>
                      </m:sub>
                    </m:sSub>
                    <m:r>
                      <a:rPr lang="en-US" sz="1800" i="1">
                        <a:latin typeface="Cambria Math" panose="02040503050406030204" pitchFamily="18" charset="0"/>
                      </a:rPr>
                      <m:t>=</m:t>
                    </m:r>
                    <m:r>
                      <a:rPr lang="en-US" sz="1800" i="1">
                        <a:latin typeface="Cambria Math" panose="02040503050406030204" pitchFamily="18" charset="0"/>
                      </a:rPr>
                      <m:t>𝑠𝑖𝑔𝑚𝑜𝑖𝑑</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𝑧</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𝑧</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oMath>
                </a14:m>
                <a:r>
                  <a:rPr lang="en-US" sz="1800" dirty="0"/>
                  <a:t>      	Update gate</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𝑡</m:t>
                        </m:r>
                      </m:sub>
                    </m:sSub>
                    <m:r>
                      <a:rPr lang="en-US" sz="1800" i="1">
                        <a:latin typeface="Cambria Math" panose="02040503050406030204" pitchFamily="18" charset="0"/>
                      </a:rPr>
                      <m:t> =</m:t>
                    </m:r>
                    <m:func>
                      <m:funcPr>
                        <m:ctrlPr>
                          <a:rPr lang="en-US" sz="1800" i="1">
                            <a:latin typeface="Cambria Math" panose="02040503050406030204" pitchFamily="18" charset="0"/>
                          </a:rPr>
                        </m:ctrlPr>
                      </m:funcPr>
                      <m:fName>
                        <m:r>
                          <a:rPr lang="en-US" sz="1800" i="1">
                            <a:latin typeface="Cambria Math" panose="02040503050406030204" pitchFamily="18" charset="0"/>
                          </a:rPr>
                          <m:t>𝑡𝑎𝑛h</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𝑟</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𝑟</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e>
                    </m:func>
                  </m:oMath>
                </a14:m>
                <a:r>
                  <a:rPr lang="en-US" sz="1800" dirty="0"/>
                  <a:t>		Remember gate</a:t>
                </a:r>
              </a:p>
              <a:p>
                <a14:m>
                  <m:oMath xmlns:m="http://schemas.openxmlformats.org/officeDocument/2006/math">
                    <m:sSub>
                      <m:sSubPr>
                        <m:ctrlPr>
                          <a:rPr lang="en-US" sz="1800" i="1">
                            <a:latin typeface="Cambria Math" panose="02040503050406030204" pitchFamily="18" charset="0"/>
                          </a:rPr>
                        </m:ctrlPr>
                      </m:sSubPr>
                      <m:e>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m:t>
                            </m:r>
                          </m:sup>
                        </m:sSup>
                      </m:e>
                      <m:sub>
                        <m:r>
                          <a:rPr lang="en-US" sz="1800" i="1">
                            <a:latin typeface="Cambria Math" panose="02040503050406030204" pitchFamily="18" charset="0"/>
                          </a:rPr>
                          <m:t>𝑡</m:t>
                        </m:r>
                      </m:sub>
                    </m:sSub>
                    <m:r>
                      <a:rPr lang="en-US" sz="1800" i="1">
                        <a:latin typeface="Cambria Math" panose="02040503050406030204" pitchFamily="18" charset="0"/>
                      </a:rPr>
                      <m:t>=</m:t>
                    </m:r>
                    <m:func>
                      <m:funcPr>
                        <m:ctrlPr>
                          <a:rPr lang="en-US" sz="1800" i="1">
                            <a:latin typeface="Cambria Math" panose="02040503050406030204" pitchFamily="18" charset="0"/>
                          </a:rPr>
                        </m:ctrlPr>
                      </m:funcPr>
                      <m:fName>
                        <m:r>
                          <a:rPr lang="en-US" sz="1800" i="1">
                            <a:latin typeface="Cambria Math" panose="02040503050406030204" pitchFamily="18" charset="0"/>
                          </a:rPr>
                          <m:t>𝑡𝑎𝑛h</m:t>
                        </m:r>
                      </m:fName>
                      <m:e>
                        <m:d>
                          <m:dPr>
                            <m:ctrlPr>
                              <a:rPr lang="en-US" sz="1800" i="1">
                                <a:latin typeface="Cambria Math" panose="02040503050406030204" pitchFamily="18" charset="0"/>
                              </a:rPr>
                            </m:ctrlPr>
                          </m:dPr>
                          <m:e>
                            <m:r>
                              <a:rPr lang="en-US" sz="1800" i="1">
                                <a:latin typeface="Cambria Math" panose="02040503050406030204" pitchFamily="18" charset="0"/>
                              </a:rPr>
                              <m:t>𝑊</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r>
                              <a:rPr lang="en-US" sz="1800" i="1">
                                <a:latin typeface="Cambria Math" panose="02040503050406030204" pitchFamily="18" charset="0"/>
                              </a:rPr>
                              <m:t>𝑈</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e>
                        </m:d>
                      </m:e>
                    </m:func>
                  </m:oMath>
                </a14:m>
                <a:r>
                  <a:rPr lang="en-US" sz="1800" dirty="0"/>
                  <a:t>      Candidate activation</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𝑡</m:t>
                        </m:r>
                      </m:sub>
                    </m:sSub>
                    <m:r>
                      <a:rPr lang="en-US" sz="1800" i="1">
                        <a:latin typeface="Cambria Math" panose="02040503050406030204" pitchFamily="18" charset="0"/>
                      </a:rPr>
                      <m:t> </m:t>
                    </m:r>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sub>
                        </m:sSub>
                      </m:e>
                    </m:acc>
                    <m:r>
                      <a:rPr lang="en-US" sz="1800" i="1">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r>
                              <a:rPr lang="en-US" sz="1800" i="1">
                                <a:latin typeface="Cambria Math" panose="02040503050406030204" pitchFamily="18" charset="0"/>
                              </a:rPr>
                              <m:t>𝑡</m:t>
                            </m:r>
                          </m:sub>
                        </m:sSub>
                      </m:e>
                    </m:d>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oMath>
                </a14:m>
                <a:r>
                  <a:rPr lang="en-US" sz="1800" dirty="0"/>
                  <a:t>    	Activation</a:t>
                </a:r>
              </a:p>
            </p:txBody>
          </p:sp>
        </mc:Choice>
        <mc:Fallback>
          <p:sp>
            <p:nvSpPr>
              <p:cNvPr id="3" name="Content Placeholder 2">
                <a:extLst>
                  <a:ext uri="{FF2B5EF4-FFF2-40B4-BE49-F238E27FC236}">
                    <a16:creationId xmlns:a16="http://schemas.microsoft.com/office/drawing/2014/main" id="{9C5B36B1-0931-4AF6-AB77-3F9DF2870D0D}"/>
                  </a:ext>
                </a:extLst>
              </p:cNvPr>
              <p:cNvSpPr>
                <a:spLocks noGrp="1" noRot="1" noChangeAspect="1" noMove="1" noResize="1" noEditPoints="1" noAdjustHandles="1" noChangeArrowheads="1" noChangeShapeType="1" noTextEdit="1"/>
              </p:cNvSpPr>
              <p:nvPr>
                <p:ph idx="1"/>
              </p:nvPr>
            </p:nvSpPr>
            <p:spPr>
              <a:xfrm>
                <a:off x="5929162" y="2228955"/>
                <a:ext cx="5718829" cy="1869617"/>
              </a:xfrm>
              <a:blipFill>
                <a:blip r:embed="rId3"/>
                <a:stretch>
                  <a:fillRect t="-3268" r="-10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5212B65-9636-4D06-87FE-C2F729103E50}"/>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5A3D8107-51E5-4374-8F76-D76D70C5F8D3}"/>
              </a:ext>
            </a:extLst>
          </p:cNvPr>
          <p:cNvSpPr>
            <a:spLocks noGrp="1"/>
          </p:cNvSpPr>
          <p:nvPr>
            <p:ph type="sldNum" sz="quarter" idx="12"/>
          </p:nvPr>
        </p:nvSpPr>
        <p:spPr/>
        <p:txBody>
          <a:bodyPr/>
          <a:lstStyle/>
          <a:p>
            <a:fld id="{78898C1D-E03B-47AD-B768-A8799BB65E88}" type="slidenum">
              <a:rPr lang="en-US" smtClean="0"/>
              <a:t>21</a:t>
            </a:fld>
            <a:endParaRPr lang="en-US"/>
          </a:p>
        </p:txBody>
      </p:sp>
      <p:pic>
        <p:nvPicPr>
          <p:cNvPr id="6" name="Picture 5">
            <a:extLst>
              <a:ext uri="{FF2B5EF4-FFF2-40B4-BE49-F238E27FC236}">
                <a16:creationId xmlns:a16="http://schemas.microsoft.com/office/drawing/2014/main" id="{85083789-D622-4FBC-9663-C556A455B9DC}"/>
              </a:ext>
            </a:extLst>
          </p:cNvPr>
          <p:cNvPicPr/>
          <p:nvPr/>
        </p:nvPicPr>
        <p:blipFill>
          <a:blip r:embed="rId4"/>
          <a:stretch>
            <a:fillRect/>
          </a:stretch>
        </p:blipFill>
        <p:spPr>
          <a:xfrm>
            <a:off x="1363662" y="2115241"/>
            <a:ext cx="3436938" cy="2418659"/>
          </a:xfrm>
          <a:prstGeom prst="rect">
            <a:avLst/>
          </a:prstGeom>
        </p:spPr>
      </p:pic>
    </p:spTree>
    <p:extLst>
      <p:ext uri="{BB962C8B-B14F-4D97-AF65-F5344CB8AC3E}">
        <p14:creationId xmlns:p14="http://schemas.microsoft.com/office/powerpoint/2010/main" val="94587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7EE9-2870-4F1B-93B8-54BF86C4F9AF}"/>
              </a:ext>
            </a:extLst>
          </p:cNvPr>
          <p:cNvSpPr>
            <a:spLocks noGrp="1"/>
          </p:cNvSpPr>
          <p:nvPr>
            <p:ph type="title"/>
          </p:nvPr>
        </p:nvSpPr>
        <p:spPr/>
        <p:txBody>
          <a:bodyPr/>
          <a:lstStyle/>
          <a:p>
            <a:r>
              <a:rPr lang="en-US" dirty="0"/>
              <a:t> Long Short Term Memory (LSTM)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ED9791-9B70-4A21-863E-6F954EF68768}"/>
                  </a:ext>
                </a:extLst>
              </p:cNvPr>
              <p:cNvSpPr>
                <a:spLocks noGrp="1"/>
              </p:cNvSpPr>
              <p:nvPr>
                <p:ph idx="1"/>
              </p:nvPr>
            </p:nvSpPr>
            <p:spPr>
              <a:xfrm>
                <a:off x="5909910" y="2029140"/>
                <a:ext cx="5476775" cy="2692086"/>
              </a:xfrm>
            </p:spPr>
            <p:txBody>
              <a:bodyPr>
                <a:norm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𝑡</m:t>
                        </m:r>
                      </m:sub>
                    </m:sSub>
                    <m:r>
                      <a:rPr lang="en-US" sz="1800" i="1">
                        <a:latin typeface="Cambria Math" panose="02040503050406030204" pitchFamily="18" charset="0"/>
                      </a:rPr>
                      <m:t>= </m:t>
                    </m:r>
                    <m:r>
                      <a:rPr lang="en-US" sz="1800" i="1">
                        <a:latin typeface="Cambria Math" panose="02040503050406030204" pitchFamily="18" charset="0"/>
                      </a:rPr>
                      <m:t>𝜎</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𝑖</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𝑖</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oMath>
                </a14:m>
                <a:r>
                  <a:rPr lang="en-US" sz="1800" dirty="0"/>
                  <a:t>                Input Gate</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𝑡</m:t>
                        </m:r>
                      </m:sub>
                    </m:sSub>
                    <m:r>
                      <a:rPr lang="en-US" sz="1800" i="1">
                        <a:latin typeface="Cambria Math" panose="02040503050406030204" pitchFamily="18" charset="0"/>
                      </a:rPr>
                      <m:t>= </m:t>
                    </m:r>
                    <m:r>
                      <a:rPr lang="en-US" sz="1800" i="1">
                        <a:latin typeface="Cambria Math" panose="02040503050406030204" pitchFamily="18" charset="0"/>
                      </a:rPr>
                      <m:t>𝜎</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𝑓</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b="0" i="1" smtClean="0">
                                <a:latin typeface="Cambria Math" panose="02040503050406030204" pitchFamily="18" charset="0"/>
                              </a:rPr>
                            </m:ctrlPr>
                          </m:sSubPr>
                          <m:e>
                            <m:r>
                              <a:rPr lang="en-US" sz="1800" i="1">
                                <a:latin typeface="Cambria Math" panose="02040503050406030204" pitchFamily="18" charset="0"/>
                              </a:rPr>
                              <m:t>𝑈</m:t>
                            </m:r>
                          </m:e>
                          <m:sub>
                            <m:r>
                              <a:rPr lang="en-US" sz="1800" b="0" i="1" smtClean="0">
                                <a:latin typeface="Cambria Math" panose="02040503050406030204" pitchFamily="18" charset="0"/>
                              </a:rPr>
                              <m:t>𝑓</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oMath>
                </a14:m>
                <a:r>
                  <a:rPr lang="en-US" sz="1800" dirty="0"/>
                  <a:t>  	         Forget Gate</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𝑡</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𝑡</m:t>
                        </m:r>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𝑡</m:t>
                        </m:r>
                      </m:sub>
                    </m:sSub>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𝑐</m:t>
                            </m:r>
                          </m:e>
                        </m:acc>
                      </m:e>
                      <m:sub>
                        <m:r>
                          <a:rPr lang="en-US" sz="1800" i="1">
                            <a:latin typeface="Cambria Math" panose="02040503050406030204" pitchFamily="18" charset="0"/>
                          </a:rPr>
                          <m:t>𝑡</m:t>
                        </m:r>
                      </m:sub>
                    </m:sSub>
                  </m:oMath>
                </a14:m>
                <a:r>
                  <a:rPr lang="en-US" sz="1800" dirty="0"/>
                  <a:t>		         Cell Memory</a:t>
                </a:r>
              </a:p>
              <a:p>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𝑐</m:t>
                        </m:r>
                      </m:e>
                      <m:sub>
                        <m:r>
                          <a:rPr lang="en-US" sz="1800" i="1">
                            <a:latin typeface="Cambria Math" panose="02040503050406030204" pitchFamily="18" charset="0"/>
                          </a:rPr>
                          <m:t>𝑡</m:t>
                        </m:r>
                      </m:sub>
                      <m:sup>
                        <m:r>
                          <a:rPr lang="en-US" sz="1800" i="1">
                            <a:latin typeface="Cambria Math" panose="02040503050406030204" pitchFamily="18" charset="0"/>
                          </a:rPr>
                          <m:t>′</m:t>
                        </m:r>
                      </m:sup>
                    </m:sSubSup>
                    <m:r>
                      <a:rPr lang="en-US" sz="1800" i="1">
                        <a:latin typeface="Cambria Math" panose="02040503050406030204" pitchFamily="18" charset="0"/>
                      </a:rPr>
                      <m:t>=</m:t>
                    </m:r>
                    <m:func>
                      <m:funcPr>
                        <m:ctrlPr>
                          <a:rPr lang="en-US" sz="1800" i="1">
                            <a:latin typeface="Cambria Math" panose="02040503050406030204" pitchFamily="18" charset="0"/>
                          </a:rPr>
                        </m:ctrlPr>
                      </m:funcPr>
                      <m:fName>
                        <m:r>
                          <a:rPr lang="en-US" sz="1800" i="1">
                            <a:latin typeface="Cambria Math" panose="02040503050406030204" pitchFamily="18" charset="0"/>
                          </a:rPr>
                          <m:t>𝑡𝑎𝑛h</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𝑐</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𝑐</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e>
                    </m:func>
                  </m:oMath>
                </a14:m>
                <a:r>
                  <a:rPr lang="en-US" sz="1800" dirty="0"/>
                  <a:t>	         Candidate Cell Memory</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𝑜</m:t>
                        </m:r>
                      </m:e>
                      <m:sub>
                        <m:r>
                          <a:rPr lang="en-US" sz="1800" i="1">
                            <a:latin typeface="Cambria Math" panose="02040503050406030204" pitchFamily="18" charset="0"/>
                          </a:rPr>
                          <m:t>𝑡</m:t>
                        </m:r>
                      </m:sub>
                    </m:sSub>
                    <m:r>
                      <a:rPr lang="en-US" sz="1800" i="1">
                        <a:latin typeface="Cambria Math" panose="02040503050406030204" pitchFamily="18" charset="0"/>
                      </a:rPr>
                      <m:t>= </m:t>
                    </m:r>
                    <m:r>
                      <a:rPr lang="en-US" sz="1800" i="1">
                        <a:latin typeface="Cambria Math" panose="02040503050406030204" pitchFamily="18" charset="0"/>
                      </a:rPr>
                      <m:t>𝜎</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𝑊</m:t>
                            </m:r>
                          </m:e>
                          <m:sub>
                            <m:r>
                              <a:rPr lang="en-US" sz="1800" i="1">
                                <a:latin typeface="Cambria Math" panose="02040503050406030204" pitchFamily="18" charset="0"/>
                              </a:rPr>
                              <m:t>𝑜</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𝑜</m:t>
                            </m:r>
                          </m:sub>
                        </m:sSub>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r>
                              <a:rPr lang="en-US" sz="1800" i="1">
                                <a:latin typeface="Cambria Math" panose="02040503050406030204" pitchFamily="18" charset="0"/>
                              </a:rPr>
                              <m:t>−1</m:t>
                            </m:r>
                          </m:sub>
                        </m:sSub>
                      </m:e>
                    </m:d>
                  </m:oMath>
                </a14:m>
                <a:r>
                  <a:rPr lang="en-US" sz="1800" dirty="0"/>
                  <a:t>      	         Output Gate</a:t>
                </a:r>
              </a:p>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h</m:t>
                        </m:r>
                      </m:e>
                      <m:sub>
                        <m:r>
                          <a:rPr lang="en-US" sz="1800" i="1">
                            <a:latin typeface="Cambria Math" panose="02040503050406030204" pitchFamily="18" charset="0"/>
                          </a:rPr>
                          <m:t>𝑡</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𝑜</m:t>
                        </m:r>
                      </m:e>
                      <m:sub>
                        <m:r>
                          <a:rPr lang="en-US" sz="1800" i="1">
                            <a:latin typeface="Cambria Math" panose="02040503050406030204" pitchFamily="18" charset="0"/>
                          </a:rPr>
                          <m:t>𝑡</m:t>
                        </m:r>
                      </m:sub>
                    </m:sSub>
                    <m:r>
                      <a:rPr lang="en-US" sz="1800" i="1">
                        <a:latin typeface="Cambria Math" panose="02040503050406030204" pitchFamily="18" charset="0"/>
                      </a:rPr>
                      <m:t>∗</m:t>
                    </m:r>
                    <m:func>
                      <m:funcPr>
                        <m:ctrlPr>
                          <a:rPr lang="en-US" sz="1800" i="1">
                            <a:latin typeface="Cambria Math" panose="02040503050406030204" pitchFamily="18" charset="0"/>
                          </a:rPr>
                        </m:ctrlPr>
                      </m:funcPr>
                      <m:fName>
                        <m:r>
                          <a:rPr lang="en-US" sz="1800" i="1">
                            <a:latin typeface="Cambria Math" panose="02040503050406030204" pitchFamily="18" charset="0"/>
                          </a:rPr>
                          <m:t>𝑡𝑎𝑛h</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𝑡</m:t>
                                </m:r>
                              </m:sub>
                            </m:sSub>
                          </m:e>
                        </m:d>
                      </m:e>
                    </m:func>
                  </m:oMath>
                </a14:m>
                <a:r>
                  <a:rPr lang="en-US" sz="1800" dirty="0"/>
                  <a:t>	          Activation</a:t>
                </a:r>
              </a:p>
              <a:p>
                <a:endParaRPr lang="en-US" sz="1800" dirty="0"/>
              </a:p>
            </p:txBody>
          </p:sp>
        </mc:Choice>
        <mc:Fallback xmlns="">
          <p:sp>
            <p:nvSpPr>
              <p:cNvPr id="3" name="Content Placeholder 2">
                <a:extLst>
                  <a:ext uri="{FF2B5EF4-FFF2-40B4-BE49-F238E27FC236}">
                    <a16:creationId xmlns:a16="http://schemas.microsoft.com/office/drawing/2014/main" id="{3BED9791-9B70-4A21-863E-6F954EF68768}"/>
                  </a:ext>
                </a:extLst>
              </p:cNvPr>
              <p:cNvSpPr>
                <a:spLocks noGrp="1" noRot="1" noChangeAspect="1" noMove="1" noResize="1" noEditPoints="1" noAdjustHandles="1" noChangeArrowheads="1" noChangeShapeType="1" noTextEdit="1"/>
              </p:cNvSpPr>
              <p:nvPr>
                <p:ph idx="1"/>
              </p:nvPr>
            </p:nvSpPr>
            <p:spPr>
              <a:xfrm>
                <a:off x="5909910" y="2029140"/>
                <a:ext cx="5476775" cy="2692086"/>
              </a:xfrm>
              <a:blipFill>
                <a:blip r:embed="rId8"/>
                <a:stretch>
                  <a:fillRect l="-334" t="-2268" r="-122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0EC90B5-F847-4202-AE63-2F6F0BD667A3}"/>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C13D5F26-8487-4AB8-B70B-05A820DBDE0B}"/>
              </a:ext>
            </a:extLst>
          </p:cNvPr>
          <p:cNvSpPr>
            <a:spLocks noGrp="1"/>
          </p:cNvSpPr>
          <p:nvPr>
            <p:ph type="sldNum" sz="quarter" idx="12"/>
          </p:nvPr>
        </p:nvSpPr>
        <p:spPr/>
        <p:txBody>
          <a:bodyPr/>
          <a:lstStyle/>
          <a:p>
            <a:fld id="{78898C1D-E03B-47AD-B768-A8799BB65E88}" type="slidenum">
              <a:rPr lang="en-US" smtClean="0"/>
              <a:t>22</a:t>
            </a:fld>
            <a:endParaRPr lang="en-US"/>
          </a:p>
        </p:txBody>
      </p:sp>
      <p:pic>
        <p:nvPicPr>
          <p:cNvPr id="6" name="Picture 5">
            <a:extLst>
              <a:ext uri="{FF2B5EF4-FFF2-40B4-BE49-F238E27FC236}">
                <a16:creationId xmlns:a16="http://schemas.microsoft.com/office/drawing/2014/main" id="{68180498-09C1-49CC-AED8-7DADEE57D44F}"/>
              </a:ext>
            </a:extLst>
          </p:cNvPr>
          <p:cNvPicPr/>
          <p:nvPr/>
        </p:nvPicPr>
        <p:blipFill>
          <a:blip r:embed="rId9"/>
          <a:stretch>
            <a:fillRect/>
          </a:stretch>
        </p:blipFill>
        <p:spPr>
          <a:xfrm>
            <a:off x="1274762" y="2029140"/>
            <a:ext cx="3817938" cy="3091501"/>
          </a:xfrm>
          <a:prstGeom prst="rect">
            <a:avLst/>
          </a:prstGeom>
        </p:spPr>
      </p:pic>
    </p:spTree>
    <p:extLst>
      <p:ext uri="{BB962C8B-B14F-4D97-AF65-F5344CB8AC3E}">
        <p14:creationId xmlns:p14="http://schemas.microsoft.com/office/powerpoint/2010/main" val="362283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5C69-DB93-481F-9D6D-55F55C3553EB}"/>
              </a:ext>
            </a:extLst>
          </p:cNvPr>
          <p:cNvSpPr>
            <a:spLocks noGrp="1"/>
          </p:cNvSpPr>
          <p:nvPr>
            <p:ph type="title"/>
          </p:nvPr>
        </p:nvSpPr>
        <p:spPr/>
        <p:txBody>
          <a:bodyPr/>
          <a:lstStyle/>
          <a:p>
            <a:r>
              <a:rPr lang="en-US" dirty="0"/>
              <a:t>Three Models</a:t>
            </a:r>
          </a:p>
        </p:txBody>
      </p:sp>
      <p:sp>
        <p:nvSpPr>
          <p:cNvPr id="4" name="Date Placeholder 3">
            <a:extLst>
              <a:ext uri="{FF2B5EF4-FFF2-40B4-BE49-F238E27FC236}">
                <a16:creationId xmlns:a16="http://schemas.microsoft.com/office/drawing/2014/main" id="{FFA11918-A0D1-417A-95FD-9910ABF213CA}"/>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BEC1094F-C3F3-464D-AC0F-174764F44A49}"/>
              </a:ext>
            </a:extLst>
          </p:cNvPr>
          <p:cNvSpPr>
            <a:spLocks noGrp="1"/>
          </p:cNvSpPr>
          <p:nvPr>
            <p:ph type="sldNum" sz="quarter" idx="12"/>
          </p:nvPr>
        </p:nvSpPr>
        <p:spPr/>
        <p:txBody>
          <a:bodyPr/>
          <a:lstStyle/>
          <a:p>
            <a:fld id="{78898C1D-E03B-47AD-B768-A8799BB65E88}" type="slidenum">
              <a:rPr lang="en-US" smtClean="0"/>
              <a:t>23</a:t>
            </a:fld>
            <a:endParaRPr lang="en-US"/>
          </a:p>
        </p:txBody>
      </p:sp>
      <p:pic>
        <p:nvPicPr>
          <p:cNvPr id="8" name="Content Placeholder 7">
            <a:extLst>
              <a:ext uri="{FF2B5EF4-FFF2-40B4-BE49-F238E27FC236}">
                <a16:creationId xmlns:a16="http://schemas.microsoft.com/office/drawing/2014/main" id="{6E626CA8-D511-4211-A171-DDEDC7824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325619" y="2063241"/>
            <a:ext cx="4487863" cy="35506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DC618E-C78E-494E-A87A-54E0CB1F8C43}"/>
              </a:ext>
            </a:extLst>
          </p:cNvPr>
          <p:cNvSpPr txBox="1"/>
          <p:nvPr/>
        </p:nvSpPr>
        <p:spPr>
          <a:xfrm>
            <a:off x="6621434" y="2832463"/>
            <a:ext cx="4534246" cy="430887"/>
          </a:xfrm>
          <a:prstGeom prst="rect">
            <a:avLst/>
          </a:prstGeom>
          <a:noFill/>
        </p:spPr>
        <p:txBody>
          <a:bodyPr wrap="square" rtlCol="0">
            <a:spAutoFit/>
          </a:bodyPr>
          <a:lstStyle/>
          <a:p>
            <a:r>
              <a:rPr lang="en-US" sz="2200" dirty="0"/>
              <a:t>Hidden Units =  RNN, GRU, LSTM</a:t>
            </a:r>
          </a:p>
        </p:txBody>
      </p:sp>
    </p:spTree>
    <p:extLst>
      <p:ext uri="{BB962C8B-B14F-4D97-AF65-F5344CB8AC3E}">
        <p14:creationId xmlns:p14="http://schemas.microsoft.com/office/powerpoint/2010/main" val="2845709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a:t>
            </a:r>
          </a:p>
        </p:txBody>
      </p:sp>
      <p:sp>
        <p:nvSpPr>
          <p:cNvPr id="4" name="Slide Number Placeholder 3"/>
          <p:cNvSpPr>
            <a:spLocks noGrp="1"/>
          </p:cNvSpPr>
          <p:nvPr>
            <p:ph type="sldNum" sz="quarter" idx="12"/>
          </p:nvPr>
        </p:nvSpPr>
        <p:spPr/>
        <p:txBody>
          <a:bodyPr/>
          <a:lstStyle/>
          <a:p>
            <a:fld id="{78898C1D-E03B-47AD-B768-A8799BB65E88}" type="slidenum">
              <a:rPr lang="en-US" smtClean="0"/>
              <a:t>24</a:t>
            </a:fld>
            <a:endParaRPr lang="en-US"/>
          </a:p>
        </p:txBody>
      </p:sp>
      <p:sp>
        <p:nvSpPr>
          <p:cNvPr id="5" name="Date Placeholder 4"/>
          <p:cNvSpPr>
            <a:spLocks noGrp="1"/>
          </p:cNvSpPr>
          <p:nvPr>
            <p:ph type="dt" sz="half" idx="10"/>
          </p:nvPr>
        </p:nvSpPr>
        <p:spPr/>
        <p:txBody>
          <a:bodyPr/>
          <a:lstStyle/>
          <a:p>
            <a:fld id="{BEE3618B-C6DB-44DB-B7DD-B577E9BF07C6}" type="datetime1">
              <a:rPr lang="en-US" smtClean="0"/>
              <a:t>7/16/2018</a:t>
            </a:fld>
            <a:endParaRPr lang="en-US"/>
          </a:p>
        </p:txBody>
      </p:sp>
      <p:sp>
        <p:nvSpPr>
          <p:cNvPr id="6" name="Content Placeholder 5">
            <a:extLst>
              <a:ext uri="{FF2B5EF4-FFF2-40B4-BE49-F238E27FC236}">
                <a16:creationId xmlns:a16="http://schemas.microsoft.com/office/drawing/2014/main" id="{89331C37-F790-4F85-AFCC-2CB1A228651E}"/>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D1C7C1D-D2AE-44ED-88F4-F3101CC2858F}"/>
              </a:ext>
            </a:extLst>
          </p:cNvPr>
          <p:cNvPicPr/>
          <p:nvPr/>
        </p:nvPicPr>
        <p:blipFill>
          <a:blip r:embed="rId2"/>
          <a:stretch>
            <a:fillRect/>
          </a:stretch>
        </p:blipFill>
        <p:spPr>
          <a:xfrm>
            <a:off x="1832109" y="2328051"/>
            <a:ext cx="7947158" cy="3023595"/>
          </a:xfrm>
          <a:prstGeom prst="rect">
            <a:avLst/>
          </a:prstGeom>
        </p:spPr>
      </p:pic>
    </p:spTree>
    <p:extLst>
      <p:ext uri="{BB962C8B-B14F-4D97-AF65-F5344CB8AC3E}">
        <p14:creationId xmlns:p14="http://schemas.microsoft.com/office/powerpoint/2010/main" val="1131175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Implementation</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FE3F6A3-FFE9-4408-9E89-7DBE311D9662}"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25</a:t>
            </a:fld>
            <a:endParaRPr lang="en-US"/>
          </a:p>
        </p:txBody>
      </p:sp>
      <p:pic>
        <p:nvPicPr>
          <p:cNvPr id="6" name="Picture 5"/>
          <p:cNvPicPr>
            <a:picLocks noChangeAspect="1"/>
          </p:cNvPicPr>
          <p:nvPr/>
        </p:nvPicPr>
        <p:blipFill>
          <a:blip r:embed="rId2"/>
          <a:stretch>
            <a:fillRect/>
          </a:stretch>
        </p:blipFill>
        <p:spPr>
          <a:xfrm>
            <a:off x="10202113" y="474107"/>
            <a:ext cx="953567" cy="952071"/>
          </a:xfrm>
          <a:prstGeom prst="rect">
            <a:avLst/>
          </a:prstGeom>
        </p:spPr>
      </p:pic>
    </p:spTree>
    <p:extLst>
      <p:ext uri="{BB962C8B-B14F-4D97-AF65-F5344CB8AC3E}">
        <p14:creationId xmlns:p14="http://schemas.microsoft.com/office/powerpoint/2010/main" val="332035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46D4-8281-407A-8B01-DE55A4434032}"/>
              </a:ext>
            </a:extLst>
          </p:cNvPr>
          <p:cNvSpPr>
            <a:spLocks noGrp="1"/>
          </p:cNvSpPr>
          <p:nvPr>
            <p:ph type="title"/>
          </p:nvPr>
        </p:nvSpPr>
        <p:spPr/>
        <p:txBody>
          <a:bodyPr/>
          <a:lstStyle/>
          <a:p>
            <a:r>
              <a:rPr lang="en-US" dirty="0"/>
              <a:t>Training Data </a:t>
            </a:r>
          </a:p>
        </p:txBody>
      </p:sp>
      <p:sp>
        <p:nvSpPr>
          <p:cNvPr id="4" name="Date Placeholder 3">
            <a:extLst>
              <a:ext uri="{FF2B5EF4-FFF2-40B4-BE49-F238E27FC236}">
                <a16:creationId xmlns:a16="http://schemas.microsoft.com/office/drawing/2014/main" id="{FE6AD8F5-04B3-471D-85A0-A64B48C23AD5}"/>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688B48A4-1D71-4876-9909-193A939FB462}"/>
              </a:ext>
            </a:extLst>
          </p:cNvPr>
          <p:cNvSpPr>
            <a:spLocks noGrp="1"/>
          </p:cNvSpPr>
          <p:nvPr>
            <p:ph type="sldNum" sz="quarter" idx="12"/>
          </p:nvPr>
        </p:nvSpPr>
        <p:spPr/>
        <p:txBody>
          <a:bodyPr/>
          <a:lstStyle/>
          <a:p>
            <a:fld id="{78898C1D-E03B-47AD-B768-A8799BB65E88}" type="slidenum">
              <a:rPr lang="en-US" smtClean="0"/>
              <a:t>26</a:t>
            </a:fld>
            <a:endParaRPr lang="en-US"/>
          </a:p>
        </p:txBody>
      </p:sp>
      <p:pic>
        <p:nvPicPr>
          <p:cNvPr id="6" name="Content Placeholder 5">
            <a:extLst>
              <a:ext uri="{FF2B5EF4-FFF2-40B4-BE49-F238E27FC236}">
                <a16:creationId xmlns:a16="http://schemas.microsoft.com/office/drawing/2014/main" id="{996BE9D6-4669-4BF1-9D09-414242140C5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280" y="1933349"/>
            <a:ext cx="6778167" cy="3654651"/>
          </a:xfrm>
          <a:prstGeom prst="rect">
            <a:avLst/>
          </a:prstGeom>
          <a:noFill/>
          <a:ln>
            <a:noFill/>
          </a:ln>
        </p:spPr>
      </p:pic>
      <p:sp>
        <p:nvSpPr>
          <p:cNvPr id="7" name="TextBox 6">
            <a:extLst>
              <a:ext uri="{FF2B5EF4-FFF2-40B4-BE49-F238E27FC236}">
                <a16:creationId xmlns:a16="http://schemas.microsoft.com/office/drawing/2014/main" id="{203E7452-BC02-48DF-BD7C-DE0837E3A27D}"/>
              </a:ext>
            </a:extLst>
          </p:cNvPr>
          <p:cNvSpPr txBox="1"/>
          <p:nvPr/>
        </p:nvSpPr>
        <p:spPr>
          <a:xfrm>
            <a:off x="8742784" y="2575249"/>
            <a:ext cx="2659224" cy="1200329"/>
          </a:xfrm>
          <a:prstGeom prst="rect">
            <a:avLst/>
          </a:prstGeom>
          <a:noFill/>
        </p:spPr>
        <p:txBody>
          <a:bodyPr wrap="square" rtlCol="0">
            <a:spAutoFit/>
          </a:bodyPr>
          <a:lstStyle/>
          <a:p>
            <a:r>
              <a:rPr lang="en-US" dirty="0"/>
              <a:t>14 subjects</a:t>
            </a:r>
          </a:p>
          <a:p>
            <a:r>
              <a:rPr lang="en-US" dirty="0"/>
              <a:t>14 righty</a:t>
            </a:r>
          </a:p>
          <a:p>
            <a:r>
              <a:rPr lang="en-US" dirty="0"/>
              <a:t>4:10 female to female subjects</a:t>
            </a:r>
          </a:p>
        </p:txBody>
      </p:sp>
    </p:spTree>
    <p:extLst>
      <p:ext uri="{BB962C8B-B14F-4D97-AF65-F5344CB8AC3E}">
        <p14:creationId xmlns:p14="http://schemas.microsoft.com/office/powerpoint/2010/main" val="864400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Hypothesized Features </a:t>
            </a:r>
          </a:p>
        </p:txBody>
      </p:sp>
      <p:sp>
        <p:nvSpPr>
          <p:cNvPr id="4" name="Date Placeholder 3"/>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27</a:t>
            </a:fld>
            <a:endParaRPr lang="en-US"/>
          </a:p>
        </p:txBody>
      </p:sp>
      <p:pic>
        <p:nvPicPr>
          <p:cNvPr id="7" name="Content Placeholder 5"/>
          <p:cNvPicPr>
            <a:picLocks noChangeAspect="1"/>
          </p:cNvPicPr>
          <p:nvPr/>
        </p:nvPicPr>
        <p:blipFill>
          <a:blip r:embed="rId2"/>
          <a:stretch>
            <a:fillRect/>
          </a:stretch>
        </p:blipFill>
        <p:spPr>
          <a:xfrm>
            <a:off x="8101747" y="2300343"/>
            <a:ext cx="2598811" cy="3596459"/>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116510171"/>
                  </p:ext>
                </p:extLst>
              </p:nvPr>
            </p:nvGraphicFramePr>
            <p:xfrm>
              <a:off x="1079817" y="2300343"/>
              <a:ext cx="5486083" cy="2117725"/>
            </p:xfrm>
            <a:graphic>
              <a:graphicData uri="http://schemas.openxmlformats.org/drawingml/2006/table">
                <a:tbl>
                  <a:tblPr firstRow="1" firstCol="1" bandRow="1">
                    <a:tableStyleId>{5C22544A-7EE6-4342-B048-85BDC9FD1C3A}</a:tableStyleId>
                  </a:tblPr>
                  <a:tblGrid>
                    <a:gridCol w="822817">
                      <a:extLst>
                        <a:ext uri="{9D8B030D-6E8A-4147-A177-3AD203B41FA5}">
                          <a16:colId xmlns:a16="http://schemas.microsoft.com/office/drawing/2014/main" val="20000"/>
                        </a:ext>
                      </a:extLst>
                    </a:gridCol>
                    <a:gridCol w="1152086">
                      <a:extLst>
                        <a:ext uri="{9D8B030D-6E8A-4147-A177-3AD203B41FA5}">
                          <a16:colId xmlns:a16="http://schemas.microsoft.com/office/drawing/2014/main" val="20001"/>
                        </a:ext>
                      </a:extLst>
                    </a:gridCol>
                    <a:gridCol w="1068017">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604963">
                      <a:extLst>
                        <a:ext uri="{9D8B030D-6E8A-4147-A177-3AD203B41FA5}">
                          <a16:colId xmlns:a16="http://schemas.microsoft.com/office/drawing/2014/main" val="20004"/>
                        </a:ext>
                      </a:extLst>
                    </a:gridCol>
                  </a:tblGrid>
                  <a:tr h="290830">
                    <a:tc>
                      <a:txBody>
                        <a:bodyPr/>
                        <a:lstStyle/>
                        <a:p>
                          <a:pPr marL="0" marR="0">
                            <a:lnSpc>
                              <a:spcPct val="200000"/>
                            </a:lnSpc>
                            <a:spcBef>
                              <a:spcPts val="0"/>
                            </a:spcBef>
                            <a:spcAft>
                              <a:spcPts val="0"/>
                            </a:spcAft>
                          </a:pPr>
                          <a:r>
                            <a:rPr lang="en-US" sz="1800" dirty="0">
                              <a:effectLst/>
                            </a:rPr>
                            <a:t>Angle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Joint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Joint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Joint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Sequence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79400">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mbria Math" panose="02040503050406030204" pitchFamily="18" charset="0"/>
                                  </a:rPr>
                                  <m:t>𝛂</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Shoulder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Elbow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Wrist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l-GR" sz="1800" i="1" smtClean="0">
                                    <a:effectLst/>
                                    <a:latin typeface="Cambria Math" panose="02040503050406030204" pitchFamily="18" charset="0"/>
                                    <a:ea typeface="Cambria Math" panose="02040503050406030204" pitchFamily="18" charset="0"/>
                                  </a:rPr>
                                  <m:t>α</m:t>
                                </m:r>
                                <m:r>
                                  <a:rPr lang="en-US" sz="1800">
                                    <a:effectLst/>
                                    <a:latin typeface="Cambria Math" panose="02040503050406030204" pitchFamily="18" charset="0"/>
                                  </a:rPr>
                                  <m:t>, </m:t>
                                </m:r>
                                <m:sSub>
                                  <m:sSubPr>
                                    <m:ctrlPr>
                                      <a:rPr lang="en-US" sz="1800" i="1">
                                        <a:effectLst/>
                                        <a:latin typeface="Cambria Math" panose="02040503050406030204" pitchFamily="18" charset="0"/>
                                      </a:rPr>
                                    </m:ctrlPr>
                                  </m:sSubPr>
                                  <m:e>
                                    <m:r>
                                      <m:rPr>
                                        <m:sty m:val="p"/>
                                      </m:rPr>
                                      <a:rPr lang="el-GR" sz="1800" i="1" smtClean="0">
                                        <a:effectLst/>
                                        <a:latin typeface="Cambria Math" panose="02040503050406030204" pitchFamily="18" charset="0"/>
                                        <a:ea typeface="Cambria Math" panose="02040503050406030204" pitchFamily="18" charset="0"/>
                                      </a:rPr>
                                      <m:t>α</m:t>
                                    </m:r>
                                  </m:e>
                                  <m:sub>
                                    <m:r>
                                      <a:rPr lang="en-US" sz="1800">
                                        <a:effectLst/>
                                        <a:latin typeface="Cambria Math" panose="02040503050406030204" pitchFamily="18" charset="0"/>
                                      </a:rPr>
                                      <m:t>2</m:t>
                                    </m:r>
                                  </m:sub>
                                </m:sSub>
                                <m:r>
                                  <a:rPr lang="en-US" sz="1800">
                                    <a:effectLst/>
                                    <a:latin typeface="Cambria Math" panose="02040503050406030204" pitchFamily="18" charset="0"/>
                                  </a:rPr>
                                  <m:t>,….</m:t>
                                </m:r>
                                <m:sSub>
                                  <m:sSubPr>
                                    <m:ctrlPr>
                                      <a:rPr lang="en-US" sz="1800" i="1">
                                        <a:effectLst/>
                                        <a:latin typeface="Cambria Math" panose="02040503050406030204" pitchFamily="18" charset="0"/>
                                      </a:rPr>
                                    </m:ctrlPr>
                                  </m:sSubPr>
                                  <m:e>
                                    <m:r>
                                      <m:rPr>
                                        <m:sty m:val="p"/>
                                      </m:rPr>
                                      <a:rPr lang="el-GR" sz="1800" i="1" smtClean="0">
                                        <a:effectLst/>
                                        <a:latin typeface="Cambria Math" panose="02040503050406030204" pitchFamily="18" charset="0"/>
                                        <a:ea typeface="Cambria Math" panose="02040503050406030204" pitchFamily="18" charset="0"/>
                                      </a:rPr>
                                      <m:t>α</m:t>
                                    </m:r>
                                  </m:e>
                                  <m:sub>
                                    <m:r>
                                      <a:rPr lang="en-US" sz="1800">
                                        <a:effectLst/>
                                        <a:latin typeface="Cambria Math" panose="02040503050406030204" pitchFamily="18" charset="0"/>
                                      </a:rPr>
                                      <m:t>𝑇</m:t>
                                    </m:r>
                                  </m:sub>
                                </m:sSub>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39395">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𝛽</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Elbow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Shoulder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Neck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𝛽</m:t>
                                    </m:r>
                                  </m:e>
                                  <m:sub>
                                    <m:r>
                                      <a:rPr lang="en-US" i="0">
                                        <a:latin typeface="Cambria Math" panose="02040503050406030204" pitchFamily="18" charset="0"/>
                                      </a:rPr>
                                      <m:t>1</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𝑇</m:t>
                                    </m:r>
                                  </m:sub>
                                </m:sSub>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30835">
                    <a:tc>
                      <a:txBody>
                        <a:bodyPr/>
                        <a:lstStyle/>
                        <a:p>
                          <a:pPr marL="0" marR="0">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𝛾</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Elbow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Shoulder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i="1" smtClean="0">
                                        <a:effectLst/>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𝛾</m:t>
                                    </m:r>
                                  </m:e>
                                  <m:sub>
                                    <m:r>
                                      <a:rPr lang="en-US" sz="1800">
                                        <a:effectLst/>
                                        <a:latin typeface="Cambria Math" panose="02040503050406030204" pitchFamily="18" charset="0"/>
                                      </a:rPr>
                                      <m:t>1</m:t>
                                    </m:r>
                                  </m:sub>
                                </m:sSub>
                                <m:r>
                                  <a:rPr lang="en-US" sz="1800">
                                    <a:effectLst/>
                                    <a:latin typeface="Cambria Math" panose="02040503050406030204" pitchFamily="18" charset="0"/>
                                  </a:rPr>
                                  <m:t>,</m:t>
                                </m:r>
                                <m:sSub>
                                  <m:sSubPr>
                                    <m:ctrlPr>
                                      <a:rPr lang="en-US" sz="1800" i="1">
                                        <a:effectLst/>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𝛾</m:t>
                                    </m:r>
                                  </m:e>
                                  <m:sub>
                                    <m:r>
                                      <a:rPr lang="en-US" sz="1800">
                                        <a:effectLst/>
                                        <a:latin typeface="Cambria Math" panose="02040503050406030204" pitchFamily="18" charset="0"/>
                                      </a:rPr>
                                      <m:t>2</m:t>
                                    </m:r>
                                  </m:sub>
                                </m:sSub>
                                <m:r>
                                  <a:rPr lang="en-US" sz="1800">
                                    <a:effectLst/>
                                    <a:latin typeface="Cambria Math" panose="02040503050406030204" pitchFamily="18" charset="0"/>
                                  </a:rPr>
                                  <m:t>,…</m:t>
                                </m:r>
                                <m:sSub>
                                  <m:sSubPr>
                                    <m:ctrlPr>
                                      <a:rPr lang="en-US" sz="1800" i="1">
                                        <a:effectLst/>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𝛾</m:t>
                                    </m:r>
                                  </m:e>
                                  <m:sub>
                                    <m:r>
                                      <a:rPr lang="en-US" sz="1800">
                                        <a:effectLst/>
                                        <a:latin typeface="Cambria Math" panose="02040503050406030204" pitchFamily="18" charset="0"/>
                                      </a:rPr>
                                      <m:t>𝑇</m:t>
                                    </m:r>
                                  </m:sub>
                                </m:sSub>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116510171"/>
                  </p:ext>
                </p:extLst>
              </p:nvPr>
            </p:nvGraphicFramePr>
            <p:xfrm>
              <a:off x="1079817" y="2300343"/>
              <a:ext cx="5486083" cy="2117725"/>
            </p:xfrm>
            <a:graphic>
              <a:graphicData uri="http://schemas.openxmlformats.org/drawingml/2006/table">
                <a:tbl>
                  <a:tblPr firstRow="1" firstCol="1" bandRow="1">
                    <a:tableStyleId>{5C22544A-7EE6-4342-B048-85BDC9FD1C3A}</a:tableStyleId>
                  </a:tblPr>
                  <a:tblGrid>
                    <a:gridCol w="822817">
                      <a:extLst>
                        <a:ext uri="{9D8B030D-6E8A-4147-A177-3AD203B41FA5}">
                          <a16:colId xmlns:a16="http://schemas.microsoft.com/office/drawing/2014/main" val="20000"/>
                        </a:ext>
                      </a:extLst>
                    </a:gridCol>
                    <a:gridCol w="1152086">
                      <a:extLst>
                        <a:ext uri="{9D8B030D-6E8A-4147-A177-3AD203B41FA5}">
                          <a16:colId xmlns:a16="http://schemas.microsoft.com/office/drawing/2014/main" val="20001"/>
                        </a:ext>
                      </a:extLst>
                    </a:gridCol>
                    <a:gridCol w="1068017">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604963">
                      <a:extLst>
                        <a:ext uri="{9D8B030D-6E8A-4147-A177-3AD203B41FA5}">
                          <a16:colId xmlns:a16="http://schemas.microsoft.com/office/drawing/2014/main" val="20004"/>
                        </a:ext>
                      </a:extLst>
                    </a:gridCol>
                  </a:tblGrid>
                  <a:tr h="471805">
                    <a:tc>
                      <a:txBody>
                        <a:bodyPr/>
                        <a:lstStyle/>
                        <a:p>
                          <a:pPr marL="0" marR="0">
                            <a:lnSpc>
                              <a:spcPct val="200000"/>
                            </a:lnSpc>
                            <a:spcBef>
                              <a:spcPts val="0"/>
                            </a:spcBef>
                            <a:spcAft>
                              <a:spcPts val="0"/>
                            </a:spcAft>
                          </a:pPr>
                          <a:r>
                            <a:rPr lang="en-US" sz="1800" dirty="0">
                              <a:effectLst/>
                            </a:rPr>
                            <a:t>Angle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Joint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Joint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Joint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Sequence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48640">
                    <a:tc>
                      <a:txBody>
                        <a:bodyPr/>
                        <a:lstStyle/>
                        <a:p>
                          <a:endParaRPr lang="en-US"/>
                        </a:p>
                      </a:txBody>
                      <a:tcPr marL="68580" marR="68580" marT="0" marB="0">
                        <a:blipFill>
                          <a:blip r:embed="rId5"/>
                          <a:stretch>
                            <a:fillRect l="-741" t="-87778" r="-570370" b="-212222"/>
                          </a:stretch>
                        </a:blipFill>
                      </a:tcPr>
                    </a:tc>
                    <a:tc>
                      <a:txBody>
                        <a:bodyPr/>
                        <a:lstStyle/>
                        <a:p>
                          <a:pPr marL="0" marR="0">
                            <a:lnSpc>
                              <a:spcPct val="200000"/>
                            </a:lnSpc>
                            <a:spcBef>
                              <a:spcPts val="0"/>
                            </a:spcBef>
                            <a:spcAft>
                              <a:spcPts val="0"/>
                            </a:spcAft>
                          </a:pPr>
                          <a:r>
                            <a:rPr lang="en-US" sz="1800" dirty="0">
                              <a:effectLst/>
                            </a:rPr>
                            <a:t>Shoulder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Elbow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Wrist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5"/>
                          <a:stretch>
                            <a:fillRect l="-241667" t="-87778" r="-1515" b="-212222"/>
                          </a:stretch>
                        </a:blipFill>
                      </a:tcPr>
                    </a:tc>
                    <a:extLst>
                      <a:ext uri="{0D108BD9-81ED-4DB2-BD59-A6C34878D82A}">
                        <a16:rowId xmlns:a16="http://schemas.microsoft.com/office/drawing/2014/main" val="10001"/>
                      </a:ext>
                    </a:extLst>
                  </a:tr>
                  <a:tr h="548640">
                    <a:tc>
                      <a:txBody>
                        <a:bodyPr/>
                        <a:lstStyle/>
                        <a:p>
                          <a:endParaRPr lang="en-US"/>
                        </a:p>
                      </a:txBody>
                      <a:tcPr marL="68580" marR="68580" marT="0" marB="0">
                        <a:blipFill>
                          <a:blip r:embed="rId5"/>
                          <a:stretch>
                            <a:fillRect l="-741" t="-187778" r="-570370" b="-112222"/>
                          </a:stretch>
                        </a:blipFill>
                      </a:tcPr>
                    </a:tc>
                    <a:tc>
                      <a:txBody>
                        <a:bodyPr/>
                        <a:lstStyle/>
                        <a:p>
                          <a:pPr marL="0" marR="0">
                            <a:lnSpc>
                              <a:spcPct val="200000"/>
                            </a:lnSpc>
                            <a:spcBef>
                              <a:spcPts val="0"/>
                            </a:spcBef>
                            <a:spcAft>
                              <a:spcPts val="0"/>
                            </a:spcAft>
                          </a:pPr>
                          <a:r>
                            <a:rPr lang="en-US" sz="1800" dirty="0">
                              <a:effectLst/>
                            </a:rPr>
                            <a:t>Elbow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Shoulder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Neck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5"/>
                          <a:stretch>
                            <a:fillRect l="-241667" t="-187778" r="-1515" b="-112222"/>
                          </a:stretch>
                        </a:blipFill>
                      </a:tcPr>
                    </a:tc>
                    <a:extLst>
                      <a:ext uri="{0D108BD9-81ED-4DB2-BD59-A6C34878D82A}">
                        <a16:rowId xmlns:a16="http://schemas.microsoft.com/office/drawing/2014/main" val="10002"/>
                      </a:ext>
                    </a:extLst>
                  </a:tr>
                  <a:tr h="548640">
                    <a:tc>
                      <a:txBody>
                        <a:bodyPr/>
                        <a:lstStyle/>
                        <a:p>
                          <a:endParaRPr lang="en-US"/>
                        </a:p>
                      </a:txBody>
                      <a:tcPr marL="68580" marR="68580" marT="0" marB="0">
                        <a:blipFill>
                          <a:blip r:embed="rId5"/>
                          <a:stretch>
                            <a:fillRect l="-741" t="-287778" r="-570370" b="-12222"/>
                          </a:stretch>
                        </a:blipFill>
                      </a:tcPr>
                    </a:tc>
                    <a:tc>
                      <a:txBody>
                        <a:bodyPr/>
                        <a:lstStyle/>
                        <a:p>
                          <a:pPr marL="0" marR="0">
                            <a:lnSpc>
                              <a:spcPct val="200000"/>
                            </a:lnSpc>
                            <a:spcBef>
                              <a:spcPts val="0"/>
                            </a:spcBef>
                            <a:spcAft>
                              <a:spcPts val="0"/>
                            </a:spcAft>
                          </a:pPr>
                          <a:r>
                            <a:rPr lang="en-US" sz="1800">
                              <a:effectLst/>
                            </a:rPr>
                            <a:t>Elbow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Shoulder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5"/>
                          <a:stretch>
                            <a:fillRect l="-241667" t="-287778" r="-1515" b="-12222"/>
                          </a:stretch>
                        </a:blipFill>
                      </a:tcPr>
                    </a:tc>
                    <a:extLst>
                      <a:ext uri="{0D108BD9-81ED-4DB2-BD59-A6C34878D82A}">
                        <a16:rowId xmlns:a16="http://schemas.microsoft.com/office/drawing/2014/main" val="10003"/>
                      </a:ext>
                    </a:extLst>
                  </a:tr>
                </a:tbl>
              </a:graphicData>
            </a:graphic>
          </p:graphicFrame>
        </mc:Fallback>
      </mc:AlternateContent>
      <p:sp>
        <p:nvSpPr>
          <p:cNvPr id="9" name="TextBox 8"/>
          <p:cNvSpPr txBox="1"/>
          <p:nvPr/>
        </p:nvSpPr>
        <p:spPr>
          <a:xfrm>
            <a:off x="10700558" y="5527470"/>
            <a:ext cx="551543" cy="369332"/>
          </a:xfrm>
          <a:prstGeom prst="rect">
            <a:avLst/>
          </a:prstGeom>
          <a:noFill/>
        </p:spPr>
        <p:txBody>
          <a:bodyPr wrap="square" rtlCol="0">
            <a:spAutoFit/>
          </a:bodyPr>
          <a:lstStyle/>
          <a:p>
            <a:r>
              <a:rPr lang="en-US" dirty="0"/>
              <a:t>[2]</a:t>
            </a:r>
          </a:p>
        </p:txBody>
      </p:sp>
      <p:sp>
        <p:nvSpPr>
          <p:cNvPr id="10" name="Content Placeholder 9">
            <a:extLst>
              <a:ext uri="{FF2B5EF4-FFF2-40B4-BE49-F238E27FC236}">
                <a16:creationId xmlns:a16="http://schemas.microsoft.com/office/drawing/2014/main" id="{86398AB2-2B63-4522-8445-C2C2DA677EB4}"/>
              </a:ext>
            </a:extLst>
          </p:cNvPr>
          <p:cNvSpPr>
            <a:spLocks noGrp="1"/>
          </p:cNvSpPr>
          <p:nvPr>
            <p:ph idx="1"/>
          </p:nvPr>
        </p:nvSpPr>
        <p:spPr>
          <a:xfrm>
            <a:off x="7391400" y="1737360"/>
            <a:ext cx="3720783" cy="4023360"/>
          </a:xfrm>
        </p:spPr>
        <p:txBody>
          <a:bodyPr/>
          <a:lstStyle/>
          <a:p>
            <a:endParaRPr lang="en-US" dirty="0"/>
          </a:p>
        </p:txBody>
      </p:sp>
    </p:spTree>
    <p:extLst>
      <p:ext uri="{BB962C8B-B14F-4D97-AF65-F5344CB8AC3E}">
        <p14:creationId xmlns:p14="http://schemas.microsoft.com/office/powerpoint/2010/main" val="69478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F78E-0D80-46A3-B7CA-BBBF8F50C547}"/>
              </a:ext>
            </a:extLst>
          </p:cNvPr>
          <p:cNvSpPr>
            <a:spLocks noGrp="1"/>
          </p:cNvSpPr>
          <p:nvPr>
            <p:ph type="title"/>
          </p:nvPr>
        </p:nvSpPr>
        <p:spPr/>
        <p:txBody>
          <a:bodyPr/>
          <a:lstStyle/>
          <a:p>
            <a:r>
              <a:rPr lang="en-US" dirty="0"/>
              <a:t>Hypothesized Features Visualization</a:t>
            </a:r>
          </a:p>
        </p:txBody>
      </p:sp>
      <p:sp>
        <p:nvSpPr>
          <p:cNvPr id="4" name="Date Placeholder 3">
            <a:extLst>
              <a:ext uri="{FF2B5EF4-FFF2-40B4-BE49-F238E27FC236}">
                <a16:creationId xmlns:a16="http://schemas.microsoft.com/office/drawing/2014/main" id="{C191C5A9-C427-41ED-A9C4-BD3980C9942E}"/>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FCE4C25E-5474-45C8-942B-7BAABBE332A3}"/>
              </a:ext>
            </a:extLst>
          </p:cNvPr>
          <p:cNvSpPr>
            <a:spLocks noGrp="1"/>
          </p:cNvSpPr>
          <p:nvPr>
            <p:ph type="sldNum" sz="quarter" idx="12"/>
          </p:nvPr>
        </p:nvSpPr>
        <p:spPr/>
        <p:txBody>
          <a:bodyPr/>
          <a:lstStyle/>
          <a:p>
            <a:fld id="{78898C1D-E03B-47AD-B768-A8799BB65E88}" type="slidenum">
              <a:rPr lang="en-US" smtClean="0"/>
              <a:t>28</a:t>
            </a:fld>
            <a:endParaRPr lang="en-US"/>
          </a:p>
        </p:txBody>
      </p:sp>
      <p:pic>
        <p:nvPicPr>
          <p:cNvPr id="7" name="Content Placeholder 6">
            <a:extLst>
              <a:ext uri="{FF2B5EF4-FFF2-40B4-BE49-F238E27FC236}">
                <a16:creationId xmlns:a16="http://schemas.microsoft.com/office/drawing/2014/main" id="{D60801C3-DD4A-4476-AFC4-686ED7B2F20C}"/>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229" y="2353623"/>
            <a:ext cx="3715973" cy="3002148"/>
          </a:xfrm>
          <a:prstGeom prst="rect">
            <a:avLst/>
          </a:prstGeom>
          <a:noFill/>
          <a:ln>
            <a:noFill/>
          </a:ln>
        </p:spPr>
      </p:pic>
      <p:pic>
        <p:nvPicPr>
          <p:cNvPr id="8" name="Picture 7">
            <a:extLst>
              <a:ext uri="{FF2B5EF4-FFF2-40B4-BE49-F238E27FC236}">
                <a16:creationId xmlns:a16="http://schemas.microsoft.com/office/drawing/2014/main" id="{949BB15B-C977-4356-9982-789C04469E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41758" y="2453094"/>
            <a:ext cx="3444426" cy="2803206"/>
          </a:xfrm>
          <a:prstGeom prst="rect">
            <a:avLst/>
          </a:prstGeom>
          <a:noFill/>
          <a:ln>
            <a:noFill/>
          </a:ln>
        </p:spPr>
      </p:pic>
      <p:pic>
        <p:nvPicPr>
          <p:cNvPr id="9" name="Picture 8">
            <a:extLst>
              <a:ext uri="{FF2B5EF4-FFF2-40B4-BE49-F238E27FC236}">
                <a16:creationId xmlns:a16="http://schemas.microsoft.com/office/drawing/2014/main" id="{43424CE0-2064-4B58-84B1-75F2EFD20F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64365" y="2524126"/>
            <a:ext cx="3324230" cy="2803206"/>
          </a:xfrm>
          <a:prstGeom prst="rect">
            <a:avLst/>
          </a:prstGeom>
          <a:noFill/>
          <a:ln>
            <a:noFill/>
          </a:ln>
        </p:spPr>
      </p:pic>
      <p:sp>
        <p:nvSpPr>
          <p:cNvPr id="10" name="TextBox 9">
            <a:extLst>
              <a:ext uri="{FF2B5EF4-FFF2-40B4-BE49-F238E27FC236}">
                <a16:creationId xmlns:a16="http://schemas.microsoft.com/office/drawing/2014/main" id="{3D18DDB2-35FC-435E-93A7-D5F796A76082}"/>
              </a:ext>
            </a:extLst>
          </p:cNvPr>
          <p:cNvSpPr txBox="1"/>
          <p:nvPr/>
        </p:nvSpPr>
        <p:spPr>
          <a:xfrm>
            <a:off x="2333415" y="5406509"/>
            <a:ext cx="477879" cy="369332"/>
          </a:xfrm>
          <a:prstGeom prst="rect">
            <a:avLst/>
          </a:prstGeom>
          <a:noFill/>
        </p:spPr>
        <p:txBody>
          <a:bodyPr wrap="square" rtlCol="0">
            <a:spAutoFit/>
          </a:bodyPr>
          <a:lstStyle/>
          <a:p>
            <a:r>
              <a:rPr lang="el-GR" dirty="0"/>
              <a:t>α</a:t>
            </a:r>
            <a:endParaRPr lang="en-US" dirty="0"/>
          </a:p>
        </p:txBody>
      </p:sp>
      <p:sp>
        <p:nvSpPr>
          <p:cNvPr id="11" name="TextBox 10">
            <a:extLst>
              <a:ext uri="{FF2B5EF4-FFF2-40B4-BE49-F238E27FC236}">
                <a16:creationId xmlns:a16="http://schemas.microsoft.com/office/drawing/2014/main" id="{73139B19-4F69-4474-9E4B-3FC501453AAB}"/>
              </a:ext>
            </a:extLst>
          </p:cNvPr>
          <p:cNvSpPr txBox="1"/>
          <p:nvPr/>
        </p:nvSpPr>
        <p:spPr>
          <a:xfrm>
            <a:off x="6126481" y="5355771"/>
            <a:ext cx="322958" cy="369332"/>
          </a:xfrm>
          <a:prstGeom prst="rect">
            <a:avLst/>
          </a:prstGeom>
          <a:noFill/>
        </p:spPr>
        <p:txBody>
          <a:bodyPr wrap="square" rtlCol="0">
            <a:spAutoFit/>
          </a:bodyPr>
          <a:lstStyle/>
          <a:p>
            <a:r>
              <a:rPr lang="el-GR" dirty="0"/>
              <a:t>β</a:t>
            </a:r>
            <a:endParaRPr lang="en-US" dirty="0"/>
          </a:p>
        </p:txBody>
      </p:sp>
      <p:sp>
        <p:nvSpPr>
          <p:cNvPr id="12" name="TextBox 11">
            <a:extLst>
              <a:ext uri="{FF2B5EF4-FFF2-40B4-BE49-F238E27FC236}">
                <a16:creationId xmlns:a16="http://schemas.microsoft.com/office/drawing/2014/main" id="{8ADE5196-D59D-4CC7-80E0-25E11BA2BD47}"/>
              </a:ext>
            </a:extLst>
          </p:cNvPr>
          <p:cNvSpPr txBox="1"/>
          <p:nvPr/>
        </p:nvSpPr>
        <p:spPr>
          <a:xfrm>
            <a:off x="9663971" y="5327332"/>
            <a:ext cx="1009650" cy="369332"/>
          </a:xfrm>
          <a:prstGeom prst="rect">
            <a:avLst/>
          </a:prstGeom>
          <a:noFill/>
        </p:spPr>
        <p:txBody>
          <a:bodyPr wrap="square" rtlCol="0">
            <a:spAutoFit/>
          </a:bodyPr>
          <a:lstStyle/>
          <a:p>
            <a:r>
              <a:rPr lang="el-GR" dirty="0"/>
              <a:t>ϒ</a:t>
            </a:r>
            <a:endParaRPr lang="en-US" dirty="0"/>
          </a:p>
        </p:txBody>
      </p:sp>
    </p:spTree>
    <p:extLst>
      <p:ext uri="{BB962C8B-B14F-4D97-AF65-F5344CB8AC3E}">
        <p14:creationId xmlns:p14="http://schemas.microsoft.com/office/powerpoint/2010/main" val="9246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1A2C-1799-4D99-A755-2DC665A8B2FD}"/>
              </a:ext>
            </a:extLst>
          </p:cNvPr>
          <p:cNvSpPr>
            <a:spLocks noGrp="1"/>
          </p:cNvSpPr>
          <p:nvPr>
            <p:ph type="title"/>
          </p:nvPr>
        </p:nvSpPr>
        <p:spPr/>
        <p:txBody>
          <a:bodyPr/>
          <a:lstStyle/>
          <a:p>
            <a:r>
              <a:rPr lang="en-US" dirty="0"/>
              <a:t>Hypothesized Features Visualization</a:t>
            </a:r>
          </a:p>
        </p:txBody>
      </p:sp>
      <p:sp>
        <p:nvSpPr>
          <p:cNvPr id="3" name="Content Placeholder 2">
            <a:extLst>
              <a:ext uri="{FF2B5EF4-FFF2-40B4-BE49-F238E27FC236}">
                <a16:creationId xmlns:a16="http://schemas.microsoft.com/office/drawing/2014/main" id="{DE6B05FB-7799-41EC-B5DB-D0FF5E74A525}"/>
              </a:ext>
            </a:extLst>
          </p:cNvPr>
          <p:cNvSpPr>
            <a:spLocks noGrp="1"/>
          </p:cNvSpPr>
          <p:nvPr>
            <p:ph idx="1"/>
          </p:nvPr>
        </p:nvSpPr>
        <p:spPr>
          <a:xfrm>
            <a:off x="5227322" y="5530073"/>
            <a:ext cx="2809874" cy="365125"/>
          </a:xfrm>
        </p:spPr>
        <p:txBody>
          <a:bodyPr>
            <a:normAutofit lnSpcReduction="10000"/>
          </a:bodyPr>
          <a:lstStyle/>
          <a:p>
            <a:r>
              <a:rPr lang="en-US" dirty="0"/>
              <a:t> Added more features</a:t>
            </a:r>
          </a:p>
        </p:txBody>
      </p:sp>
      <p:sp>
        <p:nvSpPr>
          <p:cNvPr id="4" name="Date Placeholder 3">
            <a:extLst>
              <a:ext uri="{FF2B5EF4-FFF2-40B4-BE49-F238E27FC236}">
                <a16:creationId xmlns:a16="http://schemas.microsoft.com/office/drawing/2014/main" id="{B377A5AB-2C60-47B3-974F-3F7D20685823}"/>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7719B1F1-C373-474B-993C-517FF967F465}"/>
              </a:ext>
            </a:extLst>
          </p:cNvPr>
          <p:cNvSpPr>
            <a:spLocks noGrp="1"/>
          </p:cNvSpPr>
          <p:nvPr>
            <p:ph type="sldNum" sz="quarter" idx="12"/>
          </p:nvPr>
        </p:nvSpPr>
        <p:spPr/>
        <p:txBody>
          <a:bodyPr/>
          <a:lstStyle/>
          <a:p>
            <a:fld id="{78898C1D-E03B-47AD-B768-A8799BB65E88}" type="slidenum">
              <a:rPr lang="en-US" smtClean="0"/>
              <a:t>29</a:t>
            </a:fld>
            <a:endParaRPr lang="en-US"/>
          </a:p>
        </p:txBody>
      </p:sp>
      <p:pic>
        <p:nvPicPr>
          <p:cNvPr id="6" name="Picture 5">
            <a:extLst>
              <a:ext uri="{FF2B5EF4-FFF2-40B4-BE49-F238E27FC236}">
                <a16:creationId xmlns:a16="http://schemas.microsoft.com/office/drawing/2014/main" id="{EAF0712F-6514-4C0C-8D78-FB7FD70716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7196" y="1910783"/>
            <a:ext cx="2674620" cy="2077727"/>
          </a:xfrm>
          <a:prstGeom prst="rect">
            <a:avLst/>
          </a:prstGeom>
          <a:noFill/>
          <a:ln>
            <a:noFill/>
          </a:ln>
        </p:spPr>
      </p:pic>
      <p:pic>
        <p:nvPicPr>
          <p:cNvPr id="9" name="Picture 8">
            <a:extLst>
              <a:ext uri="{FF2B5EF4-FFF2-40B4-BE49-F238E27FC236}">
                <a16:creationId xmlns:a16="http://schemas.microsoft.com/office/drawing/2014/main" id="{6DE85DCC-0750-4F12-B9DC-4D0183B91F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37196" y="4096882"/>
            <a:ext cx="2809874" cy="2189480"/>
          </a:xfrm>
          <a:prstGeom prst="rect">
            <a:avLst/>
          </a:prstGeom>
          <a:noFill/>
          <a:ln>
            <a:noFill/>
          </a:ln>
        </p:spPr>
      </p:pic>
      <p:pic>
        <p:nvPicPr>
          <p:cNvPr id="10" name="Picture 9">
            <a:extLst>
              <a:ext uri="{FF2B5EF4-FFF2-40B4-BE49-F238E27FC236}">
                <a16:creationId xmlns:a16="http://schemas.microsoft.com/office/drawing/2014/main" id="{C38D669B-CB3E-4843-9566-951A48B135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97280" y="2047932"/>
            <a:ext cx="5571490" cy="3119755"/>
          </a:xfrm>
          <a:prstGeom prst="rect">
            <a:avLst/>
          </a:prstGeom>
          <a:noFill/>
          <a:ln>
            <a:noFill/>
          </a:ln>
        </p:spPr>
      </p:pic>
    </p:spTree>
    <p:extLst>
      <p:ext uri="{BB962C8B-B14F-4D97-AF65-F5344CB8AC3E}">
        <p14:creationId xmlns:p14="http://schemas.microsoft.com/office/powerpoint/2010/main" val="216776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4" name="Slide Number Placeholder 3"/>
          <p:cNvSpPr>
            <a:spLocks noGrp="1"/>
          </p:cNvSpPr>
          <p:nvPr>
            <p:ph type="sldNum" sz="quarter" idx="12"/>
          </p:nvPr>
        </p:nvSpPr>
        <p:spPr/>
        <p:txBody>
          <a:bodyPr/>
          <a:lstStyle/>
          <a:p>
            <a:fld id="{78898C1D-E03B-47AD-B768-A8799BB65E88}" type="slidenum">
              <a:rPr lang="en-US" smtClean="0"/>
              <a:t>3</a:t>
            </a:fld>
            <a:endParaRPr lang="en-US"/>
          </a:p>
        </p:txBody>
      </p:sp>
      <p:sp>
        <p:nvSpPr>
          <p:cNvPr id="5" name="Date Placeholder 4"/>
          <p:cNvSpPr>
            <a:spLocks noGrp="1"/>
          </p:cNvSpPr>
          <p:nvPr>
            <p:ph type="dt" sz="half" idx="10"/>
          </p:nvPr>
        </p:nvSpPr>
        <p:spPr/>
        <p:txBody>
          <a:bodyPr/>
          <a:lstStyle/>
          <a:p>
            <a:fld id="{10681BBD-9D67-41CB-9ED4-C0A40D9AE90D}" type="datetime1">
              <a:rPr lang="en-US" smtClean="0"/>
              <a:t>7/16/2018</a:t>
            </a:fld>
            <a:endParaRPr lang="en-US"/>
          </a:p>
        </p:txBody>
      </p:sp>
      <p:sp>
        <p:nvSpPr>
          <p:cNvPr id="6" name="Content Placeholder 2"/>
          <p:cNvSpPr txBox="1">
            <a:spLocks/>
          </p:cNvSpPr>
          <p:nvPr/>
        </p:nvSpPr>
        <p:spPr>
          <a:xfrm>
            <a:off x="1097280" y="2165917"/>
            <a:ext cx="9940834" cy="3549083"/>
          </a:xfrm>
          <a:prstGeom prst="rect">
            <a:avLst/>
          </a:prstGeom>
        </p:spPr>
        <p:txBody>
          <a:bodyPr vert="horz" lIns="0" tIns="45720" rIns="0" bIns="45720" rtlCol="0">
            <a:normAutofit fontScale="4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9600" dirty="0"/>
              <a:t>Tennis Teaching Software</a:t>
            </a:r>
          </a:p>
          <a:p>
            <a:pPr lvl="1">
              <a:buFont typeface="Wingdings" panose="05000000000000000000" pitchFamily="2" charset="2"/>
              <a:buChar char="§"/>
            </a:pPr>
            <a:r>
              <a:rPr lang="en-US" sz="9400" dirty="0"/>
              <a:t>If an algorithm is capable of recognizing such patterns in movement, then it is possible replicate and teach in the future. </a:t>
            </a:r>
          </a:p>
          <a:p>
            <a:pPr>
              <a:buFont typeface="Wingdings" panose="05000000000000000000" pitchFamily="2" charset="2"/>
              <a:buChar char="§"/>
            </a:pPr>
            <a:r>
              <a:rPr lang="en-US" sz="9600" dirty="0"/>
              <a:t>Rise of data science in sports </a:t>
            </a:r>
          </a:p>
          <a:p>
            <a:pPr>
              <a:buFont typeface="Wingdings" panose="05000000000000000000" pitchFamily="2" charset="2"/>
              <a:buChar char="§"/>
            </a:pPr>
            <a:r>
              <a:rPr lang="en-US" sz="9600" dirty="0"/>
              <a:t>Statistical study of tennis technique in present time as the sport evolves  </a:t>
            </a:r>
          </a:p>
          <a:p>
            <a:pPr marL="0" indent="0">
              <a:buFont typeface="Calibri" panose="020F0502020204030204" pitchFamily="34" charset="0"/>
              <a:buNone/>
            </a:pPr>
            <a:endParaRPr lang="en-US" sz="2400" dirty="0"/>
          </a:p>
        </p:txBody>
      </p:sp>
    </p:spTree>
    <p:extLst>
      <p:ext uri="{BB962C8B-B14F-4D97-AF65-F5344CB8AC3E}">
        <p14:creationId xmlns:p14="http://schemas.microsoft.com/office/powerpoint/2010/main" val="345796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F461-68C2-47C5-B4A4-3906358B6389}"/>
              </a:ext>
            </a:extLst>
          </p:cNvPr>
          <p:cNvSpPr>
            <a:spLocks noGrp="1"/>
          </p:cNvSpPr>
          <p:nvPr>
            <p:ph type="title"/>
          </p:nvPr>
        </p:nvSpPr>
        <p:spPr/>
        <p:txBody>
          <a:bodyPr/>
          <a:lstStyle/>
          <a:p>
            <a:r>
              <a:rPr lang="en-US" dirty="0"/>
              <a:t>Results</a:t>
            </a:r>
          </a:p>
        </p:txBody>
      </p:sp>
      <p:sp>
        <p:nvSpPr>
          <p:cNvPr id="4" name="Date Placeholder 3">
            <a:extLst>
              <a:ext uri="{FF2B5EF4-FFF2-40B4-BE49-F238E27FC236}">
                <a16:creationId xmlns:a16="http://schemas.microsoft.com/office/drawing/2014/main" id="{1AAFFFFF-4F6B-4442-A40F-20B5246780CD}"/>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AF0B2203-1282-464B-80FB-AF768F5C2540}"/>
              </a:ext>
            </a:extLst>
          </p:cNvPr>
          <p:cNvSpPr>
            <a:spLocks noGrp="1"/>
          </p:cNvSpPr>
          <p:nvPr>
            <p:ph type="sldNum" sz="quarter" idx="12"/>
          </p:nvPr>
        </p:nvSpPr>
        <p:spPr/>
        <p:txBody>
          <a:bodyPr/>
          <a:lstStyle/>
          <a:p>
            <a:fld id="{78898C1D-E03B-47AD-B768-A8799BB65E88}" type="slidenum">
              <a:rPr lang="en-US" smtClean="0"/>
              <a:t>30</a:t>
            </a:fld>
            <a:endParaRPr lang="en-US"/>
          </a:p>
        </p:txBody>
      </p:sp>
      <p:pic>
        <p:nvPicPr>
          <p:cNvPr id="7" name="Content Placeholder 6">
            <a:extLst>
              <a:ext uri="{FF2B5EF4-FFF2-40B4-BE49-F238E27FC236}">
                <a16:creationId xmlns:a16="http://schemas.microsoft.com/office/drawing/2014/main" id="{BAC2E33F-2981-4790-8E8D-F0AB6958A747}"/>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809206"/>
            <a:ext cx="5333559" cy="3998645"/>
          </a:xfrm>
          <a:prstGeom prst="rect">
            <a:avLst/>
          </a:prstGeom>
          <a:noFill/>
          <a:ln>
            <a:noFill/>
          </a:ln>
        </p:spPr>
      </p:pic>
      <p:pic>
        <p:nvPicPr>
          <p:cNvPr id="8" name="Picture 7">
            <a:extLst>
              <a:ext uri="{FF2B5EF4-FFF2-40B4-BE49-F238E27FC236}">
                <a16:creationId xmlns:a16="http://schemas.microsoft.com/office/drawing/2014/main" id="{82C08A54-3F28-40B4-A9E7-ADD38BC765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441" y="1881052"/>
            <a:ext cx="5333559" cy="3854954"/>
          </a:xfrm>
          <a:prstGeom prst="rect">
            <a:avLst/>
          </a:prstGeom>
          <a:noFill/>
          <a:ln>
            <a:noFill/>
          </a:ln>
        </p:spPr>
      </p:pic>
    </p:spTree>
    <p:extLst>
      <p:ext uri="{BB962C8B-B14F-4D97-AF65-F5344CB8AC3E}">
        <p14:creationId xmlns:p14="http://schemas.microsoft.com/office/powerpoint/2010/main" val="2941381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BF0C-A52F-434C-BA3B-AE6F39B16747}"/>
              </a:ext>
            </a:extLst>
          </p:cNvPr>
          <p:cNvSpPr>
            <a:spLocks noGrp="1"/>
          </p:cNvSpPr>
          <p:nvPr>
            <p:ph type="title"/>
          </p:nvPr>
        </p:nvSpPr>
        <p:spPr/>
        <p:txBody>
          <a:bodyPr/>
          <a:lstStyle/>
          <a:p>
            <a:r>
              <a:rPr lang="en-US" dirty="0"/>
              <a:t>Optimization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50DE5DC-F5A4-4138-B9AB-E2AE6990090A}"/>
                  </a:ext>
                </a:extLst>
              </p:cNvPr>
              <p:cNvSpPr>
                <a:spLocks noGrp="1"/>
              </p:cNvSpPr>
              <p:nvPr>
                <p:ph idx="1"/>
              </p:nvPr>
            </p:nvSpPr>
            <p:spPr/>
            <p:txBody>
              <a:bodyPr>
                <a:normAutofit fontScale="92500"/>
              </a:bodyPr>
              <a:lstStyle/>
              <a:p>
                <a:endParaRPr lang="en-US" dirty="0"/>
              </a:p>
              <a:p>
                <a:pPr>
                  <a:buFont typeface="Wingdings" panose="05000000000000000000" pitchFamily="2" charset="2"/>
                  <a:buChar char="q"/>
                </a:pPr>
                <a:r>
                  <a:rPr lang="en-US" b="1" dirty="0"/>
                  <a:t>Single-Target batches :</a:t>
                </a:r>
                <a:r>
                  <a:rPr lang="en-US" dirty="0"/>
                  <a:t>  generate batches of random subjects swinging at the target, regenerate after every epoch</a:t>
                </a:r>
              </a:p>
              <a:p>
                <a:pPr>
                  <a:buFont typeface="Wingdings" panose="05000000000000000000" pitchFamily="2" charset="2"/>
                  <a:buChar char="q"/>
                </a:pPr>
                <a:r>
                  <a:rPr lang="en-US" b="1" dirty="0"/>
                  <a:t>Convolutional Layer :</a:t>
                </a:r>
                <a:r>
                  <a:rPr lang="en-US" dirty="0"/>
                  <a:t> Use a convolutional layer to generate a feature map as input to the RNNs</a:t>
                </a:r>
              </a:p>
              <a:p>
                <a:pPr>
                  <a:buFont typeface="Wingdings" panose="05000000000000000000" pitchFamily="2" charset="2"/>
                  <a:buChar char="q"/>
                </a:pPr>
                <a:r>
                  <a:rPr lang="en-US" b="1" dirty="0"/>
                  <a:t>Adam Optimizer: </a:t>
                </a:r>
                <a:r>
                  <a:rPr lang="en-US" dirty="0"/>
                  <a:t>adaptive learning rate based on first and second moments of the gradient</a:t>
                </a:r>
              </a:p>
              <a:p>
                <a:pPr marL="0" indent="0">
                  <a:buNone/>
                </a:pPr>
                <a:endParaRPr lang="en-US" dirty="0"/>
              </a:p>
              <a:p>
                <a:pPr marL="0" indent="0" algn="ctr">
                  <a:buNone/>
                </a:pPr>
                <a14:m>
                  <m:oMathPara xmlns:m="http://schemas.openxmlformats.org/officeDocument/2006/math">
                    <m:oMathParaPr>
                      <m:jc m:val="centerGroup"/>
                    </m:oMathParaPr>
                    <m:oMath xmlns:m="http://schemas.openxmlformats.org/officeDocument/2006/math">
                      <m:sSub>
                        <m:sSubPr>
                          <m:ctrlPr>
                            <a:rPr lang="en-US" i="1"/>
                          </m:ctrlPr>
                        </m:sSubPr>
                        <m:e>
                          <m:r>
                            <m:rPr>
                              <m:sty m:val="p"/>
                            </m:rPr>
                            <a:rPr lang="en-US"/>
                            <m:t>θ</m:t>
                          </m:r>
                        </m:e>
                        <m:sub>
                          <m:r>
                            <m:rPr>
                              <m:sty m:val="p"/>
                            </m:rPr>
                            <a:rPr lang="en-US"/>
                            <m:t>t</m:t>
                          </m:r>
                          <m:r>
                            <a:rPr lang="en-US"/>
                            <m:t>+1</m:t>
                          </m:r>
                        </m:sub>
                      </m:sSub>
                      <m:r>
                        <a:rPr lang="en-US" i="1"/>
                        <m:t>=</m:t>
                      </m:r>
                      <m:sSub>
                        <m:sSubPr>
                          <m:ctrlPr>
                            <a:rPr lang="en-US" i="1"/>
                          </m:ctrlPr>
                        </m:sSubPr>
                        <m:e>
                          <m:r>
                            <m:rPr>
                              <m:sty m:val="p"/>
                            </m:rPr>
                            <a:rPr lang="en-US"/>
                            <m:t>θ</m:t>
                          </m:r>
                        </m:e>
                        <m:sub>
                          <m:r>
                            <m:rPr>
                              <m:sty m:val="p"/>
                            </m:rPr>
                            <a:rPr lang="en-US"/>
                            <m:t>t</m:t>
                          </m:r>
                        </m:sub>
                      </m:sSub>
                      <m:r>
                        <a:rPr lang="en-US" i="1"/>
                        <m:t>−</m:t>
                      </m:r>
                      <m:f>
                        <m:fPr>
                          <m:ctrlPr>
                            <a:rPr lang="en-US" i="1"/>
                          </m:ctrlPr>
                        </m:fPr>
                        <m:num>
                          <m:r>
                            <m:rPr>
                              <m:sty m:val="p"/>
                            </m:rPr>
                            <a:rPr lang="en-US"/>
                            <m:t>η</m:t>
                          </m:r>
                        </m:num>
                        <m:den>
                          <m:sSubSup>
                            <m:sSubSupPr>
                              <m:ctrlPr>
                                <a:rPr lang="en-US" i="1"/>
                              </m:ctrlPr>
                            </m:sSubSupPr>
                            <m:e>
                              <m:r>
                                <m:rPr>
                                  <m:sty m:val="p"/>
                                </m:rPr>
                                <a:rPr lang="en-US"/>
                                <m:t>v</m:t>
                              </m:r>
                            </m:e>
                            <m:sub>
                              <m:r>
                                <m:rPr>
                                  <m:sty m:val="p"/>
                                </m:rPr>
                                <a:rPr lang="en-US"/>
                                <m:t>t</m:t>
                              </m:r>
                            </m:sub>
                            <m:sup>
                              <m:r>
                                <a:rPr lang="en-US" i="1"/>
                                <m:t>0.5</m:t>
                              </m:r>
                            </m:sup>
                          </m:sSubSup>
                          <m:r>
                            <a:rPr lang="en-US" i="1"/>
                            <m:t>+</m:t>
                          </m:r>
                          <m:r>
                            <a:rPr lang="en-US" i="1"/>
                            <m:t>𝜀</m:t>
                          </m:r>
                        </m:den>
                      </m:f>
                      <m:acc>
                        <m:accPr>
                          <m:chr m:val="̂"/>
                          <m:ctrlPr>
                            <a:rPr lang="en-US" i="1"/>
                          </m:ctrlPr>
                        </m:accPr>
                        <m:e>
                          <m:sSub>
                            <m:sSubPr>
                              <m:ctrlPr>
                                <a:rPr lang="en-US" i="1"/>
                              </m:ctrlPr>
                            </m:sSubPr>
                            <m:e>
                              <m:r>
                                <a:rPr lang="en-US" i="1"/>
                                <m:t>𝑚</m:t>
                              </m:r>
                            </m:e>
                            <m:sub>
                              <m:r>
                                <a:rPr lang="en-US" i="1"/>
                                <m:t>𝑡</m:t>
                              </m:r>
                            </m:sub>
                          </m:sSub>
                        </m:e>
                      </m:acc>
                    </m:oMath>
                  </m:oMathPara>
                </a14:m>
                <a:endParaRPr lang="en-US" dirty="0"/>
              </a:p>
              <a:p>
                <a:pPr marL="0" indent="0">
                  <a:buNone/>
                </a:pPr>
                <a:endParaRPr lang="en-US" dirty="0"/>
              </a:p>
              <a:p>
                <a:pPr marL="0" indent="0">
                  <a:buNone/>
                </a:pPr>
                <a:endParaRPr lang="en-US" dirty="0"/>
              </a:p>
              <a:p>
                <a:endParaRPr lang="en-US" dirty="0"/>
              </a:p>
            </p:txBody>
          </p:sp>
        </mc:Choice>
        <mc:Fallback>
          <p:sp>
            <p:nvSpPr>
              <p:cNvPr id="3" name="Content Placeholder 2">
                <a:extLst>
                  <a:ext uri="{FF2B5EF4-FFF2-40B4-BE49-F238E27FC236}">
                    <a16:creationId xmlns:a16="http://schemas.microsoft.com/office/drawing/2014/main" id="{250DE5DC-F5A4-4138-B9AB-E2AE6990090A}"/>
                  </a:ext>
                </a:extLst>
              </p:cNvPr>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2278A4B-55A3-4615-9FB1-3A59C072DD59}"/>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413C61F4-4A42-4E7E-AC89-917894E11E24}"/>
              </a:ext>
            </a:extLst>
          </p:cNvPr>
          <p:cNvSpPr>
            <a:spLocks noGrp="1"/>
          </p:cNvSpPr>
          <p:nvPr>
            <p:ph type="sldNum" sz="quarter" idx="12"/>
          </p:nvPr>
        </p:nvSpPr>
        <p:spPr/>
        <p:txBody>
          <a:bodyPr/>
          <a:lstStyle/>
          <a:p>
            <a:fld id="{78898C1D-E03B-47AD-B768-A8799BB65E88}" type="slidenum">
              <a:rPr lang="en-US" smtClean="0"/>
              <a:t>31</a:t>
            </a:fld>
            <a:endParaRPr lang="en-US"/>
          </a:p>
        </p:txBody>
      </p:sp>
    </p:spTree>
    <p:extLst>
      <p:ext uri="{BB962C8B-B14F-4D97-AF65-F5344CB8AC3E}">
        <p14:creationId xmlns:p14="http://schemas.microsoft.com/office/powerpoint/2010/main" val="1226741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8F96-CE4A-4533-B160-2336A6201F37}"/>
              </a:ext>
            </a:extLst>
          </p:cNvPr>
          <p:cNvSpPr>
            <a:spLocks noGrp="1"/>
          </p:cNvSpPr>
          <p:nvPr>
            <p:ph type="title"/>
          </p:nvPr>
        </p:nvSpPr>
        <p:spPr/>
        <p:txBody>
          <a:bodyPr/>
          <a:lstStyle/>
          <a:p>
            <a:r>
              <a:rPr lang="en-US" dirty="0"/>
              <a:t>Loss Results</a:t>
            </a:r>
          </a:p>
        </p:txBody>
      </p:sp>
      <p:sp>
        <p:nvSpPr>
          <p:cNvPr id="4" name="Date Placeholder 3">
            <a:extLst>
              <a:ext uri="{FF2B5EF4-FFF2-40B4-BE49-F238E27FC236}">
                <a16:creationId xmlns:a16="http://schemas.microsoft.com/office/drawing/2014/main" id="{276E9191-5D63-49BB-96DD-7EBB98336EFC}"/>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EDC403BD-BDBD-49F9-A34C-3257DA198AE2}"/>
              </a:ext>
            </a:extLst>
          </p:cNvPr>
          <p:cNvSpPr>
            <a:spLocks noGrp="1"/>
          </p:cNvSpPr>
          <p:nvPr>
            <p:ph type="sldNum" sz="quarter" idx="12"/>
          </p:nvPr>
        </p:nvSpPr>
        <p:spPr/>
        <p:txBody>
          <a:bodyPr/>
          <a:lstStyle/>
          <a:p>
            <a:fld id="{78898C1D-E03B-47AD-B768-A8799BB65E88}" type="slidenum">
              <a:rPr lang="en-US" smtClean="0"/>
              <a:t>32</a:t>
            </a:fld>
            <a:endParaRPr lang="en-US"/>
          </a:p>
        </p:txBody>
      </p:sp>
      <p:pic>
        <p:nvPicPr>
          <p:cNvPr id="23" name="Picture 22">
            <a:extLst>
              <a:ext uri="{FF2B5EF4-FFF2-40B4-BE49-F238E27FC236}">
                <a16:creationId xmlns:a16="http://schemas.microsoft.com/office/drawing/2014/main" id="{13DFEEE5-0A89-4160-8AA8-F814B49AD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735" y="1862287"/>
            <a:ext cx="5737023" cy="4301128"/>
          </a:xfrm>
          <a:prstGeom prst="rect">
            <a:avLst/>
          </a:prstGeom>
        </p:spPr>
      </p:pic>
    </p:spTree>
    <p:extLst>
      <p:ext uri="{BB962C8B-B14F-4D97-AF65-F5344CB8AC3E}">
        <p14:creationId xmlns:p14="http://schemas.microsoft.com/office/powerpoint/2010/main" val="2460823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B2BD-B818-4387-9D42-1F8BADF5CEE3}"/>
              </a:ext>
            </a:extLst>
          </p:cNvPr>
          <p:cNvSpPr>
            <a:spLocks noGrp="1"/>
          </p:cNvSpPr>
          <p:nvPr>
            <p:ph type="title"/>
          </p:nvPr>
        </p:nvSpPr>
        <p:spPr/>
        <p:txBody>
          <a:bodyPr/>
          <a:lstStyle/>
          <a:p>
            <a:r>
              <a:rPr lang="en-US" dirty="0"/>
              <a:t>Accuracy Results</a:t>
            </a:r>
          </a:p>
        </p:txBody>
      </p:sp>
      <p:sp>
        <p:nvSpPr>
          <p:cNvPr id="4" name="Date Placeholder 3">
            <a:extLst>
              <a:ext uri="{FF2B5EF4-FFF2-40B4-BE49-F238E27FC236}">
                <a16:creationId xmlns:a16="http://schemas.microsoft.com/office/drawing/2014/main" id="{1CB33589-8A1B-45A2-9345-7CF9C5DCEE0D}"/>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033E4A9A-3803-4F2B-ABD5-6463C8FA5527}"/>
              </a:ext>
            </a:extLst>
          </p:cNvPr>
          <p:cNvSpPr>
            <a:spLocks noGrp="1"/>
          </p:cNvSpPr>
          <p:nvPr>
            <p:ph type="sldNum" sz="quarter" idx="12"/>
          </p:nvPr>
        </p:nvSpPr>
        <p:spPr/>
        <p:txBody>
          <a:bodyPr/>
          <a:lstStyle/>
          <a:p>
            <a:fld id="{78898C1D-E03B-47AD-B768-A8799BB65E88}" type="slidenum">
              <a:rPr lang="en-US" smtClean="0"/>
              <a:t>33</a:t>
            </a:fld>
            <a:endParaRPr lang="en-US"/>
          </a:p>
        </p:txBody>
      </p:sp>
      <p:pic>
        <p:nvPicPr>
          <p:cNvPr id="21" name="Content Placeholder 6">
            <a:extLst>
              <a:ext uri="{FF2B5EF4-FFF2-40B4-BE49-F238E27FC236}">
                <a16:creationId xmlns:a16="http://schemas.microsoft.com/office/drawing/2014/main" id="{9AF45837-3223-40C8-AFF5-59DA18D2C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1414" y="1863404"/>
            <a:ext cx="5772977" cy="4271582"/>
          </a:xfrm>
        </p:spPr>
      </p:pic>
    </p:spTree>
    <p:extLst>
      <p:ext uri="{BB962C8B-B14F-4D97-AF65-F5344CB8AC3E}">
        <p14:creationId xmlns:p14="http://schemas.microsoft.com/office/powerpoint/2010/main" val="1215625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7E51-2546-4C2F-A89F-E2E0DC526C63}"/>
              </a:ext>
            </a:extLst>
          </p:cNvPr>
          <p:cNvSpPr>
            <a:spLocks noGrp="1"/>
          </p:cNvSpPr>
          <p:nvPr>
            <p:ph type="title"/>
          </p:nvPr>
        </p:nvSpPr>
        <p:spPr/>
        <p:txBody>
          <a:bodyPr/>
          <a:lstStyle/>
          <a:p>
            <a:r>
              <a:rPr lang="en-US" dirty="0"/>
              <a:t>Results cont’d</a:t>
            </a:r>
          </a:p>
        </p:txBody>
      </p:sp>
      <p:graphicFrame>
        <p:nvGraphicFramePr>
          <p:cNvPr id="7" name="Content Placeholder 6">
            <a:extLst>
              <a:ext uri="{FF2B5EF4-FFF2-40B4-BE49-F238E27FC236}">
                <a16:creationId xmlns:a16="http://schemas.microsoft.com/office/drawing/2014/main" id="{052240B6-B71B-40F8-B869-A846A80C2DCB}"/>
              </a:ext>
            </a:extLst>
          </p:cNvPr>
          <p:cNvGraphicFramePr>
            <a:graphicFrameLocks noGrp="1"/>
          </p:cNvGraphicFramePr>
          <p:nvPr>
            <p:ph idx="1"/>
            <p:extLst>
              <p:ext uri="{D42A27DB-BD31-4B8C-83A1-F6EECF244321}">
                <p14:modId xmlns:p14="http://schemas.microsoft.com/office/powerpoint/2010/main" val="1611607944"/>
              </p:ext>
            </p:extLst>
          </p:nvPr>
        </p:nvGraphicFramePr>
        <p:xfrm>
          <a:off x="7906613" y="2364750"/>
          <a:ext cx="3696805" cy="2138855"/>
        </p:xfrm>
        <a:graphic>
          <a:graphicData uri="http://schemas.openxmlformats.org/drawingml/2006/table">
            <a:tbl>
              <a:tblPr>
                <a:effectLst>
                  <a:outerShdw blurRad="50800" dist="38100" dir="2700000" algn="tl" rotWithShape="0">
                    <a:prstClr val="black">
                      <a:alpha val="40000"/>
                    </a:prstClr>
                  </a:outerShdw>
                </a:effectLst>
              </a:tblPr>
              <a:tblGrid>
                <a:gridCol w="739361">
                  <a:extLst>
                    <a:ext uri="{9D8B030D-6E8A-4147-A177-3AD203B41FA5}">
                      <a16:colId xmlns:a16="http://schemas.microsoft.com/office/drawing/2014/main" val="3580334523"/>
                    </a:ext>
                  </a:extLst>
                </a:gridCol>
                <a:gridCol w="739361">
                  <a:extLst>
                    <a:ext uri="{9D8B030D-6E8A-4147-A177-3AD203B41FA5}">
                      <a16:colId xmlns:a16="http://schemas.microsoft.com/office/drawing/2014/main" val="760009543"/>
                    </a:ext>
                  </a:extLst>
                </a:gridCol>
                <a:gridCol w="739361">
                  <a:extLst>
                    <a:ext uri="{9D8B030D-6E8A-4147-A177-3AD203B41FA5}">
                      <a16:colId xmlns:a16="http://schemas.microsoft.com/office/drawing/2014/main" val="3102856980"/>
                    </a:ext>
                  </a:extLst>
                </a:gridCol>
                <a:gridCol w="739361">
                  <a:extLst>
                    <a:ext uri="{9D8B030D-6E8A-4147-A177-3AD203B41FA5}">
                      <a16:colId xmlns:a16="http://schemas.microsoft.com/office/drawing/2014/main" val="4072079876"/>
                    </a:ext>
                  </a:extLst>
                </a:gridCol>
                <a:gridCol w="739361">
                  <a:extLst>
                    <a:ext uri="{9D8B030D-6E8A-4147-A177-3AD203B41FA5}">
                      <a16:colId xmlns:a16="http://schemas.microsoft.com/office/drawing/2014/main" val="796202247"/>
                    </a:ext>
                  </a:extLst>
                </a:gridCol>
              </a:tblGrid>
              <a:tr h="427771">
                <a:tc>
                  <a:txBody>
                    <a:bodyPr/>
                    <a:lstStyle/>
                    <a:p>
                      <a:pPr algn="r" fontAlgn="b"/>
                      <a:r>
                        <a:rPr lang="en-US" sz="1100" b="0" i="0" u="none" strike="noStrike">
                          <a:solidFill>
                            <a:srgbClr val="000000"/>
                          </a:solidFill>
                          <a:effectLst/>
                          <a:latin typeface="Calibri" panose="020F0502020204030204" pitchFamily="34" charset="0"/>
                        </a:rPr>
                        <a:t>2.80E+01</a:t>
                      </a:r>
                    </a:p>
                  </a:txBody>
                  <a:tcPr marL="6350" marR="6350" marT="6350" marB="0" anchor="b">
                    <a:lnL>
                      <a:noFill/>
                    </a:lnL>
                    <a:lnR>
                      <a:noFill/>
                    </a:lnR>
                    <a:lnT>
                      <a:noFill/>
                    </a:lnT>
                    <a:lnB>
                      <a:noFill/>
                    </a:lnB>
                    <a:solidFill>
                      <a:srgbClr val="69C180"/>
                    </a:solidFill>
                  </a:tcPr>
                </a:tc>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7F4ED"/>
                    </a:solidFill>
                  </a:tcPr>
                </a:tc>
                <a:tc>
                  <a:txBody>
                    <a:bodyPr/>
                    <a:lstStyle/>
                    <a:p>
                      <a:pPr algn="r" fontAlgn="b"/>
                      <a:r>
                        <a:rPr lang="en-US" sz="1100" b="0" i="0" u="none" strike="noStrike" dirty="0">
                          <a:solidFill>
                            <a:srgbClr val="000000"/>
                          </a:solidFill>
                          <a:effectLst/>
                          <a:latin typeface="Calibri" panose="020F0502020204030204" pitchFamily="34" charset="0"/>
                        </a:rPr>
                        <a:t>1.10E+01</a:t>
                      </a:r>
                    </a:p>
                  </a:txBody>
                  <a:tcPr marL="6350" marR="6350" marT="6350" marB="0" anchor="b">
                    <a:lnL>
                      <a:noFill/>
                    </a:lnL>
                    <a:lnR>
                      <a:noFill/>
                    </a:lnR>
                    <a:lnT>
                      <a:noFill/>
                    </a:lnT>
                    <a:lnB>
                      <a:noFill/>
                    </a:lnB>
                    <a:solidFill>
                      <a:srgbClr val="C2E5CD"/>
                    </a:solidFill>
                  </a:tcPr>
                </a:tc>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DF6F2"/>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7FAFB"/>
                    </a:solidFill>
                  </a:tcPr>
                </a:tc>
                <a:extLst>
                  <a:ext uri="{0D108BD9-81ED-4DB2-BD59-A6C34878D82A}">
                    <a16:rowId xmlns:a16="http://schemas.microsoft.com/office/drawing/2014/main" val="3671968748"/>
                  </a:ext>
                </a:extLst>
              </a:tr>
              <a:tr h="427771">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DF6F2"/>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2F8F6"/>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7FAFB"/>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7FAFB"/>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extLst>
                  <a:ext uri="{0D108BD9-81ED-4DB2-BD59-A6C34878D82A}">
                    <a16:rowId xmlns:a16="http://schemas.microsoft.com/office/drawing/2014/main" val="2190856128"/>
                  </a:ext>
                </a:extLst>
              </a:tr>
              <a:tr h="427771">
                <a:tc>
                  <a:txBody>
                    <a:bodyPr/>
                    <a:lstStyle/>
                    <a:p>
                      <a:pPr algn="r" fontAlgn="b"/>
                      <a:r>
                        <a:rPr lang="en-US" sz="1100" b="0" i="0" u="none" strike="noStrike">
                          <a:solidFill>
                            <a:srgbClr val="000000"/>
                          </a:solidFill>
                          <a:effectLst/>
                          <a:latin typeface="Calibri" panose="020F0502020204030204" pitchFamily="34" charset="0"/>
                        </a:rPr>
                        <a:t>8.00E+00</a:t>
                      </a:r>
                    </a:p>
                  </a:txBody>
                  <a:tcPr marL="6350" marR="6350" marT="6350" marB="0" anchor="b">
                    <a:lnL>
                      <a:noFill/>
                    </a:lnL>
                    <a:lnR>
                      <a:noFill/>
                    </a:lnR>
                    <a:lnT>
                      <a:noFill/>
                    </a:lnT>
                    <a:lnB>
                      <a:noFill/>
                    </a:lnB>
                    <a:solidFill>
                      <a:srgbClr val="D2EBDB"/>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2F8F6"/>
                    </a:solidFill>
                  </a:tcPr>
                </a:tc>
                <a:tc>
                  <a:txBody>
                    <a:bodyPr/>
                    <a:lstStyle/>
                    <a:p>
                      <a:pPr algn="r" fontAlgn="b"/>
                      <a:r>
                        <a:rPr lang="en-US" sz="1100" b="0" i="0" u="none" strike="noStrike">
                          <a:solidFill>
                            <a:srgbClr val="000000"/>
                          </a:solidFill>
                          <a:effectLst/>
                          <a:latin typeface="Calibri" panose="020F0502020204030204" pitchFamily="34" charset="0"/>
                        </a:rPr>
                        <a:t>2.90E+01</a:t>
                      </a:r>
                    </a:p>
                  </a:txBody>
                  <a:tcPr marL="6350" marR="6350" marT="6350" marB="0" anchor="b">
                    <a:lnL>
                      <a:noFill/>
                    </a:lnL>
                    <a:lnR>
                      <a:noFill/>
                    </a:lnR>
                    <a:lnT>
                      <a:noFill/>
                    </a:lnT>
                    <a:lnB>
                      <a:noFill/>
                    </a:lnB>
                    <a:solidFill>
                      <a:srgbClr val="63BE7B"/>
                    </a:solidFill>
                  </a:tcPr>
                </a:tc>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DDF0E4"/>
                    </a:solidFill>
                  </a:tcPr>
                </a:tc>
                <a:tc>
                  <a:txBody>
                    <a:bodyPr/>
                    <a:lstStyle/>
                    <a:p>
                      <a:pPr algn="r" fontAlgn="b"/>
                      <a:r>
                        <a:rPr lang="en-US" sz="1100" b="0" i="0" u="none" strike="noStrike">
                          <a:solidFill>
                            <a:srgbClr val="000000"/>
                          </a:solidFill>
                          <a:effectLst/>
                          <a:latin typeface="Calibri" panose="020F0502020204030204" pitchFamily="34" charset="0"/>
                        </a:rPr>
                        <a:t>8.00E+00</a:t>
                      </a:r>
                    </a:p>
                  </a:txBody>
                  <a:tcPr marL="6350" marR="6350" marT="6350" marB="0" anchor="b">
                    <a:lnL>
                      <a:noFill/>
                    </a:lnL>
                    <a:lnR>
                      <a:noFill/>
                    </a:lnR>
                    <a:lnT>
                      <a:noFill/>
                    </a:lnT>
                    <a:lnB>
                      <a:noFill/>
                    </a:lnB>
                    <a:solidFill>
                      <a:srgbClr val="D2EBDB"/>
                    </a:solidFill>
                  </a:tcPr>
                </a:tc>
                <a:extLst>
                  <a:ext uri="{0D108BD9-81ED-4DB2-BD59-A6C34878D82A}">
                    <a16:rowId xmlns:a16="http://schemas.microsoft.com/office/drawing/2014/main" val="1669274201"/>
                  </a:ext>
                </a:extLst>
              </a:tr>
              <a:tr h="427771">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7FAFB"/>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1.00E+01</a:t>
                      </a:r>
                    </a:p>
                  </a:txBody>
                  <a:tcPr marL="6350" marR="6350" marT="6350" marB="0" anchor="b">
                    <a:lnL>
                      <a:noFill/>
                    </a:lnL>
                    <a:lnR>
                      <a:noFill/>
                    </a:lnR>
                    <a:lnT>
                      <a:noFill/>
                    </a:lnT>
                    <a:lnB>
                      <a:noFill/>
                    </a:lnB>
                    <a:solidFill>
                      <a:srgbClr val="C8E7D2"/>
                    </a:solidFill>
                  </a:tcPr>
                </a:tc>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DF6F2"/>
                    </a:solidFill>
                  </a:tcPr>
                </a:tc>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DDF0E4"/>
                    </a:solidFill>
                  </a:tcPr>
                </a:tc>
                <a:extLst>
                  <a:ext uri="{0D108BD9-81ED-4DB2-BD59-A6C34878D82A}">
                    <a16:rowId xmlns:a16="http://schemas.microsoft.com/office/drawing/2014/main" val="2940852972"/>
                  </a:ext>
                </a:extLst>
              </a:tr>
              <a:tr h="427771">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2F8F6"/>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2F8F6"/>
                    </a:solidFill>
                  </a:tcPr>
                </a:tc>
                <a:tc>
                  <a:txBody>
                    <a:bodyPr/>
                    <a:lstStyle/>
                    <a:p>
                      <a:pPr algn="r" fontAlgn="b"/>
                      <a:r>
                        <a:rPr lang="en-US" sz="1100" b="0" i="0" u="none" strike="noStrike">
                          <a:solidFill>
                            <a:srgbClr val="000000"/>
                          </a:solidFill>
                          <a:effectLst/>
                          <a:latin typeface="Calibri" panose="020F0502020204030204" pitchFamily="34" charset="0"/>
                        </a:rPr>
                        <a:t>7.00E+00</a:t>
                      </a:r>
                    </a:p>
                  </a:txBody>
                  <a:tcPr marL="6350" marR="6350" marT="6350" marB="0" anchor="b">
                    <a:lnL>
                      <a:noFill/>
                    </a:lnL>
                    <a:lnR>
                      <a:noFill/>
                    </a:lnR>
                    <a:lnT>
                      <a:noFill/>
                    </a:lnT>
                    <a:lnB>
                      <a:noFill/>
                    </a:lnB>
                    <a:solidFill>
                      <a:srgbClr val="D8EEE0"/>
                    </a:solidFill>
                  </a:tcPr>
                </a:tc>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7F4ED"/>
                    </a:solidFill>
                  </a:tcPr>
                </a:tc>
                <a:tc>
                  <a:txBody>
                    <a:bodyPr/>
                    <a:lstStyle/>
                    <a:p>
                      <a:pPr algn="r" fontAlgn="b"/>
                      <a:r>
                        <a:rPr lang="en-US" sz="1100" b="0" i="0" u="none" strike="noStrike" dirty="0">
                          <a:solidFill>
                            <a:srgbClr val="000000"/>
                          </a:solidFill>
                          <a:effectLst/>
                          <a:latin typeface="Calibri" panose="020F0502020204030204" pitchFamily="34" charset="0"/>
                        </a:rPr>
                        <a:t>1.30E+01</a:t>
                      </a:r>
                    </a:p>
                  </a:txBody>
                  <a:tcPr marL="6350" marR="6350" marT="6350" marB="0" anchor="b">
                    <a:lnL>
                      <a:noFill/>
                    </a:lnL>
                    <a:lnR>
                      <a:noFill/>
                    </a:lnR>
                    <a:lnT>
                      <a:noFill/>
                    </a:lnT>
                    <a:lnB>
                      <a:noFill/>
                    </a:lnB>
                    <a:solidFill>
                      <a:srgbClr val="B8E1C4"/>
                    </a:solidFill>
                  </a:tcPr>
                </a:tc>
                <a:extLst>
                  <a:ext uri="{0D108BD9-81ED-4DB2-BD59-A6C34878D82A}">
                    <a16:rowId xmlns:a16="http://schemas.microsoft.com/office/drawing/2014/main" val="419139994"/>
                  </a:ext>
                </a:extLst>
              </a:tr>
            </a:tbl>
          </a:graphicData>
        </a:graphic>
      </p:graphicFrame>
      <p:sp>
        <p:nvSpPr>
          <p:cNvPr id="4" name="Date Placeholder 3">
            <a:extLst>
              <a:ext uri="{FF2B5EF4-FFF2-40B4-BE49-F238E27FC236}">
                <a16:creationId xmlns:a16="http://schemas.microsoft.com/office/drawing/2014/main" id="{89714F13-97D6-4502-9592-8F69D6D34898}"/>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3F3C3296-2688-4D3D-94D2-1C8D10A913B4}"/>
              </a:ext>
            </a:extLst>
          </p:cNvPr>
          <p:cNvSpPr>
            <a:spLocks noGrp="1"/>
          </p:cNvSpPr>
          <p:nvPr>
            <p:ph type="sldNum" sz="quarter" idx="12"/>
          </p:nvPr>
        </p:nvSpPr>
        <p:spPr/>
        <p:txBody>
          <a:bodyPr/>
          <a:lstStyle/>
          <a:p>
            <a:fld id="{78898C1D-E03B-47AD-B768-A8799BB65E88}" type="slidenum">
              <a:rPr lang="en-US" smtClean="0"/>
              <a:t>34</a:t>
            </a:fld>
            <a:endParaRPr lang="en-US"/>
          </a:p>
        </p:txBody>
      </p:sp>
      <p:sp>
        <p:nvSpPr>
          <p:cNvPr id="8" name="TextBox 7">
            <a:extLst>
              <a:ext uri="{FF2B5EF4-FFF2-40B4-BE49-F238E27FC236}">
                <a16:creationId xmlns:a16="http://schemas.microsoft.com/office/drawing/2014/main" id="{F053690C-B2E8-4EE4-9B35-72167D3298F4}"/>
              </a:ext>
            </a:extLst>
          </p:cNvPr>
          <p:cNvSpPr txBox="1"/>
          <p:nvPr/>
        </p:nvSpPr>
        <p:spPr>
          <a:xfrm>
            <a:off x="9522373" y="4599715"/>
            <a:ext cx="1245476" cy="378372"/>
          </a:xfrm>
          <a:prstGeom prst="rect">
            <a:avLst/>
          </a:prstGeom>
          <a:noFill/>
        </p:spPr>
        <p:txBody>
          <a:bodyPr wrap="square" rtlCol="0">
            <a:spAutoFit/>
          </a:bodyPr>
          <a:lstStyle/>
          <a:p>
            <a:r>
              <a:rPr lang="en-US" dirty="0"/>
              <a:t>LSTM</a:t>
            </a:r>
          </a:p>
        </p:txBody>
      </p:sp>
      <p:graphicFrame>
        <p:nvGraphicFramePr>
          <p:cNvPr id="9" name="Table 8">
            <a:extLst>
              <a:ext uri="{FF2B5EF4-FFF2-40B4-BE49-F238E27FC236}">
                <a16:creationId xmlns:a16="http://schemas.microsoft.com/office/drawing/2014/main" id="{E02A8E73-DDC4-420F-8D80-1A8FB81C48A6}"/>
              </a:ext>
            </a:extLst>
          </p:cNvPr>
          <p:cNvGraphicFramePr>
            <a:graphicFrameLocks noGrp="1"/>
          </p:cNvGraphicFramePr>
          <p:nvPr>
            <p:extLst>
              <p:ext uri="{D42A27DB-BD31-4B8C-83A1-F6EECF244321}">
                <p14:modId xmlns:p14="http://schemas.microsoft.com/office/powerpoint/2010/main" val="3553848691"/>
              </p:ext>
            </p:extLst>
          </p:nvPr>
        </p:nvGraphicFramePr>
        <p:xfrm>
          <a:off x="4191626" y="2333245"/>
          <a:ext cx="3483250" cy="2138855"/>
        </p:xfrm>
        <a:graphic>
          <a:graphicData uri="http://schemas.openxmlformats.org/drawingml/2006/table">
            <a:tbl>
              <a:tblPr>
                <a:effectLst>
                  <a:outerShdw blurRad="50800" dist="38100" dir="2700000" algn="tl" rotWithShape="0">
                    <a:prstClr val="black">
                      <a:alpha val="40000"/>
                    </a:prstClr>
                  </a:outerShdw>
                </a:effectLst>
              </a:tblPr>
              <a:tblGrid>
                <a:gridCol w="696650">
                  <a:extLst>
                    <a:ext uri="{9D8B030D-6E8A-4147-A177-3AD203B41FA5}">
                      <a16:colId xmlns:a16="http://schemas.microsoft.com/office/drawing/2014/main" val="4093222229"/>
                    </a:ext>
                  </a:extLst>
                </a:gridCol>
                <a:gridCol w="696650">
                  <a:extLst>
                    <a:ext uri="{9D8B030D-6E8A-4147-A177-3AD203B41FA5}">
                      <a16:colId xmlns:a16="http://schemas.microsoft.com/office/drawing/2014/main" val="327138571"/>
                    </a:ext>
                  </a:extLst>
                </a:gridCol>
                <a:gridCol w="696650">
                  <a:extLst>
                    <a:ext uri="{9D8B030D-6E8A-4147-A177-3AD203B41FA5}">
                      <a16:colId xmlns:a16="http://schemas.microsoft.com/office/drawing/2014/main" val="914938200"/>
                    </a:ext>
                  </a:extLst>
                </a:gridCol>
                <a:gridCol w="696650">
                  <a:extLst>
                    <a:ext uri="{9D8B030D-6E8A-4147-A177-3AD203B41FA5}">
                      <a16:colId xmlns:a16="http://schemas.microsoft.com/office/drawing/2014/main" val="2649604336"/>
                    </a:ext>
                  </a:extLst>
                </a:gridCol>
                <a:gridCol w="696650">
                  <a:extLst>
                    <a:ext uri="{9D8B030D-6E8A-4147-A177-3AD203B41FA5}">
                      <a16:colId xmlns:a16="http://schemas.microsoft.com/office/drawing/2014/main" val="1804770346"/>
                    </a:ext>
                  </a:extLst>
                </a:gridCol>
              </a:tblGrid>
              <a:tr h="427771">
                <a:tc>
                  <a:txBody>
                    <a:bodyPr/>
                    <a:lstStyle/>
                    <a:p>
                      <a:pPr algn="r" fontAlgn="b"/>
                      <a:r>
                        <a:rPr lang="en-US" sz="1100" b="0" i="0" u="none" strike="noStrike">
                          <a:solidFill>
                            <a:srgbClr val="000000"/>
                          </a:solidFill>
                          <a:effectLst/>
                          <a:latin typeface="Calibri" panose="020F0502020204030204" pitchFamily="34" charset="0"/>
                        </a:rPr>
                        <a:t>3.20E+01</a:t>
                      </a:r>
                    </a:p>
                  </a:txBody>
                  <a:tcPr marL="6350" marR="6350" marT="6350" marB="0" anchor="b">
                    <a:lnL>
                      <a:noFill/>
                    </a:lnL>
                    <a:lnR>
                      <a:noFill/>
                    </a:lnR>
                    <a:lnT>
                      <a:noFill/>
                    </a:lnT>
                    <a:lnB>
                      <a:noFill/>
                    </a:lnB>
                    <a:solidFill>
                      <a:srgbClr val="63BE7B"/>
                    </a:solidFill>
                  </a:tcPr>
                </a:tc>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EF7F3"/>
                    </a:solidFill>
                  </a:tcPr>
                </a:tc>
                <a:tc>
                  <a:txBody>
                    <a:bodyPr/>
                    <a:lstStyle/>
                    <a:p>
                      <a:pPr algn="r" fontAlgn="b"/>
                      <a:r>
                        <a:rPr lang="en-US" sz="1100" b="0" i="0" u="none" strike="noStrike" dirty="0">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EF7F3"/>
                    </a:solidFill>
                  </a:tcPr>
                </a:tc>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9F5EF"/>
                    </a:solidFill>
                  </a:tcPr>
                </a:tc>
                <a:tc>
                  <a:txBody>
                    <a:bodyPr/>
                    <a:lstStyle/>
                    <a:p>
                      <a:pPr algn="r" fontAlgn="b"/>
                      <a:r>
                        <a:rPr lang="en-US" sz="1100" b="0" i="0" u="none" strike="noStrike">
                          <a:solidFill>
                            <a:srgbClr val="000000"/>
                          </a:solidFill>
                          <a:effectLst/>
                          <a:latin typeface="Calibri" panose="020F0502020204030204" pitchFamily="34" charset="0"/>
                        </a:rPr>
                        <a:t>5.00E+00</a:t>
                      </a:r>
                    </a:p>
                  </a:txBody>
                  <a:tcPr marL="6350" marR="6350" marT="6350" marB="0" anchor="b">
                    <a:lnL>
                      <a:noFill/>
                    </a:lnL>
                    <a:lnR>
                      <a:noFill/>
                    </a:lnR>
                    <a:lnT>
                      <a:noFill/>
                    </a:lnT>
                    <a:lnB>
                      <a:noFill/>
                    </a:lnB>
                    <a:solidFill>
                      <a:srgbClr val="E5F3EB"/>
                    </a:solidFill>
                  </a:tcPr>
                </a:tc>
                <a:extLst>
                  <a:ext uri="{0D108BD9-81ED-4DB2-BD59-A6C34878D82A}">
                    <a16:rowId xmlns:a16="http://schemas.microsoft.com/office/drawing/2014/main" val="529092938"/>
                  </a:ext>
                </a:extLst>
              </a:tr>
              <a:tr h="427771">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E0F1E7"/>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8FBFB"/>
                    </a:solidFill>
                  </a:tcPr>
                </a:tc>
                <a:tc>
                  <a:txBody>
                    <a:bodyPr/>
                    <a:lstStyle/>
                    <a:p>
                      <a:pPr algn="r" fontAlgn="b"/>
                      <a:r>
                        <a:rPr lang="en-US" sz="1100" b="0" i="0" u="none" strike="noStrike" dirty="0">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dirty="0">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extLst>
                  <a:ext uri="{0D108BD9-81ED-4DB2-BD59-A6C34878D82A}">
                    <a16:rowId xmlns:a16="http://schemas.microsoft.com/office/drawing/2014/main" val="3544402063"/>
                  </a:ext>
                </a:extLst>
              </a:tr>
              <a:tr h="427771">
                <a:tc>
                  <a:txBody>
                    <a:bodyPr/>
                    <a:lstStyle/>
                    <a:p>
                      <a:pPr algn="r" fontAlgn="b"/>
                      <a:r>
                        <a:rPr lang="en-US" sz="1100" b="0" i="0" u="none" strike="noStrike" dirty="0">
                          <a:solidFill>
                            <a:srgbClr val="000000"/>
                          </a:solidFill>
                          <a:effectLst/>
                          <a:latin typeface="Calibri" panose="020F0502020204030204" pitchFamily="34" charset="0"/>
                        </a:rPr>
                        <a:t>2.50E+01</a:t>
                      </a:r>
                    </a:p>
                  </a:txBody>
                  <a:tcPr marL="6350" marR="6350" marT="6350" marB="0" anchor="b">
                    <a:lnL>
                      <a:noFill/>
                    </a:lnL>
                    <a:lnR>
                      <a:noFill/>
                    </a:lnR>
                    <a:lnT>
                      <a:noFill/>
                    </a:lnT>
                    <a:lnB>
                      <a:noFill/>
                    </a:lnB>
                    <a:solidFill>
                      <a:srgbClr val="85CC98"/>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3F9F7"/>
                    </a:solidFill>
                  </a:tcPr>
                </a:tc>
                <a:tc>
                  <a:txBody>
                    <a:bodyPr/>
                    <a:lstStyle/>
                    <a:p>
                      <a:pPr algn="r" fontAlgn="b"/>
                      <a:r>
                        <a:rPr lang="en-US" sz="1100" b="0" i="0" u="none" strike="noStrike">
                          <a:solidFill>
                            <a:srgbClr val="000000"/>
                          </a:solidFill>
                          <a:effectLst/>
                          <a:latin typeface="Calibri" panose="020F0502020204030204" pitchFamily="34" charset="0"/>
                        </a:rPr>
                        <a:t>9.00E+00</a:t>
                      </a:r>
                    </a:p>
                  </a:txBody>
                  <a:tcPr marL="6350" marR="6350" marT="6350" marB="0" anchor="b">
                    <a:lnL>
                      <a:noFill/>
                    </a:lnL>
                    <a:lnR>
                      <a:noFill/>
                    </a:lnR>
                    <a:lnT>
                      <a:noFill/>
                    </a:lnT>
                    <a:lnB>
                      <a:noFill/>
                    </a:lnB>
                    <a:solidFill>
                      <a:srgbClr val="D1EBDA"/>
                    </a:solidFill>
                  </a:tcPr>
                </a:tc>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E0F1E7"/>
                    </a:solidFill>
                  </a:tcPr>
                </a:tc>
                <a:tc>
                  <a:txBody>
                    <a:bodyPr/>
                    <a:lstStyle/>
                    <a:p>
                      <a:pPr algn="r" fontAlgn="b"/>
                      <a:r>
                        <a:rPr lang="en-US" sz="1100" b="0" i="0" u="none" strike="noStrike">
                          <a:solidFill>
                            <a:srgbClr val="000000"/>
                          </a:solidFill>
                          <a:effectLst/>
                          <a:latin typeface="Calibri" panose="020F0502020204030204" pitchFamily="34" charset="0"/>
                        </a:rPr>
                        <a:t>1.10E+01</a:t>
                      </a:r>
                    </a:p>
                  </a:txBody>
                  <a:tcPr marL="6350" marR="6350" marT="6350" marB="0" anchor="b">
                    <a:lnL>
                      <a:noFill/>
                    </a:lnL>
                    <a:lnR>
                      <a:noFill/>
                    </a:lnR>
                    <a:lnT>
                      <a:noFill/>
                    </a:lnT>
                    <a:lnB>
                      <a:noFill/>
                    </a:lnB>
                    <a:solidFill>
                      <a:srgbClr val="C8E7D2"/>
                    </a:solidFill>
                  </a:tcPr>
                </a:tc>
                <a:extLst>
                  <a:ext uri="{0D108BD9-81ED-4DB2-BD59-A6C34878D82A}">
                    <a16:rowId xmlns:a16="http://schemas.microsoft.com/office/drawing/2014/main" val="829932502"/>
                  </a:ext>
                </a:extLst>
              </a:tr>
              <a:tr h="427771">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E0F1E7"/>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3F9F7"/>
                    </a:solidFill>
                  </a:tcPr>
                </a:tc>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9F5EF"/>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F3F9F7"/>
                    </a:solidFill>
                  </a:tcPr>
                </a:tc>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E0F1E7"/>
                    </a:solidFill>
                  </a:tcPr>
                </a:tc>
                <a:extLst>
                  <a:ext uri="{0D108BD9-81ED-4DB2-BD59-A6C34878D82A}">
                    <a16:rowId xmlns:a16="http://schemas.microsoft.com/office/drawing/2014/main" val="2008991266"/>
                  </a:ext>
                </a:extLst>
              </a:tr>
              <a:tr h="427771">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E0F1E7"/>
                    </a:solidFill>
                  </a:tcPr>
                </a:tc>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EF7F3"/>
                    </a:solidFill>
                  </a:tcPr>
                </a:tc>
                <a:tc>
                  <a:txBody>
                    <a:bodyPr/>
                    <a:lstStyle/>
                    <a:p>
                      <a:pPr algn="r" fontAlgn="b"/>
                      <a:r>
                        <a:rPr lang="en-US" sz="1100" b="0" i="0" u="none" strike="noStrike" dirty="0">
                          <a:solidFill>
                            <a:srgbClr val="000000"/>
                          </a:solidFill>
                          <a:effectLst/>
                          <a:latin typeface="Calibri" panose="020F0502020204030204" pitchFamily="34" charset="0"/>
                        </a:rPr>
                        <a:t>5.00E+00</a:t>
                      </a:r>
                    </a:p>
                  </a:txBody>
                  <a:tcPr marL="6350" marR="6350" marT="6350" marB="0" anchor="b">
                    <a:lnL>
                      <a:noFill/>
                    </a:lnL>
                    <a:lnR>
                      <a:noFill/>
                    </a:lnR>
                    <a:lnT>
                      <a:noFill/>
                    </a:lnT>
                    <a:lnB>
                      <a:noFill/>
                    </a:lnB>
                    <a:solidFill>
                      <a:srgbClr val="E5F3EB"/>
                    </a:solidFill>
                  </a:tcPr>
                </a:tc>
                <a:tc>
                  <a:txBody>
                    <a:bodyPr/>
                    <a:lstStyle/>
                    <a:p>
                      <a:pPr algn="r" fontAlgn="b"/>
                      <a:r>
                        <a:rPr lang="en-US" sz="1100" b="0" i="0" u="none" strike="noStrike" dirty="0">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8FBFB"/>
                    </a:solidFill>
                  </a:tcPr>
                </a:tc>
                <a:tc>
                  <a:txBody>
                    <a:bodyPr/>
                    <a:lstStyle/>
                    <a:p>
                      <a:pPr algn="r" fontAlgn="b"/>
                      <a:r>
                        <a:rPr lang="en-US" sz="1100" b="0" i="0" u="none" strike="noStrike" dirty="0">
                          <a:solidFill>
                            <a:srgbClr val="000000"/>
                          </a:solidFill>
                          <a:effectLst/>
                          <a:latin typeface="Calibri" panose="020F0502020204030204" pitchFamily="34" charset="0"/>
                        </a:rPr>
                        <a:t>1.30E+01</a:t>
                      </a:r>
                    </a:p>
                  </a:txBody>
                  <a:tcPr marL="6350" marR="6350" marT="6350" marB="0" anchor="b">
                    <a:lnL>
                      <a:noFill/>
                    </a:lnL>
                    <a:lnR>
                      <a:noFill/>
                    </a:lnR>
                    <a:lnT>
                      <a:noFill/>
                    </a:lnT>
                    <a:lnB>
                      <a:noFill/>
                    </a:lnB>
                    <a:solidFill>
                      <a:srgbClr val="BEE3CA"/>
                    </a:solidFill>
                  </a:tcPr>
                </a:tc>
                <a:extLst>
                  <a:ext uri="{0D108BD9-81ED-4DB2-BD59-A6C34878D82A}">
                    <a16:rowId xmlns:a16="http://schemas.microsoft.com/office/drawing/2014/main" val="3044253520"/>
                  </a:ext>
                </a:extLst>
              </a:tr>
            </a:tbl>
          </a:graphicData>
        </a:graphic>
      </p:graphicFrame>
      <p:sp>
        <p:nvSpPr>
          <p:cNvPr id="10" name="TextBox 9">
            <a:extLst>
              <a:ext uri="{FF2B5EF4-FFF2-40B4-BE49-F238E27FC236}">
                <a16:creationId xmlns:a16="http://schemas.microsoft.com/office/drawing/2014/main" id="{FB587057-1DBC-416A-B116-B9CC8813678B}"/>
              </a:ext>
            </a:extLst>
          </p:cNvPr>
          <p:cNvSpPr txBox="1"/>
          <p:nvPr/>
        </p:nvSpPr>
        <p:spPr>
          <a:xfrm>
            <a:off x="5212081" y="4603780"/>
            <a:ext cx="914399" cy="378372"/>
          </a:xfrm>
          <a:prstGeom prst="rect">
            <a:avLst/>
          </a:prstGeom>
          <a:noFill/>
        </p:spPr>
        <p:txBody>
          <a:bodyPr wrap="square" rtlCol="0">
            <a:spAutoFit/>
          </a:bodyPr>
          <a:lstStyle/>
          <a:p>
            <a:r>
              <a:rPr lang="en-US" dirty="0"/>
              <a:t>GRU</a:t>
            </a:r>
          </a:p>
        </p:txBody>
      </p:sp>
      <p:graphicFrame>
        <p:nvGraphicFramePr>
          <p:cNvPr id="11" name="Table 10">
            <a:extLst>
              <a:ext uri="{FF2B5EF4-FFF2-40B4-BE49-F238E27FC236}">
                <a16:creationId xmlns:a16="http://schemas.microsoft.com/office/drawing/2014/main" id="{1E22838B-9383-4F87-A16C-F0AC5730C60E}"/>
              </a:ext>
            </a:extLst>
          </p:cNvPr>
          <p:cNvGraphicFramePr>
            <a:graphicFrameLocks noGrp="1"/>
          </p:cNvGraphicFramePr>
          <p:nvPr>
            <p:extLst>
              <p:ext uri="{D42A27DB-BD31-4B8C-83A1-F6EECF244321}">
                <p14:modId xmlns:p14="http://schemas.microsoft.com/office/powerpoint/2010/main" val="2246165385"/>
              </p:ext>
            </p:extLst>
          </p:nvPr>
        </p:nvGraphicFramePr>
        <p:xfrm>
          <a:off x="413383" y="2318290"/>
          <a:ext cx="3359345" cy="2221420"/>
        </p:xfrm>
        <a:graphic>
          <a:graphicData uri="http://schemas.openxmlformats.org/drawingml/2006/table">
            <a:tbl>
              <a:tblPr>
                <a:effectLst>
                  <a:outerShdw blurRad="50800" dist="38100" dir="2700000" algn="tl" rotWithShape="0">
                    <a:prstClr val="black">
                      <a:alpha val="40000"/>
                    </a:prstClr>
                  </a:outerShdw>
                </a:effectLst>
              </a:tblPr>
              <a:tblGrid>
                <a:gridCol w="671869">
                  <a:extLst>
                    <a:ext uri="{9D8B030D-6E8A-4147-A177-3AD203B41FA5}">
                      <a16:colId xmlns:a16="http://schemas.microsoft.com/office/drawing/2014/main" val="2904249638"/>
                    </a:ext>
                  </a:extLst>
                </a:gridCol>
                <a:gridCol w="671869">
                  <a:extLst>
                    <a:ext uri="{9D8B030D-6E8A-4147-A177-3AD203B41FA5}">
                      <a16:colId xmlns:a16="http://schemas.microsoft.com/office/drawing/2014/main" val="2037683678"/>
                    </a:ext>
                  </a:extLst>
                </a:gridCol>
                <a:gridCol w="671869">
                  <a:extLst>
                    <a:ext uri="{9D8B030D-6E8A-4147-A177-3AD203B41FA5}">
                      <a16:colId xmlns:a16="http://schemas.microsoft.com/office/drawing/2014/main" val="1110754467"/>
                    </a:ext>
                  </a:extLst>
                </a:gridCol>
                <a:gridCol w="671869">
                  <a:extLst>
                    <a:ext uri="{9D8B030D-6E8A-4147-A177-3AD203B41FA5}">
                      <a16:colId xmlns:a16="http://schemas.microsoft.com/office/drawing/2014/main" val="3900311662"/>
                    </a:ext>
                  </a:extLst>
                </a:gridCol>
                <a:gridCol w="671869">
                  <a:extLst>
                    <a:ext uri="{9D8B030D-6E8A-4147-A177-3AD203B41FA5}">
                      <a16:colId xmlns:a16="http://schemas.microsoft.com/office/drawing/2014/main" val="3885241575"/>
                    </a:ext>
                  </a:extLst>
                </a:gridCol>
              </a:tblGrid>
              <a:tr h="444284">
                <a:tc>
                  <a:txBody>
                    <a:bodyPr/>
                    <a:lstStyle/>
                    <a:p>
                      <a:pPr algn="r" fontAlgn="b"/>
                      <a:r>
                        <a:rPr lang="en-US" sz="1100" b="0" i="0" u="none" strike="noStrike">
                          <a:solidFill>
                            <a:srgbClr val="000000"/>
                          </a:solidFill>
                          <a:effectLst/>
                          <a:latin typeface="Calibri" panose="020F0502020204030204" pitchFamily="34" charset="0"/>
                        </a:rPr>
                        <a:t>1.30E+01</a:t>
                      </a:r>
                    </a:p>
                  </a:txBody>
                  <a:tcPr marL="6350" marR="6350" marT="6350" marB="0" anchor="b">
                    <a:lnL>
                      <a:noFill/>
                    </a:lnL>
                    <a:lnR>
                      <a:noFill/>
                    </a:lnR>
                    <a:lnT>
                      <a:noFill/>
                    </a:lnT>
                    <a:lnB>
                      <a:noFill/>
                    </a:lnB>
                    <a:solidFill>
                      <a:srgbClr val="A6D9B5"/>
                    </a:solidFill>
                  </a:tcPr>
                </a:tc>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2F2E9"/>
                    </a:solidFill>
                  </a:tcPr>
                </a:tc>
                <a:tc>
                  <a:txBody>
                    <a:bodyPr/>
                    <a:lstStyle/>
                    <a:p>
                      <a:pPr algn="r" fontAlgn="b"/>
                      <a:r>
                        <a:rPr lang="en-US" sz="1100" b="0" i="0" u="none" strike="noStrike">
                          <a:solidFill>
                            <a:srgbClr val="000000"/>
                          </a:solidFill>
                          <a:effectLst/>
                          <a:latin typeface="Calibri" panose="020F0502020204030204" pitchFamily="34" charset="0"/>
                        </a:rPr>
                        <a:t>2.30E+01</a:t>
                      </a:r>
                    </a:p>
                  </a:txBody>
                  <a:tcPr marL="6350" marR="6350" marT="6350" marB="0" anchor="b">
                    <a:lnL>
                      <a:noFill/>
                    </a:lnL>
                    <a:lnR>
                      <a:noFill/>
                    </a:lnR>
                    <a:lnT>
                      <a:noFill/>
                    </a:lnT>
                    <a:lnB>
                      <a:noFill/>
                    </a:lnB>
                    <a:solidFill>
                      <a:srgbClr val="63BE7B"/>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7.00E+00</a:t>
                      </a:r>
                    </a:p>
                  </a:txBody>
                  <a:tcPr marL="6350" marR="6350" marT="6350" marB="0" anchor="b">
                    <a:lnL>
                      <a:noFill/>
                    </a:lnL>
                    <a:lnR>
                      <a:noFill/>
                    </a:lnR>
                    <a:lnT>
                      <a:noFill/>
                    </a:lnT>
                    <a:lnB>
                      <a:noFill/>
                    </a:lnB>
                    <a:solidFill>
                      <a:srgbClr val="CEEAD7"/>
                    </a:solidFill>
                  </a:tcPr>
                </a:tc>
                <a:extLst>
                  <a:ext uri="{0D108BD9-81ED-4DB2-BD59-A6C34878D82A}">
                    <a16:rowId xmlns:a16="http://schemas.microsoft.com/office/drawing/2014/main" val="287066293"/>
                  </a:ext>
                </a:extLst>
              </a:tr>
              <a:tr h="444284">
                <a:tc>
                  <a:txBody>
                    <a:bodyPr/>
                    <a:lstStyle/>
                    <a:p>
                      <a:pPr algn="r" fontAlgn="b"/>
                      <a:r>
                        <a:rPr lang="en-US" sz="1100" b="0" i="0" u="none" strike="noStrike">
                          <a:solidFill>
                            <a:srgbClr val="000000"/>
                          </a:solidFill>
                          <a:effectLst/>
                          <a:latin typeface="Calibri" panose="020F0502020204030204" pitchFamily="34" charset="0"/>
                        </a:rPr>
                        <a:t>5.00E+00</a:t>
                      </a:r>
                    </a:p>
                  </a:txBody>
                  <a:tcPr marL="6350" marR="6350" marT="6350" marB="0" anchor="b">
                    <a:lnL>
                      <a:noFill/>
                    </a:lnL>
                    <a:lnR>
                      <a:noFill/>
                    </a:lnR>
                    <a:lnT>
                      <a:noFill/>
                    </a:lnT>
                    <a:lnB>
                      <a:noFill/>
                    </a:lnB>
                    <a:solidFill>
                      <a:srgbClr val="DBEFE3"/>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2.00E+00</a:t>
                      </a:r>
                    </a:p>
                  </a:txBody>
                  <a:tcPr marL="6350" marR="6350" marT="6350" marB="0" anchor="b">
                    <a:lnL>
                      <a:noFill/>
                    </a:lnL>
                    <a:lnR>
                      <a:noFill/>
                    </a:lnR>
                    <a:lnT>
                      <a:noFill/>
                    </a:lnT>
                    <a:lnB>
                      <a:noFill/>
                    </a:lnB>
                    <a:solidFill>
                      <a:srgbClr val="EFF7F4"/>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extLst>
                  <a:ext uri="{0D108BD9-81ED-4DB2-BD59-A6C34878D82A}">
                    <a16:rowId xmlns:a16="http://schemas.microsoft.com/office/drawing/2014/main" val="280433984"/>
                  </a:ext>
                </a:extLst>
              </a:tr>
              <a:tr h="444284">
                <a:tc>
                  <a:txBody>
                    <a:bodyPr/>
                    <a:lstStyle/>
                    <a:p>
                      <a:pPr algn="r" fontAlgn="b"/>
                      <a:r>
                        <a:rPr lang="en-US" sz="1100" b="0" i="0" u="none" strike="noStrike">
                          <a:solidFill>
                            <a:srgbClr val="000000"/>
                          </a:solidFill>
                          <a:effectLst/>
                          <a:latin typeface="Calibri" panose="020F0502020204030204" pitchFamily="34" charset="0"/>
                        </a:rPr>
                        <a:t>1.30E+01</a:t>
                      </a:r>
                    </a:p>
                  </a:txBody>
                  <a:tcPr marL="6350" marR="6350" marT="6350" marB="0" anchor="b">
                    <a:lnL>
                      <a:noFill/>
                    </a:lnL>
                    <a:lnR>
                      <a:noFill/>
                    </a:lnR>
                    <a:lnT>
                      <a:noFill/>
                    </a:lnT>
                    <a:lnB>
                      <a:noFill/>
                    </a:lnB>
                    <a:solidFill>
                      <a:srgbClr val="A6D9B5"/>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a:solidFill>
                            <a:srgbClr val="000000"/>
                          </a:solidFill>
                          <a:effectLst/>
                          <a:latin typeface="Calibri" panose="020F0502020204030204" pitchFamily="34" charset="0"/>
                        </a:rPr>
                        <a:t>1.90E+01</a:t>
                      </a:r>
                    </a:p>
                  </a:txBody>
                  <a:tcPr marL="6350" marR="6350" marT="6350" marB="0" anchor="b">
                    <a:lnL>
                      <a:noFill/>
                    </a:lnL>
                    <a:lnR>
                      <a:noFill/>
                    </a:lnR>
                    <a:lnT>
                      <a:noFill/>
                    </a:lnT>
                    <a:lnB>
                      <a:noFill/>
                    </a:lnB>
                    <a:solidFill>
                      <a:srgbClr val="7EC992"/>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6FAFA"/>
                    </a:solidFill>
                  </a:tcPr>
                </a:tc>
                <a:tc>
                  <a:txBody>
                    <a:bodyPr/>
                    <a:lstStyle/>
                    <a:p>
                      <a:pPr algn="r" fontAlgn="b"/>
                      <a:r>
                        <a:rPr lang="en-US" sz="1100" b="0" i="0" u="none" strike="noStrike">
                          <a:solidFill>
                            <a:srgbClr val="000000"/>
                          </a:solidFill>
                          <a:effectLst/>
                          <a:latin typeface="Calibri" panose="020F0502020204030204" pitchFamily="34" charset="0"/>
                        </a:rPr>
                        <a:t>2.00E+01</a:t>
                      </a:r>
                    </a:p>
                  </a:txBody>
                  <a:tcPr marL="6350" marR="6350" marT="6350" marB="0" anchor="b">
                    <a:lnL>
                      <a:noFill/>
                    </a:lnL>
                    <a:lnR>
                      <a:noFill/>
                    </a:lnR>
                    <a:lnT>
                      <a:noFill/>
                    </a:lnT>
                    <a:lnB>
                      <a:noFill/>
                    </a:lnB>
                    <a:solidFill>
                      <a:srgbClr val="77C78D"/>
                    </a:solidFill>
                  </a:tcPr>
                </a:tc>
                <a:extLst>
                  <a:ext uri="{0D108BD9-81ED-4DB2-BD59-A6C34878D82A}">
                    <a16:rowId xmlns:a16="http://schemas.microsoft.com/office/drawing/2014/main" val="1287032844"/>
                  </a:ext>
                </a:extLst>
              </a:tr>
              <a:tr h="444284">
                <a:tc>
                  <a:txBody>
                    <a:bodyPr/>
                    <a:lstStyle/>
                    <a:p>
                      <a:pPr algn="r" fontAlgn="b"/>
                      <a:r>
                        <a:rPr lang="en-US" sz="1100" b="0" i="0" u="none" strike="noStrike">
                          <a:solidFill>
                            <a:srgbClr val="000000"/>
                          </a:solidFill>
                          <a:effectLst/>
                          <a:latin typeface="Calibri" panose="020F0502020204030204" pitchFamily="34" charset="0"/>
                        </a:rPr>
                        <a:t>4.00E+00</a:t>
                      </a:r>
                    </a:p>
                  </a:txBody>
                  <a:tcPr marL="6350" marR="6350" marT="6350" marB="0" anchor="b">
                    <a:lnL>
                      <a:noFill/>
                    </a:lnL>
                    <a:lnR>
                      <a:noFill/>
                    </a:lnR>
                    <a:lnT>
                      <a:noFill/>
                    </a:lnT>
                    <a:lnB>
                      <a:noFill/>
                    </a:lnB>
                    <a:solidFill>
                      <a:srgbClr val="E2F2E9"/>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6FAFA"/>
                    </a:solidFill>
                  </a:tcPr>
                </a:tc>
                <a:tc>
                  <a:txBody>
                    <a:bodyPr/>
                    <a:lstStyle/>
                    <a:p>
                      <a:pPr algn="r" fontAlgn="b"/>
                      <a:r>
                        <a:rPr lang="en-US" sz="1100" b="0" i="0" u="none" strike="noStrike">
                          <a:solidFill>
                            <a:srgbClr val="000000"/>
                          </a:solidFill>
                          <a:effectLst/>
                          <a:latin typeface="Calibri" panose="020F0502020204030204" pitchFamily="34" charset="0"/>
                        </a:rPr>
                        <a:t>5.00E+00</a:t>
                      </a:r>
                    </a:p>
                  </a:txBody>
                  <a:tcPr marL="6350" marR="6350" marT="6350" marB="0" anchor="b">
                    <a:lnL>
                      <a:noFill/>
                    </a:lnL>
                    <a:lnR>
                      <a:noFill/>
                    </a:lnR>
                    <a:lnT>
                      <a:noFill/>
                    </a:lnT>
                    <a:lnB>
                      <a:noFill/>
                    </a:lnB>
                    <a:solidFill>
                      <a:srgbClr val="DBEFE3"/>
                    </a:solidFill>
                  </a:tcPr>
                </a:tc>
                <a:tc>
                  <a:txBody>
                    <a:bodyPr/>
                    <a:lstStyle/>
                    <a:p>
                      <a:pPr algn="r" fontAlgn="b"/>
                      <a:r>
                        <a:rPr lang="en-US" sz="1100" b="0" i="0" u="none" strike="noStrike">
                          <a:solidFill>
                            <a:srgbClr val="000000"/>
                          </a:solidFill>
                          <a:effectLst/>
                          <a:latin typeface="Calibri" panose="020F0502020204030204" pitchFamily="34" charset="0"/>
                        </a:rPr>
                        <a:t>1.00E+00</a:t>
                      </a:r>
                    </a:p>
                  </a:txBody>
                  <a:tcPr marL="6350" marR="6350" marT="6350" marB="0" anchor="b">
                    <a:lnL>
                      <a:noFill/>
                    </a:lnL>
                    <a:lnR>
                      <a:noFill/>
                    </a:lnR>
                    <a:lnT>
                      <a:noFill/>
                    </a:lnT>
                    <a:lnB>
                      <a:noFill/>
                    </a:lnB>
                    <a:solidFill>
                      <a:srgbClr val="F6FAFA"/>
                    </a:solidFill>
                  </a:tcPr>
                </a:tc>
                <a:tc>
                  <a:txBody>
                    <a:bodyPr/>
                    <a:lstStyle/>
                    <a:p>
                      <a:pPr algn="r" fontAlgn="b"/>
                      <a:r>
                        <a:rPr lang="en-US" sz="1100" b="0" i="0" u="none" strike="noStrike">
                          <a:solidFill>
                            <a:srgbClr val="000000"/>
                          </a:solidFill>
                          <a:effectLst/>
                          <a:latin typeface="Calibri" panose="020F0502020204030204" pitchFamily="34" charset="0"/>
                        </a:rPr>
                        <a:t>9.00E+00</a:t>
                      </a:r>
                    </a:p>
                  </a:txBody>
                  <a:tcPr marL="6350" marR="6350" marT="6350" marB="0" anchor="b">
                    <a:lnL>
                      <a:noFill/>
                    </a:lnL>
                    <a:lnR>
                      <a:noFill/>
                    </a:lnR>
                    <a:lnT>
                      <a:noFill/>
                    </a:lnT>
                    <a:lnB>
                      <a:noFill/>
                    </a:lnB>
                    <a:solidFill>
                      <a:srgbClr val="C1E4CC"/>
                    </a:solidFill>
                  </a:tcPr>
                </a:tc>
                <a:extLst>
                  <a:ext uri="{0D108BD9-81ED-4DB2-BD59-A6C34878D82A}">
                    <a16:rowId xmlns:a16="http://schemas.microsoft.com/office/drawing/2014/main" val="2309966371"/>
                  </a:ext>
                </a:extLst>
              </a:tr>
              <a:tr h="444284">
                <a:tc>
                  <a:txBody>
                    <a:bodyPr/>
                    <a:lstStyle/>
                    <a:p>
                      <a:pPr algn="r" fontAlgn="b"/>
                      <a:r>
                        <a:rPr lang="en-US" sz="1100" b="0" i="0" u="none" strike="noStrike">
                          <a:solidFill>
                            <a:srgbClr val="000000"/>
                          </a:solidFill>
                          <a:effectLst/>
                          <a:latin typeface="Calibri" panose="020F0502020204030204" pitchFamily="34" charset="0"/>
                        </a:rPr>
                        <a:t>6.00E+00</a:t>
                      </a:r>
                    </a:p>
                  </a:txBody>
                  <a:tcPr marL="6350" marR="6350" marT="6350" marB="0" anchor="b">
                    <a:lnL>
                      <a:noFill/>
                    </a:lnL>
                    <a:lnR>
                      <a:noFill/>
                    </a:lnR>
                    <a:lnT>
                      <a:noFill/>
                    </a:lnT>
                    <a:lnB>
                      <a:noFill/>
                    </a:lnB>
                    <a:solidFill>
                      <a:srgbClr val="D5ECDD"/>
                    </a:solidFill>
                  </a:tcPr>
                </a:tc>
                <a:tc>
                  <a:txBody>
                    <a:bodyPr/>
                    <a:lstStyle/>
                    <a:p>
                      <a:pPr algn="r" fontAlgn="b"/>
                      <a:r>
                        <a:rPr lang="en-US" sz="1100" b="0" i="0" u="none" strike="noStrike">
                          <a:solidFill>
                            <a:srgbClr val="000000"/>
                          </a:solidFill>
                          <a:effectLst/>
                          <a:latin typeface="Calibri" panose="020F0502020204030204" pitchFamily="34" charset="0"/>
                        </a:rPr>
                        <a:t>3.00E+00</a:t>
                      </a:r>
                    </a:p>
                  </a:txBody>
                  <a:tcPr marL="6350" marR="6350" marT="6350" marB="0" anchor="b">
                    <a:lnL>
                      <a:noFill/>
                    </a:lnL>
                    <a:lnR>
                      <a:noFill/>
                    </a:lnR>
                    <a:lnT>
                      <a:noFill/>
                    </a:lnT>
                    <a:lnB>
                      <a:noFill/>
                    </a:lnB>
                    <a:solidFill>
                      <a:srgbClr val="E9F4EE"/>
                    </a:solidFill>
                  </a:tcPr>
                </a:tc>
                <a:tc>
                  <a:txBody>
                    <a:bodyPr/>
                    <a:lstStyle/>
                    <a:p>
                      <a:pPr algn="r" fontAlgn="b"/>
                      <a:r>
                        <a:rPr lang="en-US" sz="1100" b="0" i="0" u="none" strike="noStrike">
                          <a:solidFill>
                            <a:srgbClr val="000000"/>
                          </a:solidFill>
                          <a:effectLst/>
                          <a:latin typeface="Calibri" panose="020F0502020204030204" pitchFamily="34" charset="0"/>
                        </a:rPr>
                        <a:t>1.20E+01</a:t>
                      </a:r>
                    </a:p>
                  </a:txBody>
                  <a:tcPr marL="6350" marR="6350" marT="6350" marB="0" anchor="b">
                    <a:lnL>
                      <a:noFill/>
                    </a:lnL>
                    <a:lnR>
                      <a:noFill/>
                    </a:lnR>
                    <a:lnT>
                      <a:noFill/>
                    </a:lnT>
                    <a:lnB>
                      <a:noFill/>
                    </a:lnB>
                    <a:solidFill>
                      <a:srgbClr val="ADDCBB"/>
                    </a:solidFill>
                  </a:tcPr>
                </a:tc>
                <a:tc>
                  <a:txBody>
                    <a:bodyPr/>
                    <a:lstStyle/>
                    <a:p>
                      <a:pPr algn="r" fontAlgn="b"/>
                      <a:r>
                        <a:rPr lang="en-US" sz="1100" b="0" i="0" u="none" strike="noStrike">
                          <a:solidFill>
                            <a:srgbClr val="000000"/>
                          </a:solidFill>
                          <a:effectLst/>
                          <a:latin typeface="Calibri" panose="020F0502020204030204" pitchFamily="34" charset="0"/>
                        </a:rPr>
                        <a:t>0.00E+00</a:t>
                      </a:r>
                    </a:p>
                  </a:txBody>
                  <a:tcPr marL="6350" marR="6350" marT="6350" marB="0" anchor="b">
                    <a:lnL>
                      <a:noFill/>
                    </a:lnL>
                    <a:lnR>
                      <a:noFill/>
                    </a:lnR>
                    <a:lnT>
                      <a:noFill/>
                    </a:lnT>
                    <a:lnB>
                      <a:noFill/>
                    </a:lnB>
                    <a:solidFill>
                      <a:srgbClr val="FCFCFF"/>
                    </a:solidFill>
                  </a:tcPr>
                </a:tc>
                <a:tc>
                  <a:txBody>
                    <a:bodyPr/>
                    <a:lstStyle/>
                    <a:p>
                      <a:pPr algn="r" fontAlgn="b"/>
                      <a:r>
                        <a:rPr lang="en-US" sz="1100" b="0" i="0" u="none" strike="noStrike" dirty="0">
                          <a:solidFill>
                            <a:srgbClr val="000000"/>
                          </a:solidFill>
                          <a:effectLst/>
                          <a:latin typeface="Calibri" panose="020F0502020204030204" pitchFamily="34" charset="0"/>
                        </a:rPr>
                        <a:t>7.00E+00</a:t>
                      </a:r>
                    </a:p>
                  </a:txBody>
                  <a:tcPr marL="6350" marR="6350" marT="6350" marB="0" anchor="b">
                    <a:lnL>
                      <a:noFill/>
                    </a:lnL>
                    <a:lnR>
                      <a:noFill/>
                    </a:lnR>
                    <a:lnT>
                      <a:noFill/>
                    </a:lnT>
                    <a:lnB>
                      <a:noFill/>
                    </a:lnB>
                    <a:solidFill>
                      <a:srgbClr val="CEEAD7"/>
                    </a:solidFill>
                  </a:tcPr>
                </a:tc>
                <a:extLst>
                  <a:ext uri="{0D108BD9-81ED-4DB2-BD59-A6C34878D82A}">
                    <a16:rowId xmlns:a16="http://schemas.microsoft.com/office/drawing/2014/main" val="3648148165"/>
                  </a:ext>
                </a:extLst>
              </a:tr>
            </a:tbl>
          </a:graphicData>
        </a:graphic>
      </p:graphicFrame>
      <p:sp>
        <p:nvSpPr>
          <p:cNvPr id="12" name="TextBox 11">
            <a:extLst>
              <a:ext uri="{FF2B5EF4-FFF2-40B4-BE49-F238E27FC236}">
                <a16:creationId xmlns:a16="http://schemas.microsoft.com/office/drawing/2014/main" id="{A701DC8A-FC67-4CCA-852B-81E84D72527E}"/>
              </a:ext>
            </a:extLst>
          </p:cNvPr>
          <p:cNvSpPr txBox="1"/>
          <p:nvPr/>
        </p:nvSpPr>
        <p:spPr>
          <a:xfrm>
            <a:off x="1436158" y="4599715"/>
            <a:ext cx="914399" cy="378372"/>
          </a:xfrm>
          <a:prstGeom prst="rect">
            <a:avLst/>
          </a:prstGeom>
          <a:noFill/>
        </p:spPr>
        <p:txBody>
          <a:bodyPr wrap="square" rtlCol="0">
            <a:spAutoFit/>
          </a:bodyPr>
          <a:lstStyle/>
          <a:p>
            <a:r>
              <a:rPr lang="en-US" dirty="0"/>
              <a:t>RNN</a:t>
            </a:r>
          </a:p>
        </p:txBody>
      </p:sp>
    </p:spTree>
    <p:extLst>
      <p:ext uri="{BB962C8B-B14F-4D97-AF65-F5344CB8AC3E}">
        <p14:creationId xmlns:p14="http://schemas.microsoft.com/office/powerpoint/2010/main" val="4109205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58E5-D5D5-4DEA-A97A-8C4E133E1F3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BD095B3-688B-44C7-A743-A45ACDD00BB4}"/>
              </a:ext>
            </a:extLst>
          </p:cNvPr>
          <p:cNvSpPr>
            <a:spLocks noGrp="1"/>
          </p:cNvSpPr>
          <p:nvPr>
            <p:ph idx="1"/>
          </p:nvPr>
        </p:nvSpPr>
        <p:spPr/>
        <p:txBody>
          <a:bodyPr/>
          <a:lstStyle/>
          <a:p>
            <a:pPr>
              <a:buFont typeface="Wingdings" panose="05000000000000000000" pitchFamily="2" charset="2"/>
              <a:buChar char="q"/>
            </a:pPr>
            <a:r>
              <a:rPr lang="en-US" dirty="0"/>
              <a:t>LSTM outperformed the GRU and RNN model</a:t>
            </a:r>
          </a:p>
          <a:p>
            <a:pPr>
              <a:buFont typeface="Wingdings" panose="05000000000000000000" pitchFamily="2" charset="2"/>
              <a:buChar char="q"/>
            </a:pPr>
            <a:r>
              <a:rPr lang="en-US" dirty="0"/>
              <a:t>There are some biomechanical features that are correlated to swing trajectory but were generated the by the convolutional feature map </a:t>
            </a:r>
          </a:p>
          <a:p>
            <a:pPr>
              <a:buFont typeface="Wingdings" panose="05000000000000000000" pitchFamily="2" charset="2"/>
              <a:buChar char="q"/>
            </a:pPr>
            <a:r>
              <a:rPr lang="en-US" dirty="0"/>
              <a:t>Kinect was not reliable in depicting hypothesized features across subjects</a:t>
            </a:r>
          </a:p>
        </p:txBody>
      </p:sp>
      <p:sp>
        <p:nvSpPr>
          <p:cNvPr id="4" name="Date Placeholder 3">
            <a:extLst>
              <a:ext uri="{FF2B5EF4-FFF2-40B4-BE49-F238E27FC236}">
                <a16:creationId xmlns:a16="http://schemas.microsoft.com/office/drawing/2014/main" id="{97C32600-C87C-4B4B-9DE1-9E8F2880C047}"/>
              </a:ext>
            </a:extLst>
          </p:cNvPr>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a:extLst>
              <a:ext uri="{FF2B5EF4-FFF2-40B4-BE49-F238E27FC236}">
                <a16:creationId xmlns:a16="http://schemas.microsoft.com/office/drawing/2014/main" id="{FB11A019-36D2-4736-84DC-155ADA6CBEB8}"/>
              </a:ext>
            </a:extLst>
          </p:cNvPr>
          <p:cNvSpPr>
            <a:spLocks noGrp="1"/>
          </p:cNvSpPr>
          <p:nvPr>
            <p:ph type="sldNum" sz="quarter" idx="12"/>
          </p:nvPr>
        </p:nvSpPr>
        <p:spPr/>
        <p:txBody>
          <a:bodyPr/>
          <a:lstStyle/>
          <a:p>
            <a:fld id="{78898C1D-E03B-47AD-B768-A8799BB65E88}" type="slidenum">
              <a:rPr lang="en-US" smtClean="0"/>
              <a:t>35</a:t>
            </a:fld>
            <a:endParaRPr lang="en-US"/>
          </a:p>
        </p:txBody>
      </p:sp>
    </p:spTree>
    <p:extLst>
      <p:ext uri="{BB962C8B-B14F-4D97-AF65-F5344CB8AC3E}">
        <p14:creationId xmlns:p14="http://schemas.microsoft.com/office/powerpoint/2010/main" val="22648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t> [1]	K. </a:t>
            </a:r>
            <a:r>
              <a:rPr lang="en-US" dirty="0" err="1"/>
              <a:t>Otte</a:t>
            </a:r>
            <a:r>
              <a:rPr lang="en-US" dirty="0"/>
              <a:t> </a:t>
            </a:r>
            <a:r>
              <a:rPr lang="en-US" i="1" dirty="0"/>
              <a:t>et al.</a:t>
            </a:r>
            <a:r>
              <a:rPr lang="en-US" dirty="0"/>
              <a:t>, “Accuracy and Reliability of the Kinect Version 2 for Clinical Measurement 	of Motor Function,” </a:t>
            </a:r>
            <a:r>
              <a:rPr lang="en-US" i="1" dirty="0"/>
              <a:t>PLOS ONE</a:t>
            </a:r>
            <a:r>
              <a:rPr lang="en-US" dirty="0"/>
              <a:t>, vol. 11, no. 11, p. e0166532, Nov. 2016. </a:t>
            </a:r>
          </a:p>
          <a:p>
            <a:r>
              <a:rPr lang="en-US" dirty="0"/>
              <a:t>[2]	H. </a:t>
            </a:r>
            <a:r>
              <a:rPr lang="en-US" dirty="0" err="1"/>
              <a:t>Hiyadi</a:t>
            </a:r>
            <a:r>
              <a:rPr lang="en-US" dirty="0"/>
              <a:t>, F. </a:t>
            </a:r>
            <a:r>
              <a:rPr lang="en-US" dirty="0" err="1"/>
              <a:t>Ababsa</a:t>
            </a:r>
            <a:r>
              <a:rPr lang="en-US" dirty="0"/>
              <a:t>, C. Montagne, E. H. </a:t>
            </a:r>
            <a:r>
              <a:rPr lang="en-US" dirty="0" err="1"/>
              <a:t>Bouyakhf</a:t>
            </a:r>
            <a:r>
              <a:rPr lang="en-US" dirty="0"/>
              <a:t>, and F. </a:t>
            </a:r>
            <a:r>
              <a:rPr lang="en-US" dirty="0" err="1"/>
              <a:t>Regragui</a:t>
            </a:r>
            <a:r>
              <a:rPr lang="en-US" dirty="0"/>
              <a:t>, “A depth-based 	approach for 3D dynamic gesture recognition,” in </a:t>
            </a:r>
            <a:r>
              <a:rPr lang="en-US" i="1" dirty="0"/>
              <a:t>2015 12th International Conference on 	Informatics in Control, Automation and Robotics (ICINCO)</a:t>
            </a:r>
            <a:r>
              <a:rPr lang="en-US" dirty="0"/>
              <a:t>, 2015, vol. 02, pp. 103–110.</a:t>
            </a:r>
          </a:p>
          <a:p>
            <a:endParaRPr lang="en-US" dirty="0"/>
          </a:p>
        </p:txBody>
      </p:sp>
      <p:sp>
        <p:nvSpPr>
          <p:cNvPr id="4" name="Date Placeholder 3"/>
          <p:cNvSpPr>
            <a:spLocks noGrp="1"/>
          </p:cNvSpPr>
          <p:nvPr>
            <p:ph type="dt" sz="half" idx="10"/>
          </p:nvPr>
        </p:nvSpPr>
        <p:spPr/>
        <p:txBody>
          <a:bodyPr/>
          <a:lstStyle/>
          <a:p>
            <a:fld id="{FAED9E1D-9E7A-4D66-BB75-8A20AD490D36}"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36</a:t>
            </a:fld>
            <a:endParaRPr lang="en-US"/>
          </a:p>
        </p:txBody>
      </p:sp>
    </p:spTree>
    <p:extLst>
      <p:ext uri="{BB962C8B-B14F-4D97-AF65-F5344CB8AC3E}">
        <p14:creationId xmlns:p14="http://schemas.microsoft.com/office/powerpoint/2010/main" val="304753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097280" y="1981200"/>
            <a:ext cx="10058400" cy="3341914"/>
          </a:xfrm>
        </p:spPr>
        <p:txBody>
          <a:bodyPr>
            <a:normAutofit/>
          </a:bodyPr>
          <a:lstStyle/>
          <a:p>
            <a:pPr>
              <a:buFont typeface="Wingdings" panose="05000000000000000000" pitchFamily="2" charset="2"/>
              <a:buChar char="§"/>
            </a:pPr>
            <a:endParaRPr lang="en-US" sz="2400" dirty="0"/>
          </a:p>
          <a:p>
            <a:pPr>
              <a:buFont typeface="Wingdings" panose="05000000000000000000" pitchFamily="2" charset="2"/>
              <a:buChar char="§"/>
            </a:pPr>
            <a:r>
              <a:rPr lang="en-US" sz="2400" dirty="0"/>
              <a:t>The purpose of this study is to create a gesture recognition system that interprets motion capture data of a tennis player to determine which biomechanical aspects of a tennis swing best correlate to a swing efficacy.</a:t>
            </a:r>
          </a:p>
          <a:p>
            <a:pPr>
              <a:buFont typeface="Wingdings" panose="05000000000000000000" pitchFamily="2" charset="2"/>
              <a:buChar char="§"/>
            </a:pPr>
            <a:r>
              <a:rPr lang="en-US" sz="2400" dirty="0"/>
              <a:t>Extract biomechanical features that are correlated to a tennis ball’s trajectory  and design a machine learning will be able to predict the tennis ball's trajectory from  body tracking data.</a:t>
            </a:r>
          </a:p>
          <a:p>
            <a:pPr>
              <a:buFont typeface="Wingdings" panose="05000000000000000000" pitchFamily="2" charset="2"/>
              <a:buChar char="§"/>
            </a:pPr>
            <a:endParaRPr lang="en-US" sz="2400" dirty="0"/>
          </a:p>
        </p:txBody>
      </p:sp>
      <p:sp>
        <p:nvSpPr>
          <p:cNvPr id="4" name="Slide Number Placeholder 3"/>
          <p:cNvSpPr>
            <a:spLocks noGrp="1"/>
          </p:cNvSpPr>
          <p:nvPr>
            <p:ph type="sldNum" sz="quarter" idx="12"/>
          </p:nvPr>
        </p:nvSpPr>
        <p:spPr/>
        <p:txBody>
          <a:bodyPr/>
          <a:lstStyle/>
          <a:p>
            <a:fld id="{78898C1D-E03B-47AD-B768-A8799BB65E88}" type="slidenum">
              <a:rPr lang="en-US" smtClean="0"/>
              <a:t>4</a:t>
            </a:fld>
            <a:endParaRPr lang="en-US"/>
          </a:p>
        </p:txBody>
      </p:sp>
      <p:sp>
        <p:nvSpPr>
          <p:cNvPr id="5" name="Date Placeholder 4"/>
          <p:cNvSpPr>
            <a:spLocks noGrp="1"/>
          </p:cNvSpPr>
          <p:nvPr>
            <p:ph type="dt" sz="half" idx="10"/>
          </p:nvPr>
        </p:nvSpPr>
        <p:spPr/>
        <p:txBody>
          <a:bodyPr/>
          <a:lstStyle/>
          <a:p>
            <a:fld id="{888A22BE-FF2C-4550-96EA-0AF23B80B83D}" type="datetime1">
              <a:rPr lang="en-US" smtClean="0"/>
              <a:t>7/16/2018</a:t>
            </a:fld>
            <a:endParaRPr lang="en-US"/>
          </a:p>
        </p:txBody>
      </p:sp>
    </p:spTree>
    <p:extLst>
      <p:ext uri="{BB962C8B-B14F-4D97-AF65-F5344CB8AC3E}">
        <p14:creationId xmlns:p14="http://schemas.microsoft.com/office/powerpoint/2010/main" val="1060028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Background </a:t>
            </a:r>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fld id="{FFE3F6A3-FFE9-4408-9E89-7DBE311D9662}"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5</a:t>
            </a:fld>
            <a:endParaRPr lang="en-US"/>
          </a:p>
        </p:txBody>
      </p:sp>
      <p:pic>
        <p:nvPicPr>
          <p:cNvPr id="6" name="Picture 5"/>
          <p:cNvPicPr>
            <a:picLocks noChangeAspect="1"/>
          </p:cNvPicPr>
          <p:nvPr/>
        </p:nvPicPr>
        <p:blipFill>
          <a:blip r:embed="rId2"/>
          <a:stretch>
            <a:fillRect/>
          </a:stretch>
        </p:blipFill>
        <p:spPr>
          <a:xfrm>
            <a:off x="10202113" y="474107"/>
            <a:ext cx="953567" cy="952071"/>
          </a:xfrm>
          <a:prstGeom prst="rect">
            <a:avLst/>
          </a:prstGeom>
        </p:spPr>
      </p:pic>
    </p:spTree>
    <p:extLst>
      <p:ext uri="{BB962C8B-B14F-4D97-AF65-F5344CB8AC3E}">
        <p14:creationId xmlns:p14="http://schemas.microsoft.com/office/powerpoint/2010/main" val="218769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Kinect v2</a:t>
            </a:r>
          </a:p>
        </p:txBody>
      </p:sp>
      <p:pic>
        <p:nvPicPr>
          <p:cNvPr id="5" name="Content Placeholder 4" descr="C:\Users\vespinoza\Documents\thesis\kinecJoints.pn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8002351" y="2090675"/>
            <a:ext cx="3153329" cy="3124200"/>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039" y="2316046"/>
            <a:ext cx="2613338" cy="2898829"/>
          </a:xfrm>
          <a:prstGeom prst="rect">
            <a:avLst/>
          </a:prstGeom>
        </p:spPr>
      </p:pic>
      <p:sp>
        <p:nvSpPr>
          <p:cNvPr id="3" name="Slide Number Placeholder 2"/>
          <p:cNvSpPr>
            <a:spLocks noGrp="1"/>
          </p:cNvSpPr>
          <p:nvPr>
            <p:ph type="sldNum" sz="quarter" idx="12"/>
          </p:nvPr>
        </p:nvSpPr>
        <p:spPr/>
        <p:txBody>
          <a:bodyPr/>
          <a:lstStyle/>
          <a:p>
            <a:fld id="{78898C1D-E03B-47AD-B768-A8799BB65E88}" type="slidenum">
              <a:rPr lang="en-US" smtClean="0"/>
              <a:t>6</a:t>
            </a:fld>
            <a:endParaRPr lang="en-US"/>
          </a:p>
        </p:txBody>
      </p:sp>
      <p:sp>
        <p:nvSpPr>
          <p:cNvPr id="4" name="Date Placeholder 3"/>
          <p:cNvSpPr>
            <a:spLocks noGrp="1"/>
          </p:cNvSpPr>
          <p:nvPr>
            <p:ph type="dt" sz="half" idx="10"/>
          </p:nvPr>
        </p:nvSpPr>
        <p:spPr/>
        <p:txBody>
          <a:bodyPr/>
          <a:lstStyle/>
          <a:p>
            <a:fld id="{59AA209E-B763-425E-95D7-D79F5F03CD8A}" type="datetime1">
              <a:rPr lang="en-US" smtClean="0"/>
              <a:t>7/16/2018</a:t>
            </a:fld>
            <a:endParaRPr lang="en-US"/>
          </a:p>
        </p:txBody>
      </p:sp>
      <p:sp>
        <p:nvSpPr>
          <p:cNvPr id="9" name="Content Placeholder 2"/>
          <p:cNvSpPr txBox="1">
            <a:spLocks/>
          </p:cNvSpPr>
          <p:nvPr/>
        </p:nvSpPr>
        <p:spPr>
          <a:xfrm>
            <a:off x="954762" y="2089396"/>
            <a:ext cx="3407918"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3 streams of data to track up to 6 bodies  </a:t>
            </a:r>
          </a:p>
          <a:p>
            <a:pPr>
              <a:buFont typeface="Wingdings" panose="05000000000000000000" pitchFamily="2" charset="2"/>
              <a:buChar char="§"/>
            </a:pPr>
            <a:r>
              <a:rPr lang="en-US" sz="2400" dirty="0"/>
              <a:t>Kinect ‘s  Cartesian coordinates</a:t>
            </a:r>
          </a:p>
          <a:p>
            <a:pPr>
              <a:buFont typeface="Wingdings" panose="05000000000000000000" pitchFamily="2" charset="2"/>
              <a:buChar char="§"/>
            </a:pPr>
            <a:r>
              <a:rPr lang="en-US" sz="2400" dirty="0"/>
              <a:t>25 joint centers</a:t>
            </a:r>
          </a:p>
          <a:p>
            <a:pPr>
              <a:buFont typeface="Wingdings" panose="05000000000000000000" pitchFamily="2" charset="2"/>
              <a:buChar char="§"/>
            </a:pPr>
            <a:r>
              <a:rPr lang="en-US" sz="2400" dirty="0"/>
              <a:t>30 Hz  </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235561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Kinect v2 cont’d</a:t>
            </a:r>
          </a:p>
        </p:txBody>
      </p:sp>
      <p:sp>
        <p:nvSpPr>
          <p:cNvPr id="4" name="Slide Number Placeholder 3"/>
          <p:cNvSpPr>
            <a:spLocks noGrp="1"/>
          </p:cNvSpPr>
          <p:nvPr>
            <p:ph type="sldNum" sz="quarter" idx="12"/>
          </p:nvPr>
        </p:nvSpPr>
        <p:spPr/>
        <p:txBody>
          <a:bodyPr/>
          <a:lstStyle/>
          <a:p>
            <a:fld id="{78898C1D-E03B-47AD-B768-A8799BB65E88}" type="slidenum">
              <a:rPr lang="en-US" smtClean="0"/>
              <a:t>7</a:t>
            </a:fld>
            <a:endParaRPr lang="en-US"/>
          </a:p>
        </p:txBody>
      </p:sp>
      <p:sp>
        <p:nvSpPr>
          <p:cNvPr id="5" name="Date Placeholder 4"/>
          <p:cNvSpPr>
            <a:spLocks noGrp="1"/>
          </p:cNvSpPr>
          <p:nvPr>
            <p:ph type="dt" sz="half" idx="10"/>
          </p:nvPr>
        </p:nvSpPr>
        <p:spPr/>
        <p:txBody>
          <a:bodyPr/>
          <a:lstStyle/>
          <a:p>
            <a:fld id="{13FE7620-6BC3-43A3-BFE0-85DB2E351800}" type="datetime1">
              <a:rPr lang="en-US" smtClean="0"/>
              <a:t>7/16/2018</a:t>
            </a:fld>
            <a:endParaRPr lang="en-US"/>
          </a:p>
        </p:txBody>
      </p:sp>
      <p:sp>
        <p:nvSpPr>
          <p:cNvPr id="6" name="Content Placeholder 2"/>
          <p:cNvSpPr txBox="1">
            <a:spLocks/>
          </p:cNvSpPr>
          <p:nvPr/>
        </p:nvSpPr>
        <p:spPr>
          <a:xfrm>
            <a:off x="629456" y="1931464"/>
            <a:ext cx="3407918" cy="402336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Low accuracy in feet and ankles</a:t>
            </a:r>
          </a:p>
          <a:p>
            <a:pPr>
              <a:buFont typeface="Wingdings" panose="05000000000000000000" pitchFamily="2" charset="2"/>
              <a:buChar char="§"/>
            </a:pPr>
            <a:r>
              <a:rPr lang="en-US" sz="2400" dirty="0"/>
              <a:t>Marker-less approach will allow subjects to swing freely within sensor range (4m)</a:t>
            </a:r>
          </a:p>
          <a:p>
            <a:pPr>
              <a:buFont typeface="Wingdings" panose="05000000000000000000" pitchFamily="2" charset="2"/>
              <a:buChar char="§"/>
            </a:pPr>
            <a:r>
              <a:rPr lang="en-US" sz="2400" dirty="0"/>
              <a:t>3 streams of data to track up to 6 human bodies</a:t>
            </a:r>
          </a:p>
          <a:p>
            <a:pPr>
              <a:buFont typeface="Wingdings" panose="05000000000000000000" pitchFamily="2" charset="2"/>
              <a:buChar char="§"/>
            </a:pPr>
            <a:r>
              <a:rPr lang="en-US" sz="2400" dirty="0"/>
              <a:t>Humans do not  require high accuracy to learn or teach biomechanical gestures   </a:t>
            </a:r>
          </a:p>
          <a:p>
            <a:pPr>
              <a:buFont typeface="Wingdings" panose="05000000000000000000" pitchFamily="2" charset="2"/>
              <a:buChar char="§"/>
            </a:pPr>
            <a:endParaRPr lang="en-US" sz="2400" dirty="0"/>
          </a:p>
        </p:txBody>
      </p:sp>
      <p:pic>
        <p:nvPicPr>
          <p:cNvPr id="7" name="Picture 6"/>
          <p:cNvPicPr>
            <a:picLocks noChangeAspect="1"/>
          </p:cNvPicPr>
          <p:nvPr/>
        </p:nvPicPr>
        <p:blipFill>
          <a:blip r:embed="rId2"/>
          <a:stretch>
            <a:fillRect/>
          </a:stretch>
        </p:blipFill>
        <p:spPr>
          <a:xfrm>
            <a:off x="4028034" y="1931464"/>
            <a:ext cx="7184449" cy="4334217"/>
          </a:xfrm>
          <a:prstGeom prst="rect">
            <a:avLst/>
          </a:prstGeom>
        </p:spPr>
      </p:pic>
      <p:sp>
        <p:nvSpPr>
          <p:cNvPr id="8" name="TextBox 7"/>
          <p:cNvSpPr txBox="1"/>
          <p:nvPr/>
        </p:nvSpPr>
        <p:spPr>
          <a:xfrm>
            <a:off x="11212483" y="5585492"/>
            <a:ext cx="515060"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56206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Tennis Baseline</a:t>
            </a:r>
          </a:p>
        </p:txBody>
      </p:sp>
      <p:pic>
        <p:nvPicPr>
          <p:cNvPr id="7" name="Picture 6"/>
          <p:cNvPicPr>
            <a:picLocks noChangeAspect="1"/>
          </p:cNvPicPr>
          <p:nvPr/>
        </p:nvPicPr>
        <p:blipFill>
          <a:blip r:embed="rId3"/>
          <a:stretch>
            <a:fillRect/>
          </a:stretch>
        </p:blipFill>
        <p:spPr>
          <a:xfrm>
            <a:off x="6975531" y="1880073"/>
            <a:ext cx="1828353" cy="3742287"/>
          </a:xfrm>
          <a:prstGeom prst="rect">
            <a:avLst/>
          </a:prstGeom>
        </p:spPr>
      </p:pic>
      <p:sp>
        <p:nvSpPr>
          <p:cNvPr id="5" name="Slide Number Placeholder 4"/>
          <p:cNvSpPr>
            <a:spLocks noGrp="1"/>
          </p:cNvSpPr>
          <p:nvPr>
            <p:ph type="sldNum" sz="quarter" idx="12"/>
          </p:nvPr>
        </p:nvSpPr>
        <p:spPr/>
        <p:txBody>
          <a:bodyPr/>
          <a:lstStyle/>
          <a:p>
            <a:fld id="{78898C1D-E03B-47AD-B768-A8799BB65E88}" type="slidenum">
              <a:rPr lang="en-US" smtClean="0"/>
              <a:t>8</a:t>
            </a:fld>
            <a:endParaRPr lang="en-US"/>
          </a:p>
        </p:txBody>
      </p:sp>
      <p:sp>
        <p:nvSpPr>
          <p:cNvPr id="8" name="Date Placeholder 7"/>
          <p:cNvSpPr>
            <a:spLocks noGrp="1"/>
          </p:cNvSpPr>
          <p:nvPr>
            <p:ph type="dt" sz="half" idx="10"/>
          </p:nvPr>
        </p:nvSpPr>
        <p:spPr/>
        <p:txBody>
          <a:bodyPr/>
          <a:lstStyle/>
          <a:p>
            <a:fld id="{17B87D6E-A9EF-482A-9D17-9EA9DE569900}" type="datetime1">
              <a:rPr lang="en-US" smtClean="0"/>
              <a:t>7/16/2018</a:t>
            </a:fld>
            <a:endParaRPr lang="en-US"/>
          </a:p>
        </p:txBody>
      </p:sp>
      <p:sp>
        <p:nvSpPr>
          <p:cNvPr id="9" name="Content Placeholder 2"/>
          <p:cNvSpPr txBox="1">
            <a:spLocks/>
          </p:cNvSpPr>
          <p:nvPr/>
        </p:nvSpPr>
        <p:spPr>
          <a:xfrm>
            <a:off x="6096000" y="5546160"/>
            <a:ext cx="4258492" cy="727317"/>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b="1" dirty="0"/>
              <a:t>Forehand-</a:t>
            </a:r>
            <a:r>
              <a:rPr lang="en-US" sz="2400" dirty="0"/>
              <a:t> cross court (orange)  down the line (blue)</a:t>
            </a:r>
          </a:p>
          <a:p>
            <a:pPr>
              <a:buFont typeface="Wingdings" panose="05000000000000000000" pitchFamily="2" charset="2"/>
              <a:buChar char="§"/>
            </a:pPr>
            <a:endParaRPr lang="en-US" sz="2400" dirty="0"/>
          </a:p>
        </p:txBody>
      </p:sp>
      <p:sp>
        <p:nvSpPr>
          <p:cNvPr id="12" name="Content Placeholder 2"/>
          <p:cNvSpPr txBox="1">
            <a:spLocks/>
          </p:cNvSpPr>
          <p:nvPr/>
        </p:nvSpPr>
        <p:spPr>
          <a:xfrm>
            <a:off x="1364356" y="1967041"/>
            <a:ext cx="2937938" cy="17079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This work covered the standard forehand tennis swing and its general trajectories </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398700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Methods</a:t>
            </a:r>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fld id="{FFE3F6A3-FFE9-4408-9E89-7DBE311D9662}" type="datetime1">
              <a:rPr lang="en-US" smtClean="0"/>
              <a:t>7/16/2018</a:t>
            </a:fld>
            <a:endParaRPr lang="en-US"/>
          </a:p>
        </p:txBody>
      </p:sp>
      <p:sp>
        <p:nvSpPr>
          <p:cNvPr id="5" name="Slide Number Placeholder 4"/>
          <p:cNvSpPr>
            <a:spLocks noGrp="1"/>
          </p:cNvSpPr>
          <p:nvPr>
            <p:ph type="sldNum" sz="quarter" idx="12"/>
          </p:nvPr>
        </p:nvSpPr>
        <p:spPr/>
        <p:txBody>
          <a:bodyPr/>
          <a:lstStyle/>
          <a:p>
            <a:fld id="{78898C1D-E03B-47AD-B768-A8799BB65E88}" type="slidenum">
              <a:rPr lang="en-US" smtClean="0"/>
              <a:t>9</a:t>
            </a:fld>
            <a:endParaRPr lang="en-US"/>
          </a:p>
        </p:txBody>
      </p:sp>
      <p:pic>
        <p:nvPicPr>
          <p:cNvPr id="6" name="Picture 5"/>
          <p:cNvPicPr>
            <a:picLocks noChangeAspect="1"/>
          </p:cNvPicPr>
          <p:nvPr/>
        </p:nvPicPr>
        <p:blipFill>
          <a:blip r:embed="rId2"/>
          <a:stretch>
            <a:fillRect/>
          </a:stretch>
        </p:blipFill>
        <p:spPr>
          <a:xfrm>
            <a:off x="10202113" y="474107"/>
            <a:ext cx="953567" cy="952071"/>
          </a:xfrm>
          <a:prstGeom prst="rect">
            <a:avLst/>
          </a:prstGeom>
        </p:spPr>
      </p:pic>
    </p:spTree>
    <p:extLst>
      <p:ext uri="{BB962C8B-B14F-4D97-AF65-F5344CB8AC3E}">
        <p14:creationId xmlns:p14="http://schemas.microsoft.com/office/powerpoint/2010/main" val="3378419368"/>
      </p:ext>
    </p:extLst>
  </p:cSld>
  <p:clrMapOvr>
    <a:masterClrMapping/>
  </p:clrMapOvr>
</p:sld>
</file>

<file path=ppt/theme/theme1.xml><?xml version="1.0" encoding="utf-8"?>
<a:theme xmlns:a="http://schemas.openxmlformats.org/drawingml/2006/main" name="Retrospect">
  <a:themeElements>
    <a:clrScheme name="Custom 7">
      <a:dk1>
        <a:sysClr val="windowText" lastClr="000000"/>
      </a:dk1>
      <a:lt1>
        <a:sysClr val="window" lastClr="FFFFFF"/>
      </a:lt1>
      <a:dk2>
        <a:srgbClr val="696464"/>
      </a:dk2>
      <a:lt2>
        <a:srgbClr val="E9E5DC"/>
      </a:lt2>
      <a:accent1>
        <a:srgbClr val="D34817"/>
      </a:accent1>
      <a:accent2>
        <a:srgbClr val="9B0000"/>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3947</TotalTime>
  <Words>1365</Words>
  <Application>Microsoft Office PowerPoint</Application>
  <PresentationFormat>Widescreen</PresentationFormat>
  <Paragraphs>351</Paragraphs>
  <Slides>36</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Calibri Light</vt:lpstr>
      <vt:lpstr>Cambria Math</vt:lpstr>
      <vt:lpstr>Times New Roman</vt:lpstr>
      <vt:lpstr>Wingdings</vt:lpstr>
      <vt:lpstr>Retrospect</vt:lpstr>
      <vt:lpstr>Gesture Recognition in Tennis Biomechanics</vt:lpstr>
      <vt:lpstr>Introduction</vt:lpstr>
      <vt:lpstr>Motivation</vt:lpstr>
      <vt:lpstr>Objectives</vt:lpstr>
      <vt:lpstr>Background </vt:lpstr>
      <vt:lpstr>Microsoft Kinect v2</vt:lpstr>
      <vt:lpstr>Kinect v2 cont’d</vt:lpstr>
      <vt:lpstr>Tennis Baseline</vt:lpstr>
      <vt:lpstr>Methods</vt:lpstr>
      <vt:lpstr>Protocol Design</vt:lpstr>
      <vt:lpstr>Signal Processing</vt:lpstr>
      <vt:lpstr>Swing Variance</vt:lpstr>
      <vt:lpstr>Swing Window</vt:lpstr>
      <vt:lpstr>Swing Window (cont’d)</vt:lpstr>
      <vt:lpstr>Deep Learning Introduction</vt:lpstr>
      <vt:lpstr>Feed-Forward Neural Network</vt:lpstr>
      <vt:lpstr>Training with SGD</vt:lpstr>
      <vt:lpstr>Recurrent Neural Networks</vt:lpstr>
      <vt:lpstr>Back Propagation Through Time (BPTT)</vt:lpstr>
      <vt:lpstr>Gate-Augmented Approaches </vt:lpstr>
      <vt:lpstr>Gated Recurrent Units (GRU)</vt:lpstr>
      <vt:lpstr> Long Short Term Memory (LSTM)</vt:lpstr>
      <vt:lpstr>Three Models</vt:lpstr>
      <vt:lpstr>Work</vt:lpstr>
      <vt:lpstr>Implementation</vt:lpstr>
      <vt:lpstr>Training Data </vt:lpstr>
      <vt:lpstr>Hypothesized Features </vt:lpstr>
      <vt:lpstr>Hypothesized Features Visualization</vt:lpstr>
      <vt:lpstr>Hypothesized Features Visualization</vt:lpstr>
      <vt:lpstr>Results</vt:lpstr>
      <vt:lpstr>Optimization</vt:lpstr>
      <vt:lpstr>Loss Results</vt:lpstr>
      <vt:lpstr>Accuracy Results</vt:lpstr>
      <vt:lpstr>Results cont’d</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Gesture Recognition of Tennis Biomechanics</dc:title>
  <dc:creator>vespinoza</dc:creator>
  <cp:lastModifiedBy>Victor</cp:lastModifiedBy>
  <cp:revision>156</cp:revision>
  <dcterms:created xsi:type="dcterms:W3CDTF">2017-12-18T00:50:37Z</dcterms:created>
  <dcterms:modified xsi:type="dcterms:W3CDTF">2018-07-16T13:41:00Z</dcterms:modified>
</cp:coreProperties>
</file>