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45"/>
  </p:notesMasterIdLst>
  <p:handoutMasterIdLst>
    <p:handoutMasterId r:id="rId46"/>
  </p:handoutMasterIdLst>
  <p:sldIdLst>
    <p:sldId id="325" r:id="rId3"/>
    <p:sldId id="327" r:id="rId4"/>
    <p:sldId id="383" r:id="rId5"/>
    <p:sldId id="326" r:id="rId6"/>
    <p:sldId id="380" r:id="rId7"/>
    <p:sldId id="348" r:id="rId8"/>
    <p:sldId id="381" r:id="rId9"/>
    <p:sldId id="350" r:id="rId10"/>
    <p:sldId id="385" r:id="rId11"/>
    <p:sldId id="387" r:id="rId12"/>
    <p:sldId id="384" r:id="rId13"/>
    <p:sldId id="386" r:id="rId14"/>
    <p:sldId id="349" r:id="rId15"/>
    <p:sldId id="351" r:id="rId16"/>
    <p:sldId id="352" r:id="rId17"/>
    <p:sldId id="353" r:id="rId18"/>
    <p:sldId id="376" r:id="rId19"/>
    <p:sldId id="377" r:id="rId20"/>
    <p:sldId id="378" r:id="rId21"/>
    <p:sldId id="354" r:id="rId22"/>
    <p:sldId id="355" r:id="rId23"/>
    <p:sldId id="356" r:id="rId24"/>
    <p:sldId id="357" r:id="rId25"/>
    <p:sldId id="358" r:id="rId26"/>
    <p:sldId id="359" r:id="rId27"/>
    <p:sldId id="360" r:id="rId28"/>
    <p:sldId id="388" r:id="rId29"/>
    <p:sldId id="361" r:id="rId30"/>
    <p:sldId id="362" r:id="rId31"/>
    <p:sldId id="373" r:id="rId32"/>
    <p:sldId id="374" r:id="rId33"/>
    <p:sldId id="375" r:id="rId34"/>
    <p:sldId id="363" r:id="rId35"/>
    <p:sldId id="372" r:id="rId36"/>
    <p:sldId id="369" r:id="rId37"/>
    <p:sldId id="370" r:id="rId38"/>
    <p:sldId id="328" r:id="rId39"/>
    <p:sldId id="371" r:id="rId40"/>
    <p:sldId id="344" r:id="rId41"/>
    <p:sldId id="345" r:id="rId42"/>
    <p:sldId id="379" r:id="rId43"/>
    <p:sldId id="382" r:id="rId4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13" autoAdjust="0"/>
    <p:restoredTop sz="88350" autoAdjust="0"/>
  </p:normalViewPr>
  <p:slideViewPr>
    <p:cSldViewPr snapToGrid="0">
      <p:cViewPr varScale="1">
        <p:scale>
          <a:sx n="65" d="100"/>
          <a:sy n="65" d="100"/>
        </p:scale>
        <p:origin x="-1644" y="-108"/>
      </p:cViewPr>
      <p:guideLst>
        <p:guide orient="horz" pos="1584"/>
        <p:guide pos="440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6" y="-90"/>
      </p:cViewPr>
      <p:guideLst>
        <p:guide orient="horz" pos="3019"/>
        <p:guide pos="23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8" Type="http://schemas.openxmlformats.org/officeDocument/2006/relationships/slide" Target="slides/slide19.xml"/><Relationship Id="rId26" Type="http://schemas.openxmlformats.org/officeDocument/2006/relationships/slide" Target="slides/slide27.xml"/><Relationship Id="rId39" Type="http://schemas.openxmlformats.org/officeDocument/2006/relationships/slide" Target="slides/slide40.xml"/><Relationship Id="rId3" Type="http://schemas.openxmlformats.org/officeDocument/2006/relationships/slide" Target="slides/slide4.xml"/><Relationship Id="rId21" Type="http://schemas.openxmlformats.org/officeDocument/2006/relationships/slide" Target="slides/slide22.xml"/><Relationship Id="rId34" Type="http://schemas.openxmlformats.org/officeDocument/2006/relationships/slide" Target="slides/slide35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5" Type="http://schemas.openxmlformats.org/officeDocument/2006/relationships/slide" Target="slides/slide26.xml"/><Relationship Id="rId33" Type="http://schemas.openxmlformats.org/officeDocument/2006/relationships/slide" Target="slides/slide34.xml"/><Relationship Id="rId38" Type="http://schemas.openxmlformats.org/officeDocument/2006/relationships/slide" Target="slides/slide39.xml"/><Relationship Id="rId2" Type="http://schemas.openxmlformats.org/officeDocument/2006/relationships/slide" Target="slides/slide3.xml"/><Relationship Id="rId16" Type="http://schemas.openxmlformats.org/officeDocument/2006/relationships/slide" Target="slides/slide17.xml"/><Relationship Id="rId20" Type="http://schemas.openxmlformats.org/officeDocument/2006/relationships/slide" Target="slides/slide21.xml"/><Relationship Id="rId29" Type="http://schemas.openxmlformats.org/officeDocument/2006/relationships/slide" Target="slides/slide30.xml"/><Relationship Id="rId41" Type="http://schemas.openxmlformats.org/officeDocument/2006/relationships/slide" Target="slides/slide42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24" Type="http://schemas.openxmlformats.org/officeDocument/2006/relationships/slide" Target="slides/slide25.xml"/><Relationship Id="rId32" Type="http://schemas.openxmlformats.org/officeDocument/2006/relationships/slide" Target="slides/slide33.xml"/><Relationship Id="rId37" Type="http://schemas.openxmlformats.org/officeDocument/2006/relationships/slide" Target="slides/slide38.xml"/><Relationship Id="rId40" Type="http://schemas.openxmlformats.org/officeDocument/2006/relationships/slide" Target="slides/slide41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23" Type="http://schemas.openxmlformats.org/officeDocument/2006/relationships/slide" Target="slides/slide24.xml"/><Relationship Id="rId28" Type="http://schemas.openxmlformats.org/officeDocument/2006/relationships/slide" Target="slides/slide29.xml"/><Relationship Id="rId36" Type="http://schemas.openxmlformats.org/officeDocument/2006/relationships/slide" Target="slides/slide37.xml"/><Relationship Id="rId10" Type="http://schemas.openxmlformats.org/officeDocument/2006/relationships/slide" Target="slides/slide11.xml"/><Relationship Id="rId19" Type="http://schemas.openxmlformats.org/officeDocument/2006/relationships/slide" Target="slides/slide20.xml"/><Relationship Id="rId31" Type="http://schemas.openxmlformats.org/officeDocument/2006/relationships/slide" Target="slides/slide32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Relationship Id="rId22" Type="http://schemas.openxmlformats.org/officeDocument/2006/relationships/slide" Target="slides/slide23.xml"/><Relationship Id="rId27" Type="http://schemas.openxmlformats.org/officeDocument/2006/relationships/slide" Target="slides/slide28.xml"/><Relationship Id="rId30" Type="http://schemas.openxmlformats.org/officeDocument/2006/relationships/slide" Target="slides/slide31.xml"/><Relationship Id="rId35" Type="http://schemas.openxmlformats.org/officeDocument/2006/relationships/slide" Target="slides/slide36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274C26-9DE7-4840-9B36-5D696659F0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838559B-C7CB-4FF1-8AFA-52A2C2F1C6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BDBAD3-28CB-4108-9128-09720F188A31}" type="slidenum">
              <a:rPr lang="en-US" smtClean="0"/>
              <a:pPr/>
              <a:t>0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2A67F1-3EB8-4882-A0CD-5F6BCC987DD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2A67F1-3EB8-4882-A0CD-5F6BCC987DD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2A67F1-3EB8-4882-A0CD-5F6BCC987DD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C31F86-FAB0-48E1-8235-EA22B9B3C2E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CA64AA-C996-4296-BD4F-0EA77F868C2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EA598E-2AC5-4B9B-94B4-EB6398F8DEA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04F10-263E-49CC-A8B3-C7769593C8B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04F10-263E-49CC-A8B3-C7769593C8B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04F10-263E-49CC-A8B3-C7769593C8B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04F10-263E-49CC-A8B3-C7769593C8B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F5F91E-49D5-4A86-8674-E2E9A334C2E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22EBDB-92DF-4CE9-AD55-D80137D22827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FD8710-E2B9-496E-BDC0-6064FF19C2D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E2D433-CE2A-4CB0-8F08-05C617A0BCB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F74312-0B06-46C0-A40A-8CDA8BFD65FC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BA3568-D874-4020-B232-8B99C52CB384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2AA9D1-D0C8-4C85-8D47-5047F96B89A9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F84229-9AF9-47D8-8F0B-2C64CA94A4B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 txBox="1">
            <a:spLocks noGrp="1" noChangeArrowheads="1"/>
          </p:cNvSpPr>
          <p:nvPr/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231" tIns="48115" rIns="96231" bIns="48115" anchor="b"/>
          <a:lstStyle/>
          <a:p>
            <a:pPr algn="r" defTabSz="962025"/>
            <a:fld id="{25DA06FF-E5E1-4633-BBFA-B6D3480336F1}" type="slidenum">
              <a:rPr lang="en-US" sz="1200">
                <a:latin typeface="Times New Roman" pitchFamily="18" charset="0"/>
              </a:rPr>
              <a:pPr algn="r" defTabSz="962025"/>
              <a:t>26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1080DE-10DB-48E3-B1A1-CB0B79A6483E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9D31CC-2FF5-44C5-AEED-6F2824CE949C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F5F91E-49D5-4A86-8674-E2E9A334C2E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9D31CC-2FF5-44C5-AEED-6F2824CE949C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9D31CC-2FF5-44C5-AEED-6F2824CE949C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9D31CC-2FF5-44C5-AEED-6F2824CE949C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3CBFEF-DEA8-4620-BC7D-631228BC63EA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3CBFEF-DEA8-4620-BC7D-631228BC63EA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 txBox="1">
            <a:spLocks noGrp="1" noChangeArrowheads="1"/>
          </p:cNvSpPr>
          <p:nvPr/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231" tIns="48115" rIns="96231" bIns="48115" anchor="b"/>
          <a:lstStyle/>
          <a:p>
            <a:pPr algn="r" defTabSz="962025"/>
            <a:fld id="{7F93BEC9-4600-4FA5-BB59-FA907FAD8DCD}" type="slidenum">
              <a:rPr lang="en-US" sz="1200">
                <a:latin typeface="Times New Roman" pitchFamily="18" charset="0"/>
              </a:rPr>
              <a:pPr algn="r" defTabSz="962025"/>
              <a:t>34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/>
          <p:cNvSpPr txBox="1">
            <a:spLocks noGrp="1" noChangeArrowheads="1"/>
          </p:cNvSpPr>
          <p:nvPr/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231" tIns="48115" rIns="96231" bIns="48115" anchor="b"/>
          <a:lstStyle/>
          <a:p>
            <a:pPr algn="r" defTabSz="962025"/>
            <a:fld id="{B154933B-E4CC-4E04-B5F7-10439F5B2F3B}" type="slidenum">
              <a:rPr lang="en-US" sz="1200">
                <a:latin typeface="Times New Roman" pitchFamily="18" charset="0"/>
              </a:rPr>
              <a:pPr algn="r" defTabSz="962025"/>
              <a:t>35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22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067B28-5D64-4B31-B059-8A74AD5EE347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7"/>
          <p:cNvSpPr txBox="1">
            <a:spLocks noGrp="1" noChangeArrowheads="1"/>
          </p:cNvSpPr>
          <p:nvPr/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231" tIns="48115" rIns="96231" bIns="48115" anchor="b"/>
          <a:lstStyle/>
          <a:p>
            <a:pPr algn="r" defTabSz="962025"/>
            <a:fld id="{0ADEBA10-F5A3-410D-96A7-859A31B5D534}" type="slidenum">
              <a:rPr lang="en-US" sz="1200">
                <a:latin typeface="Times New Roman" pitchFamily="18" charset="0"/>
              </a:rPr>
              <a:pPr algn="r" defTabSz="962025"/>
              <a:t>37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24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38056A-9FB4-46F7-A7E8-F6AD226740CB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1950F2-5689-4F1E-A925-8B30A4BB62E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1F1538-F2A0-4D15-BB3A-E2A230996B0C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652106-36E5-45E5-BF8E-40445B15DE09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652106-36E5-45E5-BF8E-40445B15DE09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1950F2-5689-4F1E-A925-8B30A4BB62E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4B2569-B2F2-4C98-AAA1-94AAEF83E02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4B2569-B2F2-4C98-AAA1-94AAEF83E02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2A67F1-3EB8-4882-A0CD-5F6BCC987DD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2A67F1-3EB8-4882-A0CD-5F6BCC987DD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12EDF-63F4-4D11-B5BB-28610322CE0E}" type="datetimeFigureOut">
              <a:rPr lang="en-US"/>
              <a:pPr>
                <a:defRPr/>
              </a:pPr>
              <a:t>11/29/2010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D4612-A86D-4E1E-BE1E-8FEBA4F130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17" r:id="rId2"/>
    <p:sldLayoutId id="2147483705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6147" name="Picture 37" descr="isip_logo_plai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46B35261-B919-403C-B868-A6127B20414A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18.emf"/><Relationship Id="rId9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6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ip.msstate.edu/projects/speech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45.png"/><Relationship Id="rId4" Type="http://schemas.openxmlformats.org/officeDocument/2006/relationships/hyperlink" Target="http://www.isip.msstate.edu/projects/speech/software/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A NONLINEAR MIXTURE AUTOREGRESSIVE MODEL FOR SPEAKER VERIFICATION</a:t>
            </a:r>
          </a:p>
        </p:txBody>
      </p:sp>
      <p:sp>
        <p:nvSpPr>
          <p:cNvPr id="20482" name="Rectangle 3"/>
          <p:cNvSpPr txBox="1">
            <a:spLocks noChangeArrowheads="1"/>
          </p:cNvSpPr>
          <p:nvPr/>
        </p:nvSpPr>
        <p:spPr bwMode="auto">
          <a:xfrm>
            <a:off x="765031" y="4868156"/>
            <a:ext cx="8143442" cy="1117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30188" indent="-230188" algn="ctr">
              <a:lnSpc>
                <a:spcPct val="90000"/>
              </a:lnSpc>
            </a:pPr>
            <a:r>
              <a:rPr lang="en-US" sz="1800" dirty="0" err="1" smtClean="0">
                <a:solidFill>
                  <a:schemeClr val="accent1"/>
                </a:solidFill>
              </a:rPr>
              <a:t>Sundararajan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err="1" smtClean="0">
                <a:solidFill>
                  <a:schemeClr val="accent1"/>
                </a:solidFill>
              </a:rPr>
              <a:t>Srinivasan</a:t>
            </a:r>
            <a:r>
              <a:rPr lang="en-US" sz="1800" dirty="0" smtClean="0">
                <a:solidFill>
                  <a:schemeClr val="accent1"/>
                </a:solidFill>
              </a:rPr>
              <a:t> (ss754@msstate.edu)</a:t>
            </a:r>
          </a:p>
          <a:p>
            <a:pPr marL="230188" indent="-230188" algn="ctr">
              <a:lnSpc>
                <a:spcPct val="90000"/>
              </a:lnSpc>
            </a:pPr>
            <a:r>
              <a:rPr lang="en-US" sz="1800" dirty="0" smtClean="0">
                <a:solidFill>
                  <a:schemeClr val="accent1"/>
                </a:solidFill>
              </a:rPr>
              <a:t>PhD Candidate</a:t>
            </a:r>
            <a:endParaRPr lang="en-US" sz="1800" dirty="0">
              <a:solidFill>
                <a:schemeClr val="accent1"/>
              </a:solidFill>
            </a:endParaRPr>
          </a:p>
          <a:p>
            <a:pPr marL="230188" indent="-230188" algn="ctr">
              <a:lnSpc>
                <a:spcPct val="90000"/>
              </a:lnSpc>
            </a:pPr>
            <a:r>
              <a:rPr lang="en-US" sz="1800" dirty="0" smtClean="0">
                <a:solidFill>
                  <a:schemeClr val="accent1"/>
                </a:solidFill>
              </a:rPr>
              <a:t>Dept</a:t>
            </a:r>
            <a:r>
              <a:rPr lang="en-US" sz="1800" dirty="0">
                <a:solidFill>
                  <a:schemeClr val="accent1"/>
                </a:solidFill>
              </a:rPr>
              <a:t>. Electrical and Computer </a:t>
            </a:r>
            <a:r>
              <a:rPr lang="en-US" sz="1800" dirty="0" smtClean="0">
                <a:solidFill>
                  <a:schemeClr val="accent1"/>
                </a:solidFill>
              </a:rPr>
              <a:t>Engineering</a:t>
            </a:r>
            <a:endParaRPr lang="en-US" sz="1800" dirty="0">
              <a:solidFill>
                <a:schemeClr val="accent1"/>
              </a:solidFill>
            </a:endParaRPr>
          </a:p>
          <a:p>
            <a:pPr marL="230188" indent="-230188" algn="ctr">
              <a:lnSpc>
                <a:spcPct val="90000"/>
              </a:lnSpc>
            </a:pPr>
            <a:r>
              <a:rPr lang="en-US" sz="1800" dirty="0" smtClean="0">
                <a:solidFill>
                  <a:schemeClr val="accent1"/>
                </a:solidFill>
              </a:rPr>
              <a:t>Mississippi </a:t>
            </a:r>
            <a:r>
              <a:rPr lang="en-US" sz="1800" dirty="0">
                <a:solidFill>
                  <a:schemeClr val="accent1"/>
                </a:solidFill>
              </a:rPr>
              <a:t>State </a:t>
            </a:r>
            <a:r>
              <a:rPr lang="en-US" sz="1800" dirty="0" smtClean="0">
                <a:solidFill>
                  <a:schemeClr val="accent1"/>
                </a:solidFill>
              </a:rPr>
              <a:t>University</a:t>
            </a:r>
          </a:p>
        </p:txBody>
      </p:sp>
      <p:pic>
        <p:nvPicPr>
          <p:cNvPr id="20484" name="Picture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4483" y="2268261"/>
            <a:ext cx="3494088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16" descr="true_lorenz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46280" y="1988382"/>
            <a:ext cx="2198688" cy="1649413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20483" name="Picture 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147" y="1786220"/>
            <a:ext cx="300037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Invariants for Broad-Phone Classification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8674" name="Text Box 66"/>
          <p:cNvSpPr txBox="1">
            <a:spLocks noChangeArrowheads="1"/>
          </p:cNvSpPr>
          <p:nvPr/>
        </p:nvSpPr>
        <p:spPr bwMode="auto">
          <a:xfrm>
            <a:off x="247650" y="683344"/>
            <a:ext cx="8174038" cy="88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</a:pPr>
            <a:r>
              <a:rPr lang="en-US" sz="1800" dirty="0" smtClean="0">
                <a:solidFill>
                  <a:schemeClr val="accent1"/>
                </a:solidFill>
              </a:rPr>
              <a:t>	KL-Divergence of LE for Broad-Phone </a:t>
            </a:r>
            <a:r>
              <a:rPr lang="en-US" sz="1800" dirty="0" err="1" smtClean="0">
                <a:solidFill>
                  <a:schemeClr val="accent1"/>
                </a:solidFill>
              </a:rPr>
              <a:t>Discriminability</a:t>
            </a:r>
            <a:r>
              <a:rPr lang="en-US" sz="1800" dirty="0" smtClean="0">
                <a:solidFill>
                  <a:schemeClr val="accent1"/>
                </a:solidFill>
              </a:rPr>
              <a:t> using Sustained Phone Database Developed In-House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2867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0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0821" name="Picture 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374" y="1738747"/>
            <a:ext cx="5735782" cy="430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66"/>
          <p:cNvSpPr txBox="1">
            <a:spLocks noChangeArrowheads="1"/>
          </p:cNvSpPr>
          <p:nvPr/>
        </p:nvSpPr>
        <p:spPr bwMode="auto">
          <a:xfrm>
            <a:off x="5611082" y="2512145"/>
            <a:ext cx="3172691" cy="116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30188" indent="-230188" algn="just">
              <a:spcBef>
                <a:spcPct val="20000"/>
              </a:spcBef>
              <a:buFont typeface="Arial" charset="0"/>
              <a:buChar char="•"/>
            </a:pPr>
            <a:r>
              <a:rPr lang="en-US" sz="1800" i="1" dirty="0" smtClean="0">
                <a:solidFill>
                  <a:schemeClr val="bg1"/>
                </a:solidFill>
              </a:rPr>
              <a:t>Demonstrates broad-phone classification is possible using nonlinear invariants.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</a:p>
          <a:p>
            <a:pPr marL="230188" indent="-230188" algn="just">
              <a:spcBef>
                <a:spcPct val="20000"/>
              </a:spcBef>
              <a:buFont typeface="Arial" charset="0"/>
              <a:buChar char="•"/>
            </a:pPr>
            <a:endParaRPr lang="en-US" sz="1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Invariants for Speech Recognition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8674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174038" cy="149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Can nonlinear invariants be used for more complicated and realistic speech processing tasks?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</a:pPr>
            <a:r>
              <a:rPr lang="en-US" sz="1800" dirty="0" smtClean="0">
                <a:solidFill>
                  <a:schemeClr val="accent1"/>
                </a:solidFill>
              </a:rPr>
              <a:t>	Continuous Speech Recognition Results using AURORA-4 Large Vocabulary Speech Recognition Corpus:</a:t>
            </a:r>
          </a:p>
        </p:txBody>
      </p:sp>
      <p:sp>
        <p:nvSpPr>
          <p:cNvPr id="2867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32090" y="2445327"/>
          <a:ext cx="5383530" cy="2133600"/>
        </p:xfrm>
        <a:graphic>
          <a:graphicData uri="http://schemas.openxmlformats.org/drawingml/2006/table">
            <a:tbl>
              <a:tblPr/>
              <a:tblGrid>
                <a:gridCol w="768350"/>
                <a:gridCol w="768350"/>
                <a:gridCol w="766445"/>
                <a:gridCol w="775970"/>
                <a:gridCol w="775970"/>
                <a:gridCol w="764540"/>
                <a:gridCol w="763905"/>
              </a:tblGrid>
              <a:tr h="0">
                <a:tc gridSpan="7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TABLE 3. 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Continuous Speech Recognition Results for Noisy Evaluation Data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WER (%)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Airport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Babble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Car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Restaurant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Street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Train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Baseline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1"/>
                          </a:solidFill>
                          <a:latin typeface="Times New Roman"/>
                          <a:ea typeface="DejaVu LGC Sans"/>
                          <a:cs typeface="DejaVu LGC Sans"/>
                        </a:rPr>
                        <a:t>53.0</a:t>
                      </a:r>
                      <a:endParaRPr lang="en-US" sz="1400">
                        <a:solidFill>
                          <a:schemeClr val="accent1"/>
                        </a:solidFill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1"/>
                          </a:solidFill>
                          <a:latin typeface="Times New Roman"/>
                          <a:ea typeface="DejaVu LGC Sans"/>
                          <a:cs typeface="DejaVu LGC Sans"/>
                        </a:rPr>
                        <a:t>55.9</a:t>
                      </a:r>
                      <a:endParaRPr lang="en-US" sz="1400">
                        <a:solidFill>
                          <a:schemeClr val="accent1"/>
                        </a:solidFill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1"/>
                          </a:solidFill>
                          <a:latin typeface="Times New Roman"/>
                          <a:ea typeface="DejaVu LGC Sans"/>
                          <a:cs typeface="DejaVu LGC Sans"/>
                        </a:rPr>
                        <a:t>57.3</a:t>
                      </a:r>
                      <a:endParaRPr lang="en-US" sz="1400">
                        <a:solidFill>
                          <a:schemeClr val="accent1"/>
                        </a:solidFill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1"/>
                          </a:solidFill>
                          <a:latin typeface="Times New Roman"/>
                          <a:ea typeface="DejaVu LGC Sans"/>
                          <a:cs typeface="DejaVu LGC Sans"/>
                        </a:rPr>
                        <a:t>53.4</a:t>
                      </a:r>
                      <a:endParaRPr lang="en-US" sz="1400" dirty="0">
                        <a:solidFill>
                          <a:schemeClr val="accent1"/>
                        </a:solidFill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1"/>
                          </a:solidFill>
                          <a:latin typeface="Times New Roman"/>
                          <a:ea typeface="DejaVu LGC Sans"/>
                          <a:cs typeface="DejaVu LGC Sans"/>
                        </a:rPr>
                        <a:t>61.5</a:t>
                      </a:r>
                      <a:endParaRPr lang="en-US" sz="1400">
                        <a:solidFill>
                          <a:schemeClr val="accent1"/>
                        </a:solidFill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1"/>
                          </a:solidFill>
                          <a:latin typeface="Times New Roman"/>
                          <a:ea typeface="DejaVu LGC Sans"/>
                          <a:cs typeface="DejaVu LGC Sans"/>
                        </a:rPr>
                        <a:t>66.1</a:t>
                      </a:r>
                      <a:endParaRPr lang="en-US" sz="1400" dirty="0">
                        <a:solidFill>
                          <a:schemeClr val="accent1"/>
                        </a:solidFill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CD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57.1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DejaVu LGC Sans"/>
                          <a:cs typeface="DejaVu LGC Sans"/>
                        </a:rPr>
                        <a:t>59.1</a:t>
                      </a:r>
                      <a:endParaRPr lang="en-US" sz="1400" dirty="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65.8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55.7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66.3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69.6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LE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56.8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60.8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60.5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58.0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66.7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69.0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CE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52.8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56.8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58.8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52.7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63.1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65.7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All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58.6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63.3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72.5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60.6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70.8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DejaVu LGC Sans"/>
                          <a:cs typeface="DejaVu LGC Sans"/>
                        </a:rPr>
                        <a:t>72.5</a:t>
                      </a:r>
                      <a:endParaRPr lang="en-US" sz="1400" dirty="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 Box 66"/>
          <p:cNvSpPr txBox="1">
            <a:spLocks noChangeArrowheads="1"/>
          </p:cNvSpPr>
          <p:nvPr/>
        </p:nvSpPr>
        <p:spPr bwMode="auto">
          <a:xfrm>
            <a:off x="277092" y="4950545"/>
            <a:ext cx="818803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30188" indent="-230188" algn="just">
              <a:spcBef>
                <a:spcPct val="20000"/>
              </a:spcBef>
              <a:buFont typeface="Arial" charset="0"/>
              <a:buChar char="•"/>
            </a:pPr>
            <a:r>
              <a:rPr lang="en-US" sz="1800" i="1" dirty="0" smtClean="0">
                <a:solidFill>
                  <a:schemeClr val="bg1"/>
                </a:solidFill>
              </a:rPr>
              <a:t>Demonstrates performance degrades when nonlinear invariants are used under noisy conditions!</a:t>
            </a:r>
            <a:endParaRPr lang="en-US" sz="1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Motivation for Nonlinear Modeling of Speech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8674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174038" cy="437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For simple broad-phone classification nonlinear invariants appear to have useful information.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For complex large vocabulary speech recognition tasks under noisy conditions, the use of nonlinear invariants degrades performance.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We conjecture that the failure of nonlinear invariants for natural speech processing is because of: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Difficulty in parameter estimation from short-time segments.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Inadequacy </a:t>
            </a:r>
            <a:r>
              <a:rPr lang="en-US" sz="1800" dirty="0">
                <a:solidFill>
                  <a:schemeClr val="bg1"/>
                </a:solidFill>
              </a:rPr>
              <a:t>in representing the actual nonlinear dynamics.</a:t>
            </a:r>
          </a:p>
          <a:p>
            <a:pPr marL="687388" lvl="1" indent="-230188">
              <a:spcBef>
                <a:spcPct val="20000"/>
              </a:spcBef>
            </a:pPr>
            <a:endParaRPr lang="en-US" sz="1800" dirty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Capturing nonlinearities at the modeling level is </a:t>
            </a:r>
            <a:r>
              <a:rPr lang="en-US" sz="1800" dirty="0" smtClean="0">
                <a:solidFill>
                  <a:schemeClr val="bg1"/>
                </a:solidFill>
              </a:rPr>
              <a:t>desirable; this is the motivation for the rest of this work.</a:t>
            </a:r>
            <a:endParaRPr lang="en-US" sz="1800" dirty="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</a:pP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867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6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Gaussian Mixture Modeling (GMM) – The Tradition</a:t>
            </a:r>
          </a:p>
        </p:txBody>
      </p:sp>
      <p:sp>
        <p:nvSpPr>
          <p:cNvPr id="104465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49879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A random variable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 drawn from a Gaussian Mixture Model has a probability density function defined by:</a:t>
            </a:r>
          </a:p>
        </p:txBody>
      </p:sp>
      <p:sp>
        <p:nvSpPr>
          <p:cNvPr id="10446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pic>
        <p:nvPicPr>
          <p:cNvPr id="104467" name="Picture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68975" y="1095375"/>
            <a:ext cx="2916238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6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4449" name="Object 1"/>
          <p:cNvGraphicFramePr>
            <a:graphicFrameLocks noChangeAspect="1"/>
          </p:cNvGraphicFramePr>
          <p:nvPr/>
        </p:nvGraphicFramePr>
        <p:xfrm>
          <a:off x="690563" y="1689100"/>
          <a:ext cx="3748087" cy="855663"/>
        </p:xfrm>
        <a:graphic>
          <a:graphicData uri="http://schemas.openxmlformats.org/presentationml/2006/ole">
            <p:oleObj spid="_x0000_s104449" name="Equation" r:id="rId5" imgW="1904760" imgH="571320" progId="Equation.3">
              <p:embed/>
            </p:oleObj>
          </a:graphicData>
        </a:graphic>
      </p:graphicFrame>
      <p:sp>
        <p:nvSpPr>
          <p:cNvPr id="10446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4451" name="Object 3"/>
          <p:cNvGraphicFramePr>
            <a:graphicFrameLocks noChangeAspect="1"/>
          </p:cNvGraphicFramePr>
          <p:nvPr/>
        </p:nvGraphicFramePr>
        <p:xfrm>
          <a:off x="687388" y="2554288"/>
          <a:ext cx="5502275" cy="739775"/>
        </p:xfrm>
        <a:graphic>
          <a:graphicData uri="http://schemas.openxmlformats.org/presentationml/2006/ole">
            <p:oleObj spid="_x0000_s104451" name="Equation" r:id="rId6" imgW="4635360" imgH="622080" progId="Equation.3">
              <p:embed/>
            </p:oleObj>
          </a:graphicData>
        </a:graphic>
      </p:graphicFrame>
      <p:sp>
        <p:nvSpPr>
          <p:cNvPr id="10447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47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472" name="Text Box 66"/>
          <p:cNvSpPr txBox="1">
            <a:spLocks noChangeArrowheads="1"/>
          </p:cNvSpPr>
          <p:nvPr/>
        </p:nvSpPr>
        <p:spPr bwMode="auto">
          <a:xfrm>
            <a:off x="355600" y="3422650"/>
            <a:ext cx="4987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An equivalent formulation of a GMM:</a:t>
            </a:r>
          </a:p>
        </p:txBody>
      </p:sp>
      <p:sp>
        <p:nvSpPr>
          <p:cNvPr id="10447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4459" name="Object 11"/>
          <p:cNvGraphicFramePr>
            <a:graphicFrameLocks noChangeAspect="1"/>
          </p:cNvGraphicFramePr>
          <p:nvPr/>
        </p:nvGraphicFramePr>
        <p:xfrm>
          <a:off x="869950" y="3849688"/>
          <a:ext cx="3775075" cy="1952625"/>
        </p:xfrm>
        <a:graphic>
          <a:graphicData uri="http://schemas.openxmlformats.org/presentationml/2006/ole">
            <p:oleObj spid="_x0000_s104459" name="Equation" r:id="rId7" imgW="1727200" imgH="1193800" progId="Equation.3">
              <p:embed/>
            </p:oleObj>
          </a:graphicData>
        </a:graphic>
      </p:graphicFrame>
      <p:sp>
        <p:nvSpPr>
          <p:cNvPr id="104474" name="Text Box 66"/>
          <p:cNvSpPr txBox="1">
            <a:spLocks noChangeArrowheads="1"/>
          </p:cNvSpPr>
          <p:nvPr/>
        </p:nvSpPr>
        <p:spPr bwMode="auto">
          <a:xfrm>
            <a:off x="611188" y="5802313"/>
            <a:ext cx="7027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 dirty="0">
                <a:solidFill>
                  <a:schemeClr val="bg1"/>
                </a:solidFill>
              </a:rPr>
              <a:t>where       is a Gaussian </a:t>
            </a:r>
            <a:r>
              <a:rPr lang="en-US" sz="1800" dirty="0" err="1">
                <a:solidFill>
                  <a:schemeClr val="bg1"/>
                </a:solidFill>
              </a:rPr>
              <a:t>r.v</a:t>
            </a:r>
            <a:r>
              <a:rPr lang="en-US" sz="1800" dirty="0">
                <a:solidFill>
                  <a:schemeClr val="bg1"/>
                </a:solidFill>
              </a:rPr>
              <a:t>. with mean 0 and covariance      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0447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4461" name="Object 13"/>
          <p:cNvGraphicFramePr>
            <a:graphicFrameLocks noChangeAspect="1"/>
          </p:cNvGraphicFramePr>
          <p:nvPr/>
        </p:nvGraphicFramePr>
        <p:xfrm>
          <a:off x="1374775" y="5707063"/>
          <a:ext cx="303213" cy="441325"/>
        </p:xfrm>
        <a:graphic>
          <a:graphicData uri="http://schemas.openxmlformats.org/presentationml/2006/ole">
            <p:oleObj spid="_x0000_s104461" name="Equation" r:id="rId8" imgW="164880" imgH="241200" progId="Equation.3">
              <p:embed/>
            </p:oleObj>
          </a:graphicData>
        </a:graphic>
      </p:graphicFrame>
      <p:sp>
        <p:nvSpPr>
          <p:cNvPr id="10447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4463" name="Object 15"/>
          <p:cNvGraphicFramePr>
            <a:graphicFrameLocks noChangeAspect="1"/>
          </p:cNvGraphicFramePr>
          <p:nvPr/>
        </p:nvGraphicFramePr>
        <p:xfrm>
          <a:off x="6366886" y="5795964"/>
          <a:ext cx="295275" cy="347662"/>
        </p:xfrm>
        <a:graphic>
          <a:graphicData uri="http://schemas.openxmlformats.org/presentationml/2006/ole">
            <p:oleObj spid="_x0000_s104463" name="Equation" r:id="rId9" imgW="164957" imgH="190335" progId="Equation.3">
              <p:embed/>
            </p:oleObj>
          </a:graphicData>
        </a:graphic>
      </p:graphicFrame>
      <p:sp>
        <p:nvSpPr>
          <p:cNvPr id="10447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GMM in speech processing systems and its limitations</a:t>
            </a:r>
          </a:p>
        </p:txBody>
      </p:sp>
      <p:sp>
        <p:nvSpPr>
          <p:cNvPr id="106498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321675" cy="548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GMM is the primary statistical representation for speech signals currently.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Can be easily incorporated into a Hidden Markov Model (HMM).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Found to be very successful in speech recognition but offers no improvement over GMMs in speaker recognition.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ML estimation with Expectation-Maximization algorithm is quick to converge (typically 3-4 iterations).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In speaker recognition, each Gaussian represents a different broad phone class of sounds produced by a speaker.  Since the same phoneme is pronounced differently by different speakers, the GMMs of speakers are dissimilar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accent1"/>
                </a:solidFill>
              </a:rPr>
              <a:t>Main Drawback: </a:t>
            </a:r>
            <a:r>
              <a:rPr lang="en-US" sz="1800" dirty="0">
                <a:solidFill>
                  <a:schemeClr val="bg1"/>
                </a:solidFill>
              </a:rPr>
              <a:t>It is a model for </a:t>
            </a:r>
            <a:r>
              <a:rPr lang="en-US" sz="1800" dirty="0" smtClean="0">
                <a:solidFill>
                  <a:schemeClr val="bg1"/>
                </a:solidFill>
              </a:rPr>
              <a:t>a random variable, </a:t>
            </a:r>
            <a:r>
              <a:rPr lang="en-US" sz="1800" dirty="0">
                <a:solidFill>
                  <a:schemeClr val="bg1"/>
                </a:solidFill>
              </a:rPr>
              <a:t>so cannot model dynamics in feature streams.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accent1"/>
                </a:solidFill>
              </a:rPr>
              <a:t>Old Solution:</a:t>
            </a:r>
            <a:r>
              <a:rPr lang="en-US" sz="1800" dirty="0">
                <a:solidFill>
                  <a:schemeClr val="bg1"/>
                </a:solidFill>
              </a:rPr>
              <a:t> Use differential MFCC features to represent dynamics; append with absolute features, and model using GMM.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 smtClean="0">
                <a:solidFill>
                  <a:schemeClr val="accent1"/>
                </a:solidFill>
              </a:rPr>
              <a:t>Drawbacks of this solution: </a:t>
            </a:r>
            <a:r>
              <a:rPr lang="en-US" sz="1800" dirty="0">
                <a:solidFill>
                  <a:schemeClr val="bg1"/>
                </a:solidFill>
              </a:rPr>
              <a:t>Differential features are only a linear approximation to the nonlinear dynamics; Redundancy is present in combined features.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accent1"/>
                </a:solidFill>
              </a:rPr>
              <a:t>Proposed Solution: </a:t>
            </a:r>
            <a:r>
              <a:rPr lang="en-US" sz="1800" dirty="0">
                <a:solidFill>
                  <a:schemeClr val="bg1"/>
                </a:solidFill>
              </a:rPr>
              <a:t>Use a nonlinear model to capture the static as well as nonlinear dynamic information in speech MFCC streams.</a:t>
            </a:r>
          </a:p>
        </p:txBody>
      </p:sp>
      <p:sp>
        <p:nvSpPr>
          <p:cNvPr id="10649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10650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650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650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650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65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650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650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650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Mixture Autoregressive Model (MixAR) – A Nonlinear Model</a:t>
            </a:r>
          </a:p>
        </p:txBody>
      </p:sp>
      <p:sp>
        <p:nvSpPr>
          <p:cNvPr id="148489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6167006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A mixture autoregressive process (</a:t>
            </a:r>
            <a:r>
              <a:rPr lang="en-US" sz="1800" dirty="0" err="1">
                <a:solidFill>
                  <a:schemeClr val="bg1"/>
                </a:solidFill>
              </a:rPr>
              <a:t>MixAR</a:t>
            </a:r>
            <a:r>
              <a:rPr lang="en-US" sz="1800" dirty="0">
                <a:solidFill>
                  <a:schemeClr val="bg1"/>
                </a:solidFill>
              </a:rPr>
              <a:t>) of order </a:t>
            </a:r>
            <a:r>
              <a:rPr lang="en-US" sz="1800" i="1" dirty="0">
                <a:solidFill>
                  <a:schemeClr val="bg1"/>
                </a:solidFill>
              </a:rPr>
              <a:t>p</a:t>
            </a:r>
            <a:r>
              <a:rPr lang="en-US" sz="1800" dirty="0">
                <a:solidFill>
                  <a:schemeClr val="bg1"/>
                </a:solidFill>
              </a:rPr>
              <a:t> with </a:t>
            </a:r>
            <a:r>
              <a:rPr lang="en-US" sz="1800" i="1" dirty="0">
                <a:solidFill>
                  <a:schemeClr val="bg1"/>
                </a:solidFill>
              </a:rPr>
              <a:t>m</a:t>
            </a:r>
            <a:r>
              <a:rPr lang="en-US" sz="1800" dirty="0">
                <a:solidFill>
                  <a:schemeClr val="bg1"/>
                </a:solidFill>
              </a:rPr>
              <a:t> components, X={x[n]}, is defined as :</a:t>
            </a:r>
          </a:p>
        </p:txBody>
      </p:sp>
      <p:sp>
        <p:nvSpPr>
          <p:cNvPr id="14849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14849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49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4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49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49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49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49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49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8487" name="Object 7"/>
          <p:cNvGraphicFramePr>
            <a:graphicFrameLocks noChangeAspect="1"/>
          </p:cNvGraphicFramePr>
          <p:nvPr/>
        </p:nvGraphicFramePr>
        <p:xfrm>
          <a:off x="795338" y="1462088"/>
          <a:ext cx="4295775" cy="5200650"/>
        </p:xfrm>
        <a:graphic>
          <a:graphicData uri="http://schemas.openxmlformats.org/presentationml/2006/ole">
            <p:oleObj spid="_x0000_s148487" name="Equation" r:id="rId4" imgW="2273300" imgH="3683000" progId="Equation.3">
              <p:embed/>
            </p:oleObj>
          </a:graphicData>
        </a:graphic>
      </p:graphicFrame>
      <p:pic>
        <p:nvPicPr>
          <p:cNvPr id="148500" name="Picture 2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1288" y="2665413"/>
            <a:ext cx="3627437" cy="118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MixAR in Speech Processing</a:t>
            </a:r>
          </a:p>
        </p:txBody>
      </p:sp>
      <p:sp>
        <p:nvSpPr>
          <p:cNvPr id="150530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556625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 err="1">
                <a:solidFill>
                  <a:schemeClr val="bg1"/>
                </a:solidFill>
              </a:rPr>
              <a:t>MixAR</a:t>
            </a:r>
            <a:r>
              <a:rPr lang="en-US" sz="1800" dirty="0">
                <a:solidFill>
                  <a:schemeClr val="bg1"/>
                </a:solidFill>
              </a:rPr>
              <a:t> is distinct from other autoregressive and mixture autoregressive models found in speech literature.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This is the more general than all other mixture autoregressive models found in speech literature.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ML parameter estimation can be achieved using Generalized EM algorithm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Generalized EM: At each iteration, the likelihood is not maximized, but the algorithm moves along the direction of increasing likelihood.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Probabilistic mixing of AR processes implies nonlinearity in the model.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Hope to capture both static as well as dynamics in speech signals using </a:t>
            </a:r>
            <a:r>
              <a:rPr lang="en-US" sz="1800" dirty="0" smtClean="0">
                <a:solidFill>
                  <a:schemeClr val="bg1"/>
                </a:solidFill>
              </a:rPr>
              <a:t>absolute (static) </a:t>
            </a:r>
            <a:r>
              <a:rPr lang="en-US" sz="1800" dirty="0">
                <a:solidFill>
                  <a:schemeClr val="bg1"/>
                </a:solidFill>
              </a:rPr>
              <a:t>MFCCs alone.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 err="1">
                <a:solidFill>
                  <a:schemeClr val="accent1"/>
                </a:solidFill>
              </a:rPr>
              <a:t>MixAR</a:t>
            </a:r>
            <a:r>
              <a:rPr lang="en-US" sz="1800" dirty="0">
                <a:solidFill>
                  <a:schemeClr val="accent1"/>
                </a:solidFill>
              </a:rPr>
              <a:t> in Speech Processing – what to expect?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Use only static MFCCs with </a:t>
            </a:r>
            <a:r>
              <a:rPr lang="en-US" sz="1800" dirty="0" err="1">
                <a:solidFill>
                  <a:schemeClr val="bg1"/>
                </a:solidFill>
              </a:rPr>
              <a:t>MixARs</a:t>
            </a:r>
            <a:r>
              <a:rPr lang="en-US" sz="1800" dirty="0">
                <a:solidFill>
                  <a:schemeClr val="bg1"/>
                </a:solidFill>
              </a:rPr>
              <a:t> to perform as well as GMMs using </a:t>
            </a:r>
            <a:r>
              <a:rPr lang="en-US" sz="1800" dirty="0" err="1">
                <a:solidFill>
                  <a:schemeClr val="bg1"/>
                </a:solidFill>
              </a:rPr>
              <a:t>static+differential</a:t>
            </a:r>
            <a:r>
              <a:rPr lang="en-US" sz="1800" dirty="0">
                <a:solidFill>
                  <a:schemeClr val="bg1"/>
                </a:solidFill>
              </a:rPr>
              <a:t> features.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Remove feature redundancy = &gt; Fewer parameters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Using nonlinear information in speech, </a:t>
            </a:r>
            <a:r>
              <a:rPr lang="en-US" sz="1800" dirty="0" err="1">
                <a:solidFill>
                  <a:schemeClr val="bg1"/>
                </a:solidFill>
              </a:rPr>
              <a:t>MixAR</a:t>
            </a:r>
            <a:r>
              <a:rPr lang="en-US" sz="1800" dirty="0">
                <a:solidFill>
                  <a:schemeClr val="bg1"/>
                </a:solidFill>
              </a:rPr>
              <a:t> performs better than GMM especially under noisy conditions.</a:t>
            </a:r>
          </a:p>
        </p:txBody>
      </p:sp>
      <p:sp>
        <p:nvSpPr>
          <p:cNvPr id="15053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15053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3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3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3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3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3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3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MixAR</a:t>
            </a:r>
            <a:r>
              <a:rPr lang="en-US" b="1" dirty="0" smtClean="0">
                <a:solidFill>
                  <a:schemeClr val="accent2"/>
                </a:solidFill>
              </a:rPr>
              <a:t> Model Parameter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0530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556625" cy="4875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 err="1" smtClean="0">
                <a:solidFill>
                  <a:schemeClr val="accent1"/>
                </a:solidFill>
              </a:rPr>
              <a:t>MixAR</a:t>
            </a:r>
            <a:r>
              <a:rPr lang="en-US" sz="1800" dirty="0" smtClean="0">
                <a:solidFill>
                  <a:schemeClr val="accent1"/>
                </a:solidFill>
              </a:rPr>
              <a:t> model parameters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 smtClean="0">
              <a:solidFill>
                <a:schemeClr val="accent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 smtClean="0">
                <a:solidFill>
                  <a:schemeClr val="accent1"/>
                </a:solidFill>
              </a:rPr>
              <a:t>Estimated recursively using the Generalized Expectation Maximization (GEM) algorithm.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E-step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</a:pPr>
            <a:r>
              <a:rPr lang="en-US" sz="1800" dirty="0" smtClean="0">
                <a:solidFill>
                  <a:schemeClr val="bg1"/>
                </a:solidFill>
              </a:rPr>
              <a:t>where                                 and</a:t>
            </a:r>
          </a:p>
          <a:p>
            <a:pPr marL="687388" lvl="1" indent="-230188">
              <a:spcBef>
                <a:spcPct val="20000"/>
              </a:spcBef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M-step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</a:pPr>
            <a:r>
              <a:rPr lang="en-US" sz="1800" dirty="0" smtClean="0">
                <a:solidFill>
                  <a:schemeClr val="bg1"/>
                </a:solidFill>
              </a:rPr>
              <a:t>                   ,</a:t>
            </a:r>
          </a:p>
          <a:p>
            <a:pPr marL="687388" lvl="1" indent="-230188">
              <a:spcBef>
                <a:spcPct val="20000"/>
              </a:spcBef>
            </a:pPr>
            <a:r>
              <a:rPr lang="en-US" sz="1800" dirty="0" smtClean="0">
                <a:solidFill>
                  <a:schemeClr val="bg1"/>
                </a:solidFill>
              </a:rPr>
              <a:t>where</a:t>
            </a:r>
          </a:p>
          <a:p>
            <a:pPr marL="687388" lvl="1" indent="-230188">
              <a:spcBef>
                <a:spcPct val="20000"/>
              </a:spcBef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</a:pPr>
            <a:r>
              <a:rPr lang="en-US" sz="1800" dirty="0" smtClean="0">
                <a:solidFill>
                  <a:schemeClr val="bg1"/>
                </a:solidFill>
              </a:rPr>
              <a:t>                                 ,                                  and</a:t>
            </a:r>
          </a:p>
        </p:txBody>
      </p:sp>
      <p:sp>
        <p:nvSpPr>
          <p:cNvPr id="15053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15053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3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3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3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3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3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3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2513" name="Object 1"/>
          <p:cNvGraphicFramePr>
            <a:graphicFrameLocks noChangeAspect="1"/>
          </p:cNvGraphicFramePr>
          <p:nvPr/>
        </p:nvGraphicFramePr>
        <p:xfrm>
          <a:off x="3380510" y="803563"/>
          <a:ext cx="4284830" cy="387927"/>
        </p:xfrm>
        <a:graphic>
          <a:graphicData uri="http://schemas.openxmlformats.org/presentationml/2006/ole">
            <p:oleObj spid="_x0000_s192513" name="Equation" r:id="rId4" imgW="4635500" imgH="419100" progId="Equation.3">
              <p:embed/>
            </p:oleObj>
          </a:graphicData>
        </a:graphic>
      </p:graphicFrame>
      <p:sp>
        <p:nvSpPr>
          <p:cNvPr id="192515" name="Rectangle 3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2516" name="Object 4"/>
          <p:cNvGraphicFramePr>
            <a:graphicFrameLocks noChangeAspect="1"/>
          </p:cNvGraphicFramePr>
          <p:nvPr/>
        </p:nvGraphicFramePr>
        <p:xfrm>
          <a:off x="1864013" y="2057096"/>
          <a:ext cx="2162479" cy="824636"/>
        </p:xfrm>
        <a:graphic>
          <a:graphicData uri="http://schemas.openxmlformats.org/presentationml/2006/ole">
            <p:oleObj spid="_x0000_s192516" name="Equation" r:id="rId5" imgW="1562040" imgH="609480" progId="Equation.3">
              <p:embed/>
            </p:oleObj>
          </a:graphicData>
        </a:graphic>
      </p:graphicFrame>
      <p:sp>
        <p:nvSpPr>
          <p:cNvPr id="192518" name="Rectangle 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2519" name="Object 7"/>
          <p:cNvGraphicFramePr>
            <a:graphicFrameLocks noChangeAspect="1"/>
          </p:cNvGraphicFramePr>
          <p:nvPr/>
        </p:nvGraphicFramePr>
        <p:xfrm>
          <a:off x="1551708" y="2923293"/>
          <a:ext cx="1783021" cy="1025237"/>
        </p:xfrm>
        <a:graphic>
          <a:graphicData uri="http://schemas.openxmlformats.org/presentationml/2006/ole">
            <p:oleObj spid="_x0000_s192519" name="Equation" r:id="rId6" imgW="1536700" imgH="889000" progId="Equation.3">
              <p:embed/>
            </p:oleObj>
          </a:graphicData>
        </a:graphic>
      </p:graphicFrame>
      <p:sp>
        <p:nvSpPr>
          <p:cNvPr id="1925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2521" name="Object 9"/>
          <p:cNvGraphicFramePr>
            <a:graphicFrameLocks noChangeAspect="1"/>
          </p:cNvGraphicFramePr>
          <p:nvPr/>
        </p:nvGraphicFramePr>
        <p:xfrm>
          <a:off x="3906987" y="2660057"/>
          <a:ext cx="4499676" cy="928255"/>
        </p:xfrm>
        <a:graphic>
          <a:graphicData uri="http://schemas.openxmlformats.org/presentationml/2006/ole">
            <p:oleObj spid="_x0000_s192521" name="Equation" r:id="rId7" imgW="5448300" imgH="1143000" progId="Equation.3">
              <p:embed/>
            </p:oleObj>
          </a:graphicData>
        </a:graphic>
      </p:graphicFrame>
      <p:sp>
        <p:nvSpPr>
          <p:cNvPr id="192523" name="Rectangle 11"/>
          <p:cNvSpPr>
            <a:spLocks noChangeArrowheads="1"/>
          </p:cNvSpPr>
          <p:nvPr/>
        </p:nvSpPr>
        <p:spPr bwMode="auto">
          <a:xfrm>
            <a:off x="0" y="56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2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2524" name="Object 12"/>
          <p:cNvGraphicFramePr>
            <a:graphicFrameLocks noChangeAspect="1"/>
          </p:cNvGraphicFramePr>
          <p:nvPr/>
        </p:nvGraphicFramePr>
        <p:xfrm>
          <a:off x="872836" y="4197905"/>
          <a:ext cx="900548" cy="360219"/>
        </p:xfrm>
        <a:graphic>
          <a:graphicData uri="http://schemas.openxmlformats.org/presentationml/2006/ole">
            <p:oleObj spid="_x0000_s192524" name="Equation" r:id="rId8" imgW="1143000" imgH="469900" progId="Equation.3">
              <p:embed/>
            </p:oleObj>
          </a:graphicData>
        </a:graphic>
      </p:graphicFrame>
      <p:sp>
        <p:nvSpPr>
          <p:cNvPr id="192526" name="Rectangle 14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2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2527" name="Object 15"/>
          <p:cNvGraphicFramePr>
            <a:graphicFrameLocks noChangeAspect="1"/>
          </p:cNvGraphicFramePr>
          <p:nvPr/>
        </p:nvGraphicFramePr>
        <p:xfrm>
          <a:off x="2299854" y="3796117"/>
          <a:ext cx="3657602" cy="1173193"/>
        </p:xfrm>
        <a:graphic>
          <a:graphicData uri="http://schemas.openxmlformats.org/presentationml/2006/ole">
            <p:oleObj spid="_x0000_s192527" name="Equation" r:id="rId9" imgW="5054600" imgH="1651000" progId="Equation.3">
              <p:embed/>
            </p:oleObj>
          </a:graphicData>
        </a:graphic>
      </p:graphicFrame>
      <p:sp>
        <p:nvSpPr>
          <p:cNvPr id="192529" name="Rectangle 17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3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2530" name="Object 18"/>
          <p:cNvGraphicFramePr>
            <a:graphicFrameLocks noChangeAspect="1"/>
          </p:cNvGraphicFramePr>
          <p:nvPr/>
        </p:nvGraphicFramePr>
        <p:xfrm>
          <a:off x="623454" y="5320146"/>
          <a:ext cx="2135729" cy="498763"/>
        </p:xfrm>
        <a:graphic>
          <a:graphicData uri="http://schemas.openxmlformats.org/presentationml/2006/ole">
            <p:oleObj spid="_x0000_s192530" name="Equation" r:id="rId10" imgW="3187700" imgH="762000" progId="Equation.3">
              <p:embed/>
            </p:oleObj>
          </a:graphicData>
        </a:graphic>
      </p:graphicFrame>
      <p:sp>
        <p:nvSpPr>
          <p:cNvPr id="192532" name="Rectangle 20"/>
          <p:cNvSpPr>
            <a:spLocks noChangeArrowheads="1"/>
          </p:cNvSpPr>
          <p:nvPr/>
        </p:nvSpPr>
        <p:spPr bwMode="auto">
          <a:xfrm>
            <a:off x="0" y="371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3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35" name="Rectangle 23"/>
          <p:cNvSpPr>
            <a:spLocks noChangeArrowheads="1"/>
          </p:cNvSpPr>
          <p:nvPr/>
        </p:nvSpPr>
        <p:spPr bwMode="auto">
          <a:xfrm>
            <a:off x="0" y="371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3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2536" name="Object 24"/>
          <p:cNvGraphicFramePr>
            <a:graphicFrameLocks noChangeAspect="1"/>
          </p:cNvGraphicFramePr>
          <p:nvPr/>
        </p:nvGraphicFramePr>
        <p:xfrm>
          <a:off x="2923312" y="5361706"/>
          <a:ext cx="1939648" cy="484912"/>
        </p:xfrm>
        <a:graphic>
          <a:graphicData uri="http://schemas.openxmlformats.org/presentationml/2006/ole">
            <p:oleObj spid="_x0000_s192536" name="Equation" r:id="rId11" imgW="2133600" imgH="546100" progId="Equation.3">
              <p:embed/>
            </p:oleObj>
          </a:graphicData>
        </a:graphic>
      </p:graphicFrame>
      <p:sp>
        <p:nvSpPr>
          <p:cNvPr id="192538" name="Rectangle 26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40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2539" name="Object 27"/>
          <p:cNvGraphicFramePr>
            <a:graphicFrameLocks noChangeAspect="1"/>
          </p:cNvGraphicFramePr>
          <p:nvPr/>
        </p:nvGraphicFramePr>
        <p:xfrm>
          <a:off x="5624953" y="5181599"/>
          <a:ext cx="1295799" cy="1094510"/>
        </p:xfrm>
        <a:graphic>
          <a:graphicData uri="http://schemas.openxmlformats.org/presentationml/2006/ole">
            <p:oleObj spid="_x0000_s192539" name="Equation" r:id="rId12" imgW="1955800" imgH="1689100" progId="Equation.3">
              <p:embed/>
            </p:oleObj>
          </a:graphicData>
        </a:graphic>
      </p:graphicFrame>
      <p:sp>
        <p:nvSpPr>
          <p:cNvPr id="192541" name="Rectangle 2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4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44" name="Rectangle 32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4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47" name="Rectangle 35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MixAR</a:t>
            </a:r>
            <a:r>
              <a:rPr lang="en-US" b="1" dirty="0" smtClean="0">
                <a:solidFill>
                  <a:schemeClr val="accent2"/>
                </a:solidFill>
              </a:rPr>
              <a:t> Model Parameter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0530" name="Text Box 66"/>
          <p:cNvSpPr txBox="1">
            <a:spLocks noChangeArrowheads="1"/>
          </p:cNvSpPr>
          <p:nvPr/>
        </p:nvSpPr>
        <p:spPr bwMode="auto">
          <a:xfrm>
            <a:off x="-15595" y="808038"/>
            <a:ext cx="8556625" cy="548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Weighting gate parameter update is only through numerical approximation (this is the reason for the name “Generalized” EM.)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</a:pPr>
            <a:r>
              <a:rPr lang="en-US" sz="1800" dirty="0" smtClean="0">
                <a:solidFill>
                  <a:schemeClr val="bg1"/>
                </a:solidFill>
              </a:rPr>
              <a:t>                          and</a:t>
            </a:r>
          </a:p>
          <a:p>
            <a:pPr marL="687388" lvl="1" indent="-230188">
              <a:spcBef>
                <a:spcPct val="20000"/>
              </a:spcBef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The expression for Q-function for this EM algorithm is: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To implement the numerical approximation, I used secant method for estimating </a:t>
            </a:r>
            <a:r>
              <a:rPr lang="el-GR" sz="1800" i="1" dirty="0" smtClean="0">
                <a:solidFill>
                  <a:schemeClr val="bg1"/>
                </a:solidFill>
              </a:rPr>
              <a:t>β</a:t>
            </a:r>
            <a:r>
              <a:rPr lang="en-US" sz="1800" i="1" dirty="0" smtClean="0">
                <a:solidFill>
                  <a:schemeClr val="bg1"/>
                </a:solidFill>
              </a:rPr>
              <a:t>: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Using this, the weighting gate parameter update equations are:</a:t>
            </a:r>
          </a:p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</a:pPr>
            <a:r>
              <a:rPr lang="en-US" sz="1800" dirty="0" smtClean="0">
                <a:solidFill>
                  <a:schemeClr val="bg1"/>
                </a:solidFill>
              </a:rPr>
              <a:t>                                                          and</a:t>
            </a:r>
          </a:p>
          <a:p>
            <a:pPr marL="687388" lvl="1" indent="-230188">
              <a:spcBef>
                <a:spcPct val="20000"/>
              </a:spcBef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</a:pPr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15053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15053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3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3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3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3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3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3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15" name="Rectangle 3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18" name="Rectangle 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23" name="Rectangle 11"/>
          <p:cNvSpPr>
            <a:spLocks noChangeArrowheads="1"/>
          </p:cNvSpPr>
          <p:nvPr/>
        </p:nvSpPr>
        <p:spPr bwMode="auto">
          <a:xfrm>
            <a:off x="0" y="56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2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26" name="Rectangle 14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2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29" name="Rectangle 17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3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32" name="Rectangle 20"/>
          <p:cNvSpPr>
            <a:spLocks noChangeArrowheads="1"/>
          </p:cNvSpPr>
          <p:nvPr/>
        </p:nvSpPr>
        <p:spPr bwMode="auto">
          <a:xfrm>
            <a:off x="0" y="371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3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35" name="Rectangle 23"/>
          <p:cNvSpPr>
            <a:spLocks noChangeArrowheads="1"/>
          </p:cNvSpPr>
          <p:nvPr/>
        </p:nvSpPr>
        <p:spPr bwMode="auto">
          <a:xfrm>
            <a:off x="0" y="371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3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38" name="Rectangle 26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40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41" name="Rectangle 2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4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44" name="Rectangle 32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4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47" name="Rectangle 35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24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2459" name="Object 11"/>
          <p:cNvGraphicFramePr>
            <a:graphicFrameLocks noChangeAspect="1"/>
          </p:cNvGraphicFramePr>
          <p:nvPr/>
        </p:nvGraphicFramePr>
        <p:xfrm>
          <a:off x="581890" y="1579418"/>
          <a:ext cx="1354667" cy="554182"/>
        </p:xfrm>
        <a:graphic>
          <a:graphicData uri="http://schemas.openxmlformats.org/presentationml/2006/ole">
            <p:oleObj spid="_x0000_s232459" name="Equation" r:id="rId4" imgW="1676400" imgH="698500" progId="Equation.3">
              <p:embed/>
            </p:oleObj>
          </a:graphicData>
        </a:graphic>
      </p:graphicFrame>
      <p:sp>
        <p:nvSpPr>
          <p:cNvPr id="232461" name="Rectangle 13"/>
          <p:cNvSpPr>
            <a:spLocks noChangeArrowheads="1"/>
          </p:cNvSpPr>
          <p:nvPr/>
        </p:nvSpPr>
        <p:spPr bwMode="auto">
          <a:xfrm>
            <a:off x="0" y="342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24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2462" name="Object 14"/>
          <p:cNvGraphicFramePr>
            <a:graphicFrameLocks noChangeAspect="1"/>
          </p:cNvGraphicFramePr>
          <p:nvPr/>
        </p:nvGraphicFramePr>
        <p:xfrm>
          <a:off x="2618515" y="1607126"/>
          <a:ext cx="1272310" cy="526473"/>
        </p:xfrm>
        <a:graphic>
          <a:graphicData uri="http://schemas.openxmlformats.org/presentationml/2006/ole">
            <p:oleObj spid="_x0000_s232462" name="Equation" r:id="rId5" imgW="1663700" imgH="698500" progId="Equation.3">
              <p:embed/>
            </p:oleObj>
          </a:graphicData>
        </a:graphic>
      </p:graphicFrame>
      <p:sp>
        <p:nvSpPr>
          <p:cNvPr id="232464" name="Rectangle 16"/>
          <p:cNvSpPr>
            <a:spLocks noChangeArrowheads="1"/>
          </p:cNvSpPr>
          <p:nvPr/>
        </p:nvSpPr>
        <p:spPr bwMode="auto">
          <a:xfrm>
            <a:off x="0" y="342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24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2465" name="Object 17"/>
          <p:cNvGraphicFramePr>
            <a:graphicFrameLocks noChangeAspect="1"/>
          </p:cNvGraphicFramePr>
          <p:nvPr/>
        </p:nvGraphicFramePr>
        <p:xfrm>
          <a:off x="609605" y="2812471"/>
          <a:ext cx="5259092" cy="512619"/>
        </p:xfrm>
        <a:graphic>
          <a:graphicData uri="http://schemas.openxmlformats.org/presentationml/2006/ole">
            <p:oleObj spid="_x0000_s232465" name="Equation" r:id="rId6" imgW="5283200" imgH="520700" progId="Equation.3">
              <p:embed/>
            </p:oleObj>
          </a:graphicData>
        </a:graphic>
      </p:graphicFrame>
      <p:sp>
        <p:nvSpPr>
          <p:cNvPr id="232467" name="Rectangle 19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24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2468" name="Object 20"/>
          <p:cNvGraphicFramePr>
            <a:graphicFrameLocks noChangeAspect="1"/>
          </p:cNvGraphicFramePr>
          <p:nvPr/>
        </p:nvGraphicFramePr>
        <p:xfrm>
          <a:off x="983673" y="4073235"/>
          <a:ext cx="1052945" cy="551543"/>
        </p:xfrm>
        <a:graphic>
          <a:graphicData uri="http://schemas.openxmlformats.org/presentationml/2006/ole">
            <p:oleObj spid="_x0000_s232468" name="Equation" r:id="rId7" imgW="1193800" imgH="647700" progId="Equation.3">
              <p:embed/>
            </p:oleObj>
          </a:graphicData>
        </a:graphic>
      </p:graphicFrame>
      <p:sp>
        <p:nvSpPr>
          <p:cNvPr id="232470" name="Rectangle 22"/>
          <p:cNvSpPr>
            <a:spLocks noChangeArrowheads="1"/>
          </p:cNvSpPr>
          <p:nvPr/>
        </p:nvSpPr>
        <p:spPr bwMode="auto">
          <a:xfrm>
            <a:off x="0" y="314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24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2471" name="Object 23"/>
          <p:cNvGraphicFramePr>
            <a:graphicFrameLocks noChangeAspect="1"/>
          </p:cNvGraphicFramePr>
          <p:nvPr/>
        </p:nvGraphicFramePr>
        <p:xfrm>
          <a:off x="841103" y="5262563"/>
          <a:ext cx="3065880" cy="553855"/>
        </p:xfrm>
        <a:graphic>
          <a:graphicData uri="http://schemas.openxmlformats.org/presentationml/2006/ole">
            <p:oleObj spid="_x0000_s232471" name="Equation" r:id="rId8" imgW="2286000" imgH="419040" progId="Equation.3">
              <p:embed/>
            </p:oleObj>
          </a:graphicData>
        </a:graphic>
      </p:graphicFrame>
      <p:sp>
        <p:nvSpPr>
          <p:cNvPr id="232473" name="Rectangle 25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24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2474" name="Object 26"/>
          <p:cNvGraphicFramePr>
            <a:graphicFrameLocks noChangeAspect="1"/>
          </p:cNvGraphicFramePr>
          <p:nvPr/>
        </p:nvGraphicFramePr>
        <p:xfrm>
          <a:off x="4788327" y="5233988"/>
          <a:ext cx="2887092" cy="531200"/>
        </p:xfrm>
        <a:graphic>
          <a:graphicData uri="http://schemas.openxmlformats.org/presentationml/2006/ole">
            <p:oleObj spid="_x0000_s232474" name="Equation" r:id="rId9" imgW="2260440" imgH="419040" progId="Equation.3">
              <p:embed/>
            </p:oleObj>
          </a:graphicData>
        </a:graphic>
      </p:graphicFrame>
      <p:sp>
        <p:nvSpPr>
          <p:cNvPr id="232476" name="Rectangle 28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MixAR</a:t>
            </a:r>
            <a:r>
              <a:rPr lang="en-US" b="1" dirty="0" smtClean="0">
                <a:solidFill>
                  <a:schemeClr val="accent2"/>
                </a:solidFill>
              </a:rPr>
              <a:t> Model Parameter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0530" name="Text Box 66"/>
          <p:cNvSpPr txBox="1">
            <a:spLocks noChangeArrowheads="1"/>
          </p:cNvSpPr>
          <p:nvPr/>
        </p:nvSpPr>
        <p:spPr bwMode="auto">
          <a:xfrm>
            <a:off x="-15595" y="808038"/>
            <a:ext cx="85566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687388" lvl="1" indent="-230188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dirty="0" err="1" smtClean="0">
                <a:solidFill>
                  <a:schemeClr val="bg1"/>
                </a:solidFill>
              </a:rPr>
              <a:t>MixAR</a:t>
            </a:r>
            <a:r>
              <a:rPr lang="en-US" sz="1800" dirty="0" smtClean="0">
                <a:solidFill>
                  <a:schemeClr val="bg1"/>
                </a:solidFill>
              </a:rPr>
              <a:t> GEM convergence example</a:t>
            </a:r>
          </a:p>
        </p:txBody>
      </p:sp>
      <p:sp>
        <p:nvSpPr>
          <p:cNvPr id="15053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15053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3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3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3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3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3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3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15" name="Rectangle 3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18" name="Rectangle 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23" name="Rectangle 11"/>
          <p:cNvSpPr>
            <a:spLocks noChangeArrowheads="1"/>
          </p:cNvSpPr>
          <p:nvPr/>
        </p:nvSpPr>
        <p:spPr bwMode="auto">
          <a:xfrm>
            <a:off x="0" y="56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2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26" name="Rectangle 14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2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29" name="Rectangle 17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3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32" name="Rectangle 20"/>
          <p:cNvSpPr>
            <a:spLocks noChangeArrowheads="1"/>
          </p:cNvSpPr>
          <p:nvPr/>
        </p:nvSpPr>
        <p:spPr bwMode="auto">
          <a:xfrm>
            <a:off x="0" y="371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3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35" name="Rectangle 23"/>
          <p:cNvSpPr>
            <a:spLocks noChangeArrowheads="1"/>
          </p:cNvSpPr>
          <p:nvPr/>
        </p:nvSpPr>
        <p:spPr bwMode="auto">
          <a:xfrm>
            <a:off x="0" y="371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3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38" name="Rectangle 26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40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41" name="Rectangle 2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4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44" name="Rectangle 32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4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547" name="Rectangle 35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24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2461" name="Rectangle 13"/>
          <p:cNvSpPr>
            <a:spLocks noChangeArrowheads="1"/>
          </p:cNvSpPr>
          <p:nvPr/>
        </p:nvSpPr>
        <p:spPr bwMode="auto">
          <a:xfrm>
            <a:off x="0" y="342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24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2464" name="Rectangle 16"/>
          <p:cNvSpPr>
            <a:spLocks noChangeArrowheads="1"/>
          </p:cNvSpPr>
          <p:nvPr/>
        </p:nvSpPr>
        <p:spPr bwMode="auto">
          <a:xfrm>
            <a:off x="0" y="342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24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2467" name="Rectangle 19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24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2470" name="Rectangle 22"/>
          <p:cNvSpPr>
            <a:spLocks noChangeArrowheads="1"/>
          </p:cNvSpPr>
          <p:nvPr/>
        </p:nvSpPr>
        <p:spPr bwMode="auto">
          <a:xfrm>
            <a:off x="0" y="314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24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2473" name="Rectangle 25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24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2476" name="Rectangle 28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6552" name="Picture 1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0652" y="1233043"/>
            <a:ext cx="69723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Dissertation Contributions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2530" name="Text Box 66"/>
          <p:cNvSpPr txBox="1">
            <a:spLocks noChangeArrowheads="1"/>
          </p:cNvSpPr>
          <p:nvPr/>
        </p:nvSpPr>
        <p:spPr bwMode="auto">
          <a:xfrm>
            <a:off x="247650" y="988153"/>
            <a:ext cx="8615363" cy="548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 smtClean="0">
                <a:solidFill>
                  <a:schemeClr val="accent1"/>
                </a:solidFill>
              </a:rPr>
              <a:t>Provides motivation for representing information in the nonlinear dynamics of speech at the modeling level.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 smtClean="0">
              <a:solidFill>
                <a:schemeClr val="accent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 smtClean="0">
                <a:solidFill>
                  <a:schemeClr val="accent1"/>
                </a:solidFill>
              </a:rPr>
              <a:t>Introduces a nonlinear model - mixture autoregressive (</a:t>
            </a:r>
            <a:r>
              <a:rPr lang="en-US" sz="1800" dirty="0" err="1" smtClean="0">
                <a:solidFill>
                  <a:schemeClr val="accent1"/>
                </a:solidFill>
              </a:rPr>
              <a:t>MixAR</a:t>
            </a:r>
            <a:r>
              <a:rPr lang="en-US" sz="1800" dirty="0" smtClean="0">
                <a:solidFill>
                  <a:schemeClr val="accent1"/>
                </a:solidFill>
              </a:rPr>
              <a:t>) model, and proposes a technique for integrating it into a speech processing/speaker verification framework.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 smtClean="0">
              <a:solidFill>
                <a:schemeClr val="accent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 smtClean="0">
                <a:solidFill>
                  <a:schemeClr val="accent1"/>
                </a:solidFill>
              </a:rPr>
              <a:t>Derives enhancements to the </a:t>
            </a:r>
            <a:r>
              <a:rPr lang="en-US" sz="1800" dirty="0" err="1" smtClean="0">
                <a:solidFill>
                  <a:schemeClr val="accent1"/>
                </a:solidFill>
              </a:rPr>
              <a:t>MixAR</a:t>
            </a:r>
            <a:r>
              <a:rPr lang="en-US" sz="1800" dirty="0" smtClean="0">
                <a:solidFill>
                  <a:schemeClr val="accent1"/>
                </a:solidFill>
              </a:rPr>
              <a:t> model training equations to facilitate convergence.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 smtClean="0">
              <a:solidFill>
                <a:schemeClr val="accent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 smtClean="0">
                <a:solidFill>
                  <a:schemeClr val="accent1"/>
                </a:solidFill>
              </a:rPr>
              <a:t>Demonstrates the efficacy of the </a:t>
            </a:r>
            <a:r>
              <a:rPr lang="en-US" sz="1800" dirty="0" err="1" smtClean="0">
                <a:solidFill>
                  <a:schemeClr val="accent1"/>
                </a:solidFill>
              </a:rPr>
              <a:t>MixAR</a:t>
            </a:r>
            <a:r>
              <a:rPr lang="en-US" sz="1800" dirty="0" smtClean="0">
                <a:solidFill>
                  <a:schemeClr val="accent1"/>
                </a:solidFill>
              </a:rPr>
              <a:t> model for speaker verification tasks using results from experiments on a variety of databases – from controlled synthetic data to standard and popular real speech databases.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 smtClean="0">
              <a:solidFill>
                <a:schemeClr val="accent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 smtClean="0">
                <a:solidFill>
                  <a:schemeClr val="accent1"/>
                </a:solidFill>
              </a:rPr>
              <a:t>Demonstrates superiority of </a:t>
            </a:r>
            <a:r>
              <a:rPr lang="en-US" sz="1800" dirty="0" err="1" smtClean="0">
                <a:solidFill>
                  <a:schemeClr val="accent1"/>
                </a:solidFill>
              </a:rPr>
              <a:t>MixAR</a:t>
            </a:r>
            <a:r>
              <a:rPr lang="en-US" sz="1800" dirty="0" smtClean="0">
                <a:solidFill>
                  <a:schemeClr val="accent1"/>
                </a:solidFill>
              </a:rPr>
              <a:t> over the most popular conventional model, Gaussian Mixture Model (GMM), for speaker verification tasks over a variety of noise and channel conditions.</a:t>
            </a:r>
          </a:p>
          <a:p>
            <a:pPr marL="230188" indent="-230188">
              <a:spcBef>
                <a:spcPct val="20000"/>
              </a:spcBef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Preliminary Experiment I</a:t>
            </a:r>
          </a:p>
        </p:txBody>
      </p:sp>
      <p:sp>
        <p:nvSpPr>
          <p:cNvPr id="179205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556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 dirty="0">
                <a:solidFill>
                  <a:schemeClr val="accent1"/>
                </a:solidFill>
              </a:rPr>
              <a:t>Two-Way Classification with Synthetic Data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7920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17920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92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920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92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921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921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921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921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92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92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9201" name="Object 1"/>
          <p:cNvGraphicFramePr>
            <a:graphicFrameLocks noChangeAspect="1"/>
          </p:cNvGraphicFramePr>
          <p:nvPr/>
        </p:nvGraphicFramePr>
        <p:xfrm>
          <a:off x="3371850" y="1360488"/>
          <a:ext cx="2892425" cy="1120775"/>
        </p:xfrm>
        <a:graphic>
          <a:graphicData uri="http://schemas.openxmlformats.org/presentationml/2006/ole">
            <p:oleObj spid="_x0000_s179201" name="Equation" r:id="rId4" imgW="1777680" imgH="685800" progId="Equation.3">
              <p:embed/>
            </p:oleObj>
          </a:graphicData>
        </a:graphic>
      </p:graphicFrame>
      <p:sp>
        <p:nvSpPr>
          <p:cNvPr id="1792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9203" name="Object 3"/>
          <p:cNvGraphicFramePr>
            <a:graphicFrameLocks noChangeAspect="1"/>
          </p:cNvGraphicFramePr>
          <p:nvPr/>
        </p:nvGraphicFramePr>
        <p:xfrm>
          <a:off x="3341688" y="2849563"/>
          <a:ext cx="3543300" cy="1120775"/>
        </p:xfrm>
        <a:graphic>
          <a:graphicData uri="http://schemas.openxmlformats.org/presentationml/2006/ole">
            <p:oleObj spid="_x0000_s179203" name="Equation" r:id="rId5" imgW="2145960" imgH="685800" progId="Equation.3">
              <p:embed/>
            </p:oleObj>
          </a:graphicData>
        </a:graphic>
      </p:graphicFrame>
      <p:sp>
        <p:nvSpPr>
          <p:cNvPr id="179218" name="Text Box 66"/>
          <p:cNvSpPr txBox="1">
            <a:spLocks noChangeArrowheads="1"/>
          </p:cNvSpPr>
          <p:nvPr/>
        </p:nvSpPr>
        <p:spPr bwMode="auto">
          <a:xfrm>
            <a:off x="277813" y="1387475"/>
            <a:ext cx="75390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Model for Class 1 data</a:t>
            </a:r>
          </a:p>
          <a:p>
            <a:pPr marL="230188" indent="-230188">
              <a:spcBef>
                <a:spcPct val="20000"/>
              </a:spcBef>
            </a:pPr>
            <a:r>
              <a:rPr lang="en-US" sz="1800" dirty="0">
                <a:solidFill>
                  <a:schemeClr val="bg1"/>
                </a:solidFill>
              </a:rPr>
              <a:t>	(Linear Dynamics)</a:t>
            </a:r>
          </a:p>
        </p:txBody>
      </p:sp>
      <p:sp>
        <p:nvSpPr>
          <p:cNvPr id="179219" name="Text Box 66"/>
          <p:cNvSpPr txBox="1">
            <a:spLocks noChangeArrowheads="1"/>
          </p:cNvSpPr>
          <p:nvPr/>
        </p:nvSpPr>
        <p:spPr bwMode="auto">
          <a:xfrm>
            <a:off x="327025" y="2836863"/>
            <a:ext cx="75390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Model for Class 2 data</a:t>
            </a:r>
          </a:p>
          <a:p>
            <a:pPr marL="230188" indent="-230188">
              <a:spcBef>
                <a:spcPct val="20000"/>
              </a:spcBef>
            </a:pPr>
            <a:r>
              <a:rPr lang="en-US" sz="1800" dirty="0">
                <a:solidFill>
                  <a:schemeClr val="bg1"/>
                </a:solidFill>
              </a:rPr>
              <a:t>	(Nonlinear Dynamics)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3735388" y="4278313"/>
          <a:ext cx="4745037" cy="2151063"/>
        </p:xfrm>
        <a:graphic>
          <a:graphicData uri="http://schemas.openxmlformats.org/drawingml/2006/table">
            <a:tbl>
              <a:tblPr/>
              <a:tblGrid>
                <a:gridCol w="949325"/>
                <a:gridCol w="949325"/>
                <a:gridCol w="947737"/>
                <a:gridCol w="949325"/>
                <a:gridCol w="949325"/>
              </a:tblGrid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mix.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GMM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Static</a:t>
                      </a:r>
                    </a:p>
                  </a:txBody>
                  <a:tcPr marL="36830" marR="368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MixAR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Static</a:t>
                      </a:r>
                    </a:p>
                  </a:txBody>
                  <a:tcPr marL="36830" marR="368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GMM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Static+∆</a:t>
                      </a:r>
                    </a:p>
                  </a:txBody>
                  <a:tcPr marL="36830" marR="368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MixAR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Static+∆</a:t>
                      </a:r>
                    </a:p>
                  </a:txBody>
                  <a:tcPr marL="36830" marR="368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7305" marR="2730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Times New Roman" pitchFamily="18" charset="0"/>
                        </a:rPr>
                        <a:t>36.0 (12)</a:t>
                      </a:r>
                    </a:p>
                  </a:txBody>
                  <a:tcPr marL="36830" marR="3683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Times New Roman" pitchFamily="18" charset="0"/>
                        </a:rPr>
                        <a:t>6.5 (20)</a:t>
                      </a:r>
                    </a:p>
                  </a:txBody>
                  <a:tcPr marL="36830" marR="3683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Times New Roman" pitchFamily="18" charset="0"/>
                        </a:rPr>
                        <a:t>10.0 (24)</a:t>
                      </a:r>
                    </a:p>
                  </a:txBody>
                  <a:tcPr marL="36830" marR="3683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Times New Roman" pitchFamily="18" charset="0"/>
                        </a:rPr>
                        <a:t>5.5 (40)</a:t>
                      </a:r>
                    </a:p>
                  </a:txBody>
                  <a:tcPr marL="36830" marR="3683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27305" marR="2730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Times New Roman" pitchFamily="18" charset="0"/>
                        </a:rPr>
                        <a:t>35.5 (24)</a:t>
                      </a:r>
                    </a:p>
                  </a:txBody>
                  <a:tcPr marL="36830" marR="3683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Times New Roman" pitchFamily="18" charset="0"/>
                        </a:rPr>
                        <a:t>6.0 (40)</a:t>
                      </a:r>
                    </a:p>
                  </a:txBody>
                  <a:tcPr marL="36830" marR="3683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Times New Roman" pitchFamily="18" charset="0"/>
                        </a:rPr>
                        <a:t>11.5 (48)</a:t>
                      </a:r>
                    </a:p>
                  </a:txBody>
                  <a:tcPr marL="36830" marR="3683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Times New Roman" pitchFamily="18" charset="0"/>
                        </a:rPr>
                        <a:t>4.5 (80)</a:t>
                      </a:r>
                    </a:p>
                  </a:txBody>
                  <a:tcPr marL="36830" marR="3683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9246" name="Text Box 66"/>
          <p:cNvSpPr txBox="1">
            <a:spLocks noChangeArrowheads="1"/>
          </p:cNvSpPr>
          <p:nvPr/>
        </p:nvSpPr>
        <p:spPr bwMode="auto">
          <a:xfrm>
            <a:off x="315913" y="4114800"/>
            <a:ext cx="3400425" cy="2437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Classification </a:t>
            </a:r>
            <a:r>
              <a:rPr lang="en-US" sz="1800" dirty="0">
                <a:solidFill>
                  <a:schemeClr val="bg1"/>
                </a:solidFill>
              </a:rPr>
              <a:t>Error Rate (%)</a:t>
            </a:r>
          </a:p>
          <a:p>
            <a:pPr marL="230188" indent="-230188">
              <a:spcBef>
                <a:spcPct val="20000"/>
              </a:spcBef>
            </a:pPr>
            <a:r>
              <a:rPr lang="en-US" sz="1800" dirty="0">
                <a:solidFill>
                  <a:schemeClr val="bg1"/>
                </a:solidFill>
              </a:rPr>
              <a:t>	(number of parameters in </a:t>
            </a:r>
          </a:p>
          <a:p>
            <a:pPr marL="230188" indent="-230188">
              <a:spcBef>
                <a:spcPct val="20000"/>
              </a:spcBef>
            </a:pPr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err="1">
                <a:solidFill>
                  <a:schemeClr val="bg1"/>
                </a:solidFill>
              </a:rPr>
              <a:t>paranthesis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</a:p>
          <a:p>
            <a:pPr marL="230188" indent="-230188">
              <a:spcBef>
                <a:spcPct val="20000"/>
              </a:spcBef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</a:pPr>
            <a:r>
              <a:rPr lang="en-US" sz="1800" i="1" dirty="0" smtClean="0">
                <a:solidFill>
                  <a:schemeClr val="bg1"/>
                </a:solidFill>
              </a:rPr>
              <a:t>	</a:t>
            </a:r>
            <a:r>
              <a:rPr lang="en-US" sz="1800" i="1" dirty="0" err="1" smtClean="0">
                <a:solidFill>
                  <a:schemeClr val="bg1"/>
                </a:solidFill>
              </a:rPr>
              <a:t>MixAR</a:t>
            </a:r>
            <a:r>
              <a:rPr lang="en-US" sz="1800" i="1" dirty="0" smtClean="0">
                <a:solidFill>
                  <a:schemeClr val="bg1"/>
                </a:solidFill>
              </a:rPr>
              <a:t> can model nonlinear dynamics using only static features and achieve better classification than GMM.</a:t>
            </a:r>
            <a:endParaRPr lang="en-US" sz="1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3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Preliminary Experiment II</a:t>
            </a:r>
          </a:p>
        </p:txBody>
      </p:sp>
      <p:sp>
        <p:nvSpPr>
          <p:cNvPr id="181254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556625" cy="216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 dirty="0">
                <a:solidFill>
                  <a:schemeClr val="accent1"/>
                </a:solidFill>
              </a:rPr>
              <a:t>Two-Way Classification with Speech-Like Data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Two speakers from NIST 2001 database were </a:t>
            </a:r>
            <a:r>
              <a:rPr lang="en-US" sz="1800" dirty="0" smtClean="0">
                <a:solidFill>
                  <a:schemeClr val="bg1"/>
                </a:solidFill>
              </a:rPr>
              <a:t>chosen. For each speaker:</a:t>
            </a:r>
            <a:endParaRPr lang="en-US" sz="1800" dirty="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i="1" dirty="0">
                <a:solidFill>
                  <a:schemeClr val="bg1"/>
                </a:solidFill>
              </a:rPr>
              <a:t>X1</a:t>
            </a:r>
            <a:r>
              <a:rPr lang="en-US" sz="1800" dirty="0">
                <a:solidFill>
                  <a:schemeClr val="bg1"/>
                </a:solidFill>
              </a:rPr>
              <a:t>: Data with linear dynamics generated from trained HMMs (3 states, 4 Gaussian mixtures per state).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i="1" dirty="0">
                <a:solidFill>
                  <a:schemeClr val="bg1"/>
                </a:solidFill>
              </a:rPr>
              <a:t>X2</a:t>
            </a:r>
            <a:r>
              <a:rPr lang="en-US" sz="1800" dirty="0">
                <a:solidFill>
                  <a:schemeClr val="bg1"/>
                </a:solidFill>
              </a:rPr>
              <a:t>: Data with nonlinear dynamics generated from trained </a:t>
            </a:r>
            <a:r>
              <a:rPr lang="en-US" sz="1800" dirty="0" err="1">
                <a:solidFill>
                  <a:schemeClr val="bg1"/>
                </a:solidFill>
              </a:rPr>
              <a:t>MixAR</a:t>
            </a:r>
            <a:r>
              <a:rPr lang="en-US" sz="1800" dirty="0">
                <a:solidFill>
                  <a:schemeClr val="bg1"/>
                </a:solidFill>
              </a:rPr>
              <a:t> (32 mixtures) 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A range of signals with varying degrees of nonlinearity generated using:</a:t>
            </a:r>
          </a:p>
        </p:txBody>
      </p:sp>
      <p:sp>
        <p:nvSpPr>
          <p:cNvPr id="18125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18125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2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25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25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2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26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26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263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2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26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26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267" name="Text Box 66"/>
          <p:cNvSpPr txBox="1">
            <a:spLocks noChangeArrowheads="1"/>
          </p:cNvSpPr>
          <p:nvPr/>
        </p:nvSpPr>
        <p:spPr bwMode="auto">
          <a:xfrm>
            <a:off x="271463" y="3352785"/>
            <a:ext cx="3857625" cy="282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Classification </a:t>
            </a:r>
            <a:r>
              <a:rPr lang="en-US" sz="1800" dirty="0">
                <a:solidFill>
                  <a:schemeClr val="bg1"/>
                </a:solidFill>
              </a:rPr>
              <a:t>Error Rate (%)</a:t>
            </a:r>
          </a:p>
          <a:p>
            <a:pPr marL="230188" indent="-230188">
              <a:spcBef>
                <a:spcPct val="20000"/>
              </a:spcBef>
            </a:pPr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>
                <a:solidFill>
                  <a:schemeClr val="bg1"/>
                </a:solidFill>
              </a:rPr>
              <a:t>number of parameters in </a:t>
            </a:r>
          </a:p>
          <a:p>
            <a:pPr marL="230188" indent="-230188">
              <a:spcBef>
                <a:spcPct val="20000"/>
              </a:spcBef>
            </a:pPr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err="1">
                <a:solidFill>
                  <a:schemeClr val="bg1"/>
                </a:solidFill>
              </a:rPr>
              <a:t>paranthesis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</a:p>
          <a:p>
            <a:pPr marL="230188" indent="-230188">
              <a:spcBef>
                <a:spcPct val="20000"/>
              </a:spcBef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</a:pPr>
            <a:r>
              <a:rPr lang="en-US" sz="1800" dirty="0" smtClean="0">
                <a:solidFill>
                  <a:schemeClr val="bg1"/>
                </a:solidFill>
              </a:rPr>
              <a:t>	</a:t>
            </a:r>
            <a:r>
              <a:rPr lang="en-US" sz="1800" i="1" dirty="0" smtClean="0">
                <a:solidFill>
                  <a:schemeClr val="bg1"/>
                </a:solidFill>
              </a:rPr>
              <a:t>With increasing amounts of nonlinearity, </a:t>
            </a:r>
            <a:r>
              <a:rPr lang="en-US" sz="1800" i="1" dirty="0" err="1" smtClean="0">
                <a:solidFill>
                  <a:schemeClr val="bg1"/>
                </a:solidFill>
              </a:rPr>
              <a:t>MixAR</a:t>
            </a:r>
            <a:r>
              <a:rPr lang="en-US" sz="1800" i="1" dirty="0" smtClean="0">
                <a:solidFill>
                  <a:schemeClr val="bg1"/>
                </a:solidFill>
              </a:rPr>
              <a:t> does significantly better than GMM</a:t>
            </a:r>
            <a:endParaRPr lang="en-US" sz="1800" i="1" dirty="0">
              <a:solidFill>
                <a:schemeClr val="bg1"/>
              </a:solidFill>
            </a:endParaRPr>
          </a:p>
        </p:txBody>
      </p:sp>
      <p:sp>
        <p:nvSpPr>
          <p:cNvPr id="18126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1252" name="Object 4"/>
          <p:cNvGraphicFramePr>
            <a:graphicFrameLocks noChangeAspect="1"/>
          </p:cNvGraphicFramePr>
          <p:nvPr/>
        </p:nvGraphicFramePr>
        <p:xfrm>
          <a:off x="1282700" y="2959095"/>
          <a:ext cx="1762125" cy="352425"/>
        </p:xfrm>
        <a:graphic>
          <a:graphicData uri="http://schemas.openxmlformats.org/presentationml/2006/ole">
            <p:oleObj spid="_x0000_s181252" name="Equation" r:id="rId4" imgW="1333500" imgH="241300" progId="Equation.3">
              <p:embed/>
            </p:oleObj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4249738" y="3287713"/>
          <a:ext cx="4003675" cy="3144839"/>
        </p:xfrm>
        <a:graphic>
          <a:graphicData uri="http://schemas.openxmlformats.org/drawingml/2006/table">
            <a:tbl>
              <a:tblPr/>
              <a:tblGrid>
                <a:gridCol w="1335087"/>
                <a:gridCol w="1333500"/>
                <a:gridCol w="1335088"/>
              </a:tblGrid>
              <a:tr h="803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GMM-8mix. Static+∆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MixAR-4-mix. Static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0.0*</a:t>
                      </a:r>
                    </a:p>
                  </a:txBody>
                  <a:tcPr marL="27305" marR="2730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1.5 (288)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1.5 (240)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0.25</a:t>
                      </a:r>
                    </a:p>
                  </a:txBody>
                  <a:tcPr marL="27305" marR="2730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3.25 (576)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3.5 (240)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0.50</a:t>
                      </a:r>
                    </a:p>
                  </a:txBody>
                  <a:tcPr marL="27305" marR="2730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10.25 (576)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6.25 (240)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0.75</a:t>
                      </a:r>
                    </a:p>
                  </a:txBody>
                  <a:tcPr marL="27305" marR="2730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24.75 (576)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9.75 (240)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</a:t>
                      </a:r>
                    </a:p>
                  </a:txBody>
                  <a:tcPr marL="27305" marR="2730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26.75 (576)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13.75 (240)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Preliminary Experiment III</a:t>
            </a:r>
          </a:p>
        </p:txBody>
      </p:sp>
      <p:sp>
        <p:nvSpPr>
          <p:cNvPr id="183298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556625" cy="5429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 dirty="0">
                <a:solidFill>
                  <a:schemeClr val="accent1"/>
                </a:solidFill>
              </a:rPr>
              <a:t>Speaker Verification Experiments with Synthetic Data</a:t>
            </a:r>
          </a:p>
          <a:p>
            <a:pPr marL="230188" indent="-230188">
              <a:spcBef>
                <a:spcPct val="20000"/>
              </a:spcBef>
            </a:pPr>
            <a:endParaRPr lang="en-US" sz="1800" dirty="0">
              <a:solidFill>
                <a:schemeClr val="accent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All 60 speakers from development part of NIST2001 SRE Corpus were used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accent1"/>
                </a:solidFill>
              </a:rPr>
              <a:t>Clean Data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Linear Data: generated from trained HMMs (3 states, 4 Gaussian mixtures per state).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Nonlinear Data: generated from trained </a:t>
            </a:r>
            <a:r>
              <a:rPr lang="en-US" sz="1800" dirty="0" err="1">
                <a:solidFill>
                  <a:schemeClr val="bg1"/>
                </a:solidFill>
              </a:rPr>
              <a:t>MixAR</a:t>
            </a:r>
            <a:r>
              <a:rPr lang="en-US" sz="1800" dirty="0">
                <a:solidFill>
                  <a:schemeClr val="bg1"/>
                </a:solidFill>
              </a:rPr>
              <a:t> (32-mix</a:t>
            </a:r>
            <a:r>
              <a:rPr lang="en-US" sz="1800" dirty="0" smtClean="0">
                <a:solidFill>
                  <a:schemeClr val="bg1"/>
                </a:solidFill>
              </a:rPr>
              <a:t>).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accent1"/>
                </a:solidFill>
              </a:rPr>
              <a:t>Noisy Data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Clean utterances corrupted with 5 dB car noise audio using FANT software.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Linear and Nonlinear data generated as above.</a:t>
            </a:r>
          </a:p>
          <a:p>
            <a:pPr marL="687388" lvl="1" indent="-230188">
              <a:spcBef>
                <a:spcPct val="20000"/>
              </a:spcBef>
            </a:pPr>
            <a:endParaRPr lang="en-US" sz="1800" dirty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accent1"/>
                </a:solidFill>
              </a:rPr>
              <a:t>Results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No significant difference </a:t>
            </a:r>
            <a:r>
              <a:rPr lang="en-US" sz="1800" dirty="0">
                <a:solidFill>
                  <a:schemeClr val="bg1"/>
                </a:solidFill>
              </a:rPr>
              <a:t>in performance between GMM and </a:t>
            </a:r>
            <a:r>
              <a:rPr lang="en-US" sz="1800" dirty="0" err="1">
                <a:solidFill>
                  <a:schemeClr val="bg1"/>
                </a:solidFill>
              </a:rPr>
              <a:t>MixAR</a:t>
            </a:r>
            <a:r>
              <a:rPr lang="en-US" sz="1800" dirty="0">
                <a:solidFill>
                  <a:schemeClr val="bg1"/>
                </a:solidFill>
              </a:rPr>
              <a:t> if data are either linear or clean. But if data are both noisy and nonlinear a significant difference in performance was found!</a:t>
            </a:r>
          </a:p>
        </p:txBody>
      </p:sp>
      <p:sp>
        <p:nvSpPr>
          <p:cNvPr id="18329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18330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330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330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330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33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330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330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330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33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330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33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331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Preliminary Experiment III</a:t>
            </a:r>
          </a:p>
        </p:txBody>
      </p:sp>
      <p:sp>
        <p:nvSpPr>
          <p:cNvPr id="185346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556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 dirty="0" smtClean="0">
                <a:solidFill>
                  <a:schemeClr val="accent1"/>
                </a:solidFill>
              </a:rPr>
              <a:t>	Speaker </a:t>
            </a:r>
            <a:r>
              <a:rPr lang="en-US" sz="1800" dirty="0">
                <a:solidFill>
                  <a:schemeClr val="accent1"/>
                </a:solidFill>
              </a:rPr>
              <a:t>Verification </a:t>
            </a:r>
            <a:r>
              <a:rPr lang="en-US" sz="1800" dirty="0" smtClean="0">
                <a:solidFill>
                  <a:schemeClr val="accent1"/>
                </a:solidFill>
              </a:rPr>
              <a:t>DET </a:t>
            </a:r>
            <a:r>
              <a:rPr lang="en-US" sz="1800" dirty="0">
                <a:solidFill>
                  <a:schemeClr val="accent1"/>
                </a:solidFill>
              </a:rPr>
              <a:t>with Synthetic Data</a:t>
            </a:r>
          </a:p>
        </p:txBody>
      </p:sp>
      <p:sp>
        <p:nvSpPr>
          <p:cNvPr id="185347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18534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3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35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35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3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35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35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35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3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35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35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35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85360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263" y="1352550"/>
            <a:ext cx="5600700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5361" name="Text Box 66"/>
          <p:cNvSpPr txBox="1">
            <a:spLocks noChangeArrowheads="1"/>
          </p:cNvSpPr>
          <p:nvPr/>
        </p:nvSpPr>
        <p:spPr bwMode="auto">
          <a:xfrm>
            <a:off x="228600" y="5673725"/>
            <a:ext cx="782478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i="1" dirty="0" smtClean="0">
                <a:solidFill>
                  <a:schemeClr val="bg1"/>
                </a:solidFill>
              </a:rPr>
              <a:t>For data that is both noisy and nonlinear, </a:t>
            </a:r>
            <a:r>
              <a:rPr lang="en-US" sz="1800" i="1" dirty="0" err="1" smtClean="0">
                <a:solidFill>
                  <a:schemeClr val="bg1"/>
                </a:solidFill>
              </a:rPr>
              <a:t>MixAR</a:t>
            </a:r>
            <a:r>
              <a:rPr lang="en-US" sz="1800" i="1" dirty="0" smtClean="0">
                <a:solidFill>
                  <a:schemeClr val="bg1"/>
                </a:solidFill>
              </a:rPr>
              <a:t> performs significantly better.</a:t>
            </a:r>
            <a:endParaRPr lang="en-US" sz="1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Speaker Verification Experiment with NIST 2001</a:t>
            </a:r>
          </a:p>
        </p:txBody>
      </p:sp>
      <p:sp>
        <p:nvSpPr>
          <p:cNvPr id="187394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556625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All 60 speakers from development part of NIST2001 SRE Corpus were used.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>
              <a:solidFill>
                <a:schemeClr val="accent1"/>
              </a:solidFill>
            </a:endParaRPr>
          </a:p>
          <a:p>
            <a:pPr marL="230188" indent="-230188">
              <a:spcBef>
                <a:spcPct val="20000"/>
              </a:spcBef>
            </a:pPr>
            <a:r>
              <a:rPr lang="en-US" sz="1800" dirty="0" smtClean="0">
                <a:solidFill>
                  <a:schemeClr val="accent1"/>
                </a:solidFill>
              </a:rPr>
              <a:t>	EER </a:t>
            </a:r>
            <a:r>
              <a:rPr lang="en-US" sz="1800" dirty="0">
                <a:solidFill>
                  <a:schemeClr val="accent1"/>
                </a:solidFill>
              </a:rPr>
              <a:t>performance for different feature combinations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8739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18739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39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39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39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4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40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40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403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4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40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40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40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693738" y="1946275"/>
          <a:ext cx="6754812" cy="2711450"/>
        </p:xfrm>
        <a:graphic>
          <a:graphicData uri="http://schemas.openxmlformats.org/drawingml/2006/table">
            <a:tbl>
              <a:tblPr/>
              <a:tblGrid>
                <a:gridCol w="2319337"/>
                <a:gridCol w="2182813"/>
                <a:gridCol w="2252662"/>
              </a:tblGrid>
              <a:tr h="612775">
                <a:tc>
                  <a:txBody>
                    <a:bodyPr/>
                    <a:lstStyle/>
                    <a:p>
                      <a:pPr marL="971550" marR="0" lvl="0" indent="-5143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Features</a:t>
                      </a: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71550" marR="0" lvl="0" indent="-5143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GMM (16-mix)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71550" marR="0" lvl="0" indent="-5143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MixAR (8-mix)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971550" marR="0" lvl="0" indent="-5143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Static (12)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71550" marR="0" lvl="0" indent="-5143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22.1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71550" marR="0" lvl="0" indent="-5143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19.1</a:t>
                      </a: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971550" marR="0" lvl="0" indent="-5143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Static+E (13)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71550" marR="0" lvl="0" indent="-5143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33.1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71550" marR="0" lvl="0" indent="-5143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41.1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971550" marR="0" lvl="0" indent="-5143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Static+Δ (24)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71550" marR="0" lvl="0" indent="-5143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20.6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71550" marR="0" lvl="0" indent="-5143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20.4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971550" marR="0" lvl="0" indent="-5143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Static+Δ+ΔΔ (36)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71550" marR="0" lvl="0" indent="-5143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20.5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71550" marR="0" lvl="0" indent="-5143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20.5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7434" name="Text Box 66"/>
          <p:cNvSpPr txBox="1">
            <a:spLocks noChangeArrowheads="1"/>
          </p:cNvSpPr>
          <p:nvPr/>
        </p:nvSpPr>
        <p:spPr bwMode="auto">
          <a:xfrm>
            <a:off x="198438" y="5157788"/>
            <a:ext cx="782478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i="1" dirty="0">
                <a:solidFill>
                  <a:schemeClr val="bg1"/>
                </a:solidFill>
              </a:rPr>
              <a:t>Adding delta features does not help </a:t>
            </a:r>
            <a:r>
              <a:rPr lang="en-US" sz="1800" i="1" dirty="0" err="1">
                <a:solidFill>
                  <a:schemeClr val="bg1"/>
                </a:solidFill>
              </a:rPr>
              <a:t>MixAR</a:t>
            </a:r>
            <a:r>
              <a:rPr lang="en-US" sz="1800" i="1" dirty="0">
                <a:solidFill>
                  <a:schemeClr val="bg1"/>
                </a:solidFill>
              </a:rPr>
              <a:t> but helps GMM.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i="1" dirty="0" err="1">
                <a:solidFill>
                  <a:schemeClr val="bg1"/>
                </a:solidFill>
              </a:rPr>
              <a:t>MixAR</a:t>
            </a:r>
            <a:r>
              <a:rPr lang="en-US" sz="1800" i="1" dirty="0">
                <a:solidFill>
                  <a:schemeClr val="bg1"/>
                </a:solidFill>
              </a:rPr>
              <a:t> with only static features does better than GMM with </a:t>
            </a:r>
            <a:r>
              <a:rPr lang="en-US" sz="1800" i="1" dirty="0" err="1">
                <a:solidFill>
                  <a:schemeClr val="bg1"/>
                </a:solidFill>
              </a:rPr>
              <a:t>static+delta</a:t>
            </a:r>
            <a:r>
              <a:rPr lang="en-US" sz="1800" i="1" dirty="0">
                <a:solidFill>
                  <a:schemeClr val="bg1"/>
                </a:solidFill>
              </a:rPr>
              <a:t> features.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i="1" dirty="0">
                <a:solidFill>
                  <a:schemeClr val="bg1"/>
                </a:solidFill>
              </a:rPr>
              <a:t>Adding energy feature degrades performance.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Speaker Verification Experiment with NIST 2001</a:t>
            </a:r>
          </a:p>
        </p:txBody>
      </p:sp>
      <p:sp>
        <p:nvSpPr>
          <p:cNvPr id="189442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556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 dirty="0">
                <a:solidFill>
                  <a:schemeClr val="accent1"/>
                </a:solidFill>
              </a:rPr>
              <a:t>EER performance as a function of number of mixtures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8944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18944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44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44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44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4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44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45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451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4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45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45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45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456" name="Text Box 66"/>
          <p:cNvSpPr txBox="1">
            <a:spLocks noChangeArrowheads="1"/>
          </p:cNvSpPr>
          <p:nvPr/>
        </p:nvSpPr>
        <p:spPr bwMode="auto">
          <a:xfrm>
            <a:off x="257175" y="4346575"/>
            <a:ext cx="8002588" cy="88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i="1" dirty="0" err="1">
                <a:solidFill>
                  <a:schemeClr val="bg1"/>
                </a:solidFill>
              </a:rPr>
              <a:t>MixAR</a:t>
            </a:r>
            <a:r>
              <a:rPr lang="en-US" sz="1800" i="1" dirty="0">
                <a:solidFill>
                  <a:schemeClr val="bg1"/>
                </a:solidFill>
              </a:rPr>
              <a:t> with only static features does better than GMM with </a:t>
            </a:r>
            <a:r>
              <a:rPr lang="en-US" sz="1800" i="1" dirty="0" err="1">
                <a:solidFill>
                  <a:schemeClr val="bg1"/>
                </a:solidFill>
              </a:rPr>
              <a:t>static+delta</a:t>
            </a:r>
            <a:r>
              <a:rPr lang="en-US" sz="1800" i="1" dirty="0">
                <a:solidFill>
                  <a:schemeClr val="bg1"/>
                </a:solidFill>
              </a:rPr>
              <a:t> features.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i="1" dirty="0" err="1">
                <a:solidFill>
                  <a:schemeClr val="bg1"/>
                </a:solidFill>
              </a:rPr>
              <a:t>MixAR</a:t>
            </a:r>
            <a:r>
              <a:rPr lang="en-US" sz="1800" i="1" dirty="0">
                <a:solidFill>
                  <a:schemeClr val="bg1"/>
                </a:solidFill>
              </a:rPr>
              <a:t> uses fewer parameters to achieve better performance than GMM.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312863" y="1366838"/>
          <a:ext cx="5235575" cy="2459736"/>
        </p:xfrm>
        <a:graphic>
          <a:graphicData uri="http://schemas.openxmlformats.org/drawingml/2006/table">
            <a:tbl>
              <a:tblPr/>
              <a:tblGrid>
                <a:gridCol w="1744662"/>
                <a:gridCol w="1744663"/>
                <a:gridCol w="1746250"/>
              </a:tblGrid>
              <a:tr h="549275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mix.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GMM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Static+∆+∆∆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MixAR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Static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7305" marR="2730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23.1 (216)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24.1 (120)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27305" marR="2730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21.7 (432)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19.2 (240)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27305" marR="2730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20.5 (864)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19.1 (480)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27305" marR="2730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20.5 (1728)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19.2 (960)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Speaker Verification Experiment with NIST 2001</a:t>
            </a:r>
          </a:p>
        </p:txBody>
      </p:sp>
      <p:sp>
        <p:nvSpPr>
          <p:cNvPr id="191490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556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 dirty="0" smtClean="0">
                <a:solidFill>
                  <a:schemeClr val="accent1"/>
                </a:solidFill>
              </a:rPr>
              <a:t>	DET curves for NIST-2001 development data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9149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19149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49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49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49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4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49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49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49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5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50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50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50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504" name="Text Box 66"/>
          <p:cNvSpPr txBox="1">
            <a:spLocks noChangeArrowheads="1"/>
          </p:cNvSpPr>
          <p:nvPr/>
        </p:nvSpPr>
        <p:spPr bwMode="auto">
          <a:xfrm>
            <a:off x="228600" y="5099050"/>
            <a:ext cx="782478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i="1" dirty="0" err="1">
                <a:solidFill>
                  <a:schemeClr val="bg1"/>
                </a:solidFill>
              </a:rPr>
              <a:t>MixAR</a:t>
            </a:r>
            <a:r>
              <a:rPr lang="en-US" sz="1800" i="1" dirty="0">
                <a:solidFill>
                  <a:schemeClr val="bg1"/>
                </a:solidFill>
              </a:rPr>
              <a:t> using fewer parameters and only static features does consistently better than GMM using more parameters and </a:t>
            </a:r>
            <a:r>
              <a:rPr lang="en-US" sz="1800" i="1" dirty="0" err="1">
                <a:solidFill>
                  <a:schemeClr val="bg1"/>
                </a:solidFill>
              </a:rPr>
              <a:t>static+delta</a:t>
            </a:r>
            <a:r>
              <a:rPr lang="en-US" sz="1800" i="1" dirty="0">
                <a:solidFill>
                  <a:schemeClr val="bg1"/>
                </a:solidFill>
              </a:rPr>
              <a:t> features.</a:t>
            </a:r>
          </a:p>
        </p:txBody>
      </p:sp>
      <p:pic>
        <p:nvPicPr>
          <p:cNvPr id="191505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7100" y="1238250"/>
            <a:ext cx="407035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Effect of MixAR Order</a:t>
            </a:r>
          </a:p>
        </p:txBody>
      </p:sp>
      <p:sp>
        <p:nvSpPr>
          <p:cNvPr id="212995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556625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Increasing order leads to estimation problems due to numerical approximation involved in the M-step for gate coefficients.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However, we tried increasing the order from 1 to 2 to study the effects on verification performance on NIST-2001 development database.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</a:pPr>
            <a:r>
              <a:rPr lang="en-US" sz="1800" dirty="0" smtClean="0">
                <a:solidFill>
                  <a:schemeClr val="accent1"/>
                </a:solidFill>
              </a:rPr>
              <a:t>	EER </a:t>
            </a:r>
            <a:r>
              <a:rPr lang="en-US" sz="1800" dirty="0">
                <a:solidFill>
                  <a:schemeClr val="accent1"/>
                </a:solidFill>
              </a:rPr>
              <a:t>performance as a function of </a:t>
            </a:r>
            <a:r>
              <a:rPr lang="en-US" sz="1800" dirty="0" err="1">
                <a:solidFill>
                  <a:schemeClr val="accent1"/>
                </a:solidFill>
              </a:rPr>
              <a:t>MixAR</a:t>
            </a:r>
            <a:r>
              <a:rPr lang="en-US" sz="1800" dirty="0">
                <a:solidFill>
                  <a:schemeClr val="accent1"/>
                </a:solidFill>
              </a:rPr>
              <a:t> order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129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21299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299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299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00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00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0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00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00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00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0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00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00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009" name="Text Box 66"/>
          <p:cNvSpPr txBox="1">
            <a:spLocks noChangeArrowheads="1"/>
          </p:cNvSpPr>
          <p:nvPr/>
        </p:nvSpPr>
        <p:spPr bwMode="auto">
          <a:xfrm>
            <a:off x="228600" y="4532313"/>
            <a:ext cx="78247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i="1" dirty="0">
                <a:solidFill>
                  <a:schemeClr val="bg1"/>
                </a:solidFill>
              </a:rPr>
              <a:t>Increasing </a:t>
            </a:r>
            <a:r>
              <a:rPr lang="en-US" sz="1800" i="1" dirty="0" err="1">
                <a:solidFill>
                  <a:schemeClr val="bg1"/>
                </a:solidFill>
              </a:rPr>
              <a:t>MixAR</a:t>
            </a:r>
            <a:r>
              <a:rPr lang="en-US" sz="1800" i="1" dirty="0">
                <a:solidFill>
                  <a:schemeClr val="bg1"/>
                </a:solidFill>
              </a:rPr>
              <a:t> order does not lead to improved performance (perhaps due to estimation problems).</a:t>
            </a:r>
          </a:p>
        </p:txBody>
      </p:sp>
      <p:graphicFrame>
        <p:nvGraphicFramePr>
          <p:cNvPr id="213034" name="Group 42"/>
          <p:cNvGraphicFramePr>
            <a:graphicFrameLocks noGrp="1"/>
          </p:cNvGraphicFramePr>
          <p:nvPr/>
        </p:nvGraphicFramePr>
        <p:xfrm>
          <a:off x="573088" y="2913063"/>
          <a:ext cx="5249862" cy="1152525"/>
        </p:xfrm>
        <a:graphic>
          <a:graphicData uri="http://schemas.openxmlformats.org/drawingml/2006/table">
            <a:tbl>
              <a:tblPr/>
              <a:tblGrid>
                <a:gridCol w="1749425"/>
                <a:gridCol w="1751012"/>
                <a:gridCol w="1749425"/>
              </a:tblGrid>
              <a:tr h="628650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mix.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MixAR Order 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MixAR Order 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27305" marR="2730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 charset="0"/>
                          <a:cs typeface="DejaVu LGC Sans" charset="0"/>
                        </a:rPr>
                        <a:t>19.1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 charset="0"/>
                        <a:ea typeface="DejaVu LGC Sans" charset="0"/>
                        <a:cs typeface="DejaVu LGC Sans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 charset="0"/>
                          <a:cs typeface="DejaVu LGC Sans" charset="0"/>
                        </a:rPr>
                        <a:t>19.2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 charset="0"/>
                        <a:ea typeface="DejaVu LGC Sans" charset="0"/>
                        <a:cs typeface="DejaVu LGC Sans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Speaker Verification Experiment with TIMIT</a:t>
            </a:r>
          </a:p>
        </p:txBody>
      </p:sp>
      <p:sp>
        <p:nvSpPr>
          <p:cNvPr id="193538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556625" cy="155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All 168 speakers in the core test set were used.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5 utterances were used to train each speaker model and the remaining 5 for evaluation.</a:t>
            </a:r>
          </a:p>
          <a:p>
            <a:pPr marL="230188" indent="-230188">
              <a:spcBef>
                <a:spcPct val="20000"/>
              </a:spcBef>
            </a:pPr>
            <a:endParaRPr lang="en-US" sz="1800" dirty="0" smtClean="0">
              <a:solidFill>
                <a:schemeClr val="accent1"/>
              </a:solidFill>
            </a:endParaRPr>
          </a:p>
          <a:p>
            <a:pPr marL="230188" indent="-230188">
              <a:spcBef>
                <a:spcPct val="20000"/>
              </a:spcBef>
            </a:pPr>
            <a:r>
              <a:rPr lang="en-US" sz="1800" dirty="0" smtClean="0">
                <a:solidFill>
                  <a:schemeClr val="accent1"/>
                </a:solidFill>
              </a:rPr>
              <a:t>		EER </a:t>
            </a:r>
            <a:r>
              <a:rPr lang="en-US" sz="1800" dirty="0">
                <a:solidFill>
                  <a:schemeClr val="accent1"/>
                </a:solidFill>
              </a:rPr>
              <a:t>performance as a function of number of mixtures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9353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19354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54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54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54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5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54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54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54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5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54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55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55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552" name="Text Box 66"/>
          <p:cNvSpPr txBox="1">
            <a:spLocks noChangeArrowheads="1"/>
          </p:cNvSpPr>
          <p:nvPr/>
        </p:nvSpPr>
        <p:spPr bwMode="auto">
          <a:xfrm>
            <a:off x="228600" y="5099050"/>
            <a:ext cx="782478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i="1" dirty="0" err="1">
                <a:solidFill>
                  <a:schemeClr val="bg1"/>
                </a:solidFill>
              </a:rPr>
              <a:t>MixAR</a:t>
            </a:r>
            <a:r>
              <a:rPr lang="en-US" sz="1800" i="1" dirty="0">
                <a:solidFill>
                  <a:schemeClr val="bg1"/>
                </a:solidFill>
              </a:rPr>
              <a:t> using fewer parameters and only static features does better than GMM using more parameters and </a:t>
            </a:r>
            <a:r>
              <a:rPr lang="en-US" sz="1800" i="1" dirty="0" err="1">
                <a:solidFill>
                  <a:schemeClr val="bg1"/>
                </a:solidFill>
              </a:rPr>
              <a:t>static+delta</a:t>
            </a:r>
            <a:r>
              <a:rPr lang="en-US" sz="1800" i="1" dirty="0">
                <a:solidFill>
                  <a:schemeClr val="bg1"/>
                </a:solidFill>
              </a:rPr>
              <a:t> features.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299441" y="2559340"/>
          <a:ext cx="5249863" cy="2202561"/>
        </p:xfrm>
        <a:graphic>
          <a:graphicData uri="http://schemas.openxmlformats.org/drawingml/2006/table">
            <a:tbl>
              <a:tblPr/>
              <a:tblGrid>
                <a:gridCol w="1749425"/>
                <a:gridCol w="1751013"/>
                <a:gridCol w="1749425"/>
              </a:tblGrid>
              <a:tr h="628650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mix.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GMM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Static+∆+∆∆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MixAR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Static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27305" marR="2730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3.6 (432)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3.0 (240)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27305" marR="2730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2.4 (864)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1.8 (480)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27305" marR="2730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2.4 (1728)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1.7 (960)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Effect of Different Speech Noise Levels and Types</a:t>
            </a:r>
          </a:p>
        </p:txBody>
      </p:sp>
      <p:sp>
        <p:nvSpPr>
          <p:cNvPr id="195586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78994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 dirty="0">
                <a:solidFill>
                  <a:schemeClr val="accent1"/>
                </a:solidFill>
              </a:rPr>
              <a:t>	Speaker Verification </a:t>
            </a:r>
            <a:r>
              <a:rPr lang="en-US" sz="1800" dirty="0" smtClean="0">
                <a:solidFill>
                  <a:schemeClr val="accent1"/>
                </a:solidFill>
              </a:rPr>
              <a:t>Experiments </a:t>
            </a:r>
            <a:r>
              <a:rPr lang="en-US" sz="1800" dirty="0">
                <a:solidFill>
                  <a:schemeClr val="accent1"/>
                </a:solidFill>
              </a:rPr>
              <a:t>with </a:t>
            </a:r>
            <a:r>
              <a:rPr lang="en-US" sz="1800" dirty="0" smtClean="0">
                <a:solidFill>
                  <a:schemeClr val="accent1"/>
                </a:solidFill>
              </a:rPr>
              <a:t>TIMIT under Noisy Conditions 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Noise was added to TIMIT database at various SNR levels and speaker verification performance studied. 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95587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19558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8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5929" name="Group 345"/>
          <p:cNvGraphicFramePr>
            <a:graphicFrameLocks noGrp="1"/>
          </p:cNvGraphicFramePr>
          <p:nvPr/>
        </p:nvGraphicFramePr>
        <p:xfrm>
          <a:off x="638175" y="2080643"/>
          <a:ext cx="4957763" cy="3566160"/>
        </p:xfrm>
        <a:graphic>
          <a:graphicData uri="http://schemas.openxmlformats.org/drawingml/2006/table">
            <a:tbl>
              <a:tblPr/>
              <a:tblGrid>
                <a:gridCol w="995363"/>
                <a:gridCol w="1279525"/>
                <a:gridCol w="1062037"/>
                <a:gridCol w="766763"/>
                <a:gridCol w="854075"/>
              </a:tblGrid>
              <a:tr h="201613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GMM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(1728)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SNR (dB)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 Noise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White Noise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Babble Noise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Clean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4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dB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48.7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dB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44.7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dB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39.3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MixAR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(480)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Clean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dB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dB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47.6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0dB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33.9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48.5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47.6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Speaker Verification Overview</a:t>
            </a:r>
          </a:p>
        </p:txBody>
      </p:sp>
      <p:sp>
        <p:nvSpPr>
          <p:cNvPr id="22530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615363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accent1"/>
                </a:solidFill>
              </a:rPr>
              <a:t>Speaker Recognition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Speaker Identification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Speaker Verification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chemeClr val="accent1"/>
                </a:solidFill>
              </a:rPr>
              <a:t>Speaker </a:t>
            </a:r>
            <a:r>
              <a:rPr lang="en-US" sz="1800" dirty="0" smtClean="0">
                <a:solidFill>
                  <a:schemeClr val="accent1"/>
                </a:solidFill>
              </a:rPr>
              <a:t>Verification</a:t>
            </a:r>
            <a:endParaRPr lang="en-US" sz="1800" dirty="0">
              <a:solidFill>
                <a:schemeClr val="accent1"/>
              </a:solidFill>
            </a:endParaRPr>
          </a:p>
          <a:p>
            <a:pPr marL="687388" lvl="1" indent="-230188"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Accept or Reject identity claim made by a speaker (a Binary Decision) </a:t>
            </a:r>
          </a:p>
          <a:p>
            <a:pPr marL="687388" lvl="1" indent="-230188"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Applications: Secured access, surveillance, multimodal </a:t>
            </a:r>
            <a:r>
              <a:rPr lang="en-US" sz="1800" dirty="0" smtClean="0">
                <a:solidFill>
                  <a:schemeClr val="bg1"/>
                </a:solidFill>
              </a:rPr>
              <a:t>authentication.</a:t>
            </a:r>
            <a:endParaRPr lang="en-US" sz="1800" dirty="0"/>
          </a:p>
        </p:txBody>
      </p:sp>
      <p:pic>
        <p:nvPicPr>
          <p:cNvPr id="22531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5456" y="3517962"/>
            <a:ext cx="6136120" cy="254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Effect of Different Speech Noise Levels and Types</a:t>
            </a:r>
          </a:p>
        </p:txBody>
      </p:sp>
      <p:sp>
        <p:nvSpPr>
          <p:cNvPr id="195586" name="Text Box 66"/>
          <p:cNvSpPr txBox="1">
            <a:spLocks noChangeArrowheads="1"/>
          </p:cNvSpPr>
          <p:nvPr/>
        </p:nvSpPr>
        <p:spPr bwMode="auto">
          <a:xfrm>
            <a:off x="621735" y="808038"/>
            <a:ext cx="789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 dirty="0">
                <a:solidFill>
                  <a:schemeClr val="accent1"/>
                </a:solidFill>
              </a:rPr>
              <a:t>	Speaker </a:t>
            </a:r>
            <a:r>
              <a:rPr lang="en-US" sz="1800" dirty="0" smtClean="0">
                <a:solidFill>
                  <a:schemeClr val="accent1"/>
                </a:solidFill>
              </a:rPr>
              <a:t>Verification DET with </a:t>
            </a:r>
            <a:r>
              <a:rPr lang="en-US" sz="1800" dirty="0" err="1" smtClean="0">
                <a:solidFill>
                  <a:schemeClr val="accent1"/>
                </a:solidFill>
              </a:rPr>
              <a:t>TIMIT+White</a:t>
            </a:r>
            <a:r>
              <a:rPr lang="en-US" sz="1800" dirty="0" smtClean="0">
                <a:solidFill>
                  <a:schemeClr val="accent1"/>
                </a:solidFill>
              </a:rPr>
              <a:t> noise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95587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19558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8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88418" name="Picture 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6191" y="1496287"/>
            <a:ext cx="4803840" cy="452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Effect of Different Speech Noise Levels and Types</a:t>
            </a:r>
          </a:p>
        </p:txBody>
      </p:sp>
      <p:sp>
        <p:nvSpPr>
          <p:cNvPr id="195586" name="Text Box 66"/>
          <p:cNvSpPr txBox="1">
            <a:spLocks noChangeArrowheads="1"/>
          </p:cNvSpPr>
          <p:nvPr/>
        </p:nvSpPr>
        <p:spPr bwMode="auto">
          <a:xfrm>
            <a:off x="483185" y="808038"/>
            <a:ext cx="789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 dirty="0">
                <a:solidFill>
                  <a:schemeClr val="accent1"/>
                </a:solidFill>
              </a:rPr>
              <a:t>	Speaker Verification </a:t>
            </a:r>
            <a:r>
              <a:rPr lang="en-US" sz="1800" dirty="0" smtClean="0">
                <a:solidFill>
                  <a:schemeClr val="accent1"/>
                </a:solidFill>
              </a:rPr>
              <a:t>DET with </a:t>
            </a:r>
            <a:r>
              <a:rPr lang="en-US" sz="1800" dirty="0" err="1" smtClean="0">
                <a:solidFill>
                  <a:schemeClr val="accent1"/>
                </a:solidFill>
              </a:rPr>
              <a:t>TIMIT+Babble</a:t>
            </a:r>
            <a:r>
              <a:rPr lang="en-US" sz="1800" dirty="0" smtClean="0">
                <a:solidFill>
                  <a:schemeClr val="accent1"/>
                </a:solidFill>
              </a:rPr>
              <a:t> noise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95587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19558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8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89442" name="Picture 7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2545" y="1510140"/>
            <a:ext cx="4803840" cy="452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Effect of Different Speech Noise Levels and Types</a:t>
            </a:r>
          </a:p>
        </p:txBody>
      </p:sp>
      <p:sp>
        <p:nvSpPr>
          <p:cNvPr id="195586" name="Text Box 66"/>
          <p:cNvSpPr txBox="1">
            <a:spLocks noChangeArrowheads="1"/>
          </p:cNvSpPr>
          <p:nvPr/>
        </p:nvSpPr>
        <p:spPr bwMode="auto">
          <a:xfrm>
            <a:off x="538605" y="808038"/>
            <a:ext cx="789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 dirty="0">
                <a:solidFill>
                  <a:schemeClr val="accent1"/>
                </a:solidFill>
              </a:rPr>
              <a:t>	Speaker Verification </a:t>
            </a:r>
            <a:r>
              <a:rPr lang="en-US" sz="1800" dirty="0" smtClean="0">
                <a:solidFill>
                  <a:schemeClr val="accent1"/>
                </a:solidFill>
              </a:rPr>
              <a:t>DET with </a:t>
            </a:r>
            <a:r>
              <a:rPr lang="en-US" sz="1800" dirty="0" err="1" smtClean="0">
                <a:solidFill>
                  <a:schemeClr val="accent1"/>
                </a:solidFill>
              </a:rPr>
              <a:t>TIMIT+Car</a:t>
            </a:r>
            <a:r>
              <a:rPr lang="en-US" sz="1800" dirty="0" smtClean="0">
                <a:solidFill>
                  <a:schemeClr val="accent1"/>
                </a:solidFill>
              </a:rPr>
              <a:t> noise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95587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19558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8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9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904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1217" y="1323542"/>
            <a:ext cx="5354505" cy="436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3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Effect of Different Channel Conditions</a:t>
            </a:r>
          </a:p>
        </p:txBody>
      </p:sp>
      <p:sp>
        <p:nvSpPr>
          <p:cNvPr id="197634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631238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 dirty="0">
                <a:solidFill>
                  <a:schemeClr val="accent1"/>
                </a:solidFill>
              </a:rPr>
              <a:t>	Speaker Verification Experiments with similar speech data but different channel conditions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TIMIT (high quality speech audio)</a:t>
            </a:r>
          </a:p>
          <a:p>
            <a:pPr marL="230188" indent="-230188">
              <a:spcBef>
                <a:spcPct val="20000"/>
              </a:spcBef>
              <a:buFont typeface="Arial" charset="0"/>
              <a:buNone/>
            </a:pPr>
            <a:r>
              <a:rPr lang="en-US" sz="1800" dirty="0">
                <a:solidFill>
                  <a:schemeClr val="bg1"/>
                </a:solidFill>
              </a:rPr>
              <a:t>	vs.</a:t>
            </a:r>
          </a:p>
          <a:p>
            <a:pPr marL="230188" indent="-230188">
              <a:spcBef>
                <a:spcPct val="20000"/>
              </a:spcBef>
              <a:buFont typeface="Arial" charset="0"/>
              <a:buNone/>
            </a:pPr>
            <a:r>
              <a:rPr lang="en-US" sz="1800" dirty="0">
                <a:solidFill>
                  <a:schemeClr val="bg1"/>
                </a:solidFill>
              </a:rPr>
              <a:t>	NTIMIT (telephone-quality speech audio)</a:t>
            </a:r>
          </a:p>
        </p:txBody>
      </p:sp>
      <p:sp>
        <p:nvSpPr>
          <p:cNvPr id="19763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19763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63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63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63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6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64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64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643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6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64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64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64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7948" name="Group 316"/>
          <p:cNvGraphicFramePr>
            <a:graphicFrameLocks noGrp="1"/>
          </p:cNvGraphicFramePr>
          <p:nvPr/>
        </p:nvGraphicFramePr>
        <p:xfrm>
          <a:off x="650875" y="2720833"/>
          <a:ext cx="5464175" cy="1645920"/>
        </p:xfrm>
        <a:graphic>
          <a:graphicData uri="http://schemas.openxmlformats.org/drawingml/2006/table">
            <a:tbl>
              <a:tblPr/>
              <a:tblGrid>
                <a:gridCol w="1582738"/>
                <a:gridCol w="2052637"/>
                <a:gridCol w="1828800"/>
              </a:tblGrid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Database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GMM (1728)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Static+∆+∆∆ MFCCs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MixAR (480)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Static MFCCs Only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TIMIT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NTIMIT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277085" y="4699399"/>
            <a:ext cx="8340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i="1" dirty="0" err="1" smtClean="0">
                <a:solidFill>
                  <a:schemeClr val="bg1"/>
                </a:solidFill>
              </a:rPr>
              <a:t>MixAR</a:t>
            </a:r>
            <a:r>
              <a:rPr lang="en-US" sz="1800" i="1" dirty="0" smtClean="0">
                <a:solidFill>
                  <a:schemeClr val="bg1"/>
                </a:solidFill>
              </a:rPr>
              <a:t> using fewer parameters and only static features provides comparable performance to that of GMM using more parameters and </a:t>
            </a:r>
            <a:r>
              <a:rPr lang="en-US" sz="1800" i="1" dirty="0" err="1" smtClean="0">
                <a:solidFill>
                  <a:schemeClr val="bg1"/>
                </a:solidFill>
              </a:rPr>
              <a:t>static+delta</a:t>
            </a:r>
            <a:r>
              <a:rPr lang="en-US" sz="1800" i="1" dirty="0" smtClean="0">
                <a:solidFill>
                  <a:schemeClr val="bg1"/>
                </a:solidFill>
              </a:rPr>
              <a:t> features.</a:t>
            </a:r>
            <a:endParaRPr lang="en-US" sz="1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3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Effect of Different Channel Conditions</a:t>
            </a:r>
          </a:p>
        </p:txBody>
      </p:sp>
      <p:sp>
        <p:nvSpPr>
          <p:cNvPr id="197634" name="Text Box 66"/>
          <p:cNvSpPr txBox="1">
            <a:spLocks noChangeArrowheads="1"/>
          </p:cNvSpPr>
          <p:nvPr/>
        </p:nvSpPr>
        <p:spPr bwMode="auto">
          <a:xfrm>
            <a:off x="247650" y="766473"/>
            <a:ext cx="8631238" cy="60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	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TIMIT (high quality speech audio</a:t>
            </a:r>
            <a:r>
              <a:rPr lang="en-US" sz="1800" dirty="0" smtClean="0">
                <a:solidFill>
                  <a:schemeClr val="bg1"/>
                </a:solidFill>
              </a:rPr>
              <a:t>) vs. NTIMIT </a:t>
            </a:r>
            <a:r>
              <a:rPr lang="en-US" sz="1800" dirty="0">
                <a:solidFill>
                  <a:schemeClr val="bg1"/>
                </a:solidFill>
              </a:rPr>
              <a:t>(telephone-quality speech audio)</a:t>
            </a:r>
          </a:p>
        </p:txBody>
      </p:sp>
      <p:sp>
        <p:nvSpPr>
          <p:cNvPr id="19763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19763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63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63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63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6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64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64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643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6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64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64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64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86370" name="Picture 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4354" y="1892005"/>
            <a:ext cx="4803840" cy="452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Effect of Training Data Duration</a:t>
            </a:r>
          </a:p>
        </p:txBody>
      </p:sp>
      <p:sp>
        <p:nvSpPr>
          <p:cNvPr id="219139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631238" cy="121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 dirty="0">
                <a:solidFill>
                  <a:schemeClr val="accent1"/>
                </a:solidFill>
              </a:rPr>
              <a:t>	Speaker Verification Experiments with Variable Amounts of Training </a:t>
            </a:r>
            <a:r>
              <a:rPr lang="en-US" sz="1800" dirty="0" smtClean="0">
                <a:solidFill>
                  <a:schemeClr val="accent1"/>
                </a:solidFill>
              </a:rPr>
              <a:t>Data using NIST 2001 Development Database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Important </a:t>
            </a:r>
            <a:r>
              <a:rPr lang="en-US" sz="1800" dirty="0">
                <a:solidFill>
                  <a:schemeClr val="bg1"/>
                </a:solidFill>
              </a:rPr>
              <a:t>to study if </a:t>
            </a:r>
            <a:r>
              <a:rPr lang="en-US" sz="1800" dirty="0" err="1">
                <a:solidFill>
                  <a:schemeClr val="bg1"/>
                </a:solidFill>
              </a:rPr>
              <a:t>MixAR</a:t>
            </a:r>
            <a:r>
              <a:rPr lang="en-US" sz="1800" dirty="0">
                <a:solidFill>
                  <a:schemeClr val="bg1"/>
                </a:solidFill>
              </a:rPr>
              <a:t> is applicable when training data is limited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191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21914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14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14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14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14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14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14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14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14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1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15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15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9153" name="Group 17"/>
          <p:cNvGraphicFramePr>
            <a:graphicFrameLocks noGrp="1"/>
          </p:cNvGraphicFramePr>
          <p:nvPr/>
        </p:nvGraphicFramePr>
        <p:xfrm>
          <a:off x="1028700" y="1994348"/>
          <a:ext cx="3644900" cy="4572000"/>
        </p:xfrm>
        <a:graphic>
          <a:graphicData uri="http://schemas.openxmlformats.org/drawingml/2006/table">
            <a:tbl>
              <a:tblPr/>
              <a:tblGrid>
                <a:gridCol w="1460500"/>
                <a:gridCol w="1125538"/>
                <a:gridCol w="1058862"/>
              </a:tblGrid>
              <a:tr h="303213">
                <a:tc rowSpan="6"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GMM</a:t>
                      </a: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(864)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Training Utterance Duration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120*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rowSpan="5"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MixAR</a:t>
                      </a: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(480)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120*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4862944" y="1933409"/>
            <a:ext cx="372687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1800" i="1" dirty="0" smtClean="0"/>
              <a:t> There is a 43.9% increase in EER for GMM when the training utterance duration reduces from about 120s to 15 s</a:t>
            </a:r>
          </a:p>
          <a:p>
            <a:pPr algn="just">
              <a:buFont typeface="Arial" pitchFamily="34" charset="0"/>
              <a:buChar char="•"/>
            </a:pPr>
            <a:endParaRPr lang="en-US" sz="1800" i="1" dirty="0" smtClean="0"/>
          </a:p>
          <a:p>
            <a:pPr algn="just">
              <a:buFont typeface="Arial" pitchFamily="34" charset="0"/>
              <a:buChar char="•"/>
            </a:pPr>
            <a:r>
              <a:rPr lang="en-US" sz="1800" i="1" dirty="0" smtClean="0"/>
              <a:t> The corresponding increase in EER for </a:t>
            </a:r>
            <a:r>
              <a:rPr lang="en-US" sz="1800" i="1" dirty="0" err="1" smtClean="0"/>
              <a:t>MixAR</a:t>
            </a:r>
            <a:r>
              <a:rPr lang="en-US" sz="1800" i="1" dirty="0" smtClean="0"/>
              <a:t> is only 26.56%.</a:t>
            </a:r>
          </a:p>
          <a:p>
            <a:pPr algn="just">
              <a:buFont typeface="Arial" pitchFamily="34" charset="0"/>
              <a:buChar char="•"/>
            </a:pPr>
            <a:endParaRPr lang="en-US" sz="1800" i="1" dirty="0" smtClean="0"/>
          </a:p>
          <a:p>
            <a:pPr algn="just">
              <a:buFont typeface="Arial" pitchFamily="34" charset="0"/>
              <a:buChar char="•"/>
            </a:pPr>
            <a:r>
              <a:rPr lang="en-US" sz="1800" i="1" dirty="0" smtClean="0"/>
              <a:t> </a:t>
            </a:r>
            <a:r>
              <a:rPr lang="en-US" sz="1800" i="1" dirty="0" err="1" smtClean="0"/>
              <a:t>MixAR</a:t>
            </a:r>
            <a:r>
              <a:rPr lang="en-US" sz="1800" i="1" dirty="0" smtClean="0"/>
              <a:t> can handle shorter training data durations better than GMM.</a:t>
            </a:r>
          </a:p>
          <a:p>
            <a:pPr algn="just"/>
            <a:r>
              <a:rPr lang="en-US" sz="1800" i="1" dirty="0" smtClean="0"/>
              <a:t>- This is perhaps due to the smaller number of parameters to be estimated for </a:t>
            </a:r>
            <a:r>
              <a:rPr lang="en-US" sz="1800" i="1" dirty="0" err="1" smtClean="0"/>
              <a:t>MixAR</a:t>
            </a:r>
            <a:r>
              <a:rPr lang="en-US" sz="1800" i="1" dirty="0" smtClean="0"/>
              <a:t>  while GMM suffers parameter estimation problems when training data is limited.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Effect of Evaluation Data Durtation</a:t>
            </a:r>
          </a:p>
        </p:txBody>
      </p:sp>
      <p:sp>
        <p:nvSpPr>
          <p:cNvPr id="221187" name="Text Box 66"/>
          <p:cNvSpPr txBox="1">
            <a:spLocks noChangeArrowheads="1"/>
          </p:cNvSpPr>
          <p:nvPr/>
        </p:nvSpPr>
        <p:spPr bwMode="auto">
          <a:xfrm>
            <a:off x="247650" y="796925"/>
            <a:ext cx="8631238" cy="88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 dirty="0">
                <a:solidFill>
                  <a:schemeClr val="accent1"/>
                </a:solidFill>
              </a:rPr>
              <a:t>	Speaker Verification Experiments with Variable Amounts of Evaluation </a:t>
            </a:r>
            <a:r>
              <a:rPr lang="en-US" sz="1800" dirty="0" smtClean="0">
                <a:solidFill>
                  <a:schemeClr val="accent1"/>
                </a:solidFill>
              </a:rPr>
              <a:t>Data using NIST-2001 development database</a:t>
            </a:r>
            <a:endParaRPr lang="en-US" sz="1800" dirty="0">
              <a:solidFill>
                <a:schemeClr val="accent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Does </a:t>
            </a:r>
            <a:r>
              <a:rPr lang="en-US" sz="1800" dirty="0" err="1">
                <a:solidFill>
                  <a:schemeClr val="bg1"/>
                </a:solidFill>
              </a:rPr>
              <a:t>MixAR</a:t>
            </a:r>
            <a:r>
              <a:rPr lang="en-US" sz="1800" dirty="0">
                <a:solidFill>
                  <a:schemeClr val="bg1"/>
                </a:solidFill>
              </a:rPr>
              <a:t> perform well when evaluation data is short?.</a:t>
            </a:r>
          </a:p>
        </p:txBody>
      </p:sp>
      <p:sp>
        <p:nvSpPr>
          <p:cNvPr id="2211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2211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19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19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19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19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19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19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19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19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1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19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20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21453" name="Group 269"/>
          <p:cNvGraphicFramePr>
            <a:graphicFrameLocks noGrp="1"/>
          </p:cNvGraphicFramePr>
          <p:nvPr/>
        </p:nvGraphicFramePr>
        <p:xfrm>
          <a:off x="765455" y="1912510"/>
          <a:ext cx="3656013" cy="4572000"/>
        </p:xfrm>
        <a:graphic>
          <a:graphicData uri="http://schemas.openxmlformats.org/drawingml/2006/table">
            <a:tbl>
              <a:tblPr/>
              <a:tblGrid>
                <a:gridCol w="1471613"/>
                <a:gridCol w="1236662"/>
                <a:gridCol w="947738"/>
              </a:tblGrid>
              <a:tr h="303213">
                <a:tc rowSpan="6"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GMM</a:t>
                      </a: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(864)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Evaluation Utterance Duration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30*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rowSpan="5"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MixAR</a:t>
                      </a: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(480)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30*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4641273" y="2293621"/>
            <a:ext cx="404552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1800" i="1" dirty="0" smtClean="0"/>
              <a:t> For GMM, there is an increase in EER of 31.2% as the evaluation duration reduces from about 30s to 3s.</a:t>
            </a:r>
          </a:p>
          <a:p>
            <a:pPr algn="just">
              <a:buFont typeface="Arial" pitchFamily="34" charset="0"/>
              <a:buChar char="•"/>
            </a:pPr>
            <a:endParaRPr lang="en-US" sz="1800" i="1" dirty="0" smtClean="0"/>
          </a:p>
          <a:p>
            <a:pPr algn="just">
              <a:buFont typeface="Arial" pitchFamily="34" charset="0"/>
              <a:buChar char="•"/>
            </a:pPr>
            <a:r>
              <a:rPr lang="en-US" sz="1800" i="1" dirty="0" smtClean="0"/>
              <a:t> The corresponding reduction for </a:t>
            </a:r>
            <a:r>
              <a:rPr lang="en-US" sz="1800" i="1" dirty="0" err="1" smtClean="0"/>
              <a:t>MixAR</a:t>
            </a:r>
            <a:r>
              <a:rPr lang="en-US" sz="1800" i="1" dirty="0" smtClean="0"/>
              <a:t> is 33.3%. </a:t>
            </a:r>
          </a:p>
          <a:p>
            <a:pPr algn="just">
              <a:buFont typeface="Arial" pitchFamily="34" charset="0"/>
              <a:buChar char="•"/>
            </a:pPr>
            <a:endParaRPr lang="en-US" sz="1800" i="1" dirty="0" smtClean="0"/>
          </a:p>
          <a:p>
            <a:pPr algn="just">
              <a:buFont typeface="Arial" pitchFamily="34" charset="0"/>
              <a:buChar char="•"/>
            </a:pPr>
            <a:r>
              <a:rPr lang="en-US" sz="1800" i="1" dirty="0" smtClean="0"/>
              <a:t> </a:t>
            </a:r>
            <a:r>
              <a:rPr lang="en-US" sz="1800" i="1" dirty="0" err="1" smtClean="0"/>
              <a:t>MixAR</a:t>
            </a:r>
            <a:r>
              <a:rPr lang="en-US" sz="1800" i="1" dirty="0" smtClean="0"/>
              <a:t> appears to be slightly more affected by duration than GMM as the evaluation data duration is reduced.</a:t>
            </a:r>
          </a:p>
          <a:p>
            <a:pPr algn="just">
              <a:buFont typeface="Arial" pitchFamily="34" charset="0"/>
              <a:buChar char="•"/>
            </a:pPr>
            <a:endParaRPr lang="en-US" sz="1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2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Summary and Conclusion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01730" name="Text Box 66"/>
          <p:cNvSpPr txBox="1">
            <a:spLocks noChangeArrowheads="1"/>
          </p:cNvSpPr>
          <p:nvPr/>
        </p:nvSpPr>
        <p:spPr bwMode="auto">
          <a:xfrm>
            <a:off x="247650" y="683343"/>
            <a:ext cx="8540750" cy="5650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Outlined speaker verification problem and associated figures of merit.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Motivated use of nonlinear models in speech systems.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Introduced </a:t>
            </a:r>
            <a:r>
              <a:rPr lang="en-US" sz="1800" dirty="0" err="1">
                <a:solidFill>
                  <a:schemeClr val="bg1"/>
                </a:solidFill>
              </a:rPr>
              <a:t>MixAR</a:t>
            </a:r>
            <a:r>
              <a:rPr lang="en-US" sz="1800" dirty="0">
                <a:solidFill>
                  <a:schemeClr val="bg1"/>
                </a:solidFill>
              </a:rPr>
              <a:t> as a nonlinear statistical model into speaker verification systems.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Studied </a:t>
            </a:r>
            <a:r>
              <a:rPr lang="en-US" sz="1800" dirty="0" err="1">
                <a:solidFill>
                  <a:schemeClr val="bg1"/>
                </a:solidFill>
              </a:rPr>
              <a:t>MixAR</a:t>
            </a:r>
            <a:r>
              <a:rPr lang="en-US" sz="1800" dirty="0">
                <a:solidFill>
                  <a:schemeClr val="bg1"/>
                </a:solidFill>
              </a:rPr>
              <a:t> parameter estimation problem using Generalized EM algorithm.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Evaluated </a:t>
            </a:r>
            <a:r>
              <a:rPr lang="en-US" sz="1800" dirty="0" err="1">
                <a:solidFill>
                  <a:schemeClr val="bg1"/>
                </a:solidFill>
              </a:rPr>
              <a:t>MixAR</a:t>
            </a:r>
            <a:r>
              <a:rPr lang="en-US" sz="1800" dirty="0">
                <a:solidFill>
                  <a:schemeClr val="bg1"/>
                </a:solidFill>
              </a:rPr>
              <a:t> on a variety of noise and channel conditions and using several standard databases, and demonstrated superiority of </a:t>
            </a:r>
            <a:r>
              <a:rPr lang="en-US" sz="1800" dirty="0" err="1">
                <a:solidFill>
                  <a:schemeClr val="bg1"/>
                </a:solidFill>
              </a:rPr>
              <a:t>MixAR</a:t>
            </a:r>
            <a:r>
              <a:rPr lang="en-US" sz="1800" dirty="0">
                <a:solidFill>
                  <a:schemeClr val="bg1"/>
                </a:solidFill>
              </a:rPr>
              <a:t> over GMMs for speaker verification.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In almost all cases, </a:t>
            </a:r>
            <a:r>
              <a:rPr lang="en-US" sz="1800" dirty="0" err="1">
                <a:solidFill>
                  <a:schemeClr val="bg1"/>
                </a:solidFill>
              </a:rPr>
              <a:t>MixAR</a:t>
            </a:r>
            <a:r>
              <a:rPr lang="en-US" sz="1800" dirty="0">
                <a:solidFill>
                  <a:schemeClr val="bg1"/>
                </a:solidFill>
              </a:rPr>
              <a:t> used 2x fewer parameters to achieve performance exceeding or comparable to that of GMM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Studied training and evaluation utterance duration effects on verification performance.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Future Scope of MixAR in Speech Systems</a:t>
            </a:r>
          </a:p>
        </p:txBody>
      </p:sp>
      <p:sp>
        <p:nvSpPr>
          <p:cNvPr id="223235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026400" cy="421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Study computational complexity of both </a:t>
            </a:r>
            <a:r>
              <a:rPr lang="en-US" sz="1800" dirty="0" err="1">
                <a:solidFill>
                  <a:schemeClr val="bg1"/>
                </a:solidFill>
              </a:rPr>
              <a:t>MixAR</a:t>
            </a:r>
            <a:r>
              <a:rPr lang="en-US" sz="1800" dirty="0">
                <a:solidFill>
                  <a:schemeClr val="bg1"/>
                </a:solidFill>
              </a:rPr>
              <a:t> and GMM, especially for the evaluation stage which needs to be </a:t>
            </a:r>
            <a:r>
              <a:rPr lang="en-US" sz="1800" dirty="0" smtClean="0">
                <a:solidFill>
                  <a:schemeClr val="bg1"/>
                </a:solidFill>
              </a:rPr>
              <a:t>performed near </a:t>
            </a:r>
            <a:r>
              <a:rPr lang="en-US" sz="1800" dirty="0">
                <a:solidFill>
                  <a:schemeClr val="bg1"/>
                </a:solidFill>
              </a:rPr>
              <a:t>real-time while training is typically offline.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Extend the concept of universal background models  (UBM) in GMMs to </a:t>
            </a:r>
            <a:r>
              <a:rPr lang="en-US" sz="1800" dirty="0" err="1">
                <a:solidFill>
                  <a:schemeClr val="bg1"/>
                </a:solidFill>
              </a:rPr>
              <a:t>MixAR</a:t>
            </a:r>
            <a:r>
              <a:rPr lang="en-US" sz="1800" dirty="0">
                <a:solidFill>
                  <a:schemeClr val="bg1"/>
                </a:solidFill>
              </a:rPr>
              <a:t> by deriving speaker adaptation techniques. This can help training models for speakers with very little data.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Design discriminative approaches to </a:t>
            </a:r>
            <a:r>
              <a:rPr lang="en-US" sz="1800" dirty="0" err="1">
                <a:solidFill>
                  <a:schemeClr val="bg1"/>
                </a:solidFill>
              </a:rPr>
              <a:t>MixAR</a:t>
            </a:r>
            <a:r>
              <a:rPr lang="en-US" sz="1800" dirty="0">
                <a:solidFill>
                  <a:schemeClr val="bg1"/>
                </a:solidFill>
              </a:rPr>
              <a:t> training parallel to those for GMM and note if performance of </a:t>
            </a:r>
            <a:r>
              <a:rPr lang="en-US" sz="1800" dirty="0" err="1">
                <a:solidFill>
                  <a:schemeClr val="bg1"/>
                </a:solidFill>
              </a:rPr>
              <a:t>MixAR</a:t>
            </a:r>
            <a:r>
              <a:rPr lang="en-US" sz="1800" dirty="0">
                <a:solidFill>
                  <a:schemeClr val="bg1"/>
                </a:solidFill>
              </a:rPr>
              <a:t> is improved.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Extend the applicability of </a:t>
            </a:r>
            <a:r>
              <a:rPr lang="en-US" sz="1800" dirty="0" err="1">
                <a:solidFill>
                  <a:schemeClr val="bg1"/>
                </a:solidFill>
              </a:rPr>
              <a:t>MixAR</a:t>
            </a:r>
            <a:r>
              <a:rPr lang="en-US" sz="1800" dirty="0">
                <a:solidFill>
                  <a:schemeClr val="bg1"/>
                </a:solidFill>
              </a:rPr>
              <a:t> to other speech processing problems – particularly speech recognition. This is perhaps the most </a:t>
            </a:r>
            <a:r>
              <a:rPr lang="en-US" sz="1800" dirty="0" smtClean="0">
                <a:solidFill>
                  <a:schemeClr val="bg1"/>
                </a:solidFill>
              </a:rPr>
              <a:t>important, though also, difficult </a:t>
            </a:r>
            <a:r>
              <a:rPr lang="en-US" sz="1800" dirty="0">
                <a:solidFill>
                  <a:schemeClr val="bg1"/>
                </a:solidFill>
              </a:rPr>
              <a:t>step in establishing </a:t>
            </a:r>
            <a:r>
              <a:rPr lang="en-US" sz="1800" dirty="0" err="1">
                <a:solidFill>
                  <a:schemeClr val="bg1"/>
                </a:solidFill>
              </a:rPr>
              <a:t>MixAR</a:t>
            </a:r>
            <a:r>
              <a:rPr lang="en-US" sz="1800" dirty="0">
                <a:solidFill>
                  <a:schemeClr val="bg1"/>
                </a:solidFill>
              </a:rPr>
              <a:t> as a superior alternative to GMM.</a:t>
            </a:r>
          </a:p>
        </p:txBody>
      </p:sp>
      <p:sp>
        <p:nvSpPr>
          <p:cNvPr id="2232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22323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23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23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24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24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24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24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24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24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2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24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24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5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826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827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82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Brief Bibliography</a:t>
            </a:r>
          </a:p>
        </p:txBody>
      </p:sp>
      <p:sp>
        <p:nvSpPr>
          <p:cNvPr id="6" name="Rectangle 109"/>
          <p:cNvSpPr txBox="1">
            <a:spLocks noChangeArrowheads="1"/>
          </p:cNvSpPr>
          <p:nvPr/>
        </p:nvSpPr>
        <p:spPr>
          <a:xfrm>
            <a:off x="219075" y="773113"/>
            <a:ext cx="8694738" cy="5376862"/>
          </a:xfrm>
          <a:prstGeom prst="rect">
            <a:avLst/>
          </a:prstGeom>
          <a:noFill/>
          <a:ln/>
        </p:spPr>
        <p:txBody>
          <a:bodyPr/>
          <a:lstStyle/>
          <a:p>
            <a:pPr marL="342900" indent="-342900">
              <a:spcBef>
                <a:spcPct val="50000"/>
              </a:spcBef>
              <a:spcAft>
                <a:spcPct val="50000"/>
              </a:spcAft>
              <a:buFontTx/>
              <a:buChar char="•"/>
              <a:defRPr/>
            </a:pPr>
            <a:r>
              <a:rPr lang="en-US" sz="1400" kern="0" dirty="0">
                <a:latin typeface="Arial" pitchFamily="34" charset="0"/>
              </a:rPr>
              <a:t>X. Huang, A. </a:t>
            </a:r>
            <a:r>
              <a:rPr lang="en-US" sz="1400" kern="0" dirty="0" err="1">
                <a:latin typeface="Arial" pitchFamily="34" charset="0"/>
              </a:rPr>
              <a:t>Acero</a:t>
            </a:r>
            <a:r>
              <a:rPr lang="en-US" sz="1400" kern="0" dirty="0">
                <a:latin typeface="Arial" pitchFamily="34" charset="0"/>
              </a:rPr>
              <a:t>, and H. Hon, </a:t>
            </a:r>
            <a:r>
              <a:rPr lang="en-US" sz="1400" kern="0" dirty="0">
                <a:solidFill>
                  <a:srgbClr val="892034"/>
                </a:solidFill>
                <a:latin typeface="Arial" pitchFamily="34" charset="0"/>
              </a:rPr>
              <a:t>Spoken Language Processing: A Guide to Theory</a:t>
            </a:r>
            <a:r>
              <a:rPr lang="en-US" sz="1400" kern="0" dirty="0">
                <a:latin typeface="Arial" pitchFamily="34" charset="0"/>
              </a:rPr>
              <a:t>, </a:t>
            </a:r>
            <a:r>
              <a:rPr lang="en-US" sz="1400" kern="0" dirty="0">
                <a:solidFill>
                  <a:schemeClr val="accent2"/>
                </a:solidFill>
                <a:latin typeface="Arial" pitchFamily="34" charset="0"/>
              </a:rPr>
              <a:t>Algorithm, and System Development</a:t>
            </a:r>
            <a:r>
              <a:rPr lang="en-US" sz="1400" kern="0" dirty="0">
                <a:latin typeface="Arial" pitchFamily="34" charset="0"/>
              </a:rPr>
              <a:t>, Prentice-Hall, </a:t>
            </a:r>
            <a:r>
              <a:rPr lang="en-US" sz="1400" kern="0" dirty="0" smtClean="0">
                <a:latin typeface="Arial" pitchFamily="34" charset="0"/>
              </a:rPr>
              <a:t>2001.</a:t>
            </a: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Tx/>
              <a:buChar char="•"/>
              <a:defRPr/>
            </a:pPr>
            <a:r>
              <a:rPr lang="en-US" sz="1400" dirty="0" smtClean="0"/>
              <a:t>D. A. Reynolds, and W. M. Campbell, “</a:t>
            </a:r>
            <a:r>
              <a:rPr lang="en-US" sz="1400" dirty="0" smtClean="0">
                <a:solidFill>
                  <a:schemeClr val="accent2"/>
                </a:solidFill>
              </a:rPr>
              <a:t>Text-Independent Speaker Recognition</a:t>
            </a:r>
            <a:r>
              <a:rPr lang="en-US" sz="1400" dirty="0" smtClean="0"/>
              <a:t>,” pp. 763–781, book chapter in: Y. H. J. </a:t>
            </a:r>
            <a:r>
              <a:rPr lang="en-US" sz="1400" dirty="0" err="1" smtClean="0"/>
              <a:t>Benesty</a:t>
            </a:r>
            <a:r>
              <a:rPr lang="en-US" sz="1400" dirty="0" smtClean="0"/>
              <a:t> (editor), </a:t>
            </a:r>
            <a:r>
              <a:rPr lang="en-US" sz="1400" i="1" dirty="0" smtClean="0"/>
              <a:t>Handbook of Speech Processing, </a:t>
            </a:r>
            <a:r>
              <a:rPr lang="en-US" sz="1400" dirty="0" smtClean="0"/>
              <a:t>Springer, Berlin,</a:t>
            </a:r>
            <a:r>
              <a:rPr lang="en-US" sz="1400" i="1" dirty="0" smtClean="0"/>
              <a:t> </a:t>
            </a:r>
            <a:r>
              <a:rPr lang="en-US" sz="1400" dirty="0" smtClean="0"/>
              <a:t>Germany, 2008.</a:t>
            </a:r>
            <a:endParaRPr lang="en-US" sz="1400" kern="0" dirty="0" smtClean="0">
              <a:latin typeface="Arial" pitchFamily="34" charset="0"/>
            </a:endParaRP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Tx/>
              <a:buChar char="•"/>
              <a:defRPr/>
            </a:pPr>
            <a:r>
              <a:rPr lang="en-US" sz="1400" kern="0" dirty="0" smtClean="0">
                <a:latin typeface="Arial" pitchFamily="34" charset="0"/>
              </a:rPr>
              <a:t>D</a:t>
            </a:r>
            <a:r>
              <a:rPr lang="en-US" sz="1400" kern="0" dirty="0">
                <a:latin typeface="Arial" pitchFamily="34" charset="0"/>
              </a:rPr>
              <a:t>. May, </a:t>
            </a:r>
            <a:r>
              <a:rPr lang="en-US" sz="1400" kern="0" dirty="0">
                <a:solidFill>
                  <a:srgbClr val="892034"/>
                </a:solidFill>
                <a:latin typeface="Arial" pitchFamily="34" charset="0"/>
              </a:rPr>
              <a:t>Nonlinear Dynamic Invariants For Continuous Speech Recognition</a:t>
            </a:r>
            <a:r>
              <a:rPr lang="en-US" sz="1400" kern="0" dirty="0">
                <a:latin typeface="Arial" pitchFamily="34" charset="0"/>
              </a:rPr>
              <a:t>, </a:t>
            </a:r>
            <a:r>
              <a:rPr lang="en-US" sz="1400" i="1" kern="0" dirty="0">
                <a:latin typeface="Arial" pitchFamily="34" charset="0"/>
              </a:rPr>
              <a:t>M.S. Thesis</a:t>
            </a:r>
            <a:r>
              <a:rPr lang="en-US" sz="1400" kern="0" dirty="0">
                <a:latin typeface="Arial" pitchFamily="34" charset="0"/>
              </a:rPr>
              <a:t>, Department of Electrical and Computer Engineering, Mississippi State University, USA, May 2008</a:t>
            </a:r>
            <a:r>
              <a:rPr lang="en-US" sz="1400" kern="0" dirty="0" smtClean="0">
                <a:latin typeface="Arial" pitchFamily="34" charset="0"/>
              </a:rPr>
              <a:t>.</a:t>
            </a: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Tx/>
              <a:buChar char="•"/>
              <a:defRPr/>
            </a:pPr>
            <a:r>
              <a:rPr lang="en-US" sz="1400" dirty="0" smtClean="0"/>
              <a:t>S. Prasad, S. </a:t>
            </a:r>
            <a:r>
              <a:rPr lang="en-US" sz="1400" dirty="0" err="1" smtClean="0"/>
              <a:t>Srinivasan</a:t>
            </a:r>
            <a:r>
              <a:rPr lang="en-US" sz="1400" dirty="0" smtClean="0"/>
              <a:t>, M. </a:t>
            </a:r>
            <a:r>
              <a:rPr lang="en-US" sz="1400" dirty="0" err="1" smtClean="0"/>
              <a:t>Pannuri</a:t>
            </a:r>
            <a:r>
              <a:rPr lang="en-US" sz="1400" dirty="0" smtClean="0"/>
              <a:t>, G. </a:t>
            </a:r>
            <a:r>
              <a:rPr lang="en-US" sz="1400" dirty="0" err="1" smtClean="0"/>
              <a:t>Lazarou</a:t>
            </a:r>
            <a:r>
              <a:rPr lang="en-US" sz="1400" dirty="0" smtClean="0"/>
              <a:t> and J. </a:t>
            </a:r>
            <a:r>
              <a:rPr lang="en-US" sz="1400" dirty="0" err="1" smtClean="0"/>
              <a:t>Picone</a:t>
            </a:r>
            <a:r>
              <a:rPr lang="en-US" sz="1400" dirty="0" smtClean="0"/>
              <a:t>, “</a:t>
            </a:r>
            <a:r>
              <a:rPr lang="en-US" sz="1400" dirty="0" smtClean="0">
                <a:solidFill>
                  <a:schemeClr val="accent2"/>
                </a:solidFill>
              </a:rPr>
              <a:t>Nonlinear Dynamical Invariants for Speech Recognition</a:t>
            </a:r>
            <a:r>
              <a:rPr lang="en-US" sz="1400" dirty="0" smtClean="0"/>
              <a:t>,” Proceedings of the International Conference on Spoken Language Processing, pp. 2518-2521, Pittsburgh, Pennsylvania, USA, September 2006.</a:t>
            </a:r>
            <a:endParaRPr lang="en-US" sz="1400" kern="0" dirty="0">
              <a:latin typeface="Arial" pitchFamily="34" charset="0"/>
            </a:endParaRP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Tx/>
              <a:buChar char="•"/>
              <a:defRPr/>
            </a:pPr>
            <a:r>
              <a:rPr lang="en-US" sz="1400" kern="0" dirty="0">
                <a:latin typeface="Arial" pitchFamily="34" charset="0"/>
              </a:rPr>
              <a:t>M. </a:t>
            </a:r>
            <a:r>
              <a:rPr lang="en-US" sz="1400" kern="0" dirty="0" err="1">
                <a:latin typeface="Arial" pitchFamily="34" charset="0"/>
              </a:rPr>
              <a:t>Zeevi</a:t>
            </a:r>
            <a:r>
              <a:rPr lang="en-US" sz="1400" kern="0" dirty="0">
                <a:latin typeface="Arial" pitchFamily="34" charset="0"/>
              </a:rPr>
              <a:t>, R. Meir, and R. Adler, “</a:t>
            </a:r>
            <a:r>
              <a:rPr lang="en-US" sz="1400" kern="0" dirty="0">
                <a:solidFill>
                  <a:srgbClr val="892034"/>
                </a:solidFill>
                <a:latin typeface="Arial" pitchFamily="34" charset="0"/>
              </a:rPr>
              <a:t>Nonlinear Models for Time Series using Mixtures of Autoregressive Models”, Technical Report</a:t>
            </a:r>
            <a:r>
              <a:rPr lang="en-US" sz="1400" kern="0" dirty="0">
                <a:latin typeface="Arial" pitchFamily="34" charset="0"/>
              </a:rPr>
              <a:t>, </a:t>
            </a:r>
            <a:r>
              <a:rPr lang="en-US" sz="1400" kern="0" dirty="0" err="1">
                <a:latin typeface="Arial" pitchFamily="34" charset="0"/>
              </a:rPr>
              <a:t>Technion</a:t>
            </a:r>
            <a:r>
              <a:rPr lang="en-US" sz="1400" kern="0" dirty="0">
                <a:latin typeface="Arial" pitchFamily="34" charset="0"/>
              </a:rPr>
              <a:t> University, Israel, available online at: http://ie.technion.ac.il/~radler/mixar.pdf, October 2000.</a:t>
            </a: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Tx/>
              <a:buChar char="•"/>
              <a:defRPr/>
            </a:pPr>
            <a:r>
              <a:rPr lang="en-US" sz="1400" kern="0" dirty="0">
                <a:latin typeface="Arial" pitchFamily="34" charset="0"/>
              </a:rPr>
              <a:t>C. S. Wong, and W. K. Li, “</a:t>
            </a:r>
            <a:r>
              <a:rPr lang="en-US" sz="1400" kern="0" dirty="0">
                <a:solidFill>
                  <a:srgbClr val="892034"/>
                </a:solidFill>
                <a:latin typeface="Arial" pitchFamily="34" charset="0"/>
              </a:rPr>
              <a:t>On a Mixture Autoregressive Model</a:t>
            </a:r>
            <a:r>
              <a:rPr lang="en-US" sz="1400" kern="0" dirty="0">
                <a:latin typeface="Arial" pitchFamily="34" charset="0"/>
              </a:rPr>
              <a:t>,” </a:t>
            </a:r>
            <a:r>
              <a:rPr lang="en-US" sz="1400" i="1" kern="0" dirty="0">
                <a:latin typeface="Arial" pitchFamily="34" charset="0"/>
              </a:rPr>
              <a:t>Journal of the Royal Statistical Society</a:t>
            </a:r>
            <a:r>
              <a:rPr lang="en-US" sz="1400" kern="0" dirty="0">
                <a:latin typeface="Arial" pitchFamily="34" charset="0"/>
              </a:rPr>
              <a:t>, vol. 62, no. 1, pp. 95‑115, February 2000.</a:t>
            </a: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Tx/>
              <a:buChar char="•"/>
              <a:defRPr/>
            </a:pPr>
            <a:r>
              <a:rPr lang="en-US" sz="1400" kern="0" dirty="0">
                <a:latin typeface="Arial" pitchFamily="34" charset="0"/>
              </a:rPr>
              <a:t>S. </a:t>
            </a:r>
            <a:r>
              <a:rPr lang="en-US" sz="1400" kern="0" dirty="0" err="1">
                <a:latin typeface="Arial" pitchFamily="34" charset="0"/>
              </a:rPr>
              <a:t>Srinivasan</a:t>
            </a:r>
            <a:r>
              <a:rPr lang="en-US" sz="1400" kern="0" dirty="0">
                <a:latin typeface="Arial" pitchFamily="34" charset="0"/>
              </a:rPr>
              <a:t>, T. Ma, D. May, G. </a:t>
            </a:r>
            <a:r>
              <a:rPr lang="en-US" sz="1400" kern="0" dirty="0" err="1">
                <a:latin typeface="Arial" pitchFamily="34" charset="0"/>
              </a:rPr>
              <a:t>Lazarou</a:t>
            </a:r>
            <a:r>
              <a:rPr lang="en-US" sz="1400" kern="0" dirty="0">
                <a:latin typeface="Arial" pitchFamily="34" charset="0"/>
              </a:rPr>
              <a:t> and J. </a:t>
            </a:r>
            <a:r>
              <a:rPr lang="en-US" sz="1400" kern="0" dirty="0" err="1">
                <a:latin typeface="Arial" pitchFamily="34" charset="0"/>
              </a:rPr>
              <a:t>Picone</a:t>
            </a:r>
            <a:r>
              <a:rPr lang="en-US" sz="1400" kern="0" dirty="0">
                <a:latin typeface="Arial" pitchFamily="34" charset="0"/>
              </a:rPr>
              <a:t>, "</a:t>
            </a:r>
            <a:r>
              <a:rPr lang="en-US" sz="1400" kern="0" dirty="0">
                <a:solidFill>
                  <a:srgbClr val="892034"/>
                </a:solidFill>
                <a:latin typeface="Arial" pitchFamily="34" charset="0"/>
              </a:rPr>
              <a:t>Nonlinear Mixture Autoregressive Hidden Markov Models for Speech Recognition</a:t>
            </a:r>
            <a:r>
              <a:rPr lang="en-US" sz="1400" kern="0" dirty="0">
                <a:latin typeface="Arial" pitchFamily="34" charset="0"/>
              </a:rPr>
              <a:t>," </a:t>
            </a:r>
            <a:r>
              <a:rPr lang="en-US" sz="1400" i="1" kern="0" dirty="0">
                <a:latin typeface="Arial" pitchFamily="34" charset="0"/>
              </a:rPr>
              <a:t>Proceedings of the International Conference on Spoken Language Processing</a:t>
            </a:r>
            <a:r>
              <a:rPr lang="en-US" sz="1400" kern="0" dirty="0">
                <a:latin typeface="Arial" pitchFamily="34" charset="0"/>
              </a:rPr>
              <a:t>, pp. 960-963, Brisbane, Australia, September 2008.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Speaker Verification Performance Measures</a:t>
            </a:r>
          </a:p>
        </p:txBody>
      </p:sp>
      <p:sp>
        <p:nvSpPr>
          <p:cNvPr id="24578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5124450" cy="214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Two Kinds of Errors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accent1"/>
                </a:solidFill>
              </a:rPr>
              <a:t>False Alarms: </a:t>
            </a:r>
            <a:r>
              <a:rPr lang="en-US" sz="1800" dirty="0">
                <a:solidFill>
                  <a:schemeClr val="bg1"/>
                </a:solidFill>
              </a:rPr>
              <a:t>Imposter is accepted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accent1"/>
                </a:solidFill>
              </a:rPr>
              <a:t>Misses: </a:t>
            </a:r>
            <a:r>
              <a:rPr lang="en-US" sz="1800" dirty="0">
                <a:solidFill>
                  <a:schemeClr val="bg1"/>
                </a:solidFill>
              </a:rPr>
              <a:t>True speaker is rejected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A threshold </a:t>
            </a:r>
            <a:r>
              <a:rPr lang="en-US" sz="1800" dirty="0">
                <a:solidFill>
                  <a:schemeClr val="bg1"/>
                </a:solidFill>
              </a:rPr>
              <a:t>value determines operating point. By varying the value of threshold, one error can be reduced at the expense of the other.</a:t>
            </a:r>
          </a:p>
        </p:txBody>
      </p:sp>
      <p:sp>
        <p:nvSpPr>
          <p:cNvPr id="2457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pic>
        <p:nvPicPr>
          <p:cNvPr id="24580" name="Picture 1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9888" y="652463"/>
            <a:ext cx="3425825" cy="299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Text Box 66"/>
          <p:cNvSpPr txBox="1">
            <a:spLocks noChangeArrowheads="1"/>
          </p:cNvSpPr>
          <p:nvPr/>
        </p:nvSpPr>
        <p:spPr bwMode="auto">
          <a:xfrm>
            <a:off x="255003" y="3844925"/>
            <a:ext cx="8154706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accent1"/>
                </a:solidFill>
              </a:rPr>
              <a:t>Detection Error Tradeoff (DET) Curve: </a:t>
            </a:r>
            <a:r>
              <a:rPr lang="en-US" sz="1800" dirty="0">
                <a:solidFill>
                  <a:schemeClr val="bg1"/>
                </a:solidFill>
              </a:rPr>
              <a:t>Graph with false alarms on x-axis and misses on y-axis.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Model A better than Model B if DET curve of A lies consistently closer to origin than that of B.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Scalar performance measures more convenient.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accent1"/>
                </a:solidFill>
              </a:rPr>
              <a:t>Equal Error Rate (EER): </a:t>
            </a:r>
            <a:r>
              <a:rPr lang="en-US" sz="1800" dirty="0">
                <a:solidFill>
                  <a:schemeClr val="bg1"/>
                </a:solidFill>
              </a:rPr>
              <a:t>Point at which line with slope 1 and passing through origin intersects DET curve.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Weights false alarms and misses equally.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3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7874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7875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787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Available Resources</a:t>
            </a:r>
          </a:p>
        </p:txBody>
      </p:sp>
      <p:sp>
        <p:nvSpPr>
          <p:cNvPr id="207879" name="Text Box 6"/>
          <p:cNvSpPr txBox="1">
            <a:spLocks noChangeArrowheads="1"/>
          </p:cNvSpPr>
          <p:nvPr/>
        </p:nvSpPr>
        <p:spPr bwMode="auto">
          <a:xfrm>
            <a:off x="276362" y="859993"/>
            <a:ext cx="3561347" cy="1785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73038" indent="-173038" algn="just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hlinkClick r:id="rId3"/>
              </a:rPr>
              <a:t>Speech Recognition </a:t>
            </a:r>
            <a:r>
              <a:rPr lang="en-US" sz="2000" dirty="0" smtClean="0">
                <a:solidFill>
                  <a:schemeClr val="bg1"/>
                </a:solidFill>
                <a:hlinkClick r:id="rId3"/>
              </a:rPr>
              <a:t>Toolkit</a:t>
            </a:r>
            <a:r>
              <a:rPr lang="en-US" sz="2000" dirty="0" smtClean="0">
                <a:solidFill>
                  <a:schemeClr val="bg1"/>
                </a:solidFill>
              </a:rPr>
              <a:t>:</a:t>
            </a:r>
          </a:p>
          <a:p>
            <a:pPr marL="173038" indent="-173038" algn="just"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	Institute for Signal and Information Processing (ISIP) Speech Recognition System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9" name="Picture 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12523" t="12939" r="26996" b="12471"/>
          <a:stretch>
            <a:fillRect/>
          </a:stretch>
        </p:blipFill>
        <p:spPr bwMode="auto">
          <a:xfrm>
            <a:off x="3933919" y="1371601"/>
            <a:ext cx="4629088" cy="4946072"/>
          </a:xfrm>
          <a:prstGeom prst="rect">
            <a:avLst/>
          </a:prstGeom>
          <a:solidFill>
            <a:srgbClr val="00CC00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1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9922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9923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992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Publications</a:t>
            </a:r>
          </a:p>
        </p:txBody>
      </p:sp>
      <p:sp>
        <p:nvSpPr>
          <p:cNvPr id="7" name="Rectangle 109"/>
          <p:cNvSpPr txBox="1">
            <a:spLocks noChangeArrowheads="1"/>
          </p:cNvSpPr>
          <p:nvPr/>
        </p:nvSpPr>
        <p:spPr>
          <a:xfrm>
            <a:off x="219075" y="773112"/>
            <a:ext cx="8694738" cy="5544561"/>
          </a:xfrm>
          <a:prstGeom prst="rect">
            <a:avLst/>
          </a:prstGeom>
          <a:noFill/>
          <a:ln/>
        </p:spPr>
        <p:txBody>
          <a:bodyPr/>
          <a:lstStyle/>
          <a:p>
            <a:pPr marL="342900" indent="-342900">
              <a:spcBef>
                <a:spcPct val="50000"/>
              </a:spcBef>
              <a:spcAft>
                <a:spcPct val="50000"/>
              </a:spcAft>
              <a:buFont typeface="Arial" charset="0"/>
              <a:buChar char="•"/>
            </a:pPr>
            <a:r>
              <a:rPr lang="en-US" sz="1400" dirty="0"/>
              <a:t>S. </a:t>
            </a:r>
            <a:r>
              <a:rPr lang="en-US" sz="1400" dirty="0" err="1"/>
              <a:t>Srinivasan</a:t>
            </a:r>
            <a:r>
              <a:rPr lang="en-US" sz="1400" dirty="0"/>
              <a:t>, T. Ma, D. May, G. </a:t>
            </a:r>
            <a:r>
              <a:rPr lang="en-US" sz="1400" dirty="0" err="1"/>
              <a:t>Lazarou</a:t>
            </a:r>
            <a:r>
              <a:rPr lang="en-US" sz="1400" dirty="0"/>
              <a:t> and J. </a:t>
            </a:r>
            <a:r>
              <a:rPr lang="en-US" sz="1400" dirty="0" err="1"/>
              <a:t>Picone</a:t>
            </a:r>
            <a:r>
              <a:rPr lang="en-US" sz="1400" dirty="0"/>
              <a:t>, "Nonlinear Statistical Modeling of Speech," </a:t>
            </a:r>
            <a:r>
              <a:rPr lang="en-US" sz="1400" dirty="0" err="1"/>
              <a:t>presentated</a:t>
            </a:r>
            <a:r>
              <a:rPr lang="en-US" sz="1400" dirty="0"/>
              <a:t> at the 29th International Workshop on Bayesian Inference and Maximum Entropy Methods in Science and Engineering (</a:t>
            </a:r>
            <a:r>
              <a:rPr lang="en-US" sz="1400" b="1" dirty="0" err="1" smtClean="0"/>
              <a:t>MaxEnt</a:t>
            </a:r>
            <a:r>
              <a:rPr lang="en-US" sz="1400" dirty="0" smtClean="0"/>
              <a:t>), </a:t>
            </a:r>
            <a:r>
              <a:rPr lang="en-US" sz="1400" dirty="0"/>
              <a:t>Oxford, Mississippi, USA, July 2009.</a:t>
            </a: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 typeface="Arial" charset="0"/>
              <a:buChar char="•"/>
            </a:pPr>
            <a:r>
              <a:rPr lang="en-US" sz="1400" dirty="0"/>
              <a:t>S. </a:t>
            </a:r>
            <a:r>
              <a:rPr lang="en-US" sz="1400" dirty="0" err="1"/>
              <a:t>Srinivasan</a:t>
            </a:r>
            <a:r>
              <a:rPr lang="en-US" sz="1400" dirty="0"/>
              <a:t>, T. Ma, D. May, G. </a:t>
            </a:r>
            <a:r>
              <a:rPr lang="en-US" sz="1400" dirty="0" err="1"/>
              <a:t>Lazarou</a:t>
            </a:r>
            <a:r>
              <a:rPr lang="en-US" sz="1400" dirty="0"/>
              <a:t> and J. </a:t>
            </a:r>
            <a:r>
              <a:rPr lang="en-US" sz="1400" dirty="0" err="1"/>
              <a:t>Picone</a:t>
            </a:r>
            <a:r>
              <a:rPr lang="en-US" sz="1400" dirty="0"/>
              <a:t>, "Nonlinear Mixture Autoregressive Hidden Markov Models for Speech Recognition," Proceedings of the International Conference on Spoken Language </a:t>
            </a:r>
            <a:r>
              <a:rPr lang="en-US" sz="1400" dirty="0" smtClean="0"/>
              <a:t>Processing (</a:t>
            </a:r>
            <a:r>
              <a:rPr lang="en-US" sz="1400" dirty="0" err="1" smtClean="0"/>
              <a:t>I</a:t>
            </a:r>
            <a:r>
              <a:rPr lang="en-US" sz="1400" b="1" dirty="0" err="1" smtClean="0"/>
              <a:t>nterspeech</a:t>
            </a:r>
            <a:r>
              <a:rPr lang="en-US" sz="1400" dirty="0" smtClean="0"/>
              <a:t>), </a:t>
            </a:r>
            <a:r>
              <a:rPr lang="en-US" sz="1400" dirty="0"/>
              <a:t>pp. 960-963, Brisbane, Australia, September 2008.</a:t>
            </a: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 typeface="Arial" charset="0"/>
              <a:buChar char="•"/>
            </a:pPr>
            <a:r>
              <a:rPr lang="en-US" sz="1400" dirty="0"/>
              <a:t>S. Prasad, S. </a:t>
            </a:r>
            <a:r>
              <a:rPr lang="en-US" sz="1400" dirty="0" err="1"/>
              <a:t>Srinivasan</a:t>
            </a:r>
            <a:r>
              <a:rPr lang="en-US" sz="1400" dirty="0"/>
              <a:t>, M. </a:t>
            </a:r>
            <a:r>
              <a:rPr lang="en-US" sz="1400" dirty="0" err="1"/>
              <a:t>Pannuri</a:t>
            </a:r>
            <a:r>
              <a:rPr lang="en-US" sz="1400" dirty="0"/>
              <a:t>, G. </a:t>
            </a:r>
            <a:r>
              <a:rPr lang="en-US" sz="1400" dirty="0" err="1"/>
              <a:t>Lazarou</a:t>
            </a:r>
            <a:r>
              <a:rPr lang="en-US" sz="1400" dirty="0"/>
              <a:t> and J. </a:t>
            </a:r>
            <a:r>
              <a:rPr lang="en-US" sz="1400" dirty="0" err="1"/>
              <a:t>Picone</a:t>
            </a:r>
            <a:r>
              <a:rPr lang="en-US" sz="1400" dirty="0"/>
              <a:t>, “Nonlinear Dynamical Invariants for Speech Recognition,” Proceedings of the International Conference on Spoken Language </a:t>
            </a:r>
            <a:r>
              <a:rPr lang="en-US" sz="1400" dirty="0" smtClean="0"/>
              <a:t>Processing (</a:t>
            </a:r>
            <a:r>
              <a:rPr lang="en-US" sz="1400" b="1" dirty="0" err="1" smtClean="0"/>
              <a:t>Interspeech</a:t>
            </a:r>
            <a:r>
              <a:rPr lang="en-US" sz="1400" dirty="0" smtClean="0"/>
              <a:t>), </a:t>
            </a:r>
            <a:r>
              <a:rPr lang="en-US" sz="1400" dirty="0"/>
              <a:t>pp. 2518-2521, Pittsburgh, Pennsylvania, USA, September </a:t>
            </a:r>
            <a:r>
              <a:rPr lang="en-US" sz="1400" dirty="0" smtClean="0"/>
              <a:t>2006.</a:t>
            </a: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 typeface="Arial" charset="0"/>
              <a:buChar char="•"/>
            </a:pPr>
            <a:r>
              <a:rPr lang="en-US" sz="1400" dirty="0" err="1" smtClean="0"/>
              <a:t>Sundararajan</a:t>
            </a:r>
            <a:r>
              <a:rPr lang="en-US" sz="1400" dirty="0" smtClean="0"/>
              <a:t> </a:t>
            </a:r>
            <a:r>
              <a:rPr lang="en-US" sz="1400" dirty="0" err="1" smtClean="0"/>
              <a:t>Srinivasan</a:t>
            </a:r>
            <a:r>
              <a:rPr lang="en-US" sz="1400" dirty="0" smtClean="0"/>
              <a:t>, </a:t>
            </a:r>
            <a:r>
              <a:rPr lang="en-US" sz="1400" dirty="0" err="1" smtClean="0"/>
              <a:t>Bhiksha</a:t>
            </a:r>
            <a:r>
              <a:rPr lang="en-US" sz="1400" dirty="0" smtClean="0"/>
              <a:t> Raj and Tony </a:t>
            </a:r>
            <a:r>
              <a:rPr lang="en-US" sz="1400" dirty="0" err="1" smtClean="0"/>
              <a:t>Ezzat</a:t>
            </a:r>
            <a:r>
              <a:rPr lang="en-US" sz="1400" dirty="0" smtClean="0"/>
              <a:t>, "Ultrasonic Sensing for Robust Speech Recognition," Proceedings of the International Conference on Acoustics, Speech and Signal Processing (</a:t>
            </a:r>
            <a:r>
              <a:rPr lang="en-US" sz="1400" b="1" dirty="0" smtClean="0"/>
              <a:t>ICASSP</a:t>
            </a:r>
            <a:r>
              <a:rPr lang="en-US" sz="1400" dirty="0" smtClean="0"/>
              <a:t>), SP-P14.5, Dallas, USA, March, 2010.</a:t>
            </a:r>
            <a:endParaRPr lang="en-US" sz="1400" dirty="0"/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</a:pPr>
            <a:r>
              <a:rPr lang="en-US" sz="1400" dirty="0" smtClean="0">
                <a:solidFill>
                  <a:schemeClr val="accent1"/>
                </a:solidFill>
              </a:rPr>
              <a:t>Awaiting final proof-reading before submission</a:t>
            </a: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 typeface="Arial" charset="0"/>
              <a:buChar char="•"/>
            </a:pPr>
            <a:r>
              <a:rPr lang="en-US" sz="1400" dirty="0" smtClean="0"/>
              <a:t>S. </a:t>
            </a:r>
            <a:r>
              <a:rPr lang="en-US" sz="1400" dirty="0" err="1" smtClean="0"/>
              <a:t>Srinivasan</a:t>
            </a:r>
            <a:r>
              <a:rPr lang="en-US" sz="1400" dirty="0" smtClean="0"/>
              <a:t>, T. Ma, G. </a:t>
            </a:r>
            <a:r>
              <a:rPr lang="en-US" sz="1400" dirty="0" err="1" smtClean="0"/>
              <a:t>Lazarou</a:t>
            </a:r>
            <a:r>
              <a:rPr lang="en-US" sz="1400" dirty="0" smtClean="0"/>
              <a:t> and J. </a:t>
            </a:r>
            <a:r>
              <a:rPr lang="en-US" sz="1400" dirty="0" err="1" smtClean="0"/>
              <a:t>Picone</a:t>
            </a:r>
            <a:r>
              <a:rPr lang="en-US" sz="1400" dirty="0" smtClean="0"/>
              <a:t>, “Nonlinear Mixture Autoregressive Modeling for Robust Speaker Verification,” IEEE Transactions on Audio, Speech and Language Processing (to be submitted November, 2010).</a:t>
            </a: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 typeface="Arial" charset="0"/>
              <a:buChar char="•"/>
            </a:pPr>
            <a:r>
              <a:rPr lang="en-US" sz="1400" dirty="0" smtClean="0"/>
              <a:t>T. Ma, S. </a:t>
            </a:r>
            <a:r>
              <a:rPr lang="en-US" sz="1400" dirty="0" err="1" smtClean="0"/>
              <a:t>Srinivasan</a:t>
            </a:r>
            <a:r>
              <a:rPr lang="en-US" sz="1400" dirty="0" smtClean="0"/>
              <a:t>, G. </a:t>
            </a:r>
            <a:r>
              <a:rPr lang="en-US" sz="1400" dirty="0" err="1" smtClean="0"/>
              <a:t>Lazarou</a:t>
            </a:r>
            <a:r>
              <a:rPr lang="en-US" sz="1400" dirty="0" smtClean="0"/>
              <a:t> and J. </a:t>
            </a:r>
            <a:r>
              <a:rPr lang="en-US" sz="1400" dirty="0" err="1" smtClean="0"/>
              <a:t>Picone</a:t>
            </a:r>
            <a:r>
              <a:rPr lang="en-US" sz="1400" dirty="0" smtClean="0"/>
              <a:t>, “Continuous Speech Recognition using Linear Dynamic Models,” IEEE Signal Processing Letters (to be submitted November, 2010).</a:t>
            </a:r>
            <a:endParaRPr lang="en-US" sz="1400" dirty="0">
              <a:solidFill>
                <a:schemeClr val="accent1"/>
              </a:solidFill>
            </a:endParaRP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 typeface="Arial" charset="0"/>
              <a:buChar char="•"/>
            </a:pP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1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9922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9923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" name="Rectangle 109"/>
          <p:cNvSpPr txBox="1">
            <a:spLocks noChangeArrowheads="1"/>
          </p:cNvSpPr>
          <p:nvPr/>
        </p:nvSpPr>
        <p:spPr>
          <a:xfrm>
            <a:off x="269147" y="1590521"/>
            <a:ext cx="8694738" cy="2524279"/>
          </a:xfrm>
          <a:prstGeom prst="rect">
            <a:avLst/>
          </a:prstGeom>
          <a:noFill/>
          <a:ln/>
        </p:spPr>
        <p:txBody>
          <a:bodyPr/>
          <a:lstStyle/>
          <a:p>
            <a:pPr marL="342900" indent="-342900" algn="ctr">
              <a:spcBef>
                <a:spcPct val="50000"/>
              </a:spcBef>
              <a:spcAft>
                <a:spcPct val="50000"/>
              </a:spcAft>
            </a:pPr>
            <a:r>
              <a:rPr lang="en-US" sz="4800" b="1" dirty="0" smtClean="0">
                <a:solidFill>
                  <a:schemeClr val="bg1"/>
                </a:solidFill>
              </a:rPr>
              <a:t>Thank You!</a:t>
            </a:r>
          </a:p>
          <a:p>
            <a:pPr marL="342900" indent="-342900" algn="ctr">
              <a:spcBef>
                <a:spcPct val="50000"/>
              </a:spcBef>
              <a:spcAft>
                <a:spcPct val="50000"/>
              </a:spcAft>
            </a:pPr>
            <a:r>
              <a:rPr lang="en-US" sz="4800" b="1" dirty="0" smtClean="0">
                <a:solidFill>
                  <a:schemeClr val="bg1"/>
                </a:solidFill>
              </a:rPr>
              <a:t>Questions?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Menagerie of Speakers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457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24582" name="Text Box 66"/>
          <p:cNvSpPr txBox="1">
            <a:spLocks noChangeArrowheads="1"/>
          </p:cNvSpPr>
          <p:nvPr/>
        </p:nvSpPr>
        <p:spPr bwMode="auto">
          <a:xfrm>
            <a:off x="429490" y="699947"/>
            <a:ext cx="333894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 dirty="0" smtClean="0">
                <a:solidFill>
                  <a:schemeClr val="accent1"/>
                </a:solidFill>
              </a:rPr>
              <a:t>Sheep: </a:t>
            </a:r>
            <a:r>
              <a:rPr lang="en-US" sz="1800" dirty="0" smtClean="0">
                <a:solidFill>
                  <a:schemeClr val="bg1"/>
                </a:solidFill>
              </a:rPr>
              <a:t>average good speaker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7" name="Text Box 66"/>
          <p:cNvSpPr txBox="1">
            <a:spLocks noChangeArrowheads="1"/>
          </p:cNvSpPr>
          <p:nvPr/>
        </p:nvSpPr>
        <p:spPr bwMode="auto">
          <a:xfrm>
            <a:off x="4447308" y="713791"/>
            <a:ext cx="404552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 dirty="0" smtClean="0">
                <a:solidFill>
                  <a:schemeClr val="accent1"/>
                </a:solidFill>
              </a:rPr>
              <a:t>Goats: </a:t>
            </a:r>
            <a:r>
              <a:rPr lang="en-US" sz="1800" dirty="0" smtClean="0">
                <a:solidFill>
                  <a:schemeClr val="bg1"/>
                </a:solidFill>
              </a:rPr>
              <a:t>is this a baby? No, it’s a goat! -  a miss.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Text Box 66"/>
          <p:cNvSpPr txBox="1">
            <a:spLocks noChangeArrowheads="1"/>
          </p:cNvSpPr>
          <p:nvPr/>
        </p:nvSpPr>
        <p:spPr bwMode="auto">
          <a:xfrm>
            <a:off x="906172" y="3581688"/>
            <a:ext cx="312550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 dirty="0" smtClean="0">
                <a:solidFill>
                  <a:schemeClr val="accent1"/>
                </a:solidFill>
              </a:rPr>
              <a:t>Lambs: </a:t>
            </a:r>
            <a:r>
              <a:rPr lang="en-US" sz="1800" dirty="0" smtClean="0">
                <a:solidFill>
                  <a:schemeClr val="bg1"/>
                </a:solidFill>
              </a:rPr>
              <a:t>anyone can imitate a lamb’s bleat - false alarm.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Text Box 66"/>
          <p:cNvSpPr txBox="1">
            <a:spLocks noChangeArrowheads="1"/>
          </p:cNvSpPr>
          <p:nvPr/>
        </p:nvSpPr>
        <p:spPr bwMode="auto">
          <a:xfrm>
            <a:off x="4508355" y="3595549"/>
            <a:ext cx="442782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 dirty="0" smtClean="0">
                <a:solidFill>
                  <a:schemeClr val="accent1"/>
                </a:solidFill>
              </a:rPr>
              <a:t>Wolves: </a:t>
            </a:r>
            <a:r>
              <a:rPr lang="en-US" sz="1800" dirty="0" smtClean="0">
                <a:solidFill>
                  <a:schemeClr val="bg1"/>
                </a:solidFill>
              </a:rPr>
              <a:t>can pass themselves as sheep with a little cross-dressing - false alarm.</a:t>
            </a:r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10" name="Picture 9" descr="sheep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118" y="1229160"/>
            <a:ext cx="1980934" cy="2165207"/>
          </a:xfrm>
          <a:prstGeom prst="rect">
            <a:avLst/>
          </a:prstGeom>
        </p:spPr>
      </p:pic>
      <p:pic>
        <p:nvPicPr>
          <p:cNvPr id="11" name="Picture 10" descr="goa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47385" y="1381545"/>
            <a:ext cx="2362200" cy="1933575"/>
          </a:xfrm>
          <a:prstGeom prst="rect">
            <a:avLst/>
          </a:prstGeom>
        </p:spPr>
      </p:pic>
      <p:pic>
        <p:nvPicPr>
          <p:cNvPr id="12" name="Picture 11" descr="lamb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49461" y="4229542"/>
            <a:ext cx="2257425" cy="2028825"/>
          </a:xfrm>
          <a:prstGeom prst="rect">
            <a:avLst/>
          </a:prstGeom>
        </p:spPr>
      </p:pic>
      <p:pic>
        <p:nvPicPr>
          <p:cNvPr id="13" name="Picture 12" descr="wolf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59927" y="4410522"/>
            <a:ext cx="2743200" cy="1666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Features for Speech</a:t>
            </a:r>
          </a:p>
        </p:txBody>
      </p:sp>
      <p:sp>
        <p:nvSpPr>
          <p:cNvPr id="26626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11530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Speaker Verification is a pattern classification problem.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Requires features to represent information </a:t>
            </a:r>
            <a:r>
              <a:rPr lang="en-US" sz="1800" dirty="0" smtClean="0">
                <a:solidFill>
                  <a:schemeClr val="bg1"/>
                </a:solidFill>
              </a:rPr>
              <a:t>in data from each class.</a:t>
            </a:r>
            <a:endParaRPr lang="en-US" sz="1800" dirty="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accent1"/>
                </a:solidFill>
              </a:rPr>
              <a:t>Speech Mel-Frequency </a:t>
            </a:r>
            <a:r>
              <a:rPr lang="en-US" sz="1800" dirty="0" err="1">
                <a:solidFill>
                  <a:schemeClr val="accent1"/>
                </a:solidFill>
              </a:rPr>
              <a:t>Cepstral</a:t>
            </a:r>
            <a:r>
              <a:rPr lang="en-US" sz="1800" dirty="0">
                <a:solidFill>
                  <a:schemeClr val="accent1"/>
                </a:solidFill>
              </a:rPr>
              <a:t> Coefficients (MFCCs)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>
              <a:solidFill>
                <a:schemeClr val="accent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Most popular in speech and speaker recognition applications.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Physically motivated based on auditory perception properties of the human ear. 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Both absolute MFCCs as well as their dynamics are considered to be very useful in speech and speaker recognition.</a:t>
            </a:r>
          </a:p>
        </p:txBody>
      </p:sp>
      <p:sp>
        <p:nvSpPr>
          <p:cNvPr id="26627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Speech MFCC Feature Extraction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6627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pic>
        <p:nvPicPr>
          <p:cNvPr id="23859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102" y="1231320"/>
            <a:ext cx="7183733" cy="3934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Nonlinearities in speech</a:t>
            </a:r>
          </a:p>
        </p:txBody>
      </p:sp>
      <p:sp>
        <p:nvSpPr>
          <p:cNvPr id="28674" name="Text Box 66"/>
          <p:cNvSpPr txBox="1">
            <a:spLocks noChangeArrowheads="1"/>
          </p:cNvSpPr>
          <p:nvPr/>
        </p:nvSpPr>
        <p:spPr bwMode="auto">
          <a:xfrm>
            <a:off x="247650" y="724908"/>
            <a:ext cx="8174038" cy="559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Traditional speech representation and modeling approaches were restricted to linear dynamics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Recent </a:t>
            </a:r>
            <a:r>
              <a:rPr lang="en-US" sz="1800" dirty="0">
                <a:solidFill>
                  <a:schemeClr val="bg1"/>
                </a:solidFill>
              </a:rPr>
              <a:t>studies indicate significant nonlinearities are present in speech signal that could be useful in speech and speaker recognition, especially under noisy and mismatched channel conditions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Most </a:t>
            </a:r>
            <a:r>
              <a:rPr lang="en-US" sz="1800" dirty="0">
                <a:solidFill>
                  <a:schemeClr val="bg1"/>
                </a:solidFill>
              </a:rPr>
              <a:t>research striving to utilize nonlinear information in speech use </a:t>
            </a:r>
            <a:r>
              <a:rPr lang="en-US" sz="1800" dirty="0">
                <a:solidFill>
                  <a:schemeClr val="accent1"/>
                </a:solidFill>
              </a:rPr>
              <a:t>nonlinear dynamic invariants </a:t>
            </a:r>
            <a:r>
              <a:rPr lang="en-US" sz="1800" dirty="0">
                <a:solidFill>
                  <a:schemeClr val="bg1"/>
                </a:solidFill>
              </a:rPr>
              <a:t>as additional features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Nonlinear Dynamic Invariants are features that are unaffected (hence, invariant) by smooth invertible transformations (</a:t>
            </a:r>
            <a:r>
              <a:rPr lang="en-US" sz="1800" dirty="0" err="1" smtClean="0">
                <a:solidFill>
                  <a:schemeClr val="bg1"/>
                </a:solidFill>
              </a:rPr>
              <a:t>diffeomorphisms</a:t>
            </a:r>
            <a:r>
              <a:rPr lang="en-US" sz="1800" dirty="0" smtClean="0">
                <a:solidFill>
                  <a:schemeClr val="bg1"/>
                </a:solidFill>
              </a:rPr>
              <a:t>) of the signal. They typically measure the degree of nonlinearity in the signal.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Three invariants we studied: </a:t>
            </a:r>
          </a:p>
          <a:p>
            <a:pPr marL="230188" indent="-230188">
              <a:spcBef>
                <a:spcPct val="20000"/>
              </a:spcBef>
            </a:pPr>
            <a:r>
              <a:rPr lang="en-US" sz="1800" dirty="0" smtClean="0">
                <a:solidFill>
                  <a:schemeClr val="bg1"/>
                </a:solidFill>
              </a:rPr>
              <a:t>		-</a:t>
            </a:r>
            <a:r>
              <a:rPr lang="en-US" sz="1800" dirty="0" err="1" smtClean="0">
                <a:solidFill>
                  <a:schemeClr val="bg1"/>
                </a:solidFill>
              </a:rPr>
              <a:t>Lyapunov</a:t>
            </a:r>
            <a:r>
              <a:rPr lang="en-US" sz="1800" dirty="0" smtClean="0">
                <a:solidFill>
                  <a:schemeClr val="bg1"/>
                </a:solidFill>
              </a:rPr>
              <a:t> Exponents (LE), </a:t>
            </a:r>
          </a:p>
          <a:p>
            <a:pPr marL="230188" indent="-230188">
              <a:spcBef>
                <a:spcPct val="20000"/>
              </a:spcBef>
            </a:pPr>
            <a:r>
              <a:rPr lang="en-US" sz="1800" dirty="0" smtClean="0">
                <a:solidFill>
                  <a:schemeClr val="bg1"/>
                </a:solidFill>
              </a:rPr>
              <a:t>		-Correlation Fractal Dimension (CD),</a:t>
            </a:r>
          </a:p>
          <a:p>
            <a:pPr marL="230188" indent="-230188">
              <a:spcBef>
                <a:spcPct val="20000"/>
              </a:spcBef>
            </a:pPr>
            <a:r>
              <a:rPr lang="en-US" sz="1800" dirty="0" smtClean="0">
                <a:solidFill>
                  <a:schemeClr val="bg1"/>
                </a:solidFill>
              </a:rPr>
              <a:t>		-Correlation Entropy (CE).</a:t>
            </a:r>
          </a:p>
        </p:txBody>
      </p:sp>
      <p:sp>
        <p:nvSpPr>
          <p:cNvPr id="2867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Nonlinear Dynamic Invariants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8674" name="Text Box 66"/>
          <p:cNvSpPr txBox="1">
            <a:spLocks noChangeArrowheads="1"/>
          </p:cNvSpPr>
          <p:nvPr/>
        </p:nvSpPr>
        <p:spPr bwMode="auto">
          <a:xfrm>
            <a:off x="247649" y="683344"/>
            <a:ext cx="8508423" cy="548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We demonstrated usefulness of all three invariants for broad-phone classification.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To illustrate this for one case: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 err="1" smtClean="0">
                <a:solidFill>
                  <a:schemeClr val="accent1"/>
                </a:solidFill>
              </a:rPr>
              <a:t>Lyapunov</a:t>
            </a:r>
            <a:r>
              <a:rPr lang="en-US" sz="1800" dirty="0" smtClean="0">
                <a:solidFill>
                  <a:schemeClr val="accent1"/>
                </a:solidFill>
              </a:rPr>
              <a:t> Exponents (LE)</a:t>
            </a:r>
            <a:r>
              <a:rPr lang="en-US" sz="1800" dirty="0" smtClean="0">
                <a:solidFill>
                  <a:schemeClr val="bg1"/>
                </a:solidFill>
              </a:rPr>
              <a:t>: quantify nonlinearity by capturing sensitivity to initial conditions – hallmark of chaotic nonlinear systems.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</a:pPr>
            <a:r>
              <a:rPr lang="en-US" sz="1800" dirty="0" smtClean="0">
                <a:solidFill>
                  <a:schemeClr val="bg1"/>
                </a:solidFill>
              </a:rPr>
              <a:t>	where J is the </a:t>
            </a:r>
            <a:r>
              <a:rPr lang="en-US" sz="1800" dirty="0" err="1" smtClean="0">
                <a:solidFill>
                  <a:schemeClr val="bg1"/>
                </a:solidFill>
              </a:rPr>
              <a:t>Jacobian</a:t>
            </a:r>
            <a:r>
              <a:rPr lang="en-US" sz="1800" dirty="0" smtClean="0">
                <a:solidFill>
                  <a:schemeClr val="bg1"/>
                </a:solidFill>
              </a:rPr>
              <a:t> matrix at point </a:t>
            </a:r>
            <a:r>
              <a:rPr lang="en-US" sz="1800" i="1" dirty="0" smtClean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 on the signal attractor.</a:t>
            </a:r>
          </a:p>
          <a:p>
            <a:pPr marL="687388" lvl="1" indent="-230188">
              <a:spcBef>
                <a:spcPct val="20000"/>
              </a:spcBef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How distinct is this feature for different broad-phone classes?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 smtClean="0">
              <a:solidFill>
                <a:schemeClr val="accent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dirty="0" err="1" smtClean="0">
                <a:solidFill>
                  <a:schemeClr val="accent1"/>
                </a:solidFill>
              </a:rPr>
              <a:t>Kullback-Leibler</a:t>
            </a:r>
            <a:r>
              <a:rPr lang="en-US" sz="1800" dirty="0" smtClean="0">
                <a:solidFill>
                  <a:schemeClr val="accent1"/>
                </a:solidFill>
              </a:rPr>
              <a:t> Divergence Measure</a:t>
            </a:r>
            <a:r>
              <a:rPr lang="en-US" sz="1800" dirty="0" smtClean="0">
                <a:solidFill>
                  <a:schemeClr val="bg1"/>
                </a:solidFill>
              </a:rPr>
              <a:t> quantifies how different two distributions are: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</a:pPr>
            <a:r>
              <a:rPr lang="en-US" sz="1800" dirty="0" smtClean="0">
                <a:solidFill>
                  <a:schemeClr val="bg1"/>
                </a:solidFill>
              </a:rPr>
              <a:t>	Larger the value, more distinct and hence separable the classes are.</a:t>
            </a:r>
          </a:p>
          <a:p>
            <a:pPr marL="230188" indent="-230188">
              <a:spcBef>
                <a:spcPct val="20000"/>
              </a:spcBef>
            </a:pPr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2867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0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0819" name="Object 3"/>
          <p:cNvGraphicFramePr>
            <a:graphicFrameLocks noChangeAspect="1"/>
          </p:cNvGraphicFramePr>
          <p:nvPr/>
        </p:nvGraphicFramePr>
        <p:xfrm flipV="1">
          <a:off x="1399310" y="4579325"/>
          <a:ext cx="4281054" cy="629987"/>
        </p:xfrm>
        <a:graphic>
          <a:graphicData uri="http://schemas.openxmlformats.org/presentationml/2006/ole">
            <p:oleObj spid="_x0000_s290819" name="Equation" r:id="rId4" imgW="3200400" imgH="469900" progId="Equation.3">
              <p:embed/>
            </p:oleObj>
          </a:graphicData>
        </a:graphic>
      </p:graphicFrame>
      <p:graphicFrame>
        <p:nvGraphicFramePr>
          <p:cNvPr id="290823" name="Object 7"/>
          <p:cNvGraphicFramePr>
            <a:graphicFrameLocks noChangeAspect="1"/>
          </p:cNvGraphicFramePr>
          <p:nvPr/>
        </p:nvGraphicFramePr>
        <p:xfrm>
          <a:off x="2314142" y="2175896"/>
          <a:ext cx="2506662" cy="703262"/>
        </p:xfrm>
        <a:graphic>
          <a:graphicData uri="http://schemas.openxmlformats.org/presentationml/2006/ole">
            <p:oleObj spid="_x0000_s290823" name="Equation" r:id="rId5" imgW="16256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11838</TotalTime>
  <Words>2565</Words>
  <Application>Microsoft Office PowerPoint</Application>
  <PresentationFormat>Letter Paper (8.5x11 in)</PresentationFormat>
  <Paragraphs>568</Paragraphs>
  <Slides>42</Slides>
  <Notes>42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lecture_title</vt:lpstr>
      <vt:lpstr>lecture_default</vt:lpstr>
      <vt:lpstr>Equation</vt:lpstr>
      <vt:lpstr>Microsoft Equation 3.0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MSU</cp:lastModifiedBy>
  <cp:revision>742</cp:revision>
  <dcterms:created xsi:type="dcterms:W3CDTF">2002-09-12T17:13:32Z</dcterms:created>
  <dcterms:modified xsi:type="dcterms:W3CDTF">2010-11-29T17:20:10Z</dcterms:modified>
</cp:coreProperties>
</file>