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256" r:id="rId2"/>
    <p:sldId id="275" r:id="rId3"/>
    <p:sldId id="281" r:id="rId4"/>
    <p:sldId id="260" r:id="rId5"/>
    <p:sldId id="258" r:id="rId6"/>
    <p:sldId id="262" r:id="rId7"/>
    <p:sldId id="276" r:id="rId8"/>
    <p:sldId id="322" r:id="rId9"/>
    <p:sldId id="263" r:id="rId10"/>
    <p:sldId id="259" r:id="rId11"/>
    <p:sldId id="289" r:id="rId12"/>
    <p:sldId id="288" r:id="rId13"/>
    <p:sldId id="292" r:id="rId14"/>
    <p:sldId id="300" r:id="rId15"/>
    <p:sldId id="293" r:id="rId16"/>
    <p:sldId id="294" r:id="rId17"/>
    <p:sldId id="301" r:id="rId18"/>
    <p:sldId id="295" r:id="rId19"/>
    <p:sldId id="302" r:id="rId20"/>
    <p:sldId id="296" r:id="rId21"/>
    <p:sldId id="297" r:id="rId22"/>
    <p:sldId id="298" r:id="rId23"/>
    <p:sldId id="326" r:id="rId24"/>
    <p:sldId id="303" r:id="rId25"/>
    <p:sldId id="304" r:id="rId26"/>
    <p:sldId id="305" r:id="rId27"/>
    <p:sldId id="306" r:id="rId28"/>
    <p:sldId id="308" r:id="rId29"/>
    <p:sldId id="309" r:id="rId30"/>
    <p:sldId id="307" r:id="rId31"/>
    <p:sldId id="317" r:id="rId32"/>
    <p:sldId id="328" r:id="rId33"/>
    <p:sldId id="327" r:id="rId34"/>
    <p:sldId id="311" r:id="rId35"/>
    <p:sldId id="312" r:id="rId36"/>
    <p:sldId id="313" r:id="rId37"/>
    <p:sldId id="323" r:id="rId38"/>
    <p:sldId id="325" r:id="rId39"/>
    <p:sldId id="329" r:id="rId40"/>
    <p:sldId id="330" r:id="rId41"/>
    <p:sldId id="331" r:id="rId42"/>
    <p:sldId id="333" r:id="rId43"/>
    <p:sldId id="332" r:id="rId44"/>
    <p:sldId id="344" r:id="rId45"/>
    <p:sldId id="334" r:id="rId46"/>
    <p:sldId id="337" r:id="rId47"/>
    <p:sldId id="342" r:id="rId48"/>
    <p:sldId id="341" r:id="rId49"/>
    <p:sldId id="321" r:id="rId50"/>
    <p:sldId id="284" r:id="rId51"/>
    <p:sldId id="343" r:id="rId52"/>
    <p:sldId id="340"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72" autoAdjust="0"/>
    <p:restoredTop sz="88838" autoAdjust="0"/>
  </p:normalViewPr>
  <p:slideViewPr>
    <p:cSldViewPr>
      <p:cViewPr varScale="1">
        <p:scale>
          <a:sx n="138" d="100"/>
          <a:sy n="138" d="100"/>
        </p:scale>
        <p:origin x="-1000" y="-112"/>
      </p:cViewPr>
      <p:guideLst>
        <p:guide orient="horz" pos="2160"/>
        <p:guide pos="2880"/>
      </p:guideLst>
    </p:cSldViewPr>
  </p:slideViewPr>
  <p:outlineViewPr>
    <p:cViewPr>
      <p:scale>
        <a:sx n="33" d="100"/>
        <a:sy n="33" d="100"/>
      </p:scale>
      <p:origin x="8" y="5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C58244-80E8-4D4D-BA2D-2E36F9CCE942}" type="datetimeFigureOut">
              <a:rPr lang="en-US" smtClean="0"/>
              <a:t>4/23/14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0CEA11-8DC5-174A-81F5-C65B419F646F}" type="slidenum">
              <a:rPr lang="en-US" smtClean="0"/>
              <a:t>‹#›</a:t>
            </a:fld>
            <a:endParaRPr lang="en-US"/>
          </a:p>
        </p:txBody>
      </p:sp>
    </p:spTree>
    <p:extLst>
      <p:ext uri="{BB962C8B-B14F-4D97-AF65-F5344CB8AC3E}">
        <p14:creationId xmlns:p14="http://schemas.microsoft.com/office/powerpoint/2010/main" val="23503294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Cells in cortical tissue are separated through enzymes and then cultured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5</a:t>
            </a:fld>
            <a:endParaRPr lang="en-US"/>
          </a:p>
        </p:txBody>
      </p:sp>
    </p:spTree>
    <p:extLst>
      <p:ext uri="{BB962C8B-B14F-4D97-AF65-F5344CB8AC3E}">
        <p14:creationId xmlns:p14="http://schemas.microsoft.com/office/powerpoint/2010/main" val="338584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stimulus-response activity pairs, normalized by the network spontaneous activity</a:t>
            </a:r>
          </a:p>
          <a:p>
            <a:r>
              <a:rPr lang="en-US" sz="1200" kern="1200" dirty="0" smtClean="0">
                <a:solidFill>
                  <a:schemeClr val="tx1"/>
                </a:solidFill>
                <a:effectLst/>
                <a:latin typeface="+mn-lt"/>
                <a:ea typeface="+mn-ea"/>
                <a:cs typeface="+mn-cs"/>
              </a:rPr>
              <a:t>H</a:t>
            </a:r>
            <a:r>
              <a:rPr lang="en-US" sz="1200" kern="1200" baseline="-25000" dirty="0" smtClean="0">
                <a:solidFill>
                  <a:schemeClr val="tx1"/>
                </a:solidFill>
                <a:effectLst/>
                <a:latin typeface="+mn-lt"/>
                <a:ea typeface="+mn-ea"/>
                <a:cs typeface="+mn-cs"/>
              </a:rPr>
              <a:t>{0,kj}</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Z</a:t>
            </a:r>
            <a:r>
              <a:rPr lang="en-US" sz="1200" kern="1200" baseline="-25000" dirty="0" err="1" smtClean="0">
                <a:solidFill>
                  <a:schemeClr val="tx1"/>
                </a:solidFill>
                <a:effectLst/>
                <a:latin typeface="+mn-lt"/>
                <a:ea typeface="+mn-ea"/>
                <a:cs typeface="+mn-cs"/>
              </a:rPr>
              <a:t>kj</a:t>
            </a:r>
            <a:r>
              <a:rPr lang="en-US" sz="1200" kern="1200" dirty="0" smtClean="0">
                <a:solidFill>
                  <a:schemeClr val="tx1"/>
                </a:solidFill>
                <a:effectLst/>
                <a:latin typeface="+mn-lt"/>
                <a:ea typeface="+mn-ea"/>
                <a:cs typeface="+mn-cs"/>
              </a:rPr>
              <a:t> ~ N(µ</a:t>
            </a:r>
            <a:r>
              <a:rPr lang="en-US" sz="1200" kern="1200" baseline="-25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=0, σ</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 f</a:t>
            </a:r>
            <a:r>
              <a:rPr lang="en-US" sz="1200" kern="1200" baseline="-250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Z</a:t>
            </a:r>
            <a:r>
              <a:rPr lang="en-US" sz="1200" i="1" kern="1200" baseline="-25000" dirty="0" err="1" smtClean="0">
                <a:solidFill>
                  <a:schemeClr val="tx1"/>
                </a:solidFill>
                <a:effectLst/>
                <a:latin typeface="+mn-lt"/>
                <a:ea typeface="+mn-ea"/>
                <a:cs typeface="+mn-cs"/>
              </a:rPr>
              <a:t>kj</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H</a:t>
            </a:r>
            <a:r>
              <a:rPr lang="en-US" sz="1200" kern="1200" baseline="-25000" dirty="0" smtClean="0">
                <a:solidFill>
                  <a:schemeClr val="tx1"/>
                </a:solidFill>
                <a:effectLst/>
                <a:latin typeface="+mn-lt"/>
                <a:ea typeface="+mn-ea"/>
                <a:cs typeface="+mn-cs"/>
              </a:rPr>
              <a:t>{1,kj}</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Z</a:t>
            </a:r>
            <a:r>
              <a:rPr lang="en-US" sz="1200" kern="1200" baseline="-25000" dirty="0" err="1" smtClean="0">
                <a:solidFill>
                  <a:schemeClr val="tx1"/>
                </a:solidFill>
                <a:effectLst/>
                <a:latin typeface="+mn-lt"/>
                <a:ea typeface="+mn-ea"/>
                <a:cs typeface="+mn-cs"/>
              </a:rPr>
              <a:t>kj</a:t>
            </a:r>
            <a:r>
              <a:rPr lang="en-US" sz="1200" kern="1200" dirty="0" smtClean="0">
                <a:solidFill>
                  <a:schemeClr val="tx1"/>
                </a:solidFill>
                <a:effectLst/>
                <a:latin typeface="+mn-lt"/>
                <a:ea typeface="+mn-ea"/>
                <a:cs typeface="+mn-cs"/>
              </a:rPr>
              <a:t> ~ f</a:t>
            </a:r>
            <a:r>
              <a:rPr lang="en-US" sz="1200" kern="1200" baseline="-250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Zkj</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The statistic </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kj</a:t>
            </a:r>
            <a:r>
              <a:rPr lang="en-US" sz="1200" kern="1200" dirty="0" smtClean="0">
                <a:solidFill>
                  <a:schemeClr val="tx1"/>
                </a:solidFill>
                <a:effectLst/>
                <a:latin typeface="+mn-lt"/>
                <a:ea typeface="+mn-ea"/>
                <a:cs typeface="+mn-cs"/>
              </a:rPr>
              <a:t>, referred to as “local FDR”.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other words, the local FDR function quantifies the relative likelihood of H0; values of </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kj</a:t>
            </a:r>
            <a:r>
              <a:rPr lang="en-US" sz="1200" kern="1200" dirty="0" smtClean="0">
                <a:solidFill>
                  <a:schemeClr val="tx1"/>
                </a:solidFill>
                <a:effectLst/>
                <a:latin typeface="+mn-lt"/>
                <a:ea typeface="+mn-ea"/>
                <a:cs typeface="+mn-cs"/>
              </a:rPr>
              <a:t> close to 1 indicate a high likelihood of H0 whereas values closer to 0 indicate a low likelihood.</a:t>
            </a:r>
            <a:r>
              <a:rPr lang="en-US" dirty="0" smtClean="0">
                <a:effectLst/>
              </a:rPr>
              <a:t> </a:t>
            </a:r>
            <a:r>
              <a:rPr lang="en-US" sz="1200" kern="1200" dirty="0" smtClean="0">
                <a:solidFill>
                  <a:schemeClr val="tx1"/>
                </a:solidFill>
                <a:effectLst/>
                <a:latin typeface="+mn-lt"/>
                <a:ea typeface="+mn-ea"/>
                <a:cs typeface="+mn-cs"/>
              </a:rPr>
              <a:t>The value of the parameter </a:t>
            </a:r>
            <a:r>
              <a:rPr lang="en-US" sz="1200" i="1" kern="1200" dirty="0" smtClean="0">
                <a:solidFill>
                  <a:schemeClr val="tx1"/>
                </a:solidFill>
                <a:effectLst/>
                <a:latin typeface="+mn-lt"/>
                <a:ea typeface="+mn-ea"/>
                <a:cs typeface="+mn-cs"/>
              </a:rPr>
              <a:t>ϵ</a:t>
            </a:r>
            <a:r>
              <a:rPr lang="en-US" sz="1200" kern="1200" dirty="0" smtClean="0">
                <a:solidFill>
                  <a:schemeClr val="tx1"/>
                </a:solidFill>
                <a:effectLst/>
                <a:latin typeface="+mn-lt"/>
                <a:ea typeface="+mn-ea"/>
                <a:cs typeface="+mn-cs"/>
              </a:rPr>
              <a:t> is estimated from the data before computing the local FDR functions.</a:t>
            </a:r>
          </a:p>
          <a:p>
            <a:r>
              <a:rPr lang="en-US" sz="1200" kern="1200" dirty="0" smtClean="0">
                <a:solidFill>
                  <a:schemeClr val="tx1"/>
                </a:solidFill>
                <a:effectLst/>
                <a:latin typeface="+mn-lt"/>
                <a:ea typeface="+mn-ea"/>
                <a:cs typeface="+mn-cs"/>
              </a:rPr>
              <a:t>If </a:t>
            </a:r>
            <a:r>
              <a:rPr lang="en-US" sz="1200" kern="1200" dirty="0" err="1" smtClean="0">
                <a:solidFill>
                  <a:schemeClr val="tx1"/>
                </a:solidFill>
                <a:effectLst/>
                <a:latin typeface="+mn-lt"/>
                <a:ea typeface="+mn-ea"/>
                <a:cs typeface="+mn-cs"/>
              </a:rPr>
              <a:t>Tkj</a:t>
            </a:r>
            <a:r>
              <a:rPr lang="en-US" sz="1200" kern="1200" dirty="0" smtClean="0">
                <a:solidFill>
                  <a:schemeClr val="tx1"/>
                </a:solidFill>
                <a:effectLst/>
                <a:latin typeface="+mn-lt"/>
                <a:ea typeface="+mn-ea"/>
                <a:cs typeface="+mn-cs"/>
              </a:rPr>
              <a:t> is close to 1, then the two distributions defined in the hypotheses are similar and the null hypothesis is selected. This indicates no significant relation between the stimulus, delivered to electrode k, and the neural response recorded at electrode j.</a:t>
            </a:r>
            <a:r>
              <a:rPr lang="en-US" dirty="0" smtClean="0">
                <a:effectLst/>
              </a:rPr>
              <a:t> </a:t>
            </a:r>
          </a:p>
          <a:p>
            <a:r>
              <a:rPr lang="en-US" sz="1200" kern="1200" dirty="0" smtClean="0">
                <a:solidFill>
                  <a:schemeClr val="tx1"/>
                </a:solidFill>
                <a:effectLst/>
                <a:latin typeface="+mn-lt"/>
                <a:ea typeface="+mn-ea"/>
                <a:cs typeface="+mn-cs"/>
              </a:rPr>
              <a:t>This technique therefore guarantees that the average false positive rate over all significant stimulus-response pairs will be less than 5%.</a:t>
            </a:r>
            <a:r>
              <a:rPr lang="en-US" dirty="0" smtClean="0">
                <a:effectLst/>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00CEA11-8DC5-174A-81F5-C65B419F646F}" type="slidenum">
              <a:rPr lang="en-US" smtClean="0"/>
              <a:t>18</a:t>
            </a:fld>
            <a:endParaRPr lang="en-US"/>
          </a:p>
        </p:txBody>
      </p:sp>
    </p:spTree>
    <p:extLst>
      <p:ext uri="{BB962C8B-B14F-4D97-AF65-F5344CB8AC3E}">
        <p14:creationId xmlns:p14="http://schemas.microsoft.com/office/powerpoint/2010/main" val="590939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Figure shows typical connectivity graphs for two different cultures harvested from different brain tissues, on three separate days. Each red arrow indicates a statistically significant connection between a stimulated electrode and a recording one, as identified by the FDR analysis.</a:t>
            </a:r>
          </a:p>
          <a:p>
            <a:r>
              <a:rPr lang="en-US" sz="1200" kern="1200" dirty="0" smtClean="0">
                <a:solidFill>
                  <a:schemeClr val="tx1"/>
                </a:solidFill>
                <a:effectLst/>
                <a:latin typeface="+mn-lt"/>
                <a:ea typeface="+mn-ea"/>
                <a:cs typeface="+mn-cs"/>
              </a:rPr>
              <a:t>Figure suggests that neuronal connectivity tends to evolve over time, with increases in both the number of statistically significant stimulus/recording pairs as well as the average length of connections and the number of connections per active node.</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20</a:t>
            </a:fld>
            <a:endParaRPr lang="en-US"/>
          </a:p>
        </p:txBody>
      </p:sp>
    </p:spTree>
    <p:extLst>
      <p:ext uri="{BB962C8B-B14F-4D97-AF65-F5344CB8AC3E}">
        <p14:creationId xmlns:p14="http://schemas.microsoft.com/office/powerpoint/2010/main" val="3169574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150 </a:t>
            </a:r>
            <a:r>
              <a:rPr lang="en-US" dirty="0" err="1" smtClean="0"/>
              <a:t>ms</a:t>
            </a:r>
            <a:r>
              <a:rPr lang="en-US" dirty="0" smtClean="0"/>
              <a:t> window results.</a:t>
            </a:r>
            <a:r>
              <a:rPr lang="en-US" baseline="0" dirty="0" smtClean="0"/>
              <a:t> </a:t>
            </a:r>
            <a:r>
              <a:rPr lang="en-US" sz="1200" kern="1200" dirty="0" smtClean="0">
                <a:solidFill>
                  <a:schemeClr val="tx1"/>
                </a:solidFill>
                <a:effectLst/>
                <a:latin typeface="+mn-lt"/>
                <a:ea typeface="+mn-ea"/>
                <a:cs typeface="+mn-cs"/>
              </a:rPr>
              <a:t>we used a dotted blue line to indicate missing experimental days while a solid black line was used to plot the actual data sample means.</a:t>
            </a:r>
            <a:r>
              <a:rPr lang="en-US" sz="1200" kern="1200" baseline="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From these graphs, it is noticeable how the average connectivity pair lengths increase over time and then reach a plateau, following the expected natural network temporal evolution.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behavior is observed to be consistent across cultures of different densities and across different time window durations (data not shown).</a:t>
            </a:r>
            <a:r>
              <a:rPr lang="en-US" dirty="0" smtClean="0">
                <a:effectLst/>
              </a:rPr>
              <a:t> </a:t>
            </a:r>
          </a:p>
          <a:p>
            <a:endParaRPr lang="en-US" dirty="0" smtClean="0">
              <a:effectLst/>
            </a:endParaRPr>
          </a:p>
          <a:p>
            <a:r>
              <a:rPr lang="en-US" sz="1200" kern="1200" dirty="0" smtClean="0">
                <a:solidFill>
                  <a:schemeClr val="tx1"/>
                </a:solidFill>
                <a:effectLst/>
                <a:latin typeface="+mn-lt"/>
                <a:ea typeface="+mn-ea"/>
                <a:cs typeface="+mn-cs"/>
              </a:rPr>
              <a:t>An increase in average connection length means that stimulus-evoked responses are recorded from electrodes that are physically further away from the stimulated electrode; evoked electrical activity is propagated more easily in the dish and for longer distances. The functional evolution in the studied neuronal networks seems to perfectly reflect the natural temporal evolution of neural circuit formation. In fact, neural circuit formation occurs in three distinct stages: 1) Immature synapses form between </a:t>
            </a:r>
            <a:r>
              <a:rPr lang="en-US" sz="1200" i="1" kern="1200" dirty="0" smtClean="0">
                <a:solidFill>
                  <a:schemeClr val="tx1"/>
                </a:solidFill>
                <a:effectLst/>
                <a:latin typeface="+mn-lt"/>
                <a:ea typeface="+mn-ea"/>
                <a:cs typeface="+mn-cs"/>
              </a:rPr>
              <a:t>axons</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dendrites</a:t>
            </a:r>
            <a:r>
              <a:rPr lang="en-US" sz="1200" kern="1200" dirty="0" smtClean="0">
                <a:solidFill>
                  <a:schemeClr val="tx1"/>
                </a:solidFill>
                <a:effectLst/>
                <a:latin typeface="+mn-lt"/>
                <a:ea typeface="+mn-ea"/>
                <a:cs typeface="+mn-cs"/>
              </a:rPr>
              <a:t>. 2) Synapses undergo maturation, which involves the conversion of silent synapses to active ones. 3) Excess synapses are eliminated or pruned to refine the neuronal connections within the circuit.</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21</a:t>
            </a:fld>
            <a:endParaRPr lang="en-US"/>
          </a:p>
        </p:txBody>
      </p:sp>
    </p:spTree>
    <p:extLst>
      <p:ext uri="{BB962C8B-B14F-4D97-AF65-F5344CB8AC3E}">
        <p14:creationId xmlns:p14="http://schemas.microsoft.com/office/powerpoint/2010/main" val="307465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results reveal consistent neuronal</a:t>
            </a:r>
            <a:r>
              <a:rPr lang="en-US" baseline="0" dirty="0" smtClean="0"/>
              <a:t> development within batches with more variable trends across batches.</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22</a:t>
            </a:fld>
            <a:endParaRPr lang="en-US"/>
          </a:p>
        </p:txBody>
      </p:sp>
    </p:spTree>
    <p:extLst>
      <p:ext uri="{BB962C8B-B14F-4D97-AF65-F5344CB8AC3E}">
        <p14:creationId xmlns:p14="http://schemas.microsoft.com/office/powerpoint/2010/main" val="909760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quantify correlation between neuron batches I ran a series of ANOVA hypothesis tests on both connection lengths and number of </a:t>
            </a:r>
            <a:r>
              <a:rPr lang="en-US" baseline="0" dirty="0" err="1" smtClean="0"/>
              <a:t>supernodes</a:t>
            </a:r>
            <a:r>
              <a:rPr lang="en-US" baseline="0" dirty="0" smtClean="0"/>
              <a:t> within and across batches.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Supernodes</a:t>
            </a:r>
            <a:r>
              <a:rPr lang="en-US" baseline="0" dirty="0" smtClean="0"/>
              <a:t> scored non-significant independently of the time window duration.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hypothesize that the observed variability in the analysis results is mainly due to the fact that.</a:t>
            </a:r>
            <a:r>
              <a:rPr lang="en-US" baseline="0" dirty="0" smtClean="0"/>
              <a:t> Common values of 100ms might not be optimal.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FF0000"/>
                </a:solidFill>
                <a:effectLst/>
                <a:latin typeface="+mn-lt"/>
                <a:ea typeface="+mn-ea"/>
                <a:cs typeface="+mn-cs"/>
              </a:rPr>
              <a:t>Furthermore, we tested the effects that different time windows had on the analysis results and whether the time window related changes were statistically significant.</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D00CEA11-8DC5-174A-81F5-C65B419F646F}" type="slidenum">
              <a:rPr lang="en-US" smtClean="0"/>
              <a:t>23</a:t>
            </a:fld>
            <a:endParaRPr lang="en-US"/>
          </a:p>
        </p:txBody>
      </p:sp>
    </p:spTree>
    <p:extLst>
      <p:ext uri="{BB962C8B-B14F-4D97-AF65-F5344CB8AC3E}">
        <p14:creationId xmlns:p14="http://schemas.microsoft.com/office/powerpoint/2010/main" val="132544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three group means and their 95% confidence intervals for every dense batch are shown. In batch 1 and batch 3, there are group means significantly different from the others. In batch 1 the second group mean (100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window) is significantly different from the other two group means, while in batch 3 is the third group mean to be significantly different from the others. It can be seen how differences between results generated using different time windows are significant in batch 1, where the 100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group mean is significantly different from the other two (</a:t>
            </a:r>
            <a:r>
              <a:rPr lang="en-US" sz="120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7.051 × 10− 4) and in batch 3 where 150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group mean is significantly different (</a:t>
            </a:r>
            <a:r>
              <a:rPr lang="en-US" sz="1200" i="1" kern="1200" dirty="0" smtClean="0">
                <a:solidFill>
                  <a:schemeClr val="tx1"/>
                </a:solidFill>
                <a:effectLst/>
                <a:latin typeface="+mn-lt"/>
                <a:ea typeface="+mn-ea"/>
                <a:cs typeface="+mn-cs"/>
              </a:rPr>
              <a:t>p </a:t>
            </a:r>
            <a:r>
              <a:rPr lang="en-US" sz="1200" kern="1200" dirty="0" smtClean="0">
                <a:solidFill>
                  <a:schemeClr val="tx1"/>
                </a:solidFill>
                <a:effectLst/>
                <a:latin typeface="+mn-lt"/>
                <a:ea typeface="+mn-ea"/>
                <a:cs typeface="+mn-cs"/>
              </a:rPr>
              <a:t>= 8.126 × 10−6).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rgbClr val="FEB80A"/>
                </a:solidFill>
                <a:effectLst/>
                <a:latin typeface="+mn-lt"/>
                <a:ea typeface="+mn-ea"/>
                <a:cs typeface="+mn-cs"/>
              </a:rPr>
              <a:t>This implies that different time windows generate significantly different results in two batches out of six. </a:t>
            </a:r>
            <a:endParaRPr lang="en-US" dirty="0" smtClean="0">
              <a:solidFill>
                <a:srgbClr val="FEB80A"/>
              </a:solidFill>
            </a:endParaRPr>
          </a:p>
        </p:txBody>
      </p:sp>
      <p:sp>
        <p:nvSpPr>
          <p:cNvPr id="4" name="Slide Number Placeholder 3"/>
          <p:cNvSpPr>
            <a:spLocks noGrp="1"/>
          </p:cNvSpPr>
          <p:nvPr>
            <p:ph type="sldNum" sz="quarter" idx="10"/>
          </p:nvPr>
        </p:nvSpPr>
        <p:spPr/>
        <p:txBody>
          <a:bodyPr/>
          <a:lstStyle/>
          <a:p>
            <a:fld id="{D00CEA11-8DC5-174A-81F5-C65B419F646F}" type="slidenum">
              <a:rPr lang="en-US" smtClean="0"/>
              <a:t>24</a:t>
            </a:fld>
            <a:endParaRPr lang="en-US"/>
          </a:p>
        </p:txBody>
      </p:sp>
    </p:spTree>
    <p:extLst>
      <p:ext uri="{BB962C8B-B14F-4D97-AF65-F5344CB8AC3E}">
        <p14:creationId xmlns:p14="http://schemas.microsoft.com/office/powerpoint/2010/main" val="2063449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investigated the temporal evolution of neuronal activity in response to a constant electrical stimulation protocol over the first 5 weeks of neuronal development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measured by </a:t>
            </a:r>
            <a:r>
              <a:rPr lang="en-US" dirty="0" smtClean="0"/>
              <a:t>the average length of connections and the number of connections per active node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therefore propose that the FDR analysis combined with two metrics, the average connection length and the number of highly connected “</a:t>
            </a:r>
            <a:r>
              <a:rPr lang="en-US" dirty="0" err="1" smtClean="0"/>
              <a:t>supernodes</a:t>
            </a:r>
            <a:r>
              <a:rPr lang="en-US" dirty="0" smtClean="0"/>
              <a:t>” are valuable techniques for describing neuronal connectivity in MEA dishes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results indicate that when analyzing stimulus-evoked responses recorded within 50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and 150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time windows from </a:t>
            </a:r>
            <a:r>
              <a:rPr lang="en-US" sz="1200" kern="1200" dirty="0" err="1" smtClean="0">
                <a:solidFill>
                  <a:schemeClr val="tx1"/>
                </a:solidFill>
                <a:effectLst/>
                <a:latin typeface="+mn-lt"/>
                <a:ea typeface="+mn-ea"/>
                <a:cs typeface="+mn-cs"/>
              </a:rPr>
              <a:t>stimu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lus</a:t>
            </a:r>
            <a:r>
              <a:rPr lang="en-US" sz="1200" kern="1200" dirty="0" smtClean="0">
                <a:solidFill>
                  <a:schemeClr val="tx1"/>
                </a:solidFill>
                <a:effectLst/>
                <a:latin typeface="+mn-lt"/>
                <a:ea typeface="+mn-ea"/>
                <a:cs typeface="+mn-cs"/>
              </a:rPr>
              <a:t> onset, cultures dissociated from the same brain tis- sue display trends in their temporal evolution that are more similar than those obtained with respect to differ- </a:t>
            </a:r>
            <a:r>
              <a:rPr lang="en-US" sz="1200" kern="1200" dirty="0" err="1" smtClean="0">
                <a:solidFill>
                  <a:schemeClr val="tx1"/>
                </a:solidFill>
                <a:effectLst/>
                <a:latin typeface="+mn-lt"/>
                <a:ea typeface="+mn-ea"/>
                <a:cs typeface="+mn-cs"/>
              </a:rPr>
              <a:t>ent</a:t>
            </a:r>
            <a:r>
              <a:rPr lang="en-US" sz="1200" kern="1200" dirty="0" smtClean="0">
                <a:solidFill>
                  <a:schemeClr val="tx1"/>
                </a:solidFill>
                <a:effectLst/>
                <a:latin typeface="+mn-lt"/>
                <a:ea typeface="+mn-ea"/>
                <a:cs typeface="+mn-cs"/>
              </a:rPr>
              <a:t> batches, as quantified by the statistical tests within and across batches. </a:t>
            </a:r>
            <a:endParaRPr lang="en-US" dirty="0" smtClean="0"/>
          </a:p>
          <a:p>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25</a:t>
            </a:fld>
            <a:endParaRPr lang="en-US"/>
          </a:p>
        </p:txBody>
      </p:sp>
    </p:spTree>
    <p:extLst>
      <p:ext uri="{BB962C8B-B14F-4D97-AF65-F5344CB8AC3E}">
        <p14:creationId xmlns:p14="http://schemas.microsoft.com/office/powerpoint/2010/main" val="1034345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ability to drive the network to respond in a desired way provides a valuable approach to study changes in functional connectivity induced by external stimuli.</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observed variability has often been attributed to the natural plasticity of the nervous system, but there are no studies that have specifically investigated to what extent this plasticity can be associated to in-vitro memory formation</a:t>
            </a:r>
            <a:r>
              <a:rPr lang="en-US" dirty="0" smtClean="0">
                <a:effectLst/>
              </a:rPr>
              <a: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Memory in this context is defined as the ability to learn and remember the applied stimulus paradigm.</a:t>
            </a:r>
          </a:p>
        </p:txBody>
      </p:sp>
      <p:sp>
        <p:nvSpPr>
          <p:cNvPr id="4" name="Slide Number Placeholder 3"/>
          <p:cNvSpPr>
            <a:spLocks noGrp="1"/>
          </p:cNvSpPr>
          <p:nvPr>
            <p:ph type="sldNum" sz="quarter" idx="10"/>
          </p:nvPr>
        </p:nvSpPr>
        <p:spPr/>
        <p:txBody>
          <a:bodyPr/>
          <a:lstStyle/>
          <a:p>
            <a:fld id="{D00CEA11-8DC5-174A-81F5-C65B419F646F}" type="slidenum">
              <a:rPr lang="en-US" smtClean="0"/>
              <a:t>26</a:t>
            </a:fld>
            <a:endParaRPr lang="en-US"/>
          </a:p>
        </p:txBody>
      </p:sp>
    </p:spTree>
    <p:extLst>
      <p:ext uri="{BB962C8B-B14F-4D97-AF65-F5344CB8AC3E}">
        <p14:creationId xmlns:p14="http://schemas.microsoft.com/office/powerpoint/2010/main" val="874466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Q3 Experimental Quadrant. Q1</a:t>
            </a:r>
            <a:r>
              <a:rPr lang="en-US" baseline="0" dirty="0" smtClean="0"/>
              <a:t> Test Quadrant.</a:t>
            </a:r>
            <a:endParaRPr lang="en-US" dirty="0" smtClean="0"/>
          </a:p>
          <a:p>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27</a:t>
            </a:fld>
            <a:endParaRPr lang="en-US"/>
          </a:p>
        </p:txBody>
      </p:sp>
    </p:spTree>
    <p:extLst>
      <p:ext uri="{BB962C8B-B14F-4D97-AF65-F5344CB8AC3E}">
        <p14:creationId xmlns:p14="http://schemas.microsoft.com/office/powerpoint/2010/main" val="1191750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28</a:t>
            </a:fld>
            <a:endParaRPr lang="en-US"/>
          </a:p>
        </p:txBody>
      </p:sp>
    </p:spTree>
    <p:extLst>
      <p:ext uri="{BB962C8B-B14F-4D97-AF65-F5344CB8AC3E}">
        <p14:creationId xmlns:p14="http://schemas.microsoft.com/office/powerpoint/2010/main" val="411070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The activity of multiple neurons can be observed in parallel and network phenomena can be studied.</a:t>
            </a:r>
          </a:p>
          <a:p>
            <a:pPr algn="just"/>
            <a:r>
              <a:rPr lang="en-US" dirty="0" smtClean="0"/>
              <a:t>Inducing neural activity through electrical stimulation allows to study neurons response to external stimuli or sensory inputs.</a:t>
            </a:r>
          </a:p>
          <a:p>
            <a:pPr algn="just"/>
            <a:r>
              <a:rPr lang="en-US" dirty="0" smtClean="0"/>
              <a:t>Neural network responses under controlled stimulation can be used as motor commands to control external devices or robots.</a:t>
            </a:r>
          </a:p>
          <a:p>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7</a:t>
            </a:fld>
            <a:endParaRPr lang="en-US"/>
          </a:p>
        </p:txBody>
      </p:sp>
    </p:spTree>
    <p:extLst>
      <p:ext uri="{BB962C8B-B14F-4D97-AF65-F5344CB8AC3E}">
        <p14:creationId xmlns:p14="http://schemas.microsoft.com/office/powerpoint/2010/main" val="2989689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Quadrant division was utilized to have on-dish control</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29</a:t>
            </a:fld>
            <a:endParaRPr lang="en-US"/>
          </a:p>
        </p:txBody>
      </p:sp>
    </p:spTree>
    <p:extLst>
      <p:ext uri="{BB962C8B-B14F-4D97-AF65-F5344CB8AC3E}">
        <p14:creationId xmlns:p14="http://schemas.microsoft.com/office/powerpoint/2010/main" val="155311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Q3 Experimental Quadrant. Q1</a:t>
            </a:r>
            <a:r>
              <a:rPr lang="en-US" baseline="0" dirty="0" smtClean="0"/>
              <a:t> Test Quadrant.</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31</a:t>
            </a:fld>
            <a:endParaRPr lang="en-US"/>
          </a:p>
        </p:txBody>
      </p:sp>
    </p:spTree>
    <p:extLst>
      <p:ext uri="{BB962C8B-B14F-4D97-AF65-F5344CB8AC3E}">
        <p14:creationId xmlns:p14="http://schemas.microsoft.com/office/powerpoint/2010/main" val="3481341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Spike detection was carried out using a simple threshold mechanism. The threshold was individually set for each channel and chosen as -6 times each band-pass filtered signal’s standard deviation, as measured by </a:t>
            </a:r>
            <a:r>
              <a:rPr lang="en-US" sz="1200" kern="1200" dirty="0" err="1" smtClean="0">
                <a:solidFill>
                  <a:schemeClr val="tx1"/>
                </a:solidFill>
                <a:effectLst/>
                <a:latin typeface="+mn-lt"/>
                <a:ea typeface="+mn-ea"/>
                <a:cs typeface="+mn-cs"/>
              </a:rPr>
              <a:t>MC_Rack</a:t>
            </a:r>
            <a:r>
              <a:rPr lang="en-US" sz="1200" kern="1200" dirty="0" smtClean="0">
                <a:solidFill>
                  <a:schemeClr val="tx1"/>
                </a:solidFill>
                <a:effectLst/>
                <a:latin typeface="+mn-lt"/>
                <a:ea typeface="+mn-ea"/>
                <a:cs typeface="+mn-cs"/>
              </a:rPr>
              <a:t> software, within a 500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time window. To reduce the possibility of detecting duplicated spikes, a detection refractory period of 1 </a:t>
            </a:r>
            <a:r>
              <a:rPr lang="en-US" sz="1200" kern="1200" dirty="0" err="1" smtClean="0">
                <a:solidFill>
                  <a:schemeClr val="tx1"/>
                </a:solidFill>
                <a:effectLst/>
                <a:latin typeface="+mn-lt"/>
                <a:ea typeface="+mn-ea"/>
                <a:cs typeface="+mn-cs"/>
              </a:rPr>
              <a:t>ms</a:t>
            </a:r>
            <a:r>
              <a:rPr lang="en-US" sz="1200" kern="1200" smtClean="0">
                <a:solidFill>
                  <a:schemeClr val="tx1"/>
                </a:solidFill>
                <a:effectLst/>
                <a:latin typeface="+mn-lt"/>
                <a:ea typeface="+mn-ea"/>
                <a:cs typeface="+mn-cs"/>
              </a:rPr>
              <a:t> was used, during which no multiple detection events were accepted.</a:t>
            </a:r>
            <a:r>
              <a:rPr lang="en-US" smtClean="0">
                <a:effectLst/>
              </a:rPr>
              <a:t> </a:t>
            </a:r>
            <a:endParaRPr lang="en-US"/>
          </a:p>
        </p:txBody>
      </p:sp>
      <p:sp>
        <p:nvSpPr>
          <p:cNvPr id="4" name="Slide Number Placeholder 3"/>
          <p:cNvSpPr>
            <a:spLocks noGrp="1"/>
          </p:cNvSpPr>
          <p:nvPr>
            <p:ph type="sldNum" sz="quarter" idx="10"/>
          </p:nvPr>
        </p:nvSpPr>
        <p:spPr/>
        <p:txBody>
          <a:bodyPr/>
          <a:lstStyle/>
          <a:p>
            <a:fld id="{D00CEA11-8DC5-174A-81F5-C65B419F646F}" type="slidenum">
              <a:rPr lang="en-US" smtClean="0"/>
              <a:t>32</a:t>
            </a:fld>
            <a:endParaRPr lang="en-US"/>
          </a:p>
        </p:txBody>
      </p:sp>
    </p:spTree>
    <p:extLst>
      <p:ext uri="{BB962C8B-B14F-4D97-AF65-F5344CB8AC3E}">
        <p14:creationId xmlns:p14="http://schemas.microsoft.com/office/powerpoint/2010/main" val="3593567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Burst activity</a:t>
            </a:r>
            <a:r>
              <a:rPr lang="en-US" sz="1200" kern="1200" baseline="0" dirty="0" smtClean="0">
                <a:solidFill>
                  <a:schemeClr val="tx1"/>
                </a:solidFill>
                <a:effectLst/>
                <a:latin typeface="+mn-lt"/>
                <a:ea typeface="+mn-ea"/>
                <a:cs typeface="+mn-cs"/>
              </a:rPr>
              <a:t> is a peculiar behavior of the developing brain and plays an important role in establishing appropriate connections.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detect the bursts, the software searches for instances where the </a:t>
            </a:r>
            <a:r>
              <a:rPr lang="en-US" sz="1200" kern="1200" dirty="0" err="1" smtClean="0">
                <a:solidFill>
                  <a:schemeClr val="tx1"/>
                </a:solidFill>
                <a:effectLst/>
                <a:latin typeface="+mn-lt"/>
                <a:ea typeface="+mn-ea"/>
                <a:cs typeface="+mn-cs"/>
              </a:rPr>
              <a:t>interspike</a:t>
            </a:r>
            <a:r>
              <a:rPr lang="en-US" sz="1200" kern="1200" dirty="0" smtClean="0">
                <a:solidFill>
                  <a:schemeClr val="tx1"/>
                </a:solidFill>
                <a:effectLst/>
                <a:latin typeface="+mn-lt"/>
                <a:ea typeface="+mn-ea"/>
                <a:cs typeface="+mn-cs"/>
              </a:rPr>
              <a:t> interval between spike trains is less than 10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Events were included in a detected burst until the </a:t>
            </a:r>
            <a:r>
              <a:rPr lang="en-US" sz="1200" kern="1200" dirty="0" err="1" smtClean="0">
                <a:solidFill>
                  <a:schemeClr val="tx1"/>
                </a:solidFill>
                <a:effectLst/>
                <a:latin typeface="+mn-lt"/>
                <a:ea typeface="+mn-ea"/>
                <a:cs typeface="+mn-cs"/>
              </a:rPr>
              <a:t>interspike</a:t>
            </a:r>
            <a:r>
              <a:rPr lang="en-US" sz="1200" kern="1200" dirty="0" smtClean="0">
                <a:solidFill>
                  <a:schemeClr val="tx1"/>
                </a:solidFill>
                <a:effectLst/>
                <a:latin typeface="+mn-lt"/>
                <a:ea typeface="+mn-ea"/>
                <a:cs typeface="+mn-cs"/>
              </a:rPr>
              <a:t> interval became larger than 100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A single bursting event included all the detected events whose </a:t>
            </a:r>
            <a:r>
              <a:rPr lang="en-US" sz="1200" kern="1200" dirty="0" err="1" smtClean="0">
                <a:solidFill>
                  <a:schemeClr val="tx1"/>
                </a:solidFill>
                <a:effectLst/>
                <a:latin typeface="+mn-lt"/>
                <a:ea typeface="+mn-ea"/>
                <a:cs typeface="+mn-cs"/>
              </a:rPr>
              <a:t>interspike</a:t>
            </a:r>
            <a:r>
              <a:rPr lang="en-US" sz="1200" kern="1200" dirty="0" smtClean="0">
                <a:solidFill>
                  <a:schemeClr val="tx1"/>
                </a:solidFill>
                <a:effectLst/>
                <a:latin typeface="+mn-lt"/>
                <a:ea typeface="+mn-ea"/>
                <a:cs typeface="+mn-cs"/>
              </a:rPr>
              <a:t> interval was less than 15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A burst was not counted if its duration was less than 50 </a:t>
            </a:r>
            <a:r>
              <a:rPr lang="en-US" sz="1200" kern="1200" dirty="0" err="1" smtClean="0">
                <a:solidFill>
                  <a:schemeClr val="tx1"/>
                </a:solidFill>
                <a:effectLst/>
                <a:latin typeface="+mn-lt"/>
                <a:ea typeface="+mn-ea"/>
                <a:cs typeface="+mn-cs"/>
              </a:rPr>
              <a:t>ms</a:t>
            </a:r>
            <a:r>
              <a:rPr lang="en-US" sz="1200" kern="1200" dirty="0" smtClean="0">
                <a:solidFill>
                  <a:schemeClr val="tx1"/>
                </a:solidFill>
                <a:effectLst/>
                <a:latin typeface="+mn-lt"/>
                <a:ea typeface="+mn-ea"/>
                <a:cs typeface="+mn-cs"/>
              </a:rPr>
              <a:t> or if it contained four or fewer spikes.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33</a:t>
            </a:fld>
            <a:endParaRPr lang="en-US"/>
          </a:p>
        </p:txBody>
      </p:sp>
    </p:spTree>
    <p:extLst>
      <p:ext uri="{BB962C8B-B14F-4D97-AF65-F5344CB8AC3E}">
        <p14:creationId xmlns:p14="http://schemas.microsoft.com/office/powerpoint/2010/main" val="2402021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Compute the Array-wide Spike Detection Rate (ASDR) and Bursting Parameters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Measure changes in neuronal activity due to stimulation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compare results between cultures with widely varying firing parameters, it was chosen to normalize the changes using the baseline parameters </a:t>
            </a:r>
            <a:r>
              <a:rPr lang="en-US" sz="1200" kern="1200" dirty="0" err="1" smtClean="0">
                <a:solidFill>
                  <a:schemeClr val="tx1"/>
                </a:solidFill>
                <a:effectLst/>
                <a:latin typeface="+mn-lt"/>
                <a:ea typeface="+mn-ea"/>
                <a:cs typeface="+mn-cs"/>
              </a:rPr>
              <a:t>Nbase</a:t>
            </a:r>
            <a:r>
              <a:rPr lang="en-US" sz="1200" kern="1200" dirty="0" smtClean="0">
                <a:solidFill>
                  <a:schemeClr val="tx1"/>
                </a:solidFill>
                <a:effectLst/>
                <a:latin typeface="+mn-lt"/>
                <a:ea typeface="+mn-ea"/>
                <a:cs typeface="+mn-cs"/>
              </a:rPr>
              <a:t>, and then to evaluate the statistical significance of changes in the means of </a:t>
            </a:r>
            <a:r>
              <a:rPr lang="en-US" sz="1200" kern="1200" dirty="0" err="1" smtClean="0">
                <a:solidFill>
                  <a:schemeClr val="tx1"/>
                </a:solidFill>
                <a:effectLst/>
                <a:latin typeface="+mn-lt"/>
                <a:ea typeface="+mn-ea"/>
                <a:cs typeface="+mn-cs"/>
              </a:rPr>
              <a:t>ΔNind</a:t>
            </a:r>
            <a:r>
              <a:rPr lang="en-US" sz="1200" kern="1200" dirty="0" smtClean="0">
                <a:solidFill>
                  <a:schemeClr val="tx1"/>
                </a:solidFill>
                <a:effectLst/>
                <a:latin typeface="+mn-lt"/>
                <a:ea typeface="+mn-ea"/>
                <a:cs typeface="+mn-cs"/>
              </a:rPr>
              <a:t> within and across experimental sessions, quadrants and experimental phases.</a:t>
            </a:r>
            <a:r>
              <a:rPr lang="en-US" dirty="0" smtClean="0">
                <a:effectLst/>
              </a:rPr>
              <a:t> </a:t>
            </a:r>
            <a:endParaRPr lang="en-US" sz="1200" dirty="0" smtClean="0"/>
          </a:p>
        </p:txBody>
      </p:sp>
      <p:sp>
        <p:nvSpPr>
          <p:cNvPr id="4" name="Slide Number Placeholder 3"/>
          <p:cNvSpPr>
            <a:spLocks noGrp="1"/>
          </p:cNvSpPr>
          <p:nvPr>
            <p:ph type="sldNum" sz="quarter" idx="10"/>
          </p:nvPr>
        </p:nvSpPr>
        <p:spPr/>
        <p:txBody>
          <a:bodyPr/>
          <a:lstStyle/>
          <a:p>
            <a:fld id="{D00CEA11-8DC5-174A-81F5-C65B419F646F}" type="slidenum">
              <a:rPr lang="en-US" smtClean="0"/>
              <a:t>35</a:t>
            </a:fld>
            <a:endParaRPr lang="en-US"/>
          </a:p>
        </p:txBody>
      </p:sp>
    </p:spTree>
    <p:extLst>
      <p:ext uri="{BB962C8B-B14F-4D97-AF65-F5344CB8AC3E}">
        <p14:creationId xmlns:p14="http://schemas.microsoft.com/office/powerpoint/2010/main" val="3254622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subscript is experimental phase, second is experimental session within</a:t>
            </a:r>
            <a:r>
              <a:rPr lang="en-US" baseline="0" dirty="0" smtClean="0"/>
              <a:t> phase.</a:t>
            </a:r>
          </a:p>
          <a:p>
            <a:r>
              <a:rPr lang="en-US" baseline="0" dirty="0" smtClean="0"/>
              <a:t>ANOVA assumptions:</a:t>
            </a:r>
          </a:p>
          <a:p>
            <a:r>
              <a:rPr lang="en-US" baseline="0" dirty="0" smtClean="0"/>
              <a:t>Variables normally distributed</a:t>
            </a:r>
          </a:p>
          <a:p>
            <a:r>
              <a:rPr lang="en-US" baseline="0" dirty="0" smtClean="0"/>
              <a:t>Samples Independent</a:t>
            </a:r>
          </a:p>
          <a:p>
            <a:r>
              <a:rPr lang="en-US" baseline="0" dirty="0" smtClean="0"/>
              <a:t>Variances are equal</a:t>
            </a:r>
          </a:p>
          <a:p>
            <a:r>
              <a:rPr lang="en-US" baseline="0" dirty="0" smtClean="0"/>
              <a:t>Responses for a given group are independent and identically distributed normal random variables</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37</a:t>
            </a:fld>
            <a:endParaRPr lang="en-US"/>
          </a:p>
        </p:txBody>
      </p:sp>
    </p:spTree>
    <p:extLst>
      <p:ext uri="{BB962C8B-B14F-4D97-AF65-F5344CB8AC3E}">
        <p14:creationId xmlns:p14="http://schemas.microsoft.com/office/powerpoint/2010/main" val="448324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every phase</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38</a:t>
            </a:fld>
            <a:endParaRPr lang="en-US"/>
          </a:p>
        </p:txBody>
      </p:sp>
    </p:spTree>
    <p:extLst>
      <p:ext uri="{BB962C8B-B14F-4D97-AF65-F5344CB8AC3E}">
        <p14:creationId xmlns:p14="http://schemas.microsoft.com/office/powerpoint/2010/main" val="3112819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Spike Count in each recording session.</a:t>
            </a:r>
          </a:p>
          <a:p>
            <a:r>
              <a:rPr lang="en-US" sz="1200" kern="1200" dirty="0" smtClean="0">
                <a:solidFill>
                  <a:schemeClr val="tx1"/>
                </a:solidFill>
                <a:effectLst/>
                <a:latin typeface="+mn-lt"/>
                <a:ea typeface="+mn-ea"/>
                <a:cs typeface="+mn-cs"/>
              </a:rPr>
              <a:t>Figure 4.5 shows the differences between the average spike counts post and pre-stimulation (normalized by the pre-stimulation average spike count) and grouped by quadrant.</a:t>
            </a:r>
          </a:p>
          <a:p>
            <a:r>
              <a:rPr lang="en-US" sz="1200" kern="1200" dirty="0" smtClean="0">
                <a:solidFill>
                  <a:schemeClr val="tx1"/>
                </a:solidFill>
                <a:effectLst/>
                <a:latin typeface="+mn-lt"/>
                <a:ea typeface="+mn-ea"/>
                <a:cs typeface="+mn-cs"/>
              </a:rPr>
              <a:t>The first significant result of this Aim is that the local stimulation protocol implemented in this work was not able to evoke any localized changes in network activity.</a:t>
            </a:r>
            <a:r>
              <a:rPr lang="en-US" dirty="0" smtClean="0">
                <a:effectLst/>
              </a:rPr>
              <a:t>  </a:t>
            </a:r>
          </a:p>
          <a:p>
            <a:r>
              <a:rPr lang="en-US" sz="1200" kern="1200" dirty="0" smtClean="0">
                <a:solidFill>
                  <a:schemeClr val="tx1"/>
                </a:solidFill>
                <a:effectLst/>
                <a:latin typeface="+mn-lt"/>
                <a:ea typeface="+mn-ea"/>
                <a:cs typeface="+mn-cs"/>
              </a:rPr>
              <a:t>the suspension of stimulation in Q3 during experimental phase 3, and then its resumption in phase 4, did not induce any detectable activity changes, neither in that specific quadrant nor in the others.</a:t>
            </a:r>
            <a:endParaRPr lang="en-US" dirty="0" smtClean="0"/>
          </a:p>
          <a:p>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40</a:t>
            </a:fld>
            <a:endParaRPr lang="en-US"/>
          </a:p>
        </p:txBody>
      </p:sp>
    </p:spTree>
    <p:extLst>
      <p:ext uri="{BB962C8B-B14F-4D97-AF65-F5344CB8AC3E}">
        <p14:creationId xmlns:p14="http://schemas.microsoft.com/office/powerpoint/2010/main" val="3422348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means of the four experimental phases in each phase,</a:t>
            </a:r>
            <a:r>
              <a:rPr lang="en-US" baseline="0" dirty="0" smtClean="0"/>
              <a:t> measuring variations across phases.</a:t>
            </a:r>
          </a:p>
          <a:p>
            <a:r>
              <a:rPr lang="en-US" baseline="0" dirty="0" smtClean="0"/>
              <a:t>The four panels represent the activity broken down in quadrant and show there are no spatial differences between quadrants. This is emphasized by the graph on the right where normalized differences of average spike count are shown. </a:t>
            </a:r>
          </a:p>
          <a:p>
            <a:r>
              <a:rPr lang="en-US" baseline="0" dirty="0" smtClean="0"/>
              <a:t>Pre-stimulation: activity in phase3 larger than others. Standard errors are lower for average spikes after stimulation.</a:t>
            </a:r>
          </a:p>
          <a:p>
            <a:r>
              <a:rPr lang="en-US" baseline="0" dirty="0" smtClean="0"/>
              <a:t>Differences: Q1 not significant. Phase 4 significantly different from others.</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41</a:t>
            </a:fld>
            <a:endParaRPr lang="en-US"/>
          </a:p>
        </p:txBody>
      </p:sp>
    </p:spTree>
    <p:extLst>
      <p:ext uri="{BB962C8B-B14F-4D97-AF65-F5344CB8AC3E}">
        <p14:creationId xmlns:p14="http://schemas.microsoft.com/office/powerpoint/2010/main" val="921327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Left: it can be seen that both pre and post-stimulation number of bursts display a similar behavior across quadrants. To better assess the changes due to the applied stimulation, the normalized differences of the mean number of </a:t>
            </a:r>
            <a:r>
              <a:rPr lang="en-US" sz="1200" kern="1200" smtClean="0">
                <a:solidFill>
                  <a:schemeClr val="tx1"/>
                </a:solidFill>
                <a:effectLst/>
                <a:latin typeface="+mn-lt"/>
                <a:ea typeface="+mn-ea"/>
                <a:cs typeface="+mn-cs"/>
              </a:rPr>
              <a:t>bursts have been </a:t>
            </a:r>
            <a:r>
              <a:rPr lang="en-US" sz="1200" kern="1200" dirty="0" smtClean="0">
                <a:solidFill>
                  <a:schemeClr val="tx1"/>
                </a:solidFill>
                <a:effectLst/>
                <a:latin typeface="+mn-lt"/>
                <a:ea typeface="+mn-ea"/>
                <a:cs typeface="+mn-cs"/>
              </a:rPr>
              <a:t>calculated and displayed in Figure 4.14, that shows how the normalized differences in average burst number across the four experimental phases. Such results demonstrate that across the four quadrants independently of the stimulation phase, the dish responded to electrical stimulation as a single neuronal ensemble. This again confirms what found when analyzing spike count results.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42</a:t>
            </a:fld>
            <a:endParaRPr lang="en-US"/>
          </a:p>
        </p:txBody>
      </p:sp>
    </p:spTree>
    <p:extLst>
      <p:ext uri="{BB962C8B-B14F-4D97-AF65-F5344CB8AC3E}">
        <p14:creationId xmlns:p14="http://schemas.microsoft.com/office/powerpoint/2010/main" val="387729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dirty="0" smtClean="0"/>
              <a:t>Hybrid systems (closed-loop)</a:t>
            </a:r>
            <a:r>
              <a:rPr lang="en-US" sz="1200" dirty="0" smtClean="0"/>
              <a:t>, in which artificial and natural intelligence are merged to exploit the benefits deriving from their combined use </a:t>
            </a:r>
          </a:p>
          <a:p>
            <a:pPr algn="just"/>
            <a:r>
              <a:rPr lang="en-US" sz="1200" b="1" u="sng" dirty="0" smtClean="0"/>
              <a:t>Realistic brain models</a:t>
            </a:r>
            <a:r>
              <a:rPr lang="en-US" sz="1200" dirty="0" smtClean="0"/>
              <a:t> that can be used to investigate how the brain works and how it forms structural and functional connections </a:t>
            </a:r>
            <a:endParaRPr lang="en-US" sz="1200" dirty="0"/>
          </a:p>
        </p:txBody>
      </p:sp>
      <p:sp>
        <p:nvSpPr>
          <p:cNvPr id="4" name="Slide Number Placeholder 3"/>
          <p:cNvSpPr>
            <a:spLocks noGrp="1"/>
          </p:cNvSpPr>
          <p:nvPr>
            <p:ph type="sldNum" sz="quarter" idx="10"/>
          </p:nvPr>
        </p:nvSpPr>
        <p:spPr/>
        <p:txBody>
          <a:bodyPr/>
          <a:lstStyle/>
          <a:p>
            <a:fld id="{D00CEA11-8DC5-174A-81F5-C65B419F646F}" type="slidenum">
              <a:rPr lang="en-US" smtClean="0"/>
              <a:t>8</a:t>
            </a:fld>
            <a:endParaRPr lang="en-US"/>
          </a:p>
        </p:txBody>
      </p:sp>
    </p:spTree>
    <p:extLst>
      <p:ext uri="{BB962C8B-B14F-4D97-AF65-F5344CB8AC3E}">
        <p14:creationId xmlns:p14="http://schemas.microsoft.com/office/powerpoint/2010/main" val="51825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can be seen that differences between average post and pre-stimulation spike counts had a decreasing trend in phase 2, reached a negative peak on the first experimental day of phase 3, after which activity differences started to become less negative throughout phases 3 and 4. During the last two experimental days of phase 4, the differences between post and pre-stimulation spike counts steadily reached their closest values to zero (highest values, that is smallest changes). This suggests that over repeated experimental sessions neurons became less sensitive to the stimulation delivery and that the long-term depression effects linked to electrical stimulation faded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43</a:t>
            </a:fld>
            <a:endParaRPr lang="en-US"/>
          </a:p>
        </p:txBody>
      </p:sp>
    </p:spTree>
    <p:extLst>
      <p:ext uri="{BB962C8B-B14F-4D97-AF65-F5344CB8AC3E}">
        <p14:creationId xmlns:p14="http://schemas.microsoft.com/office/powerpoint/2010/main" val="2832958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final network evolution characteristic measured in this work is how the average overall ASDR evolve across different experimental phases (long-term induced plasticity). Figure shows the overall ASDR mean changes across experimental phases. The first two panels from the top display results respectively for pre-stimulation, post-stimulation recordings. The bottom panel displays post-pre normalized differences. All differences between phases scored significantly different (one-way ANOVA test) and the decreased effects of the applied stimulation due to the fact that neuronal networks are habituating to the presented stimulation can be seen.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44</a:t>
            </a:fld>
            <a:endParaRPr lang="en-US"/>
          </a:p>
        </p:txBody>
      </p:sp>
    </p:spTree>
    <p:extLst>
      <p:ext uri="{BB962C8B-B14F-4D97-AF65-F5344CB8AC3E}">
        <p14:creationId xmlns:p14="http://schemas.microsoft.com/office/powerpoint/2010/main" val="2106783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4.17 shows the temporal analysis of the average number of detected bursts. Once again, these results confirm that the stimulation is inhibiting the network activity, as demonstrated by the negative changes in number of bursts. Moreover, the inhibitory effects reached their negative peak at the beginning of phase 3 before starting to become less negative towards the end of the experiments in phase 4.</a:t>
            </a:r>
          </a:p>
        </p:txBody>
      </p:sp>
      <p:sp>
        <p:nvSpPr>
          <p:cNvPr id="4" name="Slide Number Placeholder 3"/>
          <p:cNvSpPr>
            <a:spLocks noGrp="1"/>
          </p:cNvSpPr>
          <p:nvPr>
            <p:ph type="sldNum" sz="quarter" idx="10"/>
          </p:nvPr>
        </p:nvSpPr>
        <p:spPr/>
        <p:txBody>
          <a:bodyPr/>
          <a:lstStyle/>
          <a:p>
            <a:fld id="{D00CEA11-8DC5-174A-81F5-C65B419F646F}" type="slidenum">
              <a:rPr lang="en-US" smtClean="0"/>
              <a:t>45</a:t>
            </a:fld>
            <a:endParaRPr lang="en-US"/>
          </a:p>
        </p:txBody>
      </p:sp>
    </p:spTree>
    <p:extLst>
      <p:ext uri="{BB962C8B-B14F-4D97-AF65-F5344CB8AC3E}">
        <p14:creationId xmlns:p14="http://schemas.microsoft.com/office/powerpoint/2010/main" val="4286451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rejects the hypothesis that neurons that are closer to the stimulating electrodes respond with stronger activity.</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that localized stimulation evoked responses that extended well beyond the quadrants in which they were delivered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also means that network connectivity is stronger than expected, that the neurons are so well-connected that even the application of localized stimulus pulses made the networks respond as a whole with activity that was widespread over all the electrodes. Another explanation could be that using the larger reference electrode as the negative one to deliver the stimulus voltage pulses might induce currents in the MEA dishes that are not localized as previously thought.</a:t>
            </a:r>
            <a:r>
              <a:rPr lang="en-US" dirty="0" smtClean="0">
                <a:effectLst/>
              </a:rPr>
              <a:t> </a:t>
            </a:r>
          </a:p>
          <a:p>
            <a:endParaRPr lang="en-US" dirty="0" smtClean="0">
              <a:effectLst/>
            </a:endParaRPr>
          </a:p>
          <a:p>
            <a:r>
              <a:rPr lang="en-US" sz="1200" kern="1200" dirty="0" smtClean="0">
                <a:solidFill>
                  <a:schemeClr val="tx1"/>
                </a:solidFill>
                <a:effectLst/>
                <a:latin typeface="+mn-lt"/>
                <a:ea typeface="+mn-ea"/>
                <a:cs typeface="+mn-cs"/>
              </a:rPr>
              <a:t>the trend that can be seen in pre-stimulation activity was not present in post-stimulation recordings</a:t>
            </a:r>
            <a:r>
              <a:rPr lang="en-US" dirty="0" smtClean="0">
                <a:effectLst/>
              </a:rPr>
              <a:t> </a:t>
            </a:r>
          </a:p>
          <a:p>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Such findings are enough to conclude that electrical stimulation is an important tool to interact with dissociated neuronal cultures, but localized stimuli are not enough to drive spatial synaptic potentiation or depression. On the contrary, the ability to modulate synaptic temporal plasticity was a feasible task to achieve by chronic network stimulation.</a:t>
            </a:r>
          </a:p>
        </p:txBody>
      </p:sp>
      <p:sp>
        <p:nvSpPr>
          <p:cNvPr id="4" name="Slide Number Placeholder 3"/>
          <p:cNvSpPr>
            <a:spLocks noGrp="1"/>
          </p:cNvSpPr>
          <p:nvPr>
            <p:ph type="sldNum" sz="quarter" idx="10"/>
          </p:nvPr>
        </p:nvSpPr>
        <p:spPr/>
        <p:txBody>
          <a:bodyPr/>
          <a:lstStyle/>
          <a:p>
            <a:fld id="{D00CEA11-8DC5-174A-81F5-C65B419F646F}" type="slidenum">
              <a:rPr lang="en-US" smtClean="0"/>
              <a:t>46</a:t>
            </a:fld>
            <a:endParaRPr lang="en-US"/>
          </a:p>
        </p:txBody>
      </p:sp>
    </p:spTree>
    <p:extLst>
      <p:ext uri="{BB962C8B-B14F-4D97-AF65-F5344CB8AC3E}">
        <p14:creationId xmlns:p14="http://schemas.microsoft.com/office/powerpoint/2010/main" val="1398092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Meaningful differences in activity between pre and post-stimulation sessions compared to changes within single sessions demonstrate that our stimulation protocol was successful in generating stimulus-evoked responses.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Network stimulus-evoked responses grew in phase 2, reaching their maximum in phase 3 before decreasing in phase 4</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0CEA11-8DC5-174A-81F5-C65B419F646F}" type="slidenum">
              <a:rPr lang="en-US" smtClean="0"/>
              <a:t>47</a:t>
            </a:fld>
            <a:endParaRPr lang="en-US"/>
          </a:p>
        </p:txBody>
      </p:sp>
    </p:spTree>
    <p:extLst>
      <p:ext uri="{BB962C8B-B14F-4D97-AF65-F5344CB8AC3E}">
        <p14:creationId xmlns:p14="http://schemas.microsoft.com/office/powerpoint/2010/main" val="1394836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results presented in this work demonstrate that external stimulation has a fundamental role in modulating the electrical activity of dissociated neuronal cultures.</a:t>
            </a:r>
          </a:p>
          <a:p>
            <a:r>
              <a:rPr lang="en-US" sz="1200" kern="1200" dirty="0" smtClean="0">
                <a:solidFill>
                  <a:schemeClr val="tx1"/>
                </a:solidFill>
                <a:effectLst/>
                <a:latin typeface="+mn-lt"/>
                <a:ea typeface="+mn-ea"/>
                <a:cs typeface="+mn-cs"/>
              </a:rPr>
              <a:t>Such findings are enough to conclude that electrical stimulation is an important tool to interact with dissociated neuronal cultures, but localized stimuli are not enough to drive spatial synaptic potentiation or depression. </a:t>
            </a:r>
            <a:r>
              <a:rPr lang="en-US" sz="1200" kern="1200" smtClean="0">
                <a:solidFill>
                  <a:schemeClr val="tx1"/>
                </a:solidFill>
                <a:effectLst/>
                <a:latin typeface="+mn-lt"/>
                <a:ea typeface="+mn-ea"/>
                <a:cs typeface="+mn-cs"/>
              </a:rPr>
              <a:t>On the contrary, the ability to modulate synaptic temporal plasticity was a feasible task to achieve by chronic network stimulation.</a:t>
            </a:r>
            <a:r>
              <a:rPr lang="en-US" smtClean="0">
                <a:effectLst/>
              </a:rPr>
              <a:t> </a:t>
            </a:r>
            <a:endParaRPr lang="en-US"/>
          </a:p>
        </p:txBody>
      </p:sp>
      <p:sp>
        <p:nvSpPr>
          <p:cNvPr id="4" name="Slide Number Placeholder 3"/>
          <p:cNvSpPr>
            <a:spLocks noGrp="1"/>
          </p:cNvSpPr>
          <p:nvPr>
            <p:ph type="sldNum" sz="quarter" idx="10"/>
          </p:nvPr>
        </p:nvSpPr>
        <p:spPr/>
        <p:txBody>
          <a:bodyPr/>
          <a:lstStyle/>
          <a:p>
            <a:fld id="{D00CEA11-8DC5-174A-81F5-C65B419F646F}" type="slidenum">
              <a:rPr lang="en-US" smtClean="0"/>
              <a:t>48</a:t>
            </a:fld>
            <a:endParaRPr lang="en-US"/>
          </a:p>
        </p:txBody>
      </p:sp>
    </p:spTree>
    <p:extLst>
      <p:ext uri="{BB962C8B-B14F-4D97-AF65-F5344CB8AC3E}">
        <p14:creationId xmlns:p14="http://schemas.microsoft.com/office/powerpoint/2010/main" val="59292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00CEA11-8DC5-174A-81F5-C65B419F646F}" type="slidenum">
              <a:rPr lang="en-US" smtClean="0"/>
              <a:t>10</a:t>
            </a:fld>
            <a:endParaRPr lang="en-US"/>
          </a:p>
        </p:txBody>
      </p:sp>
    </p:spTree>
    <p:extLst>
      <p:ext uri="{BB962C8B-B14F-4D97-AF65-F5344CB8AC3E}">
        <p14:creationId xmlns:p14="http://schemas.microsoft.com/office/powerpoint/2010/main" val="423415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Even though several studies have investigated spontaneous electrical activity and stimulus-evoked activity in dissociated neuronal cultures, many questions still need to be answered before these neuronal networks can be fully understood and integrated into larger and more complex systems</a:t>
            </a:r>
            <a:r>
              <a:rPr lang="en-US" dirty="0" smtClean="0">
                <a:effectLst/>
              </a:rPr>
              <a:t> </a:t>
            </a:r>
          </a:p>
          <a:p>
            <a:r>
              <a:rPr lang="en-US" sz="1200" kern="1200" dirty="0" smtClean="0">
                <a:solidFill>
                  <a:schemeClr val="tx1"/>
                </a:solidFill>
                <a:effectLst/>
                <a:latin typeface="+mn-lt"/>
                <a:ea typeface="+mn-ea"/>
                <a:cs typeface="+mn-cs"/>
              </a:rPr>
              <a:t>Lack</a:t>
            </a:r>
            <a:r>
              <a:rPr lang="en-US" sz="1200" kern="1200" baseline="0" dirty="0" smtClean="0">
                <a:solidFill>
                  <a:schemeClr val="tx1"/>
                </a:solidFill>
                <a:effectLst/>
                <a:latin typeface="+mn-lt"/>
                <a:ea typeface="+mn-ea"/>
                <a:cs typeface="+mn-cs"/>
              </a:rPr>
              <a:t> of statistical tools: a</a:t>
            </a:r>
            <a:r>
              <a:rPr lang="en-US" sz="1200" kern="1200" dirty="0" smtClean="0">
                <a:solidFill>
                  <a:schemeClr val="tx1"/>
                </a:solidFill>
                <a:effectLst/>
                <a:latin typeface="+mn-lt"/>
                <a:ea typeface="+mn-ea"/>
                <a:cs typeface="+mn-cs"/>
              </a:rPr>
              <a:t>s a result, the ultimate goal of exploring the relationship between neural circuit topology and behavior is compromised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11</a:t>
            </a:fld>
            <a:endParaRPr lang="en-US"/>
          </a:p>
        </p:txBody>
      </p:sp>
    </p:spTree>
    <p:extLst>
      <p:ext uri="{BB962C8B-B14F-4D97-AF65-F5344CB8AC3E}">
        <p14:creationId xmlns:p14="http://schemas.microsoft.com/office/powerpoint/2010/main" val="3137035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Such mathematical technique would need to be able to account for the high variability and background noise that are characteristic of MEA recordings.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this context, memory is defined at the neuronal level as synaptic plasticity, namely the ability of such cells to form, modify and delete connections based on the delivered electrical stimuli. It is known that plasticity effects are responsible for driving neuronal processing such as memory formation and “intelligence”.</a:t>
            </a:r>
          </a:p>
          <a:p>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12</a:t>
            </a:fld>
            <a:endParaRPr lang="en-US"/>
          </a:p>
        </p:txBody>
      </p:sp>
    </p:spTree>
    <p:extLst>
      <p:ext uri="{BB962C8B-B14F-4D97-AF65-F5344CB8AC3E}">
        <p14:creationId xmlns:p14="http://schemas.microsoft.com/office/powerpoint/2010/main" val="377602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cap="none" normalizeH="0" baseline="0" dirty="0" smtClean="0">
                <a:ln>
                  <a:noFill/>
                </a:ln>
                <a:solidFill>
                  <a:srgbClr val="4F81BD"/>
                </a:solidFill>
                <a:effectLst/>
                <a:latin typeface="Cambria" charset="0"/>
                <a:ea typeface="Cambria" charset="0"/>
              </a:rPr>
              <a:t>Block Diagram of the Implemented Neuronal Spike Statistical Analysis. The raw neural spikes are divided into two groups, evoked activity and spontaneous activity, respectively stimulated and non-stimulated experimental sessions. Then the raw spikes were divided into 100 </a:t>
            </a:r>
            <a:r>
              <a:rPr kumimoji="0" lang="en-US" sz="1200" b="1" i="0" u="none" strike="noStrike" cap="none" normalizeH="0" baseline="0" dirty="0" err="1" smtClean="0">
                <a:ln>
                  <a:noFill/>
                </a:ln>
                <a:solidFill>
                  <a:srgbClr val="4F81BD"/>
                </a:solidFill>
                <a:effectLst/>
                <a:latin typeface="Cambria" charset="0"/>
                <a:ea typeface="Cambria" charset="0"/>
              </a:rPr>
              <a:t>ms</a:t>
            </a:r>
            <a:r>
              <a:rPr kumimoji="0" lang="en-US" sz="1200" b="1" i="0" u="none" strike="noStrike" cap="none" normalizeH="0" baseline="0" dirty="0" smtClean="0">
                <a:ln>
                  <a:noFill/>
                </a:ln>
                <a:solidFill>
                  <a:srgbClr val="4F81BD"/>
                </a:solidFill>
                <a:effectLst/>
                <a:latin typeface="Cambria" charset="0"/>
                <a:ea typeface="Cambria" charset="0"/>
              </a:rPr>
              <a:t> time windows (100 </a:t>
            </a:r>
            <a:r>
              <a:rPr kumimoji="0" lang="en-US" sz="1200" b="1" i="0" u="none" strike="noStrike" cap="none" normalizeH="0" baseline="0" dirty="0" err="1" smtClean="0">
                <a:ln>
                  <a:noFill/>
                </a:ln>
                <a:solidFill>
                  <a:srgbClr val="4F81BD"/>
                </a:solidFill>
                <a:effectLst/>
                <a:latin typeface="Cambria" charset="0"/>
                <a:ea typeface="Cambria" charset="0"/>
              </a:rPr>
              <a:t>ms</a:t>
            </a:r>
            <a:r>
              <a:rPr kumimoji="0" lang="en-US" sz="1200" b="1" i="0" u="none" strike="noStrike" cap="none" normalizeH="0" baseline="0" dirty="0" smtClean="0">
                <a:ln>
                  <a:noFill/>
                </a:ln>
                <a:solidFill>
                  <a:srgbClr val="4F81BD"/>
                </a:solidFill>
                <a:effectLst/>
                <a:latin typeface="Cambria" charset="0"/>
                <a:ea typeface="Cambria" charset="0"/>
              </a:rPr>
              <a:t> after stimulus onset for evoked spikes) and averaged across repetitions (time windows). The average spontaneous activity was subtracted from the average evoked activity and fed into the False discovery Rate (FDR) statistical analysis technique. The output of the FDR is the significant stimulus-response pairs. Using these significant pairs we computed their average connection lengths and the number of </a:t>
            </a:r>
            <a:r>
              <a:rPr kumimoji="0" lang="en-US" sz="1200" b="1" i="0" u="none" strike="noStrike" cap="none" normalizeH="0" baseline="0" dirty="0" err="1" smtClean="0">
                <a:ln>
                  <a:noFill/>
                </a:ln>
                <a:solidFill>
                  <a:srgbClr val="4F81BD"/>
                </a:solidFill>
                <a:effectLst/>
                <a:latin typeface="Cambria" charset="0"/>
                <a:ea typeface="Cambria" charset="0"/>
              </a:rPr>
              <a:t>supernodes</a:t>
            </a:r>
            <a:r>
              <a:rPr kumimoji="0" lang="en-US" sz="1200" b="1" i="0" u="none" strike="noStrike" cap="none" normalizeH="0" baseline="0" dirty="0" smtClean="0">
                <a:ln>
                  <a:noFill/>
                </a:ln>
                <a:solidFill>
                  <a:srgbClr val="4F81BD"/>
                </a:solidFill>
                <a:effectLst/>
                <a:latin typeface="Cambria" charset="0"/>
                <a:ea typeface="Cambria" charset="0"/>
              </a:rPr>
              <a:t>.</a:t>
            </a:r>
          </a:p>
        </p:txBody>
      </p:sp>
      <p:sp>
        <p:nvSpPr>
          <p:cNvPr id="4" name="Slide Number Placeholder 3"/>
          <p:cNvSpPr>
            <a:spLocks noGrp="1"/>
          </p:cNvSpPr>
          <p:nvPr>
            <p:ph type="sldNum" sz="quarter" idx="10"/>
          </p:nvPr>
        </p:nvSpPr>
        <p:spPr/>
        <p:txBody>
          <a:bodyPr/>
          <a:lstStyle/>
          <a:p>
            <a:fld id="{D00CEA11-8DC5-174A-81F5-C65B419F646F}" type="slidenum">
              <a:rPr lang="en-US" smtClean="0"/>
              <a:t>15</a:t>
            </a:fld>
            <a:endParaRPr lang="en-US"/>
          </a:p>
        </p:txBody>
      </p:sp>
    </p:spTree>
    <p:extLst>
      <p:ext uri="{BB962C8B-B14F-4D97-AF65-F5344CB8AC3E}">
        <p14:creationId xmlns:p14="http://schemas.microsoft.com/office/powerpoint/2010/main" val="108287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large-scale multiple comparisons where hundreds or thou- sands of hypotheses are tested simultaneously, the goal is to separate the </a:t>
            </a:r>
            <a:r>
              <a:rPr lang="en-US" sz="1200" kern="1200" dirty="0" err="1" smtClean="0">
                <a:solidFill>
                  <a:schemeClr val="tx1"/>
                </a:solidFill>
                <a:effectLst/>
                <a:latin typeface="+mn-lt"/>
                <a:ea typeface="+mn-ea"/>
                <a:cs typeface="+mn-cs"/>
              </a:rPr>
              <a:t>nonnull</a:t>
            </a:r>
            <a:r>
              <a:rPr lang="en-US" sz="1200" kern="1200" dirty="0" smtClean="0">
                <a:solidFill>
                  <a:schemeClr val="tx1"/>
                </a:solidFill>
                <a:effectLst/>
                <a:latin typeface="+mn-lt"/>
                <a:ea typeface="+mn-ea"/>
                <a:cs typeface="+mn-cs"/>
              </a:rPr>
              <a:t> cases from the null cases.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Type one error: Rejecting a true</a:t>
            </a:r>
            <a:r>
              <a:rPr lang="en-US" sz="1200" kern="1200" baseline="0" dirty="0" smtClean="0">
                <a:solidFill>
                  <a:schemeClr val="tx1"/>
                </a:solidFill>
                <a:effectLst/>
                <a:latin typeface="+mn-lt"/>
                <a:ea typeface="+mn-ea"/>
                <a:cs typeface="+mn-cs"/>
              </a:rPr>
              <a:t> null hypothesis. FALSE POSITIVE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Type two error: Failure to reject a false null hypothesis. FALSE NEGATIVE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Once defined like that FDR can be set to normal alpha values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00CEA11-8DC5-174A-81F5-C65B419F646F}" type="slidenum">
              <a:rPr lang="en-US" smtClean="0"/>
              <a:t>16</a:t>
            </a:fld>
            <a:endParaRPr lang="en-US"/>
          </a:p>
        </p:txBody>
      </p:sp>
    </p:spTree>
    <p:extLst>
      <p:ext uri="{BB962C8B-B14F-4D97-AF65-F5344CB8AC3E}">
        <p14:creationId xmlns:p14="http://schemas.microsoft.com/office/powerpoint/2010/main" val="2530939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case experiments, we are interested in testing whether the spikes recorded at specific electrodes are evoked by the applied stimulus (alternative hypothesis) or such responses are only the result of the natural background activity of the network (null hypothesis). </a:t>
            </a:r>
            <a:endParaRPr lang="en-US" dirty="0"/>
          </a:p>
        </p:txBody>
      </p:sp>
      <p:sp>
        <p:nvSpPr>
          <p:cNvPr id="4" name="Slide Number Placeholder 3"/>
          <p:cNvSpPr>
            <a:spLocks noGrp="1"/>
          </p:cNvSpPr>
          <p:nvPr>
            <p:ph type="sldNum" sz="quarter" idx="10"/>
          </p:nvPr>
        </p:nvSpPr>
        <p:spPr/>
        <p:txBody>
          <a:bodyPr/>
          <a:lstStyle/>
          <a:p>
            <a:fld id="{D00CEA11-8DC5-174A-81F5-C65B419F646F}" type="slidenum">
              <a:rPr lang="en-US" smtClean="0"/>
              <a:t>17</a:t>
            </a:fld>
            <a:endParaRPr lang="en-US"/>
          </a:p>
        </p:txBody>
      </p:sp>
    </p:spTree>
    <p:extLst>
      <p:ext uri="{BB962C8B-B14F-4D97-AF65-F5344CB8AC3E}">
        <p14:creationId xmlns:p14="http://schemas.microsoft.com/office/powerpoint/2010/main" val="130111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1FDC87B2-AC49-40E5-963E-B4F79943D86C}" type="slidenum">
              <a:rPr lang="en-US" smtClean="0"/>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it-IT"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it-IT"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4" name="Date Placeholder 3"/>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DC87B2-AC49-40E5-963E-B4F79943D86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it-IT"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4" name="Date Placeholder 3"/>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DC87B2-AC49-40E5-963E-B4F79943D86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it-IT"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4" name="Date Placeholder 3"/>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DC87B2-AC49-40E5-963E-B4F79943D86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Click to edit Master text styles</a:t>
            </a:r>
          </a:p>
        </p:txBody>
      </p:sp>
      <p:sp>
        <p:nvSpPr>
          <p:cNvPr id="4" name="Date Placeholder 3"/>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1FDC87B2-AC49-40E5-963E-B4F79943D86C}" type="slidenum">
              <a:rPr lang="en-US" smtClean="0"/>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it-IT"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it-IT"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5" name="Date Placeholder 4"/>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FDC87B2-AC49-40E5-963E-B4F79943D86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it-IT"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7" name="Date Placeholder 6"/>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1FDC87B2-AC49-40E5-963E-B4F79943D86C}" type="slidenum">
              <a:rPr lang="en-US" smtClean="0"/>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it-IT"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1FDC87B2-AC49-40E5-963E-B4F79943D86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1FDC87B2-AC49-40E5-963E-B4F79943D86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it-IT"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it-IT"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Click to edit Master text styles</a:t>
            </a:r>
          </a:p>
          <a:p>
            <a:pPr lvl="1" eaLnBrk="1" latinLnBrk="0" hangingPunct="1"/>
            <a:r>
              <a:rPr lang="it-IT" smtClean="0"/>
              <a:t>Second level</a:t>
            </a:r>
          </a:p>
          <a:p>
            <a:pPr lvl="2" eaLnBrk="1" latinLnBrk="0" hangingPunct="1"/>
            <a:r>
              <a:rPr lang="it-IT" smtClean="0"/>
              <a:t>Third level</a:t>
            </a:r>
          </a:p>
          <a:p>
            <a:pPr lvl="3" eaLnBrk="1" latinLnBrk="0" hangingPunct="1"/>
            <a:r>
              <a:rPr lang="it-IT" smtClean="0"/>
              <a:t>Fourth level</a:t>
            </a:r>
          </a:p>
          <a:p>
            <a:pPr lvl="4" eaLnBrk="1" latinLnBrk="0" hangingPunct="1"/>
            <a:r>
              <a:rPr lang="it-IT" smtClean="0"/>
              <a:t>Fifth level</a:t>
            </a:r>
            <a:endParaRPr kumimoji="0" lang="en-US"/>
          </a:p>
        </p:txBody>
      </p:sp>
      <p:sp>
        <p:nvSpPr>
          <p:cNvPr id="5" name="Date Placeholder 4"/>
          <p:cNvSpPr>
            <a:spLocks noGrp="1"/>
          </p:cNvSpPr>
          <p:nvPr>
            <p:ph type="dt" sz="half" idx="10"/>
          </p:nvPr>
        </p:nvSpPr>
        <p:spPr/>
        <p:txBody>
          <a:bodyPr/>
          <a:lstStyle>
            <a:extLst/>
          </a:lstStyle>
          <a:p>
            <a:fld id="{DCD9B9DE-0BF4-48D6-BB88-7E555A38B82C}" type="datetimeFigureOut">
              <a:rPr lang="en-US" smtClean="0"/>
              <a:t>4/23/14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1FDC87B2-AC49-40E5-963E-B4F79943D86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it-IT"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it-IT" smtClean="0"/>
              <a:t>Drag picture to placeholder or click icon to add</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it-IT"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DCD9B9DE-0BF4-48D6-BB88-7E555A38B82C}" type="datetimeFigureOut">
              <a:rPr lang="en-US" smtClean="0"/>
              <a:t>4/23/14</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1FDC87B2-AC49-40E5-963E-B4F79943D86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8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it-IT" dirty="0" smtClean="0"/>
              <a:t>Click to </a:t>
            </a:r>
            <a:r>
              <a:rPr kumimoji="0" lang="it-IT" dirty="0" err="1" smtClean="0"/>
              <a:t>edit</a:t>
            </a:r>
            <a:r>
              <a:rPr kumimoji="0" lang="it-IT" dirty="0" smtClean="0"/>
              <a:t> Master </a:t>
            </a:r>
            <a:r>
              <a:rPr kumimoji="0" lang="it-IT" dirty="0" err="1" smtClean="0"/>
              <a:t>title</a:t>
            </a:r>
            <a:r>
              <a:rPr kumimoji="0" lang="it-IT" dirty="0" smtClean="0"/>
              <a:t> style</a:t>
            </a:r>
            <a:endParaRPr kumimoji="0" lang="en-US" dirty="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it-IT" smtClean="0"/>
              <a:t>Click to edit Master text styles</a:t>
            </a:r>
          </a:p>
          <a:p>
            <a:pPr lvl="1" eaLnBrk="1" latinLnBrk="0" hangingPunct="1"/>
            <a:r>
              <a:rPr kumimoji="0" lang="it-IT" smtClean="0"/>
              <a:t>Second level</a:t>
            </a:r>
          </a:p>
          <a:p>
            <a:pPr lvl="2" eaLnBrk="1" latinLnBrk="0" hangingPunct="1"/>
            <a:r>
              <a:rPr kumimoji="0" lang="it-IT" smtClean="0"/>
              <a:t>Third level</a:t>
            </a:r>
          </a:p>
          <a:p>
            <a:pPr lvl="3" eaLnBrk="1" latinLnBrk="0" hangingPunct="1"/>
            <a:r>
              <a:rPr kumimoji="0" lang="it-IT" smtClean="0"/>
              <a:t>Fourth level</a:t>
            </a:r>
          </a:p>
          <a:p>
            <a:pPr lvl="4" eaLnBrk="1" latinLnBrk="0" hangingPunct="1"/>
            <a:r>
              <a:rPr kumimoji="0" lang="it-IT"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DCD9B9DE-0BF4-48D6-BB88-7E555A38B82C}" type="datetimeFigureOut">
              <a:rPr lang="en-US" smtClean="0"/>
              <a:t>4/23/14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1FDC87B2-AC49-40E5-963E-B4F79943D86C}"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5.jpeg"/><Relationship Id="rId5" Type="http://schemas.microsoft.com/office/2007/relationships/hdphoto" Target="../media/hdphoto3.wdp"/><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microsoft.com/office/2007/relationships/hdphoto" Target="../media/hdphoto6.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jpeg"/><Relationship Id="rId5" Type="http://schemas.microsoft.com/office/2007/relationships/hdphoto" Target="../media/hdphoto7.wdp"/><Relationship Id="rId6"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tiff"/><Relationship Id="rId3" Type="http://schemas.openxmlformats.org/officeDocument/2006/relationships/image" Target="../media/image26.emf"/></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emf"/><Relationship Id="rId3"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emf"/><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44.emf"/><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4" Type="http://schemas.openxmlformats.org/officeDocument/2006/relationships/image" Target="../media/image7.tiff"/><Relationship Id="rId5" Type="http://schemas.openxmlformats.org/officeDocument/2006/relationships/image" Target="../media/image8.e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jp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8229600" cy="3219451"/>
          </a:xfrm>
          <a:effectLst/>
        </p:spPr>
        <p:txBody>
          <a:bodyPr>
            <a:normAutofit/>
          </a:bodyPr>
          <a:lstStyle/>
          <a:p>
            <a:pPr algn="ctr"/>
            <a:r>
              <a:rPr lang="en-US" cap="none" dirty="0" smtClean="0">
                <a:effectLst/>
              </a:rPr>
              <a:t>Dissociated Neuronal Networks and Micro electrode Arrays for Investigating Brain Functional Evolution and Plasticity</a:t>
            </a:r>
            <a:endParaRPr lang="en-US" cap="none" dirty="0">
              <a:effectLst/>
            </a:endParaRPr>
          </a:p>
        </p:txBody>
      </p:sp>
      <p:sp>
        <p:nvSpPr>
          <p:cNvPr id="3" name="Subtitle 2"/>
          <p:cNvSpPr>
            <a:spLocks noGrp="1"/>
          </p:cNvSpPr>
          <p:nvPr>
            <p:ph type="subTitle" idx="1"/>
          </p:nvPr>
        </p:nvSpPr>
        <p:spPr>
          <a:xfrm>
            <a:off x="838200" y="4572000"/>
            <a:ext cx="7772400" cy="2133600"/>
          </a:xfrm>
        </p:spPr>
        <p:txBody>
          <a:bodyPr>
            <a:normAutofit/>
          </a:bodyPr>
          <a:lstStyle/>
          <a:p>
            <a:pPr algn="ctr"/>
            <a:r>
              <a:rPr lang="en-US" sz="2600" dirty="0" smtClean="0"/>
              <a:t>Ph.D. Dissertation Defense</a:t>
            </a:r>
          </a:p>
          <a:p>
            <a:pPr algn="ctr"/>
            <a:endParaRPr lang="en-US" dirty="0"/>
          </a:p>
          <a:p>
            <a:pPr algn="ctr"/>
            <a:r>
              <a:rPr lang="en-US" dirty="0" smtClean="0"/>
              <a:t>Alessandro Napoli</a:t>
            </a:r>
          </a:p>
          <a:p>
            <a:pPr algn="ctr"/>
            <a:r>
              <a:rPr lang="en-US" dirty="0" smtClean="0"/>
              <a:t>Temple University</a:t>
            </a:r>
          </a:p>
          <a:p>
            <a:pPr algn="ctr"/>
            <a:r>
              <a:rPr lang="en-US" dirty="0" smtClean="0"/>
              <a:t>04/24/2014</a:t>
            </a:r>
            <a:endParaRPr lang="en-US" dirty="0"/>
          </a:p>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5490" y="227819"/>
            <a:ext cx="4833020" cy="621792"/>
          </a:xfrm>
          <a:prstGeom prst="rect">
            <a:avLst/>
          </a:prstGeom>
        </p:spPr>
      </p:pic>
      <p:pic>
        <p:nvPicPr>
          <p:cNvPr id="12" name="Picture 109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6012156"/>
            <a:ext cx="2773515" cy="845844"/>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2694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381000"/>
            <a:ext cx="7772400" cy="1524000"/>
          </a:xfrm>
        </p:spPr>
        <p:txBody>
          <a:bodyPr>
            <a:normAutofit/>
          </a:bodyPr>
          <a:lstStyle/>
          <a:p>
            <a:pPr algn="ctr"/>
            <a:r>
              <a:rPr lang="en-US" b="1" dirty="0" smtClean="0"/>
              <a:t>Designing More Realistic</a:t>
            </a:r>
            <a:r>
              <a:rPr lang="en-US" dirty="0"/>
              <a:t/>
            </a:r>
            <a:br>
              <a:rPr lang="en-US" dirty="0"/>
            </a:br>
            <a:r>
              <a:rPr lang="en-US" dirty="0" smtClean="0"/>
              <a:t> </a:t>
            </a:r>
            <a:r>
              <a:rPr lang="en-US" b="1" dirty="0" smtClean="0"/>
              <a:t>Neural Models</a:t>
            </a:r>
            <a:endParaRPr lang="en-US" b="1" dirty="0"/>
          </a:p>
        </p:txBody>
      </p:sp>
      <p:sp>
        <p:nvSpPr>
          <p:cNvPr id="3" name="Content Placeholder 2"/>
          <p:cNvSpPr>
            <a:spLocks noGrp="1"/>
          </p:cNvSpPr>
          <p:nvPr>
            <p:ph idx="4294967295"/>
          </p:nvPr>
        </p:nvSpPr>
        <p:spPr>
          <a:xfrm>
            <a:off x="533400" y="2057400"/>
            <a:ext cx="5181600" cy="3962400"/>
          </a:xfrm>
        </p:spPr>
        <p:txBody>
          <a:bodyPr>
            <a:normAutofit fontScale="77500" lnSpcReduction="20000"/>
          </a:bodyPr>
          <a:lstStyle/>
          <a:p>
            <a:r>
              <a:rPr lang="en-US" b="1" cap="all" dirty="0" smtClean="0">
                <a:solidFill>
                  <a:srgbClr val="FEB80A"/>
                </a:solidFill>
                <a:latin typeface="Arial"/>
                <a:cs typeface="Arial"/>
              </a:rPr>
              <a:t>disease models</a:t>
            </a:r>
            <a:r>
              <a:rPr lang="en-US" dirty="0">
                <a:solidFill>
                  <a:srgbClr val="FEB80A"/>
                </a:solidFill>
              </a:rPr>
              <a:t> </a:t>
            </a:r>
            <a:endParaRPr lang="en-US" dirty="0" smtClean="0">
              <a:solidFill>
                <a:srgbClr val="FEB80A"/>
              </a:solidFill>
            </a:endParaRPr>
          </a:p>
          <a:p>
            <a:pPr marL="68580" indent="0">
              <a:buNone/>
            </a:pPr>
            <a:r>
              <a:rPr lang="en-US" dirty="0" smtClean="0"/>
              <a:t>      Stroke and epilepsy drug screening</a:t>
            </a:r>
          </a:p>
          <a:p>
            <a:endParaRPr lang="en-US" sz="1900" dirty="0"/>
          </a:p>
          <a:p>
            <a:r>
              <a:rPr lang="en-US" b="1" cap="all" dirty="0" smtClean="0">
                <a:solidFill>
                  <a:srgbClr val="FEB80A"/>
                </a:solidFill>
                <a:latin typeface="Arial"/>
                <a:cs typeface="Arial"/>
              </a:rPr>
              <a:t>neuroscience</a:t>
            </a:r>
            <a:r>
              <a:rPr lang="en-US" dirty="0" smtClean="0">
                <a:solidFill>
                  <a:srgbClr val="FEB80A"/>
                </a:solidFill>
              </a:rPr>
              <a:t> </a:t>
            </a:r>
          </a:p>
          <a:p>
            <a:pPr marL="68580" indent="0">
              <a:buNone/>
            </a:pPr>
            <a:r>
              <a:rPr lang="en-US" dirty="0" smtClean="0"/>
              <a:t>      Learning and memory, </a:t>
            </a:r>
            <a:r>
              <a:rPr lang="en-US" dirty="0" err="1" smtClean="0"/>
              <a:t>neurovirology</a:t>
            </a:r>
            <a:endParaRPr lang="en-US" dirty="0" smtClean="0"/>
          </a:p>
          <a:p>
            <a:endParaRPr lang="en-US" sz="1900" dirty="0" smtClean="0"/>
          </a:p>
          <a:p>
            <a:r>
              <a:rPr lang="en-US" b="1" cap="all" dirty="0" smtClean="0">
                <a:solidFill>
                  <a:srgbClr val="FEB80A"/>
                </a:solidFill>
                <a:latin typeface="Arial"/>
                <a:cs typeface="Arial"/>
              </a:rPr>
              <a:t>neural network models</a:t>
            </a:r>
            <a:r>
              <a:rPr lang="en-US" dirty="0" smtClean="0">
                <a:solidFill>
                  <a:srgbClr val="FEB80A"/>
                </a:solidFill>
              </a:rPr>
              <a:t> </a:t>
            </a:r>
          </a:p>
          <a:p>
            <a:pPr marL="68580" indent="0">
              <a:buNone/>
            </a:pPr>
            <a:r>
              <a:rPr lang="en-US" dirty="0" smtClean="0"/>
              <a:t>      Understanding brain computation</a:t>
            </a:r>
          </a:p>
          <a:p>
            <a:endParaRPr lang="en-US" sz="1900" dirty="0"/>
          </a:p>
          <a:p>
            <a:r>
              <a:rPr lang="en-US" b="1" cap="all" dirty="0" err="1" smtClean="0">
                <a:solidFill>
                  <a:srgbClr val="FEB80A"/>
                </a:solidFill>
                <a:latin typeface="Arial"/>
                <a:cs typeface="Arial"/>
              </a:rPr>
              <a:t>neuro</a:t>
            </a:r>
            <a:r>
              <a:rPr lang="en-US" b="1" cap="all" dirty="0">
                <a:solidFill>
                  <a:srgbClr val="FEB80A"/>
                </a:solidFill>
                <a:latin typeface="Arial"/>
                <a:cs typeface="Arial"/>
              </a:rPr>
              <a:t>-anatomical </a:t>
            </a:r>
            <a:r>
              <a:rPr lang="en-US" b="1" cap="all" dirty="0" smtClean="0">
                <a:solidFill>
                  <a:srgbClr val="FEB80A"/>
                </a:solidFill>
                <a:latin typeface="Arial"/>
                <a:cs typeface="Arial"/>
              </a:rPr>
              <a:t>models</a:t>
            </a:r>
          </a:p>
          <a:p>
            <a:pPr marL="68580" indent="0">
              <a:buNone/>
            </a:pPr>
            <a:r>
              <a:rPr lang="en-US" sz="3100" dirty="0"/>
              <a:t> </a:t>
            </a:r>
            <a:r>
              <a:rPr lang="en-US" sz="3100" dirty="0" smtClean="0"/>
              <a:t>     Neurovascular units on </a:t>
            </a:r>
            <a:r>
              <a:rPr lang="en-US" sz="3100" dirty="0"/>
              <a:t>a chip</a:t>
            </a:r>
          </a:p>
        </p:txBody>
      </p:sp>
      <p:pic>
        <p:nvPicPr>
          <p:cNvPr id="4" name="Picture 3" descr="microbrain6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903104"/>
            <a:ext cx="3276600" cy="1668896"/>
          </a:xfrm>
          <a:prstGeom prst="rect">
            <a:avLst/>
          </a:prstGeom>
        </p:spPr>
      </p:pic>
    </p:spTree>
    <p:extLst>
      <p:ext uri="{BB962C8B-B14F-4D97-AF65-F5344CB8AC3E}">
        <p14:creationId xmlns:p14="http://schemas.microsoft.com/office/powerpoint/2010/main" val="25862355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dirty="0" smtClean="0"/>
              <a:t>MEA Experiment </a:t>
            </a:r>
            <a:r>
              <a:rPr lang="en-US" dirty="0"/>
              <a:t>M</a:t>
            </a:r>
            <a:r>
              <a:rPr lang="en-US" dirty="0" smtClean="0"/>
              <a:t>ain Limitations</a:t>
            </a:r>
            <a:endParaRPr lang="en-US" dirty="0"/>
          </a:p>
        </p:txBody>
      </p:sp>
      <p:sp>
        <p:nvSpPr>
          <p:cNvPr id="3" name="Content Placeholder 2"/>
          <p:cNvSpPr>
            <a:spLocks noGrp="1"/>
          </p:cNvSpPr>
          <p:nvPr>
            <p:ph idx="1"/>
          </p:nvPr>
        </p:nvSpPr>
        <p:spPr>
          <a:xfrm>
            <a:off x="685800" y="2286000"/>
            <a:ext cx="7772400" cy="4343400"/>
          </a:xfrm>
        </p:spPr>
        <p:txBody>
          <a:bodyPr/>
          <a:lstStyle/>
          <a:p>
            <a:pPr marL="582930" indent="-514350" algn="just">
              <a:buFont typeface="+mj-lt"/>
              <a:buAutoNum type="arabicPeriod"/>
            </a:pPr>
            <a:r>
              <a:rPr lang="en-US" dirty="0" smtClean="0"/>
              <a:t>The lack of </a:t>
            </a:r>
            <a:r>
              <a:rPr lang="en-US" b="1" dirty="0" smtClean="0">
                <a:solidFill>
                  <a:srgbClr val="FEB80A"/>
                </a:solidFill>
              </a:rPr>
              <a:t>appropriate statistical techniques</a:t>
            </a:r>
            <a:r>
              <a:rPr lang="en-US" dirty="0" smtClean="0"/>
              <a:t> to quantify neuronal activity</a:t>
            </a:r>
          </a:p>
          <a:p>
            <a:pPr marL="582930" indent="-514350" algn="just">
              <a:buFont typeface="+mj-lt"/>
              <a:buAutoNum type="arabicPeriod"/>
            </a:pPr>
            <a:endParaRPr lang="en-US" dirty="0"/>
          </a:p>
          <a:p>
            <a:pPr marL="582930" indent="-514350" algn="just">
              <a:buFont typeface="+mj-lt"/>
              <a:buAutoNum type="arabicPeriod"/>
            </a:pPr>
            <a:r>
              <a:rPr lang="en-US" dirty="0" smtClean="0"/>
              <a:t>High variability in network responses is well-known. Lack of studies </a:t>
            </a:r>
            <a:r>
              <a:rPr lang="en-US" b="1" dirty="0" smtClean="0">
                <a:solidFill>
                  <a:srgbClr val="FEB80A"/>
                </a:solidFill>
              </a:rPr>
              <a:t>investigating</a:t>
            </a:r>
            <a:r>
              <a:rPr lang="en-US" dirty="0" smtClean="0"/>
              <a:t> to what extent this variability can be associated with </a:t>
            </a:r>
            <a:r>
              <a:rPr lang="en-US" b="1" dirty="0" smtClean="0">
                <a:solidFill>
                  <a:srgbClr val="FEB80A"/>
                </a:solidFill>
              </a:rPr>
              <a:t>plasticity</a:t>
            </a:r>
            <a:r>
              <a:rPr lang="en-US" dirty="0" smtClean="0"/>
              <a:t> and thus “memory” or “learning” phenomena</a:t>
            </a:r>
          </a:p>
          <a:p>
            <a:pPr marL="582930" indent="-514350" algn="just">
              <a:buFont typeface="+mj-lt"/>
              <a:buAutoNum type="arabicPeriod"/>
            </a:pPr>
            <a:endParaRPr lang="en-US" dirty="0"/>
          </a:p>
          <a:p>
            <a:pPr marL="582930" indent="-514350" algn="just">
              <a:buFont typeface="+mj-lt"/>
              <a:buAutoNum type="arabicPeriod"/>
            </a:pPr>
            <a:endParaRPr lang="en-US" dirty="0"/>
          </a:p>
        </p:txBody>
      </p:sp>
    </p:spTree>
    <p:extLst>
      <p:ext uri="{BB962C8B-B14F-4D97-AF65-F5344CB8AC3E}">
        <p14:creationId xmlns:p14="http://schemas.microsoft.com/office/powerpoint/2010/main" val="26354264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Research Questions</a:t>
            </a:r>
            <a:endParaRPr lang="en-US" b="1" dirty="0"/>
          </a:p>
        </p:txBody>
      </p:sp>
      <p:sp>
        <p:nvSpPr>
          <p:cNvPr id="3" name="Content Placeholder 2"/>
          <p:cNvSpPr>
            <a:spLocks noGrp="1"/>
          </p:cNvSpPr>
          <p:nvPr>
            <p:ph idx="1"/>
          </p:nvPr>
        </p:nvSpPr>
        <p:spPr>
          <a:xfrm>
            <a:off x="685800" y="1783560"/>
            <a:ext cx="7772400" cy="4572000"/>
          </a:xfrm>
        </p:spPr>
        <p:txBody>
          <a:bodyPr>
            <a:normAutofit lnSpcReduction="10000"/>
          </a:bodyPr>
          <a:lstStyle/>
          <a:p>
            <a:pPr marL="582930" indent="-514350" algn="just" fontAlgn="base" hangingPunct="0">
              <a:buFont typeface="+mj-lt"/>
              <a:buAutoNum type="arabicPeriod"/>
            </a:pPr>
            <a:r>
              <a:rPr lang="en-US" dirty="0" smtClean="0"/>
              <a:t>Can </a:t>
            </a:r>
            <a:r>
              <a:rPr lang="en-US" dirty="0"/>
              <a:t>a mathematical technique capable of reliably </a:t>
            </a:r>
            <a:r>
              <a:rPr lang="en-US" dirty="0">
                <a:solidFill>
                  <a:schemeClr val="accent3"/>
                </a:solidFill>
              </a:rPr>
              <a:t>quantifying </a:t>
            </a:r>
            <a:r>
              <a:rPr lang="en-US" dirty="0"/>
              <a:t>and emphasizing the </a:t>
            </a:r>
            <a:r>
              <a:rPr lang="en-US" dirty="0">
                <a:solidFill>
                  <a:srgbClr val="FEB80A"/>
                </a:solidFill>
              </a:rPr>
              <a:t>physiological evolution </a:t>
            </a:r>
            <a:r>
              <a:rPr lang="en-US" dirty="0"/>
              <a:t>of dissociated neuronal networks be developed? </a:t>
            </a:r>
            <a:endParaRPr lang="en-US" dirty="0" smtClean="0"/>
          </a:p>
          <a:p>
            <a:pPr marL="582930" indent="-514350" fontAlgn="base" hangingPunct="0">
              <a:buFont typeface="+mj-lt"/>
              <a:buAutoNum type="arabicPeriod"/>
            </a:pPr>
            <a:endParaRPr lang="en-US" dirty="0"/>
          </a:p>
          <a:p>
            <a:pPr marL="582930" indent="-514350" algn="just" fontAlgn="base" hangingPunct="0">
              <a:buFont typeface="+mj-lt"/>
              <a:buAutoNum type="arabicPeriod"/>
            </a:pPr>
            <a:r>
              <a:rPr lang="en-US" dirty="0" smtClean="0"/>
              <a:t>Are </a:t>
            </a:r>
            <a:r>
              <a:rPr lang="en-US" dirty="0"/>
              <a:t>dissociated neurons capable of displaying </a:t>
            </a:r>
            <a:r>
              <a:rPr lang="en-US" dirty="0">
                <a:solidFill>
                  <a:srgbClr val="FEB80A"/>
                </a:solidFill>
              </a:rPr>
              <a:t>memory</a:t>
            </a:r>
            <a:r>
              <a:rPr lang="en-US" dirty="0"/>
              <a:t> </a:t>
            </a:r>
            <a:r>
              <a:rPr lang="en-US" dirty="0" smtClean="0"/>
              <a:t>phenomena</a:t>
            </a:r>
            <a:r>
              <a:rPr lang="en-US" dirty="0"/>
              <a:t>? </a:t>
            </a:r>
            <a:r>
              <a:rPr lang="en-US" dirty="0" smtClean="0"/>
              <a:t>Aiming </a:t>
            </a:r>
            <a:r>
              <a:rPr lang="en-US" dirty="0"/>
              <a:t>to </a:t>
            </a:r>
            <a:r>
              <a:rPr lang="en-US" dirty="0" smtClean="0"/>
              <a:t>assess whether such neurons respond to electrical stimuli with synaptic </a:t>
            </a:r>
            <a:r>
              <a:rPr lang="en-US" dirty="0" smtClean="0">
                <a:solidFill>
                  <a:schemeClr val="accent3"/>
                </a:solidFill>
              </a:rPr>
              <a:t>plasticity</a:t>
            </a:r>
            <a:r>
              <a:rPr lang="en-US" dirty="0" smtClean="0"/>
              <a:t> and </a:t>
            </a:r>
            <a:r>
              <a:rPr lang="en-US" dirty="0" smtClean="0">
                <a:solidFill>
                  <a:srgbClr val="FEB80A"/>
                </a:solidFill>
              </a:rPr>
              <a:t>modifications</a:t>
            </a:r>
            <a:r>
              <a:rPr lang="en-US" dirty="0" smtClean="0"/>
              <a:t> in </a:t>
            </a:r>
            <a:r>
              <a:rPr lang="en-US" dirty="0"/>
              <a:t>a stable </a:t>
            </a:r>
            <a:r>
              <a:rPr lang="en-US" dirty="0" smtClean="0"/>
              <a:t>way?</a:t>
            </a:r>
            <a:endParaRPr lang="en-US" dirty="0"/>
          </a:p>
          <a:p>
            <a:endParaRPr lang="en-US" dirty="0"/>
          </a:p>
        </p:txBody>
      </p:sp>
    </p:spTree>
    <p:extLst>
      <p:ext uri="{BB962C8B-B14F-4D97-AF65-F5344CB8AC3E}">
        <p14:creationId xmlns:p14="http://schemas.microsoft.com/office/powerpoint/2010/main" val="29435011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pPr algn="ctr"/>
            <a:r>
              <a:rPr lang="en-US" b="1" dirty="0" smtClean="0"/>
              <a:t>QUANTIFYING </a:t>
            </a:r>
            <a:r>
              <a:rPr lang="en-US" b="1" dirty="0"/>
              <a:t>DISSOCIATED NEURONAL NETWORK TEMPORAL EVOLUTION </a:t>
            </a:r>
          </a:p>
        </p:txBody>
      </p:sp>
      <p:pic>
        <p:nvPicPr>
          <p:cNvPr id="41" name="Picture 2"/>
          <p:cNvPicPr>
            <a:picLocks noChangeAspect="1"/>
          </p:cNvPicPr>
          <p:nvPr/>
        </p:nvPicPr>
        <p:blipFill>
          <a:blip r:embed="rId2">
            <a:extLst>
              <a:ext uri="{28A0092B-C50C-407E-A947-70E740481C1C}">
                <a14:useLocalDpi xmlns:a14="http://schemas.microsoft.com/office/drawing/2010/main" val="0"/>
              </a:ext>
            </a:extLst>
          </a:blip>
          <a:srcRect l="22745" t="23344" r="30647" b="15628"/>
          <a:stretch>
            <a:fillRect/>
          </a:stretch>
        </p:blipFill>
        <p:spPr bwMode="auto">
          <a:xfrm>
            <a:off x="148229" y="2661803"/>
            <a:ext cx="4195171" cy="411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1828800" y="3276600"/>
            <a:ext cx="0" cy="609600"/>
          </a:xfrm>
          <a:prstGeom prst="straightConnector1">
            <a:avLst/>
          </a:prstGeom>
          <a:ln w="38100" cmpd="sng">
            <a:solidFill>
              <a:srgbClr val="FEB80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057400" y="3276600"/>
            <a:ext cx="0" cy="609600"/>
          </a:xfrm>
          <a:prstGeom prst="straightConnector1">
            <a:avLst/>
          </a:prstGeom>
          <a:ln w="38100" cmpd="sng">
            <a:solidFill>
              <a:srgbClr val="FEB80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286000" y="3276600"/>
            <a:ext cx="0" cy="609600"/>
          </a:xfrm>
          <a:prstGeom prst="straightConnector1">
            <a:avLst/>
          </a:prstGeom>
          <a:ln w="38100" cmpd="sng">
            <a:solidFill>
              <a:srgbClr val="FEB80A"/>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514600" y="3276600"/>
            <a:ext cx="0" cy="609600"/>
          </a:xfrm>
          <a:prstGeom prst="straightConnector1">
            <a:avLst/>
          </a:prstGeom>
          <a:ln w="38100" cmpd="sng">
            <a:solidFill>
              <a:srgbClr val="FEB80A"/>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28600" y="2521803"/>
            <a:ext cx="3962400" cy="830997"/>
          </a:xfrm>
          <a:prstGeom prst="rect">
            <a:avLst/>
          </a:prstGeom>
          <a:solidFill>
            <a:schemeClr val="bg1">
              <a:alpha val="91000"/>
            </a:schemeClr>
          </a:solidFill>
        </p:spPr>
        <p:txBody>
          <a:bodyPr wrap="square" rtlCol="0">
            <a:spAutoFit/>
          </a:bodyPr>
          <a:lstStyle/>
          <a:p>
            <a:pPr algn="ctr"/>
            <a:r>
              <a:rPr lang="en-US" sz="2400" b="1" dirty="0" smtClean="0">
                <a:solidFill>
                  <a:srgbClr val="FEB80A"/>
                </a:solidFill>
              </a:rPr>
              <a:t>One pulse delivered to each electrode every 300 </a:t>
            </a:r>
            <a:r>
              <a:rPr lang="en-US" sz="2400" b="1" dirty="0" err="1" smtClean="0">
                <a:solidFill>
                  <a:srgbClr val="FEB80A"/>
                </a:solidFill>
              </a:rPr>
              <a:t>ms</a:t>
            </a:r>
            <a:endParaRPr lang="en-US" sz="2400" b="1" dirty="0">
              <a:solidFill>
                <a:srgbClr val="FEB80A"/>
              </a:solidFill>
            </a:endParaRPr>
          </a:p>
        </p:txBody>
      </p:sp>
      <p:pic>
        <p:nvPicPr>
          <p:cNvPr id="1028" name="Picture 4"/>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965" b="-2"/>
          <a:stretch/>
        </p:blipFill>
        <p:spPr bwMode="auto">
          <a:xfrm>
            <a:off x="4656180" y="3708086"/>
            <a:ext cx="4411620" cy="3073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3581400" y="5410200"/>
            <a:ext cx="1066800" cy="533400"/>
          </a:xfrm>
          <a:prstGeom prst="rightArrow">
            <a:avLst/>
          </a:prstGeom>
          <a:solidFill>
            <a:schemeClr val="accent3"/>
          </a:solidFill>
          <a:ln>
            <a:solidFill>
              <a:srgbClr val="FEB80A"/>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67793" y="2207457"/>
            <a:ext cx="2388394" cy="1450143"/>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a:stCxn id="10" idx="3"/>
            <a:endCxn id="11" idx="1"/>
          </p:cNvCxnSpPr>
          <p:nvPr/>
        </p:nvCxnSpPr>
        <p:spPr>
          <a:xfrm flipV="1">
            <a:off x="4191000" y="2932529"/>
            <a:ext cx="1476793" cy="4773"/>
          </a:xfrm>
          <a:prstGeom prst="straightConnector1">
            <a:avLst/>
          </a:prstGeom>
          <a:ln w="57150">
            <a:solidFill>
              <a:schemeClr val="accent3"/>
            </a:solidFill>
            <a:headEnd type="triangle"/>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2303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Stimulus-Response Pairs</a:t>
            </a:r>
            <a:endParaRPr lang="en-US" b="1" dirty="0"/>
          </a:p>
        </p:txBody>
      </p:sp>
      <p:sp>
        <p:nvSpPr>
          <p:cNvPr id="3" name="Content Placeholder 2"/>
          <p:cNvSpPr>
            <a:spLocks noGrp="1"/>
          </p:cNvSpPr>
          <p:nvPr>
            <p:ph idx="1"/>
          </p:nvPr>
        </p:nvSpPr>
        <p:spPr>
          <a:xfrm>
            <a:off x="685800" y="1631160"/>
            <a:ext cx="7772400" cy="2255040"/>
          </a:xfrm>
        </p:spPr>
        <p:txBody>
          <a:bodyPr>
            <a:normAutofit fontScale="92500" lnSpcReduction="10000"/>
          </a:bodyPr>
          <a:lstStyle/>
          <a:p>
            <a:pPr algn="just"/>
            <a:r>
              <a:rPr lang="en-US" dirty="0" smtClean="0"/>
              <a:t>Analyze </a:t>
            </a:r>
            <a:r>
              <a:rPr lang="en-US" b="1" u="sng" dirty="0" smtClean="0"/>
              <a:t>stimulus-evoked responses</a:t>
            </a:r>
            <a:r>
              <a:rPr lang="en-US" dirty="0" smtClean="0"/>
              <a:t> while accounting for </a:t>
            </a:r>
            <a:r>
              <a:rPr lang="en-US" b="1" dirty="0" smtClean="0">
                <a:solidFill>
                  <a:srgbClr val="FEB80A"/>
                </a:solidFill>
              </a:rPr>
              <a:t>natural variability</a:t>
            </a:r>
            <a:r>
              <a:rPr lang="en-US" dirty="0" smtClean="0"/>
              <a:t> in the data</a:t>
            </a:r>
          </a:p>
          <a:p>
            <a:endParaRPr lang="en-US" dirty="0"/>
          </a:p>
          <a:p>
            <a:pPr algn="just"/>
            <a:r>
              <a:rPr lang="en-US" dirty="0" smtClean="0"/>
              <a:t>Identify and study only the </a:t>
            </a:r>
            <a:r>
              <a:rPr lang="en-US" b="1" dirty="0" smtClean="0">
                <a:solidFill>
                  <a:srgbClr val="008000"/>
                </a:solidFill>
              </a:rPr>
              <a:t>statistically significant</a:t>
            </a:r>
            <a:r>
              <a:rPr lang="en-US" dirty="0" smtClean="0"/>
              <a:t> network responses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386" y="3988261"/>
            <a:ext cx="3009228"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886200" y="4724400"/>
            <a:ext cx="3048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953000" y="5791200"/>
            <a:ext cx="242656" cy="247357"/>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DDC"/>
              </a:solidFill>
            </a:endParaRPr>
          </a:p>
        </p:txBody>
      </p:sp>
      <p:sp>
        <p:nvSpPr>
          <p:cNvPr id="7" name="Oval 6"/>
          <p:cNvSpPr/>
          <p:nvPr/>
        </p:nvSpPr>
        <p:spPr>
          <a:xfrm>
            <a:off x="4953000" y="4419600"/>
            <a:ext cx="242656" cy="24735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4267200" y="5486400"/>
            <a:ext cx="242656" cy="247357"/>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DDC"/>
              </a:solidFill>
            </a:endParaRPr>
          </a:p>
        </p:txBody>
      </p:sp>
      <p:sp>
        <p:nvSpPr>
          <p:cNvPr id="9" name="Oval 8"/>
          <p:cNvSpPr/>
          <p:nvPr/>
        </p:nvSpPr>
        <p:spPr>
          <a:xfrm>
            <a:off x="4953000" y="5105400"/>
            <a:ext cx="242656" cy="247357"/>
          </a:xfrm>
          <a:prstGeom prst="ellipse">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DDC"/>
              </a:solidFill>
            </a:endParaRPr>
          </a:p>
        </p:txBody>
      </p:sp>
      <p:sp>
        <p:nvSpPr>
          <p:cNvPr id="10" name="TextBox 9"/>
          <p:cNvSpPr txBox="1"/>
          <p:nvPr/>
        </p:nvSpPr>
        <p:spPr>
          <a:xfrm>
            <a:off x="838200" y="4495800"/>
            <a:ext cx="1143000" cy="369332"/>
          </a:xfrm>
          <a:prstGeom prst="rect">
            <a:avLst/>
          </a:prstGeom>
          <a:noFill/>
        </p:spPr>
        <p:txBody>
          <a:bodyPr wrap="square" rtlCol="0">
            <a:spAutoFit/>
          </a:bodyPr>
          <a:lstStyle/>
          <a:p>
            <a:r>
              <a:rPr lang="en-US" b="1" dirty="0" smtClean="0">
                <a:solidFill>
                  <a:srgbClr val="FF0000"/>
                </a:solidFill>
              </a:rPr>
              <a:t>Stimulus</a:t>
            </a:r>
            <a:endParaRPr lang="en-US" b="1" dirty="0">
              <a:solidFill>
                <a:srgbClr val="FF0000"/>
              </a:solidFill>
            </a:endParaRPr>
          </a:p>
        </p:txBody>
      </p:sp>
      <p:sp>
        <p:nvSpPr>
          <p:cNvPr id="5" name="Rectangle 4"/>
          <p:cNvSpPr/>
          <p:nvPr/>
        </p:nvSpPr>
        <p:spPr>
          <a:xfrm>
            <a:off x="6761114" y="4278868"/>
            <a:ext cx="2355483" cy="369332"/>
          </a:xfrm>
          <a:prstGeom prst="rect">
            <a:avLst/>
          </a:prstGeom>
        </p:spPr>
        <p:txBody>
          <a:bodyPr wrap="none">
            <a:spAutoFit/>
          </a:bodyPr>
          <a:lstStyle/>
          <a:p>
            <a:r>
              <a:rPr lang="en-US" b="1" dirty="0" smtClean="0">
                <a:solidFill>
                  <a:srgbClr val="008000"/>
                </a:solidFill>
              </a:rPr>
              <a:t>Significant Responses</a:t>
            </a:r>
            <a:endParaRPr lang="en-US" b="1" dirty="0">
              <a:solidFill>
                <a:srgbClr val="008000"/>
              </a:solidFill>
            </a:endParaRPr>
          </a:p>
        </p:txBody>
      </p:sp>
      <p:sp>
        <p:nvSpPr>
          <p:cNvPr id="11" name="Rectangle 10"/>
          <p:cNvSpPr/>
          <p:nvPr/>
        </p:nvSpPr>
        <p:spPr>
          <a:xfrm>
            <a:off x="6839836" y="5421868"/>
            <a:ext cx="2198038" cy="369332"/>
          </a:xfrm>
          <a:prstGeom prst="rect">
            <a:avLst/>
          </a:prstGeom>
        </p:spPr>
        <p:txBody>
          <a:bodyPr wrap="none">
            <a:spAutoFit/>
          </a:bodyPr>
          <a:lstStyle/>
          <a:p>
            <a:r>
              <a:rPr lang="en-US" b="1" dirty="0" smtClean="0">
                <a:solidFill>
                  <a:schemeClr val="accent3"/>
                </a:solidFill>
              </a:rPr>
              <a:t>Background Activity</a:t>
            </a:r>
            <a:endParaRPr lang="en-US" b="1" dirty="0">
              <a:solidFill>
                <a:schemeClr val="accent3"/>
              </a:solidFill>
            </a:endParaRPr>
          </a:p>
        </p:txBody>
      </p:sp>
      <p:cxnSp>
        <p:nvCxnSpPr>
          <p:cNvPr id="13" name="Straight Arrow Connector 12"/>
          <p:cNvCxnSpPr>
            <a:stCxn id="10" idx="3"/>
          </p:cNvCxnSpPr>
          <p:nvPr/>
        </p:nvCxnSpPr>
        <p:spPr>
          <a:xfrm>
            <a:off x="1981200" y="4680466"/>
            <a:ext cx="1828800" cy="196334"/>
          </a:xfrm>
          <a:prstGeom prst="straightConnector1">
            <a:avLst/>
          </a:prstGeom>
          <a:ln w="57150" cmpd="sng">
            <a:solidFill>
              <a:srgbClr val="FF0000"/>
            </a:solidFill>
            <a:headEnd type="none"/>
            <a:tailEnd type="triangle"/>
          </a:ln>
        </p:spPr>
        <p:style>
          <a:lnRef idx="1">
            <a:schemeClr val="accent4"/>
          </a:lnRef>
          <a:fillRef idx="0">
            <a:schemeClr val="accent4"/>
          </a:fillRef>
          <a:effectRef idx="0">
            <a:schemeClr val="accent4"/>
          </a:effectRef>
          <a:fontRef idx="minor">
            <a:schemeClr val="tx1"/>
          </a:fontRef>
        </p:style>
      </p:cxnSp>
      <p:sp>
        <p:nvSpPr>
          <p:cNvPr id="16" name="Oval 15"/>
          <p:cNvSpPr/>
          <p:nvPr/>
        </p:nvSpPr>
        <p:spPr>
          <a:xfrm>
            <a:off x="3886200" y="5791200"/>
            <a:ext cx="242656" cy="24735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5319944" y="5467643"/>
            <a:ext cx="242656" cy="24735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4267200" y="4114800"/>
            <a:ext cx="242656" cy="24735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4572000" y="6153443"/>
            <a:ext cx="242656" cy="247357"/>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Arrow Connector 19"/>
          <p:cNvCxnSpPr>
            <a:stCxn id="11" idx="1"/>
          </p:cNvCxnSpPr>
          <p:nvPr/>
        </p:nvCxnSpPr>
        <p:spPr>
          <a:xfrm flipH="1">
            <a:off x="5638800" y="5606534"/>
            <a:ext cx="1201036" cy="32266"/>
          </a:xfrm>
          <a:prstGeom prst="straightConnector1">
            <a:avLst/>
          </a:prstGeom>
          <a:ln w="57150" cmpd="sng">
            <a:solidFill>
              <a:schemeClr val="accent3"/>
            </a:solidFill>
            <a:headEnd type="none"/>
            <a:tailEnd type="triangle"/>
          </a:ln>
        </p:spPr>
        <p:style>
          <a:lnRef idx="1">
            <a:schemeClr val="accent3"/>
          </a:lnRef>
          <a:fillRef idx="0">
            <a:schemeClr val="accent3"/>
          </a:fillRef>
          <a:effectRef idx="0">
            <a:schemeClr val="accent3"/>
          </a:effectRef>
          <a:fontRef idx="minor">
            <a:schemeClr val="tx1"/>
          </a:fontRef>
        </p:style>
      </p:cxnSp>
      <p:cxnSp>
        <p:nvCxnSpPr>
          <p:cNvPr id="22" name="Straight Arrow Connector 21"/>
          <p:cNvCxnSpPr>
            <a:stCxn id="5" idx="1"/>
          </p:cNvCxnSpPr>
          <p:nvPr/>
        </p:nvCxnSpPr>
        <p:spPr>
          <a:xfrm flipH="1">
            <a:off x="5257800" y="4463534"/>
            <a:ext cx="1503314" cy="641866"/>
          </a:xfrm>
          <a:prstGeom prst="straightConnector1">
            <a:avLst/>
          </a:prstGeom>
          <a:ln w="57150" cmpd="sng">
            <a:solidFill>
              <a:srgbClr val="008000"/>
            </a:solidFill>
            <a:headEnd type="none"/>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7232781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Signal Processing and Statistical Analysis</a:t>
            </a:r>
            <a:endParaRPr lang="en-US" b="1" dirty="0"/>
          </a:p>
        </p:txBody>
      </p:sp>
      <p:sp>
        <p:nvSpPr>
          <p:cNvPr id="7" name="Text Box 37"/>
          <p:cNvSpPr txBox="1">
            <a:spLocks noChangeArrowheads="1"/>
          </p:cNvSpPr>
          <p:nvPr/>
        </p:nvSpPr>
        <p:spPr bwMode="auto">
          <a:xfrm>
            <a:off x="2133600" y="4533900"/>
            <a:ext cx="5257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0"/>
            </a:endParaRPr>
          </a:p>
        </p:txBody>
      </p:sp>
      <p:pic>
        <p:nvPicPr>
          <p:cNvPr id="16" name="Picture 1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bwMode="auto">
          <a:xfrm>
            <a:off x="228600" y="2286000"/>
            <a:ext cx="8686800" cy="39343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249251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False Discovery Rate (FDR)</a:t>
            </a:r>
            <a:endParaRPr lang="en-US" b="1" dirty="0"/>
          </a:p>
        </p:txBody>
      </p:sp>
      <p:sp>
        <p:nvSpPr>
          <p:cNvPr id="3" name="Content Placeholder 2"/>
          <p:cNvSpPr>
            <a:spLocks noGrp="1"/>
          </p:cNvSpPr>
          <p:nvPr>
            <p:ph idx="1"/>
          </p:nvPr>
        </p:nvSpPr>
        <p:spPr>
          <a:xfrm>
            <a:off x="914400" y="2057400"/>
            <a:ext cx="7772400" cy="2590800"/>
          </a:xfrm>
        </p:spPr>
        <p:txBody>
          <a:bodyPr/>
          <a:lstStyle/>
          <a:p>
            <a:pPr algn="just"/>
            <a:r>
              <a:rPr lang="en-US" dirty="0" smtClean="0"/>
              <a:t>The FDR is the expected proportion of erroneous rejections among all rejections.</a:t>
            </a:r>
          </a:p>
          <a:p>
            <a:pPr algn="just"/>
            <a:r>
              <a:rPr lang="en-US" dirty="0" smtClean="0"/>
              <a:t>Instead of controlling the error from a single erroneous rejection (false positive) FDR controls the proportion of type one errors.</a:t>
            </a:r>
          </a:p>
        </p:txBody>
      </p:sp>
      <p:pic>
        <p:nvPicPr>
          <p:cNvPr id="5" name="Picture 4"/>
          <p:cNvPicPr>
            <a:picLocks noChangeAspect="1"/>
          </p:cNvPicPr>
          <p:nvPr/>
        </p:nvPicPr>
        <p:blipFill>
          <a:blip r:embed="rId3"/>
          <a:stretch>
            <a:fillRect/>
          </a:stretch>
        </p:blipFill>
        <p:spPr>
          <a:xfrm>
            <a:off x="1295400" y="5105400"/>
            <a:ext cx="2311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3657600" y="5257800"/>
            <a:ext cx="4114800" cy="646331"/>
          </a:xfrm>
          <a:prstGeom prst="rect">
            <a:avLst/>
          </a:prstGeom>
          <a:noFill/>
        </p:spPr>
        <p:txBody>
          <a:bodyPr wrap="square" rtlCol="0">
            <a:spAutoFit/>
          </a:bodyPr>
          <a:lstStyle/>
          <a:p>
            <a:pPr marL="285750" indent="-285750">
              <a:buFont typeface="Arial"/>
              <a:buChar char="•"/>
            </a:pPr>
            <a:r>
              <a:rPr lang="en-US" dirty="0" smtClean="0"/>
              <a:t>V is the number of false discoveries</a:t>
            </a:r>
          </a:p>
          <a:p>
            <a:pPr marL="285750" indent="-285750">
              <a:buFont typeface="Arial"/>
              <a:buChar char="•"/>
            </a:pPr>
            <a:r>
              <a:rPr lang="en-US" dirty="0" smtClean="0"/>
              <a:t>R is the total number of discoveries</a:t>
            </a:r>
            <a:endParaRPr lang="en-US" dirty="0"/>
          </a:p>
        </p:txBody>
      </p:sp>
    </p:spTree>
    <p:extLst>
      <p:ext uri="{BB962C8B-B14F-4D97-AF65-F5344CB8AC3E}">
        <p14:creationId xmlns:p14="http://schemas.microsoft.com/office/powerpoint/2010/main" val="18951907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False Discovery Rate</a:t>
            </a:r>
            <a:endParaRPr lang="en-US" b="1" dirty="0"/>
          </a:p>
        </p:txBody>
      </p:sp>
      <p:sp>
        <p:nvSpPr>
          <p:cNvPr id="3" name="Content Placeholder 2"/>
          <p:cNvSpPr>
            <a:spLocks noGrp="1"/>
          </p:cNvSpPr>
          <p:nvPr>
            <p:ph idx="1"/>
          </p:nvPr>
        </p:nvSpPr>
        <p:spPr>
          <a:xfrm>
            <a:off x="304800" y="1783560"/>
            <a:ext cx="8534400" cy="1188240"/>
          </a:xfrm>
        </p:spPr>
        <p:txBody>
          <a:bodyPr>
            <a:normAutofit fontScale="55000" lnSpcReduction="20000"/>
          </a:bodyPr>
          <a:lstStyle/>
          <a:p>
            <a:pPr marL="68580" indent="0" algn="ctr">
              <a:buNone/>
            </a:pPr>
            <a:r>
              <a:rPr lang="en-US" dirty="0"/>
              <a:t>FDR </a:t>
            </a:r>
            <a:r>
              <a:rPr lang="en-US" dirty="0" smtClean="0"/>
              <a:t>identifies the </a:t>
            </a:r>
            <a:r>
              <a:rPr lang="en-US" b="1" dirty="0" smtClean="0">
                <a:solidFill>
                  <a:schemeClr val="accent3"/>
                </a:solidFill>
              </a:rPr>
              <a:t>significant stimulus</a:t>
            </a:r>
            <a:r>
              <a:rPr lang="en-US" b="1" dirty="0">
                <a:solidFill>
                  <a:schemeClr val="accent3"/>
                </a:solidFill>
              </a:rPr>
              <a:t>-response pairs </a:t>
            </a:r>
            <a:r>
              <a:rPr lang="en-US" dirty="0"/>
              <a:t>by </a:t>
            </a:r>
            <a:r>
              <a:rPr lang="en-US" dirty="0" smtClean="0"/>
              <a:t>testing simultaneously </a:t>
            </a:r>
            <a:r>
              <a:rPr lang="en-US" dirty="0"/>
              <a:t>multiple </a:t>
            </a:r>
            <a:r>
              <a:rPr lang="en-US" dirty="0" smtClean="0"/>
              <a:t>hypotheses</a:t>
            </a:r>
          </a:p>
          <a:p>
            <a:pPr marL="68580" indent="0" algn="ctr">
              <a:buNone/>
            </a:pPr>
            <a:endParaRPr lang="en-US" dirty="0" smtClean="0"/>
          </a:p>
          <a:p>
            <a:pPr marL="68580" indent="0" algn="ctr">
              <a:buNone/>
            </a:pPr>
            <a:r>
              <a:rPr lang="en-US" dirty="0" smtClean="0"/>
              <a:t>For each stimulus-response pair we have two choices, whether the </a:t>
            </a:r>
            <a:r>
              <a:rPr lang="en-US" b="1" dirty="0" smtClean="0">
                <a:solidFill>
                  <a:srgbClr val="FEB80A"/>
                </a:solidFill>
              </a:rPr>
              <a:t>identified pair </a:t>
            </a:r>
            <a:r>
              <a:rPr lang="en-US" dirty="0" smtClean="0"/>
              <a:t>is</a:t>
            </a:r>
          </a:p>
        </p:txBody>
      </p:sp>
      <p:sp>
        <p:nvSpPr>
          <p:cNvPr id="7" name="TextBox 6"/>
          <p:cNvSpPr txBox="1"/>
          <p:nvPr/>
        </p:nvSpPr>
        <p:spPr>
          <a:xfrm>
            <a:off x="543691" y="5373469"/>
            <a:ext cx="1261884" cy="369332"/>
          </a:xfrm>
          <a:prstGeom prst="rect">
            <a:avLst/>
          </a:prstGeom>
          <a:noFill/>
        </p:spPr>
        <p:txBody>
          <a:bodyPr wrap="none" rtlCol="0">
            <a:spAutoFit/>
          </a:bodyPr>
          <a:lstStyle/>
          <a:p>
            <a:r>
              <a:rPr lang="en-US" b="1" dirty="0" smtClean="0">
                <a:solidFill>
                  <a:srgbClr val="008000"/>
                </a:solidFill>
              </a:rPr>
              <a:t>Significant</a:t>
            </a:r>
            <a:endParaRPr lang="en-US" b="1" dirty="0">
              <a:solidFill>
                <a:srgbClr val="008000"/>
              </a:solidFill>
            </a:endParaRPr>
          </a:p>
        </p:txBody>
      </p:sp>
      <p:sp>
        <p:nvSpPr>
          <p:cNvPr id="8" name="TextBox 7"/>
          <p:cNvSpPr txBox="1"/>
          <p:nvPr/>
        </p:nvSpPr>
        <p:spPr>
          <a:xfrm>
            <a:off x="304800" y="3625334"/>
            <a:ext cx="1750562" cy="369332"/>
          </a:xfrm>
          <a:prstGeom prst="rect">
            <a:avLst/>
          </a:prstGeom>
          <a:noFill/>
        </p:spPr>
        <p:txBody>
          <a:bodyPr wrap="none" rtlCol="0">
            <a:spAutoFit/>
          </a:bodyPr>
          <a:lstStyle/>
          <a:p>
            <a:r>
              <a:rPr lang="en-US" b="1" dirty="0" smtClean="0">
                <a:solidFill>
                  <a:srgbClr val="FEB80A"/>
                </a:solidFill>
              </a:rPr>
              <a:t>Non-Significant</a:t>
            </a:r>
            <a:endParaRPr lang="en-US" b="1" dirty="0">
              <a:solidFill>
                <a:srgbClr val="FEB80A"/>
              </a:solidFill>
            </a:endParaRPr>
          </a:p>
        </p:txBody>
      </p:sp>
      <p:sp>
        <p:nvSpPr>
          <p:cNvPr id="10" name="Rectangle 9"/>
          <p:cNvSpPr/>
          <p:nvPr/>
        </p:nvSpPr>
        <p:spPr>
          <a:xfrm>
            <a:off x="2209800" y="3348335"/>
            <a:ext cx="3352800" cy="923330"/>
          </a:xfrm>
          <a:prstGeom prst="rect">
            <a:avLst/>
          </a:prstGeom>
          <a:noFill/>
          <a:ln w="38100" cmpd="sng">
            <a:solidFill>
              <a:srgbClr val="FEB80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EB80A"/>
                </a:solidFill>
              </a:rPr>
              <a:t>NULL HYPOTHESIS</a:t>
            </a:r>
          </a:p>
          <a:p>
            <a:pPr algn="ctr"/>
            <a:r>
              <a:rPr lang="en-US" dirty="0">
                <a:solidFill>
                  <a:srgbClr val="FEB80A"/>
                </a:solidFill>
              </a:rPr>
              <a:t>H{0,kj} : </a:t>
            </a:r>
            <a:r>
              <a:rPr lang="en-US" dirty="0" err="1">
                <a:solidFill>
                  <a:srgbClr val="FEB80A"/>
                </a:solidFill>
              </a:rPr>
              <a:t>Z</a:t>
            </a:r>
            <a:r>
              <a:rPr lang="en-US" baseline="-25000" dirty="0" err="1">
                <a:solidFill>
                  <a:srgbClr val="FEB80A"/>
                </a:solidFill>
              </a:rPr>
              <a:t>kj</a:t>
            </a:r>
            <a:r>
              <a:rPr lang="en-US" dirty="0">
                <a:solidFill>
                  <a:srgbClr val="FEB80A"/>
                </a:solidFill>
              </a:rPr>
              <a:t> ~ N(µ0=0, σ2) = f0</a:t>
            </a:r>
          </a:p>
        </p:txBody>
      </p:sp>
      <p:sp>
        <p:nvSpPr>
          <p:cNvPr id="11" name="Rectangle 10"/>
          <p:cNvSpPr/>
          <p:nvPr/>
        </p:nvSpPr>
        <p:spPr>
          <a:xfrm>
            <a:off x="2209800" y="5100935"/>
            <a:ext cx="3332085" cy="9144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8000"/>
                </a:solidFill>
              </a:rPr>
              <a:t>ALTERNATIVE HYPOTHESIS</a:t>
            </a:r>
          </a:p>
          <a:p>
            <a:pPr algn="ctr"/>
            <a:r>
              <a:rPr lang="en-US" dirty="0">
                <a:solidFill>
                  <a:srgbClr val="008000"/>
                </a:solidFill>
              </a:rPr>
              <a:t>H{1,kj} : </a:t>
            </a:r>
            <a:r>
              <a:rPr lang="en-US" dirty="0" err="1">
                <a:solidFill>
                  <a:srgbClr val="008000"/>
                </a:solidFill>
              </a:rPr>
              <a:t>Z</a:t>
            </a:r>
            <a:r>
              <a:rPr lang="en-US" baseline="-25000" dirty="0" err="1">
                <a:solidFill>
                  <a:srgbClr val="008000"/>
                </a:solidFill>
              </a:rPr>
              <a:t>kj</a:t>
            </a:r>
            <a:r>
              <a:rPr lang="en-US" dirty="0">
                <a:solidFill>
                  <a:srgbClr val="008000"/>
                </a:solidFill>
              </a:rPr>
              <a:t> ~ f1(x)</a:t>
            </a:r>
          </a:p>
        </p:txBody>
      </p:sp>
      <p:sp>
        <p:nvSpPr>
          <p:cNvPr id="14" name="Content Placeholder 2"/>
          <p:cNvSpPr txBox="1">
            <a:spLocks/>
          </p:cNvSpPr>
          <p:nvPr/>
        </p:nvSpPr>
        <p:spPr>
          <a:xfrm>
            <a:off x="5867400" y="3486835"/>
            <a:ext cx="3103484" cy="646331"/>
          </a:xfrm>
          <a:prstGeom prst="rect">
            <a:avLst/>
          </a:prstGeom>
        </p:spPr>
        <p:txBody>
          <a:bodyPr vert="horz">
            <a:normAutofit fontScale="700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82930" indent="-514350" algn="just">
              <a:buFont typeface="+mj-lt"/>
              <a:buAutoNum type="arabicPeriod"/>
            </a:pPr>
            <a:r>
              <a:rPr lang="en-US" dirty="0" smtClean="0"/>
              <a:t>Part of the ongoing network activity</a:t>
            </a:r>
          </a:p>
          <a:p>
            <a:pPr marL="68580" indent="0" algn="just">
              <a:buFont typeface="Wingdings"/>
              <a:buNone/>
            </a:pPr>
            <a:endParaRPr lang="en-US" dirty="0" smtClean="0"/>
          </a:p>
        </p:txBody>
      </p:sp>
      <p:sp>
        <p:nvSpPr>
          <p:cNvPr id="15" name="Content Placeholder 2"/>
          <p:cNvSpPr txBox="1">
            <a:spLocks/>
          </p:cNvSpPr>
          <p:nvPr/>
        </p:nvSpPr>
        <p:spPr>
          <a:xfrm>
            <a:off x="5867400" y="5172670"/>
            <a:ext cx="3103484" cy="770930"/>
          </a:xfrm>
          <a:prstGeom prst="rect">
            <a:avLst/>
          </a:prstGeom>
        </p:spPr>
        <p:txBody>
          <a:bodyPr vert="horz">
            <a:normAutofit fontScale="850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82930" indent="-514350" algn="just">
              <a:buFont typeface="+mj-lt"/>
              <a:buAutoNum type="arabicPeriod" startAt="2"/>
            </a:pPr>
            <a:r>
              <a:rPr lang="en-US" dirty="0" smtClean="0"/>
              <a:t>Direct response to stimulation</a:t>
            </a:r>
          </a:p>
          <a:p>
            <a:pPr marL="68580" indent="0" algn="just">
              <a:buFont typeface="Wingdings"/>
              <a:buNone/>
            </a:pPr>
            <a:endParaRPr lang="en-US" dirty="0" smtClean="0"/>
          </a:p>
        </p:txBody>
      </p:sp>
    </p:spTree>
    <p:extLst>
      <p:ext uri="{BB962C8B-B14F-4D97-AF65-F5344CB8AC3E}">
        <p14:creationId xmlns:p14="http://schemas.microsoft.com/office/powerpoint/2010/main" val="18463732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Local FDR </a:t>
            </a:r>
            <a:endParaRPr lang="en-US" b="1" dirty="0"/>
          </a:p>
        </p:txBody>
      </p:sp>
      <p:sp>
        <p:nvSpPr>
          <p:cNvPr id="3" name="Content Placeholder 2"/>
          <p:cNvSpPr>
            <a:spLocks noGrp="1"/>
          </p:cNvSpPr>
          <p:nvPr>
            <p:ph idx="1"/>
          </p:nvPr>
        </p:nvSpPr>
        <p:spPr>
          <a:xfrm>
            <a:off x="914400" y="1676400"/>
            <a:ext cx="7772400" cy="4572000"/>
          </a:xfrm>
        </p:spPr>
        <p:txBody>
          <a:bodyPr/>
          <a:lstStyle/>
          <a:p>
            <a:pPr marL="68580" indent="0" algn="just">
              <a:buNone/>
            </a:pPr>
            <a:endParaRPr lang="en-US" dirty="0" smtClean="0"/>
          </a:p>
          <a:p>
            <a:pPr marL="68580" indent="0" algn="ctr">
              <a:buNone/>
            </a:pPr>
            <a:r>
              <a:rPr lang="en-US" dirty="0" smtClean="0"/>
              <a:t>H</a:t>
            </a:r>
            <a:r>
              <a:rPr lang="en-US" dirty="0"/>
              <a:t>{0,kj} : While stimulating electrode k, electrode j does not respond</a:t>
            </a:r>
            <a:r>
              <a:rPr lang="en-US" dirty="0" smtClean="0"/>
              <a:t>.</a:t>
            </a:r>
          </a:p>
          <a:p>
            <a:pPr marL="68580" indent="0" algn="ctr">
              <a:buNone/>
            </a:pPr>
            <a:endParaRPr lang="en-US" dirty="0" smtClean="0"/>
          </a:p>
          <a:p>
            <a:pPr marL="68580" indent="0" algn="ctr">
              <a:buNone/>
            </a:pPr>
            <a:r>
              <a:rPr lang="en-US" b="1" dirty="0" smtClean="0">
                <a:solidFill>
                  <a:srgbClr val="FEB80A"/>
                </a:solidFill>
              </a:rPr>
              <a:t>Local</a:t>
            </a:r>
            <a:r>
              <a:rPr lang="en-US" b="1" i="1" dirty="0" smtClean="0">
                <a:solidFill>
                  <a:srgbClr val="FEB80A"/>
                </a:solidFill>
              </a:rPr>
              <a:t> </a:t>
            </a:r>
            <a:r>
              <a:rPr lang="en-US" b="1" dirty="0" smtClean="0">
                <a:solidFill>
                  <a:srgbClr val="FEB80A"/>
                </a:solidFill>
              </a:rPr>
              <a:t>FDR</a:t>
            </a:r>
          </a:p>
        </p:txBody>
      </p:sp>
      <p:pic>
        <p:nvPicPr>
          <p:cNvPr id="5" name="Picture 4"/>
          <p:cNvPicPr>
            <a:picLocks noChangeAspect="1"/>
          </p:cNvPicPr>
          <p:nvPr/>
        </p:nvPicPr>
        <p:blipFill>
          <a:blip r:embed="rId3"/>
          <a:stretch>
            <a:fillRect/>
          </a:stretch>
        </p:blipFill>
        <p:spPr>
          <a:xfrm>
            <a:off x="1295400" y="4572000"/>
            <a:ext cx="6553200" cy="106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394597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FDR Hypothesis Rejection</a:t>
            </a:r>
            <a:endParaRPr lang="en-US" b="1" dirty="0"/>
          </a:p>
        </p:txBody>
      </p:sp>
      <p:sp>
        <p:nvSpPr>
          <p:cNvPr id="3" name="Content Placeholder 2"/>
          <p:cNvSpPr>
            <a:spLocks noGrp="1"/>
          </p:cNvSpPr>
          <p:nvPr>
            <p:ph idx="1"/>
          </p:nvPr>
        </p:nvSpPr>
        <p:spPr>
          <a:xfrm>
            <a:off x="685800" y="1783560"/>
            <a:ext cx="7772400" cy="3702840"/>
          </a:xfrm>
        </p:spPr>
        <p:txBody>
          <a:bodyPr>
            <a:normAutofit lnSpcReduction="10000"/>
          </a:bodyPr>
          <a:lstStyle/>
          <a:p>
            <a:pPr algn="just"/>
            <a:r>
              <a:rPr lang="en-US" b="1" dirty="0">
                <a:solidFill>
                  <a:schemeClr val="accent3"/>
                </a:solidFill>
              </a:rPr>
              <a:t>R</a:t>
            </a:r>
            <a:r>
              <a:rPr lang="en-US" b="1" dirty="0" smtClean="0">
                <a:solidFill>
                  <a:schemeClr val="accent3"/>
                </a:solidFill>
              </a:rPr>
              <a:t>ank</a:t>
            </a:r>
            <a:r>
              <a:rPr lang="en-US" dirty="0" smtClean="0">
                <a:solidFill>
                  <a:schemeClr val="tx2"/>
                </a:solidFill>
              </a:rPr>
              <a:t> </a:t>
            </a:r>
            <a:r>
              <a:rPr lang="en-US" dirty="0"/>
              <a:t>the </a:t>
            </a:r>
            <a:r>
              <a:rPr lang="en-US" dirty="0" smtClean="0"/>
              <a:t>59x59 </a:t>
            </a:r>
            <a:r>
              <a:rPr lang="en-US" dirty="0" smtClean="0">
                <a:solidFill>
                  <a:srgbClr val="FEB80A"/>
                </a:solidFill>
              </a:rPr>
              <a:t>𝑇</a:t>
            </a:r>
            <a:r>
              <a:rPr lang="en-US" baseline="-25000" dirty="0">
                <a:solidFill>
                  <a:srgbClr val="FEB80A"/>
                </a:solidFill>
              </a:rPr>
              <a:t>i</a:t>
            </a:r>
            <a:r>
              <a:rPr lang="en-US" dirty="0" smtClean="0">
                <a:solidFill>
                  <a:srgbClr val="FEB80A"/>
                </a:solidFill>
              </a:rPr>
              <a:t> </a:t>
            </a:r>
            <a:r>
              <a:rPr lang="en-US" dirty="0" smtClean="0"/>
              <a:t>local FDR functions </a:t>
            </a:r>
            <a:r>
              <a:rPr lang="en-US" dirty="0"/>
              <a:t>from the smallest to the </a:t>
            </a:r>
            <a:r>
              <a:rPr lang="en-US" dirty="0" smtClean="0"/>
              <a:t>largest</a:t>
            </a:r>
            <a:endParaRPr lang="en-US" dirty="0"/>
          </a:p>
          <a:p>
            <a:pPr algn="just"/>
            <a:r>
              <a:rPr lang="en-US" dirty="0" smtClean="0"/>
              <a:t>The ordered functions are </a:t>
            </a:r>
            <a:r>
              <a:rPr lang="en-US" dirty="0"/>
              <a:t>called </a:t>
            </a:r>
            <a:r>
              <a:rPr lang="en-US" dirty="0" smtClean="0"/>
              <a:t>𝑇</a:t>
            </a:r>
            <a:r>
              <a:rPr lang="en-US" baseline="-25000" dirty="0" smtClean="0"/>
              <a:t>1</a:t>
            </a:r>
            <a:r>
              <a:rPr lang="en-US" dirty="0" smtClean="0"/>
              <a:t> </a:t>
            </a:r>
            <a:r>
              <a:rPr lang="en-US" dirty="0"/>
              <a:t>, ... , </a:t>
            </a:r>
            <a:r>
              <a:rPr lang="en-US" dirty="0" smtClean="0"/>
              <a:t>𝑇</a:t>
            </a:r>
            <a:r>
              <a:rPr lang="en-US" baseline="-25000" dirty="0" smtClean="0"/>
              <a:t>p</a:t>
            </a:r>
            <a:r>
              <a:rPr lang="en-US" dirty="0" smtClean="0"/>
              <a:t> </a:t>
            </a:r>
            <a:r>
              <a:rPr lang="en-US" dirty="0"/>
              <a:t>where p = </a:t>
            </a:r>
            <a:r>
              <a:rPr lang="en-US" dirty="0" smtClean="0"/>
              <a:t>59x59</a:t>
            </a:r>
          </a:p>
          <a:p>
            <a:pPr marL="68580" indent="0" algn="ctr">
              <a:buNone/>
            </a:pPr>
            <a:r>
              <a:rPr lang="en-US" sz="3600" b="1" dirty="0" smtClean="0">
                <a:solidFill>
                  <a:srgbClr val="FEB80A"/>
                </a:solidFill>
              </a:rPr>
              <a:t>T</a:t>
            </a:r>
            <a:r>
              <a:rPr lang="en-US" sz="3600" b="1" baseline="-25000" dirty="0" smtClean="0">
                <a:solidFill>
                  <a:srgbClr val="FEB80A"/>
                </a:solidFill>
              </a:rPr>
              <a:t>i</a:t>
            </a:r>
            <a:r>
              <a:rPr lang="en-US" sz="3600" b="1" dirty="0" smtClean="0">
                <a:solidFill>
                  <a:srgbClr val="FEB80A"/>
                </a:solidFill>
              </a:rPr>
              <a:t>’s </a:t>
            </a:r>
            <a:r>
              <a:rPr lang="en-US" sz="3600" b="1" dirty="0" smtClean="0">
                <a:solidFill>
                  <a:srgbClr val="FEB80A"/>
                </a:solidFill>
              </a:rPr>
              <a:t>are significant </a:t>
            </a:r>
            <a:r>
              <a:rPr lang="en-US" dirty="0" smtClean="0"/>
              <a:t>for</a:t>
            </a:r>
            <a:endParaRPr lang="en-US" sz="1400" dirty="0"/>
          </a:p>
          <a:p>
            <a:pPr marL="68580" indent="0" algn="ctr">
              <a:buNone/>
            </a:pPr>
            <a:r>
              <a:rPr lang="en-US" sz="3600" b="1" dirty="0">
                <a:solidFill>
                  <a:srgbClr val="FEB80A"/>
                </a:solidFill>
              </a:rPr>
              <a:t>i</a:t>
            </a:r>
            <a:r>
              <a:rPr lang="en-US" sz="3600" b="1" dirty="0" smtClean="0">
                <a:solidFill>
                  <a:srgbClr val="FEB80A"/>
                </a:solidFill>
              </a:rPr>
              <a:t> &lt; k</a:t>
            </a:r>
          </a:p>
          <a:p>
            <a:pPr marL="68580" indent="0" algn="ctr">
              <a:buNone/>
            </a:pPr>
            <a:r>
              <a:rPr lang="en-US" dirty="0"/>
              <a:t>w</a:t>
            </a:r>
            <a:r>
              <a:rPr lang="en-US" dirty="0" smtClean="0"/>
              <a:t>here </a:t>
            </a:r>
          </a:p>
          <a:p>
            <a:pPr algn="ctr"/>
            <a:endParaRPr lang="en-US" dirty="0"/>
          </a:p>
        </p:txBody>
      </p:sp>
      <p:pic>
        <p:nvPicPr>
          <p:cNvPr id="4" name="Picture 3"/>
          <p:cNvPicPr>
            <a:picLocks noChangeAspect="1"/>
          </p:cNvPicPr>
          <p:nvPr/>
        </p:nvPicPr>
        <p:blipFill>
          <a:blip r:embed="rId2"/>
          <a:stretch>
            <a:fillRect/>
          </a:stretch>
        </p:blipFill>
        <p:spPr>
          <a:xfrm>
            <a:off x="2707968" y="5334000"/>
            <a:ext cx="3728064" cy="88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594659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Presentation Outline</a:t>
            </a:r>
            <a:endParaRPr lang="en-US" b="1" dirty="0"/>
          </a:p>
        </p:txBody>
      </p:sp>
      <p:sp>
        <p:nvSpPr>
          <p:cNvPr id="3" name="Content Placeholder 2"/>
          <p:cNvSpPr>
            <a:spLocks noGrp="1"/>
          </p:cNvSpPr>
          <p:nvPr>
            <p:ph idx="1"/>
          </p:nvPr>
        </p:nvSpPr>
        <p:spPr>
          <a:xfrm>
            <a:off x="685800" y="1783560"/>
            <a:ext cx="7772400" cy="4572000"/>
          </a:xfrm>
        </p:spPr>
        <p:txBody>
          <a:bodyPr>
            <a:normAutofit/>
          </a:bodyPr>
          <a:lstStyle/>
          <a:p>
            <a:pPr marL="582930" indent="-514350">
              <a:buFont typeface="+mj-lt"/>
              <a:buAutoNum type="arabicPeriod"/>
            </a:pPr>
            <a:r>
              <a:rPr lang="en-US" b="1" dirty="0" smtClean="0"/>
              <a:t>Dissociated Cortical Neurons &amp; MEAs</a:t>
            </a:r>
            <a:endParaRPr lang="en-US" b="1" dirty="0"/>
          </a:p>
          <a:p>
            <a:pPr marL="582930" indent="-514350">
              <a:buFont typeface="+mj-lt"/>
              <a:buAutoNum type="arabicPeriod"/>
            </a:pPr>
            <a:r>
              <a:rPr lang="en-US" b="1" dirty="0" smtClean="0"/>
              <a:t>MEA Experiments</a:t>
            </a:r>
          </a:p>
          <a:p>
            <a:pPr marL="582930" indent="-514350">
              <a:buFont typeface="+mj-lt"/>
              <a:buAutoNum type="arabicPeriod"/>
            </a:pPr>
            <a:r>
              <a:rPr lang="en-US" b="1" dirty="0" smtClean="0"/>
              <a:t>Research Questions</a:t>
            </a:r>
          </a:p>
          <a:p>
            <a:pPr marL="582930" indent="-514350">
              <a:buFont typeface="+mj-lt"/>
              <a:buAutoNum type="arabicPeriod"/>
            </a:pPr>
            <a:r>
              <a:rPr lang="en-US" b="1" dirty="0" smtClean="0"/>
              <a:t>AIM 1: Quantifying dissociated neuronal network temporal evolution</a:t>
            </a:r>
          </a:p>
          <a:p>
            <a:pPr marL="582930" indent="-514350">
              <a:buFont typeface="+mj-lt"/>
              <a:buAutoNum type="arabicPeriod"/>
            </a:pPr>
            <a:r>
              <a:rPr lang="en-US" b="1" dirty="0" smtClean="0"/>
              <a:t>AIM 2: Investigating long and short-term memory</a:t>
            </a:r>
          </a:p>
          <a:p>
            <a:pPr marL="582930" indent="-514350">
              <a:buFont typeface="+mj-lt"/>
              <a:buAutoNum type="arabicPeriod"/>
            </a:pPr>
            <a:r>
              <a:rPr lang="en-US" b="1" dirty="0" smtClean="0"/>
              <a:t>Conclusions</a:t>
            </a:r>
            <a:endParaRPr lang="en-US" b="1" dirty="0" smtClean="0">
              <a:solidFill>
                <a:schemeClr val="accent4"/>
              </a:solidFill>
            </a:endParaRPr>
          </a:p>
          <a:p>
            <a:pPr marL="582930" indent="-514350">
              <a:buFont typeface="+mj-lt"/>
              <a:buAutoNum type="arabicPeriod"/>
            </a:pPr>
            <a:endParaRPr lang="en-US" dirty="0">
              <a:solidFill>
                <a:schemeClr val="accent4"/>
              </a:solidFill>
            </a:endParaRPr>
          </a:p>
        </p:txBody>
      </p:sp>
    </p:spTree>
    <p:extLst>
      <p:ext uri="{BB962C8B-B14F-4D97-AF65-F5344CB8AC3E}">
        <p14:creationId xmlns:p14="http://schemas.microsoft.com/office/powerpoint/2010/main" val="2756091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Results: Connectivity Graphs</a:t>
            </a:r>
            <a:endParaRPr lang="en-US" b="1" dirty="0"/>
          </a:p>
        </p:txBody>
      </p:sp>
      <p:pic>
        <p:nvPicPr>
          <p:cNvPr id="4" name="Content Placeholder 3" descr="Figure 2.png"/>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43" r="-188"/>
          <a:stretch/>
        </p:blipFill>
        <p:spPr>
          <a:xfrm>
            <a:off x="940352" y="1292179"/>
            <a:ext cx="7263296" cy="5413421"/>
          </a:xfrm>
        </p:spPr>
      </p:pic>
    </p:spTree>
    <p:extLst>
      <p:ext uri="{BB962C8B-B14F-4D97-AF65-F5344CB8AC3E}">
        <p14:creationId xmlns:p14="http://schemas.microsoft.com/office/powerpoint/2010/main" val="42087452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normAutofit fontScale="90000"/>
          </a:bodyPr>
          <a:lstStyle/>
          <a:p>
            <a:pPr algn="ctr"/>
            <a:r>
              <a:rPr lang="en-US" b="1" dirty="0" smtClean="0"/>
              <a:t>Results: Average </a:t>
            </a:r>
            <a:r>
              <a:rPr lang="en-US" b="1" dirty="0"/>
              <a:t>C</a:t>
            </a:r>
            <a:r>
              <a:rPr lang="en-US" b="1" dirty="0" smtClean="0"/>
              <a:t>onnection </a:t>
            </a:r>
            <a:r>
              <a:rPr lang="en-US" b="1" dirty="0"/>
              <a:t>L</a:t>
            </a:r>
            <a:r>
              <a:rPr lang="en-US" b="1" dirty="0" smtClean="0"/>
              <a:t>engths</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266" y="2110845"/>
            <a:ext cx="8367468" cy="4267470"/>
          </a:xfrm>
        </p:spPr>
      </p:pic>
    </p:spTree>
    <p:extLst>
      <p:ext uri="{BB962C8B-B14F-4D97-AF65-F5344CB8AC3E}">
        <p14:creationId xmlns:p14="http://schemas.microsoft.com/office/powerpoint/2010/main" val="35873322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Results: Average Supernode Number</a:t>
            </a:r>
            <a:endParaRPr lang="en-US" b="1" dirty="0"/>
          </a:p>
        </p:txBody>
      </p:sp>
      <p:pic>
        <p:nvPicPr>
          <p:cNvPr id="6" name="Content Placeholder 5"/>
          <p:cNvPicPr>
            <a:picLocks noGrp="1"/>
          </p:cNvPicPr>
          <p:nvPr>
            <p:ph sz="half" idx="1"/>
          </p:nvPr>
        </p:nvPicPr>
        <p:blipFill>
          <a:blip r:embed="rId3">
            <a:extLst>
              <a:ext uri="{28A0092B-C50C-407E-A947-70E740481C1C}">
                <a14:useLocalDpi xmlns:a14="http://schemas.microsoft.com/office/drawing/2010/main" val="0"/>
              </a:ext>
            </a:extLst>
          </a:blip>
          <a:stretch>
            <a:fillRect/>
          </a:stretch>
        </p:blipFill>
        <p:spPr>
          <a:xfrm>
            <a:off x="1862691" y="1295400"/>
            <a:ext cx="5418617" cy="2743200"/>
          </a:xfrm>
        </p:spPr>
      </p:pic>
      <p:pic>
        <p:nvPicPr>
          <p:cNvPr id="7" name="Content Placeholder 6"/>
          <p:cNvPicPr>
            <a:picLocks noGrp="1"/>
          </p:cNvPicPr>
          <p:nvPr>
            <p:ph sz="half" idx="2"/>
          </p:nvPr>
        </p:nvPicPr>
        <p:blipFill>
          <a:blip r:embed="rId4">
            <a:extLst>
              <a:ext uri="{28A0092B-C50C-407E-A947-70E740481C1C}">
                <a14:useLocalDpi xmlns:a14="http://schemas.microsoft.com/office/drawing/2010/main" val="0"/>
              </a:ext>
            </a:extLst>
          </a:blip>
          <a:stretch>
            <a:fillRect/>
          </a:stretch>
        </p:blipFill>
        <p:spPr>
          <a:xfrm>
            <a:off x="1862691" y="4038600"/>
            <a:ext cx="5418617" cy="2743200"/>
          </a:xfrm>
        </p:spPr>
      </p:pic>
    </p:spTree>
    <p:extLst>
      <p:ext uri="{BB962C8B-B14F-4D97-AF65-F5344CB8AC3E}">
        <p14:creationId xmlns:p14="http://schemas.microsoft.com/office/powerpoint/2010/main" val="295616771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Statistical Analysis</a:t>
            </a:r>
            <a:endParaRPr lang="en-US" b="1"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06929070"/>
              </p:ext>
            </p:extLst>
          </p:nvPr>
        </p:nvGraphicFramePr>
        <p:xfrm>
          <a:off x="152398" y="2989263"/>
          <a:ext cx="4572004" cy="2268536"/>
        </p:xfrm>
        <a:graphic>
          <a:graphicData uri="http://schemas.openxmlformats.org/drawingml/2006/table">
            <a:tbl>
              <a:tblPr firstRow="1" firstCol="1" bandRow="1">
                <a:tableStyleId>{073A0DAA-6AF3-43AB-8588-CEC1D06C72B9}</a:tableStyleId>
              </a:tblPr>
              <a:tblGrid>
                <a:gridCol w="1143001"/>
                <a:gridCol w="1143001"/>
                <a:gridCol w="1143001"/>
                <a:gridCol w="1143001"/>
              </a:tblGrid>
              <a:tr h="509548">
                <a:tc>
                  <a:txBody>
                    <a:bodyPr/>
                    <a:lstStyle/>
                    <a:p>
                      <a:pPr algn="ctr"/>
                      <a:endParaRPr lang="en-US" dirty="0"/>
                    </a:p>
                  </a:txBody>
                  <a:tcPr anchor="ctr"/>
                </a:tc>
                <a:tc>
                  <a:txBody>
                    <a:bodyPr/>
                    <a:lstStyle/>
                    <a:p>
                      <a:pPr algn="ctr"/>
                      <a:r>
                        <a:rPr lang="en-US" dirty="0" smtClean="0"/>
                        <a:t>50 </a:t>
                      </a:r>
                      <a:r>
                        <a:rPr lang="en-US" dirty="0" err="1" smtClean="0"/>
                        <a:t>ms</a:t>
                      </a:r>
                      <a:endParaRPr lang="en-US" dirty="0"/>
                    </a:p>
                  </a:txBody>
                  <a:tcPr anchor="ctr"/>
                </a:tc>
                <a:tc>
                  <a:txBody>
                    <a:bodyPr/>
                    <a:lstStyle/>
                    <a:p>
                      <a:pPr algn="ctr"/>
                      <a:r>
                        <a:rPr lang="en-US" dirty="0" smtClean="0"/>
                        <a:t>100 </a:t>
                      </a:r>
                      <a:r>
                        <a:rPr lang="en-US" dirty="0" err="1" smtClean="0"/>
                        <a:t>ms</a:t>
                      </a:r>
                      <a:endParaRPr lang="en-US" dirty="0"/>
                    </a:p>
                  </a:txBody>
                  <a:tcPr anchor="ctr"/>
                </a:tc>
                <a:tc>
                  <a:txBody>
                    <a:bodyPr/>
                    <a:lstStyle/>
                    <a:p>
                      <a:pPr algn="ctr"/>
                      <a:r>
                        <a:rPr lang="en-US" dirty="0" smtClean="0"/>
                        <a:t>150 </a:t>
                      </a:r>
                      <a:r>
                        <a:rPr lang="en-US" dirty="0" err="1" smtClean="0"/>
                        <a:t>ms</a:t>
                      </a:r>
                      <a:endParaRPr lang="en-US" dirty="0"/>
                    </a:p>
                  </a:txBody>
                  <a:tcPr anchor="ctr"/>
                </a:tc>
              </a:tr>
              <a:tr h="879494">
                <a:tc>
                  <a:txBody>
                    <a:bodyPr/>
                    <a:lstStyle/>
                    <a:p>
                      <a:pPr algn="ctr"/>
                      <a:r>
                        <a:rPr lang="en-US" dirty="0" smtClean="0"/>
                        <a:t>Across Batches</a:t>
                      </a:r>
                    </a:p>
                  </a:txBody>
                  <a:tcPr anchor="ctr"/>
                </a:tc>
                <a:tc>
                  <a:txBody>
                    <a:bodyPr/>
                    <a:lstStyle/>
                    <a:p>
                      <a:pPr algn="ctr"/>
                      <a:r>
                        <a:rPr lang="en-US" normalizeH="0" dirty="0" smtClean="0"/>
                        <a:t>p</a:t>
                      </a:r>
                      <a:r>
                        <a:rPr lang="en-US" normalizeH="0" baseline="0" dirty="0" smtClean="0"/>
                        <a:t> = 0.0207</a:t>
                      </a:r>
                      <a:endParaRPr lang="en-US" b="0" i="1" normalizeH="0" dirty="0"/>
                    </a:p>
                  </a:txBody>
                  <a:tcPr anchor="ctr"/>
                </a:tc>
                <a:tc>
                  <a:txBody>
                    <a:bodyPr/>
                    <a:lstStyle/>
                    <a:p>
                      <a:pPr algn="ctr"/>
                      <a:r>
                        <a:rPr lang="en-US" normalizeH="0" dirty="0" smtClean="0"/>
                        <a:t>p &gt; 0.05</a:t>
                      </a:r>
                      <a:endParaRPr lang="en-US" b="0" i="1" normalizeH="0" dirty="0"/>
                    </a:p>
                  </a:txBody>
                  <a:tcPr anchor="ctr">
                    <a:solidFill>
                      <a:srgbClr val="FF0000"/>
                    </a:solidFill>
                  </a:tcPr>
                </a:tc>
                <a:tc>
                  <a:txBody>
                    <a:bodyPr/>
                    <a:lstStyle/>
                    <a:p>
                      <a:pPr algn="ctr"/>
                      <a:r>
                        <a:rPr lang="en-US" normalizeH="0" dirty="0" smtClean="0"/>
                        <a:t>p</a:t>
                      </a:r>
                      <a:r>
                        <a:rPr lang="en-US" normalizeH="0" baseline="0" dirty="0" smtClean="0"/>
                        <a:t> = 0.0107</a:t>
                      </a:r>
                      <a:endParaRPr lang="en-US" b="0" i="1" normalizeH="0" dirty="0"/>
                    </a:p>
                  </a:txBody>
                  <a:tcPr anchor="ctr"/>
                </a:tc>
              </a:tr>
              <a:tr h="879494">
                <a:tc>
                  <a:txBody>
                    <a:bodyPr/>
                    <a:lstStyle/>
                    <a:p>
                      <a:pPr algn="ctr"/>
                      <a:r>
                        <a:rPr lang="en-US" dirty="0" smtClean="0"/>
                        <a:t>Within Batches</a:t>
                      </a:r>
                      <a:endParaRPr lang="en-US" dirty="0"/>
                    </a:p>
                  </a:txBody>
                  <a:tcPr anchor="ctr"/>
                </a:tc>
                <a:tc>
                  <a:txBody>
                    <a:bodyPr/>
                    <a:lstStyle/>
                    <a:p>
                      <a:pPr algn="ctr"/>
                      <a:r>
                        <a:rPr lang="en-US" normalizeH="0" dirty="0" smtClean="0"/>
                        <a:t>p</a:t>
                      </a:r>
                      <a:r>
                        <a:rPr lang="en-US" normalizeH="0" baseline="0" dirty="0" smtClean="0"/>
                        <a:t> &gt; 0.05</a:t>
                      </a:r>
                      <a:endParaRPr lang="en-US" b="0" i="1" normalizeH="0" dirty="0"/>
                    </a:p>
                  </a:txBody>
                  <a:tcPr anchor="ctr">
                    <a:solidFill>
                      <a:srgbClr val="FF0000"/>
                    </a:solidFill>
                  </a:tcPr>
                </a:tc>
                <a:tc>
                  <a:txBody>
                    <a:bodyPr/>
                    <a:lstStyle/>
                    <a:p>
                      <a:pPr algn="ctr"/>
                      <a:r>
                        <a:rPr lang="en-US" normalizeH="0" dirty="0" smtClean="0"/>
                        <a:t>p &gt; 0.05</a:t>
                      </a:r>
                      <a:endParaRPr lang="en-US" b="0" i="1" normalizeH="0" dirty="0"/>
                    </a:p>
                  </a:txBody>
                  <a:tcPr anchor="ctr">
                    <a:solidFill>
                      <a:srgbClr val="FF0000"/>
                    </a:solidFill>
                  </a:tcPr>
                </a:tc>
                <a:tc>
                  <a:txBody>
                    <a:bodyPr/>
                    <a:lstStyle/>
                    <a:p>
                      <a:pPr algn="ctr"/>
                      <a:r>
                        <a:rPr lang="en-US" normalizeH="0" dirty="0" smtClean="0"/>
                        <a:t>p &gt; 0.05</a:t>
                      </a:r>
                      <a:endParaRPr lang="en-US" b="0" i="1" normalizeH="0" dirty="0"/>
                    </a:p>
                  </a:txBody>
                  <a:tcPr anchor="ctr">
                    <a:solidFill>
                      <a:srgbClr val="FF0000"/>
                    </a:solidFill>
                  </a:tcPr>
                </a:tc>
              </a:tr>
            </a:tbl>
          </a:graphicData>
        </a:graphic>
      </p:graphicFrame>
      <p:sp>
        <p:nvSpPr>
          <p:cNvPr id="4" name="Content Placeholder 3"/>
          <p:cNvSpPr>
            <a:spLocks noGrp="1"/>
          </p:cNvSpPr>
          <p:nvPr>
            <p:ph sz="half" idx="2"/>
          </p:nvPr>
        </p:nvSpPr>
        <p:spPr>
          <a:xfrm>
            <a:off x="4800600" y="1770501"/>
            <a:ext cx="4114800" cy="1810899"/>
          </a:xfrm>
        </p:spPr>
        <p:txBody>
          <a:bodyPr>
            <a:normAutofit fontScale="92500"/>
          </a:bodyPr>
          <a:lstStyle/>
          <a:p>
            <a:pPr marL="68580" indent="0" algn="ctr">
              <a:buNone/>
            </a:pPr>
            <a:r>
              <a:rPr lang="en-US" dirty="0" smtClean="0"/>
              <a:t>The time </a:t>
            </a:r>
            <a:r>
              <a:rPr lang="en-US" dirty="0"/>
              <a:t>window </a:t>
            </a:r>
            <a:r>
              <a:rPr lang="en-US" dirty="0" smtClean="0"/>
              <a:t>duration controls the dynamics of stimulus</a:t>
            </a:r>
            <a:r>
              <a:rPr lang="en-US" dirty="0"/>
              <a:t>-evoked </a:t>
            </a:r>
            <a:r>
              <a:rPr lang="en-US" dirty="0" smtClean="0"/>
              <a:t>responses included in the analysis</a:t>
            </a:r>
          </a:p>
        </p:txBody>
      </p:sp>
      <p:sp>
        <p:nvSpPr>
          <p:cNvPr id="6" name="TextBox 5"/>
          <p:cNvSpPr txBox="1"/>
          <p:nvPr/>
        </p:nvSpPr>
        <p:spPr>
          <a:xfrm>
            <a:off x="152400" y="5297269"/>
            <a:ext cx="4572000" cy="646331"/>
          </a:xfrm>
          <a:prstGeom prst="rect">
            <a:avLst/>
          </a:prstGeom>
          <a:noFill/>
        </p:spPr>
        <p:txBody>
          <a:bodyPr wrap="square" rtlCol="0">
            <a:spAutoFit/>
          </a:bodyPr>
          <a:lstStyle/>
          <a:p>
            <a:pPr algn="ctr"/>
            <a:r>
              <a:rPr lang="en-US" dirty="0" smtClean="0"/>
              <a:t>ANOVA test p-values across and within neuronal batches</a:t>
            </a:r>
            <a:endParaRPr lang="en-US" dirty="0"/>
          </a:p>
        </p:txBody>
      </p:sp>
      <p:sp>
        <p:nvSpPr>
          <p:cNvPr id="9" name="TextBox 8"/>
          <p:cNvSpPr txBox="1"/>
          <p:nvPr/>
        </p:nvSpPr>
        <p:spPr>
          <a:xfrm>
            <a:off x="152400" y="2325469"/>
            <a:ext cx="4572000" cy="646331"/>
          </a:xfrm>
          <a:prstGeom prst="rect">
            <a:avLst/>
          </a:prstGeom>
          <a:noFill/>
        </p:spPr>
        <p:txBody>
          <a:bodyPr wrap="square" rtlCol="0">
            <a:spAutoFit/>
          </a:bodyPr>
          <a:lstStyle/>
          <a:p>
            <a:pPr algn="ctr"/>
            <a:r>
              <a:rPr lang="en-US" dirty="0" smtClean="0"/>
              <a:t>Dense Culture Connection Length Statistical Analysis</a:t>
            </a:r>
            <a:endParaRPr lang="en-US" dirty="0"/>
          </a:p>
        </p:txBody>
      </p:sp>
      <p:sp>
        <p:nvSpPr>
          <p:cNvPr id="10" name="Content Placeholder 3"/>
          <p:cNvSpPr txBox="1">
            <a:spLocks/>
          </p:cNvSpPr>
          <p:nvPr/>
        </p:nvSpPr>
        <p:spPr>
          <a:xfrm>
            <a:off x="4800600" y="4132701"/>
            <a:ext cx="4114800" cy="1810899"/>
          </a:xfrm>
          <a:prstGeom prst="rect">
            <a:avLst/>
          </a:prstGeom>
        </p:spPr>
        <p:txBody>
          <a:bodyPr vert="horz">
            <a:normAutofit/>
          </a:bodyPr>
          <a:lstStyle>
            <a:lvl1pPr marL="411480" indent="-342900" algn="l" rtl="0" eaLnBrk="1" latinLnBrk="0" hangingPunct="1">
              <a:spcBef>
                <a:spcPts val="700"/>
              </a:spcBef>
              <a:buClr>
                <a:schemeClr val="tx2"/>
              </a:buClr>
              <a:buSzPct val="95000"/>
              <a:buFont typeface="Wingdings"/>
              <a:buChar char=""/>
              <a:defRPr kumimoji="0" sz="28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4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0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18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a:buNone/>
            </a:pPr>
            <a:r>
              <a:rPr lang="en-US" dirty="0" smtClean="0"/>
              <a:t>The window </a:t>
            </a:r>
            <a:r>
              <a:rPr lang="en-US" dirty="0"/>
              <a:t>length selection </a:t>
            </a:r>
            <a:r>
              <a:rPr lang="en-US" dirty="0" smtClean="0"/>
              <a:t>is a crucial parameter to obtain </a:t>
            </a:r>
            <a:r>
              <a:rPr lang="en-US" dirty="0"/>
              <a:t>optimal </a:t>
            </a:r>
            <a:r>
              <a:rPr lang="en-US" dirty="0" smtClean="0"/>
              <a:t>results </a:t>
            </a:r>
            <a:endParaRPr lang="en-US" dirty="0"/>
          </a:p>
        </p:txBody>
      </p:sp>
      <p:sp>
        <p:nvSpPr>
          <p:cNvPr id="12" name="Down Arrow 11"/>
          <p:cNvSpPr/>
          <p:nvPr/>
        </p:nvSpPr>
        <p:spPr>
          <a:xfrm>
            <a:off x="6667500" y="3505200"/>
            <a:ext cx="381000" cy="685800"/>
          </a:xfrm>
          <a:prstGeom prst="down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6956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45464"/>
          </a:xfrm>
        </p:spPr>
        <p:txBody>
          <a:bodyPr>
            <a:normAutofit fontScale="90000"/>
          </a:bodyPr>
          <a:lstStyle/>
          <a:p>
            <a:pPr algn="ctr"/>
            <a:r>
              <a:rPr lang="en-US" b="1" dirty="0" smtClean="0"/>
              <a:t>Results: Effects of time window durations on connection lengths</a:t>
            </a:r>
            <a:endParaRPr lang="en-US" b="1" dirty="0"/>
          </a:p>
        </p:txBody>
      </p:sp>
      <p:pic>
        <p:nvPicPr>
          <p:cNvPr id="5" name="Content Placeholder 4"/>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8965" t="6671" r="8572" b="5123"/>
          <a:stretch/>
        </p:blipFill>
        <p:spPr>
          <a:xfrm>
            <a:off x="1656715" y="1985635"/>
            <a:ext cx="5830571" cy="3272165"/>
          </a:xfrm>
        </p:spPr>
      </p:pic>
      <p:sp>
        <p:nvSpPr>
          <p:cNvPr id="3" name="Content Placeholder 2"/>
          <p:cNvSpPr>
            <a:spLocks noGrp="1"/>
          </p:cNvSpPr>
          <p:nvPr>
            <p:ph sz="half" idx="2"/>
          </p:nvPr>
        </p:nvSpPr>
        <p:spPr>
          <a:xfrm>
            <a:off x="685800" y="5334000"/>
            <a:ext cx="7924800" cy="1219200"/>
          </a:xfrm>
        </p:spPr>
        <p:txBody>
          <a:bodyPr>
            <a:normAutofit fontScale="92500"/>
          </a:bodyPr>
          <a:lstStyle/>
          <a:p>
            <a:pPr marL="68580" indent="0">
              <a:buNone/>
            </a:pPr>
            <a:r>
              <a:rPr lang="en-US" dirty="0"/>
              <a:t>ANOVA multiple comparison test to identify which group means were statistically different from each other</a:t>
            </a:r>
          </a:p>
        </p:txBody>
      </p:sp>
      <p:sp>
        <p:nvSpPr>
          <p:cNvPr id="4" name="Oval 3"/>
          <p:cNvSpPr/>
          <p:nvPr/>
        </p:nvSpPr>
        <p:spPr>
          <a:xfrm>
            <a:off x="1828800" y="1828800"/>
            <a:ext cx="990600" cy="3581400"/>
          </a:xfrm>
          <a:prstGeom prst="ellipse">
            <a:avLst/>
          </a:prstGeom>
          <a:noFill/>
          <a:ln w="3810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657600" y="1828800"/>
            <a:ext cx="990600" cy="3581400"/>
          </a:xfrm>
          <a:prstGeom prst="ellipse">
            <a:avLst/>
          </a:prstGeom>
          <a:noFill/>
          <a:ln w="3810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783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Conclusions</a:t>
            </a:r>
            <a:endParaRPr lang="en-US" b="1" dirty="0"/>
          </a:p>
        </p:txBody>
      </p:sp>
      <p:sp>
        <p:nvSpPr>
          <p:cNvPr id="5" name="Content Placeholder 4"/>
          <p:cNvSpPr>
            <a:spLocks noGrp="1"/>
          </p:cNvSpPr>
          <p:nvPr>
            <p:ph idx="1"/>
          </p:nvPr>
        </p:nvSpPr>
        <p:spPr>
          <a:xfrm>
            <a:off x="685800" y="1752600"/>
            <a:ext cx="7772400" cy="4572000"/>
          </a:xfrm>
        </p:spPr>
        <p:txBody>
          <a:bodyPr>
            <a:normAutofit fontScale="92500" lnSpcReduction="10000"/>
          </a:bodyPr>
          <a:lstStyle/>
          <a:p>
            <a:pPr algn="just"/>
            <a:r>
              <a:rPr lang="en-US" dirty="0" smtClean="0">
                <a:solidFill>
                  <a:srgbClr val="FEB80A"/>
                </a:solidFill>
              </a:rPr>
              <a:t>Neuronal </a:t>
            </a:r>
            <a:r>
              <a:rPr lang="en-US" dirty="0">
                <a:solidFill>
                  <a:srgbClr val="FEB80A"/>
                </a:solidFill>
              </a:rPr>
              <a:t>connectivity </a:t>
            </a:r>
            <a:r>
              <a:rPr lang="en-US" dirty="0" smtClean="0">
                <a:solidFill>
                  <a:srgbClr val="FEB80A"/>
                </a:solidFill>
              </a:rPr>
              <a:t>evolves </a:t>
            </a:r>
            <a:r>
              <a:rPr lang="en-US" dirty="0">
                <a:solidFill>
                  <a:srgbClr val="FEB80A"/>
                </a:solidFill>
              </a:rPr>
              <a:t>over time</a:t>
            </a:r>
            <a:r>
              <a:rPr lang="en-US" dirty="0"/>
              <a:t>, with changes in both the number of statistically significant stimulus/recording </a:t>
            </a:r>
            <a:r>
              <a:rPr lang="en-US" dirty="0" smtClean="0"/>
              <a:t>pairs</a:t>
            </a:r>
          </a:p>
          <a:p>
            <a:pPr algn="just"/>
            <a:endParaRPr lang="en-US" dirty="0" smtClean="0"/>
          </a:p>
          <a:p>
            <a:pPr algn="just"/>
            <a:r>
              <a:rPr lang="en-US" dirty="0" smtClean="0">
                <a:solidFill>
                  <a:srgbClr val="FEB80A"/>
                </a:solidFill>
              </a:rPr>
              <a:t>Cultures</a:t>
            </a:r>
            <a:r>
              <a:rPr lang="en-US" dirty="0" smtClean="0"/>
              <a:t> </a:t>
            </a:r>
            <a:r>
              <a:rPr lang="en-US" dirty="0"/>
              <a:t>dissociated </a:t>
            </a:r>
            <a:r>
              <a:rPr lang="en-US" dirty="0">
                <a:solidFill>
                  <a:srgbClr val="FEB80A"/>
                </a:solidFill>
              </a:rPr>
              <a:t>from the same brain </a:t>
            </a:r>
            <a:r>
              <a:rPr lang="en-US" dirty="0" smtClean="0">
                <a:solidFill>
                  <a:srgbClr val="FEB80A"/>
                </a:solidFill>
              </a:rPr>
              <a:t>tissue </a:t>
            </a:r>
            <a:r>
              <a:rPr lang="en-US" dirty="0"/>
              <a:t>display </a:t>
            </a:r>
            <a:r>
              <a:rPr lang="en-US" dirty="0" smtClean="0">
                <a:solidFill>
                  <a:srgbClr val="FEB80A"/>
                </a:solidFill>
              </a:rPr>
              <a:t>more similar </a:t>
            </a:r>
            <a:r>
              <a:rPr lang="en-US" dirty="0" smtClean="0"/>
              <a:t>evolution </a:t>
            </a:r>
            <a:r>
              <a:rPr lang="en-US" dirty="0" smtClean="0">
                <a:solidFill>
                  <a:srgbClr val="FEB80A"/>
                </a:solidFill>
              </a:rPr>
              <a:t>trends</a:t>
            </a:r>
            <a:r>
              <a:rPr lang="en-US" dirty="0" smtClean="0"/>
              <a:t> than </a:t>
            </a:r>
            <a:r>
              <a:rPr lang="en-US" dirty="0"/>
              <a:t>those </a:t>
            </a:r>
            <a:r>
              <a:rPr lang="en-US" dirty="0" smtClean="0"/>
              <a:t>collected from different brain tissues</a:t>
            </a:r>
            <a:endParaRPr lang="en-US" dirty="0"/>
          </a:p>
          <a:p>
            <a:pPr algn="just"/>
            <a:endParaRPr lang="en-US" dirty="0"/>
          </a:p>
          <a:p>
            <a:pPr algn="just"/>
            <a:r>
              <a:rPr lang="en-US" dirty="0" smtClean="0"/>
              <a:t>The </a:t>
            </a:r>
            <a:r>
              <a:rPr lang="en-US" dirty="0" smtClean="0">
                <a:solidFill>
                  <a:srgbClr val="FEB80A"/>
                </a:solidFill>
              </a:rPr>
              <a:t>time window </a:t>
            </a:r>
            <a:r>
              <a:rPr lang="en-US" dirty="0" smtClean="0"/>
              <a:t>selection is a </a:t>
            </a:r>
            <a:r>
              <a:rPr lang="en-US" dirty="0" smtClean="0">
                <a:solidFill>
                  <a:srgbClr val="FEB80A"/>
                </a:solidFill>
              </a:rPr>
              <a:t>crucial parameter</a:t>
            </a:r>
            <a:r>
              <a:rPr lang="en-US" dirty="0" smtClean="0"/>
              <a:t> of the analysis</a:t>
            </a:r>
            <a:endParaRPr lang="en-US" dirty="0"/>
          </a:p>
        </p:txBody>
      </p:sp>
    </p:spTree>
    <p:extLst>
      <p:ext uri="{BB962C8B-B14F-4D97-AF65-F5344CB8AC3E}">
        <p14:creationId xmlns:p14="http://schemas.microsoft.com/office/powerpoint/2010/main" val="38447950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1621536"/>
          </a:xfrm>
        </p:spPr>
        <p:txBody>
          <a:bodyPr>
            <a:normAutofit fontScale="90000"/>
          </a:bodyPr>
          <a:lstStyle/>
          <a:p>
            <a:pPr algn="ctr"/>
            <a:r>
              <a:rPr lang="en-US" b="1" smtClean="0"/>
              <a:t>INVESTIGATING </a:t>
            </a:r>
            <a:r>
              <a:rPr lang="en-US" b="1" dirty="0"/>
              <a:t>LONG AND SHORT-TERM MEMORY FORMATION IN DISSOCIATED NEURONAL NETWORKS </a:t>
            </a:r>
          </a:p>
        </p:txBody>
      </p:sp>
      <p:sp>
        <p:nvSpPr>
          <p:cNvPr id="3" name="Content Placeholder 2"/>
          <p:cNvSpPr>
            <a:spLocks noGrp="1"/>
          </p:cNvSpPr>
          <p:nvPr>
            <p:ph idx="1"/>
          </p:nvPr>
        </p:nvSpPr>
        <p:spPr>
          <a:xfrm>
            <a:off x="685800" y="2514600"/>
            <a:ext cx="7772400" cy="685800"/>
          </a:xfrm>
        </p:spPr>
        <p:txBody>
          <a:bodyPr>
            <a:normAutofit fontScale="62500" lnSpcReduction="20000"/>
          </a:bodyPr>
          <a:lstStyle/>
          <a:p>
            <a:pPr marL="68580" indent="0" algn="just">
              <a:buNone/>
            </a:pPr>
            <a:r>
              <a:rPr lang="en-US" dirty="0"/>
              <a:t>I</a:t>
            </a:r>
            <a:r>
              <a:rPr lang="en-US" dirty="0" smtClean="0"/>
              <a:t>nvestigate </a:t>
            </a:r>
            <a:r>
              <a:rPr lang="en-US" dirty="0"/>
              <a:t>whether dissociated neuron networks </a:t>
            </a:r>
            <a:r>
              <a:rPr lang="en-US" dirty="0" smtClean="0"/>
              <a:t>subjected to electrical stimulation can exhibit </a:t>
            </a:r>
            <a:r>
              <a:rPr lang="en-US" b="1" dirty="0" smtClean="0">
                <a:solidFill>
                  <a:srgbClr val="FEB80A"/>
                </a:solidFill>
              </a:rPr>
              <a:t>synaptic plasticity / </a:t>
            </a:r>
            <a:r>
              <a:rPr lang="en-US" b="1" dirty="0">
                <a:solidFill>
                  <a:srgbClr val="FEB80A"/>
                </a:solidFill>
              </a:rPr>
              <a:t>memory </a:t>
            </a:r>
            <a:r>
              <a:rPr lang="en-US" dirty="0" smtClean="0"/>
              <a:t>phenomena:</a:t>
            </a:r>
          </a:p>
          <a:p>
            <a:pPr marL="68580" indent="0" algn="just">
              <a:buNone/>
            </a:pPr>
            <a:endParaRPr lang="en-US"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280" y="4446623"/>
            <a:ext cx="2495214" cy="23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6200" y="4785372"/>
            <a:ext cx="2388394" cy="1678743"/>
          </a:xfrm>
          <a:prstGeom prst="rect">
            <a:avLst/>
          </a:prstGeom>
          <a:ln>
            <a:noFill/>
          </a:ln>
          <a:effectLst>
            <a:outerShdw blurRad="292100" dist="139700" dir="2700000" algn="tl" rotWithShape="0">
              <a:srgbClr val="333333">
                <a:alpha val="65000"/>
              </a:srgbClr>
            </a:outerShdw>
          </a:effectLst>
        </p:spPr>
      </p:pic>
      <p:cxnSp>
        <p:nvCxnSpPr>
          <p:cNvPr id="7" name="Straight Arrow Connector 6"/>
          <p:cNvCxnSpPr>
            <a:stCxn id="5" idx="3"/>
            <a:endCxn id="8" idx="2"/>
          </p:cNvCxnSpPr>
          <p:nvPr/>
        </p:nvCxnSpPr>
        <p:spPr>
          <a:xfrm flipV="1">
            <a:off x="2464594" y="5029200"/>
            <a:ext cx="507206" cy="595544"/>
          </a:xfrm>
          <a:prstGeom prst="straightConnector1">
            <a:avLst/>
          </a:prstGeom>
          <a:ln w="38100" cmpd="sng">
            <a:solidFill>
              <a:srgbClr val="FEB80A"/>
            </a:solidFill>
            <a:headEnd type="none"/>
            <a:tailEnd type="triangle"/>
          </a:ln>
          <a:effectLst/>
        </p:spPr>
        <p:style>
          <a:lnRef idx="2">
            <a:schemeClr val="accent4"/>
          </a:lnRef>
          <a:fillRef idx="0">
            <a:schemeClr val="accent4"/>
          </a:fillRef>
          <a:effectRef idx="1">
            <a:schemeClr val="accent4"/>
          </a:effectRef>
          <a:fontRef idx="minor">
            <a:schemeClr val="tx1"/>
          </a:fontRef>
        </p:style>
      </p:cxnSp>
      <p:sp>
        <p:nvSpPr>
          <p:cNvPr id="8" name="Oval 7"/>
          <p:cNvSpPr/>
          <p:nvPr/>
        </p:nvSpPr>
        <p:spPr>
          <a:xfrm>
            <a:off x="2971800" y="4572000"/>
            <a:ext cx="1219200" cy="914400"/>
          </a:xfrm>
          <a:prstGeom prst="ellipse">
            <a:avLst/>
          </a:prstGeom>
          <a:ln w="28575" cmpd="sng">
            <a:solidFill>
              <a:srgbClr val="FEB80A"/>
            </a:solidFill>
            <a:tailEnd type="arrow"/>
          </a:ln>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10" name="Oval 9"/>
          <p:cNvSpPr/>
          <p:nvPr/>
        </p:nvSpPr>
        <p:spPr>
          <a:xfrm>
            <a:off x="4038600" y="5791200"/>
            <a:ext cx="1219200" cy="914400"/>
          </a:xfrm>
          <a:prstGeom prst="ellipse">
            <a:avLst/>
          </a:prstGeom>
          <a:ln w="28575" cmpd="sng">
            <a:solidFill>
              <a:srgbClr val="FEB80A"/>
            </a:solidFill>
            <a:tailEnd type="arrow"/>
          </a:ln>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cxnSp>
        <p:nvCxnSpPr>
          <p:cNvPr id="11" name="Straight Arrow Connector 10"/>
          <p:cNvCxnSpPr>
            <a:stCxn id="5" idx="3"/>
            <a:endCxn id="10" idx="2"/>
          </p:cNvCxnSpPr>
          <p:nvPr/>
        </p:nvCxnSpPr>
        <p:spPr>
          <a:xfrm>
            <a:off x="2464594" y="5624744"/>
            <a:ext cx="1574006" cy="623656"/>
          </a:xfrm>
          <a:prstGeom prst="straightConnector1">
            <a:avLst/>
          </a:prstGeom>
          <a:ln w="38100" cmpd="sng">
            <a:solidFill>
              <a:srgbClr val="FEB80A"/>
            </a:solidFill>
            <a:headEnd type="none"/>
            <a:tailEnd type="triangle"/>
          </a:ln>
          <a:effectLst/>
        </p:spPr>
        <p:style>
          <a:lnRef idx="2">
            <a:schemeClr val="accent4"/>
          </a:lnRef>
          <a:fillRef idx="0">
            <a:schemeClr val="accent4"/>
          </a:fillRef>
          <a:effectRef idx="1">
            <a:schemeClr val="accent4"/>
          </a:effectRef>
          <a:fontRef idx="minor">
            <a:schemeClr val="tx1"/>
          </a:fontRef>
        </p:style>
      </p:cxnSp>
      <p:pic>
        <p:nvPicPr>
          <p:cNvPr id="1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965" b="-2"/>
          <a:stretch/>
        </p:blipFill>
        <p:spPr bwMode="auto">
          <a:xfrm>
            <a:off x="5799180" y="4486068"/>
            <a:ext cx="3268620" cy="227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7" name="Right Arrow 16"/>
          <p:cNvSpPr/>
          <p:nvPr/>
        </p:nvSpPr>
        <p:spPr>
          <a:xfrm>
            <a:off x="5334000" y="5486400"/>
            <a:ext cx="533400" cy="304800"/>
          </a:xfrm>
          <a:prstGeom prst="rightArrow">
            <a:avLst/>
          </a:prstGeom>
          <a:solidFill>
            <a:srgbClr val="FEB80A"/>
          </a:solidFill>
          <a:ln>
            <a:solidFill>
              <a:srgbClr val="FEB80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Content Placeholder 2"/>
          <p:cNvSpPr txBox="1">
            <a:spLocks/>
          </p:cNvSpPr>
          <p:nvPr/>
        </p:nvSpPr>
        <p:spPr>
          <a:xfrm>
            <a:off x="2740533" y="3200400"/>
            <a:ext cx="3662934" cy="533400"/>
          </a:xfrm>
          <a:prstGeom prst="rect">
            <a:avLst/>
          </a:prstGeom>
        </p:spPr>
        <p:txBody>
          <a:bodyPr vert="horz">
            <a:normAutofit lnSpcReduction="1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582930" indent="-514350">
              <a:buFont typeface="+mj-lt"/>
              <a:buAutoNum type="arabicPeriod"/>
            </a:pPr>
            <a:r>
              <a:rPr lang="en-US" b="1" dirty="0" smtClean="0"/>
              <a:t>Spatial changes</a:t>
            </a:r>
          </a:p>
          <a:p>
            <a:pPr marL="582930" indent="-514350">
              <a:buFont typeface="+mj-lt"/>
              <a:buAutoNum type="arabicPeriod"/>
            </a:pPr>
            <a:endParaRPr lang="en-US" sz="1800" dirty="0" smtClean="0"/>
          </a:p>
          <a:p>
            <a:pPr marL="68580" indent="0">
              <a:buFont typeface="Wingdings"/>
              <a:buNone/>
            </a:pPr>
            <a:endParaRPr lang="en-US" dirty="0" smtClean="0"/>
          </a:p>
        </p:txBody>
      </p:sp>
      <p:sp>
        <p:nvSpPr>
          <p:cNvPr id="9" name="TextBox 8"/>
          <p:cNvSpPr txBox="1"/>
          <p:nvPr/>
        </p:nvSpPr>
        <p:spPr>
          <a:xfrm>
            <a:off x="2724150" y="3810000"/>
            <a:ext cx="3752850" cy="553998"/>
          </a:xfrm>
          <a:prstGeom prst="rect">
            <a:avLst/>
          </a:prstGeom>
          <a:noFill/>
        </p:spPr>
        <p:txBody>
          <a:bodyPr wrap="square" rtlCol="0">
            <a:spAutoFit/>
          </a:bodyPr>
          <a:lstStyle/>
          <a:p>
            <a:pPr marL="582930" indent="-514350">
              <a:spcBef>
                <a:spcPts val="700"/>
              </a:spcBef>
              <a:buClr>
                <a:schemeClr val="tx2"/>
              </a:buClr>
              <a:buSzPct val="95000"/>
              <a:buFont typeface="+mj-lt"/>
              <a:buAutoNum type="arabicPeriod" startAt="2"/>
            </a:pPr>
            <a:r>
              <a:rPr lang="en-US" sz="3000" b="1" dirty="0"/>
              <a:t>Temporal changes</a:t>
            </a:r>
          </a:p>
        </p:txBody>
      </p:sp>
    </p:spTree>
    <p:extLst>
      <p:ext uri="{BB962C8B-B14F-4D97-AF65-F5344CB8AC3E}">
        <p14:creationId xmlns:p14="http://schemas.microsoft.com/office/powerpoint/2010/main" val="3757860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normAutofit fontScale="90000"/>
          </a:bodyPr>
          <a:lstStyle/>
          <a:p>
            <a:pPr algn="ctr"/>
            <a:r>
              <a:rPr lang="en-US" b="1" dirty="0" smtClean="0"/>
              <a:t>MEA Electrode </a:t>
            </a:r>
            <a:r>
              <a:rPr lang="en-US" b="1" dirty="0"/>
              <a:t>Spatial Grid Division</a:t>
            </a:r>
          </a:p>
        </p:txBody>
      </p:sp>
      <p:pic>
        <p:nvPicPr>
          <p:cNvPr id="7" name="Content Placeholder 6"/>
          <p:cNvPicPr>
            <a:picLocks noGrp="1" noChangeAspect="1"/>
          </p:cNvPicPr>
          <p:nvPr>
            <p:ph idx="1"/>
          </p:nvPr>
        </p:nvPicPr>
        <p:blipFill rotWithShape="1">
          <a:blip r:embed="rId3"/>
          <a:srcRect l="-1859" r="-785"/>
          <a:stretch/>
        </p:blipFill>
        <p:spPr>
          <a:xfrm>
            <a:off x="2765799" y="3359566"/>
            <a:ext cx="3612403" cy="3498433"/>
          </a:xfrm>
        </p:spPr>
      </p:pic>
      <p:cxnSp>
        <p:nvCxnSpPr>
          <p:cNvPr id="9" name="Straight Connector 8"/>
          <p:cNvCxnSpPr/>
          <p:nvPr/>
        </p:nvCxnSpPr>
        <p:spPr>
          <a:xfrm>
            <a:off x="4572000" y="3505200"/>
            <a:ext cx="0" cy="3200400"/>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895600" y="5105400"/>
            <a:ext cx="3352800" cy="0"/>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124200" y="3657600"/>
            <a:ext cx="609600" cy="461665"/>
          </a:xfrm>
          <a:prstGeom prst="rect">
            <a:avLst/>
          </a:prstGeom>
          <a:noFill/>
        </p:spPr>
        <p:txBody>
          <a:bodyPr wrap="square" rtlCol="0">
            <a:spAutoFit/>
          </a:bodyPr>
          <a:lstStyle/>
          <a:p>
            <a:r>
              <a:rPr lang="en-US" sz="2400" b="1" dirty="0" smtClean="0">
                <a:solidFill>
                  <a:schemeClr val="accent4">
                    <a:lumMod val="60000"/>
                    <a:lumOff val="40000"/>
                  </a:schemeClr>
                </a:solidFill>
              </a:rPr>
              <a:t>Q1</a:t>
            </a:r>
            <a:endParaRPr lang="en-US" sz="2400" b="1" dirty="0">
              <a:solidFill>
                <a:schemeClr val="accent4">
                  <a:lumMod val="60000"/>
                  <a:lumOff val="40000"/>
                </a:schemeClr>
              </a:solidFill>
            </a:endParaRPr>
          </a:p>
        </p:txBody>
      </p:sp>
      <p:sp>
        <p:nvSpPr>
          <p:cNvPr id="14" name="TextBox 13"/>
          <p:cNvSpPr txBox="1"/>
          <p:nvPr/>
        </p:nvSpPr>
        <p:spPr>
          <a:xfrm>
            <a:off x="5486400" y="6096000"/>
            <a:ext cx="609600" cy="461665"/>
          </a:xfrm>
          <a:prstGeom prst="rect">
            <a:avLst/>
          </a:prstGeom>
          <a:noFill/>
        </p:spPr>
        <p:txBody>
          <a:bodyPr wrap="square" rtlCol="0">
            <a:spAutoFit/>
          </a:bodyPr>
          <a:lstStyle/>
          <a:p>
            <a:pPr algn="ctr"/>
            <a:r>
              <a:rPr lang="en-US" sz="2400" b="1" dirty="0" smtClean="0">
                <a:solidFill>
                  <a:srgbClr val="51DAFF"/>
                </a:solidFill>
              </a:rPr>
              <a:t>Q3</a:t>
            </a:r>
            <a:endParaRPr lang="en-US" sz="2400" b="1" dirty="0">
              <a:solidFill>
                <a:srgbClr val="51DAFF"/>
              </a:solidFill>
            </a:endParaRPr>
          </a:p>
        </p:txBody>
      </p:sp>
      <p:sp>
        <p:nvSpPr>
          <p:cNvPr id="15" name="TextBox 14"/>
          <p:cNvSpPr txBox="1"/>
          <p:nvPr/>
        </p:nvSpPr>
        <p:spPr>
          <a:xfrm>
            <a:off x="3124200" y="6096000"/>
            <a:ext cx="685800" cy="461665"/>
          </a:xfrm>
          <a:prstGeom prst="rect">
            <a:avLst/>
          </a:prstGeom>
          <a:noFill/>
        </p:spPr>
        <p:txBody>
          <a:bodyPr wrap="square" rtlCol="0">
            <a:spAutoFit/>
          </a:bodyPr>
          <a:lstStyle/>
          <a:p>
            <a:r>
              <a:rPr lang="en-US" sz="2400" b="1" dirty="0" smtClean="0">
                <a:solidFill>
                  <a:srgbClr val="51DAFF"/>
                </a:solidFill>
              </a:rPr>
              <a:t>Q4</a:t>
            </a:r>
            <a:endParaRPr lang="en-US" sz="2400" b="1" dirty="0">
              <a:solidFill>
                <a:srgbClr val="51DAFF"/>
              </a:solidFill>
            </a:endParaRPr>
          </a:p>
        </p:txBody>
      </p:sp>
      <p:sp>
        <p:nvSpPr>
          <p:cNvPr id="16" name="TextBox 15"/>
          <p:cNvSpPr txBox="1"/>
          <p:nvPr/>
        </p:nvSpPr>
        <p:spPr>
          <a:xfrm>
            <a:off x="5486400" y="3657600"/>
            <a:ext cx="609600" cy="461665"/>
          </a:xfrm>
          <a:prstGeom prst="rect">
            <a:avLst/>
          </a:prstGeom>
          <a:noFill/>
        </p:spPr>
        <p:txBody>
          <a:bodyPr wrap="square" rtlCol="0">
            <a:spAutoFit/>
          </a:bodyPr>
          <a:lstStyle/>
          <a:p>
            <a:r>
              <a:rPr lang="en-US" sz="2400" b="1" dirty="0" smtClean="0">
                <a:solidFill>
                  <a:srgbClr val="51DAFF"/>
                </a:solidFill>
              </a:rPr>
              <a:t>Q2</a:t>
            </a:r>
            <a:endParaRPr lang="en-US" sz="2400" b="1" dirty="0">
              <a:solidFill>
                <a:srgbClr val="51DAFF"/>
              </a:solidFill>
            </a:endParaRPr>
          </a:p>
        </p:txBody>
      </p:sp>
      <p:sp>
        <p:nvSpPr>
          <p:cNvPr id="30" name="TextBox 29"/>
          <p:cNvSpPr txBox="1"/>
          <p:nvPr/>
        </p:nvSpPr>
        <p:spPr>
          <a:xfrm>
            <a:off x="1219200" y="2057400"/>
            <a:ext cx="6705600" cy="1323439"/>
          </a:xfrm>
          <a:prstGeom prst="rect">
            <a:avLst/>
          </a:prstGeom>
          <a:noFill/>
        </p:spPr>
        <p:txBody>
          <a:bodyPr wrap="square" rtlCol="0">
            <a:spAutoFit/>
          </a:bodyPr>
          <a:lstStyle/>
          <a:p>
            <a:pPr algn="just"/>
            <a:r>
              <a:rPr lang="en-US" sz="2000" dirty="0" smtClean="0"/>
              <a:t>Every MEA dish will be divided into four quadrants</a:t>
            </a:r>
          </a:p>
          <a:p>
            <a:pPr algn="ctr"/>
            <a:endParaRPr lang="en-US" sz="2000" dirty="0" smtClean="0"/>
          </a:p>
          <a:p>
            <a:pPr marL="342900" indent="-342900" algn="just">
              <a:buFont typeface="Arial"/>
              <a:buChar char="•"/>
            </a:pPr>
            <a:r>
              <a:rPr lang="en-US" sz="2000" b="1" dirty="0" smtClean="0"/>
              <a:t>Q1</a:t>
            </a:r>
            <a:r>
              <a:rPr lang="en-US" sz="2000" dirty="0" smtClean="0"/>
              <a:t> and </a:t>
            </a:r>
            <a:r>
              <a:rPr lang="en-US" sz="2000" b="1" dirty="0" smtClean="0"/>
              <a:t>Q3</a:t>
            </a:r>
            <a:r>
              <a:rPr lang="en-US" sz="2000" dirty="0" smtClean="0"/>
              <a:t> </a:t>
            </a:r>
            <a:r>
              <a:rPr lang="en-US" sz="2000" dirty="0" smtClean="0"/>
              <a:t> </a:t>
            </a:r>
            <a:r>
              <a:rPr lang="en-US" sz="2000" b="1" dirty="0" smtClean="0">
                <a:solidFill>
                  <a:srgbClr val="FEB80A"/>
                </a:solidFill>
              </a:rPr>
              <a:t>stimulated</a:t>
            </a:r>
          </a:p>
          <a:p>
            <a:pPr marL="342900" indent="-342900" algn="just">
              <a:buFont typeface="Arial"/>
              <a:buChar char="•"/>
            </a:pPr>
            <a:r>
              <a:rPr lang="en-US" sz="2000" b="1" dirty="0" smtClean="0"/>
              <a:t>Q2</a:t>
            </a:r>
            <a:r>
              <a:rPr lang="en-US" sz="2000" dirty="0" smtClean="0"/>
              <a:t> and </a:t>
            </a:r>
            <a:r>
              <a:rPr lang="en-US" sz="2000" b="1" dirty="0" smtClean="0"/>
              <a:t>Q4</a:t>
            </a:r>
            <a:r>
              <a:rPr lang="en-US" sz="2000" dirty="0" smtClean="0"/>
              <a:t> </a:t>
            </a:r>
            <a:r>
              <a:rPr lang="en-US" sz="2000" b="1" dirty="0" smtClean="0">
                <a:solidFill>
                  <a:srgbClr val="FEB80A"/>
                </a:solidFill>
              </a:rPr>
              <a:t>never </a:t>
            </a:r>
            <a:r>
              <a:rPr lang="en-US" sz="2000" b="1" dirty="0" smtClean="0">
                <a:solidFill>
                  <a:srgbClr val="FEB80A"/>
                </a:solidFill>
              </a:rPr>
              <a:t>stimulated</a:t>
            </a:r>
            <a:endParaRPr lang="en-US" sz="2000" b="1" dirty="0">
              <a:solidFill>
                <a:srgbClr val="FEB80A"/>
              </a:solidFill>
            </a:endParaRPr>
          </a:p>
        </p:txBody>
      </p:sp>
    </p:spTree>
    <p:extLst>
      <p:ext uri="{BB962C8B-B14F-4D97-AF65-F5344CB8AC3E}">
        <p14:creationId xmlns:p14="http://schemas.microsoft.com/office/powerpoint/2010/main" val="13143747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Stimulation Protocol</a:t>
            </a:r>
            <a:endParaRPr lang="en-US" b="1" dirty="0"/>
          </a:p>
        </p:txBody>
      </p:sp>
      <p:sp>
        <p:nvSpPr>
          <p:cNvPr id="3" name="Content Placeholder 2"/>
          <p:cNvSpPr>
            <a:spLocks noGrp="1"/>
          </p:cNvSpPr>
          <p:nvPr>
            <p:ph idx="1"/>
          </p:nvPr>
        </p:nvSpPr>
        <p:spPr>
          <a:xfrm>
            <a:off x="685800" y="1783560"/>
            <a:ext cx="7772400" cy="1264440"/>
          </a:xfrm>
        </p:spPr>
        <p:txBody>
          <a:bodyPr>
            <a:normAutofit/>
          </a:bodyPr>
          <a:lstStyle/>
          <a:p>
            <a:pPr marL="68580" indent="0" algn="just">
              <a:buNone/>
            </a:pPr>
            <a:r>
              <a:rPr lang="en-US" sz="3200" dirty="0"/>
              <a:t>The stimulation paradigm consists of a </a:t>
            </a:r>
            <a:r>
              <a:rPr lang="en-US" sz="3200" dirty="0" smtClean="0"/>
              <a:t>paired-pulse </a:t>
            </a:r>
            <a:r>
              <a:rPr lang="en-US" sz="3200" dirty="0"/>
              <a:t>stimulus </a:t>
            </a:r>
            <a:r>
              <a:rPr lang="en-US" sz="3200" dirty="0" smtClean="0"/>
              <a:t>delivery</a:t>
            </a:r>
            <a:endParaRPr lang="en-US" dirty="0"/>
          </a:p>
        </p:txBody>
      </p:sp>
      <p:grpSp>
        <p:nvGrpSpPr>
          <p:cNvPr id="25" name="Group 24"/>
          <p:cNvGrpSpPr/>
          <p:nvPr/>
        </p:nvGrpSpPr>
        <p:grpSpPr>
          <a:xfrm>
            <a:off x="1023165" y="2971800"/>
            <a:ext cx="7097670" cy="3733798"/>
            <a:chOff x="1023165" y="2971800"/>
            <a:chExt cx="7097670" cy="373379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23165" y="2971800"/>
              <a:ext cx="7097670" cy="3733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5715000" y="3581400"/>
              <a:ext cx="1371600" cy="0"/>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715000" y="3212068"/>
              <a:ext cx="1371600" cy="369332"/>
            </a:xfrm>
            <a:prstGeom prst="rect">
              <a:avLst/>
            </a:prstGeom>
            <a:noFill/>
          </p:spPr>
          <p:txBody>
            <a:bodyPr wrap="square" rtlCol="0">
              <a:spAutoFit/>
            </a:bodyPr>
            <a:lstStyle/>
            <a:p>
              <a:pPr algn="ctr"/>
              <a:r>
                <a:rPr lang="en-US" b="1" dirty="0" smtClean="0">
                  <a:solidFill>
                    <a:schemeClr val="accent1"/>
                  </a:solidFill>
                </a:rPr>
                <a:t>50 </a:t>
              </a:r>
              <a:r>
                <a:rPr lang="en-US" b="1" dirty="0" err="1" smtClean="0">
                  <a:solidFill>
                    <a:schemeClr val="accent1"/>
                  </a:solidFill>
                </a:rPr>
                <a:t>ms</a:t>
              </a:r>
              <a:endParaRPr lang="en-US" b="1" dirty="0">
                <a:solidFill>
                  <a:schemeClr val="accent1"/>
                </a:solidFill>
              </a:endParaRPr>
            </a:p>
          </p:txBody>
        </p:sp>
        <p:cxnSp>
          <p:nvCxnSpPr>
            <p:cNvPr id="12" name="Straight Arrow Connector 11"/>
            <p:cNvCxnSpPr/>
            <p:nvPr/>
          </p:nvCxnSpPr>
          <p:spPr>
            <a:xfrm>
              <a:off x="5791200" y="5181600"/>
              <a:ext cx="1295400" cy="0"/>
            </a:xfrm>
            <a:prstGeom prst="straightConnector1">
              <a:avLst/>
            </a:prstGeom>
            <a:ln>
              <a:solidFill>
                <a:srgbClr val="FF0000"/>
              </a:solidFill>
              <a:headEnd type="triangle"/>
              <a:tailEnd type="triangle"/>
            </a:ln>
            <a:effectLst/>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5715000" y="4736068"/>
              <a:ext cx="1371600" cy="369332"/>
            </a:xfrm>
            <a:prstGeom prst="rect">
              <a:avLst/>
            </a:prstGeom>
            <a:noFill/>
          </p:spPr>
          <p:txBody>
            <a:bodyPr wrap="square" rtlCol="0">
              <a:spAutoFit/>
            </a:bodyPr>
            <a:lstStyle/>
            <a:p>
              <a:pPr algn="ctr"/>
              <a:r>
                <a:rPr lang="en-US" b="1" dirty="0" smtClean="0">
                  <a:solidFill>
                    <a:srgbClr val="FF0000"/>
                  </a:solidFill>
                </a:rPr>
                <a:t>800 </a:t>
              </a:r>
              <a:r>
                <a:rPr lang="en-US" b="1" dirty="0" err="1" smtClean="0">
                  <a:solidFill>
                    <a:srgbClr val="FF0000"/>
                  </a:solidFill>
                </a:rPr>
                <a:t>μs</a:t>
              </a:r>
              <a:endParaRPr lang="en-US" b="1" dirty="0">
                <a:solidFill>
                  <a:srgbClr val="FF0000"/>
                </a:solidFill>
              </a:endParaRPr>
            </a:p>
          </p:txBody>
        </p:sp>
        <p:sp>
          <p:nvSpPr>
            <p:cNvPr id="15" name="Oval 14"/>
            <p:cNvSpPr/>
            <p:nvPr/>
          </p:nvSpPr>
          <p:spPr>
            <a:xfrm>
              <a:off x="4572000" y="3352800"/>
              <a:ext cx="381000" cy="2895600"/>
            </a:xfrm>
            <a:prstGeom prst="ellipse">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a:stCxn id="15" idx="7"/>
            </p:cNvCxnSpPr>
            <p:nvPr/>
          </p:nvCxnSpPr>
          <p:spPr>
            <a:xfrm>
              <a:off x="4897204" y="3776851"/>
              <a:ext cx="665396" cy="185549"/>
            </a:xfrm>
            <a:prstGeom prst="straightConnector1">
              <a:avLst/>
            </a:prstGeom>
            <a:ln>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9" name="Oval 18"/>
            <p:cNvSpPr/>
            <p:nvPr/>
          </p:nvSpPr>
          <p:spPr>
            <a:xfrm>
              <a:off x="7010400" y="3657600"/>
              <a:ext cx="228600" cy="762000"/>
            </a:xfrm>
            <a:prstGeom prst="ellipse">
              <a:avLst/>
            </a:prstGeom>
            <a:noFill/>
            <a:ln w="28575" cmpd="sng">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21" name="Straight Arrow Connector 20"/>
            <p:cNvCxnSpPr>
              <a:stCxn id="19" idx="4"/>
            </p:cNvCxnSpPr>
            <p:nvPr/>
          </p:nvCxnSpPr>
          <p:spPr>
            <a:xfrm flipH="1">
              <a:off x="6858000" y="4419600"/>
              <a:ext cx="266700" cy="685800"/>
            </a:xfrm>
            <a:prstGeom prst="straightConnector1">
              <a:avLst/>
            </a:prstGeom>
            <a:ln>
              <a:solidFill>
                <a:srgbClr val="FF0000"/>
              </a:solidFill>
              <a:tailEnd type="arrow"/>
            </a:ln>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34933331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Stimulating Electrodes</a:t>
            </a:r>
            <a:endParaRPr lang="en-US" b="1" dirty="0"/>
          </a:p>
        </p:txBody>
      </p:sp>
      <p:sp>
        <p:nvSpPr>
          <p:cNvPr id="3" name="Content Placeholder 2"/>
          <p:cNvSpPr>
            <a:spLocks noGrp="1"/>
          </p:cNvSpPr>
          <p:nvPr>
            <p:ph idx="1"/>
          </p:nvPr>
        </p:nvSpPr>
        <p:spPr>
          <a:xfrm>
            <a:off x="914400" y="1783560"/>
            <a:ext cx="7772400" cy="1416840"/>
          </a:xfrm>
        </p:spPr>
        <p:txBody>
          <a:bodyPr>
            <a:normAutofit fontScale="62500" lnSpcReduction="20000"/>
          </a:bodyPr>
          <a:lstStyle/>
          <a:p>
            <a:r>
              <a:rPr lang="en-US" b="1" dirty="0" smtClean="0">
                <a:solidFill>
                  <a:srgbClr val="FEB80A"/>
                </a:solidFill>
              </a:rPr>
              <a:t>Eight</a:t>
            </a:r>
            <a:r>
              <a:rPr lang="en-US" dirty="0" smtClean="0">
                <a:solidFill>
                  <a:srgbClr val="FEB80A"/>
                </a:solidFill>
              </a:rPr>
              <a:t> </a:t>
            </a:r>
            <a:r>
              <a:rPr lang="en-US" dirty="0" smtClean="0"/>
              <a:t>electrodes from Q1 and Q3 are used to deliver stimulation. </a:t>
            </a:r>
          </a:p>
          <a:p>
            <a:r>
              <a:rPr lang="en-US" b="1" dirty="0" smtClean="0">
                <a:solidFill>
                  <a:srgbClr val="FEB80A"/>
                </a:solidFill>
              </a:rPr>
              <a:t>Two</a:t>
            </a:r>
            <a:r>
              <a:rPr lang="en-US" dirty="0" smtClean="0">
                <a:solidFill>
                  <a:srgbClr val="FEB80A"/>
                </a:solidFill>
              </a:rPr>
              <a:t> </a:t>
            </a:r>
            <a:r>
              <a:rPr lang="en-US" dirty="0" smtClean="0"/>
              <a:t>electrodes, one in </a:t>
            </a:r>
            <a:r>
              <a:rPr lang="en-US" b="1" dirty="0" smtClean="0">
                <a:solidFill>
                  <a:srgbClr val="FEB80A"/>
                </a:solidFill>
              </a:rPr>
              <a:t>each quadrant</a:t>
            </a:r>
            <a:r>
              <a:rPr lang="en-US" dirty="0" smtClean="0"/>
              <a:t>, are </a:t>
            </a:r>
            <a:r>
              <a:rPr lang="en-US" b="1" dirty="0" smtClean="0">
                <a:solidFill>
                  <a:srgbClr val="FEB80A"/>
                </a:solidFill>
              </a:rPr>
              <a:t>stimulated simultaneously</a:t>
            </a:r>
            <a:r>
              <a:rPr lang="en-US" dirty="0" smtClean="0"/>
              <a:t>.</a:t>
            </a:r>
          </a:p>
          <a:p>
            <a:r>
              <a:rPr lang="en-US" dirty="0" smtClean="0"/>
              <a:t>A stimulation trial is completed when the eight electrodes have been stimulated and then </a:t>
            </a:r>
            <a:r>
              <a:rPr lang="en-US" b="1" dirty="0" smtClean="0">
                <a:solidFill>
                  <a:srgbClr val="FEB80A"/>
                </a:solidFill>
              </a:rPr>
              <a:t>repeated</a:t>
            </a:r>
            <a:r>
              <a:rPr lang="en-US" dirty="0" smtClean="0"/>
              <a:t> for an hour.</a:t>
            </a:r>
            <a:endParaRPr lang="en-US" dirty="0"/>
          </a:p>
        </p:txBody>
      </p:sp>
      <p:grpSp>
        <p:nvGrpSpPr>
          <p:cNvPr id="14" name="Group 13"/>
          <p:cNvGrpSpPr/>
          <p:nvPr/>
        </p:nvGrpSpPr>
        <p:grpSpPr>
          <a:xfrm>
            <a:off x="4998197" y="3359566"/>
            <a:ext cx="3612403" cy="3498433"/>
            <a:chOff x="2765799" y="3359566"/>
            <a:chExt cx="3612403" cy="3498433"/>
          </a:xfrm>
        </p:grpSpPr>
        <p:pic>
          <p:nvPicPr>
            <p:cNvPr id="5" name="Content Placeholder 6"/>
            <p:cNvPicPr>
              <a:picLocks noChangeAspect="1"/>
            </p:cNvPicPr>
            <p:nvPr/>
          </p:nvPicPr>
          <p:blipFill rotWithShape="1">
            <a:blip r:embed="rId3"/>
            <a:srcRect l="-1859" r="-785"/>
            <a:stretch/>
          </p:blipFill>
          <p:spPr>
            <a:xfrm>
              <a:off x="2765799" y="3359566"/>
              <a:ext cx="3612403" cy="3498433"/>
            </a:xfrm>
            <a:prstGeom prst="rect">
              <a:avLst/>
            </a:prstGeom>
          </p:spPr>
        </p:pic>
        <p:cxnSp>
          <p:nvCxnSpPr>
            <p:cNvPr id="6" name="Straight Connector 5"/>
            <p:cNvCxnSpPr/>
            <p:nvPr/>
          </p:nvCxnSpPr>
          <p:spPr>
            <a:xfrm>
              <a:off x="4572000" y="3429000"/>
              <a:ext cx="0" cy="3200400"/>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895600" y="5105400"/>
              <a:ext cx="3352800" cy="0"/>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grpSp>
      <p:sp>
        <p:nvSpPr>
          <p:cNvPr id="15" name="Rectangle 14"/>
          <p:cNvSpPr/>
          <p:nvPr/>
        </p:nvSpPr>
        <p:spPr>
          <a:xfrm>
            <a:off x="5562600" y="3810000"/>
            <a:ext cx="914400" cy="1066800"/>
          </a:xfrm>
          <a:prstGeom prst="rect">
            <a:avLst/>
          </a:prstGeom>
          <a:noFill/>
          <a:ln w="28575" cmpd="sng">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Rectangle 15"/>
          <p:cNvSpPr/>
          <p:nvPr/>
        </p:nvSpPr>
        <p:spPr>
          <a:xfrm>
            <a:off x="7162800" y="5410200"/>
            <a:ext cx="914400" cy="1066800"/>
          </a:xfrm>
          <a:prstGeom prst="rect">
            <a:avLst/>
          </a:prstGeom>
          <a:noFill/>
          <a:ln w="28575" cmpd="sng">
            <a:solidFill>
              <a:srgbClr val="FF000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7" name="Picture 16" descr="Pulse_Pair.eps"/>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685800" y="3733800"/>
            <a:ext cx="3765033" cy="2590800"/>
          </a:xfrm>
          <a:prstGeom prst="rect">
            <a:avLst/>
          </a:prstGeom>
        </p:spPr>
      </p:pic>
      <p:cxnSp>
        <p:nvCxnSpPr>
          <p:cNvPr id="19" name="Straight Arrow Connector 18"/>
          <p:cNvCxnSpPr>
            <a:stCxn id="17" idx="3"/>
            <a:endCxn id="15" idx="1"/>
          </p:cNvCxnSpPr>
          <p:nvPr/>
        </p:nvCxnSpPr>
        <p:spPr>
          <a:xfrm flipV="1">
            <a:off x="4450833" y="4343400"/>
            <a:ext cx="1111767" cy="685800"/>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7" idx="3"/>
            <a:endCxn id="16" idx="1"/>
          </p:cNvCxnSpPr>
          <p:nvPr/>
        </p:nvCxnSpPr>
        <p:spPr>
          <a:xfrm>
            <a:off x="4450833" y="5029200"/>
            <a:ext cx="2711967" cy="914400"/>
          </a:xfrm>
          <a:prstGeom prst="straightConnector1">
            <a:avLst/>
          </a:prstGeom>
          <a:ln w="38100" cmpd="sng">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768216" y="3352800"/>
            <a:ext cx="1600200" cy="369332"/>
          </a:xfrm>
          <a:prstGeom prst="rect">
            <a:avLst/>
          </a:prstGeom>
          <a:noFill/>
        </p:spPr>
        <p:txBody>
          <a:bodyPr wrap="square" rtlCol="0">
            <a:spAutoFit/>
          </a:bodyPr>
          <a:lstStyle/>
          <a:p>
            <a:pPr algn="ctr"/>
            <a:r>
              <a:rPr lang="en-US" b="1" dirty="0" smtClean="0">
                <a:solidFill>
                  <a:srgbClr val="FEB80A"/>
                </a:solidFill>
              </a:rPr>
              <a:t>Paired Pulses</a:t>
            </a:r>
            <a:endParaRPr lang="en-US" b="1" dirty="0">
              <a:solidFill>
                <a:srgbClr val="FEB80A"/>
              </a:solidFill>
            </a:endParaRPr>
          </a:p>
        </p:txBody>
      </p:sp>
    </p:spTree>
    <p:extLst>
      <p:ext uri="{BB962C8B-B14F-4D97-AF65-F5344CB8AC3E}">
        <p14:creationId xmlns:p14="http://schemas.microsoft.com/office/powerpoint/2010/main" val="10185625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75332"/>
            <a:ext cx="7772400" cy="2307336"/>
          </a:xfrm>
        </p:spPr>
        <p:txBody>
          <a:bodyPr/>
          <a:lstStyle/>
          <a:p>
            <a:pPr algn="ctr"/>
            <a:r>
              <a:rPr lang="en-US" dirty="0" smtClean="0"/>
              <a:t>Dissociated Cortical Neurons and Micro Electrode Array (MEA) Dishes</a:t>
            </a:r>
            <a:endParaRPr lang="en-US" dirty="0"/>
          </a:p>
        </p:txBody>
      </p:sp>
    </p:spTree>
    <p:extLst>
      <p:ext uri="{BB962C8B-B14F-4D97-AF65-F5344CB8AC3E}">
        <p14:creationId xmlns:p14="http://schemas.microsoft.com/office/powerpoint/2010/main" val="64016676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Stimulation Paradigm</a:t>
            </a:r>
            <a:endParaRPr lang="en-US" b="1" dirty="0"/>
          </a:p>
        </p:txBody>
      </p:sp>
      <p:pic>
        <p:nvPicPr>
          <p:cNvPr id="5" name="Picture 4"/>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8038" y="1600200"/>
            <a:ext cx="8167925" cy="4953000"/>
          </a:xfrm>
          <a:prstGeom prst="rect">
            <a:avLst/>
          </a:prstGeom>
          <a:noFill/>
          <a:ln>
            <a:noFill/>
          </a:ln>
        </p:spPr>
      </p:pic>
    </p:spTree>
    <p:extLst>
      <p:ext uri="{BB962C8B-B14F-4D97-AF65-F5344CB8AC3E}">
        <p14:creationId xmlns:p14="http://schemas.microsoft.com/office/powerpoint/2010/main" val="377616617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Experimental Outcomes</a:t>
            </a:r>
            <a:endParaRPr lang="en-US" b="1" dirty="0"/>
          </a:p>
        </p:txBody>
      </p:sp>
      <p:sp>
        <p:nvSpPr>
          <p:cNvPr id="3" name="Content Placeholder 2"/>
          <p:cNvSpPr>
            <a:spLocks noGrp="1"/>
          </p:cNvSpPr>
          <p:nvPr>
            <p:ph idx="1"/>
          </p:nvPr>
        </p:nvSpPr>
        <p:spPr>
          <a:xfrm>
            <a:off x="914400" y="2788440"/>
            <a:ext cx="7772400" cy="3917160"/>
          </a:xfrm>
        </p:spPr>
        <p:txBody>
          <a:bodyPr>
            <a:normAutofit/>
          </a:bodyPr>
          <a:lstStyle/>
          <a:p>
            <a:pPr marL="582930" indent="-514350" algn="just">
              <a:buFont typeface="+mj-lt"/>
              <a:buAutoNum type="arabicPeriod"/>
            </a:pPr>
            <a:r>
              <a:rPr lang="en-US" dirty="0" smtClean="0"/>
              <a:t>Q3 </a:t>
            </a:r>
            <a:r>
              <a:rPr lang="en-US" dirty="0"/>
              <a:t>responds to the resumed stimulation with a </a:t>
            </a:r>
            <a:r>
              <a:rPr lang="en-US" b="1" dirty="0">
                <a:solidFill>
                  <a:srgbClr val="FEB80A"/>
                </a:solidFill>
              </a:rPr>
              <a:t>lower </a:t>
            </a:r>
            <a:r>
              <a:rPr lang="en-US" b="1" dirty="0" smtClean="0">
                <a:solidFill>
                  <a:srgbClr val="FEB80A"/>
                </a:solidFill>
              </a:rPr>
              <a:t>activity</a:t>
            </a:r>
            <a:endParaRPr lang="en-US" dirty="0" smtClean="0"/>
          </a:p>
          <a:p>
            <a:pPr marL="582930" indent="-514350" algn="just">
              <a:buFont typeface="+mj-lt"/>
              <a:buAutoNum type="arabicPeriod"/>
            </a:pPr>
            <a:endParaRPr lang="en-US" dirty="0"/>
          </a:p>
          <a:p>
            <a:pPr marL="582930" indent="-514350" algn="just">
              <a:buFont typeface="+mj-lt"/>
              <a:buAutoNum type="arabicPeriod"/>
            </a:pPr>
            <a:r>
              <a:rPr lang="en-US" dirty="0" smtClean="0"/>
              <a:t>Q3 responds </a:t>
            </a:r>
            <a:r>
              <a:rPr lang="en-US" dirty="0"/>
              <a:t>with </a:t>
            </a:r>
            <a:r>
              <a:rPr lang="en-US" b="1" dirty="0">
                <a:solidFill>
                  <a:srgbClr val="FEB80A"/>
                </a:solidFill>
              </a:rPr>
              <a:t>higher </a:t>
            </a:r>
            <a:r>
              <a:rPr lang="en-US" b="1" dirty="0" smtClean="0">
                <a:solidFill>
                  <a:srgbClr val="FEB80A"/>
                </a:solidFill>
              </a:rPr>
              <a:t>activity</a:t>
            </a:r>
          </a:p>
          <a:p>
            <a:pPr marL="582930" indent="-514350" algn="just">
              <a:buFont typeface="+mj-lt"/>
              <a:buAutoNum type="arabicPeriod"/>
            </a:pPr>
            <a:endParaRPr lang="en-US" dirty="0"/>
          </a:p>
          <a:p>
            <a:pPr marL="582930" indent="-514350" algn="just">
              <a:buFont typeface="+mj-lt"/>
              <a:buAutoNum type="arabicPeriod"/>
            </a:pPr>
            <a:r>
              <a:rPr lang="en-US" dirty="0" smtClean="0"/>
              <a:t>Q3 shows </a:t>
            </a:r>
            <a:r>
              <a:rPr lang="en-US" b="1" dirty="0">
                <a:solidFill>
                  <a:srgbClr val="FEB80A"/>
                </a:solidFill>
              </a:rPr>
              <a:t>no significant </a:t>
            </a:r>
            <a:r>
              <a:rPr lang="en-US" b="1" dirty="0" smtClean="0">
                <a:solidFill>
                  <a:srgbClr val="FEB80A"/>
                </a:solidFill>
              </a:rPr>
              <a:t>difference</a:t>
            </a:r>
            <a:endParaRPr lang="en-US" dirty="0"/>
          </a:p>
          <a:p>
            <a:endParaRPr lang="en-US" dirty="0"/>
          </a:p>
        </p:txBody>
      </p:sp>
      <p:sp>
        <p:nvSpPr>
          <p:cNvPr id="4" name="TextBox 3"/>
          <p:cNvSpPr txBox="1"/>
          <p:nvPr/>
        </p:nvSpPr>
        <p:spPr>
          <a:xfrm>
            <a:off x="914400" y="1676400"/>
            <a:ext cx="7772400" cy="954107"/>
          </a:xfrm>
          <a:prstGeom prst="rect">
            <a:avLst/>
          </a:prstGeom>
          <a:noFill/>
        </p:spPr>
        <p:txBody>
          <a:bodyPr wrap="square" rtlCol="0">
            <a:spAutoFit/>
          </a:bodyPr>
          <a:lstStyle/>
          <a:p>
            <a:pPr algn="ctr"/>
            <a:r>
              <a:rPr lang="en-US" sz="2800" dirty="0" smtClean="0"/>
              <a:t>Compare stimulus-evoked responses in different quadrants</a:t>
            </a:r>
            <a:endParaRPr lang="en-US" sz="2800" dirty="0"/>
          </a:p>
        </p:txBody>
      </p:sp>
    </p:spTree>
    <p:extLst>
      <p:ext uri="{BB962C8B-B14F-4D97-AF65-F5344CB8AC3E}">
        <p14:creationId xmlns:p14="http://schemas.microsoft.com/office/powerpoint/2010/main" val="389159431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Signal Processing</a:t>
            </a:r>
            <a:endParaRPr lang="en-US" b="1" dirty="0"/>
          </a:p>
        </p:txBody>
      </p:sp>
      <p:sp>
        <p:nvSpPr>
          <p:cNvPr id="4" name="TextBox 3"/>
          <p:cNvSpPr txBox="1"/>
          <p:nvPr/>
        </p:nvSpPr>
        <p:spPr>
          <a:xfrm>
            <a:off x="228600" y="3429000"/>
            <a:ext cx="1371600" cy="646331"/>
          </a:xfrm>
          <a:prstGeom prst="rect">
            <a:avLst/>
          </a:prstGeom>
          <a:noFill/>
          <a:ln w="28575" cmpd="sng">
            <a:solidFill>
              <a:srgbClr val="FF0000"/>
            </a:solidFill>
          </a:ln>
        </p:spPr>
        <p:txBody>
          <a:bodyPr wrap="square" rtlCol="0">
            <a:normAutofit/>
          </a:bodyPr>
          <a:lstStyle/>
          <a:p>
            <a:pPr algn="ctr"/>
            <a:r>
              <a:rPr lang="en-US" b="1" dirty="0" smtClean="0"/>
              <a:t>Raw MEA Recordings</a:t>
            </a:r>
            <a:endParaRPr lang="en-US" b="1" dirty="0"/>
          </a:p>
        </p:txBody>
      </p:sp>
      <p:sp>
        <p:nvSpPr>
          <p:cNvPr id="5" name="TextBox 4"/>
          <p:cNvSpPr txBox="1"/>
          <p:nvPr/>
        </p:nvSpPr>
        <p:spPr>
          <a:xfrm>
            <a:off x="1943100" y="3429000"/>
            <a:ext cx="1371600" cy="646331"/>
          </a:xfrm>
          <a:prstGeom prst="rect">
            <a:avLst/>
          </a:prstGeom>
          <a:noFill/>
          <a:ln w="28575" cmpd="sng">
            <a:solidFill>
              <a:srgbClr val="FF0000"/>
            </a:solidFill>
          </a:ln>
        </p:spPr>
        <p:txBody>
          <a:bodyPr wrap="square" rtlCol="0">
            <a:normAutofit fontScale="85000" lnSpcReduction="20000"/>
          </a:bodyPr>
          <a:lstStyle/>
          <a:p>
            <a:pPr algn="ctr"/>
            <a:r>
              <a:rPr lang="en-US" b="1" dirty="0" smtClean="0"/>
              <a:t>Band-pass Filtering 300Hz-3kHz</a:t>
            </a:r>
            <a:endParaRPr lang="en-US" b="1" dirty="0"/>
          </a:p>
        </p:txBody>
      </p:sp>
      <p:sp>
        <p:nvSpPr>
          <p:cNvPr id="6" name="TextBox 5"/>
          <p:cNvSpPr txBox="1"/>
          <p:nvPr/>
        </p:nvSpPr>
        <p:spPr>
          <a:xfrm>
            <a:off x="3657600" y="3429000"/>
            <a:ext cx="1371600" cy="646331"/>
          </a:xfrm>
          <a:prstGeom prst="rect">
            <a:avLst/>
          </a:prstGeom>
          <a:noFill/>
          <a:ln w="28575" cmpd="sng">
            <a:solidFill>
              <a:srgbClr val="FF0000"/>
            </a:solidFill>
          </a:ln>
        </p:spPr>
        <p:txBody>
          <a:bodyPr wrap="square" rtlCol="0">
            <a:normAutofit/>
          </a:bodyPr>
          <a:lstStyle/>
          <a:p>
            <a:pPr algn="ctr"/>
            <a:r>
              <a:rPr lang="en-US" sz="1500" b="1" dirty="0" smtClean="0"/>
              <a:t>Spike Detection</a:t>
            </a:r>
            <a:endParaRPr lang="en-US" sz="1500" b="1" dirty="0"/>
          </a:p>
        </p:txBody>
      </p:sp>
      <p:sp>
        <p:nvSpPr>
          <p:cNvPr id="7" name="TextBox 6"/>
          <p:cNvSpPr txBox="1"/>
          <p:nvPr/>
        </p:nvSpPr>
        <p:spPr>
          <a:xfrm>
            <a:off x="5257800" y="4172635"/>
            <a:ext cx="1371600" cy="646331"/>
          </a:xfrm>
          <a:prstGeom prst="rect">
            <a:avLst/>
          </a:prstGeom>
          <a:noFill/>
          <a:ln w="28575" cmpd="sng">
            <a:solidFill>
              <a:srgbClr val="FF0000"/>
            </a:solidFill>
          </a:ln>
        </p:spPr>
        <p:txBody>
          <a:bodyPr wrap="square" rtlCol="0">
            <a:normAutofit/>
          </a:bodyPr>
          <a:lstStyle/>
          <a:p>
            <a:pPr algn="ctr"/>
            <a:r>
              <a:rPr lang="en-US" sz="1500" b="1" dirty="0" smtClean="0"/>
              <a:t>Bursting Parameters</a:t>
            </a:r>
          </a:p>
          <a:p>
            <a:pPr algn="ctr"/>
            <a:endParaRPr lang="en-US" sz="1500" dirty="0"/>
          </a:p>
        </p:txBody>
      </p:sp>
      <p:sp>
        <p:nvSpPr>
          <p:cNvPr id="9" name="TextBox 8"/>
          <p:cNvSpPr txBox="1"/>
          <p:nvPr/>
        </p:nvSpPr>
        <p:spPr>
          <a:xfrm>
            <a:off x="5257800" y="2572435"/>
            <a:ext cx="1371600" cy="646331"/>
          </a:xfrm>
          <a:prstGeom prst="rect">
            <a:avLst/>
          </a:prstGeom>
          <a:noFill/>
          <a:ln w="28575" cmpd="sng">
            <a:solidFill>
              <a:srgbClr val="FF0000"/>
            </a:solidFill>
          </a:ln>
        </p:spPr>
        <p:txBody>
          <a:bodyPr wrap="square" rtlCol="0">
            <a:normAutofit fontScale="85000" lnSpcReduction="10000"/>
          </a:bodyPr>
          <a:lstStyle/>
          <a:p>
            <a:pPr algn="ctr"/>
            <a:r>
              <a:rPr lang="en-US" sz="1500" b="1" dirty="0" smtClean="0"/>
              <a:t>Array-Wide Spike Detection Rate (ASDR)</a:t>
            </a:r>
            <a:endParaRPr lang="en-US" sz="1500" b="1" dirty="0"/>
          </a:p>
        </p:txBody>
      </p:sp>
      <p:sp>
        <p:nvSpPr>
          <p:cNvPr id="10" name="TextBox 9"/>
          <p:cNvSpPr txBox="1"/>
          <p:nvPr/>
        </p:nvSpPr>
        <p:spPr>
          <a:xfrm>
            <a:off x="7010400" y="2438400"/>
            <a:ext cx="1828800" cy="914400"/>
          </a:xfrm>
          <a:prstGeom prst="rect">
            <a:avLst/>
          </a:prstGeom>
          <a:noFill/>
          <a:ln w="28575" cmpd="sng">
            <a:solidFill>
              <a:srgbClr val="FF0000"/>
            </a:solidFill>
          </a:ln>
        </p:spPr>
        <p:txBody>
          <a:bodyPr wrap="square" rtlCol="0">
            <a:noAutofit/>
          </a:bodyPr>
          <a:lstStyle/>
          <a:p>
            <a:pPr marL="182880" indent="-164592">
              <a:buFont typeface="+mj-lt"/>
              <a:buAutoNum type="arabicPeriod"/>
            </a:pPr>
            <a:r>
              <a:rPr lang="en-US" sz="1400" b="1" dirty="0"/>
              <a:t>Spatial Statistical  </a:t>
            </a:r>
            <a:r>
              <a:rPr lang="en-US" sz="1400" b="1" dirty="0" smtClean="0"/>
              <a:t> Analysis</a:t>
            </a:r>
          </a:p>
          <a:p>
            <a:pPr marL="182880" indent="-164592">
              <a:buFont typeface="+mj-lt"/>
              <a:buAutoNum type="arabicPeriod"/>
            </a:pPr>
            <a:r>
              <a:rPr lang="en-US" sz="1400" b="1" dirty="0" smtClean="0"/>
              <a:t>Temporal </a:t>
            </a:r>
            <a:r>
              <a:rPr lang="en-US" sz="1400" b="1" dirty="0"/>
              <a:t>Statistical</a:t>
            </a:r>
            <a:r>
              <a:rPr lang="en-US" sz="1400" b="1" dirty="0" smtClean="0"/>
              <a:t> </a:t>
            </a:r>
            <a:r>
              <a:rPr lang="en-US" sz="1400" b="1" dirty="0"/>
              <a:t>Analysis</a:t>
            </a:r>
          </a:p>
        </p:txBody>
      </p:sp>
      <p:sp>
        <p:nvSpPr>
          <p:cNvPr id="12" name="TextBox 11"/>
          <p:cNvSpPr txBox="1"/>
          <p:nvPr/>
        </p:nvSpPr>
        <p:spPr>
          <a:xfrm>
            <a:off x="7010400" y="4038600"/>
            <a:ext cx="1828800" cy="914400"/>
          </a:xfrm>
          <a:prstGeom prst="rect">
            <a:avLst/>
          </a:prstGeom>
          <a:noFill/>
          <a:ln w="28575" cmpd="sng">
            <a:solidFill>
              <a:srgbClr val="FF0000"/>
            </a:solidFill>
          </a:ln>
        </p:spPr>
        <p:txBody>
          <a:bodyPr wrap="square" rtlCol="0">
            <a:noAutofit/>
          </a:bodyPr>
          <a:lstStyle/>
          <a:p>
            <a:pPr marL="182880" indent="-164592">
              <a:buFont typeface="+mj-lt"/>
              <a:buAutoNum type="arabicPeriod"/>
            </a:pPr>
            <a:r>
              <a:rPr lang="en-US" sz="1400" b="1" dirty="0"/>
              <a:t>Spatial Statistical </a:t>
            </a:r>
            <a:r>
              <a:rPr lang="en-US" sz="1400" b="1" dirty="0" smtClean="0"/>
              <a:t>Analysis</a:t>
            </a:r>
          </a:p>
          <a:p>
            <a:pPr marL="182880" indent="-164592">
              <a:buFont typeface="+mj-lt"/>
              <a:buAutoNum type="arabicPeriod"/>
            </a:pPr>
            <a:r>
              <a:rPr lang="en-US" sz="1400" b="1" dirty="0" smtClean="0"/>
              <a:t>Temporal </a:t>
            </a:r>
            <a:r>
              <a:rPr lang="en-US" sz="1400" b="1" dirty="0"/>
              <a:t>Statistical</a:t>
            </a:r>
            <a:r>
              <a:rPr lang="en-US" sz="1400" b="1" dirty="0" smtClean="0"/>
              <a:t> </a:t>
            </a:r>
            <a:r>
              <a:rPr lang="en-US" sz="1400" b="1" dirty="0"/>
              <a:t>Analysis</a:t>
            </a:r>
          </a:p>
        </p:txBody>
      </p:sp>
      <p:cxnSp>
        <p:nvCxnSpPr>
          <p:cNvPr id="14" name="Straight Arrow Connector 13"/>
          <p:cNvCxnSpPr>
            <a:stCxn id="4" idx="3"/>
            <a:endCxn id="5" idx="1"/>
          </p:cNvCxnSpPr>
          <p:nvPr/>
        </p:nvCxnSpPr>
        <p:spPr>
          <a:xfrm>
            <a:off x="1600200" y="3752166"/>
            <a:ext cx="342900" cy="0"/>
          </a:xfrm>
          <a:prstGeom prst="straightConnector1">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3"/>
            <a:endCxn id="6" idx="1"/>
          </p:cNvCxnSpPr>
          <p:nvPr/>
        </p:nvCxnSpPr>
        <p:spPr>
          <a:xfrm>
            <a:off x="3314700" y="3752166"/>
            <a:ext cx="342900" cy="0"/>
          </a:xfrm>
          <a:prstGeom prst="straightConnector1">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6" idx="3"/>
            <a:endCxn id="9" idx="1"/>
          </p:cNvCxnSpPr>
          <p:nvPr/>
        </p:nvCxnSpPr>
        <p:spPr>
          <a:xfrm flipV="1">
            <a:off x="5029200" y="2895601"/>
            <a:ext cx="228600" cy="856565"/>
          </a:xfrm>
          <a:prstGeom prst="bentConnector3">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6" idx="3"/>
            <a:endCxn id="7" idx="1"/>
          </p:cNvCxnSpPr>
          <p:nvPr/>
        </p:nvCxnSpPr>
        <p:spPr>
          <a:xfrm>
            <a:off x="5029200" y="3752166"/>
            <a:ext cx="228600" cy="743635"/>
          </a:xfrm>
          <a:prstGeom prst="bentConnector3">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3"/>
            <a:endCxn id="10" idx="1"/>
          </p:cNvCxnSpPr>
          <p:nvPr/>
        </p:nvCxnSpPr>
        <p:spPr>
          <a:xfrm flipV="1">
            <a:off x="6629400" y="2895600"/>
            <a:ext cx="381000" cy="1"/>
          </a:xfrm>
          <a:prstGeom prst="straightConnector1">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7" idx="3"/>
            <a:endCxn id="12" idx="1"/>
          </p:cNvCxnSpPr>
          <p:nvPr/>
        </p:nvCxnSpPr>
        <p:spPr>
          <a:xfrm flipV="1">
            <a:off x="6629400" y="4495800"/>
            <a:ext cx="381000" cy="1"/>
          </a:xfrm>
          <a:prstGeom prst="straightConnector1">
            <a:avLst/>
          </a:prstGeom>
          <a:ln>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752600" y="2057400"/>
            <a:ext cx="4953000" cy="3276600"/>
          </a:xfrm>
          <a:prstGeom prst="rect">
            <a:avLst/>
          </a:prstGeom>
          <a:noFill/>
          <a:ln w="28575" cmpd="sng">
            <a:solidFill>
              <a:srgbClr val="FEB80A"/>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858000" y="2057400"/>
            <a:ext cx="2133600" cy="3276600"/>
          </a:xfrm>
          <a:prstGeom prst="rect">
            <a:avLst/>
          </a:prstGeom>
          <a:noFill/>
          <a:ln w="28575" cmpd="sng">
            <a:solidFill>
              <a:srgbClr val="FEB80A"/>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294555" y="5871055"/>
            <a:ext cx="184666" cy="369332"/>
          </a:xfrm>
          <a:prstGeom prst="rect">
            <a:avLst/>
          </a:prstGeom>
          <a:noFill/>
        </p:spPr>
        <p:txBody>
          <a:bodyPr wrap="none" rtlCol="0">
            <a:spAutoFit/>
          </a:bodyPr>
          <a:lstStyle/>
          <a:p>
            <a:endParaRPr lang="en-US" dirty="0"/>
          </a:p>
        </p:txBody>
      </p:sp>
      <p:sp>
        <p:nvSpPr>
          <p:cNvPr id="11" name="TextBox 10"/>
          <p:cNvSpPr txBox="1"/>
          <p:nvPr/>
        </p:nvSpPr>
        <p:spPr>
          <a:xfrm>
            <a:off x="3104271" y="5486400"/>
            <a:ext cx="2249659" cy="400110"/>
          </a:xfrm>
          <a:prstGeom prst="rect">
            <a:avLst/>
          </a:prstGeom>
          <a:noFill/>
        </p:spPr>
        <p:txBody>
          <a:bodyPr wrap="none" rtlCol="0">
            <a:spAutoFit/>
          </a:bodyPr>
          <a:lstStyle/>
          <a:p>
            <a:pPr algn="ctr"/>
            <a:r>
              <a:rPr lang="en-US" sz="2000" b="1" dirty="0" smtClean="0"/>
              <a:t>Feature Extraction</a:t>
            </a:r>
            <a:endParaRPr lang="en-US" sz="2000" b="1" dirty="0"/>
          </a:p>
        </p:txBody>
      </p:sp>
      <p:sp>
        <p:nvSpPr>
          <p:cNvPr id="20" name="TextBox 19"/>
          <p:cNvSpPr txBox="1"/>
          <p:nvPr/>
        </p:nvSpPr>
        <p:spPr>
          <a:xfrm>
            <a:off x="7082437" y="5486400"/>
            <a:ext cx="1684726" cy="400110"/>
          </a:xfrm>
          <a:prstGeom prst="rect">
            <a:avLst/>
          </a:prstGeom>
          <a:noFill/>
        </p:spPr>
        <p:txBody>
          <a:bodyPr wrap="none" rtlCol="0">
            <a:spAutoFit/>
          </a:bodyPr>
          <a:lstStyle/>
          <a:p>
            <a:pPr algn="ctr"/>
            <a:r>
              <a:rPr lang="en-US" sz="2000" b="1" dirty="0" smtClean="0"/>
              <a:t>Data Analysis</a:t>
            </a:r>
            <a:endParaRPr lang="en-US" sz="2000" b="1" dirty="0"/>
          </a:p>
        </p:txBody>
      </p:sp>
    </p:spTree>
    <p:extLst>
      <p:ext uri="{BB962C8B-B14F-4D97-AF65-F5344CB8AC3E}">
        <p14:creationId xmlns:p14="http://schemas.microsoft.com/office/powerpoint/2010/main" val="40106954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MEA Feature Extraction</a:t>
            </a:r>
            <a:endParaRPr lang="en-US" b="1" dirty="0"/>
          </a:p>
        </p:txBody>
      </p:sp>
      <p:pic>
        <p:nvPicPr>
          <p:cNvPr id="3" name="Content Placeholder 2" descr="Try_1_Redux.emf"/>
          <p:cNvPicPr>
            <a:picLocks noGrp="1" noChangeAspect="1"/>
          </p:cNvPicPr>
          <p:nvPr>
            <p:ph idx="1"/>
          </p:nvPr>
        </p:nvPicPr>
        <p:blipFill rotWithShape="1">
          <a:blip r:embed="rId3">
            <a:extLst>
              <a:ext uri="{28A0092B-C50C-407E-A947-70E740481C1C}">
                <a14:useLocalDpi xmlns:a14="http://schemas.microsoft.com/office/drawing/2010/main" val="0"/>
              </a:ext>
            </a:extLst>
          </a:blip>
          <a:srcRect l="-618" r="-773"/>
          <a:stretch/>
        </p:blipFill>
        <p:spPr>
          <a:xfrm>
            <a:off x="4390150" y="2225062"/>
            <a:ext cx="4677650" cy="3962400"/>
          </a:xfr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38200" y="1600200"/>
            <a:ext cx="2941820" cy="2212067"/>
          </a:xfrm>
          <a:prstGeom prst="roundRect">
            <a:avLst>
              <a:gd name="adj" fmla="val 8594"/>
            </a:avLst>
          </a:prstGeom>
          <a:solidFill>
            <a:srgbClr val="FFFFFF">
              <a:shade val="85000"/>
            </a:srgbClr>
          </a:solidFill>
          <a:ln>
            <a:noFill/>
          </a:ln>
          <a:effectLst/>
        </p:spPr>
      </p:pic>
      <p:pic>
        <p:nvPicPr>
          <p:cNvPr id="6" name="Picture 5"/>
          <p:cNvPicPr>
            <a:picLocks noChangeAspect="1"/>
          </p:cNvPicPr>
          <p:nvPr/>
        </p:nvPicPr>
        <p:blipFill>
          <a:blip r:embed="rId6">
            <a:duotone>
              <a:prstClr val="black"/>
              <a:schemeClr val="accent5">
                <a:tint val="45000"/>
                <a:satMod val="400000"/>
              </a:schemeClr>
            </a:duotone>
          </a:blip>
          <a:stretch>
            <a:fillRect/>
          </a:stretch>
        </p:blipFill>
        <p:spPr>
          <a:xfrm>
            <a:off x="-16239" y="4409462"/>
            <a:ext cx="4435839" cy="1778000"/>
          </a:xfrm>
          <a:prstGeom prst="rect">
            <a:avLst/>
          </a:prstGeom>
        </p:spPr>
      </p:pic>
      <p:sp>
        <p:nvSpPr>
          <p:cNvPr id="7" name="Up Arrow 6"/>
          <p:cNvSpPr/>
          <p:nvPr/>
        </p:nvSpPr>
        <p:spPr>
          <a:xfrm>
            <a:off x="2133600" y="3825262"/>
            <a:ext cx="304800" cy="533400"/>
          </a:xfrm>
          <a:prstGeom prst="upArrow">
            <a:avLst/>
          </a:prstGeom>
          <a:solidFill>
            <a:schemeClr val="tx2">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11535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Data Analysis</a:t>
            </a:r>
            <a:endParaRPr lang="en-US" b="1" dirty="0"/>
          </a:p>
        </p:txBody>
      </p:sp>
      <p:sp>
        <p:nvSpPr>
          <p:cNvPr id="3" name="Content Placeholder 2"/>
          <p:cNvSpPr>
            <a:spLocks noGrp="1"/>
          </p:cNvSpPr>
          <p:nvPr>
            <p:ph idx="1"/>
          </p:nvPr>
        </p:nvSpPr>
        <p:spPr/>
        <p:txBody>
          <a:bodyPr>
            <a:normAutofit fontScale="92500"/>
          </a:bodyPr>
          <a:lstStyle/>
          <a:p>
            <a:pPr marL="68580" indent="0" algn="just">
              <a:buNone/>
            </a:pPr>
            <a:r>
              <a:rPr lang="en-US" dirty="0" smtClean="0"/>
              <a:t>Given the high </a:t>
            </a:r>
            <a:r>
              <a:rPr lang="en-US" dirty="0"/>
              <a:t>variability and randomness associated with the MEA </a:t>
            </a:r>
            <a:r>
              <a:rPr lang="en-US" dirty="0" smtClean="0"/>
              <a:t>recording</a:t>
            </a:r>
          </a:p>
          <a:p>
            <a:pPr algn="just"/>
            <a:endParaRPr lang="en-US" dirty="0" smtClean="0"/>
          </a:p>
          <a:p>
            <a:pPr marL="68580" indent="0" algn="just">
              <a:buNone/>
            </a:pPr>
            <a:r>
              <a:rPr lang="en-US" dirty="0"/>
              <a:t>A</a:t>
            </a:r>
            <a:r>
              <a:rPr lang="en-US" dirty="0" smtClean="0"/>
              <a:t> </a:t>
            </a:r>
            <a:r>
              <a:rPr lang="en-US" dirty="0"/>
              <a:t>statistical </a:t>
            </a:r>
            <a:r>
              <a:rPr lang="en-US" dirty="0" smtClean="0"/>
              <a:t>approach was necessary to </a:t>
            </a:r>
            <a:r>
              <a:rPr lang="en-US" dirty="0"/>
              <a:t>investigate the network responses to </a:t>
            </a:r>
            <a:r>
              <a:rPr lang="en-US" dirty="0" smtClean="0"/>
              <a:t>electrical stimulation</a:t>
            </a:r>
          </a:p>
          <a:p>
            <a:pPr marL="68580" indent="0" algn="just">
              <a:buNone/>
            </a:pPr>
            <a:endParaRPr lang="en-US" sz="1900" dirty="0"/>
          </a:p>
          <a:p>
            <a:pPr marL="582930" indent="-514350" algn="just">
              <a:buFont typeface="+mj-lt"/>
              <a:buAutoNum type="arabicPeriod"/>
            </a:pPr>
            <a:r>
              <a:rPr lang="en-US" b="1" dirty="0" smtClean="0">
                <a:solidFill>
                  <a:srgbClr val="FEB80A"/>
                </a:solidFill>
              </a:rPr>
              <a:t>Spatial Firing Variation Analysis</a:t>
            </a:r>
          </a:p>
          <a:p>
            <a:pPr algn="just"/>
            <a:endParaRPr lang="en-US" dirty="0"/>
          </a:p>
          <a:p>
            <a:pPr marL="582930" indent="-514350" algn="just">
              <a:buFont typeface="+mj-lt"/>
              <a:buAutoNum type="arabicPeriod"/>
            </a:pPr>
            <a:r>
              <a:rPr lang="en-US" b="1" dirty="0">
                <a:solidFill>
                  <a:srgbClr val="FEB80A"/>
                </a:solidFill>
              </a:rPr>
              <a:t>Temporal Firing Variation Analysis</a:t>
            </a:r>
          </a:p>
          <a:p>
            <a:pPr algn="just"/>
            <a:endParaRPr lang="en-US" dirty="0"/>
          </a:p>
        </p:txBody>
      </p:sp>
    </p:spTree>
    <p:extLst>
      <p:ext uri="{BB962C8B-B14F-4D97-AF65-F5344CB8AC3E}">
        <p14:creationId xmlns:p14="http://schemas.microsoft.com/office/powerpoint/2010/main" val="370397554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Stimulus-</a:t>
            </a:r>
            <a:r>
              <a:rPr lang="en-US" b="1" dirty="0"/>
              <a:t>Evoked Activity Changes</a:t>
            </a:r>
            <a:endParaRPr lang="en-US" dirty="0"/>
          </a:p>
        </p:txBody>
      </p:sp>
      <p:grpSp>
        <p:nvGrpSpPr>
          <p:cNvPr id="6" name="Group 5"/>
          <p:cNvGrpSpPr/>
          <p:nvPr/>
        </p:nvGrpSpPr>
        <p:grpSpPr>
          <a:xfrm>
            <a:off x="838200" y="2209800"/>
            <a:ext cx="7772400" cy="2703731"/>
            <a:chOff x="838200" y="2895600"/>
            <a:chExt cx="7772400" cy="2703731"/>
          </a:xfrm>
        </p:grpSpPr>
        <p:sp>
          <p:nvSpPr>
            <p:cNvPr id="4" name="Rectangle 3"/>
            <p:cNvSpPr/>
            <p:nvPr/>
          </p:nvSpPr>
          <p:spPr>
            <a:xfrm>
              <a:off x="838200" y="4151531"/>
              <a:ext cx="2819400" cy="1447800"/>
            </a:xfrm>
            <a:prstGeom prst="rect">
              <a:avLst/>
            </a:prstGeom>
            <a:solidFill>
              <a:srgbClr val="4E5B6F"/>
            </a:solidFill>
            <a:ln>
              <a:solidFill>
                <a:srgbClr val="4E5B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Nbase</a:t>
              </a:r>
              <a:endParaRPr lang="en-US" sz="2400" b="1" dirty="0"/>
            </a:p>
          </p:txBody>
        </p:sp>
        <p:sp>
          <p:nvSpPr>
            <p:cNvPr id="5" name="Rectangle 4"/>
            <p:cNvSpPr/>
            <p:nvPr/>
          </p:nvSpPr>
          <p:spPr>
            <a:xfrm>
              <a:off x="5791200" y="4151531"/>
              <a:ext cx="2819400" cy="1447800"/>
            </a:xfrm>
            <a:prstGeom prst="rect">
              <a:avLst/>
            </a:prstGeom>
            <a:solidFill>
              <a:srgbClr val="4E5B6F"/>
            </a:solidFill>
            <a:ln>
              <a:solidFill>
                <a:srgbClr val="4E5B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Npost</a:t>
              </a:r>
              <a:endParaRPr lang="en-US" sz="2400" b="1" dirty="0"/>
            </a:p>
          </p:txBody>
        </p:sp>
        <p:cxnSp>
          <p:nvCxnSpPr>
            <p:cNvPr id="7" name="Straight Arrow Connector 6"/>
            <p:cNvCxnSpPr/>
            <p:nvPr/>
          </p:nvCxnSpPr>
          <p:spPr>
            <a:xfrm>
              <a:off x="914400" y="3846731"/>
              <a:ext cx="2743200" cy="0"/>
            </a:xfrm>
            <a:prstGeom prst="straightConnector1">
              <a:avLst/>
            </a:prstGeom>
            <a:ln w="38100" cmpd="sng">
              <a:solidFill>
                <a:srgbClr val="4E5B6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791200" y="3846731"/>
              <a:ext cx="2819400" cy="0"/>
            </a:xfrm>
            <a:prstGeom prst="straightConnector1">
              <a:avLst/>
            </a:prstGeom>
            <a:ln w="38100" cmpd="sng">
              <a:solidFill>
                <a:srgbClr val="4E5B6F"/>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733800" y="2895600"/>
              <a:ext cx="1981200" cy="646331"/>
            </a:xfrm>
            <a:prstGeom prst="rect">
              <a:avLst/>
            </a:prstGeom>
            <a:solidFill>
              <a:schemeClr val="bg1"/>
            </a:solidFill>
            <a:ln w="38100" cmpd="sng">
              <a:solidFill>
                <a:srgbClr val="000090"/>
              </a:solidFill>
            </a:ln>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1</a:t>
              </a:r>
              <a:r>
                <a:rPr lang="en-US" dirty="0"/>
                <a:t>-</a:t>
              </a:r>
              <a:r>
                <a:rPr lang="en-US" dirty="0" smtClean="0"/>
                <a:t>hour Stimulation Session</a:t>
              </a:r>
              <a:endParaRPr lang="en-US" dirty="0"/>
            </a:p>
          </p:txBody>
        </p:sp>
        <p:sp>
          <p:nvSpPr>
            <p:cNvPr id="16" name="TextBox 15"/>
            <p:cNvSpPr txBox="1"/>
            <p:nvPr/>
          </p:nvSpPr>
          <p:spPr>
            <a:xfrm>
              <a:off x="838200" y="2895600"/>
              <a:ext cx="2819400" cy="646331"/>
            </a:xfrm>
            <a:prstGeom prst="rect">
              <a:avLst/>
            </a:prstGeom>
            <a:solidFill>
              <a:schemeClr val="bg2"/>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ormAutofit/>
            </a:bodyPr>
            <a:lstStyle>
              <a:defPPr>
                <a:defRPr lang="en-US"/>
              </a:defPPr>
              <a:lvl1pPr algn="ctr"/>
            </a:lstStyle>
            <a:p>
              <a:r>
                <a:rPr lang="en-US" dirty="0"/>
                <a:t>30-min Spontaneous Recording</a:t>
              </a:r>
            </a:p>
          </p:txBody>
        </p:sp>
        <p:sp>
          <p:nvSpPr>
            <p:cNvPr id="17" name="TextBox 16"/>
            <p:cNvSpPr txBox="1"/>
            <p:nvPr/>
          </p:nvSpPr>
          <p:spPr>
            <a:xfrm>
              <a:off x="5791200" y="2895600"/>
              <a:ext cx="2819400" cy="646331"/>
            </a:xfrm>
            <a:prstGeom prst="rect">
              <a:avLst/>
            </a:prstGeom>
            <a:solidFill>
              <a:srgbClr val="4E5B6F"/>
            </a:solidFill>
            <a:ln>
              <a:solidFill>
                <a:srgbClr val="4E5B6F"/>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ormAutofit/>
            </a:bodyPr>
            <a:lstStyle/>
            <a:p>
              <a:pPr algn="ctr"/>
              <a:r>
                <a:rPr lang="en-US" dirty="0" smtClean="0"/>
                <a:t>30-min Spontaneous Recording</a:t>
              </a:r>
              <a:endParaRPr lang="en-US" dirty="0"/>
            </a:p>
          </p:txBody>
        </p:sp>
        <p:sp>
          <p:nvSpPr>
            <p:cNvPr id="20" name="Rectangle 19"/>
            <p:cNvSpPr/>
            <p:nvPr/>
          </p:nvSpPr>
          <p:spPr>
            <a:xfrm>
              <a:off x="3733800" y="4151531"/>
              <a:ext cx="1981200" cy="1447800"/>
            </a:xfrm>
            <a:prstGeom prst="rect">
              <a:avLst/>
            </a:prstGeom>
            <a:solidFill>
              <a:schemeClr val="bg1"/>
            </a:solidFill>
            <a:ln w="38100" cmpd="sng">
              <a:solidFill>
                <a:srgbClr val="000090"/>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a:solidFill>
                    <a:schemeClr val="lt1"/>
                  </a:solidFill>
                </a:rPr>
                <a:t>Stim</a:t>
              </a:r>
              <a:endParaRPr lang="en-US" sz="2400" b="1" dirty="0">
                <a:solidFill>
                  <a:schemeClr val="lt1"/>
                </a:solidFill>
              </a:endParaRPr>
            </a:p>
          </p:txBody>
        </p:sp>
        <p:cxnSp>
          <p:nvCxnSpPr>
            <p:cNvPr id="9" name="Straight Arrow Connector 8"/>
            <p:cNvCxnSpPr>
              <a:stCxn id="15" idx="2"/>
              <a:endCxn id="20" idx="0"/>
            </p:cNvCxnSpPr>
            <p:nvPr/>
          </p:nvCxnSpPr>
          <p:spPr>
            <a:xfrm>
              <a:off x="4724400" y="3541931"/>
              <a:ext cx="0" cy="609600"/>
            </a:xfrm>
            <a:prstGeom prst="straightConnector1">
              <a:avLst/>
            </a:prstGeom>
            <a:ln w="38100" cmpd="sng">
              <a:solidFill>
                <a:srgbClr val="00009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14"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311" y="5257800"/>
            <a:ext cx="3797379" cy="1127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9981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Spatial Firing Analysis</a:t>
            </a:r>
            <a:endParaRPr lang="en-US" b="1" dirty="0"/>
          </a:p>
        </p:txBody>
      </p:sp>
      <p:pic>
        <p:nvPicPr>
          <p:cNvPr id="21" name="Content Placeholder 2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1751" y="3737511"/>
            <a:ext cx="2410649" cy="2968089"/>
          </a:xfrm>
          <a:prstGeom prst="roundRect">
            <a:avLst>
              <a:gd name="adj" fmla="val 8594"/>
            </a:avLst>
          </a:prstGeom>
          <a:solidFill>
            <a:srgbClr val="FFFFFF">
              <a:shade val="85000"/>
            </a:srgbClr>
          </a:solidFill>
          <a:ln>
            <a:noFill/>
          </a:ln>
          <a:effectLst/>
        </p:spPr>
      </p:pic>
      <p:grpSp>
        <p:nvGrpSpPr>
          <p:cNvPr id="4" name="Group 3"/>
          <p:cNvGrpSpPr/>
          <p:nvPr/>
        </p:nvGrpSpPr>
        <p:grpSpPr>
          <a:xfrm>
            <a:off x="304800" y="2216567"/>
            <a:ext cx="3612403" cy="3498433"/>
            <a:chOff x="2765799" y="3359566"/>
            <a:chExt cx="3612403" cy="3498433"/>
          </a:xfrm>
        </p:grpSpPr>
        <p:pic>
          <p:nvPicPr>
            <p:cNvPr id="5" name="Content Placeholder 6"/>
            <p:cNvPicPr>
              <a:picLocks noChangeAspect="1"/>
            </p:cNvPicPr>
            <p:nvPr/>
          </p:nvPicPr>
          <p:blipFill rotWithShape="1">
            <a:blip r:embed="rId3"/>
            <a:srcRect l="-1859" r="-785"/>
            <a:stretch/>
          </p:blipFill>
          <p:spPr>
            <a:xfrm>
              <a:off x="2765799" y="3359566"/>
              <a:ext cx="3612403" cy="3498433"/>
            </a:xfrm>
            <a:prstGeom prst="rect">
              <a:avLst/>
            </a:prstGeom>
          </p:spPr>
        </p:pic>
        <p:cxnSp>
          <p:nvCxnSpPr>
            <p:cNvPr id="6" name="Straight Connector 5"/>
            <p:cNvCxnSpPr/>
            <p:nvPr/>
          </p:nvCxnSpPr>
          <p:spPr>
            <a:xfrm>
              <a:off x="4572000" y="3505200"/>
              <a:ext cx="0" cy="3200400"/>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895600" y="5105400"/>
              <a:ext cx="3352800" cy="0"/>
            </a:xfrm>
            <a:prstGeom prst="line">
              <a:avLst/>
            </a:prstGeom>
            <a:ln w="38100" cmpd="sng"/>
            <a:effectLst/>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609600" y="2514600"/>
            <a:ext cx="609600" cy="461665"/>
          </a:xfrm>
          <a:prstGeom prst="rect">
            <a:avLst/>
          </a:prstGeom>
          <a:noFill/>
        </p:spPr>
        <p:txBody>
          <a:bodyPr wrap="square" rtlCol="0">
            <a:spAutoFit/>
          </a:bodyPr>
          <a:lstStyle/>
          <a:p>
            <a:r>
              <a:rPr lang="en-US" sz="2400" b="1" dirty="0" smtClean="0">
                <a:solidFill>
                  <a:schemeClr val="accent4">
                    <a:lumMod val="60000"/>
                    <a:lumOff val="40000"/>
                  </a:schemeClr>
                </a:solidFill>
              </a:rPr>
              <a:t>Q1</a:t>
            </a:r>
            <a:endParaRPr lang="en-US" sz="2400" b="1" dirty="0">
              <a:solidFill>
                <a:schemeClr val="accent4">
                  <a:lumMod val="60000"/>
                  <a:lumOff val="40000"/>
                </a:schemeClr>
              </a:solidFill>
            </a:endParaRPr>
          </a:p>
        </p:txBody>
      </p:sp>
      <p:sp>
        <p:nvSpPr>
          <p:cNvPr id="13" name="TextBox 12"/>
          <p:cNvSpPr txBox="1"/>
          <p:nvPr/>
        </p:nvSpPr>
        <p:spPr>
          <a:xfrm>
            <a:off x="2971800" y="4953000"/>
            <a:ext cx="609600" cy="461665"/>
          </a:xfrm>
          <a:prstGeom prst="rect">
            <a:avLst/>
          </a:prstGeom>
          <a:noFill/>
        </p:spPr>
        <p:txBody>
          <a:bodyPr wrap="square" rtlCol="0">
            <a:spAutoFit/>
          </a:bodyPr>
          <a:lstStyle/>
          <a:p>
            <a:pPr algn="ctr"/>
            <a:r>
              <a:rPr lang="en-US" sz="2400" b="1" dirty="0" smtClean="0">
                <a:solidFill>
                  <a:srgbClr val="51DAFF"/>
                </a:solidFill>
              </a:rPr>
              <a:t>Q3</a:t>
            </a:r>
            <a:endParaRPr lang="en-US" sz="2400" b="1" dirty="0">
              <a:solidFill>
                <a:srgbClr val="51DAFF"/>
              </a:solidFill>
            </a:endParaRPr>
          </a:p>
        </p:txBody>
      </p:sp>
      <p:sp>
        <p:nvSpPr>
          <p:cNvPr id="14" name="TextBox 13"/>
          <p:cNvSpPr txBox="1"/>
          <p:nvPr/>
        </p:nvSpPr>
        <p:spPr>
          <a:xfrm>
            <a:off x="609600" y="4953000"/>
            <a:ext cx="685800" cy="461665"/>
          </a:xfrm>
          <a:prstGeom prst="rect">
            <a:avLst/>
          </a:prstGeom>
          <a:noFill/>
        </p:spPr>
        <p:txBody>
          <a:bodyPr wrap="square" rtlCol="0">
            <a:spAutoFit/>
          </a:bodyPr>
          <a:lstStyle/>
          <a:p>
            <a:r>
              <a:rPr lang="en-US" sz="2400" b="1" dirty="0" smtClean="0">
                <a:solidFill>
                  <a:srgbClr val="51DAFF"/>
                </a:solidFill>
              </a:rPr>
              <a:t>Q4</a:t>
            </a:r>
            <a:endParaRPr lang="en-US" sz="2400" b="1" dirty="0">
              <a:solidFill>
                <a:srgbClr val="51DAFF"/>
              </a:solidFill>
            </a:endParaRPr>
          </a:p>
        </p:txBody>
      </p:sp>
      <p:sp>
        <p:nvSpPr>
          <p:cNvPr id="15" name="TextBox 14"/>
          <p:cNvSpPr txBox="1"/>
          <p:nvPr/>
        </p:nvSpPr>
        <p:spPr>
          <a:xfrm>
            <a:off x="2971800" y="2514600"/>
            <a:ext cx="609600" cy="461665"/>
          </a:xfrm>
          <a:prstGeom prst="rect">
            <a:avLst/>
          </a:prstGeom>
          <a:noFill/>
        </p:spPr>
        <p:txBody>
          <a:bodyPr wrap="square" rtlCol="0">
            <a:spAutoFit/>
          </a:bodyPr>
          <a:lstStyle/>
          <a:p>
            <a:r>
              <a:rPr lang="en-US" sz="2400" b="1" dirty="0" smtClean="0">
                <a:solidFill>
                  <a:srgbClr val="51DAFF"/>
                </a:solidFill>
              </a:rPr>
              <a:t>Q2</a:t>
            </a:r>
            <a:endParaRPr lang="en-US" sz="2400" b="1" dirty="0">
              <a:solidFill>
                <a:srgbClr val="51DAFF"/>
              </a:solidFill>
            </a:endParaRPr>
          </a:p>
        </p:txBody>
      </p:sp>
      <p:sp>
        <p:nvSpPr>
          <p:cNvPr id="17" name="TextBox 16"/>
          <p:cNvSpPr txBox="1"/>
          <p:nvPr/>
        </p:nvSpPr>
        <p:spPr>
          <a:xfrm>
            <a:off x="4495800" y="2381071"/>
            <a:ext cx="1143000" cy="1200329"/>
          </a:xfrm>
          <a:prstGeom prst="rect">
            <a:avLst/>
          </a:prstGeom>
          <a:noFill/>
          <a:ln w="19050" cmpd="sng">
            <a:solidFill>
              <a:srgbClr val="FEB80A"/>
            </a:solid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t>N_Q1</a:t>
            </a:r>
          </a:p>
          <a:p>
            <a:pPr algn="ctr"/>
            <a:r>
              <a:rPr lang="en-US" dirty="0" smtClean="0"/>
              <a:t>N_Q2</a:t>
            </a:r>
          </a:p>
          <a:p>
            <a:pPr algn="ctr"/>
            <a:r>
              <a:rPr lang="en-US" dirty="0" smtClean="0"/>
              <a:t>N_Q3</a:t>
            </a:r>
          </a:p>
          <a:p>
            <a:pPr algn="ctr"/>
            <a:r>
              <a:rPr lang="en-US" dirty="0" smtClean="0"/>
              <a:t>N_Q4</a:t>
            </a:r>
            <a:endParaRPr lang="en-US" dirty="0"/>
          </a:p>
        </p:txBody>
      </p:sp>
      <p:sp>
        <p:nvSpPr>
          <p:cNvPr id="18" name="TextBox 17"/>
          <p:cNvSpPr txBox="1"/>
          <p:nvPr/>
        </p:nvSpPr>
        <p:spPr>
          <a:xfrm>
            <a:off x="7315200" y="2381071"/>
            <a:ext cx="1143000" cy="1200329"/>
          </a:xfrm>
          <a:prstGeom prst="rect">
            <a:avLst/>
          </a:prstGeom>
          <a:noFill/>
          <a:ln w="19050" cmpd="sng">
            <a:solidFill>
              <a:srgbClr val="FEB80A"/>
            </a:solidFill>
          </a:ln>
          <a:effectLst/>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smtClean="0"/>
              <a:t>N_Q1</a:t>
            </a:r>
          </a:p>
          <a:p>
            <a:pPr algn="ctr"/>
            <a:r>
              <a:rPr lang="en-US" dirty="0" smtClean="0"/>
              <a:t>N_Q2</a:t>
            </a:r>
          </a:p>
          <a:p>
            <a:pPr algn="ctr"/>
            <a:r>
              <a:rPr lang="en-US" dirty="0" smtClean="0"/>
              <a:t>N_Q3</a:t>
            </a:r>
          </a:p>
          <a:p>
            <a:pPr algn="ctr"/>
            <a:r>
              <a:rPr lang="en-US" dirty="0" smtClean="0"/>
              <a:t>N_Q4</a:t>
            </a:r>
            <a:endParaRPr lang="en-US" dirty="0"/>
          </a:p>
        </p:txBody>
      </p:sp>
      <p:sp>
        <p:nvSpPr>
          <p:cNvPr id="19" name="TextBox 18"/>
          <p:cNvSpPr txBox="1"/>
          <p:nvPr/>
        </p:nvSpPr>
        <p:spPr>
          <a:xfrm>
            <a:off x="4191000" y="1981200"/>
            <a:ext cx="1668057" cy="369332"/>
          </a:xfrm>
          <a:prstGeom prst="rect">
            <a:avLst/>
          </a:prstGeom>
          <a:noFill/>
        </p:spPr>
        <p:txBody>
          <a:bodyPr wrap="none" rtlCol="0">
            <a:spAutoFit/>
          </a:bodyPr>
          <a:lstStyle/>
          <a:p>
            <a:r>
              <a:rPr lang="en-US" dirty="0" smtClean="0"/>
              <a:t>Pre-stimulation</a:t>
            </a:r>
            <a:endParaRPr lang="en-US" dirty="0"/>
          </a:p>
        </p:txBody>
      </p:sp>
      <p:sp>
        <p:nvSpPr>
          <p:cNvPr id="20" name="TextBox 19"/>
          <p:cNvSpPr txBox="1"/>
          <p:nvPr/>
        </p:nvSpPr>
        <p:spPr>
          <a:xfrm>
            <a:off x="7005225" y="1981200"/>
            <a:ext cx="1757775" cy="369332"/>
          </a:xfrm>
          <a:prstGeom prst="rect">
            <a:avLst/>
          </a:prstGeom>
          <a:noFill/>
        </p:spPr>
        <p:txBody>
          <a:bodyPr wrap="none" rtlCol="0">
            <a:spAutoFit/>
          </a:bodyPr>
          <a:lstStyle/>
          <a:p>
            <a:r>
              <a:rPr lang="en-US" dirty="0" smtClean="0"/>
              <a:t>Post-stimulation</a:t>
            </a:r>
            <a:endParaRPr lang="en-US" dirty="0"/>
          </a:p>
        </p:txBody>
      </p:sp>
      <p:sp>
        <p:nvSpPr>
          <p:cNvPr id="22" name="TextBox 21"/>
          <p:cNvSpPr txBox="1"/>
          <p:nvPr/>
        </p:nvSpPr>
        <p:spPr>
          <a:xfrm>
            <a:off x="4038600" y="4860388"/>
            <a:ext cx="1089243" cy="1083212"/>
          </a:xfrm>
          <a:prstGeom prst="rect">
            <a:avLst/>
          </a:prstGeom>
          <a:noFill/>
        </p:spPr>
        <p:txBody>
          <a:bodyPr wrap="none" rtlCol="0">
            <a:normAutofit/>
          </a:bodyPr>
          <a:lstStyle/>
          <a:p>
            <a:pPr algn="ctr"/>
            <a:r>
              <a:rPr lang="en-US" sz="2400" dirty="0" smtClean="0"/>
              <a:t>Spatial</a:t>
            </a:r>
          </a:p>
          <a:p>
            <a:pPr algn="ctr"/>
            <a:r>
              <a:rPr lang="en-US" sz="2400" dirty="0" smtClean="0"/>
              <a:t>Changes</a:t>
            </a:r>
            <a:endParaRPr lang="en-US" sz="2400" dirty="0"/>
          </a:p>
        </p:txBody>
      </p:sp>
    </p:spTree>
    <p:extLst>
      <p:ext uri="{BB962C8B-B14F-4D97-AF65-F5344CB8AC3E}">
        <p14:creationId xmlns:p14="http://schemas.microsoft.com/office/powerpoint/2010/main" val="219969185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normAutofit fontScale="90000"/>
          </a:bodyPr>
          <a:lstStyle/>
          <a:p>
            <a:pPr algn="ctr"/>
            <a:r>
              <a:rPr lang="en-US" b="1" dirty="0" smtClean="0"/>
              <a:t>Changes across Experimental Sessions</a:t>
            </a:r>
            <a:endParaRPr lang="en-US" b="1" dirty="0"/>
          </a:p>
        </p:txBody>
      </p:sp>
      <p:sp>
        <p:nvSpPr>
          <p:cNvPr id="5" name="Content Placeholder 4"/>
          <p:cNvSpPr>
            <a:spLocks noGrp="1"/>
          </p:cNvSpPr>
          <p:nvPr>
            <p:ph sz="half" idx="2"/>
          </p:nvPr>
        </p:nvSpPr>
        <p:spPr>
          <a:xfrm>
            <a:off x="4876800" y="1999101"/>
            <a:ext cx="3657600" cy="591699"/>
          </a:xfrm>
        </p:spPr>
        <p:txBody>
          <a:bodyPr>
            <a:noAutofit/>
          </a:bodyPr>
          <a:lstStyle/>
          <a:p>
            <a:pPr marL="68580" indent="0" algn="r">
              <a:buNone/>
            </a:pPr>
            <a:r>
              <a:rPr lang="en-US" sz="2000" dirty="0" smtClean="0"/>
              <a:t>Spatial Analysis: Local Changes</a:t>
            </a:r>
            <a:endParaRPr lang="en-US" sz="2000" dirty="0"/>
          </a:p>
        </p:txBody>
      </p:sp>
      <p:pic>
        <p:nvPicPr>
          <p:cNvPr id="6" name="Picture 5"/>
          <p:cNvPicPr>
            <a:picLocks noChangeAspect="1"/>
          </p:cNvPicPr>
          <p:nvPr/>
        </p:nvPicPr>
        <p:blipFill>
          <a:blip r:embed="rId3"/>
          <a:stretch>
            <a:fillRect/>
          </a:stretch>
        </p:blipFill>
        <p:spPr>
          <a:xfrm>
            <a:off x="348568" y="3124200"/>
            <a:ext cx="3795507" cy="1689100"/>
          </a:xfrm>
          <a:prstGeom prst="roundRect">
            <a:avLst>
              <a:gd name="adj" fmla="val 8594"/>
            </a:avLst>
          </a:prstGeom>
          <a:solidFill>
            <a:srgbClr val="FFFFFF">
              <a:shade val="85000"/>
            </a:srgbClr>
          </a:solidFill>
          <a:ln>
            <a:noFill/>
          </a:ln>
          <a:effectLst/>
        </p:spPr>
      </p:pic>
      <p:grpSp>
        <p:nvGrpSpPr>
          <p:cNvPr id="7" name="Group 6"/>
          <p:cNvGrpSpPr/>
          <p:nvPr/>
        </p:nvGrpSpPr>
        <p:grpSpPr>
          <a:xfrm>
            <a:off x="5292797" y="2667000"/>
            <a:ext cx="3241603" cy="4056888"/>
            <a:chOff x="5027621" y="2667000"/>
            <a:chExt cx="3241603" cy="4056888"/>
          </a:xfrm>
        </p:grpSpPr>
        <p:pic>
          <p:nvPicPr>
            <p:cNvPr id="8" name="Picture 7"/>
            <p:cNvPicPr>
              <a:picLocks noChangeAspect="1"/>
            </p:cNvPicPr>
            <p:nvPr/>
          </p:nvPicPr>
          <p:blipFill>
            <a:blip r:embed="rId4"/>
            <a:stretch>
              <a:fillRect/>
            </a:stretch>
          </p:blipFill>
          <p:spPr>
            <a:xfrm>
              <a:off x="6057900" y="2667000"/>
              <a:ext cx="2209800" cy="1616927"/>
            </a:xfrm>
            <a:prstGeom prst="roundRect">
              <a:avLst>
                <a:gd name="adj" fmla="val 8594"/>
              </a:avLst>
            </a:prstGeom>
            <a:solidFill>
              <a:srgbClr val="FFFFFF">
                <a:shade val="85000"/>
              </a:srgbClr>
            </a:solidFill>
            <a:ln>
              <a:noFill/>
            </a:ln>
            <a:effectLst/>
          </p:spPr>
        </p:pic>
        <p:pic>
          <p:nvPicPr>
            <p:cNvPr id="10" name="Picture 9"/>
            <p:cNvPicPr>
              <a:picLocks/>
            </p:cNvPicPr>
            <p:nvPr/>
          </p:nvPicPr>
          <p:blipFill>
            <a:blip r:embed="rId5"/>
            <a:stretch>
              <a:fillRect/>
            </a:stretch>
          </p:blipFill>
          <p:spPr>
            <a:xfrm>
              <a:off x="6056376" y="5105400"/>
              <a:ext cx="2212848" cy="1618488"/>
            </a:xfrm>
            <a:prstGeom prst="roundRect">
              <a:avLst>
                <a:gd name="adj" fmla="val 8594"/>
              </a:avLst>
            </a:prstGeom>
            <a:solidFill>
              <a:srgbClr val="FFFFFF">
                <a:shade val="85000"/>
              </a:srgbClr>
            </a:solidFill>
            <a:ln>
              <a:noFill/>
            </a:ln>
            <a:effectLst/>
          </p:spPr>
        </p:pic>
        <p:sp>
          <p:nvSpPr>
            <p:cNvPr id="11" name="TextBox 10"/>
            <p:cNvSpPr txBox="1"/>
            <p:nvPr/>
          </p:nvSpPr>
          <p:spPr>
            <a:xfrm>
              <a:off x="6972300" y="4267200"/>
              <a:ext cx="381000" cy="687881"/>
            </a:xfrm>
            <a:prstGeom prst="rect">
              <a:avLst/>
            </a:prstGeom>
            <a:noFill/>
          </p:spPr>
          <p:txBody>
            <a:bodyPr wrap="square" rtlCol="0">
              <a:spAutoFit/>
            </a:bodyPr>
            <a:lstStyle/>
            <a:p>
              <a:pPr algn="ctr">
                <a:lnSpc>
                  <a:spcPct val="70000"/>
                </a:lnSpc>
              </a:pPr>
              <a:r>
                <a:rPr lang="en-US" b="1" dirty="0" smtClean="0"/>
                <a:t>.</a:t>
              </a:r>
            </a:p>
            <a:p>
              <a:pPr algn="ctr">
                <a:lnSpc>
                  <a:spcPct val="70000"/>
                </a:lnSpc>
              </a:pPr>
              <a:r>
                <a:rPr lang="en-US" b="1" dirty="0" smtClean="0"/>
                <a:t>.</a:t>
              </a:r>
            </a:p>
            <a:p>
              <a:pPr algn="ctr">
                <a:lnSpc>
                  <a:spcPct val="70000"/>
                </a:lnSpc>
              </a:pPr>
              <a:r>
                <a:rPr lang="en-US" b="1" dirty="0"/>
                <a:t>.</a:t>
              </a:r>
            </a:p>
          </p:txBody>
        </p:sp>
        <p:sp>
          <p:nvSpPr>
            <p:cNvPr id="12" name="Left Brace 11"/>
            <p:cNvSpPr/>
            <p:nvPr/>
          </p:nvSpPr>
          <p:spPr>
            <a:xfrm>
              <a:off x="5562600" y="2667000"/>
              <a:ext cx="457200" cy="1600200"/>
            </a:xfrm>
            <a:prstGeom prst="leftBrace">
              <a:avLst/>
            </a:prstGeom>
            <a:ln w="19050" cmpd="sng"/>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endParaRPr>
            </a:p>
          </p:txBody>
        </p:sp>
        <p:sp>
          <p:nvSpPr>
            <p:cNvPr id="13" name="TextBox 12"/>
            <p:cNvSpPr txBox="1"/>
            <p:nvPr/>
          </p:nvSpPr>
          <p:spPr>
            <a:xfrm>
              <a:off x="5027621" y="3276600"/>
              <a:ext cx="458779" cy="369332"/>
            </a:xfrm>
            <a:prstGeom prst="rect">
              <a:avLst/>
            </a:prstGeom>
            <a:noFill/>
          </p:spPr>
          <p:txBody>
            <a:bodyPr wrap="none" rtlCol="0">
              <a:spAutoFit/>
            </a:bodyPr>
            <a:lstStyle/>
            <a:p>
              <a:r>
                <a:rPr lang="en-US" dirty="0" smtClean="0"/>
                <a:t>Q1</a:t>
              </a:r>
              <a:endParaRPr lang="en-US" dirty="0"/>
            </a:p>
          </p:txBody>
        </p:sp>
        <p:sp>
          <p:nvSpPr>
            <p:cNvPr id="14" name="Left Brace 13"/>
            <p:cNvSpPr/>
            <p:nvPr/>
          </p:nvSpPr>
          <p:spPr>
            <a:xfrm>
              <a:off x="5564179" y="5105400"/>
              <a:ext cx="457200" cy="1600200"/>
            </a:xfrm>
            <a:prstGeom prst="leftBrace">
              <a:avLst/>
            </a:prstGeom>
            <a:ln w="19050" cmpd="sng"/>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endParaRPr>
            </a:p>
          </p:txBody>
        </p:sp>
        <p:sp>
          <p:nvSpPr>
            <p:cNvPr id="15" name="TextBox 14"/>
            <p:cNvSpPr txBox="1"/>
            <p:nvPr/>
          </p:nvSpPr>
          <p:spPr>
            <a:xfrm>
              <a:off x="5029200" y="5715000"/>
              <a:ext cx="474559" cy="369332"/>
            </a:xfrm>
            <a:prstGeom prst="rect">
              <a:avLst/>
            </a:prstGeom>
            <a:noFill/>
          </p:spPr>
          <p:txBody>
            <a:bodyPr wrap="none" rtlCol="0">
              <a:spAutoFit/>
            </a:bodyPr>
            <a:lstStyle/>
            <a:p>
              <a:r>
                <a:rPr lang="en-US" dirty="0" smtClean="0"/>
                <a:t>Q4</a:t>
              </a:r>
              <a:endParaRPr lang="en-US" dirty="0"/>
            </a:p>
          </p:txBody>
        </p:sp>
      </p:grpSp>
      <p:sp>
        <p:nvSpPr>
          <p:cNvPr id="16" name="TextBox 15"/>
          <p:cNvSpPr txBox="1"/>
          <p:nvPr/>
        </p:nvSpPr>
        <p:spPr>
          <a:xfrm>
            <a:off x="228600" y="5410200"/>
            <a:ext cx="4035443" cy="923330"/>
          </a:xfrm>
          <a:prstGeom prst="rect">
            <a:avLst/>
          </a:prstGeom>
          <a:noFill/>
          <a:ln w="28575" cmpd="sng">
            <a:solidFill>
              <a:srgbClr val="7FD13B"/>
            </a:solidFill>
          </a:ln>
          <a:effectLst/>
        </p:spPr>
        <p:txBody>
          <a:bodyPr wrap="square" rtlCol="0">
            <a:spAutoFit/>
          </a:bodyPr>
          <a:lstStyle/>
          <a:p>
            <a:pPr algn="just"/>
            <a:r>
              <a:rPr lang="en-US" dirty="0" smtClean="0"/>
              <a:t>Statistical Significance </a:t>
            </a:r>
            <a:r>
              <a:rPr lang="en-US" dirty="0" smtClean="0"/>
              <a:t>was tested </a:t>
            </a:r>
            <a:r>
              <a:rPr lang="en-US" dirty="0" smtClean="0"/>
              <a:t>using ANOVA tests between groups within and across phases</a:t>
            </a:r>
            <a:endParaRPr lang="en-US" dirty="0"/>
          </a:p>
        </p:txBody>
      </p:sp>
      <p:sp>
        <p:nvSpPr>
          <p:cNvPr id="17" name="Content Placeholder 4"/>
          <p:cNvSpPr txBox="1">
            <a:spLocks/>
          </p:cNvSpPr>
          <p:nvPr/>
        </p:nvSpPr>
        <p:spPr>
          <a:xfrm>
            <a:off x="228600" y="1999101"/>
            <a:ext cx="3846521" cy="591699"/>
          </a:xfrm>
          <a:prstGeom prst="rect">
            <a:avLst/>
          </a:prstGeom>
        </p:spPr>
        <p:txBody>
          <a:bodyPr vert="horz">
            <a:noAutofit/>
          </a:bodyPr>
          <a:lstStyle>
            <a:lvl1pPr marL="411480" indent="-342900" algn="l" rtl="0" eaLnBrk="1" latinLnBrk="0" hangingPunct="1">
              <a:spcBef>
                <a:spcPts val="700"/>
              </a:spcBef>
              <a:buClr>
                <a:schemeClr val="tx2"/>
              </a:buClr>
              <a:buSzPct val="95000"/>
              <a:buFont typeface="Wingdings"/>
              <a:buChar char=""/>
              <a:defRPr kumimoji="0" sz="28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4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0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18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a:buFont typeface="Wingdings"/>
              <a:buNone/>
            </a:pPr>
            <a:r>
              <a:rPr lang="en-US" sz="2000" dirty="0" smtClean="0"/>
              <a:t>Temporal Analysis: Overall Changes</a:t>
            </a:r>
            <a:endParaRPr lang="en-US" sz="2000" dirty="0"/>
          </a:p>
        </p:txBody>
      </p:sp>
    </p:spTree>
    <p:extLst>
      <p:ext uri="{BB962C8B-B14F-4D97-AF65-F5344CB8AC3E}">
        <p14:creationId xmlns:p14="http://schemas.microsoft.com/office/powerpoint/2010/main" val="34153915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r>
              <a:rPr lang="en-US" b="1" dirty="0" smtClean="0"/>
              <a:t>Local Changes within Phases</a:t>
            </a:r>
            <a:endParaRPr lang="en-US" b="1" dirty="0"/>
          </a:p>
        </p:txBody>
      </p:sp>
      <p:sp>
        <p:nvSpPr>
          <p:cNvPr id="3" name="Content Placeholder 2"/>
          <p:cNvSpPr>
            <a:spLocks noGrp="1"/>
          </p:cNvSpPr>
          <p:nvPr>
            <p:ph idx="1"/>
          </p:nvPr>
        </p:nvSpPr>
        <p:spPr>
          <a:xfrm>
            <a:off x="457200" y="1600200"/>
            <a:ext cx="8229600" cy="1178155"/>
          </a:xfrm>
        </p:spPr>
        <p:txBody>
          <a:bodyPr/>
          <a:lstStyle/>
          <a:p>
            <a:pPr marL="0" indent="0" algn="ctr">
              <a:buNone/>
            </a:pPr>
            <a:r>
              <a:rPr lang="en-US" dirty="0" smtClean="0"/>
              <a:t>Spatial Changes between the four experimental sessions divided by quadrant</a:t>
            </a:r>
            <a:endParaRPr lang="en-US" dirty="0"/>
          </a:p>
        </p:txBody>
      </p:sp>
      <p:pic>
        <p:nvPicPr>
          <p:cNvPr id="5" name="Picture 4"/>
          <p:cNvPicPr>
            <a:picLocks noChangeAspect="1"/>
          </p:cNvPicPr>
          <p:nvPr/>
        </p:nvPicPr>
        <p:blipFill>
          <a:blip r:embed="rId3"/>
          <a:stretch>
            <a:fillRect/>
          </a:stretch>
        </p:blipFill>
        <p:spPr>
          <a:xfrm>
            <a:off x="715565" y="2778355"/>
            <a:ext cx="3366694" cy="1990881"/>
          </a:xfrm>
          <a:prstGeom prst="roundRect">
            <a:avLst>
              <a:gd name="adj" fmla="val 8594"/>
            </a:avLst>
          </a:prstGeom>
          <a:solidFill>
            <a:srgbClr val="FFFFFF">
              <a:shade val="85000"/>
            </a:srgbClr>
          </a:solidFill>
          <a:ln>
            <a:noFill/>
          </a:ln>
          <a:effectLst/>
        </p:spPr>
      </p:pic>
      <p:sp>
        <p:nvSpPr>
          <p:cNvPr id="6" name="TextBox 5"/>
          <p:cNvSpPr txBox="1"/>
          <p:nvPr/>
        </p:nvSpPr>
        <p:spPr>
          <a:xfrm>
            <a:off x="685800" y="5257800"/>
            <a:ext cx="8001000" cy="369332"/>
          </a:xfrm>
          <a:prstGeom prst="rect">
            <a:avLst/>
          </a:prstGeom>
          <a:noFill/>
        </p:spPr>
        <p:txBody>
          <a:bodyPr wrap="square" rtlCol="0">
            <a:spAutoFit/>
          </a:bodyPr>
          <a:lstStyle/>
          <a:p>
            <a:r>
              <a:rPr lang="en-US" dirty="0" smtClean="0"/>
              <a:t>This can be used to compute spatial variations statistical significance within phases</a:t>
            </a:r>
            <a:endParaRPr lang="en-US" dirty="0"/>
          </a:p>
        </p:txBody>
      </p:sp>
      <p:pic>
        <p:nvPicPr>
          <p:cNvPr id="7" name="Picture 6"/>
          <p:cNvPicPr>
            <a:picLocks noChangeAspect="1"/>
          </p:cNvPicPr>
          <p:nvPr/>
        </p:nvPicPr>
        <p:blipFill>
          <a:blip r:embed="rId4"/>
          <a:stretch>
            <a:fillRect/>
          </a:stretch>
        </p:blipFill>
        <p:spPr>
          <a:xfrm>
            <a:off x="5225780" y="2778355"/>
            <a:ext cx="3366693" cy="1990881"/>
          </a:xfrm>
          <a:prstGeom prst="roundRect">
            <a:avLst>
              <a:gd name="adj" fmla="val 8594"/>
            </a:avLst>
          </a:prstGeom>
          <a:solidFill>
            <a:srgbClr val="FFFFFF">
              <a:shade val="85000"/>
            </a:srgbClr>
          </a:solidFill>
          <a:ln>
            <a:noFill/>
          </a:ln>
          <a:effectLst/>
        </p:spPr>
      </p:pic>
      <p:sp>
        <p:nvSpPr>
          <p:cNvPr id="8" name="TextBox 7"/>
          <p:cNvSpPr txBox="1"/>
          <p:nvPr/>
        </p:nvSpPr>
        <p:spPr>
          <a:xfrm>
            <a:off x="4291151" y="3481407"/>
            <a:ext cx="725736" cy="584776"/>
          </a:xfrm>
          <a:prstGeom prst="rect">
            <a:avLst/>
          </a:prstGeom>
          <a:noFill/>
        </p:spPr>
        <p:txBody>
          <a:bodyPr wrap="square" rtlCol="0">
            <a:spAutoFit/>
          </a:bodyPr>
          <a:lstStyle/>
          <a:p>
            <a:pPr algn="ctr"/>
            <a:r>
              <a:rPr lang="en-US" sz="3200" dirty="0" smtClean="0"/>
              <a:t>…</a:t>
            </a:r>
            <a:endParaRPr lang="en-US" sz="3200" dirty="0"/>
          </a:p>
        </p:txBody>
      </p:sp>
    </p:spTree>
    <p:extLst>
      <p:ext uri="{BB962C8B-B14F-4D97-AF65-F5344CB8AC3E}">
        <p14:creationId xmlns:p14="http://schemas.microsoft.com/office/powerpoint/2010/main" val="234769299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85800" y="2884932"/>
            <a:ext cx="7772400" cy="848868"/>
          </a:xfrm>
          <a:prstGeom prst="rect">
            <a:avLst/>
          </a:prstGeom>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sz="4400" b="1" dirty="0" smtClean="0"/>
              <a:t>RESULTS</a:t>
            </a:r>
            <a:endParaRPr lang="en-US" sz="4400" b="1" dirty="0"/>
          </a:p>
        </p:txBody>
      </p:sp>
    </p:spTree>
    <p:extLst>
      <p:ext uri="{BB962C8B-B14F-4D97-AF65-F5344CB8AC3E}">
        <p14:creationId xmlns:p14="http://schemas.microsoft.com/office/powerpoint/2010/main" val="11234228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Micro Electrode Arrays (MEAs)</a:t>
            </a:r>
            <a:endParaRPr lang="en-US" b="1" dirty="0"/>
          </a:p>
        </p:txBody>
      </p:sp>
      <p:pic>
        <p:nvPicPr>
          <p:cNvPr id="10" name="Picture 9"/>
          <p:cNvPicPr>
            <a:picLocks noChangeAspect="1"/>
          </p:cNvPicPr>
          <p:nvPr/>
        </p:nvPicPr>
        <p:blipFill rotWithShape="1">
          <a:blip r:embed="rId2"/>
          <a:srcRect b="1016"/>
          <a:stretch/>
        </p:blipFill>
        <p:spPr>
          <a:xfrm>
            <a:off x="76200" y="3558132"/>
            <a:ext cx="4419600" cy="2690268"/>
          </a:xfrm>
          <a:prstGeom prst="rect">
            <a:avLst/>
          </a:prstGeom>
        </p:spPr>
      </p:pic>
      <p:sp>
        <p:nvSpPr>
          <p:cNvPr id="11" name="TextBox 10"/>
          <p:cNvSpPr txBox="1"/>
          <p:nvPr/>
        </p:nvSpPr>
        <p:spPr>
          <a:xfrm>
            <a:off x="5105401" y="2247900"/>
            <a:ext cx="3886200" cy="762000"/>
          </a:xfrm>
          <a:prstGeom prst="rect">
            <a:avLst/>
          </a:prstGeom>
          <a:noFill/>
        </p:spPr>
        <p:txBody>
          <a:bodyPr wrap="square" rtlCol="0">
            <a:normAutofit/>
          </a:bodyPr>
          <a:lstStyle/>
          <a:p>
            <a:pPr algn="ctr"/>
            <a:r>
              <a:rPr lang="en-US" sz="2000" dirty="0"/>
              <a:t>Cells are placed inside glass Micro Electrode </a:t>
            </a:r>
            <a:r>
              <a:rPr lang="en-US" sz="2000" dirty="0" smtClean="0"/>
              <a:t>Array culture dishes  </a:t>
            </a:r>
            <a:endParaRPr lang="en-US" sz="2000" dirty="0"/>
          </a:p>
        </p:txBody>
      </p:sp>
      <p:sp>
        <p:nvSpPr>
          <p:cNvPr id="2" name="TextBox 1"/>
          <p:cNvSpPr txBox="1"/>
          <p:nvPr/>
        </p:nvSpPr>
        <p:spPr>
          <a:xfrm>
            <a:off x="76200" y="1981200"/>
            <a:ext cx="4800600" cy="1295400"/>
          </a:xfrm>
          <a:prstGeom prst="rect">
            <a:avLst/>
          </a:prstGeom>
          <a:noFill/>
        </p:spPr>
        <p:txBody>
          <a:bodyPr wrap="square" rtlCol="0">
            <a:normAutofit/>
          </a:bodyPr>
          <a:lstStyle/>
          <a:p>
            <a:pPr algn="ctr"/>
            <a:r>
              <a:rPr lang="en-US" dirty="0" smtClean="0"/>
              <a:t>Micro Electrode </a:t>
            </a:r>
            <a:r>
              <a:rPr lang="en-US" dirty="0"/>
              <a:t>A</a:t>
            </a:r>
            <a:r>
              <a:rPr lang="en-US" dirty="0" smtClean="0"/>
              <a:t>rrays </a:t>
            </a:r>
            <a:r>
              <a:rPr lang="en-US" dirty="0"/>
              <a:t>(MEAs) </a:t>
            </a:r>
            <a:r>
              <a:rPr lang="en-US" dirty="0" smtClean="0"/>
              <a:t>are </a:t>
            </a:r>
            <a:r>
              <a:rPr lang="en-US" dirty="0"/>
              <a:t>devices that contain multiple </a:t>
            </a:r>
            <a:r>
              <a:rPr lang="en-US" dirty="0" smtClean="0"/>
              <a:t>electrodes through </a:t>
            </a:r>
            <a:r>
              <a:rPr lang="en-US" dirty="0"/>
              <a:t>which neural signals can be obtained or delivered to cultured </a:t>
            </a:r>
            <a:r>
              <a:rPr lang="en-US" dirty="0" smtClean="0"/>
              <a:t>neurons</a:t>
            </a:r>
            <a:endParaRPr lang="en-US"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0" t="1587" r="1365" b="1440"/>
          <a:stretch/>
        </p:blipFill>
        <p:spPr bwMode="auto">
          <a:xfrm>
            <a:off x="5410200" y="3156433"/>
            <a:ext cx="3478608" cy="3091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47766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Spike Count Spatial Analysis</a:t>
            </a:r>
            <a:endParaRPr lang="en-US" b="1" dirty="0"/>
          </a:p>
        </p:txBody>
      </p:sp>
      <p:pic>
        <p:nvPicPr>
          <p:cNvPr id="6" name="Content Placeholder 5" descr="Spatial_2_bef_aft.ep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5" b="191"/>
          <a:stretch/>
        </p:blipFill>
        <p:spPr>
          <a:xfrm>
            <a:off x="194611" y="2362200"/>
            <a:ext cx="4280084" cy="3352799"/>
          </a:xfrm>
        </p:spPr>
      </p:pic>
      <p:pic>
        <p:nvPicPr>
          <p:cNvPr id="7" name="Content Placeholder 6" descr="Spatial_2_post-pre.eps"/>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906" b="-154"/>
          <a:stretch/>
        </p:blipFill>
        <p:spPr>
          <a:xfrm>
            <a:off x="4669306" y="2362200"/>
            <a:ext cx="4280083" cy="3352800"/>
          </a:xfrm>
        </p:spPr>
      </p:pic>
      <p:sp>
        <p:nvSpPr>
          <p:cNvPr id="8" name="TextBox 7"/>
          <p:cNvSpPr txBox="1"/>
          <p:nvPr/>
        </p:nvSpPr>
        <p:spPr>
          <a:xfrm>
            <a:off x="228600" y="1840468"/>
            <a:ext cx="8686800" cy="461665"/>
          </a:xfrm>
          <a:prstGeom prst="rect">
            <a:avLst/>
          </a:prstGeom>
          <a:noFill/>
        </p:spPr>
        <p:txBody>
          <a:bodyPr wrap="square" rtlCol="0">
            <a:spAutoFit/>
          </a:bodyPr>
          <a:lstStyle/>
          <a:p>
            <a:pPr algn="ctr"/>
            <a:r>
              <a:rPr lang="en-US" sz="2400" dirty="0" smtClean="0"/>
              <a:t>Changes between quadrants within experimental phases</a:t>
            </a:r>
            <a:endParaRPr lang="en-US" sz="2400" dirty="0"/>
          </a:p>
        </p:txBody>
      </p:sp>
      <p:sp>
        <p:nvSpPr>
          <p:cNvPr id="3" name="TextBox 2"/>
          <p:cNvSpPr txBox="1"/>
          <p:nvPr/>
        </p:nvSpPr>
        <p:spPr>
          <a:xfrm>
            <a:off x="0" y="5867400"/>
            <a:ext cx="4495801" cy="740739"/>
          </a:xfrm>
          <a:prstGeom prst="rect">
            <a:avLst/>
          </a:prstGeom>
          <a:noFill/>
        </p:spPr>
        <p:txBody>
          <a:bodyPr wrap="square" rtlCol="0">
            <a:noAutofit/>
          </a:bodyPr>
          <a:lstStyle/>
          <a:p>
            <a:pPr lvl="0" algn="ctr" defTabSz="457200"/>
            <a:r>
              <a:rPr lang="en-US" b="1" dirty="0">
                <a:solidFill>
                  <a:srgbClr val="FEB80A"/>
                </a:solidFill>
                <a:latin typeface="Calibri"/>
              </a:rPr>
              <a:t>F</a:t>
            </a:r>
            <a:r>
              <a:rPr lang="en-US" b="1" dirty="0" smtClean="0">
                <a:solidFill>
                  <a:srgbClr val="FEB80A"/>
                </a:solidFill>
                <a:latin typeface="Calibri"/>
              </a:rPr>
              <a:t>iring </a:t>
            </a:r>
            <a:r>
              <a:rPr lang="en-US" b="1" dirty="0">
                <a:solidFill>
                  <a:srgbClr val="FEB80A"/>
                </a:solidFill>
                <a:latin typeface="Calibri"/>
              </a:rPr>
              <a:t>activity on </a:t>
            </a:r>
            <a:r>
              <a:rPr lang="en-US" b="1" dirty="0" smtClean="0">
                <a:solidFill>
                  <a:srgbClr val="FEB80A"/>
                </a:solidFill>
                <a:latin typeface="Calibri"/>
              </a:rPr>
              <a:t>average was inhibited by stimulation </a:t>
            </a:r>
            <a:endParaRPr lang="en-US" b="1" dirty="0">
              <a:solidFill>
                <a:srgbClr val="FEB80A"/>
              </a:solidFill>
              <a:latin typeface="Calibri"/>
            </a:endParaRPr>
          </a:p>
        </p:txBody>
      </p:sp>
      <p:sp>
        <p:nvSpPr>
          <p:cNvPr id="9" name="TextBox 8"/>
          <p:cNvSpPr txBox="1"/>
          <p:nvPr/>
        </p:nvSpPr>
        <p:spPr>
          <a:xfrm>
            <a:off x="4572000" y="5888661"/>
            <a:ext cx="4495801" cy="740739"/>
          </a:xfrm>
          <a:prstGeom prst="rect">
            <a:avLst/>
          </a:prstGeom>
          <a:noFill/>
        </p:spPr>
        <p:txBody>
          <a:bodyPr wrap="square" rtlCol="0">
            <a:noAutofit/>
          </a:bodyPr>
          <a:lstStyle/>
          <a:p>
            <a:pPr algn="ctr"/>
            <a:r>
              <a:rPr lang="en-US" b="1" dirty="0">
                <a:solidFill>
                  <a:srgbClr val="FEB80A"/>
                </a:solidFill>
              </a:rPr>
              <a:t>T</a:t>
            </a:r>
            <a:r>
              <a:rPr lang="en-US" b="1" dirty="0" smtClean="0">
                <a:solidFill>
                  <a:srgbClr val="FEB80A"/>
                </a:solidFill>
              </a:rPr>
              <a:t>he </a:t>
            </a:r>
            <a:r>
              <a:rPr lang="en-US" b="1" dirty="0">
                <a:solidFill>
                  <a:srgbClr val="FEB80A"/>
                </a:solidFill>
              </a:rPr>
              <a:t>local stimulation protocol </a:t>
            </a:r>
            <a:r>
              <a:rPr lang="en-US" b="1" dirty="0" smtClean="0">
                <a:solidFill>
                  <a:srgbClr val="FEB80A"/>
                </a:solidFill>
              </a:rPr>
              <a:t> did not evoke </a:t>
            </a:r>
            <a:r>
              <a:rPr lang="en-US" b="1" dirty="0">
                <a:solidFill>
                  <a:srgbClr val="FEB80A"/>
                </a:solidFill>
              </a:rPr>
              <a:t>any localized changes in network </a:t>
            </a:r>
            <a:r>
              <a:rPr lang="en-US" b="1" dirty="0" smtClean="0">
                <a:solidFill>
                  <a:srgbClr val="FEB80A"/>
                </a:solidFill>
              </a:rPr>
              <a:t>activity  </a:t>
            </a:r>
            <a:endParaRPr lang="en-US" b="1" dirty="0">
              <a:solidFill>
                <a:srgbClr val="FEB80A"/>
              </a:solidFill>
            </a:endParaRPr>
          </a:p>
        </p:txBody>
      </p:sp>
    </p:spTree>
    <p:extLst>
      <p:ext uri="{BB962C8B-B14F-4D97-AF65-F5344CB8AC3E}">
        <p14:creationId xmlns:p14="http://schemas.microsoft.com/office/powerpoint/2010/main" val="26501871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Spike Count Spatial Analysis</a:t>
            </a:r>
            <a:endParaRPr lang="en-US" dirty="0"/>
          </a:p>
        </p:txBody>
      </p:sp>
      <p:pic>
        <p:nvPicPr>
          <p:cNvPr id="5" name="Content Placeholder 4" descr="Spatial_3_bef.eps"/>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284" b="44"/>
          <a:stretch/>
        </p:blipFill>
        <p:spPr>
          <a:xfrm>
            <a:off x="160339" y="1676400"/>
            <a:ext cx="3781098" cy="2430432"/>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114800" y="2593924"/>
            <a:ext cx="4953000" cy="3425876"/>
          </a:xfrm>
        </p:spPr>
      </p:pic>
      <p:pic>
        <p:nvPicPr>
          <p:cNvPr id="6"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4335931"/>
            <a:ext cx="3781097" cy="2438400"/>
          </a:xfrm>
          <a:prstGeom prst="rect">
            <a:avLst/>
          </a:prstGeom>
        </p:spPr>
      </p:pic>
      <p:sp>
        <p:nvSpPr>
          <p:cNvPr id="8" name="TextBox 7"/>
          <p:cNvSpPr txBox="1"/>
          <p:nvPr/>
        </p:nvSpPr>
        <p:spPr>
          <a:xfrm>
            <a:off x="4114800" y="1981200"/>
            <a:ext cx="4953000" cy="400110"/>
          </a:xfrm>
          <a:prstGeom prst="rect">
            <a:avLst/>
          </a:prstGeom>
          <a:noFill/>
        </p:spPr>
        <p:txBody>
          <a:bodyPr wrap="square" rtlCol="0">
            <a:spAutoFit/>
          </a:bodyPr>
          <a:lstStyle/>
          <a:p>
            <a:pPr algn="ctr"/>
            <a:r>
              <a:rPr lang="en-US" sz="2000" dirty="0" smtClean="0"/>
              <a:t>Changes between experimental phases</a:t>
            </a:r>
            <a:endParaRPr lang="en-US" sz="2000" dirty="0"/>
          </a:p>
        </p:txBody>
      </p:sp>
      <p:sp>
        <p:nvSpPr>
          <p:cNvPr id="3" name="Rectangle 2"/>
          <p:cNvSpPr/>
          <p:nvPr/>
        </p:nvSpPr>
        <p:spPr>
          <a:xfrm>
            <a:off x="4114800" y="6019800"/>
            <a:ext cx="4953000" cy="707886"/>
          </a:xfrm>
          <a:prstGeom prst="rect">
            <a:avLst/>
          </a:prstGeom>
        </p:spPr>
        <p:txBody>
          <a:bodyPr wrap="square">
            <a:spAutoFit/>
          </a:bodyPr>
          <a:lstStyle/>
          <a:p>
            <a:pPr algn="ctr"/>
            <a:r>
              <a:rPr lang="en-US" sz="2000" b="1" dirty="0" smtClean="0">
                <a:solidFill>
                  <a:srgbClr val="FEB80A"/>
                </a:solidFill>
              </a:rPr>
              <a:t>There are no localized </a:t>
            </a:r>
            <a:r>
              <a:rPr lang="en-US" sz="2000" b="1" dirty="0">
                <a:solidFill>
                  <a:srgbClr val="FEB80A"/>
                </a:solidFill>
              </a:rPr>
              <a:t>changes in network </a:t>
            </a:r>
            <a:r>
              <a:rPr lang="en-US" sz="2000" b="1" dirty="0" smtClean="0">
                <a:solidFill>
                  <a:srgbClr val="FEB80A"/>
                </a:solidFill>
              </a:rPr>
              <a:t>activity </a:t>
            </a:r>
            <a:endParaRPr lang="en-US" sz="2000" b="1" dirty="0">
              <a:solidFill>
                <a:srgbClr val="FEB80A"/>
              </a:solidFill>
            </a:endParaRPr>
          </a:p>
        </p:txBody>
      </p:sp>
    </p:spTree>
    <p:extLst>
      <p:ext uri="{BB962C8B-B14F-4D97-AF65-F5344CB8AC3E}">
        <p14:creationId xmlns:p14="http://schemas.microsoft.com/office/powerpoint/2010/main" val="200085608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Average Number of Bursts Spatial Analysis</a:t>
            </a:r>
            <a:endParaRPr lang="en-US" b="1" dirty="0"/>
          </a:p>
        </p:txBody>
      </p:sp>
      <p:pic>
        <p:nvPicPr>
          <p:cNvPr id="5" name="Content Placeholder 4" descr="Av_Burst_num_spatial_bef_aft.ep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7306" t="-481" r="7573" b="1101"/>
          <a:stretch/>
        </p:blipFill>
        <p:spPr>
          <a:xfrm>
            <a:off x="78418" y="2743200"/>
            <a:ext cx="4444056" cy="3030572"/>
          </a:xfrm>
        </p:spPr>
      </p:pic>
      <p:pic>
        <p:nvPicPr>
          <p:cNvPr id="6" name="Content Placeholder 5" descr="Av_burst_num_Spatial_Difference.eps"/>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6627" t="-54" r="8062" b="674"/>
          <a:stretch/>
        </p:blipFill>
        <p:spPr>
          <a:xfrm>
            <a:off x="4648200" y="2752019"/>
            <a:ext cx="4457048" cy="3021285"/>
          </a:xfrm>
        </p:spPr>
      </p:pic>
    </p:spTree>
    <p:extLst>
      <p:ext uri="{BB962C8B-B14F-4D97-AF65-F5344CB8AC3E}">
        <p14:creationId xmlns:p14="http://schemas.microsoft.com/office/powerpoint/2010/main" val="373710402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Spike Count Temporal Analysis</a:t>
            </a:r>
            <a:endParaRPr lang="en-US" b="1" dirty="0"/>
          </a:p>
        </p:txBody>
      </p:sp>
      <p:pic>
        <p:nvPicPr>
          <p:cNvPr id="5" name="Content Placeholder 4" descr="Temporal_2_bef.ep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45" t="780" r="1" b="681"/>
          <a:stretch/>
        </p:blipFill>
        <p:spPr>
          <a:xfrm>
            <a:off x="228600" y="1752600"/>
            <a:ext cx="4205961" cy="2490176"/>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0" y="2479766"/>
            <a:ext cx="4389799" cy="3692434"/>
          </a:xfrm>
        </p:spPr>
      </p:pic>
      <p:pic>
        <p:nvPicPr>
          <p:cNvPr id="6"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55" y="4346438"/>
            <a:ext cx="4206663" cy="2487137"/>
          </a:xfrm>
          <a:prstGeom prst="rect">
            <a:avLst/>
          </a:prstGeom>
        </p:spPr>
      </p:pic>
      <p:sp>
        <p:nvSpPr>
          <p:cNvPr id="3" name="TextBox 2"/>
          <p:cNvSpPr txBox="1"/>
          <p:nvPr/>
        </p:nvSpPr>
        <p:spPr>
          <a:xfrm>
            <a:off x="4572000" y="1981200"/>
            <a:ext cx="4419600" cy="523220"/>
          </a:xfrm>
          <a:prstGeom prst="rect">
            <a:avLst/>
          </a:prstGeom>
          <a:noFill/>
        </p:spPr>
        <p:txBody>
          <a:bodyPr wrap="square" rtlCol="0">
            <a:spAutoFit/>
          </a:bodyPr>
          <a:lstStyle/>
          <a:p>
            <a:pPr algn="ctr"/>
            <a:r>
              <a:rPr lang="en-US" sz="2800" b="1" dirty="0" smtClean="0">
                <a:solidFill>
                  <a:schemeClr val="accent3"/>
                </a:solidFill>
              </a:rPr>
              <a:t>Short-term plasticity</a:t>
            </a:r>
            <a:endParaRPr lang="en-US" sz="2800" b="1" dirty="0">
              <a:solidFill>
                <a:schemeClr val="accent3"/>
              </a:solidFill>
            </a:endParaRPr>
          </a:p>
        </p:txBody>
      </p:sp>
    </p:spTree>
    <p:extLst>
      <p:ext uri="{BB962C8B-B14F-4D97-AF65-F5344CB8AC3E}">
        <p14:creationId xmlns:p14="http://schemas.microsoft.com/office/powerpoint/2010/main" val="39356511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12064"/>
            <a:ext cx="7772400" cy="914400"/>
          </a:xfrm>
        </p:spPr>
        <p:txBody>
          <a:bodyPr/>
          <a:lstStyle/>
          <a:p>
            <a:pPr algn="ctr"/>
            <a:r>
              <a:rPr lang="en-US" b="1" dirty="0" smtClean="0"/>
              <a:t>Spike Count Temporal Analysis</a:t>
            </a:r>
            <a:endParaRPr lang="en-US" b="1" dirty="0"/>
          </a:p>
        </p:txBody>
      </p:sp>
      <p:pic>
        <p:nvPicPr>
          <p:cNvPr id="7" name="Content Placeholder 6" descr="Temporal_3_post-pre.eps"/>
          <p:cNvPicPr>
            <a:picLocks noGrp="1" noChangeAspect="1"/>
          </p:cNvPicPr>
          <p:nvPr>
            <p:ph idx="1"/>
          </p:nvPr>
        </p:nvPicPr>
        <p:blipFill rotWithShape="1">
          <a:blip r:embed="rId3">
            <a:extLst>
              <a:ext uri="{28A0092B-C50C-407E-A947-70E740481C1C}">
                <a14:useLocalDpi xmlns:a14="http://schemas.microsoft.com/office/drawing/2010/main" val="0"/>
              </a:ext>
            </a:extLst>
          </a:blip>
          <a:srcRect l="11087" t="4393" r="8518" b="4393"/>
          <a:stretch/>
        </p:blipFill>
        <p:spPr>
          <a:xfrm>
            <a:off x="2666858" y="1981200"/>
            <a:ext cx="6248612" cy="4572000"/>
          </a:xfrm>
        </p:spPr>
      </p:pic>
      <p:sp>
        <p:nvSpPr>
          <p:cNvPr id="8" name="TextBox 7"/>
          <p:cNvSpPr txBox="1"/>
          <p:nvPr/>
        </p:nvSpPr>
        <p:spPr>
          <a:xfrm>
            <a:off x="228529" y="3733800"/>
            <a:ext cx="2209800" cy="954107"/>
          </a:xfrm>
          <a:prstGeom prst="rect">
            <a:avLst/>
          </a:prstGeom>
          <a:noFill/>
        </p:spPr>
        <p:txBody>
          <a:bodyPr wrap="square" rtlCol="0">
            <a:spAutoFit/>
          </a:bodyPr>
          <a:lstStyle/>
          <a:p>
            <a:pPr algn="ctr"/>
            <a:r>
              <a:rPr lang="en-US" sz="2800" b="1" dirty="0" smtClean="0">
                <a:solidFill>
                  <a:schemeClr val="accent3"/>
                </a:solidFill>
              </a:rPr>
              <a:t>Long-term plasticity</a:t>
            </a:r>
            <a:endParaRPr lang="en-US" sz="2800" b="1" dirty="0">
              <a:solidFill>
                <a:schemeClr val="accent3"/>
              </a:solidFill>
            </a:endParaRPr>
          </a:p>
        </p:txBody>
      </p:sp>
    </p:spTree>
    <p:extLst>
      <p:ext uri="{BB962C8B-B14F-4D97-AF65-F5344CB8AC3E}">
        <p14:creationId xmlns:p14="http://schemas.microsoft.com/office/powerpoint/2010/main" val="8212539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Average Number of Bursts Temporal Analysis</a:t>
            </a:r>
            <a:endParaRPr lang="en-US" b="1" dirty="0"/>
          </a:p>
        </p:txBody>
      </p:sp>
      <p:pic>
        <p:nvPicPr>
          <p:cNvPr id="5" name="Content Placeholder 4" descr="Av_Burst_num_temporal_analysis.eps"/>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6721" t="2380" r="8113" b="4285"/>
          <a:stretch/>
        </p:blipFill>
        <p:spPr>
          <a:xfrm>
            <a:off x="1176839" y="2514600"/>
            <a:ext cx="6790323" cy="3810000"/>
          </a:xfrm>
        </p:spPr>
      </p:pic>
    </p:spTree>
    <p:extLst>
      <p:ext uri="{BB962C8B-B14F-4D97-AF65-F5344CB8AC3E}">
        <p14:creationId xmlns:p14="http://schemas.microsoft.com/office/powerpoint/2010/main" val="234156663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Conclusions</a:t>
            </a:r>
            <a:endParaRPr lang="en-US" b="1" dirty="0"/>
          </a:p>
        </p:txBody>
      </p:sp>
      <p:sp>
        <p:nvSpPr>
          <p:cNvPr id="3" name="Content Placeholder 2"/>
          <p:cNvSpPr>
            <a:spLocks noGrp="1"/>
          </p:cNvSpPr>
          <p:nvPr>
            <p:ph idx="1"/>
          </p:nvPr>
        </p:nvSpPr>
        <p:spPr/>
        <p:txBody>
          <a:bodyPr>
            <a:normAutofit lnSpcReduction="10000"/>
          </a:bodyPr>
          <a:lstStyle/>
          <a:p>
            <a:pPr algn="just"/>
            <a:r>
              <a:rPr lang="en-US" dirty="0"/>
              <a:t>T</a:t>
            </a:r>
            <a:r>
              <a:rPr lang="en-US" dirty="0" smtClean="0"/>
              <a:t>he </a:t>
            </a:r>
            <a:r>
              <a:rPr lang="en-US" dirty="0"/>
              <a:t>local stimulation protocol </a:t>
            </a:r>
            <a:r>
              <a:rPr lang="en-US" dirty="0" smtClean="0">
                <a:solidFill>
                  <a:schemeClr val="accent3"/>
                </a:solidFill>
              </a:rPr>
              <a:t>did not evoke </a:t>
            </a:r>
            <a:r>
              <a:rPr lang="en-US" dirty="0">
                <a:solidFill>
                  <a:schemeClr val="accent3"/>
                </a:solidFill>
              </a:rPr>
              <a:t>any localized changes</a:t>
            </a:r>
            <a:r>
              <a:rPr lang="en-US" dirty="0"/>
              <a:t> in network </a:t>
            </a:r>
            <a:r>
              <a:rPr lang="en-US" dirty="0" smtClean="0"/>
              <a:t>activity</a:t>
            </a:r>
          </a:p>
          <a:p>
            <a:pPr algn="just"/>
            <a:endParaRPr lang="en-US" dirty="0" smtClean="0"/>
          </a:p>
          <a:p>
            <a:pPr algn="just"/>
            <a:r>
              <a:rPr lang="en-US" dirty="0"/>
              <a:t>The </a:t>
            </a:r>
            <a:r>
              <a:rPr lang="en-US" dirty="0" smtClean="0"/>
              <a:t>implemented stimulation </a:t>
            </a:r>
            <a:r>
              <a:rPr lang="en-US" dirty="0"/>
              <a:t>protocol induced </a:t>
            </a:r>
            <a:r>
              <a:rPr lang="en-US" dirty="0">
                <a:solidFill>
                  <a:srgbClr val="FEB80A"/>
                </a:solidFill>
              </a:rPr>
              <a:t>depression</a:t>
            </a:r>
            <a:r>
              <a:rPr lang="en-US" dirty="0"/>
              <a:t> effects in the neuronal </a:t>
            </a:r>
            <a:r>
              <a:rPr lang="en-US" dirty="0" smtClean="0"/>
              <a:t>networks</a:t>
            </a:r>
          </a:p>
          <a:p>
            <a:pPr algn="just"/>
            <a:endParaRPr lang="en-US" dirty="0" smtClean="0"/>
          </a:p>
          <a:p>
            <a:pPr algn="just"/>
            <a:r>
              <a:rPr lang="en-US" dirty="0"/>
              <a:t>The inhibitory effects of the stimulation decreased over </a:t>
            </a:r>
            <a:r>
              <a:rPr lang="en-US" dirty="0" smtClean="0"/>
              <a:t>time suggesting </a:t>
            </a:r>
            <a:r>
              <a:rPr lang="en-US" dirty="0"/>
              <a:t>a </a:t>
            </a:r>
            <a:r>
              <a:rPr lang="en-US" dirty="0">
                <a:solidFill>
                  <a:srgbClr val="FEB80A"/>
                </a:solidFill>
              </a:rPr>
              <a:t>habituation</a:t>
            </a:r>
            <a:r>
              <a:rPr lang="en-US" dirty="0"/>
              <a:t> </a:t>
            </a:r>
            <a:r>
              <a:rPr lang="en-US" dirty="0" smtClean="0"/>
              <a:t>phenomenon</a:t>
            </a:r>
          </a:p>
          <a:p>
            <a:pPr algn="just"/>
            <a:endParaRPr lang="en-US" dirty="0" smtClean="0"/>
          </a:p>
          <a:p>
            <a:pPr algn="just"/>
            <a:endParaRPr lang="en-US" dirty="0" smtClean="0"/>
          </a:p>
          <a:p>
            <a:pPr algn="just"/>
            <a:endParaRPr lang="en-US" dirty="0"/>
          </a:p>
        </p:txBody>
      </p:sp>
    </p:spTree>
    <p:extLst>
      <p:ext uri="{BB962C8B-B14F-4D97-AF65-F5344CB8AC3E}">
        <p14:creationId xmlns:p14="http://schemas.microsoft.com/office/powerpoint/2010/main" val="33596387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Conclusions</a:t>
            </a:r>
            <a:endParaRPr lang="en-US" b="1" dirty="0"/>
          </a:p>
        </p:txBody>
      </p:sp>
      <p:sp>
        <p:nvSpPr>
          <p:cNvPr id="3" name="Content Placeholder 2"/>
          <p:cNvSpPr>
            <a:spLocks noGrp="1"/>
          </p:cNvSpPr>
          <p:nvPr>
            <p:ph idx="1"/>
          </p:nvPr>
        </p:nvSpPr>
        <p:spPr/>
        <p:txBody>
          <a:bodyPr>
            <a:normAutofit/>
          </a:bodyPr>
          <a:lstStyle/>
          <a:p>
            <a:pPr algn="just"/>
            <a:r>
              <a:rPr lang="en-US" dirty="0"/>
              <a:t>D</a:t>
            </a:r>
            <a:r>
              <a:rPr lang="en-US" dirty="0" smtClean="0"/>
              <a:t>aily </a:t>
            </a:r>
            <a:r>
              <a:rPr lang="en-US" dirty="0"/>
              <a:t>network activity varied in a statistically significant </a:t>
            </a:r>
            <a:r>
              <a:rPr lang="en-US" dirty="0" smtClean="0"/>
              <a:t>manner </a:t>
            </a:r>
            <a:r>
              <a:rPr lang="en-US" dirty="0"/>
              <a:t>suggesting that </a:t>
            </a:r>
            <a:r>
              <a:rPr lang="en-US" dirty="0">
                <a:solidFill>
                  <a:srgbClr val="FEB80A"/>
                </a:solidFill>
              </a:rPr>
              <a:t>short-term plasticity</a:t>
            </a:r>
            <a:r>
              <a:rPr lang="en-US" dirty="0"/>
              <a:t> phenomena took </a:t>
            </a:r>
            <a:r>
              <a:rPr lang="en-US" dirty="0" smtClean="0"/>
              <a:t>place</a:t>
            </a:r>
          </a:p>
          <a:p>
            <a:pPr marL="68580" indent="0" algn="just">
              <a:buNone/>
            </a:pPr>
            <a:endParaRPr lang="en-US" dirty="0" smtClean="0"/>
          </a:p>
          <a:p>
            <a:pPr algn="just"/>
            <a:r>
              <a:rPr lang="en-US" dirty="0" smtClean="0">
                <a:solidFill>
                  <a:srgbClr val="FEB80A"/>
                </a:solidFill>
              </a:rPr>
              <a:t>Long</a:t>
            </a:r>
            <a:r>
              <a:rPr lang="en-US" dirty="0">
                <a:solidFill>
                  <a:srgbClr val="FEB80A"/>
                </a:solidFill>
              </a:rPr>
              <a:t>-term plasticity </a:t>
            </a:r>
            <a:r>
              <a:rPr lang="en-US" dirty="0"/>
              <a:t>phenomena </a:t>
            </a:r>
            <a:r>
              <a:rPr lang="en-US" dirty="0" smtClean="0"/>
              <a:t>have been exposed by the different network responses to </a:t>
            </a:r>
            <a:r>
              <a:rPr lang="en-US" dirty="0"/>
              <a:t>the same stimulation protocol </a:t>
            </a:r>
            <a:r>
              <a:rPr lang="en-US" dirty="0" smtClean="0"/>
              <a:t>delivered </a:t>
            </a:r>
            <a:r>
              <a:rPr lang="en-US" dirty="0"/>
              <a:t>in phases 2 and </a:t>
            </a:r>
            <a:r>
              <a:rPr lang="en-US" dirty="0" smtClean="0"/>
              <a:t>4</a:t>
            </a:r>
            <a:endParaRPr lang="en-US" dirty="0"/>
          </a:p>
        </p:txBody>
      </p:sp>
    </p:spTree>
    <p:extLst>
      <p:ext uri="{BB962C8B-B14F-4D97-AF65-F5344CB8AC3E}">
        <p14:creationId xmlns:p14="http://schemas.microsoft.com/office/powerpoint/2010/main" val="186334619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Future Directions</a:t>
            </a:r>
            <a:endParaRPr lang="en-US" b="1" dirty="0"/>
          </a:p>
        </p:txBody>
      </p:sp>
      <p:sp>
        <p:nvSpPr>
          <p:cNvPr id="3" name="Content Placeholder 2"/>
          <p:cNvSpPr>
            <a:spLocks noGrp="1"/>
          </p:cNvSpPr>
          <p:nvPr>
            <p:ph idx="1"/>
          </p:nvPr>
        </p:nvSpPr>
        <p:spPr>
          <a:xfrm>
            <a:off x="685800" y="1783560"/>
            <a:ext cx="7772400" cy="4572000"/>
          </a:xfrm>
        </p:spPr>
        <p:txBody>
          <a:bodyPr>
            <a:normAutofit fontScale="92500" lnSpcReduction="20000"/>
          </a:bodyPr>
          <a:lstStyle/>
          <a:p>
            <a:pPr algn="just"/>
            <a:r>
              <a:rPr lang="en-US" dirty="0" smtClean="0"/>
              <a:t>Investigate the effects of </a:t>
            </a:r>
            <a:r>
              <a:rPr lang="en-US" b="1" dirty="0" smtClean="0">
                <a:solidFill>
                  <a:schemeClr val="accent3"/>
                </a:solidFill>
              </a:rPr>
              <a:t>different stimulation protocols</a:t>
            </a:r>
          </a:p>
          <a:p>
            <a:pPr algn="just"/>
            <a:endParaRPr lang="en-US" b="1" dirty="0" smtClean="0">
              <a:solidFill>
                <a:schemeClr val="accent3"/>
              </a:solidFill>
            </a:endParaRPr>
          </a:p>
          <a:p>
            <a:pPr algn="just"/>
            <a:r>
              <a:rPr lang="en-US" dirty="0" smtClean="0"/>
              <a:t>Run experiments with more realistic neural models: adding </a:t>
            </a:r>
            <a:r>
              <a:rPr lang="en-US" b="1" dirty="0" err="1" smtClean="0">
                <a:solidFill>
                  <a:srgbClr val="FEB80A"/>
                </a:solidFill>
              </a:rPr>
              <a:t>astroglia</a:t>
            </a:r>
            <a:r>
              <a:rPr lang="en-US" dirty="0" smtClean="0"/>
              <a:t> or </a:t>
            </a:r>
            <a:r>
              <a:rPr lang="en-US" b="1" dirty="0" smtClean="0">
                <a:solidFill>
                  <a:srgbClr val="FEB80A"/>
                </a:solidFill>
              </a:rPr>
              <a:t>brain slices</a:t>
            </a:r>
          </a:p>
          <a:p>
            <a:pPr algn="just"/>
            <a:endParaRPr lang="en-US" b="1" dirty="0" smtClean="0">
              <a:solidFill>
                <a:srgbClr val="FEB80A"/>
              </a:solidFill>
            </a:endParaRPr>
          </a:p>
          <a:p>
            <a:pPr algn="just"/>
            <a:r>
              <a:rPr lang="en-US" dirty="0" smtClean="0"/>
              <a:t>Investigate the effects of </a:t>
            </a:r>
            <a:r>
              <a:rPr lang="en-US" b="1" dirty="0" smtClean="0">
                <a:solidFill>
                  <a:srgbClr val="FEB80A"/>
                </a:solidFill>
              </a:rPr>
              <a:t>genetic factors </a:t>
            </a:r>
            <a:r>
              <a:rPr lang="en-US" dirty="0" smtClean="0"/>
              <a:t>on neuronal functional development</a:t>
            </a:r>
          </a:p>
          <a:p>
            <a:pPr algn="just"/>
            <a:endParaRPr lang="en-US" dirty="0" smtClean="0"/>
          </a:p>
          <a:p>
            <a:pPr algn="just"/>
            <a:r>
              <a:rPr lang="en-US" dirty="0" smtClean="0"/>
              <a:t>Investigate the effects of </a:t>
            </a:r>
            <a:r>
              <a:rPr lang="en-US" b="1" dirty="0" smtClean="0">
                <a:solidFill>
                  <a:srgbClr val="FEB80A"/>
                </a:solidFill>
              </a:rPr>
              <a:t>drugs</a:t>
            </a:r>
            <a:r>
              <a:rPr lang="en-US" dirty="0" smtClean="0"/>
              <a:t> on neuronal development</a:t>
            </a:r>
            <a:endParaRPr lang="en-US" dirty="0"/>
          </a:p>
        </p:txBody>
      </p:sp>
    </p:spTree>
    <p:extLst>
      <p:ext uri="{BB962C8B-B14F-4D97-AF65-F5344CB8AC3E}">
        <p14:creationId xmlns:p14="http://schemas.microsoft.com/office/powerpoint/2010/main" val="126897769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2064"/>
            <a:ext cx="7772400" cy="914400"/>
          </a:xfrm>
        </p:spPr>
        <p:txBody>
          <a:bodyPr/>
          <a:lstStyle/>
          <a:p>
            <a:pPr algn="ctr"/>
            <a:r>
              <a:rPr lang="en-US" b="1" dirty="0" smtClean="0"/>
              <a:t>Publications</a:t>
            </a:r>
            <a:endParaRPr lang="en-US" b="1" dirty="0"/>
          </a:p>
        </p:txBody>
      </p:sp>
      <p:sp>
        <p:nvSpPr>
          <p:cNvPr id="3" name="Content Placeholder 2"/>
          <p:cNvSpPr>
            <a:spLocks noGrp="1"/>
          </p:cNvSpPr>
          <p:nvPr>
            <p:ph idx="1"/>
          </p:nvPr>
        </p:nvSpPr>
        <p:spPr>
          <a:xfrm>
            <a:off x="419100" y="1600200"/>
            <a:ext cx="8305800" cy="5029200"/>
          </a:xfrm>
        </p:spPr>
        <p:txBody>
          <a:bodyPr>
            <a:normAutofit fontScale="40000" lnSpcReduction="20000"/>
          </a:bodyPr>
          <a:lstStyle/>
          <a:p>
            <a:pPr>
              <a:lnSpc>
                <a:spcPct val="110000"/>
              </a:lnSpc>
            </a:pPr>
            <a:r>
              <a:rPr lang="en-US" sz="3500" dirty="0" smtClean="0"/>
              <a:t>A</a:t>
            </a:r>
            <a:r>
              <a:rPr lang="en-US" sz="3500" dirty="0"/>
              <a:t>. Napoli and I. Obeid, “Combined Common Spatial Pattern and spectral filtering for EEG-based BCIs,” </a:t>
            </a:r>
            <a:r>
              <a:rPr lang="en-US" sz="3500" i="1" dirty="0"/>
              <a:t>2011 5th Int. IEEE/EMBS Conf. Neural Eng.</a:t>
            </a:r>
            <a:r>
              <a:rPr lang="en-US" sz="3500" dirty="0"/>
              <a:t>, pp. 449–452, Apr. 2011</a:t>
            </a:r>
            <a:r>
              <a:rPr lang="en-US" sz="3500" dirty="0" smtClean="0"/>
              <a:t>.</a:t>
            </a:r>
          </a:p>
          <a:p>
            <a:pPr>
              <a:lnSpc>
                <a:spcPct val="110000"/>
              </a:lnSpc>
            </a:pPr>
            <a:endParaRPr lang="en-US" sz="2000" dirty="0" smtClean="0"/>
          </a:p>
          <a:p>
            <a:pPr>
              <a:lnSpc>
                <a:spcPct val="110000"/>
              </a:lnSpc>
            </a:pPr>
            <a:r>
              <a:rPr lang="en-US" sz="3500" dirty="0" smtClean="0"/>
              <a:t>A</a:t>
            </a:r>
            <a:r>
              <a:rPr lang="en-US" sz="3500" dirty="0"/>
              <a:t>. Napoli, M. </a:t>
            </a:r>
            <a:r>
              <a:rPr lang="en-US" sz="3500" dirty="0" err="1"/>
              <a:t>Barbe</a:t>
            </a:r>
            <a:r>
              <a:rPr lang="en-US" sz="3500" dirty="0"/>
              <a:t>, K. </a:t>
            </a:r>
            <a:r>
              <a:rPr lang="en-US" sz="3500" dirty="0" err="1"/>
              <a:t>Darvish</a:t>
            </a:r>
            <a:r>
              <a:rPr lang="en-US" sz="3500" dirty="0"/>
              <a:t>, and I. Obeid, “Assessing traumatic brain injuries using EEG power spectral analysis and instantaneous phase.,” </a:t>
            </a:r>
            <a:r>
              <a:rPr lang="en-US" sz="3500" i="1" dirty="0"/>
              <a:t>Conf. Proc. IEEE Eng. Med. Biol. Soc.</a:t>
            </a:r>
            <a:r>
              <a:rPr lang="en-US" sz="3500" dirty="0"/>
              <a:t>, vol. 2012, pp. 4692–5, Jan. 2012</a:t>
            </a:r>
            <a:r>
              <a:rPr lang="en-US" sz="3500" dirty="0" smtClean="0"/>
              <a:t>.</a:t>
            </a:r>
          </a:p>
          <a:p>
            <a:pPr>
              <a:lnSpc>
                <a:spcPct val="110000"/>
              </a:lnSpc>
            </a:pPr>
            <a:endParaRPr lang="en-US" sz="2000" dirty="0"/>
          </a:p>
          <a:p>
            <a:pPr>
              <a:lnSpc>
                <a:spcPct val="110000"/>
              </a:lnSpc>
            </a:pPr>
            <a:r>
              <a:rPr lang="en-US" sz="3500" dirty="0" smtClean="0"/>
              <a:t>A</a:t>
            </a:r>
            <a:r>
              <a:rPr lang="en-US" sz="3500" dirty="0"/>
              <a:t>. Napoli, M. </a:t>
            </a:r>
            <a:r>
              <a:rPr lang="en-US" sz="3500" dirty="0" err="1"/>
              <a:t>Barbe</a:t>
            </a:r>
            <a:r>
              <a:rPr lang="en-US" sz="3500" dirty="0"/>
              <a:t>, K. </a:t>
            </a:r>
            <a:r>
              <a:rPr lang="en-US" sz="3500" dirty="0" err="1"/>
              <a:t>Darvish</a:t>
            </a:r>
            <a:r>
              <a:rPr lang="en-US" sz="3500" dirty="0"/>
              <a:t>, and I. Obeid, “Assessing traumatic brain injuries using EEG power spectral analysis and instantaneous phase.,” </a:t>
            </a:r>
            <a:r>
              <a:rPr lang="en-US" sz="3500" i="1" dirty="0"/>
              <a:t>Conf. Proc. IEEE Eng. Med. Biol. Soc.</a:t>
            </a:r>
            <a:r>
              <a:rPr lang="en-US" sz="3500" dirty="0"/>
              <a:t>, vol. 2012, pp. 4692–5, Jan. 2012</a:t>
            </a:r>
            <a:r>
              <a:rPr lang="en-US" sz="3500" dirty="0" smtClean="0"/>
              <a:t>.</a:t>
            </a:r>
          </a:p>
          <a:p>
            <a:pPr>
              <a:lnSpc>
                <a:spcPct val="110000"/>
              </a:lnSpc>
            </a:pPr>
            <a:endParaRPr lang="en-US" sz="2000" dirty="0"/>
          </a:p>
          <a:p>
            <a:pPr>
              <a:lnSpc>
                <a:spcPct val="110000"/>
              </a:lnSpc>
            </a:pPr>
            <a:r>
              <a:rPr lang="en-US" sz="3500" dirty="0" smtClean="0"/>
              <a:t>A</a:t>
            </a:r>
            <a:r>
              <a:rPr lang="en-US" sz="3500" dirty="0"/>
              <a:t>. Napoli and I. Obeid, “Learning Cultured Neuronal Network Evolution Using False Discovery Rate Analysis,” </a:t>
            </a:r>
            <a:r>
              <a:rPr lang="en-US" sz="3500" i="1" dirty="0"/>
              <a:t>2013 39th </a:t>
            </a:r>
            <a:r>
              <a:rPr lang="en-US" sz="3500" i="1" dirty="0" err="1"/>
              <a:t>Annu</a:t>
            </a:r>
            <a:r>
              <a:rPr lang="en-US" sz="3500" i="1" dirty="0"/>
              <a:t>. Northeast </a:t>
            </a:r>
            <a:r>
              <a:rPr lang="en-US" sz="3500" i="1" dirty="0" err="1"/>
              <a:t>Bioeng</a:t>
            </a:r>
            <a:r>
              <a:rPr lang="en-US" sz="3500" i="1" dirty="0"/>
              <a:t>. Conf.</a:t>
            </a:r>
            <a:r>
              <a:rPr lang="en-US" sz="3500" dirty="0"/>
              <a:t>, pp. 25–26, Apr. 2013</a:t>
            </a:r>
            <a:r>
              <a:rPr lang="en-US" sz="3500" dirty="0" smtClean="0"/>
              <a:t>.</a:t>
            </a:r>
          </a:p>
          <a:p>
            <a:pPr>
              <a:lnSpc>
                <a:spcPct val="110000"/>
              </a:lnSpc>
            </a:pPr>
            <a:endParaRPr lang="en-US" sz="2000" dirty="0"/>
          </a:p>
          <a:p>
            <a:pPr>
              <a:lnSpc>
                <a:spcPct val="110000"/>
              </a:lnSpc>
            </a:pPr>
            <a:r>
              <a:rPr lang="en-US" sz="3500" dirty="0" smtClean="0"/>
              <a:t>A</a:t>
            </a:r>
            <a:r>
              <a:rPr lang="en-US" sz="3500" dirty="0"/>
              <a:t>. Napoli, M. </a:t>
            </a:r>
            <a:r>
              <a:rPr lang="en-US" sz="3500" dirty="0" err="1"/>
              <a:t>Sobel</a:t>
            </a:r>
            <a:r>
              <a:rPr lang="en-US" sz="3500" dirty="0"/>
              <a:t>, and </a:t>
            </a:r>
            <a:r>
              <a:rPr lang="en-US" sz="3500" dirty="0" smtClean="0"/>
              <a:t>I. Obeid, </a:t>
            </a:r>
            <a:r>
              <a:rPr lang="en-US" sz="3500" dirty="0"/>
              <a:t>“Learning Cultured Neural Network Temporal Evolution using Graph Theory,” in </a:t>
            </a:r>
            <a:r>
              <a:rPr lang="en-US" sz="3500" i="1" dirty="0"/>
              <a:t>Biomedical Engineering Society</a:t>
            </a:r>
            <a:r>
              <a:rPr lang="en-US" sz="3500" dirty="0"/>
              <a:t>, 2012</a:t>
            </a:r>
            <a:r>
              <a:rPr lang="en-US" sz="3500" dirty="0" smtClean="0"/>
              <a:t>.</a:t>
            </a:r>
          </a:p>
          <a:p>
            <a:pPr>
              <a:lnSpc>
                <a:spcPct val="110000"/>
              </a:lnSpc>
            </a:pPr>
            <a:endParaRPr lang="en-US" sz="2000" dirty="0"/>
          </a:p>
          <a:p>
            <a:pPr>
              <a:lnSpc>
                <a:spcPct val="110000"/>
              </a:lnSpc>
            </a:pPr>
            <a:r>
              <a:rPr lang="en-US" sz="3500" dirty="0" smtClean="0"/>
              <a:t>A</a:t>
            </a:r>
            <a:r>
              <a:rPr lang="en-US" sz="3500" dirty="0"/>
              <a:t>. Napoli, J. </a:t>
            </a:r>
            <a:r>
              <a:rPr lang="en-US" sz="3500" dirty="0" err="1"/>
              <a:t>Xie</a:t>
            </a:r>
            <a:r>
              <a:rPr lang="en-US" sz="3500" dirty="0"/>
              <a:t>, and I. Obeid, “Investigating the role of chronic stimulation in dissociated cortical neuron development,” in </a:t>
            </a:r>
            <a:r>
              <a:rPr lang="en-US" sz="3500" i="1" dirty="0"/>
              <a:t>Biomedical Engineering Society. Annual Meeting 2013</a:t>
            </a:r>
            <a:r>
              <a:rPr lang="en-US" sz="3500" dirty="0"/>
              <a:t>, 2013. </a:t>
            </a:r>
            <a:endParaRPr lang="en-US" sz="3500" dirty="0" smtClean="0"/>
          </a:p>
          <a:p>
            <a:pPr>
              <a:lnSpc>
                <a:spcPct val="110000"/>
              </a:lnSpc>
            </a:pPr>
            <a:endParaRPr lang="en-US" sz="2000" dirty="0" smtClean="0"/>
          </a:p>
          <a:p>
            <a:pPr>
              <a:lnSpc>
                <a:spcPct val="110000"/>
              </a:lnSpc>
            </a:pPr>
            <a:r>
              <a:rPr lang="en-US" sz="3500" dirty="0"/>
              <a:t>A. Napoli, J. </a:t>
            </a:r>
            <a:r>
              <a:rPr lang="en-US" sz="3500" dirty="0" err="1"/>
              <a:t>Xie</a:t>
            </a:r>
            <a:r>
              <a:rPr lang="en-US" sz="3500" dirty="0"/>
              <a:t>, I. Obeid</a:t>
            </a:r>
            <a:r>
              <a:rPr lang="en-US" sz="3500" dirty="0" smtClean="0"/>
              <a:t>. </a:t>
            </a:r>
            <a:r>
              <a:rPr lang="en-US" sz="3500" dirty="0"/>
              <a:t>“Understanding the temporal evolution of </a:t>
            </a:r>
            <a:r>
              <a:rPr lang="en-US" sz="3500" dirty="0" smtClean="0"/>
              <a:t>neuronal </a:t>
            </a:r>
            <a:r>
              <a:rPr lang="en-US" sz="3500" dirty="0"/>
              <a:t>connectivity in cultured networks </a:t>
            </a:r>
            <a:r>
              <a:rPr lang="en-US" sz="3500" dirty="0" smtClean="0"/>
              <a:t>using </a:t>
            </a:r>
            <a:r>
              <a:rPr lang="en-US" sz="3500" dirty="0"/>
              <a:t>statistical analysis </a:t>
            </a:r>
            <a:r>
              <a:rPr lang="en-US" sz="3500" dirty="0" smtClean="0"/>
              <a:t>”. </a:t>
            </a:r>
            <a:r>
              <a:rPr lang="fr-FR" sz="3500" dirty="0" smtClean="0"/>
              <a:t>BMC Neuroscience, </a:t>
            </a:r>
            <a:r>
              <a:rPr lang="fr-FR" sz="3500" dirty="0"/>
              <a:t>2014, 15:17 </a:t>
            </a:r>
            <a:endParaRPr lang="en-US" sz="3500" dirty="0" smtClean="0"/>
          </a:p>
          <a:p>
            <a:pPr>
              <a:lnSpc>
                <a:spcPct val="110000"/>
              </a:lnSpc>
            </a:pPr>
            <a:endParaRPr lang="en-US" sz="2000" dirty="0"/>
          </a:p>
          <a:p>
            <a:pPr>
              <a:lnSpc>
                <a:spcPct val="110000"/>
              </a:lnSpc>
            </a:pPr>
            <a:r>
              <a:rPr lang="en-US" sz="3500" dirty="0"/>
              <a:t>A. Napoli, I. Obeid</a:t>
            </a:r>
            <a:r>
              <a:rPr lang="en-US" sz="3500" dirty="0" smtClean="0"/>
              <a:t>. “Investigating Human Primary Neuron Functional Evolution”. In preparation</a:t>
            </a:r>
            <a:endParaRPr lang="en-US" sz="3500" dirty="0"/>
          </a:p>
        </p:txBody>
      </p:sp>
      <p:pic>
        <p:nvPicPr>
          <p:cNvPr id="8" name="Picture 109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2773515" cy="845844"/>
          </a:xfrm>
          <a:prstGeom prst="rect">
            <a:avLst/>
          </a:prstGeom>
          <a:solidFill>
            <a:schemeClr val="tx1"/>
          </a:soli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55547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12763"/>
            <a:ext cx="7772400" cy="914400"/>
          </a:xfrm>
        </p:spPr>
        <p:txBody>
          <a:bodyPr/>
          <a:lstStyle/>
          <a:p>
            <a:pPr algn="ctr"/>
            <a:r>
              <a:rPr lang="en-US" b="1" dirty="0" smtClean="0"/>
              <a:t>Cultured Neuronal Networks</a:t>
            </a:r>
            <a:endParaRPr lang="en-US" b="1" dirty="0"/>
          </a:p>
        </p:txBody>
      </p:sp>
      <p:sp>
        <p:nvSpPr>
          <p:cNvPr id="5" name="Content Placeholder 4"/>
          <p:cNvSpPr>
            <a:spLocks noGrp="1"/>
          </p:cNvSpPr>
          <p:nvPr>
            <p:ph idx="4294967295"/>
          </p:nvPr>
        </p:nvSpPr>
        <p:spPr>
          <a:xfrm>
            <a:off x="457200" y="1600200"/>
            <a:ext cx="8229600" cy="2895600"/>
          </a:xfrm>
        </p:spPr>
        <p:txBody>
          <a:bodyPr>
            <a:normAutofit fontScale="70000" lnSpcReduction="20000"/>
          </a:bodyPr>
          <a:lstStyle/>
          <a:p>
            <a:pPr algn="just"/>
            <a:r>
              <a:rPr lang="en-US" dirty="0" smtClean="0"/>
              <a:t>Networks of tens of thousands of brain cells can be grown in-vitro</a:t>
            </a:r>
            <a:r>
              <a:rPr lang="en-US" dirty="0"/>
              <a:t> </a:t>
            </a:r>
            <a:r>
              <a:rPr lang="en-US" dirty="0" smtClean="0"/>
              <a:t>on a Petri dish with multiple electrodes embedded in the substrate.</a:t>
            </a:r>
          </a:p>
          <a:p>
            <a:pPr algn="just"/>
            <a:endParaRPr lang="en-US" dirty="0"/>
          </a:p>
          <a:p>
            <a:pPr algn="just"/>
            <a:r>
              <a:rPr lang="en-US" dirty="0"/>
              <a:t>The neurons and supporting glial cells form a monolayer culture over the clear Micro Electrode Array (MEA) substrate. </a:t>
            </a:r>
            <a:endParaRPr lang="en-US" dirty="0" smtClean="0"/>
          </a:p>
          <a:p>
            <a:endParaRPr lang="en-US" dirty="0" smtClean="0"/>
          </a:p>
          <a:p>
            <a:pPr algn="just"/>
            <a:r>
              <a:rPr lang="en-US" dirty="0" smtClean="0"/>
              <a:t>The neurons in these cultures spontaneously branch out, establishing connections with their neighbors and start communicating.</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3600" y="4203191"/>
            <a:ext cx="3200400" cy="2560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pic4.tif"/>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029200" y="4203192"/>
            <a:ext cx="3200400" cy="256032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76200" y="6260068"/>
            <a:ext cx="1143000" cy="369332"/>
          </a:xfrm>
          <a:prstGeom prst="rect">
            <a:avLst/>
          </a:prstGeom>
          <a:noFill/>
        </p:spPr>
        <p:txBody>
          <a:bodyPr wrap="square" rtlCol="0">
            <a:spAutoFit/>
          </a:bodyPr>
          <a:lstStyle/>
          <a:p>
            <a:pPr algn="ctr"/>
            <a:r>
              <a:rPr lang="en-US" b="1" dirty="0" smtClean="0">
                <a:solidFill>
                  <a:srgbClr val="FEB80A"/>
                </a:solidFill>
              </a:rPr>
              <a:t>Neurons</a:t>
            </a:r>
            <a:endParaRPr lang="en-US" b="1" dirty="0">
              <a:solidFill>
                <a:srgbClr val="FEB80A"/>
              </a:solidFill>
            </a:endParaRPr>
          </a:p>
        </p:txBody>
      </p:sp>
      <p:sp>
        <p:nvSpPr>
          <p:cNvPr id="19" name="TextBox 18"/>
          <p:cNvSpPr txBox="1"/>
          <p:nvPr/>
        </p:nvSpPr>
        <p:spPr>
          <a:xfrm>
            <a:off x="0" y="4230469"/>
            <a:ext cx="1219200" cy="646331"/>
          </a:xfrm>
          <a:prstGeom prst="rect">
            <a:avLst/>
          </a:prstGeom>
          <a:noFill/>
        </p:spPr>
        <p:txBody>
          <a:bodyPr wrap="square" rtlCol="0">
            <a:spAutoFit/>
          </a:bodyPr>
          <a:lstStyle/>
          <a:p>
            <a:pPr algn="ctr"/>
            <a:r>
              <a:rPr lang="en-US" b="1" dirty="0" smtClean="0">
                <a:solidFill>
                  <a:srgbClr val="FEB80A"/>
                </a:solidFill>
              </a:rPr>
              <a:t>Neural Processes</a:t>
            </a:r>
            <a:endParaRPr lang="en-US" b="1" dirty="0">
              <a:solidFill>
                <a:srgbClr val="FEB80A"/>
              </a:solidFill>
            </a:endParaRPr>
          </a:p>
        </p:txBody>
      </p:sp>
      <p:cxnSp>
        <p:nvCxnSpPr>
          <p:cNvPr id="20" name="Straight Arrow Connector 19"/>
          <p:cNvCxnSpPr>
            <a:stCxn id="19" idx="3"/>
          </p:cNvCxnSpPr>
          <p:nvPr/>
        </p:nvCxnSpPr>
        <p:spPr>
          <a:xfrm>
            <a:off x="1219200" y="4553635"/>
            <a:ext cx="1752600" cy="1008965"/>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1143000" y="6477000"/>
            <a:ext cx="685800" cy="32266"/>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57" t="2618" r="2384" b="1476"/>
          <a:stretch/>
        </p:blipFill>
        <p:spPr bwMode="auto">
          <a:xfrm>
            <a:off x="4927600" y="4191000"/>
            <a:ext cx="3352800" cy="26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a:stCxn id="12" idx="2"/>
          </p:cNvCxnSpPr>
          <p:nvPr/>
        </p:nvCxnSpPr>
        <p:spPr>
          <a:xfrm flipH="1">
            <a:off x="7696200" y="4560332"/>
            <a:ext cx="800100" cy="392668"/>
          </a:xfrm>
          <a:prstGeom prst="straightConnector1">
            <a:avLst/>
          </a:prstGeom>
          <a:ln w="381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924800" y="4191000"/>
            <a:ext cx="1143000" cy="369332"/>
          </a:xfrm>
          <a:prstGeom prst="rect">
            <a:avLst/>
          </a:prstGeom>
          <a:noFill/>
        </p:spPr>
        <p:txBody>
          <a:bodyPr wrap="square" rtlCol="0">
            <a:spAutoFit/>
          </a:bodyPr>
          <a:lstStyle/>
          <a:p>
            <a:pPr algn="ctr"/>
            <a:r>
              <a:rPr lang="en-US" b="1" dirty="0" smtClean="0">
                <a:solidFill>
                  <a:srgbClr val="FEB80A"/>
                </a:solidFill>
              </a:rPr>
              <a:t>Electrode</a:t>
            </a:r>
            <a:endParaRPr lang="en-US" b="1" dirty="0">
              <a:solidFill>
                <a:srgbClr val="FEB80A"/>
              </a:solidFill>
            </a:endParaRPr>
          </a:p>
        </p:txBody>
      </p:sp>
    </p:spTree>
    <p:extLst>
      <p:ext uri="{BB962C8B-B14F-4D97-AF65-F5344CB8AC3E}">
        <p14:creationId xmlns:p14="http://schemas.microsoft.com/office/powerpoint/2010/main" val="2113257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References</a:t>
            </a:r>
            <a:endParaRPr lang="en-US" b="1" dirty="0"/>
          </a:p>
        </p:txBody>
      </p:sp>
      <p:sp>
        <p:nvSpPr>
          <p:cNvPr id="3" name="Content Placeholder 2"/>
          <p:cNvSpPr>
            <a:spLocks noGrp="1"/>
          </p:cNvSpPr>
          <p:nvPr>
            <p:ph idx="1"/>
          </p:nvPr>
        </p:nvSpPr>
        <p:spPr>
          <a:xfrm>
            <a:off x="685800" y="1783560"/>
            <a:ext cx="7772400" cy="4769640"/>
          </a:xfrm>
        </p:spPr>
        <p:txBody>
          <a:bodyPr>
            <a:normAutofit fontScale="55000" lnSpcReduction="20000"/>
          </a:bodyPr>
          <a:lstStyle/>
          <a:p>
            <a:r>
              <a:rPr lang="en-US" dirty="0"/>
              <a:t>T. B. </a:t>
            </a:r>
            <a:r>
              <a:rPr lang="en-US" dirty="0" err="1"/>
              <a:t>Demarse</a:t>
            </a:r>
            <a:r>
              <a:rPr lang="en-US" dirty="0"/>
              <a:t>, D. a </a:t>
            </a:r>
            <a:r>
              <a:rPr lang="en-US" dirty="0" err="1"/>
              <a:t>Wagenaar</a:t>
            </a:r>
            <a:r>
              <a:rPr lang="en-US" dirty="0"/>
              <a:t>, A. W. </a:t>
            </a:r>
            <a:r>
              <a:rPr lang="en-US" dirty="0" err="1"/>
              <a:t>Blau</a:t>
            </a:r>
            <a:r>
              <a:rPr lang="en-US" dirty="0"/>
              <a:t>, and S. M. Potter, “The </a:t>
            </a:r>
            <a:r>
              <a:rPr lang="en-US" dirty="0" err="1"/>
              <a:t>Neurally</a:t>
            </a:r>
            <a:r>
              <a:rPr lang="en-US" dirty="0"/>
              <a:t> Controlled </a:t>
            </a:r>
            <a:r>
              <a:rPr lang="en-US" dirty="0" err="1"/>
              <a:t>Animat</a:t>
            </a:r>
            <a:r>
              <a:rPr lang="en-US" dirty="0"/>
              <a:t>: Biological Brains Acting with Simulated Bodies.,” </a:t>
            </a:r>
            <a:r>
              <a:rPr lang="en-US" dirty="0" err="1"/>
              <a:t>Auton</a:t>
            </a:r>
            <a:r>
              <a:rPr lang="en-US" dirty="0"/>
              <a:t>. Robots, vol. 11, no. 3, pp. 305–310, Jan. 2001</a:t>
            </a:r>
            <a:r>
              <a:rPr lang="en-US" dirty="0" smtClean="0"/>
              <a:t>.</a:t>
            </a:r>
          </a:p>
          <a:p>
            <a:endParaRPr lang="en-US" dirty="0"/>
          </a:p>
          <a:p>
            <a:r>
              <a:rPr lang="en-US" dirty="0"/>
              <a:t>T. B. </a:t>
            </a:r>
            <a:r>
              <a:rPr lang="en-US" dirty="0" err="1"/>
              <a:t>Demarse</a:t>
            </a:r>
            <a:r>
              <a:rPr lang="en-US" dirty="0"/>
              <a:t>, D. a </a:t>
            </a:r>
            <a:r>
              <a:rPr lang="en-US" dirty="0" err="1"/>
              <a:t>Wagenaar</a:t>
            </a:r>
            <a:r>
              <a:rPr lang="en-US" dirty="0"/>
              <a:t>, A. W. </a:t>
            </a:r>
            <a:r>
              <a:rPr lang="en-US" dirty="0" err="1"/>
              <a:t>Blau</a:t>
            </a:r>
            <a:r>
              <a:rPr lang="en-US" dirty="0"/>
              <a:t>, and S. M. Potter, “The </a:t>
            </a:r>
            <a:r>
              <a:rPr lang="en-US" dirty="0" err="1"/>
              <a:t>Neurally</a:t>
            </a:r>
            <a:r>
              <a:rPr lang="en-US" dirty="0"/>
              <a:t> Controlled </a:t>
            </a:r>
            <a:r>
              <a:rPr lang="en-US" dirty="0" err="1"/>
              <a:t>Animat</a:t>
            </a:r>
            <a:r>
              <a:rPr lang="en-US" dirty="0"/>
              <a:t>: Biological Brains Acting with Simulated Bodies.,” </a:t>
            </a:r>
            <a:r>
              <a:rPr lang="en-US" i="1" dirty="0" err="1"/>
              <a:t>Auton</a:t>
            </a:r>
            <a:r>
              <a:rPr lang="en-US" i="1" dirty="0"/>
              <a:t>. Robots</a:t>
            </a:r>
            <a:r>
              <a:rPr lang="en-US" dirty="0"/>
              <a:t>, vol. 11, no. 3, pp. 305–310, Jan. 2001</a:t>
            </a:r>
            <a:r>
              <a:rPr lang="en-US" dirty="0" smtClean="0"/>
              <a:t>.</a:t>
            </a:r>
          </a:p>
          <a:p>
            <a:endParaRPr lang="en-US" dirty="0" smtClean="0"/>
          </a:p>
          <a:p>
            <a:r>
              <a:rPr lang="en-US" dirty="0"/>
              <a:t>A.-C. </a:t>
            </a:r>
            <a:r>
              <a:rPr lang="en-US" dirty="0" err="1"/>
              <a:t>Camproux</a:t>
            </a:r>
            <a:r>
              <a:rPr lang="en-US" dirty="0"/>
              <a:t>, F. </a:t>
            </a:r>
            <a:r>
              <a:rPr lang="en-US" dirty="0" err="1"/>
              <a:t>Saunier</a:t>
            </a:r>
            <a:r>
              <a:rPr lang="en-US" dirty="0"/>
              <a:t>, G. </a:t>
            </a:r>
            <a:r>
              <a:rPr lang="en-US" dirty="0" err="1"/>
              <a:t>Chouvet</a:t>
            </a:r>
            <a:r>
              <a:rPr lang="en-US" dirty="0"/>
              <a:t>, J.-C. </a:t>
            </a:r>
            <a:r>
              <a:rPr lang="en-US" dirty="0" err="1"/>
              <a:t>Thalabard</a:t>
            </a:r>
            <a:r>
              <a:rPr lang="en-US" dirty="0"/>
              <a:t>, and G. Thomas, “A Hidden Markov Model Approach,” </a:t>
            </a:r>
            <a:r>
              <a:rPr lang="en-US" i="1" dirty="0" err="1"/>
              <a:t>Biophys</a:t>
            </a:r>
            <a:r>
              <a:rPr lang="en-US" i="1" dirty="0"/>
              <a:t>. J.</a:t>
            </a:r>
            <a:r>
              <a:rPr lang="en-US" dirty="0"/>
              <a:t>, vol. 71, no. November, pp. 2404–2412, 1996. </a:t>
            </a:r>
            <a:endParaRPr lang="en-US" dirty="0" smtClean="0"/>
          </a:p>
          <a:p>
            <a:endParaRPr lang="en-US" dirty="0" smtClean="0"/>
          </a:p>
          <a:p>
            <a:r>
              <a:rPr lang="en-US" dirty="0"/>
              <a:t>D. </a:t>
            </a:r>
            <a:r>
              <a:rPr lang="en-US" dirty="0" err="1"/>
              <a:t>Patnaik</a:t>
            </a:r>
            <a:r>
              <a:rPr lang="en-US" dirty="0"/>
              <a:t>, S. </a:t>
            </a:r>
            <a:r>
              <a:rPr lang="en-US" dirty="0" err="1"/>
              <a:t>Laxman</a:t>
            </a:r>
            <a:r>
              <a:rPr lang="en-US" dirty="0"/>
              <a:t>, and N. </a:t>
            </a:r>
            <a:r>
              <a:rPr lang="en-US" dirty="0" err="1"/>
              <a:t>Ramakrishnan</a:t>
            </a:r>
            <a:r>
              <a:rPr lang="en-US" dirty="0"/>
              <a:t>, “Discovering excitatory relationships using dynamic Bayesian networks,” </a:t>
            </a:r>
            <a:r>
              <a:rPr lang="en-US" i="1" dirty="0" err="1"/>
              <a:t>Knowl</a:t>
            </a:r>
            <a:r>
              <a:rPr lang="en-US" i="1" dirty="0"/>
              <a:t>. Inf. …</a:t>
            </a:r>
            <a:r>
              <a:rPr lang="en-US" dirty="0"/>
              <a:t>, vol. 29, no. 2, pp. 273–303, Sep. 2011. </a:t>
            </a:r>
            <a:endParaRPr lang="en-US" dirty="0" smtClean="0"/>
          </a:p>
          <a:p>
            <a:endParaRPr lang="en-US" dirty="0"/>
          </a:p>
          <a:p>
            <a:r>
              <a:rPr lang="en-US" dirty="0"/>
              <a:t>D. </a:t>
            </a:r>
            <a:r>
              <a:rPr lang="en-US" dirty="0" smtClean="0"/>
              <a:t>A  </a:t>
            </a:r>
            <a:r>
              <a:rPr lang="en-US" dirty="0" err="1"/>
              <a:t>Wagenaar</a:t>
            </a:r>
            <a:r>
              <a:rPr lang="en-US" dirty="0"/>
              <a:t>, J. Pine, and S. M. Potter, “An extremely rich repertoire of bursting patterns during the development of cortical cultures.,” </a:t>
            </a:r>
            <a:r>
              <a:rPr lang="en-US" i="1" dirty="0"/>
              <a:t>BMC </a:t>
            </a:r>
            <a:r>
              <a:rPr lang="en-US" i="1" dirty="0" err="1"/>
              <a:t>Neurosci</a:t>
            </a:r>
            <a:r>
              <a:rPr lang="en-US" i="1" dirty="0"/>
              <a:t>.</a:t>
            </a:r>
            <a:r>
              <a:rPr lang="en-US" dirty="0"/>
              <a:t>, vol. 7, p. 11, Jan. </a:t>
            </a:r>
            <a:r>
              <a:rPr lang="en-US" dirty="0" smtClean="0"/>
              <a:t>2006</a:t>
            </a:r>
            <a:endParaRPr lang="en-US" dirty="0"/>
          </a:p>
        </p:txBody>
      </p:sp>
    </p:spTree>
    <p:extLst>
      <p:ext uri="{BB962C8B-B14F-4D97-AF65-F5344CB8AC3E}">
        <p14:creationId xmlns:p14="http://schemas.microsoft.com/office/powerpoint/2010/main" val="297516889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971800"/>
            <a:ext cx="7772400" cy="914400"/>
          </a:xfrm>
        </p:spPr>
        <p:txBody>
          <a:bodyPr/>
          <a:lstStyle/>
          <a:p>
            <a:pPr algn="ctr"/>
            <a:r>
              <a:rPr lang="en-US" b="1" dirty="0" smtClean="0"/>
              <a:t>Thanks</a:t>
            </a:r>
            <a:endParaRPr lang="en-US" b="1"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6200" y="1347827"/>
            <a:ext cx="3375730" cy="4519573"/>
          </a:xfrm>
          <a:prstGeom prst="rect">
            <a:avLst/>
          </a:prstGeom>
        </p:spPr>
      </p:pic>
      <p:pic>
        <p:nvPicPr>
          <p:cNvPr id="2" name="Picture 1"/>
          <p:cNvPicPr>
            <a:picLocks noChangeAspect="1"/>
          </p:cNvPicPr>
          <p:nvPr/>
        </p:nvPicPr>
        <p:blipFill>
          <a:blip r:embed="rId4"/>
          <a:stretch>
            <a:fillRect/>
          </a:stretch>
        </p:blipFill>
        <p:spPr>
          <a:xfrm>
            <a:off x="3757102" y="1371600"/>
            <a:ext cx="5203010" cy="3886200"/>
          </a:xfrm>
          <a:prstGeom prst="rect">
            <a:avLst/>
          </a:prstGeom>
        </p:spPr>
      </p:pic>
      <p:pic>
        <p:nvPicPr>
          <p:cNvPr id="6" name="Picture 5"/>
          <p:cNvPicPr>
            <a:picLocks noChangeAspect="1"/>
          </p:cNvPicPr>
          <p:nvPr/>
        </p:nvPicPr>
        <p:blipFill>
          <a:blip r:embed="rId5"/>
          <a:stretch>
            <a:fillRect/>
          </a:stretch>
        </p:blipFill>
        <p:spPr>
          <a:xfrm>
            <a:off x="4495800" y="1524000"/>
            <a:ext cx="3073400" cy="4114800"/>
          </a:xfrm>
          <a:prstGeom prst="rect">
            <a:avLst/>
          </a:prstGeom>
        </p:spPr>
      </p:pic>
    </p:spTree>
    <p:extLst>
      <p:ext uri="{BB962C8B-B14F-4D97-AF65-F5344CB8AC3E}">
        <p14:creationId xmlns:p14="http://schemas.microsoft.com/office/powerpoint/2010/main" val="2979784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1.16166E-6 -1.5887E-6 L -1.16166E-6 -0.38907 " pathEditMode="relative" rAng="0" ptsTypes="AA">
                                      <p:cBhvr>
                                        <p:cTn id="6" dur="2000" fill="hold"/>
                                        <p:tgtEl>
                                          <p:spTgt spid="4"/>
                                        </p:tgtEl>
                                        <p:attrNameLst>
                                          <p:attrName>ppt_x</p:attrName>
                                          <p:attrName>ppt_y</p:attrName>
                                        </p:attrNameLst>
                                      </p:cBhvr>
                                      <p:rCtr x="0" y="-19453"/>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4" name="Title 3"/>
          <p:cNvSpPr>
            <a:spLocks noGrp="1"/>
          </p:cNvSpPr>
          <p:nvPr>
            <p:ph type="title"/>
          </p:nvPr>
        </p:nvSpPr>
        <p:spPr>
          <a:xfrm>
            <a:off x="685800" y="152400"/>
            <a:ext cx="7772400" cy="914400"/>
          </a:xfrm>
        </p:spPr>
        <p:txBody>
          <a:bodyPr/>
          <a:lstStyle/>
          <a:p>
            <a:pPr algn="ctr"/>
            <a:r>
              <a:rPr lang="en-US" sz="4800" b="1" dirty="0">
                <a:solidFill>
                  <a:srgbClr val="FF0000"/>
                </a:solidFill>
              </a:rPr>
              <a:t>Questions</a:t>
            </a:r>
          </a:p>
        </p:txBody>
      </p:sp>
      <p:sp>
        <p:nvSpPr>
          <p:cNvPr id="6" name="Rectangle 5"/>
          <p:cNvSpPr/>
          <p:nvPr/>
        </p:nvSpPr>
        <p:spPr>
          <a:xfrm>
            <a:off x="0" y="5943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TextBox 6"/>
          <p:cNvSpPr txBox="1"/>
          <p:nvPr/>
        </p:nvSpPr>
        <p:spPr>
          <a:xfrm>
            <a:off x="0" y="5574268"/>
            <a:ext cx="1160857" cy="369332"/>
          </a:xfrm>
          <a:prstGeom prst="rect">
            <a:avLst/>
          </a:prstGeom>
          <a:noFill/>
        </p:spPr>
        <p:txBody>
          <a:bodyPr wrap="none" rtlCol="0">
            <a:spAutoFit/>
          </a:bodyPr>
          <a:lstStyle/>
          <a:p>
            <a:pPr algn="ctr"/>
            <a:r>
              <a:rPr lang="en-US" dirty="0" smtClean="0"/>
              <a:t>… di </a:t>
            </a:r>
            <a:r>
              <a:rPr lang="en-US" dirty="0" err="1" smtClean="0"/>
              <a:t>piu</a:t>
            </a:r>
            <a:r>
              <a:rPr lang="en-US" dirty="0" smtClean="0"/>
              <a:t>’… </a:t>
            </a:r>
            <a:endParaRPr lang="en-US" dirty="0"/>
          </a:p>
        </p:txBody>
      </p:sp>
    </p:spTree>
    <p:extLst>
      <p:ext uri="{BB962C8B-B14F-4D97-AF65-F5344CB8AC3E}">
        <p14:creationId xmlns:p14="http://schemas.microsoft.com/office/powerpoint/2010/main" val="3729992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12763"/>
            <a:ext cx="7772400" cy="914400"/>
          </a:xfrm>
        </p:spPr>
        <p:txBody>
          <a:bodyPr/>
          <a:lstStyle/>
          <a:p>
            <a:pPr algn="ctr"/>
            <a:r>
              <a:rPr lang="en-US" b="1" dirty="0" smtClean="0"/>
              <a:t>Research Objective</a:t>
            </a:r>
            <a:endParaRPr lang="en-US" b="1" dirty="0"/>
          </a:p>
        </p:txBody>
      </p:sp>
      <p:sp>
        <p:nvSpPr>
          <p:cNvPr id="3" name="Content Placeholder 2"/>
          <p:cNvSpPr>
            <a:spLocks noGrp="1"/>
          </p:cNvSpPr>
          <p:nvPr>
            <p:ph idx="4294967295"/>
          </p:nvPr>
        </p:nvSpPr>
        <p:spPr>
          <a:xfrm>
            <a:off x="685800" y="1600200"/>
            <a:ext cx="7772400" cy="1524000"/>
          </a:xfrm>
        </p:spPr>
        <p:txBody>
          <a:bodyPr>
            <a:normAutofit/>
          </a:bodyPr>
          <a:lstStyle/>
          <a:p>
            <a:pPr marL="68580" indent="0" algn="ctr">
              <a:buNone/>
            </a:pPr>
            <a:r>
              <a:rPr lang="en-US" dirty="0"/>
              <a:t>C</a:t>
            </a:r>
            <a:r>
              <a:rPr lang="en-US" dirty="0" smtClean="0"/>
              <a:t>ombining MEAs with novel electrophysiology experimental paradigms and statistical data analysis</a:t>
            </a:r>
          </a:p>
          <a:p>
            <a:pPr marL="68580" indent="0" algn="just">
              <a:buNone/>
            </a:pPr>
            <a:endParaRPr lang="en-US" dirty="0" smtClean="0"/>
          </a:p>
        </p:txBody>
      </p:sp>
      <p:sp>
        <p:nvSpPr>
          <p:cNvPr id="4" name="Down Arrow 3"/>
          <p:cNvSpPr/>
          <p:nvPr/>
        </p:nvSpPr>
        <p:spPr>
          <a:xfrm>
            <a:off x="4038600" y="3733800"/>
            <a:ext cx="1066800" cy="1219200"/>
          </a:xfrm>
          <a:prstGeom prst="downArrow">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685800" y="4876800"/>
            <a:ext cx="7772400" cy="1524000"/>
          </a:xfrm>
          <a:prstGeom prst="rect">
            <a:avLst/>
          </a:prstGeom>
        </p:spPr>
        <p:txBody>
          <a:bodyPr vert="horz">
            <a:normAutofit/>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marL="68580" indent="0" algn="ctr">
              <a:buNone/>
            </a:pPr>
            <a:r>
              <a:rPr lang="en-US" dirty="0"/>
              <a:t>T</a:t>
            </a:r>
            <a:r>
              <a:rPr lang="en-US" dirty="0" smtClean="0"/>
              <a:t>he </a:t>
            </a:r>
            <a:r>
              <a:rPr lang="en-US" dirty="0"/>
              <a:t>mechanisms </a:t>
            </a:r>
            <a:r>
              <a:rPr lang="en-US" dirty="0" smtClean="0"/>
              <a:t>regulating </a:t>
            </a:r>
            <a:r>
              <a:rPr lang="en-US" dirty="0"/>
              <a:t>brain development at the level of synaptic formation and </a:t>
            </a:r>
            <a:r>
              <a:rPr lang="en-US" dirty="0" smtClean="0"/>
              <a:t>neuronal network development</a:t>
            </a:r>
          </a:p>
          <a:p>
            <a:pPr marL="68580" indent="0" algn="r">
              <a:buFont typeface="Wingdings"/>
              <a:buNone/>
            </a:pPr>
            <a:endParaRPr lang="en-US" dirty="0" smtClean="0"/>
          </a:p>
          <a:p>
            <a:pPr marL="68580" indent="0" algn="just">
              <a:buFont typeface="Wingdings"/>
              <a:buNone/>
            </a:pPr>
            <a:endParaRPr lang="en-US" dirty="0" smtClean="0"/>
          </a:p>
        </p:txBody>
      </p:sp>
      <p:sp>
        <p:nvSpPr>
          <p:cNvPr id="7" name="TextBox 6"/>
          <p:cNvSpPr txBox="1"/>
          <p:nvPr/>
        </p:nvSpPr>
        <p:spPr>
          <a:xfrm>
            <a:off x="3390900" y="3058180"/>
            <a:ext cx="2362200" cy="523220"/>
          </a:xfrm>
          <a:prstGeom prst="rect">
            <a:avLst/>
          </a:prstGeom>
          <a:noFill/>
        </p:spPr>
        <p:txBody>
          <a:bodyPr wrap="square" rtlCol="0">
            <a:spAutoFit/>
          </a:bodyPr>
          <a:lstStyle/>
          <a:p>
            <a:r>
              <a:rPr lang="en-US" sz="2800" b="1" dirty="0" smtClean="0">
                <a:solidFill>
                  <a:schemeClr val="accent3"/>
                </a:solidFill>
              </a:rPr>
              <a:t>INVESTIGATE</a:t>
            </a:r>
            <a:endParaRPr lang="en-US" sz="2800" b="1" dirty="0">
              <a:solidFill>
                <a:schemeClr val="accent3"/>
              </a:solidFill>
            </a:endParaRPr>
          </a:p>
        </p:txBody>
      </p:sp>
    </p:spTree>
    <p:extLst>
      <p:ext uri="{BB962C8B-B14F-4D97-AF65-F5344CB8AC3E}">
        <p14:creationId xmlns:p14="http://schemas.microsoft.com/office/powerpoint/2010/main" val="23394554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MEA Technology Benefits</a:t>
            </a:r>
            <a:endParaRPr lang="en-US" b="1" dirty="0"/>
          </a:p>
        </p:txBody>
      </p:sp>
      <p:sp>
        <p:nvSpPr>
          <p:cNvPr id="3" name="Content Placeholder 2"/>
          <p:cNvSpPr>
            <a:spLocks noGrp="1"/>
          </p:cNvSpPr>
          <p:nvPr>
            <p:ph idx="1"/>
          </p:nvPr>
        </p:nvSpPr>
        <p:spPr/>
        <p:txBody>
          <a:bodyPr>
            <a:normAutofit fontScale="92500" lnSpcReduction="10000"/>
          </a:bodyPr>
          <a:lstStyle/>
          <a:p>
            <a:r>
              <a:rPr lang="en-US" b="1" u="sng" dirty="0" smtClean="0">
                <a:solidFill>
                  <a:srgbClr val="FEB80A"/>
                </a:solidFill>
              </a:rPr>
              <a:t>Simplify</a:t>
            </a:r>
            <a:r>
              <a:rPr lang="en-US" dirty="0" smtClean="0">
                <a:solidFill>
                  <a:srgbClr val="FEB80A"/>
                </a:solidFill>
              </a:rPr>
              <a:t> </a:t>
            </a:r>
            <a:r>
              <a:rPr lang="en-US" dirty="0" smtClean="0"/>
              <a:t>experiments and acquisition systems</a:t>
            </a:r>
          </a:p>
          <a:p>
            <a:endParaRPr lang="en-US" dirty="0" smtClean="0"/>
          </a:p>
          <a:p>
            <a:r>
              <a:rPr lang="en-US" dirty="0" smtClean="0"/>
              <a:t>Build </a:t>
            </a:r>
            <a:r>
              <a:rPr lang="en-US" b="1" u="sng" dirty="0" smtClean="0">
                <a:solidFill>
                  <a:srgbClr val="FEB80A"/>
                </a:solidFill>
              </a:rPr>
              <a:t>more realistic</a:t>
            </a:r>
            <a:r>
              <a:rPr lang="en-US" b="1" dirty="0" smtClean="0">
                <a:solidFill>
                  <a:srgbClr val="FEB80A"/>
                </a:solidFill>
              </a:rPr>
              <a:t> </a:t>
            </a:r>
            <a:r>
              <a:rPr lang="en-US" dirty="0" smtClean="0"/>
              <a:t>brain models</a:t>
            </a:r>
          </a:p>
          <a:p>
            <a:endParaRPr lang="en-US" dirty="0" smtClean="0"/>
          </a:p>
          <a:p>
            <a:r>
              <a:rPr lang="en-US" b="1" u="sng" dirty="0" smtClean="0">
                <a:solidFill>
                  <a:srgbClr val="FEB80A"/>
                </a:solidFill>
              </a:rPr>
              <a:t>High controlled</a:t>
            </a:r>
            <a:r>
              <a:rPr lang="en-US" b="1" dirty="0" smtClean="0">
                <a:solidFill>
                  <a:srgbClr val="FEB80A"/>
                </a:solidFill>
              </a:rPr>
              <a:t> </a:t>
            </a:r>
            <a:r>
              <a:rPr lang="en-US" dirty="0" smtClean="0"/>
              <a:t>experimental conditions</a:t>
            </a:r>
          </a:p>
          <a:p>
            <a:endParaRPr lang="en-US" dirty="0" smtClean="0"/>
          </a:p>
          <a:p>
            <a:r>
              <a:rPr lang="en-US" b="1" u="sng" dirty="0" smtClean="0">
                <a:solidFill>
                  <a:srgbClr val="FEB80A"/>
                </a:solidFill>
              </a:rPr>
              <a:t>Long-term</a:t>
            </a:r>
            <a:r>
              <a:rPr lang="en-US" b="1" dirty="0" smtClean="0">
                <a:solidFill>
                  <a:srgbClr val="FEB80A"/>
                </a:solidFill>
              </a:rPr>
              <a:t> </a:t>
            </a:r>
            <a:r>
              <a:rPr lang="en-US" dirty="0" smtClean="0"/>
              <a:t>studies (up to a few months)</a:t>
            </a:r>
          </a:p>
          <a:p>
            <a:endParaRPr lang="en-US" dirty="0" smtClean="0"/>
          </a:p>
          <a:p>
            <a:r>
              <a:rPr lang="en-US" dirty="0" smtClean="0"/>
              <a:t>Study neuronal </a:t>
            </a:r>
            <a:r>
              <a:rPr lang="en-US" b="1" u="sng" dirty="0" smtClean="0">
                <a:solidFill>
                  <a:srgbClr val="FEB80A"/>
                </a:solidFill>
              </a:rPr>
              <a:t>network connectivity</a:t>
            </a:r>
          </a:p>
          <a:p>
            <a:endParaRPr lang="en-US" dirty="0"/>
          </a:p>
        </p:txBody>
      </p:sp>
    </p:spTree>
    <p:extLst>
      <p:ext uri="{BB962C8B-B14F-4D97-AF65-F5344CB8AC3E}">
        <p14:creationId xmlns:p14="http://schemas.microsoft.com/office/powerpoint/2010/main" val="230638204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MEA Experiments</a:t>
            </a:r>
            <a:endParaRPr lang="en-US" b="1" dirty="0"/>
          </a:p>
        </p:txBody>
      </p:sp>
      <p:sp>
        <p:nvSpPr>
          <p:cNvPr id="5" name="Content Placeholder 4"/>
          <p:cNvSpPr>
            <a:spLocks noGrp="1"/>
          </p:cNvSpPr>
          <p:nvPr>
            <p:ph sz="half" idx="1"/>
          </p:nvPr>
        </p:nvSpPr>
        <p:spPr>
          <a:xfrm>
            <a:off x="76200" y="1770501"/>
            <a:ext cx="4038600" cy="4525963"/>
          </a:xfrm>
        </p:spPr>
        <p:txBody>
          <a:bodyPr/>
          <a:lstStyle/>
          <a:p>
            <a:pPr marL="68580" indent="0" algn="ctr">
              <a:buNone/>
            </a:pPr>
            <a:r>
              <a:rPr lang="en-US" dirty="0" smtClean="0"/>
              <a:t>Hybrid Systems	</a:t>
            </a:r>
            <a:endParaRPr lang="en-US" dirty="0"/>
          </a:p>
        </p:txBody>
      </p:sp>
      <p:sp>
        <p:nvSpPr>
          <p:cNvPr id="6" name="Content Placeholder 5"/>
          <p:cNvSpPr>
            <a:spLocks noGrp="1"/>
          </p:cNvSpPr>
          <p:nvPr>
            <p:ph sz="half" idx="2"/>
          </p:nvPr>
        </p:nvSpPr>
        <p:spPr>
          <a:xfrm>
            <a:off x="4800600" y="1770501"/>
            <a:ext cx="4038600" cy="4525963"/>
          </a:xfrm>
        </p:spPr>
        <p:txBody>
          <a:bodyPr/>
          <a:lstStyle/>
          <a:p>
            <a:pPr marL="68580" indent="0" algn="ctr">
              <a:buNone/>
            </a:pPr>
            <a:r>
              <a:rPr lang="en-US" dirty="0" smtClean="0"/>
              <a:t>More Realistic Brain Models</a:t>
            </a:r>
            <a:endParaRPr lang="en-US" dirty="0"/>
          </a:p>
        </p:txBody>
      </p:sp>
      <p:pic>
        <p:nvPicPr>
          <p:cNvPr id="7" name="Picture 6"/>
          <p:cNvPicPr>
            <a:picLocks noChangeAspect="1"/>
          </p:cNvPicPr>
          <p:nvPr/>
        </p:nvPicPr>
        <p:blipFill>
          <a:blip r:embed="rId3"/>
          <a:stretch>
            <a:fillRect/>
          </a:stretch>
        </p:blipFill>
        <p:spPr>
          <a:xfrm>
            <a:off x="76200" y="3733800"/>
            <a:ext cx="3941558" cy="2971800"/>
          </a:xfrm>
          <a:prstGeom prst="rect">
            <a:avLst/>
          </a:prstGeom>
        </p:spPr>
      </p:pic>
      <p:sp>
        <p:nvSpPr>
          <p:cNvPr id="8" name="Rectangle 7"/>
          <p:cNvSpPr/>
          <p:nvPr/>
        </p:nvSpPr>
        <p:spPr>
          <a:xfrm>
            <a:off x="0" y="2667000"/>
            <a:ext cx="4267200" cy="943928"/>
          </a:xfrm>
          <a:prstGeom prst="rect">
            <a:avLst/>
          </a:prstGeom>
        </p:spPr>
        <p:txBody>
          <a:bodyPr wrap="square">
            <a:normAutofit fontScale="85000" lnSpcReduction="10000"/>
          </a:bodyPr>
          <a:lstStyle/>
          <a:p>
            <a:r>
              <a:rPr lang="en-US" i="1" dirty="0" err="1"/>
              <a:t>Bakkum</a:t>
            </a:r>
            <a:r>
              <a:rPr lang="en-US" i="1" dirty="0"/>
              <a:t>, D., </a:t>
            </a:r>
            <a:r>
              <a:rPr lang="en-US" i="1" dirty="0" err="1"/>
              <a:t>Shkolnik</a:t>
            </a:r>
            <a:r>
              <a:rPr lang="en-US" i="1" dirty="0"/>
              <a:t>, A., Ben-</a:t>
            </a:r>
            <a:r>
              <a:rPr lang="en-US" i="1" dirty="0" err="1"/>
              <a:t>Ary</a:t>
            </a:r>
            <a:r>
              <a:rPr lang="en-US" i="1" dirty="0"/>
              <a:t>, G., </a:t>
            </a:r>
            <a:r>
              <a:rPr lang="en-US" i="1" dirty="0" err="1"/>
              <a:t>Gamblen</a:t>
            </a:r>
            <a:r>
              <a:rPr lang="en-US" i="1" dirty="0"/>
              <a:t>, P., </a:t>
            </a:r>
            <a:r>
              <a:rPr lang="en-US" i="1" dirty="0" err="1"/>
              <a:t>DeMarse</a:t>
            </a:r>
            <a:r>
              <a:rPr lang="en-US" i="1" dirty="0"/>
              <a:t>, T., &amp; Potter, S. (2004). Removing some ‘A’ from AI: </a:t>
            </a:r>
            <a:r>
              <a:rPr lang="en-US" b="1" i="1" dirty="0"/>
              <a:t>embodied cultured networks</a:t>
            </a:r>
            <a:r>
              <a:rPr lang="en-US" i="1" dirty="0"/>
              <a:t>. Embodied Artificial Intelligence, 629-629.</a:t>
            </a:r>
          </a:p>
        </p:txBody>
      </p:sp>
      <p:pic>
        <p:nvPicPr>
          <p:cNvPr id="9" name="Content Placeholder 6" descr="bluebrain_x600.jpg"/>
          <p:cNvPicPr>
            <a:picLocks noChangeAspect="1"/>
          </p:cNvPicPr>
          <p:nvPr/>
        </p:nvPicPr>
        <p:blipFill rotWithShape="1">
          <a:blip r:embed="rId4">
            <a:extLst>
              <a:ext uri="{28A0092B-C50C-407E-A947-70E740481C1C}">
                <a14:useLocalDpi xmlns:a14="http://schemas.microsoft.com/office/drawing/2010/main" val="0"/>
              </a:ext>
            </a:extLst>
          </a:blip>
          <a:srcRect l="-1509" r="-2095"/>
          <a:stretch/>
        </p:blipFill>
        <p:spPr>
          <a:xfrm rot="5400000">
            <a:off x="5867320" y="3886120"/>
            <a:ext cx="1981360" cy="3657600"/>
          </a:xfrm>
          <a:prstGeom prst="rect">
            <a:avLst/>
          </a:prstGeom>
        </p:spPr>
      </p:pic>
      <p:sp>
        <p:nvSpPr>
          <p:cNvPr id="10" name="Rectangle 9"/>
          <p:cNvSpPr/>
          <p:nvPr/>
        </p:nvSpPr>
        <p:spPr>
          <a:xfrm>
            <a:off x="5029200" y="3810000"/>
            <a:ext cx="3657600" cy="923330"/>
          </a:xfrm>
          <a:prstGeom prst="rect">
            <a:avLst/>
          </a:prstGeom>
        </p:spPr>
        <p:txBody>
          <a:bodyPr>
            <a:normAutofit/>
          </a:bodyPr>
          <a:lstStyle/>
          <a:p>
            <a:r>
              <a:rPr lang="en-US" dirty="0"/>
              <a:t>There are roughly </a:t>
            </a:r>
            <a:r>
              <a:rPr lang="en-US" b="1" dirty="0">
                <a:solidFill>
                  <a:srgbClr val="FEB80A"/>
                </a:solidFill>
              </a:rPr>
              <a:t>86 billion neurons</a:t>
            </a:r>
            <a:r>
              <a:rPr lang="en-US" dirty="0">
                <a:solidFill>
                  <a:srgbClr val="FEB80A"/>
                </a:solidFill>
              </a:rPr>
              <a:t> </a:t>
            </a:r>
            <a:r>
              <a:rPr lang="en-US" dirty="0"/>
              <a:t>in a human </a:t>
            </a:r>
            <a:r>
              <a:rPr lang="en-US" dirty="0">
                <a:solidFill>
                  <a:srgbClr val="FEB80A"/>
                </a:solidFill>
              </a:rPr>
              <a:t>brain</a:t>
            </a:r>
            <a:r>
              <a:rPr lang="en-US" dirty="0"/>
              <a:t>, forming about a quadrillion synapses. </a:t>
            </a:r>
          </a:p>
        </p:txBody>
      </p:sp>
      <p:sp>
        <p:nvSpPr>
          <p:cNvPr id="11" name="Title 3"/>
          <p:cNvSpPr txBox="1">
            <a:spLocks/>
          </p:cNvSpPr>
          <p:nvPr/>
        </p:nvSpPr>
        <p:spPr>
          <a:xfrm>
            <a:off x="5029200" y="2971800"/>
            <a:ext cx="3657600" cy="685800"/>
          </a:xfrm>
          <a:prstGeom prst="rect">
            <a:avLst/>
          </a:prstGeom>
        </p:spPr>
        <p:txBody>
          <a:bodyPr>
            <a:normAutofit fontScale="55000" lnSpcReduction="20000"/>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algn="ctr"/>
            <a:r>
              <a:rPr lang="en-US" dirty="0" smtClean="0">
                <a:solidFill>
                  <a:srgbClr val="FEB80A"/>
                </a:solidFill>
              </a:rPr>
              <a:t>How do you build a brain model?</a:t>
            </a:r>
            <a:endParaRPr lang="en-US" dirty="0">
              <a:solidFill>
                <a:srgbClr val="FEB80A"/>
              </a:solidFill>
            </a:endParaRPr>
          </a:p>
        </p:txBody>
      </p:sp>
    </p:spTree>
    <p:extLst>
      <p:ext uri="{BB962C8B-B14F-4D97-AF65-F5344CB8AC3E}">
        <p14:creationId xmlns:p14="http://schemas.microsoft.com/office/powerpoint/2010/main" val="1187189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12763"/>
            <a:ext cx="7772400" cy="914400"/>
          </a:xfrm>
        </p:spPr>
        <p:txBody>
          <a:bodyPr/>
          <a:lstStyle/>
          <a:p>
            <a:pPr algn="ctr"/>
            <a:r>
              <a:rPr lang="en-US" b="1" dirty="0" smtClean="0"/>
              <a:t>MEA </a:t>
            </a:r>
            <a:r>
              <a:rPr lang="en-US" b="1" dirty="0" smtClean="0"/>
              <a:t>Experimental Setup</a:t>
            </a:r>
            <a:endParaRPr lang="en-US" b="1" dirty="0"/>
          </a:p>
        </p:txBody>
      </p:sp>
      <p:sp>
        <p:nvSpPr>
          <p:cNvPr id="3" name="Content Placeholder 2"/>
          <p:cNvSpPr>
            <a:spLocks noGrp="1"/>
          </p:cNvSpPr>
          <p:nvPr>
            <p:ph idx="4294967295"/>
          </p:nvPr>
        </p:nvSpPr>
        <p:spPr>
          <a:xfrm>
            <a:off x="685800" y="1784350"/>
            <a:ext cx="7772400" cy="1187450"/>
          </a:xfrm>
        </p:spPr>
        <p:txBody>
          <a:bodyPr>
            <a:normAutofit fontScale="92500" lnSpcReduction="20000"/>
          </a:bodyPr>
          <a:lstStyle/>
          <a:p>
            <a:pPr marL="68580" indent="0" algn="ctr">
              <a:buNone/>
            </a:pPr>
            <a:r>
              <a:rPr lang="en-US" dirty="0" smtClean="0"/>
              <a:t>Investigate</a:t>
            </a:r>
            <a:r>
              <a:rPr lang="en-US" dirty="0" smtClean="0">
                <a:solidFill>
                  <a:schemeClr val="accent3"/>
                </a:solidFill>
              </a:rPr>
              <a:t> learning</a:t>
            </a:r>
            <a:r>
              <a:rPr lang="en-US" dirty="0">
                <a:solidFill>
                  <a:schemeClr val="accent3"/>
                </a:solidFill>
              </a:rPr>
              <a:t>-related changes</a:t>
            </a:r>
            <a:r>
              <a:rPr lang="en-US" dirty="0"/>
              <a:t> </a:t>
            </a:r>
            <a:r>
              <a:rPr lang="en-US" dirty="0" smtClean="0"/>
              <a:t>in in-vitro experiments with </a:t>
            </a:r>
            <a:r>
              <a:rPr lang="en-US" dirty="0"/>
              <a:t>greater detail than </a:t>
            </a:r>
            <a:r>
              <a:rPr lang="en-US" dirty="0" smtClean="0"/>
              <a:t>in living animals (in-vivo studies)</a:t>
            </a:r>
            <a:endParaRPr lang="en-US" dirty="0"/>
          </a:p>
        </p:txBody>
      </p:sp>
      <p:pic>
        <p:nvPicPr>
          <p:cNvPr id="4" name="Picture 3" descr="MEA_signal_Example.tiff"/>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661891" y="2971800"/>
            <a:ext cx="5820219" cy="3850861"/>
          </a:xfrm>
          <a:prstGeom prst="rect">
            <a:avLst/>
          </a:prstGeom>
        </p:spPr>
      </p:pic>
    </p:spTree>
    <p:extLst>
      <p:ext uri="{BB962C8B-B14F-4D97-AF65-F5344CB8AC3E}">
        <p14:creationId xmlns:p14="http://schemas.microsoft.com/office/powerpoint/2010/main" val="334278257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eminar-04-03-13">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Seminar-04-03-13.thmx</Template>
  <TotalTime>13140</TotalTime>
  <Words>4772</Words>
  <Application>Microsoft Macintosh PowerPoint</Application>
  <PresentationFormat>On-screen Show (4:3)</PresentationFormat>
  <Paragraphs>404</Paragraphs>
  <Slides>52</Slides>
  <Notes>35</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Seminar-04-03-13</vt:lpstr>
      <vt:lpstr>Dissociated Neuronal Networks and Micro electrode Arrays for Investigating Brain Functional Evolution and Plasticity</vt:lpstr>
      <vt:lpstr>Presentation Outline</vt:lpstr>
      <vt:lpstr>Dissociated Cortical Neurons and Micro Electrode Array (MEA) Dishes</vt:lpstr>
      <vt:lpstr>Micro Electrode Arrays (MEAs)</vt:lpstr>
      <vt:lpstr>Cultured Neuronal Networks</vt:lpstr>
      <vt:lpstr>Research Objective</vt:lpstr>
      <vt:lpstr>MEA Technology Benefits</vt:lpstr>
      <vt:lpstr>MEA Experiments</vt:lpstr>
      <vt:lpstr>MEA Experimental Setup</vt:lpstr>
      <vt:lpstr>Designing More Realistic  Neural Models</vt:lpstr>
      <vt:lpstr>MEA Experiment Main Limitations</vt:lpstr>
      <vt:lpstr>Research Questions</vt:lpstr>
      <vt:lpstr>QUANTIFYING DISSOCIATED NEURONAL NETWORK TEMPORAL EVOLUTION </vt:lpstr>
      <vt:lpstr>Stimulus-Response Pairs</vt:lpstr>
      <vt:lpstr>Signal Processing and Statistical Analysis</vt:lpstr>
      <vt:lpstr>The False Discovery Rate (FDR)</vt:lpstr>
      <vt:lpstr>False Discovery Rate</vt:lpstr>
      <vt:lpstr>Local FDR </vt:lpstr>
      <vt:lpstr>FDR Hypothesis Rejection</vt:lpstr>
      <vt:lpstr>Results: Connectivity Graphs</vt:lpstr>
      <vt:lpstr>Results: Average Connection Lengths</vt:lpstr>
      <vt:lpstr>Results: Average Supernode Number</vt:lpstr>
      <vt:lpstr>Statistical Analysis</vt:lpstr>
      <vt:lpstr>Results: Effects of time window durations on connection lengths</vt:lpstr>
      <vt:lpstr>Conclusions</vt:lpstr>
      <vt:lpstr>INVESTIGATING LONG AND SHORT-TERM MEMORY FORMATION IN DISSOCIATED NEURONAL NETWORKS </vt:lpstr>
      <vt:lpstr>MEA Electrode Spatial Grid Division</vt:lpstr>
      <vt:lpstr>Stimulation Protocol</vt:lpstr>
      <vt:lpstr>Stimulating Electrodes</vt:lpstr>
      <vt:lpstr>Stimulation Paradigm</vt:lpstr>
      <vt:lpstr>Experimental Outcomes</vt:lpstr>
      <vt:lpstr>Signal Processing</vt:lpstr>
      <vt:lpstr>MEA Feature Extraction</vt:lpstr>
      <vt:lpstr>Data Analysis</vt:lpstr>
      <vt:lpstr>Stimulus-Evoked Activity Changes</vt:lpstr>
      <vt:lpstr>Spatial Firing Analysis</vt:lpstr>
      <vt:lpstr>Changes across Experimental Sessions</vt:lpstr>
      <vt:lpstr>Local Changes within Phases</vt:lpstr>
      <vt:lpstr>PowerPoint Presentation</vt:lpstr>
      <vt:lpstr>Spike Count Spatial Analysis</vt:lpstr>
      <vt:lpstr>Spike Count Spatial Analysis</vt:lpstr>
      <vt:lpstr>Average Number of Bursts Spatial Analysis</vt:lpstr>
      <vt:lpstr>Spike Count Temporal Analysis</vt:lpstr>
      <vt:lpstr>Spike Count Temporal Analysis</vt:lpstr>
      <vt:lpstr>Average Number of Bursts Temporal Analysis</vt:lpstr>
      <vt:lpstr>Conclusions</vt:lpstr>
      <vt:lpstr>Conclusions</vt:lpstr>
      <vt:lpstr>Future Directions</vt:lpstr>
      <vt:lpstr>Publications</vt:lpstr>
      <vt:lpstr>References</vt:lpstr>
      <vt:lpstr>Thanks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Cultured Neuronal Network Evolution using False Discovery Rate Analysis</dc:title>
  <dc:creator>Alessandro</dc:creator>
  <cp:lastModifiedBy>Alessandro Napoli</cp:lastModifiedBy>
  <cp:revision>314</cp:revision>
  <dcterms:created xsi:type="dcterms:W3CDTF">2013-03-20T15:17:26Z</dcterms:created>
  <dcterms:modified xsi:type="dcterms:W3CDTF">2014-04-24T16:03:31Z</dcterms:modified>
</cp:coreProperties>
</file>