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52" r:id="rId2"/>
    <p:sldMasterId id="2147483661" r:id="rId3"/>
    <p:sldMasterId id="2147483676" r:id="rId4"/>
    <p:sldMasterId id="2147483678" r:id="rId5"/>
    <p:sldMasterId id="2147483683" r:id="rId6"/>
  </p:sldMasterIdLst>
  <p:notesMasterIdLst>
    <p:notesMasterId r:id="rId52"/>
  </p:notesMasterIdLst>
  <p:handoutMasterIdLst>
    <p:handoutMasterId r:id="rId53"/>
  </p:handoutMasterIdLst>
  <p:sldIdLst>
    <p:sldId id="259" r:id="rId7"/>
    <p:sldId id="328" r:id="rId8"/>
    <p:sldId id="373" r:id="rId9"/>
    <p:sldId id="388" r:id="rId10"/>
    <p:sldId id="435" r:id="rId11"/>
    <p:sldId id="374" r:id="rId12"/>
    <p:sldId id="389" r:id="rId13"/>
    <p:sldId id="391" r:id="rId14"/>
    <p:sldId id="375" r:id="rId15"/>
    <p:sldId id="392" r:id="rId16"/>
    <p:sldId id="394" r:id="rId17"/>
    <p:sldId id="436" r:id="rId18"/>
    <p:sldId id="396" r:id="rId19"/>
    <p:sldId id="397" r:id="rId20"/>
    <p:sldId id="438" r:id="rId21"/>
    <p:sldId id="399" r:id="rId22"/>
    <p:sldId id="414" r:id="rId23"/>
    <p:sldId id="400" r:id="rId24"/>
    <p:sldId id="401" r:id="rId25"/>
    <p:sldId id="404" r:id="rId26"/>
    <p:sldId id="415" r:id="rId27"/>
    <p:sldId id="377" r:id="rId28"/>
    <p:sldId id="406" r:id="rId29"/>
    <p:sldId id="408" r:id="rId30"/>
    <p:sldId id="379" r:id="rId31"/>
    <p:sldId id="409" r:id="rId32"/>
    <p:sldId id="417" r:id="rId33"/>
    <p:sldId id="361" r:id="rId34"/>
    <p:sldId id="413" r:id="rId35"/>
    <p:sldId id="362" r:id="rId36"/>
    <p:sldId id="412" r:id="rId37"/>
    <p:sldId id="441" r:id="rId38"/>
    <p:sldId id="371" r:id="rId39"/>
    <p:sldId id="440" r:id="rId40"/>
    <p:sldId id="419" r:id="rId41"/>
    <p:sldId id="422" r:id="rId42"/>
    <p:sldId id="432" r:id="rId43"/>
    <p:sldId id="423" r:id="rId44"/>
    <p:sldId id="433" r:id="rId45"/>
    <p:sldId id="424" r:id="rId46"/>
    <p:sldId id="425" r:id="rId47"/>
    <p:sldId id="426" r:id="rId48"/>
    <p:sldId id="427" r:id="rId49"/>
    <p:sldId id="434" r:id="rId50"/>
    <p:sldId id="439" r:id="rId51"/>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144" userDrawn="1">
          <p15:clr>
            <a:srgbClr val="A4A3A4"/>
          </p15:clr>
        </p15:guide>
        <p15:guide id="3" pos="5611">
          <p15:clr>
            <a:srgbClr val="A4A3A4"/>
          </p15:clr>
        </p15:guide>
        <p15:guide id="4" pos="1320">
          <p15:clr>
            <a:srgbClr val="A4A3A4"/>
          </p15:clr>
        </p15:guide>
        <p15:guide id="5" pos="298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024">
          <p15:clr>
            <a:srgbClr val="A4A3A4"/>
          </p15:clr>
        </p15:guide>
        <p15:guide id="4"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eph Picone" initials="" lastIdx="20" clrIdx="0"/>
  <p:cmAuthor id="1" name="amir" initials="a" lastIdx="4" clrIdx="1"/>
  <p:cmAuthor id="2" name="Amir H Harati Nejad Torbati" initials="AHHNT"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B4CFFC"/>
    <a:srgbClr val="B6D6FC"/>
    <a:srgbClr val="E3F0FE"/>
    <a:srgbClr val="1E90FF"/>
    <a:srgbClr val="1E9099"/>
    <a:srgbClr val="DFEBFE"/>
    <a:srgbClr val="70A5FB"/>
    <a:srgbClr val="344B6B"/>
    <a:srgbClr val="74B2F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48" autoAdjust="0"/>
    <p:restoredTop sz="99846" autoAdjust="0"/>
  </p:normalViewPr>
  <p:slideViewPr>
    <p:cSldViewPr snapToGrid="0" snapToObjects="1" showGuides="1">
      <p:cViewPr varScale="1">
        <p:scale>
          <a:sx n="68" d="100"/>
          <a:sy n="68" d="100"/>
        </p:scale>
        <p:origin x="918" y="78"/>
      </p:cViewPr>
      <p:guideLst>
        <p:guide orient="horz" pos="4319"/>
        <p:guide pos="144"/>
        <p:guide pos="5611"/>
        <p:guide pos="1320"/>
        <p:guide pos="2984"/>
      </p:guideLst>
    </p:cSldViewPr>
  </p:slideViewPr>
  <p:outlineViewPr>
    <p:cViewPr>
      <p:scale>
        <a:sx n="33" d="100"/>
        <a:sy n="33" d="100"/>
      </p:scale>
      <p:origin x="0" y="2184"/>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57" d="100"/>
          <a:sy n="57" d="100"/>
        </p:scale>
        <p:origin x="2832" y="72"/>
      </p:cViewPr>
      <p:guideLst>
        <p:guide orient="horz" pos="2880"/>
        <p:guide pos="2160"/>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E3AED787-B5FC-244B-9B6F-4A480A5609BC}" type="datetimeFigureOut">
              <a:rPr lang="en-US" smtClean="0"/>
              <a:t>6/25/2015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8E55A4DA-CB6B-D043-8375-311F45E01637}" type="slidenum">
              <a:rPr lang="en-US" smtClean="0"/>
              <a:t>‹#›</a:t>
            </a:fld>
            <a:endParaRPr lang="en-US"/>
          </a:p>
        </p:txBody>
      </p:sp>
    </p:spTree>
    <p:extLst>
      <p:ext uri="{BB962C8B-B14F-4D97-AF65-F5344CB8AC3E}">
        <p14:creationId xmlns:p14="http://schemas.microsoft.com/office/powerpoint/2010/main" val="359334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031CF6E-A7CC-034C-AA3C-9F1A6DDD080D}" type="datetimeFigureOut">
              <a:rPr lang="en-US" smtClean="0"/>
              <a:t>6/25/2015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A67CBD4-C074-5945-B4D9-C20F0CA68938}" type="slidenum">
              <a:rPr lang="en-US" smtClean="0"/>
              <a:t>‹#›</a:t>
            </a:fld>
            <a:endParaRPr lang="en-US"/>
          </a:p>
        </p:txBody>
      </p:sp>
    </p:spTree>
    <p:extLst>
      <p:ext uri="{BB962C8B-B14F-4D97-AF65-F5344CB8AC3E}">
        <p14:creationId xmlns:p14="http://schemas.microsoft.com/office/powerpoint/2010/main" val="4204821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17062263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6/25/2015</a:t>
            </a:fld>
            <a:endParaRPr lang="en-US" sz="2400">
              <a:solidFill>
                <a:prstClr val="black"/>
              </a:solidFill>
              <a:latin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008169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6/25/2015</a:t>
            </a:fld>
            <a:endParaRPr lang="en-US" sz="2400">
              <a:solidFill>
                <a:prstClr val="black"/>
              </a:solidFill>
              <a:latin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6914388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6/25/2015</a:t>
            </a:fld>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5346160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6/25/2015</a:t>
            </a:fld>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7023788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6/25/2015</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0854238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6/25/2015</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9376656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32518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74260606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1199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42543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3169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273032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35147269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8908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22124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9897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3839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6/25/2015</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24445215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6/25/2015</a:t>
            </a:fld>
            <a:endParaRPr lang="en-US" sz="2400" dirty="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2366326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6/25/2015</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7805689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6/25/2015</a:t>
            </a:fld>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10937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6/25/2015</a:t>
            </a:fld>
            <a:endParaRPr lang="en-US" sz="2400">
              <a:solidFill>
                <a:prstClr val="black"/>
              </a:solidFill>
              <a:latin typeface="Arial"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3651234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gi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gif"/><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gif"/><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Amir Harati, Department of Electrical and Computer Engineering	June</a:t>
            </a:r>
            <a:r>
              <a:rPr lang="en-US" sz="1000" b="1" baseline="0" dirty="0" smtClean="0">
                <a:solidFill>
                  <a:srgbClr val="1F497D">
                    <a:lumMod val="50000"/>
                  </a:srgbClr>
                </a:solidFill>
                <a:latin typeface="Calibri"/>
              </a:rPr>
              <a:t> 25</a:t>
            </a:r>
            <a:r>
              <a:rPr lang="en-US" sz="1000" b="1" dirty="0" smtClean="0">
                <a:solidFill>
                  <a:srgbClr val="1F497D">
                    <a:lumMod val="50000"/>
                  </a:srgbClr>
                </a:solidFill>
                <a:latin typeface="Calibri"/>
              </a:rPr>
              <a:t>, 2015</a:t>
            </a:r>
          </a:p>
        </p:txBody>
      </p:sp>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10927337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87" r:id="rId3"/>
  </p:sldLayoutIdLst>
  <p:timing>
    <p:tnLst>
      <p:par>
        <p:cTn id="1" dur="indefinite" restart="never" nodeType="tmRoot"/>
      </p:par>
    </p:tnLst>
  </p:timing>
  <p:hf sldNum="0" hd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endParaRPr>
          </a:p>
        </p:txBody>
      </p:sp>
    </p:spTree>
    <p:extLst>
      <p:ext uri="{BB962C8B-B14F-4D97-AF65-F5344CB8AC3E}">
        <p14:creationId xmlns:p14="http://schemas.microsoft.com/office/powerpoint/2010/main" val="3337940000"/>
      </p:ext>
    </p:extLst>
  </p:cSld>
  <p:clrMap bg1="lt1" tx1="dk1" bg2="lt2" tx2="dk2" accent1="accent1" accent2="accent2" accent3="accent3" accent4="accent4" accent5="accent5" accent6="accent6" hlink="hlink" folHlink="folHlink"/>
  <p:sldLayoutIdLst>
    <p:sldLayoutId id="2147483653"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7818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1651445337"/>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par>
    </p:tnLst>
  </p:timing>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
        <p:nvSpPr>
          <p:cNvPr id="9" name="TextBox 8"/>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Amir</a:t>
            </a:r>
            <a:r>
              <a:rPr lang="en-US" sz="1000" b="1" baseline="0" dirty="0" smtClean="0">
                <a:solidFill>
                  <a:srgbClr val="1F497D">
                    <a:lumMod val="50000"/>
                  </a:srgbClr>
                </a:solidFill>
                <a:latin typeface="Calibri"/>
              </a:rPr>
              <a:t> Harati, Department of Electrical and Computer Engineering</a:t>
            </a:r>
            <a:r>
              <a:rPr lang="en-US" sz="1000" b="1" dirty="0" smtClean="0">
                <a:solidFill>
                  <a:srgbClr val="1F497D">
                    <a:lumMod val="50000"/>
                  </a:srgbClr>
                </a:solidFill>
                <a:latin typeface="Calibri"/>
              </a:rPr>
              <a:t>	June 25, 2015</a:t>
            </a:r>
          </a:p>
        </p:txBody>
      </p:sp>
    </p:spTree>
    <p:extLst>
      <p:ext uri="{BB962C8B-B14F-4D97-AF65-F5344CB8AC3E}">
        <p14:creationId xmlns:p14="http://schemas.microsoft.com/office/powerpoint/2010/main" val="418945280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timing>
    <p:tnLst>
      <p:par>
        <p:cTn id="1" dur="indefinite" restart="never" nodeType="tmRoot"/>
      </p:par>
    </p:tnLst>
  </p:timing>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IEEE Northern Virginia Section	May 9, 2012</a:t>
            </a:r>
          </a:p>
        </p:txBody>
      </p:sp>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28609128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iming>
    <p:tnLst>
      <p:par>
        <p:cTn id="1" dur="indefinite" restart="never" nodeType="tmRoot"/>
      </p:par>
    </p:tnLst>
  </p:timing>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isip.piconepress.com/projects/npb_acoustic_modeling/downloads/hdphmm/" TargetMode="External"/><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6.jpg"/><Relationship Id="rId1" Type="http://schemas.openxmlformats.org/officeDocument/2006/relationships/slideLayout" Target="../slideLayouts/slideLayout2.xml"/><Relationship Id="rId5" Type="http://schemas.openxmlformats.org/officeDocument/2006/relationships/image" Target="../media/image47.emf"/><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9.wmf"/><Relationship Id="rId5" Type="http://schemas.openxmlformats.org/officeDocument/2006/relationships/oleObject" Target="../embeddings/oleObject2.bin"/><Relationship Id="rId4" Type="http://schemas.openxmlformats.org/officeDocument/2006/relationships/image" Target="../media/image48.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1.w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97165"/>
            <a:ext cx="9142413" cy="1107996"/>
          </a:xfrm>
          <a:prstGeom prst="rect">
            <a:avLst/>
          </a:prstGeom>
          <a:noFill/>
        </p:spPr>
        <p:txBody>
          <a:bodyPr wrap="square" lIns="0" tIns="0" rIns="0" bIns="0" rtlCol="0">
            <a:spAutoFit/>
          </a:bodyPr>
          <a:lstStyle/>
          <a:p>
            <a:pPr algn="ctr"/>
            <a:r>
              <a:rPr lang="en-US" sz="3600" b="1" dirty="0" smtClean="0">
                <a:latin typeface="Arial" panose="020B0604020202020204" pitchFamily="34" charset="0"/>
                <a:cs typeface="Arial" panose="020B0604020202020204" pitchFamily="34" charset="0"/>
              </a:rPr>
              <a:t>Nonparametric Bayesian Approaches</a:t>
            </a:r>
            <a:br>
              <a:rPr lang="en-US" sz="3600" b="1"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for Acoustic Modeling</a:t>
            </a:r>
            <a:endParaRPr lang="en-US" sz="3600" b="1" dirty="0">
              <a:latin typeface="Arial" panose="020B0604020202020204" pitchFamily="34" charset="0"/>
              <a:cs typeface="Arial" panose="020B0604020202020204" pitchFamily="34" charset="0"/>
            </a:endParaRPr>
          </a:p>
        </p:txBody>
      </p:sp>
      <p:sp>
        <p:nvSpPr>
          <p:cNvPr id="4" name="Rectangle 16"/>
          <p:cNvSpPr txBox="1">
            <a:spLocks noChangeArrowheads="1"/>
          </p:cNvSpPr>
          <p:nvPr/>
        </p:nvSpPr>
        <p:spPr>
          <a:xfrm>
            <a:off x="-12700" y="5014542"/>
            <a:ext cx="7061200" cy="1616672"/>
          </a:xfrm>
          <a:prstGeom prst="rect">
            <a:avLst/>
          </a:prstGeom>
        </p:spPr>
        <p:txBody>
          <a:bodyPr lIns="18288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400" b="1" dirty="0" smtClean="0">
                <a:solidFill>
                  <a:srgbClr val="800000"/>
                </a:solidFill>
                <a:latin typeface="Arial"/>
                <a:cs typeface="Arial"/>
              </a:rPr>
              <a:t>Amir </a:t>
            </a:r>
            <a:r>
              <a:rPr lang="en-US" sz="2400" b="1" dirty="0" err="1" smtClean="0">
                <a:solidFill>
                  <a:srgbClr val="800000"/>
                </a:solidFill>
                <a:latin typeface="Arial"/>
                <a:cs typeface="Arial"/>
              </a:rPr>
              <a:t>Harati</a:t>
            </a:r>
            <a:endParaRPr lang="en-US" sz="2400" b="1" dirty="0" smtClean="0">
              <a:latin typeface="Arial"/>
              <a:cs typeface="Arial"/>
            </a:endParaRPr>
          </a:p>
          <a:p>
            <a:pPr marL="0" indent="0">
              <a:spcBef>
                <a:spcPts val="0"/>
              </a:spcBef>
              <a:buNone/>
            </a:pPr>
            <a:r>
              <a:rPr lang="en-US" sz="1800" b="1" dirty="0" smtClean="0">
                <a:latin typeface="Arial"/>
                <a:cs typeface="Arial"/>
              </a:rPr>
              <a:t>Institute for Signal and Information Processing</a:t>
            </a:r>
          </a:p>
          <a:p>
            <a:pPr marL="0" indent="0">
              <a:spcBef>
                <a:spcPts val="0"/>
              </a:spcBef>
              <a:buNone/>
            </a:pPr>
            <a:r>
              <a:rPr lang="en-US" sz="1800" b="1" dirty="0" smtClean="0">
                <a:latin typeface="Arial"/>
                <a:cs typeface="Arial"/>
              </a:rPr>
              <a:t>Temple University</a:t>
            </a:r>
          </a:p>
          <a:p>
            <a:pPr marL="0" indent="0">
              <a:spcBef>
                <a:spcPts val="0"/>
              </a:spcBef>
              <a:buNone/>
            </a:pPr>
            <a:r>
              <a:rPr lang="en-US" sz="1800" b="1" dirty="0" smtClean="0">
                <a:latin typeface="Arial"/>
                <a:cs typeface="Arial"/>
              </a:rPr>
              <a:t>Philadelphia, Pennsylvania, USA</a:t>
            </a:r>
          </a:p>
          <a:p>
            <a:pPr marL="0" indent="0">
              <a:spcBef>
                <a:spcPts val="0"/>
              </a:spcBef>
              <a:buNone/>
            </a:pPr>
            <a:endParaRPr lang="en-US" sz="1800" b="1" dirty="0">
              <a:latin typeface="Arial"/>
              <a:cs typeface="Arial"/>
            </a:endParaRPr>
          </a:p>
        </p:txBody>
      </p:sp>
      <p:pic>
        <p:nvPicPr>
          <p:cNvPr id="7" name="Picture 6" descr="isip_logo_transparen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9843" y="5123998"/>
            <a:ext cx="1532616" cy="1532616"/>
          </a:xfrm>
          <a:prstGeom prst="rect">
            <a:avLst/>
          </a:prstGeom>
        </p:spPr>
      </p:pic>
      <p:grpSp>
        <p:nvGrpSpPr>
          <p:cNvPr id="5" name="Group 4"/>
          <p:cNvGrpSpPr/>
          <p:nvPr/>
        </p:nvGrpSpPr>
        <p:grpSpPr>
          <a:xfrm>
            <a:off x="979874" y="2179506"/>
            <a:ext cx="7184251" cy="2322341"/>
            <a:chOff x="1201705" y="2179506"/>
            <a:chExt cx="7184251" cy="2322341"/>
          </a:xfrm>
        </p:grpSpPr>
        <p:pic>
          <p:nvPicPr>
            <p:cNvPr id="6" name="Picture 5" descr="x.JPG"/>
            <p:cNvPicPr>
              <a:picLocks noChangeAspect="1"/>
            </p:cNvPicPr>
            <p:nvPr/>
          </p:nvPicPr>
          <p:blipFill>
            <a:blip r:embed="rId3"/>
            <a:stretch>
              <a:fillRect/>
            </a:stretch>
          </p:blipFill>
          <p:spPr>
            <a:xfrm>
              <a:off x="3305657" y="2838023"/>
              <a:ext cx="1746157" cy="1663824"/>
            </a:xfrm>
            <a:prstGeom prst="rect">
              <a:avLst/>
            </a:prstGeom>
            <a:ln w="12700">
              <a:solidFill>
                <a:schemeClr val="accent2"/>
              </a:solidFill>
            </a:ln>
            <a:effectLst>
              <a:outerShdw blurRad="292100" dist="139700" dir="2700000" algn="tl" rotWithShape="0">
                <a:srgbClr val="B4CFFC">
                  <a:alpha val="99000"/>
                </a:srgbClr>
              </a:outerShdw>
            </a:effectLst>
          </p:spPr>
        </p:pic>
        <p:pic>
          <p:nvPicPr>
            <p:cNvPr id="8" name="Picture 7"/>
            <p:cNvPicPr>
              <a:picLocks noChangeAspect="1" noChangeArrowheads="1"/>
            </p:cNvPicPr>
            <p:nvPr/>
          </p:nvPicPr>
          <p:blipFill>
            <a:blip r:embed="rId4" cstate="print"/>
            <a:srcRect/>
            <a:stretch>
              <a:fillRect/>
            </a:stretch>
          </p:blipFill>
          <p:spPr bwMode="auto">
            <a:xfrm>
              <a:off x="1201705" y="2179506"/>
              <a:ext cx="2072321" cy="1381547"/>
            </a:xfrm>
            <a:prstGeom prst="rect">
              <a:avLst/>
            </a:prstGeom>
            <a:ln w="12700">
              <a:solidFill>
                <a:schemeClr val="accent2"/>
              </a:solidFill>
            </a:ln>
            <a:effectLst>
              <a:outerShdw blurRad="292100" dist="139700" dir="2700000" algn="tl" rotWithShape="0">
                <a:srgbClr val="B4CFFC">
                  <a:alpha val="99000"/>
                </a:srgbClr>
              </a:outerShdw>
            </a:effectLst>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7229" r="7028"/>
            <a:stretch/>
          </p:blipFill>
          <p:spPr bwMode="auto">
            <a:xfrm>
              <a:off x="5051814" y="2336307"/>
              <a:ext cx="3334142" cy="1559561"/>
            </a:xfrm>
            <a:prstGeom prst="rect">
              <a:avLst/>
            </a:prstGeom>
            <a:ln w="12700">
              <a:solidFill>
                <a:schemeClr val="accent2"/>
              </a:solidFill>
            </a:ln>
            <a:effectLst>
              <a:outerShdw blurRad="292100" dist="139700" dir="2700000" algn="tl" rotWithShape="0">
                <a:srgbClr val="B4CFFC">
                  <a:alpha val="99000"/>
                </a:srgbClr>
              </a:outerShdw>
            </a:effectLst>
            <a:extLst>
              <a:ext uri="{53640926-AAD7-44d8-BBD7-CCE9431645EC}">
                <a14:shadowObscured xmlns:a14="http://schemas.microsoft.com/office/drawing/2010/main" xmlns=""/>
              </a:ext>
            </a:extLst>
          </p:spPr>
        </p:pic>
      </p:grpSp>
    </p:spTree>
    <p:extLst>
      <p:ext uri="{BB962C8B-B14F-4D97-AF65-F5344CB8AC3E}">
        <p14:creationId xmlns:p14="http://schemas.microsoft.com/office/powerpoint/2010/main" val="3182738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136" y="700236"/>
            <a:ext cx="4756484" cy="3770263"/>
          </a:xfrm>
          <a:prstGeom prst="rect">
            <a:avLst/>
          </a:prstGeom>
          <a:noFill/>
        </p:spPr>
        <p:txBody>
          <a:bodyPr wrap="square" lIns="0" tIns="0" rIns="0" bIns="0" rtlCol="0">
            <a:spAutoFit/>
          </a:bodyPr>
          <a:lstStyle>
            <a:defPPr>
              <a:defRPr lang="en-US"/>
            </a:defPPr>
            <a:lvl1pPr indent="0">
              <a:spcAft>
                <a:spcPts val="1200"/>
              </a:spcAft>
              <a:buFont typeface="Arial"/>
              <a:buNone/>
              <a:defRPr b="1">
                <a:latin typeface="Arial" panose="020B0604020202020204" pitchFamily="34" charset="0"/>
                <a:cs typeface="Arial" panose="020B0604020202020204" pitchFamily="34" charset="0"/>
              </a:defRPr>
            </a:lvl1pPr>
          </a:lstStyle>
          <a:p>
            <a:pPr marL="173038" indent="-173038">
              <a:buFont typeface="Arial"/>
              <a:buChar char="•"/>
            </a:pPr>
            <a:r>
              <a:rPr lang="en-US" dirty="0" smtClean="0"/>
              <a:t>An </a:t>
            </a:r>
            <a:r>
              <a:rPr lang="en-US" dirty="0"/>
              <a:t>HMM </a:t>
            </a:r>
            <a:r>
              <a:rPr lang="en-US" dirty="0" smtClean="0"/>
              <a:t>segments </a:t>
            </a:r>
            <a:r>
              <a:rPr lang="en-US" dirty="0"/>
              <a:t>the </a:t>
            </a:r>
            <a:r>
              <a:rPr lang="en-US" dirty="0" smtClean="0"/>
              <a:t>data.</a:t>
            </a:r>
            <a:endParaRPr lang="en-US" dirty="0"/>
          </a:p>
          <a:p>
            <a:pPr marL="173038" indent="-173038">
              <a:spcAft>
                <a:spcPts val="16800"/>
              </a:spcAft>
              <a:buFont typeface="Arial"/>
              <a:buChar char="•"/>
            </a:pPr>
            <a:r>
              <a:rPr lang="en-US" dirty="0"/>
              <a:t>In </a:t>
            </a:r>
            <a:r>
              <a:rPr lang="en-US" dirty="0" smtClean="0"/>
              <a:t>HDPHMM each state is </a:t>
            </a:r>
            <a:r>
              <a:rPr lang="en-US" dirty="0"/>
              <a:t>modeled using a </a:t>
            </a:r>
            <a:r>
              <a:rPr lang="en-US" dirty="0" smtClean="0"/>
              <a:t>separate DPM</a:t>
            </a:r>
            <a:r>
              <a:rPr lang="en-US" dirty="0"/>
              <a:t>.</a:t>
            </a:r>
          </a:p>
          <a:p>
            <a:pPr marL="173038" indent="-173038">
              <a:buFont typeface="Arial"/>
              <a:buChar char="•"/>
            </a:pPr>
            <a:r>
              <a:rPr lang="en-US" dirty="0"/>
              <a:t>Each state is also a group and can be modeled </a:t>
            </a:r>
            <a:r>
              <a:rPr lang="en-US"/>
              <a:t>by </a:t>
            </a:r>
            <a:r>
              <a:rPr lang="en-US" smtClean="0"/>
              <a:t>HDP. </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7772" name="Picture 4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4366" y="1558166"/>
            <a:ext cx="3101073" cy="3823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7774" name="Picture 4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267" y="4469424"/>
            <a:ext cx="2274094" cy="20121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7776" name="Picture 4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166" y="1819921"/>
            <a:ext cx="2607469" cy="18454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latin typeface="Arial" panose="020B0604020202020204" pitchFamily="34" charset="0"/>
                <a:cs typeface="Arial" panose="020B0604020202020204" pitchFamily="34" charset="0"/>
              </a:rPr>
              <a:t>Sharing Mixture Components</a:t>
            </a:r>
            <a:endParaRPr lang="en-US" dirty="0">
              <a:latin typeface="Arial" panose="020B0604020202020204" pitchFamily="34" charset="0"/>
              <a:cs typeface="Arial" panose="020B0604020202020204" pitchFamily="34" charset="0"/>
            </a:endParaRPr>
          </a:p>
        </p:txBody>
      </p:sp>
      <p:sp>
        <p:nvSpPr>
          <p:cNvPr id="10" name="TextBox 9"/>
          <p:cNvSpPr txBox="1"/>
          <p:nvPr/>
        </p:nvSpPr>
        <p:spPr>
          <a:xfrm>
            <a:off x="5283373" y="699161"/>
            <a:ext cx="3630173" cy="553998"/>
          </a:xfrm>
          <a:prstGeom prst="rect">
            <a:avLst/>
          </a:prstGeom>
          <a:noFill/>
        </p:spPr>
        <p:txBody>
          <a:bodyPr wrap="square" lIns="0" tIns="0" rIns="0" bIns="0" rtlCol="0">
            <a:spAutoFit/>
          </a:bodyPr>
          <a:lstStyle>
            <a:defPPr>
              <a:defRPr lang="en-US"/>
            </a:defPPr>
            <a:lvl1pPr indent="0">
              <a:spcAft>
                <a:spcPts val="1200"/>
              </a:spcAft>
              <a:buFont typeface="Arial"/>
              <a:buNone/>
              <a:defRPr b="1">
                <a:latin typeface="Arial" panose="020B0604020202020204" pitchFamily="34" charset="0"/>
                <a:cs typeface="Arial" panose="020B0604020202020204" pitchFamily="34" charset="0"/>
              </a:defRPr>
            </a:lvl1pPr>
          </a:lstStyle>
          <a:p>
            <a:pPr marL="173038" indent="-173038">
              <a:buFont typeface="Arial"/>
              <a:buChar char="•"/>
            </a:pPr>
            <a:r>
              <a:rPr lang="en-US" dirty="0" smtClean="0"/>
              <a:t>Doubly hierarchical Dirichlet process HMM (</a:t>
            </a:r>
            <a:r>
              <a:rPr lang="en-US" dirty="0" smtClean="0">
                <a:solidFill>
                  <a:srgbClr val="FF0000"/>
                </a:solidFill>
              </a:rPr>
              <a:t>DHDPHMM</a:t>
            </a:r>
            <a:r>
              <a:rPr lang="en-US" dirty="0" smtClean="0"/>
              <a:t>): </a:t>
            </a:r>
            <a:endParaRPr lang="en-US" dirty="0"/>
          </a:p>
        </p:txBody>
      </p:sp>
    </p:spTree>
    <p:extLst>
      <p:ext uri="{BB962C8B-B14F-4D97-AF65-F5344CB8AC3E}">
        <p14:creationId xmlns:p14="http://schemas.microsoft.com/office/powerpoint/2010/main" val="372610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7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7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43309" t="3986" r="19638" b="72677"/>
          <a:stretch/>
        </p:blipFill>
        <p:spPr bwMode="auto">
          <a:xfrm>
            <a:off x="5214148" y="4252875"/>
            <a:ext cx="3133941" cy="1934371"/>
          </a:xfrm>
          <a:prstGeom prst="rect">
            <a:avLst/>
          </a:prstGeom>
          <a:ln>
            <a:noFill/>
          </a:ln>
          <a:extLst>
            <a:ext uri="{53640926-AAD7-44d8-BBD7-CCE9431645EC}">
              <a14:shadowObscured xmlns:a14="http://schemas.microsoft.com/office/drawing/2010/main" xmlns=""/>
            </a:ext>
          </a:extLst>
        </p:spPr>
      </p:pic>
      <p:sp>
        <p:nvSpPr>
          <p:cNvPr id="11" name="TextBox 10"/>
          <p:cNvSpPr txBox="1"/>
          <p:nvPr/>
        </p:nvSpPr>
        <p:spPr>
          <a:xfrm>
            <a:off x="254406" y="578088"/>
            <a:ext cx="4573088" cy="4385816"/>
          </a:xfrm>
          <a:prstGeom prst="rect">
            <a:avLst/>
          </a:prstGeom>
          <a:noFill/>
        </p:spPr>
        <p:txBody>
          <a:bodyPr wrap="square" lIns="0" tIns="0" rIns="0" bIns="0" rtlCol="0">
            <a:spAutoFit/>
          </a:bodyPr>
          <a:lstStyle>
            <a:defPPr>
              <a:defRPr lang="en-US"/>
            </a:defPPr>
            <a:lvl1pPr indent="0">
              <a:spcAft>
                <a:spcPts val="1200"/>
              </a:spcAft>
              <a:buFont typeface="Arial"/>
              <a:buNone/>
              <a:defRPr b="1">
                <a:latin typeface="Arial" panose="020B0604020202020204" pitchFamily="34" charset="0"/>
                <a:cs typeface="Arial" panose="020B0604020202020204" pitchFamily="34" charset="0"/>
              </a:defRPr>
            </a:lvl1pPr>
          </a:lstStyle>
          <a:p>
            <a:pPr marL="173038" indent="-173038">
              <a:spcAft>
                <a:spcPts val="600"/>
              </a:spcAft>
              <a:buFont typeface="Arial"/>
              <a:buChar char="•"/>
            </a:pPr>
            <a:r>
              <a:rPr lang="en-US" sz="2000" dirty="0"/>
              <a:t>Problems with HDPHMM:</a:t>
            </a:r>
          </a:p>
          <a:p>
            <a:pPr marL="344488" indent="-171450">
              <a:buFont typeface="Wingdings" charset="2"/>
              <a:buChar char="§"/>
            </a:pPr>
            <a:r>
              <a:rPr lang="en-US" sz="2000" dirty="0"/>
              <a:t>Due to an unbounded number of states, parameters for each state will be estimated poorly.</a:t>
            </a:r>
          </a:p>
          <a:p>
            <a:pPr marL="344488" indent="-171450">
              <a:buFont typeface="Wingdings" charset="2"/>
              <a:buChar char="§"/>
            </a:pPr>
            <a:r>
              <a:rPr lang="en-US" sz="2000" dirty="0">
                <a:solidFill>
                  <a:srgbClr val="FF0000"/>
                </a:solidFill>
              </a:rPr>
              <a:t>The model is restricted to an ergodic structure.</a:t>
            </a:r>
          </a:p>
          <a:p>
            <a:pPr marL="344488" indent="-171450">
              <a:buFont typeface="Wingdings" charset="2"/>
              <a:buChar char="§"/>
            </a:pPr>
            <a:r>
              <a:rPr lang="en-US" sz="2000" dirty="0"/>
              <a:t>Non-emitting initial and final states are not supported.</a:t>
            </a:r>
          </a:p>
          <a:p>
            <a:pPr marL="173038" indent="-173038">
              <a:buFont typeface="Arial"/>
              <a:buChar char="•"/>
            </a:pPr>
            <a:r>
              <a:rPr lang="en-US" sz="2000" dirty="0" smtClean="0"/>
              <a:t>DHDPHMM learns </a:t>
            </a:r>
            <a:r>
              <a:rPr lang="en-US" sz="2000" dirty="0"/>
              <a:t>an </a:t>
            </a:r>
            <a:r>
              <a:rPr lang="en-US" sz="2000" dirty="0" smtClean="0"/>
              <a:t>ergodic structure</a:t>
            </a:r>
            <a:endParaRPr lang="en-US" sz="2000" dirty="0"/>
          </a:p>
          <a:p>
            <a:pPr marL="173038" indent="-173038">
              <a:buFont typeface="Arial"/>
              <a:buChar char="•"/>
            </a:pPr>
            <a:r>
              <a:rPr lang="en-US" sz="2000" dirty="0"/>
              <a:t>Structure is defined by </a:t>
            </a:r>
            <a:r>
              <a:rPr lang="en-US" sz="2000" dirty="0" smtClean="0"/>
              <a:t>a transition distribution</a:t>
            </a:r>
            <a:endParaRPr lang="en-US" sz="2000" dirty="0"/>
          </a:p>
        </p:txBody>
      </p:sp>
      <p:pic>
        <p:nvPicPr>
          <p:cNvPr id="59995" name="Picture 6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00" y="5147838"/>
            <a:ext cx="3266550" cy="76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a:latin typeface="Arial" panose="020B0604020202020204" pitchFamily="34" charset="0"/>
                <a:cs typeface="Arial" panose="020B0604020202020204" pitchFamily="34" charset="0"/>
              </a:rPr>
              <a:t>Non</a:t>
            </a:r>
            <a:r>
              <a:rPr lang="en-US" dirty="0" smtClean="0">
                <a:latin typeface="Arial" panose="020B0604020202020204" pitchFamily="34" charset="0"/>
                <a:cs typeface="Arial" panose="020B0604020202020204" pitchFamily="34" charset="0"/>
              </a:rPr>
              <a:t>-ergodic Structure</a:t>
            </a:r>
            <a:endParaRPr lang="en-US" dirty="0">
              <a:latin typeface="Arial" panose="020B0604020202020204" pitchFamily="34" charset="0"/>
              <a:cs typeface="Arial" panose="020B0604020202020204" pitchFamily="34" charset="0"/>
            </a:endParaRPr>
          </a:p>
        </p:txBody>
      </p:sp>
      <p:sp>
        <p:nvSpPr>
          <p:cNvPr id="12" name="TextBox 11"/>
          <p:cNvSpPr txBox="1"/>
          <p:nvPr/>
        </p:nvSpPr>
        <p:spPr>
          <a:xfrm>
            <a:off x="4827495" y="631493"/>
            <a:ext cx="4079968" cy="2000548"/>
          </a:xfrm>
          <a:prstGeom prst="rect">
            <a:avLst/>
          </a:prstGeom>
          <a:noFill/>
        </p:spPr>
        <p:txBody>
          <a:bodyPr wrap="square" lIns="0" tIns="0" rIns="0" bIns="0" rtlCol="0">
            <a:spAutoFit/>
          </a:bodyPr>
          <a:lstStyle>
            <a:defPPr>
              <a:defRPr lang="en-US"/>
            </a:defPPr>
            <a:lvl1pPr indent="0">
              <a:spcAft>
                <a:spcPts val="1200"/>
              </a:spcAft>
              <a:buFont typeface="Arial"/>
              <a:buNone/>
              <a:defRPr b="1">
                <a:latin typeface="Arial" panose="020B0604020202020204" pitchFamily="34" charset="0"/>
                <a:cs typeface="Arial" panose="020B0604020202020204" pitchFamily="34" charset="0"/>
              </a:defRPr>
            </a:lvl1pPr>
          </a:lstStyle>
          <a:p>
            <a:pPr marL="173038" indent="-173038">
              <a:buFont typeface="Arial"/>
              <a:buChar char="•"/>
            </a:pPr>
            <a:r>
              <a:rPr lang="en-US" sz="2000" dirty="0" smtClean="0"/>
              <a:t>Any </a:t>
            </a:r>
            <a:r>
              <a:rPr lang="en-US" sz="2000" dirty="0"/>
              <a:t>structure is </a:t>
            </a:r>
            <a:r>
              <a:rPr lang="en-US" sz="2000" dirty="0" smtClean="0"/>
              <a:t>possible (e.g., Left</a:t>
            </a:r>
            <a:r>
              <a:rPr lang="en-US" sz="2000" dirty="0"/>
              <a:t>-to-Right (LR) </a:t>
            </a:r>
            <a:r>
              <a:rPr lang="en-US" sz="2000" dirty="0" smtClean="0"/>
              <a:t>structure)</a:t>
            </a:r>
            <a:endParaRPr lang="en-US" sz="2000" dirty="0"/>
          </a:p>
          <a:p>
            <a:pPr marL="173038" indent="-173038">
              <a:buFont typeface="Arial"/>
              <a:buChar char="•"/>
            </a:pPr>
            <a:r>
              <a:rPr lang="en-US" sz="2000" dirty="0"/>
              <a:t>To obtain </a:t>
            </a:r>
            <a:r>
              <a:rPr lang="en-US" sz="2000" dirty="0" smtClean="0"/>
              <a:t>an LR </a:t>
            </a:r>
            <a:r>
              <a:rPr lang="en-US" sz="2000" dirty="0"/>
              <a:t>structure we need to make sure the probability of transition to states left of state </a:t>
            </a:r>
            <a:r>
              <a:rPr lang="en-US" sz="2000" i="1" dirty="0"/>
              <a:t>j</a:t>
            </a:r>
            <a:r>
              <a:rPr lang="en-US" sz="2000" dirty="0"/>
              <a:t> is zero</a:t>
            </a:r>
            <a:r>
              <a:rPr lang="en-US" sz="2000" dirty="0" smtClean="0"/>
              <a:t>.</a:t>
            </a:r>
            <a:endParaRPr lang="en-US" sz="2000" dirty="0"/>
          </a:p>
        </p:txBody>
      </p:sp>
      <p:sp>
        <p:nvSpPr>
          <p:cNvPr id="2" name="Rectangle 2"/>
          <p:cNvSpPr>
            <a:spLocks noChangeArrowheads="1"/>
          </p:cNvSpPr>
          <p:nvPr/>
        </p:nvSpPr>
        <p:spPr bwMode="auto">
          <a:xfrm>
            <a:off x="5115468" y="3653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a:blip r:embed="rId4"/>
          <a:stretch>
            <a:fillRect/>
          </a:stretch>
        </p:blipFill>
        <p:spPr>
          <a:xfrm>
            <a:off x="5115468" y="2929109"/>
            <a:ext cx="3365026" cy="1024184"/>
          </a:xfrm>
          <a:prstGeom prst="rect">
            <a:avLst/>
          </a:prstGeom>
        </p:spPr>
      </p:pic>
    </p:spTree>
    <p:extLst>
      <p:ext uri="{BB962C8B-B14F-4D97-AF65-F5344CB8AC3E}">
        <p14:creationId xmlns:p14="http://schemas.microsoft.com/office/powerpoint/2010/main" val="274410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9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p:cNvSpPr txBox="1"/>
          <p:nvPr/>
        </p:nvSpPr>
        <p:spPr>
          <a:xfrm>
            <a:off x="254406" y="578088"/>
            <a:ext cx="8619154" cy="5001369"/>
          </a:xfrm>
          <a:prstGeom prst="rect">
            <a:avLst/>
          </a:prstGeom>
          <a:noFill/>
        </p:spPr>
        <p:txBody>
          <a:bodyPr wrap="square" lIns="0" tIns="0" rIns="0" bIns="0" rtlCol="0">
            <a:spAutoFit/>
          </a:bodyPr>
          <a:lstStyle>
            <a:defPPr>
              <a:defRPr lang="en-US"/>
            </a:defPPr>
            <a:lvl1pPr indent="0">
              <a:spcAft>
                <a:spcPts val="1200"/>
              </a:spcAft>
              <a:buFont typeface="Arial"/>
              <a:buNone/>
              <a:defRPr b="1">
                <a:latin typeface="Arial" panose="020B0604020202020204" pitchFamily="34" charset="0"/>
                <a:cs typeface="Arial" panose="020B0604020202020204" pitchFamily="34" charset="0"/>
              </a:defRPr>
            </a:lvl1pPr>
          </a:lstStyle>
          <a:p>
            <a:pPr marL="173038" indent="-173038">
              <a:buFont typeface="Arial"/>
              <a:buChar char="•"/>
            </a:pPr>
            <a:r>
              <a:rPr lang="en-US" sz="2000" dirty="0"/>
              <a:t>Problems with HDPHMM:</a:t>
            </a:r>
          </a:p>
          <a:p>
            <a:pPr marL="344488" indent="-171450">
              <a:buFont typeface="Wingdings" charset="2"/>
              <a:buChar char="§"/>
            </a:pPr>
            <a:r>
              <a:rPr lang="en-US" sz="2000" dirty="0"/>
              <a:t>Due to an unbounded number of states, parameters for each state will be estimated poorly.</a:t>
            </a:r>
          </a:p>
          <a:p>
            <a:pPr marL="344488" indent="-171450">
              <a:buFont typeface="Wingdings" charset="2"/>
              <a:buChar char="§"/>
            </a:pPr>
            <a:r>
              <a:rPr lang="en-US" sz="2000" dirty="0"/>
              <a:t>The model is restricted to an ergodic structure.</a:t>
            </a:r>
          </a:p>
          <a:p>
            <a:pPr marL="344488" indent="-171450">
              <a:buFont typeface="Wingdings" charset="2"/>
              <a:buChar char="§"/>
            </a:pPr>
            <a:r>
              <a:rPr lang="en-US" sz="2000" dirty="0">
                <a:solidFill>
                  <a:srgbClr val="FF0000"/>
                </a:solidFill>
              </a:rPr>
              <a:t>Non-emitting initial and final states are not supported.</a:t>
            </a:r>
          </a:p>
          <a:p>
            <a:pPr marL="173038" indent="-173038">
              <a:spcAft>
                <a:spcPts val="4800"/>
              </a:spcAft>
              <a:buFont typeface="Arial"/>
              <a:buChar char="•"/>
            </a:pPr>
            <a:r>
              <a:rPr lang="en-US" sz="2000" dirty="0" smtClean="0"/>
              <a:t>Non</a:t>
            </a:r>
            <a:r>
              <a:rPr lang="en-US" sz="2000" dirty="0"/>
              <a:t>-emitting states can be </a:t>
            </a:r>
            <a:r>
              <a:rPr lang="en-US" sz="2000" dirty="0" smtClean="0"/>
              <a:t>estimated:</a:t>
            </a:r>
            <a:endParaRPr lang="en-US" sz="2000" dirty="0"/>
          </a:p>
          <a:p>
            <a:pPr marL="344488" indent="-171450">
              <a:spcAft>
                <a:spcPts val="10200"/>
              </a:spcAft>
              <a:buFont typeface="Wingdings" charset="2"/>
              <a:buChar char="§"/>
            </a:pPr>
            <a:r>
              <a:rPr lang="en-US" sz="2000" dirty="0"/>
              <a:t>ML </a:t>
            </a:r>
            <a:r>
              <a:rPr lang="en-US" sz="2000" dirty="0" smtClean="0"/>
              <a:t>approach:</a:t>
            </a:r>
          </a:p>
          <a:p>
            <a:pPr marL="344488" indent="-171450">
              <a:buFont typeface="Wingdings" charset="2"/>
              <a:buChar char="§"/>
            </a:pPr>
            <a:r>
              <a:rPr lang="en-US" sz="2000" dirty="0" smtClean="0"/>
              <a:t>Bayesian </a:t>
            </a:r>
            <a:r>
              <a:rPr lang="en-US" sz="2000" dirty="0"/>
              <a:t>approach:</a:t>
            </a:r>
          </a:p>
        </p:txBody>
      </p:sp>
      <p:pic>
        <p:nvPicPr>
          <p:cNvPr id="60000" name="Picture 6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000" y="3376315"/>
            <a:ext cx="1459802" cy="10835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0002" name="Picture 6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513" y="4976430"/>
            <a:ext cx="3491484" cy="84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latin typeface="Arial" panose="020B0604020202020204" pitchFamily="34" charset="0"/>
                <a:cs typeface="Arial" panose="020B0604020202020204" pitchFamily="34" charset="0"/>
              </a:rPr>
              <a:t>Non-emitting </a:t>
            </a:r>
            <a:r>
              <a:rPr lang="en-US" dirty="0">
                <a:latin typeface="Arial" panose="020B0604020202020204" pitchFamily="34" charset="0"/>
                <a:cs typeface="Arial" panose="020B0604020202020204" pitchFamily="34" charset="0"/>
              </a:rPr>
              <a:t>States</a:t>
            </a:r>
          </a:p>
        </p:txBody>
      </p:sp>
    </p:spTree>
    <p:extLst>
      <p:ext uri="{BB962C8B-B14F-4D97-AF65-F5344CB8AC3E}">
        <p14:creationId xmlns:p14="http://schemas.microsoft.com/office/powerpoint/2010/main" val="121509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0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00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906" y="745435"/>
            <a:ext cx="8650929" cy="6170920"/>
          </a:xfrm>
          <a:prstGeom prst="rect">
            <a:avLst/>
          </a:prstGeom>
          <a:noFill/>
        </p:spPr>
        <p:txBody>
          <a:bodyPr wrap="square" lIns="0" tIns="0" rIns="0" bIns="0" rtlCol="0">
            <a:spAutoFit/>
          </a:bodyPr>
          <a:lstStyle>
            <a:defPPr>
              <a:defRPr lang="en-US"/>
            </a:defPPr>
            <a:lvl1pPr indent="0">
              <a:spcAft>
                <a:spcPts val="1200"/>
              </a:spcAft>
              <a:buFont typeface="Arial"/>
              <a:buNone/>
              <a:defRPr b="1">
                <a:latin typeface="Arial" panose="020B0604020202020204" pitchFamily="34" charset="0"/>
                <a:cs typeface="Arial" panose="020B0604020202020204" pitchFamily="34" charset="0"/>
              </a:defRPr>
            </a:lvl1pPr>
          </a:lstStyle>
          <a:p>
            <a:pPr marL="173038" indent="-173038">
              <a:buFont typeface="Arial"/>
              <a:buChar char="•"/>
            </a:pPr>
            <a:r>
              <a:rPr lang="en-US" sz="2000" dirty="0" smtClean="0"/>
              <a:t>Needed </a:t>
            </a:r>
            <a:r>
              <a:rPr lang="en-US" sz="2000" dirty="0"/>
              <a:t>to </a:t>
            </a:r>
            <a:r>
              <a:rPr lang="en-US" sz="2000" dirty="0" smtClean="0"/>
              <a:t>obtain the posterior distributions over different parameters</a:t>
            </a:r>
          </a:p>
          <a:p>
            <a:pPr marL="173038" indent="-173038">
              <a:buFont typeface="Arial"/>
              <a:buChar char="•"/>
            </a:pPr>
            <a:r>
              <a:rPr lang="en-US" sz="2000" dirty="0" smtClean="0"/>
              <a:t>Approximate </a:t>
            </a:r>
            <a:r>
              <a:rPr lang="en-US" sz="2000" dirty="0"/>
              <a:t>the infinite number of states and mixture </a:t>
            </a:r>
            <a:r>
              <a:rPr lang="en-US" sz="2000" dirty="0" smtClean="0"/>
              <a:t>components</a:t>
            </a:r>
            <a:br>
              <a:rPr lang="en-US" sz="2000" dirty="0" smtClean="0"/>
            </a:br>
            <a:r>
              <a:rPr lang="en-US" sz="2000" dirty="0" smtClean="0"/>
              <a:t>with </a:t>
            </a:r>
            <a:r>
              <a:rPr lang="en-US" sz="2000" dirty="0"/>
              <a:t>L and </a:t>
            </a:r>
            <a:r>
              <a:rPr lang="en-US" sz="2000" dirty="0" smtClean="0"/>
              <a:t>L’</a:t>
            </a:r>
          </a:p>
          <a:p>
            <a:pPr marL="173038" indent="-173038">
              <a:buFont typeface="Arial"/>
              <a:buChar char="•"/>
            </a:pPr>
            <a:r>
              <a:rPr lang="en-US" sz="2000" dirty="0" smtClean="0"/>
              <a:t>Simplified </a:t>
            </a:r>
            <a:r>
              <a:rPr lang="en-US" sz="2000" dirty="0"/>
              <a:t>version:</a:t>
            </a:r>
          </a:p>
          <a:p>
            <a:pPr marL="344488" lvl="1" indent="-171450">
              <a:spcAft>
                <a:spcPts val="8400"/>
              </a:spcAft>
              <a:buFont typeface="Wingdings" charset="2"/>
              <a:buChar char="§"/>
            </a:pPr>
            <a:r>
              <a:rPr lang="en-US" sz="2000" b="1" dirty="0">
                <a:latin typeface="Arial"/>
                <a:cs typeface="Arial"/>
              </a:rPr>
              <a:t>Sample the augmented state (</a:t>
            </a:r>
            <a:r>
              <a:rPr lang="en-US" sz="2000" b="1" dirty="0" err="1">
                <a:latin typeface="Arial"/>
                <a:cs typeface="Arial"/>
              </a:rPr>
              <a:t>z</a:t>
            </a:r>
            <a:r>
              <a:rPr lang="en-US" sz="2000" b="1" baseline="-25000" dirty="0" err="1">
                <a:latin typeface="Arial"/>
                <a:cs typeface="Arial"/>
              </a:rPr>
              <a:t>t</a:t>
            </a:r>
            <a:r>
              <a:rPr lang="en-US" sz="2000" b="1" dirty="0" err="1">
                <a:latin typeface="Arial"/>
                <a:cs typeface="Arial"/>
              </a:rPr>
              <a:t>,s</a:t>
            </a:r>
            <a:r>
              <a:rPr lang="en-US" sz="2000" b="1" baseline="-25000" dirty="0" err="1">
                <a:latin typeface="Arial"/>
                <a:cs typeface="Arial"/>
              </a:rPr>
              <a:t>t</a:t>
            </a:r>
            <a:r>
              <a:rPr lang="en-US" sz="2000" b="1" dirty="0" smtClean="0">
                <a:latin typeface="Arial"/>
                <a:cs typeface="Arial"/>
              </a:rPr>
              <a:t>):</a:t>
            </a:r>
            <a:endParaRPr lang="en-US" sz="2000" b="1" dirty="0">
              <a:latin typeface="Arial"/>
              <a:cs typeface="Arial"/>
            </a:endParaRPr>
          </a:p>
          <a:p>
            <a:pPr marL="344488" lvl="1" indent="-171450">
              <a:spcAft>
                <a:spcPts val="6600"/>
              </a:spcAft>
              <a:buFont typeface="Wingdings" charset="2"/>
              <a:buChar char="§"/>
            </a:pPr>
            <a:r>
              <a:rPr lang="en-US" sz="2000" b="1" dirty="0" smtClean="0">
                <a:latin typeface="Arial"/>
                <a:cs typeface="Arial"/>
              </a:rPr>
              <a:t>Sample </a:t>
            </a:r>
            <a:r>
              <a:rPr lang="en-US" sz="2000" b="1" dirty="0">
                <a:latin typeface="Arial"/>
                <a:cs typeface="Arial"/>
              </a:rPr>
              <a:t>β and </a:t>
            </a:r>
            <a:r>
              <a:rPr lang="el-GR" sz="2000" b="1" dirty="0" smtClean="0">
                <a:latin typeface="Arial"/>
                <a:cs typeface="Arial"/>
              </a:rPr>
              <a:t>ξ</a:t>
            </a:r>
            <a:r>
              <a:rPr lang="en-US" sz="2000" b="1" dirty="0">
                <a:latin typeface="Arial"/>
                <a:cs typeface="Arial"/>
              </a:rPr>
              <a:t>:</a:t>
            </a:r>
          </a:p>
          <a:p>
            <a:pPr marL="344488" lvl="1" indent="-171450">
              <a:spcAft>
                <a:spcPts val="1200"/>
              </a:spcAft>
              <a:buFont typeface="Wingdings" charset="2"/>
              <a:buChar char="§"/>
            </a:pPr>
            <a:r>
              <a:rPr lang="en-US" sz="2000" b="1" dirty="0">
                <a:latin typeface="Arial"/>
                <a:cs typeface="Arial"/>
              </a:rPr>
              <a:t>Sample π</a:t>
            </a:r>
            <a:r>
              <a:rPr lang="en-US" sz="2000" b="1" baseline="-25000" dirty="0">
                <a:latin typeface="Arial"/>
                <a:cs typeface="Arial"/>
              </a:rPr>
              <a:t>k</a:t>
            </a:r>
            <a:r>
              <a:rPr lang="en-US" sz="2000" b="1" dirty="0">
                <a:latin typeface="Arial"/>
                <a:cs typeface="Arial"/>
              </a:rPr>
              <a:t> and </a:t>
            </a:r>
            <a:r>
              <a:rPr lang="en-US" sz="2000" b="1" dirty="0" err="1" smtClean="0">
                <a:latin typeface="Arial"/>
                <a:cs typeface="Arial"/>
              </a:rPr>
              <a:t>ψ</a:t>
            </a:r>
            <a:r>
              <a:rPr lang="en-US" sz="2000" b="1" baseline="-25000" dirty="0" err="1" smtClean="0">
                <a:latin typeface="Arial"/>
                <a:cs typeface="Arial"/>
              </a:rPr>
              <a:t>k</a:t>
            </a:r>
            <a:r>
              <a:rPr lang="en-US" sz="2000" b="1" dirty="0">
                <a:latin typeface="Arial"/>
                <a:cs typeface="Arial"/>
              </a:rPr>
              <a:t>:</a:t>
            </a:r>
          </a:p>
          <a:p>
            <a:pPr marL="344488" lvl="1" indent="-171450">
              <a:spcAft>
                <a:spcPts val="1200"/>
              </a:spcAft>
              <a:buFont typeface="Wingdings" charset="2"/>
              <a:buChar char="§"/>
            </a:pPr>
            <a:r>
              <a:rPr lang="en-US" sz="2000" b="1" dirty="0">
                <a:latin typeface="Arial"/>
                <a:cs typeface="Arial"/>
              </a:rPr>
              <a:t>Sample </a:t>
            </a:r>
            <a:r>
              <a:rPr lang="el-GR" sz="2000" b="1" dirty="0">
                <a:latin typeface="Arial"/>
                <a:cs typeface="Arial"/>
              </a:rPr>
              <a:t>θ</a:t>
            </a:r>
            <a:r>
              <a:rPr lang="en-US" sz="2000" b="1" baseline="-25000" dirty="0" err="1">
                <a:latin typeface="Arial"/>
                <a:cs typeface="Arial"/>
              </a:rPr>
              <a:t>kj</a:t>
            </a:r>
            <a:r>
              <a:rPr lang="en-US" sz="2000" b="1" dirty="0">
                <a:latin typeface="Arial"/>
                <a:cs typeface="Arial"/>
              </a:rPr>
              <a:t>.</a:t>
            </a:r>
          </a:p>
          <a:p>
            <a:pPr marL="344488" lvl="1" indent="-171450">
              <a:spcAft>
                <a:spcPts val="1200"/>
              </a:spcAft>
              <a:buFont typeface="Wingdings" charset="2"/>
              <a:buChar char="§"/>
            </a:pPr>
            <a:r>
              <a:rPr lang="en-US" sz="2000" b="1" dirty="0">
                <a:latin typeface="Arial"/>
                <a:cs typeface="Arial"/>
              </a:rPr>
              <a:t>Sample the </a:t>
            </a:r>
            <a:r>
              <a:rPr lang="en-US" sz="2000" b="1" dirty="0" smtClean="0">
                <a:latin typeface="Arial"/>
                <a:cs typeface="Arial"/>
              </a:rPr>
              <a:t>hyperparameter and repeat </a:t>
            </a:r>
            <a:r>
              <a:rPr lang="en-US" sz="2000" b="1" dirty="0">
                <a:latin typeface="Arial"/>
                <a:cs typeface="Arial"/>
              </a:rPr>
              <a:t>for hundreds of </a:t>
            </a:r>
            <a:r>
              <a:rPr lang="en-US" sz="2000" b="1" dirty="0" smtClean="0">
                <a:latin typeface="Arial"/>
                <a:cs typeface="Arial"/>
              </a:rPr>
              <a:t>iterations</a:t>
            </a:r>
            <a:endParaRPr lang="en-US" b="1" dirty="0">
              <a:latin typeface="Arial"/>
              <a:cs typeface="Arial"/>
            </a:endParaRPr>
          </a:p>
          <a:p>
            <a:pPr lvl="1"/>
            <a:endParaRPr lang="en-US" dirty="0"/>
          </a:p>
          <a:p>
            <a:pPr lvl="1"/>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9164" name="Picture 1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7544" y="2420734"/>
            <a:ext cx="3613334" cy="10933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9167" name="Picture 11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4121" y="3544296"/>
            <a:ext cx="3266666" cy="92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9169" name="Picture 1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7934" y="4794705"/>
            <a:ext cx="4070902" cy="796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a:latin typeface="Arial" panose="020B0604020202020204" pitchFamily="34" charset="0"/>
                <a:cs typeface="Arial" panose="020B0604020202020204" pitchFamily="34" charset="0"/>
              </a:rPr>
              <a:t>Inference Algorithm</a:t>
            </a:r>
          </a:p>
        </p:txBody>
      </p:sp>
    </p:spTree>
    <p:extLst>
      <p:ext uri="{BB962C8B-B14F-4D97-AF65-F5344CB8AC3E}">
        <p14:creationId xmlns:p14="http://schemas.microsoft.com/office/powerpoint/2010/main" val="87531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916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91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916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894" r="6979"/>
          <a:stretch/>
        </p:blipFill>
        <p:spPr bwMode="auto">
          <a:xfrm>
            <a:off x="137510" y="1078130"/>
            <a:ext cx="8853105" cy="4754796"/>
          </a:xfrm>
          <a:prstGeom prst="rect">
            <a:avLst/>
          </a:prstGeom>
          <a:ln>
            <a:noFill/>
          </a:ln>
          <a:extLst>
            <a:ext uri="{53640926-AAD7-44d8-BBD7-CCE9431645EC}">
              <a14:shadowObscured xmlns:a14="http://schemas.microsoft.com/office/drawing/2010/main" xmlns=""/>
            </a:ext>
          </a:extLst>
        </p:spPr>
      </p:pic>
      <p:sp>
        <p:nvSpPr>
          <p:cNvPr id="11"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latin typeface="Arial" panose="020B0604020202020204" pitchFamily="34" charset="0"/>
                <a:cs typeface="Arial" panose="020B0604020202020204" pitchFamily="34" charset="0"/>
              </a:rPr>
              <a:t>Scaling of Computation Time with Truncation Level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300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4413" b="7325"/>
          <a:stretch/>
        </p:blipFill>
        <p:spPr bwMode="auto">
          <a:xfrm>
            <a:off x="257907" y="820067"/>
            <a:ext cx="8694041" cy="5618130"/>
          </a:xfrm>
          <a:prstGeom prst="rect">
            <a:avLst/>
          </a:prstGeom>
          <a:ln>
            <a:noFill/>
          </a:ln>
          <a:extLst>
            <a:ext uri="{53640926-AAD7-44d8-BBD7-CCE9431645EC}">
              <a14:shadowObscured xmlns:a14="http://schemas.microsoft.com/office/drawing/2010/main" xmlns=""/>
            </a:ext>
          </a:extLst>
        </p:spPr>
      </p:pic>
      <p:sp>
        <p:nvSpPr>
          <p:cNvPr id="11"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latin typeface="Arial" panose="020B0604020202020204" pitchFamily="34" charset="0"/>
                <a:cs typeface="Arial" panose="020B0604020202020204" pitchFamily="34" charset="0"/>
              </a:rPr>
              <a:t>Experiments: Simulated Data</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8433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165401371"/>
              </p:ext>
            </p:extLst>
          </p:nvPr>
        </p:nvGraphicFramePr>
        <p:xfrm>
          <a:off x="910007" y="806701"/>
          <a:ext cx="7308111" cy="2262315"/>
        </p:xfrm>
        <a:graphic>
          <a:graphicData uri="http://schemas.openxmlformats.org/drawingml/2006/table">
            <a:tbl>
              <a:tblPr/>
              <a:tblGrid>
                <a:gridCol w="2658733"/>
                <a:gridCol w="1505588"/>
                <a:gridCol w="1633534"/>
                <a:gridCol w="1510256"/>
              </a:tblGrid>
              <a:tr h="682890">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Model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err="1">
                          <a:effectLst/>
                          <a:latin typeface="Arial" panose="020B0604020202020204" pitchFamily="34" charset="0"/>
                          <a:ea typeface="MS Mincho"/>
                          <a:cs typeface="Arial" panose="020B0604020202020204" pitchFamily="34" charset="0"/>
                        </a:rPr>
                        <a:t>Dev</a:t>
                      </a:r>
                      <a:r>
                        <a:rPr lang="en-US" sz="1800" b="1" dirty="0">
                          <a:effectLst/>
                          <a:latin typeface="Arial" panose="020B0604020202020204" pitchFamily="34" charset="0"/>
                          <a:ea typeface="MS Mincho"/>
                          <a:cs typeface="Arial" panose="020B0604020202020204" pitchFamily="34" charset="0"/>
                        </a:rPr>
                        <a:t> Set</a:t>
                      </a:r>
                      <a:br>
                        <a:rPr lang="en-US" sz="1800" b="1" dirty="0">
                          <a:effectLst/>
                          <a:latin typeface="Arial" panose="020B0604020202020204" pitchFamily="34" charset="0"/>
                          <a:ea typeface="MS Mincho"/>
                          <a:cs typeface="Arial" panose="020B0604020202020204" pitchFamily="34" charset="0"/>
                        </a:rPr>
                      </a:br>
                      <a:r>
                        <a:rPr lang="en-US" sz="1800" b="1" dirty="0">
                          <a:effectLst/>
                          <a:latin typeface="Arial" panose="020B0604020202020204" pitchFamily="34" charset="0"/>
                          <a:ea typeface="MS Mincho"/>
                          <a:cs typeface="Arial" panose="020B0604020202020204" pitchFamily="34" charset="0"/>
                        </a:rPr>
                        <a:t>(% Error)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Core Set</a:t>
                      </a:r>
                    </a:p>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 Error)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No. </a:t>
                      </a:r>
                      <a:r>
                        <a:rPr lang="en-US" sz="1800" b="1" dirty="0" smtClean="0">
                          <a:effectLst/>
                          <a:latin typeface="Arial" panose="020B0604020202020204" pitchFamily="34" charset="0"/>
                          <a:ea typeface="MS Mincho"/>
                          <a:cs typeface="Arial" panose="020B0604020202020204" pitchFamily="34" charset="0"/>
                        </a:rPr>
                        <a:t>Gaussians</a:t>
                      </a:r>
                      <a:endParaRPr lang="en-US" sz="1800" b="1" dirty="0">
                        <a:effectLst/>
                        <a:latin typeface="Arial" panose="020B0604020202020204" pitchFamily="34" charset="0"/>
                        <a:ea typeface="MS Mincho"/>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850">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LR HDPHMM 1</a:t>
                      </a:r>
                    </a:p>
                  </a:txBody>
                  <a:tcPr marL="36830" marR="36830"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ea typeface="MS Mincho"/>
                          <a:cs typeface="Arial" panose="020B0604020202020204" pitchFamily="34" charset="0"/>
                        </a:rPr>
                        <a:t>23.52%</a:t>
                      </a:r>
                    </a:p>
                  </a:txBody>
                  <a:tcPr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ea typeface="MS Mincho"/>
                          <a:cs typeface="Arial" panose="020B0604020202020204" pitchFamily="34" charset="0"/>
                        </a:rPr>
                        <a:t>24.40%</a:t>
                      </a:r>
                    </a:p>
                  </a:txBody>
                  <a:tcPr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smtClean="0">
                          <a:effectLst/>
                          <a:latin typeface="Arial" panose="020B0604020202020204" pitchFamily="34" charset="0"/>
                          <a:ea typeface="MS Mincho"/>
                          <a:cs typeface="Arial" panose="020B0604020202020204" pitchFamily="34" charset="0"/>
                        </a:rPr>
                        <a:t>4,628</a:t>
                      </a:r>
                      <a:endParaRPr lang="en-US" sz="1800" b="1" dirty="0">
                        <a:effectLst/>
                        <a:latin typeface="Arial" panose="020B0604020202020204" pitchFamily="34" charset="0"/>
                        <a:ea typeface="MS Mincho"/>
                        <a:cs typeface="Arial" panose="020B0604020202020204" pitchFamily="34" charset="0"/>
                      </a:endParaRPr>
                    </a:p>
                  </a:txBody>
                  <a:tcPr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850">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LR HDPHMM 2</a:t>
                      </a:r>
                    </a:p>
                  </a:txBody>
                  <a:tcPr marL="36830" marR="36830"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ea typeface="MS Mincho"/>
                          <a:cs typeface="Arial" panose="020B0604020202020204" pitchFamily="34" charset="0"/>
                        </a:rPr>
                        <a:t>23.86%</a:t>
                      </a:r>
                    </a:p>
                  </a:txBody>
                  <a:tcPr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ea typeface="MS Mincho"/>
                          <a:cs typeface="Arial" panose="020B0604020202020204" pitchFamily="34" charset="0"/>
                        </a:rPr>
                        <a:t>25.14%</a:t>
                      </a:r>
                    </a:p>
                  </a:txBody>
                  <a:tcPr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smtClean="0">
                          <a:effectLst/>
                          <a:latin typeface="Arial" panose="020B0604020202020204" pitchFamily="34" charset="0"/>
                          <a:ea typeface="MS Mincho"/>
                          <a:cs typeface="Arial" panose="020B0604020202020204" pitchFamily="34" charset="0"/>
                        </a:rPr>
                        <a:t>7,281</a:t>
                      </a:r>
                      <a:endParaRPr lang="en-US" sz="1800" b="1" dirty="0">
                        <a:effectLst/>
                        <a:latin typeface="Arial" panose="020B0604020202020204" pitchFamily="34" charset="0"/>
                        <a:ea typeface="MS Mincho"/>
                        <a:cs typeface="Arial" panose="020B0604020202020204" pitchFamily="34" charset="0"/>
                      </a:endParaRPr>
                    </a:p>
                  </a:txBody>
                  <a:tcPr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775">
                <a:tc>
                  <a:txBody>
                    <a:bodyPr/>
                    <a:lstStyle/>
                    <a:p>
                      <a:pPr marL="0" marR="0">
                        <a:spcBef>
                          <a:spcPts val="0"/>
                        </a:spcBef>
                        <a:spcAft>
                          <a:spcPts val="0"/>
                        </a:spcAft>
                      </a:pPr>
                      <a:r>
                        <a:rPr lang="en-US" sz="1800" b="1">
                          <a:effectLst/>
                          <a:latin typeface="Arial" panose="020B0604020202020204" pitchFamily="34" charset="0"/>
                          <a:ea typeface="MS Mincho"/>
                          <a:cs typeface="Arial" panose="020B0604020202020204" pitchFamily="34" charset="0"/>
                        </a:rPr>
                        <a:t>Ergodic DHDPHMM</a:t>
                      </a:r>
                    </a:p>
                  </a:txBody>
                  <a:tcPr marL="36830" marR="36830"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ea typeface="MS Mincho"/>
                          <a:cs typeface="Arial" panose="020B0604020202020204" pitchFamily="34" charset="0"/>
                        </a:rPr>
                        <a:t>24.01%</a:t>
                      </a:r>
                    </a:p>
                  </a:txBody>
                  <a:tcPr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ea typeface="MS Mincho"/>
                          <a:cs typeface="Arial" panose="020B0604020202020204" pitchFamily="34" charset="0"/>
                        </a:rPr>
                        <a:t>25.42%</a:t>
                      </a:r>
                    </a:p>
                  </a:txBody>
                  <a:tcPr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smtClean="0">
                          <a:effectLst/>
                          <a:latin typeface="Arial" panose="020B0604020202020204" pitchFamily="34" charset="0"/>
                          <a:ea typeface="MS Mincho"/>
                          <a:cs typeface="Arial" panose="020B0604020202020204" pitchFamily="34" charset="0"/>
                        </a:rPr>
                        <a:t>2,704</a:t>
                      </a:r>
                      <a:endParaRPr lang="en-US" sz="1800" b="1" dirty="0">
                        <a:effectLst/>
                        <a:latin typeface="Arial" panose="020B0604020202020204" pitchFamily="34" charset="0"/>
                        <a:ea typeface="MS Mincho"/>
                        <a:cs typeface="Arial" panose="020B0604020202020204" pitchFamily="34" charset="0"/>
                      </a:endParaRPr>
                    </a:p>
                  </a:txBody>
                  <a:tcPr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Strictly LR DHDPHMM</a:t>
                      </a:r>
                    </a:p>
                  </a:txBody>
                  <a:tcPr marL="36830" marR="36830"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ea typeface="MS Mincho"/>
                          <a:cs typeface="Arial" panose="020B0604020202020204" pitchFamily="34" charset="0"/>
                        </a:rPr>
                        <a:t>39.03%</a:t>
                      </a:r>
                    </a:p>
                  </a:txBody>
                  <a:tcPr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ea typeface="MS Mincho"/>
                          <a:cs typeface="Arial" panose="020B0604020202020204" pitchFamily="34" charset="0"/>
                        </a:rPr>
                        <a:t>38.43%</a:t>
                      </a:r>
                    </a:p>
                  </a:txBody>
                  <a:tcPr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smtClean="0">
                          <a:effectLst/>
                          <a:latin typeface="Arial" panose="020B0604020202020204" pitchFamily="34" charset="0"/>
                          <a:ea typeface="MS Mincho"/>
                          <a:cs typeface="Arial" panose="020B0604020202020204" pitchFamily="34" charset="0"/>
                        </a:rPr>
                        <a:t>2,550</a:t>
                      </a:r>
                      <a:endParaRPr lang="en-US" sz="1800" b="1" dirty="0">
                        <a:effectLst/>
                        <a:latin typeface="Arial" panose="020B0604020202020204" pitchFamily="34" charset="0"/>
                        <a:ea typeface="MS Mincho"/>
                        <a:cs typeface="Arial" panose="020B0604020202020204" pitchFamily="34" charset="0"/>
                      </a:endParaRPr>
                    </a:p>
                  </a:txBody>
                  <a:tcPr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850">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LR DHDPHMM</a:t>
                      </a:r>
                    </a:p>
                  </a:txBody>
                  <a:tcPr marL="36830" marR="36830"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ea typeface="MS Mincho"/>
                          <a:cs typeface="Arial" panose="020B0604020202020204" pitchFamily="34" charset="0"/>
                        </a:rPr>
                        <a:t>20.51%</a:t>
                      </a:r>
                    </a:p>
                  </a:txBody>
                  <a:tcPr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ea typeface="MS Mincho"/>
                          <a:cs typeface="Arial" panose="020B0604020202020204" pitchFamily="34" charset="0"/>
                        </a:rPr>
                        <a:t>21.42%</a:t>
                      </a:r>
                    </a:p>
                  </a:txBody>
                  <a:tcPr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smtClean="0">
                          <a:effectLst/>
                          <a:latin typeface="Arial" panose="020B0604020202020204" pitchFamily="34" charset="0"/>
                          <a:ea typeface="MS Mincho"/>
                          <a:cs typeface="Arial" panose="020B0604020202020204" pitchFamily="34" charset="0"/>
                        </a:rPr>
                        <a:t>3,888</a:t>
                      </a:r>
                      <a:endParaRPr lang="en-US" sz="1800" b="1" dirty="0">
                        <a:effectLst/>
                        <a:latin typeface="Arial" panose="020B0604020202020204" pitchFamily="34" charset="0"/>
                        <a:ea typeface="MS Mincho"/>
                        <a:cs typeface="Arial" panose="020B0604020202020204" pitchFamily="34" charset="0"/>
                      </a:endParaRPr>
                    </a:p>
                  </a:txBody>
                  <a:tcPr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4952960" y="3687813"/>
            <a:ext cx="3669930" cy="1938992"/>
          </a:xfrm>
          <a:prstGeom prst="rect">
            <a:avLst/>
          </a:prstGeom>
          <a:noFill/>
        </p:spPr>
        <p:txBody>
          <a:bodyPr wrap="square" rtlCol="0">
            <a:spAutoFit/>
          </a:bodyPr>
          <a:lstStyle/>
          <a:p>
            <a:pPr>
              <a:spcAft>
                <a:spcPts val="1200"/>
              </a:spcAft>
            </a:pPr>
            <a:r>
              <a:rPr lang="en-US" sz="2000" b="1" dirty="0">
                <a:latin typeface="Arial" panose="020B0604020202020204" pitchFamily="34" charset="0"/>
                <a:cs typeface="Arial" panose="020B0604020202020204" pitchFamily="34" charset="0"/>
              </a:rPr>
              <a:t>An automatically derived model structure is shown for a LR DHDPHMM </a:t>
            </a:r>
            <a:r>
              <a:rPr lang="en-US" sz="2000" b="1" dirty="0" smtClean="0">
                <a:latin typeface="Arial" panose="020B0604020202020204" pitchFamily="34" charset="0"/>
                <a:cs typeface="Arial" panose="020B0604020202020204" pitchFamily="34" charset="0"/>
              </a:rPr>
              <a:t>model:</a:t>
            </a:r>
          </a:p>
          <a:p>
            <a:pPr marL="565150" indent="-392113">
              <a:spcAft>
                <a:spcPts val="1200"/>
              </a:spcAft>
              <a:buFont typeface="+mj-lt"/>
              <a:buAutoNum type="alphaLcParenR"/>
            </a:pPr>
            <a:r>
              <a:rPr lang="en-US" sz="2000" b="1" i="1" dirty="0" smtClean="0">
                <a:latin typeface="Arial" panose="020B0604020202020204" pitchFamily="34" charset="0"/>
                <a:cs typeface="Arial" panose="020B0604020202020204" pitchFamily="34" charset="0"/>
              </a:rPr>
              <a:t>/</a:t>
            </a:r>
            <a:r>
              <a:rPr lang="en-US" sz="2000" b="1" i="1" dirty="0" err="1">
                <a:latin typeface="Arial" panose="020B0604020202020204" pitchFamily="34" charset="0"/>
                <a:cs typeface="Arial" panose="020B0604020202020204" pitchFamily="34" charset="0"/>
              </a:rPr>
              <a:t>aa</a:t>
            </a:r>
            <a:r>
              <a:rPr lang="en-US" sz="2000" b="1" i="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with </a:t>
            </a:r>
            <a:r>
              <a:rPr lang="en-US" sz="2000" b="1" i="1" dirty="0">
                <a:latin typeface="Arial" panose="020B0604020202020204" pitchFamily="34" charset="0"/>
                <a:cs typeface="Arial" panose="020B0604020202020204" pitchFamily="34" charset="0"/>
              </a:rPr>
              <a:t>175</a:t>
            </a:r>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examples</a:t>
            </a:r>
          </a:p>
          <a:p>
            <a:pPr marL="565150" indent="-392113">
              <a:spcAft>
                <a:spcPts val="1200"/>
              </a:spcAft>
              <a:buFont typeface="+mj-lt"/>
              <a:buAutoNum type="alphaLcParenR"/>
            </a:pPr>
            <a:r>
              <a:rPr lang="en-US" sz="2000" b="1" i="1" dirty="0" smtClean="0">
                <a:latin typeface="Arial" panose="020B0604020202020204" pitchFamily="34" charset="0"/>
                <a:cs typeface="Arial" panose="020B0604020202020204" pitchFamily="34" charset="0"/>
              </a:rPr>
              <a:t>/</a:t>
            </a:r>
            <a:r>
              <a:rPr lang="en-US" sz="2000" b="1" i="1" dirty="0" err="1">
                <a:latin typeface="Arial" panose="020B0604020202020204" pitchFamily="34" charset="0"/>
                <a:cs typeface="Arial" panose="020B0604020202020204" pitchFamily="34" charset="0"/>
              </a:rPr>
              <a:t>aa</a:t>
            </a:r>
            <a:r>
              <a:rPr lang="en-US" sz="2000" b="1" i="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with </a:t>
            </a:r>
            <a:r>
              <a:rPr lang="en-US" sz="2000" b="1" i="1" dirty="0">
                <a:latin typeface="Arial" panose="020B0604020202020204" pitchFamily="34" charset="0"/>
                <a:cs typeface="Arial" panose="020B0604020202020204" pitchFamily="34" charset="0"/>
              </a:rPr>
              <a:t>2,256</a:t>
            </a:r>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examples</a:t>
            </a:r>
            <a:endParaRPr lang="en-US" sz="2000" b="1" dirty="0">
              <a:latin typeface="Arial" panose="020B0604020202020204" pitchFamily="34" charset="0"/>
              <a:cs typeface="Arial" panose="020B0604020202020204" pitchFamily="34" charset="0"/>
            </a:endParaRPr>
          </a:p>
        </p:txBody>
      </p:sp>
      <p:sp>
        <p:nvSpPr>
          <p:cNvPr id="6"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latin typeface="Arial" panose="020B0604020202020204" pitchFamily="34" charset="0"/>
                <a:cs typeface="Arial" panose="020B0604020202020204" pitchFamily="34" charset="0"/>
              </a:rPr>
              <a:t>Experiments: </a:t>
            </a:r>
            <a:r>
              <a:rPr lang="en-US" dirty="0">
                <a:latin typeface="Arial" panose="020B0604020202020204" pitchFamily="34" charset="0"/>
                <a:cs typeface="Arial" panose="020B0604020202020204" pitchFamily="34" charset="0"/>
              </a:rPr>
              <a:t>Phoneme Classification</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9735" r="8307" b="47937"/>
          <a:stretch/>
        </p:blipFill>
        <p:spPr>
          <a:xfrm>
            <a:off x="214192" y="3214159"/>
            <a:ext cx="4584845" cy="3317270"/>
          </a:xfrm>
          <a:prstGeom prst="rect">
            <a:avLst/>
          </a:prstGeom>
        </p:spPr>
      </p:pic>
    </p:spTree>
    <p:extLst>
      <p:ext uri="{BB962C8B-B14F-4D97-AF65-F5344CB8AC3E}">
        <p14:creationId xmlns:p14="http://schemas.microsoft.com/office/powerpoint/2010/main" val="159672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04032328"/>
              </p:ext>
            </p:extLst>
          </p:nvPr>
        </p:nvGraphicFramePr>
        <p:xfrm>
          <a:off x="899037" y="709534"/>
          <a:ext cx="7345926" cy="5703868"/>
        </p:xfrm>
        <a:graphic>
          <a:graphicData uri="http://schemas.openxmlformats.org/drawingml/2006/table">
            <a:tbl>
              <a:tblPr/>
              <a:tblGrid>
                <a:gridCol w="3476304"/>
                <a:gridCol w="1219200"/>
                <a:gridCol w="1277258"/>
                <a:gridCol w="1373164"/>
              </a:tblGrid>
              <a:tr h="441950">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Model</a:t>
                      </a:r>
                    </a:p>
                  </a:txBody>
                  <a:tcPr marL="36830" marR="36830"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err="1" smtClean="0">
                          <a:effectLst/>
                          <a:latin typeface="Arial" panose="020B0604020202020204" pitchFamily="34" charset="0"/>
                          <a:ea typeface="MS Mincho"/>
                          <a:cs typeface="Arial" panose="020B0604020202020204" pitchFamily="34" charset="0"/>
                        </a:rPr>
                        <a:t>Discrim</a:t>
                      </a:r>
                      <a:r>
                        <a:rPr lang="en-US" sz="1800" b="1" dirty="0" smtClean="0">
                          <a:effectLst/>
                          <a:latin typeface="Arial" panose="020B0604020202020204" pitchFamily="34" charset="0"/>
                          <a:ea typeface="MS Mincho"/>
                          <a:cs typeface="Arial" panose="020B0604020202020204" pitchFamily="34" charset="0"/>
                        </a:rPr>
                        <a:t>.</a:t>
                      </a:r>
                      <a:endParaRPr lang="en-US" sz="1800" b="1" dirty="0">
                        <a:effectLst/>
                        <a:latin typeface="Arial" panose="020B0604020202020204" pitchFamily="34" charset="0"/>
                        <a:ea typeface="MS Mincho"/>
                        <a:cs typeface="Arial" panose="020B0604020202020204" pitchFamily="34" charset="0"/>
                      </a:endParaRPr>
                    </a:p>
                  </a:txBody>
                  <a:tcPr marL="36830" marR="36830"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err="1">
                          <a:effectLst/>
                          <a:latin typeface="Arial" panose="020B0604020202020204" pitchFamily="34" charset="0"/>
                          <a:ea typeface="MS Mincho"/>
                          <a:cs typeface="Arial" panose="020B0604020202020204" pitchFamily="34" charset="0"/>
                        </a:rPr>
                        <a:t>Dev</a:t>
                      </a:r>
                      <a:r>
                        <a:rPr lang="en-US" sz="1800" b="1" dirty="0">
                          <a:effectLst/>
                          <a:latin typeface="Arial" panose="020B0604020202020204" pitchFamily="34" charset="0"/>
                          <a:ea typeface="MS Mincho"/>
                          <a:cs typeface="Arial" panose="020B0604020202020204" pitchFamily="34" charset="0"/>
                        </a:rPr>
                        <a:t> Set</a:t>
                      </a:r>
                      <a:br>
                        <a:rPr lang="en-US" sz="1800" b="1" dirty="0">
                          <a:effectLst/>
                          <a:latin typeface="Arial" panose="020B0604020202020204" pitchFamily="34" charset="0"/>
                          <a:ea typeface="MS Mincho"/>
                          <a:cs typeface="Arial" panose="020B0604020202020204" pitchFamily="34" charset="0"/>
                        </a:rPr>
                      </a:br>
                      <a:r>
                        <a:rPr lang="en-US" sz="1800" b="1" dirty="0">
                          <a:effectLst/>
                          <a:latin typeface="Arial" panose="020B0604020202020204" pitchFamily="34" charset="0"/>
                          <a:ea typeface="MS Mincho"/>
                          <a:cs typeface="Arial" panose="020B0604020202020204" pitchFamily="34" charset="0"/>
                        </a:rPr>
                        <a:t>(% Error)</a:t>
                      </a:r>
                    </a:p>
                  </a:txBody>
                  <a:tcPr marL="36830" marR="36830"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Arial" panose="020B0604020202020204" pitchFamily="34" charset="0"/>
                          <a:ea typeface="MS Mincho"/>
                          <a:cs typeface="Arial" panose="020B0604020202020204" pitchFamily="34" charset="0"/>
                        </a:rPr>
                        <a:t>Core Set</a:t>
                      </a:r>
                      <a:br>
                        <a:rPr lang="en-US" sz="1800" b="1">
                          <a:effectLst/>
                          <a:latin typeface="Arial" panose="020B0604020202020204" pitchFamily="34" charset="0"/>
                          <a:ea typeface="MS Mincho"/>
                          <a:cs typeface="Arial" panose="020B0604020202020204" pitchFamily="34" charset="0"/>
                        </a:rPr>
                      </a:br>
                      <a:r>
                        <a:rPr lang="en-US" sz="1800" b="1">
                          <a:effectLst/>
                          <a:latin typeface="Arial" panose="020B0604020202020204" pitchFamily="34" charset="0"/>
                          <a:ea typeface="MS Mincho"/>
                          <a:cs typeface="Arial" panose="020B0604020202020204" pitchFamily="34" charset="0"/>
                        </a:rPr>
                        <a:t>(% Error)</a:t>
                      </a:r>
                    </a:p>
                  </a:txBody>
                  <a:tcPr marL="36830" marR="36830"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617">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HMM (10 Gauss.)</a:t>
                      </a:r>
                    </a:p>
                  </a:txBody>
                  <a:tcPr marR="36830"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Arial" panose="020B0604020202020204" pitchFamily="34" charset="0"/>
                          <a:ea typeface="MS Mincho"/>
                          <a:cs typeface="Arial" panose="020B0604020202020204" pitchFamily="34" charset="0"/>
                        </a:rPr>
                        <a:t>No</a:t>
                      </a:r>
                    </a:p>
                  </a:txBody>
                  <a:tcPr marL="36830" marR="36830"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defTabSz="457200" rtl="0" eaLnBrk="1" latinLnBrk="0" hangingPunct="1">
                        <a:spcBef>
                          <a:spcPts val="0"/>
                        </a:spcBef>
                        <a:spcAft>
                          <a:spcPts val="0"/>
                        </a:spcAft>
                      </a:pPr>
                      <a:r>
                        <a:rPr lang="en-US" sz="1800" b="1" kern="1200" dirty="0">
                          <a:solidFill>
                            <a:schemeClr val="tx1"/>
                          </a:solidFill>
                          <a:effectLst/>
                          <a:latin typeface="Arial" panose="020B0604020202020204" pitchFamily="34" charset="0"/>
                          <a:ea typeface="MS Mincho"/>
                          <a:cs typeface="Arial" panose="020B0604020202020204" pitchFamily="34" charset="0"/>
                        </a:rPr>
                        <a:t>28.44%</a:t>
                      </a:r>
                    </a:p>
                  </a:txBody>
                  <a:tcPr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defTabSz="457200" rtl="0" eaLnBrk="1" latinLnBrk="0" hangingPunct="1">
                        <a:spcBef>
                          <a:spcPts val="0"/>
                        </a:spcBef>
                        <a:spcAft>
                          <a:spcPts val="0"/>
                        </a:spcAft>
                      </a:pPr>
                      <a:r>
                        <a:rPr lang="en-US" sz="1800" b="1" kern="1200" dirty="0">
                          <a:solidFill>
                            <a:schemeClr val="tx1"/>
                          </a:solidFill>
                          <a:effectLst/>
                          <a:latin typeface="Arial" panose="020B0604020202020204" pitchFamily="34" charset="0"/>
                          <a:ea typeface="MS Mincho"/>
                          <a:cs typeface="Arial" panose="020B0604020202020204" pitchFamily="34" charset="0"/>
                        </a:rPr>
                        <a:t>28.71%</a:t>
                      </a:r>
                    </a:p>
                  </a:txBody>
                  <a:tcPr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437">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HMM (20 Gauss.)</a:t>
                      </a:r>
                    </a:p>
                  </a:txBody>
                  <a:tcPr marR="36830"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No</a:t>
                      </a:r>
                    </a:p>
                  </a:txBody>
                  <a:tcPr marL="36830" marR="36830"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defTabSz="457200" rtl="0" eaLnBrk="1" latinLnBrk="0" hangingPunct="1">
                        <a:spcBef>
                          <a:spcPts val="0"/>
                        </a:spcBef>
                        <a:spcAft>
                          <a:spcPts val="0"/>
                        </a:spcAft>
                      </a:pPr>
                      <a:r>
                        <a:rPr lang="en-US" sz="1800" b="1" kern="1200" dirty="0">
                          <a:solidFill>
                            <a:schemeClr val="tx1"/>
                          </a:solidFill>
                          <a:effectLst/>
                          <a:latin typeface="Arial" panose="020B0604020202020204" pitchFamily="34" charset="0"/>
                          <a:ea typeface="MS Mincho"/>
                          <a:cs typeface="Arial" panose="020B0604020202020204" pitchFamily="34" charset="0"/>
                        </a:rPr>
                        <a:t>26.16%</a:t>
                      </a:r>
                    </a:p>
                  </a:txBody>
                  <a:tcPr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defTabSz="457200" rtl="0" eaLnBrk="1" latinLnBrk="0" hangingPunct="1">
                        <a:spcBef>
                          <a:spcPts val="0"/>
                        </a:spcBef>
                        <a:spcAft>
                          <a:spcPts val="0"/>
                        </a:spcAft>
                      </a:pPr>
                      <a:r>
                        <a:rPr lang="en-US" sz="1800" b="1" kern="1200" dirty="0">
                          <a:solidFill>
                            <a:schemeClr val="tx1"/>
                          </a:solidFill>
                          <a:effectLst/>
                          <a:latin typeface="Arial" panose="020B0604020202020204" pitchFamily="34" charset="0"/>
                          <a:ea typeface="MS Mincho"/>
                          <a:cs typeface="Arial" panose="020B0604020202020204" pitchFamily="34" charset="0"/>
                        </a:rPr>
                        <a:t>27.33%</a:t>
                      </a:r>
                    </a:p>
                  </a:txBody>
                  <a:tcPr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617">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HMM (40 Gauss.)</a:t>
                      </a:r>
                    </a:p>
                  </a:txBody>
                  <a:tcPr marR="36830"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No</a:t>
                      </a:r>
                    </a:p>
                  </a:txBody>
                  <a:tcPr marL="36830" marR="36830"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defTabSz="457200" rtl="0" eaLnBrk="1" latinLnBrk="0" hangingPunct="1">
                        <a:spcBef>
                          <a:spcPts val="0"/>
                        </a:spcBef>
                        <a:spcAft>
                          <a:spcPts val="0"/>
                        </a:spcAft>
                      </a:pPr>
                      <a:r>
                        <a:rPr lang="en-US" sz="1800" b="1" kern="1200" dirty="0">
                          <a:solidFill>
                            <a:schemeClr val="tx1"/>
                          </a:solidFill>
                          <a:effectLst/>
                          <a:latin typeface="Arial" panose="020B0604020202020204" pitchFamily="34" charset="0"/>
                          <a:ea typeface="MS Mincho"/>
                          <a:cs typeface="Arial" panose="020B0604020202020204" pitchFamily="34" charset="0"/>
                        </a:rPr>
                        <a:t>25.01%</a:t>
                      </a:r>
                    </a:p>
                  </a:txBody>
                  <a:tcPr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defTabSz="457200" rtl="0" eaLnBrk="1" latinLnBrk="0" hangingPunct="1">
                        <a:spcBef>
                          <a:spcPts val="0"/>
                        </a:spcBef>
                        <a:spcAft>
                          <a:spcPts val="0"/>
                        </a:spcAft>
                      </a:pPr>
                      <a:r>
                        <a:rPr lang="en-US" sz="1800" b="1" kern="1200" dirty="0">
                          <a:solidFill>
                            <a:schemeClr val="tx1"/>
                          </a:solidFill>
                          <a:effectLst/>
                          <a:latin typeface="Arial" panose="020B0604020202020204" pitchFamily="34" charset="0"/>
                          <a:ea typeface="MS Mincho"/>
                          <a:cs typeface="Arial" panose="020B0604020202020204" pitchFamily="34" charset="0"/>
                        </a:rPr>
                        <a:t>26.17%</a:t>
                      </a:r>
                    </a:p>
                  </a:txBody>
                  <a:tcPr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9053">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HMM/MMI (20 Gauss.</a:t>
                      </a:r>
                      <a:r>
                        <a:rPr lang="en-US" sz="1800" b="1" dirty="0" smtClean="0">
                          <a:effectLst/>
                          <a:latin typeface="Arial" panose="020B0604020202020204" pitchFamily="34" charset="0"/>
                          <a:ea typeface="MS Mincho"/>
                          <a:cs typeface="Arial" panose="020B0604020202020204" pitchFamily="34" charset="0"/>
                        </a:rPr>
                        <a:t>)</a:t>
                      </a:r>
                      <a:br>
                        <a:rPr lang="en-US" sz="1800" b="1" dirty="0" smtClean="0">
                          <a:effectLst/>
                          <a:latin typeface="Arial" panose="020B0604020202020204" pitchFamily="34" charset="0"/>
                          <a:ea typeface="MS Mincho"/>
                          <a:cs typeface="Arial" panose="020B0604020202020204" pitchFamily="34" charset="0"/>
                        </a:rPr>
                      </a:br>
                      <a:r>
                        <a:rPr lang="en-US" sz="1800" b="1" dirty="0" smtClean="0">
                          <a:effectLst/>
                          <a:latin typeface="Arial" panose="020B0604020202020204" pitchFamily="34" charset="0"/>
                          <a:ea typeface="MS Mincho"/>
                          <a:cs typeface="Arial" panose="020B0604020202020204" pitchFamily="34" charset="0"/>
                        </a:rPr>
                        <a:t>(</a:t>
                      </a:r>
                      <a:r>
                        <a:rPr lang="en-US" sz="1800" b="1" dirty="0" err="1">
                          <a:effectLst/>
                          <a:latin typeface="Arial" panose="020B0604020202020204" pitchFamily="34" charset="0"/>
                          <a:ea typeface="MS Mincho"/>
                          <a:cs typeface="Arial" panose="020B0604020202020204" pitchFamily="34" charset="0"/>
                        </a:rPr>
                        <a:t>Gunawardana</a:t>
                      </a:r>
                      <a:r>
                        <a:rPr lang="en-US" sz="1800" b="1" dirty="0">
                          <a:effectLst/>
                          <a:latin typeface="Arial" panose="020B0604020202020204" pitchFamily="34" charset="0"/>
                          <a:ea typeface="MS Mincho"/>
                          <a:cs typeface="Arial" panose="020B0604020202020204" pitchFamily="34" charset="0"/>
                        </a:rPr>
                        <a:t> et al., 2005)</a:t>
                      </a:r>
                    </a:p>
                  </a:txBody>
                  <a:tcPr marR="36830"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517525">
                        <a:spcBef>
                          <a:spcPts val="0"/>
                        </a:spcBef>
                        <a:spcAft>
                          <a:spcPts val="0"/>
                        </a:spcAft>
                      </a:pPr>
                      <a:r>
                        <a:rPr lang="en-US" sz="1800" b="1" dirty="0">
                          <a:effectLst/>
                          <a:latin typeface="Arial" panose="020B0604020202020204" pitchFamily="34" charset="0"/>
                          <a:ea typeface="MS Mincho"/>
                          <a:cs typeface="Arial" panose="020B0604020202020204" pitchFamily="34" charset="0"/>
                        </a:rPr>
                        <a:t>Yes</a:t>
                      </a:r>
                    </a:p>
                  </a:txBody>
                  <a:tcPr marL="36830" marR="36830"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defTabSz="457200" rtl="0" eaLnBrk="1" latinLnBrk="0" hangingPunct="1">
                        <a:spcBef>
                          <a:spcPts val="0"/>
                        </a:spcBef>
                        <a:spcAft>
                          <a:spcPts val="0"/>
                        </a:spcAft>
                      </a:pPr>
                      <a:r>
                        <a:rPr lang="en-US" sz="1800" b="1" kern="1200" dirty="0">
                          <a:solidFill>
                            <a:schemeClr val="tx1"/>
                          </a:solidFill>
                          <a:effectLst/>
                          <a:latin typeface="Arial" panose="020B0604020202020204" pitchFamily="34" charset="0"/>
                          <a:ea typeface="MS Mincho"/>
                          <a:cs typeface="Arial" panose="020B0604020202020204" pitchFamily="34" charset="0"/>
                        </a:rPr>
                        <a:t>23.20%</a:t>
                      </a:r>
                    </a:p>
                  </a:txBody>
                  <a:tcPr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defTabSz="457200" rtl="0" eaLnBrk="1" latinLnBrk="0" hangingPunct="1">
                        <a:spcBef>
                          <a:spcPts val="0"/>
                        </a:spcBef>
                        <a:spcAft>
                          <a:spcPts val="0"/>
                        </a:spcAft>
                      </a:pPr>
                      <a:r>
                        <a:rPr lang="en-US" sz="1800" b="1" kern="1200" dirty="0">
                          <a:solidFill>
                            <a:schemeClr val="tx1"/>
                          </a:solidFill>
                          <a:effectLst/>
                          <a:latin typeface="Arial" panose="020B0604020202020204" pitchFamily="34" charset="0"/>
                          <a:ea typeface="MS Mincho"/>
                          <a:cs typeface="Arial" panose="020B0604020202020204" pitchFamily="34" charset="0"/>
                        </a:rPr>
                        <a:t>24.60%</a:t>
                      </a:r>
                    </a:p>
                  </a:txBody>
                  <a:tcPr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50">
                <a:tc>
                  <a:txBody>
                    <a:bodyPr/>
                    <a:lstStyle/>
                    <a:p>
                      <a:pPr marL="0" marR="0">
                        <a:spcBef>
                          <a:spcPts val="0"/>
                        </a:spcBef>
                        <a:spcAft>
                          <a:spcPts val="0"/>
                        </a:spcAft>
                      </a:pPr>
                      <a:r>
                        <a:rPr lang="en-US" sz="1800" b="1" dirty="0" smtClean="0">
                          <a:effectLst/>
                          <a:latin typeface="Arial" panose="020B0604020202020204" pitchFamily="34" charset="0"/>
                          <a:ea typeface="MS Mincho"/>
                          <a:cs typeface="Arial" panose="020B0604020202020204" pitchFamily="34" charset="0"/>
                        </a:rPr>
                        <a:t>HCRF/SGD</a:t>
                      </a:r>
                      <a:br>
                        <a:rPr lang="en-US" sz="1800" b="1" dirty="0" smtClean="0">
                          <a:effectLst/>
                          <a:latin typeface="Arial" panose="020B0604020202020204" pitchFamily="34" charset="0"/>
                          <a:ea typeface="MS Mincho"/>
                          <a:cs typeface="Arial" panose="020B0604020202020204" pitchFamily="34" charset="0"/>
                        </a:rPr>
                      </a:br>
                      <a:r>
                        <a:rPr lang="en-US" sz="1800" b="1" dirty="0" smtClean="0">
                          <a:effectLst/>
                          <a:latin typeface="Arial" panose="020B0604020202020204" pitchFamily="34" charset="0"/>
                          <a:ea typeface="MS Mincho"/>
                          <a:cs typeface="Arial" panose="020B0604020202020204" pitchFamily="34" charset="0"/>
                        </a:rPr>
                        <a:t>(</a:t>
                      </a:r>
                      <a:r>
                        <a:rPr lang="en-US" sz="1800" b="1" dirty="0" err="1" smtClean="0">
                          <a:effectLst/>
                          <a:latin typeface="Arial" panose="020B0604020202020204" pitchFamily="34" charset="0"/>
                          <a:ea typeface="MS Mincho"/>
                          <a:cs typeface="Arial" panose="020B0604020202020204" pitchFamily="34" charset="0"/>
                        </a:rPr>
                        <a:t>Gunawardana</a:t>
                      </a:r>
                      <a:r>
                        <a:rPr lang="en-US" sz="1800" b="1" dirty="0" smtClean="0">
                          <a:effectLst/>
                          <a:latin typeface="Arial" panose="020B0604020202020204" pitchFamily="34" charset="0"/>
                          <a:ea typeface="MS Mincho"/>
                          <a:cs typeface="Arial" panose="020B0604020202020204" pitchFamily="34" charset="0"/>
                        </a:rPr>
                        <a:t> </a:t>
                      </a:r>
                      <a:r>
                        <a:rPr lang="en-US" sz="1800" b="1" dirty="0">
                          <a:effectLst/>
                          <a:latin typeface="Arial" panose="020B0604020202020204" pitchFamily="34" charset="0"/>
                          <a:ea typeface="MS Mincho"/>
                          <a:cs typeface="Arial" panose="020B0604020202020204" pitchFamily="34" charset="0"/>
                        </a:rPr>
                        <a:t>et al., 2005)</a:t>
                      </a:r>
                    </a:p>
                  </a:txBody>
                  <a:tcPr marR="36830"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Yes</a:t>
                      </a:r>
                    </a:p>
                  </a:txBody>
                  <a:tcPr marL="36830" marR="36830"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defTabSz="457200" rtl="0" eaLnBrk="1" latinLnBrk="0" hangingPunct="1">
                        <a:spcBef>
                          <a:spcPts val="0"/>
                        </a:spcBef>
                        <a:spcAft>
                          <a:spcPts val="0"/>
                        </a:spcAft>
                      </a:pPr>
                      <a:r>
                        <a:rPr lang="en-US" sz="1800" b="1" kern="1200" dirty="0">
                          <a:solidFill>
                            <a:schemeClr val="tx1"/>
                          </a:solidFill>
                          <a:effectLst/>
                          <a:latin typeface="Arial" panose="020B0604020202020204" pitchFamily="34" charset="0"/>
                          <a:ea typeface="MS Mincho"/>
                          <a:cs typeface="Arial" panose="020B0604020202020204" pitchFamily="34" charset="0"/>
                        </a:rPr>
                        <a:t>20.30%</a:t>
                      </a:r>
                    </a:p>
                  </a:txBody>
                  <a:tcPr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defTabSz="457200" rtl="0" eaLnBrk="1" latinLnBrk="0" hangingPunct="1">
                        <a:spcBef>
                          <a:spcPts val="0"/>
                        </a:spcBef>
                        <a:spcAft>
                          <a:spcPts val="0"/>
                        </a:spcAft>
                      </a:pPr>
                      <a:r>
                        <a:rPr lang="en-US" sz="1800" b="1" kern="1200" dirty="0">
                          <a:solidFill>
                            <a:schemeClr val="tx1"/>
                          </a:solidFill>
                          <a:effectLst/>
                          <a:latin typeface="Arial" panose="020B0604020202020204" pitchFamily="34" charset="0"/>
                          <a:ea typeface="MS Mincho"/>
                          <a:cs typeface="Arial" panose="020B0604020202020204" pitchFamily="34" charset="0"/>
                        </a:rPr>
                        <a:t>21.70%</a:t>
                      </a:r>
                    </a:p>
                  </a:txBody>
                  <a:tcPr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9053">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Large Margin </a:t>
                      </a:r>
                      <a:r>
                        <a:rPr lang="en-US" sz="1800" b="1" dirty="0" smtClean="0">
                          <a:effectLst/>
                          <a:latin typeface="Arial" panose="020B0604020202020204" pitchFamily="34" charset="0"/>
                          <a:ea typeface="MS Mincho"/>
                          <a:cs typeface="Arial" panose="020B0604020202020204" pitchFamily="34" charset="0"/>
                        </a:rPr>
                        <a:t>GMMs</a:t>
                      </a:r>
                      <a:r>
                        <a:rPr lang="en-US" sz="1800" b="1" baseline="0" dirty="0" smtClean="0">
                          <a:effectLst/>
                          <a:latin typeface="Arial" panose="020B0604020202020204" pitchFamily="34" charset="0"/>
                          <a:ea typeface="MS Mincho"/>
                          <a:cs typeface="Arial" panose="020B0604020202020204" pitchFamily="34" charset="0"/>
                        </a:rPr>
                        <a:t/>
                      </a:r>
                      <a:br>
                        <a:rPr lang="en-US" sz="1800" b="1" baseline="0" dirty="0" smtClean="0">
                          <a:effectLst/>
                          <a:latin typeface="Arial" panose="020B0604020202020204" pitchFamily="34" charset="0"/>
                          <a:ea typeface="MS Mincho"/>
                          <a:cs typeface="Arial" panose="020B0604020202020204" pitchFamily="34" charset="0"/>
                        </a:rPr>
                      </a:br>
                      <a:r>
                        <a:rPr lang="en-US" sz="1800" b="1" dirty="0" smtClean="0">
                          <a:effectLst/>
                          <a:latin typeface="Arial" panose="020B0604020202020204" pitchFamily="34" charset="0"/>
                          <a:ea typeface="MS Mincho"/>
                          <a:cs typeface="Arial" panose="020B0604020202020204" pitchFamily="34" charset="0"/>
                        </a:rPr>
                        <a:t>(</a:t>
                      </a:r>
                      <a:r>
                        <a:rPr lang="en-US" sz="1800" b="1" dirty="0" err="1" smtClean="0">
                          <a:effectLst/>
                          <a:latin typeface="Arial" panose="020B0604020202020204" pitchFamily="34" charset="0"/>
                          <a:ea typeface="MS Mincho"/>
                          <a:cs typeface="Arial" panose="020B0604020202020204" pitchFamily="34" charset="0"/>
                        </a:rPr>
                        <a:t>Sha</a:t>
                      </a:r>
                      <a:r>
                        <a:rPr lang="en-US" sz="1800" b="1" dirty="0" smtClean="0">
                          <a:effectLst/>
                          <a:latin typeface="Arial" panose="020B0604020202020204" pitchFamily="34" charset="0"/>
                          <a:ea typeface="MS Mincho"/>
                          <a:cs typeface="Arial" panose="020B0604020202020204" pitchFamily="34" charset="0"/>
                        </a:rPr>
                        <a:t> et</a:t>
                      </a:r>
                      <a:r>
                        <a:rPr lang="en-US" sz="1800" b="1" baseline="0" dirty="0" smtClean="0">
                          <a:effectLst/>
                          <a:latin typeface="Arial" panose="020B0604020202020204" pitchFamily="34" charset="0"/>
                          <a:ea typeface="MS Mincho"/>
                          <a:cs typeface="Arial" panose="020B0604020202020204" pitchFamily="34" charset="0"/>
                        </a:rPr>
                        <a:t> al.</a:t>
                      </a:r>
                      <a:r>
                        <a:rPr lang="en-US" sz="1800" b="1" dirty="0" smtClean="0">
                          <a:effectLst/>
                          <a:latin typeface="Arial" panose="020B0604020202020204" pitchFamily="34" charset="0"/>
                          <a:ea typeface="MS Mincho"/>
                          <a:cs typeface="Arial" panose="020B0604020202020204" pitchFamily="34" charset="0"/>
                        </a:rPr>
                        <a:t>, </a:t>
                      </a:r>
                      <a:r>
                        <a:rPr lang="en-US" sz="1800" b="1" dirty="0">
                          <a:effectLst/>
                          <a:latin typeface="Arial" panose="020B0604020202020204" pitchFamily="34" charset="0"/>
                          <a:ea typeface="MS Mincho"/>
                          <a:cs typeface="Arial" panose="020B0604020202020204" pitchFamily="34" charset="0"/>
                        </a:rPr>
                        <a:t>2006)</a:t>
                      </a:r>
                    </a:p>
                  </a:txBody>
                  <a:tcPr marR="36830"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Yes</a:t>
                      </a:r>
                    </a:p>
                  </a:txBody>
                  <a:tcPr marL="36830" marR="36830"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800" b="1" kern="1200" dirty="0">
                          <a:solidFill>
                            <a:schemeClr val="tx1"/>
                          </a:solidFill>
                          <a:effectLst/>
                          <a:latin typeface="Arial" panose="020B0604020202020204" pitchFamily="34" charset="0"/>
                          <a:ea typeface="MS Mincho"/>
                          <a:cs typeface="Arial" panose="020B0604020202020204" pitchFamily="34" charset="0"/>
                        </a:rPr>
                        <a:t>–</a:t>
                      </a:r>
                    </a:p>
                  </a:txBody>
                  <a:tcPr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defTabSz="457200" rtl="0" eaLnBrk="1" latinLnBrk="0" hangingPunct="1">
                        <a:spcBef>
                          <a:spcPts val="0"/>
                        </a:spcBef>
                        <a:spcAft>
                          <a:spcPts val="0"/>
                        </a:spcAft>
                      </a:pPr>
                      <a:r>
                        <a:rPr lang="en-US" sz="1800" b="1" kern="1200" dirty="0">
                          <a:solidFill>
                            <a:schemeClr val="tx1"/>
                          </a:solidFill>
                          <a:effectLst/>
                          <a:latin typeface="Arial" panose="020B0604020202020204" pitchFamily="34" charset="0"/>
                          <a:ea typeface="MS Mincho"/>
                          <a:cs typeface="Arial" panose="020B0604020202020204" pitchFamily="34" charset="0"/>
                        </a:rPr>
                        <a:t>21.10%</a:t>
                      </a:r>
                    </a:p>
                  </a:txBody>
                  <a:tcPr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50">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GMMs/Full </a:t>
                      </a:r>
                      <a:r>
                        <a:rPr lang="en-US" sz="1800" b="1" dirty="0" err="1">
                          <a:effectLst/>
                          <a:latin typeface="Arial" panose="020B0604020202020204" pitchFamily="34" charset="0"/>
                          <a:ea typeface="MS Mincho"/>
                          <a:cs typeface="Arial" panose="020B0604020202020204" pitchFamily="34" charset="0"/>
                        </a:rPr>
                        <a:t>Cov</a:t>
                      </a:r>
                      <a:r>
                        <a:rPr lang="en-US" sz="1800" b="1" dirty="0" smtClean="0">
                          <a:effectLst/>
                          <a:latin typeface="Arial" panose="020B0604020202020204" pitchFamily="34" charset="0"/>
                          <a:ea typeface="MS Mincho"/>
                          <a:cs typeface="Arial" panose="020B0604020202020204" pitchFamily="34" charset="0"/>
                        </a:rPr>
                        <a:t>.</a:t>
                      </a:r>
                      <a:br>
                        <a:rPr lang="en-US" sz="1800" b="1" dirty="0" smtClean="0">
                          <a:effectLst/>
                          <a:latin typeface="Arial" panose="020B0604020202020204" pitchFamily="34" charset="0"/>
                          <a:ea typeface="MS Mincho"/>
                          <a:cs typeface="Arial" panose="020B0604020202020204" pitchFamily="34" charset="0"/>
                        </a:rPr>
                      </a:br>
                      <a:r>
                        <a:rPr lang="en-US" sz="1800" b="1" dirty="0" smtClean="0">
                          <a:effectLst/>
                          <a:latin typeface="Arial" panose="020B0604020202020204" pitchFamily="34" charset="0"/>
                          <a:ea typeface="MS Mincho"/>
                          <a:cs typeface="Arial" panose="020B0604020202020204" pitchFamily="34" charset="0"/>
                        </a:rPr>
                        <a:t>(</a:t>
                      </a:r>
                      <a:r>
                        <a:rPr lang="en-US" sz="1800" b="1" dirty="0" err="1">
                          <a:effectLst/>
                          <a:latin typeface="Arial" panose="020B0604020202020204" pitchFamily="34" charset="0"/>
                          <a:ea typeface="MS Mincho"/>
                          <a:cs typeface="Arial" panose="020B0604020202020204" pitchFamily="34" charset="0"/>
                        </a:rPr>
                        <a:t>Sha</a:t>
                      </a:r>
                      <a:r>
                        <a:rPr lang="en-US" sz="1800" b="1" dirty="0">
                          <a:effectLst/>
                          <a:latin typeface="Arial" panose="020B0604020202020204" pitchFamily="34" charset="0"/>
                          <a:ea typeface="MS Mincho"/>
                          <a:cs typeface="Arial" panose="020B0604020202020204" pitchFamily="34" charset="0"/>
                        </a:rPr>
                        <a:t> </a:t>
                      </a:r>
                      <a:r>
                        <a:rPr lang="en-US" sz="1800" b="1" dirty="0" smtClean="0">
                          <a:effectLst/>
                          <a:latin typeface="Arial" panose="020B0604020202020204" pitchFamily="34" charset="0"/>
                          <a:ea typeface="MS Mincho"/>
                          <a:cs typeface="Arial" panose="020B0604020202020204" pitchFamily="34" charset="0"/>
                        </a:rPr>
                        <a:t>et</a:t>
                      </a:r>
                      <a:r>
                        <a:rPr lang="en-US" sz="1800" b="1" baseline="0" dirty="0" smtClean="0">
                          <a:effectLst/>
                          <a:latin typeface="Arial" panose="020B0604020202020204" pitchFamily="34" charset="0"/>
                          <a:ea typeface="MS Mincho"/>
                          <a:cs typeface="Arial" panose="020B0604020202020204" pitchFamily="34" charset="0"/>
                        </a:rPr>
                        <a:t> al.</a:t>
                      </a:r>
                      <a:r>
                        <a:rPr lang="en-US" sz="1800" b="1" dirty="0" smtClean="0">
                          <a:effectLst/>
                          <a:latin typeface="Arial" panose="020B0604020202020204" pitchFamily="34" charset="0"/>
                          <a:ea typeface="MS Mincho"/>
                          <a:cs typeface="Arial" panose="020B0604020202020204" pitchFamily="34" charset="0"/>
                        </a:rPr>
                        <a:t>, </a:t>
                      </a:r>
                      <a:r>
                        <a:rPr lang="en-US" sz="1800" b="1" dirty="0">
                          <a:effectLst/>
                          <a:latin typeface="Arial" panose="020B0604020202020204" pitchFamily="34" charset="0"/>
                          <a:ea typeface="MS Mincho"/>
                          <a:cs typeface="Arial" panose="020B0604020202020204" pitchFamily="34" charset="0"/>
                        </a:rPr>
                        <a:t>2006)</a:t>
                      </a:r>
                    </a:p>
                  </a:txBody>
                  <a:tcPr marR="36830"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Arial" panose="020B0604020202020204" pitchFamily="34" charset="0"/>
                          <a:ea typeface="MS Mincho"/>
                          <a:cs typeface="Arial" panose="020B0604020202020204" pitchFamily="34" charset="0"/>
                        </a:rPr>
                        <a:t>No</a:t>
                      </a:r>
                    </a:p>
                  </a:txBody>
                  <a:tcPr marL="36830" marR="36830"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800" b="1" kern="1200" dirty="0">
                          <a:solidFill>
                            <a:schemeClr val="tx1"/>
                          </a:solidFill>
                          <a:effectLst/>
                          <a:latin typeface="Arial" panose="020B0604020202020204" pitchFamily="34" charset="0"/>
                          <a:ea typeface="MS Mincho"/>
                          <a:cs typeface="Arial" panose="020B0604020202020204" pitchFamily="34" charset="0"/>
                        </a:rPr>
                        <a:t>–</a:t>
                      </a:r>
                    </a:p>
                  </a:txBody>
                  <a:tcPr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defTabSz="457200" rtl="0" eaLnBrk="1" latinLnBrk="0" hangingPunct="1">
                        <a:spcBef>
                          <a:spcPts val="0"/>
                        </a:spcBef>
                        <a:spcAft>
                          <a:spcPts val="0"/>
                        </a:spcAft>
                      </a:pPr>
                      <a:r>
                        <a:rPr lang="en-US" sz="1800" b="1" kern="1200" dirty="0">
                          <a:solidFill>
                            <a:schemeClr val="tx1"/>
                          </a:solidFill>
                          <a:effectLst/>
                          <a:latin typeface="Arial" panose="020B0604020202020204" pitchFamily="34" charset="0"/>
                          <a:ea typeface="MS Mincho"/>
                          <a:cs typeface="Arial" panose="020B0604020202020204" pitchFamily="34" charset="0"/>
                        </a:rPr>
                        <a:t>26.00%</a:t>
                      </a:r>
                    </a:p>
                  </a:txBody>
                  <a:tcPr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568">
                <a:tc>
                  <a:txBody>
                    <a:bodyPr/>
                    <a:lstStyle/>
                    <a:p>
                      <a:pPr marL="0" marR="0">
                        <a:spcBef>
                          <a:spcPts val="0"/>
                        </a:spcBef>
                        <a:spcAft>
                          <a:spcPts val="0"/>
                        </a:spcAft>
                      </a:pPr>
                      <a:r>
                        <a:rPr lang="en-US" sz="1800" b="1" dirty="0" smtClean="0">
                          <a:effectLst/>
                          <a:latin typeface="Arial" panose="020B0604020202020204" pitchFamily="34" charset="0"/>
                          <a:ea typeface="MS Mincho"/>
                          <a:cs typeface="Arial" panose="020B0604020202020204" pitchFamily="34" charset="0"/>
                        </a:rPr>
                        <a:t>SVM</a:t>
                      </a:r>
                      <a:r>
                        <a:rPr lang="en-US" sz="1800" b="1" baseline="0" dirty="0" smtClean="0">
                          <a:effectLst/>
                          <a:latin typeface="Arial" panose="020B0604020202020204" pitchFamily="34" charset="0"/>
                          <a:ea typeface="MS Mincho"/>
                          <a:cs typeface="Arial" panose="020B0604020202020204" pitchFamily="34" charset="0"/>
                        </a:rPr>
                        <a:t> </a:t>
                      </a:r>
                      <a:r>
                        <a:rPr lang="en-US" sz="1800" b="1" dirty="0" smtClean="0">
                          <a:effectLst/>
                          <a:latin typeface="Arial" panose="020B0604020202020204" pitchFamily="34" charset="0"/>
                          <a:ea typeface="MS Mincho"/>
                          <a:cs typeface="Arial" panose="020B0604020202020204" pitchFamily="34" charset="0"/>
                        </a:rPr>
                        <a:t>(Clarkson et</a:t>
                      </a:r>
                      <a:r>
                        <a:rPr lang="en-US" sz="1800" b="1" baseline="0" dirty="0" smtClean="0">
                          <a:effectLst/>
                          <a:latin typeface="Arial" panose="020B0604020202020204" pitchFamily="34" charset="0"/>
                          <a:ea typeface="MS Mincho"/>
                          <a:cs typeface="Arial" panose="020B0604020202020204" pitchFamily="34" charset="0"/>
                        </a:rPr>
                        <a:t> al</a:t>
                      </a:r>
                      <a:r>
                        <a:rPr lang="en-US" sz="1800" b="1" dirty="0" smtClean="0">
                          <a:effectLst/>
                          <a:latin typeface="Arial" panose="020B0604020202020204" pitchFamily="34" charset="0"/>
                          <a:ea typeface="MS Mincho"/>
                          <a:cs typeface="Arial" panose="020B0604020202020204" pitchFamily="34" charset="0"/>
                        </a:rPr>
                        <a:t>, </a:t>
                      </a:r>
                      <a:r>
                        <a:rPr lang="en-US" sz="1800" b="1" dirty="0">
                          <a:effectLst/>
                          <a:latin typeface="Arial" panose="020B0604020202020204" pitchFamily="34" charset="0"/>
                          <a:ea typeface="MS Mincho"/>
                          <a:cs typeface="Arial" panose="020B0604020202020204" pitchFamily="34" charset="0"/>
                        </a:rPr>
                        <a:t>1999)</a:t>
                      </a:r>
                    </a:p>
                  </a:txBody>
                  <a:tcPr marR="36830"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Arial" panose="020B0604020202020204" pitchFamily="34" charset="0"/>
                          <a:ea typeface="MS Mincho"/>
                          <a:cs typeface="Arial" panose="020B0604020202020204" pitchFamily="34" charset="0"/>
                        </a:rPr>
                        <a:t>Yes</a:t>
                      </a:r>
                    </a:p>
                  </a:txBody>
                  <a:tcPr marL="36830" marR="36830"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800" b="1" kern="1200" dirty="0">
                          <a:solidFill>
                            <a:schemeClr val="tx1"/>
                          </a:solidFill>
                          <a:effectLst/>
                          <a:latin typeface="Arial" panose="020B0604020202020204" pitchFamily="34" charset="0"/>
                          <a:ea typeface="MS Mincho"/>
                          <a:cs typeface="Arial" panose="020B0604020202020204" pitchFamily="34" charset="0"/>
                        </a:rPr>
                        <a:t>–</a:t>
                      </a:r>
                    </a:p>
                  </a:txBody>
                  <a:tcPr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defTabSz="457200" rtl="0" eaLnBrk="1" latinLnBrk="0" hangingPunct="1">
                        <a:spcBef>
                          <a:spcPts val="0"/>
                        </a:spcBef>
                        <a:spcAft>
                          <a:spcPts val="0"/>
                        </a:spcAft>
                      </a:pPr>
                      <a:r>
                        <a:rPr lang="en-US" sz="1800" b="1" kern="1200" dirty="0">
                          <a:solidFill>
                            <a:schemeClr val="tx1"/>
                          </a:solidFill>
                          <a:effectLst/>
                          <a:latin typeface="Arial" panose="020B0604020202020204" pitchFamily="34" charset="0"/>
                          <a:ea typeface="MS Mincho"/>
                          <a:cs typeface="Arial" panose="020B0604020202020204" pitchFamily="34" charset="0"/>
                        </a:rPr>
                        <a:t>22.40%</a:t>
                      </a:r>
                    </a:p>
                  </a:txBody>
                  <a:tcPr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50">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Data-driven </a:t>
                      </a:r>
                      <a:r>
                        <a:rPr lang="en-US" sz="1800" b="1" dirty="0" smtClean="0">
                          <a:effectLst/>
                          <a:latin typeface="Arial" panose="020B0604020202020204" pitchFamily="34" charset="0"/>
                          <a:ea typeface="MS Mincho"/>
                          <a:cs typeface="Arial" panose="020B0604020202020204" pitchFamily="34" charset="0"/>
                        </a:rPr>
                        <a:t>HMM</a:t>
                      </a:r>
                      <a:r>
                        <a:rPr lang="en-US" sz="1800" b="1" baseline="0" dirty="0" smtClean="0">
                          <a:effectLst/>
                          <a:latin typeface="Arial" panose="020B0604020202020204" pitchFamily="34" charset="0"/>
                          <a:ea typeface="MS Mincho"/>
                          <a:cs typeface="Arial" panose="020B0604020202020204" pitchFamily="34" charset="0"/>
                        </a:rPr>
                        <a:t/>
                      </a:r>
                      <a:br>
                        <a:rPr lang="en-US" sz="1800" b="1" baseline="0" dirty="0" smtClean="0">
                          <a:effectLst/>
                          <a:latin typeface="Arial" panose="020B0604020202020204" pitchFamily="34" charset="0"/>
                          <a:ea typeface="MS Mincho"/>
                          <a:cs typeface="Arial" panose="020B0604020202020204" pitchFamily="34" charset="0"/>
                        </a:rPr>
                      </a:br>
                      <a:r>
                        <a:rPr lang="en-US" sz="1800" b="1" dirty="0" smtClean="0">
                          <a:effectLst/>
                          <a:latin typeface="Arial" panose="020B0604020202020204" pitchFamily="34" charset="0"/>
                          <a:ea typeface="MS Mincho"/>
                          <a:cs typeface="Arial" panose="020B0604020202020204" pitchFamily="34" charset="0"/>
                        </a:rPr>
                        <a:t>(Petrov </a:t>
                      </a:r>
                      <a:r>
                        <a:rPr lang="en-US" sz="1800" b="1" dirty="0">
                          <a:effectLst/>
                          <a:latin typeface="Arial" panose="020B0604020202020204" pitchFamily="34" charset="0"/>
                          <a:ea typeface="MS Mincho"/>
                          <a:cs typeface="Arial" panose="020B0604020202020204" pitchFamily="34" charset="0"/>
                        </a:rPr>
                        <a:t>et al., 2007)</a:t>
                      </a:r>
                    </a:p>
                  </a:txBody>
                  <a:tcPr marR="36830"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Arial" panose="020B0604020202020204" pitchFamily="34" charset="0"/>
                          <a:ea typeface="MS Mincho"/>
                          <a:cs typeface="Arial" panose="020B0604020202020204" pitchFamily="34" charset="0"/>
                        </a:rPr>
                        <a:t>No</a:t>
                      </a:r>
                    </a:p>
                  </a:txBody>
                  <a:tcPr marL="36830" marR="36830"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800" b="1" kern="1200" dirty="0">
                          <a:solidFill>
                            <a:schemeClr val="tx1"/>
                          </a:solidFill>
                          <a:effectLst/>
                          <a:latin typeface="Arial" panose="020B0604020202020204" pitchFamily="34" charset="0"/>
                          <a:ea typeface="MS Mincho"/>
                          <a:cs typeface="Arial" panose="020B0604020202020204" pitchFamily="34" charset="0"/>
                        </a:rPr>
                        <a:t>–</a:t>
                      </a:r>
                    </a:p>
                  </a:txBody>
                  <a:tcPr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defTabSz="457200" rtl="0" eaLnBrk="1" latinLnBrk="0" hangingPunct="1">
                        <a:spcBef>
                          <a:spcPts val="0"/>
                        </a:spcBef>
                        <a:spcAft>
                          <a:spcPts val="0"/>
                        </a:spcAft>
                      </a:pPr>
                      <a:r>
                        <a:rPr lang="en-US" sz="1800" b="1" kern="1200" dirty="0">
                          <a:solidFill>
                            <a:schemeClr val="tx1"/>
                          </a:solidFill>
                          <a:effectLst/>
                          <a:latin typeface="Arial" panose="020B0604020202020204" pitchFamily="34" charset="0"/>
                          <a:ea typeface="MS Mincho"/>
                          <a:cs typeface="Arial" panose="020B0604020202020204" pitchFamily="34" charset="0"/>
                        </a:rPr>
                        <a:t>21.40%</a:t>
                      </a:r>
                    </a:p>
                  </a:txBody>
                  <a:tcPr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50">
                <a:tc>
                  <a:txBody>
                    <a:bodyPr/>
                    <a:lstStyle/>
                    <a:p>
                      <a:pPr marL="400050" marR="0" indent="-400050">
                        <a:spcBef>
                          <a:spcPts val="0"/>
                        </a:spcBef>
                        <a:spcAft>
                          <a:spcPts val="0"/>
                        </a:spcAft>
                      </a:pPr>
                      <a:r>
                        <a:rPr lang="en-US" sz="1800" b="1" dirty="0">
                          <a:effectLst/>
                          <a:latin typeface="Arial" panose="020B0604020202020204" pitchFamily="34" charset="0"/>
                          <a:ea typeface="MS Mincho"/>
                          <a:cs typeface="Arial" panose="020B0604020202020204" pitchFamily="34" charset="0"/>
                        </a:rPr>
                        <a:t>Direct Segment Model</a:t>
                      </a:r>
                    </a:p>
                    <a:p>
                      <a:pPr marL="400050" marR="0" indent="-400050">
                        <a:spcBef>
                          <a:spcPts val="0"/>
                        </a:spcBef>
                        <a:spcAft>
                          <a:spcPts val="0"/>
                        </a:spcAft>
                      </a:pPr>
                      <a:r>
                        <a:rPr lang="en-US" sz="1800" b="1" dirty="0">
                          <a:effectLst/>
                          <a:latin typeface="Arial" panose="020B0604020202020204" pitchFamily="34" charset="0"/>
                          <a:ea typeface="MS Mincho"/>
                          <a:cs typeface="Arial" panose="020B0604020202020204" pitchFamily="34" charset="0"/>
                        </a:rPr>
                        <a:t>(Zweig, 2012)</a:t>
                      </a:r>
                    </a:p>
                  </a:txBody>
                  <a:tcPr marR="36830"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Arial" panose="020B0604020202020204" pitchFamily="34" charset="0"/>
                          <a:ea typeface="MS Mincho"/>
                          <a:cs typeface="Arial" panose="020B0604020202020204" pitchFamily="34" charset="0"/>
                        </a:rPr>
                        <a:t>Yes</a:t>
                      </a:r>
                    </a:p>
                  </a:txBody>
                  <a:tcPr marL="36830" marR="36830"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800" b="1" kern="1200" dirty="0">
                          <a:solidFill>
                            <a:schemeClr val="tx1"/>
                          </a:solidFill>
                          <a:effectLst/>
                          <a:latin typeface="Arial" panose="020B0604020202020204" pitchFamily="34" charset="0"/>
                          <a:ea typeface="MS Mincho"/>
                          <a:cs typeface="Arial" panose="020B0604020202020204" pitchFamily="34" charset="0"/>
                        </a:rPr>
                        <a:t>–</a:t>
                      </a:r>
                    </a:p>
                  </a:txBody>
                  <a:tcPr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defTabSz="457200" rtl="0" eaLnBrk="1" latinLnBrk="0" hangingPunct="1">
                        <a:spcBef>
                          <a:spcPts val="0"/>
                        </a:spcBef>
                        <a:spcAft>
                          <a:spcPts val="0"/>
                        </a:spcAft>
                      </a:pPr>
                      <a:r>
                        <a:rPr lang="en-US" sz="1800" b="1" kern="1200" dirty="0">
                          <a:solidFill>
                            <a:schemeClr val="tx1"/>
                          </a:solidFill>
                          <a:effectLst/>
                          <a:latin typeface="Arial" panose="020B0604020202020204" pitchFamily="34" charset="0"/>
                          <a:ea typeface="MS Mincho"/>
                          <a:cs typeface="Arial" panose="020B0604020202020204" pitchFamily="34" charset="0"/>
                        </a:rPr>
                        <a:t>21.70%</a:t>
                      </a:r>
                    </a:p>
                  </a:txBody>
                  <a:tcPr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437">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LR DHDPHMM</a:t>
                      </a:r>
                      <a:endParaRPr lang="en-US" sz="1800" dirty="0">
                        <a:effectLst/>
                        <a:latin typeface="Arial" panose="020B0604020202020204" pitchFamily="34" charset="0"/>
                        <a:ea typeface="MS Mincho"/>
                        <a:cs typeface="Arial" panose="020B0604020202020204" pitchFamily="34" charset="0"/>
                      </a:endParaRPr>
                    </a:p>
                  </a:txBody>
                  <a:tcPr marR="36830"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No</a:t>
                      </a:r>
                      <a:endParaRPr lang="en-US" sz="1800" dirty="0">
                        <a:effectLst/>
                        <a:latin typeface="Arial" panose="020B0604020202020204" pitchFamily="34" charset="0"/>
                        <a:ea typeface="MS Mincho"/>
                        <a:cs typeface="Arial" panose="020B0604020202020204" pitchFamily="34" charset="0"/>
                      </a:endParaRPr>
                    </a:p>
                  </a:txBody>
                  <a:tcPr marL="36830" marR="36830"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defTabSz="457200" rtl="0" eaLnBrk="1" latinLnBrk="0" hangingPunct="1">
                        <a:spcBef>
                          <a:spcPts val="0"/>
                        </a:spcBef>
                        <a:spcAft>
                          <a:spcPts val="0"/>
                        </a:spcAft>
                      </a:pPr>
                      <a:r>
                        <a:rPr lang="en-US" sz="1800" b="1" kern="1200" dirty="0">
                          <a:solidFill>
                            <a:schemeClr val="tx1"/>
                          </a:solidFill>
                          <a:effectLst/>
                          <a:latin typeface="Arial" panose="020B0604020202020204" pitchFamily="34" charset="0"/>
                          <a:ea typeface="MS Mincho"/>
                          <a:cs typeface="Arial" panose="020B0604020202020204" pitchFamily="34" charset="0"/>
                        </a:rPr>
                        <a:t>20.51%</a:t>
                      </a:r>
                    </a:p>
                  </a:txBody>
                  <a:tcPr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defTabSz="457200" rtl="0" eaLnBrk="1" latinLnBrk="0" hangingPunct="1">
                        <a:spcBef>
                          <a:spcPts val="0"/>
                        </a:spcBef>
                        <a:spcAft>
                          <a:spcPts val="0"/>
                        </a:spcAft>
                      </a:pPr>
                      <a:r>
                        <a:rPr lang="en-US" sz="1800" b="1" kern="1200" dirty="0">
                          <a:solidFill>
                            <a:schemeClr val="tx1"/>
                          </a:solidFill>
                          <a:effectLst/>
                          <a:latin typeface="Arial" panose="020B0604020202020204" pitchFamily="34" charset="0"/>
                          <a:ea typeface="MS Mincho"/>
                          <a:cs typeface="Arial" panose="020B0604020202020204" pitchFamily="34" charset="0"/>
                        </a:rPr>
                        <a:t>21.42%</a:t>
                      </a:r>
                    </a:p>
                  </a:txBody>
                  <a:tcPr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4"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latin typeface="Arial" panose="020B0604020202020204" pitchFamily="34" charset="0"/>
                <a:cs typeface="Arial" panose="020B0604020202020204" pitchFamily="34" charset="0"/>
              </a:rPr>
              <a:t>Experiments: </a:t>
            </a:r>
            <a:r>
              <a:rPr lang="en-US" dirty="0">
                <a:latin typeface="Arial" panose="020B0604020202020204" pitchFamily="34" charset="0"/>
                <a:cs typeface="Arial" panose="020B0604020202020204" pitchFamily="34" charset="0"/>
              </a:rPr>
              <a:t>Phoneme Classification</a:t>
            </a:r>
          </a:p>
        </p:txBody>
      </p:sp>
    </p:spTree>
    <p:extLst>
      <p:ext uri="{BB962C8B-B14F-4D97-AF65-F5344CB8AC3E}">
        <p14:creationId xmlns:p14="http://schemas.microsoft.com/office/powerpoint/2010/main" val="930665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l="5682" r="6544"/>
          <a:stretch/>
        </p:blipFill>
        <p:spPr bwMode="auto">
          <a:xfrm>
            <a:off x="1025490" y="3669414"/>
            <a:ext cx="7019363" cy="2903318"/>
          </a:xfrm>
          <a:prstGeom prst="rect">
            <a:avLst/>
          </a:prstGeom>
          <a:ln>
            <a:noFill/>
          </a:ln>
          <a:extLst>
            <a:ext uri="{53640926-AAD7-44d8-BBD7-CCE9431645EC}">
              <a14:shadowObscured xmlns:a14="http://schemas.microsoft.com/office/drawing/2010/main" xmlns=""/>
            </a:ext>
          </a:extLst>
        </p:spPr>
      </p:pic>
      <p:sp>
        <p:nvSpPr>
          <p:cNvPr id="5"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latin typeface="Arial" panose="020B0604020202020204" pitchFamily="34" charset="0"/>
                <a:cs typeface="Arial" panose="020B0604020202020204" pitchFamily="34" charset="0"/>
              </a:rPr>
              <a:t>Experiments: </a:t>
            </a:r>
            <a:r>
              <a:rPr lang="en-US" dirty="0">
                <a:latin typeface="Arial" panose="020B0604020202020204" pitchFamily="34" charset="0"/>
                <a:cs typeface="Arial" panose="020B0604020202020204" pitchFamily="34" charset="0"/>
              </a:rPr>
              <a:t>Phoneme Classification</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615" r="6308"/>
          <a:stretch/>
        </p:blipFill>
        <p:spPr>
          <a:xfrm>
            <a:off x="997354" y="545937"/>
            <a:ext cx="7019363" cy="3092537"/>
          </a:xfrm>
          <a:prstGeom prst="rect">
            <a:avLst/>
          </a:prstGeom>
        </p:spPr>
      </p:pic>
    </p:spTree>
    <p:extLst>
      <p:ext uri="{BB962C8B-B14F-4D97-AF65-F5344CB8AC3E}">
        <p14:creationId xmlns:p14="http://schemas.microsoft.com/office/powerpoint/2010/main" val="136354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538" y="767190"/>
            <a:ext cx="4145281" cy="2400657"/>
          </a:xfrm>
          <a:prstGeom prst="rect">
            <a:avLst/>
          </a:prstGeom>
          <a:noFill/>
        </p:spPr>
        <p:txBody>
          <a:bodyPr wrap="square" lIns="0" tIns="0" rIns="0" bIns="0" rtlCol="0">
            <a:spAutoFit/>
          </a:bodyPr>
          <a:lstStyle>
            <a:defPPr>
              <a:defRPr lang="en-US"/>
            </a:defPPr>
            <a:lvl1pPr indent="0">
              <a:spcAft>
                <a:spcPts val="1200"/>
              </a:spcAft>
              <a:buFont typeface="Arial"/>
              <a:buNone/>
              <a:defRPr b="1">
                <a:latin typeface="Arial" panose="020B0604020202020204" pitchFamily="34" charset="0"/>
                <a:cs typeface="Arial" panose="020B0604020202020204" pitchFamily="34" charset="0"/>
              </a:defRPr>
            </a:lvl1pPr>
          </a:lstStyle>
          <a:p>
            <a:pPr marL="173038" indent="-173038">
              <a:buFont typeface="Arial"/>
              <a:buChar char="•"/>
            </a:pPr>
            <a:r>
              <a:rPr lang="en-US" dirty="0" smtClean="0"/>
              <a:t>Boundaries </a:t>
            </a:r>
            <a:r>
              <a:rPr lang="en-US" dirty="0"/>
              <a:t>between adjacent phonemes is not </a:t>
            </a:r>
            <a:r>
              <a:rPr lang="en-US" dirty="0" smtClean="0"/>
              <a:t>known</a:t>
            </a:r>
            <a:endParaRPr lang="en-US" dirty="0"/>
          </a:p>
          <a:p>
            <a:pPr marL="173038" indent="-173038">
              <a:buFont typeface="Arial"/>
              <a:buChar char="•"/>
            </a:pPr>
            <a:r>
              <a:rPr lang="en-US" dirty="0">
                <a:solidFill>
                  <a:srgbClr val="FF0000"/>
                </a:solidFill>
              </a:rPr>
              <a:t>Composite </a:t>
            </a:r>
            <a:r>
              <a:rPr lang="en-US" dirty="0" smtClean="0">
                <a:solidFill>
                  <a:srgbClr val="FF0000"/>
                </a:solidFill>
              </a:rPr>
              <a:t>HMMs </a:t>
            </a:r>
            <a:r>
              <a:rPr lang="en-US" dirty="0" smtClean="0"/>
              <a:t>are generated </a:t>
            </a:r>
            <a:r>
              <a:rPr lang="en-US" dirty="0"/>
              <a:t>by </a:t>
            </a:r>
            <a:r>
              <a:rPr lang="en-US" dirty="0" smtClean="0"/>
              <a:t>concatenating phoneme models</a:t>
            </a:r>
          </a:p>
          <a:p>
            <a:pPr marL="173038" indent="-173038">
              <a:buFont typeface="Arial"/>
              <a:buChar char="•"/>
            </a:pPr>
            <a:r>
              <a:rPr lang="en-US" dirty="0" smtClean="0"/>
              <a:t>For DHDPHMM not possible since the model is undefined</a:t>
            </a:r>
          </a:p>
          <a:p>
            <a:pPr marL="173038" indent="-173038">
              <a:spcAft>
                <a:spcPts val="8400"/>
              </a:spcAft>
              <a:buFont typeface="Arial"/>
              <a:buChar char="•"/>
            </a:pPr>
            <a:r>
              <a:rPr lang="en-US" dirty="0" smtClean="0"/>
              <a:t>Example: /hh </a:t>
            </a:r>
            <a:r>
              <a:rPr lang="en-US" dirty="0" err="1" smtClean="0"/>
              <a:t>ie</a:t>
            </a:r>
            <a:r>
              <a:rPr lang="en-US" dirty="0" smtClean="0"/>
              <a:t> s hh/</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p:cNvPicPr/>
          <p:nvPr/>
        </p:nvPicPr>
        <p:blipFill rotWithShape="1">
          <a:blip r:embed="rId2">
            <a:extLst>
              <a:ext uri="{28A0092B-C50C-407E-A947-70E740481C1C}">
                <a14:useLocalDpi xmlns:a14="http://schemas.microsoft.com/office/drawing/2010/main" val="0"/>
              </a:ext>
            </a:extLst>
          </a:blip>
          <a:srcRect l="12972" t="19514" r="17325" b="53465"/>
          <a:stretch/>
        </p:blipFill>
        <p:spPr bwMode="auto">
          <a:xfrm>
            <a:off x="414810" y="3314622"/>
            <a:ext cx="3517046" cy="922655"/>
          </a:xfrm>
          <a:prstGeom prst="rect">
            <a:avLst/>
          </a:prstGeom>
          <a:ln>
            <a:noFill/>
          </a:ln>
          <a:extLst>
            <a:ext uri="{53640926-AAD7-44d8-BBD7-CCE9431645EC}">
              <a14:shadowObscured xmlns:a14="http://schemas.microsoft.com/office/drawing/2010/main" xmlns=""/>
            </a:ext>
          </a:extLst>
        </p:spPr>
      </p:pic>
      <p:pic>
        <p:nvPicPr>
          <p:cNvPr id="66752" name="Picture 1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907" y="4461271"/>
            <a:ext cx="4346667" cy="112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4595813" y="767190"/>
            <a:ext cx="4234626" cy="5678478"/>
          </a:xfrm>
          <a:prstGeom prst="rect">
            <a:avLst/>
          </a:prstGeom>
          <a:noFill/>
        </p:spPr>
        <p:txBody>
          <a:bodyPr wrap="square" lIns="0" tIns="0" rIns="0" bIns="0" rtlCol="0">
            <a:spAutoFit/>
          </a:bodyPr>
          <a:lstStyle>
            <a:defPPr>
              <a:defRPr lang="en-US"/>
            </a:defPPr>
            <a:lvl1pPr indent="0">
              <a:spcAft>
                <a:spcPts val="1200"/>
              </a:spcAft>
              <a:buFont typeface="Arial"/>
              <a:buNone/>
              <a:defRPr b="1">
                <a:latin typeface="Arial" panose="020B0604020202020204" pitchFamily="34" charset="0"/>
                <a:cs typeface="Arial" panose="020B0604020202020204" pitchFamily="34" charset="0"/>
              </a:defRPr>
            </a:lvl1pPr>
          </a:lstStyle>
          <a:p>
            <a:pPr marL="173038" indent="-173038">
              <a:spcAft>
                <a:spcPts val="37800"/>
              </a:spcAft>
              <a:buFont typeface="Arial"/>
              <a:buChar char="•"/>
            </a:pPr>
            <a:r>
              <a:rPr lang="en-US" dirty="0" smtClean="0"/>
              <a:t>A generative model:</a:t>
            </a:r>
          </a:p>
          <a:p>
            <a:pPr marL="173038" indent="-173038">
              <a:buFont typeface="Arial"/>
              <a:buChar char="•"/>
            </a:pPr>
            <a:r>
              <a:rPr lang="en-US" dirty="0" smtClean="0"/>
              <a:t>However, the inference algorithm is not computationally efficient.</a:t>
            </a:r>
          </a:p>
        </p:txBody>
      </p:sp>
      <p:pic>
        <p:nvPicPr>
          <p:cNvPr id="14" name="Picture 13"/>
          <p:cNvPicPr>
            <a:picLocks noChangeAspect="1"/>
          </p:cNvPicPr>
          <p:nvPr/>
        </p:nvPicPr>
        <p:blipFill rotWithShape="1">
          <a:blip r:embed="rId4"/>
          <a:srcRect r="68121"/>
          <a:stretch/>
        </p:blipFill>
        <p:spPr>
          <a:xfrm>
            <a:off x="4937560" y="1161755"/>
            <a:ext cx="4140590" cy="4560203"/>
          </a:xfrm>
          <a:prstGeom prst="rect">
            <a:avLst/>
          </a:prstGeom>
        </p:spPr>
      </p:pic>
      <p:sp>
        <p:nvSpPr>
          <p:cNvPr id="1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a:latin typeface="Arial" panose="020B0604020202020204" pitchFamily="34" charset="0"/>
                <a:cs typeface="Arial" panose="020B0604020202020204" pitchFamily="34" charset="0"/>
              </a:rPr>
              <a:t>Semi-supervised Training</a:t>
            </a:r>
          </a:p>
        </p:txBody>
      </p:sp>
    </p:spTree>
    <p:extLst>
      <p:ext uri="{BB962C8B-B14F-4D97-AF65-F5344CB8AC3E}">
        <p14:creationId xmlns:p14="http://schemas.microsoft.com/office/powerpoint/2010/main" val="401744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7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Abstract</a:t>
            </a:r>
            <a:endParaRPr lang="en-US" dirty="0"/>
          </a:p>
        </p:txBody>
      </p:sp>
      <p:sp>
        <p:nvSpPr>
          <p:cNvPr id="3" name="TextBox 2"/>
          <p:cNvSpPr txBox="1"/>
          <p:nvPr/>
        </p:nvSpPr>
        <p:spPr>
          <a:xfrm>
            <a:off x="219864" y="608797"/>
            <a:ext cx="8680826" cy="5909310"/>
          </a:xfrm>
          <a:prstGeom prst="rect">
            <a:avLst/>
          </a:prstGeom>
          <a:noFill/>
        </p:spPr>
        <p:txBody>
          <a:bodyPr wrap="square" lIns="0" tIns="0" rIns="0" bIns="0" rtlCol="0">
            <a:spAutoFit/>
          </a:bodyPr>
          <a:lstStyle/>
          <a:p>
            <a:pPr marL="228600" indent="-228600">
              <a:spcAft>
                <a:spcPts val="1200"/>
              </a:spcAft>
              <a:buFont typeface="Arial"/>
              <a:buChar char="•"/>
            </a:pPr>
            <a:r>
              <a:rPr lang="en-US" b="1" dirty="0">
                <a:latin typeface="Arial" panose="020B0604020202020204" pitchFamily="34" charset="0"/>
                <a:cs typeface="Arial" panose="020B0604020202020204" pitchFamily="34" charset="0"/>
              </a:rPr>
              <a:t>The goal of this dissertation is to apply nonparametric Bayesian approaches to the acoustic modeling problem in continuous speech recognition. </a:t>
            </a:r>
            <a:endParaRPr lang="en-US" b="1" dirty="0" smtClean="0">
              <a:latin typeface="Arial" panose="020B0604020202020204" pitchFamily="34" charset="0"/>
              <a:cs typeface="Arial" panose="020B0604020202020204" pitchFamily="34" charset="0"/>
            </a:endParaRPr>
          </a:p>
          <a:p>
            <a:pPr marL="228600" indent="-228600">
              <a:spcAft>
                <a:spcPts val="1200"/>
              </a:spcAft>
              <a:buFont typeface="Arial"/>
              <a:buChar char="•"/>
            </a:pPr>
            <a:r>
              <a:rPr lang="en-US" b="1" dirty="0">
                <a:latin typeface="Arial" panose="020B0604020202020204" pitchFamily="34" charset="0"/>
                <a:cs typeface="Arial" panose="020B0604020202020204" pitchFamily="34" charset="0"/>
              </a:rPr>
              <a:t>Three important problems are addressed: (1) statistical modeling of sub-word acoustic units; (2) semi-supervised training algorithms for nonparametric acoustic models; and (3) automatic discovery of sub-word acoustic units</a:t>
            </a:r>
            <a:r>
              <a:rPr lang="en-US" b="1" dirty="0" smtClean="0">
                <a:latin typeface="Arial" panose="020B0604020202020204" pitchFamily="34" charset="0"/>
                <a:cs typeface="Arial" panose="020B0604020202020204" pitchFamily="34" charset="0"/>
              </a:rPr>
              <a:t>.</a:t>
            </a:r>
          </a:p>
          <a:p>
            <a:pPr marL="228600" indent="-228600">
              <a:spcAft>
                <a:spcPts val="1200"/>
              </a:spcAft>
              <a:buFont typeface="Arial"/>
              <a:buChar char="•"/>
            </a:pPr>
            <a:r>
              <a:rPr lang="en-US" b="1" dirty="0" smtClean="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Doubly Hierarchical Dirichlet Process Hidden Markov Model (DHDPHMM</a:t>
            </a:r>
            <a:r>
              <a:rPr lang="en-US" b="1" dirty="0" smtClean="0">
                <a:latin typeface="Arial" panose="020B0604020202020204" pitchFamily="34" charset="0"/>
                <a:cs typeface="Arial" panose="020B0604020202020204" pitchFamily="34" charset="0"/>
              </a:rPr>
              <a:t>) with </a:t>
            </a:r>
            <a:r>
              <a:rPr lang="en-US" b="1" dirty="0">
                <a:latin typeface="Arial" panose="020B0604020202020204" pitchFamily="34" charset="0"/>
                <a:cs typeface="Arial" panose="020B0604020202020204" pitchFamily="34" charset="0"/>
              </a:rPr>
              <a:t>a non-ergodic structure i</a:t>
            </a:r>
            <a:r>
              <a:rPr lang="en-US" b="1" dirty="0" smtClean="0">
                <a:latin typeface="Arial" panose="020B0604020202020204" pitchFamily="34" charset="0"/>
                <a:cs typeface="Arial" panose="020B0604020202020204" pitchFamily="34" charset="0"/>
              </a:rPr>
              <a:t>s developed that allows mixture components to be shared across states.</a:t>
            </a:r>
          </a:p>
          <a:p>
            <a:pPr marL="228600" indent="-228600">
              <a:spcAft>
                <a:spcPts val="1200"/>
              </a:spcAft>
              <a:buFont typeface="Arial"/>
              <a:buChar char="•"/>
            </a:pPr>
            <a:r>
              <a:rPr lang="en-US" b="1" dirty="0" smtClean="0">
                <a:latin typeface="Arial" panose="020B0604020202020204" pitchFamily="34" charset="0"/>
                <a:cs typeface="Arial" panose="020B0604020202020204" pitchFamily="34" charset="0"/>
              </a:rPr>
              <a:t>A generative semi-supervised DHDPHMM and its approximation are developed that allow us to train acoustic models without having time alignments.</a:t>
            </a:r>
          </a:p>
          <a:p>
            <a:pPr marL="228600" indent="-228600">
              <a:spcAft>
                <a:spcPts val="1200"/>
              </a:spcAft>
              <a:buFont typeface="Arial"/>
              <a:buChar char="•"/>
            </a:pPr>
            <a:r>
              <a:rPr lang="en-US" b="1" dirty="0" smtClean="0">
                <a:latin typeface="Arial" panose="020B0604020202020204" pitchFamily="34" charset="0"/>
                <a:cs typeface="Arial" panose="020B0604020202020204" pitchFamily="34" charset="0"/>
              </a:rPr>
              <a:t>DHDPHMM gives state of the art results on a classification problem and demonstrates promising results on a recognition problem.</a:t>
            </a:r>
          </a:p>
          <a:p>
            <a:pPr marL="228600" indent="-228600">
              <a:spcAft>
                <a:spcPts val="1200"/>
              </a:spcAft>
              <a:buFont typeface="Arial"/>
              <a:buChar char="•"/>
            </a:pPr>
            <a:r>
              <a:rPr lang="en-US" b="1" dirty="0" smtClean="0">
                <a:latin typeface="Arial" panose="020B0604020202020204" pitchFamily="34" charset="0"/>
                <a:cs typeface="Arial" panose="020B0604020202020204" pitchFamily="34" charset="0"/>
              </a:rPr>
              <a:t>HDPHMM/DHDPHMM have been applied to the problem of automatic acoustic unit and lexicon discovery. The lexicon learning algorithm </a:t>
            </a:r>
            <a:r>
              <a:rPr lang="en-US" b="1" dirty="0">
                <a:latin typeface="Arial" panose="020B0604020202020204" pitchFamily="34" charset="0"/>
                <a:cs typeface="Arial" panose="020B0604020202020204" pitchFamily="34" charset="0"/>
              </a:rPr>
              <a:t>gives competitive </a:t>
            </a:r>
            <a:r>
              <a:rPr lang="en-US" b="1" dirty="0" smtClean="0">
                <a:latin typeface="Arial" panose="020B0604020202020204" pitchFamily="34" charset="0"/>
                <a:cs typeface="Arial" panose="020B0604020202020204" pitchFamily="34" charset="0"/>
              </a:rPr>
              <a:t>results relative to more complex algorithms.</a:t>
            </a:r>
          </a:p>
          <a:p>
            <a:pPr marL="228600" indent="-228600">
              <a:spcAft>
                <a:spcPts val="1200"/>
              </a:spcAft>
              <a:buFont typeface="Arial"/>
              <a:buChar char="•"/>
            </a:pPr>
            <a:r>
              <a:rPr lang="en-US" b="1" dirty="0" smtClean="0">
                <a:latin typeface="Arial" panose="020B0604020202020204" pitchFamily="34" charset="0"/>
                <a:cs typeface="Arial" panose="020B0604020202020204" pitchFamily="34" charset="0"/>
              </a:rPr>
              <a:t>A spoken term detection by query system was developed that gives state of the art results on unsupervised training.</a:t>
            </a:r>
          </a:p>
        </p:txBody>
      </p:sp>
    </p:spTree>
    <p:extLst>
      <p:ext uri="{BB962C8B-B14F-4D97-AF65-F5344CB8AC3E}">
        <p14:creationId xmlns:p14="http://schemas.microsoft.com/office/powerpoint/2010/main" val="2071256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6146" r="6478"/>
          <a:stretch/>
        </p:blipFill>
        <p:spPr bwMode="auto">
          <a:xfrm>
            <a:off x="0" y="1402466"/>
            <a:ext cx="9144000" cy="4863375"/>
          </a:xfrm>
          <a:prstGeom prst="rect">
            <a:avLst/>
          </a:prstGeom>
          <a:ln>
            <a:noFill/>
          </a:ln>
          <a:extLst>
            <a:ext uri="{53640926-AAD7-44d8-BBD7-CCE9431645EC}">
              <a14:shadowObscured xmlns:a14="http://schemas.microsoft.com/office/drawing/2010/main" xmlns=""/>
            </a:ext>
          </a:extLst>
        </p:spPr>
      </p:pic>
      <p:sp>
        <p:nvSpPr>
          <p:cNvPr id="4" name="TextBox 3"/>
          <p:cNvSpPr txBox="1"/>
          <p:nvPr/>
        </p:nvSpPr>
        <p:spPr>
          <a:xfrm>
            <a:off x="211645" y="781335"/>
            <a:ext cx="8341237" cy="615553"/>
          </a:xfrm>
          <a:prstGeom prst="rect">
            <a:avLst/>
          </a:prstGeom>
          <a:noFill/>
        </p:spPr>
        <p:txBody>
          <a:bodyPr wrap="square" lIns="0" tIns="0" rIns="0" bIns="0" rtlCol="0">
            <a:spAutoFit/>
          </a:bodyPr>
          <a:lstStyle/>
          <a:p>
            <a:pPr marL="174625" indent="-174625">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The impact of the </a:t>
            </a:r>
            <a:r>
              <a:rPr lang="en-US" sz="2000" b="1" dirty="0">
                <a:latin typeface="Arial" panose="020B0604020202020204" pitchFamily="34" charset="0"/>
                <a:cs typeface="Arial" panose="020B0604020202020204" pitchFamily="34" charset="0"/>
              </a:rPr>
              <a:t>i</a:t>
            </a:r>
            <a:r>
              <a:rPr lang="en-US" sz="2000" b="1" dirty="0" smtClean="0">
                <a:latin typeface="Arial" panose="020B0604020202020204" pitchFamily="34" charset="0"/>
                <a:cs typeface="Arial" panose="020B0604020202020204" pitchFamily="34" charset="0"/>
              </a:rPr>
              <a:t>nitialization of the approximation algorithm </a:t>
            </a:r>
          </a:p>
          <a:p>
            <a:pPr marL="342900" indent="-342900">
              <a:buFont typeface="Arial" panose="020B0604020202020204" pitchFamily="34" charset="0"/>
              <a:buChar char="•"/>
            </a:pPr>
            <a:endParaRPr lang="en-US" sz="2000" dirty="0"/>
          </a:p>
        </p:txBody>
      </p:sp>
      <p:sp>
        <p:nvSpPr>
          <p:cNvPr id="5"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a:latin typeface="Arial" panose="020B0604020202020204" pitchFamily="34" charset="0"/>
                <a:cs typeface="Arial" panose="020B0604020202020204" pitchFamily="34" charset="0"/>
              </a:rPr>
              <a:t>Experiments: Phoneme Recognition</a:t>
            </a:r>
          </a:p>
        </p:txBody>
      </p:sp>
    </p:spTree>
    <p:extLst>
      <p:ext uri="{BB962C8B-B14F-4D97-AF65-F5344CB8AC3E}">
        <p14:creationId xmlns:p14="http://schemas.microsoft.com/office/powerpoint/2010/main" val="8290960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21423533"/>
              </p:ext>
            </p:extLst>
          </p:nvPr>
        </p:nvGraphicFramePr>
        <p:xfrm>
          <a:off x="250825" y="767349"/>
          <a:ext cx="8489763" cy="5700280"/>
        </p:xfrm>
        <a:graphic>
          <a:graphicData uri="http://schemas.openxmlformats.org/drawingml/2006/table">
            <a:tbl>
              <a:tblPr firstRow="1" firstCol="1" bandRow="1"/>
              <a:tblGrid>
                <a:gridCol w="5030740"/>
                <a:gridCol w="1160457"/>
                <a:gridCol w="1088331"/>
                <a:gridCol w="1210235"/>
              </a:tblGrid>
              <a:tr h="579640">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Model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effectLst/>
                          <a:latin typeface="Arial" panose="020B0604020202020204" pitchFamily="34" charset="0"/>
                          <a:ea typeface="MS Mincho"/>
                          <a:cs typeface="Arial" panose="020B0604020202020204" pitchFamily="34" charset="0"/>
                        </a:rPr>
                        <a:t>Discrim.</a:t>
                      </a:r>
                      <a:endParaRPr lang="en-US" sz="18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effectLst/>
                          <a:latin typeface="Arial" panose="020B0604020202020204" pitchFamily="34" charset="0"/>
                          <a:ea typeface="MS Mincho"/>
                          <a:cs typeface="Arial" panose="020B0604020202020204" pitchFamily="34" charset="0"/>
                        </a:rPr>
                        <a:t>Context</a:t>
                      </a:r>
                      <a:endParaRPr lang="en-US" sz="18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Arial" panose="020B0604020202020204" pitchFamily="34" charset="0"/>
                          <a:ea typeface="MS Mincho"/>
                          <a:cs typeface="Arial" panose="020B0604020202020204" pitchFamily="34" charset="0"/>
                        </a:rPr>
                        <a:t>% Error</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Baseline CI-HMM</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No</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No</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a:solidFill>
                            <a:srgbClr val="FF0000"/>
                          </a:solidFill>
                          <a:effectLst/>
                          <a:latin typeface="Arial" panose="020B0604020202020204" pitchFamily="34" charset="0"/>
                          <a:ea typeface="MS Mincho"/>
                          <a:cs typeface="Arial" panose="020B0604020202020204" pitchFamily="34" charset="0"/>
                        </a:rPr>
                        <a:t>31.05%</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Baseline CD-HMM</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No</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No</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ea typeface="MS Mincho"/>
                          <a:cs typeface="Arial" panose="020B0604020202020204" pitchFamily="34" charset="0"/>
                        </a:rPr>
                        <a:t>27.93%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651">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CD HMM </a:t>
                      </a:r>
                      <a:r>
                        <a:rPr lang="en-US" sz="1800" b="1" dirty="0" smtClean="0">
                          <a:effectLst/>
                          <a:latin typeface="Arial" panose="020B0604020202020204" pitchFamily="34" charset="0"/>
                          <a:ea typeface="MS Mincho"/>
                          <a:cs typeface="Arial" panose="020B0604020202020204" pitchFamily="34" charset="0"/>
                        </a:rPr>
                        <a:t>2</a:t>
                      </a:r>
                      <a:r>
                        <a:rPr lang="en-US" sz="1800" b="1" baseline="0" dirty="0" smtClean="0">
                          <a:effectLst/>
                          <a:latin typeface="Arial" panose="020B0604020202020204" pitchFamily="34" charset="0"/>
                          <a:ea typeface="MS Mincho"/>
                          <a:cs typeface="Arial" panose="020B0604020202020204" pitchFamily="34" charset="0"/>
                        </a:rPr>
                        <a:t> </a:t>
                      </a:r>
                      <a:r>
                        <a:rPr lang="en-US" sz="1800" b="1" dirty="0" smtClean="0">
                          <a:effectLst/>
                          <a:latin typeface="Arial" panose="020B0604020202020204" pitchFamily="34" charset="0"/>
                          <a:ea typeface="MS Mincho"/>
                          <a:cs typeface="Arial" panose="020B0604020202020204" pitchFamily="34" charset="0"/>
                        </a:rPr>
                        <a:t>(Lee et</a:t>
                      </a:r>
                      <a:r>
                        <a:rPr lang="en-US" sz="1800" b="1" baseline="0" dirty="0" smtClean="0">
                          <a:effectLst/>
                          <a:latin typeface="Arial" panose="020B0604020202020204" pitchFamily="34" charset="0"/>
                          <a:ea typeface="MS Mincho"/>
                          <a:cs typeface="Arial" panose="020B0604020202020204" pitchFamily="34" charset="0"/>
                        </a:rPr>
                        <a:t> al.</a:t>
                      </a:r>
                      <a:r>
                        <a:rPr lang="en-US" sz="1800" b="1" dirty="0" smtClean="0">
                          <a:effectLst/>
                          <a:latin typeface="Arial" panose="020B0604020202020204" pitchFamily="34" charset="0"/>
                          <a:ea typeface="MS Mincho"/>
                          <a:cs typeface="Arial" panose="020B0604020202020204" pitchFamily="34" charset="0"/>
                        </a:rPr>
                        <a:t>, 89</a:t>
                      </a:r>
                      <a:r>
                        <a:rPr lang="en-US" sz="1800" b="1" dirty="0">
                          <a:effectLst/>
                          <a:latin typeface="Arial" panose="020B0604020202020204" pitchFamily="34" charset="0"/>
                          <a:ea typeface="MS Mincho"/>
                          <a:cs typeface="Arial" panose="020B0604020202020204" pitchFamily="34" charset="0"/>
                        </a:rPr>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Arial" panose="020B0604020202020204" pitchFamily="34" charset="0"/>
                          <a:ea typeface="MS Mincho"/>
                          <a:cs typeface="Arial" panose="020B0604020202020204" pitchFamily="34" charset="0"/>
                        </a:rPr>
                        <a:t>No</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Yes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a:solidFill>
                            <a:srgbClr val="FF0000"/>
                          </a:solidFill>
                          <a:effectLst/>
                          <a:latin typeface="Arial" panose="020B0604020202020204" pitchFamily="34" charset="0"/>
                          <a:ea typeface="MS Mincho"/>
                          <a:cs typeface="Arial" panose="020B0604020202020204" pitchFamily="34" charset="0"/>
                        </a:rPr>
                        <a:t>30.90%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651">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CD HMM </a:t>
                      </a:r>
                      <a:r>
                        <a:rPr lang="en-US" sz="1800" b="1" dirty="0" smtClean="0">
                          <a:effectLst/>
                          <a:latin typeface="Arial" panose="020B0604020202020204" pitchFamily="34" charset="0"/>
                          <a:ea typeface="MS Mincho"/>
                          <a:cs typeface="Arial" panose="020B0604020202020204" pitchFamily="34" charset="0"/>
                        </a:rPr>
                        <a:t>3 (Young </a:t>
                      </a:r>
                      <a:r>
                        <a:rPr lang="en-US" sz="1800" b="1" dirty="0">
                          <a:effectLst/>
                          <a:latin typeface="Arial" panose="020B0604020202020204" pitchFamily="34" charset="0"/>
                          <a:ea typeface="MS Mincho"/>
                          <a:cs typeface="Arial" panose="020B0604020202020204" pitchFamily="34" charset="0"/>
                        </a:rPr>
                        <a:t>and Woodland, </a:t>
                      </a:r>
                      <a:r>
                        <a:rPr lang="en-US" sz="1800" b="1" dirty="0" smtClean="0">
                          <a:effectLst/>
                          <a:latin typeface="Arial" panose="020B0604020202020204" pitchFamily="34" charset="0"/>
                          <a:ea typeface="MS Mincho"/>
                          <a:cs typeface="Arial" panose="020B0604020202020204" pitchFamily="34" charset="0"/>
                        </a:rPr>
                        <a:t>94</a:t>
                      </a:r>
                      <a:r>
                        <a:rPr lang="en-US" sz="1800" b="1" dirty="0">
                          <a:effectLst/>
                          <a:latin typeface="Arial" panose="020B0604020202020204" pitchFamily="34" charset="0"/>
                          <a:ea typeface="MS Mincho"/>
                          <a:cs typeface="Arial" panose="020B0604020202020204" pitchFamily="34" charset="0"/>
                        </a:rPr>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No</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Yes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ea typeface="MS Mincho"/>
                          <a:cs typeface="Arial" panose="020B0604020202020204" pitchFamily="34" charset="0"/>
                        </a:rPr>
                        <a:t>27.70%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651">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HMM MMI </a:t>
                      </a:r>
                      <a:r>
                        <a:rPr lang="en-US" sz="1800" b="1" dirty="0" smtClean="0">
                          <a:effectLst/>
                          <a:latin typeface="Arial" panose="020B0604020202020204" pitchFamily="34" charset="0"/>
                          <a:ea typeface="MS Mincho"/>
                          <a:cs typeface="Arial" panose="020B0604020202020204" pitchFamily="34" charset="0"/>
                        </a:rPr>
                        <a:t>/ </a:t>
                      </a:r>
                      <a:r>
                        <a:rPr lang="en-US" sz="1800" b="1" dirty="0">
                          <a:effectLst/>
                          <a:latin typeface="Arial" panose="020B0604020202020204" pitchFamily="34" charset="0"/>
                          <a:ea typeface="MS Mincho"/>
                          <a:cs typeface="Arial" panose="020B0604020202020204" pitchFamily="34" charset="0"/>
                        </a:rPr>
                        <a:t>Full </a:t>
                      </a:r>
                      <a:r>
                        <a:rPr lang="en-US" sz="1800" b="1" dirty="0" err="1">
                          <a:effectLst/>
                          <a:latin typeface="Arial" panose="020B0604020202020204" pitchFamily="34" charset="0"/>
                          <a:ea typeface="MS Mincho"/>
                          <a:cs typeface="Arial" panose="020B0604020202020204" pitchFamily="34" charset="0"/>
                        </a:rPr>
                        <a:t>Cov</a:t>
                      </a:r>
                      <a:r>
                        <a:rPr lang="en-US" sz="1800" b="1" dirty="0">
                          <a:effectLst/>
                          <a:latin typeface="Arial" panose="020B0604020202020204" pitchFamily="34" charset="0"/>
                          <a:ea typeface="MS Mincho"/>
                          <a:cs typeface="Arial" panose="020B0604020202020204" pitchFamily="34" charset="0"/>
                        </a:rPr>
                        <a:t>. (</a:t>
                      </a:r>
                      <a:r>
                        <a:rPr lang="en-US" sz="1800" b="1" dirty="0" err="1">
                          <a:effectLst/>
                          <a:latin typeface="Arial" panose="020B0604020202020204" pitchFamily="34" charset="0"/>
                          <a:ea typeface="MS Mincho"/>
                          <a:cs typeface="Arial" panose="020B0604020202020204" pitchFamily="34" charset="0"/>
                        </a:rPr>
                        <a:t>Kapadia</a:t>
                      </a:r>
                      <a:r>
                        <a:rPr lang="en-US" sz="1800" b="1" dirty="0">
                          <a:effectLst/>
                          <a:latin typeface="Arial" panose="020B0604020202020204" pitchFamily="34" charset="0"/>
                          <a:ea typeface="MS Mincho"/>
                          <a:cs typeface="Arial" panose="020B0604020202020204" pitchFamily="34" charset="0"/>
                        </a:rPr>
                        <a:t> et al. </a:t>
                      </a:r>
                      <a:r>
                        <a:rPr lang="en-US" sz="1800" b="1" dirty="0" smtClean="0">
                          <a:effectLst/>
                          <a:latin typeface="Arial" panose="020B0604020202020204" pitchFamily="34" charset="0"/>
                          <a:ea typeface="MS Mincho"/>
                          <a:cs typeface="Arial" panose="020B0604020202020204" pitchFamily="34" charset="0"/>
                        </a:rPr>
                        <a:t>,93</a:t>
                      </a:r>
                      <a:r>
                        <a:rPr lang="en-US" sz="1800" b="1" dirty="0">
                          <a:effectLst/>
                          <a:latin typeface="Arial" panose="020B0604020202020204" pitchFamily="34" charset="0"/>
                          <a:ea typeface="MS Mincho"/>
                          <a:cs typeface="Arial" panose="020B0604020202020204" pitchFamily="34" charset="0"/>
                        </a:rPr>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Arial" panose="020B0604020202020204" pitchFamily="34" charset="0"/>
                          <a:ea typeface="MS Mincho"/>
                          <a:cs typeface="Arial" panose="020B0604020202020204" pitchFamily="34" charset="0"/>
                        </a:rPr>
                        <a:t>Yes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Arial" panose="020B0604020202020204" pitchFamily="34" charset="0"/>
                          <a:ea typeface="MS Mincho"/>
                          <a:cs typeface="Arial" panose="020B0604020202020204" pitchFamily="34" charset="0"/>
                        </a:rPr>
                        <a:t>No</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a:solidFill>
                            <a:srgbClr val="FF0000"/>
                          </a:solidFill>
                          <a:effectLst/>
                          <a:latin typeface="Arial" panose="020B0604020202020204" pitchFamily="34" charset="0"/>
                          <a:ea typeface="MS Mincho"/>
                          <a:cs typeface="Arial" panose="020B0604020202020204" pitchFamily="34" charset="0"/>
                        </a:rPr>
                        <a:t>30.30%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651">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CD HMM /</a:t>
                      </a:r>
                      <a:r>
                        <a:rPr lang="en-US" sz="1800" b="1" dirty="0" smtClean="0">
                          <a:effectLst/>
                          <a:latin typeface="Arial" panose="020B0604020202020204" pitchFamily="34" charset="0"/>
                          <a:ea typeface="MS Mincho"/>
                          <a:cs typeface="Arial" panose="020B0604020202020204" pitchFamily="34" charset="0"/>
                        </a:rPr>
                        <a:t>DM (Watanabe </a:t>
                      </a:r>
                      <a:r>
                        <a:rPr lang="en-US" sz="1800" b="1" dirty="0">
                          <a:effectLst/>
                          <a:latin typeface="Arial" panose="020B0604020202020204" pitchFamily="34" charset="0"/>
                          <a:ea typeface="MS Mincho"/>
                          <a:cs typeface="Arial" panose="020B0604020202020204" pitchFamily="34" charset="0"/>
                        </a:rPr>
                        <a:t>et al., 2010)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Arial" panose="020B0604020202020204" pitchFamily="34" charset="0"/>
                          <a:ea typeface="MS Mincho"/>
                          <a:cs typeface="Arial" panose="020B0604020202020204" pitchFamily="34" charset="0"/>
                        </a:rPr>
                        <a:t>Yes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Arial" panose="020B0604020202020204" pitchFamily="34" charset="0"/>
                          <a:ea typeface="MS Mincho"/>
                          <a:cs typeface="Arial" panose="020B0604020202020204" pitchFamily="34" charset="0"/>
                        </a:rPr>
                        <a:t>Yes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ea typeface="MS Mincho"/>
                          <a:cs typeface="Arial" panose="020B0604020202020204" pitchFamily="34" charset="0"/>
                        </a:rPr>
                        <a:t>26.70%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651">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Large Margin </a:t>
                      </a:r>
                      <a:r>
                        <a:rPr lang="en-US" sz="1800" b="1" dirty="0" smtClean="0">
                          <a:effectLst/>
                          <a:latin typeface="Arial" panose="020B0604020202020204" pitchFamily="34" charset="0"/>
                          <a:ea typeface="MS Mincho"/>
                          <a:cs typeface="Arial" panose="020B0604020202020204" pitchFamily="34" charset="0"/>
                        </a:rPr>
                        <a:t>GMM (</a:t>
                      </a:r>
                      <a:r>
                        <a:rPr lang="en-US" sz="1800" b="1" dirty="0" err="1" smtClean="0">
                          <a:effectLst/>
                          <a:latin typeface="Arial" panose="020B0604020202020204" pitchFamily="34" charset="0"/>
                          <a:ea typeface="MS Mincho"/>
                          <a:cs typeface="Arial" panose="020B0604020202020204" pitchFamily="34" charset="0"/>
                        </a:rPr>
                        <a:t>Sha</a:t>
                      </a:r>
                      <a:r>
                        <a:rPr lang="en-US" sz="1800" b="1" dirty="0" smtClean="0">
                          <a:effectLst/>
                          <a:latin typeface="Arial" panose="020B0604020202020204" pitchFamily="34" charset="0"/>
                          <a:ea typeface="MS Mincho"/>
                          <a:cs typeface="Arial" panose="020B0604020202020204" pitchFamily="34" charset="0"/>
                        </a:rPr>
                        <a:t> </a:t>
                      </a:r>
                      <a:r>
                        <a:rPr lang="en-US" sz="1800" b="1" dirty="0">
                          <a:effectLst/>
                          <a:latin typeface="Arial" panose="020B0604020202020204" pitchFamily="34" charset="0"/>
                          <a:ea typeface="MS Mincho"/>
                          <a:cs typeface="Arial" panose="020B0604020202020204" pitchFamily="34" charset="0"/>
                        </a:rPr>
                        <a:t>and Saul, 2006)</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Yes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Arial" panose="020B0604020202020204" pitchFamily="34" charset="0"/>
                          <a:ea typeface="MS Mincho"/>
                          <a:cs typeface="Arial" panose="020B0604020202020204" pitchFamily="34" charset="0"/>
                        </a:rPr>
                        <a:t>No</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smtClean="0">
                          <a:solidFill>
                            <a:srgbClr val="FF0000"/>
                          </a:solidFill>
                          <a:effectLst/>
                          <a:latin typeface="Arial" panose="020B0604020202020204" pitchFamily="34" charset="0"/>
                          <a:ea typeface="MS Mincho"/>
                          <a:cs typeface="Arial" panose="020B0604020202020204" pitchFamily="34" charset="0"/>
                        </a:rPr>
                        <a:t>30.10%</a:t>
                      </a:r>
                      <a:endParaRPr lang="en-US" sz="1800" b="1" dirty="0">
                        <a:solidFill>
                          <a:srgbClr val="FF0000"/>
                        </a:solidFill>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651">
                <a:tc>
                  <a:txBody>
                    <a:bodyPr/>
                    <a:lstStyle/>
                    <a:p>
                      <a:pPr marL="0" marR="0">
                        <a:spcBef>
                          <a:spcPts val="0"/>
                        </a:spcBef>
                        <a:spcAft>
                          <a:spcPts val="0"/>
                        </a:spcAft>
                      </a:pPr>
                      <a:r>
                        <a:rPr lang="en-US" sz="1800" b="1" dirty="0" smtClean="0">
                          <a:effectLst/>
                          <a:latin typeface="Arial" panose="020B0604020202020204" pitchFamily="34" charset="0"/>
                          <a:ea typeface="MS Mincho"/>
                          <a:cs typeface="Arial" panose="020B0604020202020204" pitchFamily="34" charset="0"/>
                        </a:rPr>
                        <a:t>CRF</a:t>
                      </a:r>
                      <a:r>
                        <a:rPr lang="en-US" sz="1800" b="1" baseline="0" dirty="0" smtClean="0">
                          <a:effectLst/>
                          <a:latin typeface="Arial" panose="020B0604020202020204" pitchFamily="34" charset="0"/>
                          <a:ea typeface="MS Mincho"/>
                          <a:cs typeface="Arial" panose="020B0604020202020204" pitchFamily="34" charset="0"/>
                        </a:rPr>
                        <a:t> </a:t>
                      </a:r>
                      <a:r>
                        <a:rPr lang="en-US" sz="1800" b="1" dirty="0" smtClean="0">
                          <a:effectLst/>
                          <a:latin typeface="Arial" panose="020B0604020202020204" pitchFamily="34" charset="0"/>
                          <a:ea typeface="MS Mincho"/>
                          <a:cs typeface="Arial" panose="020B0604020202020204" pitchFamily="34" charset="0"/>
                        </a:rPr>
                        <a:t>(Morris </a:t>
                      </a:r>
                      <a:r>
                        <a:rPr lang="en-US" sz="1800" b="1" dirty="0">
                          <a:effectLst/>
                          <a:latin typeface="Arial" panose="020B0604020202020204" pitchFamily="34" charset="0"/>
                          <a:ea typeface="MS Mincho"/>
                          <a:cs typeface="Arial" panose="020B0604020202020204" pitchFamily="34" charset="0"/>
                        </a:rPr>
                        <a:t>and </a:t>
                      </a:r>
                      <a:r>
                        <a:rPr lang="en-US" sz="1800" b="1" dirty="0" err="1">
                          <a:effectLst/>
                          <a:latin typeface="Arial" panose="020B0604020202020204" pitchFamily="34" charset="0"/>
                          <a:ea typeface="MS Mincho"/>
                          <a:cs typeface="Arial" panose="020B0604020202020204" pitchFamily="34" charset="0"/>
                        </a:rPr>
                        <a:t>Fosler-Lussier</a:t>
                      </a:r>
                      <a:r>
                        <a:rPr lang="en-US" sz="1800" b="1" dirty="0">
                          <a:effectLst/>
                          <a:latin typeface="Arial" panose="020B0604020202020204" pitchFamily="34" charset="0"/>
                          <a:ea typeface="MS Mincho"/>
                          <a:cs typeface="Arial" panose="020B0604020202020204" pitchFamily="34" charset="0"/>
                        </a:rPr>
                        <a:t>, 2008)</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Yes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No</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ea typeface="MS Mincho"/>
                          <a:cs typeface="Arial" panose="020B0604020202020204" pitchFamily="34" charset="0"/>
                        </a:rPr>
                        <a:t>29.90%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651">
                <a:tc>
                  <a:txBody>
                    <a:bodyPr/>
                    <a:lstStyle/>
                    <a:p>
                      <a:pPr marL="0" marR="0">
                        <a:spcBef>
                          <a:spcPts val="0"/>
                        </a:spcBef>
                        <a:spcAft>
                          <a:spcPts val="0"/>
                        </a:spcAft>
                      </a:pPr>
                      <a:r>
                        <a:rPr lang="en-US" sz="1800" b="1" dirty="0" smtClean="0">
                          <a:effectLst/>
                          <a:latin typeface="Arial" panose="020B0604020202020204" pitchFamily="34" charset="0"/>
                          <a:ea typeface="MS Mincho"/>
                          <a:cs typeface="Arial" panose="020B0604020202020204" pitchFamily="34" charset="0"/>
                        </a:rPr>
                        <a:t>CNN/CRF</a:t>
                      </a:r>
                      <a:r>
                        <a:rPr lang="en-US" sz="1800" b="1" baseline="0" dirty="0" smtClean="0">
                          <a:effectLst/>
                          <a:latin typeface="Arial" panose="020B0604020202020204" pitchFamily="34" charset="0"/>
                          <a:ea typeface="MS Mincho"/>
                          <a:cs typeface="Arial" panose="020B0604020202020204" pitchFamily="34" charset="0"/>
                        </a:rPr>
                        <a:t> </a:t>
                      </a:r>
                      <a:r>
                        <a:rPr lang="en-US" sz="1800" b="1" dirty="0" smtClean="0">
                          <a:effectLst/>
                          <a:latin typeface="Arial" panose="020B0604020202020204" pitchFamily="34" charset="0"/>
                          <a:ea typeface="MS Mincho"/>
                          <a:cs typeface="Arial" panose="020B0604020202020204" pitchFamily="34" charset="0"/>
                        </a:rPr>
                        <a:t>(</a:t>
                      </a:r>
                      <a:r>
                        <a:rPr lang="en-US" sz="1800" b="1" dirty="0" err="1" smtClean="0">
                          <a:effectLst/>
                          <a:latin typeface="Arial" panose="020B0604020202020204" pitchFamily="34" charset="0"/>
                          <a:ea typeface="MS Mincho"/>
                          <a:cs typeface="Arial" panose="020B0604020202020204" pitchFamily="34" charset="0"/>
                        </a:rPr>
                        <a:t>Palaz</a:t>
                      </a:r>
                      <a:r>
                        <a:rPr lang="en-US" sz="1800" b="1" dirty="0" smtClean="0">
                          <a:effectLst/>
                          <a:latin typeface="Arial" panose="020B0604020202020204" pitchFamily="34" charset="0"/>
                          <a:ea typeface="MS Mincho"/>
                          <a:cs typeface="Arial" panose="020B0604020202020204" pitchFamily="34" charset="0"/>
                        </a:rPr>
                        <a:t> </a:t>
                      </a:r>
                      <a:r>
                        <a:rPr lang="en-US" sz="1800" b="1" dirty="0">
                          <a:effectLst/>
                          <a:latin typeface="Arial" panose="020B0604020202020204" pitchFamily="34" charset="0"/>
                          <a:ea typeface="MS Mincho"/>
                          <a:cs typeface="Arial" panose="020B0604020202020204" pitchFamily="34" charset="0"/>
                        </a:rPr>
                        <a:t>et al., 2013)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Times New Roman"/>
                          <a:cs typeface="Arial" panose="020B0604020202020204" pitchFamily="34" charset="0"/>
                        </a:rPr>
                        <a:t>Yes</a:t>
                      </a:r>
                      <a:endParaRPr lang="en-US" sz="18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Times New Roman"/>
                          <a:cs typeface="Arial" panose="020B0604020202020204" pitchFamily="34" charset="0"/>
                        </a:rPr>
                        <a:t>Yes</a:t>
                      </a:r>
                      <a:endParaRPr lang="en-US" sz="18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ea typeface="Times New Roman"/>
                          <a:cs typeface="Arial" panose="020B0604020202020204" pitchFamily="34" charset="0"/>
                        </a:rPr>
                        <a:t>29.90%</a:t>
                      </a:r>
                      <a:endParaRPr lang="en-US" sz="18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651">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Direct Segmental </a:t>
                      </a:r>
                      <a:r>
                        <a:rPr lang="en-US" sz="1800" b="1" dirty="0" smtClean="0">
                          <a:effectLst/>
                          <a:latin typeface="Arial" panose="020B0604020202020204" pitchFamily="34" charset="0"/>
                          <a:ea typeface="MS Mincho"/>
                          <a:cs typeface="Arial" panose="020B0604020202020204" pitchFamily="34" charset="0"/>
                        </a:rPr>
                        <a:t>Model</a:t>
                      </a:r>
                      <a:r>
                        <a:rPr lang="en-US" sz="1800" b="1" baseline="0" dirty="0" smtClean="0">
                          <a:effectLst/>
                          <a:latin typeface="Arial" panose="020B0604020202020204" pitchFamily="34" charset="0"/>
                          <a:ea typeface="MS Mincho"/>
                          <a:cs typeface="Arial" panose="020B0604020202020204" pitchFamily="34" charset="0"/>
                        </a:rPr>
                        <a:t> </a:t>
                      </a:r>
                      <a:r>
                        <a:rPr lang="en-US" sz="1800" b="1" dirty="0" smtClean="0">
                          <a:effectLst/>
                          <a:latin typeface="Arial" panose="020B0604020202020204" pitchFamily="34" charset="0"/>
                          <a:ea typeface="MS Mincho"/>
                          <a:cs typeface="Arial" panose="020B0604020202020204" pitchFamily="34" charset="0"/>
                        </a:rPr>
                        <a:t>(Zweig</a:t>
                      </a:r>
                      <a:r>
                        <a:rPr lang="en-US" sz="1800" b="1" dirty="0">
                          <a:effectLst/>
                          <a:latin typeface="Arial" panose="020B0604020202020204" pitchFamily="34" charset="0"/>
                          <a:ea typeface="MS Mincho"/>
                          <a:cs typeface="Arial" panose="020B0604020202020204" pitchFamily="34" charset="0"/>
                        </a:rPr>
                        <a:t>, 2012)</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Arial" panose="020B0604020202020204" pitchFamily="34" charset="0"/>
                          <a:ea typeface="Times New Roman"/>
                          <a:cs typeface="Arial" panose="020B0604020202020204" pitchFamily="34" charset="0"/>
                        </a:rPr>
                        <a:t>Yes</a:t>
                      </a:r>
                      <a:endParaRPr lang="en-US" sz="1800" b="1">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Arial" panose="020B0604020202020204" pitchFamily="34" charset="0"/>
                          <a:ea typeface="Times New Roman"/>
                          <a:cs typeface="Arial" panose="020B0604020202020204" pitchFamily="34" charset="0"/>
                        </a:rPr>
                        <a:t>No</a:t>
                      </a:r>
                      <a:endParaRPr lang="en-US" sz="1800" b="1">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a:solidFill>
                            <a:srgbClr val="FF0000"/>
                          </a:solidFill>
                          <a:effectLst/>
                          <a:latin typeface="Arial" panose="020B0604020202020204" pitchFamily="34" charset="0"/>
                          <a:ea typeface="Times New Roman"/>
                          <a:cs typeface="Arial" panose="020B0604020202020204" pitchFamily="34" charset="0"/>
                        </a:rPr>
                        <a:t>33.10%</a:t>
                      </a:r>
                      <a:endParaRPr lang="en-US" sz="1800" b="1" dirty="0">
                        <a:solidFill>
                          <a:srgbClr val="FF0000"/>
                        </a:solidFill>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651">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CI HCRF – ML </a:t>
                      </a:r>
                      <a:r>
                        <a:rPr lang="en-US" sz="1800" b="1" dirty="0" smtClean="0">
                          <a:effectLst/>
                          <a:latin typeface="Arial" panose="020B0604020202020204" pitchFamily="34" charset="0"/>
                          <a:ea typeface="MS Mincho"/>
                          <a:cs typeface="Arial" panose="020B0604020202020204" pitchFamily="34" charset="0"/>
                        </a:rPr>
                        <a:t>initialized</a:t>
                      </a:r>
                      <a:r>
                        <a:rPr lang="en-US" sz="1800" b="1" baseline="0" dirty="0" smtClean="0">
                          <a:effectLst/>
                          <a:latin typeface="Arial" panose="020B0604020202020204" pitchFamily="34" charset="0"/>
                          <a:ea typeface="MS Mincho"/>
                          <a:cs typeface="Arial" panose="020B0604020202020204" pitchFamily="34" charset="0"/>
                        </a:rPr>
                        <a:t> </a:t>
                      </a:r>
                      <a:r>
                        <a:rPr lang="en-US" sz="1800" b="1" dirty="0" smtClean="0">
                          <a:effectLst/>
                          <a:latin typeface="Arial" panose="020B0604020202020204" pitchFamily="34" charset="0"/>
                          <a:ea typeface="MS Mincho"/>
                          <a:cs typeface="Arial" panose="020B0604020202020204" pitchFamily="34" charset="0"/>
                        </a:rPr>
                        <a:t>(Sung et</a:t>
                      </a:r>
                      <a:r>
                        <a:rPr lang="en-US" sz="1800" b="1" baseline="0" dirty="0" smtClean="0">
                          <a:effectLst/>
                          <a:latin typeface="Arial" panose="020B0604020202020204" pitchFamily="34" charset="0"/>
                          <a:ea typeface="MS Mincho"/>
                          <a:cs typeface="Arial" panose="020B0604020202020204" pitchFamily="34" charset="0"/>
                        </a:rPr>
                        <a:t> al.</a:t>
                      </a:r>
                      <a:r>
                        <a:rPr lang="en-US" sz="1800" b="1" dirty="0" smtClean="0">
                          <a:effectLst/>
                          <a:latin typeface="Arial" panose="020B0604020202020204" pitchFamily="34" charset="0"/>
                          <a:ea typeface="MS Mincho"/>
                          <a:cs typeface="Arial" panose="020B0604020202020204" pitchFamily="34" charset="0"/>
                        </a:rPr>
                        <a:t>, </a:t>
                      </a:r>
                      <a:r>
                        <a:rPr lang="en-US" sz="1800" b="1" dirty="0">
                          <a:effectLst/>
                          <a:latin typeface="Arial" panose="020B0604020202020204" pitchFamily="34" charset="0"/>
                          <a:ea typeface="MS Mincho"/>
                          <a:cs typeface="Arial" panose="020B0604020202020204" pitchFamily="34" charset="0"/>
                        </a:rPr>
                        <a:t>2009)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Arial" panose="020B0604020202020204" pitchFamily="34" charset="0"/>
                          <a:ea typeface="Times New Roman"/>
                          <a:cs typeface="Arial" panose="020B0604020202020204" pitchFamily="34" charset="0"/>
                        </a:rPr>
                        <a:t>Yes</a:t>
                      </a:r>
                      <a:endParaRPr lang="en-US" sz="1800" b="1">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Arial" panose="020B0604020202020204" pitchFamily="34" charset="0"/>
                          <a:ea typeface="Times New Roman"/>
                          <a:cs typeface="Arial" panose="020B0604020202020204" pitchFamily="34" charset="0"/>
                        </a:rPr>
                        <a:t>No</a:t>
                      </a:r>
                      <a:endParaRPr lang="en-US" sz="1800" b="1">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a:solidFill>
                            <a:srgbClr val="FF0000"/>
                          </a:solidFill>
                          <a:effectLst/>
                          <a:latin typeface="Arial" panose="020B0604020202020204" pitchFamily="34" charset="0"/>
                          <a:ea typeface="Times New Roman"/>
                          <a:cs typeface="Arial" panose="020B0604020202020204" pitchFamily="34" charset="0"/>
                        </a:rPr>
                        <a:t>29.00%</a:t>
                      </a:r>
                      <a:endParaRPr lang="en-US" sz="1800" b="1" dirty="0">
                        <a:solidFill>
                          <a:srgbClr val="FF0000"/>
                        </a:solidFill>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770">
                <a:tc>
                  <a:txBody>
                    <a:bodyPr/>
                    <a:lstStyle/>
                    <a:p>
                      <a:pPr marL="0" marR="0">
                        <a:spcBef>
                          <a:spcPts val="0"/>
                        </a:spcBef>
                        <a:spcAft>
                          <a:spcPts val="0"/>
                        </a:spcAft>
                      </a:pPr>
                      <a:r>
                        <a:rPr lang="en-US" sz="1800" b="1" dirty="0" smtClean="0">
                          <a:effectLst/>
                          <a:latin typeface="Arial" panose="020B0604020202020204" pitchFamily="34" charset="0"/>
                          <a:ea typeface="Times New Roman"/>
                          <a:cs typeface="Arial" panose="020B0604020202020204" pitchFamily="34" charset="0"/>
                        </a:rPr>
                        <a:t>HMM-DNN (Hinton </a:t>
                      </a:r>
                      <a:r>
                        <a:rPr lang="en-US" sz="1800" b="1" dirty="0">
                          <a:effectLst/>
                          <a:latin typeface="Arial" panose="020B0604020202020204" pitchFamily="34" charset="0"/>
                          <a:ea typeface="Times New Roman"/>
                          <a:cs typeface="Arial" panose="020B0604020202020204" pitchFamily="34" charset="0"/>
                        </a:rPr>
                        <a:t>et al., 2012</a:t>
                      </a:r>
                      <a:r>
                        <a:rPr lang="en-US" sz="1800" b="1" dirty="0" smtClean="0">
                          <a:effectLst/>
                          <a:latin typeface="Arial" panose="020B0604020202020204" pitchFamily="34" charset="0"/>
                          <a:ea typeface="Times New Roman"/>
                          <a:cs typeface="Arial" panose="020B0604020202020204" pitchFamily="34" charset="0"/>
                        </a:rPr>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Arial" panose="020B0604020202020204" pitchFamily="34" charset="0"/>
                          <a:ea typeface="Times New Roman"/>
                          <a:cs typeface="Arial" panose="020B0604020202020204" pitchFamily="34" charset="0"/>
                        </a:rPr>
                        <a:t>Yes</a:t>
                      </a:r>
                      <a:endParaRPr lang="en-US" sz="1800" b="1">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Arial" panose="020B0604020202020204" pitchFamily="34" charset="0"/>
                          <a:ea typeface="Times New Roman"/>
                          <a:cs typeface="Arial" panose="020B0604020202020204" pitchFamily="34" charset="0"/>
                        </a:rPr>
                        <a:t>Yes</a:t>
                      </a:r>
                      <a:endParaRPr lang="en-US" sz="1800" b="1">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a:solidFill>
                            <a:srgbClr val="00B050"/>
                          </a:solidFill>
                          <a:effectLst/>
                          <a:latin typeface="Arial" panose="020B0604020202020204" pitchFamily="34" charset="0"/>
                          <a:ea typeface="Times New Roman"/>
                          <a:cs typeface="Arial" panose="020B0604020202020204" pitchFamily="34" charset="0"/>
                        </a:rPr>
                        <a:t>20.00%</a:t>
                      </a:r>
                      <a:endParaRPr lang="en-US" sz="1800" b="1" dirty="0">
                        <a:solidFill>
                          <a:srgbClr val="00B050"/>
                        </a:solidFill>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770">
                <a:tc>
                  <a:txBody>
                    <a:bodyPr/>
                    <a:lstStyle/>
                    <a:p>
                      <a:pPr marL="0" marR="0">
                        <a:spcBef>
                          <a:spcPts val="0"/>
                        </a:spcBef>
                        <a:spcAft>
                          <a:spcPts val="0"/>
                        </a:spcAft>
                      </a:pPr>
                      <a:r>
                        <a:rPr lang="en-US" sz="1800" b="1" dirty="0" smtClean="0">
                          <a:effectLst/>
                          <a:latin typeface="Arial" panose="020B0604020202020204" pitchFamily="34" charset="0"/>
                          <a:ea typeface="Times New Roman"/>
                          <a:cs typeface="Arial" panose="020B0604020202020204" pitchFamily="34" charset="0"/>
                        </a:rPr>
                        <a:t>CI LR DHDPHMM</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smtClean="0">
                          <a:effectLst/>
                          <a:latin typeface="Arial" panose="020B0604020202020204" pitchFamily="34" charset="0"/>
                          <a:ea typeface="MS Mincho"/>
                          <a:cs typeface="Arial" panose="020B0604020202020204" pitchFamily="34" charset="0"/>
                        </a:rPr>
                        <a:t>No</a:t>
                      </a:r>
                      <a:endParaRPr lang="en-US" sz="18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smtClean="0">
                          <a:effectLst/>
                          <a:latin typeface="Arial" panose="020B0604020202020204" pitchFamily="34" charset="0"/>
                          <a:ea typeface="MS Mincho"/>
                          <a:cs typeface="Arial" panose="020B0604020202020204" pitchFamily="34" charset="0"/>
                        </a:rPr>
                        <a:t>No</a:t>
                      </a:r>
                      <a:endParaRPr lang="en-US" sz="18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en-US" sz="1800" b="1" dirty="0" smtClean="0">
                          <a:solidFill>
                            <a:schemeClr val="tx1"/>
                          </a:solidFill>
                          <a:effectLst/>
                          <a:latin typeface="Arial" panose="020B0604020202020204" pitchFamily="34" charset="0"/>
                          <a:ea typeface="MS Mincho"/>
                          <a:cs typeface="Arial" panose="020B0604020202020204" pitchFamily="34" charset="0"/>
                        </a:rPr>
                        <a:t>29.02%</a:t>
                      </a:r>
                      <a:endParaRPr lang="en-US" sz="1800" b="1" dirty="0">
                        <a:solidFill>
                          <a:schemeClr val="tx1"/>
                        </a:solidFill>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14770">
                <a:tc>
                  <a:txBody>
                    <a:bodyPr/>
                    <a:lstStyle/>
                    <a:p>
                      <a:pPr marL="0" marR="0">
                        <a:spcBef>
                          <a:spcPts val="0"/>
                        </a:spcBef>
                        <a:spcAft>
                          <a:spcPts val="0"/>
                        </a:spcAft>
                      </a:pPr>
                      <a:r>
                        <a:rPr lang="en-US" sz="1800" b="1" dirty="0" smtClean="0">
                          <a:effectLst/>
                          <a:latin typeface="Arial" panose="020B0604020202020204" pitchFamily="34" charset="0"/>
                          <a:ea typeface="Times New Roman"/>
                          <a:cs typeface="Arial" panose="020B0604020202020204" pitchFamily="34" charset="0"/>
                        </a:rPr>
                        <a:t>CD LR DHDPHMM</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smtClean="0">
                          <a:effectLst/>
                          <a:latin typeface="Arial" panose="020B0604020202020204" pitchFamily="34" charset="0"/>
                          <a:ea typeface="MS Mincho"/>
                          <a:cs typeface="Arial" panose="020B0604020202020204" pitchFamily="34" charset="0"/>
                        </a:rPr>
                        <a:t>No</a:t>
                      </a:r>
                      <a:endParaRPr lang="en-US" sz="18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smtClean="0">
                          <a:effectLst/>
                          <a:latin typeface="Arial" panose="020B0604020202020204" pitchFamily="34" charset="0"/>
                          <a:ea typeface="MS Mincho"/>
                          <a:cs typeface="Arial" panose="020B0604020202020204" pitchFamily="34" charset="0"/>
                        </a:rPr>
                        <a:t>Yes</a:t>
                      </a:r>
                      <a:endParaRPr lang="en-US" sz="18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en-US" sz="1800" b="1" dirty="0" smtClean="0">
                          <a:solidFill>
                            <a:schemeClr val="tx1"/>
                          </a:solidFill>
                          <a:effectLst/>
                          <a:latin typeface="Arial" panose="020B0604020202020204" pitchFamily="34" charset="0"/>
                          <a:ea typeface="MS Mincho"/>
                          <a:cs typeface="Arial" panose="020B0604020202020204" pitchFamily="34" charset="0"/>
                        </a:rPr>
                        <a:t>27.51%</a:t>
                      </a:r>
                      <a:endParaRPr lang="en-US" sz="1800" b="1" dirty="0">
                        <a:solidFill>
                          <a:schemeClr val="tx1"/>
                        </a:solidFill>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4"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a:latin typeface="Arial" panose="020B0604020202020204" pitchFamily="34" charset="0"/>
                <a:cs typeface="Arial" panose="020B0604020202020204" pitchFamily="34" charset="0"/>
              </a:rPr>
              <a:t>Experiments: Phoneme Recognition</a:t>
            </a:r>
          </a:p>
        </p:txBody>
      </p:sp>
    </p:spTree>
    <p:extLst>
      <p:ext uri="{BB962C8B-B14F-4D97-AF65-F5344CB8AC3E}">
        <p14:creationId xmlns:p14="http://schemas.microsoft.com/office/powerpoint/2010/main" val="5097668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732025"/>
            <a:ext cx="8542956" cy="6124754"/>
          </a:xfrm>
          <a:prstGeom prst="rect">
            <a:avLst/>
          </a:prstGeom>
          <a:noFill/>
        </p:spPr>
        <p:txBody>
          <a:bodyPr wrap="square" lIns="0" tIns="0" rIns="0" bIns="0" rtlCol="0">
            <a:spAutoFit/>
          </a:bodyPr>
          <a:lstStyle>
            <a:defPPr>
              <a:defRPr lang="en-US"/>
            </a:defPPr>
            <a:lvl1pPr indent="0">
              <a:spcAft>
                <a:spcPts val="1200"/>
              </a:spcAft>
              <a:buFont typeface="Arial"/>
              <a:buNone/>
              <a:defRPr b="1">
                <a:latin typeface="Arial" panose="020B0604020202020204" pitchFamily="34" charset="0"/>
                <a:cs typeface="Arial" panose="020B0604020202020204" pitchFamily="34" charset="0"/>
              </a:defRPr>
            </a:lvl1pPr>
          </a:lstStyle>
          <a:p>
            <a:pPr marL="173038" indent="-173038">
              <a:buFont typeface="Arial"/>
              <a:buChar char="•"/>
            </a:pPr>
            <a:r>
              <a:rPr lang="en-US" sz="2000" dirty="0" smtClean="0"/>
              <a:t>We require some </a:t>
            </a:r>
            <a:r>
              <a:rPr lang="en-US" sz="2000" dirty="0"/>
              <a:t>form of </a:t>
            </a:r>
            <a:r>
              <a:rPr lang="en-US" sz="2000" dirty="0" smtClean="0"/>
              <a:t>a sub-word acoustic unit.</a:t>
            </a:r>
            <a:endParaRPr lang="en-US" sz="2000" dirty="0"/>
          </a:p>
          <a:p>
            <a:pPr marL="173038" indent="-173038">
              <a:buFont typeface="Arial"/>
              <a:buChar char="•"/>
            </a:pPr>
            <a:r>
              <a:rPr lang="en-US" sz="2000" dirty="0"/>
              <a:t>In most state of the art systems, </a:t>
            </a:r>
            <a:r>
              <a:rPr lang="en-US" sz="2000" dirty="0" smtClean="0"/>
              <a:t>phonemes </a:t>
            </a:r>
            <a:r>
              <a:rPr lang="en-US" sz="2000" dirty="0"/>
              <a:t>have been </a:t>
            </a:r>
            <a:r>
              <a:rPr lang="en-US" sz="2000" dirty="0" smtClean="0"/>
              <a:t>utilized.</a:t>
            </a:r>
            <a:endParaRPr lang="en-US" sz="2000" dirty="0"/>
          </a:p>
          <a:p>
            <a:pPr marL="173038" indent="-173038">
              <a:buFont typeface="Arial"/>
              <a:buChar char="•"/>
            </a:pPr>
            <a:r>
              <a:rPr lang="en-US" sz="2000" dirty="0"/>
              <a:t>To train a system using phonemes we need transcriptions and </a:t>
            </a:r>
            <a:r>
              <a:rPr lang="en-US" sz="2000" dirty="0" smtClean="0"/>
              <a:t>a lexicon </a:t>
            </a:r>
            <a:r>
              <a:rPr lang="en-US" sz="2000" dirty="0"/>
              <a:t>to map these transcriptions into </a:t>
            </a:r>
            <a:r>
              <a:rPr lang="en-US" sz="2000" dirty="0" smtClean="0"/>
              <a:t>phonemes.</a:t>
            </a:r>
            <a:endParaRPr lang="en-US" sz="2000" dirty="0"/>
          </a:p>
          <a:p>
            <a:pPr marL="173038" indent="-173038">
              <a:buFont typeface="Arial"/>
              <a:buChar char="•"/>
            </a:pPr>
            <a:r>
              <a:rPr lang="en-US" sz="2000" dirty="0"/>
              <a:t>In </a:t>
            </a:r>
            <a:r>
              <a:rPr lang="en-US" sz="2000" dirty="0" smtClean="0"/>
              <a:t>the recognition </a:t>
            </a:r>
            <a:r>
              <a:rPr lang="en-US" sz="2000" dirty="0"/>
              <a:t>phase, we use a lexicon to map the recognized phonemes into </a:t>
            </a:r>
            <a:r>
              <a:rPr lang="en-US" sz="2000" dirty="0" smtClean="0"/>
              <a:t>words.</a:t>
            </a:r>
            <a:endParaRPr lang="en-US" sz="2000" dirty="0"/>
          </a:p>
          <a:p>
            <a:pPr marL="173038" indent="-173038">
              <a:buFont typeface="Arial"/>
              <a:buChar char="•"/>
            </a:pPr>
            <a:r>
              <a:rPr lang="en-US" sz="2000" dirty="0"/>
              <a:t>In some applications, we don’t have </a:t>
            </a:r>
            <a:r>
              <a:rPr lang="en-US" sz="2000" dirty="0" smtClean="0"/>
              <a:t>transcriptions and/or a lexicon.</a:t>
            </a:r>
            <a:endParaRPr lang="en-US" sz="2000" dirty="0"/>
          </a:p>
          <a:p>
            <a:pPr marL="173038" indent="-173038">
              <a:buFont typeface="Arial"/>
              <a:buChar char="•"/>
            </a:pPr>
            <a:r>
              <a:rPr lang="en-US" sz="2000" dirty="0"/>
              <a:t>P</a:t>
            </a:r>
            <a:r>
              <a:rPr lang="en-US" sz="2000" dirty="0" smtClean="0"/>
              <a:t>honemes are not necessarily the </a:t>
            </a:r>
            <a:r>
              <a:rPr lang="en-US" sz="2000" dirty="0"/>
              <a:t>best option for all </a:t>
            </a:r>
            <a:r>
              <a:rPr lang="en-US" sz="2000" dirty="0" smtClean="0"/>
              <a:t>languages.</a:t>
            </a:r>
            <a:endParaRPr lang="en-US" sz="2000" dirty="0"/>
          </a:p>
          <a:p>
            <a:pPr marL="173038" indent="-173038">
              <a:buFont typeface="Arial"/>
              <a:buChar char="•"/>
            </a:pPr>
            <a:r>
              <a:rPr lang="en-US" sz="2000" dirty="0"/>
              <a:t>An alternative is to learn the acoustic units from the </a:t>
            </a:r>
            <a:r>
              <a:rPr lang="en-US" sz="2000" dirty="0" smtClean="0"/>
              <a:t>data.</a:t>
            </a:r>
            <a:endParaRPr lang="en-US" sz="2000" dirty="0"/>
          </a:p>
          <a:p>
            <a:pPr marL="173038" indent="-173038">
              <a:buFont typeface="Arial"/>
              <a:buChar char="•"/>
            </a:pPr>
            <a:r>
              <a:rPr lang="en-US" sz="2000" dirty="0"/>
              <a:t>Most approaches use a two step process: </a:t>
            </a:r>
            <a:r>
              <a:rPr lang="en-US" sz="2000" dirty="0" smtClean="0"/>
              <a:t>(1) segmentation and (2) clustering.</a:t>
            </a:r>
            <a:endParaRPr lang="en-US" sz="2000" dirty="0"/>
          </a:p>
          <a:p>
            <a:pPr marL="173038" indent="-173038">
              <a:buFont typeface="Arial"/>
              <a:buChar char="•"/>
            </a:pPr>
            <a:r>
              <a:rPr lang="en-US" sz="2000" dirty="0">
                <a:solidFill>
                  <a:srgbClr val="FF0000"/>
                </a:solidFill>
              </a:rPr>
              <a:t>Segmentation</a:t>
            </a:r>
            <a:r>
              <a:rPr lang="en-US" sz="2000" dirty="0"/>
              <a:t> is performed using a heuristic method such as detecting changes in </a:t>
            </a:r>
            <a:r>
              <a:rPr lang="en-US" sz="2000" dirty="0" smtClean="0"/>
              <a:t>the spectrum.</a:t>
            </a:r>
            <a:endParaRPr lang="en-US" sz="2000" dirty="0"/>
          </a:p>
          <a:p>
            <a:pPr marL="173038" indent="-173038">
              <a:buFont typeface="Arial"/>
              <a:buChar char="•"/>
            </a:pPr>
            <a:r>
              <a:rPr lang="en-US" sz="2000" dirty="0">
                <a:solidFill>
                  <a:srgbClr val="FF0000"/>
                </a:solidFill>
              </a:rPr>
              <a:t>Clustering</a:t>
            </a:r>
            <a:r>
              <a:rPr lang="en-US" sz="2000" dirty="0"/>
              <a:t> </a:t>
            </a:r>
            <a:r>
              <a:rPr lang="en-US" sz="2000" dirty="0" smtClean="0"/>
              <a:t>is often </a:t>
            </a:r>
            <a:r>
              <a:rPr lang="en-US" sz="2000" dirty="0"/>
              <a:t>performed using K-MEANs or </a:t>
            </a:r>
            <a:r>
              <a:rPr lang="en-US" sz="2000" dirty="0" smtClean="0"/>
              <a:t>decision trees.</a:t>
            </a:r>
            <a:endParaRPr lang="en-US" sz="2000" dirty="0"/>
          </a:p>
          <a:p>
            <a:endParaRPr lang="en-US" dirty="0"/>
          </a:p>
        </p:txBody>
      </p:sp>
      <p:sp>
        <p:nvSpPr>
          <p:cNvPr id="6"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a:latin typeface="Arial" panose="020B0604020202020204" pitchFamily="34" charset="0"/>
                <a:cs typeface="Arial" panose="020B0604020202020204" pitchFamily="34" charset="0"/>
              </a:rPr>
              <a:t>Acoustic Unit Discovery For Speech Recognition</a:t>
            </a:r>
          </a:p>
        </p:txBody>
      </p:sp>
    </p:spTree>
    <p:extLst>
      <p:ext uri="{BB962C8B-B14F-4D97-AF65-F5344CB8AC3E}">
        <p14:creationId xmlns:p14="http://schemas.microsoft.com/office/powerpoint/2010/main" val="258188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1" y="596758"/>
            <a:ext cx="8686800" cy="5416868"/>
          </a:xfrm>
          <a:prstGeom prst="rect">
            <a:avLst/>
          </a:prstGeom>
          <a:noFill/>
        </p:spPr>
        <p:txBody>
          <a:bodyPr wrap="square" lIns="0" tIns="0" rIns="0" bIns="0" rtlCol="0">
            <a:spAutoFit/>
          </a:bodyPr>
          <a:lstStyle>
            <a:defPPr>
              <a:defRPr lang="en-US"/>
            </a:defPPr>
            <a:lvl1pPr indent="0">
              <a:spcAft>
                <a:spcPts val="1200"/>
              </a:spcAft>
              <a:buFont typeface="Arial"/>
              <a:buNone/>
              <a:defRPr b="1">
                <a:latin typeface="Arial" panose="020B0604020202020204" pitchFamily="34" charset="0"/>
                <a:cs typeface="Arial" panose="020B0604020202020204" pitchFamily="34" charset="0"/>
              </a:defRPr>
            </a:lvl1pPr>
          </a:lstStyle>
          <a:p>
            <a:r>
              <a:rPr lang="en-US" dirty="0"/>
              <a:t>Our Approach:</a:t>
            </a:r>
          </a:p>
          <a:p>
            <a:pPr marL="174625" indent="-174625">
              <a:buFont typeface="Arial" panose="020B0604020202020204" pitchFamily="34" charset="0"/>
              <a:buChar char="•"/>
            </a:pPr>
            <a:r>
              <a:rPr lang="en-US" dirty="0"/>
              <a:t>Instead </a:t>
            </a:r>
            <a:r>
              <a:rPr lang="en-US" dirty="0" smtClean="0"/>
              <a:t>of an initial segmentation/clustering, we </a:t>
            </a:r>
            <a:r>
              <a:rPr lang="en-US" dirty="0"/>
              <a:t>first learn a </a:t>
            </a:r>
            <a:r>
              <a:rPr lang="en-US" dirty="0" smtClean="0"/>
              <a:t>transducer.</a:t>
            </a:r>
            <a:endParaRPr lang="en-US" dirty="0"/>
          </a:p>
          <a:p>
            <a:pPr marL="174625" indent="-174625">
              <a:buFont typeface="Arial" panose="020B0604020202020204" pitchFamily="34" charset="0"/>
              <a:buChar char="•"/>
            </a:pPr>
            <a:r>
              <a:rPr lang="en-US" dirty="0"/>
              <a:t>Clustering and </a:t>
            </a:r>
            <a:r>
              <a:rPr lang="en-US" dirty="0" smtClean="0"/>
              <a:t>segmentation is </a:t>
            </a:r>
            <a:r>
              <a:rPr lang="en-US" dirty="0"/>
              <a:t>performed </a:t>
            </a:r>
            <a:r>
              <a:rPr lang="en-US" dirty="0" smtClean="0"/>
              <a:t>simultaneously.</a:t>
            </a:r>
            <a:endParaRPr lang="en-US" dirty="0"/>
          </a:p>
          <a:p>
            <a:pPr marL="174625" indent="-174625">
              <a:buFont typeface="Arial" panose="020B0604020202020204" pitchFamily="34" charset="0"/>
              <a:buChar char="•"/>
            </a:pPr>
            <a:r>
              <a:rPr lang="en-US" dirty="0"/>
              <a:t>The system is a simple unsupervised speech recognizer </a:t>
            </a:r>
            <a:r>
              <a:rPr lang="en-US" dirty="0" smtClean="0"/>
              <a:t>that finds </a:t>
            </a:r>
            <a:r>
              <a:rPr lang="en-US" dirty="0"/>
              <a:t>the optimum sequence of sub-word units </a:t>
            </a:r>
          </a:p>
          <a:p>
            <a:pPr marL="174625" indent="-174625">
              <a:buFont typeface="Arial" panose="020B0604020202020204" pitchFamily="34" charset="0"/>
              <a:buChar char="•"/>
            </a:pPr>
            <a:r>
              <a:rPr lang="en-US" dirty="0"/>
              <a:t>The result is </a:t>
            </a:r>
            <a:r>
              <a:rPr lang="en-US" dirty="0">
                <a:solidFill>
                  <a:srgbClr val="FF0000"/>
                </a:solidFill>
              </a:rPr>
              <a:t>speaker independent </a:t>
            </a:r>
            <a:r>
              <a:rPr lang="en-US" dirty="0"/>
              <a:t>and can </a:t>
            </a:r>
            <a:r>
              <a:rPr lang="en-US" dirty="0">
                <a:solidFill>
                  <a:srgbClr val="FF0000"/>
                </a:solidFill>
              </a:rPr>
              <a:t>generalize</a:t>
            </a:r>
            <a:r>
              <a:rPr lang="en-US" dirty="0"/>
              <a:t> to new </a:t>
            </a:r>
            <a:r>
              <a:rPr lang="en-US" dirty="0" smtClean="0"/>
              <a:t>datasets.</a:t>
            </a:r>
            <a:endParaRPr lang="en-US" dirty="0"/>
          </a:p>
          <a:p>
            <a:pPr marL="174625" indent="-174625">
              <a:buFont typeface="Arial" panose="020B0604020202020204" pitchFamily="34" charset="0"/>
              <a:buChar char="•"/>
            </a:pPr>
            <a:r>
              <a:rPr lang="en-US" dirty="0" smtClean="0"/>
              <a:t>Discovered </a:t>
            </a:r>
            <a:r>
              <a:rPr lang="en-US" dirty="0"/>
              <a:t>units are relatively stationary (modeled by mixture of Gaussians</a:t>
            </a:r>
            <a:r>
              <a:rPr lang="en-US" dirty="0" smtClean="0"/>
              <a:t>).</a:t>
            </a:r>
            <a:endParaRPr lang="en-US" dirty="0"/>
          </a:p>
          <a:p>
            <a:pPr marL="174625" indent="-174625">
              <a:buFont typeface="Arial" panose="020B0604020202020204" pitchFamily="34" charset="0"/>
              <a:buChar char="•"/>
            </a:pPr>
            <a:r>
              <a:rPr lang="en-US" dirty="0"/>
              <a:t>We </a:t>
            </a:r>
            <a:r>
              <a:rPr lang="en-US" dirty="0" smtClean="0"/>
              <a:t>refer to the </a:t>
            </a:r>
            <a:r>
              <a:rPr lang="en-US" dirty="0"/>
              <a:t>resulting units as </a:t>
            </a:r>
            <a:r>
              <a:rPr lang="en-US" dirty="0">
                <a:solidFill>
                  <a:srgbClr val="FF0000"/>
                </a:solidFill>
              </a:rPr>
              <a:t>Automatically Discovered Units </a:t>
            </a:r>
            <a:r>
              <a:rPr lang="en-US" dirty="0"/>
              <a:t>(ADUs</a:t>
            </a:r>
            <a:r>
              <a:rPr lang="en-US" dirty="0" smtClean="0"/>
              <a:t>), and the transducer as an ADU transducer.</a:t>
            </a:r>
            <a:endParaRPr lang="en-US" dirty="0"/>
          </a:p>
          <a:p>
            <a:pPr marL="174625" indent="-174625">
              <a:buFont typeface="Arial" panose="020B0604020202020204" pitchFamily="34" charset="0"/>
              <a:buChar char="•"/>
              <a:tabLst>
                <a:tab pos="174625" algn="l"/>
              </a:tabLst>
            </a:pPr>
            <a:r>
              <a:rPr lang="en-US" dirty="0"/>
              <a:t>Two problems:</a:t>
            </a:r>
          </a:p>
          <a:p>
            <a:pPr marL="344488" indent="-171450">
              <a:buFont typeface="Wingdings" charset="2"/>
              <a:buChar char="§"/>
            </a:pPr>
            <a:r>
              <a:rPr lang="en-US" dirty="0">
                <a:solidFill>
                  <a:srgbClr val="FF0000"/>
                </a:solidFill>
              </a:rPr>
              <a:t>Learning</a:t>
            </a:r>
            <a:r>
              <a:rPr lang="en-US" dirty="0"/>
              <a:t>: Use </a:t>
            </a:r>
            <a:r>
              <a:rPr lang="en-US" dirty="0" smtClean="0"/>
              <a:t>ergodic </a:t>
            </a:r>
            <a:r>
              <a:rPr lang="en-US" dirty="0"/>
              <a:t>HDPHMM /DHDPHMM to train the </a:t>
            </a:r>
            <a:r>
              <a:rPr lang="en-US" dirty="0" smtClean="0"/>
              <a:t>transducer</a:t>
            </a:r>
            <a:endParaRPr lang="en-US" dirty="0"/>
          </a:p>
          <a:p>
            <a:pPr marL="344488" indent="-171450">
              <a:buFont typeface="Wingdings" charset="2"/>
              <a:buChar char="§"/>
            </a:pPr>
            <a:r>
              <a:rPr lang="en-US" dirty="0">
                <a:solidFill>
                  <a:srgbClr val="FF0000"/>
                </a:solidFill>
              </a:rPr>
              <a:t>Decoding</a:t>
            </a:r>
            <a:r>
              <a:rPr lang="en-US" dirty="0"/>
              <a:t> : </a:t>
            </a:r>
            <a:r>
              <a:rPr lang="en-US" dirty="0" smtClean="0"/>
              <a:t>Use </a:t>
            </a:r>
            <a:r>
              <a:rPr lang="en-US" dirty="0"/>
              <a:t>Viterbi, Forward-backward or Gibbs sampling to find the optimum path or probability distribution over it (posterior-gram): </a:t>
            </a:r>
          </a:p>
          <a:p>
            <a:endParaRPr lang="en-US" dirty="0"/>
          </a:p>
        </p:txBody>
      </p:sp>
      <p:pic>
        <p:nvPicPr>
          <p:cNvPr id="74824" name="Picture 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5801" y="5677777"/>
            <a:ext cx="4404228" cy="7408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a:latin typeface="Arial" panose="020B0604020202020204" pitchFamily="34" charset="0"/>
                <a:cs typeface="Arial" panose="020B0604020202020204" pitchFamily="34" charset="0"/>
              </a:rPr>
              <a:t>Acoustic Unit Discovery For Speech Recognition</a:t>
            </a:r>
          </a:p>
        </p:txBody>
      </p:sp>
    </p:spTree>
    <p:extLst>
      <p:ext uri="{BB962C8B-B14F-4D97-AF65-F5344CB8AC3E}">
        <p14:creationId xmlns:p14="http://schemas.microsoft.com/office/powerpoint/2010/main" val="105475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48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7742" r="8523"/>
          <a:stretch/>
        </p:blipFill>
        <p:spPr bwMode="auto">
          <a:xfrm>
            <a:off x="955658" y="626997"/>
            <a:ext cx="7207283" cy="3471719"/>
          </a:xfrm>
          <a:prstGeom prst="rect">
            <a:avLst/>
          </a:prstGeom>
          <a:ln>
            <a:noFill/>
          </a:ln>
          <a:extLst>
            <a:ext uri="{53640926-AAD7-44d8-BBD7-CCE9431645EC}">
              <a14:shadowObscured xmlns:a14="http://schemas.microsoft.com/office/drawing/2010/main" xmlns=""/>
            </a:ext>
          </a:extLst>
        </p:spPr>
      </p:pic>
      <p:graphicFrame>
        <p:nvGraphicFramePr>
          <p:cNvPr id="10" name="Table 9"/>
          <p:cNvGraphicFramePr>
            <a:graphicFrameLocks noGrp="1"/>
          </p:cNvGraphicFramePr>
          <p:nvPr>
            <p:extLst>
              <p:ext uri="{D42A27DB-BD31-4B8C-83A1-F6EECF244321}">
                <p14:modId xmlns:p14="http://schemas.microsoft.com/office/powerpoint/2010/main" val="720935345"/>
              </p:ext>
            </p:extLst>
          </p:nvPr>
        </p:nvGraphicFramePr>
        <p:xfrm>
          <a:off x="1314596" y="4199595"/>
          <a:ext cx="6797247" cy="2253600"/>
        </p:xfrm>
        <a:graphic>
          <a:graphicData uri="http://schemas.openxmlformats.org/drawingml/2006/table">
            <a:tbl>
              <a:tblPr firstRow="1" firstCol="1" bandRow="1"/>
              <a:tblGrid>
                <a:gridCol w="2770617"/>
                <a:gridCol w="1342210"/>
                <a:gridCol w="1342210"/>
                <a:gridCol w="1342210"/>
              </a:tblGrid>
              <a:tr h="448934">
                <a:tc>
                  <a:txBody>
                    <a:bodyPr/>
                    <a:lstStyle/>
                    <a:p>
                      <a:pPr marL="0" marR="0" algn="ctr">
                        <a:spcBef>
                          <a:spcPts val="0"/>
                        </a:spcBef>
                        <a:spcAft>
                          <a:spcPts val="0"/>
                        </a:spcAft>
                      </a:pPr>
                      <a:r>
                        <a:rPr lang="it-IT" sz="1800" b="1" dirty="0">
                          <a:effectLst/>
                          <a:latin typeface="Arial" panose="020B0604020202020204" pitchFamily="34" charset="0"/>
                          <a:ea typeface="MS Mincho"/>
                          <a:cs typeface="Arial" panose="020B0604020202020204" pitchFamily="34" charset="0"/>
                        </a:rPr>
                        <a:t>Algorithm</a:t>
                      </a:r>
                      <a:endParaRPr lang="en-US" sz="18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it-IT" sz="1800" b="1" dirty="0" err="1">
                          <a:effectLst/>
                          <a:latin typeface="Arial" panose="020B0604020202020204" pitchFamily="34" charset="0"/>
                          <a:ea typeface="MS Mincho"/>
                          <a:cs typeface="Arial" panose="020B0604020202020204" pitchFamily="34" charset="0"/>
                        </a:rPr>
                        <a:t>Recall</a:t>
                      </a:r>
                      <a:endParaRPr lang="en-US" sz="18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it-IT" sz="1800" b="1" dirty="0" smtClean="0">
                          <a:effectLst/>
                          <a:latin typeface="Arial" panose="020B0604020202020204" pitchFamily="34" charset="0"/>
                          <a:ea typeface="MS Mincho"/>
                          <a:cs typeface="Arial" panose="020B0604020202020204" pitchFamily="34" charset="0"/>
                        </a:rPr>
                        <a:t>Precision</a:t>
                      </a:r>
                      <a:endParaRPr lang="en-US" sz="18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it-IT" sz="1800" b="1" dirty="0">
                          <a:effectLst/>
                          <a:latin typeface="Arial" panose="020B0604020202020204" pitchFamily="34" charset="0"/>
                          <a:ea typeface="MS Mincho"/>
                          <a:cs typeface="Arial" panose="020B0604020202020204" pitchFamily="34" charset="0"/>
                        </a:rPr>
                        <a:t>F-score</a:t>
                      </a:r>
                      <a:endParaRPr lang="en-US" sz="18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864">
                <a:tc>
                  <a:txBody>
                    <a:bodyPr/>
                    <a:lstStyle/>
                    <a:p>
                      <a:pPr marL="0" marR="0">
                        <a:spcBef>
                          <a:spcPts val="0"/>
                        </a:spcBef>
                        <a:spcAft>
                          <a:spcPts val="0"/>
                        </a:spcAft>
                      </a:pPr>
                      <a:r>
                        <a:rPr lang="it-IT" sz="1800" b="1" dirty="0">
                          <a:effectLst/>
                          <a:latin typeface="Arial" panose="020B0604020202020204" pitchFamily="34" charset="0"/>
                          <a:ea typeface="MS Mincho"/>
                          <a:cs typeface="Arial" panose="020B0604020202020204" pitchFamily="34" charset="0"/>
                        </a:rPr>
                        <a:t>Dusan &amp; Rabiner (2006) </a:t>
                      </a:r>
                      <a:endParaRPr lang="en-US" sz="18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it-IT" sz="1800" b="1">
                          <a:effectLst/>
                          <a:latin typeface="Arial" panose="020B0604020202020204" pitchFamily="34" charset="0"/>
                          <a:ea typeface="MS Mincho"/>
                          <a:cs typeface="Arial" panose="020B0604020202020204" pitchFamily="34" charset="0"/>
                        </a:rPr>
                        <a:t>75.20</a:t>
                      </a:r>
                      <a:endParaRPr lang="en-US" sz="1800" b="1">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it-IT" sz="1800" b="1" dirty="0">
                          <a:effectLst/>
                          <a:latin typeface="Arial" panose="020B0604020202020204" pitchFamily="34" charset="0"/>
                          <a:ea typeface="MS Mincho"/>
                          <a:cs typeface="Arial" panose="020B0604020202020204" pitchFamily="34" charset="0"/>
                        </a:rPr>
                        <a:t>66.80</a:t>
                      </a:r>
                      <a:endParaRPr lang="en-US" sz="18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it-IT" sz="1800" b="1" dirty="0">
                          <a:effectLst/>
                          <a:latin typeface="Arial" panose="020B0604020202020204" pitchFamily="34" charset="0"/>
                          <a:ea typeface="MS Mincho"/>
                          <a:cs typeface="Arial" panose="020B0604020202020204" pitchFamily="34" charset="0"/>
                        </a:rPr>
                        <a:t>70.80</a:t>
                      </a:r>
                      <a:endParaRPr lang="en-US" sz="18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934">
                <a:tc>
                  <a:txBody>
                    <a:bodyPr/>
                    <a:lstStyle/>
                    <a:p>
                      <a:pPr marL="0" marR="0">
                        <a:spcBef>
                          <a:spcPts val="0"/>
                        </a:spcBef>
                        <a:spcAft>
                          <a:spcPts val="0"/>
                        </a:spcAft>
                      </a:pPr>
                      <a:r>
                        <a:rPr lang="it-IT" sz="1800" b="1" dirty="0">
                          <a:effectLst/>
                          <a:latin typeface="Arial" panose="020B0604020202020204" pitchFamily="34" charset="0"/>
                          <a:ea typeface="MS Mincho"/>
                          <a:cs typeface="Arial" panose="020B0604020202020204" pitchFamily="34" charset="0"/>
                        </a:rPr>
                        <a:t>Qiao et al. (2008) </a:t>
                      </a:r>
                      <a:endParaRPr lang="en-US" sz="18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it-IT" sz="1800" b="1" dirty="0">
                          <a:effectLst/>
                          <a:latin typeface="Arial" panose="020B0604020202020204" pitchFamily="34" charset="0"/>
                          <a:ea typeface="MS Mincho"/>
                          <a:cs typeface="Arial" panose="020B0604020202020204" pitchFamily="34" charset="0"/>
                        </a:rPr>
                        <a:t>77.50</a:t>
                      </a:r>
                      <a:endParaRPr lang="en-US" sz="18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it-IT" sz="1800" b="1">
                          <a:effectLst/>
                          <a:latin typeface="Arial" panose="020B0604020202020204" pitchFamily="34" charset="0"/>
                          <a:ea typeface="MS Mincho"/>
                          <a:cs typeface="Arial" panose="020B0604020202020204" pitchFamily="34" charset="0"/>
                        </a:rPr>
                        <a:t>76.30</a:t>
                      </a:r>
                      <a:endParaRPr lang="en-US" sz="1800" b="1">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it-IT" sz="1800" b="1" dirty="0">
                          <a:effectLst/>
                          <a:latin typeface="Arial" panose="020B0604020202020204" pitchFamily="34" charset="0"/>
                          <a:ea typeface="MS Mincho"/>
                          <a:cs typeface="Arial" panose="020B0604020202020204" pitchFamily="34" charset="0"/>
                        </a:rPr>
                        <a:t>76.90</a:t>
                      </a:r>
                      <a:endParaRPr lang="en-US" sz="18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934">
                <a:tc>
                  <a:txBody>
                    <a:bodyPr/>
                    <a:lstStyle/>
                    <a:p>
                      <a:pPr marL="0" marR="0">
                        <a:spcBef>
                          <a:spcPts val="0"/>
                        </a:spcBef>
                        <a:spcAft>
                          <a:spcPts val="0"/>
                        </a:spcAft>
                      </a:pPr>
                      <a:r>
                        <a:rPr lang="it-IT" sz="1800" b="1">
                          <a:effectLst/>
                          <a:latin typeface="Arial" panose="020B0604020202020204" pitchFamily="34" charset="0"/>
                          <a:ea typeface="MS Mincho"/>
                          <a:cs typeface="Arial" panose="020B0604020202020204" pitchFamily="34" charset="0"/>
                        </a:rPr>
                        <a:t>Lee &amp; Glass (2012) </a:t>
                      </a:r>
                      <a:endParaRPr lang="en-US" sz="1800" b="1">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it-IT" sz="1800" b="1" dirty="0">
                          <a:effectLst/>
                          <a:latin typeface="Arial" panose="020B0604020202020204" pitchFamily="34" charset="0"/>
                          <a:ea typeface="MS Mincho"/>
                          <a:cs typeface="Arial" panose="020B0604020202020204" pitchFamily="34" charset="0"/>
                        </a:rPr>
                        <a:t>76.20</a:t>
                      </a:r>
                      <a:endParaRPr lang="en-US" sz="18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it-IT" sz="1800" b="1" dirty="0">
                          <a:effectLst/>
                          <a:latin typeface="Arial" panose="020B0604020202020204" pitchFamily="34" charset="0"/>
                          <a:ea typeface="MS Mincho"/>
                          <a:cs typeface="Arial" panose="020B0604020202020204" pitchFamily="34" charset="0"/>
                        </a:rPr>
                        <a:t>76.40</a:t>
                      </a:r>
                      <a:endParaRPr lang="en-US" sz="18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it-IT" sz="1800" b="1" dirty="0">
                          <a:effectLst/>
                          <a:latin typeface="Arial" panose="020B0604020202020204" pitchFamily="34" charset="0"/>
                          <a:ea typeface="MS Mincho"/>
                          <a:cs typeface="Arial" panose="020B0604020202020204" pitchFamily="34" charset="0"/>
                        </a:rPr>
                        <a:t>76.30</a:t>
                      </a:r>
                      <a:endParaRPr lang="en-US" sz="18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934">
                <a:tc>
                  <a:txBody>
                    <a:bodyPr/>
                    <a:lstStyle/>
                    <a:p>
                      <a:pPr marL="0" marR="0">
                        <a:spcBef>
                          <a:spcPts val="0"/>
                        </a:spcBef>
                        <a:spcAft>
                          <a:spcPts val="0"/>
                        </a:spcAft>
                      </a:pPr>
                      <a:r>
                        <a:rPr lang="it-IT" sz="1800" b="1">
                          <a:effectLst/>
                          <a:latin typeface="Arial" panose="020B0604020202020204" pitchFamily="34" charset="0"/>
                          <a:ea typeface="MS Mincho"/>
                          <a:cs typeface="Arial" panose="020B0604020202020204" pitchFamily="34" charset="0"/>
                        </a:rPr>
                        <a:t>ADU Transducer</a:t>
                      </a:r>
                      <a:endParaRPr lang="en-US" sz="1800" b="1">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it-IT" sz="1800" b="1">
                          <a:effectLst/>
                          <a:latin typeface="Arial" panose="020B0604020202020204" pitchFamily="34" charset="0"/>
                          <a:ea typeface="MS Mincho"/>
                          <a:cs typeface="Arial" panose="020B0604020202020204" pitchFamily="34" charset="0"/>
                        </a:rPr>
                        <a:t>86.51</a:t>
                      </a:r>
                      <a:endParaRPr lang="en-US" sz="1800" b="1">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it-IT" sz="1800" b="1" dirty="0">
                          <a:effectLst/>
                          <a:latin typeface="Arial" panose="020B0604020202020204" pitchFamily="34" charset="0"/>
                          <a:ea typeface="MS Mincho"/>
                          <a:cs typeface="Arial" panose="020B0604020202020204" pitchFamily="34" charset="0"/>
                        </a:rPr>
                        <a:t>68.50</a:t>
                      </a:r>
                      <a:endParaRPr lang="en-US" sz="18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it-IT" sz="1800" b="1" dirty="0">
                          <a:effectLst/>
                          <a:latin typeface="Arial" panose="020B0604020202020204" pitchFamily="34" charset="0"/>
                          <a:ea typeface="MS Mincho"/>
                          <a:cs typeface="Arial" panose="020B0604020202020204" pitchFamily="34" charset="0"/>
                        </a:rPr>
                        <a:t>76.62</a:t>
                      </a:r>
                      <a:endParaRPr lang="en-US" sz="18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a:latin typeface="Arial" panose="020B0604020202020204" pitchFamily="34" charset="0"/>
                <a:cs typeface="Arial" panose="020B0604020202020204" pitchFamily="34" charset="0"/>
              </a:rPr>
              <a:t>Relationship between ADUs and </a:t>
            </a:r>
            <a:r>
              <a:rPr lang="en-US" dirty="0" smtClean="0">
                <a:latin typeface="Arial" panose="020B0604020202020204" pitchFamily="34" charset="0"/>
                <a:cs typeface="Arial" panose="020B0604020202020204" pitchFamily="34" charset="0"/>
              </a:rPr>
              <a:t>Phonemes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455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906" y="695010"/>
            <a:ext cx="8657494" cy="5001369"/>
          </a:xfrm>
          <a:prstGeom prst="rect">
            <a:avLst/>
          </a:prstGeom>
          <a:noFill/>
        </p:spPr>
        <p:txBody>
          <a:bodyPr wrap="square" lIns="0" tIns="0" rIns="0" bIns="0" rtlCol="0">
            <a:spAutoFit/>
          </a:bodyPr>
          <a:lstStyle>
            <a:defPPr>
              <a:defRPr lang="en-US"/>
            </a:defPPr>
            <a:lvl1pPr indent="0">
              <a:spcAft>
                <a:spcPts val="1200"/>
              </a:spcAft>
              <a:buFont typeface="Arial"/>
              <a:buNone/>
              <a:defRPr b="1">
                <a:latin typeface="Arial" panose="020B0604020202020204" pitchFamily="34" charset="0"/>
                <a:cs typeface="Arial" panose="020B0604020202020204" pitchFamily="34" charset="0"/>
              </a:defRPr>
            </a:lvl1pPr>
          </a:lstStyle>
          <a:p>
            <a:pPr marL="234950" lvl="1" indent="-234950">
              <a:spcAft>
                <a:spcPts val="600"/>
              </a:spcAft>
              <a:buFont typeface="Arial"/>
              <a:buChar char="•"/>
            </a:pPr>
            <a:r>
              <a:rPr lang="en-US" sz="2000" b="1" dirty="0" smtClean="0">
                <a:latin typeface="Arial" panose="020B0604020202020204" pitchFamily="34" charset="0"/>
                <a:cs typeface="Arial" panose="020B0604020202020204" pitchFamily="34" charset="0"/>
              </a:rPr>
              <a:t>Task</a:t>
            </a:r>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given </a:t>
            </a:r>
            <a:r>
              <a:rPr lang="en-US" sz="2000" b="1" dirty="0">
                <a:latin typeface="Arial" panose="020B0604020202020204" pitchFamily="34" charset="0"/>
                <a:cs typeface="Arial" panose="020B0604020202020204" pitchFamily="34" charset="0"/>
              </a:rPr>
              <a:t>a sample of </a:t>
            </a:r>
            <a:r>
              <a:rPr lang="en-US" sz="2000" b="1" dirty="0" smtClean="0">
                <a:latin typeface="Arial" panose="020B0604020202020204" pitchFamily="34" charset="0"/>
                <a:cs typeface="Arial" panose="020B0604020202020204" pitchFamily="34" charset="0"/>
              </a:rPr>
              <a:t>a word </a:t>
            </a:r>
            <a:r>
              <a:rPr lang="en-US" sz="2000" b="1" dirty="0">
                <a:latin typeface="Arial" panose="020B0604020202020204" pitchFamily="34" charset="0"/>
                <a:cs typeface="Arial" panose="020B0604020202020204" pitchFamily="34" charset="0"/>
              </a:rPr>
              <a:t>(query</a:t>
            </a:r>
            <a:r>
              <a:rPr lang="en-US" sz="2000" b="1"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find all the occurrences in the </a:t>
            </a:r>
            <a:r>
              <a:rPr lang="en-US" sz="2000" b="1" dirty="0" smtClean="0">
                <a:latin typeface="Arial" panose="020B0604020202020204" pitchFamily="34" charset="0"/>
                <a:cs typeface="Arial" panose="020B0604020202020204" pitchFamily="34" charset="0"/>
              </a:rPr>
              <a:t>dataset.</a:t>
            </a:r>
            <a:endParaRPr lang="en-US" sz="2000" b="1" dirty="0">
              <a:latin typeface="Arial" panose="020B0604020202020204" pitchFamily="34" charset="0"/>
              <a:cs typeface="Arial" panose="020B0604020202020204" pitchFamily="34" charset="0"/>
            </a:endParaRPr>
          </a:p>
          <a:p>
            <a:pPr marL="234950" lvl="1" indent="-234950">
              <a:spcAft>
                <a:spcPts val="600"/>
              </a:spcAft>
              <a:buFont typeface="Arial"/>
              <a:buChar char="•"/>
            </a:pPr>
            <a:r>
              <a:rPr lang="en-US" sz="2000" b="1" dirty="0">
                <a:latin typeface="Arial" panose="020B0604020202020204" pitchFamily="34" charset="0"/>
                <a:cs typeface="Arial" panose="020B0604020202020204" pitchFamily="34" charset="0"/>
              </a:rPr>
              <a:t>Common Approach: </a:t>
            </a:r>
            <a:r>
              <a:rPr lang="en-US" sz="2000" b="1" dirty="0" smtClean="0">
                <a:latin typeface="Arial" panose="020B0604020202020204" pitchFamily="34" charset="0"/>
                <a:cs typeface="Arial" panose="020B0604020202020204" pitchFamily="34" charset="0"/>
              </a:rPr>
              <a:t>leverage a state </a:t>
            </a:r>
            <a:r>
              <a:rPr lang="en-US" sz="2000" b="1" dirty="0">
                <a:latin typeface="Arial" panose="020B0604020202020204" pitchFamily="34" charset="0"/>
                <a:cs typeface="Arial" panose="020B0604020202020204" pitchFamily="34" charset="0"/>
              </a:rPr>
              <a:t>of the art speech </a:t>
            </a:r>
            <a:r>
              <a:rPr lang="en-US" sz="2000" b="1" dirty="0" smtClean="0">
                <a:latin typeface="Arial" panose="020B0604020202020204" pitchFamily="34" charset="0"/>
                <a:cs typeface="Arial" panose="020B0604020202020204" pitchFamily="34" charset="0"/>
              </a:rPr>
              <a:t>recognizer.</a:t>
            </a:r>
            <a:endParaRPr lang="en-US" sz="2000" b="1" dirty="0">
              <a:latin typeface="Arial" panose="020B0604020202020204" pitchFamily="34" charset="0"/>
              <a:cs typeface="Arial" panose="020B0604020202020204" pitchFamily="34" charset="0"/>
            </a:endParaRPr>
          </a:p>
          <a:p>
            <a:pPr marL="234950" lvl="1" indent="-234950">
              <a:spcAft>
                <a:spcPts val="600"/>
              </a:spcAft>
              <a:buFont typeface="Arial"/>
              <a:buChar char="•"/>
            </a:pPr>
            <a:r>
              <a:rPr lang="en-US" sz="2000" b="1" dirty="0" smtClean="0">
                <a:latin typeface="Arial" panose="020B0604020202020204" pitchFamily="34" charset="0"/>
                <a:cs typeface="Arial" panose="020B0604020202020204" pitchFamily="34" charset="0"/>
              </a:rPr>
              <a:t>Drawback: requires a </a:t>
            </a:r>
            <a:r>
              <a:rPr lang="en-US" sz="2000" b="1" dirty="0">
                <a:latin typeface="Arial" panose="020B0604020202020204" pitchFamily="34" charset="0"/>
                <a:cs typeface="Arial" panose="020B0604020202020204" pitchFamily="34" charset="0"/>
              </a:rPr>
              <a:t>lot of resources </a:t>
            </a:r>
            <a:r>
              <a:rPr lang="en-US" sz="2000" b="1" dirty="0" smtClean="0">
                <a:latin typeface="Arial" panose="020B0604020202020204" pitchFamily="34" charset="0"/>
                <a:cs typeface="Arial" panose="020B0604020202020204" pitchFamily="34" charset="0"/>
              </a:rPr>
              <a:t>that </a:t>
            </a:r>
            <a:r>
              <a:rPr lang="en-US" sz="2000" b="1" dirty="0">
                <a:latin typeface="Arial" panose="020B0604020202020204" pitchFamily="34" charset="0"/>
                <a:cs typeface="Arial" panose="020B0604020202020204" pitchFamily="34" charset="0"/>
              </a:rPr>
              <a:t>might not be available for a given language (e.g., lexicon, language model, transcribed data</a:t>
            </a:r>
            <a:r>
              <a:rPr lang="en-US" sz="2000" b="1" dirty="0" smtClean="0">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a:p>
            <a:pPr marL="234950" lvl="1" indent="-234950">
              <a:spcAft>
                <a:spcPts val="1200"/>
              </a:spcAft>
              <a:buFont typeface="Arial"/>
              <a:buChar char="•"/>
            </a:pPr>
            <a:r>
              <a:rPr lang="en-US" sz="2000" b="1" dirty="0">
                <a:latin typeface="Arial" panose="020B0604020202020204" pitchFamily="34" charset="0"/>
                <a:cs typeface="Arial" panose="020B0604020202020204" pitchFamily="34" charset="0"/>
              </a:rPr>
              <a:t>Alternate Approach: </a:t>
            </a:r>
            <a:r>
              <a:rPr lang="en-US" sz="2000" b="1" dirty="0" smtClean="0">
                <a:latin typeface="Arial" panose="020B0604020202020204" pitchFamily="34" charset="0"/>
                <a:cs typeface="Arial" panose="020B0604020202020204" pitchFamily="34" charset="0"/>
              </a:rPr>
              <a:t>use unsupervised learning.</a:t>
            </a:r>
            <a:endParaRPr lang="en-US" sz="2000" b="1" dirty="0">
              <a:latin typeface="Arial" panose="020B0604020202020204" pitchFamily="34" charset="0"/>
              <a:cs typeface="Arial" panose="020B0604020202020204" pitchFamily="34" charset="0"/>
            </a:endParaRPr>
          </a:p>
          <a:p>
            <a:pPr marL="234950" indent="-234950">
              <a:spcAft>
                <a:spcPts val="600"/>
              </a:spcAft>
              <a:buFont typeface="Arial"/>
              <a:buChar char="•"/>
            </a:pPr>
            <a:r>
              <a:rPr lang="en-US" sz="2000" dirty="0">
                <a:solidFill>
                  <a:srgbClr val="FF0000"/>
                </a:solidFill>
              </a:rPr>
              <a:t>Proposed Algorithm:</a:t>
            </a:r>
          </a:p>
          <a:p>
            <a:pPr marL="344488" lvl="1" indent="-171450">
              <a:spcAft>
                <a:spcPts val="600"/>
              </a:spcAft>
              <a:buFont typeface="Wingdings" charset="2"/>
              <a:buChar char="§"/>
            </a:pPr>
            <a:r>
              <a:rPr lang="en-US" sz="2000" b="1" dirty="0">
                <a:latin typeface="Arial" panose="020B0604020202020204" pitchFamily="34" charset="0"/>
                <a:cs typeface="Arial" panose="020B0604020202020204" pitchFamily="34" charset="0"/>
              </a:rPr>
              <a:t>Convert the target audio </a:t>
            </a:r>
            <a:r>
              <a:rPr lang="en-US" sz="2000" b="1" dirty="0" smtClean="0">
                <a:latin typeface="Arial" panose="020B0604020202020204" pitchFamily="34" charset="0"/>
                <a:cs typeface="Arial" panose="020B0604020202020204" pitchFamily="34" charset="0"/>
              </a:rPr>
              <a:t>data into </a:t>
            </a:r>
            <a:r>
              <a:rPr lang="en-US" sz="2000" b="1" dirty="0" err="1" smtClean="0">
                <a:latin typeface="Arial" panose="020B0604020202020204" pitchFamily="34" charset="0"/>
                <a:cs typeface="Arial" panose="020B0604020202020204" pitchFamily="34" charset="0"/>
              </a:rPr>
              <a:t>posteriorgrams</a:t>
            </a:r>
            <a:r>
              <a:rPr lang="en-US" sz="2000" b="1" dirty="0" smtClean="0">
                <a:latin typeface="Arial" panose="020B0604020202020204" pitchFamily="34" charset="0"/>
                <a:cs typeface="Arial" panose="020B0604020202020204" pitchFamily="34" charset="0"/>
              </a:rPr>
              <a:t> using an ADU transducer.</a:t>
            </a:r>
            <a:endParaRPr lang="en-US" sz="2000" b="1" dirty="0">
              <a:latin typeface="Arial" panose="020B0604020202020204" pitchFamily="34" charset="0"/>
              <a:cs typeface="Arial" panose="020B0604020202020204" pitchFamily="34" charset="0"/>
            </a:endParaRPr>
          </a:p>
          <a:p>
            <a:pPr marL="344488" lvl="1" indent="-171450">
              <a:spcAft>
                <a:spcPts val="600"/>
              </a:spcAft>
              <a:buFont typeface="Wingdings" charset="2"/>
              <a:buChar char="§"/>
            </a:pPr>
            <a:r>
              <a:rPr lang="en-US" sz="2000" b="1" dirty="0">
                <a:latin typeface="Arial" panose="020B0604020202020204" pitchFamily="34" charset="0"/>
                <a:cs typeface="Arial" panose="020B0604020202020204" pitchFamily="34" charset="0"/>
              </a:rPr>
              <a:t>For each </a:t>
            </a:r>
            <a:r>
              <a:rPr lang="en-US" sz="2000" b="1" dirty="0" smtClean="0">
                <a:latin typeface="Arial" panose="020B0604020202020204" pitchFamily="34" charset="0"/>
                <a:cs typeface="Arial" panose="020B0604020202020204" pitchFamily="34" charset="0"/>
              </a:rPr>
              <a:t>query, generate </a:t>
            </a:r>
            <a:r>
              <a:rPr lang="en-US" sz="2000" b="1" dirty="0">
                <a:latin typeface="Arial" panose="020B0604020202020204" pitchFamily="34" charset="0"/>
                <a:cs typeface="Arial" panose="020B0604020202020204" pitchFamily="34" charset="0"/>
              </a:rPr>
              <a:t>its posteriorgram </a:t>
            </a:r>
            <a:r>
              <a:rPr lang="en-US" sz="2000" b="1" dirty="0" smtClean="0">
                <a:latin typeface="Arial" panose="020B0604020202020204" pitchFamily="34" charset="0"/>
                <a:cs typeface="Arial" panose="020B0604020202020204" pitchFamily="34" charset="0"/>
              </a:rPr>
              <a:t>representation.</a:t>
            </a:r>
            <a:endParaRPr lang="en-US" sz="2000" b="1" dirty="0">
              <a:latin typeface="Arial" panose="020B0604020202020204" pitchFamily="34" charset="0"/>
              <a:cs typeface="Arial" panose="020B0604020202020204" pitchFamily="34" charset="0"/>
            </a:endParaRPr>
          </a:p>
          <a:p>
            <a:pPr marL="344488" lvl="1" indent="-171450">
              <a:spcAft>
                <a:spcPts val="600"/>
              </a:spcAft>
              <a:buFont typeface="Wingdings" charset="2"/>
              <a:buChar char="§"/>
            </a:pPr>
            <a:r>
              <a:rPr lang="en-US" sz="2000" b="1" dirty="0">
                <a:latin typeface="Arial" panose="020B0604020202020204" pitchFamily="34" charset="0"/>
                <a:cs typeface="Arial" panose="020B0604020202020204" pitchFamily="34" charset="0"/>
              </a:rPr>
              <a:t>Use a subsequence DTW algorithm (Müller, 2007) to obtain a score for each </a:t>
            </a:r>
            <a:r>
              <a:rPr lang="en-US" sz="2000" b="1" dirty="0" smtClean="0">
                <a:latin typeface="Arial" panose="020B0604020202020204" pitchFamily="34" charset="0"/>
                <a:cs typeface="Arial" panose="020B0604020202020204" pitchFamily="34" charset="0"/>
              </a:rPr>
              <a:t>utterance.</a:t>
            </a:r>
            <a:endParaRPr lang="en-US" sz="2000" b="1" dirty="0">
              <a:latin typeface="Arial" panose="020B0604020202020204" pitchFamily="34" charset="0"/>
              <a:cs typeface="Arial" panose="020B0604020202020204" pitchFamily="34" charset="0"/>
            </a:endParaRPr>
          </a:p>
          <a:p>
            <a:pPr marL="344488" lvl="1" indent="-171450">
              <a:spcAft>
                <a:spcPts val="600"/>
              </a:spcAft>
              <a:buFont typeface="Wingdings" charset="2"/>
              <a:buChar char="§"/>
            </a:pPr>
            <a:r>
              <a:rPr lang="en-US" sz="2000" b="1" dirty="0">
                <a:latin typeface="Arial" panose="020B0604020202020204" pitchFamily="34" charset="0"/>
                <a:cs typeface="Arial" panose="020B0604020202020204" pitchFamily="34" charset="0"/>
              </a:rPr>
              <a:t>Compare the final score for each utterance with a threshold and return it if the score is greater than the </a:t>
            </a:r>
            <a:r>
              <a:rPr lang="en-US" sz="2000" b="1" dirty="0" smtClean="0">
                <a:latin typeface="Arial" panose="020B0604020202020204" pitchFamily="34" charset="0"/>
                <a:cs typeface="Arial" panose="020B0604020202020204" pitchFamily="34" charset="0"/>
              </a:rPr>
              <a:t>threshold.</a:t>
            </a:r>
            <a:endParaRPr lang="en-US" sz="2000" b="1" dirty="0">
              <a:latin typeface="Arial" panose="020B0604020202020204" pitchFamily="34" charset="0"/>
              <a:cs typeface="Arial" panose="020B0604020202020204" pitchFamily="34" charset="0"/>
            </a:endParaRPr>
          </a:p>
        </p:txBody>
      </p:sp>
      <p:sp>
        <p:nvSpPr>
          <p:cNvPr id="4"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a:latin typeface="Arial" panose="020B0604020202020204" pitchFamily="34" charset="0"/>
                <a:cs typeface="Arial" panose="020B0604020202020204" pitchFamily="34" charset="0"/>
              </a:rPr>
              <a:t>Spoken Term Detection by Query</a:t>
            </a:r>
          </a:p>
        </p:txBody>
      </p:sp>
    </p:spTree>
    <p:extLst>
      <p:ext uri="{BB962C8B-B14F-4D97-AF65-F5344CB8AC3E}">
        <p14:creationId xmlns:p14="http://schemas.microsoft.com/office/powerpoint/2010/main" val="343993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97559262"/>
              </p:ext>
            </p:extLst>
          </p:nvPr>
        </p:nvGraphicFramePr>
        <p:xfrm>
          <a:off x="718361" y="585433"/>
          <a:ext cx="7906959" cy="2926080"/>
        </p:xfrm>
        <a:graphic>
          <a:graphicData uri="http://schemas.openxmlformats.org/drawingml/2006/table">
            <a:tbl>
              <a:tblPr firstRow="1" firstCol="1" bandRow="1"/>
              <a:tblGrid>
                <a:gridCol w="5521993"/>
                <a:gridCol w="1231385"/>
                <a:gridCol w="1153581"/>
              </a:tblGrid>
              <a:tr h="197368">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System</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Arial" panose="020B0604020202020204" pitchFamily="34" charset="0"/>
                          <a:ea typeface="MS Mincho"/>
                          <a:cs typeface="Arial" panose="020B0604020202020204" pitchFamily="34" charset="0"/>
                        </a:rPr>
                        <a:t>P@N</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Arial" panose="020B0604020202020204" pitchFamily="34" charset="0"/>
                          <a:ea typeface="MS Mincho"/>
                          <a:cs typeface="Arial" panose="020B0604020202020204" pitchFamily="34" charset="0"/>
                        </a:rPr>
                        <a:t>EER</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68">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GMM (Zhang &amp; Glass, 2009)</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52.50%</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Arial" panose="020B0604020202020204" pitchFamily="34" charset="0"/>
                          <a:ea typeface="MS Mincho"/>
                          <a:cs typeface="Arial" panose="020B0604020202020204" pitchFamily="34" charset="0"/>
                        </a:rPr>
                        <a:t>16.40%</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68">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DBM (Zhang et al., 2012)</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51.10%</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14.70%</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68">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Nonparametric Bayesian (Lee &amp; Glass, 2012)</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63.00%</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16.90%</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68">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Semi-</a:t>
                      </a:r>
                      <a:r>
                        <a:rPr lang="en-US" sz="1800" b="1" dirty="0" smtClean="0">
                          <a:effectLst/>
                          <a:latin typeface="Arial" panose="020B0604020202020204" pitchFamily="34" charset="0"/>
                          <a:ea typeface="MS Mincho"/>
                          <a:cs typeface="Arial" panose="020B0604020202020204" pitchFamily="34" charset="0"/>
                        </a:rPr>
                        <a:t>Supervised</a:t>
                      </a:r>
                      <a:r>
                        <a:rPr lang="en-US" sz="1800" b="1" baseline="0" dirty="0" smtClean="0">
                          <a:effectLst/>
                          <a:latin typeface="Arial" panose="020B0604020202020204" pitchFamily="34" charset="0"/>
                          <a:ea typeface="MS Mincho"/>
                          <a:cs typeface="Arial" panose="020B0604020202020204" pitchFamily="34" charset="0"/>
                        </a:rPr>
                        <a:t> </a:t>
                      </a:r>
                      <a:r>
                        <a:rPr lang="en-US" sz="1800" b="1" dirty="0" smtClean="0">
                          <a:effectLst/>
                          <a:latin typeface="Arial" panose="020B0604020202020204" pitchFamily="34" charset="0"/>
                          <a:ea typeface="MS Mincho"/>
                          <a:cs typeface="Arial" panose="020B0604020202020204" pitchFamily="34" charset="0"/>
                        </a:rPr>
                        <a:t>Triphones </a:t>
                      </a:r>
                      <a:r>
                        <a:rPr lang="en-US" sz="1800" b="1" dirty="0">
                          <a:effectLst/>
                          <a:latin typeface="Arial" panose="020B0604020202020204" pitchFamily="34" charset="0"/>
                          <a:ea typeface="MS Mincho"/>
                          <a:cs typeface="Arial" panose="020B0604020202020204" pitchFamily="34" charset="0"/>
                        </a:rPr>
                        <a:t>(Lee &amp; Glass, 2012)</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75.90%</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11.70%</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68">
                <a:tc>
                  <a:txBody>
                    <a:bodyPr/>
                    <a:lstStyle/>
                    <a:p>
                      <a:pPr marL="0" marR="0">
                        <a:spcBef>
                          <a:spcPts val="0"/>
                        </a:spcBef>
                        <a:spcAft>
                          <a:spcPts val="0"/>
                        </a:spcAft>
                      </a:pPr>
                      <a:r>
                        <a:rPr lang="en-US" sz="1800" b="1">
                          <a:effectLst/>
                          <a:latin typeface="Arial" panose="020B0604020202020204" pitchFamily="34" charset="0"/>
                          <a:ea typeface="MS Mincho"/>
                          <a:cs typeface="Arial" panose="020B0604020202020204" pitchFamily="34" charset="0"/>
                        </a:rPr>
                        <a:t>DHDPHMM ADU</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56.21%</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14.33%</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68">
                <a:tc>
                  <a:txBody>
                    <a:bodyPr/>
                    <a:lstStyle/>
                    <a:p>
                      <a:pPr marL="0" marR="0">
                        <a:spcBef>
                          <a:spcPts val="0"/>
                        </a:spcBef>
                        <a:spcAft>
                          <a:spcPts val="0"/>
                        </a:spcAft>
                      </a:pPr>
                      <a:r>
                        <a:rPr lang="en-US" sz="1800" b="1">
                          <a:effectLst/>
                          <a:latin typeface="Arial" panose="020B0604020202020204" pitchFamily="34" charset="0"/>
                          <a:ea typeface="MS Mincho"/>
                          <a:cs typeface="Arial" panose="020B0604020202020204" pitchFamily="34" charset="0"/>
                        </a:rPr>
                        <a:t>HDPHMM ADU</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61.20%</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13.95%</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68">
                <a:tc>
                  <a:txBody>
                    <a:bodyPr/>
                    <a:lstStyle/>
                    <a:p>
                      <a:pPr marL="0" marR="0">
                        <a:spcBef>
                          <a:spcPts val="0"/>
                        </a:spcBef>
                        <a:spcAft>
                          <a:spcPts val="0"/>
                        </a:spcAft>
                      </a:pPr>
                      <a:r>
                        <a:rPr lang="en-US" sz="1800" b="1">
                          <a:effectLst/>
                          <a:latin typeface="Arial" panose="020B0604020202020204" pitchFamily="34" charset="0"/>
                          <a:ea typeface="MS Mincho"/>
                          <a:cs typeface="Arial" panose="020B0604020202020204" pitchFamily="34" charset="0"/>
                        </a:rPr>
                        <a:t>Combined HDPHMM/DHDPHMM ADU</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Arial" panose="020B0604020202020204" pitchFamily="34" charset="0"/>
                          <a:ea typeface="MS Mincho"/>
                          <a:cs typeface="Arial" panose="020B0604020202020204" pitchFamily="34" charset="0"/>
                        </a:rPr>
                        <a:t>64.91%</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11.83%</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4401974"/>
              </p:ext>
            </p:extLst>
          </p:nvPr>
        </p:nvGraphicFramePr>
        <p:xfrm>
          <a:off x="2721269" y="3753016"/>
          <a:ext cx="4152607" cy="2560320"/>
        </p:xfrm>
        <a:graphic>
          <a:graphicData uri="http://schemas.openxmlformats.org/drawingml/2006/table">
            <a:tbl>
              <a:tblPr firstRow="1" firstCol="1" bandRow="1"/>
              <a:tblGrid>
                <a:gridCol w="1865154"/>
                <a:gridCol w="2287453"/>
              </a:tblGrid>
              <a:tr h="240481">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Query </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Discovered</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292">
                <a:tc>
                  <a:txBody>
                    <a:bodyPr/>
                    <a:lstStyle/>
                    <a:p>
                      <a:pPr marL="0" marR="0">
                        <a:spcBef>
                          <a:spcPts val="0"/>
                        </a:spcBef>
                        <a:spcAft>
                          <a:spcPts val="0"/>
                        </a:spcAft>
                      </a:pPr>
                      <a:r>
                        <a:rPr lang="en-US" sz="1800" dirty="0">
                          <a:effectLst/>
                          <a:latin typeface="Arial" panose="020B0604020202020204" pitchFamily="34" charset="0"/>
                          <a:ea typeface="MS Mincho"/>
                          <a:cs typeface="Arial" panose="020B0604020202020204" pitchFamily="34" charset="0"/>
                        </a:rPr>
                        <a:t>age</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Arial" panose="020B0604020202020204" pitchFamily="34" charset="0"/>
                          <a:ea typeface="MS Mincho"/>
                          <a:cs typeface="Arial" panose="020B0604020202020204" pitchFamily="34" charset="0"/>
                        </a:rPr>
                        <a:t>mess</a:t>
                      </a:r>
                      <a:r>
                        <a:rPr lang="en-US" sz="1800" b="1" dirty="0">
                          <a:effectLst/>
                          <a:latin typeface="Arial" panose="020B0604020202020204" pitchFamily="34" charset="0"/>
                          <a:ea typeface="MS Mincho"/>
                          <a:cs typeface="Arial" panose="020B0604020202020204" pitchFamily="34" charset="0"/>
                        </a:rPr>
                        <a:t>age</a:t>
                      </a:r>
                      <a:endParaRPr lang="en-US" sz="1800" dirty="0">
                        <a:effectLst/>
                        <a:latin typeface="Arial" panose="020B0604020202020204" pitchFamily="34" charset="0"/>
                        <a:ea typeface="MS Mincho"/>
                        <a:cs typeface="Arial" panose="020B0604020202020204"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292">
                <a:tc>
                  <a:txBody>
                    <a:bodyPr/>
                    <a:lstStyle/>
                    <a:p>
                      <a:pPr marL="0" marR="0">
                        <a:spcBef>
                          <a:spcPts val="0"/>
                        </a:spcBef>
                        <a:spcAft>
                          <a:spcPts val="0"/>
                        </a:spcAft>
                      </a:pPr>
                      <a:r>
                        <a:rPr lang="en-US" sz="1800" dirty="0">
                          <a:effectLst/>
                          <a:latin typeface="Arial" panose="020B0604020202020204" pitchFamily="34" charset="0"/>
                          <a:ea typeface="MS Mincho"/>
                          <a:cs typeface="Arial" panose="020B0604020202020204" pitchFamily="34" charset="0"/>
                        </a:rPr>
                        <a:t>development</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Arial" panose="020B0604020202020204" pitchFamily="34" charset="0"/>
                          <a:ea typeface="MS Mincho"/>
                          <a:cs typeface="Arial" panose="020B0604020202020204" pitchFamily="34" charset="0"/>
                        </a:rPr>
                        <a:t>fulfil</a:t>
                      </a:r>
                      <a:r>
                        <a:rPr lang="en-US" sz="1800" b="1" dirty="0">
                          <a:effectLst/>
                          <a:latin typeface="Arial" panose="020B0604020202020204" pitchFamily="34" charset="0"/>
                          <a:ea typeface="MS Mincho"/>
                          <a:cs typeface="Arial" panose="020B0604020202020204" pitchFamily="34" charset="0"/>
                        </a:rPr>
                        <a:t>lment</a:t>
                      </a:r>
                      <a:endParaRPr lang="en-US" sz="1800" dirty="0">
                        <a:effectLst/>
                        <a:latin typeface="Arial" panose="020B0604020202020204" pitchFamily="34" charset="0"/>
                        <a:ea typeface="MS Mincho"/>
                        <a:cs typeface="Arial" panose="020B0604020202020204"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292">
                <a:tc>
                  <a:txBody>
                    <a:bodyPr/>
                    <a:lstStyle/>
                    <a:p>
                      <a:pPr marL="0" marR="0">
                        <a:spcBef>
                          <a:spcPts val="0"/>
                        </a:spcBef>
                        <a:spcAft>
                          <a:spcPts val="0"/>
                        </a:spcAft>
                      </a:pPr>
                      <a:r>
                        <a:rPr lang="en-US" sz="1800">
                          <a:effectLst/>
                          <a:latin typeface="Arial" panose="020B0604020202020204" pitchFamily="34" charset="0"/>
                          <a:ea typeface="MS Mincho"/>
                          <a:cs typeface="Arial" panose="020B0604020202020204" pitchFamily="34" charset="0"/>
                        </a:rPr>
                        <a:t>year</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Arial" panose="020B0604020202020204" pitchFamily="34" charset="0"/>
                          <a:ea typeface="MS Mincho"/>
                          <a:cs typeface="Arial" panose="020B0604020202020204" pitchFamily="34" charset="0"/>
                        </a:rPr>
                        <a:t>d</a:t>
                      </a:r>
                      <a:r>
                        <a:rPr lang="en-US" sz="1800" b="1" dirty="0">
                          <a:effectLst/>
                          <a:latin typeface="Arial" panose="020B0604020202020204" pitchFamily="34" charset="0"/>
                          <a:ea typeface="MS Mincho"/>
                          <a:cs typeface="Arial" panose="020B0604020202020204" pitchFamily="34" charset="0"/>
                        </a:rPr>
                        <a:t>eer</a:t>
                      </a:r>
                      <a:endParaRPr lang="en-US" sz="1800" dirty="0">
                        <a:effectLst/>
                        <a:latin typeface="Arial" panose="020B0604020202020204" pitchFamily="34" charset="0"/>
                        <a:ea typeface="MS Mincho"/>
                        <a:cs typeface="Arial" panose="020B0604020202020204"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292">
                <a:tc>
                  <a:txBody>
                    <a:bodyPr/>
                    <a:lstStyle/>
                    <a:p>
                      <a:pPr marL="0" marR="0">
                        <a:spcBef>
                          <a:spcPts val="0"/>
                        </a:spcBef>
                        <a:spcAft>
                          <a:spcPts val="0"/>
                        </a:spcAft>
                      </a:pPr>
                      <a:r>
                        <a:rPr lang="en-US" sz="1800" dirty="0">
                          <a:effectLst/>
                          <a:latin typeface="Arial" panose="020B0604020202020204" pitchFamily="34" charset="0"/>
                          <a:ea typeface="MS Mincho"/>
                          <a:cs typeface="Arial" panose="020B0604020202020204" pitchFamily="34" charset="0"/>
                        </a:rPr>
                        <a:t>year</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Arial" panose="020B0604020202020204" pitchFamily="34" charset="0"/>
                          <a:ea typeface="MS Mincho"/>
                          <a:cs typeface="Arial" panose="020B0604020202020204" pitchFamily="34" charset="0"/>
                        </a:rPr>
                        <a:t>h</a:t>
                      </a:r>
                      <a:r>
                        <a:rPr lang="en-US" sz="1800" b="1" dirty="0">
                          <a:effectLst/>
                          <a:latin typeface="Arial" panose="020B0604020202020204" pitchFamily="34" charset="0"/>
                          <a:ea typeface="MS Mincho"/>
                          <a:cs typeface="Arial" panose="020B0604020202020204" pitchFamily="34" charset="0"/>
                        </a:rPr>
                        <a:t>ere</a:t>
                      </a:r>
                      <a:endParaRPr lang="en-US" sz="1800" dirty="0">
                        <a:effectLst/>
                        <a:latin typeface="Arial" panose="020B0604020202020204" pitchFamily="34" charset="0"/>
                        <a:ea typeface="MS Mincho"/>
                        <a:cs typeface="Arial" panose="020B0604020202020204"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292">
                <a:tc>
                  <a:txBody>
                    <a:bodyPr/>
                    <a:lstStyle/>
                    <a:p>
                      <a:pPr marL="0" marR="0">
                        <a:spcBef>
                          <a:spcPts val="0"/>
                        </a:spcBef>
                        <a:spcAft>
                          <a:spcPts val="0"/>
                        </a:spcAft>
                      </a:pPr>
                      <a:r>
                        <a:rPr lang="en-US" sz="1800">
                          <a:effectLst/>
                          <a:latin typeface="Arial" panose="020B0604020202020204" pitchFamily="34" charset="0"/>
                          <a:ea typeface="MS Mincho"/>
                          <a:cs typeface="Arial" panose="020B0604020202020204" pitchFamily="34" charset="0"/>
                        </a:rPr>
                        <a:t>year</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Arial" panose="020B0604020202020204" pitchFamily="34" charset="0"/>
                          <a:ea typeface="MS Mincho"/>
                          <a:cs typeface="Arial" panose="020B0604020202020204" pitchFamily="34" charset="0"/>
                        </a:rPr>
                        <a:t>b</a:t>
                      </a:r>
                      <a:r>
                        <a:rPr lang="en-US" sz="1800" b="1" dirty="0">
                          <a:effectLst/>
                          <a:latin typeface="Arial" panose="020B0604020202020204" pitchFamily="34" charset="0"/>
                          <a:ea typeface="MS Mincho"/>
                          <a:cs typeface="Arial" panose="020B0604020202020204" pitchFamily="34" charset="0"/>
                        </a:rPr>
                        <a:t>ehavior</a:t>
                      </a:r>
                      <a:r>
                        <a:rPr lang="en-US" sz="1800" dirty="0">
                          <a:effectLst/>
                          <a:latin typeface="Arial" panose="020B0604020202020204" pitchFamily="34" charset="0"/>
                          <a:ea typeface="MS Mincho"/>
                          <a:cs typeface="Arial" panose="020B0604020202020204" pitchFamily="34" charset="0"/>
                        </a:rPr>
                        <a:t> </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292">
                <a:tc>
                  <a:txBody>
                    <a:bodyPr/>
                    <a:lstStyle/>
                    <a:p>
                      <a:pPr marL="0" marR="0">
                        <a:spcBef>
                          <a:spcPts val="0"/>
                        </a:spcBef>
                        <a:spcAft>
                          <a:spcPts val="0"/>
                        </a:spcAft>
                      </a:pPr>
                      <a:r>
                        <a:rPr lang="en-US" sz="1800">
                          <a:effectLst/>
                          <a:latin typeface="Arial" panose="020B0604020202020204" pitchFamily="34" charset="0"/>
                          <a:ea typeface="MS Mincho"/>
                          <a:cs typeface="Arial" panose="020B0604020202020204" pitchFamily="34" charset="0"/>
                        </a:rPr>
                        <a:t>surface</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severe</a:t>
                      </a:r>
                      <a:endParaRPr lang="en-US" sz="1800" dirty="0">
                        <a:effectLst/>
                        <a:latin typeface="Arial" panose="020B0604020202020204" pitchFamily="34" charset="0"/>
                        <a:ea typeface="MS Mincho"/>
                        <a:cs typeface="Arial" panose="020B0604020202020204"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a:latin typeface="Arial" panose="020B0604020202020204" pitchFamily="34" charset="0"/>
                <a:cs typeface="Arial" panose="020B0604020202020204" pitchFamily="34" charset="0"/>
              </a:rPr>
              <a:t>Spoken Term Detection by Query</a:t>
            </a:r>
          </a:p>
        </p:txBody>
      </p:sp>
    </p:spTree>
    <p:extLst>
      <p:ext uri="{BB962C8B-B14F-4D97-AF65-F5344CB8AC3E}">
        <p14:creationId xmlns:p14="http://schemas.microsoft.com/office/powerpoint/2010/main" val="291268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37974739"/>
              </p:ext>
            </p:extLst>
          </p:nvPr>
        </p:nvGraphicFramePr>
        <p:xfrm>
          <a:off x="319232" y="4110945"/>
          <a:ext cx="8588231" cy="2250832"/>
        </p:xfrm>
        <a:graphic>
          <a:graphicData uri="http://schemas.openxmlformats.org/drawingml/2006/table">
            <a:tbl>
              <a:tblPr firstRow="1" firstCol="1" bandRow="1"/>
              <a:tblGrid>
                <a:gridCol w="5239295"/>
                <a:gridCol w="1050404"/>
                <a:gridCol w="1097437"/>
                <a:gridCol w="1201095"/>
              </a:tblGrid>
              <a:tr h="422032">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System</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effectLst/>
                          <a:latin typeface="Arial" panose="020B0604020202020204" pitchFamily="34" charset="0"/>
                          <a:ea typeface="MS Mincho"/>
                          <a:cs typeface="Arial" panose="020B0604020202020204" pitchFamily="34" charset="0"/>
                        </a:rPr>
                        <a:t>Context</a:t>
                      </a:r>
                      <a:endParaRPr lang="en-US" sz="1800" b="1" dirty="0">
                        <a:effectLst/>
                        <a:latin typeface="Arial" panose="020B0604020202020204" pitchFamily="34" charset="0"/>
                        <a:ea typeface="MS Mincho"/>
                        <a:cs typeface="Arial" panose="020B060402020202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Arial" panose="020B0604020202020204" pitchFamily="34" charset="0"/>
                          <a:ea typeface="MS Mincho"/>
                          <a:cs typeface="Arial" panose="020B0604020202020204" pitchFamily="34" charset="0"/>
                        </a:rPr>
                        <a:t>Corpus</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effectLst/>
                          <a:latin typeface="Arial" panose="020B0604020202020204" pitchFamily="34" charset="0"/>
                          <a:ea typeface="MS Mincho"/>
                          <a:cs typeface="Arial" panose="020B0604020202020204" pitchFamily="34" charset="0"/>
                        </a:rPr>
                        <a:t>WER (%) </a:t>
                      </a:r>
                      <a:endParaRPr lang="en-US" sz="1800" b="1" dirty="0">
                        <a:effectLst/>
                        <a:latin typeface="Arial" panose="020B0604020202020204" pitchFamily="34" charset="0"/>
                        <a:ea typeface="MS Mincho"/>
                        <a:cs typeface="Arial" panose="020B060402020202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623">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CI low-complexity (1 mix</a:t>
                      </a:r>
                      <a:r>
                        <a:rPr lang="en-US" sz="1800" b="1" dirty="0" smtClean="0">
                          <a:effectLst/>
                          <a:latin typeface="Arial" panose="020B0604020202020204" pitchFamily="34" charset="0"/>
                          <a:ea typeface="MS Mincho"/>
                          <a:cs typeface="Arial" panose="020B0604020202020204" pitchFamily="34" charset="0"/>
                        </a:rPr>
                        <a:t>)</a:t>
                      </a:r>
                      <a:r>
                        <a:rPr lang="en-US" sz="1800" b="1" baseline="0" dirty="0" smtClean="0">
                          <a:effectLst/>
                          <a:latin typeface="Arial" panose="020B0604020202020204" pitchFamily="34" charset="0"/>
                          <a:ea typeface="MS Mincho"/>
                          <a:cs typeface="Arial" panose="020B0604020202020204" pitchFamily="34" charset="0"/>
                        </a:rPr>
                        <a:t> </a:t>
                      </a:r>
                      <a:r>
                        <a:rPr lang="en-US" sz="1800" b="1" dirty="0" smtClean="0">
                          <a:effectLst/>
                          <a:latin typeface="Arial" panose="020B0604020202020204" pitchFamily="34" charset="0"/>
                          <a:ea typeface="MS Mincho"/>
                          <a:cs typeface="Arial" panose="020B0604020202020204" pitchFamily="34" charset="0"/>
                        </a:rPr>
                        <a:t>(Bacchiani</a:t>
                      </a:r>
                      <a:r>
                        <a:rPr lang="en-US" sz="1800" b="1" baseline="0" dirty="0" smtClean="0">
                          <a:effectLst/>
                          <a:latin typeface="Arial" panose="020B0604020202020204" pitchFamily="34" charset="0"/>
                          <a:ea typeface="MS Mincho"/>
                          <a:cs typeface="Arial" panose="020B0604020202020204" pitchFamily="34" charset="0"/>
                        </a:rPr>
                        <a:t> et al.</a:t>
                      </a:r>
                      <a:r>
                        <a:rPr lang="en-US" sz="1800" b="1" dirty="0" smtClean="0">
                          <a:effectLst/>
                          <a:latin typeface="Arial" panose="020B0604020202020204" pitchFamily="34" charset="0"/>
                          <a:ea typeface="MS Mincho"/>
                          <a:cs typeface="Arial" panose="020B0604020202020204" pitchFamily="34" charset="0"/>
                        </a:rPr>
                        <a:t>,99</a:t>
                      </a:r>
                      <a:r>
                        <a:rPr lang="en-US" sz="1800" b="1" dirty="0">
                          <a:effectLst/>
                          <a:latin typeface="Arial" panose="020B0604020202020204" pitchFamily="34" charset="0"/>
                          <a:ea typeface="MS Mincho"/>
                          <a:cs typeface="Arial" panose="020B0604020202020204" pitchFamily="34" charset="0"/>
                        </a:rPr>
                        <a:t>)</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No</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RM</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smtClean="0">
                          <a:effectLst/>
                          <a:latin typeface="Arial" panose="020B0604020202020204" pitchFamily="34" charset="0"/>
                          <a:ea typeface="MS Mincho"/>
                          <a:cs typeface="Arial" panose="020B0604020202020204" pitchFamily="34" charset="0"/>
                        </a:rPr>
                        <a:t>19.70%</a:t>
                      </a:r>
                      <a:endParaRPr lang="en-US" sz="1800" b="1" dirty="0">
                        <a:effectLst/>
                        <a:latin typeface="Arial" panose="020B0604020202020204" pitchFamily="34" charset="0"/>
                        <a:ea typeface="MS Mincho"/>
                        <a:cs typeface="Arial" panose="020B060402020202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355">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h</a:t>
                      </a:r>
                      <a:r>
                        <a:rPr lang="en-US" sz="1800" b="1" dirty="0" smtClean="0">
                          <a:effectLst/>
                          <a:latin typeface="Arial" panose="020B0604020202020204" pitchFamily="34" charset="0"/>
                          <a:ea typeface="MS Mincho"/>
                          <a:cs typeface="Arial" panose="020B0604020202020204" pitchFamily="34" charset="0"/>
                        </a:rPr>
                        <a:t>igh </a:t>
                      </a:r>
                      <a:r>
                        <a:rPr lang="en-US" sz="1800" b="1" dirty="0">
                          <a:effectLst/>
                          <a:latin typeface="Arial" panose="020B0604020202020204" pitchFamily="34" charset="0"/>
                          <a:ea typeface="MS Mincho"/>
                          <a:cs typeface="Arial" panose="020B0604020202020204" pitchFamily="34" charset="0"/>
                        </a:rPr>
                        <a:t>complexity </a:t>
                      </a:r>
                      <a:r>
                        <a:rPr lang="en-US" sz="1800" b="1" dirty="0" smtClean="0">
                          <a:effectLst/>
                          <a:latin typeface="Arial" panose="020B0604020202020204" pitchFamily="34" charset="0"/>
                          <a:ea typeface="MS Mincho"/>
                          <a:cs typeface="Arial" panose="020B0604020202020204" pitchFamily="34" charset="0"/>
                        </a:rPr>
                        <a:t>system(Bacchiani</a:t>
                      </a:r>
                      <a:r>
                        <a:rPr lang="en-US" sz="1800" b="1" baseline="0" dirty="0" smtClean="0">
                          <a:effectLst/>
                          <a:latin typeface="Arial" panose="020B0604020202020204" pitchFamily="34" charset="0"/>
                          <a:ea typeface="MS Mincho"/>
                          <a:cs typeface="Arial" panose="020B0604020202020204" pitchFamily="34" charset="0"/>
                        </a:rPr>
                        <a:t> at al. </a:t>
                      </a:r>
                      <a:r>
                        <a:rPr lang="en-US" sz="1800" b="1" dirty="0" smtClean="0">
                          <a:effectLst/>
                          <a:latin typeface="Arial" panose="020B0604020202020204" pitchFamily="34" charset="0"/>
                          <a:ea typeface="MS Mincho"/>
                          <a:cs typeface="Arial" panose="020B0604020202020204" pitchFamily="34" charset="0"/>
                        </a:rPr>
                        <a:t>, 99</a:t>
                      </a:r>
                      <a:r>
                        <a:rPr lang="en-US" sz="1800" b="1" dirty="0">
                          <a:effectLst/>
                          <a:latin typeface="Arial" panose="020B0604020202020204" pitchFamily="34" charset="0"/>
                          <a:ea typeface="MS Mincho"/>
                          <a:cs typeface="Arial" panose="020B0604020202020204" pitchFamily="34" charset="0"/>
                        </a:rPr>
                        <a:t>)</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Word </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RM</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smtClean="0">
                          <a:effectLst/>
                          <a:latin typeface="Arial" panose="020B0604020202020204" pitchFamily="34" charset="0"/>
                          <a:ea typeface="MS Mincho"/>
                          <a:cs typeface="Arial" panose="020B0604020202020204" pitchFamily="34" charset="0"/>
                        </a:rPr>
                        <a:t>11.40%</a:t>
                      </a:r>
                      <a:endParaRPr lang="en-US" sz="1800" b="1" dirty="0">
                        <a:effectLst/>
                        <a:latin typeface="Arial" panose="020B0604020202020204" pitchFamily="34" charset="0"/>
                        <a:ea typeface="MS Mincho"/>
                        <a:cs typeface="Arial" panose="020B060402020202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83">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CD low-complexity (1mix</a:t>
                      </a:r>
                      <a:r>
                        <a:rPr lang="en-US" sz="1800" b="1" dirty="0" smtClean="0">
                          <a:effectLst/>
                          <a:latin typeface="Arial" panose="020B0604020202020204" pitchFamily="34" charset="0"/>
                          <a:ea typeface="MS Mincho"/>
                          <a:cs typeface="Arial" panose="020B0604020202020204" pitchFamily="34" charset="0"/>
                        </a:rPr>
                        <a:t>)</a:t>
                      </a:r>
                      <a:r>
                        <a:rPr lang="en-US" sz="1800" b="1" baseline="0" dirty="0" smtClean="0">
                          <a:effectLst/>
                          <a:latin typeface="Arial" panose="020B0604020202020204" pitchFamily="34" charset="0"/>
                          <a:ea typeface="MS Mincho"/>
                          <a:cs typeface="Arial" panose="020B0604020202020204" pitchFamily="34" charset="0"/>
                        </a:rPr>
                        <a:t> </a:t>
                      </a:r>
                      <a:r>
                        <a:rPr lang="en-US" sz="1800" b="1" dirty="0" smtClean="0">
                          <a:effectLst/>
                          <a:latin typeface="Arial" panose="020B0604020202020204" pitchFamily="34" charset="0"/>
                          <a:ea typeface="MS Mincho"/>
                          <a:cs typeface="Arial" panose="020B0604020202020204" pitchFamily="34" charset="0"/>
                        </a:rPr>
                        <a:t>(Bacchiani</a:t>
                      </a:r>
                      <a:r>
                        <a:rPr lang="en-US" sz="1800" b="1" baseline="0" dirty="0" smtClean="0">
                          <a:effectLst/>
                          <a:latin typeface="Arial" panose="020B0604020202020204" pitchFamily="34" charset="0"/>
                          <a:ea typeface="MS Mincho"/>
                          <a:cs typeface="Arial" panose="020B0604020202020204" pitchFamily="34" charset="0"/>
                        </a:rPr>
                        <a:t> et al.</a:t>
                      </a:r>
                      <a:r>
                        <a:rPr lang="en-US" sz="1800" b="1" dirty="0" smtClean="0">
                          <a:effectLst/>
                          <a:latin typeface="Arial" panose="020B0604020202020204" pitchFamily="34" charset="0"/>
                          <a:ea typeface="MS Mincho"/>
                          <a:cs typeface="Arial" panose="020B0604020202020204" pitchFamily="34" charset="0"/>
                        </a:rPr>
                        <a:t>, 99</a:t>
                      </a:r>
                      <a:r>
                        <a:rPr lang="en-US" sz="1800" b="1" dirty="0">
                          <a:effectLst/>
                          <a:latin typeface="Arial" panose="020B0604020202020204" pitchFamily="34" charset="0"/>
                          <a:ea typeface="MS Mincho"/>
                          <a:cs typeface="Arial" panose="020B0604020202020204" pitchFamily="34" charset="0"/>
                        </a:rPr>
                        <a:t>)</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effectLst/>
                          <a:latin typeface="Arial" panose="020B0604020202020204" pitchFamily="34" charset="0"/>
                          <a:ea typeface="MS Mincho"/>
                          <a:cs typeface="Arial" panose="020B0604020202020204" pitchFamily="34" charset="0"/>
                        </a:rPr>
                        <a:t>Phone</a:t>
                      </a:r>
                      <a:endParaRPr lang="en-US" sz="1800" b="1" dirty="0">
                        <a:effectLst/>
                        <a:latin typeface="Arial" panose="020B0604020202020204" pitchFamily="34" charset="0"/>
                        <a:ea typeface="MS Mincho"/>
                        <a:cs typeface="Arial" panose="020B060402020202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Arial" panose="020B0604020202020204" pitchFamily="34" charset="0"/>
                          <a:ea typeface="MS Mincho"/>
                          <a:cs typeface="Arial" panose="020B0604020202020204" pitchFamily="34" charset="0"/>
                        </a:rPr>
                        <a:t>RM</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smtClean="0">
                          <a:effectLst/>
                          <a:latin typeface="Arial" panose="020B0604020202020204" pitchFamily="34" charset="0"/>
                          <a:ea typeface="MS Mincho"/>
                          <a:cs typeface="Arial" panose="020B0604020202020204" pitchFamily="34" charset="0"/>
                        </a:rPr>
                        <a:t>13.70%</a:t>
                      </a:r>
                      <a:endParaRPr lang="en-US" sz="1800" b="1" dirty="0">
                        <a:effectLst/>
                        <a:latin typeface="Arial" panose="020B0604020202020204" pitchFamily="34" charset="0"/>
                        <a:ea typeface="MS Mincho"/>
                        <a:cs typeface="Arial" panose="020B060402020202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04">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CI </a:t>
                      </a:r>
                      <a:r>
                        <a:rPr lang="en-US" sz="1800" b="1" dirty="0" smtClean="0">
                          <a:effectLst/>
                          <a:latin typeface="Arial" panose="020B0604020202020204" pitchFamily="34" charset="0"/>
                          <a:ea typeface="MS Mincho"/>
                          <a:cs typeface="Arial" panose="020B0604020202020204" pitchFamily="34" charset="0"/>
                        </a:rPr>
                        <a:t>prob. framework</a:t>
                      </a:r>
                      <a:r>
                        <a:rPr lang="en-US" sz="1800" b="1" baseline="0" dirty="0" smtClean="0">
                          <a:effectLst/>
                          <a:latin typeface="Arial" panose="020B0604020202020204" pitchFamily="34" charset="0"/>
                          <a:ea typeface="MS Mincho"/>
                          <a:cs typeface="Arial" panose="020B0604020202020204" pitchFamily="34" charset="0"/>
                        </a:rPr>
                        <a:t> </a:t>
                      </a:r>
                      <a:r>
                        <a:rPr lang="en-US" sz="1800" b="1" dirty="0" smtClean="0">
                          <a:effectLst/>
                          <a:latin typeface="Arial" panose="020B0604020202020204" pitchFamily="34" charset="0"/>
                          <a:ea typeface="MS Mincho"/>
                          <a:cs typeface="Arial" panose="020B0604020202020204" pitchFamily="34" charset="0"/>
                        </a:rPr>
                        <a:t>(Singh </a:t>
                      </a:r>
                      <a:r>
                        <a:rPr lang="en-US" sz="1800" b="1" dirty="0">
                          <a:effectLst/>
                          <a:latin typeface="Arial" panose="020B0604020202020204" pitchFamily="34" charset="0"/>
                          <a:ea typeface="MS Mincho"/>
                          <a:cs typeface="Arial" panose="020B0604020202020204" pitchFamily="34" charset="0"/>
                        </a:rPr>
                        <a:t>et al., 2002)</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Arial" panose="020B0604020202020204" pitchFamily="34" charset="0"/>
                          <a:ea typeface="MS Mincho"/>
                          <a:cs typeface="Arial" panose="020B0604020202020204" pitchFamily="34" charset="0"/>
                        </a:rPr>
                        <a:t>No</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Arial" panose="020B0604020202020204" pitchFamily="34" charset="0"/>
                          <a:ea typeface="MS Mincho"/>
                          <a:cs typeface="Arial" panose="020B0604020202020204" pitchFamily="34" charset="0"/>
                        </a:rPr>
                        <a:t>RM</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smtClean="0">
                          <a:effectLst/>
                          <a:latin typeface="Arial" panose="020B0604020202020204" pitchFamily="34" charset="0"/>
                          <a:ea typeface="MS Mincho"/>
                          <a:cs typeface="Arial" panose="020B0604020202020204" pitchFamily="34" charset="0"/>
                        </a:rPr>
                        <a:t>20.00%</a:t>
                      </a:r>
                      <a:endParaRPr lang="en-US" sz="1800" b="1" dirty="0">
                        <a:effectLst/>
                        <a:latin typeface="Arial" panose="020B0604020202020204" pitchFamily="34" charset="0"/>
                        <a:ea typeface="MS Mincho"/>
                        <a:cs typeface="Arial" panose="020B060402020202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04">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CI phoneme </a:t>
                      </a:r>
                      <a:r>
                        <a:rPr lang="en-US" sz="1800" b="1" dirty="0" smtClean="0">
                          <a:effectLst/>
                          <a:latin typeface="Arial" panose="020B0604020202020204" pitchFamily="34" charset="0"/>
                          <a:ea typeface="MS Mincho"/>
                          <a:cs typeface="Arial" panose="020B0604020202020204" pitchFamily="34" charset="0"/>
                        </a:rPr>
                        <a:t>baseline (Singh </a:t>
                      </a:r>
                      <a:r>
                        <a:rPr lang="en-US" sz="1800" b="1" dirty="0">
                          <a:effectLst/>
                          <a:latin typeface="Arial" panose="020B0604020202020204" pitchFamily="34" charset="0"/>
                          <a:ea typeface="MS Mincho"/>
                          <a:cs typeface="Arial" panose="020B0604020202020204" pitchFamily="34" charset="0"/>
                        </a:rPr>
                        <a:t>et al., 2002)</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No</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Arial" panose="020B0604020202020204" pitchFamily="34" charset="0"/>
                          <a:ea typeface="MS Mincho"/>
                          <a:cs typeface="Arial" panose="020B0604020202020204" pitchFamily="34" charset="0"/>
                        </a:rPr>
                        <a:t>RM</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smtClean="0">
                          <a:effectLst/>
                          <a:latin typeface="Arial" panose="020B0604020202020204" pitchFamily="34" charset="0"/>
                          <a:ea typeface="MS Mincho"/>
                          <a:cs typeface="Arial" panose="020B0604020202020204" pitchFamily="34" charset="0"/>
                        </a:rPr>
                        <a:t>15.00%</a:t>
                      </a:r>
                      <a:endParaRPr lang="en-US" sz="1800" b="1" dirty="0">
                        <a:effectLst/>
                        <a:latin typeface="Arial" panose="020B0604020202020204" pitchFamily="34" charset="0"/>
                        <a:ea typeface="MS Mincho"/>
                        <a:cs typeface="Arial" panose="020B060402020202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942032213"/>
              </p:ext>
            </p:extLst>
          </p:nvPr>
        </p:nvGraphicFramePr>
        <p:xfrm>
          <a:off x="915917" y="641787"/>
          <a:ext cx="7305224" cy="3291840"/>
        </p:xfrm>
        <a:graphic>
          <a:graphicData uri="http://schemas.openxmlformats.org/drawingml/2006/table">
            <a:tbl>
              <a:tblPr firstRow="1" firstCol="1" bandRow="1"/>
              <a:tblGrid>
                <a:gridCol w="2308848"/>
                <a:gridCol w="1789357"/>
                <a:gridCol w="1665679"/>
                <a:gridCol w="1541340"/>
              </a:tblGrid>
              <a:tr h="354874">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Experiment</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Context </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effectLst/>
                          <a:latin typeface="Arial" panose="020B0604020202020204" pitchFamily="34" charset="0"/>
                          <a:ea typeface="MS Mincho"/>
                          <a:cs typeface="Arial" panose="020B0604020202020204" pitchFamily="34" charset="0"/>
                        </a:rPr>
                        <a:t>No. Mixtures</a:t>
                      </a:r>
                      <a:endParaRPr lang="en-US" sz="1800" b="1" dirty="0">
                        <a:effectLst/>
                        <a:latin typeface="Arial" panose="020B0604020202020204" pitchFamily="34" charset="0"/>
                        <a:ea typeface="MS Mincho"/>
                        <a:cs typeface="Arial" panose="020B060402020202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WER (%)</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896">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CI Baseline </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effectLst/>
                          <a:latin typeface="Arial" panose="020B0604020202020204" pitchFamily="34" charset="0"/>
                          <a:ea typeface="MS Mincho"/>
                          <a:cs typeface="Arial" panose="020B0604020202020204" pitchFamily="34" charset="0"/>
                        </a:rPr>
                        <a:t>No</a:t>
                      </a:r>
                      <a:endParaRPr lang="en-US" sz="1800" b="1" dirty="0">
                        <a:effectLst/>
                        <a:latin typeface="Arial" panose="020B0604020202020204" pitchFamily="34" charset="0"/>
                        <a:ea typeface="MS Mincho"/>
                        <a:cs typeface="Arial" panose="020B060402020202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ea typeface="MS Mincho"/>
                          <a:cs typeface="Arial" panose="020B0604020202020204" pitchFamily="34" charset="0"/>
                        </a:rPr>
                        <a:t>1</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ea typeface="MS Mincho"/>
                          <a:cs typeface="Arial" panose="020B0604020202020204" pitchFamily="34" charset="0"/>
                        </a:rPr>
                        <a:t>24.66</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896">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CI Baseline</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effectLst/>
                          <a:latin typeface="Arial" panose="020B0604020202020204" pitchFamily="34" charset="0"/>
                          <a:ea typeface="MS Mincho"/>
                          <a:cs typeface="Arial" panose="020B0604020202020204" pitchFamily="34" charset="0"/>
                        </a:rPr>
                        <a:t>No</a:t>
                      </a:r>
                      <a:endParaRPr lang="en-US" sz="1800" b="1" dirty="0">
                        <a:effectLst/>
                        <a:latin typeface="Arial" panose="020B0604020202020204" pitchFamily="34" charset="0"/>
                        <a:ea typeface="MS Mincho"/>
                        <a:cs typeface="Arial" panose="020B060402020202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ea typeface="MS Mincho"/>
                          <a:cs typeface="Arial" panose="020B0604020202020204" pitchFamily="34" charset="0"/>
                        </a:rPr>
                        <a:t>16</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ea typeface="MS Mincho"/>
                          <a:cs typeface="Arial" panose="020B0604020202020204" pitchFamily="34" charset="0"/>
                        </a:rPr>
                        <a:t>9.17</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896">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CD Baseline </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effectLst/>
                          <a:latin typeface="Arial" panose="020B0604020202020204" pitchFamily="34" charset="0"/>
                          <a:ea typeface="MS Mincho"/>
                          <a:cs typeface="Arial" panose="020B0604020202020204" pitchFamily="34" charset="0"/>
                        </a:rPr>
                        <a:t>Phone</a:t>
                      </a:r>
                      <a:endParaRPr lang="en-US" sz="1800" b="1" dirty="0">
                        <a:effectLst/>
                        <a:latin typeface="Arial" panose="020B0604020202020204" pitchFamily="34" charset="0"/>
                        <a:ea typeface="MS Mincho"/>
                        <a:cs typeface="Arial" panose="020B060402020202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ea typeface="MS Mincho"/>
                          <a:cs typeface="Arial" panose="020B0604020202020204" pitchFamily="34" charset="0"/>
                        </a:rPr>
                        <a:t>1</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a:effectLst/>
                          <a:latin typeface="Arial" panose="020B0604020202020204" pitchFamily="34" charset="0"/>
                          <a:ea typeface="MS Mincho"/>
                          <a:cs typeface="Arial" panose="020B0604020202020204" pitchFamily="34" charset="0"/>
                        </a:rPr>
                        <a:t>10.64</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896">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CD Baseline </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effectLst/>
                          <a:latin typeface="Arial" panose="020B0604020202020204" pitchFamily="34" charset="0"/>
                          <a:ea typeface="MS Mincho"/>
                          <a:cs typeface="Arial" panose="020B0604020202020204" pitchFamily="34" charset="0"/>
                        </a:rPr>
                        <a:t>Phone</a:t>
                      </a:r>
                      <a:endParaRPr lang="en-US" sz="1800" b="1" dirty="0">
                        <a:effectLst/>
                        <a:latin typeface="Arial" panose="020B0604020202020204" pitchFamily="34" charset="0"/>
                        <a:ea typeface="MS Mincho"/>
                        <a:cs typeface="Arial" panose="020B060402020202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ea typeface="MS Mincho"/>
                          <a:cs typeface="Arial" panose="020B0604020202020204" pitchFamily="34" charset="0"/>
                        </a:rPr>
                        <a:t>16</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ea typeface="MS Mincho"/>
                          <a:cs typeface="Arial" panose="020B0604020202020204" pitchFamily="34" charset="0"/>
                        </a:rPr>
                        <a:t>4.84</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896">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Direct algorithm </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effectLst/>
                          <a:latin typeface="Arial" panose="020B0604020202020204" pitchFamily="34" charset="0"/>
                          <a:ea typeface="MS Mincho"/>
                          <a:cs typeface="Arial" panose="020B0604020202020204" pitchFamily="34" charset="0"/>
                        </a:rPr>
                        <a:t>No</a:t>
                      </a:r>
                      <a:endParaRPr lang="en-US" sz="1800" b="1" dirty="0">
                        <a:effectLst/>
                        <a:latin typeface="Arial" panose="020B0604020202020204" pitchFamily="34" charset="0"/>
                        <a:ea typeface="MS Mincho"/>
                        <a:cs typeface="Arial" panose="020B060402020202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ea typeface="MS Mincho"/>
                          <a:cs typeface="Arial" panose="020B0604020202020204" pitchFamily="34" charset="0"/>
                        </a:rPr>
                        <a:t>1</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ea typeface="MS Mincho"/>
                          <a:cs typeface="Arial" panose="020B0604020202020204" pitchFamily="34" charset="0"/>
                        </a:rPr>
                        <a:t>20.34</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896">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Direct algorithm </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effectLst/>
                          <a:latin typeface="Arial" panose="020B0604020202020204" pitchFamily="34" charset="0"/>
                          <a:ea typeface="MS Mincho"/>
                          <a:cs typeface="Arial" panose="020B0604020202020204" pitchFamily="34" charset="0"/>
                        </a:rPr>
                        <a:t>No</a:t>
                      </a:r>
                      <a:endParaRPr lang="en-US" sz="1800" b="1" dirty="0">
                        <a:effectLst/>
                        <a:latin typeface="Arial" panose="020B0604020202020204" pitchFamily="34" charset="0"/>
                        <a:ea typeface="MS Mincho"/>
                        <a:cs typeface="Arial" panose="020B060402020202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ea typeface="MS Mincho"/>
                          <a:cs typeface="Arial" panose="020B0604020202020204" pitchFamily="34" charset="0"/>
                        </a:rPr>
                        <a:t>16</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ea typeface="MS Mincho"/>
                          <a:cs typeface="Arial" panose="020B0604020202020204" pitchFamily="34" charset="0"/>
                        </a:rPr>
                        <a:t>11.61</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896">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CD direct algorithm </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effectLst/>
                          <a:latin typeface="Arial" panose="020B0604020202020204" pitchFamily="34" charset="0"/>
                          <a:ea typeface="MS Mincho"/>
                          <a:cs typeface="Arial" panose="020B0604020202020204" pitchFamily="34" charset="0"/>
                        </a:rPr>
                        <a:t>Phone</a:t>
                      </a:r>
                      <a:endParaRPr lang="en-US" sz="1800" b="1" dirty="0">
                        <a:effectLst/>
                        <a:latin typeface="Arial" panose="020B0604020202020204" pitchFamily="34" charset="0"/>
                        <a:ea typeface="MS Mincho"/>
                        <a:cs typeface="Arial" panose="020B060402020202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a:effectLst/>
                          <a:latin typeface="Arial" panose="020B0604020202020204" pitchFamily="34" charset="0"/>
                          <a:ea typeface="MS Mincho"/>
                          <a:cs typeface="Arial" panose="020B0604020202020204" pitchFamily="34" charset="0"/>
                        </a:rPr>
                        <a:t>1</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ea typeface="MS Mincho"/>
                          <a:cs typeface="Arial" panose="020B0604020202020204" pitchFamily="34" charset="0"/>
                        </a:rPr>
                        <a:t>15.81</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896">
                <a:tc>
                  <a:txBody>
                    <a:bodyPr/>
                    <a:lstStyle/>
                    <a:p>
                      <a:pPr marL="0" marR="0">
                        <a:spcBef>
                          <a:spcPts val="0"/>
                        </a:spcBef>
                        <a:spcAft>
                          <a:spcPts val="0"/>
                        </a:spcAft>
                      </a:pPr>
                      <a:r>
                        <a:rPr lang="en-US" sz="1800" b="1">
                          <a:effectLst/>
                          <a:latin typeface="Arial" panose="020B0604020202020204" pitchFamily="34" charset="0"/>
                          <a:ea typeface="MS Mincho"/>
                          <a:cs typeface="Arial" panose="020B0604020202020204" pitchFamily="34" charset="0"/>
                        </a:rPr>
                        <a:t>CD direct algorithm </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effectLst/>
                          <a:latin typeface="Arial" panose="020B0604020202020204" pitchFamily="34" charset="0"/>
                          <a:ea typeface="MS Mincho"/>
                          <a:cs typeface="Arial" panose="020B0604020202020204" pitchFamily="34" charset="0"/>
                        </a:rPr>
                        <a:t>Phone</a:t>
                      </a:r>
                      <a:endParaRPr lang="en-US" sz="1800" b="1" dirty="0">
                        <a:effectLst/>
                        <a:latin typeface="Arial" panose="020B0604020202020204" pitchFamily="34" charset="0"/>
                        <a:ea typeface="MS Mincho"/>
                        <a:cs typeface="Arial" panose="020B060402020202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ea typeface="MS Mincho"/>
                          <a:cs typeface="Arial" panose="020B0604020202020204" pitchFamily="34" charset="0"/>
                        </a:rPr>
                        <a:t>16</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ea typeface="MS Mincho"/>
                          <a:cs typeface="Arial" panose="020B0604020202020204" pitchFamily="34" charset="0"/>
                        </a:rPr>
                        <a:t>9.81</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a:latin typeface="Arial" panose="020B0604020202020204" pitchFamily="34" charset="0"/>
                <a:cs typeface="Arial" panose="020B0604020202020204" pitchFamily="34" charset="0"/>
              </a:rPr>
              <a:t>Learning the Lexicon: RM Dataset</a:t>
            </a:r>
          </a:p>
        </p:txBody>
      </p:sp>
    </p:spTree>
    <p:extLst>
      <p:ext uri="{BB962C8B-B14F-4D97-AF65-F5344CB8AC3E}">
        <p14:creationId xmlns:p14="http://schemas.microsoft.com/office/powerpoint/2010/main" val="125709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0367" y="2618073"/>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pPr>
              <a:spcAft>
                <a:spcPts val="1200"/>
              </a:spcAft>
            </a:pPr>
            <a:endParaRPr lang="en-US" dirty="0"/>
          </a:p>
        </p:txBody>
      </p:sp>
      <p:sp>
        <p:nvSpPr>
          <p:cNvPr id="3" name="TextBox 2"/>
          <p:cNvSpPr txBox="1"/>
          <p:nvPr/>
        </p:nvSpPr>
        <p:spPr>
          <a:xfrm>
            <a:off x="222251" y="559570"/>
            <a:ext cx="8694738" cy="5801589"/>
          </a:xfrm>
          <a:prstGeom prst="rect">
            <a:avLst/>
          </a:prstGeom>
          <a:noFill/>
        </p:spPr>
        <p:txBody>
          <a:bodyPr wrap="square" lIns="0" tIns="0" rIns="0" bIns="0" rtlCol="0">
            <a:spAutoFit/>
          </a:bodyPr>
          <a:lstStyle/>
          <a:p>
            <a:pPr marL="0" lvl="1">
              <a:spcAft>
                <a:spcPts val="600"/>
              </a:spcAft>
            </a:pPr>
            <a:r>
              <a:rPr lang="en-US" b="1" dirty="0" smtClean="0">
                <a:latin typeface="Arial" panose="020B0604020202020204" pitchFamily="34" charset="0"/>
                <a:cs typeface="Arial" panose="020B0604020202020204" pitchFamily="34" charset="0"/>
              </a:rPr>
              <a:t>Speech Recognition:</a:t>
            </a:r>
          </a:p>
          <a:p>
            <a:pPr marL="228600" lvl="1" indent="-228600">
              <a:spcAft>
                <a:spcPts val="600"/>
              </a:spcAft>
              <a:buFont typeface="Arial"/>
              <a:buChar char="•"/>
            </a:pPr>
            <a:r>
              <a:rPr lang="en-US" b="1" dirty="0" smtClean="0">
                <a:solidFill>
                  <a:srgbClr val="FF0000"/>
                </a:solidFill>
                <a:latin typeface="Arial" panose="020B0604020202020204" pitchFamily="34" charset="0"/>
                <a:cs typeface="Arial" panose="020B0604020202020204" pitchFamily="34" charset="0"/>
              </a:rPr>
              <a:t>A new nonparametric Bayesian HMM named DHDPHMM has been developed</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T</a:t>
            </a:r>
            <a:r>
              <a:rPr lang="en-US" b="1" dirty="0" smtClean="0">
                <a:latin typeface="Arial" panose="020B0604020202020204" pitchFamily="34" charset="0"/>
                <a:cs typeface="Arial" panose="020B0604020202020204" pitchFamily="34" charset="0"/>
              </a:rPr>
              <a:t>hrough experimentation we have shown that </a:t>
            </a:r>
            <a:r>
              <a:rPr lang="en-US" b="1" dirty="0">
                <a:latin typeface="Arial" panose="020B0604020202020204" pitchFamily="34" charset="0"/>
                <a:cs typeface="Arial" panose="020B0604020202020204" pitchFamily="34" charset="0"/>
              </a:rPr>
              <a:t>the proposed model outperforms HDPHMM by </a:t>
            </a:r>
            <a:r>
              <a:rPr lang="en-US" b="1" i="1" dirty="0">
                <a:latin typeface="Arial" panose="020B0604020202020204" pitchFamily="34" charset="0"/>
                <a:cs typeface="Arial" panose="020B0604020202020204" pitchFamily="34" charset="0"/>
              </a:rPr>
              <a:t>14%</a:t>
            </a:r>
            <a:r>
              <a:rPr lang="en-US" b="1"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21.42%</a:t>
            </a:r>
            <a:r>
              <a:rPr lang="en-US" b="1" dirty="0">
                <a:latin typeface="Arial" panose="020B0604020202020204" pitchFamily="34" charset="0"/>
                <a:cs typeface="Arial" panose="020B0604020202020204" pitchFamily="34" charset="0"/>
              </a:rPr>
              <a:t> vs. </a:t>
            </a:r>
            <a:r>
              <a:rPr lang="en-US" b="1" i="1" dirty="0">
                <a:latin typeface="Arial" panose="020B0604020202020204" pitchFamily="34" charset="0"/>
                <a:cs typeface="Arial" panose="020B0604020202020204" pitchFamily="34" charset="0"/>
              </a:rPr>
              <a:t>24.40%</a:t>
            </a:r>
            <a:r>
              <a:rPr lang="en-US" b="1" dirty="0">
                <a:latin typeface="Arial" panose="020B0604020202020204" pitchFamily="34" charset="0"/>
                <a:cs typeface="Arial" panose="020B0604020202020204" pitchFamily="34" charset="0"/>
              </a:rPr>
              <a:t> error rate</a:t>
            </a:r>
            <a:r>
              <a:rPr lang="en-US" b="1" dirty="0" smtClean="0">
                <a:latin typeface="Arial" panose="020B0604020202020204" pitchFamily="34" charset="0"/>
                <a:cs typeface="Arial" panose="020B0604020202020204" pitchFamily="34" charset="0"/>
              </a:rPr>
              <a:t>).</a:t>
            </a:r>
          </a:p>
          <a:p>
            <a:pPr marL="228600" lvl="1" indent="-228600">
              <a:spcAft>
                <a:spcPts val="600"/>
              </a:spcAft>
              <a:buFont typeface="Arial"/>
              <a:buChar char="•"/>
            </a:pPr>
            <a:r>
              <a:rPr lang="en-US" b="1" dirty="0" smtClean="0">
                <a:latin typeface="Arial" panose="020B0604020202020204" pitchFamily="34" charset="0"/>
                <a:cs typeface="Arial" panose="020B0604020202020204" pitchFamily="34" charset="0"/>
              </a:rPr>
              <a:t>It is shown that </a:t>
            </a:r>
            <a:r>
              <a:rPr lang="en-US" b="1" dirty="0">
                <a:latin typeface="Arial" panose="020B0604020202020204" pitchFamily="34" charset="0"/>
                <a:cs typeface="Arial" panose="020B0604020202020204" pitchFamily="34" charset="0"/>
              </a:rPr>
              <a:t>the performance of this model is better than a discriminatively trained HMM and is similar to other state of the art algorithms for a phoneme classification task (21.42% vs. 24.60</a:t>
            </a:r>
            <a:r>
              <a:rPr lang="en-US" b="1" dirty="0" smtClean="0">
                <a:latin typeface="Arial" panose="020B0604020202020204" pitchFamily="34" charset="0"/>
                <a:cs typeface="Arial" panose="020B0604020202020204" pitchFamily="34" charset="0"/>
              </a:rPr>
              <a:t>%).</a:t>
            </a:r>
          </a:p>
          <a:p>
            <a:pPr marL="228600" lvl="1" indent="-228600">
              <a:spcAft>
                <a:spcPts val="600"/>
              </a:spcAft>
              <a:buFont typeface="Arial"/>
              <a:buChar char="•"/>
            </a:pPr>
            <a:r>
              <a:rPr lang="en-US" b="1" dirty="0" smtClean="0">
                <a:solidFill>
                  <a:srgbClr val="FF0000"/>
                </a:solidFill>
                <a:latin typeface="Arial" panose="020B0604020202020204" pitchFamily="34" charset="0"/>
                <a:cs typeface="Arial" panose="020B0604020202020204" pitchFamily="34" charset="0"/>
              </a:rPr>
              <a:t>A generative </a:t>
            </a:r>
            <a:r>
              <a:rPr lang="en-US" b="1" dirty="0">
                <a:solidFill>
                  <a:srgbClr val="FF0000"/>
                </a:solidFill>
                <a:latin typeface="Arial" panose="020B0604020202020204" pitchFamily="34" charset="0"/>
                <a:cs typeface="Arial" panose="020B0604020202020204" pitchFamily="34" charset="0"/>
              </a:rPr>
              <a:t>model for semi-supervised training of </a:t>
            </a:r>
            <a:r>
              <a:rPr lang="en-US" b="1" dirty="0" smtClean="0">
                <a:solidFill>
                  <a:srgbClr val="FF0000"/>
                </a:solidFill>
                <a:latin typeface="Arial" panose="020B0604020202020204" pitchFamily="34" charset="0"/>
                <a:cs typeface="Arial" panose="020B0604020202020204" pitchFamily="34" charset="0"/>
              </a:rPr>
              <a:t>DHDPHMM is introduced</a:t>
            </a:r>
            <a:r>
              <a:rPr lang="en-US" b="1" dirty="0">
                <a:latin typeface="Arial" panose="020B0604020202020204" pitchFamily="34" charset="0"/>
                <a:cs typeface="Arial" panose="020B0604020202020204" pitchFamily="34" charset="0"/>
              </a:rPr>
              <a:t>. Through experimentation we have shown that CI </a:t>
            </a:r>
            <a:r>
              <a:rPr lang="en-US" b="1" dirty="0" smtClean="0">
                <a:latin typeface="Arial" panose="020B0604020202020204" pitchFamily="34" charset="0"/>
                <a:cs typeface="Arial" panose="020B0604020202020204" pitchFamily="34" charset="0"/>
              </a:rPr>
              <a:t>DHDPHMM </a:t>
            </a:r>
            <a:r>
              <a:rPr lang="en-US" b="1" dirty="0">
                <a:latin typeface="Arial" panose="020B0604020202020204" pitchFamily="34" charset="0"/>
                <a:cs typeface="Arial" panose="020B0604020202020204" pitchFamily="34" charset="0"/>
              </a:rPr>
              <a:t>outperforms a baseline HMM trained using maximum likelihood or MMI (28.36% vs. 30.30</a:t>
            </a:r>
            <a:r>
              <a:rPr lang="en-US" b="1" dirty="0" smtClean="0">
                <a:latin typeface="Arial" panose="020B0604020202020204" pitchFamily="34" charset="0"/>
                <a:cs typeface="Arial" panose="020B0604020202020204" pitchFamily="34" charset="0"/>
              </a:rPr>
              <a:t>%). </a:t>
            </a:r>
          </a:p>
          <a:p>
            <a:pPr marL="0" lvl="1">
              <a:spcAft>
                <a:spcPts val="600"/>
              </a:spcAft>
            </a:pPr>
            <a:r>
              <a:rPr lang="en-US" b="1" dirty="0" smtClean="0">
                <a:latin typeface="Arial" panose="020B0604020202020204" pitchFamily="34" charset="0"/>
                <a:cs typeface="Arial" panose="020B0604020202020204" pitchFamily="34" charset="0"/>
              </a:rPr>
              <a:t>Speech </a:t>
            </a:r>
            <a:r>
              <a:rPr lang="en-US" b="1" dirty="0">
                <a:latin typeface="Arial" panose="020B0604020202020204" pitchFamily="34" charset="0"/>
                <a:cs typeface="Arial" panose="020B0604020202020204" pitchFamily="34" charset="0"/>
              </a:rPr>
              <a:t>segmentation and </a:t>
            </a:r>
            <a:r>
              <a:rPr lang="en-US" b="1" dirty="0">
                <a:solidFill>
                  <a:srgbClr val="FF0000"/>
                </a:solidFill>
                <a:latin typeface="Arial" panose="020B0604020202020204" pitchFamily="34" charset="0"/>
                <a:cs typeface="Arial" panose="020B0604020202020204" pitchFamily="34" charset="0"/>
              </a:rPr>
              <a:t>acoustic unit </a:t>
            </a:r>
            <a:r>
              <a:rPr lang="en-US" b="1" dirty="0" smtClean="0">
                <a:solidFill>
                  <a:srgbClr val="FF0000"/>
                </a:solidFill>
                <a:latin typeface="Arial" panose="020B0604020202020204" pitchFamily="34" charset="0"/>
                <a:cs typeface="Arial" panose="020B0604020202020204" pitchFamily="34" charset="0"/>
              </a:rPr>
              <a:t>discovery:</a:t>
            </a:r>
            <a:endParaRPr lang="en-US" b="1" dirty="0" smtClean="0">
              <a:latin typeface="Arial" panose="020B0604020202020204" pitchFamily="34" charset="0"/>
              <a:cs typeface="Arial" panose="020B0604020202020204" pitchFamily="34" charset="0"/>
            </a:endParaRPr>
          </a:p>
          <a:p>
            <a:pPr marL="228600" lvl="1" indent="-228600">
              <a:spcAft>
                <a:spcPts val="600"/>
              </a:spcAft>
              <a:buFont typeface="Arial"/>
              <a:buChar char="•"/>
            </a:pPr>
            <a:r>
              <a:rPr lang="en-US" b="1" dirty="0">
                <a:latin typeface="Arial" panose="020B0604020202020204" pitchFamily="34" charset="0"/>
                <a:cs typeface="Arial" panose="020B0604020202020204" pitchFamily="34" charset="0"/>
              </a:rPr>
              <a:t>S</a:t>
            </a:r>
            <a:r>
              <a:rPr lang="en-US" b="1" dirty="0" smtClean="0">
                <a:latin typeface="Arial" panose="020B0604020202020204" pitchFamily="34" charset="0"/>
                <a:cs typeface="Arial" panose="020B0604020202020204" pitchFamily="34" charset="0"/>
              </a:rPr>
              <a:t>egmentation performance </a:t>
            </a:r>
            <a:r>
              <a:rPr lang="en-US" b="1" dirty="0">
                <a:latin typeface="Arial" panose="020B0604020202020204" pitchFamily="34" charset="0"/>
                <a:cs typeface="Arial" panose="020B0604020202020204" pitchFamily="34" charset="0"/>
              </a:rPr>
              <a:t>of an ADU transducer </a:t>
            </a:r>
            <a:r>
              <a:rPr lang="en-US" b="1" dirty="0" smtClean="0">
                <a:latin typeface="Arial" panose="020B0604020202020204" pitchFamily="34" charset="0"/>
                <a:cs typeface="Arial" panose="020B0604020202020204" pitchFamily="34" charset="0"/>
              </a:rPr>
              <a:t>is shown to be better </a:t>
            </a:r>
            <a:r>
              <a:rPr lang="en-US" b="1" dirty="0">
                <a:latin typeface="Arial" panose="020B0604020202020204" pitchFamily="34" charset="0"/>
                <a:cs typeface="Arial" panose="020B0604020202020204" pitchFamily="34" charset="0"/>
              </a:rPr>
              <a:t>than an unsupervised baseline (76.62% vs. 70.80% F-score) and can be compared with state of art semi-supervised </a:t>
            </a:r>
            <a:r>
              <a:rPr lang="en-US" b="1" dirty="0" smtClean="0">
                <a:latin typeface="Arial" panose="020B0604020202020204" pitchFamily="34" charset="0"/>
                <a:cs typeface="Arial" panose="020B0604020202020204" pitchFamily="34" charset="0"/>
              </a:rPr>
              <a:t>algorithms.</a:t>
            </a:r>
          </a:p>
          <a:p>
            <a:pPr marL="228600" lvl="1" indent="-228600">
              <a:spcAft>
                <a:spcPts val="600"/>
              </a:spcAft>
              <a:buFont typeface="Arial"/>
              <a:buChar char="•"/>
            </a:pPr>
            <a:r>
              <a:rPr lang="en-US" b="1" dirty="0">
                <a:latin typeface="Arial" panose="020B0604020202020204" pitchFamily="34" charset="0"/>
                <a:cs typeface="Arial" panose="020B0604020202020204" pitchFamily="34" charset="0"/>
              </a:rPr>
              <a:t>A</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simple </a:t>
            </a:r>
            <a:r>
              <a:rPr lang="en-US" b="1" dirty="0">
                <a:solidFill>
                  <a:srgbClr val="FF0000"/>
                </a:solidFill>
                <a:latin typeface="Arial" panose="020B0604020202020204" pitchFamily="34" charset="0"/>
                <a:cs typeface="Arial" panose="020B0604020202020204" pitchFamily="34" charset="0"/>
              </a:rPr>
              <a:t>unsupervised STD by query algorithm </a:t>
            </a:r>
            <a:r>
              <a:rPr lang="en-US" b="1" dirty="0">
                <a:latin typeface="Arial" panose="020B0604020202020204" pitchFamily="34" charset="0"/>
                <a:cs typeface="Arial" panose="020B0604020202020204" pitchFamily="34" charset="0"/>
              </a:rPr>
              <a:t>based on an ADU </a:t>
            </a:r>
            <a:r>
              <a:rPr lang="en-US" b="1" dirty="0" smtClean="0">
                <a:latin typeface="Arial" panose="020B0604020202020204" pitchFamily="34" charset="0"/>
                <a:cs typeface="Arial" panose="020B0604020202020204" pitchFamily="34" charset="0"/>
              </a:rPr>
              <a:t>transducer performs </a:t>
            </a:r>
            <a:r>
              <a:rPr lang="en-US" b="1" dirty="0">
                <a:latin typeface="Arial" panose="020B0604020202020204" pitchFamily="34" charset="0"/>
                <a:cs typeface="Arial" panose="020B0604020202020204" pitchFamily="34" charset="0"/>
              </a:rPr>
              <a:t>better than other unsupervised algorithms</a:t>
            </a:r>
            <a:r>
              <a:rPr lang="en-US" b="1" dirty="0" smtClean="0">
                <a:latin typeface="Arial" panose="020B0604020202020204" pitchFamily="34" charset="0"/>
                <a:cs typeface="Arial" panose="020B0604020202020204" pitchFamily="34" charset="0"/>
              </a:rPr>
              <a:t>.</a:t>
            </a:r>
          </a:p>
          <a:p>
            <a:pPr marL="228600" lvl="1" indent="-228600">
              <a:spcAft>
                <a:spcPts val="600"/>
              </a:spcAft>
              <a:buFont typeface="Arial"/>
              <a:buChar char="•"/>
            </a:pPr>
            <a:r>
              <a:rPr lang="en-US" b="1" dirty="0" smtClean="0">
                <a:latin typeface="Arial" panose="020B0604020202020204" pitchFamily="34" charset="0"/>
                <a:cs typeface="Arial" panose="020B0604020202020204" pitchFamily="34" charset="0"/>
              </a:rPr>
              <a:t>A semi-supervised </a:t>
            </a:r>
            <a:r>
              <a:rPr lang="en-US" b="1" dirty="0">
                <a:latin typeface="Arial" panose="020B0604020202020204" pitchFamily="34" charset="0"/>
                <a:cs typeface="Arial" panose="020B0604020202020204" pitchFamily="34" charset="0"/>
              </a:rPr>
              <a:t>algorithm to </a:t>
            </a:r>
            <a:r>
              <a:rPr lang="en-US" b="1" dirty="0">
                <a:solidFill>
                  <a:srgbClr val="FF0000"/>
                </a:solidFill>
                <a:latin typeface="Arial" panose="020B0604020202020204" pitchFamily="34" charset="0"/>
                <a:cs typeface="Arial" panose="020B0604020202020204" pitchFamily="34" charset="0"/>
              </a:rPr>
              <a:t>learn a lexicon </a:t>
            </a:r>
            <a:r>
              <a:rPr lang="en-US" b="1" dirty="0">
                <a:latin typeface="Arial" panose="020B0604020202020204" pitchFamily="34" charset="0"/>
                <a:cs typeface="Arial" panose="020B0604020202020204" pitchFamily="34" charset="0"/>
              </a:rPr>
              <a:t>from acoustic observations and a parallel word-level </a:t>
            </a:r>
            <a:r>
              <a:rPr lang="en-US" b="1" dirty="0" smtClean="0">
                <a:latin typeface="Arial" panose="020B0604020202020204" pitchFamily="34" charset="0"/>
                <a:cs typeface="Arial" panose="020B0604020202020204" pitchFamily="34" charset="0"/>
              </a:rPr>
              <a:t>transcription has been shown to learn ADUs that generalize and results in competitive performance at lower complexity.</a:t>
            </a:r>
          </a:p>
        </p:txBody>
      </p:sp>
      <p:sp>
        <p:nvSpPr>
          <p:cNvPr id="4"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latin typeface="Arial" panose="020B0604020202020204" pitchFamily="34" charset="0"/>
                <a:cs typeface="Arial" panose="020B0604020202020204" pitchFamily="34" charset="0"/>
              </a:rPr>
              <a:t>Summary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82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905" y="750311"/>
            <a:ext cx="8660669" cy="4339650"/>
          </a:xfrm>
          <a:prstGeom prst="rect">
            <a:avLst/>
          </a:prstGeom>
          <a:noFill/>
        </p:spPr>
        <p:txBody>
          <a:bodyPr wrap="square" lIns="0" tIns="0" rIns="0" bIns="0" rtlCol="0">
            <a:spAutoFit/>
          </a:bodyPr>
          <a:lstStyle>
            <a:defPPr>
              <a:defRPr lang="en-US"/>
            </a:defPPr>
            <a:lvl1pPr indent="0">
              <a:spcAft>
                <a:spcPts val="1200"/>
              </a:spcAft>
              <a:buFont typeface="Arial"/>
              <a:buNone/>
              <a:defRPr b="1">
                <a:latin typeface="Arial" panose="020B0604020202020204" pitchFamily="34" charset="0"/>
                <a:cs typeface="Arial" panose="020B0604020202020204" pitchFamily="34" charset="0"/>
              </a:defRPr>
            </a:lvl1pPr>
          </a:lstStyle>
          <a:p>
            <a:pPr marL="228600" indent="-228600">
              <a:buFont typeface="Arial"/>
              <a:buChar char="•"/>
            </a:pPr>
            <a:r>
              <a:rPr lang="en-US" dirty="0">
                <a:solidFill>
                  <a:srgbClr val="FF0000"/>
                </a:solidFill>
              </a:rPr>
              <a:t>Nested DHDPHMM: </a:t>
            </a:r>
            <a:r>
              <a:rPr lang="en-US" dirty="0"/>
              <a:t>sharing mixture component across states is proven to be a useful extension of HDPHMM. Another level of generalization is to share components across models. This can be achieved with another level </a:t>
            </a:r>
            <a:r>
              <a:rPr lang="en-US" dirty="0" smtClean="0"/>
              <a:t>in the hierarchy</a:t>
            </a:r>
            <a:r>
              <a:rPr lang="en-US" dirty="0"/>
              <a:t>. The resulting model can be used for direct context modeling </a:t>
            </a:r>
            <a:r>
              <a:rPr lang="en-US" dirty="0" smtClean="0"/>
              <a:t>among </a:t>
            </a:r>
            <a:r>
              <a:rPr lang="en-US" dirty="0"/>
              <a:t>other </a:t>
            </a:r>
            <a:r>
              <a:rPr lang="en-US" dirty="0" smtClean="0"/>
              <a:t>applications.</a:t>
            </a:r>
            <a:endParaRPr lang="en-US" dirty="0"/>
          </a:p>
          <a:p>
            <a:pPr marL="228600" indent="-228600">
              <a:buFont typeface="Arial"/>
              <a:buChar char="•"/>
            </a:pPr>
            <a:r>
              <a:rPr lang="en-US" dirty="0">
                <a:solidFill>
                  <a:srgbClr val="FF0000"/>
                </a:solidFill>
              </a:rPr>
              <a:t>Different Priors: </a:t>
            </a:r>
            <a:r>
              <a:rPr lang="en-US" dirty="0"/>
              <a:t>We have used Dirichlet process priors in all models developed or used in this dissertation. It has been shown that DP impose certain learning constraints on the model therefore it is important to study other type of priors for problems discussed in this </a:t>
            </a:r>
            <a:r>
              <a:rPr lang="en-US" dirty="0" smtClean="0"/>
              <a:t>dissertation.</a:t>
            </a:r>
            <a:endParaRPr lang="en-US" dirty="0"/>
          </a:p>
          <a:p>
            <a:pPr marL="228600" indent="-228600">
              <a:buFont typeface="Arial"/>
              <a:buChar char="•"/>
            </a:pPr>
            <a:r>
              <a:rPr lang="en-US" dirty="0">
                <a:solidFill>
                  <a:srgbClr val="FF0000"/>
                </a:solidFill>
              </a:rPr>
              <a:t>HDPHMM/DHDPHMM with HMM State: </a:t>
            </a:r>
            <a:r>
              <a:rPr lang="en-US" dirty="0"/>
              <a:t>We can extend the HDPHMM model by using hierarchical HMMs (HHMMs) in the definition. This allows us to learn models with </a:t>
            </a:r>
            <a:r>
              <a:rPr lang="en-US" dirty="0" err="1" smtClean="0"/>
              <a:t>nonstationary</a:t>
            </a:r>
            <a:r>
              <a:rPr lang="en-US" dirty="0" smtClean="0"/>
              <a:t> states.</a:t>
            </a:r>
            <a:endParaRPr lang="en-US" dirty="0"/>
          </a:p>
          <a:p>
            <a:pPr marL="228600" indent="-228600">
              <a:buFont typeface="Arial"/>
              <a:buChar char="•"/>
            </a:pPr>
            <a:r>
              <a:rPr lang="en-US" dirty="0" smtClean="0">
                <a:solidFill>
                  <a:srgbClr val="FF0000"/>
                </a:solidFill>
              </a:rPr>
              <a:t>Other Potential Topics: </a:t>
            </a:r>
            <a:r>
              <a:rPr lang="en-US" dirty="0"/>
              <a:t>Use larger </a:t>
            </a:r>
            <a:r>
              <a:rPr lang="en-US" dirty="0" smtClean="0"/>
              <a:t>and more difficult datasets, discriminative </a:t>
            </a:r>
            <a:r>
              <a:rPr lang="en-US" dirty="0"/>
              <a:t>training, </a:t>
            </a:r>
            <a:r>
              <a:rPr lang="en-US" dirty="0" smtClean="0"/>
              <a:t>and hybrid DHDPHMM/DNN approaches.</a:t>
            </a:r>
            <a:endParaRPr lang="en-US" dirty="0"/>
          </a:p>
        </p:txBody>
      </p:sp>
      <p:sp>
        <p:nvSpPr>
          <p:cNvPr id="4"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latin typeface="Arial" panose="020B0604020202020204" pitchFamily="34" charset="0"/>
                <a:cs typeface="Arial" panose="020B0604020202020204" pitchFamily="34" charset="0"/>
              </a:rPr>
              <a:t>Future Directions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201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164" r="32413"/>
          <a:stretch/>
        </p:blipFill>
        <p:spPr bwMode="auto">
          <a:xfrm>
            <a:off x="4389747" y="1568937"/>
            <a:ext cx="4524066" cy="4947027"/>
          </a:xfrm>
          <a:prstGeom prst="rect">
            <a:avLst/>
          </a:prstGeom>
          <a:ln>
            <a:noFill/>
          </a:ln>
          <a:extLst>
            <a:ext uri="{53640926-AAD7-44d8-BBD7-CCE9431645EC}">
              <a14:shadowObscured xmlns:a14="http://schemas.microsoft.com/office/drawing/2010/main" xmlns=""/>
            </a:ext>
          </a:extLst>
        </p:spPr>
      </p:pic>
      <p:pic>
        <p:nvPicPr>
          <p:cNvPr id="51365" name="Picture 1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441" y="623353"/>
            <a:ext cx="3013333" cy="84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latin typeface="Arial" panose="020B0604020202020204" pitchFamily="34" charset="0"/>
                <a:cs typeface="Arial" panose="020B0604020202020204" pitchFamily="34" charset="0"/>
              </a:rPr>
              <a:t>The Acoustic Modeling Problem</a:t>
            </a:r>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197244" y="667035"/>
            <a:ext cx="4571606" cy="5078313"/>
          </a:xfrm>
          <a:prstGeom prst="rect">
            <a:avLst/>
          </a:prstGeom>
          <a:noFill/>
        </p:spPr>
        <p:txBody>
          <a:bodyPr wrap="square" lIns="0" tIns="0" rIns="0" bIns="0" rtlCol="0">
            <a:spAutoFit/>
          </a:bodyPr>
          <a:lstStyle/>
          <a:p>
            <a:pPr marL="173038" indent="-173038">
              <a:spcAft>
                <a:spcPts val="1200"/>
              </a:spcAft>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Goal: Find the optimal sequence</a:t>
            </a:r>
            <a:br>
              <a:rPr lang="en-US" sz="2000" b="1" dirty="0" smtClean="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of words</a:t>
            </a:r>
          </a:p>
          <a:p>
            <a:pPr marL="344488" indent="-171450">
              <a:spcAft>
                <a:spcPts val="1200"/>
              </a:spcAft>
              <a:buFont typeface="Wingdings" charset="2"/>
              <a:buChar char="§"/>
            </a:pPr>
            <a:r>
              <a:rPr lang="en-US" sz="2000" b="1" dirty="0" smtClean="0">
                <a:latin typeface="Arial" panose="020B0604020202020204" pitchFamily="34" charset="0"/>
                <a:cs typeface="Arial" panose="020B0604020202020204" pitchFamily="34" charset="0"/>
              </a:rPr>
              <a:t>P(W): Language model</a:t>
            </a:r>
          </a:p>
          <a:p>
            <a:pPr marL="344488" indent="-171450">
              <a:spcAft>
                <a:spcPts val="1200"/>
              </a:spcAft>
              <a:buFont typeface="Wingdings" charset="2"/>
              <a:buChar char="§"/>
            </a:pPr>
            <a:r>
              <a:rPr lang="en-US" sz="2000" b="1" dirty="0" smtClean="0">
                <a:solidFill>
                  <a:srgbClr val="FF0000"/>
                </a:solidFill>
                <a:latin typeface="Arial" panose="020B0604020202020204" pitchFamily="34" charset="0"/>
                <a:cs typeface="Arial" panose="020B0604020202020204" pitchFamily="34" charset="0"/>
              </a:rPr>
              <a:t>P(A|W): Acoustic model</a:t>
            </a:r>
          </a:p>
          <a:p>
            <a:pPr marL="173038" indent="-173038">
              <a:spcAft>
                <a:spcPts val="1200"/>
              </a:spcAft>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Sub-word acoustic units:</a:t>
            </a:r>
          </a:p>
          <a:p>
            <a:pPr marL="344488" indent="-171450">
              <a:spcAft>
                <a:spcPts val="1200"/>
              </a:spcAft>
              <a:buFont typeface="Wingdings" charset="2"/>
              <a:buChar char="§"/>
            </a:pPr>
            <a:r>
              <a:rPr lang="en-US" sz="2000" b="1" dirty="0" smtClean="0">
                <a:latin typeface="Arial" panose="020B0604020202020204" pitchFamily="34" charset="0"/>
                <a:cs typeface="Arial" panose="020B0604020202020204" pitchFamily="34" charset="0"/>
              </a:rPr>
              <a:t>Sophisticated statistical models (HMM-GMM, deep learning)</a:t>
            </a:r>
          </a:p>
          <a:p>
            <a:pPr marL="344488" indent="-171450">
              <a:spcAft>
                <a:spcPts val="1200"/>
              </a:spcAft>
              <a:buFont typeface="Wingdings" charset="2"/>
              <a:buChar char="§"/>
            </a:pPr>
            <a:r>
              <a:rPr lang="en-US" sz="2000" b="1" dirty="0" smtClean="0">
                <a:latin typeface="Arial" panose="020B0604020202020204" pitchFamily="34" charset="0"/>
                <a:cs typeface="Arial" panose="020B0604020202020204" pitchFamily="34" charset="0"/>
              </a:rPr>
              <a:t>Context dependent (CD) models</a:t>
            </a:r>
            <a:br>
              <a:rPr lang="en-US" sz="2000" b="1" dirty="0" smtClean="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a:t>
            </a:r>
            <a:r>
              <a:rPr lang="en-US" sz="2000" b="1" dirty="0" err="1" smtClean="0">
                <a:latin typeface="Arial" panose="020B0604020202020204" pitchFamily="34" charset="0"/>
                <a:cs typeface="Arial" panose="020B0604020202020204" pitchFamily="34" charset="0"/>
              </a:rPr>
              <a:t>aa</a:t>
            </a:r>
            <a:r>
              <a:rPr lang="en-US" sz="2000" b="1" dirty="0" smtClean="0">
                <a:latin typeface="Arial" panose="020B0604020202020204" pitchFamily="34" charset="0"/>
                <a:cs typeface="Arial" panose="020B0604020202020204" pitchFamily="34" charset="0"/>
              </a:rPr>
              <a:t>/ vs. /dx/-/</a:t>
            </a:r>
            <a:r>
              <a:rPr lang="en-US" sz="2000" b="1" dirty="0" err="1" smtClean="0">
                <a:latin typeface="Arial" panose="020B0604020202020204" pitchFamily="34" charset="0"/>
                <a:cs typeface="Arial" panose="020B0604020202020204" pitchFamily="34" charset="0"/>
              </a:rPr>
              <a:t>aa</a:t>
            </a:r>
            <a:r>
              <a:rPr lang="en-US" sz="2000" b="1" dirty="0" smtClean="0">
                <a:latin typeface="Arial" panose="020B0604020202020204" pitchFamily="34" charset="0"/>
                <a:cs typeface="Arial" panose="020B0604020202020204" pitchFamily="34" charset="0"/>
              </a:rPr>
              <a:t>/+/</a:t>
            </a:r>
            <a:r>
              <a:rPr lang="en-US" sz="2000" b="1" dirty="0" err="1" smtClean="0">
                <a:latin typeface="Arial" panose="020B0604020202020204" pitchFamily="34" charset="0"/>
                <a:cs typeface="Arial" panose="020B0604020202020204" pitchFamily="34" charset="0"/>
              </a:rPr>
              <a:t>zh</a:t>
            </a:r>
            <a:r>
              <a:rPr lang="en-US" sz="2000" b="1" dirty="0" smtClean="0">
                <a:latin typeface="Arial" panose="020B0604020202020204" pitchFamily="34" charset="0"/>
                <a:cs typeface="Arial" panose="020B0604020202020204" pitchFamily="34" charset="0"/>
              </a:rPr>
              <a:t>/)</a:t>
            </a:r>
          </a:p>
          <a:p>
            <a:pPr marL="344488" indent="-171450">
              <a:spcAft>
                <a:spcPts val="1200"/>
              </a:spcAft>
              <a:buFont typeface="Wingdings" charset="2"/>
              <a:buChar char="§"/>
            </a:pPr>
            <a:r>
              <a:rPr lang="en-US" sz="2000" b="1" dirty="0" smtClean="0">
                <a:latin typeface="Arial" panose="020B0604020202020204" pitchFamily="34" charset="0"/>
                <a:cs typeface="Arial" panose="020B0604020202020204" pitchFamily="34" charset="0"/>
              </a:rPr>
              <a:t>Very complex models</a:t>
            </a:r>
            <a:br>
              <a:rPr lang="en-US" sz="2000" b="1" dirty="0" smtClean="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(over 10M parameters)</a:t>
            </a:r>
          </a:p>
          <a:p>
            <a:pPr marL="173038" indent="-173038">
              <a:spcAft>
                <a:spcPts val="1200"/>
              </a:spcAft>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Optimizing complexity is a</a:t>
            </a:r>
            <a:br>
              <a:rPr lang="en-US" sz="2000" b="1" dirty="0" smtClean="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difficult problem.</a:t>
            </a:r>
          </a:p>
        </p:txBody>
      </p:sp>
      <p:sp>
        <p:nvSpPr>
          <p:cNvPr id="2" name="Freeform 1"/>
          <p:cNvSpPr/>
          <p:nvPr/>
        </p:nvSpPr>
        <p:spPr>
          <a:xfrm>
            <a:off x="109744" y="2304947"/>
            <a:ext cx="8857882" cy="2696944"/>
          </a:xfrm>
          <a:custGeom>
            <a:avLst/>
            <a:gdLst>
              <a:gd name="connsiteX0" fmla="*/ 0 w 8857882"/>
              <a:gd name="connsiteY0" fmla="*/ 15679 h 2493105"/>
              <a:gd name="connsiteX1" fmla="*/ 4860077 w 8857882"/>
              <a:gd name="connsiteY1" fmla="*/ 0 h 2493105"/>
              <a:gd name="connsiteX2" fmla="*/ 6553265 w 8857882"/>
              <a:gd name="connsiteY2" fmla="*/ 1364152 h 2493105"/>
              <a:gd name="connsiteX3" fmla="*/ 8857882 w 8857882"/>
              <a:gd name="connsiteY3" fmla="*/ 1364152 h 2493105"/>
              <a:gd name="connsiteX4" fmla="*/ 8857882 w 8857882"/>
              <a:gd name="connsiteY4" fmla="*/ 2493105 h 2493105"/>
              <a:gd name="connsiteX5" fmla="*/ 5063887 w 8857882"/>
              <a:gd name="connsiteY5" fmla="*/ 2461745 h 2493105"/>
              <a:gd name="connsiteX6" fmla="*/ 15677 w 8857882"/>
              <a:gd name="connsiteY6" fmla="*/ 2461745 h 2493105"/>
              <a:gd name="connsiteX7" fmla="*/ 0 w 8857882"/>
              <a:gd name="connsiteY7" fmla="*/ 15679 h 249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57882" h="2493105">
                <a:moveTo>
                  <a:pt x="0" y="15679"/>
                </a:moveTo>
                <a:lnTo>
                  <a:pt x="4860077" y="0"/>
                </a:lnTo>
                <a:lnTo>
                  <a:pt x="6553265" y="1364152"/>
                </a:lnTo>
                <a:lnTo>
                  <a:pt x="8857882" y="1364152"/>
                </a:lnTo>
                <a:lnTo>
                  <a:pt x="8857882" y="2493105"/>
                </a:lnTo>
                <a:lnTo>
                  <a:pt x="5063887" y="2461745"/>
                </a:lnTo>
                <a:lnTo>
                  <a:pt x="15677" y="2461745"/>
                </a:lnTo>
                <a:cubicBezTo>
                  <a:pt x="10451" y="1646390"/>
                  <a:pt x="5226" y="831034"/>
                  <a:pt x="0" y="15679"/>
                </a:cubicBezTo>
                <a:close/>
              </a:path>
            </a:pathLst>
          </a:custGeom>
          <a:noFill/>
          <a:ln w="254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940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dissolve">
                                      <p:cBhvr>
                                        <p:cTn id="2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References</a:t>
            </a:r>
            <a:endParaRPr lang="en-US" dirty="0"/>
          </a:p>
        </p:txBody>
      </p:sp>
      <p:sp>
        <p:nvSpPr>
          <p:cNvPr id="3" name="Rectangle 109"/>
          <p:cNvSpPr txBox="1">
            <a:spLocks noChangeArrowheads="1"/>
          </p:cNvSpPr>
          <p:nvPr/>
        </p:nvSpPr>
        <p:spPr>
          <a:xfrm>
            <a:off x="190939" y="638628"/>
            <a:ext cx="8694738" cy="5844721"/>
          </a:xfrm>
          <a:prstGeom prst="rect">
            <a:avLst/>
          </a:prstGeom>
          <a:noFill/>
          <a:ln/>
        </p:spPr>
        <p:txBody>
          <a:bodyPr lIns="0" tIns="0" rIns="0" bIns="0"/>
          <a:lstStyle/>
          <a:p>
            <a:pPr marL="342900" indent="-342900">
              <a:spcAft>
                <a:spcPts val="600"/>
              </a:spcAft>
              <a:buFont typeface="+mj-lt"/>
              <a:buAutoNum type="arabicPeriod"/>
            </a:pPr>
            <a:r>
              <a:rPr lang="en-US" sz="1400" b="1" dirty="0">
                <a:latin typeface="Arial" pitchFamily="34" charset="0"/>
                <a:cs typeface="Arial" pitchFamily="34" charset="0"/>
              </a:rPr>
              <a:t>Harati, A., Picone, J., &amp; Sobel, M. (2013). Left-to-Right HDP-HMM with HDP Emission. </a:t>
            </a:r>
            <a:r>
              <a:rPr lang="en-US" sz="1400" b="1" i="1" dirty="0">
                <a:latin typeface="Arial" pitchFamily="34" charset="0"/>
                <a:cs typeface="Arial" pitchFamily="34" charset="0"/>
              </a:rPr>
              <a:t>Proceedings of the International Conference on Computational Science and Computational Intelligence </a:t>
            </a:r>
            <a:r>
              <a:rPr lang="en-US" sz="1400" b="1" dirty="0">
                <a:latin typeface="Arial" pitchFamily="34" charset="0"/>
                <a:cs typeface="Arial" pitchFamily="34" charset="0"/>
              </a:rPr>
              <a:t>(CSCI) (pp. 1–7). Las Vega, Nevada, USA</a:t>
            </a:r>
            <a:r>
              <a:rPr lang="en-US" sz="1400" b="1" dirty="0" smtClean="0">
                <a:latin typeface="Arial" pitchFamily="34" charset="0"/>
                <a:cs typeface="Arial" pitchFamily="34" charset="0"/>
              </a:rPr>
              <a:t>.</a:t>
            </a:r>
          </a:p>
          <a:p>
            <a:pPr marL="342900" indent="-342900">
              <a:spcAft>
                <a:spcPts val="600"/>
              </a:spcAft>
              <a:buFont typeface="+mj-lt"/>
              <a:buAutoNum type="arabicPeriod"/>
            </a:pPr>
            <a:r>
              <a:rPr lang="en-US" sz="1400" b="1" dirty="0" smtClean="0">
                <a:latin typeface="Arial" pitchFamily="34" charset="0"/>
                <a:cs typeface="Arial" pitchFamily="34" charset="0"/>
              </a:rPr>
              <a:t>Fox</a:t>
            </a:r>
            <a:r>
              <a:rPr lang="en-US" sz="1400" b="1" dirty="0">
                <a:latin typeface="Arial" pitchFamily="34" charset="0"/>
                <a:cs typeface="Arial" pitchFamily="34" charset="0"/>
              </a:rPr>
              <a:t>, E., Sudderth, E., Jordan, M., &amp; Willsky, A. (2011). A Sticky HDP-HMM with Application to Speaker Diarization. </a:t>
            </a:r>
            <a:r>
              <a:rPr lang="en-US" sz="1400" b="1" i="1" dirty="0">
                <a:latin typeface="Arial" pitchFamily="34" charset="0"/>
                <a:cs typeface="Arial" pitchFamily="34" charset="0"/>
              </a:rPr>
              <a:t>The </a:t>
            </a:r>
            <a:r>
              <a:rPr lang="en-US" sz="1400" b="1" i="1" dirty="0" err="1">
                <a:latin typeface="Arial" pitchFamily="34" charset="0"/>
                <a:cs typeface="Arial" pitchFamily="34" charset="0"/>
              </a:rPr>
              <a:t>Annalas</a:t>
            </a:r>
            <a:r>
              <a:rPr lang="en-US" sz="1400" b="1" i="1" dirty="0">
                <a:latin typeface="Arial" pitchFamily="34" charset="0"/>
                <a:cs typeface="Arial" pitchFamily="34" charset="0"/>
              </a:rPr>
              <a:t> of Applied Statistics</a:t>
            </a:r>
            <a:r>
              <a:rPr lang="en-US" sz="1400" b="1" dirty="0">
                <a:latin typeface="Arial" pitchFamily="34" charset="0"/>
                <a:cs typeface="Arial" pitchFamily="34" charset="0"/>
              </a:rPr>
              <a:t>, 5(2A), 1020–1056. </a:t>
            </a:r>
          </a:p>
          <a:p>
            <a:pPr marL="342900" indent="-342900">
              <a:spcAft>
                <a:spcPts val="600"/>
              </a:spcAft>
              <a:buFont typeface="+mj-lt"/>
              <a:buAutoNum type="arabicPeriod"/>
            </a:pPr>
            <a:r>
              <a:rPr lang="en-US" sz="1400" b="1" dirty="0" err="1" smtClean="0">
                <a:latin typeface="Arial" pitchFamily="34" charset="0"/>
                <a:cs typeface="Arial" pitchFamily="34" charset="0"/>
              </a:rPr>
              <a:t>Harati</a:t>
            </a:r>
            <a:r>
              <a:rPr lang="en-US" sz="1400" b="1" dirty="0">
                <a:latin typeface="Arial" pitchFamily="34" charset="0"/>
                <a:cs typeface="Arial" pitchFamily="34" charset="0"/>
              </a:rPr>
              <a:t>, A., </a:t>
            </a:r>
            <a:r>
              <a:rPr lang="en-US" sz="1400" b="1" dirty="0" err="1">
                <a:latin typeface="Arial" pitchFamily="34" charset="0"/>
                <a:cs typeface="Arial" pitchFamily="34" charset="0"/>
              </a:rPr>
              <a:t>Picone</a:t>
            </a:r>
            <a:r>
              <a:rPr lang="en-US" sz="1400" b="1" dirty="0">
                <a:latin typeface="Arial" pitchFamily="34" charset="0"/>
                <a:cs typeface="Arial" pitchFamily="34" charset="0"/>
              </a:rPr>
              <a:t>, J., &amp; </a:t>
            </a:r>
            <a:r>
              <a:rPr lang="en-US" sz="1400" b="1" dirty="0" err="1">
                <a:latin typeface="Arial" pitchFamily="34" charset="0"/>
                <a:cs typeface="Arial" pitchFamily="34" charset="0"/>
              </a:rPr>
              <a:t>Sobel</a:t>
            </a:r>
            <a:r>
              <a:rPr lang="en-US" sz="1400" b="1" dirty="0">
                <a:latin typeface="Arial" pitchFamily="34" charset="0"/>
                <a:cs typeface="Arial" pitchFamily="34" charset="0"/>
              </a:rPr>
              <a:t>, M. (2012). Applications of Dirichlet Process Mixtures to Speaker Adaptation. </a:t>
            </a:r>
            <a:r>
              <a:rPr lang="en-US" sz="1400" b="1" i="1" dirty="0">
                <a:latin typeface="Arial" pitchFamily="34" charset="0"/>
                <a:cs typeface="Arial" pitchFamily="34" charset="0"/>
              </a:rPr>
              <a:t>Proceedings of the IEEE International Conference on Acoustics, Speech and Signal Processing</a:t>
            </a:r>
            <a:r>
              <a:rPr lang="en-US" sz="1400" b="1" dirty="0">
                <a:latin typeface="Arial" pitchFamily="34" charset="0"/>
                <a:cs typeface="Arial" pitchFamily="34" charset="0"/>
              </a:rPr>
              <a:t> (pp. 4321–4324). Kyoto, Japan. </a:t>
            </a:r>
          </a:p>
          <a:p>
            <a:pPr marL="342900" indent="-342900">
              <a:spcAft>
                <a:spcPts val="600"/>
              </a:spcAft>
              <a:buFont typeface="+mj-lt"/>
              <a:buAutoNum type="arabicPeriod"/>
            </a:pPr>
            <a:r>
              <a:rPr lang="en-US" sz="1400" b="1" dirty="0" err="1">
                <a:latin typeface="Arial" pitchFamily="34" charset="0"/>
                <a:cs typeface="Arial" pitchFamily="34" charset="0"/>
              </a:rPr>
              <a:t>Harati</a:t>
            </a:r>
            <a:r>
              <a:rPr lang="en-US" sz="1400" b="1" dirty="0">
                <a:latin typeface="Arial" pitchFamily="34" charset="0"/>
                <a:cs typeface="Arial" pitchFamily="34" charset="0"/>
              </a:rPr>
              <a:t>, A., </a:t>
            </a:r>
            <a:r>
              <a:rPr lang="en-US" sz="1400" b="1" dirty="0" err="1">
                <a:latin typeface="Arial" pitchFamily="34" charset="0"/>
                <a:cs typeface="Arial" pitchFamily="34" charset="0"/>
              </a:rPr>
              <a:t>Picone</a:t>
            </a:r>
            <a:r>
              <a:rPr lang="en-US" sz="1400" b="1" dirty="0">
                <a:latin typeface="Arial" pitchFamily="34" charset="0"/>
                <a:cs typeface="Arial" pitchFamily="34" charset="0"/>
              </a:rPr>
              <a:t>, J., &amp; </a:t>
            </a:r>
            <a:r>
              <a:rPr lang="en-US" sz="1400" b="1" dirty="0" err="1">
                <a:latin typeface="Arial" pitchFamily="34" charset="0"/>
                <a:cs typeface="Arial" pitchFamily="34" charset="0"/>
              </a:rPr>
              <a:t>Sobel</a:t>
            </a:r>
            <a:r>
              <a:rPr lang="en-US" sz="1400" b="1" dirty="0">
                <a:latin typeface="Arial" pitchFamily="34" charset="0"/>
                <a:cs typeface="Arial" pitchFamily="34" charset="0"/>
              </a:rPr>
              <a:t>, M. (2013). Speech Segmentation Using Hierarchical Dirichlet Processes. </a:t>
            </a:r>
            <a:r>
              <a:rPr lang="en-US" sz="1400" b="1" i="1" dirty="0">
                <a:latin typeface="Arial" pitchFamily="34" charset="0"/>
                <a:cs typeface="Arial" pitchFamily="34" charset="0"/>
              </a:rPr>
              <a:t>Proceedings of the IEEE International Conference on Acoustics, Speech and Signal Processing</a:t>
            </a:r>
            <a:r>
              <a:rPr lang="en-US" sz="1400" b="1" dirty="0">
                <a:latin typeface="Arial" pitchFamily="34" charset="0"/>
                <a:cs typeface="Arial" pitchFamily="34" charset="0"/>
              </a:rPr>
              <a:t> (p. TBD). Vancouver, Canada. </a:t>
            </a:r>
          </a:p>
          <a:p>
            <a:pPr marL="342900" indent="-342900">
              <a:spcAft>
                <a:spcPts val="600"/>
              </a:spcAft>
              <a:buFont typeface="+mj-lt"/>
              <a:buAutoNum type="arabicPeriod"/>
            </a:pPr>
            <a:r>
              <a:rPr lang="en-US" sz="1400" b="1" dirty="0" err="1" smtClean="0">
                <a:latin typeface="Arial" pitchFamily="34" charset="0"/>
                <a:cs typeface="Arial" pitchFamily="34" charset="0"/>
              </a:rPr>
              <a:t>Lefèvre</a:t>
            </a:r>
            <a:r>
              <a:rPr lang="en-US" sz="1400" b="1" dirty="0">
                <a:latin typeface="Arial" pitchFamily="34" charset="0"/>
                <a:cs typeface="Arial" pitchFamily="34" charset="0"/>
              </a:rPr>
              <a:t>, F. (</a:t>
            </a:r>
            <a:r>
              <a:rPr lang="en-US" sz="1400" b="1" dirty="0" err="1">
                <a:latin typeface="Arial" pitchFamily="34" charset="0"/>
                <a:cs typeface="Arial" pitchFamily="34" charset="0"/>
              </a:rPr>
              <a:t>n.d.</a:t>
            </a:r>
            <a:r>
              <a:rPr lang="en-US" sz="1400" b="1" dirty="0">
                <a:latin typeface="Arial" pitchFamily="34" charset="0"/>
                <a:cs typeface="Arial" pitchFamily="34" charset="0"/>
              </a:rPr>
              <a:t>). Non-parametric probability estimation for HMM-based automatic speech recognition. </a:t>
            </a:r>
            <a:r>
              <a:rPr lang="en-US" sz="1400" b="1" i="1" dirty="0">
                <a:latin typeface="Arial" pitchFamily="34" charset="0"/>
                <a:cs typeface="Arial" pitchFamily="34" charset="0"/>
              </a:rPr>
              <a:t>Computer Speech &amp; Language</a:t>
            </a:r>
            <a:r>
              <a:rPr lang="en-US" sz="1400" b="1" dirty="0">
                <a:latin typeface="Arial" pitchFamily="34" charset="0"/>
                <a:cs typeface="Arial" pitchFamily="34" charset="0"/>
              </a:rPr>
              <a:t>, 17(2-3), 113–136. </a:t>
            </a:r>
          </a:p>
          <a:p>
            <a:pPr marL="342900" indent="-342900">
              <a:spcAft>
                <a:spcPts val="600"/>
              </a:spcAft>
              <a:buFont typeface="+mj-lt"/>
              <a:buAutoNum type="arabicPeriod"/>
            </a:pPr>
            <a:r>
              <a:rPr lang="en-US" sz="1400" b="1" dirty="0" err="1">
                <a:latin typeface="Arial" pitchFamily="34" charset="0"/>
                <a:cs typeface="Arial" pitchFamily="34" charset="0"/>
              </a:rPr>
              <a:t>Rabiner</a:t>
            </a:r>
            <a:r>
              <a:rPr lang="en-US" sz="1400" b="1" dirty="0">
                <a:latin typeface="Arial" pitchFamily="34" charset="0"/>
                <a:cs typeface="Arial" pitchFamily="34" charset="0"/>
              </a:rPr>
              <a:t>, L. (1989). A Tutorial on Hidden Markov Models and Selected Applications in Speech Recognition. </a:t>
            </a:r>
            <a:r>
              <a:rPr lang="en-US" sz="1400" b="1" i="1" dirty="0">
                <a:latin typeface="Arial" pitchFamily="34" charset="0"/>
                <a:cs typeface="Arial" pitchFamily="34" charset="0"/>
              </a:rPr>
              <a:t>Proceedings of the IEEE</a:t>
            </a:r>
            <a:r>
              <a:rPr lang="en-US" sz="1400" b="1" dirty="0">
                <a:latin typeface="Arial" pitchFamily="34" charset="0"/>
                <a:cs typeface="Arial" pitchFamily="34" charset="0"/>
              </a:rPr>
              <a:t>, 77(2), 879–</a:t>
            </a:r>
            <a:r>
              <a:rPr lang="en-US" sz="1400" b="1" dirty="0" smtClean="0">
                <a:latin typeface="Arial" pitchFamily="34" charset="0"/>
                <a:cs typeface="Arial" pitchFamily="34" charset="0"/>
              </a:rPr>
              <a:t>893.</a:t>
            </a:r>
            <a:endParaRPr lang="en-US" sz="1400" b="1" dirty="0">
              <a:latin typeface="Arial" pitchFamily="34" charset="0"/>
              <a:cs typeface="Arial" pitchFamily="34" charset="0"/>
            </a:endParaRPr>
          </a:p>
          <a:p>
            <a:pPr marL="342900" indent="-342900">
              <a:spcAft>
                <a:spcPts val="600"/>
              </a:spcAft>
              <a:buFont typeface="+mj-lt"/>
              <a:buAutoNum type="arabicPeriod"/>
            </a:pPr>
            <a:r>
              <a:rPr lang="en-US" sz="1400" b="1" dirty="0" err="1">
                <a:latin typeface="Arial" pitchFamily="34" charset="0"/>
                <a:cs typeface="Arial" pitchFamily="34" charset="0"/>
              </a:rPr>
              <a:t>Sethuraman</a:t>
            </a:r>
            <a:r>
              <a:rPr lang="en-US" sz="1400" b="1" dirty="0">
                <a:latin typeface="Arial" pitchFamily="34" charset="0"/>
                <a:cs typeface="Arial" pitchFamily="34" charset="0"/>
              </a:rPr>
              <a:t>, J. (1994). A constructive definition of Dirichlet priors. </a:t>
            </a:r>
            <a:r>
              <a:rPr lang="en-US" sz="1400" b="1" i="1" dirty="0" err="1">
                <a:latin typeface="Arial" pitchFamily="34" charset="0"/>
                <a:cs typeface="Arial" pitchFamily="34" charset="0"/>
              </a:rPr>
              <a:t>Statistica</a:t>
            </a:r>
            <a:r>
              <a:rPr lang="en-US" sz="1400" b="1" i="1" dirty="0">
                <a:latin typeface="Arial" pitchFamily="34" charset="0"/>
                <a:cs typeface="Arial" pitchFamily="34" charset="0"/>
              </a:rPr>
              <a:t> </a:t>
            </a:r>
            <a:r>
              <a:rPr lang="en-US" sz="1400" b="1" i="1" dirty="0" err="1">
                <a:latin typeface="Arial" pitchFamily="34" charset="0"/>
                <a:cs typeface="Arial" pitchFamily="34" charset="0"/>
              </a:rPr>
              <a:t>Sinica</a:t>
            </a:r>
            <a:r>
              <a:rPr lang="en-US" sz="1400" b="1" dirty="0">
                <a:latin typeface="Arial" pitchFamily="34" charset="0"/>
                <a:cs typeface="Arial" pitchFamily="34" charset="0"/>
              </a:rPr>
              <a:t>, 639–650. </a:t>
            </a:r>
          </a:p>
          <a:p>
            <a:pPr marL="342900" indent="-342900">
              <a:spcAft>
                <a:spcPts val="600"/>
              </a:spcAft>
              <a:buFont typeface="+mj-lt"/>
              <a:buAutoNum type="arabicPeriod"/>
            </a:pPr>
            <a:r>
              <a:rPr lang="en-US" sz="1400" b="1" dirty="0">
                <a:latin typeface="Arial" pitchFamily="34" charset="0"/>
                <a:cs typeface="Arial" pitchFamily="34" charset="0"/>
              </a:rPr>
              <a:t>Young, S., &amp; Woodland, P. C. (1994). State Clustering in HMM-Based Continuous Speech Recognition. </a:t>
            </a:r>
            <a:r>
              <a:rPr lang="en-US" sz="1400" b="1" i="1" dirty="0">
                <a:latin typeface="Arial" pitchFamily="34" charset="0"/>
                <a:cs typeface="Arial" pitchFamily="34" charset="0"/>
              </a:rPr>
              <a:t>Computer Speech &amp; Language</a:t>
            </a:r>
            <a:r>
              <a:rPr lang="en-US" sz="1400" b="1" dirty="0">
                <a:latin typeface="Arial" pitchFamily="34" charset="0"/>
                <a:cs typeface="Arial" pitchFamily="34" charset="0"/>
              </a:rPr>
              <a:t>, 8(4), 369–383</a:t>
            </a:r>
            <a:r>
              <a:rPr lang="en-US" sz="1400" b="1" dirty="0" smtClean="0">
                <a:latin typeface="Arial" pitchFamily="34" charset="0"/>
                <a:cs typeface="Arial" pitchFamily="34" charset="0"/>
              </a:rPr>
              <a:t>.</a:t>
            </a:r>
          </a:p>
          <a:p>
            <a:pPr marL="342900" indent="-342900">
              <a:spcAft>
                <a:spcPts val="600"/>
              </a:spcAft>
              <a:buFont typeface="+mj-lt"/>
              <a:buAutoNum type="arabicPeriod"/>
            </a:pPr>
            <a:r>
              <a:rPr lang="en-US" sz="1400" b="1" dirty="0" smtClean="0">
                <a:latin typeface="Arial" pitchFamily="34" charset="0"/>
                <a:cs typeface="Arial" pitchFamily="34" charset="0"/>
              </a:rPr>
              <a:t>Bacchiani</a:t>
            </a:r>
            <a:r>
              <a:rPr lang="en-US" sz="1400" b="1" dirty="0">
                <a:latin typeface="Arial" pitchFamily="34" charset="0"/>
                <a:cs typeface="Arial" pitchFamily="34" charset="0"/>
              </a:rPr>
              <a:t>, M., &amp; Ostendorf, M. (1999). Joint Lexicon, Acoustic Unit Inventory and Model Design. </a:t>
            </a:r>
            <a:r>
              <a:rPr lang="en-US" sz="1400" b="1" i="1" dirty="0">
                <a:latin typeface="Arial" pitchFamily="34" charset="0"/>
                <a:cs typeface="Arial" pitchFamily="34" charset="0"/>
              </a:rPr>
              <a:t>Speech Communication</a:t>
            </a:r>
            <a:r>
              <a:rPr lang="en-US" sz="1400" b="1" dirty="0">
                <a:latin typeface="Arial" pitchFamily="34" charset="0"/>
                <a:cs typeface="Arial" pitchFamily="34" charset="0"/>
              </a:rPr>
              <a:t>, 29(2-4), 99–114. </a:t>
            </a:r>
            <a:endParaRPr lang="en-US" sz="1400" b="1" dirty="0" smtClean="0">
              <a:latin typeface="Arial" pitchFamily="34" charset="0"/>
              <a:cs typeface="Arial" pitchFamily="34" charset="0"/>
            </a:endParaRPr>
          </a:p>
          <a:p>
            <a:pPr marL="342900" indent="-342900">
              <a:spcAft>
                <a:spcPts val="600"/>
              </a:spcAft>
              <a:buFont typeface="+mj-lt"/>
              <a:buAutoNum type="arabicPeriod"/>
            </a:pPr>
            <a:r>
              <a:rPr lang="en-US" sz="1400" b="1" dirty="0" smtClean="0">
                <a:latin typeface="Arial" pitchFamily="34" charset="0"/>
                <a:cs typeface="Arial" pitchFamily="34" charset="0"/>
              </a:rPr>
              <a:t>Lee</a:t>
            </a:r>
            <a:r>
              <a:rPr lang="en-US" sz="1400" b="1" dirty="0">
                <a:latin typeface="Arial" pitchFamily="34" charset="0"/>
                <a:cs typeface="Arial" pitchFamily="34" charset="0"/>
              </a:rPr>
              <a:t>, C., &amp; Glass, J. (2012). A Nonparametric Bayesian Approach to Acoustic Model Discovery. </a:t>
            </a:r>
            <a:r>
              <a:rPr lang="en-US" sz="1400" b="1" i="1" dirty="0">
                <a:latin typeface="Arial" pitchFamily="34" charset="0"/>
                <a:cs typeface="Arial" pitchFamily="34" charset="0"/>
              </a:rPr>
              <a:t>Proceedings of the Association for Computational Linguistics </a:t>
            </a:r>
            <a:r>
              <a:rPr lang="en-US" sz="1400" b="1" dirty="0">
                <a:latin typeface="Arial" pitchFamily="34" charset="0"/>
                <a:cs typeface="Arial" pitchFamily="34" charset="0"/>
              </a:rPr>
              <a:t>(pp. 40–49). </a:t>
            </a:r>
            <a:r>
              <a:rPr lang="en-US" sz="1400" b="1" dirty="0" err="1">
                <a:latin typeface="Arial" pitchFamily="34" charset="0"/>
                <a:cs typeface="Arial" pitchFamily="34" charset="0"/>
              </a:rPr>
              <a:t>Jeju</a:t>
            </a:r>
            <a:r>
              <a:rPr lang="en-US" sz="1400" b="1" dirty="0">
                <a:latin typeface="Arial" pitchFamily="34" charset="0"/>
                <a:cs typeface="Arial" pitchFamily="34" charset="0"/>
              </a:rPr>
              <a:t>, Republic of Korea. </a:t>
            </a:r>
            <a:endParaRPr lang="en-US" sz="1400" b="1" dirty="0" smtClean="0">
              <a:latin typeface="Arial" pitchFamily="34" charset="0"/>
              <a:cs typeface="Arial" pitchFamily="34" charset="0"/>
            </a:endParaRPr>
          </a:p>
          <a:p>
            <a:pPr marL="342900" indent="-342900">
              <a:spcAft>
                <a:spcPts val="600"/>
              </a:spcAft>
              <a:buFont typeface="+mj-lt"/>
              <a:buAutoNum type="arabicPeriod"/>
            </a:pPr>
            <a:r>
              <a:rPr lang="en-US" sz="1400" b="1" dirty="0" err="1" smtClean="0">
                <a:latin typeface="Arial" pitchFamily="34" charset="0"/>
                <a:cs typeface="Arial" pitchFamily="34" charset="0"/>
              </a:rPr>
              <a:t>Teh</a:t>
            </a:r>
            <a:r>
              <a:rPr lang="en-US" sz="1400" b="1" dirty="0">
                <a:latin typeface="Arial" pitchFamily="34" charset="0"/>
                <a:cs typeface="Arial" pitchFamily="34" charset="0"/>
              </a:rPr>
              <a:t>, Y., Jordan, M., Beal, M., &amp; Blei, D. (2006). Hierarchical Dirichlet Processes. </a:t>
            </a:r>
            <a:r>
              <a:rPr lang="en-US" sz="1400" b="1" i="1" dirty="0">
                <a:latin typeface="Arial" pitchFamily="34" charset="0"/>
                <a:cs typeface="Arial" pitchFamily="34" charset="0"/>
              </a:rPr>
              <a:t>Journal of the American Statistical Association</a:t>
            </a:r>
            <a:r>
              <a:rPr lang="en-US" sz="1400" b="1" dirty="0">
                <a:latin typeface="Arial" pitchFamily="34" charset="0"/>
                <a:cs typeface="Arial" pitchFamily="34" charset="0"/>
              </a:rPr>
              <a:t>, 101(47), 1566–</a:t>
            </a:r>
            <a:r>
              <a:rPr lang="en-US" sz="1400" b="1" dirty="0" smtClean="0">
                <a:latin typeface="Arial" pitchFamily="34" charset="0"/>
                <a:cs typeface="Arial" pitchFamily="34" charset="0"/>
              </a:rPr>
              <a:t>1581.</a:t>
            </a:r>
            <a:endParaRPr lang="en-US" sz="1400" b="1" dirty="0">
              <a:latin typeface="Arial" pitchFamily="34" charset="0"/>
              <a:cs typeface="Arial" pitchFamily="34" charset="0"/>
            </a:endParaRPr>
          </a:p>
          <a:p>
            <a:endParaRPr lang="en-US" sz="1400" b="1" dirty="0" smtClean="0">
              <a:latin typeface="Arial" pitchFamily="34" charset="0"/>
              <a:cs typeface="Arial" pitchFamily="34" charset="0"/>
            </a:endParaRPr>
          </a:p>
          <a:p>
            <a:endParaRPr lang="en-US" dirty="0"/>
          </a:p>
        </p:txBody>
      </p:sp>
    </p:spTree>
    <p:extLst>
      <p:ext uri="{BB962C8B-B14F-4D97-AF65-F5344CB8AC3E}">
        <p14:creationId xmlns:p14="http://schemas.microsoft.com/office/powerpoint/2010/main" val="15760917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Selected Publications</a:t>
            </a:r>
            <a:endParaRPr lang="en-US" dirty="0"/>
          </a:p>
        </p:txBody>
      </p:sp>
      <p:sp>
        <p:nvSpPr>
          <p:cNvPr id="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1" name="TextBox 40"/>
          <p:cNvSpPr txBox="1"/>
          <p:nvPr/>
        </p:nvSpPr>
        <p:spPr>
          <a:xfrm>
            <a:off x="164124" y="633222"/>
            <a:ext cx="8792308" cy="6270946"/>
          </a:xfrm>
          <a:prstGeom prst="rect">
            <a:avLst/>
          </a:prstGeom>
          <a:noFill/>
        </p:spPr>
        <p:txBody>
          <a:bodyPr wrap="square" rtlCol="0">
            <a:spAutoFit/>
          </a:bodyPr>
          <a:lstStyle/>
          <a:p>
            <a:pPr marL="173038" indent="-173038">
              <a:spcAft>
                <a:spcPts val="600"/>
              </a:spcAft>
              <a:buFont typeface="Arial"/>
              <a:buChar char="•"/>
            </a:pPr>
            <a:r>
              <a:rPr lang="en-US" sz="1400" b="1" dirty="0" smtClean="0">
                <a:latin typeface="Arial"/>
                <a:cs typeface="Arial"/>
              </a:rPr>
              <a:t>Published: 3 journals (1 author / 2 co-author), 7 peer-reviewed conference papers (6 author / 1 co-author), 2 conference presentations (2 co-author), 5 invited presentations (5 co-author), 4 patent disclosures</a:t>
            </a:r>
          </a:p>
          <a:p>
            <a:pPr marL="173038" indent="-173038">
              <a:spcAft>
                <a:spcPts val="600"/>
              </a:spcAft>
              <a:buFont typeface="Arial"/>
              <a:buChar char="•"/>
            </a:pPr>
            <a:r>
              <a:rPr lang="en-US" sz="1400" b="1" dirty="0" smtClean="0">
                <a:latin typeface="Arial"/>
                <a:cs typeface="Arial"/>
              </a:rPr>
              <a:t>Relevant Journal papers:</a:t>
            </a:r>
          </a:p>
          <a:p>
            <a:pPr marL="346075" indent="-173038">
              <a:spcAft>
                <a:spcPts val="300"/>
              </a:spcAft>
              <a:buFont typeface="Wingdings" charset="2"/>
              <a:buChar char="§"/>
            </a:pPr>
            <a:r>
              <a:rPr lang="en-US" sz="1400" b="1" dirty="0" smtClean="0">
                <a:latin typeface="Arial"/>
                <a:cs typeface="Arial"/>
              </a:rPr>
              <a:t>Sahu</a:t>
            </a:r>
            <a:r>
              <a:rPr lang="en-US" sz="1400" b="1" dirty="0">
                <a:latin typeface="Arial"/>
                <a:cs typeface="Arial"/>
              </a:rPr>
              <a:t>, A., </a:t>
            </a:r>
            <a:r>
              <a:rPr lang="en-US" sz="1400" b="1" dirty="0" smtClean="0">
                <a:latin typeface="Arial"/>
                <a:cs typeface="Arial"/>
              </a:rPr>
              <a:t>at al. (</a:t>
            </a:r>
            <a:r>
              <a:rPr lang="en-US" sz="1400" b="1" dirty="0">
                <a:latin typeface="Arial"/>
                <a:cs typeface="Arial"/>
              </a:rPr>
              <a:t>2014). Characterization of Mammary Tumors Using Noninvasive Tactile and Hyperspectral Imaging. </a:t>
            </a:r>
            <a:r>
              <a:rPr lang="en-US" sz="1400" b="1" i="1" dirty="0">
                <a:latin typeface="Arial"/>
                <a:cs typeface="Arial"/>
              </a:rPr>
              <a:t>IEEE Sensors Journal</a:t>
            </a:r>
            <a:r>
              <a:rPr lang="en-US" sz="1400" b="1" dirty="0">
                <a:latin typeface="Arial"/>
                <a:cs typeface="Arial"/>
              </a:rPr>
              <a:t>, 14(10), 3337–3344</a:t>
            </a:r>
            <a:r>
              <a:rPr lang="en-US" sz="1400" b="1" dirty="0" smtClean="0">
                <a:latin typeface="Arial"/>
                <a:cs typeface="Arial"/>
              </a:rPr>
              <a:t>.</a:t>
            </a:r>
          </a:p>
          <a:p>
            <a:pPr marL="346075" indent="-173038">
              <a:spcAft>
                <a:spcPts val="300"/>
              </a:spcAft>
              <a:buFont typeface="Wingdings" charset="2"/>
              <a:buChar char="§"/>
            </a:pPr>
            <a:r>
              <a:rPr lang="en-US" sz="1400" b="1" dirty="0">
                <a:latin typeface="Arial"/>
                <a:cs typeface="Arial"/>
              </a:rPr>
              <a:t>Harati, A., &amp; Picone, J. (2014). Predicting Search Term Reliability for Spoken Term Detection Systems. </a:t>
            </a:r>
            <a:r>
              <a:rPr lang="en-US" sz="1400" b="1" i="1" dirty="0">
                <a:latin typeface="Arial"/>
                <a:cs typeface="Arial"/>
              </a:rPr>
              <a:t>International Journal of Speech Technology</a:t>
            </a:r>
            <a:r>
              <a:rPr lang="en-US" sz="1400" b="1" dirty="0">
                <a:latin typeface="Arial"/>
                <a:cs typeface="Arial"/>
              </a:rPr>
              <a:t>, 17(1), 1–9. (Download).</a:t>
            </a:r>
          </a:p>
          <a:p>
            <a:pPr marL="346075" indent="-173038">
              <a:spcAft>
                <a:spcPts val="300"/>
              </a:spcAft>
              <a:buFont typeface="Wingdings" charset="2"/>
              <a:buChar char="§"/>
            </a:pPr>
            <a:r>
              <a:rPr lang="en-US" sz="1400" b="1" dirty="0">
                <a:latin typeface="Arial"/>
                <a:cs typeface="Arial"/>
              </a:rPr>
              <a:t>Parker, D., Picone, J., Harati, A., Lu, S., </a:t>
            </a:r>
            <a:r>
              <a:rPr lang="en-US" sz="1400" b="1" dirty="0" err="1">
                <a:latin typeface="Arial"/>
                <a:cs typeface="Arial"/>
              </a:rPr>
              <a:t>Jenkyns</a:t>
            </a:r>
            <a:r>
              <a:rPr lang="en-US" sz="1400" b="1" dirty="0">
                <a:latin typeface="Arial"/>
                <a:cs typeface="Arial"/>
              </a:rPr>
              <a:t>, M., &amp; </a:t>
            </a:r>
            <a:r>
              <a:rPr lang="en-US" sz="1400" b="1" dirty="0" err="1">
                <a:latin typeface="Arial"/>
                <a:cs typeface="Arial"/>
              </a:rPr>
              <a:t>Polgreen</a:t>
            </a:r>
            <a:r>
              <a:rPr lang="en-US" sz="1400" b="1" dirty="0">
                <a:latin typeface="Arial"/>
                <a:cs typeface="Arial"/>
              </a:rPr>
              <a:t>, P. (2013). Detecting paroxysmal coughing from pertussis cases using voice recognition technology. </a:t>
            </a:r>
            <a:r>
              <a:rPr lang="en-US" sz="1400" b="1" i="1" dirty="0" err="1">
                <a:latin typeface="Arial"/>
                <a:cs typeface="Arial"/>
              </a:rPr>
              <a:t>PLoS</a:t>
            </a:r>
            <a:r>
              <a:rPr lang="en-US" sz="1400" b="1" i="1" dirty="0">
                <a:latin typeface="Arial"/>
                <a:cs typeface="Arial"/>
              </a:rPr>
              <a:t> ONE</a:t>
            </a:r>
            <a:r>
              <a:rPr lang="en-US" sz="1400" b="1" dirty="0">
                <a:latin typeface="Arial"/>
                <a:cs typeface="Arial"/>
              </a:rPr>
              <a:t>, 8(12), e82971</a:t>
            </a:r>
            <a:r>
              <a:rPr lang="en-US" sz="1400" b="1" dirty="0" smtClean="0">
                <a:latin typeface="Arial"/>
                <a:cs typeface="Arial"/>
              </a:rPr>
              <a:t>.</a:t>
            </a:r>
          </a:p>
          <a:p>
            <a:pPr marL="173038" indent="-173038">
              <a:spcBef>
                <a:spcPts val="600"/>
              </a:spcBef>
              <a:spcAft>
                <a:spcPts val="600"/>
              </a:spcAft>
              <a:buFont typeface="Arial"/>
              <a:buChar char="•"/>
            </a:pPr>
            <a:r>
              <a:rPr lang="en-US" sz="1400" b="1" dirty="0">
                <a:latin typeface="Arial"/>
                <a:cs typeface="Arial"/>
              </a:rPr>
              <a:t>Relevant Conference Papers:</a:t>
            </a:r>
          </a:p>
          <a:p>
            <a:pPr marL="346075" indent="-173038">
              <a:spcAft>
                <a:spcPts val="300"/>
              </a:spcAft>
              <a:buFont typeface="Wingdings" charset="2"/>
              <a:buChar char="§"/>
            </a:pPr>
            <a:r>
              <a:rPr lang="en-US" sz="1400" b="1" dirty="0" smtClean="0">
                <a:latin typeface="Arial"/>
                <a:cs typeface="Arial"/>
              </a:rPr>
              <a:t>Harati </a:t>
            </a:r>
            <a:r>
              <a:rPr lang="en-US" sz="1400" b="1" dirty="0">
                <a:latin typeface="Arial"/>
                <a:cs typeface="Arial"/>
              </a:rPr>
              <a:t>Nejad Torbati, A. H., Picone, J., &amp; Sobel, M. (2014). A Left-to-Right HDP-HMM with HDPM Emissions</a:t>
            </a:r>
            <a:r>
              <a:rPr lang="en-US" sz="1400" b="1" i="1" dirty="0">
                <a:latin typeface="Arial"/>
                <a:cs typeface="Arial"/>
              </a:rPr>
              <a:t>. Proceedings of the Conference on Information Sciences and Systems </a:t>
            </a:r>
            <a:r>
              <a:rPr lang="en-US" sz="1400" b="1" dirty="0">
                <a:latin typeface="Arial"/>
                <a:cs typeface="Arial"/>
              </a:rPr>
              <a:t>(pp. 1–6). Princeton, New Jersey, USA</a:t>
            </a:r>
            <a:r>
              <a:rPr lang="en-US" sz="1400" b="1" dirty="0" smtClean="0">
                <a:latin typeface="Arial"/>
                <a:cs typeface="Arial"/>
              </a:rPr>
              <a:t>.</a:t>
            </a:r>
            <a:endParaRPr lang="en-US" sz="1400" b="1" dirty="0">
              <a:latin typeface="Arial"/>
              <a:cs typeface="Arial"/>
            </a:endParaRPr>
          </a:p>
          <a:p>
            <a:pPr marL="346075" indent="-173038">
              <a:spcAft>
                <a:spcPts val="300"/>
              </a:spcAft>
              <a:buFont typeface="Wingdings" charset="2"/>
              <a:buChar char="§"/>
            </a:pPr>
            <a:r>
              <a:rPr lang="en-US" sz="1400" b="1" dirty="0" smtClean="0">
                <a:latin typeface="Arial"/>
                <a:cs typeface="Arial"/>
              </a:rPr>
              <a:t>Harati</a:t>
            </a:r>
            <a:r>
              <a:rPr lang="en-US" sz="1400" b="1" dirty="0">
                <a:latin typeface="Arial"/>
                <a:cs typeface="Arial"/>
              </a:rPr>
              <a:t>, A., Choi, S. I., Tabrizi, M., Obeid, I., Jacobson, M., &amp; Picone, J. (2013). The Temple University Hospital EEG Corpus. </a:t>
            </a:r>
            <a:r>
              <a:rPr lang="en-US" sz="1400" b="1" i="1" dirty="0">
                <a:latin typeface="Arial"/>
                <a:cs typeface="Arial"/>
              </a:rPr>
              <a:t>Proceedings of the IEEE Global Conference on Signal and Information Processing</a:t>
            </a:r>
            <a:r>
              <a:rPr lang="en-US" sz="1400" b="1" dirty="0">
                <a:latin typeface="Arial"/>
                <a:cs typeface="Arial"/>
              </a:rPr>
              <a:t>. (pp. 29-32). Austin, Texas, USA. (Download).</a:t>
            </a:r>
          </a:p>
          <a:p>
            <a:pPr marL="346075" indent="-173038">
              <a:spcAft>
                <a:spcPts val="300"/>
              </a:spcAft>
              <a:buFont typeface="Wingdings" charset="2"/>
              <a:buChar char="§"/>
            </a:pPr>
            <a:r>
              <a:rPr lang="en-US" sz="1400" b="1" dirty="0" smtClean="0">
                <a:latin typeface="Arial"/>
                <a:cs typeface="Arial"/>
              </a:rPr>
              <a:t>Harati</a:t>
            </a:r>
            <a:r>
              <a:rPr lang="en-US" sz="1400" b="1" dirty="0">
                <a:latin typeface="Arial"/>
                <a:cs typeface="Arial"/>
              </a:rPr>
              <a:t>, A., Picone, J., &amp; Sobel, M. (2013). Speech Segmentation Using Hierarchical Dirichlet Processes. </a:t>
            </a:r>
            <a:r>
              <a:rPr lang="en-US" sz="1400" b="1" i="1" dirty="0">
                <a:latin typeface="Arial"/>
                <a:cs typeface="Arial"/>
              </a:rPr>
              <a:t>Proceedings of INTERSPEECH </a:t>
            </a:r>
            <a:r>
              <a:rPr lang="en-US" sz="1400" b="1" dirty="0">
                <a:latin typeface="Arial"/>
                <a:cs typeface="Arial"/>
              </a:rPr>
              <a:t>(pp. 637-641). Lyon, France. (Download).</a:t>
            </a:r>
          </a:p>
          <a:p>
            <a:pPr marL="346075" indent="-173038">
              <a:spcAft>
                <a:spcPts val="300"/>
              </a:spcAft>
              <a:buFont typeface="Wingdings" charset="2"/>
              <a:buChar char="§"/>
            </a:pPr>
            <a:r>
              <a:rPr lang="en-US" sz="1400" b="1" dirty="0" smtClean="0">
                <a:latin typeface="Arial"/>
                <a:cs typeface="Arial"/>
              </a:rPr>
              <a:t>Harati</a:t>
            </a:r>
            <a:r>
              <a:rPr lang="en-US" sz="1400" b="1" dirty="0">
                <a:latin typeface="Arial"/>
                <a:cs typeface="Arial"/>
              </a:rPr>
              <a:t>, A., &amp; Picone, J. (2013). Assessing Search Term Strength in Spoken Term Detection. </a:t>
            </a:r>
            <a:r>
              <a:rPr lang="en-US" sz="1400" b="1" i="1" dirty="0">
                <a:latin typeface="Arial"/>
                <a:cs typeface="Arial"/>
              </a:rPr>
              <a:t>Proceedings of the IEEE International Multi-Disciplinary Conference on Cognitive Methods in Situation Awareness and Decision Support </a:t>
            </a:r>
            <a:r>
              <a:rPr lang="en-US" sz="1400" b="1" dirty="0">
                <a:latin typeface="Arial"/>
                <a:cs typeface="Arial"/>
              </a:rPr>
              <a:t>(</a:t>
            </a:r>
            <a:r>
              <a:rPr lang="en-US" sz="1400" b="1" dirty="0" err="1">
                <a:latin typeface="Arial"/>
                <a:cs typeface="Arial"/>
              </a:rPr>
              <a:t>CogSIMA</a:t>
            </a:r>
            <a:r>
              <a:rPr lang="en-US" sz="1400" b="1" dirty="0">
                <a:latin typeface="Arial"/>
                <a:cs typeface="Arial"/>
              </a:rPr>
              <a:t>) (pp. 114-117). San Diego, California, USA</a:t>
            </a:r>
            <a:r>
              <a:rPr lang="en-US" sz="1400" b="1" dirty="0" smtClean="0">
                <a:latin typeface="Arial"/>
                <a:cs typeface="Arial"/>
              </a:rPr>
              <a:t>.</a:t>
            </a:r>
            <a:endParaRPr lang="en-US" sz="1400" b="1" dirty="0">
              <a:latin typeface="Arial"/>
              <a:cs typeface="Arial"/>
            </a:endParaRPr>
          </a:p>
          <a:p>
            <a:pPr marL="346075" indent="-173038">
              <a:spcAft>
                <a:spcPts val="300"/>
              </a:spcAft>
              <a:buFont typeface="Wingdings" charset="2"/>
              <a:buChar char="§"/>
            </a:pPr>
            <a:r>
              <a:rPr lang="en-US" sz="1400" b="1" dirty="0">
                <a:latin typeface="Arial"/>
                <a:cs typeface="Arial"/>
              </a:rPr>
              <a:t>Harati, A., Picone, J., &amp; Sobel, M. (2012). Applications of Dirichlet Process Mixtures to Speaker Adaptation. </a:t>
            </a:r>
            <a:r>
              <a:rPr lang="en-US" sz="1400" b="1" i="1" dirty="0">
                <a:latin typeface="Arial"/>
                <a:cs typeface="Arial"/>
              </a:rPr>
              <a:t>Proceedings of the IEEE International Conference on Acoustics, Speech and Signal Processing</a:t>
            </a:r>
            <a:r>
              <a:rPr lang="en-US" sz="1400" b="1" dirty="0">
                <a:latin typeface="Arial"/>
                <a:cs typeface="Arial"/>
              </a:rPr>
              <a:t> (pp. 4321-4324). Kyoto, Japan</a:t>
            </a:r>
            <a:r>
              <a:rPr lang="en-US" sz="1400" b="1" dirty="0" smtClean="0">
                <a:latin typeface="Arial"/>
                <a:cs typeface="Arial"/>
              </a:rPr>
              <a:t>.</a:t>
            </a:r>
            <a:endParaRPr lang="en-US" sz="1400" b="1" dirty="0">
              <a:latin typeface="Arial"/>
              <a:cs typeface="Arial"/>
            </a:endParaRPr>
          </a:p>
        </p:txBody>
      </p:sp>
    </p:spTree>
    <p:extLst>
      <p:ext uri="{BB962C8B-B14F-4D97-AF65-F5344CB8AC3E}">
        <p14:creationId xmlns:p14="http://schemas.microsoft.com/office/powerpoint/2010/main" val="23701540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Selected Papers In Review and Under Development</a:t>
            </a:r>
            <a:endParaRPr lang="en-US" dirty="0"/>
          </a:p>
        </p:txBody>
      </p:sp>
      <p:sp>
        <p:nvSpPr>
          <p:cNvPr id="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1" name="TextBox 40"/>
          <p:cNvSpPr txBox="1"/>
          <p:nvPr/>
        </p:nvSpPr>
        <p:spPr>
          <a:xfrm>
            <a:off x="164124" y="633222"/>
            <a:ext cx="8792308" cy="5640004"/>
          </a:xfrm>
          <a:prstGeom prst="rect">
            <a:avLst/>
          </a:prstGeom>
          <a:noFill/>
        </p:spPr>
        <p:txBody>
          <a:bodyPr wrap="square" rtlCol="0">
            <a:spAutoFit/>
          </a:bodyPr>
          <a:lstStyle/>
          <a:p>
            <a:pPr marL="173038" indent="-173038">
              <a:spcAft>
                <a:spcPts val="600"/>
              </a:spcAft>
              <a:buFont typeface="Arial"/>
              <a:buChar char="•"/>
            </a:pPr>
            <a:r>
              <a:rPr lang="en-US" sz="1400" b="1" dirty="0" smtClean="0">
                <a:latin typeface="Arial"/>
                <a:cs typeface="Arial"/>
              </a:rPr>
              <a:t>In Review / Under Development: 1 book, 3 journals</a:t>
            </a:r>
            <a:r>
              <a:rPr lang="en-US" sz="1400" b="1" dirty="0">
                <a:latin typeface="Arial"/>
                <a:cs typeface="Arial"/>
              </a:rPr>
              <a:t>, </a:t>
            </a:r>
            <a:r>
              <a:rPr lang="en-US" sz="1400" b="1" dirty="0" smtClean="0">
                <a:latin typeface="Arial"/>
                <a:cs typeface="Arial"/>
              </a:rPr>
              <a:t>3 peer-reviewed conference papers</a:t>
            </a:r>
          </a:p>
          <a:p>
            <a:pPr marL="173038" indent="-173038">
              <a:spcAft>
                <a:spcPts val="600"/>
              </a:spcAft>
              <a:buFont typeface="Arial"/>
              <a:buChar char="•"/>
            </a:pPr>
            <a:r>
              <a:rPr lang="en-US" sz="1400" b="1" dirty="0" smtClean="0">
                <a:latin typeface="Arial"/>
                <a:cs typeface="Arial"/>
              </a:rPr>
              <a:t>Book:</a:t>
            </a:r>
          </a:p>
          <a:p>
            <a:pPr marL="346075" indent="-173038">
              <a:spcAft>
                <a:spcPts val="600"/>
              </a:spcAft>
              <a:buFont typeface="Wingdings" charset="2"/>
              <a:buChar char="§"/>
            </a:pPr>
            <a:r>
              <a:rPr lang="en-US" sz="1400" b="1" dirty="0">
                <a:latin typeface="Arial"/>
                <a:cs typeface="Arial"/>
              </a:rPr>
              <a:t>A. Harati, T. Ma, S. Sundaram, G. Lazarou and J</a:t>
            </a:r>
            <a:r>
              <a:rPr lang="en-US" sz="1400" b="1" dirty="0" smtClean="0">
                <a:latin typeface="Arial"/>
                <a:cs typeface="Arial"/>
              </a:rPr>
              <a:t>. Picone </a:t>
            </a:r>
            <a:r>
              <a:rPr lang="en-US" sz="1400" b="1" dirty="0">
                <a:latin typeface="Arial"/>
                <a:cs typeface="Arial"/>
              </a:rPr>
              <a:t>(</a:t>
            </a:r>
            <a:r>
              <a:rPr lang="en-US" sz="1400" b="1" dirty="0" smtClean="0">
                <a:latin typeface="Arial"/>
                <a:cs typeface="Arial"/>
              </a:rPr>
              <a:t>2016)</a:t>
            </a:r>
            <a:r>
              <a:rPr lang="en-US" sz="1400" b="1" dirty="0">
                <a:latin typeface="Arial"/>
                <a:cs typeface="Arial"/>
              </a:rPr>
              <a:t>. </a:t>
            </a:r>
            <a:r>
              <a:rPr lang="en-US" sz="1400" b="1" i="1" dirty="0">
                <a:latin typeface="Arial"/>
                <a:cs typeface="Arial"/>
              </a:rPr>
              <a:t>Nonlinear Statistics for Acoustic Modeling in Speech Recognition</a:t>
            </a:r>
            <a:r>
              <a:rPr lang="en-US" sz="1400" b="1" dirty="0">
                <a:latin typeface="Arial"/>
                <a:cs typeface="Arial"/>
              </a:rPr>
              <a:t>. </a:t>
            </a:r>
            <a:r>
              <a:rPr lang="en-US" sz="1400" b="1" dirty="0" smtClean="0">
                <a:latin typeface="Arial"/>
                <a:cs typeface="Arial"/>
              </a:rPr>
              <a:t>Springer (under development).</a:t>
            </a:r>
            <a:endParaRPr lang="en-US" sz="1400" b="1" dirty="0">
              <a:latin typeface="Arial"/>
              <a:cs typeface="Arial"/>
            </a:endParaRPr>
          </a:p>
          <a:p>
            <a:pPr marL="173038" indent="-173038">
              <a:spcAft>
                <a:spcPts val="600"/>
              </a:spcAft>
              <a:buFont typeface="Arial"/>
              <a:buChar char="•"/>
            </a:pPr>
            <a:r>
              <a:rPr lang="en-US" sz="1400" b="1" dirty="0" smtClean="0">
                <a:latin typeface="Arial"/>
                <a:cs typeface="Arial"/>
              </a:rPr>
              <a:t>Journal Papers:</a:t>
            </a:r>
          </a:p>
          <a:p>
            <a:pPr marL="346075" indent="-173038">
              <a:spcAft>
                <a:spcPts val="300"/>
              </a:spcAft>
              <a:buFont typeface="Wingdings" charset="2"/>
              <a:buChar char="§"/>
            </a:pPr>
            <a:r>
              <a:rPr lang="en-US" sz="1400" b="1" dirty="0" smtClean="0">
                <a:latin typeface="Arial"/>
                <a:cs typeface="Arial"/>
              </a:rPr>
              <a:t>Harati</a:t>
            </a:r>
            <a:r>
              <a:rPr lang="en-US" sz="1400" b="1" dirty="0">
                <a:latin typeface="Arial"/>
                <a:cs typeface="Arial"/>
              </a:rPr>
              <a:t>, A., &amp; Picone, J. (2015). A Doubly Hierarchical Dirichlet Process Hidden Markov Model with a Non-Ergodic Structure. </a:t>
            </a:r>
            <a:r>
              <a:rPr lang="en-US" sz="1400" b="1" i="1" dirty="0">
                <a:latin typeface="Arial"/>
                <a:cs typeface="Arial"/>
              </a:rPr>
              <a:t>IEEE/ACM </a:t>
            </a:r>
            <a:r>
              <a:rPr lang="en-US" sz="1400" b="1" i="1" dirty="0" smtClean="0">
                <a:latin typeface="Arial"/>
                <a:cs typeface="Arial"/>
              </a:rPr>
              <a:t>Trans. on </a:t>
            </a:r>
            <a:r>
              <a:rPr lang="en-US" sz="1400" b="1" i="1" dirty="0">
                <a:latin typeface="Arial"/>
                <a:cs typeface="Arial"/>
              </a:rPr>
              <a:t>Audio, Speech, and Language </a:t>
            </a:r>
            <a:r>
              <a:rPr lang="en-US" sz="1400" b="1" i="1" dirty="0" smtClean="0">
                <a:latin typeface="Arial"/>
                <a:cs typeface="Arial"/>
              </a:rPr>
              <a:t>Proc. </a:t>
            </a:r>
            <a:r>
              <a:rPr lang="en-US" sz="1400" b="1" dirty="0" smtClean="0">
                <a:latin typeface="Arial"/>
                <a:cs typeface="Arial"/>
              </a:rPr>
              <a:t>(in review).</a:t>
            </a:r>
          </a:p>
          <a:p>
            <a:pPr marL="346075" indent="-173038">
              <a:spcAft>
                <a:spcPts val="300"/>
              </a:spcAft>
              <a:buFont typeface="Wingdings" charset="2"/>
              <a:buChar char="§"/>
            </a:pPr>
            <a:r>
              <a:rPr lang="en-US" sz="1400" b="1" dirty="0" smtClean="0">
                <a:latin typeface="Arial"/>
                <a:cs typeface="Arial"/>
              </a:rPr>
              <a:t>Harati</a:t>
            </a:r>
            <a:r>
              <a:rPr lang="en-US" sz="1400" b="1" dirty="0">
                <a:latin typeface="Arial"/>
                <a:cs typeface="Arial"/>
              </a:rPr>
              <a:t>, A., &amp; Picone, J. (2015). Semi-supervised training of DHDPHMM for Acoustic Modeling. </a:t>
            </a:r>
            <a:r>
              <a:rPr lang="en-US" sz="1400" b="1" i="1" dirty="0">
                <a:latin typeface="Arial"/>
                <a:cs typeface="Arial"/>
              </a:rPr>
              <a:t>IEEE/ACM Transactions on Audio, Speech, and Language </a:t>
            </a:r>
            <a:r>
              <a:rPr lang="en-US" sz="1400" b="1" i="1" dirty="0" smtClean="0">
                <a:latin typeface="Arial"/>
                <a:cs typeface="Arial"/>
              </a:rPr>
              <a:t>Processing</a:t>
            </a:r>
            <a:r>
              <a:rPr lang="en-US" sz="1400" b="1" i="1" dirty="0">
                <a:latin typeface="Arial"/>
                <a:cs typeface="Arial"/>
              </a:rPr>
              <a:t> </a:t>
            </a:r>
            <a:r>
              <a:rPr lang="en-US" sz="1400" b="1" dirty="0" smtClean="0">
                <a:latin typeface="Arial"/>
                <a:cs typeface="Arial"/>
              </a:rPr>
              <a:t>(under development).</a:t>
            </a:r>
            <a:endParaRPr lang="en-US" sz="1400" b="1" dirty="0">
              <a:latin typeface="Arial"/>
              <a:cs typeface="Arial"/>
            </a:endParaRPr>
          </a:p>
          <a:p>
            <a:pPr marL="346075" indent="-173038">
              <a:spcAft>
                <a:spcPts val="300"/>
              </a:spcAft>
              <a:buFont typeface="Wingdings" charset="2"/>
              <a:buChar char="§"/>
            </a:pPr>
            <a:r>
              <a:rPr lang="en-US" sz="1400" b="1" dirty="0" smtClean="0">
                <a:latin typeface="Arial"/>
                <a:cs typeface="Arial"/>
              </a:rPr>
              <a:t>Harati</a:t>
            </a:r>
            <a:r>
              <a:rPr lang="en-US" sz="1400" b="1" dirty="0">
                <a:latin typeface="Arial"/>
                <a:cs typeface="Arial"/>
              </a:rPr>
              <a:t>, A., &amp; Picone, J. (2015). Nonparametric Bayesian Acoustic Unit Discovery and Lexicon Learning. </a:t>
            </a:r>
            <a:r>
              <a:rPr lang="en-US" sz="1400" b="1" i="1" dirty="0">
                <a:latin typeface="Arial"/>
                <a:cs typeface="Arial"/>
              </a:rPr>
              <a:t>IEEE/ACM </a:t>
            </a:r>
            <a:r>
              <a:rPr lang="en-US" sz="1400" b="1" i="1" dirty="0" smtClean="0">
                <a:latin typeface="Arial"/>
                <a:cs typeface="Arial"/>
              </a:rPr>
              <a:t>Trans. on </a:t>
            </a:r>
            <a:r>
              <a:rPr lang="en-US" sz="1400" b="1" i="1" dirty="0">
                <a:latin typeface="Arial"/>
                <a:cs typeface="Arial"/>
              </a:rPr>
              <a:t>Audio, Speech, and Language </a:t>
            </a:r>
            <a:r>
              <a:rPr lang="en-US" sz="1400" b="1" i="1" dirty="0" smtClean="0">
                <a:latin typeface="Arial"/>
                <a:cs typeface="Arial"/>
              </a:rPr>
              <a:t>Processing </a:t>
            </a:r>
            <a:r>
              <a:rPr lang="en-US" sz="1400" b="1" dirty="0">
                <a:latin typeface="Arial"/>
                <a:cs typeface="Arial"/>
              </a:rPr>
              <a:t>(under development).</a:t>
            </a:r>
          </a:p>
          <a:p>
            <a:pPr marL="173038" indent="-173038">
              <a:spcBef>
                <a:spcPts val="600"/>
              </a:spcBef>
              <a:spcAft>
                <a:spcPts val="600"/>
              </a:spcAft>
              <a:buFont typeface="Arial"/>
              <a:buChar char="•"/>
            </a:pPr>
            <a:r>
              <a:rPr lang="en-US" sz="1400" b="1" dirty="0">
                <a:latin typeface="Arial"/>
                <a:cs typeface="Arial"/>
              </a:rPr>
              <a:t>Conference Papers:</a:t>
            </a:r>
          </a:p>
          <a:p>
            <a:pPr marL="346075" indent="-173038">
              <a:spcAft>
                <a:spcPts val="300"/>
              </a:spcAft>
              <a:buFont typeface="Wingdings" charset="2"/>
              <a:buChar char="§"/>
            </a:pPr>
            <a:r>
              <a:rPr lang="en-US" sz="1400" b="1" dirty="0" smtClean="0">
                <a:latin typeface="Arial"/>
                <a:cs typeface="Arial"/>
              </a:rPr>
              <a:t>Harati A., &amp; Picone (2016). </a:t>
            </a:r>
            <a:r>
              <a:rPr lang="en-US" sz="1400" b="1" dirty="0">
                <a:latin typeface="Arial"/>
                <a:cs typeface="Arial"/>
              </a:rPr>
              <a:t>A Nonparametric Bayesian Spoken Term Detection By Query </a:t>
            </a:r>
            <a:r>
              <a:rPr lang="en-US" sz="1400" b="1" dirty="0" smtClean="0">
                <a:latin typeface="Arial"/>
                <a:cs typeface="Arial"/>
              </a:rPr>
              <a:t>System. Proceedings of </a:t>
            </a:r>
            <a:r>
              <a:rPr lang="en-US" sz="1400" b="1" i="1" dirty="0" smtClean="0">
                <a:latin typeface="Arial"/>
                <a:cs typeface="Arial"/>
              </a:rPr>
              <a:t>INTERSPEECH </a:t>
            </a:r>
            <a:r>
              <a:rPr lang="en-US" sz="1400" b="1" dirty="0" smtClean="0">
                <a:latin typeface="Arial"/>
                <a:cs typeface="Arial"/>
              </a:rPr>
              <a:t>(</a:t>
            </a:r>
            <a:r>
              <a:rPr lang="en-US" sz="1400" b="1" dirty="0">
                <a:latin typeface="Arial"/>
                <a:cs typeface="Arial"/>
              </a:rPr>
              <a:t>under development).</a:t>
            </a:r>
            <a:endParaRPr lang="en-US" sz="1400" b="1" dirty="0" smtClean="0">
              <a:latin typeface="Arial"/>
              <a:cs typeface="Arial"/>
            </a:endParaRPr>
          </a:p>
          <a:p>
            <a:pPr marL="346075" indent="-173038">
              <a:spcAft>
                <a:spcPts val="300"/>
              </a:spcAft>
              <a:buFont typeface="Wingdings" charset="2"/>
              <a:buChar char="§"/>
            </a:pPr>
            <a:r>
              <a:rPr lang="en-US" sz="1400" b="1" dirty="0">
                <a:latin typeface="Arial"/>
                <a:cs typeface="Arial"/>
              </a:rPr>
              <a:t>Harati A</a:t>
            </a:r>
            <a:r>
              <a:rPr lang="en-US" sz="1400" b="1" dirty="0" smtClean="0">
                <a:latin typeface="Arial"/>
                <a:cs typeface="Arial"/>
              </a:rPr>
              <a:t>., </a:t>
            </a:r>
            <a:r>
              <a:rPr lang="en-US" sz="1400" b="1" dirty="0">
                <a:latin typeface="Arial"/>
                <a:cs typeface="Arial"/>
              </a:rPr>
              <a:t>&amp; Picone </a:t>
            </a:r>
            <a:r>
              <a:rPr lang="en-US" sz="1400" b="1" dirty="0" smtClean="0">
                <a:latin typeface="Arial"/>
                <a:cs typeface="Arial"/>
              </a:rPr>
              <a:t>(2016)</a:t>
            </a:r>
            <a:r>
              <a:rPr lang="en-US" sz="1400" b="1" dirty="0">
                <a:latin typeface="Arial"/>
                <a:cs typeface="Arial"/>
              </a:rPr>
              <a:t>. Automatic Acoustic Unit and Lexicon Discovery Using An </a:t>
            </a:r>
            <a:r>
              <a:rPr lang="en-US" sz="1400" b="1" dirty="0" smtClean="0">
                <a:latin typeface="Arial"/>
                <a:cs typeface="Arial"/>
              </a:rPr>
              <a:t>HDPHMM Transducer. Proceedings </a:t>
            </a:r>
            <a:r>
              <a:rPr lang="en-US" sz="1400" b="1" dirty="0">
                <a:latin typeface="Arial"/>
                <a:cs typeface="Arial"/>
              </a:rPr>
              <a:t>of </a:t>
            </a:r>
            <a:r>
              <a:rPr lang="en-US" sz="1400" b="1" i="1" dirty="0" smtClean="0">
                <a:latin typeface="Arial"/>
                <a:cs typeface="Arial"/>
              </a:rPr>
              <a:t>INTERSPEECH </a:t>
            </a:r>
            <a:r>
              <a:rPr lang="en-US" sz="1400" b="1" dirty="0" smtClean="0">
                <a:latin typeface="Arial"/>
                <a:cs typeface="Arial"/>
              </a:rPr>
              <a:t>(</a:t>
            </a:r>
            <a:r>
              <a:rPr lang="en-US" sz="1400" b="1" dirty="0">
                <a:latin typeface="Arial"/>
                <a:cs typeface="Arial"/>
              </a:rPr>
              <a:t>under development).</a:t>
            </a:r>
            <a:endParaRPr lang="en-US" sz="1400" b="1" dirty="0" smtClean="0">
              <a:latin typeface="Arial"/>
              <a:cs typeface="Arial"/>
            </a:endParaRPr>
          </a:p>
          <a:p>
            <a:pPr marL="346075" indent="-173038">
              <a:spcAft>
                <a:spcPts val="1200"/>
              </a:spcAft>
              <a:buFont typeface="Wingdings" charset="2"/>
              <a:buChar char="§"/>
            </a:pPr>
            <a:r>
              <a:rPr lang="en-US" sz="1400" b="1" dirty="0">
                <a:latin typeface="Arial"/>
                <a:cs typeface="Arial"/>
              </a:rPr>
              <a:t>Harati, A., &amp; Picone, J. (2015). Doubly Hierarchical Dirichlet Process Mixture Model For Acoustic Modeling. IEEE Automatic Speech Recognition and Understanding Workshop, Scottsdale, </a:t>
            </a:r>
            <a:r>
              <a:rPr lang="en-US" sz="1400" b="1" dirty="0" smtClean="0">
                <a:latin typeface="Arial"/>
                <a:cs typeface="Arial"/>
              </a:rPr>
              <a:t>Arizona, USA (under development).</a:t>
            </a:r>
          </a:p>
          <a:p>
            <a:pPr marL="173038" indent="-173038">
              <a:spcAft>
                <a:spcPts val="600"/>
              </a:spcAft>
              <a:buFont typeface="Arial"/>
              <a:buChar char="•"/>
            </a:pPr>
            <a:r>
              <a:rPr lang="en-US" sz="1400" b="1" dirty="0" smtClean="0">
                <a:latin typeface="Arial"/>
                <a:cs typeface="Arial"/>
              </a:rPr>
              <a:t>Several first-tier journal and conference papers are under development for AutoEEG</a:t>
            </a:r>
            <a:r>
              <a:rPr lang="en-US" sz="1400" b="1" baseline="30000" dirty="0" smtClean="0">
                <a:latin typeface="Arial"/>
                <a:cs typeface="Arial"/>
              </a:rPr>
              <a:t>TM</a:t>
            </a:r>
            <a:r>
              <a:rPr lang="en-US" sz="1400" b="1" dirty="0" smtClean="0">
                <a:latin typeface="Arial"/>
                <a:cs typeface="Arial"/>
              </a:rPr>
              <a:t>. Publication of this work was not possible until the patent disclosures were filed.</a:t>
            </a:r>
            <a:endParaRPr lang="en-US" sz="1400" b="1" dirty="0">
              <a:latin typeface="Arial"/>
              <a:cs typeface="Arial"/>
            </a:endParaRPr>
          </a:p>
        </p:txBody>
      </p:sp>
    </p:spTree>
    <p:extLst>
      <p:ext uri="{BB962C8B-B14F-4D97-AF65-F5344CB8AC3E}">
        <p14:creationId xmlns:p14="http://schemas.microsoft.com/office/powerpoint/2010/main" val="19768500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Biography</a:t>
            </a:r>
            <a:endParaRPr lang="en-US" dirty="0"/>
          </a:p>
        </p:txBody>
      </p:sp>
      <p:sp>
        <p:nvSpPr>
          <p:cNvPr id="3" name="Rectangle 109"/>
          <p:cNvSpPr txBox="1">
            <a:spLocks noChangeArrowheads="1"/>
          </p:cNvSpPr>
          <p:nvPr/>
        </p:nvSpPr>
        <p:spPr>
          <a:xfrm>
            <a:off x="190939" y="723691"/>
            <a:ext cx="8692404" cy="5761461"/>
          </a:xfrm>
          <a:prstGeom prst="rect">
            <a:avLst/>
          </a:prstGeom>
          <a:noFill/>
          <a:ln/>
        </p:spPr>
        <p:txBody>
          <a:bodyPr lIns="0" tIns="0" rIns="0" bIns="0"/>
          <a:lstStyle/>
          <a:p>
            <a:pPr>
              <a:spcAft>
                <a:spcPts val="1200"/>
              </a:spcAft>
            </a:pPr>
            <a:r>
              <a:rPr lang="en-US" b="1" dirty="0">
                <a:latin typeface="Arial" pitchFamily="34" charset="0"/>
                <a:cs typeface="Arial" pitchFamily="34" charset="0"/>
              </a:rPr>
              <a:t>Amir Harati is a PhD candidate in the Department of </a:t>
            </a: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b="1" dirty="0" smtClean="0">
                <a:latin typeface="Arial" pitchFamily="34" charset="0"/>
                <a:cs typeface="Arial" pitchFamily="34" charset="0"/>
              </a:rPr>
              <a:t>Electrical </a:t>
            </a:r>
            <a:r>
              <a:rPr lang="en-US" b="1" dirty="0">
                <a:latin typeface="Arial" pitchFamily="34" charset="0"/>
                <a:cs typeface="Arial" pitchFamily="34" charset="0"/>
              </a:rPr>
              <a:t>and Computer Engineering at Temple </a:t>
            </a:r>
            <a:r>
              <a:rPr lang="en-US" b="1" dirty="0" smtClean="0">
                <a:latin typeface="Arial" pitchFamily="34" charset="0"/>
                <a:cs typeface="Arial" pitchFamily="34" charset="0"/>
              </a:rPr>
              <a:t>University.</a:t>
            </a:r>
            <a:br>
              <a:rPr lang="en-US" b="1" dirty="0" smtClean="0">
                <a:latin typeface="Arial" pitchFamily="34" charset="0"/>
                <a:cs typeface="Arial" pitchFamily="34" charset="0"/>
              </a:rPr>
            </a:br>
            <a:r>
              <a:rPr lang="en-US" b="1" dirty="0" smtClean="0">
                <a:latin typeface="Arial" pitchFamily="34" charset="0"/>
                <a:cs typeface="Arial" pitchFamily="34" charset="0"/>
              </a:rPr>
              <a:t>He </a:t>
            </a:r>
            <a:r>
              <a:rPr lang="en-US" b="1" dirty="0">
                <a:latin typeface="Arial" pitchFamily="34" charset="0"/>
                <a:cs typeface="Arial" pitchFamily="34" charset="0"/>
              </a:rPr>
              <a:t>received his Bachelor’s Degree from Tabriz University </a:t>
            </a: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b="1" dirty="0" smtClean="0">
                <a:latin typeface="Arial" pitchFamily="34" charset="0"/>
                <a:cs typeface="Arial" pitchFamily="34" charset="0"/>
              </a:rPr>
              <a:t>in </a:t>
            </a:r>
            <a:r>
              <a:rPr lang="en-US" b="1" dirty="0">
                <a:latin typeface="Arial" pitchFamily="34" charset="0"/>
                <a:cs typeface="Arial" pitchFamily="34" charset="0"/>
              </a:rPr>
              <a:t>2004 and his Master’s Degree from K.N. </a:t>
            </a:r>
            <a:r>
              <a:rPr lang="en-US" b="1" dirty="0" err="1">
                <a:latin typeface="Arial" pitchFamily="34" charset="0"/>
                <a:cs typeface="Arial" pitchFamily="34" charset="0"/>
              </a:rPr>
              <a:t>Toosi</a:t>
            </a:r>
            <a:r>
              <a:rPr lang="en-US" b="1" dirty="0">
                <a:latin typeface="Arial" pitchFamily="34" charset="0"/>
                <a:cs typeface="Arial" pitchFamily="34" charset="0"/>
              </a:rPr>
              <a:t> </a:t>
            </a:r>
            <a:r>
              <a:rPr lang="en-US" b="1" dirty="0" smtClean="0">
                <a:latin typeface="Arial" pitchFamily="34" charset="0"/>
                <a:cs typeface="Arial" pitchFamily="34" charset="0"/>
              </a:rPr>
              <a:t>University</a:t>
            </a:r>
            <a:br>
              <a:rPr lang="en-US" b="1" dirty="0" smtClean="0">
                <a:latin typeface="Arial" pitchFamily="34" charset="0"/>
                <a:cs typeface="Arial" pitchFamily="34" charset="0"/>
              </a:rPr>
            </a:br>
            <a:r>
              <a:rPr lang="en-US" b="1" dirty="0" smtClean="0">
                <a:latin typeface="Arial" pitchFamily="34" charset="0"/>
                <a:cs typeface="Arial" pitchFamily="34" charset="0"/>
              </a:rPr>
              <a:t>in </a:t>
            </a:r>
            <a:r>
              <a:rPr lang="en-US" b="1" dirty="0">
                <a:latin typeface="Arial" pitchFamily="34" charset="0"/>
                <a:cs typeface="Arial" pitchFamily="34" charset="0"/>
              </a:rPr>
              <a:t>2008, both in Electrical and Computer Engineering. He </a:t>
            </a: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b="1" dirty="0" smtClean="0">
                <a:latin typeface="Arial" pitchFamily="34" charset="0"/>
                <a:cs typeface="Arial" pitchFamily="34" charset="0"/>
              </a:rPr>
              <a:t>has </a:t>
            </a:r>
            <a:r>
              <a:rPr lang="en-US" b="1" dirty="0">
                <a:latin typeface="Arial" pitchFamily="34" charset="0"/>
                <a:cs typeface="Arial" pitchFamily="34" charset="0"/>
              </a:rPr>
              <a:t>also worked as signal processing researcher for </a:t>
            </a:r>
            <a:r>
              <a:rPr lang="en-US" b="1" dirty="0" err="1">
                <a:latin typeface="Arial" pitchFamily="34" charset="0"/>
                <a:cs typeface="Arial" pitchFamily="34" charset="0"/>
              </a:rPr>
              <a:t>Bina</a:t>
            </a:r>
            <a:r>
              <a:rPr lang="en-US" b="1" dirty="0" smtClean="0">
                <a:latin typeface="Arial" pitchFamily="34" charset="0"/>
                <a:cs typeface="Arial" pitchFamily="34" charset="0"/>
              </a:rPr>
              <a:t>-</a:t>
            </a:r>
            <a:br>
              <a:rPr lang="en-US" b="1" dirty="0" smtClean="0">
                <a:latin typeface="Arial" pitchFamily="34" charset="0"/>
                <a:cs typeface="Arial" pitchFamily="34" charset="0"/>
              </a:rPr>
            </a:br>
            <a:r>
              <a:rPr lang="en-US" b="1" dirty="0" err="1" smtClean="0">
                <a:latin typeface="Arial" pitchFamily="34" charset="0"/>
                <a:cs typeface="Arial" pitchFamily="34" charset="0"/>
              </a:rPr>
              <a:t>Pardaz</a:t>
            </a:r>
            <a:r>
              <a:rPr lang="en-US" b="1" dirty="0" smtClean="0">
                <a:latin typeface="Arial" pitchFamily="34" charset="0"/>
                <a:cs typeface="Arial" pitchFamily="34" charset="0"/>
              </a:rPr>
              <a:t> </a:t>
            </a:r>
            <a:r>
              <a:rPr lang="en-US" b="1" dirty="0">
                <a:latin typeface="Arial" pitchFamily="34" charset="0"/>
                <a:cs typeface="Arial" pitchFamily="34" charset="0"/>
              </a:rPr>
              <a:t>LTD in Mashhad, Iran, where he was responsible </a:t>
            </a:r>
            <a:r>
              <a:rPr lang="en-US" b="1" dirty="0" smtClean="0">
                <a:latin typeface="Arial" pitchFamily="34" charset="0"/>
                <a:cs typeface="Arial" pitchFamily="34" charset="0"/>
              </a:rPr>
              <a:t>for</a:t>
            </a:r>
            <a:br>
              <a:rPr lang="en-US" b="1" dirty="0" smtClean="0">
                <a:latin typeface="Arial" pitchFamily="34" charset="0"/>
                <a:cs typeface="Arial" pitchFamily="34" charset="0"/>
              </a:rPr>
            </a:br>
            <a:r>
              <a:rPr lang="en-US" b="1" dirty="0" smtClean="0">
                <a:latin typeface="Arial" pitchFamily="34" charset="0"/>
                <a:cs typeface="Arial" pitchFamily="34" charset="0"/>
              </a:rPr>
              <a:t>developing algorithms </a:t>
            </a:r>
            <a:r>
              <a:rPr lang="en-US" b="1" dirty="0">
                <a:latin typeface="Arial" pitchFamily="34" charset="0"/>
                <a:cs typeface="Arial" pitchFamily="34" charset="0"/>
              </a:rPr>
              <a:t>for </a:t>
            </a:r>
            <a:r>
              <a:rPr lang="en-US" b="1" dirty="0" smtClean="0">
                <a:latin typeface="Arial" pitchFamily="34" charset="0"/>
                <a:cs typeface="Arial" pitchFamily="34" charset="0"/>
              </a:rPr>
              <a:t>geolocation using a variety of</a:t>
            </a:r>
            <a:br>
              <a:rPr lang="en-US" b="1" dirty="0" smtClean="0">
                <a:latin typeface="Arial" pitchFamily="34" charset="0"/>
                <a:cs typeface="Arial" pitchFamily="34" charset="0"/>
              </a:rPr>
            </a:br>
            <a:r>
              <a:rPr lang="en-US" b="1" dirty="0" smtClean="0">
                <a:latin typeface="Arial" pitchFamily="34" charset="0"/>
                <a:cs typeface="Arial" pitchFamily="34" charset="0"/>
              </a:rPr>
              <a:t>types of emitter technology.</a:t>
            </a:r>
            <a:endParaRPr lang="en-US" dirty="0" smtClean="0"/>
          </a:p>
          <a:p>
            <a:pPr>
              <a:spcAft>
                <a:spcPts val="1200"/>
              </a:spcAft>
            </a:pPr>
            <a:r>
              <a:rPr lang="en-US" b="1" dirty="0" smtClean="0">
                <a:latin typeface="Arial"/>
                <a:cs typeface="Arial"/>
              </a:rPr>
              <a:t>He </a:t>
            </a:r>
            <a:r>
              <a:rPr lang="en-US" b="1" dirty="0">
                <a:latin typeface="Arial"/>
                <a:cs typeface="Arial"/>
              </a:rPr>
              <a:t>is currently pursuing a PhD in Electrical Engineering at Temple University. The focus of his research is the application of nonparametric Bayesian methods in acoustic modeling for speech recognition. He is also the senior scientist on a commercialization project involving a collaboration between Temple Hospital and the Neural Engineering Data Consortium to automatically interpret EEG signals.</a:t>
            </a:r>
          </a:p>
          <a:p>
            <a:r>
              <a:rPr lang="en-US" b="1" dirty="0">
                <a:latin typeface="Arial"/>
                <a:cs typeface="Arial"/>
              </a:rPr>
              <a:t>Mr. Harati has published several </a:t>
            </a:r>
            <a:r>
              <a:rPr lang="en-US" b="1" dirty="0" smtClean="0">
                <a:latin typeface="Arial"/>
                <a:cs typeface="Arial"/>
              </a:rPr>
              <a:t>journal, numerous conference </a:t>
            </a:r>
            <a:r>
              <a:rPr lang="en-US" b="1" dirty="0">
                <a:latin typeface="Arial"/>
                <a:cs typeface="Arial"/>
              </a:rPr>
              <a:t>papers and is co-author of one </a:t>
            </a:r>
            <a:r>
              <a:rPr lang="en-US" b="1" dirty="0" smtClean="0">
                <a:latin typeface="Arial"/>
                <a:cs typeface="Arial"/>
              </a:rPr>
              <a:t>book (in preparation). </a:t>
            </a:r>
            <a:r>
              <a:rPr lang="en-US" b="1" dirty="0">
                <a:latin typeface="Arial"/>
                <a:cs typeface="Arial"/>
              </a:rPr>
              <a:t>He is also co-inventor </a:t>
            </a:r>
            <a:r>
              <a:rPr lang="en-US" b="1" dirty="0" smtClean="0">
                <a:latin typeface="Arial"/>
                <a:cs typeface="Arial"/>
              </a:rPr>
              <a:t>on </a:t>
            </a:r>
            <a:r>
              <a:rPr lang="en-US" b="1" dirty="0">
                <a:latin typeface="Arial"/>
                <a:cs typeface="Arial"/>
              </a:rPr>
              <a:t>four </a:t>
            </a:r>
            <a:r>
              <a:rPr lang="en-US" b="1" dirty="0" smtClean="0">
                <a:latin typeface="Arial"/>
                <a:cs typeface="Arial"/>
              </a:rPr>
              <a:t>patents disclosures. </a:t>
            </a:r>
            <a:r>
              <a:rPr lang="en-US" b="1" dirty="0">
                <a:latin typeface="Arial"/>
                <a:cs typeface="Arial"/>
              </a:rPr>
              <a:t>He is a member of the IEEE and HKN (Eta Kappa Nu)</a:t>
            </a:r>
            <a:r>
              <a:rPr lang="en-US" b="1" dirty="0" smtClean="0">
                <a:latin typeface="Arial"/>
                <a:cs typeface="Arial"/>
              </a:rPr>
              <a:t>. Upon </a:t>
            </a:r>
            <a:r>
              <a:rPr lang="en-US" b="1" dirty="0">
                <a:latin typeface="Arial"/>
                <a:cs typeface="Arial"/>
              </a:rPr>
              <a:t>successful completion of his PhD, he will begin employment at </a:t>
            </a:r>
            <a:r>
              <a:rPr lang="en-US" b="1" dirty="0" err="1">
                <a:latin typeface="Arial"/>
                <a:cs typeface="Arial"/>
              </a:rPr>
              <a:t>Jibo</a:t>
            </a:r>
            <a:r>
              <a:rPr lang="en-US" b="1" dirty="0">
                <a:latin typeface="Arial"/>
                <a:cs typeface="Arial"/>
              </a:rPr>
              <a:t>, Inc. (</a:t>
            </a:r>
            <a:r>
              <a:rPr lang="en-US" b="1" dirty="0" err="1">
                <a:latin typeface="Arial"/>
                <a:cs typeface="Arial"/>
              </a:rPr>
              <a:t>www.jibo.com</a:t>
            </a:r>
            <a:r>
              <a:rPr lang="en-US" b="1" dirty="0">
                <a:latin typeface="Arial"/>
                <a:cs typeface="Arial"/>
              </a:rPr>
              <a:t>) as a speech recognition technologist.</a:t>
            </a:r>
          </a:p>
          <a:p>
            <a:pPr algn="just">
              <a:spcAft>
                <a:spcPts val="1200"/>
              </a:spcAft>
            </a:pPr>
            <a:endParaRPr lang="en-US" b="1" dirty="0">
              <a:latin typeface="Arial" pitchFamily="34" charset="0"/>
              <a:cs typeface="Arial" pitchFamily="34" charset="0"/>
            </a:endParaRPr>
          </a:p>
          <a:p>
            <a:endParaRPr lang="en-US" dirty="0"/>
          </a:p>
          <a:p>
            <a:endParaRPr lang="en-US" dirty="0"/>
          </a:p>
        </p:txBody>
      </p:sp>
      <p:pic>
        <p:nvPicPr>
          <p:cNvPr id="5" name="Picture 4" descr="ph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7625" y="723692"/>
            <a:ext cx="1995718" cy="21051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03541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Appendix</a:t>
            </a:r>
            <a:endParaRPr lang="en-US" dirty="0"/>
          </a:p>
        </p:txBody>
      </p:sp>
      <p:sp>
        <p:nvSpPr>
          <p:cNvPr id="3" name="Rectangle 109"/>
          <p:cNvSpPr txBox="1">
            <a:spLocks noChangeArrowheads="1"/>
          </p:cNvSpPr>
          <p:nvPr/>
        </p:nvSpPr>
        <p:spPr>
          <a:xfrm>
            <a:off x="233363" y="1895320"/>
            <a:ext cx="8677275" cy="604129"/>
          </a:xfrm>
          <a:prstGeom prst="rect">
            <a:avLst/>
          </a:prstGeom>
          <a:noFill/>
          <a:ln/>
        </p:spPr>
        <p:txBody>
          <a:bodyPr lIns="0" tIns="0" rIns="0" bIns="0"/>
          <a:lstStyle/>
          <a:p>
            <a:pPr algn="ctr">
              <a:spcAft>
                <a:spcPts val="1200"/>
              </a:spcAft>
            </a:pPr>
            <a:r>
              <a:rPr lang="en-US" sz="3600" b="1" dirty="0" smtClean="0">
                <a:latin typeface="Arial" pitchFamily="34" charset="0"/>
                <a:cs typeface="Arial" pitchFamily="34" charset="0"/>
              </a:rPr>
              <a:t>Backup Slides</a:t>
            </a:r>
            <a:endParaRPr lang="en-US" dirty="0"/>
          </a:p>
        </p:txBody>
      </p:sp>
    </p:spTree>
    <p:extLst>
      <p:ext uri="{BB962C8B-B14F-4D97-AF65-F5344CB8AC3E}">
        <p14:creationId xmlns:p14="http://schemas.microsoft.com/office/powerpoint/2010/main" val="29838207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Computational Profile</a:t>
            </a:r>
            <a:endParaRPr lang="en-US" dirty="0"/>
          </a:p>
        </p:txBody>
      </p:sp>
      <p:pic>
        <p:nvPicPr>
          <p:cNvPr id="3" name="Picture 2"/>
          <p:cNvPicPr/>
          <p:nvPr/>
        </p:nvPicPr>
        <p:blipFill rotWithShape="1">
          <a:blip r:embed="rId2">
            <a:extLst>
              <a:ext uri="{28A0092B-C50C-407E-A947-70E740481C1C}">
                <a14:useLocalDpi xmlns:a14="http://schemas.microsoft.com/office/drawing/2010/main" val="0"/>
              </a:ext>
            </a:extLst>
          </a:blip>
          <a:srcRect l="15385" t="12675" r="15948" b="13944"/>
          <a:stretch/>
        </p:blipFill>
        <p:spPr bwMode="auto">
          <a:xfrm>
            <a:off x="1379050" y="1550631"/>
            <a:ext cx="6389075" cy="4058253"/>
          </a:xfrm>
          <a:prstGeom prst="rect">
            <a:avLst/>
          </a:prstGeom>
          <a:ln>
            <a:noFill/>
          </a:ln>
          <a:extLst>
            <a:ext uri="{53640926-AAD7-44d8-BBD7-CCE9431645EC}">
              <a14:shadowObscured xmlns:a14="http://schemas.microsoft.com/office/drawing/2010/main" xmlns=""/>
            </a:ext>
          </a:extLst>
        </p:spPr>
      </p:pic>
      <p:sp>
        <p:nvSpPr>
          <p:cNvPr id="4" name="TextBox 3"/>
          <p:cNvSpPr txBox="1"/>
          <p:nvPr/>
        </p:nvSpPr>
        <p:spPr>
          <a:xfrm>
            <a:off x="228600" y="608559"/>
            <a:ext cx="8678863" cy="723275"/>
          </a:xfrm>
          <a:prstGeom prst="rect">
            <a:avLst/>
          </a:prstGeom>
          <a:noFill/>
        </p:spPr>
        <p:txBody>
          <a:bodyPr wrap="square" lIns="0" rIns="0" rtlCol="0">
            <a:spAutoFit/>
          </a:bodyPr>
          <a:lstStyle/>
          <a:p>
            <a:pPr marL="173038" indent="-173038">
              <a:spcAft>
                <a:spcPts val="600"/>
              </a:spcAft>
              <a:buFont typeface="Arial"/>
              <a:buChar char="•"/>
            </a:pPr>
            <a:r>
              <a:rPr lang="en-US" b="1" dirty="0" smtClean="0">
                <a:latin typeface="Arial" panose="020B0604020202020204" pitchFamily="34" charset="0"/>
                <a:cs typeface="Arial" panose="020B0604020202020204" pitchFamily="34" charset="0"/>
              </a:rPr>
              <a:t>A C++ toolkit (with a command line interface and an API) is </a:t>
            </a:r>
            <a:r>
              <a:rPr lang="en-US" b="1" dirty="0" smtClean="0">
                <a:latin typeface="Arial" panose="020B0604020202020204" pitchFamily="34" charset="0"/>
                <a:cs typeface="Arial" panose="020B0604020202020204" pitchFamily="34" charset="0"/>
                <a:hlinkClick r:id="rId3"/>
              </a:rPr>
              <a:t>available here</a:t>
            </a:r>
            <a:r>
              <a:rPr lang="en-US" b="1" baseline="30000" dirty="0" smtClean="0">
                <a:latin typeface="Arial" panose="020B0604020202020204" pitchFamily="34" charset="0"/>
                <a:cs typeface="Arial" panose="020B0604020202020204" pitchFamily="34" charset="0"/>
              </a:rPr>
              <a:t>1</a:t>
            </a:r>
            <a:r>
              <a:rPr lang="en-US" b="1" dirty="0" smtClean="0">
                <a:latin typeface="Arial" panose="020B0604020202020204" pitchFamily="34" charset="0"/>
                <a:cs typeface="Arial" panose="020B0604020202020204" pitchFamily="34" charset="0"/>
              </a:rPr>
              <a:t>.</a:t>
            </a:r>
          </a:p>
          <a:p>
            <a:pPr marL="173038" indent="-173038">
              <a:spcAft>
                <a:spcPts val="600"/>
              </a:spcAft>
              <a:buFont typeface="Arial"/>
              <a:buChar char="•"/>
            </a:pPr>
            <a:r>
              <a:rPr lang="en-US" b="1" dirty="0" smtClean="0">
                <a:latin typeface="Arial" panose="020B0604020202020204" pitchFamily="34" charset="0"/>
                <a:cs typeface="Arial" panose="020B0604020202020204" pitchFamily="34" charset="0"/>
              </a:rPr>
              <a:t>HDPHMM, DHDPHMM, DPM and HDP are supported.</a:t>
            </a:r>
            <a:endParaRPr lang="en-US" sz="1200" b="1" dirty="0"/>
          </a:p>
        </p:txBody>
      </p:sp>
      <p:sp>
        <p:nvSpPr>
          <p:cNvPr id="5" name="TextBox 4"/>
          <p:cNvSpPr txBox="1"/>
          <p:nvPr/>
        </p:nvSpPr>
        <p:spPr>
          <a:xfrm>
            <a:off x="234157" y="6119336"/>
            <a:ext cx="8678862" cy="369332"/>
          </a:xfrm>
          <a:prstGeom prst="rect">
            <a:avLst/>
          </a:prstGeom>
          <a:noFill/>
        </p:spPr>
        <p:txBody>
          <a:bodyPr wrap="square" lIns="0" rIns="0" rtlCol="0">
            <a:spAutoFit/>
          </a:bodyPr>
          <a:lstStyle>
            <a:defPPr>
              <a:defRPr lang="en-US"/>
            </a:defPPr>
            <a:lvl1pPr marL="173038" indent="-173038">
              <a:spcAft>
                <a:spcPts val="600"/>
              </a:spcAft>
              <a:buFont typeface="Arial"/>
              <a:buChar char="•"/>
              <a:defRPr b="1">
                <a:latin typeface="Arial" panose="020B0604020202020204" pitchFamily="34" charset="0"/>
                <a:cs typeface="Arial" panose="020B0604020202020204" pitchFamily="34" charset="0"/>
              </a:defRPr>
            </a:lvl1pPr>
          </a:lstStyle>
          <a:p>
            <a:pPr marL="0" indent="0">
              <a:buNone/>
            </a:pPr>
            <a:r>
              <a:rPr lang="en-US" sz="1400" dirty="0" smtClean="0"/>
              <a:t>1. See </a:t>
            </a:r>
            <a:r>
              <a:rPr lang="en-US" sz="1400" i="1" dirty="0" smtClean="0"/>
              <a:t>http</a:t>
            </a:r>
            <a:r>
              <a:rPr lang="en-US" sz="1400" i="1" dirty="0"/>
              <a:t>://www.isip.piconepress.com/projects/npb_acoustic_modeling/downloads/</a:t>
            </a:r>
            <a:r>
              <a:rPr lang="en-US" sz="1400" i="1" dirty="0" err="1"/>
              <a:t>hdphmm</a:t>
            </a:r>
            <a:r>
              <a:rPr lang="en-US" sz="1400" i="1" dirty="0" smtClean="0"/>
              <a:t>/</a:t>
            </a:r>
            <a:r>
              <a:rPr lang="en-US" dirty="0" smtClean="0"/>
              <a:t>.</a:t>
            </a:r>
            <a:endParaRPr lang="en-US" dirty="0"/>
          </a:p>
        </p:txBody>
      </p:sp>
    </p:spTree>
    <p:extLst>
      <p:ext uri="{BB962C8B-B14F-4D97-AF65-F5344CB8AC3E}">
        <p14:creationId xmlns:p14="http://schemas.microsoft.com/office/powerpoint/2010/main" val="17287160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l="35068" t="35414" r="13744" b="36275"/>
          <a:stretch/>
        </p:blipFill>
        <p:spPr bwMode="auto">
          <a:xfrm>
            <a:off x="5149728" y="2234544"/>
            <a:ext cx="3757735" cy="1681138"/>
          </a:xfrm>
          <a:prstGeom prst="rect">
            <a:avLst/>
          </a:prstGeom>
          <a:ln>
            <a:noFill/>
          </a:ln>
          <a:extLst>
            <a:ext uri="{53640926-AAD7-44d8-BBD7-CCE9431645EC}">
              <a14:shadowObscured xmlns:a14="http://schemas.microsoft.com/office/drawing/2010/main" xmlns=""/>
            </a:ext>
          </a:extLst>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Non-emitting States</a:t>
            </a:r>
            <a:endParaRPr lang="en-US" dirty="0"/>
          </a:p>
        </p:txBody>
      </p:sp>
      <p:pic>
        <p:nvPicPr>
          <p:cNvPr id="12" name="Picture 6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1687" y="5270892"/>
            <a:ext cx="1459802" cy="10835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6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7512" y="5145452"/>
            <a:ext cx="3491484" cy="84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p:cNvPicPr>
            <a:picLocks noChangeAspect="1"/>
          </p:cNvPicPr>
          <p:nvPr/>
        </p:nvPicPr>
        <p:blipFill>
          <a:blip r:embed="rId5"/>
          <a:stretch>
            <a:fillRect/>
          </a:stretch>
        </p:blipFill>
        <p:spPr>
          <a:xfrm>
            <a:off x="5643072" y="3857787"/>
            <a:ext cx="3172196" cy="746285"/>
          </a:xfrm>
          <a:prstGeom prst="rect">
            <a:avLst/>
          </a:prstGeom>
        </p:spPr>
      </p:pic>
      <p:sp>
        <p:nvSpPr>
          <p:cNvPr id="15" name="TextBox 14"/>
          <p:cNvSpPr txBox="1"/>
          <p:nvPr/>
        </p:nvSpPr>
        <p:spPr>
          <a:xfrm>
            <a:off x="197243" y="650281"/>
            <a:ext cx="8710219" cy="4539704"/>
          </a:xfrm>
          <a:prstGeom prst="rect">
            <a:avLst/>
          </a:prstGeom>
          <a:noFill/>
        </p:spPr>
        <p:txBody>
          <a:bodyPr wrap="square" lIns="0" tIns="0" rIns="0" bIns="0" rtlCol="0">
            <a:spAutoFit/>
          </a:bodyPr>
          <a:lstStyle>
            <a:defPPr>
              <a:defRPr lang="en-US"/>
            </a:defPPr>
            <a:lvl1pPr indent="0">
              <a:spcAft>
                <a:spcPts val="1200"/>
              </a:spcAft>
              <a:buFont typeface="Arial"/>
              <a:buNone/>
              <a:defRPr b="1">
                <a:latin typeface="Arial" panose="020B0604020202020204" pitchFamily="34" charset="0"/>
                <a:cs typeface="Arial" panose="020B0604020202020204" pitchFamily="34" charset="0"/>
              </a:defRPr>
            </a:lvl1pPr>
          </a:lstStyle>
          <a:p>
            <a:pPr marL="173038" indent="-173038">
              <a:spcAft>
                <a:spcPts val="600"/>
              </a:spcAft>
              <a:buFont typeface="Arial"/>
              <a:buChar char="•"/>
            </a:pPr>
            <a:r>
              <a:rPr lang="en-US" sz="2000" dirty="0"/>
              <a:t>Problems with HDPHMM:</a:t>
            </a:r>
          </a:p>
          <a:p>
            <a:pPr marL="344488" indent="-171450">
              <a:buFont typeface="Wingdings" charset="2"/>
              <a:buChar char="§"/>
            </a:pPr>
            <a:r>
              <a:rPr lang="en-US" sz="2000" dirty="0"/>
              <a:t>Due to an unbounded number of states, parameters for each state will be estimated poorly.</a:t>
            </a:r>
          </a:p>
          <a:p>
            <a:pPr marL="344488" indent="-171450">
              <a:buFont typeface="Wingdings" charset="2"/>
              <a:buChar char="§"/>
            </a:pPr>
            <a:r>
              <a:rPr lang="en-US" sz="2000" dirty="0"/>
              <a:t>The model is restricted to an ergodic structure.</a:t>
            </a:r>
          </a:p>
          <a:p>
            <a:pPr marL="344488" indent="-171450">
              <a:buFont typeface="Wingdings" charset="2"/>
              <a:buChar char="§"/>
            </a:pPr>
            <a:r>
              <a:rPr lang="en-US" sz="2000" dirty="0">
                <a:solidFill>
                  <a:srgbClr val="FF0000"/>
                </a:solidFill>
              </a:rPr>
              <a:t>Non-emitting initial and final </a:t>
            </a:r>
            <a:r>
              <a:rPr lang="en-US" sz="2000" dirty="0" smtClean="0">
                <a:solidFill>
                  <a:srgbClr val="FF0000"/>
                </a:solidFill>
              </a:rPr>
              <a:t/>
            </a:r>
            <a:br>
              <a:rPr lang="en-US" sz="2000" dirty="0" smtClean="0">
                <a:solidFill>
                  <a:srgbClr val="FF0000"/>
                </a:solidFill>
              </a:rPr>
            </a:br>
            <a:r>
              <a:rPr lang="en-US" sz="2000" dirty="0" smtClean="0">
                <a:solidFill>
                  <a:srgbClr val="FF0000"/>
                </a:solidFill>
              </a:rPr>
              <a:t>states </a:t>
            </a:r>
            <a:r>
              <a:rPr lang="en-US" sz="2000" dirty="0">
                <a:solidFill>
                  <a:srgbClr val="FF0000"/>
                </a:solidFill>
              </a:rPr>
              <a:t>are not supported.</a:t>
            </a:r>
          </a:p>
          <a:p>
            <a:pPr marL="173038" indent="-173038">
              <a:buFont typeface="Arial" panose="020B0604020202020204" pitchFamily="34" charset="0"/>
              <a:buChar char="•"/>
            </a:pPr>
            <a:r>
              <a:rPr lang="en-US" sz="2000" dirty="0"/>
              <a:t>Non-emitting states are important </a:t>
            </a:r>
            <a:r>
              <a:rPr lang="en-US" sz="2000" dirty="0" smtClean="0"/>
              <a:t/>
            </a:r>
            <a:br>
              <a:rPr lang="en-US" sz="2000" dirty="0" smtClean="0"/>
            </a:br>
            <a:r>
              <a:rPr lang="en-US" sz="2000" dirty="0" smtClean="0"/>
              <a:t>for modeling finite length sequences</a:t>
            </a:r>
            <a:br>
              <a:rPr lang="en-US" sz="2000" dirty="0" smtClean="0"/>
            </a:br>
            <a:r>
              <a:rPr lang="en-US" sz="2000" dirty="0" smtClean="0"/>
              <a:t>and are also </a:t>
            </a:r>
            <a:r>
              <a:rPr lang="en-US" sz="2000" dirty="0"/>
              <a:t>utilized in semi-</a:t>
            </a:r>
            <a:r>
              <a:rPr lang="en-US" sz="2000" dirty="0" smtClean="0"/>
              <a:t>supervised</a:t>
            </a:r>
            <a:br>
              <a:rPr lang="en-US" sz="2000" dirty="0" smtClean="0"/>
            </a:br>
            <a:r>
              <a:rPr lang="en-US" sz="2000" dirty="0" smtClean="0"/>
              <a:t>training.</a:t>
            </a:r>
            <a:endParaRPr lang="en-US" sz="2000" dirty="0"/>
          </a:p>
          <a:p>
            <a:r>
              <a:rPr lang="en-US" sz="2000" dirty="0"/>
              <a:t>Two approaches:</a:t>
            </a:r>
          </a:p>
          <a:p>
            <a:pPr marL="173038" indent="-173038">
              <a:buFont typeface="Arial" panose="020B0604020202020204" pitchFamily="34" charset="0"/>
              <a:buChar char="•"/>
            </a:pPr>
            <a:r>
              <a:rPr lang="en-US" sz="2000" dirty="0"/>
              <a:t>Maximum likelihood (ML</a:t>
            </a:r>
            <a:r>
              <a:rPr lang="en-US" sz="2000" dirty="0" smtClean="0"/>
              <a:t>): </a:t>
            </a:r>
            <a:endParaRPr lang="en-US" sz="2000" dirty="0"/>
          </a:p>
        </p:txBody>
      </p:sp>
      <p:sp>
        <p:nvSpPr>
          <p:cNvPr id="16" name="TextBox 15"/>
          <p:cNvSpPr txBox="1"/>
          <p:nvPr/>
        </p:nvSpPr>
        <p:spPr>
          <a:xfrm>
            <a:off x="4091076" y="4822584"/>
            <a:ext cx="4921128" cy="307777"/>
          </a:xfrm>
          <a:prstGeom prst="rect">
            <a:avLst/>
          </a:prstGeom>
          <a:noFill/>
        </p:spPr>
        <p:txBody>
          <a:bodyPr wrap="square" lIns="0" tIns="0" rIns="0" bIns="0" rtlCol="0">
            <a:spAutoFit/>
          </a:bodyPr>
          <a:lstStyle>
            <a:defPPr>
              <a:defRPr lang="en-US"/>
            </a:defPPr>
            <a:lvl1pPr indent="0">
              <a:spcAft>
                <a:spcPts val="1200"/>
              </a:spcAft>
              <a:buFont typeface="Arial"/>
              <a:buNone/>
              <a:defRPr b="1">
                <a:latin typeface="Arial" panose="020B0604020202020204" pitchFamily="34" charset="0"/>
                <a:cs typeface="Arial" panose="020B0604020202020204" pitchFamily="34" charset="0"/>
              </a:defRPr>
            </a:lvl1pPr>
          </a:lstStyle>
          <a:p>
            <a:pPr marL="173038" indent="-173038">
              <a:buFont typeface="Arial" panose="020B0604020202020204" pitchFamily="34" charset="0"/>
              <a:buChar char="•"/>
            </a:pPr>
            <a:r>
              <a:rPr lang="en-US" sz="2000" dirty="0" smtClean="0"/>
              <a:t>Bayesian: </a:t>
            </a:r>
            <a:endParaRPr lang="en-US" sz="2000" dirty="0"/>
          </a:p>
        </p:txBody>
      </p:sp>
    </p:spTree>
    <p:extLst>
      <p:ext uri="{BB962C8B-B14F-4D97-AF65-F5344CB8AC3E}">
        <p14:creationId xmlns:p14="http://schemas.microsoft.com/office/powerpoint/2010/main" val="16451335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193443408"/>
              </p:ext>
            </p:extLst>
          </p:nvPr>
        </p:nvGraphicFramePr>
        <p:xfrm>
          <a:off x="1063399" y="1179138"/>
          <a:ext cx="2414738" cy="3678999"/>
        </p:xfrm>
        <a:graphic>
          <a:graphicData uri="http://schemas.openxmlformats.org/presentationml/2006/ole">
            <mc:AlternateContent xmlns:mc="http://schemas.openxmlformats.org/markup-compatibility/2006">
              <mc:Choice xmlns:v="urn:schemas-microsoft-com:vml" Requires="v">
                <p:oleObj spid="_x0000_s90534" name="Equation" r:id="rId3" imgW="1816100" imgH="2781300" progId="Equation.DSMT4">
                  <p:embed/>
                </p:oleObj>
              </mc:Choice>
              <mc:Fallback>
                <p:oleObj name="Equation" r:id="rId3" imgW="1816100" imgH="278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399" y="1179138"/>
                        <a:ext cx="2414738" cy="3678999"/>
                      </a:xfrm>
                      <a:prstGeom prst="rect">
                        <a:avLst/>
                      </a:prstGeom>
                      <a:noFill/>
                    </p:spPr>
                  </p:pic>
                </p:oleObj>
              </mc:Fallback>
            </mc:AlternateContent>
          </a:graphicData>
        </a:graphic>
      </p:graphicFrame>
      <p:sp>
        <p:nvSpPr>
          <p:cNvPr id="5" name="TextBox 4"/>
          <p:cNvSpPr txBox="1"/>
          <p:nvPr/>
        </p:nvSpPr>
        <p:spPr>
          <a:xfrm>
            <a:off x="226550" y="696746"/>
            <a:ext cx="4347037" cy="276999"/>
          </a:xfrm>
          <a:prstGeom prst="rect">
            <a:avLst/>
          </a:prstGeom>
          <a:noFill/>
        </p:spPr>
        <p:txBody>
          <a:bodyPr wrap="square" lIns="0" tIns="0" rIns="0" bIns="0" rtlCol="0">
            <a:spAutoFit/>
          </a:bodyPr>
          <a:lstStyle>
            <a:defPPr>
              <a:defRPr lang="en-US"/>
            </a:defPPr>
            <a:lvl1pPr marL="173038" indent="-173038">
              <a:spcAft>
                <a:spcPts val="600"/>
              </a:spcAft>
              <a:buFont typeface="Arial"/>
              <a:buChar char="•"/>
              <a:defRPr sz="2000" b="1">
                <a:latin typeface="Arial" panose="020B0604020202020204" pitchFamily="34" charset="0"/>
                <a:cs typeface="Arial" panose="020B0604020202020204" pitchFamily="34" charset="0"/>
              </a:defRPr>
            </a:lvl1pPr>
          </a:lstStyle>
          <a:p>
            <a:r>
              <a:rPr lang="en-US" sz="1800" dirty="0"/>
              <a:t>Using ML for non-emitting </a:t>
            </a:r>
            <a:r>
              <a:rPr lang="en-US" sz="1800" dirty="0" smtClean="0"/>
              <a:t>states:</a:t>
            </a:r>
            <a:endParaRPr lang="en-US" sz="1800" dirty="0"/>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0089303"/>
              </p:ext>
            </p:extLst>
          </p:nvPr>
        </p:nvGraphicFramePr>
        <p:xfrm>
          <a:off x="4918504" y="5188792"/>
          <a:ext cx="2971800" cy="1314450"/>
        </p:xfrm>
        <a:graphic>
          <a:graphicData uri="http://schemas.openxmlformats.org/presentationml/2006/ole">
            <mc:AlternateContent xmlns:mc="http://schemas.openxmlformats.org/markup-compatibility/2006">
              <mc:Choice xmlns:v="urn:schemas-microsoft-com:vml" Requires="v">
                <p:oleObj spid="_x0000_s90535" name="Equation" r:id="rId5" imgW="2984500" imgH="1320800" progId="Equation.DSMT4">
                  <p:embed/>
                </p:oleObj>
              </mc:Choice>
              <mc:Fallback>
                <p:oleObj name="Equation" r:id="rId5" imgW="2984500" imgH="1320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8504" y="5188792"/>
                        <a:ext cx="2971800" cy="13144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295920053"/>
              </p:ext>
            </p:extLst>
          </p:nvPr>
        </p:nvGraphicFramePr>
        <p:xfrm>
          <a:off x="4859103" y="1179138"/>
          <a:ext cx="3111313" cy="3946934"/>
        </p:xfrm>
        <a:graphic>
          <a:graphicData uri="http://schemas.openxmlformats.org/presentationml/2006/ole">
            <mc:AlternateContent xmlns:mc="http://schemas.openxmlformats.org/markup-compatibility/2006">
              <mc:Choice xmlns:v="urn:schemas-microsoft-com:vml" Requires="v">
                <p:oleObj spid="_x0000_s90536" name="Equation" r:id="rId7" imgW="2641320" imgH="3314520" progId="Equation.DSMT4">
                  <p:embed/>
                </p:oleObj>
              </mc:Choice>
              <mc:Fallback>
                <p:oleObj name="Equation" r:id="rId7" imgW="2641320" imgH="3314520" progId="Equation.DSMT4">
                  <p:embed/>
                  <p:pic>
                    <p:nvPicPr>
                      <p:cNvPr id="0" name=""/>
                      <p:cNvPicPr>
                        <a:picLocks noChangeAspect="1" noChangeArrowheads="1"/>
                      </p:cNvPicPr>
                      <p:nvPr/>
                    </p:nvPicPr>
                    <p:blipFill>
                      <a:blip r:embed="rId8"/>
                      <a:srcRect/>
                      <a:stretch>
                        <a:fillRect/>
                      </a:stretch>
                    </p:blipFill>
                    <p:spPr bwMode="auto">
                      <a:xfrm>
                        <a:off x="4859103" y="1179138"/>
                        <a:ext cx="3111313" cy="3946934"/>
                      </a:xfrm>
                      <a:prstGeom prst="rect">
                        <a:avLst/>
                      </a:prstGeom>
                      <a:noFill/>
                    </p:spPr>
                  </p:pic>
                </p:oleObj>
              </mc:Fallback>
            </mc:AlternateContent>
          </a:graphicData>
        </a:graphic>
      </p:graphicFrame>
      <p:sp>
        <p:nvSpPr>
          <p:cNvPr id="10" name="TextBox 9"/>
          <p:cNvSpPr txBox="1"/>
          <p:nvPr/>
        </p:nvSpPr>
        <p:spPr>
          <a:xfrm>
            <a:off x="4358392" y="698043"/>
            <a:ext cx="4549071" cy="276999"/>
          </a:xfrm>
          <a:prstGeom prst="rect">
            <a:avLst/>
          </a:prstGeom>
          <a:noFill/>
        </p:spPr>
        <p:txBody>
          <a:bodyPr wrap="square" lIns="0" tIns="0" rIns="0" bIns="0" rtlCol="0">
            <a:spAutoFit/>
          </a:bodyPr>
          <a:lstStyle>
            <a:defPPr>
              <a:defRPr lang="en-US"/>
            </a:defPPr>
            <a:lvl1pPr marL="173038" indent="-173038">
              <a:spcAft>
                <a:spcPts val="600"/>
              </a:spcAft>
              <a:buFont typeface="Arial"/>
              <a:buChar char="•"/>
              <a:defRPr sz="2000" b="1">
                <a:latin typeface="Arial" panose="020B0604020202020204" pitchFamily="34" charset="0"/>
                <a:cs typeface="Arial" panose="020B0604020202020204" pitchFamily="34" charset="0"/>
              </a:defRPr>
            </a:lvl1pPr>
          </a:lstStyle>
          <a:p>
            <a:r>
              <a:rPr lang="en-US" sz="1800" dirty="0"/>
              <a:t>Using Bayesian for non-emitting </a:t>
            </a:r>
            <a:r>
              <a:rPr lang="en-US" sz="1800" dirty="0" smtClean="0"/>
              <a:t>states:</a:t>
            </a:r>
            <a:endParaRPr lang="en-US" sz="1800" dirty="0"/>
          </a:p>
        </p:txBody>
      </p:sp>
      <p:sp>
        <p:nvSpPr>
          <p:cNvPr id="11"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Integrated Models</a:t>
            </a:r>
            <a:endParaRPr lang="en-US" dirty="0"/>
          </a:p>
        </p:txBody>
      </p:sp>
      <p:sp>
        <p:nvSpPr>
          <p:cNvPr id="12" name="TextBox 11"/>
          <p:cNvSpPr txBox="1"/>
          <p:nvPr/>
        </p:nvSpPr>
        <p:spPr>
          <a:xfrm>
            <a:off x="714618" y="5667902"/>
            <a:ext cx="4549071" cy="276999"/>
          </a:xfrm>
          <a:prstGeom prst="rect">
            <a:avLst/>
          </a:prstGeom>
          <a:noFill/>
        </p:spPr>
        <p:txBody>
          <a:bodyPr wrap="square" lIns="0" tIns="0" rIns="0" bIns="0" rtlCol="0">
            <a:spAutoFit/>
          </a:bodyPr>
          <a:lstStyle>
            <a:defPPr>
              <a:defRPr lang="en-US"/>
            </a:defPPr>
            <a:lvl1pPr marL="173038" indent="-173038">
              <a:spcAft>
                <a:spcPts val="600"/>
              </a:spcAft>
              <a:buFont typeface="Arial"/>
              <a:buChar char="•"/>
              <a:defRPr sz="2000" b="1">
                <a:latin typeface="Arial" panose="020B0604020202020204" pitchFamily="34" charset="0"/>
                <a:cs typeface="Arial" panose="020B0604020202020204" pitchFamily="34" charset="0"/>
              </a:defRPr>
            </a:lvl1pPr>
          </a:lstStyle>
          <a:p>
            <a:r>
              <a:rPr lang="en-US" sz="1800" dirty="0" smtClean="0"/>
              <a:t>Modified stick breaking algorithm:</a:t>
            </a:r>
            <a:endParaRPr lang="en-US" sz="1800" dirty="0"/>
          </a:p>
        </p:txBody>
      </p:sp>
    </p:spTree>
    <p:extLst>
      <p:ext uri="{BB962C8B-B14F-4D97-AF65-F5344CB8AC3E}">
        <p14:creationId xmlns:p14="http://schemas.microsoft.com/office/powerpoint/2010/main" val="1480224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3877"/>
            <a:ext cx="6166339"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Semi-Supervised Training</a:t>
            </a:r>
            <a:endParaRPr lang="en-US" sz="2400" b="1" dirty="0">
              <a:latin typeface="Arial" panose="020B0604020202020204" pitchFamily="34" charset="0"/>
              <a:cs typeface="Arial" panose="020B0604020202020204" pitchFamily="34" charset="0"/>
            </a:endParaRPr>
          </a:p>
        </p:txBody>
      </p:sp>
      <p:sp>
        <p:nvSpPr>
          <p:cNvPr id="3" name="TextBox 2"/>
          <p:cNvSpPr txBox="1"/>
          <p:nvPr/>
        </p:nvSpPr>
        <p:spPr>
          <a:xfrm>
            <a:off x="228600" y="637182"/>
            <a:ext cx="8678863" cy="3154710"/>
          </a:xfrm>
          <a:prstGeom prst="rect">
            <a:avLst/>
          </a:prstGeom>
          <a:noFill/>
        </p:spPr>
        <p:txBody>
          <a:bodyPr wrap="square" lIns="0" tIns="0" rIns="0" bIns="0" rtlCol="0">
            <a:spAutoFit/>
          </a:bodyPr>
          <a:lstStyle>
            <a:defPPr>
              <a:defRPr lang="en-US"/>
            </a:defPPr>
            <a:lvl1pPr marL="173038" indent="-173038">
              <a:spcAft>
                <a:spcPts val="600"/>
              </a:spcAft>
              <a:buFont typeface="Arial"/>
              <a:buChar char="•"/>
              <a:defRPr b="1">
                <a:latin typeface="Arial" panose="020B0604020202020204" pitchFamily="34" charset="0"/>
                <a:cs typeface="Arial" panose="020B0604020202020204" pitchFamily="34" charset="0"/>
              </a:defRPr>
            </a:lvl1pPr>
          </a:lstStyle>
          <a:p>
            <a:pPr marL="0" indent="0">
              <a:buNone/>
            </a:pPr>
            <a:r>
              <a:rPr lang="en-US" dirty="0"/>
              <a:t>Approximate Algorithm:</a:t>
            </a:r>
          </a:p>
          <a:p>
            <a:pPr marL="344488" indent="-344488">
              <a:buFont typeface="+mj-lt"/>
              <a:buAutoNum type="arabicPeriod"/>
            </a:pPr>
            <a:r>
              <a:rPr lang="en-US" dirty="0"/>
              <a:t>Initialize the alignment using a heuristic method.</a:t>
            </a:r>
          </a:p>
          <a:p>
            <a:pPr marL="344488" indent="-344488">
              <a:buFont typeface="+mj-lt"/>
              <a:buAutoNum type="arabicPeriod"/>
            </a:pPr>
            <a:r>
              <a:rPr lang="en-US" dirty="0"/>
              <a:t>Use the alignment to generate a list of examples for each DHDPHMM.</a:t>
            </a:r>
          </a:p>
          <a:p>
            <a:pPr marL="344488" indent="-344488">
              <a:buFont typeface="+mj-lt"/>
              <a:buAutoNum type="arabicPeriod"/>
            </a:pPr>
            <a:r>
              <a:rPr lang="en-US" dirty="0"/>
              <a:t>Use examples generated in Step 2 to train each DHDPHMM using the modified block sampler.</a:t>
            </a:r>
          </a:p>
          <a:p>
            <a:pPr marL="344488" indent="-344488">
              <a:buFont typeface="+mj-lt"/>
              <a:buAutoNum type="arabicPeriod"/>
            </a:pPr>
            <a:r>
              <a:rPr lang="en-US" dirty="0"/>
              <a:t>Use models obtained in Step 3 to time align the labels to observations using the Viterbi algorithm (by first generating a composite HMM for each utterance).</a:t>
            </a:r>
          </a:p>
          <a:p>
            <a:pPr marL="344488" indent="-344488">
              <a:buFont typeface="+mj-lt"/>
              <a:buAutoNum type="arabicPeriod"/>
            </a:pPr>
            <a:r>
              <a:rPr lang="en-US" dirty="0"/>
              <a:t>If the maximum number of iterations is reached or a convergence criterion is met, exit. Otherwise, return to Step 2.</a:t>
            </a:r>
          </a:p>
        </p:txBody>
      </p:sp>
    </p:spTree>
    <p:extLst>
      <p:ext uri="{BB962C8B-B14F-4D97-AF65-F5344CB8AC3E}">
        <p14:creationId xmlns:p14="http://schemas.microsoft.com/office/powerpoint/2010/main" val="35816095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229" r="7028"/>
          <a:stretch/>
        </p:blipFill>
        <p:spPr bwMode="auto">
          <a:xfrm>
            <a:off x="587581" y="645458"/>
            <a:ext cx="8001823" cy="3478357"/>
          </a:xfrm>
          <a:prstGeom prst="rect">
            <a:avLst/>
          </a:prstGeom>
          <a:ln>
            <a:noFill/>
          </a:ln>
          <a:extLst>
            <a:ext uri="{53640926-AAD7-44d8-BBD7-CCE9431645EC}">
              <a14:shadowObscured xmlns:a14="http://schemas.microsoft.com/office/drawing/2010/main" xmlns=""/>
            </a:ext>
          </a:extLst>
        </p:spPr>
      </p:pic>
      <p:graphicFrame>
        <p:nvGraphicFramePr>
          <p:cNvPr id="5" name="Table 4"/>
          <p:cNvGraphicFramePr>
            <a:graphicFrameLocks noGrp="1"/>
          </p:cNvGraphicFramePr>
          <p:nvPr>
            <p:extLst>
              <p:ext uri="{D42A27DB-BD31-4B8C-83A1-F6EECF244321}">
                <p14:modId xmlns:p14="http://schemas.microsoft.com/office/powerpoint/2010/main" val="1125130703"/>
              </p:ext>
            </p:extLst>
          </p:nvPr>
        </p:nvGraphicFramePr>
        <p:xfrm>
          <a:off x="4248647" y="4528945"/>
          <a:ext cx="4658816" cy="1657739"/>
        </p:xfrm>
        <a:graphic>
          <a:graphicData uri="http://schemas.openxmlformats.org/drawingml/2006/table">
            <a:tbl>
              <a:tblPr firstRow="1" firstCol="1" bandRow="1"/>
              <a:tblGrid>
                <a:gridCol w="2226230"/>
                <a:gridCol w="802368"/>
                <a:gridCol w="802368"/>
                <a:gridCol w="827850"/>
              </a:tblGrid>
              <a:tr h="330234">
                <a:tc>
                  <a:txBody>
                    <a:bodyPr/>
                    <a:lstStyle/>
                    <a:p>
                      <a:pPr marL="0" marR="0" algn="ctr">
                        <a:spcBef>
                          <a:spcPts val="0"/>
                        </a:spcBef>
                        <a:spcAft>
                          <a:spcPts val="0"/>
                        </a:spcAft>
                      </a:pPr>
                      <a:r>
                        <a:rPr lang="it-IT" sz="1400" b="1" dirty="0">
                          <a:effectLst/>
                          <a:latin typeface="Arial" panose="020B0604020202020204" pitchFamily="34" charset="0"/>
                          <a:ea typeface="MS Mincho"/>
                          <a:cs typeface="Arial" panose="020B0604020202020204" pitchFamily="34" charset="0"/>
                        </a:rPr>
                        <a:t>Algorithm</a:t>
                      </a:r>
                      <a:endParaRPr lang="en-US" sz="14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it-IT" sz="1400" b="1" dirty="0" err="1">
                          <a:effectLst/>
                          <a:latin typeface="Arial" panose="020B0604020202020204" pitchFamily="34" charset="0"/>
                          <a:ea typeface="MS Mincho"/>
                          <a:cs typeface="Arial" panose="020B0604020202020204" pitchFamily="34" charset="0"/>
                        </a:rPr>
                        <a:t>Recall</a:t>
                      </a:r>
                      <a:endParaRPr lang="en-US" sz="14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it-IT" sz="1400" b="1">
                          <a:effectLst/>
                          <a:latin typeface="Arial" panose="020B0604020202020204" pitchFamily="34" charset="0"/>
                          <a:ea typeface="MS Mincho"/>
                          <a:cs typeface="Arial" panose="020B0604020202020204" pitchFamily="34" charset="0"/>
                        </a:rPr>
                        <a:t>Prec.</a:t>
                      </a:r>
                      <a:endParaRPr lang="en-US" sz="1400" b="1">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it-IT" sz="1400" b="1" dirty="0">
                          <a:effectLst/>
                          <a:latin typeface="Arial" panose="020B0604020202020204" pitchFamily="34" charset="0"/>
                          <a:ea typeface="MS Mincho"/>
                          <a:cs typeface="Arial" panose="020B0604020202020204" pitchFamily="34" charset="0"/>
                        </a:rPr>
                        <a:t>F-score</a:t>
                      </a:r>
                      <a:endParaRPr lang="en-US" sz="14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03">
                <a:tc>
                  <a:txBody>
                    <a:bodyPr/>
                    <a:lstStyle/>
                    <a:p>
                      <a:pPr marL="0" marR="0">
                        <a:spcBef>
                          <a:spcPts val="0"/>
                        </a:spcBef>
                        <a:spcAft>
                          <a:spcPts val="0"/>
                        </a:spcAft>
                      </a:pPr>
                      <a:r>
                        <a:rPr lang="it-IT" sz="1400" b="1" dirty="0">
                          <a:effectLst/>
                          <a:latin typeface="Arial" panose="020B0604020202020204" pitchFamily="34" charset="0"/>
                          <a:ea typeface="MS Mincho"/>
                          <a:cs typeface="Arial" panose="020B0604020202020204" pitchFamily="34" charset="0"/>
                        </a:rPr>
                        <a:t>Dusan &amp; Rabiner (2006) </a:t>
                      </a:r>
                      <a:endParaRPr lang="en-US" sz="14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it-IT" sz="1400" b="1" dirty="0">
                          <a:effectLst/>
                          <a:latin typeface="Arial" panose="020B0604020202020204" pitchFamily="34" charset="0"/>
                          <a:ea typeface="MS Mincho"/>
                          <a:cs typeface="Arial" panose="020B0604020202020204" pitchFamily="34" charset="0"/>
                        </a:rPr>
                        <a:t>75.20</a:t>
                      </a:r>
                      <a:endParaRPr lang="en-US" sz="14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it-IT" sz="1400" b="1" dirty="0">
                          <a:effectLst/>
                          <a:latin typeface="Arial" panose="020B0604020202020204" pitchFamily="34" charset="0"/>
                          <a:ea typeface="MS Mincho"/>
                          <a:cs typeface="Arial" panose="020B0604020202020204" pitchFamily="34" charset="0"/>
                        </a:rPr>
                        <a:t>66.80</a:t>
                      </a:r>
                      <a:endParaRPr lang="en-US" sz="14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it-IT" sz="1400" b="1" dirty="0">
                          <a:effectLst/>
                          <a:latin typeface="Arial" panose="020B0604020202020204" pitchFamily="34" charset="0"/>
                          <a:ea typeface="MS Mincho"/>
                          <a:cs typeface="Arial" panose="020B0604020202020204" pitchFamily="34" charset="0"/>
                        </a:rPr>
                        <a:t>70.80</a:t>
                      </a:r>
                      <a:endParaRPr lang="en-US" sz="14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34">
                <a:tc>
                  <a:txBody>
                    <a:bodyPr/>
                    <a:lstStyle/>
                    <a:p>
                      <a:pPr marL="0" marR="0">
                        <a:spcBef>
                          <a:spcPts val="0"/>
                        </a:spcBef>
                        <a:spcAft>
                          <a:spcPts val="0"/>
                        </a:spcAft>
                      </a:pPr>
                      <a:r>
                        <a:rPr lang="it-IT" sz="1400" b="1" dirty="0">
                          <a:effectLst/>
                          <a:latin typeface="Arial" panose="020B0604020202020204" pitchFamily="34" charset="0"/>
                          <a:ea typeface="MS Mincho"/>
                          <a:cs typeface="Arial" panose="020B0604020202020204" pitchFamily="34" charset="0"/>
                        </a:rPr>
                        <a:t>Qiao et al. (2008) </a:t>
                      </a:r>
                      <a:endParaRPr lang="en-US" sz="14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it-IT" sz="1400" b="1" dirty="0">
                          <a:effectLst/>
                          <a:latin typeface="Arial" panose="020B0604020202020204" pitchFamily="34" charset="0"/>
                          <a:ea typeface="MS Mincho"/>
                          <a:cs typeface="Arial" panose="020B0604020202020204" pitchFamily="34" charset="0"/>
                        </a:rPr>
                        <a:t>77.50</a:t>
                      </a:r>
                      <a:endParaRPr lang="en-US" sz="14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it-IT" sz="1400" b="1" dirty="0">
                          <a:effectLst/>
                          <a:latin typeface="Arial" panose="020B0604020202020204" pitchFamily="34" charset="0"/>
                          <a:ea typeface="MS Mincho"/>
                          <a:cs typeface="Arial" panose="020B0604020202020204" pitchFamily="34" charset="0"/>
                        </a:rPr>
                        <a:t>76.30</a:t>
                      </a:r>
                      <a:endParaRPr lang="en-US" sz="14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it-IT" sz="1400" b="1" dirty="0">
                          <a:effectLst/>
                          <a:latin typeface="Arial" panose="020B0604020202020204" pitchFamily="34" charset="0"/>
                          <a:ea typeface="MS Mincho"/>
                          <a:cs typeface="Arial" panose="020B0604020202020204" pitchFamily="34" charset="0"/>
                        </a:rPr>
                        <a:t>76.90</a:t>
                      </a:r>
                      <a:endParaRPr lang="en-US" sz="14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34">
                <a:tc>
                  <a:txBody>
                    <a:bodyPr/>
                    <a:lstStyle/>
                    <a:p>
                      <a:pPr marL="0" marR="0">
                        <a:spcBef>
                          <a:spcPts val="0"/>
                        </a:spcBef>
                        <a:spcAft>
                          <a:spcPts val="0"/>
                        </a:spcAft>
                      </a:pPr>
                      <a:r>
                        <a:rPr lang="it-IT" sz="1400" b="1">
                          <a:effectLst/>
                          <a:latin typeface="Arial" panose="020B0604020202020204" pitchFamily="34" charset="0"/>
                          <a:ea typeface="MS Mincho"/>
                          <a:cs typeface="Arial" panose="020B0604020202020204" pitchFamily="34" charset="0"/>
                        </a:rPr>
                        <a:t>Lee &amp; Glass (2012) </a:t>
                      </a:r>
                      <a:endParaRPr lang="en-US" sz="1400" b="1">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it-IT" sz="1400" b="1" dirty="0">
                          <a:effectLst/>
                          <a:latin typeface="Arial" panose="020B0604020202020204" pitchFamily="34" charset="0"/>
                          <a:ea typeface="MS Mincho"/>
                          <a:cs typeface="Arial" panose="020B0604020202020204" pitchFamily="34" charset="0"/>
                        </a:rPr>
                        <a:t>76.20</a:t>
                      </a:r>
                      <a:endParaRPr lang="en-US" sz="14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it-IT" sz="1400" b="1" dirty="0">
                          <a:effectLst/>
                          <a:latin typeface="Arial" panose="020B0604020202020204" pitchFamily="34" charset="0"/>
                          <a:ea typeface="MS Mincho"/>
                          <a:cs typeface="Arial" panose="020B0604020202020204" pitchFamily="34" charset="0"/>
                        </a:rPr>
                        <a:t>76.40</a:t>
                      </a:r>
                      <a:endParaRPr lang="en-US" sz="14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it-IT" sz="1400" b="1" dirty="0">
                          <a:effectLst/>
                          <a:latin typeface="Arial" panose="020B0604020202020204" pitchFamily="34" charset="0"/>
                          <a:ea typeface="MS Mincho"/>
                          <a:cs typeface="Arial" panose="020B0604020202020204" pitchFamily="34" charset="0"/>
                        </a:rPr>
                        <a:t>76.30</a:t>
                      </a:r>
                      <a:endParaRPr lang="en-US" sz="14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34">
                <a:tc>
                  <a:txBody>
                    <a:bodyPr/>
                    <a:lstStyle/>
                    <a:p>
                      <a:pPr marL="0" marR="0">
                        <a:spcBef>
                          <a:spcPts val="0"/>
                        </a:spcBef>
                        <a:spcAft>
                          <a:spcPts val="0"/>
                        </a:spcAft>
                      </a:pPr>
                      <a:r>
                        <a:rPr lang="it-IT" sz="1400" b="1">
                          <a:effectLst/>
                          <a:latin typeface="Arial" panose="020B0604020202020204" pitchFamily="34" charset="0"/>
                          <a:ea typeface="MS Mincho"/>
                          <a:cs typeface="Arial" panose="020B0604020202020204" pitchFamily="34" charset="0"/>
                        </a:rPr>
                        <a:t>ADU Transducer</a:t>
                      </a:r>
                      <a:endParaRPr lang="en-US" sz="1400" b="1">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it-IT" sz="1400" b="1">
                          <a:effectLst/>
                          <a:latin typeface="Arial" panose="020B0604020202020204" pitchFamily="34" charset="0"/>
                          <a:ea typeface="MS Mincho"/>
                          <a:cs typeface="Arial" panose="020B0604020202020204" pitchFamily="34" charset="0"/>
                        </a:rPr>
                        <a:t>86.51</a:t>
                      </a:r>
                      <a:endParaRPr lang="en-US" sz="1400" b="1">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it-IT" sz="1400" b="1" dirty="0">
                          <a:effectLst/>
                          <a:latin typeface="Arial" panose="020B0604020202020204" pitchFamily="34" charset="0"/>
                          <a:ea typeface="MS Mincho"/>
                          <a:cs typeface="Arial" panose="020B0604020202020204" pitchFamily="34" charset="0"/>
                        </a:rPr>
                        <a:t>68.50</a:t>
                      </a:r>
                      <a:endParaRPr lang="en-US" sz="14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it-IT" sz="1400" b="1" dirty="0">
                          <a:effectLst/>
                          <a:latin typeface="Arial" panose="020B0604020202020204" pitchFamily="34" charset="0"/>
                          <a:ea typeface="MS Mincho"/>
                          <a:cs typeface="Arial" panose="020B0604020202020204" pitchFamily="34" charset="0"/>
                        </a:rPr>
                        <a:t>76.62</a:t>
                      </a:r>
                      <a:endParaRPr lang="en-US" sz="1400" b="1" dirty="0">
                        <a:effectLst/>
                        <a:latin typeface="Arial" panose="020B0604020202020204" pitchFamily="34" charset="0"/>
                        <a:ea typeface="MS Mincho"/>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217412137"/>
              </p:ext>
            </p:extLst>
          </p:nvPr>
        </p:nvGraphicFramePr>
        <p:xfrm>
          <a:off x="618937" y="5675756"/>
          <a:ext cx="2978150" cy="604837"/>
        </p:xfrm>
        <a:graphic>
          <a:graphicData uri="http://schemas.openxmlformats.org/presentationml/2006/ole">
            <mc:AlternateContent xmlns:mc="http://schemas.openxmlformats.org/markup-compatibility/2006">
              <mc:Choice xmlns:v="urn:schemas-microsoft-com:vml" Requires="v">
                <p:oleObj spid="_x0000_s91284" name="Equation" r:id="rId4" imgW="1676160" imgH="342720" progId="Equation.DSMT4">
                  <p:embed/>
                </p:oleObj>
              </mc:Choice>
              <mc:Fallback>
                <p:oleObj name="Equation" r:id="rId4" imgW="1676160" imgH="342720" progId="Equation.DSMT4">
                  <p:embed/>
                  <p:pic>
                    <p:nvPicPr>
                      <p:cNvPr id="0" name=""/>
                      <p:cNvPicPr>
                        <a:picLocks noChangeAspect="1" noChangeArrowheads="1"/>
                      </p:cNvPicPr>
                      <p:nvPr/>
                    </p:nvPicPr>
                    <p:blipFill>
                      <a:blip r:embed="rId5"/>
                      <a:srcRect/>
                      <a:stretch>
                        <a:fillRect/>
                      </a:stretch>
                    </p:blipFill>
                    <p:spPr bwMode="auto">
                      <a:xfrm>
                        <a:off x="618937" y="5675756"/>
                        <a:ext cx="2978150" cy="604837"/>
                      </a:xfrm>
                      <a:prstGeom prst="rect">
                        <a:avLst/>
                      </a:prstGeom>
                      <a:noFill/>
                    </p:spPr>
                  </p:pic>
                </p:oleObj>
              </mc:Fallback>
            </mc:AlternateContent>
          </a:graphicData>
        </a:graphic>
      </p:graphicFrame>
      <p:sp>
        <p:nvSpPr>
          <p:cNvPr id="8" name="TextBox 7"/>
          <p:cNvSpPr txBox="1"/>
          <p:nvPr/>
        </p:nvSpPr>
        <p:spPr>
          <a:xfrm>
            <a:off x="222879" y="4528945"/>
            <a:ext cx="3895019" cy="938718"/>
          </a:xfrm>
          <a:prstGeom prst="rect">
            <a:avLst/>
          </a:prstGeom>
          <a:noFill/>
        </p:spPr>
        <p:txBody>
          <a:bodyPr wrap="square" lIns="0" tIns="0" rIns="0" bIns="0" rtlCol="0">
            <a:spAutoFit/>
          </a:bodyPr>
          <a:lstStyle>
            <a:defPPr>
              <a:defRPr lang="en-US"/>
            </a:defPPr>
            <a:lvl1pPr indent="0">
              <a:spcAft>
                <a:spcPts val="600"/>
              </a:spcAft>
              <a:buFont typeface="Arial"/>
              <a:buNone/>
              <a:defRPr b="1">
                <a:latin typeface="Arial" panose="020B0604020202020204" pitchFamily="34" charset="0"/>
                <a:cs typeface="Arial" panose="020B0604020202020204" pitchFamily="34" charset="0"/>
              </a:defRPr>
            </a:lvl1pPr>
          </a:lstStyle>
          <a:p>
            <a:pPr marL="173038" indent="-173038">
              <a:buFont typeface="Arial"/>
              <a:buChar char="•"/>
            </a:pPr>
            <a:r>
              <a:rPr lang="en-US" sz="1400" dirty="0"/>
              <a:t>Recall: co-occurrences of segments and phoneme boundaries </a:t>
            </a:r>
          </a:p>
          <a:p>
            <a:pPr marL="173038" indent="-173038">
              <a:buFont typeface="Arial"/>
              <a:buChar char="•"/>
            </a:pPr>
            <a:r>
              <a:rPr lang="en-US" sz="1400" dirty="0"/>
              <a:t>Precision: Percent of declared boundaries that coincide with phoneme boundaries.</a:t>
            </a:r>
          </a:p>
        </p:txBody>
      </p:sp>
      <p:sp>
        <p:nvSpPr>
          <p:cNvPr id="9"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Segmentation</a:t>
            </a:r>
            <a:endParaRPr lang="en-US" dirty="0"/>
          </a:p>
        </p:txBody>
      </p:sp>
    </p:spTree>
    <p:extLst>
      <p:ext uri="{BB962C8B-B14F-4D97-AF65-F5344CB8AC3E}">
        <p14:creationId xmlns:p14="http://schemas.microsoft.com/office/powerpoint/2010/main" val="4010638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9591" y="662869"/>
            <a:ext cx="8216934" cy="3028099"/>
            <a:chOff x="759591" y="662869"/>
            <a:chExt cx="8216934" cy="3028099"/>
          </a:xfrm>
        </p:grpSpPr>
        <p:sp>
          <p:nvSpPr>
            <p:cNvPr id="3" name="TextBox 2"/>
            <p:cNvSpPr txBox="1"/>
            <p:nvPr/>
          </p:nvSpPr>
          <p:spPr>
            <a:xfrm>
              <a:off x="759591" y="1750708"/>
              <a:ext cx="2640414" cy="923330"/>
            </a:xfrm>
            <a:prstGeom prst="rect">
              <a:avLst/>
            </a:prstGeom>
            <a:noFill/>
          </p:spPr>
          <p:txBody>
            <a:bodyPr wrap="square" lIns="0" tIns="0" rIns="0" bIns="0" rtlCol="0">
              <a:spAutoFit/>
            </a:bodyPr>
            <a:lstStyle>
              <a:defPPr>
                <a:defRPr lang="en-US"/>
              </a:defPPr>
              <a:lvl1pPr marL="173038" indent="-173038">
                <a:spcAft>
                  <a:spcPts val="1200"/>
                </a:spcAft>
                <a:buFont typeface="Arial" panose="020B0604020202020204" pitchFamily="34" charset="0"/>
                <a:buChar char="•"/>
                <a:defRPr sz="2000" b="1">
                  <a:latin typeface="Arial" panose="020B0604020202020204" pitchFamily="34" charset="0"/>
                  <a:cs typeface="Arial" panose="020B0604020202020204" pitchFamily="34" charset="0"/>
                </a:defRPr>
              </a:lvl1pPr>
            </a:lstStyle>
            <a:p>
              <a:r>
                <a:rPr lang="en-US" dirty="0"/>
                <a:t>“Right” complexity should be inferred from data</a:t>
              </a:r>
              <a:r>
                <a:rPr lang="en-US" dirty="0" smtClean="0"/>
                <a: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880" r="8163"/>
            <a:stretch/>
          </p:blipFill>
          <p:spPr bwMode="auto">
            <a:xfrm>
              <a:off x="3793996" y="662869"/>
              <a:ext cx="5182529" cy="3028099"/>
            </a:xfrm>
            <a:prstGeom prst="rect">
              <a:avLst/>
            </a:prstGeom>
            <a:ln>
              <a:noFill/>
            </a:ln>
            <a:extLst>
              <a:ext uri="{53640926-AAD7-44d8-BBD7-CCE9431645EC}">
                <a14:shadowObscured xmlns:a14="http://schemas.microsoft.com/office/drawing/2010/main" xmlns=""/>
              </a:ext>
            </a:extLst>
          </p:spPr>
        </p:pic>
      </p:grpSp>
      <p:sp>
        <p:nvSpPr>
          <p:cNvPr id="6"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latin typeface="Arial" panose="020B0604020202020204" pitchFamily="34" charset="0"/>
                <a:cs typeface="Arial" panose="020B0604020202020204" pitchFamily="34" charset="0"/>
              </a:rPr>
              <a:t>Preliminary Speaker Adaptation Experiment</a:t>
            </a:r>
            <a:endParaRPr lang="en-US" dirty="0">
              <a:latin typeface="Arial" panose="020B0604020202020204" pitchFamily="34" charset="0"/>
              <a:cs typeface="Arial" panose="020B0604020202020204" pitchFamily="34" charset="0"/>
            </a:endParaRPr>
          </a:p>
        </p:txBody>
      </p:sp>
      <p:grpSp>
        <p:nvGrpSpPr>
          <p:cNvPr id="8" name="Group 7"/>
          <p:cNvGrpSpPr/>
          <p:nvPr/>
        </p:nvGrpSpPr>
        <p:grpSpPr>
          <a:xfrm>
            <a:off x="210872" y="3543659"/>
            <a:ext cx="8765653" cy="2947822"/>
            <a:chOff x="210872" y="3543659"/>
            <a:chExt cx="8765653" cy="2947822"/>
          </a:xfrm>
        </p:grpSpPr>
        <p:pic>
          <p:nvPicPr>
            <p:cNvPr id="5" name="Picture 4"/>
            <p:cNvPicPr preferRelativeResize="0">
              <a:picLocks noChangeAspect="1"/>
            </p:cNvPicPr>
            <p:nvPr/>
          </p:nvPicPr>
          <p:blipFill rotWithShape="1">
            <a:blip r:embed="rId3">
              <a:extLst>
                <a:ext uri="{28A0092B-C50C-407E-A947-70E740481C1C}">
                  <a14:useLocalDpi xmlns:a14="http://schemas.microsoft.com/office/drawing/2010/main" val="0"/>
                </a:ext>
              </a:extLst>
            </a:blip>
            <a:srcRect l="8429" r="7711"/>
            <a:stretch/>
          </p:blipFill>
          <p:spPr bwMode="auto">
            <a:xfrm>
              <a:off x="210872" y="3543659"/>
              <a:ext cx="5581508" cy="2947822"/>
            </a:xfrm>
            <a:prstGeom prst="rect">
              <a:avLst/>
            </a:prstGeom>
            <a:ln>
              <a:noFill/>
            </a:ln>
            <a:extLst>
              <a:ext uri="{53640926-AAD7-44d8-BBD7-CCE9431645EC}">
                <a14:shadowObscured xmlns:a14="http://schemas.microsoft.com/office/drawing/2010/main" xmlns=""/>
              </a:ext>
            </a:extLst>
          </p:spPr>
        </p:pic>
        <p:sp>
          <p:nvSpPr>
            <p:cNvPr id="7" name="TextBox 6"/>
            <p:cNvSpPr txBox="1"/>
            <p:nvPr/>
          </p:nvSpPr>
          <p:spPr>
            <a:xfrm>
              <a:off x="6035902" y="3951801"/>
              <a:ext cx="2940623" cy="2000548"/>
            </a:xfrm>
            <a:prstGeom prst="rect">
              <a:avLst/>
            </a:prstGeom>
            <a:noFill/>
          </p:spPr>
          <p:txBody>
            <a:bodyPr wrap="square" lIns="0" tIns="0" rIns="0" bIns="0" rtlCol="0">
              <a:spAutoFit/>
            </a:bodyPr>
            <a:lstStyle>
              <a:defPPr>
                <a:defRPr lang="en-US"/>
              </a:defPPr>
              <a:lvl1pPr marL="173038" indent="-173038">
                <a:spcAft>
                  <a:spcPts val="1200"/>
                </a:spcAft>
                <a:buFont typeface="Arial" panose="020B0604020202020204" pitchFamily="34" charset="0"/>
                <a:buChar char="•"/>
                <a:defRPr sz="2000" b="1">
                  <a:latin typeface="Arial" panose="020B0604020202020204" pitchFamily="34" charset="0"/>
                  <a:cs typeface="Arial" panose="020B0604020202020204" pitchFamily="34" charset="0"/>
                </a:defRPr>
              </a:lvl1pPr>
            </a:lstStyle>
            <a:p>
              <a:r>
                <a:rPr lang="en-US" dirty="0" smtClean="0"/>
                <a:t>Clusters found have </a:t>
              </a:r>
              <a:r>
                <a:rPr lang="en-US" dirty="0"/>
                <a:t>meaningful acoustic </a:t>
              </a:r>
              <a:r>
                <a:rPr lang="en-US" dirty="0" smtClean="0"/>
                <a:t>interpretation</a:t>
              </a:r>
            </a:p>
            <a:p>
              <a:r>
                <a:rPr lang="en-US" dirty="0" smtClean="0"/>
                <a:t>Liquids like </a:t>
              </a:r>
              <a:r>
                <a:rPr lang="en-US" dirty="0"/>
                <a:t>/w/ and /r/ </a:t>
              </a:r>
              <a:r>
                <a:rPr lang="en-US" dirty="0" smtClean="0"/>
                <a:t>are assigned to the same cluster</a:t>
              </a:r>
              <a:endParaRPr lang="en-US" dirty="0"/>
            </a:p>
          </p:txBody>
        </p:sp>
      </p:grpSp>
    </p:spTree>
    <p:extLst>
      <p:ext uri="{BB962C8B-B14F-4D97-AF65-F5344CB8AC3E}">
        <p14:creationId xmlns:p14="http://schemas.microsoft.com/office/powerpoint/2010/main" val="162563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0874" y="621322"/>
            <a:ext cx="8834510" cy="5016757"/>
          </a:xfrm>
          <a:prstGeom prst="rect">
            <a:avLst/>
          </a:prstGeom>
          <a:noFill/>
        </p:spPr>
        <p:txBody>
          <a:bodyPr wrap="square" lIns="0" tIns="0" rIns="0" bIns="0" rtlCol="0">
            <a:spAutoFit/>
          </a:bodyPr>
          <a:lstStyle>
            <a:defPPr>
              <a:defRPr lang="en-US"/>
            </a:defPPr>
            <a:lvl1pPr marL="173038" indent="-173038">
              <a:spcAft>
                <a:spcPts val="600"/>
              </a:spcAft>
              <a:buFont typeface="Arial"/>
              <a:buChar char="•"/>
              <a:defRPr sz="1400" b="1">
                <a:latin typeface="Arial" panose="020B0604020202020204" pitchFamily="34" charset="0"/>
                <a:cs typeface="Arial" panose="020B0604020202020204" pitchFamily="34" charset="0"/>
              </a:defRPr>
            </a:lvl1pPr>
          </a:lstStyle>
          <a:p>
            <a:r>
              <a:rPr lang="en-US" sz="1800" dirty="0"/>
              <a:t>Learning the Lexicon:</a:t>
            </a:r>
          </a:p>
          <a:p>
            <a:pPr marL="344488" indent="-171450">
              <a:buFont typeface="Wingdings" charset="2"/>
              <a:buChar char="§"/>
            </a:pPr>
            <a:r>
              <a:rPr lang="en-US" dirty="0"/>
              <a:t>If we define a new set of acoustic units (e.g. ADUs) we need to learn a lexicon to map words into these units.</a:t>
            </a:r>
          </a:p>
          <a:p>
            <a:pPr marL="344488" indent="-171450">
              <a:buFont typeface="Wingdings" charset="2"/>
              <a:buChar char="§"/>
            </a:pPr>
            <a:r>
              <a:rPr lang="en-US" dirty="0"/>
              <a:t>Most approaches learn </a:t>
            </a:r>
            <a:r>
              <a:rPr lang="en-US" dirty="0" smtClean="0"/>
              <a:t>the lexicon </a:t>
            </a:r>
            <a:r>
              <a:rPr lang="en-US" dirty="0"/>
              <a:t>and acoustic unit jointly. </a:t>
            </a:r>
          </a:p>
          <a:p>
            <a:pPr marL="344488" indent="-171450">
              <a:buFont typeface="Wingdings" charset="2"/>
              <a:buChar char="§"/>
            </a:pPr>
            <a:r>
              <a:rPr lang="en-US" dirty="0"/>
              <a:t>We learn </a:t>
            </a:r>
            <a:r>
              <a:rPr lang="en-US" dirty="0" smtClean="0"/>
              <a:t>a lexicon </a:t>
            </a:r>
            <a:r>
              <a:rPr lang="en-US" dirty="0"/>
              <a:t>in a separate step from learning the ADU transducer. This allows us to study the generalization property of ADU transducer.</a:t>
            </a:r>
          </a:p>
          <a:p>
            <a:pPr>
              <a:spcBef>
                <a:spcPts val="1200"/>
              </a:spcBef>
            </a:pPr>
            <a:r>
              <a:rPr lang="en-US" sz="1800" dirty="0"/>
              <a:t>Semi-Supervised Algorithm:</a:t>
            </a:r>
          </a:p>
          <a:p>
            <a:pPr marL="515938" indent="-342900">
              <a:buFont typeface="+mj-lt"/>
              <a:buAutoNum type="arabicPeriod"/>
            </a:pPr>
            <a:r>
              <a:rPr lang="en-US" dirty="0"/>
              <a:t>Generate the posteriorgram for all </a:t>
            </a:r>
            <a:r>
              <a:rPr lang="en-US" dirty="0" smtClean="0"/>
              <a:t>utterances using </a:t>
            </a:r>
            <a:r>
              <a:rPr lang="en-US" dirty="0"/>
              <a:t>the ADU transducer.</a:t>
            </a:r>
          </a:p>
          <a:p>
            <a:pPr marL="515938" indent="-342900">
              <a:buFont typeface="+mj-lt"/>
              <a:buAutoNum type="arabicPeriod"/>
            </a:pPr>
            <a:r>
              <a:rPr lang="en-US" dirty="0"/>
              <a:t>Generate an approximate alignment between the words and ADU units.</a:t>
            </a:r>
          </a:p>
          <a:p>
            <a:pPr marL="515938" indent="-342900">
              <a:buFont typeface="+mj-lt"/>
              <a:buAutoNum type="arabicPeriod"/>
            </a:pPr>
            <a:r>
              <a:rPr lang="en-US" dirty="0"/>
              <a:t>Use the aligned transcription to extract all examples of each word. </a:t>
            </a:r>
          </a:p>
          <a:p>
            <a:pPr marL="515938" indent="-342900">
              <a:buFont typeface="+mj-lt"/>
              <a:buAutoNum type="arabicPeriod"/>
            </a:pPr>
            <a:r>
              <a:rPr lang="en-US" dirty="0"/>
              <a:t>Use DTW to compute the edit distance between every pair of examples.</a:t>
            </a:r>
          </a:p>
          <a:p>
            <a:pPr marL="515938" indent="-342900">
              <a:buFont typeface="+mj-lt"/>
              <a:buAutoNum type="arabicPeriod"/>
            </a:pPr>
            <a:r>
              <a:rPr lang="en-US" dirty="0"/>
              <a:t>For all k, accumulate the distance between the </a:t>
            </a:r>
            <a:r>
              <a:rPr lang="en-US" dirty="0" err="1"/>
              <a:t>k</a:t>
            </a:r>
            <a:r>
              <a:rPr lang="en-US" baseline="30000" dirty="0" err="1"/>
              <a:t>th</a:t>
            </a:r>
            <a:r>
              <a:rPr lang="en-US" dirty="0"/>
              <a:t> example and all other examples.</a:t>
            </a:r>
          </a:p>
          <a:p>
            <a:pPr marL="515938" indent="-342900">
              <a:buFont typeface="+mj-lt"/>
              <a:buAutoNum type="arabicPeriod"/>
            </a:pPr>
            <a:r>
              <a:rPr lang="en-US" dirty="0"/>
              <a:t>Select the M examples with </a:t>
            </a:r>
            <a:r>
              <a:rPr lang="en-US" dirty="0" smtClean="0"/>
              <a:t>the minimum </a:t>
            </a:r>
            <a:r>
              <a:rPr lang="en-US" dirty="0"/>
              <a:t>average distance as representatives for that word.</a:t>
            </a:r>
          </a:p>
          <a:p>
            <a:pPr marL="515938" indent="-342900">
              <a:buFont typeface="+mj-lt"/>
              <a:buAutoNum type="arabicPeriod"/>
            </a:pPr>
            <a:r>
              <a:rPr lang="en-US" dirty="0"/>
              <a:t>Use the lexicon and acoustic units generated in Step 6 to build a speech </a:t>
            </a:r>
            <a:r>
              <a:rPr lang="en-US" dirty="0" smtClean="0"/>
              <a:t>recognizer.</a:t>
            </a:r>
          </a:p>
          <a:p>
            <a:pPr marL="515938" indent="-342900">
              <a:buFont typeface="+mj-lt"/>
              <a:buAutoNum type="arabicPeriod"/>
            </a:pPr>
            <a:r>
              <a:rPr lang="en-US" dirty="0" smtClean="0"/>
              <a:t>Use </a:t>
            </a:r>
            <a:r>
              <a:rPr lang="en-US" dirty="0"/>
              <a:t>the speech recognizer built in Step 7 to force align the transcriptions.</a:t>
            </a:r>
          </a:p>
          <a:p>
            <a:pPr marL="515938" indent="-342900">
              <a:buFont typeface="+mj-lt"/>
              <a:buAutoNum type="arabicPeriod"/>
            </a:pPr>
            <a:r>
              <a:rPr lang="en-US" dirty="0"/>
              <a:t>Use the aligned transcriptions to extract all examples of each word.</a:t>
            </a:r>
          </a:p>
          <a:p>
            <a:pPr marL="515938" indent="-342900">
              <a:buFont typeface="+mj-lt"/>
              <a:buAutoNum type="arabicPeriod"/>
            </a:pPr>
            <a:r>
              <a:rPr lang="en-US" dirty="0" smtClean="0"/>
              <a:t>Return to </a:t>
            </a:r>
            <a:r>
              <a:rPr lang="en-US" dirty="0"/>
              <a:t>Step 4 until convergence. </a:t>
            </a:r>
          </a:p>
        </p:txBody>
      </p:sp>
      <p:sp>
        <p:nvSpPr>
          <p:cNvPr id="4"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Learning the Lexicon</a:t>
            </a:r>
            <a:endParaRPr lang="en-US" dirty="0"/>
          </a:p>
        </p:txBody>
      </p:sp>
    </p:spTree>
    <p:extLst>
      <p:ext uri="{BB962C8B-B14F-4D97-AF65-F5344CB8AC3E}">
        <p14:creationId xmlns:p14="http://schemas.microsoft.com/office/powerpoint/2010/main" val="37940098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l="7355" r="7959"/>
          <a:stretch>
            <a:fillRect/>
          </a:stretch>
        </p:blipFill>
        <p:spPr bwMode="auto">
          <a:xfrm>
            <a:off x="228600" y="760410"/>
            <a:ext cx="8678863" cy="5519366"/>
          </a:xfrm>
          <a:prstGeom prst="rect">
            <a:avLst/>
          </a:prstGeom>
          <a:noFill/>
          <a:ln>
            <a:noFill/>
          </a:ln>
        </p:spPr>
      </p:pic>
      <p:sp>
        <p:nvSpPr>
          <p:cNvPr id="4"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Learning the Lexicon: TIMIT</a:t>
            </a:r>
            <a:endParaRPr lang="en-US" dirty="0"/>
          </a:p>
        </p:txBody>
      </p:sp>
    </p:spTree>
    <p:extLst>
      <p:ext uri="{BB962C8B-B14F-4D97-AF65-F5344CB8AC3E}">
        <p14:creationId xmlns:p14="http://schemas.microsoft.com/office/powerpoint/2010/main" val="27768047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33002384"/>
              </p:ext>
            </p:extLst>
          </p:nvPr>
        </p:nvGraphicFramePr>
        <p:xfrm>
          <a:off x="1505048" y="1024812"/>
          <a:ext cx="6448984" cy="3178900"/>
        </p:xfrm>
        <a:graphic>
          <a:graphicData uri="http://schemas.openxmlformats.org/drawingml/2006/table">
            <a:tbl>
              <a:tblPr firstRow="1" firstCol="1" bandRow="1"/>
              <a:tblGrid>
                <a:gridCol w="2288938"/>
                <a:gridCol w="1386682"/>
                <a:gridCol w="1386682"/>
                <a:gridCol w="1386682"/>
              </a:tblGrid>
              <a:tr h="435701">
                <a:tc>
                  <a:txBody>
                    <a:bodyPr/>
                    <a:lstStyle/>
                    <a:p>
                      <a:pPr marL="0" marR="0" algn="ctr">
                        <a:spcBef>
                          <a:spcPts val="0"/>
                        </a:spcBef>
                        <a:spcAft>
                          <a:spcPts val="0"/>
                        </a:spcAft>
                      </a:pPr>
                      <a:r>
                        <a:rPr lang="en-US" sz="1400" b="1" dirty="0">
                          <a:effectLst/>
                          <a:latin typeface="Arial" panose="020B0604020202020204" pitchFamily="34" charset="0"/>
                          <a:ea typeface="MS Mincho"/>
                          <a:cs typeface="Arial" panose="020B0604020202020204" pitchFamily="34" charset="0"/>
                        </a:rPr>
                        <a:t>System</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Arial" panose="020B0604020202020204" pitchFamily="34" charset="0"/>
                          <a:ea typeface="MS Mincho"/>
                          <a:cs typeface="Arial" panose="020B0604020202020204" pitchFamily="34" charset="0"/>
                        </a:rPr>
                        <a:t>Lexicon Size</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Arial" panose="020B0604020202020204" pitchFamily="34" charset="0"/>
                          <a:ea typeface="MS Mincho"/>
                          <a:cs typeface="Arial" panose="020B0604020202020204" pitchFamily="34" charset="0"/>
                        </a:rPr>
                        <a:t>Perplexity</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effectLst/>
                          <a:latin typeface="Arial" panose="020B0604020202020204" pitchFamily="34" charset="0"/>
                          <a:ea typeface="MS Mincho"/>
                          <a:cs typeface="Arial" panose="020B0604020202020204" pitchFamily="34" charset="0"/>
                        </a:rPr>
                        <a:t>WER (%)</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850">
                <a:tc>
                  <a:txBody>
                    <a:bodyPr/>
                    <a:lstStyle/>
                    <a:p>
                      <a:pPr marL="0" marR="0">
                        <a:spcBef>
                          <a:spcPts val="0"/>
                        </a:spcBef>
                        <a:spcAft>
                          <a:spcPts val="0"/>
                        </a:spcAft>
                      </a:pPr>
                      <a:r>
                        <a:rPr lang="en-US" sz="1400" b="1" dirty="0">
                          <a:effectLst/>
                          <a:latin typeface="Arial" panose="020B0604020202020204" pitchFamily="34" charset="0"/>
                          <a:ea typeface="MS Mincho"/>
                          <a:cs typeface="Arial" panose="020B0604020202020204" pitchFamily="34" charset="0"/>
                        </a:rPr>
                        <a:t>Reference Lexicon</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a:effectLst/>
                          <a:latin typeface="Arial" panose="020B0604020202020204" pitchFamily="34" charset="0"/>
                          <a:ea typeface="MS Mincho"/>
                          <a:cs typeface="Arial" panose="020B0604020202020204" pitchFamily="34" charset="0"/>
                        </a:rPr>
                        <a:t>5,850</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80</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24.79</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850">
                <a:tc>
                  <a:txBody>
                    <a:bodyPr/>
                    <a:lstStyle/>
                    <a:p>
                      <a:pPr marL="0" marR="0">
                        <a:spcBef>
                          <a:spcPts val="0"/>
                        </a:spcBef>
                        <a:spcAft>
                          <a:spcPts val="0"/>
                        </a:spcAft>
                      </a:pPr>
                      <a:r>
                        <a:rPr lang="en-US" sz="1400" b="1" dirty="0">
                          <a:effectLst/>
                          <a:latin typeface="Arial" panose="020B0604020202020204" pitchFamily="34" charset="0"/>
                          <a:ea typeface="MS Mincho"/>
                          <a:cs typeface="Arial" panose="020B0604020202020204" pitchFamily="34" charset="0"/>
                        </a:rPr>
                        <a:t>Reference Lexicon</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a:effectLst/>
                          <a:latin typeface="Arial" panose="020B0604020202020204" pitchFamily="34" charset="0"/>
                          <a:ea typeface="MS Mincho"/>
                          <a:cs typeface="Arial" panose="020B0604020202020204" pitchFamily="34" charset="0"/>
                        </a:rPr>
                        <a:t>5,850</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16</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5.66</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850">
                <a:tc>
                  <a:txBody>
                    <a:bodyPr/>
                    <a:lstStyle/>
                    <a:p>
                      <a:pPr marL="0" marR="0">
                        <a:spcBef>
                          <a:spcPts val="0"/>
                        </a:spcBef>
                        <a:spcAft>
                          <a:spcPts val="0"/>
                        </a:spcAft>
                      </a:pPr>
                      <a:r>
                        <a:rPr lang="en-US" sz="1400" b="1" dirty="0">
                          <a:effectLst/>
                          <a:latin typeface="Arial" panose="020B0604020202020204" pitchFamily="34" charset="0"/>
                          <a:ea typeface="MS Mincho"/>
                          <a:cs typeface="Arial" panose="020B0604020202020204" pitchFamily="34" charset="0"/>
                        </a:rPr>
                        <a:t>Supervised ADU, M=1</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5,850</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80</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32.75</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850">
                <a:tc>
                  <a:txBody>
                    <a:bodyPr/>
                    <a:lstStyle/>
                    <a:p>
                      <a:pPr marL="0" marR="0">
                        <a:spcBef>
                          <a:spcPts val="0"/>
                        </a:spcBef>
                        <a:spcAft>
                          <a:spcPts val="0"/>
                        </a:spcAft>
                      </a:pPr>
                      <a:r>
                        <a:rPr lang="en-US" sz="1400" b="1">
                          <a:effectLst/>
                          <a:latin typeface="Arial" panose="020B0604020202020204" pitchFamily="34" charset="0"/>
                          <a:ea typeface="MS Mincho"/>
                          <a:cs typeface="Arial" panose="020B0604020202020204" pitchFamily="34" charset="0"/>
                        </a:rPr>
                        <a:t>Supervised ADU, M=3</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12,933</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a:effectLst/>
                          <a:latin typeface="Arial" panose="020B0604020202020204" pitchFamily="34" charset="0"/>
                          <a:ea typeface="MS Mincho"/>
                          <a:cs typeface="Arial" panose="020B0604020202020204" pitchFamily="34" charset="0"/>
                        </a:rPr>
                        <a:t>80</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22.20</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850">
                <a:tc>
                  <a:txBody>
                    <a:bodyPr/>
                    <a:lstStyle/>
                    <a:p>
                      <a:pPr marL="0" marR="0">
                        <a:spcBef>
                          <a:spcPts val="0"/>
                        </a:spcBef>
                        <a:spcAft>
                          <a:spcPts val="0"/>
                        </a:spcAft>
                      </a:pPr>
                      <a:r>
                        <a:rPr lang="en-US" sz="1400" b="1" dirty="0">
                          <a:effectLst/>
                          <a:latin typeface="Arial" panose="020B0604020202020204" pitchFamily="34" charset="0"/>
                          <a:ea typeface="MS Mincho"/>
                          <a:cs typeface="Arial" panose="020B0604020202020204" pitchFamily="34" charset="0"/>
                        </a:rPr>
                        <a:t>Supervised ADU, M=5</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16,474</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80</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20.19</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850">
                <a:tc>
                  <a:txBody>
                    <a:bodyPr/>
                    <a:lstStyle/>
                    <a:p>
                      <a:pPr marL="0" marR="0">
                        <a:spcBef>
                          <a:spcPts val="0"/>
                        </a:spcBef>
                        <a:spcAft>
                          <a:spcPts val="0"/>
                        </a:spcAft>
                      </a:pPr>
                      <a:r>
                        <a:rPr lang="en-US" sz="1400" b="1">
                          <a:effectLst/>
                          <a:latin typeface="Arial" panose="020B0604020202020204" pitchFamily="34" charset="0"/>
                          <a:ea typeface="MS Mincho"/>
                          <a:cs typeface="Arial" panose="020B0604020202020204" pitchFamily="34" charset="0"/>
                        </a:rPr>
                        <a:t>Supervised ADU, M=10</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a:effectLst/>
                          <a:latin typeface="Arial" panose="020B0604020202020204" pitchFamily="34" charset="0"/>
                          <a:ea typeface="MS Mincho"/>
                          <a:cs typeface="Arial" panose="020B0604020202020204" pitchFamily="34" charset="0"/>
                        </a:rPr>
                        <a:t>18,879</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80</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19.15</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850">
                <a:tc>
                  <a:txBody>
                    <a:bodyPr/>
                    <a:lstStyle/>
                    <a:p>
                      <a:pPr marL="0" marR="0">
                        <a:spcBef>
                          <a:spcPts val="0"/>
                        </a:spcBef>
                        <a:spcAft>
                          <a:spcPts val="0"/>
                        </a:spcAft>
                      </a:pPr>
                      <a:r>
                        <a:rPr lang="en-US" sz="1400" b="1">
                          <a:effectLst/>
                          <a:latin typeface="Arial" panose="020B0604020202020204" pitchFamily="34" charset="0"/>
                          <a:ea typeface="MS Mincho"/>
                          <a:cs typeface="Arial" panose="020B0604020202020204" pitchFamily="34" charset="0"/>
                        </a:rPr>
                        <a:t>Supervised ADU, M=10</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a:effectLst/>
                          <a:latin typeface="Arial" panose="020B0604020202020204" pitchFamily="34" charset="0"/>
                          <a:ea typeface="MS Mincho"/>
                          <a:cs typeface="Arial" panose="020B0604020202020204" pitchFamily="34" charset="0"/>
                        </a:rPr>
                        <a:t>18,879</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16</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5.20</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850">
                <a:tc>
                  <a:txBody>
                    <a:bodyPr/>
                    <a:lstStyle/>
                    <a:p>
                      <a:pPr marL="0" marR="0">
                        <a:spcBef>
                          <a:spcPts val="0"/>
                        </a:spcBef>
                        <a:spcAft>
                          <a:spcPts val="0"/>
                        </a:spcAft>
                      </a:pPr>
                      <a:r>
                        <a:rPr lang="en-US" sz="1400" b="1">
                          <a:effectLst/>
                          <a:latin typeface="Arial" panose="020B0604020202020204" pitchFamily="34" charset="0"/>
                          <a:ea typeface="MS Mincho"/>
                          <a:cs typeface="Arial" panose="020B0604020202020204" pitchFamily="34" charset="0"/>
                        </a:rPr>
                        <a:t>Supervised ADU, M=30</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a:effectLst/>
                          <a:latin typeface="Arial" panose="020B0604020202020204" pitchFamily="34" charset="0"/>
                          <a:ea typeface="MS Mincho"/>
                          <a:cs typeface="Arial" panose="020B0604020202020204" pitchFamily="34" charset="0"/>
                        </a:rPr>
                        <a:t>25,187</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80</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15.03</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850">
                <a:tc>
                  <a:txBody>
                    <a:bodyPr/>
                    <a:lstStyle/>
                    <a:p>
                      <a:pPr marL="0" marR="0">
                        <a:spcBef>
                          <a:spcPts val="0"/>
                        </a:spcBef>
                        <a:spcAft>
                          <a:spcPts val="0"/>
                        </a:spcAft>
                      </a:pPr>
                      <a:r>
                        <a:rPr lang="en-US" sz="1400" b="1">
                          <a:effectLst/>
                          <a:latin typeface="Arial" panose="020B0604020202020204" pitchFamily="34" charset="0"/>
                          <a:ea typeface="MS Mincho"/>
                          <a:cs typeface="Arial" panose="020B0604020202020204" pitchFamily="34" charset="0"/>
                        </a:rPr>
                        <a:t>Supervised ADU, M=30</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a:effectLst/>
                          <a:latin typeface="Arial" panose="020B0604020202020204" pitchFamily="34" charset="0"/>
                          <a:ea typeface="MS Mincho"/>
                          <a:cs typeface="Arial" panose="020B0604020202020204" pitchFamily="34" charset="0"/>
                        </a:rPr>
                        <a:t>25,187</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a:effectLst/>
                          <a:latin typeface="Arial" panose="020B0604020202020204" pitchFamily="34" charset="0"/>
                          <a:ea typeface="MS Mincho"/>
                          <a:cs typeface="Arial" panose="020B0604020202020204" pitchFamily="34" charset="0"/>
                        </a:rPr>
                        <a:t>16</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4.41</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212922" y="559247"/>
            <a:ext cx="6506909" cy="276999"/>
          </a:xfrm>
          <a:prstGeom prst="rect">
            <a:avLst/>
          </a:prstGeom>
          <a:noFill/>
        </p:spPr>
        <p:txBody>
          <a:bodyPr wrap="square" lIns="0" tIns="0" rIns="0" bIns="0" rtlCol="0">
            <a:spAutoFit/>
          </a:bodyPr>
          <a:lstStyle>
            <a:defPPr>
              <a:defRPr lang="en-US"/>
            </a:defPPr>
            <a:lvl1pPr marL="173038" indent="-173038">
              <a:spcAft>
                <a:spcPts val="600"/>
              </a:spcAft>
              <a:buFont typeface="Arial"/>
              <a:buChar char="•"/>
              <a:defRPr b="1">
                <a:latin typeface="Arial" panose="020B0604020202020204" pitchFamily="34" charset="0"/>
                <a:cs typeface="Arial" panose="020B0604020202020204" pitchFamily="34" charset="0"/>
              </a:defRPr>
            </a:lvl1pPr>
          </a:lstStyle>
          <a:p>
            <a:r>
              <a:rPr lang="en-US" dirty="0"/>
              <a:t>The results of closed loop training of a lexicon for </a:t>
            </a:r>
            <a:r>
              <a:rPr lang="en-US" dirty="0" smtClean="0"/>
              <a:t>TIMIT: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65753460"/>
              </p:ext>
            </p:extLst>
          </p:nvPr>
        </p:nvGraphicFramePr>
        <p:xfrm>
          <a:off x="1991379" y="4703870"/>
          <a:ext cx="5458210" cy="1828799"/>
        </p:xfrm>
        <a:graphic>
          <a:graphicData uri="http://schemas.openxmlformats.org/drawingml/2006/table">
            <a:tbl>
              <a:tblPr firstRow="1" firstCol="1" bandRow="1"/>
              <a:tblGrid>
                <a:gridCol w="2200978"/>
                <a:gridCol w="1688935"/>
                <a:gridCol w="1568297"/>
              </a:tblGrid>
              <a:tr h="0">
                <a:tc>
                  <a:txBody>
                    <a:bodyPr/>
                    <a:lstStyle/>
                    <a:p>
                      <a:pPr marL="0" marR="0" algn="ctr">
                        <a:spcBef>
                          <a:spcPts val="0"/>
                        </a:spcBef>
                        <a:spcAft>
                          <a:spcPts val="0"/>
                        </a:spcAft>
                      </a:pPr>
                      <a:r>
                        <a:rPr lang="en-US" sz="1400" b="1" dirty="0">
                          <a:effectLst/>
                          <a:latin typeface="Arial" panose="020B0604020202020204" pitchFamily="34" charset="0"/>
                          <a:ea typeface="MS Mincho"/>
                          <a:cs typeface="Arial" panose="020B0604020202020204" pitchFamily="34" charset="0"/>
                        </a:rPr>
                        <a:t>Experiment</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effectLst/>
                          <a:latin typeface="Arial" panose="020B0604020202020204" pitchFamily="34" charset="0"/>
                          <a:ea typeface="MS Mincho"/>
                          <a:cs typeface="Arial" panose="020B0604020202020204" pitchFamily="34" charset="0"/>
                        </a:rPr>
                        <a:t>Test Subset</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effectLst/>
                          <a:latin typeface="Arial" panose="020B0604020202020204" pitchFamily="34" charset="0"/>
                          <a:ea typeface="MS Mincho"/>
                          <a:cs typeface="Arial" panose="020B0604020202020204" pitchFamily="34" charset="0"/>
                        </a:rPr>
                        <a:t>WER (%)</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400" b="1" dirty="0">
                          <a:effectLst/>
                          <a:latin typeface="Arial" panose="020B0604020202020204" pitchFamily="34" charset="0"/>
                          <a:ea typeface="MS Mincho"/>
                          <a:cs typeface="Arial" panose="020B0604020202020204" pitchFamily="34" charset="0"/>
                        </a:rPr>
                        <a:t>Baseline</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Arial" panose="020B0604020202020204" pitchFamily="34" charset="0"/>
                          <a:ea typeface="MS Mincho"/>
                          <a:cs typeface="Arial" panose="020B0604020202020204" pitchFamily="34" charset="0"/>
                        </a:rPr>
                        <a:t>full</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a:effectLst/>
                          <a:latin typeface="Arial" panose="020B0604020202020204" pitchFamily="34" charset="0"/>
                          <a:ea typeface="MS Mincho"/>
                          <a:cs typeface="Arial" panose="020B0604020202020204" pitchFamily="34" charset="0"/>
                        </a:rPr>
                        <a:t>24.79</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400" b="1">
                          <a:effectLst/>
                          <a:latin typeface="Arial" panose="020B0604020202020204" pitchFamily="34" charset="0"/>
                          <a:ea typeface="MS Mincho"/>
                          <a:cs typeface="Arial" panose="020B0604020202020204" pitchFamily="34" charset="0"/>
                        </a:rPr>
                        <a:t>Baseline</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Arial" panose="020B0604020202020204" pitchFamily="34" charset="0"/>
                          <a:ea typeface="MS Mincho"/>
                          <a:cs typeface="Arial" panose="020B0604020202020204" pitchFamily="34" charset="0"/>
                        </a:rPr>
                        <a:t>test-94</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24.04</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400" b="1">
                          <a:effectLst/>
                          <a:latin typeface="Arial" panose="020B0604020202020204" pitchFamily="34" charset="0"/>
                          <a:ea typeface="MS Mincho"/>
                          <a:cs typeface="Arial" panose="020B0604020202020204" pitchFamily="34" charset="0"/>
                        </a:rPr>
                        <a:t>Direct Learning</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Arial" panose="020B0604020202020204" pitchFamily="34" charset="0"/>
                          <a:ea typeface="MS Mincho"/>
                          <a:cs typeface="Arial" panose="020B0604020202020204" pitchFamily="34" charset="0"/>
                        </a:rPr>
                        <a:t>test-94</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42.77</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400" b="1">
                          <a:effectLst/>
                          <a:latin typeface="Arial" panose="020B0604020202020204" pitchFamily="34" charset="0"/>
                          <a:ea typeface="MS Mincho"/>
                          <a:cs typeface="Arial" panose="020B0604020202020204" pitchFamily="34" charset="0"/>
                        </a:rPr>
                        <a:t>G2P</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effectLst/>
                          <a:latin typeface="Arial" panose="020B0604020202020204" pitchFamily="34" charset="0"/>
                          <a:ea typeface="MS Mincho"/>
                          <a:cs typeface="Arial" panose="020B0604020202020204" pitchFamily="34" charset="0"/>
                        </a:rPr>
                        <a:t>test-94</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37.46</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400" b="1">
                          <a:effectLst/>
                          <a:latin typeface="Arial" panose="020B0604020202020204" pitchFamily="34" charset="0"/>
                          <a:ea typeface="MS Mincho"/>
                          <a:cs typeface="Arial" panose="020B0604020202020204" pitchFamily="34" charset="0"/>
                        </a:rPr>
                        <a:t>G2P</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Arial" panose="020B0604020202020204" pitchFamily="34" charset="0"/>
                          <a:ea typeface="MS Mincho"/>
                          <a:cs typeface="Arial" panose="020B0604020202020204" pitchFamily="34" charset="0"/>
                        </a:rPr>
                        <a:t>full</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37.03</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212922" y="4301431"/>
            <a:ext cx="6327373" cy="276999"/>
          </a:xfrm>
          <a:prstGeom prst="rect">
            <a:avLst/>
          </a:prstGeom>
          <a:noFill/>
        </p:spPr>
        <p:txBody>
          <a:bodyPr wrap="square" lIns="0" tIns="0" rIns="0" bIns="0" rtlCol="0">
            <a:spAutoFit/>
          </a:bodyPr>
          <a:lstStyle>
            <a:defPPr>
              <a:defRPr lang="en-US"/>
            </a:defPPr>
            <a:lvl1pPr marL="173038" indent="-173038">
              <a:spcAft>
                <a:spcPts val="600"/>
              </a:spcAft>
              <a:buFont typeface="Arial"/>
              <a:buChar char="•"/>
              <a:defRPr b="1">
                <a:latin typeface="Arial" panose="020B0604020202020204" pitchFamily="34" charset="0"/>
                <a:cs typeface="Arial" panose="020B0604020202020204" pitchFamily="34" charset="0"/>
              </a:defRPr>
            </a:lvl1pPr>
          </a:lstStyle>
          <a:p>
            <a:r>
              <a:rPr lang="en-US" dirty="0"/>
              <a:t>The results of open loop training of a lexicon for </a:t>
            </a:r>
            <a:r>
              <a:rPr lang="en-US" dirty="0" smtClean="0"/>
              <a:t>TIMIT:</a:t>
            </a:r>
            <a:endParaRPr lang="en-US" dirty="0"/>
          </a:p>
        </p:txBody>
      </p:sp>
      <p:sp>
        <p:nvSpPr>
          <p:cNvPr id="7"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Learning the Lexicon: TIMIT</a:t>
            </a:r>
            <a:endParaRPr lang="en-US" dirty="0"/>
          </a:p>
        </p:txBody>
      </p:sp>
    </p:spTree>
    <p:extLst>
      <p:ext uri="{BB962C8B-B14F-4D97-AF65-F5344CB8AC3E}">
        <p14:creationId xmlns:p14="http://schemas.microsoft.com/office/powerpoint/2010/main" val="6460822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l="8803" r="7629"/>
          <a:stretch>
            <a:fillRect/>
          </a:stretch>
        </p:blipFill>
        <p:spPr bwMode="auto">
          <a:xfrm>
            <a:off x="256838" y="548797"/>
            <a:ext cx="8686608" cy="5904206"/>
          </a:xfrm>
          <a:prstGeom prst="rect">
            <a:avLst/>
          </a:prstGeom>
          <a:noFill/>
          <a:ln>
            <a:noFill/>
          </a:ln>
        </p:spPr>
      </p:pic>
      <p:sp>
        <p:nvSpPr>
          <p:cNvPr id="6"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Learning the Lexicon: RM</a:t>
            </a:r>
            <a:endParaRPr lang="en-US" dirty="0"/>
          </a:p>
        </p:txBody>
      </p:sp>
    </p:spTree>
    <p:extLst>
      <p:ext uri="{BB962C8B-B14F-4D97-AF65-F5344CB8AC3E}">
        <p14:creationId xmlns:p14="http://schemas.microsoft.com/office/powerpoint/2010/main" val="41094143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0268700"/>
              </p:ext>
            </p:extLst>
          </p:nvPr>
        </p:nvGraphicFramePr>
        <p:xfrm>
          <a:off x="228600" y="814680"/>
          <a:ext cx="8678863" cy="5500143"/>
        </p:xfrm>
        <a:graphic>
          <a:graphicData uri="http://schemas.openxmlformats.org/drawingml/2006/table">
            <a:tbl>
              <a:tblPr firstRow="1" firstCol="1" bandRow="1"/>
              <a:tblGrid>
                <a:gridCol w="1368651"/>
                <a:gridCol w="1658483"/>
                <a:gridCol w="5651729"/>
              </a:tblGrid>
              <a:tr h="425750">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Word</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err="1" smtClean="0">
                          <a:effectLst/>
                          <a:latin typeface="Arial" panose="020B0604020202020204" pitchFamily="34" charset="0"/>
                          <a:ea typeface="MS Mincho"/>
                          <a:cs typeface="Arial" panose="020B0604020202020204" pitchFamily="34" charset="0"/>
                        </a:rPr>
                        <a:t>Pronun</a:t>
                      </a:r>
                      <a:r>
                        <a:rPr lang="en-US" sz="1800" b="1" dirty="0" smtClean="0">
                          <a:effectLst/>
                          <a:latin typeface="Arial" panose="020B0604020202020204" pitchFamily="34" charset="0"/>
                          <a:ea typeface="MS Mincho"/>
                          <a:cs typeface="Arial" panose="020B0604020202020204" pitchFamily="34" charset="0"/>
                        </a:rPr>
                        <a:t>.</a:t>
                      </a:r>
                      <a:endParaRPr lang="en-US" sz="1800" b="1" dirty="0">
                        <a:effectLst/>
                        <a:latin typeface="Arial" panose="020B0604020202020204" pitchFamily="34" charset="0"/>
                        <a:ea typeface="MS Mincho"/>
                        <a:cs typeface="Arial" panose="020B060402020202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ADU Pronunciation</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2778">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Between</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b ax t w </a:t>
                      </a:r>
                      <a:r>
                        <a:rPr lang="en-US" sz="1800" b="1" dirty="0" err="1">
                          <a:effectLst/>
                          <a:latin typeface="Arial" panose="020B0604020202020204" pitchFamily="34" charset="0"/>
                          <a:ea typeface="MS Mincho"/>
                          <a:cs typeface="Arial" panose="020B0604020202020204" pitchFamily="34" charset="0"/>
                        </a:rPr>
                        <a:t>iy</a:t>
                      </a:r>
                      <a:r>
                        <a:rPr lang="en-US" sz="1800" b="1" dirty="0">
                          <a:effectLst/>
                          <a:latin typeface="Arial" panose="020B0604020202020204" pitchFamily="34" charset="0"/>
                          <a:ea typeface="MS Mincho"/>
                          <a:cs typeface="Arial" panose="020B0604020202020204" pitchFamily="34" charset="0"/>
                        </a:rPr>
                        <a:t> n</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a:solidFill>
                            <a:srgbClr val="FF0000"/>
                          </a:solidFill>
                          <a:effectLst/>
                          <a:latin typeface="Arial" panose="020B0604020202020204" pitchFamily="34" charset="0"/>
                          <a:ea typeface="MS Mincho"/>
                          <a:cs typeface="Arial" panose="020B0604020202020204" pitchFamily="34" charset="0"/>
                        </a:rPr>
                        <a:t>u69 u13 </a:t>
                      </a:r>
                      <a:r>
                        <a:rPr lang="en-US" sz="1800" b="1" dirty="0">
                          <a:effectLst/>
                          <a:latin typeface="Arial" panose="020B0604020202020204" pitchFamily="34" charset="0"/>
                          <a:ea typeface="MS Mincho"/>
                          <a:cs typeface="Arial" panose="020B0604020202020204" pitchFamily="34" charset="0"/>
                        </a:rPr>
                        <a:t>u126 u6 u44 u191 u49 u14 u182 u42 u68 u200 u202 u224 u130 u225 u242 u208 u34 u66 </a:t>
                      </a:r>
                      <a:r>
                        <a:rPr lang="en-US" sz="1800" b="1" dirty="0">
                          <a:solidFill>
                            <a:schemeClr val="accent3">
                              <a:lumMod val="75000"/>
                            </a:schemeClr>
                          </a:solidFill>
                          <a:effectLst/>
                          <a:latin typeface="Arial" panose="020B0604020202020204" pitchFamily="34" charset="0"/>
                          <a:ea typeface="MS Mincho"/>
                          <a:cs typeface="Arial" panose="020B0604020202020204" pitchFamily="34" charset="0"/>
                        </a:rPr>
                        <a:t>u138 u107 u210</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8519">
                <a:tc>
                  <a:txBody>
                    <a:bodyPr/>
                    <a:lstStyle/>
                    <a:p>
                      <a:pPr marL="0" marR="0">
                        <a:spcBef>
                          <a:spcPts val="0"/>
                        </a:spcBef>
                        <a:spcAft>
                          <a:spcPts val="0"/>
                        </a:spcAft>
                      </a:pPr>
                      <a:r>
                        <a:rPr lang="en-US" sz="1800" b="1">
                          <a:effectLst/>
                          <a:latin typeface="Arial" panose="020B0604020202020204" pitchFamily="34" charset="0"/>
                          <a:ea typeface="MS Mincho"/>
                          <a:cs typeface="Arial" panose="020B0604020202020204" pitchFamily="34" charset="0"/>
                        </a:rPr>
                        <a:t>Bring</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effectLst/>
                          <a:latin typeface="Arial" panose="020B0604020202020204" pitchFamily="34" charset="0"/>
                          <a:ea typeface="MS Mincho"/>
                          <a:cs typeface="Arial" panose="020B0604020202020204" pitchFamily="34" charset="0"/>
                        </a:rPr>
                        <a:t>b eh r </a:t>
                      </a:r>
                      <a:r>
                        <a:rPr lang="en-US" sz="1800" b="1" dirty="0" err="1" smtClean="0">
                          <a:effectLst/>
                          <a:latin typeface="Arial" panose="020B0604020202020204" pitchFamily="34" charset="0"/>
                          <a:ea typeface="MS Mincho"/>
                          <a:cs typeface="Arial" panose="020B0604020202020204" pitchFamily="34" charset="0"/>
                        </a:rPr>
                        <a:t>ih</a:t>
                      </a:r>
                      <a:r>
                        <a:rPr lang="en-US" sz="1800" b="1" dirty="0" smtClean="0">
                          <a:effectLst/>
                          <a:latin typeface="Arial" panose="020B0604020202020204" pitchFamily="34" charset="0"/>
                          <a:ea typeface="MS Mincho"/>
                          <a:cs typeface="Arial" panose="020B0604020202020204" pitchFamily="34" charset="0"/>
                        </a:rPr>
                        <a:t> </a:t>
                      </a:r>
                      <a:r>
                        <a:rPr lang="en-US" sz="1800" b="1" dirty="0" err="1" smtClean="0">
                          <a:effectLst/>
                          <a:latin typeface="Arial" panose="020B0604020202020204" pitchFamily="34" charset="0"/>
                          <a:ea typeface="MS Mincho"/>
                          <a:cs typeface="Arial" panose="020B0604020202020204" pitchFamily="34" charset="0"/>
                        </a:rPr>
                        <a:t>ng</a:t>
                      </a:r>
                      <a:endParaRPr lang="en-US" sz="1800" b="1" dirty="0" smtClean="0">
                        <a:effectLst/>
                        <a:latin typeface="Arial" panose="020B0604020202020204" pitchFamily="34" charset="0"/>
                        <a:ea typeface="MS Mincho"/>
                        <a:cs typeface="Arial" panose="020B060402020202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a:solidFill>
                            <a:srgbClr val="FF0000"/>
                          </a:solidFill>
                          <a:effectLst/>
                          <a:latin typeface="Arial" panose="020B0604020202020204" pitchFamily="34" charset="0"/>
                          <a:ea typeface="MS Mincho"/>
                          <a:cs typeface="Arial" panose="020B0604020202020204" pitchFamily="34" charset="0"/>
                        </a:rPr>
                        <a:t>u69 u13 </a:t>
                      </a:r>
                      <a:r>
                        <a:rPr lang="en-US" sz="1800" b="1" dirty="0">
                          <a:effectLst/>
                          <a:latin typeface="Arial" panose="020B0604020202020204" pitchFamily="34" charset="0"/>
                          <a:ea typeface="MS Mincho"/>
                          <a:cs typeface="Arial" panose="020B0604020202020204" pitchFamily="34" charset="0"/>
                        </a:rPr>
                        <a:t>u126 u6 u213 u197 u22 u34 </a:t>
                      </a:r>
                      <a:r>
                        <a:rPr lang="en-US" sz="1800" b="1" dirty="0">
                          <a:solidFill>
                            <a:schemeClr val="accent3">
                              <a:lumMod val="75000"/>
                            </a:schemeClr>
                          </a:solidFill>
                          <a:effectLst/>
                          <a:latin typeface="Arial" panose="020B0604020202020204" pitchFamily="34" charset="0"/>
                          <a:ea typeface="MS Mincho"/>
                          <a:cs typeface="Arial" panose="020B0604020202020204" pitchFamily="34" charset="0"/>
                        </a:rPr>
                        <a:t>u138 u107 u210</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8519">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Been</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effectLst/>
                          <a:latin typeface="Arial" panose="020B0604020202020204" pitchFamily="34" charset="0"/>
                          <a:ea typeface="MS Mincho"/>
                          <a:cs typeface="Arial" panose="020B0604020202020204" pitchFamily="34" charset="0"/>
                        </a:rPr>
                        <a:t>b</a:t>
                      </a:r>
                      <a:r>
                        <a:rPr lang="en-US" sz="1800" b="1" baseline="0" dirty="0" smtClean="0">
                          <a:effectLst/>
                          <a:latin typeface="Arial" panose="020B0604020202020204" pitchFamily="34" charset="0"/>
                          <a:ea typeface="MS Mincho"/>
                          <a:cs typeface="Arial" panose="020B0604020202020204" pitchFamily="34" charset="0"/>
                        </a:rPr>
                        <a:t> </a:t>
                      </a:r>
                      <a:r>
                        <a:rPr lang="en-US" sz="1800" b="1" dirty="0" err="1" smtClean="0">
                          <a:effectLst/>
                          <a:latin typeface="Arial" panose="020B0604020202020204" pitchFamily="34" charset="0"/>
                          <a:ea typeface="MS Mincho"/>
                          <a:cs typeface="Arial" panose="020B0604020202020204" pitchFamily="34" charset="0"/>
                        </a:rPr>
                        <a:t>ih</a:t>
                      </a:r>
                      <a:r>
                        <a:rPr lang="en-US" sz="1800" b="1" dirty="0" smtClean="0">
                          <a:effectLst/>
                          <a:latin typeface="Arial" panose="020B0604020202020204" pitchFamily="34" charset="0"/>
                          <a:ea typeface="MS Mincho"/>
                          <a:cs typeface="Arial" panose="020B0604020202020204" pitchFamily="34" charset="0"/>
                        </a:rPr>
                        <a:t> n</a:t>
                      </a:r>
                      <a:endParaRPr lang="en-US" sz="1800" b="1" dirty="0">
                        <a:effectLst/>
                        <a:latin typeface="Arial" panose="020B0604020202020204" pitchFamily="34" charset="0"/>
                        <a:ea typeface="MS Mincho"/>
                        <a:cs typeface="Arial" panose="020B060402020202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u66 </a:t>
                      </a:r>
                      <a:r>
                        <a:rPr lang="en-US" sz="1800" b="1" dirty="0">
                          <a:solidFill>
                            <a:srgbClr val="FF0000"/>
                          </a:solidFill>
                          <a:effectLst/>
                          <a:latin typeface="Arial" panose="020B0604020202020204" pitchFamily="34" charset="0"/>
                          <a:ea typeface="MS Mincho"/>
                          <a:cs typeface="Arial" panose="020B0604020202020204" pitchFamily="34" charset="0"/>
                        </a:rPr>
                        <a:t>u69 u13 </a:t>
                      </a:r>
                      <a:r>
                        <a:rPr lang="en-US" sz="1800" b="1" dirty="0">
                          <a:effectLst/>
                          <a:latin typeface="Arial" panose="020B0604020202020204" pitchFamily="34" charset="0"/>
                          <a:ea typeface="MS Mincho"/>
                          <a:cs typeface="Arial" panose="020B0604020202020204" pitchFamily="34" charset="0"/>
                        </a:rPr>
                        <a:t>u223 u123 u79 u46 u45 </a:t>
                      </a:r>
                      <a:r>
                        <a:rPr lang="en-US" sz="1800" b="1" dirty="0">
                          <a:solidFill>
                            <a:schemeClr val="accent3">
                              <a:lumMod val="75000"/>
                            </a:schemeClr>
                          </a:solidFill>
                          <a:effectLst/>
                          <a:latin typeface="Arial" panose="020B0604020202020204" pitchFamily="34" charset="0"/>
                          <a:ea typeface="MS Mincho"/>
                          <a:cs typeface="Arial" panose="020B0604020202020204" pitchFamily="34" charset="0"/>
                        </a:rPr>
                        <a:t>u138 u107 u210</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1779">
                <a:tc>
                  <a:txBody>
                    <a:bodyPr/>
                    <a:lstStyle/>
                    <a:p>
                      <a:pPr marL="0" marR="0">
                        <a:spcBef>
                          <a:spcPts val="0"/>
                        </a:spcBef>
                        <a:spcAft>
                          <a:spcPts val="0"/>
                        </a:spcAft>
                      </a:pPr>
                      <a:r>
                        <a:rPr lang="en-US" sz="1800" b="1">
                          <a:effectLst/>
                          <a:latin typeface="Arial" panose="020B0604020202020204" pitchFamily="34" charset="0"/>
                          <a:ea typeface="MS Mincho"/>
                          <a:cs typeface="Arial" panose="020B0604020202020204" pitchFamily="34" charset="0"/>
                        </a:rPr>
                        <a:t>Carry</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MS Mincho"/>
                          <a:cs typeface="Arial" panose="020B0604020202020204" pitchFamily="34" charset="0"/>
                        </a:rPr>
                        <a:t>k eh r </a:t>
                      </a:r>
                      <a:r>
                        <a:rPr lang="en-US" sz="1800" b="1" dirty="0" err="1">
                          <a:effectLst/>
                          <a:latin typeface="Arial" panose="020B0604020202020204" pitchFamily="34" charset="0"/>
                          <a:ea typeface="MS Mincho"/>
                          <a:cs typeface="Arial" panose="020B0604020202020204" pitchFamily="34" charset="0"/>
                        </a:rPr>
                        <a:t>iy</a:t>
                      </a:r>
                      <a:endParaRPr lang="en-US" sz="1800" b="1" dirty="0">
                        <a:effectLst/>
                        <a:latin typeface="Arial" panose="020B0604020202020204" pitchFamily="34" charset="0"/>
                        <a:ea typeface="MS Mincho"/>
                        <a:cs typeface="Arial" panose="020B060402020202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u235 u78 u42 u68 u200 u202 u48 u75 u89 u133 u22 </a:t>
                      </a:r>
                      <a:r>
                        <a:rPr lang="en-US" sz="1800" b="1" dirty="0">
                          <a:solidFill>
                            <a:schemeClr val="accent6"/>
                          </a:solidFill>
                          <a:effectLst/>
                          <a:latin typeface="Arial" panose="020B0604020202020204" pitchFamily="34" charset="0"/>
                          <a:ea typeface="MS Mincho"/>
                          <a:cs typeface="Arial" panose="020B0604020202020204" pitchFamily="34" charset="0"/>
                        </a:rPr>
                        <a:t>u193 u58</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260">
                <a:tc>
                  <a:txBody>
                    <a:bodyPr/>
                    <a:lstStyle/>
                    <a:p>
                      <a:pPr marL="0" marR="0">
                        <a:spcBef>
                          <a:spcPts val="0"/>
                        </a:spcBef>
                        <a:spcAft>
                          <a:spcPts val="0"/>
                        </a:spcAft>
                      </a:pPr>
                      <a:r>
                        <a:rPr lang="en-US" sz="1800" b="1">
                          <a:effectLst/>
                          <a:latin typeface="Arial" panose="020B0604020202020204" pitchFamily="34" charset="0"/>
                          <a:ea typeface="MS Mincho"/>
                          <a:cs typeface="Arial" panose="020B0604020202020204" pitchFamily="34" charset="0"/>
                        </a:rPr>
                        <a:t>We</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Arial" panose="020B0604020202020204" pitchFamily="34" charset="0"/>
                          <a:ea typeface="MS Mincho"/>
                          <a:cs typeface="Arial" panose="020B0604020202020204" pitchFamily="34" charset="0"/>
                        </a:rPr>
                        <a:t>w iy</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u26 u142 u208 </a:t>
                      </a:r>
                      <a:r>
                        <a:rPr lang="en-US" sz="1800" b="1" dirty="0">
                          <a:solidFill>
                            <a:schemeClr val="accent6"/>
                          </a:solidFill>
                          <a:effectLst/>
                          <a:latin typeface="Arial" panose="020B0604020202020204" pitchFamily="34" charset="0"/>
                          <a:ea typeface="MS Mincho"/>
                          <a:cs typeface="Arial" panose="020B0604020202020204" pitchFamily="34" charset="0"/>
                        </a:rPr>
                        <a:t>u193 u58</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8519">
                <a:tc>
                  <a:txBody>
                    <a:bodyPr/>
                    <a:lstStyle/>
                    <a:p>
                      <a:pPr marL="0" marR="0">
                        <a:spcBef>
                          <a:spcPts val="0"/>
                        </a:spcBef>
                        <a:spcAft>
                          <a:spcPts val="0"/>
                        </a:spcAft>
                      </a:pPr>
                      <a:r>
                        <a:rPr lang="en-US" sz="1800" b="1">
                          <a:effectLst/>
                          <a:latin typeface="Arial" panose="020B0604020202020204" pitchFamily="34" charset="0"/>
                          <a:ea typeface="MS Mincho"/>
                          <a:cs typeface="Arial" panose="020B0604020202020204" pitchFamily="34" charset="0"/>
                        </a:rPr>
                        <a:t>March</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Arial" panose="020B0604020202020204" pitchFamily="34" charset="0"/>
                          <a:ea typeface="MS Mincho"/>
                          <a:cs typeface="Arial" panose="020B0604020202020204" pitchFamily="34" charset="0"/>
                        </a:rPr>
                        <a:t>m aa r td ch</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a:effectLst/>
                          <a:latin typeface="Arial" panose="020B0604020202020204" pitchFamily="34" charset="0"/>
                          <a:ea typeface="MS Mincho"/>
                          <a:cs typeface="Arial" panose="020B0604020202020204" pitchFamily="34" charset="0"/>
                        </a:rPr>
                        <a:t>u184</a:t>
                      </a:r>
                      <a:r>
                        <a:rPr lang="en-US" sz="1800" b="1" dirty="0">
                          <a:solidFill>
                            <a:srgbClr val="C00000"/>
                          </a:solidFill>
                          <a:effectLst/>
                          <a:latin typeface="Arial" panose="020B0604020202020204" pitchFamily="34" charset="0"/>
                          <a:ea typeface="MS Mincho"/>
                          <a:cs typeface="Arial" panose="020B0604020202020204" pitchFamily="34" charset="0"/>
                        </a:rPr>
                        <a:t> u131 u160 u26 </a:t>
                      </a:r>
                      <a:r>
                        <a:rPr lang="en-US" sz="1800" b="1" dirty="0">
                          <a:effectLst/>
                          <a:latin typeface="Arial" panose="020B0604020202020204" pitchFamily="34" charset="0"/>
                          <a:ea typeface="MS Mincho"/>
                          <a:cs typeface="Arial" panose="020B0604020202020204" pitchFamily="34" charset="0"/>
                        </a:rPr>
                        <a:t>u120 u222 u201 u70 u152 u57 u42 u204 u188 u54 u16 u65</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8519">
                <a:tc>
                  <a:txBody>
                    <a:bodyPr/>
                    <a:lstStyle/>
                    <a:p>
                      <a:pPr marL="0" marR="0">
                        <a:spcBef>
                          <a:spcPts val="0"/>
                        </a:spcBef>
                        <a:spcAft>
                          <a:spcPts val="0"/>
                        </a:spcAft>
                      </a:pPr>
                      <a:r>
                        <a:rPr lang="en-US" sz="1800" b="1">
                          <a:effectLst/>
                          <a:latin typeface="Arial" panose="020B0604020202020204" pitchFamily="34" charset="0"/>
                          <a:ea typeface="MS Mincho"/>
                          <a:cs typeface="Arial" panose="020B0604020202020204" pitchFamily="34" charset="0"/>
                        </a:rPr>
                        <a:t>Mars</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Arial" panose="020B0604020202020204" pitchFamily="34" charset="0"/>
                          <a:ea typeface="MS Mincho"/>
                          <a:cs typeface="Arial" panose="020B0604020202020204" pitchFamily="34" charset="0"/>
                        </a:rPr>
                        <a:t>m aa r z</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a:solidFill>
                            <a:srgbClr val="C00000"/>
                          </a:solidFill>
                          <a:effectLst/>
                          <a:latin typeface="Arial" panose="020B0604020202020204" pitchFamily="34" charset="0"/>
                          <a:ea typeface="MS Mincho"/>
                          <a:cs typeface="Arial" panose="020B0604020202020204" pitchFamily="34" charset="0"/>
                        </a:rPr>
                        <a:t>u131 u160 u26 </a:t>
                      </a:r>
                      <a:r>
                        <a:rPr lang="en-US" sz="1800" b="1" dirty="0">
                          <a:effectLst/>
                          <a:latin typeface="Arial" panose="020B0604020202020204" pitchFamily="34" charset="0"/>
                          <a:ea typeface="MS Mincho"/>
                          <a:cs typeface="Arial" panose="020B0604020202020204" pitchFamily="34" charset="0"/>
                        </a:rPr>
                        <a:t>u157 u120 u197 u222 u103 u177 u4 u54 u194 u65</a:t>
                      </a: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Learning the Lexicon: RM</a:t>
            </a:r>
            <a:endParaRPr lang="en-US" dirty="0"/>
          </a:p>
        </p:txBody>
      </p:sp>
    </p:spTree>
    <p:extLst>
      <p:ext uri="{BB962C8B-B14F-4D97-AF65-F5344CB8AC3E}">
        <p14:creationId xmlns:p14="http://schemas.microsoft.com/office/powerpoint/2010/main" val="39463232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09453046"/>
              </p:ext>
            </p:extLst>
          </p:nvPr>
        </p:nvGraphicFramePr>
        <p:xfrm>
          <a:off x="420347" y="650293"/>
          <a:ext cx="8588231" cy="2918577"/>
        </p:xfrm>
        <a:graphic>
          <a:graphicData uri="http://schemas.openxmlformats.org/drawingml/2006/table">
            <a:tbl>
              <a:tblPr firstRow="1" firstCol="1" bandRow="1"/>
              <a:tblGrid>
                <a:gridCol w="5375717"/>
                <a:gridCol w="1171231"/>
                <a:gridCol w="1072684"/>
                <a:gridCol w="968599"/>
              </a:tblGrid>
              <a:tr h="422032">
                <a:tc>
                  <a:txBody>
                    <a:bodyPr/>
                    <a:lstStyle/>
                    <a:p>
                      <a:pPr marL="0" marR="0" algn="ctr">
                        <a:spcBef>
                          <a:spcPts val="0"/>
                        </a:spcBef>
                        <a:spcAft>
                          <a:spcPts val="0"/>
                        </a:spcAft>
                      </a:pPr>
                      <a:r>
                        <a:rPr lang="en-US" sz="1400" b="1" dirty="0">
                          <a:effectLst/>
                          <a:latin typeface="Arial" panose="020B0604020202020204" pitchFamily="34" charset="0"/>
                          <a:ea typeface="MS Mincho"/>
                          <a:cs typeface="Arial" panose="020B0604020202020204" pitchFamily="34" charset="0"/>
                        </a:rPr>
                        <a:t>System</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smtClean="0">
                          <a:effectLst/>
                          <a:latin typeface="Arial" panose="020B0604020202020204" pitchFamily="34" charset="0"/>
                          <a:ea typeface="MS Mincho"/>
                          <a:cs typeface="Arial" panose="020B0604020202020204" pitchFamily="34" charset="0"/>
                        </a:rPr>
                        <a:t>Context</a:t>
                      </a:r>
                      <a:endParaRPr lang="en-US" sz="1400" b="1" dirty="0">
                        <a:effectLst/>
                        <a:latin typeface="Arial" panose="020B0604020202020204" pitchFamily="34" charset="0"/>
                        <a:ea typeface="MS Mincho"/>
                        <a:cs typeface="Arial" panose="020B0604020202020204" pitchFamily="34" charset="0"/>
                      </a:endParaRP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effectLst/>
                          <a:latin typeface="Arial" panose="020B0604020202020204" pitchFamily="34" charset="0"/>
                          <a:ea typeface="MS Mincho"/>
                          <a:cs typeface="Arial" panose="020B0604020202020204" pitchFamily="34" charset="0"/>
                        </a:rPr>
                        <a:t>Corpus</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Arial" panose="020B0604020202020204" pitchFamily="34" charset="0"/>
                          <a:ea typeface="MS Mincho"/>
                          <a:cs typeface="Arial" panose="020B0604020202020204" pitchFamily="34" charset="0"/>
                        </a:rPr>
                        <a:t>WER </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623">
                <a:tc>
                  <a:txBody>
                    <a:bodyPr/>
                    <a:lstStyle/>
                    <a:p>
                      <a:pPr marL="0" marR="0">
                        <a:spcBef>
                          <a:spcPts val="0"/>
                        </a:spcBef>
                        <a:spcAft>
                          <a:spcPts val="0"/>
                        </a:spcAft>
                      </a:pPr>
                      <a:r>
                        <a:rPr lang="en-US" sz="1400" b="1" dirty="0">
                          <a:effectLst/>
                          <a:latin typeface="Arial" panose="020B0604020202020204" pitchFamily="34" charset="0"/>
                          <a:ea typeface="MS Mincho"/>
                          <a:cs typeface="Arial" panose="020B0604020202020204" pitchFamily="34" charset="0"/>
                        </a:rPr>
                        <a:t>CI low-complexity (1 mix</a:t>
                      </a:r>
                      <a:r>
                        <a:rPr lang="en-US" sz="1400" b="1" dirty="0" smtClean="0">
                          <a:effectLst/>
                          <a:latin typeface="Arial" panose="020B0604020202020204" pitchFamily="34" charset="0"/>
                          <a:ea typeface="MS Mincho"/>
                          <a:cs typeface="Arial" panose="020B0604020202020204" pitchFamily="34" charset="0"/>
                        </a:rPr>
                        <a:t>)</a:t>
                      </a:r>
                      <a:r>
                        <a:rPr lang="en-US" sz="1400" b="1" baseline="0" dirty="0" smtClean="0">
                          <a:effectLst/>
                          <a:latin typeface="Arial" panose="020B0604020202020204" pitchFamily="34" charset="0"/>
                          <a:ea typeface="MS Mincho"/>
                          <a:cs typeface="Arial" panose="020B0604020202020204" pitchFamily="34" charset="0"/>
                        </a:rPr>
                        <a:t> </a:t>
                      </a:r>
                      <a:r>
                        <a:rPr lang="en-US" sz="1400" b="1" dirty="0" smtClean="0">
                          <a:effectLst/>
                          <a:latin typeface="Arial" panose="020B0604020202020204" pitchFamily="34" charset="0"/>
                          <a:ea typeface="MS Mincho"/>
                          <a:cs typeface="Arial" panose="020B0604020202020204" pitchFamily="34" charset="0"/>
                        </a:rPr>
                        <a:t>(Bacchiani</a:t>
                      </a:r>
                      <a:r>
                        <a:rPr lang="en-US" sz="1400" b="1" baseline="0" dirty="0" smtClean="0">
                          <a:effectLst/>
                          <a:latin typeface="Arial" panose="020B0604020202020204" pitchFamily="34" charset="0"/>
                          <a:ea typeface="MS Mincho"/>
                          <a:cs typeface="Arial" panose="020B0604020202020204" pitchFamily="34" charset="0"/>
                        </a:rPr>
                        <a:t> et al.</a:t>
                      </a:r>
                      <a:r>
                        <a:rPr lang="en-US" sz="1400" b="1" dirty="0" smtClean="0">
                          <a:effectLst/>
                          <a:latin typeface="Arial" panose="020B0604020202020204" pitchFamily="34" charset="0"/>
                          <a:ea typeface="MS Mincho"/>
                          <a:cs typeface="Arial" panose="020B0604020202020204" pitchFamily="34" charset="0"/>
                        </a:rPr>
                        <a:t>,99</a:t>
                      </a:r>
                      <a:r>
                        <a:rPr lang="en-US" sz="1400" b="1" dirty="0">
                          <a:effectLst/>
                          <a:latin typeface="Arial" panose="020B0604020202020204" pitchFamily="34" charset="0"/>
                          <a:ea typeface="MS Mincho"/>
                          <a:cs typeface="Arial" panose="020B0604020202020204" pitchFamily="34" charset="0"/>
                        </a:rPr>
                        <a:t>)</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Arial" panose="020B0604020202020204" pitchFamily="34" charset="0"/>
                          <a:ea typeface="MS Mincho"/>
                          <a:cs typeface="Arial" panose="020B0604020202020204" pitchFamily="34" charset="0"/>
                        </a:rPr>
                        <a:t>No</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effectLst/>
                          <a:latin typeface="Arial" panose="020B0604020202020204" pitchFamily="34" charset="0"/>
                          <a:ea typeface="MS Mincho"/>
                          <a:cs typeface="Arial" panose="020B0604020202020204" pitchFamily="34" charset="0"/>
                        </a:rPr>
                        <a:t>RM</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a:effectLst/>
                          <a:latin typeface="Arial" panose="020B0604020202020204" pitchFamily="34" charset="0"/>
                          <a:ea typeface="MS Mincho"/>
                          <a:cs typeface="Arial" panose="020B0604020202020204" pitchFamily="34" charset="0"/>
                        </a:rPr>
                        <a:t>19.70</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355">
                <a:tc>
                  <a:txBody>
                    <a:bodyPr/>
                    <a:lstStyle/>
                    <a:p>
                      <a:pPr marL="0" marR="0">
                        <a:spcBef>
                          <a:spcPts val="0"/>
                        </a:spcBef>
                        <a:spcAft>
                          <a:spcPts val="0"/>
                        </a:spcAft>
                      </a:pPr>
                      <a:r>
                        <a:rPr lang="en-US" sz="1400" b="1" dirty="0">
                          <a:effectLst/>
                          <a:latin typeface="Arial" panose="020B0604020202020204" pitchFamily="34" charset="0"/>
                          <a:ea typeface="MS Mincho"/>
                          <a:cs typeface="Arial" panose="020B0604020202020204" pitchFamily="34" charset="0"/>
                        </a:rPr>
                        <a:t>High complexity </a:t>
                      </a:r>
                      <a:r>
                        <a:rPr lang="en-US" sz="1400" b="1" dirty="0" smtClean="0">
                          <a:effectLst/>
                          <a:latin typeface="Arial" panose="020B0604020202020204" pitchFamily="34" charset="0"/>
                          <a:ea typeface="MS Mincho"/>
                          <a:cs typeface="Arial" panose="020B0604020202020204" pitchFamily="34" charset="0"/>
                        </a:rPr>
                        <a:t>system(Bacchiani</a:t>
                      </a:r>
                      <a:r>
                        <a:rPr lang="en-US" sz="1400" b="1" baseline="0" dirty="0" smtClean="0">
                          <a:effectLst/>
                          <a:latin typeface="Arial" panose="020B0604020202020204" pitchFamily="34" charset="0"/>
                          <a:ea typeface="MS Mincho"/>
                          <a:cs typeface="Arial" panose="020B0604020202020204" pitchFamily="34" charset="0"/>
                        </a:rPr>
                        <a:t> at al. </a:t>
                      </a:r>
                      <a:r>
                        <a:rPr lang="en-US" sz="1400" b="1" dirty="0" smtClean="0">
                          <a:effectLst/>
                          <a:latin typeface="Arial" panose="020B0604020202020204" pitchFamily="34" charset="0"/>
                          <a:ea typeface="MS Mincho"/>
                          <a:cs typeface="Arial" panose="020B0604020202020204" pitchFamily="34" charset="0"/>
                        </a:rPr>
                        <a:t>, 99</a:t>
                      </a:r>
                      <a:r>
                        <a:rPr lang="en-US" sz="1400" b="1" dirty="0">
                          <a:effectLst/>
                          <a:latin typeface="Arial" panose="020B0604020202020204" pitchFamily="34" charset="0"/>
                          <a:ea typeface="MS Mincho"/>
                          <a:cs typeface="Arial" panose="020B0604020202020204" pitchFamily="34" charset="0"/>
                        </a:rPr>
                        <a:t>)</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Arial" panose="020B0604020202020204" pitchFamily="34" charset="0"/>
                          <a:ea typeface="MS Mincho"/>
                          <a:cs typeface="Arial" panose="020B0604020202020204" pitchFamily="34" charset="0"/>
                        </a:rPr>
                        <a:t>Word </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Arial" panose="020B0604020202020204" pitchFamily="34" charset="0"/>
                          <a:ea typeface="MS Mincho"/>
                          <a:cs typeface="Arial" panose="020B0604020202020204" pitchFamily="34" charset="0"/>
                        </a:rPr>
                        <a:t>RM</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a:effectLst/>
                          <a:latin typeface="Arial" panose="020B0604020202020204" pitchFamily="34" charset="0"/>
                          <a:ea typeface="MS Mincho"/>
                          <a:cs typeface="Arial" panose="020B0604020202020204" pitchFamily="34" charset="0"/>
                        </a:rPr>
                        <a:t>11.40</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83">
                <a:tc>
                  <a:txBody>
                    <a:bodyPr/>
                    <a:lstStyle/>
                    <a:p>
                      <a:pPr marL="0" marR="0">
                        <a:spcBef>
                          <a:spcPts val="0"/>
                        </a:spcBef>
                        <a:spcAft>
                          <a:spcPts val="0"/>
                        </a:spcAft>
                      </a:pPr>
                      <a:r>
                        <a:rPr lang="en-US" sz="1400" b="1" dirty="0">
                          <a:effectLst/>
                          <a:latin typeface="Arial" panose="020B0604020202020204" pitchFamily="34" charset="0"/>
                          <a:ea typeface="MS Mincho"/>
                          <a:cs typeface="Arial" panose="020B0604020202020204" pitchFamily="34" charset="0"/>
                        </a:rPr>
                        <a:t>CD low-complexity (1mix</a:t>
                      </a:r>
                      <a:r>
                        <a:rPr lang="en-US" sz="1400" b="1" dirty="0" smtClean="0">
                          <a:effectLst/>
                          <a:latin typeface="Arial" panose="020B0604020202020204" pitchFamily="34" charset="0"/>
                          <a:ea typeface="MS Mincho"/>
                          <a:cs typeface="Arial" panose="020B0604020202020204" pitchFamily="34" charset="0"/>
                        </a:rPr>
                        <a:t>)</a:t>
                      </a:r>
                      <a:r>
                        <a:rPr lang="en-US" sz="1400" b="1" baseline="0" dirty="0" smtClean="0">
                          <a:effectLst/>
                          <a:latin typeface="Arial" panose="020B0604020202020204" pitchFamily="34" charset="0"/>
                          <a:ea typeface="MS Mincho"/>
                          <a:cs typeface="Arial" panose="020B0604020202020204" pitchFamily="34" charset="0"/>
                        </a:rPr>
                        <a:t> </a:t>
                      </a:r>
                      <a:r>
                        <a:rPr lang="en-US" sz="1400" b="1" dirty="0" smtClean="0">
                          <a:effectLst/>
                          <a:latin typeface="Arial" panose="020B0604020202020204" pitchFamily="34" charset="0"/>
                          <a:ea typeface="MS Mincho"/>
                          <a:cs typeface="Arial" panose="020B0604020202020204" pitchFamily="34" charset="0"/>
                        </a:rPr>
                        <a:t>(Bacchiani</a:t>
                      </a:r>
                      <a:r>
                        <a:rPr lang="en-US" sz="1400" b="1" baseline="0" dirty="0" smtClean="0">
                          <a:effectLst/>
                          <a:latin typeface="Arial" panose="020B0604020202020204" pitchFamily="34" charset="0"/>
                          <a:ea typeface="MS Mincho"/>
                          <a:cs typeface="Arial" panose="020B0604020202020204" pitchFamily="34" charset="0"/>
                        </a:rPr>
                        <a:t> et al.</a:t>
                      </a:r>
                      <a:r>
                        <a:rPr lang="en-US" sz="1400" b="1" dirty="0" smtClean="0">
                          <a:effectLst/>
                          <a:latin typeface="Arial" panose="020B0604020202020204" pitchFamily="34" charset="0"/>
                          <a:ea typeface="MS Mincho"/>
                          <a:cs typeface="Arial" panose="020B0604020202020204" pitchFamily="34" charset="0"/>
                        </a:rPr>
                        <a:t>, 99</a:t>
                      </a:r>
                      <a:r>
                        <a:rPr lang="en-US" sz="1400" b="1" dirty="0">
                          <a:effectLst/>
                          <a:latin typeface="Arial" panose="020B0604020202020204" pitchFamily="34" charset="0"/>
                          <a:ea typeface="MS Mincho"/>
                          <a:cs typeface="Arial" panose="020B0604020202020204" pitchFamily="34" charset="0"/>
                        </a:rPr>
                        <a:t>)</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smtClean="0">
                          <a:effectLst/>
                          <a:latin typeface="Arial" panose="020B0604020202020204" pitchFamily="34" charset="0"/>
                          <a:ea typeface="MS Mincho"/>
                          <a:cs typeface="Arial" panose="020B0604020202020204" pitchFamily="34" charset="0"/>
                        </a:rPr>
                        <a:t>Phone</a:t>
                      </a:r>
                      <a:endParaRPr lang="en-US" sz="1400" b="1" dirty="0">
                        <a:effectLst/>
                        <a:latin typeface="Arial" panose="020B0604020202020204" pitchFamily="34" charset="0"/>
                        <a:ea typeface="MS Mincho"/>
                        <a:cs typeface="Arial" panose="020B0604020202020204" pitchFamily="34" charset="0"/>
                      </a:endParaRP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Arial" panose="020B0604020202020204" pitchFamily="34" charset="0"/>
                          <a:ea typeface="MS Mincho"/>
                          <a:cs typeface="Arial" panose="020B0604020202020204" pitchFamily="34" charset="0"/>
                        </a:rPr>
                        <a:t>RM</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13.70</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04">
                <a:tc>
                  <a:txBody>
                    <a:bodyPr/>
                    <a:lstStyle/>
                    <a:p>
                      <a:pPr marL="0" marR="0">
                        <a:spcBef>
                          <a:spcPts val="0"/>
                        </a:spcBef>
                        <a:spcAft>
                          <a:spcPts val="0"/>
                        </a:spcAft>
                      </a:pPr>
                      <a:r>
                        <a:rPr lang="en-US" sz="1400" b="1" dirty="0">
                          <a:effectLst/>
                          <a:latin typeface="Arial" panose="020B0604020202020204" pitchFamily="34" charset="0"/>
                          <a:ea typeface="MS Mincho"/>
                          <a:cs typeface="Arial" panose="020B0604020202020204" pitchFamily="34" charset="0"/>
                        </a:rPr>
                        <a:t>CI </a:t>
                      </a:r>
                      <a:r>
                        <a:rPr lang="en-US" sz="1400" b="1" dirty="0" smtClean="0">
                          <a:effectLst/>
                          <a:latin typeface="Arial" panose="020B0604020202020204" pitchFamily="34" charset="0"/>
                          <a:ea typeface="MS Mincho"/>
                          <a:cs typeface="Arial" panose="020B0604020202020204" pitchFamily="34" charset="0"/>
                        </a:rPr>
                        <a:t>prob. framework</a:t>
                      </a:r>
                      <a:r>
                        <a:rPr lang="en-US" sz="1400" b="1" baseline="0" dirty="0" smtClean="0">
                          <a:effectLst/>
                          <a:latin typeface="Arial" panose="020B0604020202020204" pitchFamily="34" charset="0"/>
                          <a:ea typeface="MS Mincho"/>
                          <a:cs typeface="Arial" panose="020B0604020202020204" pitchFamily="34" charset="0"/>
                        </a:rPr>
                        <a:t> </a:t>
                      </a:r>
                      <a:r>
                        <a:rPr lang="en-US" sz="1400" b="1" dirty="0" smtClean="0">
                          <a:effectLst/>
                          <a:latin typeface="Arial" panose="020B0604020202020204" pitchFamily="34" charset="0"/>
                          <a:ea typeface="MS Mincho"/>
                          <a:cs typeface="Arial" panose="020B0604020202020204" pitchFamily="34" charset="0"/>
                        </a:rPr>
                        <a:t>(Singh </a:t>
                      </a:r>
                      <a:r>
                        <a:rPr lang="en-US" sz="1400" b="1" dirty="0">
                          <a:effectLst/>
                          <a:latin typeface="Arial" panose="020B0604020202020204" pitchFamily="34" charset="0"/>
                          <a:ea typeface="MS Mincho"/>
                          <a:cs typeface="Arial" panose="020B0604020202020204" pitchFamily="34" charset="0"/>
                        </a:rPr>
                        <a:t>et al., 2002)</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effectLst/>
                          <a:latin typeface="Arial" panose="020B0604020202020204" pitchFamily="34" charset="0"/>
                          <a:ea typeface="MS Mincho"/>
                          <a:cs typeface="Arial" panose="020B0604020202020204" pitchFamily="34" charset="0"/>
                        </a:rPr>
                        <a:t>No</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Arial" panose="020B0604020202020204" pitchFamily="34" charset="0"/>
                          <a:ea typeface="MS Mincho"/>
                          <a:cs typeface="Arial" panose="020B0604020202020204" pitchFamily="34" charset="0"/>
                        </a:rPr>
                        <a:t>RM</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20.00</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04">
                <a:tc>
                  <a:txBody>
                    <a:bodyPr/>
                    <a:lstStyle/>
                    <a:p>
                      <a:pPr marL="0" marR="0">
                        <a:spcBef>
                          <a:spcPts val="0"/>
                        </a:spcBef>
                        <a:spcAft>
                          <a:spcPts val="0"/>
                        </a:spcAft>
                      </a:pPr>
                      <a:r>
                        <a:rPr lang="en-US" sz="1400" b="1" dirty="0">
                          <a:effectLst/>
                          <a:latin typeface="Arial" panose="020B0604020202020204" pitchFamily="34" charset="0"/>
                          <a:ea typeface="MS Mincho"/>
                          <a:cs typeface="Arial" panose="020B0604020202020204" pitchFamily="34" charset="0"/>
                        </a:rPr>
                        <a:t>CI phoneme </a:t>
                      </a:r>
                      <a:r>
                        <a:rPr lang="en-US" sz="1400" b="1" dirty="0" smtClean="0">
                          <a:effectLst/>
                          <a:latin typeface="Arial" panose="020B0604020202020204" pitchFamily="34" charset="0"/>
                          <a:ea typeface="MS Mincho"/>
                          <a:cs typeface="Arial" panose="020B0604020202020204" pitchFamily="34" charset="0"/>
                        </a:rPr>
                        <a:t>baseline (Singh </a:t>
                      </a:r>
                      <a:r>
                        <a:rPr lang="en-US" sz="1400" b="1" dirty="0">
                          <a:effectLst/>
                          <a:latin typeface="Arial" panose="020B0604020202020204" pitchFamily="34" charset="0"/>
                          <a:ea typeface="MS Mincho"/>
                          <a:cs typeface="Arial" panose="020B0604020202020204" pitchFamily="34" charset="0"/>
                        </a:rPr>
                        <a:t>et al., 2002)</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Arial" panose="020B0604020202020204" pitchFamily="34" charset="0"/>
                          <a:ea typeface="MS Mincho"/>
                          <a:cs typeface="Arial" panose="020B0604020202020204" pitchFamily="34" charset="0"/>
                        </a:rPr>
                        <a:t>No</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Arial" panose="020B0604020202020204" pitchFamily="34" charset="0"/>
                          <a:ea typeface="MS Mincho"/>
                          <a:cs typeface="Arial" panose="020B0604020202020204" pitchFamily="34" charset="0"/>
                        </a:rPr>
                        <a:t>RM</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15.00</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04">
                <a:tc>
                  <a:txBody>
                    <a:bodyPr/>
                    <a:lstStyle/>
                    <a:p>
                      <a:pPr marL="0" marR="0">
                        <a:spcBef>
                          <a:spcPts val="0"/>
                        </a:spcBef>
                        <a:spcAft>
                          <a:spcPts val="0"/>
                        </a:spcAft>
                      </a:pPr>
                      <a:r>
                        <a:rPr lang="en-US" sz="1400" b="1" dirty="0">
                          <a:effectLst/>
                          <a:latin typeface="Arial" panose="020B0604020202020204" pitchFamily="34" charset="0"/>
                          <a:ea typeface="MS Mincho"/>
                          <a:cs typeface="Arial" panose="020B0604020202020204" pitchFamily="34" charset="0"/>
                        </a:rPr>
                        <a:t>CI Nonparametric </a:t>
                      </a:r>
                      <a:r>
                        <a:rPr lang="en-US" sz="1400" b="1" dirty="0" smtClean="0">
                          <a:effectLst/>
                          <a:latin typeface="Arial" panose="020B0604020202020204" pitchFamily="34" charset="0"/>
                          <a:ea typeface="MS Mincho"/>
                          <a:cs typeface="Arial" panose="020B0604020202020204" pitchFamily="34" charset="0"/>
                        </a:rPr>
                        <a:t>Bayesian</a:t>
                      </a:r>
                      <a:r>
                        <a:rPr lang="en-US" sz="1400" b="1" baseline="0" dirty="0" smtClean="0">
                          <a:effectLst/>
                          <a:latin typeface="Arial" panose="020B0604020202020204" pitchFamily="34" charset="0"/>
                          <a:ea typeface="MS Mincho"/>
                          <a:cs typeface="Arial" panose="020B0604020202020204" pitchFamily="34" charset="0"/>
                        </a:rPr>
                        <a:t> </a:t>
                      </a:r>
                      <a:r>
                        <a:rPr lang="en-US" sz="1400" b="1" dirty="0" smtClean="0">
                          <a:effectLst/>
                          <a:latin typeface="Arial" panose="020B0604020202020204" pitchFamily="34" charset="0"/>
                          <a:ea typeface="MS Mincho"/>
                          <a:cs typeface="Arial" panose="020B0604020202020204" pitchFamily="34" charset="0"/>
                        </a:rPr>
                        <a:t>(Lee</a:t>
                      </a:r>
                      <a:r>
                        <a:rPr lang="en-US" sz="1400" b="1" dirty="0">
                          <a:effectLst/>
                          <a:latin typeface="Arial" panose="020B0604020202020204" pitchFamily="34" charset="0"/>
                          <a:ea typeface="MS Mincho"/>
                          <a:cs typeface="Arial" panose="020B0604020202020204" pitchFamily="34" charset="0"/>
                        </a:rPr>
                        <a:t>, 2014)</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Arial" panose="020B0604020202020204" pitchFamily="34" charset="0"/>
                          <a:ea typeface="MS Mincho"/>
                          <a:cs typeface="Arial" panose="020B0604020202020204" pitchFamily="34" charset="0"/>
                        </a:rPr>
                        <a:t>No</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Arial" panose="020B0604020202020204" pitchFamily="34" charset="0"/>
                          <a:ea typeface="MS Mincho"/>
                          <a:cs typeface="Arial" panose="020B0604020202020204" pitchFamily="34" charset="0"/>
                        </a:rPr>
                        <a:t>Jupiter</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17.00</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04">
                <a:tc>
                  <a:txBody>
                    <a:bodyPr/>
                    <a:lstStyle/>
                    <a:p>
                      <a:pPr marL="0" marR="0">
                        <a:spcBef>
                          <a:spcPts val="0"/>
                        </a:spcBef>
                        <a:spcAft>
                          <a:spcPts val="0"/>
                        </a:spcAft>
                      </a:pPr>
                      <a:r>
                        <a:rPr lang="en-US" sz="1400" b="1" dirty="0">
                          <a:effectLst/>
                          <a:latin typeface="Arial" panose="020B0604020202020204" pitchFamily="34" charset="0"/>
                          <a:ea typeface="MS Mincho"/>
                          <a:cs typeface="Arial" panose="020B0604020202020204" pitchFamily="34" charset="0"/>
                        </a:rPr>
                        <a:t>CD Nonparametric </a:t>
                      </a:r>
                      <a:r>
                        <a:rPr lang="en-US" sz="1400" b="1" dirty="0" smtClean="0">
                          <a:effectLst/>
                          <a:latin typeface="Arial" panose="020B0604020202020204" pitchFamily="34" charset="0"/>
                          <a:ea typeface="MS Mincho"/>
                          <a:cs typeface="Arial" panose="020B0604020202020204" pitchFamily="34" charset="0"/>
                        </a:rPr>
                        <a:t>Bayesian</a:t>
                      </a:r>
                      <a:r>
                        <a:rPr lang="en-US" sz="1400" b="1" baseline="0" dirty="0" smtClean="0">
                          <a:effectLst/>
                          <a:latin typeface="Arial" panose="020B0604020202020204" pitchFamily="34" charset="0"/>
                          <a:ea typeface="MS Mincho"/>
                          <a:cs typeface="Arial" panose="020B0604020202020204" pitchFamily="34" charset="0"/>
                        </a:rPr>
                        <a:t> </a:t>
                      </a:r>
                      <a:r>
                        <a:rPr lang="en-US" sz="1400" b="1" dirty="0" smtClean="0">
                          <a:effectLst/>
                          <a:latin typeface="Arial" panose="020B0604020202020204" pitchFamily="34" charset="0"/>
                          <a:ea typeface="MS Mincho"/>
                          <a:cs typeface="Arial" panose="020B0604020202020204" pitchFamily="34" charset="0"/>
                        </a:rPr>
                        <a:t>(Lee</a:t>
                      </a:r>
                      <a:r>
                        <a:rPr lang="en-US" sz="1400" b="1" dirty="0">
                          <a:effectLst/>
                          <a:latin typeface="Arial" panose="020B0604020202020204" pitchFamily="34" charset="0"/>
                          <a:ea typeface="MS Mincho"/>
                          <a:cs typeface="Arial" panose="020B0604020202020204" pitchFamily="34" charset="0"/>
                        </a:rPr>
                        <a:t>, 2014)</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smtClean="0">
                          <a:effectLst/>
                          <a:latin typeface="Arial" panose="020B0604020202020204" pitchFamily="34" charset="0"/>
                          <a:ea typeface="MS Mincho"/>
                          <a:cs typeface="Arial" panose="020B0604020202020204" pitchFamily="34" charset="0"/>
                        </a:rPr>
                        <a:t>Phone</a:t>
                      </a:r>
                      <a:endParaRPr lang="en-US" sz="1400" b="1" dirty="0">
                        <a:effectLst/>
                        <a:latin typeface="Arial" panose="020B0604020202020204" pitchFamily="34" charset="0"/>
                        <a:ea typeface="MS Mincho"/>
                        <a:cs typeface="Arial" panose="020B0604020202020204" pitchFamily="34" charset="0"/>
                      </a:endParaRP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Arial" panose="020B0604020202020204" pitchFamily="34" charset="0"/>
                          <a:ea typeface="MS Mincho"/>
                          <a:cs typeface="Arial" panose="020B0604020202020204" pitchFamily="34" charset="0"/>
                        </a:rPr>
                        <a:t>Jupiter</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13.40</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04">
                <a:tc>
                  <a:txBody>
                    <a:bodyPr/>
                    <a:lstStyle/>
                    <a:p>
                      <a:pPr marL="0" marR="0">
                        <a:spcBef>
                          <a:spcPts val="0"/>
                        </a:spcBef>
                        <a:spcAft>
                          <a:spcPts val="0"/>
                        </a:spcAft>
                      </a:pPr>
                      <a:r>
                        <a:rPr lang="en-US" sz="1400" b="1" dirty="0">
                          <a:effectLst/>
                          <a:latin typeface="Arial" panose="020B0604020202020204" pitchFamily="34" charset="0"/>
                          <a:ea typeface="MS Mincho"/>
                          <a:cs typeface="Arial" panose="020B0604020202020204" pitchFamily="34" charset="0"/>
                        </a:rPr>
                        <a:t>CI phoneme baseline </a:t>
                      </a:r>
                      <a:r>
                        <a:rPr lang="en-US" sz="1400" b="1" dirty="0" smtClean="0">
                          <a:effectLst/>
                          <a:latin typeface="Arial" panose="020B0604020202020204" pitchFamily="34" charset="0"/>
                          <a:ea typeface="MS Mincho"/>
                          <a:cs typeface="Arial" panose="020B0604020202020204" pitchFamily="34" charset="0"/>
                        </a:rPr>
                        <a:t>Jupiter(Lee</a:t>
                      </a:r>
                      <a:r>
                        <a:rPr lang="en-US" sz="1400" b="1" dirty="0">
                          <a:effectLst/>
                          <a:latin typeface="Arial" panose="020B0604020202020204" pitchFamily="34" charset="0"/>
                          <a:ea typeface="MS Mincho"/>
                          <a:cs typeface="Arial" panose="020B0604020202020204" pitchFamily="34" charset="0"/>
                        </a:rPr>
                        <a:t>, 2014)</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Arial" panose="020B0604020202020204" pitchFamily="34" charset="0"/>
                          <a:ea typeface="MS Mincho"/>
                          <a:cs typeface="Arial" panose="020B0604020202020204" pitchFamily="34" charset="0"/>
                        </a:rPr>
                        <a:t>No</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Arial" panose="020B0604020202020204" pitchFamily="34" charset="0"/>
                          <a:ea typeface="MS Mincho"/>
                          <a:cs typeface="Arial" panose="020B0604020202020204" pitchFamily="34" charset="0"/>
                        </a:rPr>
                        <a:t>Jupiter</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13.80</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04">
                <a:tc>
                  <a:txBody>
                    <a:bodyPr/>
                    <a:lstStyle/>
                    <a:p>
                      <a:pPr marL="0" marR="0">
                        <a:spcBef>
                          <a:spcPts val="0"/>
                        </a:spcBef>
                        <a:spcAft>
                          <a:spcPts val="0"/>
                        </a:spcAft>
                      </a:pPr>
                      <a:r>
                        <a:rPr lang="en-US" sz="1400" b="1" dirty="0">
                          <a:effectLst/>
                          <a:latin typeface="Arial" panose="020B0604020202020204" pitchFamily="34" charset="0"/>
                          <a:ea typeface="MS Mincho"/>
                          <a:cs typeface="Arial" panose="020B0604020202020204" pitchFamily="34" charset="0"/>
                        </a:rPr>
                        <a:t>CD phoneme baseline </a:t>
                      </a:r>
                      <a:r>
                        <a:rPr lang="en-US" sz="1400" b="1" dirty="0" smtClean="0">
                          <a:effectLst/>
                          <a:latin typeface="Arial" panose="020B0604020202020204" pitchFamily="34" charset="0"/>
                          <a:ea typeface="MS Mincho"/>
                          <a:cs typeface="Arial" panose="020B0604020202020204" pitchFamily="34" charset="0"/>
                        </a:rPr>
                        <a:t>Jupiter</a:t>
                      </a:r>
                      <a:r>
                        <a:rPr lang="en-US" sz="1400" b="1" baseline="0" dirty="0" smtClean="0">
                          <a:effectLst/>
                          <a:latin typeface="Arial" panose="020B0604020202020204" pitchFamily="34" charset="0"/>
                          <a:ea typeface="MS Mincho"/>
                          <a:cs typeface="Arial" panose="020B0604020202020204" pitchFamily="34" charset="0"/>
                        </a:rPr>
                        <a:t> </a:t>
                      </a:r>
                      <a:r>
                        <a:rPr lang="en-US" sz="1400" b="1" dirty="0" smtClean="0">
                          <a:effectLst/>
                          <a:latin typeface="Arial" panose="020B0604020202020204" pitchFamily="34" charset="0"/>
                          <a:ea typeface="MS Mincho"/>
                          <a:cs typeface="Arial" panose="020B0604020202020204" pitchFamily="34" charset="0"/>
                        </a:rPr>
                        <a:t>(Lee</a:t>
                      </a:r>
                      <a:r>
                        <a:rPr lang="en-US" sz="1400" b="1" dirty="0">
                          <a:effectLst/>
                          <a:latin typeface="Arial" panose="020B0604020202020204" pitchFamily="34" charset="0"/>
                          <a:ea typeface="MS Mincho"/>
                          <a:cs typeface="Arial" panose="020B0604020202020204" pitchFamily="34" charset="0"/>
                        </a:rPr>
                        <a:t>, 2014)</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smtClean="0">
                          <a:effectLst/>
                          <a:latin typeface="Arial" panose="020B0604020202020204" pitchFamily="34" charset="0"/>
                          <a:ea typeface="MS Mincho"/>
                          <a:cs typeface="Arial" panose="020B0604020202020204" pitchFamily="34" charset="0"/>
                        </a:rPr>
                        <a:t>Phone</a:t>
                      </a:r>
                      <a:endParaRPr lang="en-US" sz="1400" b="1" dirty="0">
                        <a:effectLst/>
                        <a:latin typeface="Arial" panose="020B0604020202020204" pitchFamily="34" charset="0"/>
                        <a:ea typeface="MS Mincho"/>
                        <a:cs typeface="Arial" panose="020B0604020202020204" pitchFamily="34" charset="0"/>
                      </a:endParaRP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Arial" panose="020B0604020202020204" pitchFamily="34" charset="0"/>
                          <a:ea typeface="MS Mincho"/>
                          <a:cs typeface="Arial" panose="020B0604020202020204" pitchFamily="34" charset="0"/>
                        </a:rPr>
                        <a:t>Jupiter</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10.00</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613059231"/>
              </p:ext>
            </p:extLst>
          </p:nvPr>
        </p:nvGraphicFramePr>
        <p:xfrm>
          <a:off x="2147833" y="3779047"/>
          <a:ext cx="5171269" cy="2691806"/>
        </p:xfrm>
        <a:graphic>
          <a:graphicData uri="http://schemas.openxmlformats.org/drawingml/2006/table">
            <a:tbl>
              <a:tblPr firstRow="1" firstCol="1" bandRow="1"/>
              <a:tblGrid>
                <a:gridCol w="2147839"/>
                <a:gridCol w="1007810"/>
                <a:gridCol w="1007810"/>
                <a:gridCol w="1007810"/>
              </a:tblGrid>
              <a:tr h="277791">
                <a:tc>
                  <a:txBody>
                    <a:bodyPr/>
                    <a:lstStyle/>
                    <a:p>
                      <a:pPr marL="0" marR="0" algn="ctr">
                        <a:spcBef>
                          <a:spcPts val="0"/>
                        </a:spcBef>
                        <a:spcAft>
                          <a:spcPts val="0"/>
                        </a:spcAft>
                      </a:pPr>
                      <a:r>
                        <a:rPr lang="en-US" sz="1400" b="1" dirty="0">
                          <a:effectLst/>
                          <a:latin typeface="Arial" panose="020B0604020202020204" pitchFamily="34" charset="0"/>
                          <a:ea typeface="MS Mincho"/>
                          <a:cs typeface="Arial" panose="020B0604020202020204" pitchFamily="34" charset="0"/>
                        </a:rPr>
                        <a:t>Experiment</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Arial" panose="020B0604020202020204" pitchFamily="34" charset="0"/>
                          <a:ea typeface="MS Mincho"/>
                          <a:cs typeface="Arial" panose="020B0604020202020204" pitchFamily="34" charset="0"/>
                        </a:rPr>
                        <a:t>Context </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smtClean="0">
                          <a:effectLst/>
                          <a:latin typeface="Arial" panose="020B0604020202020204" pitchFamily="34" charset="0"/>
                          <a:ea typeface="MS Mincho"/>
                          <a:cs typeface="Arial" panose="020B0604020202020204" pitchFamily="34" charset="0"/>
                        </a:rPr>
                        <a:t>Mix </a:t>
                      </a:r>
                      <a:r>
                        <a:rPr lang="en-US" sz="1400" b="1" dirty="0">
                          <a:effectLst/>
                          <a:latin typeface="Arial" panose="020B0604020202020204" pitchFamily="34" charset="0"/>
                          <a:ea typeface="MS Mincho"/>
                          <a:cs typeface="Arial" panose="020B0604020202020204" pitchFamily="34" charset="0"/>
                        </a:rPr>
                        <a:t>No.</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Arial" panose="020B0604020202020204" pitchFamily="34" charset="0"/>
                          <a:ea typeface="MS Mincho"/>
                          <a:cs typeface="Arial" panose="020B0604020202020204" pitchFamily="34" charset="0"/>
                        </a:rPr>
                        <a:t>WER (%)</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896">
                <a:tc>
                  <a:txBody>
                    <a:bodyPr/>
                    <a:lstStyle/>
                    <a:p>
                      <a:pPr marL="0" marR="0">
                        <a:spcBef>
                          <a:spcPts val="0"/>
                        </a:spcBef>
                        <a:spcAft>
                          <a:spcPts val="0"/>
                        </a:spcAft>
                      </a:pPr>
                      <a:r>
                        <a:rPr lang="en-US" sz="1400" b="1" dirty="0">
                          <a:effectLst/>
                          <a:latin typeface="Arial" panose="020B0604020202020204" pitchFamily="34" charset="0"/>
                          <a:ea typeface="MS Mincho"/>
                          <a:cs typeface="Arial" panose="020B0604020202020204" pitchFamily="34" charset="0"/>
                        </a:rPr>
                        <a:t>CI Baseline </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Arial" panose="020B0604020202020204" pitchFamily="34" charset="0"/>
                          <a:ea typeface="MS Mincho"/>
                          <a:cs typeface="Arial" panose="020B0604020202020204" pitchFamily="34" charset="0"/>
                        </a:rPr>
                        <a:t>CI</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1</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24.66</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896">
                <a:tc>
                  <a:txBody>
                    <a:bodyPr/>
                    <a:lstStyle/>
                    <a:p>
                      <a:pPr marL="0" marR="0">
                        <a:spcBef>
                          <a:spcPts val="0"/>
                        </a:spcBef>
                        <a:spcAft>
                          <a:spcPts val="0"/>
                        </a:spcAft>
                      </a:pPr>
                      <a:r>
                        <a:rPr lang="en-US" sz="1400" b="1" dirty="0">
                          <a:effectLst/>
                          <a:latin typeface="Arial" panose="020B0604020202020204" pitchFamily="34" charset="0"/>
                          <a:ea typeface="MS Mincho"/>
                          <a:cs typeface="Arial" panose="020B0604020202020204" pitchFamily="34" charset="0"/>
                        </a:rPr>
                        <a:t>CI Baseline</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Arial" panose="020B0604020202020204" pitchFamily="34" charset="0"/>
                          <a:ea typeface="MS Mincho"/>
                          <a:cs typeface="Arial" panose="020B0604020202020204" pitchFamily="34" charset="0"/>
                        </a:rPr>
                        <a:t>CI</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16</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9.17</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896">
                <a:tc>
                  <a:txBody>
                    <a:bodyPr/>
                    <a:lstStyle/>
                    <a:p>
                      <a:pPr marL="0" marR="0">
                        <a:spcBef>
                          <a:spcPts val="0"/>
                        </a:spcBef>
                        <a:spcAft>
                          <a:spcPts val="0"/>
                        </a:spcAft>
                      </a:pPr>
                      <a:r>
                        <a:rPr lang="en-US" sz="1400" b="1" dirty="0">
                          <a:effectLst/>
                          <a:latin typeface="Arial" panose="020B0604020202020204" pitchFamily="34" charset="0"/>
                          <a:ea typeface="MS Mincho"/>
                          <a:cs typeface="Arial" panose="020B0604020202020204" pitchFamily="34" charset="0"/>
                        </a:rPr>
                        <a:t>CD Baseline </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Arial" panose="020B0604020202020204" pitchFamily="34" charset="0"/>
                          <a:ea typeface="MS Mincho"/>
                          <a:cs typeface="Arial" panose="020B0604020202020204" pitchFamily="34" charset="0"/>
                        </a:rPr>
                        <a:t>CD</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1</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10.64</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896">
                <a:tc>
                  <a:txBody>
                    <a:bodyPr/>
                    <a:lstStyle/>
                    <a:p>
                      <a:pPr marL="0" marR="0">
                        <a:spcBef>
                          <a:spcPts val="0"/>
                        </a:spcBef>
                        <a:spcAft>
                          <a:spcPts val="0"/>
                        </a:spcAft>
                      </a:pPr>
                      <a:r>
                        <a:rPr lang="en-US" sz="1400" b="1" dirty="0">
                          <a:effectLst/>
                          <a:latin typeface="Arial" panose="020B0604020202020204" pitchFamily="34" charset="0"/>
                          <a:ea typeface="MS Mincho"/>
                          <a:cs typeface="Arial" panose="020B0604020202020204" pitchFamily="34" charset="0"/>
                        </a:rPr>
                        <a:t>CD Baseline </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Arial" panose="020B0604020202020204" pitchFamily="34" charset="0"/>
                          <a:ea typeface="MS Mincho"/>
                          <a:cs typeface="Arial" panose="020B0604020202020204" pitchFamily="34" charset="0"/>
                        </a:rPr>
                        <a:t>CD</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16</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4.84</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896">
                <a:tc>
                  <a:txBody>
                    <a:bodyPr/>
                    <a:lstStyle/>
                    <a:p>
                      <a:pPr marL="0" marR="0">
                        <a:spcBef>
                          <a:spcPts val="0"/>
                        </a:spcBef>
                        <a:spcAft>
                          <a:spcPts val="0"/>
                        </a:spcAft>
                      </a:pPr>
                      <a:r>
                        <a:rPr lang="en-US" sz="1400" b="1" dirty="0">
                          <a:effectLst/>
                          <a:latin typeface="Arial" panose="020B0604020202020204" pitchFamily="34" charset="0"/>
                          <a:ea typeface="MS Mincho"/>
                          <a:cs typeface="Arial" panose="020B0604020202020204" pitchFamily="34" charset="0"/>
                        </a:rPr>
                        <a:t>Direct algorithm </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effectLst/>
                          <a:latin typeface="Arial" panose="020B0604020202020204" pitchFamily="34" charset="0"/>
                          <a:ea typeface="MS Mincho"/>
                          <a:cs typeface="Arial" panose="020B0604020202020204" pitchFamily="34" charset="0"/>
                        </a:rPr>
                        <a:t>CI</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1</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20.34</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896">
                <a:tc>
                  <a:txBody>
                    <a:bodyPr/>
                    <a:lstStyle/>
                    <a:p>
                      <a:pPr marL="0" marR="0">
                        <a:spcBef>
                          <a:spcPts val="0"/>
                        </a:spcBef>
                        <a:spcAft>
                          <a:spcPts val="0"/>
                        </a:spcAft>
                      </a:pPr>
                      <a:r>
                        <a:rPr lang="en-US" sz="1400" b="1" dirty="0">
                          <a:effectLst/>
                          <a:latin typeface="Arial" panose="020B0604020202020204" pitchFamily="34" charset="0"/>
                          <a:ea typeface="MS Mincho"/>
                          <a:cs typeface="Arial" panose="020B0604020202020204" pitchFamily="34" charset="0"/>
                        </a:rPr>
                        <a:t>Direct algorithm </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effectLst/>
                          <a:latin typeface="Arial" panose="020B0604020202020204" pitchFamily="34" charset="0"/>
                          <a:ea typeface="MS Mincho"/>
                          <a:cs typeface="Arial" panose="020B0604020202020204" pitchFamily="34" charset="0"/>
                        </a:rPr>
                        <a:t>CI</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16</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11.61</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896">
                <a:tc>
                  <a:txBody>
                    <a:bodyPr/>
                    <a:lstStyle/>
                    <a:p>
                      <a:pPr marL="0" marR="0">
                        <a:spcBef>
                          <a:spcPts val="0"/>
                        </a:spcBef>
                        <a:spcAft>
                          <a:spcPts val="0"/>
                        </a:spcAft>
                      </a:pPr>
                      <a:r>
                        <a:rPr lang="en-US" sz="1400" b="1">
                          <a:effectLst/>
                          <a:latin typeface="Arial" panose="020B0604020202020204" pitchFamily="34" charset="0"/>
                          <a:ea typeface="MS Mincho"/>
                          <a:cs typeface="Arial" panose="020B0604020202020204" pitchFamily="34" charset="0"/>
                        </a:rPr>
                        <a:t>direct + G2P </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effectLst/>
                          <a:latin typeface="Arial" panose="020B0604020202020204" pitchFamily="34" charset="0"/>
                          <a:ea typeface="MS Mincho"/>
                          <a:cs typeface="Arial" panose="020B0604020202020204" pitchFamily="34" charset="0"/>
                        </a:rPr>
                        <a:t>CI</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16</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20.33</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896">
                <a:tc>
                  <a:txBody>
                    <a:bodyPr/>
                    <a:lstStyle/>
                    <a:p>
                      <a:pPr marL="0" marR="0">
                        <a:spcBef>
                          <a:spcPts val="0"/>
                        </a:spcBef>
                        <a:spcAft>
                          <a:spcPts val="0"/>
                        </a:spcAft>
                      </a:pPr>
                      <a:r>
                        <a:rPr lang="en-US" sz="1400" b="1">
                          <a:effectLst/>
                          <a:latin typeface="Arial" panose="020B0604020202020204" pitchFamily="34" charset="0"/>
                          <a:ea typeface="MS Mincho"/>
                          <a:cs typeface="Arial" panose="020B0604020202020204" pitchFamily="34" charset="0"/>
                        </a:rPr>
                        <a:t>CD direct algorithm </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effectLst/>
                          <a:latin typeface="Arial" panose="020B0604020202020204" pitchFamily="34" charset="0"/>
                          <a:ea typeface="MS Mincho"/>
                          <a:cs typeface="Arial" panose="020B0604020202020204" pitchFamily="34" charset="0"/>
                        </a:rPr>
                        <a:t>CD</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a:effectLst/>
                          <a:latin typeface="Arial" panose="020B0604020202020204" pitchFamily="34" charset="0"/>
                          <a:ea typeface="MS Mincho"/>
                          <a:cs typeface="Arial" panose="020B0604020202020204" pitchFamily="34" charset="0"/>
                        </a:rPr>
                        <a:t>1</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15.81</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896">
                <a:tc>
                  <a:txBody>
                    <a:bodyPr/>
                    <a:lstStyle/>
                    <a:p>
                      <a:pPr marL="0" marR="0">
                        <a:spcBef>
                          <a:spcPts val="0"/>
                        </a:spcBef>
                        <a:spcAft>
                          <a:spcPts val="0"/>
                        </a:spcAft>
                      </a:pPr>
                      <a:r>
                        <a:rPr lang="en-US" sz="1400" b="1">
                          <a:effectLst/>
                          <a:latin typeface="Arial" panose="020B0604020202020204" pitchFamily="34" charset="0"/>
                          <a:ea typeface="MS Mincho"/>
                          <a:cs typeface="Arial" panose="020B0604020202020204" pitchFamily="34" charset="0"/>
                        </a:rPr>
                        <a:t>CD direct algorithm </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Arial" panose="020B0604020202020204" pitchFamily="34" charset="0"/>
                          <a:ea typeface="MS Mincho"/>
                          <a:cs typeface="Arial" panose="020B0604020202020204" pitchFamily="34" charset="0"/>
                        </a:rPr>
                        <a:t>CD</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a:effectLst/>
                          <a:latin typeface="Arial" panose="020B0604020202020204" pitchFamily="34" charset="0"/>
                          <a:ea typeface="MS Mincho"/>
                          <a:cs typeface="Arial" panose="020B0604020202020204" pitchFamily="34" charset="0"/>
                        </a:rPr>
                        <a:t>16</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Arial" panose="020B0604020202020204" pitchFamily="34" charset="0"/>
                          <a:ea typeface="MS Mincho"/>
                          <a:cs typeface="Arial" panose="020B0604020202020204" pitchFamily="34" charset="0"/>
                        </a:rPr>
                        <a:t>9.81</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Learning the Lexicon: RM</a:t>
            </a:r>
            <a:endParaRPr lang="en-US" dirty="0"/>
          </a:p>
        </p:txBody>
      </p:sp>
    </p:spTree>
    <p:extLst>
      <p:ext uri="{BB962C8B-B14F-4D97-AF65-F5344CB8AC3E}">
        <p14:creationId xmlns:p14="http://schemas.microsoft.com/office/powerpoint/2010/main" val="675172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906" y="662870"/>
            <a:ext cx="3645833" cy="3539430"/>
          </a:xfrm>
          <a:prstGeom prst="rect">
            <a:avLst/>
          </a:prstGeom>
          <a:noFill/>
        </p:spPr>
        <p:txBody>
          <a:bodyPr wrap="square" lIns="0" tIns="0" rIns="0" bIns="0" rtlCol="0">
            <a:spAutoFit/>
          </a:bodyPr>
          <a:lstStyle>
            <a:defPPr>
              <a:defRPr lang="en-US"/>
            </a:defPPr>
            <a:lvl1pPr marL="173038" indent="-173038">
              <a:spcAft>
                <a:spcPts val="1200"/>
              </a:spcAft>
              <a:buFont typeface="Arial" panose="020B0604020202020204" pitchFamily="34" charset="0"/>
              <a:buChar char="•"/>
              <a:defRPr sz="2000" b="1">
                <a:latin typeface="Arial" panose="020B0604020202020204" pitchFamily="34" charset="0"/>
                <a:cs typeface="Arial" panose="020B0604020202020204" pitchFamily="34" charset="0"/>
              </a:defRPr>
            </a:lvl1pPr>
          </a:lstStyle>
          <a:p>
            <a:pPr marL="0" indent="0">
              <a:buNone/>
            </a:pPr>
            <a:r>
              <a:rPr lang="en-US" dirty="0" smtClean="0"/>
              <a:t>This dissertation addresses three fundamental problems in acoustic modeling:</a:t>
            </a:r>
            <a:endParaRPr lang="en-US" dirty="0"/>
          </a:p>
          <a:p>
            <a:pPr>
              <a:buFont typeface="Arial"/>
              <a:buChar char="•"/>
            </a:pPr>
            <a:r>
              <a:rPr lang="en-US" dirty="0"/>
              <a:t>Modeling sub-word </a:t>
            </a:r>
            <a:r>
              <a:rPr lang="en-US" dirty="0" smtClean="0"/>
              <a:t>units</a:t>
            </a:r>
            <a:endParaRPr lang="en-US" dirty="0"/>
          </a:p>
          <a:p>
            <a:pPr>
              <a:buFont typeface="Arial"/>
              <a:buChar char="•"/>
            </a:pPr>
            <a:r>
              <a:rPr lang="en-US" dirty="0"/>
              <a:t>Semi-supervised training algorithms for sub-word </a:t>
            </a:r>
            <a:r>
              <a:rPr lang="en-US" dirty="0" smtClean="0"/>
              <a:t>units</a:t>
            </a:r>
            <a:endParaRPr lang="en-US" dirty="0"/>
          </a:p>
          <a:p>
            <a:pPr>
              <a:buFont typeface="Arial"/>
              <a:buChar char="•"/>
            </a:pPr>
            <a:r>
              <a:rPr lang="en-US" dirty="0"/>
              <a:t>Data-driven discovery of the sub-word units and the </a:t>
            </a:r>
            <a:r>
              <a:rPr lang="en-US" dirty="0" smtClean="0"/>
              <a:t>lexicon</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880" r="8163"/>
          <a:stretch/>
        </p:blipFill>
        <p:spPr bwMode="auto">
          <a:xfrm>
            <a:off x="4307636" y="662869"/>
            <a:ext cx="4668889" cy="2930261"/>
          </a:xfrm>
          <a:prstGeom prst="rect">
            <a:avLst/>
          </a:prstGeom>
          <a:ln>
            <a:noFill/>
          </a:ln>
          <a:extLst>
            <a:ext uri="{53640926-AAD7-44d8-BBD7-CCE9431645EC}">
              <a14:shadowObscured xmlns:a14="http://schemas.microsoft.com/office/drawing/2010/main" xmlns=""/>
            </a:ext>
          </a:extLst>
        </p:spPr>
      </p:pic>
      <p:pic>
        <p:nvPicPr>
          <p:cNvPr id="5" name="Picture 4"/>
          <p:cNvPicPr preferRelativeResize="0">
            <a:picLocks noChangeAspect="1"/>
          </p:cNvPicPr>
          <p:nvPr/>
        </p:nvPicPr>
        <p:blipFill rotWithShape="1">
          <a:blip r:embed="rId3">
            <a:extLst>
              <a:ext uri="{28A0092B-C50C-407E-A947-70E740481C1C}">
                <a14:useLocalDpi xmlns:a14="http://schemas.microsoft.com/office/drawing/2010/main" val="0"/>
              </a:ext>
            </a:extLst>
          </a:blip>
          <a:srcRect l="8429" r="7711"/>
          <a:stretch/>
        </p:blipFill>
        <p:spPr bwMode="auto">
          <a:xfrm>
            <a:off x="4196563" y="3783720"/>
            <a:ext cx="4779962" cy="2524494"/>
          </a:xfrm>
          <a:prstGeom prst="rect">
            <a:avLst/>
          </a:prstGeom>
          <a:ln>
            <a:noFill/>
          </a:ln>
          <a:extLst>
            <a:ext uri="{53640926-AAD7-44d8-BBD7-CCE9431645EC}">
              <a14:shadowObscured xmlns:a14="http://schemas.microsoft.com/office/drawing/2010/main" xmlns=""/>
            </a:ext>
          </a:extLst>
        </p:spPr>
      </p:pic>
      <p:sp>
        <p:nvSpPr>
          <p:cNvPr id="6"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latin typeface="Arial" panose="020B0604020202020204" pitchFamily="34" charset="0"/>
                <a:cs typeface="Arial" panose="020B0604020202020204" pitchFamily="34" charset="0"/>
              </a:rPr>
              <a:t>Three Fundamental Problems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292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921" y="651355"/>
            <a:ext cx="4819609" cy="276999"/>
          </a:xfrm>
          <a:prstGeom prst="rect">
            <a:avLst/>
          </a:prstGeom>
          <a:noFill/>
        </p:spPr>
        <p:txBody>
          <a:bodyPr wrap="square" lIns="0" tIns="0" rIns="0" bIns="0" rtlCol="0">
            <a:spAutoFit/>
          </a:bodyPr>
          <a:lstStyle>
            <a:defPPr>
              <a:defRPr lang="en-US"/>
            </a:defPPr>
            <a:lvl1pPr indent="0">
              <a:spcAft>
                <a:spcPts val="1200"/>
              </a:spcAft>
              <a:buFont typeface="Arial" panose="020B0604020202020204" pitchFamily="34" charset="0"/>
              <a:buNone/>
              <a:defRPr sz="2000" b="1">
                <a:latin typeface="Arial" panose="020B0604020202020204" pitchFamily="34" charset="0"/>
                <a:cs typeface="Arial" panose="020B0604020202020204" pitchFamily="34" charset="0"/>
              </a:defRPr>
            </a:lvl1pPr>
          </a:lstStyle>
          <a:p>
            <a:pPr marL="234950" indent="-234950">
              <a:buFont typeface="Arial"/>
              <a:buChar char="•"/>
            </a:pPr>
            <a:r>
              <a:rPr lang="en-US" sz="1800" dirty="0"/>
              <a:t>Mixture </a:t>
            </a:r>
            <a:r>
              <a:rPr lang="en-US" sz="1800" dirty="0" smtClean="0"/>
              <a:t>models</a:t>
            </a:r>
            <a:r>
              <a:rPr lang="en-US" sz="1800" dirty="0"/>
              <a:t>:</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p:cNvPicPr/>
          <p:nvPr/>
        </p:nvPicPr>
        <p:blipFill rotWithShape="1">
          <a:blip r:embed="rId2">
            <a:extLst>
              <a:ext uri="{28A0092B-C50C-407E-A947-70E740481C1C}">
                <a14:useLocalDpi xmlns:a14="http://schemas.microsoft.com/office/drawing/2010/main" val="0"/>
              </a:ext>
            </a:extLst>
          </a:blip>
          <a:srcRect l="12395" r="8849"/>
          <a:stretch/>
        </p:blipFill>
        <p:spPr bwMode="auto">
          <a:xfrm>
            <a:off x="4812286" y="772412"/>
            <a:ext cx="4103077" cy="2634188"/>
          </a:xfrm>
          <a:prstGeom prst="rect">
            <a:avLst/>
          </a:prstGeom>
          <a:ln>
            <a:noFill/>
          </a:ln>
          <a:extLst>
            <a:ext uri="{53640926-AAD7-44d8-BBD7-CCE9431645EC}">
              <a14:shadowObscured xmlns:a14="http://schemas.microsoft.com/office/drawing/2010/main" xmlns=""/>
            </a:ext>
          </a:extLst>
        </p:spPr>
      </p:pic>
      <p:pic>
        <p:nvPicPr>
          <p:cNvPr id="52700" name="Picture 4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35" y="1072236"/>
            <a:ext cx="3440000" cy="9333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2708" name="Picture 4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6076" y="4167977"/>
            <a:ext cx="3013333" cy="21866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a:latin typeface="Arial" panose="020B0604020202020204" pitchFamily="34" charset="0"/>
                <a:cs typeface="Arial" panose="020B0604020202020204" pitchFamily="34" charset="0"/>
              </a:rPr>
              <a:t>Nonparametric Bayesian </a:t>
            </a:r>
            <a:r>
              <a:rPr lang="en-US" dirty="0" smtClean="0">
                <a:latin typeface="Arial" panose="020B0604020202020204" pitchFamily="34" charset="0"/>
                <a:cs typeface="Arial" panose="020B0604020202020204" pitchFamily="34" charset="0"/>
              </a:rPr>
              <a:t>Models</a:t>
            </a:r>
            <a:endParaRPr lang="en-US" dirty="0">
              <a:latin typeface="Arial" panose="020B0604020202020204" pitchFamily="34" charset="0"/>
              <a:cs typeface="Arial" panose="020B0604020202020204" pitchFamily="34" charset="0"/>
            </a:endParaRPr>
          </a:p>
        </p:txBody>
      </p:sp>
      <p:sp>
        <p:nvSpPr>
          <p:cNvPr id="12" name="TextBox 11"/>
          <p:cNvSpPr txBox="1"/>
          <p:nvPr/>
        </p:nvSpPr>
        <p:spPr>
          <a:xfrm>
            <a:off x="212921" y="2246306"/>
            <a:ext cx="4335267" cy="1538883"/>
          </a:xfrm>
          <a:prstGeom prst="rect">
            <a:avLst/>
          </a:prstGeom>
          <a:noFill/>
        </p:spPr>
        <p:txBody>
          <a:bodyPr wrap="square" lIns="0" tIns="0" rIns="0" bIns="0" rtlCol="0">
            <a:spAutoFit/>
          </a:bodyPr>
          <a:lstStyle>
            <a:defPPr>
              <a:defRPr lang="en-US"/>
            </a:defPPr>
            <a:lvl1pPr indent="0">
              <a:spcAft>
                <a:spcPts val="1200"/>
              </a:spcAft>
              <a:buFont typeface="Arial" panose="020B0604020202020204" pitchFamily="34" charset="0"/>
              <a:buNone/>
              <a:defRPr sz="2000" b="1">
                <a:latin typeface="Arial" panose="020B0604020202020204" pitchFamily="34" charset="0"/>
                <a:cs typeface="Arial" panose="020B0604020202020204" pitchFamily="34" charset="0"/>
              </a:defRPr>
            </a:lvl1pPr>
          </a:lstStyle>
          <a:p>
            <a:pPr marL="234950" indent="-234950">
              <a:buFont typeface="Arial"/>
              <a:buChar char="•"/>
            </a:pPr>
            <a:r>
              <a:rPr lang="en-US" sz="1800" dirty="0" smtClean="0"/>
              <a:t>Bayesian mixture model: define </a:t>
            </a:r>
            <a:r>
              <a:rPr lang="en-US" sz="1800" dirty="0"/>
              <a:t>a </a:t>
            </a:r>
            <a:r>
              <a:rPr lang="en-US" sz="1800" dirty="0" smtClean="0"/>
              <a:t>prior over </a:t>
            </a:r>
            <a:r>
              <a:rPr lang="en-US" sz="1800" dirty="0"/>
              <a:t>parameters</a:t>
            </a:r>
            <a:r>
              <a:rPr lang="en-US" sz="1800" dirty="0" smtClean="0"/>
              <a:t>. </a:t>
            </a:r>
          </a:p>
          <a:p>
            <a:pPr marL="234950" indent="-234950">
              <a:buFont typeface="Arial"/>
              <a:buChar char="•"/>
            </a:pPr>
            <a:r>
              <a:rPr lang="en-US" sz="1800" dirty="0" smtClean="0"/>
              <a:t>Conjugate prior over </a:t>
            </a:r>
            <a:r>
              <a:rPr lang="el-GR" sz="1800" dirty="0" smtClean="0"/>
              <a:t>π</a:t>
            </a:r>
            <a:r>
              <a:rPr lang="en-US" sz="1800" dirty="0" smtClean="0"/>
              <a:t> (multinomial distribution) is a Dirichlet distribution.</a:t>
            </a:r>
          </a:p>
        </p:txBody>
      </p:sp>
      <p:sp>
        <p:nvSpPr>
          <p:cNvPr id="13" name="TextBox 12"/>
          <p:cNvSpPr txBox="1"/>
          <p:nvPr/>
        </p:nvSpPr>
        <p:spPr>
          <a:xfrm>
            <a:off x="4922033" y="3551507"/>
            <a:ext cx="3888818" cy="553998"/>
          </a:xfrm>
          <a:prstGeom prst="rect">
            <a:avLst/>
          </a:prstGeom>
          <a:noFill/>
        </p:spPr>
        <p:txBody>
          <a:bodyPr wrap="square" lIns="0" tIns="0" rIns="0" bIns="0" rtlCol="0">
            <a:spAutoFit/>
          </a:bodyPr>
          <a:lstStyle>
            <a:defPPr>
              <a:defRPr lang="en-US"/>
            </a:defPPr>
            <a:lvl1pPr indent="0">
              <a:spcAft>
                <a:spcPts val="1200"/>
              </a:spcAft>
              <a:buFont typeface="Arial" panose="020B0604020202020204" pitchFamily="34" charset="0"/>
              <a:buNone/>
              <a:defRPr sz="2000" b="1">
                <a:latin typeface="Arial" panose="020B0604020202020204" pitchFamily="34" charset="0"/>
                <a:cs typeface="Arial" panose="020B0604020202020204" pitchFamily="34" charset="0"/>
              </a:defRPr>
            </a:lvl1pPr>
          </a:lstStyle>
          <a:p>
            <a:pPr marL="234950" indent="-234950">
              <a:buFont typeface="Arial"/>
              <a:buChar char="•"/>
            </a:pPr>
            <a:r>
              <a:rPr lang="en-US" sz="1800" dirty="0" smtClean="0"/>
              <a:t>A generative mixture </a:t>
            </a:r>
            <a:r>
              <a:rPr lang="en-US" sz="1800" dirty="0"/>
              <a:t>model is </a:t>
            </a:r>
            <a:r>
              <a:rPr lang="en-US" sz="1800" dirty="0" smtClean="0"/>
              <a:t>defined </a:t>
            </a:r>
            <a:r>
              <a:rPr lang="en-US" sz="1800" dirty="0"/>
              <a:t>as:</a:t>
            </a:r>
          </a:p>
        </p:txBody>
      </p:sp>
      <p:pic>
        <p:nvPicPr>
          <p:cNvPr id="14" name="Picture 13"/>
          <p:cNvPicPr>
            <a:picLocks noChangeAspect="1"/>
          </p:cNvPicPr>
          <p:nvPr/>
        </p:nvPicPr>
        <p:blipFill>
          <a:blip r:embed="rId5"/>
          <a:stretch>
            <a:fillRect/>
          </a:stretch>
        </p:blipFill>
        <p:spPr>
          <a:xfrm>
            <a:off x="606067" y="4167977"/>
            <a:ext cx="3572892" cy="1869752"/>
          </a:xfrm>
          <a:prstGeom prst="rect">
            <a:avLst/>
          </a:prstGeom>
        </p:spPr>
      </p:pic>
    </p:spTree>
    <p:extLst>
      <p:ext uri="{BB962C8B-B14F-4D97-AF65-F5344CB8AC3E}">
        <p14:creationId xmlns:p14="http://schemas.microsoft.com/office/powerpoint/2010/main" val="48296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923" y="714075"/>
            <a:ext cx="4882320" cy="5463034"/>
          </a:xfrm>
          <a:prstGeom prst="rect">
            <a:avLst/>
          </a:prstGeom>
          <a:noFill/>
        </p:spPr>
        <p:txBody>
          <a:bodyPr wrap="square" lIns="0" tIns="0" rIns="0" bIns="0" rtlCol="0">
            <a:spAutoFit/>
          </a:bodyPr>
          <a:lstStyle>
            <a:defPPr>
              <a:defRPr lang="en-US"/>
            </a:defPPr>
            <a:lvl1pPr marL="234950" indent="-234950">
              <a:spcAft>
                <a:spcPts val="1200"/>
              </a:spcAft>
              <a:buFont typeface="Arial"/>
              <a:buChar char="•"/>
              <a:defRPr b="1">
                <a:latin typeface="Arial" panose="020B0604020202020204" pitchFamily="34" charset="0"/>
                <a:cs typeface="Arial" panose="020B0604020202020204" pitchFamily="34" charset="0"/>
              </a:defRPr>
            </a:lvl1pPr>
          </a:lstStyle>
          <a:p>
            <a:r>
              <a:rPr lang="en-US" dirty="0" smtClean="0"/>
              <a:t>Extend to </a:t>
            </a:r>
            <a:r>
              <a:rPr lang="en-US" dirty="0"/>
              <a:t>unlimited number of </a:t>
            </a:r>
            <a:r>
              <a:rPr lang="en-US" dirty="0" smtClean="0"/>
              <a:t>clusters</a:t>
            </a:r>
            <a:r>
              <a:rPr lang="en-US" dirty="0"/>
              <a:t>. </a:t>
            </a:r>
          </a:p>
          <a:p>
            <a:r>
              <a:rPr lang="en-US" dirty="0"/>
              <a:t>Dirichlet distribution </a:t>
            </a:r>
            <a:r>
              <a:rPr lang="en-US" dirty="0">
                <a:sym typeface="Wingdings"/>
              </a:rPr>
              <a:t> </a:t>
            </a:r>
            <a:r>
              <a:rPr lang="en-US" dirty="0"/>
              <a:t>Dirichlet </a:t>
            </a:r>
            <a:r>
              <a:rPr lang="en-US" dirty="0" smtClean="0"/>
              <a:t>Process</a:t>
            </a:r>
          </a:p>
          <a:p>
            <a:pPr>
              <a:spcAft>
                <a:spcPts val="11400"/>
              </a:spcAft>
            </a:pPr>
            <a:r>
              <a:rPr lang="en-US" dirty="0" smtClean="0"/>
              <a:t>Stick</a:t>
            </a:r>
            <a:r>
              <a:rPr lang="en-US" dirty="0"/>
              <a:t>-breaking construction (AKA GEM</a:t>
            </a:r>
            <a:r>
              <a:rPr lang="en-US" dirty="0" smtClean="0"/>
              <a:t>):</a:t>
            </a:r>
            <a:endParaRPr lang="en-US" dirty="0"/>
          </a:p>
          <a:p>
            <a:r>
              <a:rPr lang="en-US" dirty="0" smtClean="0"/>
              <a:t>Dirichlet </a:t>
            </a:r>
            <a:r>
              <a:rPr lang="en-US" dirty="0"/>
              <a:t>Process Mixture (</a:t>
            </a:r>
            <a:r>
              <a:rPr lang="en-US" dirty="0">
                <a:solidFill>
                  <a:srgbClr val="FF0000"/>
                </a:solidFill>
              </a:rPr>
              <a:t>DPM</a:t>
            </a:r>
            <a:r>
              <a:rPr lang="en-US" dirty="0"/>
              <a:t>):</a:t>
            </a:r>
          </a:p>
          <a:p>
            <a:endParaRPr lang="en-US" dirty="0"/>
          </a:p>
          <a:p>
            <a:endParaRPr lang="en-US" dirty="0"/>
          </a:p>
          <a:p>
            <a:endParaRPr lang="en-US" dirty="0"/>
          </a:p>
          <a:p>
            <a:endParaRPr lang="en-US" dirty="0"/>
          </a:p>
          <a:p>
            <a:endParaRPr lang="en-US" dirty="0"/>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3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3719" name="Picture 4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600" y="1997023"/>
            <a:ext cx="3960001" cy="1159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3721" name="Picture 4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00" y="3852880"/>
            <a:ext cx="2773334" cy="212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3724" name="Picture 4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9702" y="3386213"/>
            <a:ext cx="2960000" cy="25866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a:latin typeface="Arial" panose="020B0604020202020204" pitchFamily="34" charset="0"/>
                <a:cs typeface="Arial" panose="020B0604020202020204" pitchFamily="34" charset="0"/>
              </a:rPr>
              <a:t>Nonparametric Bayesian </a:t>
            </a:r>
            <a:r>
              <a:rPr lang="en-US" dirty="0" smtClean="0">
                <a:latin typeface="Arial" panose="020B0604020202020204" pitchFamily="34" charset="0"/>
                <a:cs typeface="Arial" panose="020B0604020202020204" pitchFamily="34" charset="0"/>
              </a:rPr>
              <a:t>Models</a:t>
            </a:r>
            <a:endParaRPr lang="en-US" dirty="0">
              <a:latin typeface="Arial" panose="020B0604020202020204" pitchFamily="34" charset="0"/>
              <a:cs typeface="Arial" panose="020B0604020202020204" pitchFamily="34" charset="0"/>
            </a:endParaRPr>
          </a:p>
        </p:txBody>
      </p:sp>
      <p:sp>
        <p:nvSpPr>
          <p:cNvPr id="13" name="TextBox 12"/>
          <p:cNvSpPr txBox="1"/>
          <p:nvPr/>
        </p:nvSpPr>
        <p:spPr>
          <a:xfrm>
            <a:off x="5236341" y="714075"/>
            <a:ext cx="3677472" cy="2246769"/>
          </a:xfrm>
          <a:prstGeom prst="rect">
            <a:avLst/>
          </a:prstGeom>
          <a:noFill/>
        </p:spPr>
        <p:txBody>
          <a:bodyPr wrap="square" lIns="0" tIns="0" rIns="0" bIns="0" rtlCol="0">
            <a:spAutoFit/>
          </a:bodyPr>
          <a:lstStyle>
            <a:defPPr>
              <a:defRPr lang="en-US"/>
            </a:defPPr>
            <a:lvl1pPr marL="234950" indent="-234950">
              <a:spcAft>
                <a:spcPts val="1200"/>
              </a:spcAft>
              <a:buFont typeface="Arial"/>
              <a:buChar char="•"/>
              <a:defRPr b="1">
                <a:latin typeface="Arial" panose="020B0604020202020204" pitchFamily="34" charset="0"/>
                <a:cs typeface="Arial" panose="020B0604020202020204" pitchFamily="34" charset="0"/>
              </a:defRPr>
            </a:lvl1pPr>
          </a:lstStyle>
          <a:p>
            <a:r>
              <a:rPr lang="en-US" dirty="0" smtClean="0"/>
              <a:t>Now </a:t>
            </a:r>
            <a:r>
              <a:rPr lang="en-US" dirty="0"/>
              <a:t>consider grouped data (e.g. documents</a:t>
            </a:r>
            <a:r>
              <a:rPr lang="en-US" dirty="0" smtClean="0"/>
              <a:t>).</a:t>
            </a:r>
            <a:endParaRPr lang="en-US" dirty="0"/>
          </a:p>
          <a:p>
            <a:r>
              <a:rPr lang="en-US" dirty="0"/>
              <a:t>The goal is to model each group with a mixture model but also share components.</a:t>
            </a:r>
          </a:p>
          <a:p>
            <a:r>
              <a:rPr lang="en-US" dirty="0"/>
              <a:t>The result is an Hierarchical Dirichlet Process (</a:t>
            </a:r>
            <a:r>
              <a:rPr lang="en-US" dirty="0">
                <a:solidFill>
                  <a:srgbClr val="FF0000"/>
                </a:solidFill>
              </a:rPr>
              <a:t>HDP</a:t>
            </a:r>
            <a:r>
              <a:rPr lang="en-US" dirty="0"/>
              <a:t>)</a:t>
            </a:r>
            <a:r>
              <a:rPr lang="en-US" dirty="0" smtClean="0"/>
              <a:t>:</a:t>
            </a:r>
            <a:endParaRPr lang="en-US" dirty="0"/>
          </a:p>
        </p:txBody>
      </p:sp>
    </p:spTree>
    <p:extLst>
      <p:ext uri="{BB962C8B-B14F-4D97-AF65-F5344CB8AC3E}">
        <p14:creationId xmlns:p14="http://schemas.microsoft.com/office/powerpoint/2010/main" val="282037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7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37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3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732" y="655288"/>
            <a:ext cx="4936543" cy="5801589"/>
          </a:xfrm>
          <a:prstGeom prst="rect">
            <a:avLst/>
          </a:prstGeom>
          <a:noFill/>
        </p:spPr>
        <p:txBody>
          <a:bodyPr wrap="square" lIns="0" tIns="0" rIns="0" bIns="0" rtlCol="0">
            <a:spAutoFit/>
          </a:bodyPr>
          <a:lstStyle>
            <a:defPPr>
              <a:defRPr lang="en-US"/>
            </a:defPPr>
            <a:lvl1pPr marL="234950" indent="-234950">
              <a:spcAft>
                <a:spcPts val="1200"/>
              </a:spcAft>
              <a:buFont typeface="Arial"/>
              <a:buChar char="•"/>
              <a:defRPr b="1">
                <a:latin typeface="Arial" panose="020B0604020202020204" pitchFamily="34" charset="0"/>
                <a:cs typeface="Arial" panose="020B0604020202020204" pitchFamily="34" charset="0"/>
              </a:defRPr>
            </a:lvl1pPr>
          </a:lstStyle>
          <a:p>
            <a:pPr marL="173038" indent="-173038"/>
            <a:r>
              <a:rPr lang="en-US" dirty="0"/>
              <a:t>Hidden Markov Model (HMM</a:t>
            </a:r>
            <a:r>
              <a:rPr lang="en-US" dirty="0" smtClean="0"/>
              <a:t>):</a:t>
            </a:r>
            <a:endParaRPr lang="en-US" dirty="0"/>
          </a:p>
          <a:p>
            <a:pPr marL="407988">
              <a:buFont typeface="Wingdings" charset="2"/>
              <a:buChar char="§"/>
            </a:pPr>
            <a:r>
              <a:rPr lang="en-US" dirty="0"/>
              <a:t>A Markov chain where states are not observed.</a:t>
            </a:r>
          </a:p>
          <a:p>
            <a:pPr marL="407988">
              <a:spcAft>
                <a:spcPts val="23400"/>
              </a:spcAft>
              <a:buFont typeface="Wingdings" charset="2"/>
              <a:buChar char="§"/>
            </a:pPr>
            <a:r>
              <a:rPr lang="en-US" dirty="0"/>
              <a:t>An observed sequence is the output of a probability distribution associated with each state.</a:t>
            </a:r>
          </a:p>
          <a:p>
            <a:r>
              <a:rPr lang="en-US" dirty="0" smtClean="0">
                <a:solidFill>
                  <a:srgbClr val="FF0000"/>
                </a:solidFill>
              </a:rPr>
              <a:t>HDPHMM</a:t>
            </a:r>
            <a:r>
              <a:rPr lang="en-US" dirty="0" smtClean="0"/>
              <a:t> has an infinite </a:t>
            </a:r>
            <a:r>
              <a:rPr lang="en-US" dirty="0"/>
              <a:t>number of states and each state output distribution is modeled by a DPM</a:t>
            </a:r>
            <a:r>
              <a:rPr lang="en-US" dirty="0" smtClean="0"/>
              <a:t>.</a:t>
            </a:r>
            <a:endParaRPr lang="en-US" dirty="0"/>
          </a:p>
        </p:txBody>
      </p:sp>
      <p:pic>
        <p:nvPicPr>
          <p:cNvPr id="4" name="Picture 3" descr="x.JPG"/>
          <p:cNvPicPr>
            <a:picLocks noChangeAspect="1"/>
          </p:cNvPicPr>
          <p:nvPr/>
        </p:nvPicPr>
        <p:blipFill>
          <a:blip r:embed="rId2"/>
          <a:stretch>
            <a:fillRect/>
          </a:stretch>
        </p:blipFill>
        <p:spPr>
          <a:xfrm>
            <a:off x="1214245" y="2813942"/>
            <a:ext cx="2720850" cy="2592559"/>
          </a:xfrm>
          <a:prstGeom prst="rect">
            <a:avLst/>
          </a:prstGeom>
          <a:ln w="38100">
            <a:solidFill>
              <a:schemeClr val="accent1"/>
            </a:solidFill>
          </a:ln>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1"/>
          <p:cNvGrpSpPr/>
          <p:nvPr/>
        </p:nvGrpSpPr>
        <p:grpSpPr>
          <a:xfrm>
            <a:off x="4833105" y="576888"/>
            <a:ext cx="3890298" cy="6045445"/>
            <a:chOff x="4833105" y="576888"/>
            <a:chExt cx="3890298" cy="6045445"/>
          </a:xfrm>
        </p:grpSpPr>
        <p:pic>
          <p:nvPicPr>
            <p:cNvPr id="9" name="Picture 8"/>
            <p:cNvPicPr/>
            <p:nvPr/>
          </p:nvPicPr>
          <p:blipFill rotWithShape="1">
            <a:blip r:embed="rId3">
              <a:extLst>
                <a:ext uri="{28A0092B-C50C-407E-A947-70E740481C1C}">
                  <a14:useLocalDpi xmlns:a14="http://schemas.microsoft.com/office/drawing/2010/main" val="0"/>
                </a:ext>
              </a:extLst>
            </a:blip>
            <a:srcRect t="8538" r="4693" b="9583"/>
            <a:stretch/>
          </p:blipFill>
          <p:spPr bwMode="auto">
            <a:xfrm>
              <a:off x="4833105" y="4188622"/>
              <a:ext cx="3890298" cy="2433711"/>
            </a:xfrm>
            <a:prstGeom prst="rect">
              <a:avLst/>
            </a:prstGeom>
            <a:ln>
              <a:noFill/>
            </a:ln>
            <a:extLst>
              <a:ext uri="{53640926-AAD7-44d8-BBD7-CCE9431645EC}">
                <a14:shadowObscured xmlns:a14="http://schemas.microsoft.com/office/drawing/2010/main" xmlns=""/>
              </a:ext>
            </a:extLst>
          </p:spPr>
        </p:pic>
        <p:pic>
          <p:nvPicPr>
            <p:cNvPr id="55453" name="Picture 1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6737" y="576888"/>
              <a:ext cx="3066666" cy="35333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0"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a:latin typeface="Arial" panose="020B0604020202020204" pitchFamily="34" charset="0"/>
                <a:cs typeface="Arial" panose="020B0604020202020204" pitchFamily="34" charset="0"/>
              </a:rPr>
              <a:t>Nonparametric Bayesian </a:t>
            </a:r>
            <a:r>
              <a:rPr lang="en-US" dirty="0" smtClean="0">
                <a:latin typeface="Arial" panose="020B0604020202020204" pitchFamily="34" charset="0"/>
                <a:cs typeface="Arial" panose="020B0604020202020204" pitchFamily="34" charset="0"/>
              </a:rPr>
              <a:t>Models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565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908" y="673882"/>
            <a:ext cx="4131839" cy="5693866"/>
          </a:xfrm>
          <a:prstGeom prst="rect">
            <a:avLst/>
          </a:prstGeom>
          <a:noFill/>
        </p:spPr>
        <p:txBody>
          <a:bodyPr wrap="square" lIns="0" tIns="0" rIns="0" bIns="0" rtlCol="0">
            <a:spAutoFit/>
          </a:bodyPr>
          <a:lstStyle>
            <a:defPPr>
              <a:defRPr lang="en-US"/>
            </a:defPPr>
            <a:lvl1pPr marL="173038" indent="-173038">
              <a:spcAft>
                <a:spcPts val="1200"/>
              </a:spcAft>
              <a:buFont typeface="Arial"/>
              <a:buChar char="•"/>
              <a:defRPr b="1">
                <a:latin typeface="Arial" panose="020B0604020202020204" pitchFamily="34" charset="0"/>
                <a:cs typeface="Arial" panose="020B0604020202020204" pitchFamily="34" charset="0"/>
              </a:defRPr>
            </a:lvl1pPr>
          </a:lstStyle>
          <a:p>
            <a:pPr marL="0" indent="0">
              <a:buNone/>
            </a:pPr>
            <a:r>
              <a:rPr lang="en-US" sz="2000" dirty="0"/>
              <a:t>Problems with HDPHMM:</a:t>
            </a:r>
          </a:p>
          <a:p>
            <a:pPr marL="344488" indent="-171450">
              <a:buFont typeface="Wingdings" charset="2"/>
              <a:buChar char="§"/>
            </a:pPr>
            <a:r>
              <a:rPr lang="en-US" sz="2000" dirty="0">
                <a:solidFill>
                  <a:srgbClr val="FF0000"/>
                </a:solidFill>
              </a:rPr>
              <a:t>Due to </a:t>
            </a:r>
            <a:r>
              <a:rPr lang="en-US" sz="2000" dirty="0" smtClean="0">
                <a:solidFill>
                  <a:srgbClr val="FF0000"/>
                </a:solidFill>
              </a:rPr>
              <a:t>an unbounded number </a:t>
            </a:r>
            <a:r>
              <a:rPr lang="en-US" sz="2000" dirty="0">
                <a:solidFill>
                  <a:srgbClr val="FF0000"/>
                </a:solidFill>
              </a:rPr>
              <a:t>of </a:t>
            </a:r>
            <a:r>
              <a:rPr lang="en-US" sz="2000" dirty="0" smtClean="0">
                <a:solidFill>
                  <a:srgbClr val="FF0000"/>
                </a:solidFill>
              </a:rPr>
              <a:t>states, </a:t>
            </a:r>
            <a:r>
              <a:rPr lang="en-US" sz="2000" dirty="0">
                <a:solidFill>
                  <a:srgbClr val="FF0000"/>
                </a:solidFill>
              </a:rPr>
              <a:t>parameters for each state </a:t>
            </a:r>
            <a:r>
              <a:rPr lang="en-US" sz="2000" dirty="0" smtClean="0">
                <a:solidFill>
                  <a:srgbClr val="FF0000"/>
                </a:solidFill>
              </a:rPr>
              <a:t>will be </a:t>
            </a:r>
            <a:r>
              <a:rPr lang="en-US" sz="2000" dirty="0">
                <a:solidFill>
                  <a:srgbClr val="FF0000"/>
                </a:solidFill>
              </a:rPr>
              <a:t>estimated </a:t>
            </a:r>
            <a:r>
              <a:rPr lang="en-US" sz="2000" dirty="0" smtClean="0">
                <a:solidFill>
                  <a:srgbClr val="FF0000"/>
                </a:solidFill>
              </a:rPr>
              <a:t>poorly.</a:t>
            </a:r>
            <a:endParaRPr lang="en-US" sz="2000" dirty="0">
              <a:solidFill>
                <a:srgbClr val="FF0000"/>
              </a:solidFill>
            </a:endParaRPr>
          </a:p>
          <a:p>
            <a:pPr marL="344488" indent="-171450">
              <a:buFont typeface="Wingdings" charset="2"/>
              <a:buChar char="§"/>
            </a:pPr>
            <a:r>
              <a:rPr lang="en-US" sz="2000" dirty="0" smtClean="0"/>
              <a:t>The model is restricted to an ergodic structure.</a:t>
            </a:r>
            <a:endParaRPr lang="en-US" sz="2000" dirty="0"/>
          </a:p>
          <a:p>
            <a:pPr marL="344488" indent="-171450">
              <a:buFont typeface="Wingdings" charset="2"/>
              <a:buChar char="§"/>
            </a:pPr>
            <a:r>
              <a:rPr lang="en-US" sz="2000" dirty="0"/>
              <a:t>Non-emitting </a:t>
            </a:r>
            <a:r>
              <a:rPr lang="en-US" sz="2000" dirty="0" smtClean="0"/>
              <a:t>initial and final states </a:t>
            </a:r>
            <a:r>
              <a:rPr lang="en-US" sz="2000" dirty="0"/>
              <a:t>are not </a:t>
            </a:r>
            <a:r>
              <a:rPr lang="en-US" sz="2000" dirty="0" smtClean="0"/>
              <a:t>supported.</a:t>
            </a:r>
            <a:endParaRPr lang="en-US" sz="2000" dirty="0"/>
          </a:p>
          <a:p>
            <a:r>
              <a:rPr lang="en-US" sz="2000" dirty="0" smtClean="0"/>
              <a:t>Fox </a:t>
            </a:r>
            <a:r>
              <a:rPr lang="en-US" sz="2000" dirty="0"/>
              <a:t>et al (2011) introduced a sticky parameter, </a:t>
            </a:r>
            <a:r>
              <a:rPr lang="el-GR" sz="2000" i="1" dirty="0"/>
              <a:t>κ</a:t>
            </a:r>
            <a:r>
              <a:rPr lang="en-US" sz="2000" dirty="0"/>
              <a:t>, that biases the model toward models with fewer </a:t>
            </a:r>
            <a:r>
              <a:rPr lang="en-US" sz="2000" dirty="0" smtClean="0"/>
              <a:t>states.</a:t>
            </a:r>
          </a:p>
          <a:p>
            <a:r>
              <a:rPr lang="en-US" sz="2000" dirty="0" smtClean="0">
                <a:solidFill>
                  <a:srgbClr val="FF0000"/>
                </a:solidFill>
              </a:rPr>
              <a:t>Hypothesis</a:t>
            </a:r>
            <a:r>
              <a:rPr lang="en-US" sz="2000" dirty="0" smtClean="0"/>
              <a:t>: Model can be improved if we allow the model </a:t>
            </a:r>
            <a:r>
              <a:rPr lang="en-US" sz="2000" dirty="0"/>
              <a:t>to share mixture components across different states. </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 t="14083" r="66224" b="35642"/>
          <a:stretch/>
        </p:blipFill>
        <p:spPr bwMode="auto">
          <a:xfrm>
            <a:off x="5549896" y="673882"/>
            <a:ext cx="2692896" cy="2963857"/>
          </a:xfrm>
          <a:prstGeom prst="rect">
            <a:avLst/>
          </a:prstGeom>
          <a:ln>
            <a:noFill/>
          </a:ln>
          <a:extLst>
            <a:ext uri="{53640926-AAD7-44d8-BBD7-CCE9431645EC}">
              <a14:shadowObscured xmlns:a14="http://schemas.microsoft.com/office/drawing/2010/main" xmlns=""/>
            </a:ext>
          </a:extLst>
        </p:spPr>
      </p:pic>
      <p:sp>
        <p:nvSpPr>
          <p:cNvPr id="7"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latin typeface="Arial" panose="020B0604020202020204" pitchFamily="34" charset="0"/>
                <a:cs typeface="Arial" panose="020B0604020202020204" pitchFamily="34" charset="0"/>
              </a:rPr>
              <a:t>Doubly Hierarchical Dirichlet Process HMM</a:t>
            </a:r>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5231" t="14118" r="14117" b="34902"/>
          <a:stretch/>
        </p:blipFill>
        <p:spPr>
          <a:xfrm>
            <a:off x="4867422" y="3637739"/>
            <a:ext cx="3900686" cy="2944507"/>
          </a:xfrm>
          <a:prstGeom prst="rect">
            <a:avLst/>
          </a:prstGeom>
        </p:spPr>
      </p:pic>
    </p:spTree>
    <p:extLst>
      <p:ext uri="{BB962C8B-B14F-4D97-AF65-F5344CB8AC3E}">
        <p14:creationId xmlns:p14="http://schemas.microsoft.com/office/powerpoint/2010/main" val="252786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35142</TotalTime>
  <Words>4028</Words>
  <Application>Microsoft Office PowerPoint</Application>
  <PresentationFormat>On-screen Show (4:3)</PresentationFormat>
  <Paragraphs>686</Paragraphs>
  <Slides>45</Slides>
  <Notes>0</Notes>
  <HiddenSlides>0</HiddenSlides>
  <MMClips>0</MMClips>
  <ScaleCrop>false</ScaleCrop>
  <HeadingPairs>
    <vt:vector size="8" baseType="variant">
      <vt:variant>
        <vt:lpstr>Fonts Used</vt:lpstr>
      </vt:variant>
      <vt:variant>
        <vt:i4>5</vt:i4>
      </vt:variant>
      <vt:variant>
        <vt:lpstr>Theme</vt:lpstr>
      </vt:variant>
      <vt:variant>
        <vt:i4>6</vt:i4>
      </vt:variant>
      <vt:variant>
        <vt:lpstr>Embedded OLE Servers</vt:lpstr>
      </vt:variant>
      <vt:variant>
        <vt:i4>1</vt:i4>
      </vt:variant>
      <vt:variant>
        <vt:lpstr>Slide Titles</vt:lpstr>
      </vt:variant>
      <vt:variant>
        <vt:i4>45</vt:i4>
      </vt:variant>
    </vt:vector>
  </HeadingPairs>
  <TitlesOfParts>
    <vt:vector size="57" baseType="lpstr">
      <vt:lpstr>MS Mincho</vt:lpstr>
      <vt:lpstr>Arial</vt:lpstr>
      <vt:lpstr>Calibri</vt:lpstr>
      <vt:lpstr>Times New Roman</vt:lpstr>
      <vt:lpstr>Wingdings</vt:lpstr>
      <vt:lpstr>2_ISIP Content Slide</vt:lpstr>
      <vt:lpstr>ISIP Title Slide</vt:lpstr>
      <vt:lpstr>Custom Design</vt:lpstr>
      <vt:lpstr>1_ISIP Title Slide</vt:lpstr>
      <vt:lpstr>3_ISIP Content Slide</vt:lpstr>
      <vt:lpstr>4_ISIP Content Slide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Temple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Picone</dc:creator>
  <cp:lastModifiedBy>Amir H Harati Nejad Torbati</cp:lastModifiedBy>
  <cp:revision>702</cp:revision>
  <cp:lastPrinted>2015-06-20T15:31:53Z</cp:lastPrinted>
  <dcterms:created xsi:type="dcterms:W3CDTF">2012-05-05T20:20:58Z</dcterms:created>
  <dcterms:modified xsi:type="dcterms:W3CDTF">2015-06-26T00:59:38Z</dcterms:modified>
</cp:coreProperties>
</file>