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6" r:id="rId2"/>
    <p:sldId id="257" r:id="rId3"/>
    <p:sldId id="258" r:id="rId4"/>
    <p:sldId id="262" r:id="rId5"/>
    <p:sldId id="263" r:id="rId6"/>
    <p:sldId id="264" r:id="rId7"/>
    <p:sldId id="260" r:id="rId8"/>
    <p:sldId id="267" r:id="rId9"/>
    <p:sldId id="276" r:id="rId10"/>
    <p:sldId id="277" r:id="rId11"/>
    <p:sldId id="278" r:id="rId12"/>
    <p:sldId id="296" r:id="rId13"/>
    <p:sldId id="268" r:id="rId14"/>
    <p:sldId id="275" r:id="rId15"/>
    <p:sldId id="279" r:id="rId16"/>
    <p:sldId id="266" r:id="rId17"/>
    <p:sldId id="281" r:id="rId18"/>
    <p:sldId id="280" r:id="rId19"/>
    <p:sldId id="269" r:id="rId20"/>
    <p:sldId id="282" r:id="rId21"/>
    <p:sldId id="284" r:id="rId22"/>
    <p:sldId id="297" r:id="rId23"/>
    <p:sldId id="285" r:id="rId24"/>
    <p:sldId id="286" r:id="rId25"/>
    <p:sldId id="283" r:id="rId26"/>
    <p:sldId id="265" r:id="rId27"/>
    <p:sldId id="291" r:id="rId28"/>
    <p:sldId id="287" r:id="rId29"/>
    <p:sldId id="288" r:id="rId30"/>
    <p:sldId id="289" r:id="rId31"/>
    <p:sldId id="290" r:id="rId32"/>
    <p:sldId id="295" r:id="rId33"/>
    <p:sldId id="292" r:id="rId34"/>
    <p:sldId id="293" r:id="rId35"/>
    <p:sldId id="270" r:id="rId36"/>
    <p:sldId id="259" r:id="rId37"/>
    <p:sldId id="272" r:id="rId38"/>
    <p:sldId id="261" r:id="rId39"/>
    <p:sldId id="273" r:id="rId40"/>
    <p:sldId id="271" r:id="rId41"/>
    <p:sldId id="299" r:id="rId42"/>
    <p:sldId id="300" r:id="rId43"/>
    <p:sldId id="301" r:id="rId44"/>
    <p:sldId id="307" r:id="rId45"/>
    <p:sldId id="298" r:id="rId46"/>
    <p:sldId id="303" r:id="rId47"/>
    <p:sldId id="306" r:id="rId48"/>
    <p:sldId id="302" r:id="rId49"/>
    <p:sldId id="308" r:id="rId50"/>
    <p:sldId id="309" r:id="rId51"/>
    <p:sldId id="310" r:id="rId52"/>
    <p:sldId id="305" r:id="rId53"/>
    <p:sldId id="304"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adubbs" initials="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D253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177" autoAdjust="0"/>
  </p:normalViewPr>
  <p:slideViewPr>
    <p:cSldViewPr>
      <p:cViewPr varScale="1">
        <p:scale>
          <a:sx n="79" d="100"/>
          <a:sy n="79" d="100"/>
        </p:scale>
        <p:origin x="-54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D367F9-0753-4930-9A48-4542E419777B}" type="datetimeFigureOut">
              <a:rPr lang="en-US" smtClean="0"/>
              <a:t>2015-12-03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B10F9C-1CE2-4738-B380-0F005EA1F5FE}" type="slidenum">
              <a:rPr lang="en-US" smtClean="0"/>
              <a:t>‹#›</a:t>
            </a:fld>
            <a:endParaRPr lang="en-US"/>
          </a:p>
        </p:txBody>
      </p:sp>
    </p:spTree>
    <p:extLst>
      <p:ext uri="{BB962C8B-B14F-4D97-AF65-F5344CB8AC3E}">
        <p14:creationId xmlns:p14="http://schemas.microsoft.com/office/powerpoint/2010/main" val="3291249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careful</a:t>
            </a:r>
            <a:r>
              <a:rPr lang="en-US" baseline="0" dirty="0" smtClean="0"/>
              <a:t> of mapping, easy to get tangential to direction of research</a:t>
            </a:r>
            <a:endParaRPr lang="en-US" dirty="0"/>
          </a:p>
        </p:txBody>
      </p:sp>
      <p:sp>
        <p:nvSpPr>
          <p:cNvPr id="4" name="Slide Number Placeholder 3"/>
          <p:cNvSpPr>
            <a:spLocks noGrp="1"/>
          </p:cNvSpPr>
          <p:nvPr>
            <p:ph type="sldNum" sz="quarter" idx="10"/>
          </p:nvPr>
        </p:nvSpPr>
        <p:spPr/>
        <p:txBody>
          <a:bodyPr/>
          <a:lstStyle/>
          <a:p>
            <a:fld id="{7AB10F9C-1CE2-4738-B380-0F005EA1F5FE}" type="slidenum">
              <a:rPr lang="en-US" smtClean="0"/>
              <a:t>5</a:t>
            </a:fld>
            <a:endParaRPr lang="en-US"/>
          </a:p>
        </p:txBody>
      </p:sp>
    </p:spTree>
    <p:extLst>
      <p:ext uri="{BB962C8B-B14F-4D97-AF65-F5344CB8AC3E}">
        <p14:creationId xmlns:p14="http://schemas.microsoft.com/office/powerpoint/2010/main" val="929494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Naïve</a:t>
            </a:r>
            <a:r>
              <a:rPr lang="en-US" baseline="0" dirty="0" smtClean="0"/>
              <a:t> Bayes – Given x how likely is y if we know the likelihood of x occurring in relation with other random variables</a:t>
            </a:r>
          </a:p>
          <a:p>
            <a:r>
              <a:rPr lang="en-US" baseline="0" dirty="0" smtClean="0"/>
              <a:t>LDA – dot product to </a:t>
            </a:r>
            <a:endParaRPr lang="en-US" dirty="0"/>
          </a:p>
        </p:txBody>
      </p:sp>
      <p:sp>
        <p:nvSpPr>
          <p:cNvPr id="4" name="Slide Number Placeholder 3"/>
          <p:cNvSpPr>
            <a:spLocks noGrp="1"/>
          </p:cNvSpPr>
          <p:nvPr>
            <p:ph type="sldNum" sz="quarter" idx="10"/>
          </p:nvPr>
        </p:nvSpPr>
        <p:spPr/>
        <p:txBody>
          <a:bodyPr/>
          <a:lstStyle/>
          <a:p>
            <a:fld id="{7AB10F9C-1CE2-4738-B380-0F005EA1F5FE}" type="slidenum">
              <a:rPr lang="en-US" smtClean="0"/>
              <a:t>21</a:t>
            </a:fld>
            <a:endParaRPr lang="en-US"/>
          </a:p>
        </p:txBody>
      </p:sp>
    </p:spTree>
    <p:extLst>
      <p:ext uri="{BB962C8B-B14F-4D97-AF65-F5344CB8AC3E}">
        <p14:creationId xmlns:p14="http://schemas.microsoft.com/office/powerpoint/2010/main" val="2718373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Label numbers. Why not in that one case of  NCI,</a:t>
            </a:r>
            <a:r>
              <a:rPr lang="en-US" baseline="0" dirty="0" smtClean="0"/>
              <a:t> LDA, </a:t>
            </a:r>
            <a:r>
              <a:rPr lang="en-US" baseline="0" dirty="0" err="1" smtClean="0"/>
              <a:t>mRMR</a:t>
            </a:r>
            <a:r>
              <a:rPr lang="en-US" baseline="0" dirty="0" smtClean="0"/>
              <a:t>? NEW SLIDE</a:t>
            </a:r>
            <a:endParaRPr lang="en-US" dirty="0"/>
          </a:p>
        </p:txBody>
      </p:sp>
      <p:sp>
        <p:nvSpPr>
          <p:cNvPr id="4" name="Slide Number Placeholder 3"/>
          <p:cNvSpPr>
            <a:spLocks noGrp="1"/>
          </p:cNvSpPr>
          <p:nvPr>
            <p:ph type="sldNum" sz="quarter" idx="10"/>
          </p:nvPr>
        </p:nvSpPr>
        <p:spPr/>
        <p:txBody>
          <a:bodyPr/>
          <a:lstStyle/>
          <a:p>
            <a:fld id="{7AB10F9C-1CE2-4738-B380-0F005EA1F5FE}" type="slidenum">
              <a:rPr lang="en-US" smtClean="0"/>
              <a:t>23</a:t>
            </a:fld>
            <a:endParaRPr lang="en-US"/>
          </a:p>
        </p:txBody>
      </p:sp>
    </p:spTree>
    <p:extLst>
      <p:ext uri="{BB962C8B-B14F-4D97-AF65-F5344CB8AC3E}">
        <p14:creationId xmlns:p14="http://schemas.microsoft.com/office/powerpoint/2010/main" val="2976997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notes about the data</a:t>
            </a:r>
            <a:endParaRPr lang="en-US" dirty="0"/>
          </a:p>
        </p:txBody>
      </p:sp>
      <p:sp>
        <p:nvSpPr>
          <p:cNvPr id="4" name="Slide Number Placeholder 3"/>
          <p:cNvSpPr>
            <a:spLocks noGrp="1"/>
          </p:cNvSpPr>
          <p:nvPr>
            <p:ph type="sldNum" sz="quarter" idx="10"/>
          </p:nvPr>
        </p:nvSpPr>
        <p:spPr/>
        <p:txBody>
          <a:bodyPr/>
          <a:lstStyle/>
          <a:p>
            <a:fld id="{7AB10F9C-1CE2-4738-B380-0F005EA1F5FE}" type="slidenum">
              <a:rPr lang="en-US" smtClean="0"/>
              <a:t>27</a:t>
            </a:fld>
            <a:endParaRPr lang="en-US"/>
          </a:p>
        </p:txBody>
      </p:sp>
    </p:spTree>
    <p:extLst>
      <p:ext uri="{BB962C8B-B14F-4D97-AF65-F5344CB8AC3E}">
        <p14:creationId xmlns:p14="http://schemas.microsoft.com/office/powerpoint/2010/main" val="1146464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GPED – generalized periodic discharge</a:t>
            </a:r>
          </a:p>
          <a:p>
            <a:r>
              <a:rPr lang="en-US" dirty="0" smtClean="0"/>
              <a:t>PLED – periodic</a:t>
            </a:r>
            <a:r>
              <a:rPr lang="en-US" baseline="0" dirty="0" smtClean="0"/>
              <a:t> lateralized epileptiform discharge</a:t>
            </a:r>
            <a:endParaRPr lang="en-US" dirty="0"/>
          </a:p>
        </p:txBody>
      </p:sp>
      <p:sp>
        <p:nvSpPr>
          <p:cNvPr id="4" name="Slide Number Placeholder 3"/>
          <p:cNvSpPr>
            <a:spLocks noGrp="1"/>
          </p:cNvSpPr>
          <p:nvPr>
            <p:ph type="sldNum" sz="quarter" idx="10"/>
          </p:nvPr>
        </p:nvSpPr>
        <p:spPr/>
        <p:txBody>
          <a:bodyPr/>
          <a:lstStyle/>
          <a:p>
            <a:fld id="{7AB10F9C-1CE2-4738-B380-0F005EA1F5FE}" type="slidenum">
              <a:rPr lang="en-US" smtClean="0"/>
              <a:t>28</a:t>
            </a:fld>
            <a:endParaRPr lang="en-US"/>
          </a:p>
        </p:txBody>
      </p:sp>
    </p:spTree>
    <p:extLst>
      <p:ext uri="{BB962C8B-B14F-4D97-AF65-F5344CB8AC3E}">
        <p14:creationId xmlns:p14="http://schemas.microsoft.com/office/powerpoint/2010/main" val="121164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Less it more! Find sort </a:t>
            </a:r>
            <a:r>
              <a:rPr lang="en-US" dirty="0" err="1" smtClean="0"/>
              <a:t>discription</a:t>
            </a:r>
            <a:endParaRPr lang="en-US" dirty="0"/>
          </a:p>
        </p:txBody>
      </p:sp>
      <p:sp>
        <p:nvSpPr>
          <p:cNvPr id="4" name="Slide Number Placeholder 3"/>
          <p:cNvSpPr>
            <a:spLocks noGrp="1"/>
          </p:cNvSpPr>
          <p:nvPr>
            <p:ph type="sldNum" sz="quarter" idx="10"/>
          </p:nvPr>
        </p:nvSpPr>
        <p:spPr/>
        <p:txBody>
          <a:bodyPr/>
          <a:lstStyle/>
          <a:p>
            <a:fld id="{7AB10F9C-1CE2-4738-B380-0F005EA1F5FE}" type="slidenum">
              <a:rPr lang="en-US" smtClean="0"/>
              <a:t>31</a:t>
            </a:fld>
            <a:endParaRPr lang="en-US"/>
          </a:p>
        </p:txBody>
      </p:sp>
    </p:spTree>
    <p:extLst>
      <p:ext uri="{BB962C8B-B14F-4D97-AF65-F5344CB8AC3E}">
        <p14:creationId xmlns:p14="http://schemas.microsoft.com/office/powerpoint/2010/main" val="1609195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these results anticipated? Why</a:t>
            </a:r>
            <a:r>
              <a:rPr lang="en-US" baseline="0" dirty="0" smtClean="0"/>
              <a:t> do certain data sets struggle, why do specific classifiers struggle?</a:t>
            </a:r>
            <a:endParaRPr lang="en-US" dirty="0"/>
          </a:p>
        </p:txBody>
      </p:sp>
      <p:sp>
        <p:nvSpPr>
          <p:cNvPr id="4" name="Slide Number Placeholder 3"/>
          <p:cNvSpPr>
            <a:spLocks noGrp="1"/>
          </p:cNvSpPr>
          <p:nvPr>
            <p:ph type="sldNum" sz="quarter" idx="10"/>
          </p:nvPr>
        </p:nvSpPr>
        <p:spPr/>
        <p:txBody>
          <a:bodyPr/>
          <a:lstStyle/>
          <a:p>
            <a:fld id="{7AB10F9C-1CE2-4738-B380-0F005EA1F5FE}" type="slidenum">
              <a:rPr lang="en-US" smtClean="0"/>
              <a:t>33</a:t>
            </a:fld>
            <a:endParaRPr lang="en-US"/>
          </a:p>
        </p:txBody>
      </p:sp>
    </p:spTree>
    <p:extLst>
      <p:ext uri="{BB962C8B-B14F-4D97-AF65-F5344CB8AC3E}">
        <p14:creationId xmlns:p14="http://schemas.microsoft.com/office/powerpoint/2010/main" val="374693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faster better?</a:t>
            </a:r>
            <a:endParaRPr lang="en-US" dirty="0"/>
          </a:p>
        </p:txBody>
      </p:sp>
      <p:sp>
        <p:nvSpPr>
          <p:cNvPr id="4" name="Slide Number Placeholder 3"/>
          <p:cNvSpPr>
            <a:spLocks noGrp="1"/>
          </p:cNvSpPr>
          <p:nvPr>
            <p:ph type="sldNum" sz="quarter" idx="10"/>
          </p:nvPr>
        </p:nvSpPr>
        <p:spPr/>
        <p:txBody>
          <a:bodyPr/>
          <a:lstStyle/>
          <a:p>
            <a:fld id="{7AB10F9C-1CE2-4738-B380-0F005EA1F5FE}" type="slidenum">
              <a:rPr lang="en-US" smtClean="0"/>
              <a:t>34</a:t>
            </a:fld>
            <a:endParaRPr lang="en-US"/>
          </a:p>
        </p:txBody>
      </p:sp>
    </p:spTree>
    <p:extLst>
      <p:ext uri="{BB962C8B-B14F-4D97-AF65-F5344CB8AC3E}">
        <p14:creationId xmlns:p14="http://schemas.microsoft.com/office/powerpoint/2010/main" val="1630554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 is</a:t>
            </a:r>
            <a:r>
              <a:rPr lang="en-US" baseline="0" dirty="0" smtClean="0"/>
              <a:t> entropy of the variables</a:t>
            </a:r>
            <a:endParaRPr lang="en-US" dirty="0"/>
          </a:p>
        </p:txBody>
      </p:sp>
      <p:sp>
        <p:nvSpPr>
          <p:cNvPr id="4" name="Slide Number Placeholder 3"/>
          <p:cNvSpPr>
            <a:spLocks noGrp="1"/>
          </p:cNvSpPr>
          <p:nvPr>
            <p:ph type="sldNum" sz="quarter" idx="10"/>
          </p:nvPr>
        </p:nvSpPr>
        <p:spPr/>
        <p:txBody>
          <a:bodyPr/>
          <a:lstStyle/>
          <a:p>
            <a:fld id="{7AB10F9C-1CE2-4738-B380-0F005EA1F5FE}" type="slidenum">
              <a:rPr lang="en-US" smtClean="0"/>
              <a:t>43</a:t>
            </a:fld>
            <a:endParaRPr lang="en-US"/>
          </a:p>
        </p:txBody>
      </p:sp>
    </p:spTree>
    <p:extLst>
      <p:ext uri="{BB962C8B-B14F-4D97-AF65-F5344CB8AC3E}">
        <p14:creationId xmlns:p14="http://schemas.microsoft.com/office/powerpoint/2010/main" val="145237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1. Minimizing </a:t>
            </a:r>
            <a:r>
              <a:rPr lang="en-US" sz="1200" b="0" i="0" u="none" strike="noStrike" kern="1200" baseline="0" dirty="0" err="1" smtClean="0">
                <a:solidFill>
                  <a:schemeClr val="tx1"/>
                </a:solidFill>
                <a:latin typeface="+mn-lt"/>
                <a:ea typeface="+mn-ea"/>
                <a:cs typeface="+mn-cs"/>
              </a:rPr>
              <a:t>JðSmÞ</a:t>
            </a:r>
            <a:r>
              <a:rPr lang="en-US" sz="1200" b="0" i="0" u="none" strike="noStrike" kern="1200" baseline="0" dirty="0" smtClean="0">
                <a:solidFill>
                  <a:schemeClr val="tx1"/>
                </a:solidFill>
                <a:latin typeface="+mn-lt"/>
                <a:ea typeface="+mn-ea"/>
                <a:cs typeface="+mn-cs"/>
              </a:rPr>
              <a:t> only is equivalent to searching mutually exclusive (independent) features.2 This is</a:t>
            </a:r>
          </a:p>
          <a:p>
            <a:r>
              <a:rPr lang="en-US" sz="1200" b="0" i="0" u="none" strike="noStrike" kern="1200" baseline="0" dirty="0" smtClean="0">
                <a:solidFill>
                  <a:schemeClr val="tx1"/>
                </a:solidFill>
                <a:latin typeface="+mn-lt"/>
                <a:ea typeface="+mn-ea"/>
                <a:cs typeface="+mn-cs"/>
              </a:rPr>
              <a:t>insufficient for selecting highly discriminative features.</a:t>
            </a:r>
          </a:p>
          <a:p>
            <a:r>
              <a:rPr lang="en-US" sz="1200" b="0" i="0" u="none" strike="noStrike" kern="1200" baseline="0" dirty="0" smtClean="0">
                <a:solidFill>
                  <a:schemeClr val="tx1"/>
                </a:solidFill>
                <a:latin typeface="+mn-lt"/>
                <a:ea typeface="+mn-ea"/>
                <a:cs typeface="+mn-cs"/>
              </a:rPr>
              <a:t>2. Maximizing </a:t>
            </a:r>
            <a:r>
              <a:rPr lang="en-US" sz="1200" b="0" i="0" u="none" strike="noStrike" kern="1200" baseline="0" dirty="0" err="1" smtClean="0">
                <a:solidFill>
                  <a:schemeClr val="tx1"/>
                </a:solidFill>
                <a:latin typeface="+mn-lt"/>
                <a:ea typeface="+mn-ea"/>
                <a:cs typeface="+mn-cs"/>
              </a:rPr>
              <a:t>JðSm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cÞ</a:t>
            </a:r>
            <a:r>
              <a:rPr lang="en-US" sz="1200" b="0" i="0" u="none" strike="noStrike" kern="1200" baseline="0" dirty="0" smtClean="0">
                <a:solidFill>
                  <a:schemeClr val="tx1"/>
                </a:solidFill>
                <a:latin typeface="+mn-lt"/>
                <a:ea typeface="+mn-ea"/>
                <a:cs typeface="+mn-cs"/>
              </a:rPr>
              <a:t> only leads to Max-Relevance. Clearly, the difference between </a:t>
            </a:r>
            <a:r>
              <a:rPr lang="en-US" sz="1200" b="0" i="0" u="none" strike="noStrike" kern="1200" baseline="0" dirty="0" err="1" smtClean="0">
                <a:solidFill>
                  <a:schemeClr val="tx1"/>
                </a:solidFill>
                <a:latin typeface="+mn-lt"/>
                <a:ea typeface="+mn-ea"/>
                <a:cs typeface="+mn-cs"/>
              </a:rPr>
              <a:t>mRMR</a:t>
            </a:r>
            <a:r>
              <a:rPr lang="en-US" sz="1200" b="0" i="0" u="none" strike="noStrike" kern="1200" baseline="0" dirty="0" smtClean="0">
                <a:solidFill>
                  <a:schemeClr val="tx1"/>
                </a:solidFill>
                <a:latin typeface="+mn-lt"/>
                <a:ea typeface="+mn-ea"/>
                <a:cs typeface="+mn-cs"/>
              </a:rPr>
              <a:t> and Max- Relevance is rooted in the different definitions of dependency (in terms of mutual information). Equation (10) does not consider the joint effect of features on the target class. </a:t>
            </a:r>
            <a:r>
              <a:rPr lang="en-US" sz="1200" b="0" i="0" u="none" strike="noStrike" kern="1200" baseline="0" dirty="0" err="1" smtClean="0">
                <a:solidFill>
                  <a:schemeClr val="tx1"/>
                </a:solidFill>
                <a:latin typeface="+mn-lt"/>
                <a:ea typeface="+mn-ea"/>
                <a:cs typeface="+mn-cs"/>
              </a:rPr>
              <a:t>Onthe</a:t>
            </a:r>
            <a:r>
              <a:rPr lang="en-US" sz="1200" b="0" i="0" u="none" strike="noStrike" kern="1200" baseline="0" dirty="0" smtClean="0">
                <a:solidFill>
                  <a:schemeClr val="tx1"/>
                </a:solidFill>
                <a:latin typeface="+mn-lt"/>
                <a:ea typeface="+mn-ea"/>
                <a:cs typeface="+mn-cs"/>
              </a:rPr>
              <a:t> contrary, Max-Dependency((2) and (3)) considers the dependency between the data distribution in subspace Rm and the target class c. This difference is critical in many circumstances.</a:t>
            </a:r>
          </a:p>
          <a:p>
            <a:r>
              <a:rPr lang="en-US" sz="1200" b="0" i="0" u="none" strike="noStrike" kern="1200" baseline="0" dirty="0" smtClean="0">
                <a:solidFill>
                  <a:schemeClr val="tx1"/>
                </a:solidFill>
                <a:latin typeface="+mn-lt"/>
                <a:ea typeface="+mn-ea"/>
                <a:cs typeface="+mn-cs"/>
              </a:rPr>
              <a:t>3. The equivalence between Max-Dependency and </a:t>
            </a:r>
            <a:r>
              <a:rPr lang="en-US" sz="1200" b="0" i="0" u="none" strike="noStrike" kern="1200" baseline="0" dirty="0" err="1" smtClean="0">
                <a:solidFill>
                  <a:schemeClr val="tx1"/>
                </a:solidFill>
                <a:latin typeface="+mn-lt"/>
                <a:ea typeface="+mn-ea"/>
                <a:cs typeface="+mn-cs"/>
              </a:rPr>
              <a:t>mRMR</a:t>
            </a:r>
            <a:r>
              <a:rPr lang="en-US" sz="1200" b="0" i="0" u="none" strike="noStrike" kern="1200" baseline="0" dirty="0" smtClean="0">
                <a:solidFill>
                  <a:schemeClr val="tx1"/>
                </a:solidFill>
                <a:latin typeface="+mn-lt"/>
                <a:ea typeface="+mn-ea"/>
                <a:cs typeface="+mn-cs"/>
              </a:rPr>
              <a:t> indicates </a:t>
            </a:r>
            <a:r>
              <a:rPr lang="en-US" sz="1200" b="0" i="0" u="none" strike="noStrike" kern="1200" baseline="0" dirty="0" err="1" smtClean="0">
                <a:solidFill>
                  <a:schemeClr val="tx1"/>
                </a:solidFill>
                <a:latin typeface="+mn-lt"/>
                <a:ea typeface="+mn-ea"/>
                <a:cs typeface="+mn-cs"/>
              </a:rPr>
              <a:t>mRMR</a:t>
            </a:r>
            <a:r>
              <a:rPr lang="en-US" sz="1200" b="0" i="0" u="none" strike="noStrike" kern="1200" baseline="0" dirty="0" smtClean="0">
                <a:solidFill>
                  <a:schemeClr val="tx1"/>
                </a:solidFill>
                <a:latin typeface="+mn-lt"/>
                <a:ea typeface="+mn-ea"/>
                <a:cs typeface="+mn-cs"/>
              </a:rPr>
              <a:t> is an optimal first-order implementation scheme of Max-Dependency.</a:t>
            </a:r>
          </a:p>
          <a:p>
            <a:r>
              <a:rPr lang="en-US" sz="1200" b="0" i="0" u="none" strike="noStrike" kern="1200" baseline="0" dirty="0" smtClean="0">
                <a:solidFill>
                  <a:schemeClr val="tx1"/>
                </a:solidFill>
                <a:latin typeface="+mn-lt"/>
                <a:ea typeface="+mn-ea"/>
                <a:cs typeface="+mn-cs"/>
              </a:rPr>
              <a:t>4. Compared to Max-Dependency, </a:t>
            </a:r>
            <a:r>
              <a:rPr lang="en-US" sz="1200" b="0" i="0" u="none" strike="noStrike" kern="1200" baseline="0" dirty="0" err="1" smtClean="0">
                <a:solidFill>
                  <a:schemeClr val="tx1"/>
                </a:solidFill>
                <a:latin typeface="+mn-lt"/>
                <a:ea typeface="+mn-ea"/>
                <a:cs typeface="+mn-cs"/>
              </a:rPr>
              <a:t>mRMR</a:t>
            </a:r>
            <a:r>
              <a:rPr lang="en-US" sz="1200" b="0" i="0" u="none" strike="noStrike" kern="1200" baseline="0" dirty="0" smtClean="0">
                <a:solidFill>
                  <a:schemeClr val="tx1"/>
                </a:solidFill>
                <a:latin typeface="+mn-lt"/>
                <a:ea typeface="+mn-ea"/>
                <a:cs typeface="+mn-cs"/>
              </a:rPr>
              <a:t> avoids the estimation of multivariate densities pðx1; . . . ; </a:t>
            </a:r>
            <a:r>
              <a:rPr lang="en-US" sz="1200" b="0" i="0" u="none" strike="noStrike" kern="1200" baseline="0" dirty="0" err="1" smtClean="0">
                <a:solidFill>
                  <a:schemeClr val="tx1"/>
                </a:solidFill>
                <a:latin typeface="+mn-lt"/>
                <a:ea typeface="+mn-ea"/>
                <a:cs typeface="+mn-cs"/>
              </a:rPr>
              <a:t>xmÞ</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and pðx1; . . . ; </a:t>
            </a:r>
            <a:r>
              <a:rPr lang="en-US" sz="1200" b="0" i="0" u="none" strike="noStrike" kern="1200" baseline="0" dirty="0" err="1" smtClean="0">
                <a:solidFill>
                  <a:schemeClr val="tx1"/>
                </a:solidFill>
                <a:latin typeface="+mn-lt"/>
                <a:ea typeface="+mn-ea"/>
                <a:cs typeface="+mn-cs"/>
              </a:rPr>
              <a:t>xm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cÞ</a:t>
            </a:r>
            <a:r>
              <a:rPr lang="en-US" sz="1200" b="0" i="0" u="none" strike="noStrike" kern="1200" baseline="0" dirty="0" smtClean="0">
                <a:solidFill>
                  <a:schemeClr val="tx1"/>
                </a:solidFill>
                <a:latin typeface="+mn-lt"/>
                <a:ea typeface="+mn-ea"/>
                <a:cs typeface="+mn-cs"/>
              </a:rPr>
              <a:t>. Instead, calculating the bivariate density </a:t>
            </a:r>
            <a:r>
              <a:rPr lang="en-US" sz="1200" b="0" i="0" u="none" strike="noStrike" kern="1200" baseline="0" dirty="0" err="1" smtClean="0">
                <a:solidFill>
                  <a:schemeClr val="tx1"/>
                </a:solidFill>
                <a:latin typeface="+mn-lt"/>
                <a:ea typeface="+mn-ea"/>
                <a:cs typeface="+mn-cs"/>
              </a:rPr>
              <a:t>pðxi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xjÞ</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pðxi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cÞ</a:t>
            </a:r>
            <a:r>
              <a:rPr lang="en-US" sz="1200" b="0" i="0" u="none" strike="noStrike" kern="1200" baseline="0" dirty="0" smtClean="0">
                <a:solidFill>
                  <a:schemeClr val="tx1"/>
                </a:solidFill>
                <a:latin typeface="+mn-lt"/>
                <a:ea typeface="+mn-ea"/>
                <a:cs typeface="+mn-cs"/>
              </a:rPr>
              <a:t> could be much easier</a:t>
            </a:r>
          </a:p>
          <a:p>
            <a:r>
              <a:rPr lang="en-US" sz="1200" b="0" i="0" u="none" strike="noStrike" kern="1200" baseline="0" dirty="0" smtClean="0">
                <a:solidFill>
                  <a:schemeClr val="tx1"/>
                </a:solidFill>
                <a:latin typeface="+mn-lt"/>
                <a:ea typeface="+mn-ea"/>
                <a:cs typeface="+mn-cs"/>
              </a:rPr>
              <a:t>and more accurate. This also leads to a more efficient feature selection algorithm.</a:t>
            </a:r>
            <a:endParaRPr lang="en-US" dirty="0"/>
          </a:p>
        </p:txBody>
      </p:sp>
      <p:sp>
        <p:nvSpPr>
          <p:cNvPr id="4" name="Slide Number Placeholder 3"/>
          <p:cNvSpPr>
            <a:spLocks noGrp="1"/>
          </p:cNvSpPr>
          <p:nvPr>
            <p:ph type="sldNum" sz="quarter" idx="10"/>
          </p:nvPr>
        </p:nvSpPr>
        <p:spPr/>
        <p:txBody>
          <a:bodyPr/>
          <a:lstStyle/>
          <a:p>
            <a:fld id="{7AB10F9C-1CE2-4738-B380-0F005EA1F5FE}" type="slidenum">
              <a:rPr lang="en-US" smtClean="0"/>
              <a:t>44</a:t>
            </a:fld>
            <a:endParaRPr lang="en-US"/>
          </a:p>
        </p:txBody>
      </p:sp>
    </p:spTree>
    <p:extLst>
      <p:ext uri="{BB962C8B-B14F-4D97-AF65-F5344CB8AC3E}">
        <p14:creationId xmlns:p14="http://schemas.microsoft.com/office/powerpoint/2010/main" val="1395791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Control, quantify</a:t>
            </a:r>
            <a:r>
              <a:rPr lang="en-US" baseline="0" dirty="0" smtClean="0"/>
              <a:t> and time sync from stimulus triggers is difficult</a:t>
            </a:r>
            <a:endParaRPr lang="en-US" dirty="0"/>
          </a:p>
        </p:txBody>
      </p:sp>
      <p:sp>
        <p:nvSpPr>
          <p:cNvPr id="4" name="Slide Number Placeholder 3"/>
          <p:cNvSpPr>
            <a:spLocks noGrp="1"/>
          </p:cNvSpPr>
          <p:nvPr>
            <p:ph type="sldNum" sz="quarter" idx="10"/>
          </p:nvPr>
        </p:nvSpPr>
        <p:spPr/>
        <p:txBody>
          <a:bodyPr/>
          <a:lstStyle/>
          <a:p>
            <a:fld id="{7AB10F9C-1CE2-4738-B380-0F005EA1F5FE}" type="slidenum">
              <a:rPr lang="en-US" smtClean="0"/>
              <a:t>6</a:t>
            </a:fld>
            <a:endParaRPr lang="en-US"/>
          </a:p>
        </p:txBody>
      </p:sp>
    </p:spTree>
    <p:extLst>
      <p:ext uri="{BB962C8B-B14F-4D97-AF65-F5344CB8AC3E}">
        <p14:creationId xmlns:p14="http://schemas.microsoft.com/office/powerpoint/2010/main" val="817725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Makeig</a:t>
            </a:r>
            <a:r>
              <a:rPr lang="en-US" dirty="0" smtClean="0"/>
              <a:t> et</a:t>
            </a:r>
            <a:r>
              <a:rPr lang="en-US" baseline="0" dirty="0" smtClean="0"/>
              <a:t> al designed an inverse method in which surface EEG activity was used to infer the physical location of activations in the brain. Whereas other investigators focused on averaged ERPs, </a:t>
            </a:r>
            <a:r>
              <a:rPr lang="en-US" baseline="0" dirty="0" err="1" smtClean="0"/>
              <a:t>Makeig</a:t>
            </a:r>
            <a:r>
              <a:rPr lang="en-US" baseline="0" dirty="0" smtClean="0"/>
              <a:t> et al focused on individual responses to categorize brain activation.</a:t>
            </a:r>
            <a:endParaRPr lang="en-US" dirty="0"/>
          </a:p>
        </p:txBody>
      </p:sp>
      <p:sp>
        <p:nvSpPr>
          <p:cNvPr id="4" name="Slide Number Placeholder 3"/>
          <p:cNvSpPr>
            <a:spLocks noGrp="1"/>
          </p:cNvSpPr>
          <p:nvPr>
            <p:ph type="sldNum" sz="quarter" idx="10"/>
          </p:nvPr>
        </p:nvSpPr>
        <p:spPr/>
        <p:txBody>
          <a:bodyPr/>
          <a:lstStyle/>
          <a:p>
            <a:fld id="{7AB10F9C-1CE2-4738-B380-0F005EA1F5FE}" type="slidenum">
              <a:rPr lang="en-US" smtClean="0"/>
              <a:t>8</a:t>
            </a:fld>
            <a:endParaRPr lang="en-US"/>
          </a:p>
        </p:txBody>
      </p:sp>
    </p:spTree>
    <p:extLst>
      <p:ext uri="{BB962C8B-B14F-4D97-AF65-F5344CB8AC3E}">
        <p14:creationId xmlns:p14="http://schemas.microsoft.com/office/powerpoint/2010/main" val="1902204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timeline on</a:t>
            </a:r>
            <a:r>
              <a:rPr lang="en-US" baseline="0" dirty="0" smtClean="0"/>
              <a:t> </a:t>
            </a:r>
            <a:r>
              <a:rPr lang="en-US" baseline="0" dirty="0" err="1" smtClean="0"/>
              <a:t>eample</a:t>
            </a:r>
            <a:r>
              <a:rPr lang="en-US" baseline="0" dirty="0" smtClean="0"/>
              <a:t>. 0 to 600ms, </a:t>
            </a:r>
            <a:r>
              <a:rPr lang="en-US" baseline="0" dirty="0" err="1" smtClean="0"/>
              <a:t>Makeig’s</a:t>
            </a:r>
            <a:r>
              <a:rPr lang="en-US" baseline="0" dirty="0" smtClean="0"/>
              <a:t> work -500ms to 1500ms! Full dynamic response over time</a:t>
            </a:r>
            <a:endParaRPr lang="en-US" dirty="0"/>
          </a:p>
        </p:txBody>
      </p:sp>
      <p:sp>
        <p:nvSpPr>
          <p:cNvPr id="4" name="Slide Number Placeholder 3"/>
          <p:cNvSpPr>
            <a:spLocks noGrp="1"/>
          </p:cNvSpPr>
          <p:nvPr>
            <p:ph type="sldNum" sz="quarter" idx="10"/>
          </p:nvPr>
        </p:nvSpPr>
        <p:spPr/>
        <p:txBody>
          <a:bodyPr/>
          <a:lstStyle/>
          <a:p>
            <a:fld id="{7AB10F9C-1CE2-4738-B380-0F005EA1F5FE}" type="slidenum">
              <a:rPr lang="en-US" smtClean="0"/>
              <a:t>9</a:t>
            </a:fld>
            <a:endParaRPr lang="en-US"/>
          </a:p>
        </p:txBody>
      </p:sp>
    </p:spTree>
    <p:extLst>
      <p:ext uri="{BB962C8B-B14F-4D97-AF65-F5344CB8AC3E}">
        <p14:creationId xmlns:p14="http://schemas.microsoft.com/office/powerpoint/2010/main" val="1411886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Infomax</a:t>
            </a:r>
            <a:r>
              <a:rPr lang="en-US" dirty="0" smtClean="0"/>
              <a:t> – attempts</a:t>
            </a:r>
            <a:r>
              <a:rPr lang="en-US" baseline="0" dirty="0" smtClean="0"/>
              <a:t> to maximize the mutual information between the input values </a:t>
            </a:r>
            <a:r>
              <a:rPr lang="en-US" i="1" baseline="0" dirty="0" smtClean="0"/>
              <a:t>I</a:t>
            </a:r>
            <a:r>
              <a:rPr lang="en-US" i="0" baseline="0" dirty="0" smtClean="0"/>
              <a:t> and the output values </a:t>
            </a:r>
            <a:r>
              <a:rPr lang="en-US" i="1" baseline="0" dirty="0" smtClean="0"/>
              <a:t>O</a:t>
            </a:r>
            <a:r>
              <a:rPr lang="en-US" i="0" baseline="0" dirty="0" smtClean="0"/>
              <a:t>  via learning. Typically used by maximizing entropy in ICA, so the inverse ensuring that entropy is high (randomness is at a max) making the two minimally dependent on each other and thus maximally independent</a:t>
            </a:r>
            <a:endParaRPr lang="en-US" dirty="0" smtClean="0"/>
          </a:p>
          <a:p>
            <a:endParaRPr lang="en-US" dirty="0"/>
          </a:p>
        </p:txBody>
      </p:sp>
      <p:sp>
        <p:nvSpPr>
          <p:cNvPr id="4" name="Slide Number Placeholder 3"/>
          <p:cNvSpPr>
            <a:spLocks noGrp="1"/>
          </p:cNvSpPr>
          <p:nvPr>
            <p:ph type="sldNum" sz="quarter" idx="10"/>
          </p:nvPr>
        </p:nvSpPr>
        <p:spPr/>
        <p:txBody>
          <a:bodyPr/>
          <a:lstStyle/>
          <a:p>
            <a:fld id="{7AB10F9C-1CE2-4738-B380-0F005EA1F5FE}" type="slidenum">
              <a:rPr lang="en-US" smtClean="0"/>
              <a:t>13</a:t>
            </a:fld>
            <a:endParaRPr lang="en-US"/>
          </a:p>
        </p:txBody>
      </p:sp>
    </p:spTree>
    <p:extLst>
      <p:ext uri="{BB962C8B-B14F-4D97-AF65-F5344CB8AC3E}">
        <p14:creationId xmlns:p14="http://schemas.microsoft.com/office/powerpoint/2010/main" val="2140484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paper presents a novel optimization metric</a:t>
            </a:r>
            <a:r>
              <a:rPr lang="en-US" baseline="0" dirty="0" smtClean="0"/>
              <a:t> </a:t>
            </a:r>
            <a:r>
              <a:rPr lang="en-US" dirty="0" smtClean="0"/>
              <a:t>for evaluating</a:t>
            </a:r>
            <a:r>
              <a:rPr lang="en-US" baseline="0" dirty="0" smtClean="0"/>
              <a:t> feature utility.</a:t>
            </a:r>
            <a:endParaRPr lang="en-US" dirty="0"/>
          </a:p>
        </p:txBody>
      </p:sp>
      <p:sp>
        <p:nvSpPr>
          <p:cNvPr id="4" name="Slide Number Placeholder 3"/>
          <p:cNvSpPr>
            <a:spLocks noGrp="1"/>
          </p:cNvSpPr>
          <p:nvPr>
            <p:ph type="sldNum" sz="quarter" idx="10"/>
          </p:nvPr>
        </p:nvSpPr>
        <p:spPr/>
        <p:txBody>
          <a:bodyPr/>
          <a:lstStyle/>
          <a:p>
            <a:fld id="{7AB10F9C-1CE2-4738-B380-0F005EA1F5FE}" type="slidenum">
              <a:rPr lang="en-US" smtClean="0"/>
              <a:t>16</a:t>
            </a:fld>
            <a:endParaRPr lang="en-US"/>
          </a:p>
        </p:txBody>
      </p:sp>
    </p:spTree>
    <p:extLst>
      <p:ext uri="{BB962C8B-B14F-4D97-AF65-F5344CB8AC3E}">
        <p14:creationId xmlns:p14="http://schemas.microsoft.com/office/powerpoint/2010/main" val="3141596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Parzen</a:t>
            </a:r>
            <a:r>
              <a:rPr lang="en-US" baseline="0" dirty="0" smtClean="0"/>
              <a:t> windows! Discrete to continuous</a:t>
            </a:r>
            <a:endParaRPr lang="en-US" dirty="0"/>
          </a:p>
        </p:txBody>
      </p:sp>
      <p:sp>
        <p:nvSpPr>
          <p:cNvPr id="4" name="Slide Number Placeholder 3"/>
          <p:cNvSpPr>
            <a:spLocks noGrp="1"/>
          </p:cNvSpPr>
          <p:nvPr>
            <p:ph type="sldNum" sz="quarter" idx="10"/>
          </p:nvPr>
        </p:nvSpPr>
        <p:spPr/>
        <p:txBody>
          <a:bodyPr/>
          <a:lstStyle/>
          <a:p>
            <a:fld id="{7AB10F9C-1CE2-4738-B380-0F005EA1F5FE}" type="slidenum">
              <a:rPr lang="en-US" smtClean="0"/>
              <a:t>17</a:t>
            </a:fld>
            <a:endParaRPr lang="en-US"/>
          </a:p>
        </p:txBody>
      </p:sp>
    </p:spTree>
    <p:extLst>
      <p:ext uri="{BB962C8B-B14F-4D97-AF65-F5344CB8AC3E}">
        <p14:creationId xmlns:p14="http://schemas.microsoft.com/office/powerpoint/2010/main" val="4124457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minimize</a:t>
            </a:r>
            <a:r>
              <a:rPr lang="en-US" baseline="0" dirty="0" smtClean="0"/>
              <a:t> the classification error of a set S of m features (x1 .. </a:t>
            </a:r>
            <a:r>
              <a:rPr lang="en-US" baseline="0" dirty="0" err="1" smtClean="0"/>
              <a:t>xm</a:t>
            </a:r>
            <a:r>
              <a:rPr lang="en-US" baseline="0" dirty="0" smtClean="0"/>
              <a:t>), one needs to maximize the mutual information between the targeted class c and the set S.</a:t>
            </a:r>
            <a:endParaRPr lang="en-US" dirty="0"/>
          </a:p>
        </p:txBody>
      </p:sp>
      <p:sp>
        <p:nvSpPr>
          <p:cNvPr id="4" name="Slide Number Placeholder 3"/>
          <p:cNvSpPr>
            <a:spLocks noGrp="1"/>
          </p:cNvSpPr>
          <p:nvPr>
            <p:ph type="sldNum" sz="quarter" idx="10"/>
          </p:nvPr>
        </p:nvSpPr>
        <p:spPr/>
        <p:txBody>
          <a:bodyPr/>
          <a:lstStyle/>
          <a:p>
            <a:fld id="{7AB10F9C-1CE2-4738-B380-0F005EA1F5FE}" type="slidenum">
              <a:rPr lang="en-US" smtClean="0"/>
              <a:t>18</a:t>
            </a:fld>
            <a:endParaRPr lang="en-US"/>
          </a:p>
        </p:txBody>
      </p:sp>
    </p:spTree>
    <p:extLst>
      <p:ext uri="{BB962C8B-B14F-4D97-AF65-F5344CB8AC3E}">
        <p14:creationId xmlns:p14="http://schemas.microsoft.com/office/powerpoint/2010/main" val="682514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B10F9C-1CE2-4738-B380-0F005EA1F5FE}" type="slidenum">
              <a:rPr lang="en-US" smtClean="0"/>
              <a:t>20</a:t>
            </a:fld>
            <a:endParaRPr lang="en-US"/>
          </a:p>
        </p:txBody>
      </p:sp>
    </p:spTree>
    <p:extLst>
      <p:ext uri="{BB962C8B-B14F-4D97-AF65-F5344CB8AC3E}">
        <p14:creationId xmlns:p14="http://schemas.microsoft.com/office/powerpoint/2010/main" val="3796745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10F7A0A-B629-461B-B1C5-94824FB9298C}" type="datetimeFigureOut">
              <a:rPr lang="en-US" smtClean="0"/>
              <a:t>2015-12-03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18F9C-C215-4330-8E2F-267F78DFC2C1}"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0F7A0A-B629-461B-B1C5-94824FB9298C}" type="datetimeFigureOut">
              <a:rPr lang="en-US" smtClean="0"/>
              <a:t>2015-12-03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18F9C-C215-4330-8E2F-267F78DFC2C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0F7A0A-B629-461B-B1C5-94824FB9298C}" type="datetimeFigureOut">
              <a:rPr lang="en-US" smtClean="0"/>
              <a:t>2015-12-03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18F9C-C215-4330-8E2F-267F78DFC2C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0F7A0A-B629-461B-B1C5-94824FB9298C}" type="datetimeFigureOut">
              <a:rPr lang="en-US" smtClean="0"/>
              <a:t>2015-12-03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18F9C-C215-4330-8E2F-267F78DFC2C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0F7A0A-B629-461B-B1C5-94824FB9298C}" type="datetimeFigureOut">
              <a:rPr lang="en-US" smtClean="0"/>
              <a:t>2015-12-03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18F9C-C215-4330-8E2F-267F78DFC2C1}"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10F7A0A-B629-461B-B1C5-94824FB9298C}" type="datetimeFigureOut">
              <a:rPr lang="en-US" smtClean="0"/>
              <a:t>2015-12-03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18F9C-C215-4330-8E2F-267F78DFC2C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10F7A0A-B629-461B-B1C5-94824FB9298C}" type="datetimeFigureOut">
              <a:rPr lang="en-US" smtClean="0"/>
              <a:t>2015-12-03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018F9C-C215-4330-8E2F-267F78DFC2C1}"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0F7A0A-B629-461B-B1C5-94824FB9298C}" type="datetimeFigureOut">
              <a:rPr lang="en-US" smtClean="0"/>
              <a:t>2015-12-03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018F9C-C215-4330-8E2F-267F78DFC2C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0F7A0A-B629-461B-B1C5-94824FB9298C}" type="datetimeFigureOut">
              <a:rPr lang="en-US" smtClean="0"/>
              <a:t>2015-12-03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018F9C-C215-4330-8E2F-267F78DFC2C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0F7A0A-B629-461B-B1C5-94824FB9298C}" type="datetimeFigureOut">
              <a:rPr lang="en-US" smtClean="0"/>
              <a:t>2015-12-03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18F9C-C215-4330-8E2F-267F78DFC2C1}"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0F7A0A-B629-461B-B1C5-94824FB9298C}" type="datetimeFigureOut">
              <a:rPr lang="en-US" smtClean="0"/>
              <a:t>2015-12-03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18F9C-C215-4330-8E2F-267F78DFC2C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10F7A0A-B629-461B-B1C5-94824FB9298C}" type="datetimeFigureOut">
              <a:rPr lang="en-US" smtClean="0"/>
              <a:t>2015-12-03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65018F9C-C215-4330-8E2F-267F78DFC2C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45.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image" Target="../media/image350.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4.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4.xml"/><Relationship Id="rId4" Type="http://schemas.openxmlformats.org/officeDocument/2006/relationships/image" Target="../media/image66.png"/></Relationships>
</file>

<file path=ppt/slides/_rels/slide5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76400"/>
            <a:ext cx="8153400" cy="1622424"/>
          </a:xfrm>
        </p:spPr>
        <p:txBody>
          <a:bodyPr wrap="square">
            <a:noAutofit/>
          </a:bodyPr>
          <a:lstStyle/>
          <a:p>
            <a:r>
              <a:rPr lang="en-US" sz="4000" dirty="0" smtClean="0"/>
              <a:t>Establishing shared features in electroencephalograms</a:t>
            </a:r>
            <a:endParaRPr lang="en-US" sz="4000" dirty="0"/>
          </a:p>
        </p:txBody>
      </p:sp>
      <p:sp>
        <p:nvSpPr>
          <p:cNvPr id="3" name="Subtitle 2"/>
          <p:cNvSpPr>
            <a:spLocks noGrp="1"/>
          </p:cNvSpPr>
          <p:nvPr>
            <p:ph type="subTitle" idx="1"/>
          </p:nvPr>
        </p:nvSpPr>
        <p:spPr/>
        <p:txBody>
          <a:bodyPr>
            <a:normAutofit fontScale="62500" lnSpcReduction="20000"/>
          </a:bodyPr>
          <a:lstStyle/>
          <a:p>
            <a:r>
              <a:rPr lang="en-US" dirty="0" smtClean="0"/>
              <a:t>PhD Preliminary Exam</a:t>
            </a:r>
          </a:p>
          <a:p>
            <a:r>
              <a:rPr lang="en-US" dirty="0" smtClean="0"/>
              <a:t>Temple University</a:t>
            </a:r>
          </a:p>
          <a:p>
            <a:r>
              <a:rPr lang="en-US" dirty="0" smtClean="0"/>
              <a:t>College of Engineering</a:t>
            </a:r>
          </a:p>
          <a:p>
            <a:r>
              <a:rPr lang="en-US" dirty="0" smtClean="0"/>
              <a:t>Department of Electrical Engineering</a:t>
            </a:r>
          </a:p>
          <a:p>
            <a:endParaRPr lang="en-US" dirty="0" smtClean="0"/>
          </a:p>
          <a:p>
            <a:r>
              <a:rPr lang="en-US" dirty="0" smtClean="0"/>
              <a:t>Christian </a:t>
            </a:r>
            <a:r>
              <a:rPr lang="en-US" dirty="0"/>
              <a:t>Ward</a:t>
            </a:r>
          </a:p>
          <a:p>
            <a:r>
              <a:rPr lang="en-US" dirty="0"/>
              <a:t>3 Dec 2015</a:t>
            </a:r>
          </a:p>
          <a:p>
            <a:endParaRPr lang="en-US" dirty="0"/>
          </a:p>
        </p:txBody>
      </p:sp>
    </p:spTree>
    <p:extLst>
      <p:ext uri="{BB962C8B-B14F-4D97-AF65-F5344CB8AC3E}">
        <p14:creationId xmlns:p14="http://schemas.microsoft.com/office/powerpoint/2010/main" val="463425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Event-related Spectral Perturbations (ERSPs)</a:t>
            </a:r>
            <a:endParaRPr lang="en-US" dirty="0"/>
          </a:p>
        </p:txBody>
      </p:sp>
      <p:sp>
        <p:nvSpPr>
          <p:cNvPr id="3" name="Content Placeholder 2"/>
          <p:cNvSpPr>
            <a:spLocks noGrp="1"/>
          </p:cNvSpPr>
          <p:nvPr>
            <p:ph sz="half" idx="1"/>
          </p:nvPr>
        </p:nvSpPr>
        <p:spPr>
          <a:xfrm>
            <a:off x="457200" y="1673352"/>
            <a:ext cx="8229600" cy="1603248"/>
          </a:xfrm>
        </p:spPr>
        <p:txBody>
          <a:bodyPr/>
          <a:lstStyle/>
          <a:p>
            <a:r>
              <a:rPr lang="en-US" dirty="0" smtClean="0"/>
              <a:t>Energy changes over the course of the temporal event across the frequency spectrum capture the dynamic environment of the brain</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5800" y="3263958"/>
            <a:ext cx="7765137" cy="3517842"/>
          </a:xfrm>
        </p:spPr>
      </p:pic>
      <p:sp>
        <p:nvSpPr>
          <p:cNvPr id="8" name="TextBox 7"/>
          <p:cNvSpPr txBox="1"/>
          <p:nvPr/>
        </p:nvSpPr>
        <p:spPr>
          <a:xfrm>
            <a:off x="4800600" y="6642556"/>
            <a:ext cx="4353696" cy="215444"/>
          </a:xfrm>
          <a:prstGeom prst="rect">
            <a:avLst/>
          </a:prstGeom>
          <a:noFill/>
        </p:spPr>
        <p:txBody>
          <a:bodyPr wrap="square" rtlCol="0">
            <a:spAutoFit/>
          </a:bodyPr>
          <a:lstStyle/>
          <a:p>
            <a:r>
              <a:rPr lang="en-US" sz="800" dirty="0" smtClean="0"/>
              <a:t>Scott </a:t>
            </a:r>
            <a:r>
              <a:rPr lang="en-US" sz="800" dirty="0" err="1" smtClean="0"/>
              <a:t>Makeig</a:t>
            </a:r>
            <a:r>
              <a:rPr lang="en-US" sz="800" dirty="0" smtClean="0"/>
              <a:t> et al. “</a:t>
            </a:r>
            <a:r>
              <a:rPr lang="en-US" sz="800" i="1" dirty="0" smtClean="0"/>
              <a:t>Dynamic brain sources of visual evoked responses”. </a:t>
            </a:r>
            <a:r>
              <a:rPr lang="en-US" sz="800" dirty="0" smtClean="0"/>
              <a:t>Science. 2002</a:t>
            </a:r>
            <a:endParaRPr lang="en-US" sz="800" dirty="0"/>
          </a:p>
        </p:txBody>
      </p:sp>
    </p:spTree>
    <p:extLst>
      <p:ext uri="{BB962C8B-B14F-4D97-AF65-F5344CB8AC3E}">
        <p14:creationId xmlns:p14="http://schemas.microsoft.com/office/powerpoint/2010/main" val="2208525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Inter-trial Coherence (ITC)</a:t>
            </a:r>
            <a:endParaRPr lang="en-US" dirty="0"/>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5800" y="3228305"/>
            <a:ext cx="7750227" cy="3511087"/>
          </a:xfrm>
        </p:spPr>
      </p:pic>
      <p:sp>
        <p:nvSpPr>
          <p:cNvPr id="3" name="Content Placeholder 2"/>
          <p:cNvSpPr>
            <a:spLocks noGrp="1"/>
          </p:cNvSpPr>
          <p:nvPr>
            <p:ph sz="half" idx="1"/>
          </p:nvPr>
        </p:nvSpPr>
        <p:spPr>
          <a:xfrm>
            <a:off x="457200" y="1673352"/>
            <a:ext cx="8229600" cy="1650160"/>
          </a:xfrm>
        </p:spPr>
        <p:txBody>
          <a:bodyPr/>
          <a:lstStyle/>
          <a:p>
            <a:r>
              <a:rPr lang="en-US" dirty="0" smtClean="0"/>
              <a:t>Changes in the phase are unnoticed in the frequency energy levels, but signify a temporal component of the stimulus response.</a:t>
            </a:r>
            <a:endParaRPr lang="en-US" dirty="0"/>
          </a:p>
        </p:txBody>
      </p:sp>
      <p:sp>
        <p:nvSpPr>
          <p:cNvPr id="8" name="TextBox 7"/>
          <p:cNvSpPr txBox="1"/>
          <p:nvPr/>
        </p:nvSpPr>
        <p:spPr>
          <a:xfrm>
            <a:off x="4800600" y="6642556"/>
            <a:ext cx="4353696" cy="215444"/>
          </a:xfrm>
          <a:prstGeom prst="rect">
            <a:avLst/>
          </a:prstGeom>
          <a:noFill/>
        </p:spPr>
        <p:txBody>
          <a:bodyPr wrap="square" rtlCol="0">
            <a:spAutoFit/>
          </a:bodyPr>
          <a:lstStyle/>
          <a:p>
            <a:r>
              <a:rPr lang="en-US" sz="800" dirty="0" smtClean="0"/>
              <a:t>Scott </a:t>
            </a:r>
            <a:r>
              <a:rPr lang="en-US" sz="800" dirty="0" err="1" smtClean="0"/>
              <a:t>Makeig</a:t>
            </a:r>
            <a:r>
              <a:rPr lang="en-US" sz="800" dirty="0" smtClean="0"/>
              <a:t> et al. “</a:t>
            </a:r>
            <a:r>
              <a:rPr lang="en-US" sz="800" i="1" dirty="0" smtClean="0"/>
              <a:t>Dynamic brain sources of visual evoked responses”. </a:t>
            </a:r>
            <a:r>
              <a:rPr lang="en-US" sz="800" dirty="0" smtClean="0"/>
              <a:t>Science. 2002</a:t>
            </a:r>
            <a:endParaRPr lang="en-US" sz="800" dirty="0"/>
          </a:p>
        </p:txBody>
      </p:sp>
    </p:spTree>
    <p:extLst>
      <p:ext uri="{BB962C8B-B14F-4D97-AF65-F5344CB8AC3E}">
        <p14:creationId xmlns:p14="http://schemas.microsoft.com/office/powerpoint/2010/main" val="4138000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sz="half" idx="1"/>
          </p:nvPr>
        </p:nvSpPr>
        <p:spPr>
          <a:xfrm>
            <a:off x="457200" y="1447800"/>
            <a:ext cx="8229600" cy="2441448"/>
          </a:xfrm>
        </p:spPr>
        <p:txBody>
          <a:bodyPr>
            <a:normAutofit fontScale="77500" lnSpcReduction="20000"/>
          </a:bodyPr>
          <a:lstStyle/>
          <a:p>
            <a:r>
              <a:rPr lang="en-US" dirty="0" smtClean="0"/>
              <a:t>Source EEG is 71 channels</a:t>
            </a:r>
          </a:p>
          <a:p>
            <a:pPr lvl="1"/>
            <a:r>
              <a:rPr lang="en-US" dirty="0" smtClean="0"/>
              <a:t>69 for data following 10-20 layout</a:t>
            </a:r>
          </a:p>
          <a:p>
            <a:pPr lvl="1"/>
            <a:r>
              <a:rPr lang="en-US" dirty="0" smtClean="0"/>
              <a:t>2 for ground/reference</a:t>
            </a:r>
          </a:p>
          <a:p>
            <a:r>
              <a:rPr lang="en-US" dirty="0" smtClean="0"/>
              <a:t>ERSP and ITC</a:t>
            </a:r>
          </a:p>
          <a:p>
            <a:pPr lvl="1"/>
            <a:r>
              <a:rPr lang="en-US" dirty="0" smtClean="0"/>
              <a:t>Calculated at specific electrodes of interest, determined from ICA results</a:t>
            </a:r>
          </a:p>
          <a:p>
            <a:r>
              <a:rPr lang="en-US" dirty="0" smtClean="0"/>
              <a:t>ERP</a:t>
            </a:r>
          </a:p>
          <a:p>
            <a:pPr lvl="1"/>
            <a:r>
              <a:rPr lang="en-US" dirty="0" smtClean="0"/>
              <a:t>Not time average over all stimuli responses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04800" y="4371246"/>
            <a:ext cx="8517867" cy="2105754"/>
          </a:xfrm>
        </p:spPr>
      </p:pic>
      <p:sp>
        <p:nvSpPr>
          <p:cNvPr id="6" name="TextBox 5"/>
          <p:cNvSpPr txBox="1"/>
          <p:nvPr/>
        </p:nvSpPr>
        <p:spPr>
          <a:xfrm>
            <a:off x="4876800" y="6642556"/>
            <a:ext cx="4277496" cy="215444"/>
          </a:xfrm>
          <a:prstGeom prst="rect">
            <a:avLst/>
          </a:prstGeom>
          <a:noFill/>
        </p:spPr>
        <p:txBody>
          <a:bodyPr wrap="square" rtlCol="0">
            <a:spAutoFit/>
          </a:bodyPr>
          <a:lstStyle/>
          <a:p>
            <a:r>
              <a:rPr lang="en-US" sz="800" dirty="0" smtClean="0"/>
              <a:t>Scott </a:t>
            </a:r>
            <a:r>
              <a:rPr lang="en-US" sz="800" dirty="0" err="1" smtClean="0"/>
              <a:t>Makeig</a:t>
            </a:r>
            <a:r>
              <a:rPr lang="en-US" sz="800" dirty="0" smtClean="0"/>
              <a:t>, et al</a:t>
            </a:r>
            <a:r>
              <a:rPr lang="en-US" sz="800" i="1" dirty="0" smtClean="0"/>
              <a:t>. Mining Event-Related Brain Dynamics</a:t>
            </a:r>
            <a:r>
              <a:rPr lang="en-US" sz="800" dirty="0" smtClean="0"/>
              <a:t>. TRENDS in Cog. Neuro. 2004.</a:t>
            </a:r>
            <a:endParaRPr lang="en-US" sz="800" dirty="0"/>
          </a:p>
        </p:txBody>
      </p:sp>
    </p:spTree>
    <p:extLst>
      <p:ext uri="{BB962C8B-B14F-4D97-AF65-F5344CB8AC3E}">
        <p14:creationId xmlns:p14="http://schemas.microsoft.com/office/powerpoint/2010/main" val="977257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Independent Component Analysis (ICA)</a:t>
            </a:r>
            <a:endParaRPr lang="en-US" dirty="0"/>
          </a:p>
        </p:txBody>
      </p:sp>
      <p:sp>
        <p:nvSpPr>
          <p:cNvPr id="3" name="Content Placeholder 2"/>
          <p:cNvSpPr>
            <a:spLocks noGrp="1"/>
          </p:cNvSpPr>
          <p:nvPr>
            <p:ph sz="half" idx="1"/>
          </p:nvPr>
        </p:nvSpPr>
        <p:spPr>
          <a:xfrm>
            <a:off x="457200" y="1371600"/>
            <a:ext cx="7620000" cy="1679448"/>
          </a:xfrm>
        </p:spPr>
        <p:txBody>
          <a:bodyPr>
            <a:normAutofit fontScale="70000" lnSpcReduction="20000"/>
          </a:bodyPr>
          <a:lstStyle/>
          <a:p>
            <a:r>
              <a:rPr lang="en-US" dirty="0" smtClean="0"/>
              <a:t>ICA with </a:t>
            </a:r>
            <a:r>
              <a:rPr lang="en-US" dirty="0" err="1" smtClean="0"/>
              <a:t>Infomax</a:t>
            </a:r>
            <a:r>
              <a:rPr lang="en-US" dirty="0" smtClean="0"/>
              <a:t> specially made by the group called </a:t>
            </a:r>
            <a:r>
              <a:rPr lang="en-US" i="1" dirty="0" err="1" smtClean="0"/>
              <a:t>runica</a:t>
            </a:r>
            <a:endParaRPr lang="en-US" dirty="0" smtClean="0"/>
          </a:p>
          <a:p>
            <a:r>
              <a:rPr lang="en-US" dirty="0" smtClean="0"/>
              <a:t>Spatial </a:t>
            </a:r>
            <a:r>
              <a:rPr lang="en-US" dirty="0" smtClean="0"/>
              <a:t>filtering and data reduction leading to location mapping on the scalp</a:t>
            </a:r>
          </a:p>
          <a:p>
            <a:r>
              <a:rPr lang="en-US" dirty="0" smtClean="0"/>
              <a:t>Results of ICA return 20 maximally independent components whose scalp maps resemble a dipole projection</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49969" y="3276600"/>
            <a:ext cx="7121094" cy="3505200"/>
          </a:xfrm>
        </p:spPr>
      </p:pic>
      <p:sp>
        <p:nvSpPr>
          <p:cNvPr id="6" name="TextBox 5"/>
          <p:cNvSpPr txBox="1"/>
          <p:nvPr/>
        </p:nvSpPr>
        <p:spPr>
          <a:xfrm>
            <a:off x="3581400" y="6642556"/>
            <a:ext cx="5572896" cy="215444"/>
          </a:xfrm>
          <a:prstGeom prst="rect">
            <a:avLst/>
          </a:prstGeom>
          <a:noFill/>
        </p:spPr>
        <p:txBody>
          <a:bodyPr wrap="square" rtlCol="0">
            <a:spAutoFit/>
          </a:bodyPr>
          <a:lstStyle/>
          <a:p>
            <a:r>
              <a:rPr lang="en-US" sz="800" dirty="0" smtClean="0"/>
              <a:t>Nader </a:t>
            </a:r>
            <a:r>
              <a:rPr lang="en-US" sz="800" dirty="0" err="1" smtClean="0"/>
              <a:t>Karamzadeh</a:t>
            </a:r>
            <a:r>
              <a:rPr lang="en-US" sz="800" dirty="0" smtClean="0"/>
              <a:t>. </a:t>
            </a:r>
            <a:r>
              <a:rPr lang="en-US" sz="800" i="1" dirty="0" smtClean="0"/>
              <a:t>“Capturing dynamic patterns of task-based functional connectivity with EEG.”</a:t>
            </a:r>
            <a:r>
              <a:rPr lang="en-US" sz="800" dirty="0" smtClean="0"/>
              <a:t> </a:t>
            </a:r>
            <a:r>
              <a:rPr lang="en-US" sz="800" dirty="0" err="1" smtClean="0"/>
              <a:t>NeuroImage</a:t>
            </a:r>
            <a:r>
              <a:rPr lang="en-US" sz="800" dirty="0" smtClean="0"/>
              <a:t>. 2013.</a:t>
            </a:r>
            <a:endParaRPr lang="en-US" sz="800" dirty="0"/>
          </a:p>
        </p:txBody>
      </p:sp>
    </p:spTree>
    <p:extLst>
      <p:ext uri="{BB962C8B-B14F-4D97-AF65-F5344CB8AC3E}">
        <p14:creationId xmlns:p14="http://schemas.microsoft.com/office/powerpoint/2010/main" val="23336294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 space of event related dynamics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Categories of responses:</a:t>
            </a:r>
          </a:p>
          <a:p>
            <a:pPr lvl="1"/>
            <a:r>
              <a:rPr lang="en-US" dirty="0" smtClean="0"/>
              <a:t>ERPs</a:t>
            </a:r>
          </a:p>
          <a:p>
            <a:pPr lvl="1"/>
            <a:r>
              <a:rPr lang="en-US" dirty="0" smtClean="0"/>
              <a:t>Event-related </a:t>
            </a:r>
            <a:r>
              <a:rPr lang="en-US" dirty="0" err="1" smtClean="0"/>
              <a:t>desynchronizations</a:t>
            </a:r>
            <a:r>
              <a:rPr lang="en-US" dirty="0" smtClean="0"/>
              <a:t> (ERDs)</a:t>
            </a:r>
          </a:p>
          <a:p>
            <a:pPr lvl="1"/>
            <a:r>
              <a:rPr lang="en-US" dirty="0" smtClean="0"/>
              <a:t>Event-related synchronizations (ERSs)</a:t>
            </a:r>
          </a:p>
          <a:p>
            <a:pPr lvl="1"/>
            <a:r>
              <a:rPr lang="en-US" dirty="0" smtClean="0"/>
              <a:t>Partial phase-resetting (PPR)</a:t>
            </a:r>
          </a:p>
          <a:p>
            <a:pPr lvl="1"/>
            <a:r>
              <a:rPr lang="en-US" dirty="0" smtClean="0"/>
              <a:t>“?” as of yet, an unlabeled feature</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19600" y="2209800"/>
            <a:ext cx="4620482" cy="3237219"/>
          </a:xfrm>
        </p:spPr>
      </p:pic>
      <p:sp>
        <p:nvSpPr>
          <p:cNvPr id="6" name="TextBox 5"/>
          <p:cNvSpPr txBox="1"/>
          <p:nvPr/>
        </p:nvSpPr>
        <p:spPr>
          <a:xfrm>
            <a:off x="6324600" y="6396335"/>
            <a:ext cx="2829696" cy="338554"/>
          </a:xfrm>
          <a:prstGeom prst="rect">
            <a:avLst/>
          </a:prstGeom>
          <a:noFill/>
        </p:spPr>
        <p:txBody>
          <a:bodyPr wrap="square" rtlCol="0">
            <a:spAutoFit/>
          </a:bodyPr>
          <a:lstStyle/>
          <a:p>
            <a:r>
              <a:rPr lang="en-US" sz="800" dirty="0" smtClean="0"/>
              <a:t>Scott </a:t>
            </a:r>
            <a:r>
              <a:rPr lang="en-US" sz="800" dirty="0" err="1" smtClean="0"/>
              <a:t>Makeig</a:t>
            </a:r>
            <a:r>
              <a:rPr lang="en-US" sz="800" dirty="0" smtClean="0"/>
              <a:t>, et al</a:t>
            </a:r>
            <a:r>
              <a:rPr lang="en-US" sz="800" i="1" dirty="0" smtClean="0"/>
              <a:t>. Mining Event-Related Brain Dynamics</a:t>
            </a:r>
            <a:r>
              <a:rPr lang="en-US" sz="800" dirty="0" smtClean="0"/>
              <a:t>. TRENDS in Cog. Neuro. 2004.</a:t>
            </a:r>
            <a:endParaRPr lang="en-US" sz="800" dirty="0"/>
          </a:p>
        </p:txBody>
      </p:sp>
    </p:spTree>
    <p:extLst>
      <p:ext uri="{BB962C8B-B14F-4D97-AF65-F5344CB8AC3E}">
        <p14:creationId xmlns:p14="http://schemas.microsoft.com/office/powerpoint/2010/main" val="1712016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a:xfrm>
            <a:off x="457200" y="1673352"/>
            <a:ext cx="8229600" cy="4718304"/>
          </a:xfrm>
        </p:spPr>
        <p:txBody>
          <a:bodyPr/>
          <a:lstStyle/>
          <a:p>
            <a:pPr marL="0" indent="0" algn="ctr">
              <a:buNone/>
            </a:pPr>
            <a:r>
              <a:rPr lang="en-US" dirty="0" smtClean="0"/>
              <a:t>Improvements in cognitive neuroimaging and neuroscience now that brain dynamics can be categorized and mapped on a trial by trial basis</a:t>
            </a:r>
          </a:p>
          <a:p>
            <a:pPr marL="0" indent="0">
              <a:buNone/>
            </a:pPr>
            <a:endParaRPr lang="en-US" dirty="0" smtClean="0"/>
          </a:p>
          <a:p>
            <a:pPr marL="0" indent="0" algn="ctr">
              <a:buNone/>
            </a:pPr>
            <a:r>
              <a:rPr lang="en-US" dirty="0" smtClean="0"/>
              <a:t>Potential to “index brain pathophysiology more accurately than conventional measures” and “may bring non-invasive and invasive electrophysiological research into [a] more direct relationship”.</a:t>
            </a:r>
            <a:endParaRPr lang="en-US" dirty="0"/>
          </a:p>
        </p:txBody>
      </p:sp>
    </p:spTree>
    <p:extLst>
      <p:ext uri="{BB962C8B-B14F-4D97-AF65-F5344CB8AC3E}">
        <p14:creationId xmlns:p14="http://schemas.microsoft.com/office/powerpoint/2010/main" val="3661743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97151" y="1752600"/>
            <a:ext cx="4634749" cy="4039691"/>
          </a:xfrm>
        </p:spPr>
      </p:pic>
      <p:sp>
        <p:nvSpPr>
          <p:cNvPr id="2" name="Title 1"/>
          <p:cNvSpPr>
            <a:spLocks noGrp="1"/>
          </p:cNvSpPr>
          <p:nvPr>
            <p:ph type="title"/>
          </p:nvPr>
        </p:nvSpPr>
        <p:spPr/>
        <p:txBody>
          <a:bodyPr>
            <a:normAutofit fontScale="90000"/>
          </a:bodyPr>
          <a:lstStyle/>
          <a:p>
            <a:r>
              <a:rPr lang="en-US" dirty="0" smtClean="0"/>
              <a:t>Feature Selection Based on Mutual Information</a:t>
            </a:r>
            <a:endParaRPr lang="en-US" dirty="0"/>
          </a:p>
        </p:txBody>
      </p:sp>
      <p:sp>
        <p:nvSpPr>
          <p:cNvPr id="4" name="Content Placeholder 3"/>
          <p:cNvSpPr>
            <a:spLocks noGrp="1"/>
          </p:cNvSpPr>
          <p:nvPr>
            <p:ph sz="half" idx="1"/>
          </p:nvPr>
        </p:nvSpPr>
        <p:spPr>
          <a:xfrm>
            <a:off x="457200" y="1673351"/>
            <a:ext cx="4200128" cy="4722983"/>
          </a:xfrm>
        </p:spPr>
        <p:txBody>
          <a:bodyPr/>
          <a:lstStyle/>
          <a:p>
            <a:r>
              <a:rPr lang="en-US" dirty="0" smtClean="0"/>
              <a:t>Introduction of the minimal-redundancy-maximal-relevance (</a:t>
            </a:r>
            <a:r>
              <a:rPr lang="en-US" dirty="0" err="1" smtClean="0"/>
              <a:t>mRMR</a:t>
            </a:r>
            <a:r>
              <a:rPr lang="en-US" dirty="0" smtClean="0"/>
              <a:t>) criterion as a feature selector and comparison against peers</a:t>
            </a:r>
            <a:endParaRPr lang="en-US" dirty="0"/>
          </a:p>
        </p:txBody>
      </p:sp>
      <p:sp>
        <p:nvSpPr>
          <p:cNvPr id="7" name="TextBox 6"/>
          <p:cNvSpPr txBox="1"/>
          <p:nvPr/>
        </p:nvSpPr>
        <p:spPr>
          <a:xfrm>
            <a:off x="5562600" y="6396335"/>
            <a:ext cx="3591696" cy="461665"/>
          </a:xfrm>
          <a:prstGeom prst="rect">
            <a:avLst/>
          </a:prstGeom>
          <a:noFill/>
        </p:spPr>
        <p:txBody>
          <a:bodyPr wrap="square" rtlCol="0">
            <a:spAutoFit/>
          </a:bodyPr>
          <a:lstStyle/>
          <a:p>
            <a:r>
              <a:rPr lang="en-US" sz="800" dirty="0" err="1" smtClean="0"/>
              <a:t>Hanchuan</a:t>
            </a:r>
            <a:r>
              <a:rPr lang="en-US" sz="800" dirty="0" smtClean="0"/>
              <a:t> Peng et al. </a:t>
            </a:r>
            <a:r>
              <a:rPr lang="en-US" sz="800" i="1" dirty="0" smtClean="0"/>
              <a:t>Feature Selection Based on Mutual Information: Criteria of Max-</a:t>
            </a:r>
            <a:r>
              <a:rPr lang="en-US" sz="800" i="1" dirty="0" err="1" smtClean="0"/>
              <a:t>Dependecny</a:t>
            </a:r>
            <a:r>
              <a:rPr lang="en-US" sz="800" i="1" dirty="0" smtClean="0"/>
              <a:t>, Max-Relevance, and Min-Redundancy</a:t>
            </a:r>
            <a:r>
              <a:rPr lang="en-US" sz="800" dirty="0" smtClean="0"/>
              <a:t>. IEEE Trans. Pattern Analysis and Machine Intelligence. 2005</a:t>
            </a:r>
            <a:endParaRPr lang="en-US" sz="800" dirty="0"/>
          </a:p>
        </p:txBody>
      </p:sp>
    </p:spTree>
    <p:extLst>
      <p:ext uri="{BB962C8B-B14F-4D97-AF65-F5344CB8AC3E}">
        <p14:creationId xmlns:p14="http://schemas.microsoft.com/office/powerpoint/2010/main" val="24107111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Mutual Information</a:t>
            </a:r>
            <a:endParaRPr lang="en-US" dirty="0"/>
          </a:p>
        </p:txBody>
      </p:sp>
      <p:sp>
        <p:nvSpPr>
          <p:cNvPr id="3" name="Content Placeholder 2"/>
          <p:cNvSpPr>
            <a:spLocks noGrp="1"/>
          </p:cNvSpPr>
          <p:nvPr>
            <p:ph sz="half" idx="1"/>
          </p:nvPr>
        </p:nvSpPr>
        <p:spPr>
          <a:xfrm>
            <a:off x="457200" y="1673352"/>
            <a:ext cx="8229600" cy="4718304"/>
          </a:xfrm>
        </p:spPr>
        <p:txBody>
          <a:bodyPr/>
          <a:lstStyle/>
          <a:p>
            <a:r>
              <a:rPr lang="en-US" dirty="0" smtClean="0"/>
              <a:t>Insight into the activity of one random variable if the state of a different random variable is known</a:t>
            </a:r>
          </a:p>
          <a:p>
            <a:r>
              <a:rPr lang="en-US" dirty="0" smtClean="0"/>
              <a:t>Can be extrapolated to multiple dependencies, but requires some data to build the probability models</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1066800" y="4343400"/>
                <a:ext cx="6477000" cy="7049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𝐼</m:t>
                      </m:r>
                      <m:d>
                        <m:dPr>
                          <m:ctrlPr>
                            <a:rPr lang="en-US" sz="2200" b="0" i="1" smtClean="0">
                              <a:latin typeface="Cambria Math"/>
                            </a:rPr>
                          </m:ctrlPr>
                        </m:dPr>
                        <m:e>
                          <m:r>
                            <a:rPr lang="en-US" sz="2200" b="0" i="1" smtClean="0">
                              <a:latin typeface="Cambria Math" panose="02040503050406030204" pitchFamily="18" charset="0"/>
                            </a:rPr>
                            <m:t>𝑥</m:t>
                          </m:r>
                          <m:r>
                            <a:rPr lang="en-US" sz="2200" b="0" i="1" smtClean="0">
                              <a:latin typeface="Cambria Math" panose="02040503050406030204" pitchFamily="18" charset="0"/>
                            </a:rPr>
                            <m:t>;</m:t>
                          </m:r>
                          <m:r>
                            <a:rPr lang="en-US" sz="2200" b="0" i="1" smtClean="0">
                              <a:latin typeface="Cambria Math" panose="02040503050406030204" pitchFamily="18" charset="0"/>
                            </a:rPr>
                            <m:t>𝑦</m:t>
                          </m:r>
                        </m:e>
                      </m:d>
                      <m:r>
                        <a:rPr lang="en-US" sz="2200" b="0" i="1" smtClean="0">
                          <a:latin typeface="Cambria Math" panose="02040503050406030204" pitchFamily="18" charset="0"/>
                        </a:rPr>
                        <m:t>=∫</m:t>
                      </m:r>
                      <m:r>
                        <a:rPr lang="en-US" sz="2200" b="0" i="1" smtClean="0">
                          <a:latin typeface="Cambria Math" panose="02040503050406030204" pitchFamily="18" charset="0"/>
                        </a:rPr>
                        <m:t>𝑝</m:t>
                      </m:r>
                      <m:d>
                        <m:dPr>
                          <m:ctrlPr>
                            <a:rPr lang="en-US" sz="2200" b="0" i="1" smtClean="0">
                              <a:latin typeface="Cambria Math"/>
                            </a:rPr>
                          </m:ctrlPr>
                        </m:dPr>
                        <m:e>
                          <m:r>
                            <a:rPr lang="en-US" sz="2200" b="0" i="1" smtClean="0">
                              <a:latin typeface="Cambria Math" panose="02040503050406030204" pitchFamily="18" charset="0"/>
                            </a:rPr>
                            <m:t>𝑥</m:t>
                          </m:r>
                          <m:r>
                            <a:rPr lang="en-US" sz="2200" b="0" i="1" smtClean="0">
                              <a:latin typeface="Cambria Math" panose="02040503050406030204" pitchFamily="18" charset="0"/>
                            </a:rPr>
                            <m:t>,</m:t>
                          </m:r>
                          <m:r>
                            <a:rPr lang="en-US" sz="2200" b="0" i="1" smtClean="0">
                              <a:latin typeface="Cambria Math" panose="02040503050406030204" pitchFamily="18" charset="0"/>
                            </a:rPr>
                            <m:t>𝑦</m:t>
                          </m:r>
                        </m:e>
                      </m:d>
                      <m:r>
                        <m:rPr>
                          <m:sty m:val="p"/>
                        </m:rPr>
                        <a:rPr lang="en-US" sz="2200" b="0" i="0" smtClean="0">
                          <a:latin typeface="Cambria Math" panose="02040503050406030204" pitchFamily="18" charset="0"/>
                        </a:rPr>
                        <m:t>log</m:t>
                      </m:r>
                      <m:r>
                        <a:rPr lang="en-US" sz="2200" b="0" i="0" smtClean="0">
                          <a:latin typeface="Cambria Math" panose="02040503050406030204" pitchFamily="18" charset="0"/>
                        </a:rPr>
                        <m:t> </m:t>
                      </m:r>
                      <m:f>
                        <m:fPr>
                          <m:ctrlPr>
                            <a:rPr lang="en-US" sz="2200" b="0" i="1" smtClean="0">
                              <a:latin typeface="Cambria Math"/>
                            </a:rPr>
                          </m:ctrlPr>
                        </m:fPr>
                        <m:num>
                          <m:r>
                            <m:rPr>
                              <m:sty m:val="p"/>
                            </m:rPr>
                            <a:rPr lang="en-US" sz="2200">
                              <a:latin typeface="Cambria Math" panose="02040503050406030204" pitchFamily="18" charset="0"/>
                            </a:rPr>
                            <m:t>p</m:t>
                          </m:r>
                          <m:r>
                            <a:rPr lang="en-US" sz="2200">
                              <a:latin typeface="Cambria Math" panose="02040503050406030204" pitchFamily="18" charset="0"/>
                            </a:rPr>
                            <m:t>(</m:t>
                          </m:r>
                          <m:r>
                            <m:rPr>
                              <m:sty m:val="p"/>
                            </m:rPr>
                            <a:rPr lang="en-US" sz="2200">
                              <a:latin typeface="Cambria Math" panose="02040503050406030204" pitchFamily="18" charset="0"/>
                            </a:rPr>
                            <m:t>x</m:t>
                          </m:r>
                          <m:r>
                            <a:rPr lang="en-US" sz="2200">
                              <a:latin typeface="Cambria Math" panose="02040503050406030204" pitchFamily="18" charset="0"/>
                            </a:rPr>
                            <m:t>,</m:t>
                          </m:r>
                          <m:r>
                            <m:rPr>
                              <m:sty m:val="p"/>
                            </m:rPr>
                            <a:rPr lang="en-US" sz="2200">
                              <a:latin typeface="Cambria Math" panose="02040503050406030204" pitchFamily="18" charset="0"/>
                            </a:rPr>
                            <m:t>y</m:t>
                          </m:r>
                          <m:r>
                            <a:rPr lang="en-US" sz="2200">
                              <a:latin typeface="Cambria Math" panose="02040503050406030204" pitchFamily="18" charset="0"/>
                            </a:rPr>
                            <m:t>)</m:t>
                          </m:r>
                        </m:num>
                        <m:den>
                          <m:r>
                            <m:rPr>
                              <m:sty m:val="p"/>
                            </m:rPr>
                            <a:rPr lang="en-US" sz="2200">
                              <a:latin typeface="Cambria Math" panose="02040503050406030204" pitchFamily="18" charset="0"/>
                            </a:rPr>
                            <m:t>p</m:t>
                          </m:r>
                          <m:d>
                            <m:dPr>
                              <m:ctrlPr>
                                <a:rPr lang="en-US" sz="2200" i="1">
                                  <a:latin typeface="Cambria Math"/>
                                </a:rPr>
                              </m:ctrlPr>
                            </m:dPr>
                            <m:e>
                              <m:r>
                                <m:rPr>
                                  <m:sty m:val="p"/>
                                </m:rPr>
                                <a:rPr lang="en-US" sz="2200">
                                  <a:latin typeface="Cambria Math" panose="02040503050406030204" pitchFamily="18" charset="0"/>
                                </a:rPr>
                                <m:t>x</m:t>
                              </m:r>
                            </m:e>
                          </m:d>
                          <m:r>
                            <m:rPr>
                              <m:sty m:val="p"/>
                            </m:rPr>
                            <a:rPr lang="en-US" sz="2200">
                              <a:latin typeface="Cambria Math" panose="02040503050406030204" pitchFamily="18" charset="0"/>
                            </a:rPr>
                            <m:t>p</m:t>
                          </m:r>
                          <m:r>
                            <a:rPr lang="en-US" sz="2200">
                              <a:latin typeface="Cambria Math" panose="02040503050406030204" pitchFamily="18" charset="0"/>
                            </a:rPr>
                            <m:t>(</m:t>
                          </m:r>
                          <m:r>
                            <m:rPr>
                              <m:sty m:val="p"/>
                            </m:rPr>
                            <a:rPr lang="en-US" sz="2200">
                              <a:latin typeface="Cambria Math" panose="02040503050406030204" pitchFamily="18" charset="0"/>
                            </a:rPr>
                            <m:t>y</m:t>
                          </m:r>
                          <m:r>
                            <a:rPr lang="en-US" sz="2200">
                              <a:latin typeface="Cambria Math" panose="02040503050406030204" pitchFamily="18" charset="0"/>
                            </a:rPr>
                            <m:t>)</m:t>
                          </m:r>
                          <m:r>
                            <m:rPr>
                              <m:nor/>
                            </m:rPr>
                            <a:rPr lang="en-US" sz="2200" dirty="0"/>
                            <m:t> </m:t>
                          </m:r>
                        </m:den>
                      </m:f>
                      <m:r>
                        <a:rPr lang="en-US" sz="2200" b="0" i="1" smtClean="0">
                          <a:latin typeface="Cambria Math" panose="02040503050406030204" pitchFamily="18" charset="0"/>
                        </a:rPr>
                        <m:t>𝑑𝑥𝑑𝑦</m:t>
                      </m:r>
                    </m:oMath>
                  </m:oMathPara>
                </a14:m>
                <a:endParaRPr lang="en-US" sz="2200" dirty="0"/>
              </a:p>
            </p:txBody>
          </p:sp>
        </mc:Choice>
        <mc:Fallback xmlns="">
          <p:sp>
            <p:nvSpPr>
              <p:cNvPr id="5" name="TextBox 4"/>
              <p:cNvSpPr txBox="1">
                <a:spLocks noRot="1" noChangeAspect="1" noMove="1" noResize="1" noEditPoints="1" noAdjustHandles="1" noChangeArrowheads="1" noChangeShapeType="1" noTextEdit="1"/>
              </p:cNvSpPr>
              <p:nvPr/>
            </p:nvSpPr>
            <p:spPr>
              <a:xfrm>
                <a:off x="1066800" y="4343400"/>
                <a:ext cx="6477000" cy="704937"/>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5768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Selectors</a:t>
            </a:r>
            <a:endParaRPr lang="en-US" dirty="0"/>
          </a:p>
        </p:txBody>
      </p:sp>
      <p:sp>
        <p:nvSpPr>
          <p:cNvPr id="3" name="Content Placeholder 2"/>
          <p:cNvSpPr>
            <a:spLocks noGrp="1"/>
          </p:cNvSpPr>
          <p:nvPr>
            <p:ph sz="half" idx="1"/>
          </p:nvPr>
        </p:nvSpPr>
        <p:spPr>
          <a:xfrm>
            <a:off x="457200" y="1673352"/>
            <a:ext cx="8229600" cy="2060448"/>
          </a:xfrm>
        </p:spPr>
        <p:txBody>
          <a:bodyPr>
            <a:normAutofit lnSpcReduction="10000"/>
          </a:bodyPr>
          <a:lstStyle/>
          <a:p>
            <a:r>
              <a:rPr lang="en-US" dirty="0" smtClean="0"/>
              <a:t>Maximal Dependency</a:t>
            </a:r>
          </a:p>
          <a:p>
            <a:pPr lvl="1"/>
            <a:r>
              <a:rPr lang="en-US" dirty="0" smtClean="0"/>
              <a:t>To achieve the minimal classification error rate of </a:t>
            </a:r>
            <a:r>
              <a:rPr lang="en-US" i="1" dirty="0" smtClean="0"/>
              <a:t>m</a:t>
            </a:r>
            <a:r>
              <a:rPr lang="en-US" dirty="0" smtClean="0"/>
              <a:t> features from a given set </a:t>
            </a:r>
            <a:r>
              <a:rPr lang="en-US" i="1" dirty="0" smtClean="0"/>
              <a:t>S(x</a:t>
            </a:r>
            <a:r>
              <a:rPr lang="en-US" i="1" baseline="-25000" dirty="0" smtClean="0"/>
              <a:t>1</a:t>
            </a:r>
            <a:r>
              <a:rPr lang="en-US" i="1" dirty="0" smtClean="0"/>
              <a:t> … </a:t>
            </a:r>
            <a:r>
              <a:rPr lang="en-US" i="1" dirty="0" err="1" smtClean="0"/>
              <a:t>x</a:t>
            </a:r>
            <a:r>
              <a:rPr lang="en-US" i="1" baseline="-25000" dirty="0" err="1" smtClean="0"/>
              <a:t>m</a:t>
            </a:r>
            <a:r>
              <a:rPr lang="en-US" i="1" dirty="0" smtClean="0"/>
              <a:t>)</a:t>
            </a:r>
            <a:r>
              <a:rPr lang="en-US" dirty="0" smtClean="0"/>
              <a:t>,</a:t>
            </a:r>
            <a:r>
              <a:rPr lang="en-US" i="1" dirty="0" smtClean="0"/>
              <a:t> </a:t>
            </a:r>
            <a:r>
              <a:rPr lang="en-US" dirty="0" smtClean="0"/>
              <a:t>one needs the maximal statistical dependency of the targeted class </a:t>
            </a:r>
            <a:r>
              <a:rPr lang="en-US" i="1" dirty="0" smtClean="0"/>
              <a:t>(c</a:t>
            </a:r>
            <a:r>
              <a:rPr lang="en-US" dirty="0" smtClean="0"/>
              <a:t>)</a:t>
            </a:r>
            <a:r>
              <a:rPr lang="en-US" i="1" dirty="0" smtClean="0"/>
              <a:t>.</a:t>
            </a:r>
            <a:r>
              <a:rPr lang="en-US" dirty="0" smtClean="0"/>
              <a:t> </a:t>
            </a:r>
            <a:endParaRPr lang="en-US" dirty="0"/>
          </a:p>
        </p:txBody>
      </p:sp>
      <p:sp>
        <p:nvSpPr>
          <p:cNvPr id="4" name="Content Placeholder 3"/>
          <p:cNvSpPr>
            <a:spLocks noGrp="1"/>
          </p:cNvSpPr>
          <p:nvPr>
            <p:ph sz="half" idx="2"/>
          </p:nvPr>
        </p:nvSpPr>
        <p:spPr>
          <a:xfrm>
            <a:off x="457200" y="3759200"/>
            <a:ext cx="8229600" cy="1879600"/>
          </a:xfrm>
        </p:spPr>
        <p:txBody>
          <a:bodyPr>
            <a:normAutofit lnSpcReduction="10000"/>
          </a:bodyPr>
          <a:lstStyle/>
          <a:p>
            <a:r>
              <a:rPr lang="en-US" dirty="0" smtClean="0"/>
              <a:t>Maximal Relevance</a:t>
            </a:r>
          </a:p>
          <a:p>
            <a:pPr lvl="1"/>
            <a:r>
              <a:rPr lang="en-US" dirty="0" smtClean="0"/>
              <a:t>Select </a:t>
            </a:r>
            <a:r>
              <a:rPr lang="en-US" i="1" dirty="0" smtClean="0"/>
              <a:t>m </a:t>
            </a:r>
            <a:r>
              <a:rPr lang="en-US" dirty="0" smtClean="0"/>
              <a:t>features from a set (</a:t>
            </a:r>
            <a:r>
              <a:rPr lang="en-US" i="1" dirty="0" smtClean="0"/>
              <a:t>S</a:t>
            </a:r>
            <a:r>
              <a:rPr lang="en-US" dirty="0" smtClean="0"/>
              <a:t>) with the highest relevance to the target class </a:t>
            </a:r>
            <a:r>
              <a:rPr lang="en-US" i="1" dirty="0" smtClean="0"/>
              <a:t>(c</a:t>
            </a:r>
            <a:r>
              <a:rPr lang="en-US" dirty="0" smtClean="0"/>
              <a:t>)</a:t>
            </a:r>
            <a:r>
              <a:rPr lang="en-US" i="1" dirty="0" smtClean="0"/>
              <a:t>,</a:t>
            </a:r>
            <a:r>
              <a:rPr lang="en-US" dirty="0" smtClean="0"/>
              <a:t> generally interpreted as features with high mutual information with the target class. </a:t>
            </a:r>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1333500" y="5791200"/>
                <a:ext cx="6477000" cy="86562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200" b="0" i="1" smtClean="0">
                              <a:latin typeface="Cambria Math"/>
                            </a:rPr>
                          </m:ctrlPr>
                        </m:funcPr>
                        <m:fName>
                          <m:r>
                            <m:rPr>
                              <m:sty m:val="p"/>
                            </m:rPr>
                            <a:rPr lang="en-US" sz="2200" b="0" i="0" smtClean="0">
                              <a:latin typeface="Cambria Math" panose="02040503050406030204" pitchFamily="18" charset="0"/>
                            </a:rPr>
                            <m:t>max</m:t>
                          </m:r>
                        </m:fName>
                        <m:e>
                          <m:r>
                            <a:rPr lang="en-US" sz="2200" b="0" i="1" smtClean="0">
                              <a:latin typeface="Cambria Math" panose="02040503050406030204" pitchFamily="18" charset="0"/>
                            </a:rPr>
                            <m:t>𝐷</m:t>
                          </m:r>
                          <m:d>
                            <m:dPr>
                              <m:ctrlPr>
                                <a:rPr lang="en-US" sz="2200" b="0" i="1" smtClean="0">
                                  <a:latin typeface="Cambria Math"/>
                                </a:rPr>
                              </m:ctrlPr>
                            </m:dPr>
                            <m:e>
                              <m:r>
                                <a:rPr lang="en-US" sz="2200" b="0" i="1" smtClean="0">
                                  <a:latin typeface="Cambria Math" panose="02040503050406030204" pitchFamily="18" charset="0"/>
                                </a:rPr>
                                <m:t>𝑆</m:t>
                              </m:r>
                              <m:r>
                                <a:rPr lang="en-US" sz="2200" b="0" i="1" smtClean="0">
                                  <a:latin typeface="Cambria Math" panose="02040503050406030204" pitchFamily="18" charset="0"/>
                                </a:rPr>
                                <m:t>,</m:t>
                              </m:r>
                              <m:r>
                                <a:rPr lang="en-US" sz="2200" b="0" i="1" smtClean="0">
                                  <a:latin typeface="Cambria Math" panose="02040503050406030204" pitchFamily="18" charset="0"/>
                                </a:rPr>
                                <m:t>𝑐</m:t>
                              </m:r>
                            </m:e>
                          </m:d>
                          <m:r>
                            <a:rPr lang="en-US" sz="2200" b="0" i="1" smtClean="0">
                              <a:latin typeface="Cambria Math" panose="02040503050406030204" pitchFamily="18" charset="0"/>
                            </a:rPr>
                            <m:t>, </m:t>
                          </m:r>
                          <m:r>
                            <a:rPr lang="en-US" sz="2200" b="0" i="1" smtClean="0">
                              <a:latin typeface="Cambria Math" panose="02040503050406030204" pitchFamily="18" charset="0"/>
                            </a:rPr>
                            <m:t>𝐷</m:t>
                          </m:r>
                          <m:r>
                            <a:rPr lang="en-US" sz="2200" b="0" i="1" smtClean="0">
                              <a:latin typeface="Cambria Math" panose="02040503050406030204" pitchFamily="18" charset="0"/>
                            </a:rPr>
                            <m:t>=</m:t>
                          </m:r>
                          <m:f>
                            <m:fPr>
                              <m:ctrlPr>
                                <a:rPr lang="en-US" sz="2200" b="0" i="1" smtClean="0">
                                  <a:latin typeface="Cambria Math"/>
                                </a:rPr>
                              </m:ctrlPr>
                            </m:fPr>
                            <m:num>
                              <m:r>
                                <a:rPr lang="en-US" sz="2200" b="0" i="1" smtClean="0">
                                  <a:latin typeface="Cambria Math" panose="02040503050406030204" pitchFamily="18" charset="0"/>
                                </a:rPr>
                                <m:t>1</m:t>
                              </m:r>
                            </m:num>
                            <m:den>
                              <m:d>
                                <m:dPr>
                                  <m:begChr m:val="|"/>
                                  <m:endChr m:val="|"/>
                                  <m:ctrlPr>
                                    <a:rPr lang="en-US" sz="2200" b="0" i="1" smtClean="0">
                                      <a:latin typeface="Cambria Math"/>
                                    </a:rPr>
                                  </m:ctrlPr>
                                </m:dPr>
                                <m:e>
                                  <m:r>
                                    <a:rPr lang="en-US" sz="2200" b="0" i="1" smtClean="0">
                                      <a:latin typeface="Cambria Math" panose="02040503050406030204" pitchFamily="18" charset="0"/>
                                    </a:rPr>
                                    <m:t>𝑆</m:t>
                                  </m:r>
                                </m:e>
                              </m:d>
                            </m:den>
                          </m:f>
                          <m:nary>
                            <m:naryPr>
                              <m:chr m:val="∑"/>
                              <m:supHide m:val="on"/>
                              <m:ctrlPr>
                                <a:rPr lang="en-US" sz="2200" b="0" i="1" smtClean="0">
                                  <a:latin typeface="Cambria Math"/>
                                </a:rPr>
                              </m:ctrlPr>
                            </m:naryPr>
                            <m:sub>
                              <m:sSub>
                                <m:sSubPr>
                                  <m:ctrlPr>
                                    <a:rPr lang="en-US" sz="2200" b="0" i="1" smtClean="0">
                                      <a:latin typeface="Cambria Math"/>
                                    </a:rPr>
                                  </m:ctrlPr>
                                </m:sSubPr>
                                <m:e>
                                  <m:r>
                                    <m:rPr>
                                      <m:brk m:alnAt="7"/>
                                    </m:rPr>
                                    <a:rPr lang="en-US" sz="2200" b="0" i="1" smtClean="0">
                                      <a:latin typeface="Cambria Math" panose="02040503050406030204" pitchFamily="18" charset="0"/>
                                    </a:rPr>
                                    <m:t>𝑥</m:t>
                                  </m:r>
                                </m:e>
                                <m:sub>
                                  <m:r>
                                    <m:rPr>
                                      <m:brk m:alnAt="7"/>
                                    </m:rPr>
                                    <a:rPr lang="en-US" sz="2200" b="0" i="1" smtClean="0">
                                      <a:latin typeface="Cambria Math" panose="02040503050406030204" pitchFamily="18" charset="0"/>
                                    </a:rPr>
                                    <m:t>𝑖</m:t>
                                  </m:r>
                                </m:sub>
                              </m:sSub>
                              <m:r>
                                <m:rPr>
                                  <m:brk m:alnAt="7"/>
                                </m:rP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𝑆</m:t>
                              </m:r>
                            </m:sub>
                            <m:sup/>
                            <m:e>
                              <m:r>
                                <a:rPr lang="en-US" sz="2200" i="1">
                                  <a:latin typeface="Cambria Math" panose="02040503050406030204" pitchFamily="18" charset="0"/>
                                </a:rPr>
                                <m:t>𝐼</m:t>
                              </m:r>
                              <m:r>
                                <a:rPr lang="en-US" sz="2200" i="1">
                                  <a:latin typeface="Cambria Math" panose="02040503050406030204" pitchFamily="18" charset="0"/>
                                </a:rPr>
                                <m:t>(</m:t>
                              </m:r>
                              <m:sSub>
                                <m:sSubPr>
                                  <m:ctrlPr>
                                    <a:rPr lang="en-US" sz="2200" b="0" i="1" smtClean="0">
                                      <a:latin typeface="Cambria Math"/>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𝑖</m:t>
                                  </m:r>
                                </m:sub>
                              </m:sSub>
                              <m:r>
                                <a:rPr lang="en-US" sz="2200" b="0" i="1" smtClean="0">
                                  <a:latin typeface="Cambria Math" panose="02040503050406030204" pitchFamily="18" charset="0"/>
                                </a:rPr>
                                <m:t>;</m:t>
                              </m:r>
                              <m:r>
                                <a:rPr lang="en-US" sz="2200" i="1">
                                  <a:latin typeface="Cambria Math" panose="02040503050406030204" pitchFamily="18" charset="0"/>
                                </a:rPr>
                                <m:t>𝑐</m:t>
                              </m:r>
                              <m:r>
                                <a:rPr lang="en-US" sz="2200" i="1">
                                  <a:latin typeface="Cambria Math" panose="02040503050406030204" pitchFamily="18" charset="0"/>
                                </a:rPr>
                                <m:t>)</m:t>
                              </m:r>
                            </m:e>
                          </m:nary>
                        </m:e>
                      </m:func>
                    </m:oMath>
                  </m:oMathPara>
                </a14:m>
                <a:endParaRPr lang="en-US" sz="2200" dirty="0"/>
              </a:p>
            </p:txBody>
          </p:sp>
        </mc:Choice>
        <mc:Fallback xmlns="">
          <p:sp>
            <p:nvSpPr>
              <p:cNvPr id="7" name="TextBox 6"/>
              <p:cNvSpPr txBox="1">
                <a:spLocks noRot="1" noChangeAspect="1" noMove="1" noResize="1" noEditPoints="1" noAdjustHandles="1" noChangeArrowheads="1" noChangeShapeType="1" noTextEdit="1"/>
              </p:cNvSpPr>
              <p:nvPr/>
            </p:nvSpPr>
            <p:spPr>
              <a:xfrm>
                <a:off x="1333500" y="5791200"/>
                <a:ext cx="6477000" cy="86562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333500" y="3238669"/>
                <a:ext cx="6477000" cy="33855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200" b="0" i="1" smtClean="0">
                              <a:latin typeface="Cambria Math"/>
                            </a:rPr>
                          </m:ctrlPr>
                        </m:funcPr>
                        <m:fName>
                          <m:r>
                            <m:rPr>
                              <m:sty m:val="p"/>
                            </m:rPr>
                            <a:rPr lang="en-US" sz="2200" b="0" i="0" smtClean="0">
                              <a:latin typeface="Cambria Math" panose="02040503050406030204" pitchFamily="18" charset="0"/>
                            </a:rPr>
                            <m:t>max</m:t>
                          </m:r>
                        </m:fName>
                        <m:e>
                          <m:r>
                            <a:rPr lang="en-US" sz="2200" b="0" i="1" smtClean="0">
                              <a:latin typeface="Cambria Math"/>
                            </a:rPr>
                            <m:t>{</m:t>
                          </m:r>
                          <m:r>
                            <a:rPr lang="en-US" sz="2200" b="0" i="1" smtClean="0">
                              <a:latin typeface="Cambria Math" panose="02040503050406030204" pitchFamily="18" charset="0"/>
                            </a:rPr>
                            <m:t>𝐷</m:t>
                          </m:r>
                          <m:r>
                            <a:rPr lang="en-US" sz="2200" b="0" i="1" smtClean="0">
                              <a:latin typeface="Cambria Math" panose="02040503050406030204" pitchFamily="18" charset="0"/>
                            </a:rPr>
                            <m:t>=</m:t>
                          </m:r>
                          <m:r>
                            <a:rPr lang="en-US" sz="2200" b="0" i="1" smtClean="0">
                              <a:latin typeface="Cambria Math" panose="02040503050406030204" pitchFamily="18" charset="0"/>
                            </a:rPr>
                            <m:t>𝐼</m:t>
                          </m:r>
                          <m:r>
                            <a:rPr lang="en-US" sz="2200" b="0" i="1" smtClean="0">
                              <a:latin typeface="Cambria Math" panose="02040503050406030204" pitchFamily="18" charset="0"/>
                            </a:rPr>
                            <m:t>(</m:t>
                          </m:r>
                          <m:d>
                            <m:dPr>
                              <m:begChr m:val="{"/>
                              <m:endChr m:val="}"/>
                              <m:ctrlPr>
                                <a:rPr lang="en-US" sz="2200" b="0" i="1" smtClean="0">
                                  <a:latin typeface="Cambria Math"/>
                                </a:rPr>
                              </m:ctrlPr>
                            </m:dPr>
                            <m:e>
                              <m:sSub>
                                <m:sSubPr>
                                  <m:ctrlPr>
                                    <a:rPr lang="en-US" sz="2200" b="0" i="1" smtClean="0">
                                      <a:latin typeface="Cambria Math"/>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𝑖</m:t>
                                  </m:r>
                                </m:sub>
                              </m:sSub>
                              <m:r>
                                <a:rPr lang="en-US" sz="2200" b="0" i="1" smtClean="0">
                                  <a:latin typeface="Cambria Math" panose="02040503050406030204" pitchFamily="18" charset="0"/>
                                </a:rPr>
                                <m:t>,</m:t>
                              </m:r>
                              <m:r>
                                <a:rPr lang="en-US" sz="2200" b="0" i="1" smtClean="0">
                                  <a:latin typeface="Cambria Math" panose="02040503050406030204" pitchFamily="18" charset="0"/>
                                </a:rPr>
                                <m:t>𝑖</m:t>
                              </m:r>
                              <m:r>
                                <a:rPr lang="en-US" sz="2200" b="0" i="1" smtClean="0">
                                  <a:latin typeface="Cambria Math" panose="02040503050406030204" pitchFamily="18" charset="0"/>
                                </a:rPr>
                                <m:t>=1,…,</m:t>
                              </m:r>
                              <m:r>
                                <a:rPr lang="en-US" sz="2200" b="0" i="1" smtClean="0">
                                  <a:latin typeface="Cambria Math" panose="02040503050406030204" pitchFamily="18" charset="0"/>
                                </a:rPr>
                                <m:t>𝑚</m:t>
                              </m:r>
                            </m:e>
                          </m:d>
                          <m:r>
                            <a:rPr lang="en-US" sz="2200" b="0" i="1" smtClean="0">
                              <a:latin typeface="Cambria Math" panose="02040503050406030204" pitchFamily="18" charset="0"/>
                            </a:rPr>
                            <m:t>;</m:t>
                          </m:r>
                          <m:r>
                            <a:rPr lang="en-US" sz="2200" b="0" i="1" smtClean="0">
                              <a:latin typeface="Cambria Math" panose="02040503050406030204" pitchFamily="18" charset="0"/>
                            </a:rPr>
                            <m:t>𝑐</m:t>
                          </m:r>
                          <m:r>
                            <a:rPr lang="en-US" sz="2200" b="0" i="1" smtClean="0">
                              <a:latin typeface="Cambria Math" panose="02040503050406030204" pitchFamily="18" charset="0"/>
                            </a:rPr>
                            <m:t>)</m:t>
                          </m:r>
                        </m:e>
                      </m:func>
                      <m:r>
                        <a:rPr lang="en-US" sz="2200" b="0" i="1" smtClean="0">
                          <a:latin typeface="Cambria Math"/>
                        </a:rPr>
                        <m:t>}</m:t>
                      </m:r>
                    </m:oMath>
                  </m:oMathPara>
                </a14:m>
                <a:endParaRPr lang="en-US" sz="2200" dirty="0"/>
              </a:p>
            </p:txBody>
          </p:sp>
        </mc:Choice>
        <mc:Fallback xmlns="">
          <p:sp>
            <p:nvSpPr>
              <p:cNvPr id="8" name="TextBox 7"/>
              <p:cNvSpPr txBox="1">
                <a:spLocks noRot="1" noChangeAspect="1" noMove="1" noResize="1" noEditPoints="1" noAdjustHandles="1" noChangeArrowheads="1" noChangeShapeType="1" noTextEdit="1"/>
              </p:cNvSpPr>
              <p:nvPr/>
            </p:nvSpPr>
            <p:spPr>
              <a:xfrm>
                <a:off x="1333500" y="3238669"/>
                <a:ext cx="6477000" cy="338554"/>
              </a:xfrm>
              <a:prstGeom prst="rect">
                <a:avLst/>
              </a:prstGeom>
              <a:blipFill rotWithShape="1">
                <a:blip r:embed="rId4"/>
                <a:stretch>
                  <a:fillRect b="-37500"/>
                </a:stretch>
              </a:blipFill>
            </p:spPr>
            <p:txBody>
              <a:bodyPr/>
              <a:lstStyle/>
              <a:p>
                <a:r>
                  <a:rPr lang="en-US">
                    <a:noFill/>
                  </a:rPr>
                  <a:t> </a:t>
                </a:r>
              </a:p>
            </p:txBody>
          </p:sp>
        </mc:Fallback>
      </mc:AlternateContent>
    </p:spTree>
    <p:extLst>
      <p:ext uri="{BB962C8B-B14F-4D97-AF65-F5344CB8AC3E}">
        <p14:creationId xmlns:p14="http://schemas.microsoft.com/office/powerpoint/2010/main" val="26183300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Selectors, cont.</a:t>
            </a:r>
            <a:endParaRPr lang="en-US" dirty="0"/>
          </a:p>
        </p:txBody>
      </p:sp>
      <p:sp>
        <p:nvSpPr>
          <p:cNvPr id="3" name="Content Placeholder 2"/>
          <p:cNvSpPr>
            <a:spLocks noGrp="1"/>
          </p:cNvSpPr>
          <p:nvPr>
            <p:ph sz="half" idx="1"/>
          </p:nvPr>
        </p:nvSpPr>
        <p:spPr>
          <a:xfrm>
            <a:off x="457200" y="1673352"/>
            <a:ext cx="8077200" cy="1908048"/>
          </a:xfrm>
        </p:spPr>
        <p:txBody>
          <a:bodyPr/>
          <a:lstStyle/>
          <a:p>
            <a:r>
              <a:rPr lang="en-US" dirty="0" smtClean="0"/>
              <a:t>Minimal Redundancy</a:t>
            </a:r>
          </a:p>
          <a:p>
            <a:pPr lvl="1"/>
            <a:r>
              <a:rPr lang="en-US" dirty="0" smtClean="0"/>
              <a:t>Select features with the least overlap among their mutual information, often without aid of the target class</a:t>
            </a:r>
            <a:endParaRPr lang="en-US" dirty="0"/>
          </a:p>
        </p:txBody>
      </p:sp>
      <p:sp>
        <p:nvSpPr>
          <p:cNvPr id="4" name="Content Placeholder 3"/>
          <p:cNvSpPr>
            <a:spLocks noGrp="1"/>
          </p:cNvSpPr>
          <p:nvPr>
            <p:ph sz="half" idx="2"/>
          </p:nvPr>
        </p:nvSpPr>
        <p:spPr>
          <a:xfrm>
            <a:off x="457200" y="3810000"/>
            <a:ext cx="8077200" cy="1972056"/>
          </a:xfrm>
        </p:spPr>
        <p:txBody>
          <a:bodyPr/>
          <a:lstStyle/>
          <a:p>
            <a:r>
              <a:rPr lang="en-US" dirty="0" smtClean="0"/>
              <a:t>“Minimal-Redundancy-Maximal-Relevance”</a:t>
            </a:r>
          </a:p>
          <a:p>
            <a:pPr lvl="1"/>
            <a:r>
              <a:rPr lang="en-US" dirty="0" smtClean="0"/>
              <a:t>Combination rating of the difference between relevance and redundancy, using redundancy as a penalty</a:t>
            </a:r>
          </a:p>
          <a:p>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1257300" y="2944378"/>
                <a:ext cx="6477000" cy="89967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200" b="0" i="1" smtClean="0">
                              <a:latin typeface="Cambria Math"/>
                            </a:rPr>
                          </m:ctrlPr>
                        </m:funcPr>
                        <m:fName>
                          <m:r>
                            <m:rPr>
                              <m:sty m:val="p"/>
                            </m:rPr>
                            <a:rPr lang="en-US" sz="2200" b="0" i="0" smtClean="0">
                              <a:latin typeface="Cambria Math" panose="02040503050406030204" pitchFamily="18" charset="0"/>
                            </a:rPr>
                            <m:t>min</m:t>
                          </m:r>
                        </m:fName>
                        <m:e>
                          <m:r>
                            <a:rPr lang="en-US" sz="2200" b="0" i="1" smtClean="0">
                              <a:latin typeface="Cambria Math" panose="02040503050406030204" pitchFamily="18" charset="0"/>
                            </a:rPr>
                            <m:t>𝑅</m:t>
                          </m:r>
                          <m:d>
                            <m:dPr>
                              <m:ctrlPr>
                                <a:rPr lang="en-US" sz="2200" b="0" i="1" smtClean="0">
                                  <a:latin typeface="Cambria Math"/>
                                </a:rPr>
                              </m:ctrlPr>
                            </m:dPr>
                            <m:e>
                              <m:r>
                                <a:rPr lang="en-US" sz="2200" b="0" i="1" smtClean="0">
                                  <a:latin typeface="Cambria Math" panose="02040503050406030204" pitchFamily="18" charset="0"/>
                                </a:rPr>
                                <m:t>𝑆</m:t>
                              </m:r>
                            </m:e>
                          </m:d>
                          <m:r>
                            <a:rPr lang="en-US" sz="2200" b="0" i="1" smtClean="0">
                              <a:latin typeface="Cambria Math" panose="02040503050406030204" pitchFamily="18" charset="0"/>
                            </a:rPr>
                            <m:t>, </m:t>
                          </m:r>
                          <m:r>
                            <a:rPr lang="en-US" sz="2200" b="0" i="1" smtClean="0">
                              <a:latin typeface="Cambria Math" panose="02040503050406030204" pitchFamily="18" charset="0"/>
                            </a:rPr>
                            <m:t>𝑅</m:t>
                          </m:r>
                          <m:r>
                            <a:rPr lang="en-US" sz="2200" b="0" i="1" smtClean="0">
                              <a:latin typeface="Cambria Math" panose="02040503050406030204" pitchFamily="18" charset="0"/>
                            </a:rPr>
                            <m:t>=</m:t>
                          </m:r>
                          <m:f>
                            <m:fPr>
                              <m:ctrlPr>
                                <a:rPr lang="en-US" sz="2200" b="0" i="1" smtClean="0">
                                  <a:latin typeface="Cambria Math"/>
                                </a:rPr>
                              </m:ctrlPr>
                            </m:fPr>
                            <m:num>
                              <m:r>
                                <a:rPr lang="en-US" sz="2200" b="0" i="1" smtClean="0">
                                  <a:latin typeface="Cambria Math" panose="02040503050406030204" pitchFamily="18" charset="0"/>
                                </a:rPr>
                                <m:t>1</m:t>
                              </m:r>
                            </m:num>
                            <m:den>
                              <m:sSup>
                                <m:sSupPr>
                                  <m:ctrlPr>
                                    <a:rPr lang="en-US" sz="2200" b="0" i="1" smtClean="0">
                                      <a:latin typeface="Cambria Math"/>
                                    </a:rPr>
                                  </m:ctrlPr>
                                </m:sSupPr>
                                <m:e>
                                  <m:d>
                                    <m:dPr>
                                      <m:begChr m:val="|"/>
                                      <m:endChr m:val="|"/>
                                      <m:ctrlPr>
                                        <a:rPr lang="en-US" sz="2200" b="0" i="1" smtClean="0">
                                          <a:latin typeface="Cambria Math"/>
                                        </a:rPr>
                                      </m:ctrlPr>
                                    </m:dPr>
                                    <m:e>
                                      <m:r>
                                        <a:rPr lang="en-US" sz="2200" b="0" i="1" smtClean="0">
                                          <a:latin typeface="Cambria Math" panose="02040503050406030204" pitchFamily="18" charset="0"/>
                                        </a:rPr>
                                        <m:t>𝑆</m:t>
                                      </m:r>
                                    </m:e>
                                  </m:d>
                                </m:e>
                                <m:sup>
                                  <m:r>
                                    <a:rPr lang="en-US" sz="2200" b="0" i="1" smtClean="0">
                                      <a:latin typeface="Cambria Math" panose="02040503050406030204" pitchFamily="18" charset="0"/>
                                    </a:rPr>
                                    <m:t>2</m:t>
                                  </m:r>
                                </m:sup>
                              </m:sSup>
                            </m:den>
                          </m:f>
                          <m:nary>
                            <m:naryPr>
                              <m:chr m:val="∑"/>
                              <m:supHide m:val="on"/>
                              <m:ctrlPr>
                                <a:rPr lang="en-US" sz="2200" b="0" i="1" smtClean="0">
                                  <a:latin typeface="Cambria Math"/>
                                </a:rPr>
                              </m:ctrlPr>
                            </m:naryPr>
                            <m:sub>
                              <m:sSub>
                                <m:sSubPr>
                                  <m:ctrlPr>
                                    <a:rPr lang="en-US" sz="2200" b="0" i="1" smtClean="0">
                                      <a:latin typeface="Cambria Math"/>
                                    </a:rPr>
                                  </m:ctrlPr>
                                </m:sSubPr>
                                <m:e>
                                  <m:r>
                                    <m:rPr>
                                      <m:brk m:alnAt="7"/>
                                    </m:rPr>
                                    <a:rPr lang="en-US" sz="2200" b="0" i="1" smtClean="0">
                                      <a:latin typeface="Cambria Math" panose="02040503050406030204" pitchFamily="18" charset="0"/>
                                    </a:rPr>
                                    <m:t>𝑥</m:t>
                                  </m:r>
                                </m:e>
                                <m:sub>
                                  <m:r>
                                    <m:rPr>
                                      <m:brk m:alnAt="7"/>
                                    </m:rPr>
                                    <a:rPr lang="en-US" sz="2200" b="0" i="1" smtClean="0">
                                      <a:latin typeface="Cambria Math" panose="02040503050406030204" pitchFamily="18" charset="0"/>
                                    </a:rPr>
                                    <m:t>𝑖</m:t>
                                  </m:r>
                                </m:sub>
                              </m:sSub>
                              <m:r>
                                <m:rPr>
                                  <m:brk m:alnAt="7"/>
                                </m:rPr>
                                <a:rPr lang="en-US" sz="2200" b="0" i="1" smtClean="0">
                                  <a:latin typeface="Cambria Math" panose="02040503050406030204" pitchFamily="18" charset="0"/>
                                </a:rPr>
                                <m:t>,</m:t>
                              </m:r>
                              <m:sSub>
                                <m:sSubPr>
                                  <m:ctrlPr>
                                    <a:rPr lang="en-US" sz="2200" b="0" i="1" smtClean="0">
                                      <a:latin typeface="Cambria Math"/>
                                    </a:rPr>
                                  </m:ctrlPr>
                                </m:sSubPr>
                                <m:e>
                                  <m:r>
                                    <m:rPr>
                                      <m:brk m:alnAt="7"/>
                                    </m:rPr>
                                    <a:rPr lang="en-US" sz="2200" b="0" i="1" smtClean="0">
                                      <a:latin typeface="Cambria Math" panose="02040503050406030204" pitchFamily="18" charset="0"/>
                                    </a:rPr>
                                    <m:t>𝑥</m:t>
                                  </m:r>
                                </m:e>
                                <m:sub>
                                  <m:r>
                                    <m:rPr>
                                      <m:brk m:alnAt="7"/>
                                    </m:rPr>
                                    <a:rPr lang="en-US" sz="2200" b="0" i="1" smtClean="0">
                                      <a:latin typeface="Cambria Math" panose="02040503050406030204" pitchFamily="18" charset="0"/>
                                    </a:rPr>
                                    <m:t>𝑗</m:t>
                                  </m:r>
                                </m:sub>
                              </m:sSub>
                              <m:r>
                                <m:rPr>
                                  <m:brk m:alnAt="7"/>
                                </m:rP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𝑆</m:t>
                              </m:r>
                            </m:sub>
                            <m:sup/>
                            <m:e>
                              <m:r>
                                <a:rPr lang="en-US" sz="2200" i="1">
                                  <a:latin typeface="Cambria Math" panose="02040503050406030204" pitchFamily="18" charset="0"/>
                                </a:rPr>
                                <m:t>𝐼</m:t>
                              </m:r>
                              <m:r>
                                <a:rPr lang="en-US" sz="2200" i="1">
                                  <a:latin typeface="Cambria Math" panose="02040503050406030204" pitchFamily="18" charset="0"/>
                                </a:rPr>
                                <m:t>(</m:t>
                              </m:r>
                              <m:sSub>
                                <m:sSubPr>
                                  <m:ctrlPr>
                                    <a:rPr lang="en-US" sz="2200" b="0" i="1" smtClean="0">
                                      <a:latin typeface="Cambria Math"/>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𝑖</m:t>
                                  </m:r>
                                </m:sub>
                              </m:sSub>
                              <m:r>
                                <a:rPr lang="en-US" sz="2200" b="0" i="1" smtClean="0">
                                  <a:latin typeface="Cambria Math" panose="02040503050406030204" pitchFamily="18" charset="0"/>
                                </a:rPr>
                                <m:t>;</m:t>
                              </m:r>
                              <m:sSub>
                                <m:sSubPr>
                                  <m:ctrlPr>
                                    <a:rPr lang="en-US" sz="2200" b="0" i="1" smtClean="0">
                                      <a:latin typeface="Cambria Math"/>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𝑗</m:t>
                                  </m:r>
                                </m:sub>
                              </m:sSub>
                              <m:r>
                                <a:rPr lang="en-US" sz="2200" i="1">
                                  <a:latin typeface="Cambria Math" panose="02040503050406030204" pitchFamily="18" charset="0"/>
                                </a:rPr>
                                <m:t>)</m:t>
                              </m:r>
                            </m:e>
                          </m:nary>
                        </m:e>
                      </m:func>
                    </m:oMath>
                  </m:oMathPara>
                </a14:m>
                <a:endParaRPr lang="en-US" sz="2200" dirty="0"/>
              </a:p>
            </p:txBody>
          </p:sp>
        </mc:Choice>
        <mc:Fallback xmlns="">
          <p:sp>
            <p:nvSpPr>
              <p:cNvPr id="5" name="TextBox 4"/>
              <p:cNvSpPr txBox="1">
                <a:spLocks noRot="1" noChangeAspect="1" noMove="1" noResize="1" noEditPoints="1" noAdjustHandles="1" noChangeArrowheads="1" noChangeShapeType="1" noTextEdit="1"/>
              </p:cNvSpPr>
              <p:nvPr/>
            </p:nvSpPr>
            <p:spPr>
              <a:xfrm>
                <a:off x="1257300" y="2944378"/>
                <a:ext cx="6477000" cy="899670"/>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333500" y="5349245"/>
                <a:ext cx="6477000" cy="33855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200" b="0" i="1" smtClean="0">
                              <a:latin typeface="Cambria Math"/>
                            </a:rPr>
                          </m:ctrlPr>
                        </m:funcPr>
                        <m:fName>
                          <m:r>
                            <m:rPr>
                              <m:sty m:val="p"/>
                            </m:rPr>
                            <a:rPr lang="en-US" sz="2200" b="0" i="0" smtClean="0">
                              <a:latin typeface="Cambria Math" panose="02040503050406030204" pitchFamily="18" charset="0"/>
                            </a:rPr>
                            <m:t>max</m:t>
                          </m:r>
                        </m:fName>
                        <m:e>
                          <m:r>
                            <m:rPr>
                              <m:sty m:val="p"/>
                            </m:rPr>
                            <a:rPr lang="el-GR" sz="2200" b="0" i="1" smtClean="0">
                              <a:latin typeface="Cambria Math" panose="02040503050406030204" pitchFamily="18" charset="0"/>
                              <a:ea typeface="Cambria Math" panose="02040503050406030204" pitchFamily="18" charset="0"/>
                            </a:rPr>
                            <m:t>Φ</m:t>
                          </m:r>
                          <m:d>
                            <m:dPr>
                              <m:ctrlPr>
                                <a:rPr lang="en-US" sz="2200" b="0" i="1" smtClean="0">
                                  <a:latin typeface="Cambria Math"/>
                                </a:rPr>
                              </m:ctrlPr>
                            </m:dPr>
                            <m:e>
                              <m:r>
                                <a:rPr lang="en-US" sz="2200" b="0" i="1" smtClean="0">
                                  <a:latin typeface="Cambria Math" panose="02040503050406030204" pitchFamily="18" charset="0"/>
                                </a:rPr>
                                <m:t>𝐷</m:t>
                              </m:r>
                              <m:r>
                                <a:rPr lang="en-US" sz="2200" b="0" i="1" smtClean="0">
                                  <a:latin typeface="Cambria Math" panose="02040503050406030204" pitchFamily="18" charset="0"/>
                                </a:rPr>
                                <m:t>,</m:t>
                              </m:r>
                              <m:r>
                                <a:rPr lang="en-US" sz="2200" b="0" i="1" smtClean="0">
                                  <a:latin typeface="Cambria Math" panose="02040503050406030204" pitchFamily="18" charset="0"/>
                                </a:rPr>
                                <m:t>𝑅</m:t>
                              </m:r>
                            </m:e>
                          </m:d>
                          <m:r>
                            <a:rPr lang="en-US" sz="2200" b="0" i="1" smtClean="0">
                              <a:latin typeface="Cambria Math" panose="02040503050406030204" pitchFamily="18" charset="0"/>
                            </a:rPr>
                            <m:t>,</m:t>
                          </m:r>
                          <m:r>
                            <m:rPr>
                              <m:sty m:val="p"/>
                            </m:rPr>
                            <a:rPr lang="el-GR" sz="2200" i="1">
                              <a:latin typeface="Cambria Math" panose="02040503050406030204" pitchFamily="18" charset="0"/>
                              <a:ea typeface="Cambria Math" panose="02040503050406030204" pitchFamily="18" charset="0"/>
                            </a:rPr>
                            <m:t>Φ</m:t>
                          </m:r>
                          <m:r>
                            <a:rPr lang="en-US" sz="2200" b="0" i="1" smtClean="0">
                              <a:latin typeface="Cambria Math" panose="02040503050406030204" pitchFamily="18" charset="0"/>
                            </a:rPr>
                            <m:t>=</m:t>
                          </m:r>
                          <m:r>
                            <a:rPr lang="en-US" sz="2200" b="0" i="1" smtClean="0">
                              <a:latin typeface="Cambria Math" panose="02040503050406030204" pitchFamily="18" charset="0"/>
                            </a:rPr>
                            <m:t>𝐷</m:t>
                          </m:r>
                          <m:r>
                            <a:rPr lang="en-US" sz="2200" b="0" i="1" smtClean="0">
                              <a:latin typeface="Cambria Math" panose="02040503050406030204" pitchFamily="18" charset="0"/>
                            </a:rPr>
                            <m:t>−</m:t>
                          </m:r>
                          <m:r>
                            <a:rPr lang="en-US" sz="2200" b="0" i="1" smtClean="0">
                              <a:latin typeface="Cambria Math" panose="02040503050406030204" pitchFamily="18" charset="0"/>
                            </a:rPr>
                            <m:t>𝑅</m:t>
                          </m:r>
                        </m:e>
                      </m:func>
                    </m:oMath>
                  </m:oMathPara>
                </a14:m>
                <a:endParaRPr lang="en-US" sz="2200" dirty="0"/>
              </a:p>
            </p:txBody>
          </p:sp>
        </mc:Choice>
        <mc:Fallback xmlns="">
          <p:sp>
            <p:nvSpPr>
              <p:cNvPr id="6" name="TextBox 5"/>
              <p:cNvSpPr txBox="1">
                <a:spLocks noRot="1" noChangeAspect="1" noMove="1" noResize="1" noEditPoints="1" noAdjustHandles="1" noChangeArrowheads="1" noChangeShapeType="1" noTextEdit="1"/>
              </p:cNvSpPr>
              <p:nvPr/>
            </p:nvSpPr>
            <p:spPr>
              <a:xfrm>
                <a:off x="1333500" y="5349245"/>
                <a:ext cx="6477000" cy="338554"/>
              </a:xfrm>
              <a:prstGeom prst="rect">
                <a:avLst/>
              </a:prstGeom>
              <a:blipFill rotWithShape="0">
                <a:blip r:embed="rId3"/>
                <a:stretch>
                  <a:fillRect b="-9091"/>
                </a:stretch>
              </a:blipFill>
            </p:spPr>
            <p:txBody>
              <a:bodyPr/>
              <a:lstStyle/>
              <a:p>
                <a:r>
                  <a:rPr lang="en-US">
                    <a:noFill/>
                  </a:rPr>
                  <a:t> </a:t>
                </a:r>
              </a:p>
            </p:txBody>
          </p:sp>
        </mc:Fallback>
      </mc:AlternateContent>
    </p:spTree>
    <p:extLst>
      <p:ext uri="{BB962C8B-B14F-4D97-AF65-F5344CB8AC3E}">
        <p14:creationId xmlns:p14="http://schemas.microsoft.com/office/powerpoint/2010/main" val="3769346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Background</a:t>
            </a:r>
          </a:p>
          <a:p>
            <a:pPr lvl="1"/>
            <a:r>
              <a:rPr lang="en-US" dirty="0"/>
              <a:t>Motivation for EEG Research</a:t>
            </a:r>
          </a:p>
          <a:p>
            <a:pPr lvl="1"/>
            <a:r>
              <a:rPr lang="en-US" dirty="0" smtClean="0"/>
              <a:t>EEG testing methods</a:t>
            </a:r>
            <a:endParaRPr lang="en-US" dirty="0"/>
          </a:p>
          <a:p>
            <a:r>
              <a:rPr lang="en-US" dirty="0"/>
              <a:t>Literature Review</a:t>
            </a:r>
          </a:p>
          <a:p>
            <a:pPr lvl="1"/>
            <a:r>
              <a:rPr lang="en-US" dirty="0" err="1"/>
              <a:t>Makeig</a:t>
            </a:r>
            <a:endParaRPr lang="en-US" dirty="0"/>
          </a:p>
          <a:p>
            <a:pPr lvl="1"/>
            <a:r>
              <a:rPr lang="en-US" dirty="0"/>
              <a:t>Peng</a:t>
            </a:r>
          </a:p>
          <a:p>
            <a:pPr lvl="1"/>
            <a:r>
              <a:rPr lang="en-US" dirty="0" err="1"/>
              <a:t>Wulsin</a:t>
            </a:r>
            <a:endParaRPr lang="en-US" dirty="0"/>
          </a:p>
          <a:p>
            <a:r>
              <a:rPr lang="en-US" dirty="0" smtClean="0"/>
              <a:t>Field of Interest</a:t>
            </a:r>
          </a:p>
          <a:p>
            <a:r>
              <a:rPr lang="en-US" dirty="0" smtClean="0"/>
              <a:t>Applications</a:t>
            </a:r>
          </a:p>
          <a:p>
            <a:pPr lvl="1"/>
            <a:endParaRPr lang="en-US" dirty="0"/>
          </a:p>
        </p:txBody>
      </p:sp>
    </p:spTree>
    <p:extLst>
      <p:ext uri="{BB962C8B-B14F-4D97-AF65-F5344CB8AC3E}">
        <p14:creationId xmlns:p14="http://schemas.microsoft.com/office/powerpoint/2010/main" val="35157024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Filters and Wrappers</a:t>
            </a:r>
            <a:endParaRPr lang="en-US" dirty="0"/>
          </a:p>
        </p:txBody>
      </p:sp>
      <p:sp>
        <p:nvSpPr>
          <p:cNvPr id="3" name="Content Placeholder 2"/>
          <p:cNvSpPr>
            <a:spLocks noGrp="1"/>
          </p:cNvSpPr>
          <p:nvPr>
            <p:ph sz="half" idx="1"/>
          </p:nvPr>
        </p:nvSpPr>
        <p:spPr/>
        <p:txBody>
          <a:bodyPr/>
          <a:lstStyle/>
          <a:p>
            <a:r>
              <a:rPr lang="en-US" dirty="0" smtClean="0"/>
              <a:t>Forward Wrapper</a:t>
            </a:r>
          </a:p>
          <a:p>
            <a:pPr lvl="1"/>
            <a:r>
              <a:rPr lang="en-US" dirty="0" smtClean="0"/>
              <a:t>Add features along an optimization parameter</a:t>
            </a:r>
          </a:p>
          <a:p>
            <a:r>
              <a:rPr lang="en-US" dirty="0" smtClean="0"/>
              <a:t>Backward Wrapper</a:t>
            </a:r>
          </a:p>
          <a:p>
            <a:pPr lvl="1"/>
            <a:r>
              <a:rPr lang="en-US" dirty="0" smtClean="0"/>
              <a:t>Remove features along an optimization parameter</a:t>
            </a:r>
            <a:endParaRPr lang="en-US" dirty="0"/>
          </a:p>
        </p:txBody>
      </p:sp>
      <p:sp>
        <p:nvSpPr>
          <p:cNvPr id="4" name="Content Placeholder 3"/>
          <p:cNvSpPr>
            <a:spLocks noGrp="1"/>
          </p:cNvSpPr>
          <p:nvPr>
            <p:ph sz="half" idx="2"/>
          </p:nvPr>
        </p:nvSpPr>
        <p:spPr/>
        <p:txBody>
          <a:bodyPr/>
          <a:lstStyle/>
          <a:p>
            <a:r>
              <a:rPr lang="en-US" dirty="0" smtClean="0"/>
              <a:t>Filters do not directly optimize the minimum classification error rate, however they often generate sets that span classifiers robustly</a:t>
            </a:r>
          </a:p>
          <a:p>
            <a:pPr lvl="1"/>
            <a:r>
              <a:rPr lang="en-US" dirty="0" smtClean="0"/>
              <a:t>Ex: </a:t>
            </a:r>
            <a:r>
              <a:rPr lang="en-US" dirty="0" err="1" smtClean="0"/>
              <a:t>mRMR</a:t>
            </a:r>
            <a:r>
              <a:rPr lang="en-US" dirty="0" smtClean="0"/>
              <a:t> &amp; Max-Relevance</a:t>
            </a:r>
            <a:endParaRPr lang="en-US" dirty="0"/>
          </a:p>
        </p:txBody>
      </p:sp>
    </p:spTree>
    <p:extLst>
      <p:ext uri="{BB962C8B-B14F-4D97-AF65-F5344CB8AC3E}">
        <p14:creationId xmlns:p14="http://schemas.microsoft.com/office/powerpoint/2010/main" val="35956178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Classifiers and Data</a:t>
            </a:r>
            <a:endParaRPr lang="en-US" dirty="0"/>
          </a:p>
        </p:txBody>
      </p:sp>
      <p:sp>
        <p:nvSpPr>
          <p:cNvPr id="3" name="Content Placeholder 2"/>
          <p:cNvSpPr>
            <a:spLocks noGrp="1"/>
          </p:cNvSpPr>
          <p:nvPr>
            <p:ph sz="half" idx="1"/>
          </p:nvPr>
        </p:nvSpPr>
        <p:spPr/>
        <p:txBody>
          <a:bodyPr/>
          <a:lstStyle/>
          <a:p>
            <a:r>
              <a:rPr lang="en-US" dirty="0" smtClean="0"/>
              <a:t>Classifiers</a:t>
            </a:r>
          </a:p>
          <a:p>
            <a:pPr lvl="1"/>
            <a:r>
              <a:rPr lang="en-US" dirty="0" smtClean="0"/>
              <a:t>Naïve Bayes (NB)</a:t>
            </a:r>
          </a:p>
          <a:p>
            <a:pPr lvl="1"/>
            <a:r>
              <a:rPr lang="en-US" dirty="0" smtClean="0"/>
              <a:t>Support Vector Machines (SVM)</a:t>
            </a:r>
          </a:p>
          <a:p>
            <a:pPr lvl="1"/>
            <a:r>
              <a:rPr lang="en-US" dirty="0" smtClean="0"/>
              <a:t>Linear Discriminant Analysis (LDA)</a:t>
            </a:r>
          </a:p>
          <a:p>
            <a:r>
              <a:rPr lang="en-US" dirty="0" smtClean="0"/>
              <a:t>Testing Method</a:t>
            </a:r>
          </a:p>
          <a:p>
            <a:pPr lvl="1"/>
            <a:r>
              <a:rPr lang="en-US" dirty="0" smtClean="0"/>
              <a:t>10-fold cross validation (10-fold CV)</a:t>
            </a:r>
          </a:p>
          <a:p>
            <a:pPr lvl="1"/>
            <a:r>
              <a:rPr lang="en-US" dirty="0" smtClean="0"/>
              <a:t>Leave One Out Cross Validation (LOOCV)</a:t>
            </a:r>
          </a:p>
          <a:p>
            <a:endParaRPr lang="en-US" dirty="0"/>
          </a:p>
        </p:txBody>
      </p:sp>
      <p:sp>
        <p:nvSpPr>
          <p:cNvPr id="4" name="Content Placeholder 3"/>
          <p:cNvSpPr>
            <a:spLocks noGrp="1"/>
          </p:cNvSpPr>
          <p:nvPr>
            <p:ph sz="half" idx="2"/>
          </p:nvPr>
        </p:nvSpPr>
        <p:spPr/>
        <p:txBody>
          <a:bodyPr/>
          <a:lstStyle/>
          <a:p>
            <a:r>
              <a:rPr lang="en-US" dirty="0" smtClean="0"/>
              <a:t>Continuous Data</a:t>
            </a:r>
          </a:p>
          <a:p>
            <a:pPr lvl="1"/>
            <a:r>
              <a:rPr lang="en-US" dirty="0" smtClean="0"/>
              <a:t>NCI – National Cancer Institute gene data</a:t>
            </a:r>
          </a:p>
          <a:p>
            <a:pPr lvl="1"/>
            <a:r>
              <a:rPr lang="en-US" dirty="0" smtClean="0"/>
              <a:t>LYM – Lymphoma gene features</a:t>
            </a:r>
            <a:endParaRPr lang="en-US" dirty="0"/>
          </a:p>
          <a:p>
            <a:r>
              <a:rPr lang="en-US" dirty="0" smtClean="0"/>
              <a:t>Discrete Data*</a:t>
            </a:r>
          </a:p>
          <a:p>
            <a:pPr lvl="1"/>
            <a:r>
              <a:rPr lang="en-US" dirty="0" smtClean="0"/>
              <a:t>HDR – handwritten digits</a:t>
            </a:r>
          </a:p>
          <a:p>
            <a:pPr lvl="1"/>
            <a:r>
              <a:rPr lang="en-US" dirty="0" smtClean="0"/>
              <a:t>ARR – Arrhythmia Data</a:t>
            </a:r>
          </a:p>
          <a:p>
            <a:pPr lvl="1"/>
            <a:r>
              <a:rPr lang="en-US" dirty="0" smtClean="0"/>
              <a:t>*made discrete via a </a:t>
            </a:r>
            <a:r>
              <a:rPr lang="en-US" dirty="0" err="1" smtClean="0"/>
              <a:t>Parzen</a:t>
            </a:r>
            <a:r>
              <a:rPr lang="en-US" dirty="0" smtClean="0"/>
              <a:t> window</a:t>
            </a:r>
          </a:p>
        </p:txBody>
      </p:sp>
    </p:spTree>
    <p:extLst>
      <p:ext uri="{BB962C8B-B14F-4D97-AF65-F5344CB8AC3E}">
        <p14:creationId xmlns:p14="http://schemas.microsoft.com/office/powerpoint/2010/main" val="429333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66800" y="1248805"/>
            <a:ext cx="6866549" cy="5456795"/>
          </a:xfrm>
        </p:spPr>
      </p:pic>
      <p:sp>
        <p:nvSpPr>
          <p:cNvPr id="6" name="TextBox 5"/>
          <p:cNvSpPr txBox="1"/>
          <p:nvPr/>
        </p:nvSpPr>
        <p:spPr>
          <a:xfrm>
            <a:off x="0" y="6642556"/>
            <a:ext cx="9154296" cy="215444"/>
          </a:xfrm>
          <a:prstGeom prst="rect">
            <a:avLst/>
          </a:prstGeom>
          <a:noFill/>
        </p:spPr>
        <p:txBody>
          <a:bodyPr wrap="square" rtlCol="0">
            <a:spAutoFit/>
          </a:bodyPr>
          <a:lstStyle/>
          <a:p>
            <a:r>
              <a:rPr lang="en-US" sz="800" dirty="0" err="1" smtClean="0"/>
              <a:t>Hanchuan</a:t>
            </a:r>
            <a:r>
              <a:rPr lang="en-US" sz="800" dirty="0" smtClean="0"/>
              <a:t> Peng et al. </a:t>
            </a:r>
            <a:r>
              <a:rPr lang="en-US" sz="800" i="1" dirty="0" smtClean="0"/>
              <a:t>Feature Selection Based on Mutual Information: Criteria of Max-Dependency, Max-Relevance, and Min-Redundancy</a:t>
            </a:r>
            <a:r>
              <a:rPr lang="en-US" sz="800" dirty="0" smtClean="0"/>
              <a:t>. IEEE Trans. Pattern Analysis and Machine Intel. 2005</a:t>
            </a:r>
            <a:endParaRPr lang="en-US" sz="800" dirty="0"/>
          </a:p>
        </p:txBody>
      </p:sp>
    </p:spTree>
    <p:extLst>
      <p:ext uri="{BB962C8B-B14F-4D97-AF65-F5344CB8AC3E}">
        <p14:creationId xmlns:p14="http://schemas.microsoft.com/office/powerpoint/2010/main" val="1480832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Wrapper Effectiveness, Classifier Error</a:t>
            </a:r>
            <a:endParaRPr lang="en-US" dirty="0"/>
          </a:p>
        </p:txBody>
      </p:sp>
      <p:sp>
        <p:nvSpPr>
          <p:cNvPr id="3" name="Content Placeholder 2"/>
          <p:cNvSpPr>
            <a:spLocks noGrp="1"/>
          </p:cNvSpPr>
          <p:nvPr>
            <p:ph sz="half" idx="1"/>
          </p:nvPr>
        </p:nvSpPr>
        <p:spPr>
          <a:xfrm>
            <a:off x="457200" y="4648200"/>
            <a:ext cx="8229600" cy="1743456"/>
          </a:xfrm>
        </p:spPr>
        <p:txBody>
          <a:bodyPr/>
          <a:lstStyle/>
          <a:p>
            <a:pPr marL="0" indent="0" algn="ctr">
              <a:buNone/>
            </a:pPr>
            <a:r>
              <a:rPr lang="en-US" dirty="0" err="1" smtClean="0"/>
              <a:t>mRMR</a:t>
            </a:r>
            <a:r>
              <a:rPr lang="en-US" dirty="0" smtClean="0"/>
              <a:t> outperforms other features across nearly all classifiers and data sets, however the performance is not consistent</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63649" y="1511300"/>
            <a:ext cx="7616701" cy="2894669"/>
          </a:xfrm>
        </p:spPr>
      </p:pic>
      <p:sp>
        <p:nvSpPr>
          <p:cNvPr id="6" name="TextBox 5"/>
          <p:cNvSpPr txBox="1"/>
          <p:nvPr/>
        </p:nvSpPr>
        <p:spPr>
          <a:xfrm>
            <a:off x="4343400" y="6519446"/>
            <a:ext cx="4810896" cy="338554"/>
          </a:xfrm>
          <a:prstGeom prst="rect">
            <a:avLst/>
          </a:prstGeom>
          <a:noFill/>
        </p:spPr>
        <p:txBody>
          <a:bodyPr wrap="square" rtlCol="0">
            <a:spAutoFit/>
          </a:bodyPr>
          <a:lstStyle/>
          <a:p>
            <a:r>
              <a:rPr lang="en-US" sz="800" dirty="0" err="1" smtClean="0"/>
              <a:t>Hanchuan</a:t>
            </a:r>
            <a:r>
              <a:rPr lang="en-US" sz="800" dirty="0" smtClean="0"/>
              <a:t> Peng et al. </a:t>
            </a:r>
            <a:r>
              <a:rPr lang="en-US" sz="800" i="1" dirty="0" smtClean="0"/>
              <a:t>Feature Selection Based on Mutual Information: Criteria of Max-</a:t>
            </a:r>
            <a:r>
              <a:rPr lang="en-US" sz="800" i="1" dirty="0" err="1" smtClean="0"/>
              <a:t>Dependecny</a:t>
            </a:r>
            <a:r>
              <a:rPr lang="en-US" sz="800" i="1" dirty="0" smtClean="0"/>
              <a:t>, Max-Relevance, and Min-Redundancy</a:t>
            </a:r>
            <a:r>
              <a:rPr lang="en-US" sz="800" dirty="0" smtClean="0"/>
              <a:t>. IEEE Trans. Pattern Analysis and Machine Intelligence. 2005</a:t>
            </a:r>
            <a:endParaRPr lang="en-US" sz="800" dirty="0"/>
          </a:p>
        </p:txBody>
      </p:sp>
    </p:spTree>
    <p:extLst>
      <p:ext uri="{BB962C8B-B14F-4D97-AF65-F5344CB8AC3E}">
        <p14:creationId xmlns:p14="http://schemas.microsoft.com/office/powerpoint/2010/main" val="3777575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Effectiveness</a:t>
            </a:r>
            <a:endParaRPr lang="en-US" dirty="0"/>
          </a:p>
        </p:txBody>
      </p:sp>
      <p:sp>
        <p:nvSpPr>
          <p:cNvPr id="3" name="Content Placeholder 2"/>
          <p:cNvSpPr>
            <a:spLocks noGrp="1"/>
          </p:cNvSpPr>
          <p:nvPr>
            <p:ph sz="half" idx="1"/>
          </p:nvPr>
        </p:nvSpPr>
        <p:spPr>
          <a:xfrm>
            <a:off x="457200" y="4717222"/>
            <a:ext cx="8229600" cy="1674434"/>
          </a:xfrm>
        </p:spPr>
        <p:txBody>
          <a:bodyPr>
            <a:normAutofit fontScale="85000" lnSpcReduction="10000"/>
          </a:bodyPr>
          <a:lstStyle/>
          <a:p>
            <a:pPr marL="0" indent="0" algn="ctr">
              <a:buNone/>
            </a:pPr>
            <a:r>
              <a:rPr lang="en-US" dirty="0" err="1" smtClean="0"/>
              <a:t>mRMR’s</a:t>
            </a:r>
            <a:r>
              <a:rPr lang="en-US" dirty="0" smtClean="0"/>
              <a:t> time to compute features is a considerable improvement on continuous data. Using 40 features exceeds the number of classes in each data set and, in some cases, exceeds the number of training samples.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2000" y="1828800"/>
            <a:ext cx="7616522" cy="2583622"/>
          </a:xfrm>
        </p:spPr>
      </p:pic>
      <p:sp>
        <p:nvSpPr>
          <p:cNvPr id="6" name="TextBox 5"/>
          <p:cNvSpPr txBox="1"/>
          <p:nvPr/>
        </p:nvSpPr>
        <p:spPr>
          <a:xfrm>
            <a:off x="5562600" y="6396335"/>
            <a:ext cx="3591696" cy="461665"/>
          </a:xfrm>
          <a:prstGeom prst="rect">
            <a:avLst/>
          </a:prstGeom>
          <a:noFill/>
        </p:spPr>
        <p:txBody>
          <a:bodyPr wrap="square" rtlCol="0">
            <a:spAutoFit/>
          </a:bodyPr>
          <a:lstStyle/>
          <a:p>
            <a:r>
              <a:rPr lang="en-US" sz="800" dirty="0" err="1" smtClean="0"/>
              <a:t>Hanchuan</a:t>
            </a:r>
            <a:r>
              <a:rPr lang="en-US" sz="800" dirty="0" smtClean="0"/>
              <a:t> Peng et al. </a:t>
            </a:r>
            <a:r>
              <a:rPr lang="en-US" sz="800" i="1" dirty="0" smtClean="0"/>
              <a:t>Feature Selection Based on Mutual Information: Criteria of Max-</a:t>
            </a:r>
            <a:r>
              <a:rPr lang="en-US" sz="800" i="1" dirty="0" err="1" smtClean="0"/>
              <a:t>Dependecny</a:t>
            </a:r>
            <a:r>
              <a:rPr lang="en-US" sz="800" i="1" dirty="0" smtClean="0"/>
              <a:t>, Max-Relevance, and Min-Redundancy</a:t>
            </a:r>
            <a:r>
              <a:rPr lang="en-US" sz="800" dirty="0" smtClean="0"/>
              <a:t>. IEEE Trans. Pattern Analysis and Machine Intelligence. 2005</a:t>
            </a:r>
            <a:endParaRPr lang="en-US" sz="800" dirty="0"/>
          </a:p>
        </p:txBody>
      </p:sp>
    </p:spTree>
    <p:extLst>
      <p:ext uri="{BB962C8B-B14F-4D97-AF65-F5344CB8AC3E}">
        <p14:creationId xmlns:p14="http://schemas.microsoft.com/office/powerpoint/2010/main" val="1790564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5443728"/>
            <a:ext cx="8077200" cy="1185672"/>
          </a:xfrm>
        </p:spPr>
        <p:txBody>
          <a:bodyPr>
            <a:normAutofit fontScale="85000" lnSpcReduction="10000"/>
          </a:bodyPr>
          <a:lstStyle/>
          <a:p>
            <a:pPr marL="0" indent="0" algn="ctr">
              <a:buNone/>
            </a:pPr>
            <a:r>
              <a:rPr lang="en-US" dirty="0" smtClean="0"/>
              <a:t>Given enough features </a:t>
            </a:r>
            <a:r>
              <a:rPr lang="en-US" dirty="0" err="1" smtClean="0"/>
              <a:t>mRMR</a:t>
            </a:r>
            <a:r>
              <a:rPr lang="en-US" dirty="0" smtClean="0"/>
              <a:t> always wins out, but with less features the results aren’t clear. The best feature selection does not indicate the best number of features.</a:t>
            </a:r>
            <a:endParaRPr lang="en-US" dirty="0"/>
          </a:p>
        </p:txBody>
      </p:sp>
      <p:sp>
        <p:nvSpPr>
          <p:cNvPr id="2" name="Title 1"/>
          <p:cNvSpPr>
            <a:spLocks noGrp="1"/>
          </p:cNvSpPr>
          <p:nvPr>
            <p:ph type="title"/>
          </p:nvPr>
        </p:nvSpPr>
        <p:spPr/>
        <p:txBody>
          <a:bodyPr/>
          <a:lstStyle/>
          <a:p>
            <a:r>
              <a:rPr lang="en-US" dirty="0" smtClean="0"/>
              <a:t>Conclusion</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254625" y="1404037"/>
            <a:ext cx="4634749" cy="4039691"/>
          </a:xfrm>
        </p:spPr>
      </p:pic>
      <p:sp>
        <p:nvSpPr>
          <p:cNvPr id="8" name="TextBox 7"/>
          <p:cNvSpPr txBox="1"/>
          <p:nvPr/>
        </p:nvSpPr>
        <p:spPr>
          <a:xfrm>
            <a:off x="5562600" y="6396335"/>
            <a:ext cx="3591696" cy="461665"/>
          </a:xfrm>
          <a:prstGeom prst="rect">
            <a:avLst/>
          </a:prstGeom>
          <a:noFill/>
        </p:spPr>
        <p:txBody>
          <a:bodyPr wrap="square" rtlCol="0">
            <a:spAutoFit/>
          </a:bodyPr>
          <a:lstStyle/>
          <a:p>
            <a:r>
              <a:rPr lang="en-US" sz="800" dirty="0" err="1" smtClean="0"/>
              <a:t>Hanchuan</a:t>
            </a:r>
            <a:r>
              <a:rPr lang="en-US" sz="800" dirty="0" smtClean="0"/>
              <a:t> Peng et al. </a:t>
            </a:r>
            <a:r>
              <a:rPr lang="en-US" sz="800" i="1" dirty="0" smtClean="0"/>
              <a:t>Feature Selection Based on Mutual Information: Criteria of Max-</a:t>
            </a:r>
            <a:r>
              <a:rPr lang="en-US" sz="800" i="1" dirty="0" err="1" smtClean="0"/>
              <a:t>Dependecny</a:t>
            </a:r>
            <a:r>
              <a:rPr lang="en-US" sz="800" i="1" dirty="0" smtClean="0"/>
              <a:t>, Max-Relevance, and Min-Redundancy</a:t>
            </a:r>
            <a:r>
              <a:rPr lang="en-US" sz="800" dirty="0" smtClean="0"/>
              <a:t>. IEEE Trans. Pattern Analysis and Machine Intelligence. 2005</a:t>
            </a:r>
            <a:endParaRPr lang="en-US" sz="800" dirty="0"/>
          </a:p>
        </p:txBody>
      </p:sp>
    </p:spTree>
    <p:extLst>
      <p:ext uri="{BB962C8B-B14F-4D97-AF65-F5344CB8AC3E}">
        <p14:creationId xmlns:p14="http://schemas.microsoft.com/office/powerpoint/2010/main" val="2059081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Semi-supervised Deep Belief Nets</a:t>
            </a:r>
            <a:endParaRPr lang="en-US" dirty="0"/>
          </a:p>
        </p:txBody>
      </p:sp>
      <p:sp>
        <p:nvSpPr>
          <p:cNvPr id="4" name="Content Placeholder 3"/>
          <p:cNvSpPr>
            <a:spLocks noGrp="1"/>
          </p:cNvSpPr>
          <p:nvPr>
            <p:ph sz="half" idx="1"/>
          </p:nvPr>
        </p:nvSpPr>
        <p:spPr>
          <a:xfrm>
            <a:off x="457200" y="4876800"/>
            <a:ext cx="8001000" cy="1514856"/>
          </a:xfrm>
        </p:spPr>
        <p:txBody>
          <a:bodyPr/>
          <a:lstStyle/>
          <a:p>
            <a:pPr marL="0" indent="0">
              <a:buNone/>
            </a:pPr>
            <a:r>
              <a:rPr lang="en-US" dirty="0" smtClean="0"/>
              <a:t>Performance of a raw data fed Deep Belief Network for real time feature detection compared to other common techniques</a:t>
            </a:r>
            <a:endParaRPr lang="en-US"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2000" y="1447800"/>
            <a:ext cx="7267841" cy="3200400"/>
          </a:xfrm>
        </p:spPr>
      </p:pic>
      <p:sp>
        <p:nvSpPr>
          <p:cNvPr id="6" name="TextBox 5"/>
          <p:cNvSpPr txBox="1"/>
          <p:nvPr/>
        </p:nvSpPr>
        <p:spPr>
          <a:xfrm>
            <a:off x="5562600" y="6396335"/>
            <a:ext cx="3591696" cy="461665"/>
          </a:xfrm>
          <a:prstGeom prst="rect">
            <a:avLst/>
          </a:prstGeom>
          <a:noFill/>
        </p:spPr>
        <p:txBody>
          <a:bodyPr wrap="square" rtlCol="0">
            <a:spAutoFit/>
          </a:bodyPr>
          <a:lstStyle/>
          <a:p>
            <a:r>
              <a:rPr lang="en-US" sz="800" dirty="0" smtClean="0"/>
              <a:t>D F </a:t>
            </a:r>
            <a:r>
              <a:rPr lang="en-US" sz="800" dirty="0" err="1" smtClean="0"/>
              <a:t>Wulsin</a:t>
            </a:r>
            <a:r>
              <a:rPr lang="en-US" sz="800" dirty="0" smtClean="0"/>
              <a:t> et al. </a:t>
            </a:r>
            <a:r>
              <a:rPr lang="en-US" sz="800" i="1" dirty="0" smtClean="0"/>
              <a:t>Modeling electroencephalography waveforms with semi-supervised deep belief nets: fast classification and anomaly measurement</a:t>
            </a:r>
            <a:r>
              <a:rPr lang="en-US" sz="800" dirty="0" smtClean="0"/>
              <a:t>. J. Neural Eng.. 2011</a:t>
            </a:r>
            <a:endParaRPr lang="en-US" sz="800" dirty="0"/>
          </a:p>
        </p:txBody>
      </p:sp>
    </p:spTree>
    <p:extLst>
      <p:ext uri="{BB962C8B-B14F-4D97-AF65-F5344CB8AC3E}">
        <p14:creationId xmlns:p14="http://schemas.microsoft.com/office/powerpoint/2010/main" val="27349921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Sets and Evaluation</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Data Source</a:t>
            </a:r>
          </a:p>
          <a:p>
            <a:pPr lvl="1"/>
            <a:r>
              <a:rPr lang="en-US" dirty="0" smtClean="0"/>
              <a:t>256Hz sample rate from 11 patients</a:t>
            </a:r>
          </a:p>
          <a:p>
            <a:pPr lvl="1"/>
            <a:r>
              <a:rPr lang="en-US" dirty="0" smtClean="0"/>
              <a:t>Separated into channel-seconds pulled randomly from 13 2hr annotated segments</a:t>
            </a:r>
          </a:p>
          <a:p>
            <a:pPr lvl="1"/>
            <a:r>
              <a:rPr lang="en-US" dirty="0" smtClean="0"/>
              <a:t>All data is normalized</a:t>
            </a:r>
          </a:p>
          <a:p>
            <a:r>
              <a:rPr lang="en-US" i="1" dirty="0"/>
              <a:t>r</a:t>
            </a:r>
            <a:r>
              <a:rPr lang="en-US" i="1" dirty="0" smtClean="0"/>
              <a:t>aw256</a:t>
            </a:r>
          </a:p>
          <a:p>
            <a:pPr lvl="1"/>
            <a:r>
              <a:rPr lang="en-US" dirty="0" smtClean="0"/>
              <a:t>Uses the original data source</a:t>
            </a:r>
          </a:p>
          <a:p>
            <a:r>
              <a:rPr lang="en-US" i="1" dirty="0"/>
              <a:t>f</a:t>
            </a:r>
            <a:r>
              <a:rPr lang="en-US" i="1" dirty="0" smtClean="0"/>
              <a:t>eat16</a:t>
            </a:r>
          </a:p>
          <a:p>
            <a:pPr lvl="1"/>
            <a:r>
              <a:rPr lang="en-US" dirty="0" smtClean="0"/>
              <a:t>KNN (k=3) selected hand-define features </a:t>
            </a:r>
          </a:p>
          <a:p>
            <a:r>
              <a:rPr lang="en-US" i="1" dirty="0"/>
              <a:t>p</a:t>
            </a:r>
            <a:r>
              <a:rPr lang="en-US" i="1" dirty="0" smtClean="0"/>
              <a:t>ca20</a:t>
            </a:r>
          </a:p>
          <a:p>
            <a:pPr lvl="1"/>
            <a:r>
              <a:rPr lang="en-US" dirty="0" smtClean="0"/>
              <a:t>Resolves first 20 eigenvectors that account for 92.75% of the variance</a:t>
            </a:r>
          </a:p>
          <a:p>
            <a:endParaRPr lang="en-US" dirty="0"/>
          </a:p>
        </p:txBody>
      </p:sp>
      <p:sp>
        <p:nvSpPr>
          <p:cNvPr id="4" name="Content Placeholder 3"/>
          <p:cNvSpPr>
            <a:spLocks noGrp="1"/>
          </p:cNvSpPr>
          <p:nvPr>
            <p:ph sz="half" idx="2"/>
          </p:nvPr>
        </p:nvSpPr>
        <p:spPr/>
        <p:txBody>
          <a:bodyPr>
            <a:normAutofit fontScale="77500" lnSpcReduction="20000"/>
          </a:bodyPr>
          <a:lstStyle/>
          <a:p>
            <a:r>
              <a:rPr lang="en-US" dirty="0" smtClean="0"/>
              <a:t>Detection performance stems from the </a:t>
            </a:r>
            <a:r>
              <a:rPr lang="en-US" i="1" dirty="0" smtClean="0"/>
              <a:t>F</a:t>
            </a:r>
            <a:r>
              <a:rPr lang="en-US" i="1" baseline="-25000" dirty="0" smtClean="0"/>
              <a:t>1</a:t>
            </a:r>
            <a:r>
              <a:rPr lang="en-US" i="1" dirty="0" smtClean="0"/>
              <a:t> </a:t>
            </a:r>
            <a:r>
              <a:rPr lang="en-US" dirty="0" smtClean="0"/>
              <a:t>measure</a:t>
            </a:r>
          </a:p>
          <a:p>
            <a:endParaRPr lang="en-US" dirty="0"/>
          </a:p>
          <a:p>
            <a:endParaRPr lang="en-US" dirty="0" smtClean="0"/>
          </a:p>
          <a:p>
            <a:endParaRPr lang="en-US" dirty="0" smtClean="0"/>
          </a:p>
          <a:p>
            <a:r>
              <a:rPr lang="en-US" dirty="0" smtClean="0"/>
              <a:t>Speed is evaluated </a:t>
            </a:r>
            <a:r>
              <a:rPr lang="en-US" i="1" dirty="0" smtClean="0"/>
              <a:t>w.r.t.</a:t>
            </a:r>
            <a:r>
              <a:rPr lang="en-US" dirty="0" smtClean="0"/>
              <a:t> performance in seconds</a:t>
            </a:r>
          </a:p>
          <a:p>
            <a:endParaRPr lang="en-US" dirty="0"/>
          </a:p>
          <a:p>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4582885" y="2362200"/>
                <a:ext cx="3989105" cy="7816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200" b="0" i="1" smtClean="0">
                              <a:latin typeface="Cambria Math"/>
                            </a:rPr>
                          </m:ctrlPr>
                        </m:sSubPr>
                        <m:e>
                          <m:r>
                            <a:rPr lang="en-US" sz="2200" b="0" i="1" smtClean="0">
                              <a:latin typeface="Cambria Math"/>
                            </a:rPr>
                            <m:t>𝐹</m:t>
                          </m:r>
                        </m:e>
                        <m:sub>
                          <m:r>
                            <a:rPr lang="en-US" sz="2200" b="0" i="1" smtClean="0">
                              <a:latin typeface="Cambria Math"/>
                            </a:rPr>
                            <m:t>1</m:t>
                          </m:r>
                        </m:sub>
                      </m:sSub>
                      <m:r>
                        <a:rPr lang="en-US" sz="2200" b="0" i="1" smtClean="0">
                          <a:latin typeface="Cambria Math"/>
                        </a:rPr>
                        <m:t>=</m:t>
                      </m:r>
                      <m:r>
                        <a:rPr lang="en-US" sz="2200" b="0" i="1" smtClean="0">
                          <a:latin typeface="Cambria Math"/>
                        </a:rPr>
                        <m:t>2</m:t>
                      </m:r>
                      <m:f>
                        <m:fPr>
                          <m:ctrlPr>
                            <a:rPr lang="en-US" sz="2200" b="0" i="1" smtClean="0">
                              <a:latin typeface="Cambria Math"/>
                            </a:rPr>
                          </m:ctrlPr>
                        </m:fPr>
                        <m:num>
                          <m:r>
                            <a:rPr lang="en-US" sz="2200" b="0" i="1" smtClean="0">
                              <a:latin typeface="Cambria Math"/>
                            </a:rPr>
                            <m:t>𝑠𝑒𝑛𝑠𝑖𝑡𝑖𝑣𝑖𝑡𝑦</m:t>
                          </m:r>
                          <m:r>
                            <a:rPr lang="en-US" sz="2200" b="0" i="1" smtClean="0">
                              <a:latin typeface="Cambria Math"/>
                              <a:ea typeface="Cambria Math"/>
                            </a:rPr>
                            <m:t>∙</m:t>
                          </m:r>
                          <m:r>
                            <a:rPr lang="en-US" sz="2200" b="0" i="1" smtClean="0">
                              <a:latin typeface="Cambria Math"/>
                              <a:ea typeface="Cambria Math"/>
                            </a:rPr>
                            <m:t>𝑝𝑟𝑒𝑐𝑖𝑠𝑖𝑜𝑛</m:t>
                          </m:r>
                        </m:num>
                        <m:den>
                          <m:r>
                            <a:rPr lang="en-US" sz="2200" b="0" i="1" smtClean="0">
                              <a:latin typeface="Cambria Math"/>
                            </a:rPr>
                            <m:t>𝑠𝑒𝑛𝑠𝑖𝑡𝑖𝑣𝑖𝑡𝑦</m:t>
                          </m:r>
                          <m:r>
                            <a:rPr lang="en-US" sz="2200" b="0" i="1" smtClean="0">
                              <a:latin typeface="Cambria Math"/>
                            </a:rPr>
                            <m:t>+</m:t>
                          </m:r>
                          <m:r>
                            <a:rPr lang="en-US" sz="2200" b="0" i="1" smtClean="0">
                              <a:latin typeface="Cambria Math"/>
                            </a:rPr>
                            <m:t>𝑝𝑟𝑒𝑐𝑖𝑠𝑖𝑜𝑛</m:t>
                          </m:r>
                        </m:den>
                      </m:f>
                    </m:oMath>
                  </m:oMathPara>
                </a14:m>
                <a:endParaRPr lang="en-US" sz="2200" dirty="0"/>
              </a:p>
            </p:txBody>
          </p:sp>
        </mc:Choice>
        <mc:Fallback xmlns="">
          <p:sp>
            <p:nvSpPr>
              <p:cNvPr id="5" name="TextBox 4"/>
              <p:cNvSpPr txBox="1">
                <a:spLocks noRot="1" noChangeAspect="1" noMove="1" noResize="1" noEditPoints="1" noAdjustHandles="1" noChangeArrowheads="1" noChangeShapeType="1" noTextEdit="1"/>
              </p:cNvSpPr>
              <p:nvPr/>
            </p:nvSpPr>
            <p:spPr>
              <a:xfrm>
                <a:off x="4582885" y="2362200"/>
                <a:ext cx="3989105" cy="781689"/>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81088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48"/>
            <a:ext cx="8229600" cy="990600"/>
          </a:xfrm>
        </p:spPr>
        <p:txBody>
          <a:bodyPr/>
          <a:lstStyle/>
          <a:p>
            <a:r>
              <a:rPr lang="en-US" dirty="0" smtClean="0"/>
              <a:t>Features</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351489" y="1524000"/>
            <a:ext cx="6123319" cy="4765618"/>
          </a:xfrm>
        </p:spPr>
      </p:pic>
      <p:sp>
        <p:nvSpPr>
          <p:cNvPr id="7" name="TextBox 6"/>
          <p:cNvSpPr txBox="1"/>
          <p:nvPr/>
        </p:nvSpPr>
        <p:spPr>
          <a:xfrm>
            <a:off x="5105400" y="6519446"/>
            <a:ext cx="4048896" cy="338554"/>
          </a:xfrm>
          <a:prstGeom prst="rect">
            <a:avLst/>
          </a:prstGeom>
          <a:noFill/>
        </p:spPr>
        <p:txBody>
          <a:bodyPr wrap="square" rtlCol="0">
            <a:spAutoFit/>
          </a:bodyPr>
          <a:lstStyle/>
          <a:p>
            <a:r>
              <a:rPr lang="en-US" sz="800" dirty="0" smtClean="0"/>
              <a:t>D F </a:t>
            </a:r>
            <a:r>
              <a:rPr lang="en-US" sz="800" dirty="0" err="1" smtClean="0"/>
              <a:t>Wulsin</a:t>
            </a:r>
            <a:r>
              <a:rPr lang="en-US" sz="800" dirty="0" smtClean="0"/>
              <a:t> et al. </a:t>
            </a:r>
            <a:r>
              <a:rPr lang="en-US" sz="800" i="1" dirty="0" smtClean="0"/>
              <a:t>Modeling electroencephalography waveforms with semi-supervised deep belief nets: fast classification and anomaly measurement</a:t>
            </a:r>
            <a:r>
              <a:rPr lang="en-US" sz="800" dirty="0" smtClean="0"/>
              <a:t>. J. Neural Eng.. 2011</a:t>
            </a:r>
            <a:endParaRPr lang="en-US" sz="800" dirty="0"/>
          </a:p>
        </p:txBody>
      </p:sp>
      <p:sp>
        <p:nvSpPr>
          <p:cNvPr id="9" name="Rectangle 8"/>
          <p:cNvSpPr/>
          <p:nvPr/>
        </p:nvSpPr>
        <p:spPr>
          <a:xfrm>
            <a:off x="2743203" y="1524000"/>
            <a:ext cx="5715000" cy="876299"/>
          </a:xfrm>
          <a:prstGeom prst="rect">
            <a:avLst/>
          </a:prstGeom>
          <a:solidFill>
            <a:srgbClr val="00B0F0">
              <a:alpha val="2509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p:cNvSpPr/>
          <p:nvPr/>
        </p:nvSpPr>
        <p:spPr>
          <a:xfrm>
            <a:off x="2743203" y="3429000"/>
            <a:ext cx="5715000" cy="876299"/>
          </a:xfrm>
          <a:prstGeom prst="rect">
            <a:avLst/>
          </a:prstGeom>
          <a:solidFill>
            <a:srgbClr val="00B0F0">
              <a:alpha val="2509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14"/>
          <p:cNvSpPr/>
          <p:nvPr/>
        </p:nvSpPr>
        <p:spPr>
          <a:xfrm>
            <a:off x="2710546" y="5410200"/>
            <a:ext cx="5715000" cy="876299"/>
          </a:xfrm>
          <a:prstGeom prst="rect">
            <a:avLst/>
          </a:prstGeom>
          <a:solidFill>
            <a:srgbClr val="00B0F0">
              <a:alpha val="2509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p:cNvSpPr/>
          <p:nvPr/>
        </p:nvSpPr>
        <p:spPr>
          <a:xfrm>
            <a:off x="2743203" y="2476501"/>
            <a:ext cx="5715000" cy="876299"/>
          </a:xfrm>
          <a:prstGeom prst="rect">
            <a:avLst/>
          </a:prstGeom>
          <a:solidFill>
            <a:srgbClr val="FFC000">
              <a:alpha val="2509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16"/>
          <p:cNvSpPr/>
          <p:nvPr/>
        </p:nvSpPr>
        <p:spPr>
          <a:xfrm>
            <a:off x="2710546" y="4381501"/>
            <a:ext cx="5715000" cy="876299"/>
          </a:xfrm>
          <a:prstGeom prst="rect">
            <a:avLst/>
          </a:prstGeom>
          <a:solidFill>
            <a:srgbClr val="FFC000">
              <a:alpha val="2509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p:cNvSpPr txBox="1"/>
          <p:nvPr/>
        </p:nvSpPr>
        <p:spPr>
          <a:xfrm>
            <a:off x="544286" y="1524001"/>
            <a:ext cx="2209803" cy="876298"/>
          </a:xfrm>
          <a:prstGeom prst="rect">
            <a:avLst/>
          </a:prstGeom>
          <a:solidFill>
            <a:schemeClr val="bg1"/>
          </a:solidFill>
        </p:spPr>
        <p:txBody>
          <a:bodyPr wrap="square" rtlCol="0" anchor="ctr" anchorCtr="0">
            <a:noAutofit/>
          </a:bodyPr>
          <a:lstStyle/>
          <a:p>
            <a:pPr algn="ctr"/>
            <a:r>
              <a:rPr lang="en-US" sz="2200" dirty="0" smtClean="0"/>
              <a:t>Background</a:t>
            </a:r>
            <a:endParaRPr lang="en-US" sz="2200" dirty="0"/>
          </a:p>
        </p:txBody>
      </p:sp>
      <p:sp>
        <p:nvSpPr>
          <p:cNvPr id="22" name="TextBox 21"/>
          <p:cNvSpPr txBox="1"/>
          <p:nvPr/>
        </p:nvSpPr>
        <p:spPr>
          <a:xfrm>
            <a:off x="533403" y="2476502"/>
            <a:ext cx="2209803" cy="876298"/>
          </a:xfrm>
          <a:prstGeom prst="rect">
            <a:avLst/>
          </a:prstGeom>
          <a:solidFill>
            <a:schemeClr val="bg1"/>
          </a:solidFill>
        </p:spPr>
        <p:txBody>
          <a:bodyPr wrap="square" rtlCol="0" anchor="ctr" anchorCtr="0">
            <a:noAutofit/>
          </a:bodyPr>
          <a:lstStyle/>
          <a:p>
            <a:pPr algn="ctr"/>
            <a:r>
              <a:rPr lang="en-US" sz="2200" dirty="0" smtClean="0"/>
              <a:t>Spike &amp; Sharp Wave</a:t>
            </a:r>
            <a:endParaRPr lang="en-US" sz="2200" dirty="0"/>
          </a:p>
        </p:txBody>
      </p:sp>
      <p:sp>
        <p:nvSpPr>
          <p:cNvPr id="23" name="TextBox 22"/>
          <p:cNvSpPr txBox="1"/>
          <p:nvPr/>
        </p:nvSpPr>
        <p:spPr>
          <a:xfrm>
            <a:off x="533403" y="3390902"/>
            <a:ext cx="2209803" cy="876298"/>
          </a:xfrm>
          <a:prstGeom prst="rect">
            <a:avLst/>
          </a:prstGeom>
          <a:solidFill>
            <a:schemeClr val="bg1"/>
          </a:solidFill>
        </p:spPr>
        <p:txBody>
          <a:bodyPr wrap="square" rtlCol="0" anchor="ctr" anchorCtr="0">
            <a:noAutofit/>
          </a:bodyPr>
          <a:lstStyle/>
          <a:p>
            <a:pPr algn="ctr"/>
            <a:r>
              <a:rPr lang="en-US" sz="2200" dirty="0" smtClean="0"/>
              <a:t>GPED &amp; </a:t>
            </a:r>
            <a:r>
              <a:rPr lang="en-US" sz="2200" dirty="0" err="1" smtClean="0"/>
              <a:t>Triphasic</a:t>
            </a:r>
            <a:endParaRPr lang="en-US" sz="2200" dirty="0"/>
          </a:p>
        </p:txBody>
      </p:sp>
      <p:sp>
        <p:nvSpPr>
          <p:cNvPr id="24" name="TextBox 23"/>
          <p:cNvSpPr txBox="1"/>
          <p:nvPr/>
        </p:nvSpPr>
        <p:spPr>
          <a:xfrm>
            <a:off x="533403" y="4381502"/>
            <a:ext cx="2209803" cy="876298"/>
          </a:xfrm>
          <a:prstGeom prst="rect">
            <a:avLst/>
          </a:prstGeom>
          <a:solidFill>
            <a:schemeClr val="bg1"/>
          </a:solidFill>
        </p:spPr>
        <p:txBody>
          <a:bodyPr wrap="square" rtlCol="0" anchor="ctr" anchorCtr="0">
            <a:noAutofit/>
          </a:bodyPr>
          <a:lstStyle/>
          <a:p>
            <a:pPr algn="ctr"/>
            <a:r>
              <a:rPr lang="en-US" sz="2200" dirty="0" smtClean="0"/>
              <a:t>PLED</a:t>
            </a:r>
            <a:endParaRPr lang="en-US" sz="2200" dirty="0"/>
          </a:p>
        </p:txBody>
      </p:sp>
      <p:sp>
        <p:nvSpPr>
          <p:cNvPr id="25" name="TextBox 24"/>
          <p:cNvSpPr txBox="1"/>
          <p:nvPr/>
        </p:nvSpPr>
        <p:spPr>
          <a:xfrm>
            <a:off x="533400" y="5410200"/>
            <a:ext cx="2209803" cy="876298"/>
          </a:xfrm>
          <a:prstGeom prst="rect">
            <a:avLst/>
          </a:prstGeom>
          <a:solidFill>
            <a:schemeClr val="bg1"/>
          </a:solidFill>
        </p:spPr>
        <p:txBody>
          <a:bodyPr wrap="square" rtlCol="0" anchor="ctr" anchorCtr="0">
            <a:noAutofit/>
          </a:bodyPr>
          <a:lstStyle/>
          <a:p>
            <a:pPr algn="ctr"/>
            <a:r>
              <a:rPr lang="en-US" sz="2200" dirty="0" smtClean="0"/>
              <a:t>Eye Blink</a:t>
            </a:r>
            <a:endParaRPr lang="en-US" sz="2200" dirty="0"/>
          </a:p>
        </p:txBody>
      </p:sp>
    </p:spTree>
    <p:extLst>
      <p:ext uri="{BB962C8B-B14F-4D97-AF65-F5344CB8AC3E}">
        <p14:creationId xmlns:p14="http://schemas.microsoft.com/office/powerpoint/2010/main" val="25473390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Classifiers</a:t>
            </a:r>
            <a:endParaRPr lang="en-US" dirty="0"/>
          </a:p>
        </p:txBody>
      </p:sp>
      <p:sp>
        <p:nvSpPr>
          <p:cNvPr id="3" name="Content Placeholder 2"/>
          <p:cNvSpPr>
            <a:spLocks noGrp="1"/>
          </p:cNvSpPr>
          <p:nvPr>
            <p:ph sz="half" idx="1"/>
          </p:nvPr>
        </p:nvSpPr>
        <p:spPr/>
        <p:txBody>
          <a:bodyPr/>
          <a:lstStyle/>
          <a:p>
            <a:r>
              <a:rPr lang="en-US" dirty="0" smtClean="0"/>
              <a:t>Decision Trees (DTs)</a:t>
            </a:r>
          </a:p>
          <a:p>
            <a:pPr lvl="1"/>
            <a:r>
              <a:rPr lang="en-US" dirty="0" smtClean="0"/>
              <a:t>Using Gini diversity index where </a:t>
            </a:r>
            <a:r>
              <a:rPr lang="en-US" i="1" dirty="0" smtClean="0"/>
              <a:t>R</a:t>
            </a:r>
            <a:r>
              <a:rPr lang="en-US" dirty="0" smtClean="0"/>
              <a:t> is the data set and </a:t>
            </a:r>
            <a:r>
              <a:rPr lang="en-US" i="1" dirty="0" smtClean="0"/>
              <a:t>p</a:t>
            </a:r>
            <a:r>
              <a:rPr lang="en-US" dirty="0" smtClean="0"/>
              <a:t> the probabilities of each item in the set</a:t>
            </a:r>
            <a:endParaRPr lang="en-US" dirty="0"/>
          </a:p>
        </p:txBody>
      </p:sp>
      <p:sp>
        <p:nvSpPr>
          <p:cNvPr id="4" name="Content Placeholder 3"/>
          <p:cNvSpPr>
            <a:spLocks noGrp="1"/>
          </p:cNvSpPr>
          <p:nvPr>
            <p:ph sz="half" idx="2"/>
          </p:nvPr>
        </p:nvSpPr>
        <p:spPr/>
        <p:txBody>
          <a:bodyPr/>
          <a:lstStyle/>
          <a:p>
            <a:r>
              <a:rPr lang="en-US" dirty="0" smtClean="0"/>
              <a:t>Support Vector Machines (SVMs)</a:t>
            </a:r>
          </a:p>
          <a:p>
            <a:pPr lvl="1"/>
            <a:r>
              <a:rPr lang="en-US" dirty="0" smtClean="0"/>
              <a:t>Using radial basis function kernel where </a:t>
            </a:r>
            <a:r>
              <a:rPr lang="en-US" i="1" dirty="0" smtClean="0"/>
              <a:t>x</a:t>
            </a:r>
            <a:r>
              <a:rPr lang="en-US" dirty="0" smtClean="0"/>
              <a:t> and </a:t>
            </a:r>
            <a:r>
              <a:rPr lang="en-US" i="1" dirty="0" smtClean="0"/>
              <a:t>x’</a:t>
            </a:r>
            <a:r>
              <a:rPr lang="en-US" dirty="0" smtClean="0"/>
              <a:t> are two samples and </a:t>
            </a:r>
            <a:r>
              <a:rPr lang="el-GR" dirty="0" smtClean="0"/>
              <a:t>σ</a:t>
            </a:r>
            <a:r>
              <a:rPr lang="en-US" dirty="0" smtClean="0"/>
              <a:t> is a free parameter</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4495800" y="4953000"/>
                <a:ext cx="3970959" cy="8530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a:rPr>
                        <m:t>𝐾</m:t>
                      </m:r>
                      <m:d>
                        <m:dPr>
                          <m:ctrlPr>
                            <a:rPr lang="en-US" sz="2200" b="0" i="1" smtClean="0">
                              <a:latin typeface="Cambria Math"/>
                            </a:rPr>
                          </m:ctrlPr>
                        </m:dPr>
                        <m:e>
                          <m:r>
                            <a:rPr lang="en-US" sz="2200" b="0" i="1" smtClean="0">
                              <a:latin typeface="Cambria Math"/>
                            </a:rPr>
                            <m:t>𝑥</m:t>
                          </m:r>
                          <m:r>
                            <a:rPr lang="en-US" sz="2200" b="0" i="1" smtClean="0">
                              <a:latin typeface="Cambria Math"/>
                            </a:rPr>
                            <m:t>,</m:t>
                          </m:r>
                          <m:sSup>
                            <m:sSupPr>
                              <m:ctrlPr>
                                <a:rPr lang="en-US" sz="2200" b="0" i="1" smtClean="0">
                                  <a:latin typeface="Cambria Math"/>
                                </a:rPr>
                              </m:ctrlPr>
                            </m:sSupPr>
                            <m:e>
                              <m:r>
                                <a:rPr lang="en-US" sz="2200" b="0" i="1" smtClean="0">
                                  <a:latin typeface="Cambria Math"/>
                                </a:rPr>
                                <m:t>𝑥</m:t>
                              </m:r>
                            </m:e>
                            <m:sup>
                              <m:r>
                                <a:rPr lang="en-US" sz="2200" b="0" i="1" smtClean="0">
                                  <a:latin typeface="Cambria Math"/>
                                </a:rPr>
                                <m:t>′</m:t>
                              </m:r>
                            </m:sup>
                          </m:sSup>
                        </m:e>
                      </m:d>
                      <m:r>
                        <a:rPr lang="en-US" sz="2200" b="0" i="1" smtClean="0">
                          <a:latin typeface="Cambria Math"/>
                        </a:rPr>
                        <m:t>=</m:t>
                      </m:r>
                      <m:r>
                        <m:rPr>
                          <m:sty m:val="p"/>
                        </m:rPr>
                        <a:rPr lang="en-US" sz="2200" b="0" i="0" smtClean="0">
                          <a:latin typeface="Cambria Math"/>
                        </a:rPr>
                        <m:t>exp</m:t>
                      </m:r>
                      <m:r>
                        <a:rPr lang="en-US" sz="2200" b="0" i="1" smtClean="0">
                          <a:latin typeface="Cambria Math"/>
                        </a:rPr>
                        <m:t>⁡</m:t>
                      </m:r>
                      <m:d>
                        <m:dPr>
                          <m:ctrlPr>
                            <a:rPr lang="en-US" sz="2200" b="0" i="1" smtClean="0">
                              <a:latin typeface="Cambria Math"/>
                            </a:rPr>
                          </m:ctrlPr>
                        </m:dPr>
                        <m:e>
                          <m:r>
                            <a:rPr lang="en-US" sz="2200" b="0" i="1" smtClean="0">
                              <a:latin typeface="Cambria Math"/>
                            </a:rPr>
                            <m:t>−</m:t>
                          </m:r>
                          <m:f>
                            <m:fPr>
                              <m:ctrlPr>
                                <a:rPr lang="en-US" sz="2200" b="0" i="1" smtClean="0">
                                  <a:latin typeface="Cambria Math"/>
                                </a:rPr>
                              </m:ctrlPr>
                            </m:fPr>
                            <m:num>
                              <m:sSup>
                                <m:sSupPr>
                                  <m:ctrlPr>
                                    <a:rPr lang="en-US" sz="2200" b="0" i="1" smtClean="0">
                                      <a:latin typeface="Cambria Math"/>
                                    </a:rPr>
                                  </m:ctrlPr>
                                </m:sSupPr>
                                <m:e>
                                  <m:d>
                                    <m:dPr>
                                      <m:begChr m:val="‖"/>
                                      <m:endChr m:val="‖"/>
                                      <m:ctrlPr>
                                        <a:rPr lang="en-US" sz="2200" b="0" i="1" smtClean="0">
                                          <a:latin typeface="Cambria Math"/>
                                        </a:rPr>
                                      </m:ctrlPr>
                                    </m:dPr>
                                    <m:e>
                                      <m:r>
                                        <a:rPr lang="en-US" sz="2200" b="0" i="1" smtClean="0">
                                          <a:latin typeface="Cambria Math"/>
                                        </a:rPr>
                                        <m:t>𝑥</m:t>
                                      </m:r>
                                      <m:r>
                                        <a:rPr lang="en-US" sz="2200" b="0" i="1" smtClean="0">
                                          <a:latin typeface="Cambria Math"/>
                                        </a:rPr>
                                        <m:t>−</m:t>
                                      </m:r>
                                      <m:sSup>
                                        <m:sSupPr>
                                          <m:ctrlPr>
                                            <a:rPr lang="en-US" sz="2200" b="0" i="1" smtClean="0">
                                              <a:latin typeface="Cambria Math"/>
                                            </a:rPr>
                                          </m:ctrlPr>
                                        </m:sSupPr>
                                        <m:e>
                                          <m:r>
                                            <a:rPr lang="en-US" sz="2200" b="0" i="1" smtClean="0">
                                              <a:latin typeface="Cambria Math"/>
                                            </a:rPr>
                                            <m:t>𝑥</m:t>
                                          </m:r>
                                        </m:e>
                                        <m:sup>
                                          <m:r>
                                            <a:rPr lang="en-US" sz="2200" b="0" i="1" smtClean="0">
                                              <a:latin typeface="Cambria Math"/>
                                            </a:rPr>
                                            <m:t>′</m:t>
                                          </m:r>
                                        </m:sup>
                                      </m:sSup>
                                    </m:e>
                                  </m:d>
                                </m:e>
                                <m:sup>
                                  <m:r>
                                    <a:rPr lang="en-US" sz="2200" b="0" i="1" smtClean="0">
                                      <a:latin typeface="Cambria Math"/>
                                    </a:rPr>
                                    <m:t>2</m:t>
                                  </m:r>
                                </m:sup>
                              </m:sSup>
                            </m:num>
                            <m:den>
                              <m:r>
                                <a:rPr lang="en-US" sz="2200" b="0" i="1" smtClean="0">
                                  <a:latin typeface="Cambria Math"/>
                                </a:rPr>
                                <m:t>2</m:t>
                              </m:r>
                              <m:sSup>
                                <m:sSupPr>
                                  <m:ctrlPr>
                                    <a:rPr lang="en-US" sz="2200" b="0" i="1" smtClean="0">
                                      <a:latin typeface="Cambria Math"/>
                                      <a:ea typeface="Cambria Math"/>
                                    </a:rPr>
                                  </m:ctrlPr>
                                </m:sSupPr>
                                <m:e>
                                  <m:r>
                                    <a:rPr lang="en-US" sz="2200" b="0" i="1" smtClean="0">
                                      <a:latin typeface="Cambria Math"/>
                                      <a:ea typeface="Cambria Math"/>
                                    </a:rPr>
                                    <m:t>𝜎</m:t>
                                  </m:r>
                                </m:e>
                                <m:sup>
                                  <m:r>
                                    <a:rPr lang="en-US" sz="2200" b="0" i="1" smtClean="0">
                                      <a:latin typeface="Cambria Math"/>
                                      <a:ea typeface="Cambria Math"/>
                                    </a:rPr>
                                    <m:t>2</m:t>
                                  </m:r>
                                </m:sup>
                              </m:sSup>
                            </m:den>
                          </m:f>
                        </m:e>
                      </m:d>
                    </m:oMath>
                  </m:oMathPara>
                </a14:m>
                <a:endParaRPr lang="en-US" sz="2200" dirty="0"/>
              </a:p>
            </p:txBody>
          </p:sp>
        </mc:Choice>
        <mc:Fallback xmlns="">
          <p:sp>
            <p:nvSpPr>
              <p:cNvPr id="5" name="TextBox 4"/>
              <p:cNvSpPr txBox="1">
                <a:spLocks noRot="1" noChangeAspect="1" noMove="1" noResize="1" noEditPoints="1" noAdjustHandles="1" noChangeArrowheads="1" noChangeShapeType="1" noTextEdit="1"/>
              </p:cNvSpPr>
              <p:nvPr/>
            </p:nvSpPr>
            <p:spPr>
              <a:xfrm>
                <a:off x="4495800" y="4953000"/>
                <a:ext cx="3970959" cy="853054"/>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374578" y="4876800"/>
                <a:ext cx="2206822" cy="10442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200" b="0" i="1" smtClean="0">
                              <a:latin typeface="Cambria Math"/>
                            </a:rPr>
                          </m:ctrlPr>
                        </m:sSubPr>
                        <m:e>
                          <m:r>
                            <a:rPr lang="en-US" sz="2200" b="0" i="1" smtClean="0">
                              <a:latin typeface="Cambria Math"/>
                            </a:rPr>
                            <m:t>𝐼</m:t>
                          </m:r>
                        </m:e>
                        <m:sub>
                          <m:r>
                            <a:rPr lang="en-US" sz="2200" b="0" i="1" smtClean="0">
                              <a:latin typeface="Cambria Math"/>
                            </a:rPr>
                            <m:t>𝐺</m:t>
                          </m:r>
                        </m:sub>
                      </m:sSub>
                      <m:r>
                        <a:rPr lang="en-US" sz="2200" b="0" i="1" smtClean="0">
                          <a:latin typeface="Cambria Math"/>
                        </a:rPr>
                        <m:t>=</m:t>
                      </m:r>
                      <m:r>
                        <a:rPr lang="en-US" sz="2200" b="0" i="1" smtClean="0">
                          <a:latin typeface="Cambria Math"/>
                        </a:rPr>
                        <m:t>1</m:t>
                      </m:r>
                      <m:r>
                        <a:rPr lang="en-US" sz="2200" b="0" i="1" smtClean="0">
                          <a:latin typeface="Cambria Math"/>
                        </a:rPr>
                        <m:t> − </m:t>
                      </m:r>
                      <m:nary>
                        <m:naryPr>
                          <m:chr m:val="∑"/>
                          <m:ctrlPr>
                            <a:rPr lang="en-US" sz="2200" b="0" i="1" smtClean="0">
                              <a:latin typeface="Cambria Math"/>
                            </a:rPr>
                          </m:ctrlPr>
                        </m:naryPr>
                        <m:sub>
                          <m:r>
                            <m:rPr>
                              <m:brk m:alnAt="23"/>
                            </m:rPr>
                            <a:rPr lang="en-US" sz="2200" b="0" i="1" smtClean="0">
                              <a:latin typeface="Cambria Math"/>
                            </a:rPr>
                            <m:t>𝑖</m:t>
                          </m:r>
                          <m:r>
                            <a:rPr lang="en-US" sz="2200" b="0" i="1" smtClean="0">
                              <a:latin typeface="Cambria Math"/>
                            </a:rPr>
                            <m:t>=</m:t>
                          </m:r>
                          <m:r>
                            <a:rPr lang="en-US" sz="2200" b="0" i="1" smtClean="0">
                              <a:latin typeface="Cambria Math"/>
                            </a:rPr>
                            <m:t>1</m:t>
                          </m:r>
                        </m:sub>
                        <m:sup>
                          <m:r>
                            <a:rPr lang="en-US" sz="2200" b="0" i="1" smtClean="0">
                              <a:latin typeface="Cambria Math"/>
                            </a:rPr>
                            <m:t>𝑅</m:t>
                          </m:r>
                        </m:sup>
                        <m:e>
                          <m:sSubSup>
                            <m:sSubSupPr>
                              <m:ctrlPr>
                                <a:rPr lang="en-US" sz="2200" b="0" i="1" smtClean="0">
                                  <a:latin typeface="Cambria Math"/>
                                </a:rPr>
                              </m:ctrlPr>
                            </m:sSubSupPr>
                            <m:e>
                              <m:r>
                                <a:rPr lang="en-US" sz="2200" b="0" i="1" smtClean="0">
                                  <a:latin typeface="Cambria Math"/>
                                </a:rPr>
                                <m:t>𝑝</m:t>
                              </m:r>
                            </m:e>
                            <m:sub>
                              <m:r>
                                <a:rPr lang="en-US" sz="2200" b="0" i="1" smtClean="0">
                                  <a:latin typeface="Cambria Math"/>
                                </a:rPr>
                                <m:t>𝑖</m:t>
                              </m:r>
                            </m:sub>
                            <m:sup>
                              <m:r>
                                <a:rPr lang="en-US" sz="2200" b="0" i="1" smtClean="0">
                                  <a:latin typeface="Cambria Math"/>
                                </a:rPr>
                                <m:t>2</m:t>
                              </m:r>
                            </m:sup>
                          </m:sSubSup>
                        </m:e>
                      </m:nary>
                    </m:oMath>
                  </m:oMathPara>
                </a14:m>
                <a:endParaRPr lang="en-US" sz="2200" dirty="0"/>
              </a:p>
            </p:txBody>
          </p:sp>
        </mc:Choice>
        <mc:Fallback xmlns="">
          <p:sp>
            <p:nvSpPr>
              <p:cNvPr id="6" name="TextBox 5"/>
              <p:cNvSpPr txBox="1">
                <a:spLocks noRot="1" noChangeAspect="1" noMove="1" noResize="1" noEditPoints="1" noAdjustHandles="1" noChangeArrowheads="1" noChangeShapeType="1" noTextEdit="1"/>
              </p:cNvSpPr>
              <p:nvPr/>
            </p:nvSpPr>
            <p:spPr>
              <a:xfrm>
                <a:off x="1374578" y="4876800"/>
                <a:ext cx="2206822" cy="1044260"/>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11878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type="body" idx="1"/>
          </p:nvPr>
        </p:nvSpPr>
        <p:spPr/>
        <p:txBody>
          <a:bodyPr/>
          <a:lstStyle/>
          <a:p>
            <a:r>
              <a:rPr lang="en-US" dirty="0" smtClean="0"/>
              <a:t>Motivation for this field of research</a:t>
            </a:r>
          </a:p>
          <a:p>
            <a:r>
              <a:rPr lang="en-US" dirty="0" smtClean="0"/>
              <a:t>Current applications and tools</a:t>
            </a:r>
            <a:endParaRPr lang="en-US" dirty="0"/>
          </a:p>
        </p:txBody>
      </p:sp>
    </p:spTree>
    <p:extLst>
      <p:ext uri="{BB962C8B-B14F-4D97-AF65-F5344CB8AC3E}">
        <p14:creationId xmlns:p14="http://schemas.microsoft.com/office/powerpoint/2010/main" val="7518739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Classifiers, cont.</a:t>
            </a:r>
            <a:endParaRPr lang="en-US" dirty="0"/>
          </a:p>
        </p:txBody>
      </p:sp>
      <p:sp>
        <p:nvSpPr>
          <p:cNvPr id="3" name="Content Placeholder 2"/>
          <p:cNvSpPr>
            <a:spLocks noGrp="1"/>
          </p:cNvSpPr>
          <p:nvPr>
            <p:ph sz="half" idx="1"/>
          </p:nvPr>
        </p:nvSpPr>
        <p:spPr/>
        <p:txBody>
          <a:bodyPr/>
          <a:lstStyle/>
          <a:p>
            <a:r>
              <a:rPr lang="en-US" dirty="0" smtClean="0"/>
              <a:t>K-Nearest Neighbor (KNN)</a:t>
            </a:r>
          </a:p>
          <a:p>
            <a:pPr lvl="1"/>
            <a:r>
              <a:rPr lang="en-US" dirty="0" smtClean="0"/>
              <a:t>Nonparametric clustering based upon</a:t>
            </a:r>
            <a:endParaRPr lang="en-US" dirty="0"/>
          </a:p>
        </p:txBody>
      </p:sp>
      <p:sp>
        <p:nvSpPr>
          <p:cNvPr id="4" name="Content Placeholder 3"/>
          <p:cNvSpPr>
            <a:spLocks noGrp="1"/>
          </p:cNvSpPr>
          <p:nvPr>
            <p:ph sz="half" idx="2"/>
          </p:nvPr>
        </p:nvSpPr>
        <p:spPr/>
        <p:txBody>
          <a:bodyPr/>
          <a:lstStyle/>
          <a:p>
            <a:r>
              <a:rPr lang="en-US" dirty="0" smtClean="0"/>
              <a:t>Deep Belief Networks (DBNs)</a:t>
            </a:r>
          </a:p>
          <a:p>
            <a:pPr lvl="1"/>
            <a:r>
              <a:rPr lang="en-US" dirty="0" smtClean="0"/>
              <a:t>Layered neural network useful in supervised and unsupervised learning</a:t>
            </a:r>
          </a:p>
          <a:p>
            <a:pPr lvl="1"/>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99" y="3733800"/>
            <a:ext cx="3428799" cy="257159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8909" y="4169416"/>
            <a:ext cx="5041693" cy="1700365"/>
          </a:xfrm>
          <a:prstGeom prst="rect">
            <a:avLst/>
          </a:prstGeom>
        </p:spPr>
      </p:pic>
      <p:sp>
        <p:nvSpPr>
          <p:cNvPr id="7" name="TextBox 6"/>
          <p:cNvSpPr txBox="1"/>
          <p:nvPr/>
        </p:nvSpPr>
        <p:spPr>
          <a:xfrm>
            <a:off x="4572000" y="6273225"/>
            <a:ext cx="4582296" cy="584775"/>
          </a:xfrm>
          <a:prstGeom prst="rect">
            <a:avLst/>
          </a:prstGeom>
          <a:noFill/>
        </p:spPr>
        <p:txBody>
          <a:bodyPr wrap="square" rtlCol="0">
            <a:spAutoFit/>
          </a:bodyPr>
          <a:lstStyle/>
          <a:p>
            <a:r>
              <a:rPr lang="en-US" sz="800" dirty="0" smtClean="0"/>
              <a:t>LEFT: Burton </a:t>
            </a:r>
            <a:r>
              <a:rPr lang="en-US" sz="800" dirty="0" err="1" smtClean="0"/>
              <a:t>DeWilde</a:t>
            </a:r>
            <a:r>
              <a:rPr lang="en-US" sz="800" dirty="0" smtClean="0"/>
              <a:t>. </a:t>
            </a:r>
            <a:r>
              <a:rPr lang="en-US" sz="800" i="1" dirty="0" smtClean="0"/>
              <a:t>Classification of Hand-written Digits.</a:t>
            </a:r>
            <a:r>
              <a:rPr lang="en-US" sz="800" dirty="0" smtClean="0"/>
              <a:t> 2012</a:t>
            </a:r>
            <a:r>
              <a:rPr lang="en-US" sz="800" dirty="0"/>
              <a:t>. http://bdewilde.github.io/blog/blogger/2012/10/26/classification-of-hand-written-digits-3/</a:t>
            </a:r>
            <a:endParaRPr lang="en-US" sz="800" dirty="0" smtClean="0"/>
          </a:p>
          <a:p>
            <a:r>
              <a:rPr lang="en-US" sz="800" dirty="0" smtClean="0"/>
              <a:t>RIGHT: D F </a:t>
            </a:r>
            <a:r>
              <a:rPr lang="en-US" sz="800" dirty="0" err="1" smtClean="0"/>
              <a:t>Wulsin</a:t>
            </a:r>
            <a:r>
              <a:rPr lang="en-US" sz="800" dirty="0" smtClean="0"/>
              <a:t> et al. </a:t>
            </a:r>
            <a:r>
              <a:rPr lang="en-US" sz="800" i="1" dirty="0" smtClean="0"/>
              <a:t>Modeling electroencephalography waveforms with semi-supervised deep belief nets: fast classification and anomaly measurement</a:t>
            </a:r>
            <a:r>
              <a:rPr lang="en-US" sz="800" dirty="0" smtClean="0"/>
              <a:t>. J. Neural Eng.. 2011</a:t>
            </a:r>
            <a:endParaRPr lang="en-US" sz="800" dirty="0"/>
          </a:p>
        </p:txBody>
      </p:sp>
    </p:spTree>
    <p:extLst>
      <p:ext uri="{BB962C8B-B14F-4D97-AF65-F5344CB8AC3E}">
        <p14:creationId xmlns:p14="http://schemas.microsoft.com/office/powerpoint/2010/main" val="3013074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Boltzmann Machines</a:t>
            </a:r>
            <a:endParaRPr lang="en-US" dirty="0"/>
          </a:p>
        </p:txBody>
      </p:sp>
      <p:sp>
        <p:nvSpPr>
          <p:cNvPr id="3" name="Content Placeholder 2"/>
          <p:cNvSpPr>
            <a:spLocks noGrp="1"/>
          </p:cNvSpPr>
          <p:nvPr>
            <p:ph sz="half" idx="1"/>
          </p:nvPr>
        </p:nvSpPr>
        <p:spPr>
          <a:xfrm>
            <a:off x="457200" y="5495544"/>
            <a:ext cx="8153400" cy="1133856"/>
          </a:xfrm>
        </p:spPr>
        <p:txBody>
          <a:bodyPr>
            <a:normAutofit fontScale="92500" lnSpcReduction="20000"/>
          </a:bodyPr>
          <a:lstStyle/>
          <a:p>
            <a:pPr marL="0" indent="0" algn="ctr">
              <a:buNone/>
            </a:pPr>
            <a:r>
              <a:rPr lang="en-US" dirty="0" smtClean="0"/>
              <a:t>Network of units providing ‘energy’ related to their state with respect to each node’s bias, </a:t>
            </a:r>
            <a:r>
              <a:rPr lang="en-US" i="1" dirty="0" smtClean="0"/>
              <a:t>a</a:t>
            </a:r>
            <a:r>
              <a:rPr lang="en-US" dirty="0" smtClean="0"/>
              <a:t> for visible and </a:t>
            </a:r>
            <a:r>
              <a:rPr lang="en-US" i="1" dirty="0" smtClean="0"/>
              <a:t>b</a:t>
            </a:r>
            <a:r>
              <a:rPr lang="en-US" dirty="0" smtClean="0"/>
              <a:t> for hidden, and their connectivity weights </a:t>
            </a:r>
            <a:r>
              <a:rPr lang="en-US" i="1" dirty="0" smtClean="0"/>
              <a:t>w</a:t>
            </a:r>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676400" y="1600200"/>
            <a:ext cx="5715000" cy="3112033"/>
          </a:xfrm>
        </p:spPr>
      </p:pic>
      <mc:AlternateContent xmlns:mc="http://schemas.openxmlformats.org/markup-compatibility/2006" xmlns:a14="http://schemas.microsoft.com/office/drawing/2010/main">
        <mc:Choice Requires="a14">
          <p:sp>
            <p:nvSpPr>
              <p:cNvPr id="6" name="TextBox 5"/>
              <p:cNvSpPr txBox="1"/>
              <p:nvPr/>
            </p:nvSpPr>
            <p:spPr>
              <a:xfrm>
                <a:off x="1828800" y="4592097"/>
                <a:ext cx="5471754" cy="9521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a:rPr>
                        <m:t>𝐸</m:t>
                      </m:r>
                      <m:d>
                        <m:dPr>
                          <m:ctrlPr>
                            <a:rPr lang="en-US" sz="2200" b="0" i="1" smtClean="0">
                              <a:latin typeface="Cambria Math"/>
                            </a:rPr>
                          </m:ctrlPr>
                        </m:dPr>
                        <m:e>
                          <m:r>
                            <a:rPr lang="en-US" sz="2200" b="0" i="1" smtClean="0">
                              <a:latin typeface="Cambria Math"/>
                            </a:rPr>
                            <m:t>𝑣</m:t>
                          </m:r>
                          <m:r>
                            <a:rPr lang="en-US" sz="2200" b="0" i="1" smtClean="0">
                              <a:latin typeface="Cambria Math"/>
                            </a:rPr>
                            <m:t>,</m:t>
                          </m:r>
                          <m:r>
                            <a:rPr lang="en-US" sz="2200" b="0" i="1" smtClean="0">
                              <a:latin typeface="Cambria Math"/>
                            </a:rPr>
                            <m:t>h</m:t>
                          </m:r>
                        </m:e>
                      </m:d>
                      <m:r>
                        <a:rPr lang="en-US" sz="2200" b="0" i="1" smtClean="0">
                          <a:latin typeface="Cambria Math"/>
                        </a:rPr>
                        <m:t>=− </m:t>
                      </m:r>
                      <m:nary>
                        <m:naryPr>
                          <m:chr m:val="∑"/>
                          <m:supHide m:val="on"/>
                          <m:ctrlPr>
                            <a:rPr lang="en-US" sz="2200" b="0" i="1" smtClean="0">
                              <a:latin typeface="Cambria Math"/>
                            </a:rPr>
                          </m:ctrlPr>
                        </m:naryPr>
                        <m:sub>
                          <m:r>
                            <m:rPr>
                              <m:brk m:alnAt="7"/>
                            </m:rPr>
                            <a:rPr lang="en-US" sz="2200" b="0" i="1" smtClean="0">
                              <a:latin typeface="Cambria Math"/>
                            </a:rPr>
                            <m:t>𝑖</m:t>
                          </m:r>
                        </m:sub>
                        <m:sup/>
                        <m:e>
                          <m:sSub>
                            <m:sSubPr>
                              <m:ctrlPr>
                                <a:rPr lang="en-US" sz="2200" b="0" i="1" smtClean="0">
                                  <a:latin typeface="Cambria Math"/>
                                </a:rPr>
                              </m:ctrlPr>
                            </m:sSubPr>
                            <m:e>
                              <m:r>
                                <a:rPr lang="en-US" sz="2200" b="0" i="1" smtClean="0">
                                  <a:latin typeface="Cambria Math"/>
                                </a:rPr>
                                <m:t>𝑎</m:t>
                              </m:r>
                            </m:e>
                            <m:sub>
                              <m:r>
                                <a:rPr lang="en-US" sz="2200" b="0" i="1" smtClean="0">
                                  <a:latin typeface="Cambria Math"/>
                                </a:rPr>
                                <m:t>𝑖</m:t>
                              </m:r>
                            </m:sub>
                          </m:sSub>
                          <m:sSub>
                            <m:sSubPr>
                              <m:ctrlPr>
                                <a:rPr lang="en-US" sz="2200" b="0" i="1" smtClean="0">
                                  <a:latin typeface="Cambria Math"/>
                                </a:rPr>
                              </m:ctrlPr>
                            </m:sSubPr>
                            <m:e>
                              <m:r>
                                <a:rPr lang="en-US" sz="2200" b="0" i="1" smtClean="0">
                                  <a:latin typeface="Cambria Math"/>
                                </a:rPr>
                                <m:t>𝑣</m:t>
                              </m:r>
                            </m:e>
                            <m:sub>
                              <m:r>
                                <a:rPr lang="en-US" sz="2200" b="0" i="1" smtClean="0">
                                  <a:latin typeface="Cambria Math"/>
                                </a:rPr>
                                <m:t>𝑖</m:t>
                              </m:r>
                            </m:sub>
                          </m:sSub>
                        </m:e>
                      </m:nary>
                      <m:nary>
                        <m:naryPr>
                          <m:chr m:val="∑"/>
                          <m:supHide m:val="on"/>
                          <m:ctrlPr>
                            <a:rPr lang="en-US" sz="2200" b="0" i="1" smtClean="0">
                              <a:latin typeface="Cambria Math"/>
                            </a:rPr>
                          </m:ctrlPr>
                        </m:naryPr>
                        <m:sub>
                          <m:r>
                            <m:rPr>
                              <m:brk m:alnAt="7"/>
                            </m:rPr>
                            <a:rPr lang="en-US" sz="2200" b="0" i="1" smtClean="0">
                              <a:latin typeface="Cambria Math"/>
                            </a:rPr>
                            <m:t>𝑗</m:t>
                          </m:r>
                        </m:sub>
                        <m:sup/>
                        <m:e>
                          <m:sSub>
                            <m:sSubPr>
                              <m:ctrlPr>
                                <a:rPr lang="en-US" sz="2200" b="0" i="1" smtClean="0">
                                  <a:latin typeface="Cambria Math"/>
                                </a:rPr>
                              </m:ctrlPr>
                            </m:sSubPr>
                            <m:e>
                              <m:r>
                                <a:rPr lang="en-US" sz="2200" b="0" i="1" smtClean="0">
                                  <a:latin typeface="Cambria Math"/>
                                </a:rPr>
                                <m:t>𝑏</m:t>
                              </m:r>
                            </m:e>
                            <m:sub>
                              <m:r>
                                <a:rPr lang="en-US" sz="2200" b="0" i="1" smtClean="0">
                                  <a:latin typeface="Cambria Math"/>
                                </a:rPr>
                                <m:t>𝑗</m:t>
                              </m:r>
                            </m:sub>
                          </m:sSub>
                          <m:sSub>
                            <m:sSubPr>
                              <m:ctrlPr>
                                <a:rPr lang="en-US" sz="2200" b="0" i="1" smtClean="0">
                                  <a:latin typeface="Cambria Math"/>
                                </a:rPr>
                              </m:ctrlPr>
                            </m:sSubPr>
                            <m:e>
                              <m:r>
                                <a:rPr lang="en-US" sz="2200" b="0" i="1" smtClean="0">
                                  <a:latin typeface="Cambria Math"/>
                                </a:rPr>
                                <m:t>h</m:t>
                              </m:r>
                            </m:e>
                            <m:sub>
                              <m:r>
                                <a:rPr lang="en-US" sz="2200" b="0" i="1" smtClean="0">
                                  <a:latin typeface="Cambria Math"/>
                                </a:rPr>
                                <m:t>𝑗</m:t>
                              </m:r>
                            </m:sub>
                          </m:sSub>
                        </m:e>
                      </m:nary>
                      <m:nary>
                        <m:naryPr>
                          <m:chr m:val="∑"/>
                          <m:supHide m:val="on"/>
                          <m:ctrlPr>
                            <a:rPr lang="en-US" sz="2200" b="0" i="1" smtClean="0">
                              <a:latin typeface="Cambria Math"/>
                            </a:rPr>
                          </m:ctrlPr>
                        </m:naryPr>
                        <m:sub>
                          <m:r>
                            <m:rPr>
                              <m:brk m:alnAt="7"/>
                            </m:rPr>
                            <a:rPr lang="en-US" sz="2200" b="0" i="1" smtClean="0">
                              <a:latin typeface="Cambria Math"/>
                            </a:rPr>
                            <m:t>𝑖</m:t>
                          </m:r>
                        </m:sub>
                        <m:sup/>
                        <m:e>
                          <m:nary>
                            <m:naryPr>
                              <m:chr m:val="∑"/>
                              <m:supHide m:val="on"/>
                              <m:ctrlPr>
                                <a:rPr lang="en-US" sz="2200" b="0" i="1" smtClean="0">
                                  <a:latin typeface="Cambria Math"/>
                                </a:rPr>
                              </m:ctrlPr>
                            </m:naryPr>
                            <m:sub>
                              <m:r>
                                <m:rPr>
                                  <m:brk m:alnAt="7"/>
                                </m:rPr>
                                <a:rPr lang="en-US" sz="2200" b="0" i="1" smtClean="0">
                                  <a:latin typeface="Cambria Math"/>
                                </a:rPr>
                                <m:t>𝑗</m:t>
                              </m:r>
                            </m:sub>
                            <m:sup/>
                            <m:e>
                              <m:sSub>
                                <m:sSubPr>
                                  <m:ctrlPr>
                                    <a:rPr lang="en-US" sz="2200" b="0" i="1" smtClean="0">
                                      <a:latin typeface="Cambria Math"/>
                                    </a:rPr>
                                  </m:ctrlPr>
                                </m:sSubPr>
                                <m:e>
                                  <m:r>
                                    <a:rPr lang="en-US" sz="2200" b="0" i="1" smtClean="0">
                                      <a:latin typeface="Cambria Math"/>
                                    </a:rPr>
                                    <m:t>𝑣</m:t>
                                  </m:r>
                                </m:e>
                                <m:sub>
                                  <m:r>
                                    <a:rPr lang="en-US" sz="2200" b="0" i="1" smtClean="0">
                                      <a:latin typeface="Cambria Math"/>
                                    </a:rPr>
                                    <m:t>𝑖</m:t>
                                  </m:r>
                                </m:sub>
                              </m:sSub>
                              <m:sSub>
                                <m:sSubPr>
                                  <m:ctrlPr>
                                    <a:rPr lang="en-US" sz="2200" b="0" i="1" smtClean="0">
                                      <a:latin typeface="Cambria Math"/>
                                    </a:rPr>
                                  </m:ctrlPr>
                                </m:sSubPr>
                                <m:e>
                                  <m:r>
                                    <a:rPr lang="en-US" sz="2200" b="0" i="1" smtClean="0">
                                      <a:latin typeface="Cambria Math"/>
                                    </a:rPr>
                                    <m:t>𝑤</m:t>
                                  </m:r>
                                </m:e>
                                <m:sub>
                                  <m:r>
                                    <a:rPr lang="en-US" sz="2200" b="0" i="1" smtClean="0">
                                      <a:latin typeface="Cambria Math"/>
                                    </a:rPr>
                                    <m:t>𝑖</m:t>
                                  </m:r>
                                  <m:r>
                                    <a:rPr lang="en-US" sz="2200" b="0" i="1" smtClean="0">
                                      <a:latin typeface="Cambria Math"/>
                                    </a:rPr>
                                    <m:t>,</m:t>
                                  </m:r>
                                  <m:r>
                                    <a:rPr lang="en-US" sz="2200" b="0" i="1" smtClean="0">
                                      <a:latin typeface="Cambria Math"/>
                                    </a:rPr>
                                    <m:t>𝑗</m:t>
                                  </m:r>
                                </m:sub>
                              </m:sSub>
                              <m:sSub>
                                <m:sSubPr>
                                  <m:ctrlPr>
                                    <a:rPr lang="en-US" sz="2200" b="0" i="1" smtClean="0">
                                      <a:latin typeface="Cambria Math"/>
                                    </a:rPr>
                                  </m:ctrlPr>
                                </m:sSubPr>
                                <m:e>
                                  <m:r>
                                    <a:rPr lang="en-US" sz="2200" b="0" i="1" smtClean="0">
                                      <a:latin typeface="Cambria Math"/>
                                    </a:rPr>
                                    <m:t>h</m:t>
                                  </m:r>
                                </m:e>
                                <m:sub>
                                  <m:r>
                                    <a:rPr lang="en-US" sz="2200" b="0" i="1" smtClean="0">
                                      <a:latin typeface="Cambria Math"/>
                                    </a:rPr>
                                    <m:t>𝑗</m:t>
                                  </m:r>
                                </m:sub>
                              </m:sSub>
                            </m:e>
                          </m:nary>
                        </m:e>
                      </m:nary>
                    </m:oMath>
                  </m:oMathPara>
                </a14:m>
                <a:endParaRPr lang="en-US" sz="2200" dirty="0"/>
              </a:p>
            </p:txBody>
          </p:sp>
        </mc:Choice>
        <mc:Fallback xmlns="">
          <p:sp>
            <p:nvSpPr>
              <p:cNvPr id="6" name="TextBox 5"/>
              <p:cNvSpPr txBox="1">
                <a:spLocks noRot="1" noChangeAspect="1" noMove="1" noResize="1" noEditPoints="1" noAdjustHandles="1" noChangeArrowheads="1" noChangeShapeType="1" noTextEdit="1"/>
              </p:cNvSpPr>
              <p:nvPr/>
            </p:nvSpPr>
            <p:spPr>
              <a:xfrm>
                <a:off x="1828800" y="4592097"/>
                <a:ext cx="5471754" cy="952120"/>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9530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 of DBN via Layers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95400" y="1295400"/>
            <a:ext cx="6477000" cy="5271692"/>
          </a:xfrm>
        </p:spPr>
      </p:pic>
      <p:sp>
        <p:nvSpPr>
          <p:cNvPr id="6" name="TextBox 5"/>
          <p:cNvSpPr txBox="1"/>
          <p:nvPr/>
        </p:nvSpPr>
        <p:spPr>
          <a:xfrm>
            <a:off x="4876800" y="6642556"/>
            <a:ext cx="4277496" cy="215444"/>
          </a:xfrm>
          <a:prstGeom prst="rect">
            <a:avLst/>
          </a:prstGeom>
          <a:noFill/>
        </p:spPr>
        <p:txBody>
          <a:bodyPr wrap="square" rtlCol="0">
            <a:spAutoFit/>
          </a:bodyPr>
          <a:lstStyle/>
          <a:p>
            <a:r>
              <a:rPr lang="en-US" sz="800" dirty="0" smtClean="0"/>
              <a:t>G.E. Hinton et al. </a:t>
            </a:r>
            <a:r>
              <a:rPr lang="en-US" sz="800" i="1" dirty="0" smtClean="0"/>
              <a:t>Reducing the Dimensionality of Data with Neural Networks.</a:t>
            </a:r>
            <a:r>
              <a:rPr lang="en-US" sz="800" dirty="0" smtClean="0"/>
              <a:t> 2006</a:t>
            </a:r>
            <a:endParaRPr lang="en-US" sz="800" dirty="0"/>
          </a:p>
        </p:txBody>
      </p:sp>
    </p:spTree>
    <p:extLst>
      <p:ext uri="{BB962C8B-B14F-4D97-AF65-F5344CB8AC3E}">
        <p14:creationId xmlns:p14="http://schemas.microsoft.com/office/powerpoint/2010/main" val="4020729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classification</a:t>
            </a:r>
            <a:endParaRPr lang="en-US" dirty="0"/>
          </a:p>
        </p:txBody>
      </p:sp>
      <p:sp>
        <p:nvSpPr>
          <p:cNvPr id="3" name="Content Placeholder 2"/>
          <p:cNvSpPr>
            <a:spLocks noGrp="1"/>
          </p:cNvSpPr>
          <p:nvPr>
            <p:ph sz="half" idx="1"/>
          </p:nvPr>
        </p:nvSpPr>
        <p:spPr>
          <a:xfrm>
            <a:off x="457200" y="5181600"/>
            <a:ext cx="8077200" cy="1210056"/>
          </a:xfrm>
        </p:spPr>
        <p:txBody>
          <a:bodyPr/>
          <a:lstStyle/>
          <a:p>
            <a:pPr marL="0" indent="0" algn="ctr">
              <a:buNone/>
            </a:pPr>
            <a:r>
              <a:rPr lang="en-US" dirty="0" smtClean="0"/>
              <a:t>Classification amongst all approaches appears comparable, slightly worse for PCA data</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3400" y="1447800"/>
            <a:ext cx="8003785" cy="3456501"/>
          </a:xfrm>
        </p:spPr>
      </p:pic>
      <p:sp>
        <p:nvSpPr>
          <p:cNvPr id="6" name="TextBox 5"/>
          <p:cNvSpPr txBox="1"/>
          <p:nvPr/>
        </p:nvSpPr>
        <p:spPr>
          <a:xfrm>
            <a:off x="5029200" y="6519446"/>
            <a:ext cx="4125096" cy="338554"/>
          </a:xfrm>
          <a:prstGeom prst="rect">
            <a:avLst/>
          </a:prstGeom>
          <a:noFill/>
        </p:spPr>
        <p:txBody>
          <a:bodyPr wrap="square" rtlCol="0">
            <a:spAutoFit/>
          </a:bodyPr>
          <a:lstStyle/>
          <a:p>
            <a:r>
              <a:rPr lang="en-US" sz="800" dirty="0" smtClean="0"/>
              <a:t>D F </a:t>
            </a:r>
            <a:r>
              <a:rPr lang="en-US" sz="800" dirty="0" err="1" smtClean="0"/>
              <a:t>Wulsin</a:t>
            </a:r>
            <a:r>
              <a:rPr lang="en-US" sz="800" dirty="0" smtClean="0"/>
              <a:t> et al. </a:t>
            </a:r>
            <a:r>
              <a:rPr lang="en-US" sz="800" i="1" dirty="0" smtClean="0"/>
              <a:t>Modeling electroencephalography waveforms with semi-supervised deep belief nets: fast classification and anomaly measurement</a:t>
            </a:r>
            <a:r>
              <a:rPr lang="en-US" sz="800" dirty="0" smtClean="0"/>
              <a:t>. J. Neural Eng.. 2011</a:t>
            </a:r>
            <a:endParaRPr lang="en-US" sz="800" dirty="0"/>
          </a:p>
        </p:txBody>
      </p:sp>
    </p:spTree>
    <p:extLst>
      <p:ext uri="{BB962C8B-B14F-4D97-AF65-F5344CB8AC3E}">
        <p14:creationId xmlns:p14="http://schemas.microsoft.com/office/powerpoint/2010/main" val="1620419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speed</a:t>
            </a:r>
            <a:endParaRPr lang="en-US" dirty="0"/>
          </a:p>
        </p:txBody>
      </p:sp>
      <p:sp>
        <p:nvSpPr>
          <p:cNvPr id="3" name="Content Placeholder 2"/>
          <p:cNvSpPr>
            <a:spLocks noGrp="1"/>
          </p:cNvSpPr>
          <p:nvPr>
            <p:ph sz="half" idx="1"/>
          </p:nvPr>
        </p:nvSpPr>
        <p:spPr>
          <a:xfrm>
            <a:off x="457200" y="5257800"/>
            <a:ext cx="8077200" cy="1133856"/>
          </a:xfrm>
        </p:spPr>
        <p:txBody>
          <a:bodyPr/>
          <a:lstStyle/>
          <a:p>
            <a:r>
              <a:rPr lang="en-US" dirty="0" smtClean="0"/>
              <a:t>DBN consistently ranks second in speed behind DTs while SVM keeps out using modified data</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90600" y="1752600"/>
            <a:ext cx="7162800" cy="2998089"/>
          </a:xfrm>
        </p:spPr>
      </p:pic>
      <p:sp>
        <p:nvSpPr>
          <p:cNvPr id="6" name="TextBox 5"/>
          <p:cNvSpPr txBox="1"/>
          <p:nvPr/>
        </p:nvSpPr>
        <p:spPr>
          <a:xfrm>
            <a:off x="5029200" y="6519446"/>
            <a:ext cx="4125096" cy="338554"/>
          </a:xfrm>
          <a:prstGeom prst="rect">
            <a:avLst/>
          </a:prstGeom>
          <a:noFill/>
        </p:spPr>
        <p:txBody>
          <a:bodyPr wrap="square" rtlCol="0">
            <a:spAutoFit/>
          </a:bodyPr>
          <a:lstStyle/>
          <a:p>
            <a:r>
              <a:rPr lang="en-US" sz="800" dirty="0" smtClean="0"/>
              <a:t>D F </a:t>
            </a:r>
            <a:r>
              <a:rPr lang="en-US" sz="800" dirty="0" err="1" smtClean="0"/>
              <a:t>Wulsin</a:t>
            </a:r>
            <a:r>
              <a:rPr lang="en-US" sz="800" dirty="0" smtClean="0"/>
              <a:t> et al. </a:t>
            </a:r>
            <a:r>
              <a:rPr lang="en-US" sz="800" i="1" dirty="0" smtClean="0"/>
              <a:t>Modeling electroencephalography waveforms with semi-supervised deep belief nets: fast classification and anomaly measurement</a:t>
            </a:r>
            <a:r>
              <a:rPr lang="en-US" sz="800" dirty="0" smtClean="0"/>
              <a:t>. J. Neural Eng.. 2011</a:t>
            </a:r>
            <a:endParaRPr lang="en-US" sz="800" dirty="0"/>
          </a:p>
        </p:txBody>
      </p:sp>
    </p:spTree>
    <p:extLst>
      <p:ext uri="{BB962C8B-B14F-4D97-AF65-F5344CB8AC3E}">
        <p14:creationId xmlns:p14="http://schemas.microsoft.com/office/powerpoint/2010/main" val="3224655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a:xfrm>
            <a:off x="457200" y="1371600"/>
            <a:ext cx="8001000" cy="1387545"/>
          </a:xfrm>
        </p:spPr>
        <p:txBody>
          <a:bodyPr/>
          <a:lstStyle/>
          <a:p>
            <a:pPr marL="0" indent="0" algn="ctr">
              <a:buNone/>
            </a:pPr>
            <a:r>
              <a:rPr lang="en-US" dirty="0" smtClean="0"/>
              <a:t>DBNs can operate faster with equal effectiveness as other implementations to provide real-time monitoring</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600" y="2895600"/>
            <a:ext cx="7924800" cy="3812100"/>
          </a:xfrm>
        </p:spPr>
      </p:pic>
      <p:sp>
        <p:nvSpPr>
          <p:cNvPr id="6" name="TextBox 5"/>
          <p:cNvSpPr txBox="1"/>
          <p:nvPr/>
        </p:nvSpPr>
        <p:spPr>
          <a:xfrm>
            <a:off x="5029200" y="6519446"/>
            <a:ext cx="4125096" cy="338554"/>
          </a:xfrm>
          <a:prstGeom prst="rect">
            <a:avLst/>
          </a:prstGeom>
          <a:noFill/>
        </p:spPr>
        <p:txBody>
          <a:bodyPr wrap="square" rtlCol="0">
            <a:spAutoFit/>
          </a:bodyPr>
          <a:lstStyle/>
          <a:p>
            <a:r>
              <a:rPr lang="en-US" sz="800" dirty="0" smtClean="0"/>
              <a:t>D F </a:t>
            </a:r>
            <a:r>
              <a:rPr lang="en-US" sz="800" dirty="0" err="1" smtClean="0"/>
              <a:t>Wulsin</a:t>
            </a:r>
            <a:r>
              <a:rPr lang="en-US" sz="800" dirty="0" smtClean="0"/>
              <a:t> et al. </a:t>
            </a:r>
            <a:r>
              <a:rPr lang="en-US" sz="800" i="1" dirty="0" smtClean="0"/>
              <a:t>Modeling electroencephalography waveforms with semi-supervised deep belief nets: fast classification and anomaly measurement</a:t>
            </a:r>
            <a:r>
              <a:rPr lang="en-US" sz="800" dirty="0" smtClean="0"/>
              <a:t>. J. Neural Eng.. 2011</a:t>
            </a:r>
            <a:endParaRPr lang="en-US" sz="800" dirty="0"/>
          </a:p>
        </p:txBody>
      </p:sp>
    </p:spTree>
    <p:extLst>
      <p:ext uri="{BB962C8B-B14F-4D97-AF65-F5344CB8AC3E}">
        <p14:creationId xmlns:p14="http://schemas.microsoft.com/office/powerpoint/2010/main" val="11376443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Conten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4991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
        <p:nvSpPr>
          <p:cNvPr id="5" name="Content Placeholder 4"/>
          <p:cNvSpPr>
            <a:spLocks noGrp="1"/>
          </p:cNvSpPr>
          <p:nvPr>
            <p:ph idx="1"/>
          </p:nvPr>
        </p:nvSpPr>
        <p:spPr/>
        <p:txBody>
          <a:bodyPr/>
          <a:lstStyle/>
          <a:p>
            <a:r>
              <a:rPr lang="en-US" dirty="0" smtClean="0"/>
              <a:t>Is it possible to find universal features that span individuals? Stimuli? Brain states?</a:t>
            </a:r>
          </a:p>
          <a:p>
            <a:r>
              <a:rPr lang="en-US" dirty="0" smtClean="0"/>
              <a:t>Do biological constraints lead to better features or do unsupervised approaches remove inherent bias?</a:t>
            </a:r>
          </a:p>
          <a:p>
            <a:r>
              <a:rPr lang="en-US" dirty="0" smtClean="0"/>
              <a:t>Can EEG data be separated into partitions pertaining to subject identity, subject condition, and subject activity?</a:t>
            </a:r>
          </a:p>
          <a:p>
            <a:r>
              <a:rPr lang="en-US" dirty="0" smtClean="0"/>
              <a:t>Features versus classifier, which drives success </a:t>
            </a:r>
            <a:r>
              <a:rPr lang="en-US" dirty="0" smtClean="0"/>
              <a:t>more effectively</a:t>
            </a:r>
            <a:r>
              <a:rPr lang="en-US" dirty="0" smtClean="0"/>
              <a:t>?</a:t>
            </a:r>
            <a:endParaRPr lang="en-US" dirty="0" smtClean="0"/>
          </a:p>
          <a:p>
            <a:r>
              <a:rPr lang="en-US" dirty="0" smtClean="0"/>
              <a:t>How could a DBN be designed to ‘learn’ without full retraining? Augmenting the learned layers as new data </a:t>
            </a:r>
            <a:r>
              <a:rPr lang="en-US" smtClean="0"/>
              <a:t>becomes available?</a:t>
            </a:r>
            <a:endParaRPr lang="en-US" dirty="0"/>
          </a:p>
        </p:txBody>
      </p:sp>
    </p:spTree>
    <p:extLst>
      <p:ext uri="{BB962C8B-B14F-4D97-AF65-F5344CB8AC3E}">
        <p14:creationId xmlns:p14="http://schemas.microsoft.com/office/powerpoint/2010/main" val="6214636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19625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Potential Applications</a:t>
            </a:r>
            <a:endParaRPr lang="en-US" dirty="0"/>
          </a:p>
        </p:txBody>
      </p:sp>
      <p:sp>
        <p:nvSpPr>
          <p:cNvPr id="5" name="Content Placeholder 4"/>
          <p:cNvSpPr>
            <a:spLocks noGrp="1"/>
          </p:cNvSpPr>
          <p:nvPr>
            <p:ph idx="1"/>
          </p:nvPr>
        </p:nvSpPr>
        <p:spPr/>
        <p:txBody>
          <a:bodyPr>
            <a:normAutofit lnSpcReduction="10000"/>
          </a:bodyPr>
          <a:lstStyle/>
          <a:p>
            <a:r>
              <a:rPr lang="en-US" dirty="0"/>
              <a:t>Leverage the speed and effectiveness of DBNs to search large databases for ‘similar’ </a:t>
            </a:r>
            <a:r>
              <a:rPr lang="en-US" dirty="0" smtClean="0"/>
              <a:t>features given a sample signal</a:t>
            </a:r>
            <a:endParaRPr lang="en-US" dirty="0" smtClean="0"/>
          </a:p>
          <a:p>
            <a:pPr lvl="1"/>
            <a:r>
              <a:rPr lang="en-US" dirty="0" smtClean="0"/>
              <a:t>Would need an open data set to ‘learn’ how to evaluate not for features, but for qualities of those features</a:t>
            </a:r>
          </a:p>
          <a:p>
            <a:pPr lvl="1"/>
            <a:r>
              <a:rPr lang="en-US" dirty="0" smtClean="0"/>
              <a:t>Can previously built layers be updated as more data becomes available to mitigate full re-training</a:t>
            </a:r>
          </a:p>
          <a:p>
            <a:r>
              <a:rPr lang="en-US" dirty="0" smtClean="0"/>
              <a:t>Separate data into individual, intent, and response to understand the space each occupies in signal</a:t>
            </a:r>
            <a:endParaRPr lang="en-US" dirty="0" smtClean="0"/>
          </a:p>
          <a:p>
            <a:pPr lvl="1"/>
            <a:r>
              <a:rPr lang="en-US" dirty="0" err="1" smtClean="0"/>
              <a:t>Makeig</a:t>
            </a:r>
            <a:r>
              <a:rPr lang="en-US" dirty="0" smtClean="0"/>
              <a:t> found a way to resolve ERP data into a direct mapping of location, complete with characterization of stimulus response</a:t>
            </a:r>
          </a:p>
          <a:p>
            <a:pPr lvl="1"/>
            <a:r>
              <a:rPr lang="en-US" dirty="0" smtClean="0"/>
              <a:t>Peng showed it is difficult to evaluate features alone, but is there a way to link annotated features or biology with the analysis to address redundancy in EEG data</a:t>
            </a:r>
          </a:p>
        </p:txBody>
      </p:sp>
    </p:spTree>
    <p:extLst>
      <p:ext uri="{BB962C8B-B14F-4D97-AF65-F5344CB8AC3E}">
        <p14:creationId xmlns:p14="http://schemas.microsoft.com/office/powerpoint/2010/main" val="1263696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062" y="4636532"/>
            <a:ext cx="4079485" cy="173766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893" y="1295400"/>
            <a:ext cx="4343400" cy="2895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5931" y="914400"/>
            <a:ext cx="4267200" cy="2400300"/>
          </a:xfrm>
          <a:prstGeom prst="rect">
            <a:avLst/>
          </a:prstGeom>
        </p:spPr>
      </p:pic>
      <p:sp>
        <p:nvSpPr>
          <p:cNvPr id="7" name="TextBox 6"/>
          <p:cNvSpPr txBox="1"/>
          <p:nvPr/>
        </p:nvSpPr>
        <p:spPr>
          <a:xfrm>
            <a:off x="5105400" y="3352800"/>
            <a:ext cx="3352800" cy="369332"/>
          </a:xfrm>
          <a:prstGeom prst="rect">
            <a:avLst/>
          </a:prstGeom>
          <a:noFill/>
        </p:spPr>
        <p:txBody>
          <a:bodyPr wrap="square" rtlCol="0">
            <a:spAutoFit/>
          </a:bodyPr>
          <a:lstStyle/>
          <a:p>
            <a:pPr algn="ctr"/>
            <a:r>
              <a:rPr lang="en-US" dirty="0" smtClean="0"/>
              <a:t>Clinical Diagnosis</a:t>
            </a:r>
            <a:endParaRPr lang="en-US" dirty="0"/>
          </a:p>
        </p:txBody>
      </p:sp>
      <p:sp>
        <p:nvSpPr>
          <p:cNvPr id="8" name="TextBox 7"/>
          <p:cNvSpPr txBox="1"/>
          <p:nvPr/>
        </p:nvSpPr>
        <p:spPr>
          <a:xfrm>
            <a:off x="704193" y="4267200"/>
            <a:ext cx="3352800" cy="369332"/>
          </a:xfrm>
          <a:prstGeom prst="rect">
            <a:avLst/>
          </a:prstGeom>
          <a:noFill/>
        </p:spPr>
        <p:txBody>
          <a:bodyPr wrap="square" rtlCol="0">
            <a:spAutoFit/>
          </a:bodyPr>
          <a:lstStyle/>
          <a:p>
            <a:pPr algn="ctr"/>
            <a:r>
              <a:rPr lang="en-US" dirty="0" smtClean="0"/>
              <a:t>Functional Restoration</a:t>
            </a:r>
            <a:endParaRPr lang="en-US" dirty="0"/>
          </a:p>
        </p:txBody>
      </p:sp>
      <p:sp>
        <p:nvSpPr>
          <p:cNvPr id="9" name="TextBox 8"/>
          <p:cNvSpPr txBox="1"/>
          <p:nvPr/>
        </p:nvSpPr>
        <p:spPr>
          <a:xfrm>
            <a:off x="509404" y="6374198"/>
            <a:ext cx="3352800" cy="369332"/>
          </a:xfrm>
          <a:prstGeom prst="rect">
            <a:avLst/>
          </a:prstGeom>
          <a:noFill/>
        </p:spPr>
        <p:txBody>
          <a:bodyPr wrap="square" rtlCol="0">
            <a:spAutoFit/>
          </a:bodyPr>
          <a:lstStyle/>
          <a:p>
            <a:pPr algn="ctr"/>
            <a:r>
              <a:rPr lang="en-US" dirty="0" smtClean="0"/>
              <a:t>Stimulus Feedback</a:t>
            </a:r>
            <a:endParaRPr lang="en-US"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1200" y="3733800"/>
            <a:ext cx="1981200" cy="1981200"/>
          </a:xfrm>
          <a:prstGeom prst="rect">
            <a:avLst/>
          </a:prstGeom>
        </p:spPr>
      </p:pic>
      <p:sp>
        <p:nvSpPr>
          <p:cNvPr id="11" name="TextBox 10"/>
          <p:cNvSpPr txBox="1"/>
          <p:nvPr/>
        </p:nvSpPr>
        <p:spPr>
          <a:xfrm>
            <a:off x="5105400" y="5815871"/>
            <a:ext cx="3352800" cy="369332"/>
          </a:xfrm>
          <a:prstGeom prst="rect">
            <a:avLst/>
          </a:prstGeom>
          <a:noFill/>
        </p:spPr>
        <p:txBody>
          <a:bodyPr wrap="square" rtlCol="0">
            <a:spAutoFit/>
          </a:bodyPr>
          <a:lstStyle/>
          <a:p>
            <a:pPr algn="ctr"/>
            <a:r>
              <a:rPr lang="en-US" dirty="0" smtClean="0"/>
              <a:t>Biometric Security</a:t>
            </a:r>
            <a:endParaRPr lang="en-US" dirty="0"/>
          </a:p>
        </p:txBody>
      </p:sp>
      <p:sp>
        <p:nvSpPr>
          <p:cNvPr id="12" name="TextBox 11"/>
          <p:cNvSpPr txBox="1"/>
          <p:nvPr/>
        </p:nvSpPr>
        <p:spPr>
          <a:xfrm>
            <a:off x="4343400" y="6284739"/>
            <a:ext cx="4810896" cy="584775"/>
          </a:xfrm>
          <a:prstGeom prst="rect">
            <a:avLst/>
          </a:prstGeom>
          <a:noFill/>
        </p:spPr>
        <p:txBody>
          <a:bodyPr wrap="square" rtlCol="0">
            <a:spAutoFit/>
          </a:bodyPr>
          <a:lstStyle/>
          <a:p>
            <a:r>
              <a:rPr lang="en-US" sz="800" dirty="0" err="1" smtClean="0"/>
              <a:t>TopLeft</a:t>
            </a:r>
            <a:r>
              <a:rPr lang="en-US" sz="800" dirty="0" smtClean="0"/>
              <a:t> – MIT Technology Review. Paralyzed Man’s Arm Wired to Receive Brain Signals. </a:t>
            </a:r>
            <a:r>
              <a:rPr lang="en-US" sz="800" dirty="0"/>
              <a:t>2015. </a:t>
            </a:r>
            <a:r>
              <a:rPr lang="en-US" sz="800" dirty="0" smtClean="0"/>
              <a:t>http://</a:t>
            </a:r>
            <a:r>
              <a:rPr lang="en-US" sz="800" dirty="0"/>
              <a:t>www.technologyreview.com/news/542581/paralyzed-mans-arm-wired-to-receive-brain-signals</a:t>
            </a:r>
            <a:r>
              <a:rPr lang="en-US" sz="800" dirty="0" smtClean="0"/>
              <a:t>/</a:t>
            </a:r>
          </a:p>
          <a:p>
            <a:r>
              <a:rPr lang="en-US" sz="800" dirty="0" err="1" smtClean="0"/>
              <a:t>BottomLeft</a:t>
            </a:r>
            <a:r>
              <a:rPr lang="en-US" sz="800" dirty="0" smtClean="0"/>
              <a:t> – Peter Brunner et al. </a:t>
            </a:r>
            <a:r>
              <a:rPr lang="en-US" sz="800" i="1" dirty="0" smtClean="0"/>
              <a:t>Rapid communication with a “P300” matrix speller using </a:t>
            </a:r>
            <a:r>
              <a:rPr lang="en-US" sz="800" i="1" dirty="0" err="1" smtClean="0"/>
              <a:t>electrocorticographic</a:t>
            </a:r>
            <a:r>
              <a:rPr lang="en-US" sz="800" i="1" dirty="0" smtClean="0"/>
              <a:t> signals (</a:t>
            </a:r>
            <a:r>
              <a:rPr lang="en-US" sz="800" i="1" dirty="0" err="1" smtClean="0"/>
              <a:t>ECoG</a:t>
            </a:r>
            <a:r>
              <a:rPr lang="en-US" sz="800" i="1" dirty="0" smtClean="0"/>
              <a:t>).”</a:t>
            </a:r>
            <a:r>
              <a:rPr lang="en-US" sz="800" dirty="0" smtClean="0"/>
              <a:t> Neuroscience. 2011.</a:t>
            </a:r>
          </a:p>
        </p:txBody>
      </p:sp>
    </p:spTree>
    <p:extLst>
      <p:ext uri="{BB962C8B-B14F-4D97-AF65-F5344CB8AC3E}">
        <p14:creationId xmlns:p14="http://schemas.microsoft.com/office/powerpoint/2010/main" val="14990212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Thanks</a:t>
            </a:r>
            <a:endParaRPr lang="en-US" dirty="0"/>
          </a:p>
        </p:txBody>
      </p:sp>
      <p:sp>
        <p:nvSpPr>
          <p:cNvPr id="5" name="Text Placeholder 4"/>
          <p:cNvSpPr>
            <a:spLocks noGrp="1"/>
          </p:cNvSpPr>
          <p:nvPr>
            <p:ph type="body" idx="1"/>
          </p:nvPr>
        </p:nvSpPr>
        <p:spPr/>
        <p:txBody>
          <a:bodyPr/>
          <a:lstStyle/>
          <a:p>
            <a:r>
              <a:rPr lang="en-US" dirty="0" smtClean="0"/>
              <a:t>Questions?</a:t>
            </a:r>
            <a:endParaRPr lang="en-US" dirty="0"/>
          </a:p>
        </p:txBody>
      </p:sp>
    </p:spTree>
    <p:extLst>
      <p:ext uri="{BB962C8B-B14F-4D97-AF65-F5344CB8AC3E}">
        <p14:creationId xmlns:p14="http://schemas.microsoft.com/office/powerpoint/2010/main" val="9100468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Backward and Forward Selection Error</a:t>
            </a:r>
            <a:endParaRPr lang="en-US" dirty="0"/>
          </a:p>
        </p:txBody>
      </p:sp>
      <p:sp>
        <p:nvSpPr>
          <p:cNvPr id="5" name="TextBox 4"/>
          <p:cNvSpPr txBox="1"/>
          <p:nvPr/>
        </p:nvSpPr>
        <p:spPr>
          <a:xfrm>
            <a:off x="685800" y="1676400"/>
            <a:ext cx="7772400" cy="923330"/>
          </a:xfrm>
          <a:prstGeom prst="rect">
            <a:avLst/>
          </a:prstGeom>
          <a:noFill/>
        </p:spPr>
        <p:txBody>
          <a:bodyPr wrap="square" rtlCol="0">
            <a:spAutoFit/>
          </a:bodyPr>
          <a:lstStyle/>
          <a:p>
            <a:r>
              <a:rPr lang="en-US" dirty="0" smtClean="0"/>
              <a:t>Attempts to ensure addition or removal of features does not make the classification error any worse during the search process. Ideally the chosen feature leads to the largest reduction in classification error.</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762000" y="2602468"/>
                <a:ext cx="534870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𝑓𝑜𝑟</m:t>
                      </m:r>
                      <m:r>
                        <a:rPr lang="en-US" b="0" i="1" smtClean="0">
                          <a:latin typeface="Cambria Math"/>
                        </a:rPr>
                        <m:t> </m:t>
                      </m:r>
                      <m:r>
                        <a:rPr lang="en-US" b="0" i="1" smtClean="0">
                          <a:latin typeface="Cambria Math"/>
                        </a:rPr>
                        <m:t>𝑏𝑎𝑐𝑘𝑤𝑎𝑟𝑑</m:t>
                      </m:r>
                      <m:r>
                        <a:rPr lang="en-US" b="0" i="1" smtClean="0">
                          <a:latin typeface="Cambria Math"/>
                        </a:rPr>
                        <m:t>: </m:t>
                      </m:r>
                      <m:sSub>
                        <m:sSubPr>
                          <m:ctrlPr>
                            <a:rPr lang="en-US" b="0" i="1" smtClean="0">
                              <a:latin typeface="Cambria Math"/>
                            </a:rPr>
                          </m:ctrlPr>
                        </m:sSubPr>
                        <m:e>
                          <m:r>
                            <a:rPr lang="en-US" b="0" i="1" smtClean="0">
                              <a:latin typeface="Cambria Math"/>
                            </a:rPr>
                            <m:t>𝑒</m:t>
                          </m:r>
                        </m:e>
                        <m:sub>
                          <m:r>
                            <a:rPr lang="en-US" b="0" i="1" smtClean="0">
                              <a:latin typeface="Cambria Math"/>
                            </a:rPr>
                            <m:t>𝑘</m:t>
                          </m:r>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𝑒</m:t>
                          </m:r>
                        </m:e>
                        <m:sub>
                          <m:r>
                            <a:rPr lang="en-US" b="0" i="1" smtClean="0">
                              <a:latin typeface="Cambria Math"/>
                            </a:rPr>
                            <m:t>𝑘</m:t>
                          </m:r>
                        </m:sub>
                      </m:sSub>
                      <m:r>
                        <a:rPr lang="en-US" b="0" i="1" smtClean="0">
                          <a:latin typeface="Cambria Math"/>
                        </a:rPr>
                        <m:t> </m:t>
                      </m:r>
                      <m:r>
                        <a:rPr lang="en-US" b="0" i="1" smtClean="0">
                          <a:latin typeface="Cambria Math"/>
                        </a:rPr>
                        <m:t>𝑎𝑠</m:t>
                      </m:r>
                      <m:r>
                        <a:rPr lang="en-US" b="0" i="1" smtClean="0">
                          <a:latin typeface="Cambria Math"/>
                        </a:rPr>
                        <m:t> </m:t>
                      </m:r>
                      <m:sSub>
                        <m:sSubPr>
                          <m:ctrlPr>
                            <a:rPr lang="en-US" b="0" i="1" smtClean="0">
                              <a:latin typeface="Cambria Math"/>
                            </a:rPr>
                          </m:ctrlPr>
                        </m:sSubPr>
                        <m:e>
                          <m:r>
                            <a:rPr lang="en-US" b="0" i="1" smtClean="0">
                              <a:latin typeface="Cambria Math"/>
                            </a:rPr>
                            <m:t>𝑆</m:t>
                          </m:r>
                        </m:e>
                        <m:sub>
                          <m:r>
                            <a:rPr lang="en-US" b="0" i="1" smtClean="0">
                              <a:latin typeface="Cambria Math"/>
                            </a:rPr>
                            <m:t>𝑘</m:t>
                          </m:r>
                        </m:sub>
                      </m:sSub>
                      <m:r>
                        <a:rPr lang="en-US" b="0" i="1" smtClean="0">
                          <a:latin typeface="Cambria Math"/>
                        </a:rPr>
                        <m:t> </m:t>
                      </m:r>
                      <m:r>
                        <a:rPr lang="en-US" b="0" i="1" smtClean="0">
                          <a:latin typeface="Cambria Math"/>
                        </a:rPr>
                        <m:t>𝑖𝑠</m:t>
                      </m:r>
                      <m:r>
                        <a:rPr lang="en-US" b="0" i="1" smtClean="0">
                          <a:latin typeface="Cambria Math"/>
                        </a:rPr>
                        <m:t> </m:t>
                      </m:r>
                      <m:r>
                        <a:rPr lang="en-US" b="0" i="1" smtClean="0">
                          <a:latin typeface="Cambria Math"/>
                        </a:rPr>
                        <m:t>𝑟𝑒𝑑𝑢𝑐𝑒𝑑</m:t>
                      </m:r>
                      <m:r>
                        <a:rPr lang="en-US" b="0" i="1" smtClean="0">
                          <a:latin typeface="Cambria Math"/>
                        </a:rPr>
                        <m:t> </m:t>
                      </m:r>
                      <m:r>
                        <a:rPr lang="en-US" b="0" i="1" smtClean="0">
                          <a:latin typeface="Cambria Math"/>
                        </a:rPr>
                        <m:t>𝑡𝑜</m:t>
                      </m:r>
                      <m:r>
                        <a:rPr lang="en-US" b="0" i="1" smtClean="0">
                          <a:latin typeface="Cambria Math"/>
                        </a:rPr>
                        <m:t> </m:t>
                      </m:r>
                      <m:sSub>
                        <m:sSubPr>
                          <m:ctrlPr>
                            <a:rPr lang="en-US" b="0" i="1" smtClean="0">
                              <a:latin typeface="Cambria Math"/>
                            </a:rPr>
                          </m:ctrlPr>
                        </m:sSubPr>
                        <m:e>
                          <m:r>
                            <a:rPr lang="en-US" b="0" i="1" smtClean="0">
                              <a:latin typeface="Cambria Math"/>
                            </a:rPr>
                            <m:t>𝑆</m:t>
                          </m:r>
                        </m:e>
                        <m:sub>
                          <m:r>
                            <a:rPr lang="en-US" b="0" i="1" smtClean="0">
                              <a:latin typeface="Cambria Math"/>
                            </a:rPr>
                            <m:t>𝑘</m:t>
                          </m:r>
                          <m:r>
                            <a:rPr lang="en-US" b="0" i="1" smtClean="0">
                              <a:latin typeface="Cambria Math"/>
                            </a:rPr>
                            <m:t>−1</m:t>
                          </m:r>
                        </m:sub>
                      </m:sSub>
                      <m:r>
                        <a:rPr lang="en-US" b="0" i="1" smtClean="0">
                          <a:latin typeface="Cambria Math"/>
                        </a:rPr>
                        <m:t> </m:t>
                      </m:r>
                    </m:oMath>
                  </m:oMathPara>
                </a14:m>
                <a:endParaRPr lang="en-US" b="0" dirty="0" smtClean="0"/>
              </a:p>
            </p:txBody>
          </p:sp>
        </mc:Choice>
        <mc:Fallback xmlns="">
          <p:sp>
            <p:nvSpPr>
              <p:cNvPr id="6" name="TextBox 5"/>
              <p:cNvSpPr txBox="1">
                <a:spLocks noRot="1" noChangeAspect="1" noMove="1" noResize="1" noEditPoints="1" noAdjustHandles="1" noChangeArrowheads="1" noChangeShapeType="1" noTextEdit="1"/>
              </p:cNvSpPr>
              <p:nvPr/>
            </p:nvSpPr>
            <p:spPr>
              <a:xfrm>
                <a:off x="762000" y="2602468"/>
                <a:ext cx="5348707" cy="369332"/>
              </a:xfrm>
              <a:prstGeom prst="rect">
                <a:avLst/>
              </a:prstGeom>
              <a:blipFill rotWithShape="1">
                <a:blip r:embed="rId2"/>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62000" y="3048000"/>
                <a:ext cx="539840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𝑓𝑜𝑟</m:t>
                      </m:r>
                      <m:r>
                        <a:rPr lang="en-US" b="0" i="1" smtClean="0">
                          <a:latin typeface="Cambria Math"/>
                        </a:rPr>
                        <m:t> </m:t>
                      </m:r>
                      <m:r>
                        <a:rPr lang="en-US" b="0" i="1" smtClean="0">
                          <a:latin typeface="Cambria Math"/>
                        </a:rPr>
                        <m:t>𝑓𝑜𝑟𝑤𝑎𝑟𝑑</m:t>
                      </m:r>
                      <m:r>
                        <a:rPr lang="en-US" b="0" i="1" smtClean="0">
                          <a:latin typeface="Cambria Math"/>
                        </a:rPr>
                        <m:t>: </m:t>
                      </m:r>
                      <m:sSub>
                        <m:sSubPr>
                          <m:ctrlPr>
                            <a:rPr lang="en-US" b="0" i="1" smtClean="0">
                              <a:latin typeface="Cambria Math"/>
                            </a:rPr>
                          </m:ctrlPr>
                        </m:sSubPr>
                        <m:e>
                          <m:r>
                            <a:rPr lang="en-US" b="0" i="1" smtClean="0">
                              <a:latin typeface="Cambria Math"/>
                            </a:rPr>
                            <m:t>𝑒</m:t>
                          </m:r>
                        </m:e>
                        <m:sub>
                          <m:r>
                            <a:rPr lang="en-US" b="0" i="1" smtClean="0">
                              <a:latin typeface="Cambria Math"/>
                            </a:rPr>
                            <m:t>𝑘</m:t>
                          </m:r>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𝑒</m:t>
                          </m:r>
                        </m:e>
                        <m:sub>
                          <m:r>
                            <a:rPr lang="en-US" b="0" i="1" smtClean="0">
                              <a:latin typeface="Cambria Math"/>
                            </a:rPr>
                            <m:t>𝑘</m:t>
                          </m:r>
                        </m:sub>
                      </m:sSub>
                      <m:r>
                        <a:rPr lang="en-US" b="0" i="1" smtClean="0">
                          <a:latin typeface="Cambria Math"/>
                        </a:rPr>
                        <m:t> </m:t>
                      </m:r>
                      <m:r>
                        <a:rPr lang="en-US" b="0" i="1" smtClean="0">
                          <a:latin typeface="Cambria Math"/>
                        </a:rPr>
                        <m:t>𝑎𝑠</m:t>
                      </m:r>
                      <m:r>
                        <a:rPr lang="en-US" b="0" i="1" smtClean="0">
                          <a:latin typeface="Cambria Math"/>
                        </a:rPr>
                        <m:t> </m:t>
                      </m:r>
                      <m:sSub>
                        <m:sSubPr>
                          <m:ctrlPr>
                            <a:rPr lang="en-US" b="0" i="1" smtClean="0">
                              <a:latin typeface="Cambria Math"/>
                            </a:rPr>
                          </m:ctrlPr>
                        </m:sSubPr>
                        <m:e>
                          <m:r>
                            <a:rPr lang="en-US" b="0" i="1" smtClean="0">
                              <a:latin typeface="Cambria Math"/>
                            </a:rPr>
                            <m:t>𝑆</m:t>
                          </m:r>
                        </m:e>
                        <m:sub>
                          <m:r>
                            <a:rPr lang="en-US" b="0" i="1" smtClean="0">
                              <a:latin typeface="Cambria Math"/>
                            </a:rPr>
                            <m:t>𝑘</m:t>
                          </m:r>
                        </m:sub>
                      </m:sSub>
                      <m:r>
                        <a:rPr lang="en-US" b="0" i="1" smtClean="0">
                          <a:latin typeface="Cambria Math"/>
                        </a:rPr>
                        <m:t> </m:t>
                      </m:r>
                      <m:r>
                        <a:rPr lang="en-US" b="0" i="1" smtClean="0">
                          <a:latin typeface="Cambria Math"/>
                        </a:rPr>
                        <m:t>𝑖𝑠</m:t>
                      </m:r>
                      <m:r>
                        <a:rPr lang="en-US" b="0" i="1" smtClean="0">
                          <a:latin typeface="Cambria Math"/>
                        </a:rPr>
                        <m:t> </m:t>
                      </m:r>
                      <m:r>
                        <a:rPr lang="en-US" b="0" i="1" smtClean="0">
                          <a:latin typeface="Cambria Math"/>
                        </a:rPr>
                        <m:t>𝑖𝑛𝑐𝑟𝑒𝑎𝑠𝑒𝑑</m:t>
                      </m:r>
                      <m:r>
                        <a:rPr lang="en-US" b="0" i="1" smtClean="0">
                          <a:latin typeface="Cambria Math"/>
                        </a:rPr>
                        <m:t> </m:t>
                      </m:r>
                      <m:r>
                        <a:rPr lang="en-US" b="0" i="1" smtClean="0">
                          <a:latin typeface="Cambria Math"/>
                        </a:rPr>
                        <m:t>𝑡𝑜</m:t>
                      </m:r>
                      <m:r>
                        <a:rPr lang="en-US" b="0" i="1" smtClean="0">
                          <a:latin typeface="Cambria Math"/>
                        </a:rPr>
                        <m:t> </m:t>
                      </m:r>
                      <m:sSub>
                        <m:sSubPr>
                          <m:ctrlPr>
                            <a:rPr lang="en-US" b="0" i="1" smtClean="0">
                              <a:latin typeface="Cambria Math"/>
                            </a:rPr>
                          </m:ctrlPr>
                        </m:sSubPr>
                        <m:e>
                          <m:r>
                            <a:rPr lang="en-US" b="0" i="1" smtClean="0">
                              <a:latin typeface="Cambria Math"/>
                            </a:rPr>
                            <m:t>𝑆</m:t>
                          </m:r>
                        </m:e>
                        <m:sub>
                          <m:r>
                            <a:rPr lang="en-US" b="0" i="1" smtClean="0">
                              <a:latin typeface="Cambria Math"/>
                            </a:rPr>
                            <m:t>𝑘</m:t>
                          </m:r>
                          <m:r>
                            <a:rPr lang="en-US" b="0" i="1" smtClean="0">
                              <a:latin typeface="Cambria Math"/>
                            </a:rPr>
                            <m:t>+1</m:t>
                          </m:r>
                        </m:sub>
                      </m:sSub>
                      <m:r>
                        <a:rPr lang="en-US" b="0" i="1" smtClean="0">
                          <a:latin typeface="Cambria Math"/>
                        </a:rPr>
                        <m:t> </m:t>
                      </m:r>
                    </m:oMath>
                  </m:oMathPara>
                </a14:m>
                <a:endParaRPr lang="en-US" b="0" dirty="0" smtClean="0"/>
              </a:p>
            </p:txBody>
          </p:sp>
        </mc:Choice>
        <mc:Fallback xmlns="">
          <p:sp>
            <p:nvSpPr>
              <p:cNvPr id="7" name="TextBox 6"/>
              <p:cNvSpPr txBox="1">
                <a:spLocks noRot="1" noChangeAspect="1" noMove="1" noResize="1" noEditPoints="1" noAdjustHandles="1" noChangeArrowheads="1" noChangeShapeType="1" noTextEdit="1"/>
              </p:cNvSpPr>
              <p:nvPr/>
            </p:nvSpPr>
            <p:spPr>
              <a:xfrm>
                <a:off x="762000" y="3048000"/>
                <a:ext cx="5398401" cy="369332"/>
              </a:xfrm>
              <a:prstGeom prst="rect">
                <a:avLst/>
              </a:prstGeom>
              <a:blipFill rotWithShape="1">
                <a:blip r:embed="rId3"/>
                <a:stretch>
                  <a:fillRect b="-13115"/>
                </a:stretch>
              </a:blipFill>
            </p:spPr>
            <p:txBody>
              <a:bodyPr/>
              <a:lstStyle/>
              <a:p>
                <a:r>
                  <a:rPr lang="en-US">
                    <a:noFill/>
                  </a:rPr>
                  <a:t> </a:t>
                </a:r>
              </a:p>
            </p:txBody>
          </p:sp>
        </mc:Fallback>
      </mc:AlternateContent>
      <p:sp>
        <p:nvSpPr>
          <p:cNvPr id="8" name="TextBox 7"/>
          <p:cNvSpPr txBox="1"/>
          <p:nvPr/>
        </p:nvSpPr>
        <p:spPr>
          <a:xfrm>
            <a:off x="685800" y="3428609"/>
            <a:ext cx="7772400" cy="3139321"/>
          </a:xfrm>
          <a:prstGeom prst="rect">
            <a:avLst/>
          </a:prstGeom>
          <a:noFill/>
        </p:spPr>
        <p:txBody>
          <a:bodyPr wrap="square" rtlCol="0">
            <a:spAutoFit/>
          </a:bodyPr>
          <a:lstStyle/>
          <a:p>
            <a:r>
              <a:rPr lang="en-US" dirty="0" smtClean="0"/>
              <a:t>However, it is often not possible to reduce, or increment, the feature set without adding more error. Additionally, there may be a need to reach a certain number of features regardless of the error changes or necessary to compare two sets against each other.</a:t>
            </a:r>
          </a:p>
          <a:p>
            <a:endParaRPr lang="en-US" dirty="0" smtClean="0"/>
          </a:p>
          <a:p>
            <a:r>
              <a:rPr lang="en-US" dirty="0" smtClean="0"/>
              <a:t>Given two sets, </a:t>
            </a:r>
            <a:r>
              <a:rPr lang="en-US" i="1" dirty="0" smtClean="0"/>
              <a:t>S</a:t>
            </a:r>
            <a:r>
              <a:rPr lang="en-US" i="1" baseline="30000" dirty="0" smtClean="0"/>
              <a:t>1</a:t>
            </a:r>
            <a:r>
              <a:rPr lang="en-US" dirty="0" smtClean="0"/>
              <a:t> and </a:t>
            </a:r>
            <a:r>
              <a:rPr lang="en-US" i="1" dirty="0" smtClean="0"/>
              <a:t>S</a:t>
            </a:r>
            <a:r>
              <a:rPr lang="en-US" i="1" baseline="30000" dirty="0" smtClean="0"/>
              <a:t>2</a:t>
            </a:r>
            <a:r>
              <a:rPr lang="en-US" dirty="0" smtClean="0"/>
              <a:t>, of </a:t>
            </a:r>
            <a:r>
              <a:rPr lang="en-US" i="1" dirty="0" smtClean="0"/>
              <a:t>n</a:t>
            </a:r>
            <a:r>
              <a:rPr lang="en-US" dirty="0" smtClean="0"/>
              <a:t> features comparing classification error does not provide the fullest insight into the better feature set. More often the set that is </a:t>
            </a:r>
            <a:r>
              <a:rPr lang="en-US" i="1" dirty="0" smtClean="0"/>
              <a:t>recursively more characteristic</a:t>
            </a:r>
            <a:r>
              <a:rPr lang="en-US" dirty="0" smtClean="0"/>
              <a:t>, where its subsets of feature groups perform better, </a:t>
            </a:r>
            <a:r>
              <a:rPr lang="en-US" i="1" dirty="0" smtClean="0"/>
              <a:t>e</a:t>
            </a:r>
            <a:r>
              <a:rPr lang="en-US" i="1" baseline="30000" dirty="0" smtClean="0"/>
              <a:t>1</a:t>
            </a:r>
            <a:r>
              <a:rPr lang="en-US" i="1" dirty="0" smtClean="0"/>
              <a:t> &lt; e</a:t>
            </a:r>
            <a:r>
              <a:rPr lang="en-US" i="1" baseline="30000" dirty="0" smtClean="0"/>
              <a:t>2</a:t>
            </a:r>
            <a:r>
              <a:rPr lang="en-US" i="1" dirty="0" smtClean="0"/>
              <a:t>, </a:t>
            </a:r>
            <a:r>
              <a:rPr lang="en-US" dirty="0" smtClean="0"/>
              <a:t>over the range of </a:t>
            </a:r>
            <a:r>
              <a:rPr lang="en-US" i="1" dirty="0" smtClean="0"/>
              <a:t>n</a:t>
            </a:r>
            <a:r>
              <a:rPr lang="en-US" dirty="0" smtClean="0"/>
              <a:t> features. A rating, </a:t>
            </a:r>
            <a:r>
              <a:rPr lang="el-GR" dirty="0" smtClean="0"/>
              <a:t>ρ</a:t>
            </a:r>
            <a:r>
              <a:rPr lang="en-US" dirty="0" smtClean="0"/>
              <a:t>, is used to indicate how many subsets pass this criteria suggesting which full set is RM-characteristic.</a:t>
            </a:r>
            <a:endParaRPr lang="en-US" dirty="0"/>
          </a:p>
        </p:txBody>
      </p:sp>
    </p:spTree>
    <p:extLst>
      <p:ext uri="{BB962C8B-B14F-4D97-AF65-F5344CB8AC3E}">
        <p14:creationId xmlns:p14="http://schemas.microsoft.com/office/powerpoint/2010/main" val="5512253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 Dependency, more detail</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838200" y="1752600"/>
                <a:ext cx="5516254" cy="7332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𝐼</m:t>
                      </m:r>
                      <m:d>
                        <m:dPr>
                          <m:ctrlPr>
                            <a:rPr lang="en-US" sz="2200" b="0" i="1" smtClean="0">
                              <a:latin typeface="Cambria Math"/>
                            </a:rPr>
                          </m:ctrlPr>
                        </m:dPr>
                        <m:e>
                          <m:sSub>
                            <m:sSubPr>
                              <m:ctrlPr>
                                <a:rPr lang="en-US" sz="2200" b="0" i="1" smtClean="0">
                                  <a:latin typeface="Cambria Math"/>
                                </a:rPr>
                              </m:ctrlPr>
                            </m:sSubPr>
                            <m:e>
                              <m:r>
                                <a:rPr lang="en-US" sz="2200" b="0" i="1" smtClean="0">
                                  <a:latin typeface="Cambria Math" panose="02040503050406030204" pitchFamily="18" charset="0"/>
                                </a:rPr>
                                <m:t>𝑆</m:t>
                              </m:r>
                            </m:e>
                            <m:sub>
                              <m:r>
                                <a:rPr lang="en-US" sz="2200" b="0" i="1" smtClean="0">
                                  <a:latin typeface="Cambria Math" panose="02040503050406030204" pitchFamily="18" charset="0"/>
                                </a:rPr>
                                <m:t>𝑚</m:t>
                              </m:r>
                            </m:sub>
                          </m:sSub>
                          <m:r>
                            <a:rPr lang="en-US" sz="2200" b="0" i="1" smtClean="0">
                              <a:latin typeface="Cambria Math" panose="02040503050406030204" pitchFamily="18" charset="0"/>
                            </a:rPr>
                            <m:t>;</m:t>
                          </m:r>
                          <m:r>
                            <a:rPr lang="en-US" sz="2200" b="0" i="1" smtClean="0">
                              <a:latin typeface="Cambria Math" panose="02040503050406030204" pitchFamily="18" charset="0"/>
                            </a:rPr>
                            <m:t>𝑐</m:t>
                          </m:r>
                        </m:e>
                      </m:d>
                      <m:r>
                        <a:rPr lang="en-US" sz="2200" b="0" i="1" smtClean="0">
                          <a:latin typeface="Cambria Math" panose="02040503050406030204" pitchFamily="18" charset="0"/>
                        </a:rPr>
                        <m:t>=</m:t>
                      </m:r>
                      <m:nary>
                        <m:naryPr>
                          <m:subHide m:val="on"/>
                          <m:supHide m:val="on"/>
                          <m:ctrlPr>
                            <a:rPr lang="en-US" sz="2200" b="0" i="1" smtClean="0">
                              <a:latin typeface="Cambria Math"/>
                            </a:rPr>
                          </m:ctrlPr>
                        </m:naryPr>
                        <m:sub/>
                        <m:sup/>
                        <m:e>
                          <m:nary>
                            <m:naryPr>
                              <m:subHide m:val="on"/>
                              <m:supHide m:val="on"/>
                              <m:ctrlPr>
                                <a:rPr lang="en-US" sz="2200" i="1">
                                  <a:latin typeface="Cambria Math"/>
                                </a:rPr>
                              </m:ctrlPr>
                            </m:naryPr>
                            <m:sub/>
                            <m:sup/>
                            <m:e>
                              <m:r>
                                <a:rPr lang="en-US" sz="2200" i="1">
                                  <a:latin typeface="Cambria Math" panose="02040503050406030204" pitchFamily="18" charset="0"/>
                                </a:rPr>
                                <m:t>𝑝</m:t>
                              </m:r>
                              <m:d>
                                <m:dPr>
                                  <m:ctrlPr>
                                    <a:rPr lang="en-US" sz="2200" i="1">
                                      <a:latin typeface="Cambria Math"/>
                                    </a:rPr>
                                  </m:ctrlPr>
                                </m:dPr>
                                <m:e>
                                  <m:sSub>
                                    <m:sSubPr>
                                      <m:ctrlPr>
                                        <a:rPr lang="en-US" sz="2200" i="1">
                                          <a:latin typeface="Cambria Math"/>
                                        </a:rPr>
                                      </m:ctrlPr>
                                    </m:sSubPr>
                                    <m:e>
                                      <m:r>
                                        <a:rPr lang="en-US" sz="2200" i="1">
                                          <a:latin typeface="Cambria Math" panose="02040503050406030204" pitchFamily="18" charset="0"/>
                                        </a:rPr>
                                        <m:t>𝑆</m:t>
                                      </m:r>
                                    </m:e>
                                    <m:sub>
                                      <m:r>
                                        <a:rPr lang="en-US" sz="2200" i="1">
                                          <a:latin typeface="Cambria Math" panose="02040503050406030204" pitchFamily="18" charset="0"/>
                                        </a:rPr>
                                        <m:t>𝑚</m:t>
                                      </m:r>
                                    </m:sub>
                                  </m:sSub>
                                  <m:r>
                                    <a:rPr lang="en-US" sz="2200" i="1">
                                      <a:latin typeface="Cambria Math" panose="02040503050406030204" pitchFamily="18" charset="0"/>
                                    </a:rPr>
                                    <m:t>,</m:t>
                                  </m:r>
                                  <m:r>
                                    <a:rPr lang="en-US" sz="2200" i="1">
                                      <a:latin typeface="Cambria Math" panose="02040503050406030204" pitchFamily="18" charset="0"/>
                                    </a:rPr>
                                    <m:t>𝑐</m:t>
                                  </m:r>
                                </m:e>
                              </m:d>
                              <m:r>
                                <a:rPr lang="en-US" sz="2200" i="1">
                                  <a:latin typeface="Cambria Math" panose="02040503050406030204" pitchFamily="18" charset="0"/>
                                </a:rPr>
                                <m:t>𝑙𝑜𝑔</m:t>
                              </m:r>
                              <m:f>
                                <m:fPr>
                                  <m:ctrlPr>
                                    <a:rPr lang="en-US" sz="2200" i="1">
                                      <a:latin typeface="Cambria Math"/>
                                    </a:rPr>
                                  </m:ctrlPr>
                                </m:fPr>
                                <m:num>
                                  <m:r>
                                    <a:rPr lang="en-US" sz="2200" i="1">
                                      <a:latin typeface="Cambria Math" panose="02040503050406030204" pitchFamily="18" charset="0"/>
                                    </a:rPr>
                                    <m:t>𝑝</m:t>
                                  </m:r>
                                  <m:d>
                                    <m:dPr>
                                      <m:ctrlPr>
                                        <a:rPr lang="en-US" sz="2200" i="1">
                                          <a:latin typeface="Cambria Math"/>
                                        </a:rPr>
                                      </m:ctrlPr>
                                    </m:dPr>
                                    <m:e>
                                      <m:sSub>
                                        <m:sSubPr>
                                          <m:ctrlPr>
                                            <a:rPr lang="en-US" sz="2200" i="1">
                                              <a:latin typeface="Cambria Math"/>
                                            </a:rPr>
                                          </m:ctrlPr>
                                        </m:sSubPr>
                                        <m:e>
                                          <m:r>
                                            <a:rPr lang="en-US" sz="2200" i="1">
                                              <a:latin typeface="Cambria Math" panose="02040503050406030204" pitchFamily="18" charset="0"/>
                                            </a:rPr>
                                            <m:t>𝑆</m:t>
                                          </m:r>
                                        </m:e>
                                        <m:sub>
                                          <m:r>
                                            <a:rPr lang="en-US" sz="2200" i="1">
                                              <a:latin typeface="Cambria Math" panose="02040503050406030204" pitchFamily="18" charset="0"/>
                                            </a:rPr>
                                            <m:t>𝑚</m:t>
                                          </m:r>
                                        </m:sub>
                                      </m:sSub>
                                      <m:r>
                                        <a:rPr lang="en-US" sz="2200" i="1">
                                          <a:latin typeface="Cambria Math" panose="02040503050406030204" pitchFamily="18" charset="0"/>
                                        </a:rPr>
                                        <m:t>,</m:t>
                                      </m:r>
                                      <m:r>
                                        <a:rPr lang="en-US" sz="2200" i="1">
                                          <a:latin typeface="Cambria Math" panose="02040503050406030204" pitchFamily="18" charset="0"/>
                                        </a:rPr>
                                        <m:t>𝑐</m:t>
                                      </m:r>
                                    </m:e>
                                  </m:d>
                                </m:num>
                                <m:den>
                                  <m:r>
                                    <a:rPr lang="en-US" sz="2200" i="1">
                                      <a:latin typeface="Cambria Math" panose="02040503050406030204" pitchFamily="18" charset="0"/>
                                    </a:rPr>
                                    <m:t>𝑝</m:t>
                                  </m:r>
                                  <m:d>
                                    <m:dPr>
                                      <m:ctrlPr>
                                        <a:rPr lang="en-US" sz="2200" i="1">
                                          <a:latin typeface="Cambria Math"/>
                                        </a:rPr>
                                      </m:ctrlPr>
                                    </m:dPr>
                                    <m:e>
                                      <m:sSub>
                                        <m:sSubPr>
                                          <m:ctrlPr>
                                            <a:rPr lang="en-US" sz="2200" i="1">
                                              <a:latin typeface="Cambria Math"/>
                                            </a:rPr>
                                          </m:ctrlPr>
                                        </m:sSubPr>
                                        <m:e>
                                          <m:r>
                                            <a:rPr lang="en-US" sz="2200" i="1">
                                              <a:latin typeface="Cambria Math" panose="02040503050406030204" pitchFamily="18" charset="0"/>
                                            </a:rPr>
                                            <m:t>𝑠</m:t>
                                          </m:r>
                                        </m:e>
                                        <m:sub>
                                          <m:r>
                                            <a:rPr lang="en-US" sz="2200" i="1">
                                              <a:latin typeface="Cambria Math" panose="02040503050406030204" pitchFamily="18" charset="0"/>
                                            </a:rPr>
                                            <m:t>𝑚</m:t>
                                          </m:r>
                                        </m:sub>
                                      </m:sSub>
                                    </m:e>
                                  </m:d>
                                  <m:r>
                                    <a:rPr lang="en-US" sz="2200" i="1">
                                      <a:latin typeface="Cambria Math" panose="02040503050406030204" pitchFamily="18" charset="0"/>
                                    </a:rPr>
                                    <m:t>𝑝</m:t>
                                  </m:r>
                                  <m:d>
                                    <m:dPr>
                                      <m:ctrlPr>
                                        <a:rPr lang="en-US" sz="2200" i="1">
                                          <a:latin typeface="Cambria Math"/>
                                        </a:rPr>
                                      </m:ctrlPr>
                                    </m:dPr>
                                    <m:e>
                                      <m:r>
                                        <a:rPr lang="en-US" sz="2200" i="1">
                                          <a:latin typeface="Cambria Math" panose="02040503050406030204" pitchFamily="18" charset="0"/>
                                        </a:rPr>
                                        <m:t>𝑐</m:t>
                                      </m:r>
                                    </m:e>
                                  </m:d>
                                </m:den>
                              </m:f>
                              <m:r>
                                <a:rPr lang="en-US" sz="2200" i="1">
                                  <a:latin typeface="Cambria Math" panose="02040503050406030204" pitchFamily="18" charset="0"/>
                                </a:rPr>
                                <m:t>𝑑</m:t>
                              </m:r>
                              <m:sSub>
                                <m:sSubPr>
                                  <m:ctrlPr>
                                    <a:rPr lang="en-US" sz="2200" i="1">
                                      <a:latin typeface="Cambria Math"/>
                                    </a:rPr>
                                  </m:ctrlPr>
                                </m:sSubPr>
                                <m:e>
                                  <m:r>
                                    <a:rPr lang="en-US" sz="2200" i="1">
                                      <a:latin typeface="Cambria Math" panose="02040503050406030204" pitchFamily="18" charset="0"/>
                                    </a:rPr>
                                    <m:t>𝑆</m:t>
                                  </m:r>
                                </m:e>
                                <m:sub>
                                  <m:r>
                                    <a:rPr lang="en-US" sz="2200" i="1">
                                      <a:latin typeface="Cambria Math" panose="02040503050406030204" pitchFamily="18" charset="0"/>
                                    </a:rPr>
                                    <m:t>𝑚</m:t>
                                  </m:r>
                                </m:sub>
                              </m:sSub>
                              <m:r>
                                <a:rPr lang="en-US" sz="2200" i="1">
                                  <a:latin typeface="Cambria Math" panose="02040503050406030204" pitchFamily="18" charset="0"/>
                                </a:rPr>
                                <m:t>𝑑𝑐</m:t>
                              </m:r>
                            </m:e>
                          </m:nary>
                        </m:e>
                      </m:nary>
                    </m:oMath>
                  </m:oMathPara>
                </a14:m>
                <a:endParaRPr lang="en-US" sz="2200" dirty="0"/>
              </a:p>
            </p:txBody>
          </p:sp>
        </mc:Choice>
        <mc:Fallback xmlns="">
          <p:sp>
            <p:nvSpPr>
              <p:cNvPr id="3" name="TextBox 2"/>
              <p:cNvSpPr txBox="1">
                <a:spLocks noRot="1" noChangeAspect="1" noMove="1" noResize="1" noEditPoints="1" noAdjustHandles="1" noChangeArrowheads="1" noChangeShapeType="1" noTextEdit="1"/>
              </p:cNvSpPr>
              <p:nvPr/>
            </p:nvSpPr>
            <p:spPr>
              <a:xfrm>
                <a:off x="838200" y="1752600"/>
                <a:ext cx="5516254" cy="733214"/>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830097" y="2805007"/>
                <a:ext cx="7856703" cy="7332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𝐼</m:t>
                      </m:r>
                      <m:d>
                        <m:dPr>
                          <m:ctrlPr>
                            <a:rPr lang="en-US" sz="2200" b="0" i="1" smtClean="0">
                              <a:latin typeface="Cambria Math"/>
                            </a:rPr>
                          </m:ctrlPr>
                        </m:dPr>
                        <m:e>
                          <m:sSub>
                            <m:sSubPr>
                              <m:ctrlPr>
                                <a:rPr lang="en-US" sz="2200" b="0" i="1" smtClean="0">
                                  <a:latin typeface="Cambria Math"/>
                                </a:rPr>
                              </m:ctrlPr>
                            </m:sSubPr>
                            <m:e>
                              <m:r>
                                <a:rPr lang="en-US" sz="2200" b="0" i="1" smtClean="0">
                                  <a:latin typeface="Cambria Math" panose="02040503050406030204" pitchFamily="18" charset="0"/>
                                </a:rPr>
                                <m:t>𝑆</m:t>
                              </m:r>
                            </m:e>
                            <m:sub>
                              <m:r>
                                <a:rPr lang="en-US" sz="2200" b="0" i="1" smtClean="0">
                                  <a:latin typeface="Cambria Math" panose="02040503050406030204" pitchFamily="18" charset="0"/>
                                </a:rPr>
                                <m:t>𝑚</m:t>
                              </m:r>
                            </m:sub>
                          </m:sSub>
                          <m:r>
                            <a:rPr lang="en-US" sz="2200" b="0" i="1" smtClean="0">
                              <a:latin typeface="Cambria Math" panose="02040503050406030204" pitchFamily="18" charset="0"/>
                            </a:rPr>
                            <m:t>;</m:t>
                          </m:r>
                          <m:r>
                            <a:rPr lang="en-US" sz="2200" b="0" i="1" smtClean="0">
                              <a:latin typeface="Cambria Math" panose="02040503050406030204" pitchFamily="18" charset="0"/>
                            </a:rPr>
                            <m:t>𝑐</m:t>
                          </m:r>
                        </m:e>
                      </m:d>
                      <m:r>
                        <a:rPr lang="en-US" sz="2200" b="0" i="1" smtClean="0">
                          <a:latin typeface="Cambria Math" panose="02040503050406030204" pitchFamily="18" charset="0"/>
                        </a:rPr>
                        <m:t>=</m:t>
                      </m:r>
                      <m:nary>
                        <m:naryPr>
                          <m:subHide m:val="on"/>
                          <m:supHide m:val="on"/>
                          <m:ctrlPr>
                            <a:rPr lang="en-US" sz="2200" b="0" i="1" smtClean="0">
                              <a:latin typeface="Cambria Math"/>
                            </a:rPr>
                          </m:ctrlPr>
                        </m:naryPr>
                        <m:sub/>
                        <m:sup/>
                        <m:e>
                          <m:nary>
                            <m:naryPr>
                              <m:subHide m:val="on"/>
                              <m:supHide m:val="on"/>
                              <m:ctrlPr>
                                <a:rPr lang="en-US" sz="2200" i="1">
                                  <a:latin typeface="Cambria Math"/>
                                </a:rPr>
                              </m:ctrlPr>
                            </m:naryPr>
                            <m:sub/>
                            <m:sup/>
                            <m:e>
                              <m:r>
                                <a:rPr lang="en-US" sz="2200" i="1">
                                  <a:latin typeface="Cambria Math" panose="02040503050406030204" pitchFamily="18" charset="0"/>
                                </a:rPr>
                                <m:t>𝑝</m:t>
                              </m:r>
                              <m:d>
                                <m:dPr>
                                  <m:ctrlPr>
                                    <a:rPr lang="en-US" sz="2200" i="1">
                                      <a:latin typeface="Cambria Math"/>
                                    </a:rPr>
                                  </m:ctrlPr>
                                </m:dPr>
                                <m:e>
                                  <m:sSub>
                                    <m:sSubPr>
                                      <m:ctrlPr>
                                        <a:rPr lang="en-US" sz="2200" i="1">
                                          <a:latin typeface="Cambria Math"/>
                                        </a:rPr>
                                      </m:ctrlPr>
                                    </m:sSubPr>
                                    <m:e>
                                      <m:r>
                                        <a:rPr lang="en-US" sz="2200" i="1">
                                          <a:latin typeface="Cambria Math" panose="02040503050406030204" pitchFamily="18" charset="0"/>
                                        </a:rPr>
                                        <m:t>𝑆</m:t>
                                      </m:r>
                                    </m:e>
                                    <m:sub>
                                      <m:r>
                                        <a:rPr lang="en-US" sz="2200" i="1">
                                          <a:latin typeface="Cambria Math" panose="02040503050406030204" pitchFamily="18" charset="0"/>
                                        </a:rPr>
                                        <m:t>𝑚</m:t>
                                      </m:r>
                                      <m:r>
                                        <a:rPr lang="en-US" sz="2200" i="1">
                                          <a:latin typeface="Cambria Math" panose="02040503050406030204" pitchFamily="18" charset="0"/>
                                        </a:rPr>
                                        <m:t>−</m:t>
                                      </m:r>
                                      <m:r>
                                        <a:rPr lang="en-US" sz="2200" i="1">
                                          <a:latin typeface="Cambria Math" panose="02040503050406030204" pitchFamily="18" charset="0"/>
                                        </a:rPr>
                                        <m:t>1</m:t>
                                      </m:r>
                                    </m:sub>
                                  </m:sSub>
                                  <m:r>
                                    <a:rPr lang="en-US" sz="2200" i="1">
                                      <a:latin typeface="Cambria Math" panose="02040503050406030204" pitchFamily="18" charset="0"/>
                                    </a:rPr>
                                    <m:t>,</m:t>
                                  </m:r>
                                  <m:sSub>
                                    <m:sSubPr>
                                      <m:ctrlPr>
                                        <a:rPr lang="en-US" sz="2200" i="1">
                                          <a:latin typeface="Cambria Math"/>
                                        </a:rPr>
                                      </m:ctrlPr>
                                    </m:sSubPr>
                                    <m:e>
                                      <m:r>
                                        <a:rPr lang="en-US" sz="2200" i="1">
                                          <a:latin typeface="Cambria Math" panose="02040503050406030204" pitchFamily="18" charset="0"/>
                                        </a:rPr>
                                        <m:t>𝑥</m:t>
                                      </m:r>
                                    </m:e>
                                    <m:sub>
                                      <m:r>
                                        <a:rPr lang="en-US" sz="2200" i="1">
                                          <a:latin typeface="Cambria Math" panose="02040503050406030204" pitchFamily="18" charset="0"/>
                                        </a:rPr>
                                        <m:t>𝑚</m:t>
                                      </m:r>
                                    </m:sub>
                                  </m:sSub>
                                  <m:r>
                                    <a:rPr lang="en-US" sz="2200" i="1">
                                      <a:latin typeface="Cambria Math" panose="02040503050406030204" pitchFamily="18" charset="0"/>
                                    </a:rPr>
                                    <m:t>,</m:t>
                                  </m:r>
                                  <m:r>
                                    <a:rPr lang="en-US" sz="2200" i="1">
                                      <a:latin typeface="Cambria Math" panose="02040503050406030204" pitchFamily="18" charset="0"/>
                                    </a:rPr>
                                    <m:t>𝑐</m:t>
                                  </m:r>
                                </m:e>
                              </m:d>
                              <m:r>
                                <a:rPr lang="en-US" sz="2200" i="1">
                                  <a:latin typeface="Cambria Math" panose="02040503050406030204" pitchFamily="18" charset="0"/>
                                </a:rPr>
                                <m:t>𝑙𝑜𝑔</m:t>
                              </m:r>
                              <m:f>
                                <m:fPr>
                                  <m:ctrlPr>
                                    <a:rPr lang="en-US" sz="2200" i="1">
                                      <a:latin typeface="Cambria Math"/>
                                    </a:rPr>
                                  </m:ctrlPr>
                                </m:fPr>
                                <m:num>
                                  <m:r>
                                    <a:rPr lang="en-US" sz="2200" i="1">
                                      <a:latin typeface="Cambria Math" panose="02040503050406030204" pitchFamily="18" charset="0"/>
                                    </a:rPr>
                                    <m:t>𝑝</m:t>
                                  </m:r>
                                  <m:d>
                                    <m:dPr>
                                      <m:ctrlPr>
                                        <a:rPr lang="en-US" sz="2200" i="1">
                                          <a:latin typeface="Cambria Math"/>
                                        </a:rPr>
                                      </m:ctrlPr>
                                    </m:dPr>
                                    <m:e>
                                      <m:sSub>
                                        <m:sSubPr>
                                          <m:ctrlPr>
                                            <a:rPr lang="en-US" sz="2200" i="1">
                                              <a:latin typeface="Cambria Math"/>
                                            </a:rPr>
                                          </m:ctrlPr>
                                        </m:sSubPr>
                                        <m:e>
                                          <m:r>
                                            <a:rPr lang="en-US" sz="2200" i="1">
                                              <a:latin typeface="Cambria Math" panose="02040503050406030204" pitchFamily="18" charset="0"/>
                                            </a:rPr>
                                            <m:t>𝑆</m:t>
                                          </m:r>
                                        </m:e>
                                        <m:sub>
                                          <m:r>
                                            <a:rPr lang="en-US" sz="2200" i="1">
                                              <a:latin typeface="Cambria Math" panose="02040503050406030204" pitchFamily="18" charset="0"/>
                                            </a:rPr>
                                            <m:t>𝑚</m:t>
                                          </m:r>
                                          <m:r>
                                            <a:rPr lang="en-US" sz="2200" i="1">
                                              <a:latin typeface="Cambria Math" panose="02040503050406030204" pitchFamily="18" charset="0"/>
                                            </a:rPr>
                                            <m:t>−</m:t>
                                          </m:r>
                                          <m:r>
                                            <a:rPr lang="en-US" sz="2200" i="1">
                                              <a:latin typeface="Cambria Math" panose="02040503050406030204" pitchFamily="18" charset="0"/>
                                            </a:rPr>
                                            <m:t>1</m:t>
                                          </m:r>
                                        </m:sub>
                                      </m:sSub>
                                      <m:r>
                                        <a:rPr lang="en-US" sz="2200" i="1">
                                          <a:latin typeface="Cambria Math" panose="02040503050406030204" pitchFamily="18" charset="0"/>
                                        </a:rPr>
                                        <m:t>,</m:t>
                                      </m:r>
                                      <m:sSub>
                                        <m:sSubPr>
                                          <m:ctrlPr>
                                            <a:rPr lang="en-US" sz="2200" i="1">
                                              <a:latin typeface="Cambria Math"/>
                                            </a:rPr>
                                          </m:ctrlPr>
                                        </m:sSubPr>
                                        <m:e>
                                          <m:r>
                                            <a:rPr lang="en-US" sz="2200" i="1">
                                              <a:latin typeface="Cambria Math" panose="02040503050406030204" pitchFamily="18" charset="0"/>
                                            </a:rPr>
                                            <m:t>𝑥</m:t>
                                          </m:r>
                                        </m:e>
                                        <m:sub>
                                          <m:r>
                                            <a:rPr lang="en-US" sz="2200" i="1">
                                              <a:latin typeface="Cambria Math" panose="02040503050406030204" pitchFamily="18" charset="0"/>
                                            </a:rPr>
                                            <m:t>𝑚</m:t>
                                          </m:r>
                                        </m:sub>
                                      </m:sSub>
                                      <m:r>
                                        <a:rPr lang="en-US" sz="2200" i="1">
                                          <a:latin typeface="Cambria Math" panose="02040503050406030204" pitchFamily="18" charset="0"/>
                                        </a:rPr>
                                        <m:t>,</m:t>
                                      </m:r>
                                      <m:r>
                                        <a:rPr lang="en-US" sz="2200" i="1">
                                          <a:latin typeface="Cambria Math" panose="02040503050406030204" pitchFamily="18" charset="0"/>
                                        </a:rPr>
                                        <m:t>𝑐</m:t>
                                      </m:r>
                                    </m:e>
                                  </m:d>
                                </m:num>
                                <m:den>
                                  <m:r>
                                    <a:rPr lang="en-US" sz="2200" i="1">
                                      <a:latin typeface="Cambria Math" panose="02040503050406030204" pitchFamily="18" charset="0"/>
                                    </a:rPr>
                                    <m:t>𝑝</m:t>
                                  </m:r>
                                  <m:d>
                                    <m:dPr>
                                      <m:ctrlPr>
                                        <a:rPr lang="en-US" sz="2200" i="1">
                                          <a:latin typeface="Cambria Math"/>
                                        </a:rPr>
                                      </m:ctrlPr>
                                    </m:dPr>
                                    <m:e>
                                      <m:sSub>
                                        <m:sSubPr>
                                          <m:ctrlPr>
                                            <a:rPr lang="en-US" sz="2200" i="1">
                                              <a:latin typeface="Cambria Math"/>
                                            </a:rPr>
                                          </m:ctrlPr>
                                        </m:sSubPr>
                                        <m:e>
                                          <m:r>
                                            <a:rPr lang="en-US" sz="2200" i="1">
                                              <a:latin typeface="Cambria Math" panose="02040503050406030204" pitchFamily="18" charset="0"/>
                                            </a:rPr>
                                            <m:t>𝑆</m:t>
                                          </m:r>
                                        </m:e>
                                        <m:sub>
                                          <m:r>
                                            <a:rPr lang="en-US" sz="2200" i="1">
                                              <a:latin typeface="Cambria Math" panose="02040503050406030204" pitchFamily="18" charset="0"/>
                                            </a:rPr>
                                            <m:t>𝑚</m:t>
                                          </m:r>
                                          <m:r>
                                            <a:rPr lang="en-US" sz="2200" i="1">
                                              <a:latin typeface="Cambria Math" panose="02040503050406030204" pitchFamily="18" charset="0"/>
                                            </a:rPr>
                                            <m:t>−</m:t>
                                          </m:r>
                                          <m:r>
                                            <a:rPr lang="en-US" sz="2200" i="1">
                                              <a:latin typeface="Cambria Math" panose="02040503050406030204" pitchFamily="18" charset="0"/>
                                            </a:rPr>
                                            <m:t>1</m:t>
                                          </m:r>
                                        </m:sub>
                                      </m:sSub>
                                      <m:r>
                                        <a:rPr lang="en-US" sz="2200" i="1">
                                          <a:latin typeface="Cambria Math" panose="02040503050406030204" pitchFamily="18" charset="0"/>
                                        </a:rPr>
                                        <m:t>,</m:t>
                                      </m:r>
                                      <m:sSub>
                                        <m:sSubPr>
                                          <m:ctrlPr>
                                            <a:rPr lang="en-US" sz="2200" i="1">
                                              <a:latin typeface="Cambria Math"/>
                                            </a:rPr>
                                          </m:ctrlPr>
                                        </m:sSubPr>
                                        <m:e>
                                          <m:r>
                                            <a:rPr lang="en-US" sz="2200" i="1">
                                              <a:latin typeface="Cambria Math" panose="02040503050406030204" pitchFamily="18" charset="0"/>
                                            </a:rPr>
                                            <m:t>𝑥</m:t>
                                          </m:r>
                                        </m:e>
                                        <m:sub>
                                          <m:r>
                                            <a:rPr lang="en-US" sz="2200" i="1">
                                              <a:latin typeface="Cambria Math" panose="02040503050406030204" pitchFamily="18" charset="0"/>
                                            </a:rPr>
                                            <m:t>𝑚</m:t>
                                          </m:r>
                                        </m:sub>
                                      </m:sSub>
                                    </m:e>
                                  </m:d>
                                  <m:r>
                                    <a:rPr lang="en-US" sz="2200" i="1">
                                      <a:latin typeface="Cambria Math" panose="02040503050406030204" pitchFamily="18" charset="0"/>
                                    </a:rPr>
                                    <m:t>𝑝</m:t>
                                  </m:r>
                                  <m:d>
                                    <m:dPr>
                                      <m:ctrlPr>
                                        <a:rPr lang="en-US" sz="2200" i="1">
                                          <a:latin typeface="Cambria Math"/>
                                        </a:rPr>
                                      </m:ctrlPr>
                                    </m:dPr>
                                    <m:e>
                                      <m:r>
                                        <a:rPr lang="en-US" sz="2200" i="1">
                                          <a:latin typeface="Cambria Math" panose="02040503050406030204" pitchFamily="18" charset="0"/>
                                        </a:rPr>
                                        <m:t>𝑐</m:t>
                                      </m:r>
                                    </m:e>
                                  </m:d>
                                </m:den>
                              </m:f>
                              <m:r>
                                <a:rPr lang="en-US" sz="2200" i="1">
                                  <a:latin typeface="Cambria Math" panose="02040503050406030204" pitchFamily="18" charset="0"/>
                                </a:rPr>
                                <m:t>𝑑</m:t>
                              </m:r>
                              <m:sSub>
                                <m:sSubPr>
                                  <m:ctrlPr>
                                    <a:rPr lang="en-US" sz="2200" i="1">
                                      <a:latin typeface="Cambria Math"/>
                                    </a:rPr>
                                  </m:ctrlPr>
                                </m:sSubPr>
                                <m:e>
                                  <m:r>
                                    <a:rPr lang="en-US" sz="2200" i="1">
                                      <a:latin typeface="Cambria Math" panose="02040503050406030204" pitchFamily="18" charset="0"/>
                                    </a:rPr>
                                    <m:t>𝑆</m:t>
                                  </m:r>
                                </m:e>
                                <m:sub>
                                  <m:r>
                                    <a:rPr lang="en-US" sz="2200" i="1">
                                      <a:latin typeface="Cambria Math" panose="02040503050406030204" pitchFamily="18" charset="0"/>
                                    </a:rPr>
                                    <m:t>𝑚</m:t>
                                  </m:r>
                                  <m:r>
                                    <a:rPr lang="en-US" sz="2200" i="1">
                                      <a:latin typeface="Cambria Math" panose="02040503050406030204" pitchFamily="18" charset="0"/>
                                    </a:rPr>
                                    <m:t>−</m:t>
                                  </m:r>
                                  <m:r>
                                    <a:rPr lang="en-US" sz="2200" i="1">
                                      <a:latin typeface="Cambria Math" panose="02040503050406030204" pitchFamily="18" charset="0"/>
                                    </a:rPr>
                                    <m:t>1</m:t>
                                  </m:r>
                                </m:sub>
                              </m:sSub>
                              <m:r>
                                <a:rPr lang="en-US" sz="2200" i="1">
                                  <a:latin typeface="Cambria Math" panose="02040503050406030204" pitchFamily="18" charset="0"/>
                                </a:rPr>
                                <m:t>𝑑</m:t>
                              </m:r>
                              <m:sSub>
                                <m:sSubPr>
                                  <m:ctrlPr>
                                    <a:rPr lang="en-US" sz="2200" i="1">
                                      <a:latin typeface="Cambria Math"/>
                                    </a:rPr>
                                  </m:ctrlPr>
                                </m:sSubPr>
                                <m:e>
                                  <m:r>
                                    <a:rPr lang="en-US" sz="2200" i="1">
                                      <a:latin typeface="Cambria Math" panose="02040503050406030204" pitchFamily="18" charset="0"/>
                                    </a:rPr>
                                    <m:t>𝑥</m:t>
                                  </m:r>
                                </m:e>
                                <m:sub>
                                  <m:r>
                                    <a:rPr lang="en-US" sz="2200" i="1">
                                      <a:latin typeface="Cambria Math" panose="02040503050406030204" pitchFamily="18" charset="0"/>
                                    </a:rPr>
                                    <m:t>𝑚</m:t>
                                  </m:r>
                                </m:sub>
                              </m:sSub>
                              <m:r>
                                <a:rPr lang="en-US" sz="2200" i="1">
                                  <a:latin typeface="Cambria Math" panose="02040503050406030204" pitchFamily="18" charset="0"/>
                                </a:rPr>
                                <m:t>𝑑𝑐</m:t>
                              </m:r>
                              <m:r>
                                <m:rPr>
                                  <m:nor/>
                                </m:rPr>
                                <a:rPr lang="en-US" sz="2200" dirty="0"/>
                                <m:t> </m:t>
                              </m:r>
                            </m:e>
                          </m:nary>
                        </m:e>
                      </m:nary>
                    </m:oMath>
                  </m:oMathPara>
                </a14:m>
                <a:endParaRPr lang="en-US" sz="2200" dirty="0"/>
              </a:p>
            </p:txBody>
          </p:sp>
        </mc:Choice>
        <mc:Fallback xmlns="">
          <p:sp>
            <p:nvSpPr>
              <p:cNvPr id="4" name="TextBox 3"/>
              <p:cNvSpPr txBox="1">
                <a:spLocks noRot="1" noChangeAspect="1" noMove="1" noResize="1" noEditPoints="1" noAdjustHandles="1" noChangeArrowheads="1" noChangeShapeType="1" noTextEdit="1"/>
              </p:cNvSpPr>
              <p:nvPr/>
            </p:nvSpPr>
            <p:spPr>
              <a:xfrm>
                <a:off x="830097" y="2805007"/>
                <a:ext cx="7856703" cy="733214"/>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91109" y="3857414"/>
                <a:ext cx="8010077" cy="7332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𝐼</m:t>
                      </m:r>
                      <m:d>
                        <m:dPr>
                          <m:ctrlPr>
                            <a:rPr lang="en-US" sz="2200" b="0" i="1" smtClean="0">
                              <a:latin typeface="Cambria Math"/>
                            </a:rPr>
                          </m:ctrlPr>
                        </m:dPr>
                        <m:e>
                          <m:sSub>
                            <m:sSubPr>
                              <m:ctrlPr>
                                <a:rPr lang="en-US" sz="2200" b="0" i="1" smtClean="0">
                                  <a:latin typeface="Cambria Math"/>
                                </a:rPr>
                              </m:ctrlPr>
                            </m:sSubPr>
                            <m:e>
                              <m:r>
                                <a:rPr lang="en-US" sz="2200" b="0" i="1" smtClean="0">
                                  <a:latin typeface="Cambria Math" panose="02040503050406030204" pitchFamily="18" charset="0"/>
                                </a:rPr>
                                <m:t>𝑆</m:t>
                              </m:r>
                            </m:e>
                            <m:sub>
                              <m:r>
                                <a:rPr lang="en-US" sz="2200" b="0" i="1" smtClean="0">
                                  <a:latin typeface="Cambria Math" panose="02040503050406030204" pitchFamily="18" charset="0"/>
                                </a:rPr>
                                <m:t>𝑚</m:t>
                              </m:r>
                            </m:sub>
                          </m:sSub>
                          <m:r>
                            <a:rPr lang="en-US" sz="2200" b="0" i="1" smtClean="0">
                              <a:latin typeface="Cambria Math" panose="02040503050406030204" pitchFamily="18" charset="0"/>
                            </a:rPr>
                            <m:t>;</m:t>
                          </m:r>
                          <m:r>
                            <a:rPr lang="en-US" sz="2200" b="0" i="1" smtClean="0">
                              <a:latin typeface="Cambria Math" panose="02040503050406030204" pitchFamily="18" charset="0"/>
                            </a:rPr>
                            <m:t>𝑐</m:t>
                          </m:r>
                        </m:e>
                      </m:d>
                      <m:r>
                        <a:rPr lang="en-US" sz="2200" b="0" i="1" smtClean="0">
                          <a:latin typeface="Cambria Math" panose="02040503050406030204" pitchFamily="18" charset="0"/>
                        </a:rPr>
                        <m:t>=</m:t>
                      </m:r>
                      <m:nary>
                        <m:naryPr>
                          <m:subHide m:val="on"/>
                          <m:supHide m:val="on"/>
                          <m:ctrlPr>
                            <a:rPr lang="en-US" sz="2200" b="0" i="1" smtClean="0">
                              <a:latin typeface="Cambria Math"/>
                            </a:rPr>
                          </m:ctrlPr>
                        </m:naryPr>
                        <m:sub/>
                        <m:sup/>
                        <m:e>
                          <m:r>
                            <a:rPr lang="en-US" sz="2200" b="0" i="1" smtClean="0">
                              <a:latin typeface="Cambria Math" panose="02040503050406030204" pitchFamily="18" charset="0"/>
                            </a:rPr>
                            <m:t>…</m:t>
                          </m:r>
                        </m:e>
                      </m:nary>
                      <m:nary>
                        <m:naryPr>
                          <m:subHide m:val="on"/>
                          <m:supHide m:val="on"/>
                          <m:ctrlPr>
                            <a:rPr lang="en-US" sz="2200" b="0" i="1" smtClean="0">
                              <a:latin typeface="Cambria Math"/>
                            </a:rPr>
                          </m:ctrlPr>
                        </m:naryPr>
                        <m:sub/>
                        <m:sup/>
                        <m:e>
                          <m:r>
                            <a:rPr lang="en-US" sz="2200" i="1">
                              <a:latin typeface="Cambria Math" panose="02040503050406030204" pitchFamily="18" charset="0"/>
                            </a:rPr>
                            <m:t>𝑝</m:t>
                          </m:r>
                          <m:d>
                            <m:dPr>
                              <m:ctrlPr>
                                <a:rPr lang="en-US" sz="2200" i="1">
                                  <a:latin typeface="Cambria Math"/>
                                </a:rPr>
                              </m:ctrlPr>
                            </m:dPr>
                            <m:e>
                              <m:sSub>
                                <m:sSubPr>
                                  <m:ctrlPr>
                                    <a:rPr lang="en-US" sz="2200" i="1">
                                      <a:latin typeface="Cambria Math"/>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1</m:t>
                                  </m:r>
                                </m:sub>
                              </m:sSub>
                              <m:r>
                                <a:rPr lang="en-US" sz="2200" i="1">
                                  <a:latin typeface="Cambria Math" panose="02040503050406030204" pitchFamily="18" charset="0"/>
                                </a:rPr>
                                <m:t>,</m:t>
                              </m:r>
                              <m:r>
                                <a:rPr lang="en-US" sz="2200" b="0" i="1" smtClean="0">
                                  <a:latin typeface="Cambria Math" panose="02040503050406030204" pitchFamily="18" charset="0"/>
                                </a:rPr>
                                <m:t>…,</m:t>
                              </m:r>
                              <m:sSub>
                                <m:sSubPr>
                                  <m:ctrlPr>
                                    <a:rPr lang="en-US" sz="2200" b="0" i="1" smtClean="0">
                                      <a:latin typeface="Cambria Math"/>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𝑚</m:t>
                                  </m:r>
                                </m:sub>
                              </m:sSub>
                              <m:r>
                                <a:rPr lang="en-US" sz="2200" b="0" i="1" smtClean="0">
                                  <a:latin typeface="Cambria Math" panose="02040503050406030204" pitchFamily="18" charset="0"/>
                                </a:rPr>
                                <m:t>,</m:t>
                              </m:r>
                              <m:r>
                                <a:rPr lang="en-US" sz="2200" i="1">
                                  <a:latin typeface="Cambria Math" panose="02040503050406030204" pitchFamily="18" charset="0"/>
                                </a:rPr>
                                <m:t>𝑐</m:t>
                              </m:r>
                            </m:e>
                          </m:d>
                          <m:r>
                            <a:rPr lang="en-US" sz="2200" i="1">
                              <a:latin typeface="Cambria Math" panose="02040503050406030204" pitchFamily="18" charset="0"/>
                            </a:rPr>
                            <m:t>𝑙𝑜𝑔</m:t>
                          </m:r>
                          <m:f>
                            <m:fPr>
                              <m:ctrlPr>
                                <a:rPr lang="en-US" sz="2200" i="1">
                                  <a:latin typeface="Cambria Math"/>
                                </a:rPr>
                              </m:ctrlPr>
                            </m:fPr>
                            <m:num>
                              <m:r>
                                <a:rPr lang="en-US" sz="2200" i="1">
                                  <a:latin typeface="Cambria Math" panose="02040503050406030204" pitchFamily="18" charset="0"/>
                                </a:rPr>
                                <m:t>𝑝</m:t>
                              </m:r>
                              <m:d>
                                <m:dPr>
                                  <m:ctrlPr>
                                    <a:rPr lang="en-US" sz="2200" i="1">
                                      <a:latin typeface="Cambria Math"/>
                                    </a:rPr>
                                  </m:ctrlPr>
                                </m:dPr>
                                <m:e>
                                  <m:sSub>
                                    <m:sSubPr>
                                      <m:ctrlPr>
                                        <a:rPr lang="en-US" sz="2200" i="1">
                                          <a:latin typeface="Cambria Math"/>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1</m:t>
                                      </m:r>
                                    </m:sub>
                                  </m:sSub>
                                  <m:r>
                                    <a:rPr lang="en-US" sz="2200" i="1">
                                      <a:latin typeface="Cambria Math" panose="02040503050406030204" pitchFamily="18" charset="0"/>
                                    </a:rPr>
                                    <m:t>,</m:t>
                                  </m:r>
                                  <m:r>
                                    <a:rPr lang="en-US" sz="2200" b="0" i="1" smtClean="0">
                                      <a:latin typeface="Cambria Math" panose="02040503050406030204" pitchFamily="18" charset="0"/>
                                    </a:rPr>
                                    <m:t>…,</m:t>
                                  </m:r>
                                  <m:sSub>
                                    <m:sSubPr>
                                      <m:ctrlPr>
                                        <a:rPr lang="en-US" sz="2200" b="0" i="1" smtClean="0">
                                          <a:latin typeface="Cambria Math"/>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𝑚</m:t>
                                      </m:r>
                                    </m:sub>
                                  </m:sSub>
                                  <m:r>
                                    <a:rPr lang="en-US" sz="2200" b="0" i="1" smtClean="0">
                                      <a:latin typeface="Cambria Math" panose="02040503050406030204" pitchFamily="18" charset="0"/>
                                    </a:rPr>
                                    <m:t>,</m:t>
                                  </m:r>
                                  <m:r>
                                    <a:rPr lang="en-US" sz="2200" i="1">
                                      <a:latin typeface="Cambria Math" panose="02040503050406030204" pitchFamily="18" charset="0"/>
                                    </a:rPr>
                                    <m:t>𝑐</m:t>
                                  </m:r>
                                </m:e>
                              </m:d>
                            </m:num>
                            <m:den>
                              <m:r>
                                <a:rPr lang="en-US" sz="2200" i="1">
                                  <a:latin typeface="Cambria Math" panose="02040503050406030204" pitchFamily="18" charset="0"/>
                                </a:rPr>
                                <m:t>𝑝</m:t>
                              </m:r>
                              <m:d>
                                <m:dPr>
                                  <m:ctrlPr>
                                    <a:rPr lang="en-US" sz="2200" i="1">
                                      <a:latin typeface="Cambria Math"/>
                                    </a:rPr>
                                  </m:ctrlPr>
                                </m:dPr>
                                <m:e>
                                  <m:sSub>
                                    <m:sSubPr>
                                      <m:ctrlPr>
                                        <a:rPr lang="en-US" sz="2200" i="1">
                                          <a:latin typeface="Cambria Math"/>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m:t>
                                  </m:r>
                                  <m:sSub>
                                    <m:sSubPr>
                                      <m:ctrlPr>
                                        <a:rPr lang="en-US" sz="2200" b="0" i="1" smtClean="0">
                                          <a:latin typeface="Cambria Math"/>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𝑚</m:t>
                                      </m:r>
                                    </m:sub>
                                  </m:sSub>
                                </m:e>
                              </m:d>
                              <m:r>
                                <a:rPr lang="en-US" sz="2200" i="1">
                                  <a:latin typeface="Cambria Math" panose="02040503050406030204" pitchFamily="18" charset="0"/>
                                </a:rPr>
                                <m:t>𝑝</m:t>
                              </m:r>
                              <m:d>
                                <m:dPr>
                                  <m:ctrlPr>
                                    <a:rPr lang="en-US" sz="2200" i="1">
                                      <a:latin typeface="Cambria Math"/>
                                    </a:rPr>
                                  </m:ctrlPr>
                                </m:dPr>
                                <m:e>
                                  <m:r>
                                    <a:rPr lang="en-US" sz="2200" i="1">
                                      <a:latin typeface="Cambria Math" panose="02040503050406030204" pitchFamily="18" charset="0"/>
                                    </a:rPr>
                                    <m:t>𝑐</m:t>
                                  </m:r>
                                </m:e>
                              </m:d>
                            </m:den>
                          </m:f>
                          <m:r>
                            <a:rPr lang="en-US" sz="2200" i="1">
                              <a:latin typeface="Cambria Math" panose="02040503050406030204" pitchFamily="18" charset="0"/>
                            </a:rPr>
                            <m:t>𝑑</m:t>
                          </m:r>
                          <m:sSub>
                            <m:sSubPr>
                              <m:ctrlPr>
                                <a:rPr lang="en-US" sz="2200" i="1">
                                  <a:latin typeface="Cambria Math"/>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m:t>
                          </m:r>
                          <m:r>
                            <a:rPr lang="en-US" sz="2200" b="0" i="1" smtClean="0">
                              <a:latin typeface="Cambria Math" panose="02040503050406030204" pitchFamily="18" charset="0"/>
                            </a:rPr>
                            <m:t>𝑑</m:t>
                          </m:r>
                          <m:sSub>
                            <m:sSubPr>
                              <m:ctrlPr>
                                <a:rPr lang="en-US" sz="2200" b="0" i="1" smtClean="0">
                                  <a:latin typeface="Cambria Math"/>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𝑚</m:t>
                              </m:r>
                            </m:sub>
                          </m:sSub>
                          <m:r>
                            <a:rPr lang="en-US" sz="2200" i="1">
                              <a:latin typeface="Cambria Math" panose="02040503050406030204" pitchFamily="18" charset="0"/>
                            </a:rPr>
                            <m:t>𝑑𝑐</m:t>
                          </m:r>
                        </m:e>
                      </m:nary>
                    </m:oMath>
                  </m:oMathPara>
                </a14:m>
                <a:endParaRPr lang="en-US" sz="2200" dirty="0"/>
              </a:p>
            </p:txBody>
          </p:sp>
        </mc:Choice>
        <mc:Fallback xmlns="">
          <p:sp>
            <p:nvSpPr>
              <p:cNvPr id="5" name="TextBox 4"/>
              <p:cNvSpPr txBox="1">
                <a:spLocks noRot="1" noChangeAspect="1" noMove="1" noResize="1" noEditPoints="1" noAdjustHandles="1" noChangeArrowheads="1" noChangeShapeType="1" noTextEdit="1"/>
              </p:cNvSpPr>
              <p:nvPr/>
            </p:nvSpPr>
            <p:spPr>
              <a:xfrm>
                <a:off x="691109" y="3857414"/>
                <a:ext cx="8010077" cy="733214"/>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066800" y="5410200"/>
                <a:ext cx="7010400" cy="646331"/>
              </a:xfrm>
              <a:prstGeom prst="rect">
                <a:avLst/>
              </a:prstGeom>
              <a:noFill/>
            </p:spPr>
            <p:txBody>
              <a:bodyPr wrap="square" rtlCol="0">
                <a:spAutoFit/>
              </a:bodyPr>
              <a:lstStyle/>
              <a:p>
                <a:r>
                  <a:rPr lang="en-US" dirty="0" smtClean="0"/>
                  <a:t>The addition of the </a:t>
                </a:r>
                <a:r>
                  <a:rPr lang="en-US" i="1" dirty="0" err="1" smtClean="0"/>
                  <a:t>m</a:t>
                </a:r>
                <a:r>
                  <a:rPr lang="en-US" i="1" baseline="30000" dirty="0" err="1" smtClean="0"/>
                  <a:t>th</a:t>
                </a:r>
                <a:r>
                  <a:rPr lang="en-US" dirty="0" smtClean="0"/>
                  <a:t> feature depends on finding the largest increase in </a:t>
                </a:r>
                <a14:m>
                  <m:oMath xmlns:m="http://schemas.openxmlformats.org/officeDocument/2006/math">
                    <m:r>
                      <a:rPr lang="en-US" i="1">
                        <a:latin typeface="Cambria Math" panose="02040503050406030204" pitchFamily="18" charset="0"/>
                      </a:rPr>
                      <m:t>𝐼</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𝑚</m:t>
                            </m:r>
                          </m:sub>
                        </m:sSub>
                        <m:r>
                          <a:rPr lang="en-US" i="1">
                            <a:latin typeface="Cambria Math" panose="02040503050406030204" pitchFamily="18" charset="0"/>
                          </a:rPr>
                          <m:t>;</m:t>
                        </m:r>
                        <m:r>
                          <a:rPr lang="en-US" i="1">
                            <a:latin typeface="Cambria Math" panose="02040503050406030204" pitchFamily="18" charset="0"/>
                          </a:rPr>
                          <m:t>𝑐</m:t>
                        </m:r>
                      </m:e>
                    </m:d>
                  </m:oMath>
                </a14:m>
                <a:r>
                  <a:rPr lang="en-US" dirty="0" smtClean="0"/>
                  <a:t> given the present feature set</a:t>
                </a:r>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066800" y="5410200"/>
                <a:ext cx="7010400" cy="646331"/>
              </a:xfrm>
              <a:prstGeom prst="rect">
                <a:avLst/>
              </a:prstGeom>
              <a:blipFill rotWithShape="0">
                <a:blip r:embed="rId5"/>
                <a:stretch>
                  <a:fillRect l="-696" t="-5660" b="-13208"/>
                </a:stretch>
              </a:blipFill>
            </p:spPr>
            <p:txBody>
              <a:bodyPr/>
              <a:lstStyle/>
              <a:p>
                <a:r>
                  <a:rPr lang="en-US">
                    <a:noFill/>
                  </a:rPr>
                  <a:t> </a:t>
                </a:r>
              </a:p>
            </p:txBody>
          </p:sp>
        </mc:Fallback>
      </mc:AlternateContent>
    </p:spTree>
    <p:extLst>
      <p:ext uri="{BB962C8B-B14F-4D97-AF65-F5344CB8AC3E}">
        <p14:creationId xmlns:p14="http://schemas.microsoft.com/office/powerpoint/2010/main" val="35973420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Optimal First-Order Incremental Selection</a:t>
            </a:r>
            <a:endParaRPr lang="en-US" dirty="0"/>
          </a:p>
        </p:txBody>
      </p:sp>
      <p:sp>
        <p:nvSpPr>
          <p:cNvPr id="3" name="TextBox 2"/>
          <p:cNvSpPr txBox="1"/>
          <p:nvPr/>
        </p:nvSpPr>
        <p:spPr>
          <a:xfrm>
            <a:off x="762000" y="1676400"/>
            <a:ext cx="7543800" cy="923330"/>
          </a:xfrm>
          <a:prstGeom prst="rect">
            <a:avLst/>
          </a:prstGeom>
          <a:noFill/>
        </p:spPr>
        <p:txBody>
          <a:bodyPr wrap="square" rtlCol="0">
            <a:spAutoFit/>
          </a:bodyPr>
          <a:lstStyle/>
          <a:p>
            <a:r>
              <a:rPr lang="en-US" dirty="0" smtClean="0"/>
              <a:t>Theorem: </a:t>
            </a:r>
            <a:r>
              <a:rPr lang="en-US" i="1" dirty="0" smtClean="0"/>
              <a:t>For the first-order incremental search, </a:t>
            </a:r>
            <a:r>
              <a:rPr lang="en-US" i="1" dirty="0" err="1" smtClean="0"/>
              <a:t>mRMR</a:t>
            </a:r>
            <a:r>
              <a:rPr lang="en-US" i="1" dirty="0" smtClean="0"/>
              <a:t> is equivalent to Max-Dependency</a:t>
            </a:r>
            <a:r>
              <a:rPr lang="en-US" dirty="0" smtClean="0"/>
              <a:t>. If </a:t>
            </a:r>
            <a:r>
              <a:rPr lang="en-US" dirty="0" err="1" smtClean="0"/>
              <a:t>mRMR</a:t>
            </a:r>
            <a:r>
              <a:rPr lang="en-US" dirty="0" smtClean="0"/>
              <a:t> cannot match the classification accuracy statistically it really can’t be used!</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2736485" y="2824532"/>
                <a:ext cx="3594830" cy="276999"/>
              </a:xfrm>
              <a:prstGeom prst="rect">
                <a:avLst/>
              </a:prstGeom>
              <a:noFill/>
            </p:spPr>
            <p:txBody>
              <a:bodyPr wrap="none" lIns="0" tIns="0" rIns="0" bIns="0" rtlCol="0">
                <a:spAutoFit/>
              </a:bodyPr>
              <a:lstStyle/>
              <a:p>
                <a14:m>
                  <m:oMath xmlns:m="http://schemas.openxmlformats.org/officeDocument/2006/math">
                    <m:r>
                      <a:rPr lang="en-US" i="1" smtClean="0">
                        <a:latin typeface="Cambria Math" panose="02040503050406030204" pitchFamily="18" charset="0"/>
                      </a:rPr>
                      <m:t>𝐼</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𝑚</m:t>
                            </m:r>
                          </m:sub>
                        </m:sSub>
                        <m:r>
                          <a:rPr lang="en-US" i="1">
                            <a:latin typeface="Cambria Math" panose="02040503050406030204" pitchFamily="18" charset="0"/>
                          </a:rPr>
                          <m:t>;</m:t>
                        </m:r>
                        <m:r>
                          <a:rPr lang="en-US" i="1">
                            <a:latin typeface="Cambria Math" panose="02040503050406030204" pitchFamily="18" charset="0"/>
                          </a:rPr>
                          <m:t>𝑐</m:t>
                        </m:r>
                      </m:e>
                    </m:d>
                    <m:r>
                      <a:rPr lang="en-US" b="0" i="0" smtClean="0">
                        <a:latin typeface="Cambria Math" panose="02040503050406030204" pitchFamily="18" charset="0"/>
                      </a:rPr>
                      <m:t>=</m:t>
                    </m:r>
                    <m:r>
                      <m:rPr>
                        <m:sty m:val="p"/>
                      </m:rPr>
                      <a:rPr lang="en-US" b="0" i="0" smtClean="0">
                        <a:latin typeface="Cambria Math" panose="02040503050406030204" pitchFamily="18" charset="0"/>
                      </a:rPr>
                      <m:t>H</m:t>
                    </m:r>
                    <m:d>
                      <m:dPr>
                        <m:ctrlPr>
                          <a:rPr lang="en-US" b="0" i="1" smtClean="0">
                            <a:latin typeface="Cambria Math"/>
                          </a:rPr>
                        </m:ctrlPr>
                      </m:dPr>
                      <m:e>
                        <m:r>
                          <m:rPr>
                            <m:sty m:val="p"/>
                          </m:rPr>
                          <a:rPr lang="en-US" b="0" i="0" smtClean="0">
                            <a:latin typeface="Cambria Math" panose="02040503050406030204" pitchFamily="18" charset="0"/>
                          </a:rPr>
                          <m:t>c</m:t>
                        </m:r>
                      </m:e>
                    </m:d>
                    <m:r>
                      <a:rPr lang="en-US" b="0" i="0" smtClean="0">
                        <a:latin typeface="Cambria Math" panose="02040503050406030204" pitchFamily="18" charset="0"/>
                      </a:rPr>
                      <m:t>+</m:t>
                    </m:r>
                    <m:r>
                      <m:rPr>
                        <m:sty m:val="p"/>
                      </m:rPr>
                      <a:rPr lang="en-US" b="0" i="0" smtClean="0">
                        <a:latin typeface="Cambria Math" panose="02040503050406030204" pitchFamily="18" charset="0"/>
                      </a:rPr>
                      <m:t>H</m:t>
                    </m:r>
                    <m:d>
                      <m:dPr>
                        <m:ctrlPr>
                          <a:rPr lang="en-US" b="0" i="1" smtClean="0">
                            <a:latin typeface="Cambria Math"/>
                          </a:rPr>
                        </m:ctrlPr>
                      </m:dPr>
                      <m:e>
                        <m:sSub>
                          <m:sSubPr>
                            <m:ctrlPr>
                              <a:rPr lang="en-US" b="0" i="1" smtClean="0">
                                <a:latin typeface="Cambria Math"/>
                              </a:rPr>
                            </m:ctrlPr>
                          </m:sSubPr>
                          <m:e>
                            <m:r>
                              <m:rPr>
                                <m:sty m:val="p"/>
                              </m:rPr>
                              <a:rPr lang="en-US" b="0" i="0" smtClean="0">
                                <a:latin typeface="Cambria Math" panose="02040503050406030204" pitchFamily="18" charset="0"/>
                              </a:rPr>
                              <m:t>S</m:t>
                            </m:r>
                          </m:e>
                          <m:sub>
                            <m:r>
                              <m:rPr>
                                <m:sty m:val="p"/>
                              </m:rPr>
                              <a:rPr lang="en-US" b="0" i="0" smtClean="0">
                                <a:latin typeface="Cambria Math" panose="02040503050406030204" pitchFamily="18" charset="0"/>
                              </a:rPr>
                              <m:t>m</m:t>
                            </m:r>
                          </m:sub>
                        </m:sSub>
                      </m:e>
                    </m:d>
                    <m:r>
                      <a:rPr lang="en-US" b="0" i="0" smtClean="0">
                        <a:latin typeface="Cambria Math" panose="02040503050406030204" pitchFamily="18" charset="0"/>
                      </a:rPr>
                      <m:t>−</m:t>
                    </m:r>
                    <m:r>
                      <m:rPr>
                        <m:sty m:val="p"/>
                      </m:rPr>
                      <a:rPr lang="en-US" b="0" i="0" smtClean="0">
                        <a:latin typeface="Cambria Math" panose="02040503050406030204" pitchFamily="18" charset="0"/>
                      </a:rPr>
                      <m:t>H</m:t>
                    </m:r>
                    <m:d>
                      <m:dPr>
                        <m:ctrlPr>
                          <a:rPr lang="en-US" b="0" i="1" smtClean="0">
                            <a:latin typeface="Cambria Math"/>
                          </a:rPr>
                        </m:ctrlPr>
                      </m:dPr>
                      <m:e>
                        <m:sSub>
                          <m:sSubPr>
                            <m:ctrlPr>
                              <a:rPr lang="en-US" b="0" i="1" smtClean="0">
                                <a:latin typeface="Cambria Math"/>
                              </a:rPr>
                            </m:ctrlPr>
                          </m:sSubPr>
                          <m:e>
                            <m:r>
                              <m:rPr>
                                <m:sty m:val="p"/>
                              </m:rPr>
                              <a:rPr lang="en-US" b="0" i="0" smtClean="0">
                                <a:latin typeface="Cambria Math" panose="02040503050406030204" pitchFamily="18" charset="0"/>
                              </a:rPr>
                              <m:t>S</m:t>
                            </m:r>
                          </m:e>
                          <m:sub>
                            <m:r>
                              <m:rPr>
                                <m:sty m:val="p"/>
                              </m:rPr>
                              <a:rPr lang="en-US" b="0" i="0" smtClean="0">
                                <a:latin typeface="Cambria Math" panose="02040503050406030204" pitchFamily="18" charset="0"/>
                              </a:rPr>
                              <m:t>m</m:t>
                            </m:r>
                          </m:sub>
                        </m:sSub>
                        <m:r>
                          <a:rPr lang="en-US" b="0" i="0" smtClean="0">
                            <a:latin typeface="Cambria Math" panose="02040503050406030204" pitchFamily="18" charset="0"/>
                          </a:rPr>
                          <m:t>,</m:t>
                        </m:r>
                        <m:r>
                          <m:rPr>
                            <m:sty m:val="p"/>
                          </m:rPr>
                          <a:rPr lang="en-US" b="0" i="0" smtClean="0">
                            <a:latin typeface="Cambria Math" panose="02040503050406030204" pitchFamily="18" charset="0"/>
                          </a:rPr>
                          <m:t>c</m:t>
                        </m:r>
                      </m:e>
                    </m:d>
                  </m:oMath>
                </a14:m>
                <a:r>
                  <a:rPr lang="en-US" dirty="0" smtClean="0"/>
                  <a:t> </a:t>
                </a:r>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736485" y="2824532"/>
                <a:ext cx="3594830" cy="276999"/>
              </a:xfrm>
              <a:prstGeom prst="rect">
                <a:avLst/>
              </a:prstGeom>
              <a:blipFill rotWithShape="0">
                <a:blip r:embed="rId3"/>
                <a:stretch>
                  <a:fillRect l="-2373"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286000" y="3187833"/>
                <a:ext cx="4791889" cy="276999"/>
              </a:xfrm>
              <a:prstGeom prst="rect">
                <a:avLst/>
              </a:prstGeom>
              <a:noFill/>
            </p:spPr>
            <p:txBody>
              <a:bodyPr wrap="none" lIns="0" tIns="0" rIns="0" bIns="0" rtlCol="0">
                <a:spAutoFit/>
              </a:bodyPr>
              <a:lstStyle/>
              <a:p>
                <a14:m>
                  <m:oMath xmlns:m="http://schemas.openxmlformats.org/officeDocument/2006/math">
                    <m:r>
                      <a:rPr lang="en-US" i="1" smtClean="0">
                        <a:latin typeface="Cambria Math" panose="02040503050406030204" pitchFamily="18" charset="0"/>
                      </a:rPr>
                      <m:t>𝐼</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𝑚</m:t>
                            </m:r>
                          </m:sub>
                        </m:sSub>
                        <m:r>
                          <a:rPr lang="en-US" i="1">
                            <a:latin typeface="Cambria Math" panose="02040503050406030204" pitchFamily="18" charset="0"/>
                          </a:rPr>
                          <m:t>;</m:t>
                        </m:r>
                        <m:r>
                          <a:rPr lang="en-US" i="1">
                            <a:latin typeface="Cambria Math" panose="02040503050406030204" pitchFamily="18" charset="0"/>
                          </a:rPr>
                          <m:t>𝑐</m:t>
                        </m:r>
                      </m:e>
                    </m:d>
                    <m:r>
                      <a:rPr lang="en-US" b="0" i="0" smtClean="0">
                        <a:latin typeface="Cambria Math" panose="02040503050406030204" pitchFamily="18" charset="0"/>
                      </a:rPr>
                      <m:t>=</m:t>
                    </m:r>
                    <m:r>
                      <m:rPr>
                        <m:sty m:val="p"/>
                      </m:rPr>
                      <a:rPr lang="en-US" b="0" i="0" smtClean="0">
                        <a:latin typeface="Cambria Math" panose="02040503050406030204" pitchFamily="18" charset="0"/>
                      </a:rPr>
                      <m:t>H</m:t>
                    </m:r>
                    <m:d>
                      <m:dPr>
                        <m:ctrlPr>
                          <a:rPr lang="en-US" b="0" i="1" smtClean="0">
                            <a:latin typeface="Cambria Math"/>
                          </a:rPr>
                        </m:ctrlPr>
                      </m:dPr>
                      <m:e>
                        <m:r>
                          <m:rPr>
                            <m:sty m:val="p"/>
                          </m:rPr>
                          <a:rPr lang="en-US" b="0" i="0" smtClean="0">
                            <a:latin typeface="Cambria Math" panose="02040503050406030204" pitchFamily="18" charset="0"/>
                          </a:rPr>
                          <m:t>c</m:t>
                        </m:r>
                      </m:e>
                    </m:d>
                    <m:r>
                      <a:rPr lang="en-US" b="0" i="0" smtClean="0">
                        <a:latin typeface="Cambria Math" panose="02040503050406030204" pitchFamily="18" charset="0"/>
                      </a:rPr>
                      <m:t>+</m:t>
                    </m:r>
                    <m:r>
                      <m:rPr>
                        <m:sty m:val="p"/>
                      </m:rPr>
                      <a:rPr lang="en-US" b="0" i="0" smtClean="0">
                        <a:latin typeface="Cambria Math" panose="02040503050406030204" pitchFamily="18" charset="0"/>
                      </a:rPr>
                      <m:t>H</m:t>
                    </m:r>
                    <m:d>
                      <m:dPr>
                        <m:ctrlPr>
                          <a:rPr lang="en-US" b="0" i="1" smtClean="0">
                            <a:latin typeface="Cambria Math"/>
                          </a:rPr>
                        </m:ctrlPr>
                      </m:dPr>
                      <m:e>
                        <m:sSub>
                          <m:sSubPr>
                            <m:ctrlPr>
                              <a:rPr lang="en-US" b="0" i="1" smtClean="0">
                                <a:latin typeface="Cambria Math"/>
                              </a:rPr>
                            </m:ctrlPr>
                          </m:sSubPr>
                          <m:e>
                            <m:r>
                              <m:rPr>
                                <m:sty m:val="p"/>
                              </m:rPr>
                              <a:rPr lang="en-US" b="0" i="0" smtClean="0">
                                <a:latin typeface="Cambria Math" panose="02040503050406030204" pitchFamily="18" charset="0"/>
                              </a:rPr>
                              <m:t>S</m:t>
                            </m:r>
                          </m:e>
                          <m:sub>
                            <m:r>
                              <m:rPr>
                                <m:sty m:val="p"/>
                              </m:rPr>
                              <a:rPr lang="en-US" b="0" i="0" smtClean="0">
                                <a:latin typeface="Cambria Math" panose="02040503050406030204" pitchFamily="18" charset="0"/>
                              </a:rPr>
                              <m:t>m</m:t>
                            </m:r>
                            <m:r>
                              <a:rPr lang="en-US" b="0" i="0" smtClean="0">
                                <a:latin typeface="Cambria Math" panose="02040503050406030204" pitchFamily="18" charset="0"/>
                              </a:rPr>
                              <m:t>−</m:t>
                            </m:r>
                            <m:r>
                              <a:rPr lang="en-US" b="0" i="0" smtClean="0">
                                <a:latin typeface="Cambria Math" panose="02040503050406030204" pitchFamily="18" charset="0"/>
                              </a:rPr>
                              <m:t>1</m:t>
                            </m:r>
                          </m:sub>
                        </m:sSub>
                        <m:r>
                          <a:rPr lang="en-US" b="0" i="0" smtClean="0">
                            <a:latin typeface="Cambria Math" panose="02040503050406030204" pitchFamily="18" charset="0"/>
                          </a:rPr>
                          <m:t>,</m:t>
                        </m:r>
                        <m:sSub>
                          <m:sSubPr>
                            <m:ctrlPr>
                              <a:rPr lang="en-US" b="0" i="1" smtClean="0">
                                <a:latin typeface="Cambria Math"/>
                              </a:rPr>
                            </m:ctrlPr>
                          </m:sSubPr>
                          <m:e>
                            <m:r>
                              <m:rPr>
                                <m:sty m:val="p"/>
                              </m:rPr>
                              <a:rPr lang="en-US" b="0" i="0" smtClean="0">
                                <a:latin typeface="Cambria Math" panose="02040503050406030204" pitchFamily="18" charset="0"/>
                              </a:rPr>
                              <m:t>x</m:t>
                            </m:r>
                          </m:e>
                          <m:sub>
                            <m:r>
                              <m:rPr>
                                <m:sty m:val="p"/>
                              </m:rPr>
                              <a:rPr lang="en-US" b="0" i="0" smtClean="0">
                                <a:latin typeface="Cambria Math" panose="02040503050406030204" pitchFamily="18" charset="0"/>
                              </a:rPr>
                              <m:t>m</m:t>
                            </m:r>
                          </m:sub>
                        </m:sSub>
                      </m:e>
                    </m:d>
                    <m:r>
                      <a:rPr lang="en-US" b="0" i="0" smtClean="0">
                        <a:latin typeface="Cambria Math" panose="02040503050406030204" pitchFamily="18" charset="0"/>
                      </a:rPr>
                      <m:t>−</m:t>
                    </m:r>
                    <m:r>
                      <m:rPr>
                        <m:sty m:val="p"/>
                      </m:rPr>
                      <a:rPr lang="en-US" b="0" i="0" smtClean="0">
                        <a:latin typeface="Cambria Math" panose="02040503050406030204" pitchFamily="18" charset="0"/>
                      </a:rPr>
                      <m:t>H</m:t>
                    </m:r>
                    <m:d>
                      <m:dPr>
                        <m:ctrlPr>
                          <a:rPr lang="en-US" b="0" i="1" smtClean="0">
                            <a:latin typeface="Cambria Math"/>
                          </a:rPr>
                        </m:ctrlPr>
                      </m:dPr>
                      <m:e>
                        <m:sSub>
                          <m:sSubPr>
                            <m:ctrlPr>
                              <a:rPr lang="en-US" b="0" i="1" smtClean="0">
                                <a:latin typeface="Cambria Math"/>
                              </a:rPr>
                            </m:ctrlPr>
                          </m:sSubPr>
                          <m:e>
                            <m:r>
                              <m:rPr>
                                <m:sty m:val="p"/>
                              </m:rPr>
                              <a:rPr lang="en-US" b="0" i="0" smtClean="0">
                                <a:latin typeface="Cambria Math" panose="02040503050406030204" pitchFamily="18" charset="0"/>
                              </a:rPr>
                              <m:t>S</m:t>
                            </m:r>
                          </m:e>
                          <m:sub>
                            <m:r>
                              <m:rPr>
                                <m:sty m:val="p"/>
                              </m:rPr>
                              <a:rPr lang="en-US" b="0" i="0" smtClean="0">
                                <a:latin typeface="Cambria Math" panose="02040503050406030204" pitchFamily="18" charset="0"/>
                              </a:rPr>
                              <m:t>m</m:t>
                            </m:r>
                            <m:r>
                              <a:rPr lang="en-US" b="0" i="0" smtClean="0">
                                <a:latin typeface="Cambria Math" panose="02040503050406030204" pitchFamily="18" charset="0"/>
                              </a:rPr>
                              <m:t>−</m:t>
                            </m:r>
                            <m:r>
                              <a:rPr lang="en-US" b="0" i="0" smtClean="0">
                                <a:latin typeface="Cambria Math" panose="02040503050406030204" pitchFamily="18" charset="0"/>
                              </a:rPr>
                              <m:t>1</m:t>
                            </m:r>
                          </m:sub>
                        </m:sSub>
                        <m:r>
                          <a:rPr lang="en-US" b="0" i="0" smtClean="0">
                            <a:latin typeface="Cambria Math" panose="02040503050406030204" pitchFamily="18" charset="0"/>
                          </a:rPr>
                          <m:t>,</m:t>
                        </m:r>
                        <m:sSub>
                          <m:sSubPr>
                            <m:ctrlPr>
                              <a:rPr lang="en-US" b="0" i="1" smtClean="0">
                                <a:latin typeface="Cambria Math"/>
                              </a:rPr>
                            </m:ctrlPr>
                          </m:sSubPr>
                          <m:e>
                            <m:r>
                              <m:rPr>
                                <m:sty m:val="p"/>
                              </m:rPr>
                              <a:rPr lang="en-US" b="0" i="0" smtClean="0">
                                <a:latin typeface="Cambria Math" panose="02040503050406030204" pitchFamily="18" charset="0"/>
                              </a:rPr>
                              <m:t>x</m:t>
                            </m:r>
                          </m:e>
                          <m:sub>
                            <m:r>
                              <m:rPr>
                                <m:sty m:val="p"/>
                              </m:rPr>
                              <a:rPr lang="en-US" b="0" i="0" smtClean="0">
                                <a:latin typeface="Cambria Math" panose="02040503050406030204" pitchFamily="18" charset="0"/>
                              </a:rPr>
                              <m:t>m</m:t>
                            </m:r>
                          </m:sub>
                        </m:sSub>
                        <m:r>
                          <a:rPr lang="en-US" b="0" i="0" smtClean="0">
                            <a:latin typeface="Cambria Math" panose="02040503050406030204" pitchFamily="18" charset="0"/>
                          </a:rPr>
                          <m:t>,</m:t>
                        </m:r>
                        <m:r>
                          <m:rPr>
                            <m:sty m:val="p"/>
                          </m:rPr>
                          <a:rPr lang="en-US" b="0" i="0" smtClean="0">
                            <a:latin typeface="Cambria Math" panose="02040503050406030204" pitchFamily="18" charset="0"/>
                          </a:rPr>
                          <m:t>c</m:t>
                        </m:r>
                      </m:e>
                    </m:d>
                  </m:oMath>
                </a14:m>
                <a:r>
                  <a:rPr lang="en-US" dirty="0" smtClean="0"/>
                  <a:t> </a:t>
                </a:r>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2286000" y="3187833"/>
                <a:ext cx="4791889" cy="276999"/>
              </a:xfrm>
              <a:prstGeom prst="rect">
                <a:avLst/>
              </a:prstGeom>
              <a:blipFill rotWithShape="0">
                <a:blip r:embed="rId4"/>
                <a:stretch>
                  <a:fillRect l="-1654"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987947" y="3775936"/>
                <a:ext cx="5251053" cy="276999"/>
              </a:xfrm>
              <a:prstGeom prst="rect">
                <a:avLst/>
              </a:prstGeom>
              <a:noFill/>
            </p:spPr>
            <p:txBody>
              <a:bodyPr wrap="none" lIns="0" tIns="0" rIns="0" bIns="0" rtlCol="0">
                <a:spAutoFit/>
              </a:bodyPr>
              <a:lstStyle/>
              <a:p>
                <a14:m>
                  <m:oMath xmlns:m="http://schemas.openxmlformats.org/officeDocument/2006/math">
                    <m:r>
                      <a:rPr lang="en-US" i="1" smtClean="0">
                        <a:latin typeface="Cambria Math" panose="02040503050406030204" pitchFamily="18" charset="0"/>
                      </a:rPr>
                      <m:t>𝐽</m:t>
                    </m:r>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𝑚</m:t>
                            </m:r>
                          </m:sub>
                        </m:sSub>
                      </m:e>
                    </m:d>
                    <m:r>
                      <a:rPr lang="en-US" b="0" i="1" smtClean="0">
                        <a:latin typeface="Cambria Math" panose="02040503050406030204" pitchFamily="18" charset="0"/>
                      </a:rPr>
                      <m:t>=</m:t>
                    </m:r>
                    <m:r>
                      <a:rPr lang="en-US" b="0" i="1" smtClean="0">
                        <a:latin typeface="Cambria Math" panose="02040503050406030204" pitchFamily="18" charset="0"/>
                      </a:rPr>
                      <m:t>𝐽</m:t>
                    </m:r>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𝑚</m:t>
                            </m:r>
                          </m:sub>
                        </m:sSub>
                      </m:e>
                    </m:d>
                    <m:r>
                      <a:rPr lang="en-US" b="0" i="1" smtClean="0">
                        <a:latin typeface="Cambria Math" panose="02040503050406030204" pitchFamily="18" charset="0"/>
                      </a:rPr>
                      <m:t> </m:t>
                    </m:r>
                  </m:oMath>
                </a14:m>
                <a:r>
                  <a:rPr lang="en-US" dirty="0" smtClean="0"/>
                  <a:t>for scalar variables </a:t>
                </a:r>
                <a14:m>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𝑚</m:t>
                        </m:r>
                      </m:sub>
                    </m:sSub>
                    <m:r>
                      <a:rPr lang="en-US" b="0" i="1" smtClean="0">
                        <a:latin typeface="Cambria Math" panose="02040503050406030204" pitchFamily="18" charset="0"/>
                      </a:rPr>
                      <m:t>.</m:t>
                    </m:r>
                  </m:oMath>
                </a14:m>
                <a:r>
                  <a:rPr lang="en-US" dirty="0" smtClean="0"/>
                  <a:t>  </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987947" y="3775936"/>
                <a:ext cx="5251053" cy="276999"/>
              </a:xfrm>
              <a:prstGeom prst="rect">
                <a:avLst/>
              </a:prstGeom>
              <a:blipFill rotWithShape="0">
                <a:blip r:embed="rId5"/>
                <a:stretch>
                  <a:fillRect l="-1972" t="-28261"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198929" y="4277737"/>
                <a:ext cx="6746142" cy="599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𝐽</m:t>
                      </m:r>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𝑚</m:t>
                              </m:r>
                            </m:sub>
                          </m:sSub>
                        </m:e>
                      </m:d>
                      <m:r>
                        <a:rPr lang="en-US" b="0" i="1" smtClean="0">
                          <a:latin typeface="Cambria Math" panose="02040503050406030204" pitchFamily="18" charset="0"/>
                        </a:rPr>
                        <m:t>=</m:t>
                      </m:r>
                      <m:nary>
                        <m:naryPr>
                          <m:subHide m:val="on"/>
                          <m:supHide m:val="on"/>
                          <m:ctrlPr>
                            <a:rPr lang="en-US" b="0" i="1" smtClean="0">
                              <a:latin typeface="Cambria Math"/>
                            </a:rPr>
                          </m:ctrlPr>
                        </m:naryPr>
                        <m:sub/>
                        <m:sup/>
                        <m:e>
                          <m:r>
                            <a:rPr lang="en-US" b="0" i="1" smtClean="0">
                              <a:latin typeface="Cambria Math" panose="02040503050406030204" pitchFamily="18" charset="0"/>
                            </a:rPr>
                            <m:t>…</m:t>
                          </m:r>
                        </m:e>
                      </m:nary>
                      <m:r>
                        <a:rPr lang="en-US" b="0" i="0" smtClean="0">
                          <a:latin typeface="Cambria Math" panose="02040503050406030204" pitchFamily="18" charset="0"/>
                        </a:rPr>
                        <m:t> </m:t>
                      </m:r>
                      <m:nary>
                        <m:naryPr>
                          <m:subHide m:val="on"/>
                          <m:supHide m:val="on"/>
                          <m:ctrlPr>
                            <a:rPr lang="en-US" b="0" i="1" smtClean="0">
                              <a:latin typeface="Cambria Math"/>
                            </a:rPr>
                          </m:ctrlPr>
                        </m:naryPr>
                        <m:sub/>
                        <m:sup/>
                        <m:e>
                          <m:r>
                            <a:rPr lang="en-US" b="0" i="1" smtClean="0">
                              <a:latin typeface="Cambria Math" panose="02040503050406030204" pitchFamily="18" charset="0"/>
                            </a:rPr>
                            <m:t>𝑝</m:t>
                          </m:r>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𝑚</m:t>
                                  </m:r>
                                </m:sub>
                              </m:sSub>
                            </m:e>
                          </m:d>
                          <m:r>
                            <a:rPr lang="en-US" b="0" i="1" smtClean="0">
                              <a:latin typeface="Cambria Math" panose="02040503050406030204" pitchFamily="18" charset="0"/>
                            </a:rPr>
                            <m:t>𝑙𝑜𝑔</m:t>
                          </m:r>
                          <m:f>
                            <m:fPr>
                              <m:ctrlPr>
                                <a:rPr lang="en-US" b="0" i="1" smtClean="0">
                                  <a:latin typeface="Cambria Math"/>
                                </a:rPr>
                              </m:ctrlPr>
                            </m:fPr>
                            <m:num>
                              <m:r>
                                <a:rPr lang="en-US" i="1">
                                  <a:latin typeface="Cambria Math" panose="02040503050406030204" pitchFamily="18" charset="0"/>
                                </a:rPr>
                                <m:t>𝑝</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𝑚</m:t>
                                      </m:r>
                                    </m:sub>
                                  </m:sSub>
                                </m:e>
                              </m:d>
                            </m:num>
                            <m:den>
                              <m:r>
                                <a:rPr lang="en-US" b="0" i="1" smtClean="0">
                                  <a:latin typeface="Cambria Math" panose="02040503050406030204" pitchFamily="18" charset="0"/>
                                </a:rPr>
                                <m:t>𝑝</m:t>
                              </m:r>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𝑚</m:t>
                                  </m:r>
                                </m:sub>
                              </m:sSub>
                              <m:r>
                                <a:rPr lang="en-US" b="0" i="1" smtClean="0">
                                  <a:latin typeface="Cambria Math" panose="02040503050406030204" pitchFamily="18" charset="0"/>
                                </a:rPr>
                                <m:t>)</m:t>
                              </m:r>
                            </m:den>
                          </m:f>
                          <m:r>
                            <a:rPr lang="en-US" b="0" i="1" smtClean="0">
                              <a:latin typeface="Cambria Math" panose="02040503050406030204" pitchFamily="18" charset="0"/>
                            </a:rPr>
                            <m:t>𝑑</m:t>
                          </m:r>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𝑑</m:t>
                          </m:r>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𝑚</m:t>
                              </m:r>
                            </m:sub>
                          </m:sSub>
                        </m:e>
                      </m:nary>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198929" y="4277737"/>
                <a:ext cx="6746142" cy="599844"/>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056417" y="5102383"/>
                <a:ext cx="5775555" cy="276999"/>
              </a:xfrm>
              <a:prstGeom prst="rect">
                <a:avLst/>
              </a:prstGeom>
              <a:noFill/>
            </p:spPr>
            <p:txBody>
              <a:bodyPr wrap="none" lIns="0" tIns="0" rIns="0" bIns="0" rtlCol="0">
                <a:spAutoFit/>
              </a:bodyPr>
              <a:lstStyle/>
              <a:p>
                <a14:m>
                  <m:oMath xmlns:m="http://schemas.openxmlformats.org/officeDocument/2006/math">
                    <m:r>
                      <a:rPr lang="en-US" i="1" smtClean="0">
                        <a:latin typeface="Cambria Math" panose="02040503050406030204" pitchFamily="18" charset="0"/>
                      </a:rPr>
                      <m:t>𝐽</m:t>
                    </m:r>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𝑚</m:t>
                            </m:r>
                          </m:sub>
                        </m:sSub>
                        <m:r>
                          <a:rPr lang="en-US" b="0" i="1" smtClean="0">
                            <a:latin typeface="Cambria Math" panose="02040503050406030204" pitchFamily="18" charset="0"/>
                          </a:rPr>
                          <m:t>,</m:t>
                        </m:r>
                        <m:r>
                          <a:rPr lang="en-US" b="0" i="1" smtClean="0">
                            <a:latin typeface="Cambria Math" panose="02040503050406030204" pitchFamily="18" charset="0"/>
                          </a:rPr>
                          <m:t>𝑐</m:t>
                        </m:r>
                      </m:e>
                    </m:d>
                    <m:r>
                      <a:rPr lang="en-US" b="0" i="1" smtClean="0">
                        <a:latin typeface="Cambria Math" panose="02040503050406030204" pitchFamily="18" charset="0"/>
                      </a:rPr>
                      <m:t>=</m:t>
                    </m:r>
                    <m:r>
                      <a:rPr lang="en-US" b="0" i="1" smtClean="0">
                        <a:latin typeface="Cambria Math" panose="02040503050406030204" pitchFamily="18" charset="0"/>
                      </a:rPr>
                      <m:t>𝐽</m:t>
                    </m:r>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𝑚</m:t>
                            </m:r>
                          </m:sub>
                        </m:sSub>
                        <m:r>
                          <a:rPr lang="en-US" b="0" i="1" smtClean="0">
                            <a:latin typeface="Cambria Math" panose="02040503050406030204" pitchFamily="18" charset="0"/>
                          </a:rPr>
                          <m:t>,</m:t>
                        </m:r>
                        <m:r>
                          <a:rPr lang="en-US" b="0" i="1" smtClean="0">
                            <a:latin typeface="Cambria Math" panose="02040503050406030204" pitchFamily="18" charset="0"/>
                          </a:rPr>
                          <m:t>𝑐</m:t>
                        </m:r>
                      </m:e>
                    </m:d>
                    <m:r>
                      <a:rPr lang="en-US" b="0" i="1" smtClean="0">
                        <a:latin typeface="Cambria Math" panose="02040503050406030204" pitchFamily="18" charset="0"/>
                      </a:rPr>
                      <m:t> </m:t>
                    </m:r>
                  </m:oMath>
                </a14:m>
                <a:r>
                  <a:rPr lang="en-US" dirty="0" smtClean="0"/>
                  <a:t>for scalar variables </a:t>
                </a:r>
                <a14:m>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𝑚</m:t>
                        </m:r>
                      </m:sub>
                    </m:sSub>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oMath>
                </a14:m>
                <a:r>
                  <a:rPr lang="en-US" dirty="0" smtClean="0"/>
                  <a:t>  </a:t>
                </a:r>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056417" y="5102383"/>
                <a:ext cx="5775555" cy="276999"/>
              </a:xfrm>
              <a:prstGeom prst="rect">
                <a:avLst/>
              </a:prstGeom>
              <a:blipFill rotWithShape="0">
                <a:blip r:embed="rId7"/>
                <a:stretch>
                  <a:fillRect l="-1793" t="-28889" b="-5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825888" y="5623997"/>
                <a:ext cx="7712111" cy="6338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𝐽</m:t>
                      </m:r>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𝑚</m:t>
                              </m:r>
                            </m:sub>
                          </m:sSub>
                          <m:r>
                            <a:rPr lang="en-US" b="0" i="1" smtClean="0">
                              <a:latin typeface="Cambria Math" panose="02040503050406030204" pitchFamily="18" charset="0"/>
                            </a:rPr>
                            <m:t>,</m:t>
                          </m:r>
                          <m:r>
                            <a:rPr lang="en-US" b="0" i="1" smtClean="0">
                              <a:latin typeface="Cambria Math" panose="02040503050406030204" pitchFamily="18" charset="0"/>
                            </a:rPr>
                            <m:t>𝑐</m:t>
                          </m:r>
                        </m:e>
                      </m:d>
                      <m:r>
                        <a:rPr lang="en-US" b="0" i="1" smtClean="0">
                          <a:latin typeface="Cambria Math" panose="02040503050406030204" pitchFamily="18" charset="0"/>
                        </a:rPr>
                        <m:t>=</m:t>
                      </m:r>
                      <m:nary>
                        <m:naryPr>
                          <m:subHide m:val="on"/>
                          <m:supHide m:val="on"/>
                          <m:ctrlPr>
                            <a:rPr lang="en-US" b="0" i="1" smtClean="0">
                              <a:latin typeface="Cambria Math"/>
                            </a:rPr>
                          </m:ctrlPr>
                        </m:naryPr>
                        <m:sub/>
                        <m:sup/>
                        <m:e>
                          <m:r>
                            <a:rPr lang="en-US" b="0" i="1" smtClean="0">
                              <a:latin typeface="Cambria Math" panose="02040503050406030204" pitchFamily="18" charset="0"/>
                            </a:rPr>
                            <m:t>…</m:t>
                          </m:r>
                        </m:e>
                      </m:nary>
                      <m:r>
                        <a:rPr lang="en-US" b="0" i="0" smtClean="0">
                          <a:latin typeface="Cambria Math" panose="02040503050406030204" pitchFamily="18" charset="0"/>
                        </a:rPr>
                        <m:t> </m:t>
                      </m:r>
                      <m:nary>
                        <m:naryPr>
                          <m:subHide m:val="on"/>
                          <m:supHide m:val="on"/>
                          <m:ctrlPr>
                            <a:rPr lang="en-US" b="0" i="1" smtClean="0">
                              <a:latin typeface="Cambria Math"/>
                            </a:rPr>
                          </m:ctrlPr>
                        </m:naryPr>
                        <m:sub/>
                        <m:sup/>
                        <m:e>
                          <m:r>
                            <a:rPr lang="en-US" b="0" i="1" smtClean="0">
                              <a:latin typeface="Cambria Math" panose="02040503050406030204" pitchFamily="18" charset="0"/>
                            </a:rPr>
                            <m:t>𝑝</m:t>
                          </m:r>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𝑚</m:t>
                                  </m:r>
                                </m:sub>
                              </m:sSub>
                              <m:r>
                                <a:rPr lang="en-US" b="0" i="1" smtClean="0">
                                  <a:latin typeface="Cambria Math" panose="02040503050406030204" pitchFamily="18" charset="0"/>
                                </a:rPr>
                                <m:t>,</m:t>
                              </m:r>
                              <m:r>
                                <a:rPr lang="en-US" b="0" i="1" smtClean="0">
                                  <a:latin typeface="Cambria Math" panose="02040503050406030204" pitchFamily="18" charset="0"/>
                                </a:rPr>
                                <m:t>𝑐</m:t>
                              </m:r>
                            </m:e>
                          </m:d>
                          <m:r>
                            <a:rPr lang="en-US" b="0" i="1" smtClean="0">
                              <a:latin typeface="Cambria Math" panose="02040503050406030204" pitchFamily="18" charset="0"/>
                            </a:rPr>
                            <m:t>𝑙𝑜𝑔</m:t>
                          </m:r>
                          <m:f>
                            <m:fPr>
                              <m:ctrlPr>
                                <a:rPr lang="en-US" b="0" i="1" smtClean="0">
                                  <a:latin typeface="Cambria Math"/>
                                </a:rPr>
                              </m:ctrlPr>
                            </m:fPr>
                            <m:num>
                              <m:r>
                                <a:rPr lang="en-US" i="1">
                                  <a:latin typeface="Cambria Math" panose="02040503050406030204" pitchFamily="18" charset="0"/>
                                </a:rPr>
                                <m:t>𝑝</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𝑐</m:t>
                                      </m:r>
                                    </m:sub>
                                  </m:sSub>
                                </m:e>
                              </m:d>
                            </m:num>
                            <m:den>
                              <m:r>
                                <a:rPr lang="en-US" b="0" i="1" smtClean="0">
                                  <a:latin typeface="Cambria Math" panose="02040503050406030204" pitchFamily="18" charset="0"/>
                                </a:rPr>
                                <m:t>𝑝</m:t>
                              </m:r>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𝑚</m:t>
                                      </m:r>
                                    </m:sub>
                                  </m:sSub>
                                </m:e>
                              </m:d>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den>
                          </m:f>
                          <m:r>
                            <a:rPr lang="en-US" b="0" i="1" smtClean="0">
                              <a:latin typeface="Cambria Math" panose="02040503050406030204" pitchFamily="18" charset="0"/>
                            </a:rPr>
                            <m:t>𝑑</m:t>
                          </m:r>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𝑑</m:t>
                          </m:r>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𝑚</m:t>
                              </m:r>
                            </m:sub>
                          </m:sSub>
                          <m:r>
                            <a:rPr lang="en-US" b="0" i="1" smtClean="0">
                              <a:latin typeface="Cambria Math" panose="02040503050406030204" pitchFamily="18" charset="0"/>
                            </a:rPr>
                            <m:t>𝑑𝑐</m:t>
                          </m:r>
                        </m:e>
                      </m:nary>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825888" y="5623997"/>
                <a:ext cx="7712111" cy="633891"/>
              </a:xfrm>
              <a:prstGeom prst="rect">
                <a:avLst/>
              </a:prstGeom>
              <a:blipFill rotWithShape="0">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80379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Optimal First-Order Incremental </a:t>
            </a:r>
            <a:r>
              <a:rPr lang="en-US" dirty="0" smtClean="0"/>
              <a:t>Selection</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2411408" y="1447800"/>
                <a:ext cx="4321183" cy="7562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𝑚</m:t>
                              </m:r>
                            </m:sub>
                          </m:sSub>
                        </m:e>
                      </m:d>
                      <m:r>
                        <a:rPr lang="en-US" b="0" i="1" smtClean="0">
                          <a:latin typeface="Cambria Math" panose="02040503050406030204" pitchFamily="18" charset="0"/>
                        </a:rPr>
                        <m:t>=</m:t>
                      </m:r>
                      <m:r>
                        <a:rPr lang="en-US" b="0" i="1" smtClean="0">
                          <a:latin typeface="Cambria Math" panose="02040503050406030204" pitchFamily="18" charset="0"/>
                        </a:rPr>
                        <m:t>𝐻</m:t>
                      </m:r>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𝑚</m:t>
                              </m:r>
                            </m:sub>
                          </m:sSub>
                        </m:e>
                      </m:d>
                      <m:r>
                        <a:rPr lang="en-US" b="0" i="1" smtClean="0">
                          <a:latin typeface="Cambria Math" panose="02040503050406030204" pitchFamily="18" charset="0"/>
                        </a:rPr>
                        <m:t>=</m:t>
                      </m:r>
                      <m:nary>
                        <m:naryPr>
                          <m:chr m:val="∑"/>
                          <m:ctrlPr>
                            <a:rPr lang="en-US" b="0" i="1" smtClean="0">
                              <a:latin typeface="Cambria Math"/>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1</m:t>
                          </m:r>
                        </m:sub>
                        <m:sup>
                          <m:r>
                            <a:rPr lang="en-US" b="0" i="1" smtClean="0">
                              <a:latin typeface="Cambria Math" panose="02040503050406030204" pitchFamily="18" charset="0"/>
                            </a:rPr>
                            <m:t>𝑚</m:t>
                          </m:r>
                        </m:sup>
                        <m:e>
                          <m:r>
                            <a:rPr lang="en-US" b="0" i="1" smtClean="0">
                              <a:latin typeface="Cambria Math" panose="02040503050406030204" pitchFamily="18" charset="0"/>
                            </a:rPr>
                            <m:t>𝐻</m:t>
                          </m:r>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r>
                            <a:rPr lang="en-US" b="0" i="1" smtClean="0">
                              <a:latin typeface="Cambria Math" panose="02040503050406030204" pitchFamily="18" charset="0"/>
                            </a:rPr>
                            <m:t>𝐽</m:t>
                          </m:r>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𝑚</m:t>
                              </m:r>
                            </m:sub>
                          </m:sSub>
                          <m:r>
                            <a:rPr lang="en-US" b="0" i="1" smtClean="0">
                              <a:latin typeface="Cambria Math" panose="02040503050406030204" pitchFamily="18" charset="0"/>
                            </a:rPr>
                            <m:t>)</m:t>
                          </m:r>
                        </m:e>
                      </m:nary>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2411408" y="1447800"/>
                <a:ext cx="4321183" cy="75623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728913" y="2209800"/>
                <a:ext cx="5727722" cy="7562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𝑚</m:t>
                              </m:r>
                            </m:sub>
                          </m:sSub>
                          <m:r>
                            <a:rPr lang="en-US" b="0" i="1" smtClean="0">
                              <a:latin typeface="Cambria Math" panose="02040503050406030204" pitchFamily="18" charset="0"/>
                            </a:rPr>
                            <m:t>,</m:t>
                          </m:r>
                          <m:r>
                            <a:rPr lang="en-US" b="0" i="1" smtClean="0">
                              <a:latin typeface="Cambria Math" panose="02040503050406030204" pitchFamily="18" charset="0"/>
                            </a:rPr>
                            <m:t>𝑐</m:t>
                          </m:r>
                        </m:e>
                      </m:d>
                      <m:r>
                        <a:rPr lang="en-US" b="0" i="1" smtClean="0">
                          <a:latin typeface="Cambria Math" panose="02040503050406030204" pitchFamily="18" charset="0"/>
                        </a:rPr>
                        <m:t>=</m:t>
                      </m:r>
                      <m:r>
                        <a:rPr lang="en-US" b="0" i="1" smtClean="0">
                          <a:latin typeface="Cambria Math" panose="02040503050406030204" pitchFamily="18" charset="0"/>
                        </a:rPr>
                        <m:t>𝐻</m:t>
                      </m:r>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𝑚</m:t>
                              </m:r>
                            </m:sub>
                          </m:sSub>
                          <m:r>
                            <a:rPr lang="en-US" b="0" i="1" smtClean="0">
                              <a:latin typeface="Cambria Math" panose="02040503050406030204" pitchFamily="18" charset="0"/>
                            </a:rPr>
                            <m:t>,</m:t>
                          </m:r>
                          <m:r>
                            <a:rPr lang="en-US" b="0" i="1" smtClean="0">
                              <a:latin typeface="Cambria Math" panose="02040503050406030204" pitchFamily="18" charset="0"/>
                            </a:rPr>
                            <m:t>𝑐</m:t>
                          </m:r>
                        </m:e>
                      </m:d>
                      <m:r>
                        <a:rPr lang="en-US" b="0" i="1" smtClean="0">
                          <a:latin typeface="Cambria Math" panose="02040503050406030204" pitchFamily="18" charset="0"/>
                        </a:rPr>
                        <m:t>=</m:t>
                      </m:r>
                      <m:r>
                        <a:rPr lang="en-US" b="0" i="1" smtClean="0">
                          <a:latin typeface="Cambria Math" panose="02040503050406030204" pitchFamily="18" charset="0"/>
                        </a:rPr>
                        <m:t>𝐻</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0" smtClean="0">
                          <a:latin typeface="Cambria Math" panose="02040503050406030204" pitchFamily="18" charset="0"/>
                        </a:rPr>
                        <m:t>+</m:t>
                      </m:r>
                      <m:nary>
                        <m:naryPr>
                          <m:chr m:val="∑"/>
                          <m:ctrlPr>
                            <a:rPr lang="en-US" b="0" i="1" smtClean="0">
                              <a:latin typeface="Cambria Math"/>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1</m:t>
                          </m:r>
                        </m:sub>
                        <m:sup>
                          <m:r>
                            <a:rPr lang="en-US" b="0" i="1" smtClean="0">
                              <a:latin typeface="Cambria Math" panose="02040503050406030204" pitchFamily="18" charset="0"/>
                            </a:rPr>
                            <m:t>𝑚</m:t>
                          </m:r>
                        </m:sup>
                        <m:e>
                          <m:r>
                            <a:rPr lang="en-US" b="0" i="1" smtClean="0">
                              <a:latin typeface="Cambria Math" panose="02040503050406030204" pitchFamily="18" charset="0"/>
                            </a:rPr>
                            <m:t>𝐻</m:t>
                          </m:r>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r>
                            <a:rPr lang="en-US" b="0" i="1" smtClean="0">
                              <a:latin typeface="Cambria Math" panose="02040503050406030204" pitchFamily="18" charset="0"/>
                            </a:rPr>
                            <m:t>𝐽</m:t>
                          </m:r>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𝑚</m:t>
                              </m:r>
                            </m:sub>
                          </m:sSub>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e>
                      </m:nary>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728913" y="2209800"/>
                <a:ext cx="5727722" cy="756233"/>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214608" y="3124200"/>
                <a:ext cx="283885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m:t>
                      </m:r>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𝑚</m:t>
                              </m:r>
                            </m:sub>
                          </m:sSub>
                          <m:r>
                            <a:rPr lang="en-US" b="0" i="1" smtClean="0">
                              <a:latin typeface="Cambria Math" panose="02040503050406030204" pitchFamily="18" charset="0"/>
                            </a:rPr>
                            <m:t>;</m:t>
                          </m:r>
                          <m:r>
                            <a:rPr lang="en-US" b="0" i="1" smtClean="0">
                              <a:latin typeface="Cambria Math" panose="02040503050406030204" pitchFamily="18" charset="0"/>
                            </a:rPr>
                            <m:t>𝑐</m:t>
                          </m:r>
                        </m:e>
                      </m:d>
                      <m:r>
                        <a:rPr lang="en-US" b="0" i="1" smtClean="0">
                          <a:latin typeface="Cambria Math" panose="02040503050406030204" pitchFamily="18" charset="0"/>
                        </a:rPr>
                        <m:t>=</m:t>
                      </m:r>
                      <m:r>
                        <a:rPr lang="en-US" b="0" i="1" smtClean="0">
                          <a:latin typeface="Cambria Math" panose="02040503050406030204" pitchFamily="18" charset="0"/>
                        </a:rPr>
                        <m:t>𝐽</m:t>
                      </m:r>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𝑚</m:t>
                              </m:r>
                            </m:sub>
                          </m:sSub>
                          <m:r>
                            <a:rPr lang="en-US" b="0" i="1" smtClean="0">
                              <a:latin typeface="Cambria Math" panose="02040503050406030204" pitchFamily="18" charset="0"/>
                            </a:rPr>
                            <m:t>,</m:t>
                          </m:r>
                          <m:r>
                            <a:rPr lang="en-US" b="0" i="1" smtClean="0">
                              <a:latin typeface="Cambria Math" panose="02040503050406030204" pitchFamily="18" charset="0"/>
                            </a:rPr>
                            <m:t>𝑐</m:t>
                          </m:r>
                        </m:e>
                      </m:d>
                      <m:r>
                        <a:rPr lang="en-US" b="0" i="1" smtClean="0">
                          <a:latin typeface="Cambria Math" panose="02040503050406030204" pitchFamily="18" charset="0"/>
                        </a:rPr>
                        <m:t>−</m:t>
                      </m:r>
                      <m:r>
                        <a:rPr lang="en-US" b="0" i="1" smtClean="0">
                          <a:latin typeface="Cambria Math" panose="02040503050406030204" pitchFamily="18" charset="0"/>
                        </a:rPr>
                        <m:t>𝐽</m:t>
                      </m:r>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𝑚</m:t>
                          </m:r>
                        </m:sub>
                      </m:sSub>
                      <m:r>
                        <a:rPr lang="en-US" b="0" i="1" smtClean="0">
                          <a:latin typeface="Cambria Math" panose="02040503050406030204" pitchFamily="18" charset="0"/>
                        </a:rPr>
                        <m:t>)</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3214608" y="3124200"/>
                <a:ext cx="2838854" cy="276999"/>
              </a:xfrm>
              <a:prstGeom prst="rect">
                <a:avLst/>
              </a:prstGeom>
              <a:blipFill rotWithShape="0">
                <a:blip r:embed="rId5"/>
                <a:stretch>
                  <a:fillRect t="-2222" r="-858" b="-3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662823" y="3533001"/>
                <a:ext cx="406976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m:t>
                      </m:r>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𝑚</m:t>
                              </m:r>
                            </m:sub>
                          </m:sSub>
                          <m:r>
                            <a:rPr lang="en-US" b="0" i="1" smtClean="0">
                              <a:latin typeface="Cambria Math" panose="02040503050406030204" pitchFamily="18" charset="0"/>
                            </a:rPr>
                            <m:t>;</m:t>
                          </m:r>
                          <m:r>
                            <a:rPr lang="en-US" b="0" i="1" smtClean="0">
                              <a:latin typeface="Cambria Math" panose="02040503050406030204" pitchFamily="18" charset="0"/>
                            </a:rPr>
                            <m:t>𝑐</m:t>
                          </m:r>
                        </m:e>
                      </m:d>
                      <m:r>
                        <a:rPr lang="en-US" b="0" i="1" smtClean="0">
                          <a:latin typeface="Cambria Math" panose="02040503050406030204" pitchFamily="18" charset="0"/>
                        </a:rPr>
                        <m:t>=</m:t>
                      </m:r>
                      <m:r>
                        <a:rPr lang="en-US" b="0" i="1" smtClean="0">
                          <a:latin typeface="Cambria Math" panose="02040503050406030204" pitchFamily="18" charset="0"/>
                        </a:rPr>
                        <m:t>𝐽</m:t>
                      </m:r>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𝑚</m:t>
                              </m:r>
                            </m:sub>
                          </m:sSub>
                          <m:r>
                            <a:rPr lang="en-US" b="0" i="1" smtClean="0">
                              <a:latin typeface="Cambria Math" panose="02040503050406030204" pitchFamily="18" charset="0"/>
                            </a:rPr>
                            <m:t>,</m:t>
                          </m:r>
                          <m:r>
                            <a:rPr lang="en-US" b="0" i="1" smtClean="0">
                              <a:latin typeface="Cambria Math" panose="02040503050406030204" pitchFamily="18" charset="0"/>
                            </a:rPr>
                            <m:t>𝑐</m:t>
                          </m:r>
                        </m:e>
                      </m:d>
                      <m:r>
                        <a:rPr lang="en-US" b="0" i="1" smtClean="0">
                          <a:latin typeface="Cambria Math" panose="02040503050406030204" pitchFamily="18" charset="0"/>
                        </a:rPr>
                        <m:t>−</m:t>
                      </m:r>
                      <m:r>
                        <a:rPr lang="en-US" b="0" i="1" smtClean="0">
                          <a:latin typeface="Cambria Math" panose="02040503050406030204" pitchFamily="18" charset="0"/>
                        </a:rPr>
                        <m:t>𝐽</m:t>
                      </m:r>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𝑚</m:t>
                          </m:r>
                        </m:sub>
                      </m:sSub>
                      <m:r>
                        <a:rPr lang="en-US" b="0" i="1" smtClean="0">
                          <a:latin typeface="Cambria Math" panose="02040503050406030204" pitchFamily="18" charset="0"/>
                        </a:rPr>
                        <m:t>)</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662823" y="3533001"/>
                <a:ext cx="4069768" cy="276999"/>
              </a:xfrm>
              <a:prstGeom prst="rect">
                <a:avLst/>
              </a:prstGeom>
              <a:blipFill rotWithShape="0">
                <a:blip r:embed="rId6"/>
                <a:stretch>
                  <a:fillRect t="-2222" r="-150" b="-3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25397" y="3962400"/>
                <a:ext cx="32070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𝑢𝑠𝑖𝑛𝑔</m:t>
                      </m:r>
                      <m:func>
                        <m:funcPr>
                          <m:ctrlPr>
                            <a:rPr lang="en-US" b="0" i="1" smtClean="0">
                              <a:latin typeface="Cambria Math"/>
                            </a:rPr>
                          </m:ctrlPr>
                        </m:funcPr>
                        <m:fName>
                          <m:r>
                            <m:rPr>
                              <m:sty m:val="p"/>
                            </m:rPr>
                            <a:rPr lang="en-US" b="0" i="0" smtClean="0">
                              <a:latin typeface="Cambria Math" panose="02040503050406030204" pitchFamily="18" charset="0"/>
                            </a:rPr>
                            <m:t>log</m:t>
                          </m:r>
                        </m:fName>
                        <m:e>
                          <m:d>
                            <m:dPr>
                              <m:ctrlPr>
                                <a:rPr lang="en-US" b="0" i="1" smtClean="0">
                                  <a:latin typeface="Cambria Math"/>
                                </a:rPr>
                              </m:ctrlPr>
                            </m:dPr>
                            <m:e>
                              <m:r>
                                <a:rPr lang="en-US" b="0" i="1" smtClean="0">
                                  <a:latin typeface="Cambria Math" panose="02040503050406030204" pitchFamily="18" charset="0"/>
                                </a:rPr>
                                <m:t>𝑧</m:t>
                              </m:r>
                            </m:e>
                          </m:d>
                        </m:e>
                      </m:func>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  </m:t>
                      </m:r>
                      <m:r>
                        <a:rPr lang="en-US" b="0" i="1" smtClean="0">
                          <a:latin typeface="Cambria Math" panose="02040503050406030204" pitchFamily="18" charset="0"/>
                        </a:rPr>
                        <m:t>𝑖𝑓𝑓</m:t>
                      </m:r>
                      <m:r>
                        <a:rPr lang="en-US" b="0" i="1" smtClean="0">
                          <a:latin typeface="Cambria Math" panose="02040503050406030204" pitchFamily="18" charset="0"/>
                        </a:rPr>
                        <m:t>  </m:t>
                      </m:r>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1</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125397" y="3962400"/>
                <a:ext cx="3207032" cy="276999"/>
              </a:xfrm>
              <a:prstGeom prst="rect">
                <a:avLst/>
              </a:prstGeom>
              <a:blipFill rotWithShape="0">
                <a:blip r:embed="rId7"/>
                <a:stretch>
                  <a:fillRect l="-1901" r="-951" b="-3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371600" y="4267200"/>
                <a:ext cx="6867970" cy="599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𝐽</m:t>
                      </m:r>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𝑚</m:t>
                              </m:r>
                            </m:sub>
                          </m:sSub>
                        </m:e>
                      </m:d>
                      <m:r>
                        <a:rPr lang="en-US" b="0" i="1" smtClean="0">
                          <a:latin typeface="Cambria Math" panose="02040503050406030204" pitchFamily="18" charset="0"/>
                        </a:rPr>
                        <m:t>=</m:t>
                      </m:r>
                      <m:nary>
                        <m:naryPr>
                          <m:subHide m:val="on"/>
                          <m:supHide m:val="on"/>
                          <m:ctrlPr>
                            <a:rPr lang="en-US" b="0" i="1" smtClean="0">
                              <a:latin typeface="Cambria Math"/>
                            </a:rPr>
                          </m:ctrlPr>
                        </m:naryPr>
                        <m:sub/>
                        <m:sup/>
                        <m:e>
                          <m:r>
                            <a:rPr lang="en-US" b="0" i="1" smtClean="0">
                              <a:latin typeface="Cambria Math" panose="02040503050406030204" pitchFamily="18" charset="0"/>
                            </a:rPr>
                            <m:t>…</m:t>
                          </m:r>
                        </m:e>
                      </m:nary>
                      <m:nary>
                        <m:naryPr>
                          <m:subHide m:val="on"/>
                          <m:supHide m:val="on"/>
                          <m:ctrlPr>
                            <a:rPr lang="en-US" b="0" i="1" smtClean="0">
                              <a:latin typeface="Cambria Math"/>
                            </a:rPr>
                          </m:ctrlPr>
                        </m:naryPr>
                        <m:sub/>
                        <m:sup/>
                        <m:e>
                          <m:r>
                            <a:rPr lang="en-US" b="0" i="1" smtClean="0">
                              <a:latin typeface="Cambria Math" panose="02040503050406030204" pitchFamily="18" charset="0"/>
                            </a:rPr>
                            <m:t>𝑝</m:t>
                          </m:r>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𝑚</m:t>
                                  </m:r>
                                </m:sub>
                              </m:sSub>
                            </m:e>
                          </m:d>
                          <m:r>
                            <a:rPr lang="en-US" b="0" i="1" smtClean="0">
                              <a:latin typeface="Cambria Math" panose="02040503050406030204" pitchFamily="18" charset="0"/>
                            </a:rPr>
                            <m:t>𝑙𝑜𝑔</m:t>
                          </m:r>
                          <m:f>
                            <m:fPr>
                              <m:ctrlPr>
                                <a:rPr lang="en-US" b="0" i="1" smtClean="0">
                                  <a:latin typeface="Cambria Math"/>
                                </a:rPr>
                              </m:ctrlPr>
                            </m:fPr>
                            <m:num>
                              <m:r>
                                <a:rPr lang="en-US" b="0" i="1" smtClean="0">
                                  <a:latin typeface="Cambria Math" panose="02040503050406030204" pitchFamily="18" charset="0"/>
                                </a:rPr>
                                <m:t>𝑝</m:t>
                              </m:r>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𝑚</m:t>
                                  </m:r>
                                </m:sub>
                              </m:sSub>
                              <m:r>
                                <a:rPr lang="en-US" b="0" i="1" smtClean="0">
                                  <a:latin typeface="Cambria Math" panose="02040503050406030204" pitchFamily="18" charset="0"/>
                                </a:rPr>
                                <m:t>)</m:t>
                              </m:r>
                            </m:num>
                            <m:den>
                              <m:r>
                                <a:rPr lang="en-US" b="0" i="1" smtClean="0">
                                  <a:latin typeface="Cambria Math" panose="02040503050406030204" pitchFamily="18" charset="0"/>
                                </a:rPr>
                                <m:t>𝑝</m:t>
                              </m:r>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𝑚</m:t>
                                  </m:r>
                                </m:sub>
                              </m:sSub>
                              <m:r>
                                <a:rPr lang="en-US" b="0" i="1" smtClean="0">
                                  <a:latin typeface="Cambria Math" panose="02040503050406030204" pitchFamily="18" charset="0"/>
                                </a:rPr>
                                <m:t>)</m:t>
                              </m:r>
                            </m:den>
                          </m:f>
                          <m:r>
                            <a:rPr lang="en-US" b="0" i="1" smtClean="0">
                              <a:latin typeface="Cambria Math" panose="02040503050406030204" pitchFamily="18" charset="0"/>
                            </a:rPr>
                            <m:t>𝑑</m:t>
                          </m:r>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𝑑</m:t>
                          </m:r>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𝑚</m:t>
                              </m:r>
                            </m:sub>
                          </m:sSub>
                        </m:e>
                      </m:nary>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1371600" y="4267200"/>
                <a:ext cx="6867970" cy="599844"/>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371600" y="4953000"/>
                <a:ext cx="6993261" cy="6163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𝐽</m:t>
                      </m:r>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𝑚</m:t>
                              </m:r>
                            </m:sub>
                          </m:sSub>
                        </m:e>
                      </m:d>
                      <m:r>
                        <a:rPr lang="en-US" b="0" i="1" smtClean="0">
                          <a:latin typeface="Cambria Math" panose="02040503050406030204" pitchFamily="18" charset="0"/>
                        </a:rPr>
                        <m:t>≤</m:t>
                      </m:r>
                      <m:nary>
                        <m:naryPr>
                          <m:subHide m:val="on"/>
                          <m:supHide m:val="on"/>
                          <m:ctrlPr>
                            <a:rPr lang="en-US" b="0" i="1" smtClean="0">
                              <a:latin typeface="Cambria Math"/>
                            </a:rPr>
                          </m:ctrlPr>
                        </m:naryPr>
                        <m:sub/>
                        <m:sup/>
                        <m:e>
                          <m:r>
                            <a:rPr lang="en-US" b="0" i="1" smtClean="0">
                              <a:latin typeface="Cambria Math" panose="02040503050406030204" pitchFamily="18" charset="0"/>
                            </a:rPr>
                            <m:t>…</m:t>
                          </m:r>
                        </m:e>
                      </m:nary>
                      <m:nary>
                        <m:naryPr>
                          <m:subHide m:val="on"/>
                          <m:supHide m:val="on"/>
                          <m:ctrlPr>
                            <a:rPr lang="en-US" b="0" i="1" smtClean="0">
                              <a:latin typeface="Cambria Math"/>
                            </a:rPr>
                          </m:ctrlPr>
                        </m:naryPr>
                        <m:sub/>
                        <m:sup/>
                        <m:e>
                          <m:r>
                            <a:rPr lang="en-US" b="0" i="1" smtClean="0">
                              <a:latin typeface="Cambria Math" panose="02040503050406030204" pitchFamily="18" charset="0"/>
                            </a:rPr>
                            <m:t>𝑝</m:t>
                          </m:r>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𝑚</m:t>
                                  </m:r>
                                </m:sub>
                              </m:sSub>
                            </m:e>
                          </m:d>
                          <m:d>
                            <m:dPr>
                              <m:begChr m:val="["/>
                              <m:endChr m:val="]"/>
                              <m:ctrlPr>
                                <a:rPr lang="en-US" b="0" i="1" smtClean="0">
                                  <a:latin typeface="Cambria Math"/>
                                </a:rPr>
                              </m:ctrlPr>
                            </m:dPr>
                            <m:e>
                              <m:f>
                                <m:fPr>
                                  <m:ctrlPr>
                                    <a:rPr lang="en-US" i="1">
                                      <a:latin typeface="Cambria Math"/>
                                    </a:rPr>
                                  </m:ctrlPr>
                                </m:fPr>
                                <m:num>
                                  <m:r>
                                    <a:rPr lang="en-US" i="1">
                                      <a:latin typeface="Cambria Math" panose="02040503050406030204" pitchFamily="18" charset="0"/>
                                    </a:rPr>
                                    <m:t>𝑝</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1</m:t>
                                          </m:r>
                                        </m:sub>
                                      </m:sSub>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𝑚</m:t>
                                      </m:r>
                                    </m:sub>
                                  </m:sSub>
                                  <m:r>
                                    <a:rPr lang="en-US" i="1">
                                      <a:latin typeface="Cambria Math" panose="02040503050406030204" pitchFamily="18" charset="0"/>
                                    </a:rPr>
                                    <m:t>)</m:t>
                                  </m:r>
                                </m:num>
                                <m:den>
                                  <m:r>
                                    <a:rPr lang="en-US" i="1">
                                      <a:latin typeface="Cambria Math" panose="02040503050406030204" pitchFamily="18" charset="0"/>
                                    </a:rPr>
                                    <m:t>𝑝</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𝑚</m:t>
                                      </m:r>
                                    </m:sub>
                                  </m:sSub>
                                  <m:r>
                                    <a:rPr lang="en-US" i="1">
                                      <a:latin typeface="Cambria Math" panose="02040503050406030204" pitchFamily="18" charset="0"/>
                                    </a:rPr>
                                    <m:t>)</m:t>
                                  </m:r>
                                </m:den>
                              </m:f>
                              <m:r>
                                <a:rPr lang="en-US" b="0" i="1" smtClean="0">
                                  <a:latin typeface="Cambria Math" panose="02040503050406030204" pitchFamily="18" charset="0"/>
                                </a:rPr>
                                <m:t>−</m:t>
                              </m:r>
                              <m:r>
                                <a:rPr lang="en-US" b="0" i="1" smtClean="0">
                                  <a:latin typeface="Cambria Math" panose="02040503050406030204" pitchFamily="18" charset="0"/>
                                </a:rPr>
                                <m:t>1</m:t>
                              </m:r>
                            </m:e>
                          </m:d>
                          <m:r>
                            <a:rPr lang="en-US" b="0" i="1" smtClean="0">
                              <a:latin typeface="Cambria Math" panose="02040503050406030204" pitchFamily="18" charset="0"/>
                            </a:rPr>
                            <m:t>𝑑</m:t>
                          </m:r>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𝑑</m:t>
                          </m:r>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𝑚</m:t>
                              </m:r>
                            </m:sub>
                          </m:sSub>
                        </m:e>
                      </m:nary>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1371600" y="4953000"/>
                <a:ext cx="6993261" cy="616387"/>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25397" y="5562600"/>
                <a:ext cx="8866203" cy="5664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𝐽</m:t>
                      </m:r>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𝑚</m:t>
                              </m:r>
                            </m:sub>
                          </m:sSub>
                        </m:e>
                      </m:d>
                      <m:r>
                        <a:rPr lang="en-US" b="0" i="1" smtClean="0">
                          <a:latin typeface="Cambria Math" panose="02040503050406030204" pitchFamily="18" charset="0"/>
                        </a:rPr>
                        <m:t>≤</m:t>
                      </m:r>
                      <m:nary>
                        <m:naryPr>
                          <m:subHide m:val="on"/>
                          <m:supHide m:val="on"/>
                          <m:ctrlPr>
                            <a:rPr lang="en-US" b="0" i="1" smtClean="0">
                              <a:latin typeface="Cambria Math"/>
                            </a:rPr>
                          </m:ctrlPr>
                        </m:naryPr>
                        <m:sub/>
                        <m:sup/>
                        <m:e>
                          <m:r>
                            <a:rPr lang="en-US" b="0" i="1" smtClean="0">
                              <a:latin typeface="Cambria Math" panose="02040503050406030204" pitchFamily="18" charset="0"/>
                            </a:rPr>
                            <m:t>…</m:t>
                          </m:r>
                        </m:e>
                      </m:nary>
                      <m:nary>
                        <m:naryPr>
                          <m:subHide m:val="on"/>
                          <m:supHide m:val="on"/>
                          <m:ctrlPr>
                            <a:rPr lang="en-US" b="0" i="1" smtClean="0">
                              <a:latin typeface="Cambria Math"/>
                            </a:rPr>
                          </m:ctrlPr>
                        </m:naryPr>
                        <m:sub/>
                        <m:sup/>
                        <m:e>
                          <m:r>
                            <a:rPr lang="en-US" i="1">
                              <a:latin typeface="Cambria Math" panose="02040503050406030204" pitchFamily="18" charset="0"/>
                            </a:rPr>
                            <m:t>𝑝</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1</m:t>
                                  </m:r>
                                </m:sub>
                              </m:sSub>
                            </m:e>
                          </m:d>
                          <m:r>
                            <a:rPr lang="en-US" i="1">
                              <a:latin typeface="Cambria Math" panose="02040503050406030204" pitchFamily="18" charset="0"/>
                            </a:rPr>
                            <m:t>…</m:t>
                          </m:r>
                          <m:r>
                            <a:rPr lang="en-US" i="1">
                              <a:latin typeface="Cambria Math" panose="02040503050406030204" pitchFamily="18" charset="0"/>
                            </a:rPr>
                            <m:t>𝑝</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𝑚</m:t>
                                  </m:r>
                                </m:sub>
                              </m:sSub>
                            </m:e>
                          </m:d>
                          <m:r>
                            <a:rPr lang="en-US" b="0" i="1" smtClean="0">
                              <a:latin typeface="Cambria Math" panose="02040503050406030204" pitchFamily="18" charset="0"/>
                            </a:rPr>
                            <m:t>𝑑</m:t>
                          </m:r>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𝑑</m:t>
                          </m:r>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𝑚</m:t>
                              </m:r>
                            </m:sub>
                          </m:sSub>
                        </m:e>
                      </m:nary>
                      <m:r>
                        <a:rPr lang="en-US" b="0" i="1" smtClean="0">
                          <a:latin typeface="Cambria Math" panose="02040503050406030204" pitchFamily="18" charset="0"/>
                        </a:rPr>
                        <m:t>−</m:t>
                      </m:r>
                      <m:nary>
                        <m:naryPr>
                          <m:subHide m:val="on"/>
                          <m:supHide m:val="on"/>
                          <m:ctrlPr>
                            <a:rPr lang="en-US" b="0" i="1" smtClean="0">
                              <a:latin typeface="Cambria Math"/>
                            </a:rPr>
                          </m:ctrlPr>
                        </m:naryPr>
                        <m:sub/>
                        <m:sup/>
                        <m:e>
                          <m:r>
                            <a:rPr lang="en-US" b="0" i="1" smtClean="0">
                              <a:latin typeface="Cambria Math" panose="02040503050406030204" pitchFamily="18" charset="0"/>
                            </a:rPr>
                            <m:t>…</m:t>
                          </m:r>
                        </m:e>
                      </m:nary>
                      <m:nary>
                        <m:naryPr>
                          <m:subHide m:val="on"/>
                          <m:supHide m:val="on"/>
                          <m:ctrlPr>
                            <a:rPr lang="en-US" b="0" i="1" smtClean="0">
                              <a:latin typeface="Cambria Math"/>
                            </a:rPr>
                          </m:ctrlPr>
                        </m:naryPr>
                        <m:sub/>
                        <m:sup/>
                        <m:e>
                          <m:r>
                            <a:rPr lang="en-US" i="1">
                              <a:latin typeface="Cambria Math" panose="02040503050406030204" pitchFamily="18" charset="0"/>
                            </a:rPr>
                            <m:t>𝑝</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𝑚</m:t>
                              </m:r>
                            </m:sub>
                          </m:sSub>
                          <m:r>
                            <a:rPr lang="en-US" i="1">
                              <a:latin typeface="Cambria Math" panose="02040503050406030204" pitchFamily="18" charset="0"/>
                            </a:rPr>
                            <m:t>)</m:t>
                          </m:r>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𝑚</m:t>
                              </m:r>
                            </m:sub>
                          </m:sSub>
                        </m:e>
                      </m:nary>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125397" y="5562600"/>
                <a:ext cx="8866203" cy="566437"/>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198514" y="6264943"/>
                <a:ext cx="29983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m:t>
                      </m:r>
                      <m:r>
                        <a:rPr lang="en-US" i="1" smtClean="0">
                          <a:latin typeface="Cambria Math" panose="02040503050406030204" pitchFamily="18" charset="0"/>
                        </a:rPr>
                        <m:t>𝐽</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𝑚</m:t>
                              </m:r>
                            </m:sub>
                          </m:sSub>
                        </m:e>
                      </m:d>
                      <m:r>
                        <a:rPr lang="en-US" b="0" i="0" smtClean="0">
                          <a:latin typeface="Cambria Math" panose="02040503050406030204" pitchFamily="18" charset="0"/>
                        </a:rPr>
                        <m:t>=</m:t>
                      </m:r>
                      <m:r>
                        <a:rPr lang="en-US" b="0" i="0" smtClean="0">
                          <a:latin typeface="Cambria Math" panose="02040503050406030204" pitchFamily="18" charset="0"/>
                        </a:rPr>
                        <m:t>1</m:t>
                      </m:r>
                      <m:r>
                        <a:rPr lang="en-US" b="0" i="0" smtClean="0">
                          <a:latin typeface="Cambria Math" panose="02040503050406030204" pitchFamily="18" charset="0"/>
                        </a:rPr>
                        <m:t>−</m:t>
                      </m:r>
                      <m:r>
                        <a:rPr lang="en-US" b="0" i="0" smtClean="0">
                          <a:latin typeface="Cambria Math" panose="02040503050406030204" pitchFamily="18" charset="0"/>
                        </a:rPr>
                        <m:t>1</m:t>
                      </m:r>
                      <m:r>
                        <a:rPr lang="en-US" b="0" i="0" smtClean="0">
                          <a:latin typeface="Cambria Math" panose="02040503050406030204" pitchFamily="18" charset="0"/>
                        </a:rPr>
                        <m:t>=</m:t>
                      </m:r>
                      <m:r>
                        <a:rPr lang="en-US" b="0" i="0" smtClean="0">
                          <a:latin typeface="Cambria Math" panose="02040503050406030204" pitchFamily="18" charset="0"/>
                        </a:rPr>
                        <m:t>0</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3198514" y="6264943"/>
                <a:ext cx="2998385" cy="276999"/>
              </a:xfrm>
              <a:prstGeom prst="rect">
                <a:avLst/>
              </a:prstGeom>
              <a:blipFill rotWithShape="0">
                <a:blip r:embed="rId11"/>
                <a:stretch>
                  <a:fillRect r="-1016" b="-33333"/>
                </a:stretch>
              </a:blipFill>
            </p:spPr>
            <p:txBody>
              <a:bodyPr/>
              <a:lstStyle/>
              <a:p>
                <a:r>
                  <a:rPr lang="en-US">
                    <a:noFill/>
                  </a:rPr>
                  <a:t> </a:t>
                </a:r>
              </a:p>
            </p:txBody>
          </p:sp>
        </mc:Fallback>
      </mc:AlternateContent>
    </p:spTree>
    <p:extLst>
      <p:ext uri="{BB962C8B-B14F-4D97-AF65-F5344CB8AC3E}">
        <p14:creationId xmlns:p14="http://schemas.microsoft.com/office/powerpoint/2010/main" val="26091010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Parzen</a:t>
            </a:r>
            <a:r>
              <a:rPr lang="en-US" dirty="0" smtClean="0"/>
              <a:t> Window</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Given </a:t>
            </a:r>
            <a:r>
              <a:rPr lang="en-US" i="1" dirty="0" smtClean="0"/>
              <a:t>N</a:t>
            </a:r>
            <a:r>
              <a:rPr lang="en-US" dirty="0" smtClean="0"/>
              <a:t> samples of a variable </a:t>
            </a:r>
            <a:r>
              <a:rPr lang="en-US" i="1" dirty="0" smtClean="0"/>
              <a:t>x</a:t>
            </a:r>
            <a:r>
              <a:rPr lang="en-US" dirty="0" smtClean="0"/>
              <a:t>, the approximate density function </a:t>
            </a:r>
            <a:r>
              <a:rPr lang="en-US" i="1" dirty="0" smtClean="0"/>
              <a:t>p̂(x)</a:t>
            </a:r>
            <a:r>
              <a:rPr lang="en-US" dirty="0" smtClean="0"/>
              <a:t> has the following form:</a:t>
            </a:r>
          </a:p>
          <a:p>
            <a:r>
              <a:rPr lang="en-US" dirty="0" smtClean="0"/>
              <a:t>Where </a:t>
            </a:r>
            <a:r>
              <a:rPr lang="el-GR" i="1" dirty="0" smtClean="0"/>
              <a:t>δ</a:t>
            </a:r>
            <a:r>
              <a:rPr lang="en-US" i="1" dirty="0" smtClean="0"/>
              <a:t>(.) </a:t>
            </a:r>
            <a:r>
              <a:rPr lang="en-US" dirty="0" smtClean="0"/>
              <a:t>is the </a:t>
            </a:r>
            <a:r>
              <a:rPr lang="en-US" dirty="0" err="1" smtClean="0"/>
              <a:t>Parzan</a:t>
            </a:r>
            <a:r>
              <a:rPr lang="en-US" dirty="0" smtClean="0"/>
              <a:t> function, </a:t>
            </a:r>
            <a:r>
              <a:rPr lang="en-US" i="1" dirty="0" smtClean="0"/>
              <a:t>h</a:t>
            </a:r>
            <a:r>
              <a:rPr lang="en-US" dirty="0" smtClean="0"/>
              <a:t> is the window width, </a:t>
            </a:r>
            <a:r>
              <a:rPr lang="el-GR" i="1" dirty="0" smtClean="0"/>
              <a:t>Σ</a:t>
            </a:r>
            <a:r>
              <a:rPr lang="en-US" dirty="0" smtClean="0"/>
              <a:t> is the covariance of </a:t>
            </a:r>
            <a:r>
              <a:rPr lang="en-US" i="1" dirty="0" smtClean="0"/>
              <a:t>z</a:t>
            </a:r>
            <a:r>
              <a:rPr lang="en-US" dirty="0" smtClean="0"/>
              <a:t>, and </a:t>
            </a:r>
            <a:r>
              <a:rPr lang="en-US" i="1" dirty="0" smtClean="0"/>
              <a:t>d</a:t>
            </a:r>
            <a:r>
              <a:rPr lang="en-US" dirty="0" smtClean="0"/>
              <a:t> is the dimension of </a:t>
            </a:r>
            <a:r>
              <a:rPr lang="en-US" i="1" dirty="0" smtClean="0"/>
              <a:t>x</a:t>
            </a:r>
            <a:r>
              <a:rPr lang="en-US" dirty="0" smtClean="0"/>
              <a:t>.</a:t>
            </a:r>
            <a:endParaRPr lang="en-US" i="1" dirty="0" smtClean="0"/>
          </a:p>
          <a:p>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4876800" y="1981200"/>
                <a:ext cx="3363100" cy="10442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a:rPr>
                        <m:t>𝑝</m:t>
                      </m:r>
                      <m:r>
                        <a:rPr lang="en-US" sz="2200" b="0" i="1" smtClean="0">
                          <a:latin typeface="Cambria Math"/>
                        </a:rPr>
                        <m:t>̂</m:t>
                      </m:r>
                      <m:d>
                        <m:dPr>
                          <m:ctrlPr>
                            <a:rPr lang="en-US" sz="2200" b="0" i="1" smtClean="0">
                              <a:latin typeface="Cambria Math"/>
                            </a:rPr>
                          </m:ctrlPr>
                        </m:dPr>
                        <m:e>
                          <m:r>
                            <a:rPr lang="en-US" sz="2200" b="0" i="1" smtClean="0">
                              <a:latin typeface="Cambria Math"/>
                            </a:rPr>
                            <m:t>𝑥</m:t>
                          </m:r>
                        </m:e>
                      </m:d>
                      <m:r>
                        <a:rPr lang="en-US" sz="2200" b="0" i="1" smtClean="0">
                          <a:latin typeface="Cambria Math"/>
                        </a:rPr>
                        <m:t>= </m:t>
                      </m:r>
                      <m:f>
                        <m:fPr>
                          <m:ctrlPr>
                            <a:rPr lang="en-US" sz="2200" b="0" i="1" smtClean="0">
                              <a:latin typeface="Cambria Math"/>
                            </a:rPr>
                          </m:ctrlPr>
                        </m:fPr>
                        <m:num>
                          <m:r>
                            <a:rPr lang="en-US" sz="2200" b="0" i="1" smtClean="0">
                              <a:latin typeface="Cambria Math"/>
                            </a:rPr>
                            <m:t>1</m:t>
                          </m:r>
                        </m:num>
                        <m:den>
                          <m:r>
                            <a:rPr lang="en-US" sz="2200" b="0" i="1" smtClean="0">
                              <a:latin typeface="Cambria Math"/>
                            </a:rPr>
                            <m:t>𝑁</m:t>
                          </m:r>
                        </m:den>
                      </m:f>
                      <m:nary>
                        <m:naryPr>
                          <m:chr m:val="∑"/>
                          <m:ctrlPr>
                            <a:rPr lang="en-US" sz="2200" b="0" i="1" smtClean="0">
                              <a:latin typeface="Cambria Math"/>
                            </a:rPr>
                          </m:ctrlPr>
                        </m:naryPr>
                        <m:sub>
                          <m:r>
                            <m:rPr>
                              <m:brk m:alnAt="23"/>
                            </m:rPr>
                            <a:rPr lang="en-US" sz="2200" b="0" i="1" smtClean="0">
                              <a:latin typeface="Cambria Math"/>
                            </a:rPr>
                            <m:t>𝑖</m:t>
                          </m:r>
                          <m:r>
                            <a:rPr lang="en-US" sz="2200" b="0" i="1" smtClean="0">
                              <a:latin typeface="Cambria Math"/>
                            </a:rPr>
                            <m:t>=</m:t>
                          </m:r>
                          <m:r>
                            <m:rPr>
                              <m:brk m:alnAt="23"/>
                            </m:rPr>
                            <a:rPr lang="en-US" sz="2200" b="0" i="1" smtClean="0">
                              <a:latin typeface="Cambria Math"/>
                            </a:rPr>
                            <m:t>1</m:t>
                          </m:r>
                        </m:sub>
                        <m:sup>
                          <m:r>
                            <a:rPr lang="en-US" sz="2200" b="0" i="1" smtClean="0">
                              <a:latin typeface="Cambria Math"/>
                            </a:rPr>
                            <m:t>𝑁</m:t>
                          </m:r>
                        </m:sup>
                        <m:e>
                          <m:r>
                            <a:rPr lang="en-US" sz="2200" i="1">
                              <a:latin typeface="Cambria Math"/>
                              <a:ea typeface="Cambria Math"/>
                            </a:rPr>
                            <m:t>𝛿</m:t>
                          </m:r>
                          <m:d>
                            <m:dPr>
                              <m:ctrlPr>
                                <a:rPr lang="en-US" sz="2200" i="1">
                                  <a:latin typeface="Cambria Math"/>
                                  <a:ea typeface="Cambria Math"/>
                                </a:rPr>
                              </m:ctrlPr>
                            </m:dPr>
                            <m:e>
                              <m:r>
                                <a:rPr lang="en-US" sz="2200" i="1">
                                  <a:latin typeface="Cambria Math"/>
                                  <a:ea typeface="Cambria Math"/>
                                </a:rPr>
                                <m:t>𝑥</m:t>
                              </m:r>
                              <m:r>
                                <a:rPr lang="en-US" sz="2200" i="1">
                                  <a:latin typeface="Cambria Math"/>
                                  <a:ea typeface="Cambria Math"/>
                                </a:rPr>
                                <m:t>−</m:t>
                              </m:r>
                              <m:sSup>
                                <m:sSupPr>
                                  <m:ctrlPr>
                                    <a:rPr lang="en-US" sz="2200" i="1">
                                      <a:latin typeface="Cambria Math"/>
                                      <a:ea typeface="Cambria Math"/>
                                    </a:rPr>
                                  </m:ctrlPr>
                                </m:sSupPr>
                                <m:e>
                                  <m:r>
                                    <a:rPr lang="en-US" sz="2200" i="1">
                                      <a:latin typeface="Cambria Math"/>
                                      <a:ea typeface="Cambria Math"/>
                                    </a:rPr>
                                    <m:t>𝑥</m:t>
                                  </m:r>
                                </m:e>
                                <m:sup>
                                  <m:r>
                                    <a:rPr lang="en-US" sz="2200" i="1">
                                      <a:latin typeface="Cambria Math"/>
                                      <a:ea typeface="Cambria Math"/>
                                    </a:rPr>
                                    <m:t>𝑖</m:t>
                                  </m:r>
                                </m:sup>
                              </m:sSup>
                              <m:r>
                                <a:rPr lang="en-US" sz="2200" i="1">
                                  <a:latin typeface="Cambria Math"/>
                                  <a:ea typeface="Cambria Math"/>
                                </a:rPr>
                                <m:t>,</m:t>
                              </m:r>
                              <m:r>
                                <a:rPr lang="en-US" sz="2200" i="1">
                                  <a:latin typeface="Cambria Math"/>
                                  <a:ea typeface="Cambria Math"/>
                                </a:rPr>
                                <m:t>h</m:t>
                              </m:r>
                            </m:e>
                          </m:d>
                        </m:e>
                      </m:nary>
                    </m:oMath>
                  </m:oMathPara>
                </a14:m>
                <a:endParaRPr lang="en-US" sz="2200" dirty="0"/>
              </a:p>
            </p:txBody>
          </p:sp>
        </mc:Choice>
        <mc:Fallback xmlns="">
          <p:sp>
            <p:nvSpPr>
              <p:cNvPr id="5" name="TextBox 4"/>
              <p:cNvSpPr txBox="1">
                <a:spLocks noRot="1" noChangeAspect="1" noMove="1" noResize="1" noEditPoints="1" noAdjustHandles="1" noChangeArrowheads="1" noChangeShapeType="1" noTextEdit="1"/>
              </p:cNvSpPr>
              <p:nvPr/>
            </p:nvSpPr>
            <p:spPr>
              <a:xfrm>
                <a:off x="4876800" y="1981200"/>
                <a:ext cx="3363100" cy="104426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818221" y="3276600"/>
                <a:ext cx="5249579" cy="12114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i="1" smtClean="0">
                          <a:latin typeface="Cambria Math"/>
                          <a:ea typeface="Cambria Math"/>
                        </a:rPr>
                        <m:t>𝛿</m:t>
                      </m:r>
                      <m:d>
                        <m:dPr>
                          <m:ctrlPr>
                            <a:rPr lang="en-US" sz="2200" b="0" i="1" smtClean="0">
                              <a:latin typeface="Cambria Math"/>
                              <a:ea typeface="Cambria Math"/>
                            </a:rPr>
                          </m:ctrlPr>
                        </m:dPr>
                        <m:e>
                          <m:r>
                            <m:rPr>
                              <m:sty m:val="p"/>
                            </m:rPr>
                            <a:rPr lang="en-US" sz="2200" b="0" i="0" smtClean="0">
                              <a:latin typeface="Cambria Math"/>
                              <a:ea typeface="Cambria Math"/>
                            </a:rPr>
                            <m:t>z</m:t>
                          </m:r>
                          <m:r>
                            <a:rPr lang="en-US" sz="2200" b="0" i="0" smtClean="0">
                              <a:latin typeface="Cambria Math"/>
                              <a:ea typeface="Cambria Math"/>
                            </a:rPr>
                            <m:t>,</m:t>
                          </m:r>
                          <m:r>
                            <m:rPr>
                              <m:sty m:val="p"/>
                            </m:rPr>
                            <a:rPr lang="en-US" sz="2200" b="0" i="0" smtClean="0">
                              <a:latin typeface="Cambria Math"/>
                              <a:ea typeface="Cambria Math"/>
                            </a:rPr>
                            <m:t>h</m:t>
                          </m:r>
                        </m:e>
                      </m:d>
                      <m:r>
                        <a:rPr lang="en-US" sz="2200" b="0" i="0" smtClean="0">
                          <a:latin typeface="Cambria Math"/>
                          <a:ea typeface="Cambria Math"/>
                        </a:rPr>
                        <m:t>=</m:t>
                      </m:r>
                      <m:f>
                        <m:fPr>
                          <m:type m:val="skw"/>
                          <m:ctrlPr>
                            <a:rPr lang="en-US" sz="2200" b="0" i="1" smtClean="0">
                              <a:latin typeface="Cambria Math"/>
                              <a:ea typeface="Cambria Math"/>
                            </a:rPr>
                          </m:ctrlPr>
                        </m:fPr>
                        <m:num>
                          <m:r>
                            <m:rPr>
                              <m:sty m:val="p"/>
                            </m:rPr>
                            <a:rPr lang="en-US" sz="2200">
                              <a:latin typeface="Cambria Math"/>
                              <a:ea typeface="Cambria Math"/>
                            </a:rPr>
                            <m:t>exp</m:t>
                          </m:r>
                          <m:d>
                            <m:dPr>
                              <m:ctrlPr>
                                <a:rPr lang="en-US" sz="2200" i="1">
                                  <a:latin typeface="Cambria Math"/>
                                  <a:ea typeface="Cambria Math"/>
                                </a:rPr>
                              </m:ctrlPr>
                            </m:dPr>
                            <m:e>
                              <m:r>
                                <a:rPr lang="en-US" sz="2200">
                                  <a:latin typeface="Cambria Math"/>
                                  <a:ea typeface="Cambria Math"/>
                                </a:rPr>
                                <m:t>−</m:t>
                              </m:r>
                              <m:f>
                                <m:fPr>
                                  <m:ctrlPr>
                                    <a:rPr lang="en-US" sz="2200" i="1">
                                      <a:latin typeface="Cambria Math"/>
                                      <a:ea typeface="Cambria Math"/>
                                    </a:rPr>
                                  </m:ctrlPr>
                                </m:fPr>
                                <m:num>
                                  <m:sSup>
                                    <m:sSupPr>
                                      <m:ctrlPr>
                                        <a:rPr lang="en-US" sz="2200" i="1">
                                          <a:latin typeface="Cambria Math"/>
                                          <a:ea typeface="Cambria Math"/>
                                        </a:rPr>
                                      </m:ctrlPr>
                                    </m:sSupPr>
                                    <m:e>
                                      <m:r>
                                        <a:rPr lang="en-US" sz="2200" i="1">
                                          <a:latin typeface="Cambria Math"/>
                                          <a:ea typeface="Cambria Math"/>
                                        </a:rPr>
                                        <m:t>𝑧</m:t>
                                      </m:r>
                                    </m:e>
                                    <m:sup>
                                      <m:r>
                                        <a:rPr lang="en-US" sz="2200" i="1">
                                          <a:latin typeface="Cambria Math"/>
                                          <a:ea typeface="Cambria Math"/>
                                        </a:rPr>
                                        <m:t>𝑇</m:t>
                                      </m:r>
                                    </m:sup>
                                  </m:sSup>
                                  <m:sSup>
                                    <m:sSupPr>
                                      <m:ctrlPr>
                                        <a:rPr lang="en-US" sz="2200" b="0" i="1" smtClean="0">
                                          <a:latin typeface="Cambria Math"/>
                                          <a:ea typeface="Cambria Math"/>
                                        </a:rPr>
                                      </m:ctrlPr>
                                    </m:sSupPr>
                                    <m:e>
                                      <m:r>
                                        <m:rPr>
                                          <m:sty m:val="p"/>
                                        </m:rPr>
                                        <a:rPr lang="el-GR" sz="2200" i="1" smtClean="0">
                                          <a:latin typeface="Cambria Math"/>
                                          <a:ea typeface="Cambria Math"/>
                                        </a:rPr>
                                        <m:t>Σ</m:t>
                                      </m:r>
                                    </m:e>
                                    <m:sup>
                                      <m:r>
                                        <a:rPr lang="en-US" sz="2200" b="0" i="1" smtClean="0">
                                          <a:latin typeface="Cambria Math"/>
                                          <a:ea typeface="Cambria Math"/>
                                        </a:rPr>
                                        <m:t>−</m:t>
                                      </m:r>
                                      <m:r>
                                        <a:rPr lang="en-US" sz="2200" b="0" i="1" smtClean="0">
                                          <a:latin typeface="Cambria Math"/>
                                          <a:ea typeface="Cambria Math"/>
                                        </a:rPr>
                                        <m:t>1</m:t>
                                      </m:r>
                                    </m:sup>
                                  </m:sSup>
                                  <m:r>
                                    <a:rPr lang="en-US" sz="2200" b="0" i="1" smtClean="0">
                                      <a:latin typeface="Cambria Math"/>
                                      <a:ea typeface="Cambria Math"/>
                                    </a:rPr>
                                    <m:t>𝑧</m:t>
                                  </m:r>
                                </m:num>
                                <m:den>
                                  <m:r>
                                    <a:rPr lang="en-US" sz="2200" i="1">
                                      <a:latin typeface="Cambria Math"/>
                                      <a:ea typeface="Cambria Math"/>
                                    </a:rPr>
                                    <m:t>2</m:t>
                                  </m:r>
                                  <m:sSup>
                                    <m:sSupPr>
                                      <m:ctrlPr>
                                        <a:rPr lang="en-US" sz="2200" i="1">
                                          <a:latin typeface="Cambria Math"/>
                                          <a:ea typeface="Cambria Math"/>
                                        </a:rPr>
                                      </m:ctrlPr>
                                    </m:sSupPr>
                                    <m:e>
                                      <m:r>
                                        <a:rPr lang="en-US" sz="2200" i="1">
                                          <a:latin typeface="Cambria Math"/>
                                          <a:ea typeface="Cambria Math"/>
                                        </a:rPr>
                                        <m:t>h</m:t>
                                      </m:r>
                                    </m:e>
                                    <m:sup>
                                      <m:r>
                                        <a:rPr lang="en-US" sz="2200" i="1">
                                          <a:latin typeface="Cambria Math"/>
                                          <a:ea typeface="Cambria Math"/>
                                        </a:rPr>
                                        <m:t>2</m:t>
                                      </m:r>
                                    </m:sup>
                                  </m:sSup>
                                </m:den>
                              </m:f>
                            </m:e>
                          </m:d>
                        </m:num>
                        <m:den>
                          <m:d>
                            <m:dPr>
                              <m:begChr m:val="{"/>
                              <m:endChr m:val="}"/>
                              <m:ctrlPr>
                                <a:rPr lang="en-US" sz="2200" b="0" i="1" smtClean="0">
                                  <a:latin typeface="Cambria Math"/>
                                  <a:ea typeface="Cambria Math"/>
                                </a:rPr>
                              </m:ctrlPr>
                            </m:dPr>
                            <m:e>
                              <m:sSup>
                                <m:sSupPr>
                                  <m:ctrlPr>
                                    <a:rPr lang="en-US" sz="2200" b="0" i="1" smtClean="0">
                                      <a:latin typeface="Cambria Math"/>
                                      <a:ea typeface="Cambria Math"/>
                                    </a:rPr>
                                  </m:ctrlPr>
                                </m:sSupPr>
                                <m:e>
                                  <m:d>
                                    <m:dPr>
                                      <m:ctrlPr>
                                        <a:rPr lang="en-US" sz="2200" b="0" i="1" smtClean="0">
                                          <a:latin typeface="Cambria Math"/>
                                          <a:ea typeface="Cambria Math"/>
                                        </a:rPr>
                                      </m:ctrlPr>
                                    </m:dPr>
                                    <m:e>
                                      <m:r>
                                        <a:rPr lang="en-US" sz="2200" b="0" i="1" smtClean="0">
                                          <a:latin typeface="Cambria Math"/>
                                          <a:ea typeface="Cambria Math"/>
                                        </a:rPr>
                                        <m:t>2</m:t>
                                      </m:r>
                                      <m:r>
                                        <a:rPr lang="en-US" sz="2200" b="0" i="1" smtClean="0">
                                          <a:latin typeface="Cambria Math"/>
                                          <a:ea typeface="Cambria Math"/>
                                        </a:rPr>
                                        <m:t>𝜋</m:t>
                                      </m:r>
                                    </m:e>
                                  </m:d>
                                </m:e>
                                <m:sup>
                                  <m:f>
                                    <m:fPr>
                                      <m:ctrlPr>
                                        <a:rPr lang="en-US" sz="2200" b="0" i="1" smtClean="0">
                                          <a:latin typeface="Cambria Math"/>
                                          <a:ea typeface="Cambria Math"/>
                                        </a:rPr>
                                      </m:ctrlPr>
                                    </m:fPr>
                                    <m:num>
                                      <m:r>
                                        <a:rPr lang="en-US" sz="2200" b="0" i="1" smtClean="0">
                                          <a:latin typeface="Cambria Math"/>
                                          <a:ea typeface="Cambria Math"/>
                                        </a:rPr>
                                        <m:t>𝑑</m:t>
                                      </m:r>
                                    </m:num>
                                    <m:den>
                                      <m:r>
                                        <a:rPr lang="en-US" sz="2200" b="0" i="1" smtClean="0">
                                          <a:latin typeface="Cambria Math"/>
                                          <a:ea typeface="Cambria Math"/>
                                        </a:rPr>
                                        <m:t>2</m:t>
                                      </m:r>
                                    </m:den>
                                  </m:f>
                                </m:sup>
                              </m:sSup>
                              <m:sSup>
                                <m:sSupPr>
                                  <m:ctrlPr>
                                    <a:rPr lang="en-US" sz="2200" b="0" i="1" smtClean="0">
                                      <a:latin typeface="Cambria Math"/>
                                      <a:ea typeface="Cambria Math"/>
                                    </a:rPr>
                                  </m:ctrlPr>
                                </m:sSupPr>
                                <m:e>
                                  <m:r>
                                    <a:rPr lang="en-US" sz="2200" b="0" i="1" smtClean="0">
                                      <a:latin typeface="Cambria Math"/>
                                      <a:ea typeface="Cambria Math"/>
                                    </a:rPr>
                                    <m:t>h</m:t>
                                  </m:r>
                                </m:e>
                                <m:sup>
                                  <m:r>
                                    <a:rPr lang="en-US" sz="2200" b="0" i="1" smtClean="0">
                                      <a:latin typeface="Cambria Math"/>
                                      <a:ea typeface="Cambria Math"/>
                                    </a:rPr>
                                    <m:t>𝑑</m:t>
                                  </m:r>
                                </m:sup>
                              </m:sSup>
                              <m:sSup>
                                <m:sSupPr>
                                  <m:ctrlPr>
                                    <a:rPr lang="en-US" sz="2200" b="0" i="1" smtClean="0">
                                      <a:latin typeface="Cambria Math"/>
                                      <a:ea typeface="Cambria Math"/>
                                    </a:rPr>
                                  </m:ctrlPr>
                                </m:sSupPr>
                                <m:e>
                                  <m:d>
                                    <m:dPr>
                                      <m:begChr m:val="|"/>
                                      <m:endChr m:val="|"/>
                                      <m:ctrlPr>
                                        <a:rPr lang="en-US" sz="2200" b="0" i="1" smtClean="0">
                                          <a:latin typeface="Cambria Math"/>
                                          <a:ea typeface="Cambria Math"/>
                                        </a:rPr>
                                      </m:ctrlPr>
                                    </m:dPr>
                                    <m:e>
                                      <m:r>
                                        <m:rPr>
                                          <m:sty m:val="p"/>
                                        </m:rPr>
                                        <a:rPr lang="el-GR" sz="2200" b="0" i="1" smtClean="0">
                                          <a:latin typeface="Cambria Math"/>
                                          <a:ea typeface="Cambria Math"/>
                                        </a:rPr>
                                        <m:t>Σ</m:t>
                                      </m:r>
                                    </m:e>
                                  </m:d>
                                </m:e>
                                <m:sup>
                                  <m:f>
                                    <m:fPr>
                                      <m:ctrlPr>
                                        <a:rPr lang="en-US" sz="2200" b="0" i="1" smtClean="0">
                                          <a:latin typeface="Cambria Math"/>
                                          <a:ea typeface="Cambria Math"/>
                                        </a:rPr>
                                      </m:ctrlPr>
                                    </m:fPr>
                                    <m:num>
                                      <m:r>
                                        <a:rPr lang="en-US" sz="2200" b="0" i="1" smtClean="0">
                                          <a:latin typeface="Cambria Math"/>
                                          <a:ea typeface="Cambria Math"/>
                                        </a:rPr>
                                        <m:t>1</m:t>
                                      </m:r>
                                    </m:num>
                                    <m:den>
                                      <m:r>
                                        <a:rPr lang="en-US" sz="2200" b="0" i="1" smtClean="0">
                                          <a:latin typeface="Cambria Math"/>
                                          <a:ea typeface="Cambria Math"/>
                                        </a:rPr>
                                        <m:t>2</m:t>
                                      </m:r>
                                    </m:den>
                                  </m:f>
                                </m:sup>
                              </m:sSup>
                            </m:e>
                          </m:d>
                        </m:den>
                      </m:f>
                    </m:oMath>
                  </m:oMathPara>
                </a14:m>
                <a:endParaRPr lang="en-US" sz="2200" dirty="0"/>
              </a:p>
            </p:txBody>
          </p:sp>
        </mc:Choice>
        <mc:Fallback xmlns="">
          <p:sp>
            <p:nvSpPr>
              <p:cNvPr id="6" name="TextBox 5"/>
              <p:cNvSpPr txBox="1">
                <a:spLocks noRot="1" noChangeAspect="1" noMove="1" noResize="1" noEditPoints="1" noAdjustHandles="1" noChangeArrowheads="1" noChangeShapeType="1" noTextEdit="1"/>
              </p:cNvSpPr>
              <p:nvPr/>
            </p:nvSpPr>
            <p:spPr>
              <a:xfrm>
                <a:off x="3818221" y="3276600"/>
                <a:ext cx="5249579" cy="1211485"/>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360552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Wrapper Effectiveness, Error Change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53435827"/>
              </p:ext>
            </p:extLst>
          </p:nvPr>
        </p:nvGraphicFramePr>
        <p:xfrm>
          <a:off x="307367" y="1676400"/>
          <a:ext cx="8529265" cy="3473450"/>
        </p:xfrm>
        <a:graphic>
          <a:graphicData uri="http://schemas.openxmlformats.org/drawingml/2006/table">
            <a:tbl>
              <a:tblPr>
                <a:tableStyleId>{5C22544A-7EE6-4342-B048-85BDC9FD1C3A}</a:tableStyleId>
              </a:tblPr>
              <a:tblGrid>
                <a:gridCol w="1062699"/>
                <a:gridCol w="1106978"/>
                <a:gridCol w="1046093"/>
                <a:gridCol w="1062699"/>
                <a:gridCol w="1062699"/>
                <a:gridCol w="1062699"/>
                <a:gridCol w="1062699"/>
                <a:gridCol w="1062699"/>
              </a:tblGrid>
              <a:tr h="370205">
                <a:tc rowSpan="2">
                  <a:txBody>
                    <a:bodyPr/>
                    <a:lstStyle/>
                    <a:p>
                      <a:pPr algn="ctr" fontAlgn="ctr"/>
                      <a:r>
                        <a:rPr lang="en-US" sz="1800" u="none" strike="noStrike" dirty="0">
                          <a:effectLst/>
                        </a:rPr>
                        <a:t>Data Set</a:t>
                      </a:r>
                      <a:endParaRPr lang="en-US" sz="1800" b="0" i="0" u="none" strike="noStrike" dirty="0">
                        <a:solidFill>
                          <a:srgbClr val="000000"/>
                        </a:solidFill>
                        <a:effectLst/>
                        <a:latin typeface="Calibri" panose="020F0502020204030204" pitchFamily="34" charset="0"/>
                      </a:endParaRPr>
                    </a:p>
                  </a:txBody>
                  <a:tcPr marL="9525" marR="9525" marT="9525" marB="0" anchor="ctr"/>
                </a:tc>
                <a:tc rowSpan="2">
                  <a:txBody>
                    <a:bodyPr/>
                    <a:lstStyle/>
                    <a:p>
                      <a:pPr algn="ctr" fontAlgn="ctr"/>
                      <a:r>
                        <a:rPr lang="en-US" sz="1800" u="none" strike="noStrike">
                          <a:effectLst/>
                        </a:rPr>
                        <a:t>Wrapper</a:t>
                      </a:r>
                      <a:endParaRPr lang="en-US" sz="1800" b="0" i="0" u="none" strike="noStrike">
                        <a:solidFill>
                          <a:srgbClr val="000000"/>
                        </a:solidFill>
                        <a:effectLst/>
                        <a:latin typeface="Calibri" panose="020F0502020204030204" pitchFamily="34" charset="0"/>
                      </a:endParaRPr>
                    </a:p>
                  </a:txBody>
                  <a:tcPr marL="9525" marR="9525" marT="9525" marB="0" anchor="ctr"/>
                </a:tc>
                <a:tc gridSpan="2">
                  <a:txBody>
                    <a:bodyPr/>
                    <a:lstStyle/>
                    <a:p>
                      <a:pPr algn="ctr" fontAlgn="ctr"/>
                      <a:r>
                        <a:rPr lang="en-US" sz="1800" u="none" strike="noStrike">
                          <a:effectLst/>
                        </a:rPr>
                        <a:t>NB</a:t>
                      </a:r>
                      <a:endParaRPr lang="en-US" sz="1800" b="0"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en-US" sz="1800" u="none" strike="noStrike">
                          <a:effectLst/>
                        </a:rPr>
                        <a:t>SVM</a:t>
                      </a:r>
                      <a:endParaRPr lang="en-US" sz="1800" b="0"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en-US" sz="1800" u="none" strike="noStrike">
                          <a:effectLst/>
                        </a:rPr>
                        <a:t>LDA</a:t>
                      </a:r>
                      <a:endParaRPr lang="en-US" sz="1800" b="0"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r>
              <a:tr h="666750">
                <a:tc vMerge="1">
                  <a:txBody>
                    <a:bodyPr/>
                    <a:lstStyle/>
                    <a:p>
                      <a:endParaRPr lang="en-US"/>
                    </a:p>
                  </a:txBody>
                  <a:tcPr/>
                </a:tc>
                <a:tc vMerge="1">
                  <a:txBody>
                    <a:bodyPr/>
                    <a:lstStyle/>
                    <a:p>
                      <a:endParaRPr lang="en-US"/>
                    </a:p>
                  </a:txBody>
                  <a:tcPr/>
                </a:tc>
                <a:tc>
                  <a:txBody>
                    <a:bodyPr/>
                    <a:lstStyle/>
                    <a:p>
                      <a:pPr algn="ctr" fontAlgn="ctr"/>
                      <a:r>
                        <a:rPr lang="en-US" sz="1800" u="none" strike="noStrike">
                          <a:effectLst/>
                        </a:rPr>
                        <a:t>MaxRel - mRMR</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mRMR, FWD-BKW</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MaxRel - mRMR</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mRMR, FWD-BKW</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MaxRel - mRMR</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mRMR, FWD-BKW</a:t>
                      </a:r>
                      <a:endParaRPr lang="en-US" sz="1800" b="0" i="0" u="none" strike="noStrike">
                        <a:solidFill>
                          <a:srgbClr val="000000"/>
                        </a:solidFill>
                        <a:effectLst/>
                        <a:latin typeface="Calibri" panose="020F0502020204030204" pitchFamily="34" charset="0"/>
                      </a:endParaRPr>
                    </a:p>
                  </a:txBody>
                  <a:tcPr marL="9525" marR="9525" marT="9525" marB="0" anchor="ctr"/>
                </a:tc>
              </a:tr>
              <a:tr h="190500">
                <a:tc rowSpan="2">
                  <a:txBody>
                    <a:bodyPr/>
                    <a:lstStyle/>
                    <a:p>
                      <a:pPr algn="ctr" fontAlgn="ctr"/>
                      <a:r>
                        <a:rPr lang="en-US" sz="1800" u="none" strike="noStrike">
                          <a:effectLst/>
                        </a:rPr>
                        <a:t>HDR</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Forward</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3.25</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0.10</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2.05</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0.60</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2.75</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0.05</a:t>
                      </a:r>
                      <a:endParaRPr lang="en-US" sz="1800" b="0" i="0" u="none" strike="noStrike">
                        <a:solidFill>
                          <a:srgbClr val="000000"/>
                        </a:solidFill>
                        <a:effectLst/>
                        <a:latin typeface="Calibri" panose="020F0502020204030204" pitchFamily="34" charset="0"/>
                      </a:endParaRPr>
                    </a:p>
                  </a:txBody>
                  <a:tcPr marL="9525" marR="9525" marT="9525" marB="0" anchor="ctr"/>
                </a:tc>
              </a:tr>
              <a:tr h="190500">
                <a:tc vMerge="1">
                  <a:txBody>
                    <a:bodyPr/>
                    <a:lstStyle/>
                    <a:p>
                      <a:endParaRPr lang="en-US"/>
                    </a:p>
                  </a:txBody>
                  <a:tcPr/>
                </a:tc>
                <a:tc>
                  <a:txBody>
                    <a:bodyPr/>
                    <a:lstStyle/>
                    <a:p>
                      <a:pPr algn="ctr" fontAlgn="ctr"/>
                      <a:r>
                        <a:rPr lang="en-US" sz="1800" u="none" strike="noStrike">
                          <a:effectLst/>
                        </a:rPr>
                        <a:t>Backward</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2.85</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1.70</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2.90</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25" marR="9525" marT="9525" marB="0" anchor="ctr"/>
                </a:tc>
              </a:tr>
              <a:tr h="190500">
                <a:tc rowSpan="2">
                  <a:txBody>
                    <a:bodyPr/>
                    <a:lstStyle/>
                    <a:p>
                      <a:pPr algn="ctr" fontAlgn="ctr"/>
                      <a:r>
                        <a:rPr lang="en-US" sz="1800" u="none" strike="noStrike">
                          <a:effectLst/>
                        </a:rPr>
                        <a:t>ARR</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Forward</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0.95</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0.00</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1.66</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-0.30</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1.66</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-0.23</a:t>
                      </a:r>
                      <a:endParaRPr lang="en-US" sz="1800" b="0" i="0" u="none" strike="noStrike">
                        <a:solidFill>
                          <a:srgbClr val="000000"/>
                        </a:solidFill>
                        <a:effectLst/>
                        <a:latin typeface="Calibri" panose="020F0502020204030204" pitchFamily="34" charset="0"/>
                      </a:endParaRPr>
                    </a:p>
                  </a:txBody>
                  <a:tcPr marL="9525" marR="9525" marT="9525" marB="0" anchor="ctr"/>
                </a:tc>
              </a:tr>
              <a:tr h="190500">
                <a:tc vMerge="1">
                  <a:txBody>
                    <a:bodyPr/>
                    <a:lstStyle/>
                    <a:p>
                      <a:endParaRPr lang="en-US"/>
                    </a:p>
                  </a:txBody>
                  <a:tcPr/>
                </a:tc>
                <a:tc>
                  <a:txBody>
                    <a:bodyPr/>
                    <a:lstStyle/>
                    <a:p>
                      <a:pPr algn="ctr" fontAlgn="ctr"/>
                      <a:r>
                        <a:rPr lang="en-US" sz="1800" u="none" strike="noStrike">
                          <a:effectLst/>
                        </a:rPr>
                        <a:t>Backward</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5.24</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0.89</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2.15</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25" marR="9525" marT="9525" marB="0" anchor="ctr"/>
                </a:tc>
              </a:tr>
              <a:tr h="190500">
                <a:tc rowSpan="2">
                  <a:txBody>
                    <a:bodyPr/>
                    <a:lstStyle/>
                    <a:p>
                      <a:pPr algn="ctr" fontAlgn="ctr"/>
                      <a:r>
                        <a:rPr lang="en-US" sz="1800" u="none" strike="noStrike">
                          <a:effectLst/>
                        </a:rPr>
                        <a:t>NCI</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Forward</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13.34</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-1.67</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3.33</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8.34</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solidFill>
                            <a:srgbClr val="FF0000"/>
                          </a:solidFill>
                          <a:effectLst/>
                        </a:rPr>
                        <a:t>-1.66</a:t>
                      </a:r>
                      <a:endParaRPr lang="en-US" sz="18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8.33</a:t>
                      </a:r>
                      <a:endParaRPr lang="en-US" sz="1800" b="0" i="0" u="none" strike="noStrike">
                        <a:solidFill>
                          <a:srgbClr val="000000"/>
                        </a:solidFill>
                        <a:effectLst/>
                        <a:latin typeface="Calibri" panose="020F0502020204030204" pitchFamily="34" charset="0"/>
                      </a:endParaRPr>
                    </a:p>
                  </a:txBody>
                  <a:tcPr marL="9525" marR="9525" marT="9525" marB="0" anchor="ctr"/>
                </a:tc>
              </a:tr>
              <a:tr h="190500">
                <a:tc vMerge="1">
                  <a:txBody>
                    <a:bodyPr/>
                    <a:lstStyle/>
                    <a:p>
                      <a:endParaRPr lang="en-US"/>
                    </a:p>
                  </a:txBody>
                  <a:tcPr/>
                </a:tc>
                <a:tc>
                  <a:txBody>
                    <a:bodyPr/>
                    <a:lstStyle/>
                    <a:p>
                      <a:pPr algn="ctr" fontAlgn="ctr"/>
                      <a:r>
                        <a:rPr lang="en-US" sz="1800" u="none" strike="noStrike">
                          <a:effectLst/>
                        </a:rPr>
                        <a:t>Backward</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5.00</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5.00</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5.00</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25" marR="9525" marT="9525" marB="0" anchor="ctr"/>
                </a:tc>
              </a:tr>
              <a:tr h="190500">
                <a:tc rowSpan="2">
                  <a:txBody>
                    <a:bodyPr/>
                    <a:lstStyle/>
                    <a:p>
                      <a:pPr algn="ctr" fontAlgn="ctr"/>
                      <a:r>
                        <a:rPr lang="en-US" sz="1800" u="none" strike="noStrike">
                          <a:effectLst/>
                        </a:rPr>
                        <a:t>LYM</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Forward</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1.04</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2.08</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4.17</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-1.05</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4.17</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-1.05</a:t>
                      </a:r>
                      <a:endParaRPr lang="en-US" sz="1800" b="0" i="0" u="none" strike="noStrike">
                        <a:solidFill>
                          <a:srgbClr val="000000"/>
                        </a:solidFill>
                        <a:effectLst/>
                        <a:latin typeface="Calibri" panose="020F0502020204030204" pitchFamily="34" charset="0"/>
                      </a:endParaRPr>
                    </a:p>
                  </a:txBody>
                  <a:tcPr marL="9525" marR="9525" marT="9525" marB="0" anchor="ctr"/>
                </a:tc>
              </a:tr>
              <a:tr h="190500">
                <a:tc vMerge="1">
                  <a:txBody>
                    <a:bodyPr/>
                    <a:lstStyle/>
                    <a:p>
                      <a:endParaRPr lang="en-US"/>
                    </a:p>
                  </a:txBody>
                  <a:tcPr/>
                </a:tc>
                <a:tc>
                  <a:txBody>
                    <a:bodyPr/>
                    <a:lstStyle/>
                    <a:p>
                      <a:pPr algn="ctr" fontAlgn="ctr"/>
                      <a:r>
                        <a:rPr lang="en-US" sz="1800" u="none" strike="noStrike">
                          <a:effectLst/>
                        </a:rPr>
                        <a:t>Backward</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2.08</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0.00</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3.12</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
        <p:nvSpPr>
          <p:cNvPr id="6" name="TextBox 5"/>
          <p:cNvSpPr txBox="1"/>
          <p:nvPr/>
        </p:nvSpPr>
        <p:spPr>
          <a:xfrm>
            <a:off x="609600" y="5638800"/>
            <a:ext cx="8077200" cy="369332"/>
          </a:xfrm>
          <a:prstGeom prst="rect">
            <a:avLst/>
          </a:prstGeom>
          <a:noFill/>
        </p:spPr>
        <p:txBody>
          <a:bodyPr wrap="square" rtlCol="0">
            <a:spAutoFit/>
          </a:bodyPr>
          <a:lstStyle/>
          <a:p>
            <a:r>
              <a:rPr lang="en-US" dirty="0" smtClean="0"/>
              <a:t>NCI – 9703 variables, 60 samples, 9 classes where 1/60 = 1.6667%</a:t>
            </a:r>
            <a:endParaRPr lang="en-US" dirty="0"/>
          </a:p>
        </p:txBody>
      </p:sp>
    </p:spTree>
    <p:extLst>
      <p:ext uri="{BB962C8B-B14F-4D97-AF65-F5344CB8AC3E}">
        <p14:creationId xmlns:p14="http://schemas.microsoft.com/office/powerpoint/2010/main" val="29822103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Wrapper Effectiveness, Missed Samples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126471881"/>
              </p:ext>
            </p:extLst>
          </p:nvPr>
        </p:nvGraphicFramePr>
        <p:xfrm>
          <a:off x="228600" y="1523999"/>
          <a:ext cx="8382000" cy="4724400"/>
        </p:xfrm>
        <a:graphic>
          <a:graphicData uri="http://schemas.openxmlformats.org/drawingml/2006/table">
            <a:tbl>
              <a:tblPr>
                <a:tableStyleId>{5C22544A-7EE6-4342-B048-85BDC9FD1C3A}</a:tableStyleId>
              </a:tblPr>
              <a:tblGrid>
                <a:gridCol w="1047750"/>
                <a:gridCol w="1047750"/>
                <a:gridCol w="1047750"/>
                <a:gridCol w="1047750"/>
                <a:gridCol w="1047750"/>
                <a:gridCol w="1047750"/>
                <a:gridCol w="1047750"/>
                <a:gridCol w="1047750"/>
              </a:tblGrid>
              <a:tr h="356828">
                <a:tc rowSpan="2">
                  <a:txBody>
                    <a:bodyPr/>
                    <a:lstStyle/>
                    <a:p>
                      <a:pPr algn="ctr" fontAlgn="ctr"/>
                      <a:r>
                        <a:rPr lang="en-US" sz="1800" u="none" strike="noStrike" dirty="0">
                          <a:effectLst/>
                        </a:rPr>
                        <a:t>Data Set</a:t>
                      </a:r>
                      <a:endParaRPr lang="en-US" sz="1800" b="0" i="0" u="none" strike="noStrike" dirty="0">
                        <a:solidFill>
                          <a:srgbClr val="000000"/>
                        </a:solidFill>
                        <a:effectLst/>
                        <a:latin typeface="Calibri" panose="020F0502020204030204" pitchFamily="34" charset="0"/>
                      </a:endParaRPr>
                    </a:p>
                  </a:txBody>
                  <a:tcPr marL="9525" marR="9525" marT="9525" marB="0" anchor="ctr"/>
                </a:tc>
                <a:tc rowSpan="2">
                  <a:txBody>
                    <a:bodyPr/>
                    <a:lstStyle/>
                    <a:p>
                      <a:pPr algn="ctr" fontAlgn="ctr"/>
                      <a:r>
                        <a:rPr lang="en-US" sz="1800" u="none" strike="noStrike">
                          <a:effectLst/>
                        </a:rPr>
                        <a:t>Wrapper</a:t>
                      </a:r>
                      <a:endParaRPr lang="en-US" sz="1800" b="0" i="0" u="none" strike="noStrike">
                        <a:solidFill>
                          <a:srgbClr val="000000"/>
                        </a:solidFill>
                        <a:effectLst/>
                        <a:latin typeface="Calibri" panose="020F0502020204030204" pitchFamily="34" charset="0"/>
                      </a:endParaRPr>
                    </a:p>
                  </a:txBody>
                  <a:tcPr marL="9525" marR="9525" marT="9525" marB="0" anchor="ctr"/>
                </a:tc>
                <a:tc gridSpan="2">
                  <a:txBody>
                    <a:bodyPr/>
                    <a:lstStyle/>
                    <a:p>
                      <a:pPr algn="ctr" fontAlgn="ctr"/>
                      <a:r>
                        <a:rPr lang="en-US" sz="1800" u="none" strike="noStrike">
                          <a:effectLst/>
                        </a:rPr>
                        <a:t>NB</a:t>
                      </a:r>
                      <a:endParaRPr lang="en-US" sz="1800" b="0"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en-US" sz="1800" u="none" strike="noStrike">
                          <a:effectLst/>
                        </a:rPr>
                        <a:t>SVM</a:t>
                      </a:r>
                      <a:endParaRPr lang="en-US" sz="1800" b="0"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en-US" sz="1800" u="none" strike="noStrike">
                          <a:effectLst/>
                        </a:rPr>
                        <a:t>LDA</a:t>
                      </a:r>
                      <a:endParaRPr lang="en-US" sz="1800" b="0"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r>
              <a:tr h="356828">
                <a:tc vMerge="1">
                  <a:txBody>
                    <a:bodyPr/>
                    <a:lstStyle/>
                    <a:p>
                      <a:endParaRPr lang="en-US"/>
                    </a:p>
                  </a:txBody>
                  <a:tcPr/>
                </a:tc>
                <a:tc vMerge="1">
                  <a:txBody>
                    <a:bodyPr/>
                    <a:lstStyle/>
                    <a:p>
                      <a:endParaRPr lang="en-US"/>
                    </a:p>
                  </a:txBody>
                  <a:tcPr/>
                </a:tc>
                <a:tc>
                  <a:txBody>
                    <a:bodyPr/>
                    <a:lstStyle/>
                    <a:p>
                      <a:pPr algn="ctr" fontAlgn="ctr"/>
                      <a:r>
                        <a:rPr lang="en-US" sz="1800" u="none" strike="noStrike">
                          <a:effectLst/>
                        </a:rPr>
                        <a:t>MaxRel</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mRMR</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MaxRel</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mRMR</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MaxRel</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mRMR</a:t>
                      </a:r>
                      <a:endParaRPr lang="en-US" sz="1800" b="0" i="0" u="none" strike="noStrike">
                        <a:solidFill>
                          <a:srgbClr val="000000"/>
                        </a:solidFill>
                        <a:effectLst/>
                        <a:latin typeface="Calibri" panose="020F0502020204030204" pitchFamily="34" charset="0"/>
                      </a:endParaRPr>
                    </a:p>
                  </a:txBody>
                  <a:tcPr marL="9525" marR="9525" marT="9525" marB="0" anchor="ctr"/>
                </a:tc>
              </a:tr>
              <a:tr h="356828">
                <a:tc rowSpan="2">
                  <a:txBody>
                    <a:bodyPr/>
                    <a:lstStyle/>
                    <a:p>
                      <a:pPr algn="ctr" fontAlgn="ctr"/>
                      <a:r>
                        <a:rPr lang="en-US" sz="1800" u="none" strike="noStrike">
                          <a:effectLst/>
                        </a:rPr>
                        <a:t>HDR</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Forward</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129.00</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64.00</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110.00</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69.00</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136.00</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81.00</a:t>
                      </a:r>
                      <a:endParaRPr lang="en-US" sz="1800" b="0" i="0" u="none" strike="noStrike">
                        <a:solidFill>
                          <a:srgbClr val="000000"/>
                        </a:solidFill>
                        <a:effectLst/>
                        <a:latin typeface="Calibri" panose="020F0502020204030204" pitchFamily="34" charset="0"/>
                      </a:endParaRPr>
                    </a:p>
                  </a:txBody>
                  <a:tcPr marL="9525" marR="9525" marT="9525" marB="0" anchor="ctr"/>
                </a:tc>
              </a:tr>
              <a:tr h="645858">
                <a:tc vMerge="1">
                  <a:txBody>
                    <a:bodyPr/>
                    <a:lstStyle/>
                    <a:p>
                      <a:endParaRPr lang="en-US"/>
                    </a:p>
                  </a:txBody>
                  <a:tcPr/>
                </a:tc>
                <a:tc>
                  <a:txBody>
                    <a:bodyPr/>
                    <a:lstStyle/>
                    <a:p>
                      <a:pPr algn="ctr" fontAlgn="ctr"/>
                      <a:r>
                        <a:rPr lang="en-US" sz="1800" u="none" strike="noStrike" dirty="0">
                          <a:effectLst/>
                        </a:rPr>
                        <a:t>Backward</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119.00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62.00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91.00</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57.00</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138.00</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80.00</a:t>
                      </a:r>
                      <a:endParaRPr lang="en-US" sz="1800" b="0" i="0" u="none" strike="noStrike">
                        <a:solidFill>
                          <a:srgbClr val="000000"/>
                        </a:solidFill>
                        <a:effectLst/>
                        <a:latin typeface="Calibri" panose="020F0502020204030204" pitchFamily="34" charset="0"/>
                      </a:endParaRPr>
                    </a:p>
                  </a:txBody>
                  <a:tcPr marL="9525" marR="9525" marT="9525" marB="0" anchor="ctr"/>
                </a:tc>
              </a:tr>
              <a:tr h="356828">
                <a:tc rowSpan="2">
                  <a:txBody>
                    <a:bodyPr/>
                    <a:lstStyle/>
                    <a:p>
                      <a:pPr algn="ctr" fontAlgn="ctr"/>
                      <a:r>
                        <a:rPr lang="en-US" sz="1800" u="none" strike="noStrike" dirty="0">
                          <a:effectLst/>
                        </a:rPr>
                        <a:t>ARR</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Forward</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79.00</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75.01</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87.99</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81.02</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82.99</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76.02</a:t>
                      </a:r>
                      <a:endParaRPr lang="en-US" sz="1800" b="0" i="0" u="none" strike="noStrike">
                        <a:solidFill>
                          <a:srgbClr val="000000"/>
                        </a:solidFill>
                        <a:effectLst/>
                        <a:latin typeface="Calibri" panose="020F0502020204030204" pitchFamily="34" charset="0"/>
                      </a:endParaRPr>
                    </a:p>
                  </a:txBody>
                  <a:tcPr marL="9525" marR="9525" marT="9525" marB="0" anchor="ctr"/>
                </a:tc>
              </a:tr>
              <a:tr h="645858">
                <a:tc vMerge="1">
                  <a:txBody>
                    <a:bodyPr/>
                    <a:lstStyle/>
                    <a:p>
                      <a:endParaRPr lang="en-US"/>
                    </a:p>
                  </a:txBody>
                  <a:tcPr/>
                </a:tc>
                <a:tc>
                  <a:txBody>
                    <a:bodyPr/>
                    <a:lstStyle/>
                    <a:p>
                      <a:pPr algn="ctr" fontAlgn="ctr"/>
                      <a:r>
                        <a:rPr lang="en-US" sz="1800" u="none" strike="noStrike">
                          <a:effectLst/>
                        </a:rPr>
                        <a:t>Backward</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97.02</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75.01</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86.02</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82.28</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86.02</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76.99</a:t>
                      </a:r>
                      <a:endParaRPr lang="en-US" sz="1800" b="0" i="0" u="none" strike="noStrike">
                        <a:solidFill>
                          <a:srgbClr val="000000"/>
                        </a:solidFill>
                        <a:effectLst/>
                        <a:latin typeface="Calibri" panose="020F0502020204030204" pitchFamily="34" charset="0"/>
                      </a:endParaRPr>
                    </a:p>
                  </a:txBody>
                  <a:tcPr marL="9525" marR="9525" marT="9525" marB="0" anchor="ctr"/>
                </a:tc>
              </a:tr>
              <a:tr h="356828">
                <a:tc rowSpan="2">
                  <a:txBody>
                    <a:bodyPr/>
                    <a:lstStyle/>
                    <a:p>
                      <a:pPr algn="ctr" fontAlgn="ctr"/>
                      <a:r>
                        <a:rPr lang="en-US" sz="1800" u="none" strike="noStrike">
                          <a:effectLst/>
                        </a:rPr>
                        <a:t>NCI</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Forward</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16.00</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8.00</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15.00</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13.00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solidFill>
                            <a:srgbClr val="FF0000"/>
                          </a:solidFill>
                          <a:effectLst/>
                        </a:rPr>
                        <a:t>19.00</a:t>
                      </a:r>
                      <a:endParaRPr lang="en-US" sz="18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20.00</a:t>
                      </a:r>
                      <a:endParaRPr lang="en-US" sz="1800" b="0" i="0" u="none" strike="noStrike">
                        <a:solidFill>
                          <a:srgbClr val="000000"/>
                        </a:solidFill>
                        <a:effectLst/>
                        <a:latin typeface="Calibri" panose="020F0502020204030204" pitchFamily="34" charset="0"/>
                      </a:endParaRPr>
                    </a:p>
                  </a:txBody>
                  <a:tcPr marL="9525" marR="9525" marT="9525" marB="0" anchor="ctr"/>
                </a:tc>
              </a:tr>
              <a:tr h="645858">
                <a:tc vMerge="1">
                  <a:txBody>
                    <a:bodyPr/>
                    <a:lstStyle/>
                    <a:p>
                      <a:endParaRPr lang="en-US"/>
                    </a:p>
                  </a:txBody>
                  <a:tcPr/>
                </a:tc>
                <a:tc>
                  <a:txBody>
                    <a:bodyPr/>
                    <a:lstStyle/>
                    <a:p>
                      <a:pPr algn="ctr" fontAlgn="ctr"/>
                      <a:r>
                        <a:rPr lang="en-US" sz="1800" u="none" strike="noStrike">
                          <a:effectLst/>
                        </a:rPr>
                        <a:t>Backward</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12.00</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9.00</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11.00</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8.00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18.00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15.00</a:t>
                      </a:r>
                      <a:endParaRPr lang="en-US" sz="1800" b="0" i="0" u="none" strike="noStrike" dirty="0">
                        <a:solidFill>
                          <a:srgbClr val="000000"/>
                        </a:solidFill>
                        <a:effectLst/>
                        <a:latin typeface="Calibri" panose="020F0502020204030204" pitchFamily="34" charset="0"/>
                      </a:endParaRPr>
                    </a:p>
                  </a:txBody>
                  <a:tcPr marL="9525" marR="9525" marT="9525" marB="0" anchor="ctr"/>
                </a:tc>
              </a:tr>
              <a:tr h="356828">
                <a:tc rowSpan="2">
                  <a:txBody>
                    <a:bodyPr/>
                    <a:lstStyle/>
                    <a:p>
                      <a:pPr algn="ctr" fontAlgn="ctr"/>
                      <a:r>
                        <a:rPr lang="en-US" sz="1800" u="none" strike="noStrike">
                          <a:effectLst/>
                        </a:rPr>
                        <a:t>LYM</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Forward</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6.00</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5.00</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6.00</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2.00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6.00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2.00</a:t>
                      </a:r>
                      <a:endParaRPr lang="en-US" sz="1800" b="0" i="0" u="none" strike="noStrike">
                        <a:solidFill>
                          <a:srgbClr val="000000"/>
                        </a:solidFill>
                        <a:effectLst/>
                        <a:latin typeface="Calibri" panose="020F0502020204030204" pitchFamily="34" charset="0"/>
                      </a:endParaRPr>
                    </a:p>
                  </a:txBody>
                  <a:tcPr marL="9525" marR="9525" marT="9525" marB="0" anchor="ctr"/>
                </a:tc>
              </a:tr>
              <a:tr h="645858">
                <a:tc vMerge="1">
                  <a:txBody>
                    <a:bodyPr/>
                    <a:lstStyle/>
                    <a:p>
                      <a:endParaRPr lang="en-US"/>
                    </a:p>
                  </a:txBody>
                  <a:tcPr/>
                </a:tc>
                <a:tc>
                  <a:txBody>
                    <a:bodyPr/>
                    <a:lstStyle/>
                    <a:p>
                      <a:pPr algn="ctr" fontAlgn="ctr"/>
                      <a:r>
                        <a:rPr lang="en-US" sz="1800" u="none" strike="noStrike">
                          <a:effectLst/>
                        </a:rPr>
                        <a:t>Backward</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5.00</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3.01</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3.01</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3.01</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6.00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3.01</a:t>
                      </a:r>
                      <a:endParaRPr lang="en-US" sz="18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
        <p:nvSpPr>
          <p:cNvPr id="6" name="TextBox 5"/>
          <p:cNvSpPr txBox="1"/>
          <p:nvPr/>
        </p:nvSpPr>
        <p:spPr>
          <a:xfrm>
            <a:off x="228600" y="6477000"/>
            <a:ext cx="8458200" cy="369332"/>
          </a:xfrm>
          <a:prstGeom prst="rect">
            <a:avLst/>
          </a:prstGeom>
          <a:noFill/>
        </p:spPr>
        <p:txBody>
          <a:bodyPr wrap="square" rtlCol="0">
            <a:spAutoFit/>
          </a:bodyPr>
          <a:lstStyle/>
          <a:p>
            <a:r>
              <a:rPr lang="en-US" dirty="0" smtClean="0"/>
              <a:t>1/2000 = 0.05%	1/420 = 0.23809%	1/60 = 1.6667%	1/96 = 1.041%</a:t>
            </a:r>
            <a:endParaRPr lang="en-US" dirty="0"/>
          </a:p>
        </p:txBody>
      </p:sp>
    </p:spTree>
    <p:extLst>
      <p:ext uri="{BB962C8B-B14F-4D97-AF65-F5344CB8AC3E}">
        <p14:creationId xmlns:p14="http://schemas.microsoft.com/office/powerpoint/2010/main" val="21430491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Wulsin</a:t>
            </a:r>
            <a:r>
              <a:rPr lang="en-US" dirty="0" smtClean="0"/>
              <a:t> Data Details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 y="1609343"/>
            <a:ext cx="2286319" cy="2734057"/>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438400" y="1600200"/>
            <a:ext cx="4038600" cy="1690364"/>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4270" y="1600200"/>
            <a:ext cx="2543530" cy="1648055"/>
          </a:xfrm>
          <a:prstGeom prst="rect">
            <a:avLst/>
          </a:prstGeom>
        </p:spPr>
      </p:pic>
    </p:spTree>
    <p:extLst>
      <p:ext uri="{BB962C8B-B14F-4D97-AF65-F5344CB8AC3E}">
        <p14:creationId xmlns:p14="http://schemas.microsoft.com/office/powerpoint/2010/main" val="6670533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Classifier Search Parameters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86057" y="1752600"/>
            <a:ext cx="5429143" cy="23622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851337" y="4343400"/>
            <a:ext cx="5463863" cy="2341656"/>
          </a:xfrm>
        </p:spPr>
      </p:pic>
    </p:spTree>
    <p:extLst>
      <p:ext uri="{BB962C8B-B14F-4D97-AF65-F5344CB8AC3E}">
        <p14:creationId xmlns:p14="http://schemas.microsoft.com/office/powerpoint/2010/main" val="2396840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idx="1"/>
          </p:nvPr>
        </p:nvSpPr>
        <p:spPr/>
        <p:txBody>
          <a:bodyPr/>
          <a:lstStyle/>
          <a:p>
            <a:r>
              <a:rPr lang="en-US" dirty="0" smtClean="0"/>
              <a:t>Detection of external and internal stimulus responses</a:t>
            </a:r>
          </a:p>
          <a:p>
            <a:pPr lvl="1"/>
            <a:r>
              <a:rPr lang="en-US" dirty="0" smtClean="0"/>
              <a:t>P300, drug studies, behavioral studies, diagnostics</a:t>
            </a:r>
          </a:p>
          <a:p>
            <a:r>
              <a:rPr lang="en-US" dirty="0" smtClean="0"/>
              <a:t>Control of external devices, feedback</a:t>
            </a:r>
          </a:p>
          <a:p>
            <a:pPr lvl="1"/>
            <a:r>
              <a:rPr lang="en-US" dirty="0" smtClean="0"/>
              <a:t>Video games, muscle innervation, prosthesis and augmentation</a:t>
            </a:r>
          </a:p>
          <a:p>
            <a:r>
              <a:rPr lang="en-US" dirty="0" smtClean="0"/>
              <a:t>Brain mapping of physical network</a:t>
            </a:r>
          </a:p>
          <a:p>
            <a:pPr lvl="1"/>
            <a:r>
              <a:rPr lang="en-US" dirty="0" smtClean="0"/>
              <a:t>EEG, fMRI, and MEG</a:t>
            </a:r>
          </a:p>
          <a:p>
            <a:r>
              <a:rPr lang="en-US" dirty="0" smtClean="0"/>
              <a:t>Prediction of shifts in brain state</a:t>
            </a:r>
          </a:p>
          <a:p>
            <a:pPr lvl="1"/>
            <a:r>
              <a:rPr lang="en-US" dirty="0" smtClean="0"/>
              <a:t>Alertness, disease triggers, loss of function</a:t>
            </a:r>
            <a:endParaRPr lang="en-US" dirty="0"/>
          </a:p>
        </p:txBody>
      </p:sp>
    </p:spTree>
    <p:extLst>
      <p:ext uri="{BB962C8B-B14F-4D97-AF65-F5344CB8AC3E}">
        <p14:creationId xmlns:p14="http://schemas.microsoft.com/office/powerpoint/2010/main" val="27267055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DBM &amp; RBM details</a:t>
            </a:r>
            <a:endParaRPr lang="en-US" dirty="0"/>
          </a:p>
        </p:txBody>
      </p:sp>
      <mc:AlternateContent xmlns:mc="http://schemas.openxmlformats.org/markup-compatibility/2006">
        <mc:Choice xmlns:a14="http://schemas.microsoft.com/office/drawing/2010/main" Requires="a14">
          <p:sp>
            <p:nvSpPr>
              <p:cNvPr id="5" name="TextBox 4"/>
              <p:cNvSpPr txBox="1"/>
              <p:nvPr/>
            </p:nvSpPr>
            <p:spPr>
              <a:xfrm>
                <a:off x="5867400" y="1435175"/>
                <a:ext cx="2618602" cy="72616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200" b="0" i="1" smtClean="0">
                          <a:latin typeface="Cambria Math"/>
                        </a:rPr>
                        <m:t>𝑝</m:t>
                      </m:r>
                      <m:d>
                        <m:dPr>
                          <m:ctrlPr>
                            <a:rPr lang="en-US" sz="2200" b="0" i="1" smtClean="0">
                              <a:latin typeface="Cambria Math"/>
                            </a:rPr>
                          </m:ctrlPr>
                        </m:dPr>
                        <m:e>
                          <m:r>
                            <a:rPr lang="en-US" sz="2200" b="1" i="1" smtClean="0">
                              <a:latin typeface="Cambria Math"/>
                            </a:rPr>
                            <m:t>𝒗</m:t>
                          </m:r>
                          <m:r>
                            <a:rPr lang="en-US" sz="2200" b="0" i="1" smtClean="0">
                              <a:latin typeface="Cambria Math"/>
                            </a:rPr>
                            <m:t>,</m:t>
                          </m:r>
                          <m:r>
                            <a:rPr lang="en-US" sz="2200" b="1" i="1" smtClean="0">
                              <a:latin typeface="Cambria Math"/>
                            </a:rPr>
                            <m:t>𝒉</m:t>
                          </m:r>
                        </m:e>
                      </m:d>
                      <m:r>
                        <a:rPr lang="en-US" sz="2200" b="0" i="1" smtClean="0">
                          <a:latin typeface="Cambria Math"/>
                        </a:rPr>
                        <m:t>=</m:t>
                      </m:r>
                      <m:f>
                        <m:fPr>
                          <m:ctrlPr>
                            <a:rPr lang="en-US" sz="2200" b="0" i="1" smtClean="0">
                              <a:latin typeface="Cambria Math"/>
                            </a:rPr>
                          </m:ctrlPr>
                        </m:fPr>
                        <m:num>
                          <m:r>
                            <a:rPr lang="en-US" sz="2200" b="0" i="1" smtClean="0">
                              <a:latin typeface="Cambria Math"/>
                            </a:rPr>
                            <m:t>1</m:t>
                          </m:r>
                        </m:num>
                        <m:den>
                          <m:r>
                            <a:rPr lang="en-US" sz="2200" b="0" i="1" smtClean="0">
                              <a:latin typeface="Cambria Math"/>
                            </a:rPr>
                            <m:t>𝑍</m:t>
                          </m:r>
                        </m:den>
                      </m:f>
                      <m:sSup>
                        <m:sSupPr>
                          <m:ctrlPr>
                            <a:rPr lang="en-US" sz="2200" b="0" i="1" smtClean="0">
                              <a:latin typeface="Cambria Math"/>
                            </a:rPr>
                          </m:ctrlPr>
                        </m:sSupPr>
                        <m:e>
                          <m:r>
                            <a:rPr lang="en-US" sz="2200" b="0" i="1" smtClean="0">
                              <a:latin typeface="Cambria Math"/>
                            </a:rPr>
                            <m:t>𝑒</m:t>
                          </m:r>
                        </m:e>
                        <m:sup>
                          <m:r>
                            <a:rPr lang="en-US" sz="2200" b="0" i="1" smtClean="0">
                              <a:latin typeface="Cambria Math"/>
                            </a:rPr>
                            <m:t>−</m:t>
                          </m:r>
                          <m:r>
                            <a:rPr lang="en-US" sz="2200" b="0" i="1" smtClean="0">
                              <a:latin typeface="Cambria Math"/>
                            </a:rPr>
                            <m:t>𝐸</m:t>
                          </m:r>
                          <m:d>
                            <m:dPr>
                              <m:ctrlPr>
                                <a:rPr lang="en-US" sz="2200" b="0" i="1" smtClean="0">
                                  <a:latin typeface="Cambria Math"/>
                                </a:rPr>
                              </m:ctrlPr>
                            </m:dPr>
                            <m:e>
                              <m:r>
                                <a:rPr lang="en-US" sz="2200" b="1" i="1" smtClean="0">
                                  <a:latin typeface="Cambria Math"/>
                                </a:rPr>
                                <m:t>𝒗</m:t>
                              </m:r>
                              <m:r>
                                <a:rPr lang="en-US" sz="2200" b="0" i="1" smtClean="0">
                                  <a:latin typeface="Cambria Math"/>
                                </a:rPr>
                                <m:t>,</m:t>
                              </m:r>
                              <m:r>
                                <a:rPr lang="en-US" sz="2200" b="1" i="1" smtClean="0">
                                  <a:latin typeface="Cambria Math"/>
                                </a:rPr>
                                <m:t>𝒉</m:t>
                              </m:r>
                            </m:e>
                          </m:d>
                        </m:sup>
                      </m:sSup>
                    </m:oMath>
                  </m:oMathPara>
                </a14:m>
                <a:endParaRPr lang="en-US" sz="2200" dirty="0"/>
              </a:p>
            </p:txBody>
          </p:sp>
        </mc:Choice>
        <mc:Fallback>
          <p:sp>
            <p:nvSpPr>
              <p:cNvPr id="5" name="TextBox 4"/>
              <p:cNvSpPr txBox="1">
                <a:spLocks noRot="1" noChangeAspect="1" noMove="1" noResize="1" noEditPoints="1" noAdjustHandles="1" noChangeArrowheads="1" noChangeShapeType="1" noTextEdit="1"/>
              </p:cNvSpPr>
              <p:nvPr/>
            </p:nvSpPr>
            <p:spPr>
              <a:xfrm>
                <a:off x="5867400" y="1435175"/>
                <a:ext cx="2618602" cy="726161"/>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6019800" y="2277897"/>
                <a:ext cx="2143856" cy="939809"/>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200" b="0" i="1" smtClean="0">
                          <a:latin typeface="Cambria Math"/>
                        </a:rPr>
                        <m:t>𝑍</m:t>
                      </m:r>
                      <m:r>
                        <a:rPr lang="en-US" sz="2200" b="1" i="1" smtClean="0">
                          <a:latin typeface="Cambria Math"/>
                        </a:rPr>
                        <m:t>=</m:t>
                      </m:r>
                      <m:nary>
                        <m:naryPr>
                          <m:chr m:val="∑"/>
                          <m:supHide m:val="on"/>
                          <m:ctrlPr>
                            <a:rPr lang="en-US" sz="2200" b="1" i="1" smtClean="0">
                              <a:latin typeface="Cambria Math"/>
                            </a:rPr>
                          </m:ctrlPr>
                        </m:naryPr>
                        <m:sub>
                          <m:r>
                            <m:rPr>
                              <m:brk m:alnAt="7"/>
                            </m:rPr>
                            <a:rPr lang="en-US" sz="2200" b="1" i="1" smtClean="0">
                              <a:latin typeface="Cambria Math"/>
                            </a:rPr>
                            <m:t>𝒗</m:t>
                          </m:r>
                          <m:r>
                            <m:rPr>
                              <m:brk m:alnAt="7"/>
                            </m:rPr>
                            <a:rPr lang="en-US" sz="2200" b="1" i="1" smtClean="0">
                              <a:latin typeface="Cambria Math"/>
                            </a:rPr>
                            <m:t>,</m:t>
                          </m:r>
                          <m:r>
                            <m:rPr>
                              <m:brk m:alnAt="7"/>
                            </m:rPr>
                            <a:rPr lang="en-US" sz="2200" b="1" i="1" smtClean="0">
                              <a:latin typeface="Cambria Math"/>
                            </a:rPr>
                            <m:t>𝒉</m:t>
                          </m:r>
                        </m:sub>
                        <m:sup/>
                        <m:e>
                          <m:sSup>
                            <m:sSupPr>
                              <m:ctrlPr>
                                <a:rPr lang="en-US" sz="2200" b="1" i="1" smtClean="0">
                                  <a:latin typeface="Cambria Math"/>
                                </a:rPr>
                              </m:ctrlPr>
                            </m:sSupPr>
                            <m:e>
                              <m:r>
                                <a:rPr lang="en-US" sz="2200" b="1" i="1" smtClean="0">
                                  <a:latin typeface="Cambria Math"/>
                                </a:rPr>
                                <m:t>𝒆</m:t>
                              </m:r>
                            </m:e>
                            <m:sup>
                              <m:r>
                                <a:rPr lang="en-US" sz="2200" b="1" i="1" smtClean="0">
                                  <a:latin typeface="Cambria Math"/>
                                </a:rPr>
                                <m:t>−</m:t>
                              </m:r>
                              <m:r>
                                <a:rPr lang="en-US" sz="2200" b="1" i="1" smtClean="0">
                                  <a:latin typeface="Cambria Math"/>
                                </a:rPr>
                                <m:t>𝑬</m:t>
                              </m:r>
                              <m:d>
                                <m:dPr>
                                  <m:ctrlPr>
                                    <a:rPr lang="en-US" sz="2200" b="0" i="1" smtClean="0">
                                      <a:latin typeface="Cambria Math"/>
                                    </a:rPr>
                                  </m:ctrlPr>
                                </m:dPr>
                                <m:e>
                                  <m:r>
                                    <a:rPr lang="en-US" sz="2200" b="0" i="1" smtClean="0">
                                      <a:latin typeface="Cambria Math"/>
                                    </a:rPr>
                                    <m:t>𝑣</m:t>
                                  </m:r>
                                  <m:r>
                                    <a:rPr lang="en-US" sz="2200" b="0" i="1" smtClean="0">
                                      <a:latin typeface="Cambria Math"/>
                                    </a:rPr>
                                    <m:t>,</m:t>
                                  </m:r>
                                  <m:r>
                                    <a:rPr lang="en-US" sz="2200" b="0" i="1" smtClean="0">
                                      <a:latin typeface="Cambria Math"/>
                                    </a:rPr>
                                    <m:t>h</m:t>
                                  </m:r>
                                </m:e>
                              </m:d>
                            </m:sup>
                          </m:sSup>
                        </m:e>
                      </m:nary>
                    </m:oMath>
                  </m:oMathPara>
                </a14:m>
                <a:endParaRPr lang="en-US" sz="2200" dirty="0"/>
              </a:p>
            </p:txBody>
          </p:sp>
        </mc:Choice>
        <mc:Fallback>
          <p:sp>
            <p:nvSpPr>
              <p:cNvPr id="6" name="TextBox 5"/>
              <p:cNvSpPr txBox="1">
                <a:spLocks noRot="1" noChangeAspect="1" noMove="1" noResize="1" noEditPoints="1" noAdjustHandles="1" noChangeArrowheads="1" noChangeShapeType="1" noTextEdit="1"/>
              </p:cNvSpPr>
              <p:nvPr/>
            </p:nvSpPr>
            <p:spPr>
              <a:xfrm>
                <a:off x="6019800" y="2277897"/>
                <a:ext cx="2143856" cy="939809"/>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5867400" y="3217706"/>
                <a:ext cx="2756973" cy="913648"/>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200" b="0" i="1" smtClean="0">
                          <a:latin typeface="Cambria Math"/>
                        </a:rPr>
                        <m:t>𝑝</m:t>
                      </m:r>
                      <m:d>
                        <m:dPr>
                          <m:ctrlPr>
                            <a:rPr lang="en-US" sz="2200" b="1" i="1" smtClean="0">
                              <a:latin typeface="Cambria Math"/>
                            </a:rPr>
                          </m:ctrlPr>
                        </m:dPr>
                        <m:e>
                          <m:r>
                            <a:rPr lang="en-US" sz="2200" b="1" i="1" smtClean="0">
                              <a:latin typeface="Cambria Math"/>
                            </a:rPr>
                            <m:t>𝒗</m:t>
                          </m:r>
                        </m:e>
                      </m:d>
                      <m:r>
                        <a:rPr lang="en-US" sz="2200" b="1" i="1" smtClean="0">
                          <a:latin typeface="Cambria Math"/>
                        </a:rPr>
                        <m:t>=</m:t>
                      </m:r>
                      <m:f>
                        <m:fPr>
                          <m:ctrlPr>
                            <a:rPr lang="en-US" sz="2200" b="1" i="1" smtClean="0">
                              <a:latin typeface="Cambria Math"/>
                            </a:rPr>
                          </m:ctrlPr>
                        </m:fPr>
                        <m:num>
                          <m:r>
                            <a:rPr lang="en-US" sz="2200" b="0" i="1" smtClean="0">
                              <a:latin typeface="Cambria Math"/>
                            </a:rPr>
                            <m:t>1</m:t>
                          </m:r>
                        </m:num>
                        <m:den>
                          <m:r>
                            <a:rPr lang="en-US" sz="2200" b="0" i="1" smtClean="0">
                              <a:latin typeface="Cambria Math"/>
                            </a:rPr>
                            <m:t>𝑍</m:t>
                          </m:r>
                        </m:den>
                      </m:f>
                      <m:nary>
                        <m:naryPr>
                          <m:chr m:val="∑"/>
                          <m:supHide m:val="on"/>
                          <m:ctrlPr>
                            <a:rPr lang="en-US" sz="2200" b="1" i="1" smtClean="0">
                              <a:latin typeface="Cambria Math"/>
                            </a:rPr>
                          </m:ctrlPr>
                        </m:naryPr>
                        <m:sub>
                          <m:r>
                            <m:rPr>
                              <m:brk m:alnAt="7"/>
                            </m:rPr>
                            <a:rPr lang="en-US" sz="2200" b="1" i="1" smtClean="0">
                              <a:latin typeface="Cambria Math"/>
                            </a:rPr>
                            <m:t>𝒉</m:t>
                          </m:r>
                        </m:sub>
                        <m:sup/>
                        <m:e>
                          <m:sSup>
                            <m:sSupPr>
                              <m:ctrlPr>
                                <a:rPr lang="en-US" sz="2200" b="1" i="1">
                                  <a:latin typeface="Cambria Math"/>
                                </a:rPr>
                              </m:ctrlPr>
                            </m:sSupPr>
                            <m:e>
                              <m:r>
                                <a:rPr lang="en-US" sz="2200" i="1">
                                  <a:latin typeface="Cambria Math"/>
                                </a:rPr>
                                <m:t>𝑒</m:t>
                              </m:r>
                            </m:e>
                            <m:sup>
                              <m:r>
                                <a:rPr lang="en-US" sz="2200" i="1">
                                  <a:latin typeface="Cambria Math"/>
                                </a:rPr>
                                <m:t>−</m:t>
                              </m:r>
                              <m:r>
                                <a:rPr lang="en-US" sz="2200" i="1">
                                  <a:latin typeface="Cambria Math"/>
                                </a:rPr>
                                <m:t>𝐸</m:t>
                              </m:r>
                              <m:d>
                                <m:dPr>
                                  <m:ctrlPr>
                                    <a:rPr lang="en-US" sz="2200" i="1">
                                      <a:latin typeface="Cambria Math"/>
                                    </a:rPr>
                                  </m:ctrlPr>
                                </m:dPr>
                                <m:e>
                                  <m:r>
                                    <a:rPr lang="en-US" sz="2200" b="1" i="1">
                                      <a:latin typeface="Cambria Math"/>
                                    </a:rPr>
                                    <m:t>𝒗</m:t>
                                  </m:r>
                                  <m:r>
                                    <a:rPr lang="en-US" sz="2200" i="1">
                                      <a:latin typeface="Cambria Math"/>
                                    </a:rPr>
                                    <m:t>,</m:t>
                                  </m:r>
                                  <m:r>
                                    <a:rPr lang="en-US" sz="2200" b="1" i="1">
                                      <a:latin typeface="Cambria Math"/>
                                    </a:rPr>
                                    <m:t>𝒉</m:t>
                                  </m:r>
                                </m:e>
                              </m:d>
                            </m:sup>
                          </m:sSup>
                        </m:e>
                      </m:nary>
                    </m:oMath>
                  </m:oMathPara>
                </a14:m>
                <a:endParaRPr lang="en-US" sz="2200" dirty="0"/>
              </a:p>
            </p:txBody>
          </p:sp>
        </mc:Choice>
        <mc:Fallback>
          <p:sp>
            <p:nvSpPr>
              <p:cNvPr id="7" name="TextBox 6"/>
              <p:cNvSpPr txBox="1">
                <a:spLocks noRot="1" noChangeAspect="1" noMove="1" noResize="1" noEditPoints="1" noAdjustHandles="1" noChangeArrowheads="1" noChangeShapeType="1" noTextEdit="1"/>
              </p:cNvSpPr>
              <p:nvPr/>
            </p:nvSpPr>
            <p:spPr>
              <a:xfrm>
                <a:off x="5867400" y="3217706"/>
                <a:ext cx="2756973" cy="913648"/>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4354194" y="4294749"/>
                <a:ext cx="4628255" cy="83260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US" sz="2200" i="1" smtClean="0">
                              <a:latin typeface="Cambria Math"/>
                            </a:rPr>
                          </m:ctrlPr>
                        </m:fPr>
                        <m:num>
                          <m:r>
                            <a:rPr lang="en-US" sz="2200" i="1" smtClean="0">
                              <a:latin typeface="Cambria Math"/>
                              <a:ea typeface="Cambria Math"/>
                            </a:rPr>
                            <m:t>𝜕</m:t>
                          </m:r>
                          <m:func>
                            <m:funcPr>
                              <m:ctrlPr>
                                <a:rPr lang="en-US" sz="2200" b="0" i="1" smtClean="0">
                                  <a:latin typeface="Cambria Math"/>
                                  <a:ea typeface="Cambria Math"/>
                                </a:rPr>
                              </m:ctrlPr>
                            </m:funcPr>
                            <m:fName>
                              <m:r>
                                <m:rPr>
                                  <m:sty m:val="p"/>
                                </m:rPr>
                                <a:rPr lang="en-US" sz="2200" b="0" i="0" smtClean="0">
                                  <a:latin typeface="Cambria Math"/>
                                  <a:ea typeface="Cambria Math"/>
                                </a:rPr>
                                <m:t>log</m:t>
                              </m:r>
                            </m:fName>
                            <m:e>
                              <m:r>
                                <a:rPr lang="en-US" sz="2200" i="1">
                                  <a:latin typeface="Cambria Math"/>
                                  <a:ea typeface="Cambria Math"/>
                                </a:rPr>
                                <m:t>𝑝</m:t>
                              </m:r>
                              <m:r>
                                <a:rPr lang="en-US" sz="2200" b="1" i="1">
                                  <a:latin typeface="Cambria Math"/>
                                  <a:ea typeface="Cambria Math"/>
                                </a:rPr>
                                <m:t>(</m:t>
                              </m:r>
                              <m:r>
                                <a:rPr lang="en-US" sz="2200" b="1" i="1">
                                  <a:latin typeface="Cambria Math"/>
                                  <a:ea typeface="Cambria Math"/>
                                </a:rPr>
                                <m:t>𝒗</m:t>
                              </m:r>
                            </m:e>
                          </m:func>
                          <m:r>
                            <a:rPr lang="en-US" sz="2200" b="0" i="1" smtClean="0">
                              <a:latin typeface="Cambria Math"/>
                              <a:ea typeface="Cambria Math"/>
                            </a:rPr>
                            <m:t>)</m:t>
                          </m:r>
                        </m:num>
                        <m:den>
                          <m:r>
                            <a:rPr lang="en-US" sz="2200" b="0" i="1" smtClean="0">
                              <a:latin typeface="Cambria Math"/>
                              <a:ea typeface="Cambria Math"/>
                            </a:rPr>
                            <m:t>𝜕</m:t>
                          </m:r>
                          <m:sSub>
                            <m:sSubPr>
                              <m:ctrlPr>
                                <a:rPr lang="en-US" sz="2200" b="0" i="1" smtClean="0">
                                  <a:latin typeface="Cambria Math"/>
                                  <a:ea typeface="Cambria Math"/>
                                </a:rPr>
                              </m:ctrlPr>
                            </m:sSubPr>
                            <m:e>
                              <m:r>
                                <a:rPr lang="en-US" sz="2200" b="0" i="1" smtClean="0">
                                  <a:latin typeface="Cambria Math"/>
                                  <a:ea typeface="Cambria Math"/>
                                </a:rPr>
                                <m:t>𝑤</m:t>
                              </m:r>
                            </m:e>
                            <m:sub>
                              <m:r>
                                <a:rPr lang="en-US" sz="2200" b="0" i="1" smtClean="0">
                                  <a:latin typeface="Cambria Math"/>
                                  <a:ea typeface="Cambria Math"/>
                                </a:rPr>
                                <m:t>𝑖𝑗</m:t>
                              </m:r>
                            </m:sub>
                          </m:sSub>
                        </m:den>
                      </m:f>
                      <m:r>
                        <a:rPr lang="en-US" sz="2200" b="0" i="1" smtClean="0">
                          <a:latin typeface="Cambria Math"/>
                        </a:rPr>
                        <m:t>=</m:t>
                      </m:r>
                      <m:sSub>
                        <m:sSubPr>
                          <m:ctrlPr>
                            <a:rPr lang="en-US" sz="2200" b="0" i="1" smtClean="0">
                              <a:latin typeface="Cambria Math"/>
                            </a:rPr>
                          </m:ctrlPr>
                        </m:sSubPr>
                        <m:e>
                          <m:d>
                            <m:dPr>
                              <m:begChr m:val="⟨"/>
                              <m:endChr m:val="⟩"/>
                              <m:ctrlPr>
                                <a:rPr lang="en-US" sz="2200" i="1" smtClean="0">
                                  <a:latin typeface="Cambria Math"/>
                                </a:rPr>
                              </m:ctrlPr>
                            </m:dPr>
                            <m:e>
                              <m:sSub>
                                <m:sSubPr>
                                  <m:ctrlPr>
                                    <a:rPr lang="en-US" sz="2200" b="0" i="1" smtClean="0">
                                      <a:latin typeface="Cambria Math"/>
                                    </a:rPr>
                                  </m:ctrlPr>
                                </m:sSubPr>
                                <m:e>
                                  <m:r>
                                    <a:rPr lang="en-US" sz="2200" b="0" i="1" smtClean="0">
                                      <a:latin typeface="Cambria Math"/>
                                    </a:rPr>
                                    <m:t>𝑣</m:t>
                                  </m:r>
                                </m:e>
                                <m:sub>
                                  <m:r>
                                    <a:rPr lang="en-US" sz="2200" b="0" i="1" smtClean="0">
                                      <a:latin typeface="Cambria Math"/>
                                    </a:rPr>
                                    <m:t>𝑖</m:t>
                                  </m:r>
                                  <m:sSub>
                                    <m:sSubPr>
                                      <m:ctrlPr>
                                        <a:rPr lang="en-US" sz="2200" b="0" i="1" smtClean="0">
                                          <a:latin typeface="Cambria Math"/>
                                        </a:rPr>
                                      </m:ctrlPr>
                                    </m:sSubPr>
                                    <m:e>
                                      <m:r>
                                        <a:rPr lang="en-US" sz="2200" b="0" i="1" smtClean="0">
                                          <a:latin typeface="Cambria Math"/>
                                        </a:rPr>
                                        <m:t>h</m:t>
                                      </m:r>
                                    </m:e>
                                    <m:sub>
                                      <m:r>
                                        <a:rPr lang="en-US" sz="2200" b="0" i="1" smtClean="0">
                                          <a:latin typeface="Cambria Math"/>
                                        </a:rPr>
                                        <m:t>𝑗</m:t>
                                      </m:r>
                                    </m:sub>
                                  </m:sSub>
                                </m:sub>
                              </m:sSub>
                            </m:e>
                          </m:d>
                        </m:e>
                        <m:sub>
                          <m:r>
                            <a:rPr lang="en-US" sz="2200" b="0" i="1" smtClean="0">
                              <a:latin typeface="Cambria Math"/>
                            </a:rPr>
                            <m:t>𝑑𝑎𝑡𝑎</m:t>
                          </m:r>
                        </m:sub>
                      </m:sSub>
                      <m:r>
                        <a:rPr lang="en-US" sz="2200" b="1" i="1" smtClean="0">
                          <a:latin typeface="Cambria Math"/>
                        </a:rPr>
                        <m:t>−</m:t>
                      </m:r>
                      <m:sSub>
                        <m:sSubPr>
                          <m:ctrlPr>
                            <a:rPr lang="en-US" sz="2200" b="0" i="1" smtClean="0">
                              <a:latin typeface="Cambria Math"/>
                            </a:rPr>
                          </m:ctrlPr>
                        </m:sSubPr>
                        <m:e>
                          <m:d>
                            <m:dPr>
                              <m:begChr m:val="⟨"/>
                              <m:endChr m:val="⟩"/>
                              <m:ctrlPr>
                                <a:rPr lang="en-US" sz="2200" i="1" smtClean="0">
                                  <a:latin typeface="Cambria Math"/>
                                </a:rPr>
                              </m:ctrlPr>
                            </m:dPr>
                            <m:e>
                              <m:sSub>
                                <m:sSubPr>
                                  <m:ctrlPr>
                                    <a:rPr lang="en-US" sz="2200" b="0" i="1" smtClean="0">
                                      <a:latin typeface="Cambria Math"/>
                                    </a:rPr>
                                  </m:ctrlPr>
                                </m:sSubPr>
                                <m:e>
                                  <m:r>
                                    <a:rPr lang="en-US" sz="2200" b="0" i="1" smtClean="0">
                                      <a:latin typeface="Cambria Math"/>
                                    </a:rPr>
                                    <m:t>𝑣</m:t>
                                  </m:r>
                                </m:e>
                                <m:sub>
                                  <m:r>
                                    <a:rPr lang="en-US" sz="2200" b="0" i="1" smtClean="0">
                                      <a:latin typeface="Cambria Math"/>
                                    </a:rPr>
                                    <m:t>𝑖</m:t>
                                  </m:r>
                                  <m:sSub>
                                    <m:sSubPr>
                                      <m:ctrlPr>
                                        <a:rPr lang="en-US" sz="2200" b="0" i="1" smtClean="0">
                                          <a:latin typeface="Cambria Math"/>
                                        </a:rPr>
                                      </m:ctrlPr>
                                    </m:sSubPr>
                                    <m:e>
                                      <m:r>
                                        <a:rPr lang="en-US" sz="2200" b="0" i="1" smtClean="0">
                                          <a:latin typeface="Cambria Math"/>
                                        </a:rPr>
                                        <m:t>h</m:t>
                                      </m:r>
                                    </m:e>
                                    <m:sub>
                                      <m:r>
                                        <a:rPr lang="en-US" sz="2200" b="0" i="1" smtClean="0">
                                          <a:latin typeface="Cambria Math"/>
                                        </a:rPr>
                                        <m:t>𝑗</m:t>
                                      </m:r>
                                    </m:sub>
                                  </m:sSub>
                                </m:sub>
                              </m:sSub>
                            </m:e>
                          </m:d>
                        </m:e>
                        <m:sub>
                          <m:r>
                            <a:rPr lang="en-US" sz="2200" b="0" i="1" smtClean="0">
                              <a:latin typeface="Cambria Math"/>
                            </a:rPr>
                            <m:t>𝑚𝑜𝑑𝑒𝑙</m:t>
                          </m:r>
                        </m:sub>
                      </m:sSub>
                    </m:oMath>
                  </m:oMathPara>
                </a14:m>
                <a:endParaRPr lang="en-US" sz="2200" dirty="0"/>
              </a:p>
            </p:txBody>
          </p:sp>
        </mc:Choice>
        <mc:Fallback>
          <p:sp>
            <p:nvSpPr>
              <p:cNvPr id="8" name="TextBox 7"/>
              <p:cNvSpPr txBox="1">
                <a:spLocks noRot="1" noChangeAspect="1" noMove="1" noResize="1" noEditPoints="1" noAdjustHandles="1" noChangeArrowheads="1" noChangeShapeType="1" noTextEdit="1"/>
              </p:cNvSpPr>
              <p:nvPr/>
            </p:nvSpPr>
            <p:spPr>
              <a:xfrm>
                <a:off x="4354194" y="4294749"/>
                <a:ext cx="4628255" cy="83260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4800599" y="5138197"/>
                <a:ext cx="4181850" cy="72475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200" b="0" i="1" smtClean="0">
                          <a:latin typeface="Cambria Math"/>
                          <a:ea typeface="Cambria Math"/>
                        </a:rPr>
                        <m:t>∆</m:t>
                      </m:r>
                      <m:sSub>
                        <m:sSubPr>
                          <m:ctrlPr>
                            <a:rPr lang="en-US" sz="2200" b="0" i="1" smtClean="0">
                              <a:latin typeface="Cambria Math"/>
                              <a:ea typeface="Cambria Math"/>
                            </a:rPr>
                          </m:ctrlPr>
                        </m:sSubPr>
                        <m:e>
                          <m:r>
                            <a:rPr lang="en-US" sz="2200" b="0" i="1" smtClean="0">
                              <a:latin typeface="Cambria Math"/>
                              <a:ea typeface="Cambria Math"/>
                            </a:rPr>
                            <m:t>𝑤</m:t>
                          </m:r>
                        </m:e>
                        <m:sub>
                          <m:r>
                            <a:rPr lang="en-US" sz="2200" b="0" i="1" smtClean="0">
                              <a:latin typeface="Cambria Math"/>
                              <a:ea typeface="Cambria Math"/>
                            </a:rPr>
                            <m:t>𝑖𝑗</m:t>
                          </m:r>
                        </m:sub>
                      </m:sSub>
                      <m:r>
                        <a:rPr lang="en-US" sz="2200" b="0" i="1" smtClean="0">
                          <a:latin typeface="Cambria Math"/>
                        </a:rPr>
                        <m:t>=</m:t>
                      </m:r>
                      <m:r>
                        <a:rPr lang="en-US" sz="2200" b="0" i="1" smtClean="0">
                          <a:latin typeface="Cambria Math"/>
                          <a:ea typeface="Cambria Math"/>
                        </a:rPr>
                        <m:t>𝜖</m:t>
                      </m:r>
                      <m:sSub>
                        <m:sSubPr>
                          <m:ctrlPr>
                            <a:rPr lang="en-US" sz="2200" b="0" i="1" smtClean="0">
                              <a:latin typeface="Cambria Math"/>
                            </a:rPr>
                          </m:ctrlPr>
                        </m:sSubPr>
                        <m:e>
                          <m:d>
                            <m:dPr>
                              <m:begChr m:val="⟨"/>
                              <m:endChr m:val="⟩"/>
                              <m:ctrlPr>
                                <a:rPr lang="en-US" sz="2200" i="1" smtClean="0">
                                  <a:latin typeface="Cambria Math"/>
                                </a:rPr>
                              </m:ctrlPr>
                            </m:dPr>
                            <m:e>
                              <m:sSub>
                                <m:sSubPr>
                                  <m:ctrlPr>
                                    <a:rPr lang="en-US" sz="2200" b="0" i="1" smtClean="0">
                                      <a:latin typeface="Cambria Math"/>
                                    </a:rPr>
                                  </m:ctrlPr>
                                </m:sSubPr>
                                <m:e>
                                  <m:r>
                                    <a:rPr lang="en-US" sz="2200" b="0" i="1" smtClean="0">
                                      <a:latin typeface="Cambria Math"/>
                                    </a:rPr>
                                    <m:t>𝑣</m:t>
                                  </m:r>
                                </m:e>
                                <m:sub>
                                  <m:r>
                                    <a:rPr lang="en-US" sz="2200" b="0" i="1" smtClean="0">
                                      <a:latin typeface="Cambria Math"/>
                                    </a:rPr>
                                    <m:t>𝑖</m:t>
                                  </m:r>
                                  <m:sSub>
                                    <m:sSubPr>
                                      <m:ctrlPr>
                                        <a:rPr lang="en-US" sz="2200" b="0" i="1" smtClean="0">
                                          <a:latin typeface="Cambria Math"/>
                                        </a:rPr>
                                      </m:ctrlPr>
                                    </m:sSubPr>
                                    <m:e>
                                      <m:r>
                                        <a:rPr lang="en-US" sz="2200" b="0" i="1" smtClean="0">
                                          <a:latin typeface="Cambria Math"/>
                                        </a:rPr>
                                        <m:t>h</m:t>
                                      </m:r>
                                    </m:e>
                                    <m:sub>
                                      <m:r>
                                        <a:rPr lang="en-US" sz="2200" b="0" i="1" smtClean="0">
                                          <a:latin typeface="Cambria Math"/>
                                        </a:rPr>
                                        <m:t>𝑗</m:t>
                                      </m:r>
                                    </m:sub>
                                  </m:sSub>
                                </m:sub>
                              </m:sSub>
                            </m:e>
                          </m:d>
                        </m:e>
                        <m:sub>
                          <m:r>
                            <a:rPr lang="en-US" sz="2200" b="0" i="1" smtClean="0">
                              <a:latin typeface="Cambria Math"/>
                            </a:rPr>
                            <m:t>𝑑𝑎𝑡𝑎</m:t>
                          </m:r>
                        </m:sub>
                      </m:sSub>
                      <m:r>
                        <a:rPr lang="en-US" sz="2200" b="1" i="1" smtClean="0">
                          <a:latin typeface="Cambria Math"/>
                        </a:rPr>
                        <m:t>−</m:t>
                      </m:r>
                      <m:sSub>
                        <m:sSubPr>
                          <m:ctrlPr>
                            <a:rPr lang="en-US" sz="2200" b="0" i="1" smtClean="0">
                              <a:latin typeface="Cambria Math"/>
                            </a:rPr>
                          </m:ctrlPr>
                        </m:sSubPr>
                        <m:e>
                          <m:d>
                            <m:dPr>
                              <m:begChr m:val="⟨"/>
                              <m:endChr m:val="⟩"/>
                              <m:ctrlPr>
                                <a:rPr lang="en-US" sz="2200" i="1" smtClean="0">
                                  <a:latin typeface="Cambria Math"/>
                                </a:rPr>
                              </m:ctrlPr>
                            </m:dPr>
                            <m:e>
                              <m:sSub>
                                <m:sSubPr>
                                  <m:ctrlPr>
                                    <a:rPr lang="en-US" sz="2200" b="0" i="1" smtClean="0">
                                      <a:latin typeface="Cambria Math"/>
                                    </a:rPr>
                                  </m:ctrlPr>
                                </m:sSubPr>
                                <m:e>
                                  <m:r>
                                    <a:rPr lang="en-US" sz="2200" b="0" i="1" smtClean="0">
                                      <a:latin typeface="Cambria Math"/>
                                    </a:rPr>
                                    <m:t>𝑣</m:t>
                                  </m:r>
                                </m:e>
                                <m:sub>
                                  <m:r>
                                    <a:rPr lang="en-US" sz="2200" b="0" i="1" smtClean="0">
                                      <a:latin typeface="Cambria Math"/>
                                    </a:rPr>
                                    <m:t>𝑖</m:t>
                                  </m:r>
                                  <m:sSub>
                                    <m:sSubPr>
                                      <m:ctrlPr>
                                        <a:rPr lang="en-US" sz="2200" b="0" i="1" smtClean="0">
                                          <a:latin typeface="Cambria Math"/>
                                        </a:rPr>
                                      </m:ctrlPr>
                                    </m:sSubPr>
                                    <m:e>
                                      <m:r>
                                        <a:rPr lang="en-US" sz="2200" b="0" i="1" smtClean="0">
                                          <a:latin typeface="Cambria Math"/>
                                        </a:rPr>
                                        <m:t>h</m:t>
                                      </m:r>
                                    </m:e>
                                    <m:sub>
                                      <m:r>
                                        <a:rPr lang="en-US" sz="2200" b="0" i="1" smtClean="0">
                                          <a:latin typeface="Cambria Math"/>
                                        </a:rPr>
                                        <m:t>𝑗</m:t>
                                      </m:r>
                                    </m:sub>
                                  </m:sSub>
                                </m:sub>
                              </m:sSub>
                            </m:e>
                          </m:d>
                        </m:e>
                        <m:sub>
                          <m:r>
                            <a:rPr lang="en-US" sz="2200" b="0" i="1" smtClean="0">
                              <a:latin typeface="Cambria Math"/>
                            </a:rPr>
                            <m:t>𝑚𝑜𝑑𝑒𝑙</m:t>
                          </m:r>
                        </m:sub>
                      </m:sSub>
                    </m:oMath>
                  </m:oMathPara>
                </a14:m>
                <a:endParaRPr lang="en-US" sz="2200" dirty="0"/>
              </a:p>
            </p:txBody>
          </p:sp>
        </mc:Choice>
        <mc:Fallback>
          <p:sp>
            <p:nvSpPr>
              <p:cNvPr id="9" name="TextBox 8"/>
              <p:cNvSpPr txBox="1">
                <a:spLocks noRot="1" noChangeAspect="1" noMove="1" noResize="1" noEditPoints="1" noAdjustHandles="1" noChangeArrowheads="1" noChangeShapeType="1" noTextEdit="1"/>
              </p:cNvSpPr>
              <p:nvPr/>
            </p:nvSpPr>
            <p:spPr>
              <a:xfrm>
                <a:off x="4800599" y="5138197"/>
                <a:ext cx="4181850" cy="724750"/>
              </a:xfrm>
              <a:prstGeom prst="rect">
                <a:avLst/>
              </a:prstGeom>
              <a:blipFill rotWithShape="1">
                <a:blip r:embed="rId6"/>
                <a:stretch>
                  <a:fillRect/>
                </a:stretch>
              </a:blipFill>
            </p:spPr>
            <p:txBody>
              <a:bodyPr/>
              <a:lstStyle/>
              <a:p>
                <a:r>
                  <a:rPr lang="en-US">
                    <a:noFill/>
                  </a:rPr>
                  <a:t> </a:t>
                </a:r>
              </a:p>
            </p:txBody>
          </p:sp>
        </mc:Fallback>
      </mc:AlternateContent>
      <p:sp>
        <p:nvSpPr>
          <p:cNvPr id="10" name="TextBox 9"/>
          <p:cNvSpPr txBox="1"/>
          <p:nvPr/>
        </p:nvSpPr>
        <p:spPr>
          <a:xfrm>
            <a:off x="533400" y="1981200"/>
            <a:ext cx="3668394" cy="2862322"/>
          </a:xfrm>
          <a:prstGeom prst="rect">
            <a:avLst/>
          </a:prstGeom>
          <a:noFill/>
        </p:spPr>
        <p:txBody>
          <a:bodyPr wrap="square" rtlCol="0">
            <a:spAutoFit/>
          </a:bodyPr>
          <a:lstStyle/>
          <a:p>
            <a:r>
              <a:rPr lang="en-US" dirty="0" smtClean="0"/>
              <a:t>Probability of a given set of visible and hidden states weighted according to all possible pairs of states.</a:t>
            </a:r>
          </a:p>
          <a:p>
            <a:endParaRPr lang="en-US" dirty="0"/>
          </a:p>
          <a:p>
            <a:r>
              <a:rPr lang="en-US" dirty="0" smtClean="0"/>
              <a:t>The probability of the two given states, data versus model, drive the updates of the weights connecting them. The learning rate must be specified by the user.</a:t>
            </a:r>
            <a:endParaRPr lang="en-US" dirty="0"/>
          </a:p>
        </p:txBody>
      </p:sp>
    </p:spTree>
    <p:extLst>
      <p:ext uri="{BB962C8B-B14F-4D97-AF65-F5344CB8AC3E}">
        <p14:creationId xmlns:p14="http://schemas.microsoft.com/office/powerpoint/2010/main" val="32028428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RBM learning</a:t>
            </a:r>
            <a:endParaRPr lang="en-US" dirty="0"/>
          </a:p>
        </p:txBody>
      </p:sp>
      <mc:AlternateContent xmlns:mc="http://schemas.openxmlformats.org/markup-compatibility/2006">
        <mc:Choice xmlns:a14="http://schemas.microsoft.com/office/drawing/2010/main" Requires="a14">
          <p:sp>
            <p:nvSpPr>
              <p:cNvPr id="5" name="TextBox 4"/>
              <p:cNvSpPr txBox="1"/>
              <p:nvPr/>
            </p:nvSpPr>
            <p:spPr>
              <a:xfrm>
                <a:off x="4191000" y="1524560"/>
                <a:ext cx="4158574" cy="91384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200" b="0" i="1" smtClean="0">
                          <a:latin typeface="Cambria Math"/>
                        </a:rPr>
                        <m:t>𝑝</m:t>
                      </m:r>
                      <m:d>
                        <m:dPr>
                          <m:ctrlPr>
                            <a:rPr lang="en-US" sz="2200" b="0" i="1" smtClean="0">
                              <a:latin typeface="Cambria Math"/>
                            </a:rPr>
                          </m:ctrlPr>
                        </m:dPr>
                        <m:e>
                          <m:sSub>
                            <m:sSubPr>
                              <m:ctrlPr>
                                <a:rPr lang="en-US" sz="2200" b="0" i="1" smtClean="0">
                                  <a:latin typeface="Cambria Math"/>
                                </a:rPr>
                              </m:ctrlPr>
                            </m:sSubPr>
                            <m:e>
                              <m:r>
                                <a:rPr lang="en-US" sz="2200" b="0" i="1" smtClean="0">
                                  <a:latin typeface="Cambria Math"/>
                                </a:rPr>
                                <m:t>h</m:t>
                              </m:r>
                            </m:e>
                            <m:sub>
                              <m:r>
                                <a:rPr lang="en-US" sz="2200" b="0" i="1" smtClean="0">
                                  <a:latin typeface="Cambria Math"/>
                                </a:rPr>
                                <m:t>𝑗</m:t>
                              </m:r>
                            </m:sub>
                          </m:sSub>
                          <m:r>
                            <a:rPr lang="en-US" sz="2200" b="0" i="1" smtClean="0">
                              <a:latin typeface="Cambria Math"/>
                            </a:rPr>
                            <m:t>=</m:t>
                          </m:r>
                          <m:r>
                            <a:rPr lang="en-US" sz="2200" b="0" i="1" smtClean="0">
                              <a:latin typeface="Cambria Math"/>
                            </a:rPr>
                            <m:t>1</m:t>
                          </m:r>
                        </m:e>
                        <m:e>
                          <m:r>
                            <a:rPr lang="en-US" sz="2200" b="1" i="1" smtClean="0">
                              <a:latin typeface="Cambria Math"/>
                            </a:rPr>
                            <m:t>𝒗</m:t>
                          </m:r>
                        </m:e>
                      </m:d>
                      <m:r>
                        <a:rPr lang="en-US" sz="2200" b="0" i="1" smtClean="0">
                          <a:latin typeface="Cambria Math"/>
                        </a:rPr>
                        <m:t>=</m:t>
                      </m:r>
                      <m:r>
                        <a:rPr lang="en-US" sz="2200" b="0" i="1" smtClean="0">
                          <a:latin typeface="Cambria Math"/>
                        </a:rPr>
                        <m:t>𝜎</m:t>
                      </m:r>
                      <m:r>
                        <a:rPr lang="en-US" sz="2200" b="0" i="1" smtClean="0">
                          <a:latin typeface="Cambria Math"/>
                        </a:rPr>
                        <m:t>(</m:t>
                      </m:r>
                      <m:sSub>
                        <m:sSubPr>
                          <m:ctrlPr>
                            <a:rPr lang="en-US" sz="2200" b="0" i="1" smtClean="0">
                              <a:latin typeface="Cambria Math"/>
                            </a:rPr>
                          </m:ctrlPr>
                        </m:sSubPr>
                        <m:e>
                          <m:r>
                            <a:rPr lang="en-US" sz="2200" b="0" i="1" smtClean="0">
                              <a:latin typeface="Cambria Math"/>
                            </a:rPr>
                            <m:t>𝑏</m:t>
                          </m:r>
                        </m:e>
                        <m:sub>
                          <m:r>
                            <a:rPr lang="en-US" sz="2200" b="0" i="1" smtClean="0">
                              <a:latin typeface="Cambria Math"/>
                            </a:rPr>
                            <m:t>𝑗</m:t>
                          </m:r>
                        </m:sub>
                      </m:sSub>
                      <m:r>
                        <a:rPr lang="en-US" sz="2200" b="0" i="1" smtClean="0">
                          <a:latin typeface="Cambria Math"/>
                        </a:rPr>
                        <m:t>+</m:t>
                      </m:r>
                      <m:nary>
                        <m:naryPr>
                          <m:chr m:val="∑"/>
                          <m:supHide m:val="on"/>
                          <m:ctrlPr>
                            <a:rPr lang="en-US" sz="2200" b="0" i="1" smtClean="0">
                              <a:latin typeface="Cambria Math"/>
                            </a:rPr>
                          </m:ctrlPr>
                        </m:naryPr>
                        <m:sub>
                          <m:r>
                            <m:rPr>
                              <m:brk m:alnAt="7"/>
                            </m:rPr>
                            <a:rPr lang="en-US" sz="2200" b="0" i="1" smtClean="0">
                              <a:latin typeface="Cambria Math"/>
                            </a:rPr>
                            <m:t>𝑖</m:t>
                          </m:r>
                        </m:sub>
                        <m:sup/>
                        <m:e>
                          <m:sSub>
                            <m:sSubPr>
                              <m:ctrlPr>
                                <a:rPr lang="en-US" sz="2200" b="0" i="1" smtClean="0">
                                  <a:latin typeface="Cambria Math"/>
                                </a:rPr>
                              </m:ctrlPr>
                            </m:sSubPr>
                            <m:e>
                              <m:r>
                                <a:rPr lang="en-US" sz="2200" b="0" i="1" smtClean="0">
                                  <a:latin typeface="Cambria Math"/>
                                </a:rPr>
                                <m:t>𝑣</m:t>
                              </m:r>
                            </m:e>
                            <m:sub>
                              <m:r>
                                <a:rPr lang="en-US" sz="2200" b="0" i="1" smtClean="0">
                                  <a:latin typeface="Cambria Math"/>
                                </a:rPr>
                                <m:t>𝑖</m:t>
                              </m:r>
                            </m:sub>
                          </m:sSub>
                          <m:sSub>
                            <m:sSubPr>
                              <m:ctrlPr>
                                <a:rPr lang="en-US" sz="2200" b="0" i="1" smtClean="0">
                                  <a:latin typeface="Cambria Math"/>
                                </a:rPr>
                              </m:ctrlPr>
                            </m:sSubPr>
                            <m:e>
                              <m:r>
                                <a:rPr lang="en-US" sz="2200" b="0" i="1" smtClean="0">
                                  <a:latin typeface="Cambria Math"/>
                                </a:rPr>
                                <m:t>𝑤</m:t>
                              </m:r>
                            </m:e>
                            <m:sub>
                              <m:r>
                                <a:rPr lang="en-US" sz="2200" b="0" i="1" smtClean="0">
                                  <a:latin typeface="Cambria Math"/>
                                </a:rPr>
                                <m:t>𝑖𝑗</m:t>
                              </m:r>
                            </m:sub>
                          </m:sSub>
                          <m:r>
                            <a:rPr lang="en-US" sz="2200" b="0" i="1" smtClean="0">
                              <a:latin typeface="Cambria Math"/>
                            </a:rPr>
                            <m:t>) </m:t>
                          </m:r>
                        </m:e>
                      </m:nary>
                    </m:oMath>
                  </m:oMathPara>
                </a14:m>
                <a:endParaRPr lang="en-US" sz="2200" dirty="0"/>
              </a:p>
            </p:txBody>
          </p:sp>
        </mc:Choice>
        <mc:Fallback>
          <p:sp>
            <p:nvSpPr>
              <p:cNvPr id="5" name="TextBox 4"/>
              <p:cNvSpPr txBox="1">
                <a:spLocks noRot="1" noChangeAspect="1" noMove="1" noResize="1" noEditPoints="1" noAdjustHandles="1" noChangeArrowheads="1" noChangeShapeType="1" noTextEdit="1"/>
              </p:cNvSpPr>
              <p:nvPr/>
            </p:nvSpPr>
            <p:spPr>
              <a:xfrm>
                <a:off x="4191000" y="1524560"/>
                <a:ext cx="4158574" cy="91384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4114800" y="2590800"/>
                <a:ext cx="4284378" cy="95212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200" b="0" i="1" smtClean="0">
                          <a:latin typeface="Cambria Math"/>
                        </a:rPr>
                        <m:t>𝑝</m:t>
                      </m:r>
                      <m:d>
                        <m:dPr>
                          <m:ctrlPr>
                            <a:rPr lang="en-US" sz="2200" b="0" i="1" smtClean="0">
                              <a:latin typeface="Cambria Math"/>
                            </a:rPr>
                          </m:ctrlPr>
                        </m:dPr>
                        <m:e>
                          <m:sSub>
                            <m:sSubPr>
                              <m:ctrlPr>
                                <a:rPr lang="en-US" sz="2200" b="0" i="1" smtClean="0">
                                  <a:latin typeface="Cambria Math"/>
                                </a:rPr>
                              </m:ctrlPr>
                            </m:sSubPr>
                            <m:e>
                              <m:r>
                                <a:rPr lang="en-US" sz="2200" b="0" i="1" smtClean="0">
                                  <a:latin typeface="Cambria Math"/>
                                </a:rPr>
                                <m:t>𝑣</m:t>
                              </m:r>
                            </m:e>
                            <m:sub>
                              <m:r>
                                <a:rPr lang="en-US" sz="2200" b="0" i="1" smtClean="0">
                                  <a:latin typeface="Cambria Math"/>
                                </a:rPr>
                                <m:t>𝑗</m:t>
                              </m:r>
                            </m:sub>
                          </m:sSub>
                          <m:r>
                            <a:rPr lang="en-US" sz="2200" b="0" i="1" smtClean="0">
                              <a:latin typeface="Cambria Math"/>
                            </a:rPr>
                            <m:t>=</m:t>
                          </m:r>
                          <m:r>
                            <a:rPr lang="en-US" sz="2200" b="0" i="1" smtClean="0">
                              <a:latin typeface="Cambria Math"/>
                            </a:rPr>
                            <m:t>1</m:t>
                          </m:r>
                        </m:e>
                        <m:e>
                          <m:r>
                            <a:rPr lang="en-US" sz="2200" b="1" i="1" smtClean="0">
                              <a:latin typeface="Cambria Math"/>
                            </a:rPr>
                            <m:t>𝒉</m:t>
                          </m:r>
                        </m:e>
                      </m:d>
                      <m:r>
                        <a:rPr lang="en-US" sz="2200" b="0" i="1" smtClean="0">
                          <a:latin typeface="Cambria Math"/>
                        </a:rPr>
                        <m:t>=</m:t>
                      </m:r>
                      <m:r>
                        <a:rPr lang="en-US" sz="2200" b="0" i="1" smtClean="0">
                          <a:latin typeface="Cambria Math"/>
                        </a:rPr>
                        <m:t>𝜎</m:t>
                      </m:r>
                      <m:r>
                        <a:rPr lang="en-US" sz="2200" b="0" i="1" smtClean="0">
                          <a:latin typeface="Cambria Math"/>
                        </a:rPr>
                        <m:t>(</m:t>
                      </m:r>
                      <m:sSub>
                        <m:sSubPr>
                          <m:ctrlPr>
                            <a:rPr lang="en-US" sz="2200" b="0" i="1" smtClean="0">
                              <a:latin typeface="Cambria Math"/>
                            </a:rPr>
                          </m:ctrlPr>
                        </m:sSubPr>
                        <m:e>
                          <m:r>
                            <a:rPr lang="en-US" sz="2200" b="0" i="1" smtClean="0">
                              <a:latin typeface="Cambria Math"/>
                            </a:rPr>
                            <m:t>𝑎</m:t>
                          </m:r>
                        </m:e>
                        <m:sub>
                          <m:r>
                            <a:rPr lang="en-US" sz="2200" b="0" i="1" smtClean="0">
                              <a:latin typeface="Cambria Math"/>
                            </a:rPr>
                            <m:t>𝑖</m:t>
                          </m:r>
                        </m:sub>
                      </m:sSub>
                      <m:r>
                        <a:rPr lang="en-US" sz="2200" b="0" i="1" smtClean="0">
                          <a:latin typeface="Cambria Math"/>
                        </a:rPr>
                        <m:t>+</m:t>
                      </m:r>
                      <m:nary>
                        <m:naryPr>
                          <m:chr m:val="∑"/>
                          <m:supHide m:val="on"/>
                          <m:ctrlPr>
                            <a:rPr lang="en-US" sz="2200" b="0" i="1" smtClean="0">
                              <a:latin typeface="Cambria Math"/>
                            </a:rPr>
                          </m:ctrlPr>
                        </m:naryPr>
                        <m:sub>
                          <m:r>
                            <m:rPr>
                              <m:brk m:alnAt="7"/>
                            </m:rPr>
                            <a:rPr lang="en-US" sz="2200" b="0" i="1" smtClean="0">
                              <a:latin typeface="Cambria Math"/>
                            </a:rPr>
                            <m:t>𝑗</m:t>
                          </m:r>
                        </m:sub>
                        <m:sup/>
                        <m:e>
                          <m:sSub>
                            <m:sSubPr>
                              <m:ctrlPr>
                                <a:rPr lang="en-US" sz="2200" b="0" i="1" smtClean="0">
                                  <a:latin typeface="Cambria Math"/>
                                </a:rPr>
                              </m:ctrlPr>
                            </m:sSubPr>
                            <m:e>
                              <m:r>
                                <a:rPr lang="en-US" sz="2200" b="0" i="1" smtClean="0">
                                  <a:latin typeface="Cambria Math"/>
                                </a:rPr>
                                <m:t>𝑣</m:t>
                              </m:r>
                            </m:e>
                            <m:sub>
                              <m:r>
                                <a:rPr lang="en-US" sz="2200" b="0" i="1" smtClean="0">
                                  <a:latin typeface="Cambria Math"/>
                                </a:rPr>
                                <m:t>𝑗</m:t>
                              </m:r>
                            </m:sub>
                          </m:sSub>
                          <m:sSub>
                            <m:sSubPr>
                              <m:ctrlPr>
                                <a:rPr lang="en-US" sz="2200" b="0" i="1" smtClean="0">
                                  <a:latin typeface="Cambria Math"/>
                                </a:rPr>
                              </m:ctrlPr>
                            </m:sSubPr>
                            <m:e>
                              <m:r>
                                <a:rPr lang="en-US" sz="2200" b="0" i="1" smtClean="0">
                                  <a:latin typeface="Cambria Math"/>
                                </a:rPr>
                                <m:t>𝑤</m:t>
                              </m:r>
                            </m:e>
                            <m:sub>
                              <m:r>
                                <a:rPr lang="en-US" sz="2200" b="0" i="1" smtClean="0">
                                  <a:latin typeface="Cambria Math"/>
                                </a:rPr>
                                <m:t>𝑖𝑗</m:t>
                              </m:r>
                            </m:sub>
                          </m:sSub>
                          <m:r>
                            <a:rPr lang="en-US" sz="2200" b="0" i="1" smtClean="0">
                              <a:latin typeface="Cambria Math"/>
                            </a:rPr>
                            <m:t>) </m:t>
                          </m:r>
                        </m:e>
                      </m:nary>
                    </m:oMath>
                  </m:oMathPara>
                </a14:m>
                <a:endParaRPr lang="en-US" sz="2200" dirty="0"/>
              </a:p>
            </p:txBody>
          </p:sp>
        </mc:Choice>
        <mc:Fallback>
          <p:sp>
            <p:nvSpPr>
              <p:cNvPr id="6" name="TextBox 5"/>
              <p:cNvSpPr txBox="1">
                <a:spLocks noRot="1" noChangeAspect="1" noMove="1" noResize="1" noEditPoints="1" noAdjustHandles="1" noChangeArrowheads="1" noChangeShapeType="1" noTextEdit="1"/>
              </p:cNvSpPr>
              <p:nvPr/>
            </p:nvSpPr>
            <p:spPr>
              <a:xfrm>
                <a:off x="4114800" y="2590800"/>
                <a:ext cx="4284378" cy="952120"/>
              </a:xfrm>
              <a:prstGeom prst="rect">
                <a:avLst/>
              </a:prstGeom>
              <a:blipFill rotWithShape="1">
                <a:blip r:embed="rId3"/>
                <a:stretch>
                  <a:fillRect/>
                </a:stretch>
              </a:blipFill>
            </p:spPr>
            <p:txBody>
              <a:bodyPr/>
              <a:lstStyle/>
              <a:p>
                <a:r>
                  <a:rPr lang="en-US">
                    <a:noFill/>
                  </a:rPr>
                  <a:t> </a:t>
                </a:r>
              </a:p>
            </p:txBody>
          </p:sp>
        </mc:Fallback>
      </mc:AlternateContent>
      <p:sp>
        <p:nvSpPr>
          <p:cNvPr id="8" name="TextBox 7"/>
          <p:cNvSpPr txBox="1"/>
          <p:nvPr/>
        </p:nvSpPr>
        <p:spPr>
          <a:xfrm>
            <a:off x="609600" y="1981480"/>
            <a:ext cx="3276600" cy="3693319"/>
          </a:xfrm>
          <a:prstGeom prst="rect">
            <a:avLst/>
          </a:prstGeom>
          <a:noFill/>
        </p:spPr>
        <p:txBody>
          <a:bodyPr wrap="square" rtlCol="0">
            <a:spAutoFit/>
          </a:bodyPr>
          <a:lstStyle/>
          <a:p>
            <a:r>
              <a:rPr lang="en-US" dirty="0" smtClean="0"/>
              <a:t>Generating unbiased data is easy in that it requires a random visible or hidden layer, to make the corresponding.</a:t>
            </a:r>
          </a:p>
          <a:p>
            <a:endParaRPr lang="en-US" dirty="0"/>
          </a:p>
          <a:p>
            <a:r>
              <a:rPr lang="en-US" dirty="0" smtClean="0"/>
              <a:t>Generating unbiased data from the model is difficult since it requires the model to be agitated to produce a resultant visible or hidden state that matches the given configuration.</a:t>
            </a:r>
            <a:endParaRPr lang="en-US" dirty="0"/>
          </a:p>
        </p:txBody>
      </p:sp>
      <mc:AlternateContent xmlns:mc="http://schemas.openxmlformats.org/markup-compatibility/2006">
        <mc:Choice xmlns:a14="http://schemas.microsoft.com/office/drawing/2010/main" Requires="a14">
          <p:sp>
            <p:nvSpPr>
              <p:cNvPr id="9" name="TextBox 8"/>
              <p:cNvSpPr txBox="1"/>
              <p:nvPr/>
            </p:nvSpPr>
            <p:spPr>
              <a:xfrm>
                <a:off x="4953000" y="4038600"/>
                <a:ext cx="3285964" cy="43088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200" b="0" i="1" smtClean="0">
                          <a:latin typeface="Cambria Math"/>
                        </a:rPr>
                        <m:t>𝜎</m:t>
                      </m:r>
                      <m:d>
                        <m:dPr>
                          <m:ctrlPr>
                            <a:rPr lang="en-US" sz="2200" b="0" i="1" smtClean="0">
                              <a:latin typeface="Cambria Math"/>
                            </a:rPr>
                          </m:ctrlPr>
                        </m:dPr>
                        <m:e>
                          <m:r>
                            <a:rPr lang="en-US" sz="2200" b="0" i="1" smtClean="0">
                              <a:latin typeface="Cambria Math"/>
                            </a:rPr>
                            <m:t>𝑥</m:t>
                          </m:r>
                        </m:e>
                      </m:d>
                      <m:r>
                        <a:rPr lang="en-US" sz="2200" b="0" i="1" smtClean="0">
                          <a:latin typeface="Cambria Math"/>
                        </a:rPr>
                        <m:t>=</m:t>
                      </m:r>
                      <m:f>
                        <m:fPr>
                          <m:type m:val="lin"/>
                          <m:ctrlPr>
                            <a:rPr lang="en-US" sz="2200" b="0" i="1" smtClean="0">
                              <a:latin typeface="Cambria Math"/>
                            </a:rPr>
                          </m:ctrlPr>
                        </m:fPr>
                        <m:num>
                          <m:r>
                            <a:rPr lang="en-US" sz="2200" b="0" i="1" smtClean="0">
                              <a:latin typeface="Cambria Math"/>
                            </a:rPr>
                            <m:t>1</m:t>
                          </m:r>
                        </m:num>
                        <m:den>
                          <m:r>
                            <a:rPr lang="en-US" sz="2200" b="0" i="1" smtClean="0">
                              <a:latin typeface="Cambria Math"/>
                            </a:rPr>
                            <m:t>(</m:t>
                          </m:r>
                          <m:r>
                            <a:rPr lang="en-US" sz="2200" b="0" i="1" smtClean="0">
                              <a:latin typeface="Cambria Math"/>
                            </a:rPr>
                            <m:t>1</m:t>
                          </m:r>
                          <m:r>
                            <a:rPr lang="en-US" sz="2200" b="0" i="1" smtClean="0">
                              <a:latin typeface="Cambria Math"/>
                            </a:rPr>
                            <m:t>+</m:t>
                          </m:r>
                          <m:r>
                            <a:rPr lang="en-US" sz="2200" b="0" i="1" smtClean="0">
                              <a:latin typeface="Cambria Math"/>
                            </a:rPr>
                            <m:t>𝑒𝑥𝑝</m:t>
                          </m:r>
                          <m:d>
                            <m:dPr>
                              <m:ctrlPr>
                                <a:rPr lang="en-US" sz="2200" b="0" i="1" smtClean="0">
                                  <a:latin typeface="Cambria Math"/>
                                </a:rPr>
                              </m:ctrlPr>
                            </m:dPr>
                            <m:e>
                              <m:r>
                                <a:rPr lang="en-US" sz="2200" b="0" i="1" smtClean="0">
                                  <a:latin typeface="Cambria Math"/>
                                </a:rPr>
                                <m:t>−</m:t>
                              </m:r>
                              <m:r>
                                <a:rPr lang="en-US" sz="2200" b="0" i="1" smtClean="0">
                                  <a:latin typeface="Cambria Math"/>
                                </a:rPr>
                                <m:t>𝑥</m:t>
                              </m:r>
                            </m:e>
                          </m:d>
                          <m:r>
                            <a:rPr lang="en-US" sz="2200" b="0" i="1" smtClean="0">
                              <a:latin typeface="Cambria Math"/>
                            </a:rPr>
                            <m:t>)</m:t>
                          </m:r>
                        </m:den>
                      </m:f>
                    </m:oMath>
                  </m:oMathPara>
                </a14:m>
                <a:endParaRPr lang="en-US" sz="2200" dirty="0"/>
              </a:p>
            </p:txBody>
          </p:sp>
        </mc:Choice>
        <mc:Fallback>
          <p:sp>
            <p:nvSpPr>
              <p:cNvPr id="9" name="TextBox 8"/>
              <p:cNvSpPr txBox="1">
                <a:spLocks noRot="1" noChangeAspect="1" noMove="1" noResize="1" noEditPoints="1" noAdjustHandles="1" noChangeArrowheads="1" noChangeShapeType="1" noTextEdit="1"/>
              </p:cNvSpPr>
              <p:nvPr/>
            </p:nvSpPr>
            <p:spPr>
              <a:xfrm>
                <a:off x="4953000" y="4038600"/>
                <a:ext cx="3285964" cy="430887"/>
              </a:xfrm>
              <a:prstGeom prst="rect">
                <a:avLst/>
              </a:prstGeom>
              <a:blipFill rotWithShape="1">
                <a:blip r:embed="rId4"/>
                <a:stretch>
                  <a:fillRect t="-120000" b="-190000"/>
                </a:stretch>
              </a:blipFill>
            </p:spPr>
            <p:txBody>
              <a:bodyPr/>
              <a:lstStyle/>
              <a:p>
                <a:r>
                  <a:rPr lang="en-US">
                    <a:noFill/>
                  </a:rPr>
                  <a:t> </a:t>
                </a:r>
              </a:p>
            </p:txBody>
          </p:sp>
        </mc:Fallback>
      </mc:AlternateContent>
    </p:spTree>
    <p:extLst>
      <p:ext uri="{BB962C8B-B14F-4D97-AF65-F5344CB8AC3E}">
        <p14:creationId xmlns:p14="http://schemas.microsoft.com/office/powerpoint/2010/main" val="35534321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 the raw256 and feat16 data sets unique enough?</a:t>
            </a:r>
            <a:endParaRPr lang="en-US" dirty="0"/>
          </a:p>
        </p:txBody>
      </p:sp>
      <p:sp>
        <p:nvSpPr>
          <p:cNvPr id="3" name="Content Placeholder 2"/>
          <p:cNvSpPr>
            <a:spLocks noGrp="1"/>
          </p:cNvSpPr>
          <p:nvPr>
            <p:ph sz="half" idx="1"/>
          </p:nvPr>
        </p:nvSpPr>
        <p:spPr>
          <a:xfrm>
            <a:off x="457200" y="1673352"/>
            <a:ext cx="8229600" cy="917448"/>
          </a:xfrm>
        </p:spPr>
        <p:txBody>
          <a:bodyPr>
            <a:normAutofit fontScale="70000" lnSpcReduction="20000"/>
          </a:bodyPr>
          <a:lstStyle/>
          <a:p>
            <a:r>
              <a:rPr lang="en-US" dirty="0" smtClean="0"/>
              <a:t>Via the </a:t>
            </a:r>
            <a:r>
              <a:rPr lang="en-US" dirty="0" err="1" smtClean="0"/>
              <a:t>Wilcoxan</a:t>
            </a:r>
            <a:r>
              <a:rPr lang="en-US" dirty="0" smtClean="0"/>
              <a:t>-Mann-Whitney test, the null hypothesis that the differences between the median RMSE values of background and non-background datasets are not significant can be rejected.</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2000" y="3352800"/>
            <a:ext cx="7620000" cy="3284711"/>
          </a:xfrm>
        </p:spPr>
      </p:pic>
    </p:spTree>
    <p:extLst>
      <p:ext uri="{BB962C8B-B14F-4D97-AF65-F5344CB8AC3E}">
        <p14:creationId xmlns:p14="http://schemas.microsoft.com/office/powerpoint/2010/main" val="32014193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a:t>
            </a:r>
            <a:r>
              <a:rPr lang="en-US" dirty="0" err="1" smtClean="0"/>
              <a:t>Wulsin’s</a:t>
            </a:r>
            <a:r>
              <a:rPr lang="en-US" dirty="0" smtClean="0"/>
              <a:t> F1 scores so poor?</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Closed data set, 11 subjects</a:t>
            </a:r>
          </a:p>
          <a:p>
            <a:pPr lvl="1"/>
            <a:r>
              <a:rPr lang="en-US" dirty="0" smtClean="0"/>
              <a:t>Using only a very small portion of all recorded data</a:t>
            </a:r>
          </a:p>
          <a:p>
            <a:pPr lvl="2"/>
            <a:r>
              <a:rPr lang="en-US" dirty="0" smtClean="0"/>
              <a:t>Randomly subsampled one thousand 2 minute segments across all channels from 13 2hr blocks where activity was prevalent</a:t>
            </a:r>
          </a:p>
          <a:p>
            <a:pPr lvl="2"/>
            <a:r>
              <a:rPr lang="en-US" dirty="0" smtClean="0"/>
              <a:t>The annotations comes from 50 random 2 min segments annotated over all channels</a:t>
            </a:r>
            <a:endParaRPr lang="en-US" dirty="0"/>
          </a:p>
        </p:txBody>
      </p:sp>
      <p:sp>
        <p:nvSpPr>
          <p:cNvPr id="4" name="Content Placeholder 3"/>
          <p:cNvSpPr>
            <a:spLocks noGrp="1"/>
          </p:cNvSpPr>
          <p:nvPr>
            <p:ph sz="half" idx="2"/>
          </p:nvPr>
        </p:nvSpPr>
        <p:spPr/>
        <p:txBody>
          <a:bodyPr>
            <a:normAutofit fontScale="77500" lnSpcReduction="20000"/>
          </a:bodyPr>
          <a:lstStyle/>
          <a:p>
            <a:r>
              <a:rPr lang="en-US" dirty="0" smtClean="0"/>
              <a:t>The Appraiser Bias Problem</a:t>
            </a:r>
          </a:p>
          <a:p>
            <a:pPr lvl="1"/>
            <a:r>
              <a:rPr lang="en-US" dirty="0"/>
              <a:t>“Human labeling of specific waveforms is itself a very difficult task, and the inter-rater reliability among board certified neurophysiologists is usually low [18, 21, 22]. For computational simplicity, we constrained our classifiers to only examine individual channel-seconds, when in reality experts incorporate much greater spatial and temporal information in their markings. These factors kept our expectations modest for the ultimate recall and precision of our classifiers.”</a:t>
            </a:r>
          </a:p>
          <a:p>
            <a:pPr lvl="1"/>
            <a:endParaRPr lang="en-US" dirty="0"/>
          </a:p>
        </p:txBody>
      </p:sp>
    </p:spTree>
    <p:extLst>
      <p:ext uri="{BB962C8B-B14F-4D97-AF65-F5344CB8AC3E}">
        <p14:creationId xmlns:p14="http://schemas.microsoft.com/office/powerpoint/2010/main" val="2374801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Methods</a:t>
            </a:r>
            <a:endParaRPr lang="en-US" dirty="0"/>
          </a:p>
        </p:txBody>
      </p:sp>
      <p:sp>
        <p:nvSpPr>
          <p:cNvPr id="3" name="Content Placeholder 2"/>
          <p:cNvSpPr>
            <a:spLocks noGrp="1"/>
          </p:cNvSpPr>
          <p:nvPr>
            <p:ph idx="1"/>
          </p:nvPr>
        </p:nvSpPr>
        <p:spPr>
          <a:xfrm>
            <a:off x="457200" y="1600200"/>
            <a:ext cx="5029200" cy="4876800"/>
          </a:xfrm>
        </p:spPr>
        <p:txBody>
          <a:bodyPr/>
          <a:lstStyle/>
          <a:p>
            <a:r>
              <a:rPr lang="en-US" dirty="0" smtClean="0"/>
              <a:t>EEG electrode mappings</a:t>
            </a:r>
          </a:p>
          <a:p>
            <a:pPr lvl="1"/>
            <a:r>
              <a:rPr lang="en-US" dirty="0" smtClean="0"/>
              <a:t>10-20 system, pictured</a:t>
            </a:r>
          </a:p>
          <a:p>
            <a:pPr lvl="1"/>
            <a:r>
              <a:rPr lang="en-US" dirty="0" smtClean="0"/>
              <a:t>Intracranial EEGs</a:t>
            </a:r>
          </a:p>
          <a:p>
            <a:r>
              <a:rPr lang="en-US" dirty="0" smtClean="0"/>
              <a:t>Filtering techniques</a:t>
            </a:r>
          </a:p>
          <a:p>
            <a:pPr lvl="1"/>
            <a:r>
              <a:rPr lang="en-US" dirty="0" smtClean="0"/>
              <a:t>Spatial filtering, known brain structures</a:t>
            </a:r>
          </a:p>
          <a:p>
            <a:pPr lvl="1"/>
            <a:r>
              <a:rPr lang="en-US" dirty="0" smtClean="0"/>
              <a:t>Artifact removal – eye blinks, muscle contractions</a:t>
            </a:r>
          </a:p>
          <a:p>
            <a:r>
              <a:rPr lang="en-US" dirty="0" smtClean="0"/>
              <a:t>Stimulus Triggers</a:t>
            </a:r>
          </a:p>
          <a:p>
            <a:pPr lvl="1"/>
            <a:r>
              <a:rPr lang="en-US" dirty="0" smtClean="0"/>
              <a:t>Evoked Response Potentials (ERPs)</a:t>
            </a:r>
          </a:p>
          <a:p>
            <a:pPr lvl="1"/>
            <a:r>
              <a:rPr lang="en-US" dirty="0" smtClean="0"/>
              <a:t>Medication or simulated stressors</a:t>
            </a:r>
          </a:p>
          <a:p>
            <a:pPr lvl="1"/>
            <a:r>
              <a:rPr lang="en-US" dirty="0" smtClean="0"/>
              <a:t>Objective movement tasks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524000"/>
            <a:ext cx="3593593" cy="4164759"/>
          </a:xfrm>
          <a:prstGeom prst="rect">
            <a:avLst/>
          </a:prstGeom>
        </p:spPr>
      </p:pic>
      <p:sp>
        <p:nvSpPr>
          <p:cNvPr id="5" name="TextBox 4"/>
          <p:cNvSpPr txBox="1"/>
          <p:nvPr/>
        </p:nvSpPr>
        <p:spPr>
          <a:xfrm>
            <a:off x="6324600" y="6396335"/>
            <a:ext cx="2829696" cy="461665"/>
          </a:xfrm>
          <a:prstGeom prst="rect">
            <a:avLst/>
          </a:prstGeom>
          <a:noFill/>
        </p:spPr>
        <p:txBody>
          <a:bodyPr wrap="square" rtlCol="0">
            <a:spAutoFit/>
          </a:bodyPr>
          <a:lstStyle/>
          <a:p>
            <a:r>
              <a:rPr lang="en-US" sz="800" dirty="0"/>
              <a:t>University of </a:t>
            </a:r>
            <a:r>
              <a:rPr lang="en-US" sz="800" dirty="0" smtClean="0"/>
              <a:t>San Diego. </a:t>
            </a:r>
            <a:r>
              <a:rPr lang="en-US" sz="800" dirty="0"/>
              <a:t>BCI2000 Wikipedia</a:t>
            </a:r>
            <a:r>
              <a:rPr lang="en-US" sz="800" dirty="0" smtClean="0"/>
              <a:t>. 2015. </a:t>
            </a:r>
            <a:r>
              <a:rPr lang="en-US" sz="800" dirty="0"/>
              <a:t>http://www.bci2000.org/wiki/index.php/User_Tutorial:EEG_Measurement_Setup.</a:t>
            </a:r>
          </a:p>
        </p:txBody>
      </p:sp>
    </p:spTree>
    <p:extLst>
      <p:ext uri="{BB962C8B-B14F-4D97-AF65-F5344CB8AC3E}">
        <p14:creationId xmlns:p14="http://schemas.microsoft.com/office/powerpoint/2010/main" val="2714035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Review</a:t>
            </a:r>
            <a:endParaRPr lang="en-US" dirty="0"/>
          </a:p>
        </p:txBody>
      </p:sp>
      <p:sp>
        <p:nvSpPr>
          <p:cNvPr id="3" name="Content Placeholder 2"/>
          <p:cNvSpPr>
            <a:spLocks noGrp="1"/>
          </p:cNvSpPr>
          <p:nvPr>
            <p:ph type="body" idx="1"/>
          </p:nvPr>
        </p:nvSpPr>
        <p:spPr/>
        <p:txBody>
          <a:bodyPr>
            <a:normAutofit fontScale="55000" lnSpcReduction="20000"/>
          </a:bodyPr>
          <a:lstStyle/>
          <a:p>
            <a:r>
              <a:rPr lang="en-US" dirty="0" smtClean="0"/>
              <a:t>Scott </a:t>
            </a:r>
            <a:r>
              <a:rPr lang="en-US" dirty="0" err="1" smtClean="0"/>
              <a:t>Makeig</a:t>
            </a:r>
            <a:r>
              <a:rPr lang="en-US" dirty="0"/>
              <a:t> </a:t>
            </a:r>
            <a:r>
              <a:rPr lang="en-US" dirty="0" smtClean="0"/>
              <a:t>et al. </a:t>
            </a:r>
            <a:r>
              <a:rPr lang="en-US" i="1" dirty="0" smtClean="0"/>
              <a:t>Mining Event-Related Brain Dynamics</a:t>
            </a:r>
          </a:p>
          <a:p>
            <a:endParaRPr lang="en-US" dirty="0" smtClean="0"/>
          </a:p>
          <a:p>
            <a:r>
              <a:rPr lang="en-US" dirty="0" err="1" smtClean="0"/>
              <a:t>Hanchuan</a:t>
            </a:r>
            <a:r>
              <a:rPr lang="en-US" dirty="0" smtClean="0"/>
              <a:t> Peng et al. </a:t>
            </a:r>
            <a:r>
              <a:rPr lang="en-US" i="1" dirty="0" smtClean="0"/>
              <a:t>Feature Selection Based on Mutual Information: Criteria of Max-Dependency, Max-Relevance, and Min-Redundancy</a:t>
            </a:r>
            <a:endParaRPr lang="en-US" dirty="0" smtClean="0"/>
          </a:p>
          <a:p>
            <a:endParaRPr lang="en-US" dirty="0" smtClean="0"/>
          </a:p>
          <a:p>
            <a:r>
              <a:rPr lang="en-US" dirty="0" smtClean="0"/>
              <a:t>D F </a:t>
            </a:r>
            <a:r>
              <a:rPr lang="en-US" dirty="0" err="1" smtClean="0"/>
              <a:t>Wulsin</a:t>
            </a:r>
            <a:r>
              <a:rPr lang="en-US" dirty="0" smtClean="0"/>
              <a:t> et al. </a:t>
            </a:r>
            <a:r>
              <a:rPr lang="en-US" i="1" dirty="0" smtClean="0"/>
              <a:t>Modeling </a:t>
            </a:r>
            <a:r>
              <a:rPr lang="en-US" i="1" dirty="0" err="1" smtClean="0"/>
              <a:t>electroenchephalography</a:t>
            </a:r>
            <a:r>
              <a:rPr lang="en-US" i="1" dirty="0" smtClean="0"/>
              <a:t> waveforms with semi-supervised deep belief nets: fast classification and anomaly measurement</a:t>
            </a:r>
            <a:endParaRPr lang="en-US" dirty="0"/>
          </a:p>
        </p:txBody>
      </p:sp>
    </p:spTree>
    <p:extLst>
      <p:ext uri="{BB962C8B-B14F-4D97-AF65-F5344CB8AC3E}">
        <p14:creationId xmlns:p14="http://schemas.microsoft.com/office/powerpoint/2010/main" val="3831435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Mining Brain </a:t>
            </a:r>
            <a:r>
              <a:rPr lang="en-US" dirty="0"/>
              <a:t>D</a:t>
            </a:r>
            <a:r>
              <a:rPr lang="en-US" dirty="0" smtClean="0"/>
              <a:t>ynamics</a:t>
            </a:r>
            <a:endParaRPr lang="en-US" dirty="0"/>
          </a:p>
        </p:txBody>
      </p:sp>
      <p:sp>
        <p:nvSpPr>
          <p:cNvPr id="4" name="Content Placeholder 3"/>
          <p:cNvSpPr>
            <a:spLocks noGrp="1"/>
          </p:cNvSpPr>
          <p:nvPr>
            <p:ph sz="half" idx="1"/>
          </p:nvPr>
        </p:nvSpPr>
        <p:spPr/>
        <p:txBody>
          <a:bodyPr/>
          <a:lstStyle/>
          <a:p>
            <a:r>
              <a:rPr lang="en-US" dirty="0" smtClean="0"/>
              <a:t>Using surface EEG activity to resolve physical location of brain activity and categorizing the associated stimulus response.</a:t>
            </a:r>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93895" y="1673225"/>
            <a:ext cx="3747209" cy="4718050"/>
          </a:xfrm>
        </p:spPr>
      </p:pic>
      <p:sp>
        <p:nvSpPr>
          <p:cNvPr id="7" name="TextBox 6"/>
          <p:cNvSpPr txBox="1"/>
          <p:nvPr/>
        </p:nvSpPr>
        <p:spPr>
          <a:xfrm>
            <a:off x="4876800" y="6642556"/>
            <a:ext cx="4277496" cy="215444"/>
          </a:xfrm>
          <a:prstGeom prst="rect">
            <a:avLst/>
          </a:prstGeom>
          <a:noFill/>
        </p:spPr>
        <p:txBody>
          <a:bodyPr wrap="square" rtlCol="0">
            <a:spAutoFit/>
          </a:bodyPr>
          <a:lstStyle/>
          <a:p>
            <a:r>
              <a:rPr lang="en-US" sz="800" dirty="0" smtClean="0"/>
              <a:t>Scott </a:t>
            </a:r>
            <a:r>
              <a:rPr lang="en-US" sz="800" dirty="0" err="1" smtClean="0"/>
              <a:t>Makeig</a:t>
            </a:r>
            <a:r>
              <a:rPr lang="en-US" sz="800" dirty="0" smtClean="0"/>
              <a:t>, et al</a:t>
            </a:r>
            <a:r>
              <a:rPr lang="en-US" sz="800" i="1" dirty="0" smtClean="0"/>
              <a:t>. Mining Event-Related Brain Dynamics</a:t>
            </a:r>
            <a:r>
              <a:rPr lang="en-US" sz="800" dirty="0" smtClean="0"/>
              <a:t>. TRENDS in Cog. Neuro. 2004.</a:t>
            </a:r>
            <a:endParaRPr lang="en-US" sz="800" dirty="0"/>
          </a:p>
        </p:txBody>
      </p:sp>
    </p:spTree>
    <p:extLst>
      <p:ext uri="{BB962C8B-B14F-4D97-AF65-F5344CB8AC3E}">
        <p14:creationId xmlns:p14="http://schemas.microsoft.com/office/powerpoint/2010/main" val="2051120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Event-related Potentials (ERPs)</a:t>
            </a:r>
            <a:endParaRPr lang="en-US" dirty="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90600" y="2590800"/>
            <a:ext cx="6705600" cy="3873694"/>
          </a:xfrm>
        </p:spPr>
      </p:pic>
      <p:sp>
        <p:nvSpPr>
          <p:cNvPr id="3" name="Content Placeholder 2"/>
          <p:cNvSpPr>
            <a:spLocks noGrp="1"/>
          </p:cNvSpPr>
          <p:nvPr>
            <p:ph sz="half" idx="1"/>
          </p:nvPr>
        </p:nvSpPr>
        <p:spPr>
          <a:xfrm>
            <a:off x="457200" y="1295400"/>
            <a:ext cx="8229600" cy="2110344"/>
          </a:xfrm>
        </p:spPr>
        <p:txBody>
          <a:bodyPr/>
          <a:lstStyle/>
          <a:p>
            <a:r>
              <a:rPr lang="en-US" dirty="0" smtClean="0"/>
              <a:t>Triggered in response to auditory or visual stimulus in all subjects with relatively consistent temporal resolution within a subject</a:t>
            </a:r>
            <a:endParaRPr lang="en-US" dirty="0"/>
          </a:p>
        </p:txBody>
      </p:sp>
      <p:sp>
        <p:nvSpPr>
          <p:cNvPr id="10" name="TextBox 9"/>
          <p:cNvSpPr txBox="1"/>
          <p:nvPr/>
        </p:nvSpPr>
        <p:spPr>
          <a:xfrm>
            <a:off x="0" y="6519446"/>
            <a:ext cx="9154296" cy="338554"/>
          </a:xfrm>
          <a:prstGeom prst="rect">
            <a:avLst/>
          </a:prstGeom>
          <a:noFill/>
        </p:spPr>
        <p:txBody>
          <a:bodyPr wrap="square" rtlCol="0">
            <a:spAutoFit/>
          </a:bodyPr>
          <a:lstStyle/>
          <a:p>
            <a:r>
              <a:rPr lang="en-US" sz="800" dirty="0"/>
              <a:t>University of Waterloo. Event Related Potential Lab. </a:t>
            </a:r>
            <a:r>
              <a:rPr lang="en-US" sz="800" dirty="0" smtClean="0"/>
              <a:t>2015.</a:t>
            </a:r>
          </a:p>
          <a:p>
            <a:r>
              <a:rPr lang="en-US" sz="800" dirty="0" smtClean="0"/>
              <a:t>https</a:t>
            </a:r>
            <a:r>
              <a:rPr lang="en-US" sz="800" dirty="0"/>
              <a:t>://uwaterloo.ca/event-related-potential-lab/about-event-related-potential-lab/our-research</a:t>
            </a:r>
          </a:p>
        </p:txBody>
      </p:sp>
    </p:spTree>
    <p:extLst>
      <p:ext uri="{BB962C8B-B14F-4D97-AF65-F5344CB8AC3E}">
        <p14:creationId xmlns:p14="http://schemas.microsoft.com/office/powerpoint/2010/main" val="8529066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1544</TotalTime>
  <Words>4486</Words>
  <Application>Microsoft Office PowerPoint</Application>
  <PresentationFormat>On-screen Show (4:3)</PresentationFormat>
  <Paragraphs>471</Paragraphs>
  <Slides>53</Slides>
  <Notes>18</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Clarity</vt:lpstr>
      <vt:lpstr>Establishing shared features in electroencephalograms</vt:lpstr>
      <vt:lpstr>Outline</vt:lpstr>
      <vt:lpstr>Background</vt:lpstr>
      <vt:lpstr>Motivation</vt:lpstr>
      <vt:lpstr>Applications</vt:lpstr>
      <vt:lpstr>Testing Methods</vt:lpstr>
      <vt:lpstr>Literature Review</vt:lpstr>
      <vt:lpstr>Mining Brain Dynamics</vt:lpstr>
      <vt:lpstr>Event-related Potentials (ERPs)</vt:lpstr>
      <vt:lpstr>Event-related Spectral Perturbations (ERSPs)</vt:lpstr>
      <vt:lpstr>Inter-trial Coherence (ITC)</vt:lpstr>
      <vt:lpstr>Data</vt:lpstr>
      <vt:lpstr>Independent Component Analysis (ICA)</vt:lpstr>
      <vt:lpstr>State space of event related dynamics</vt:lpstr>
      <vt:lpstr>Conclusion</vt:lpstr>
      <vt:lpstr>Feature Selection Based on Mutual Information</vt:lpstr>
      <vt:lpstr>Mutual Information</vt:lpstr>
      <vt:lpstr>Feature Selectors</vt:lpstr>
      <vt:lpstr>Feature Selectors, cont.</vt:lpstr>
      <vt:lpstr>Filters and Wrappers</vt:lpstr>
      <vt:lpstr>Classifiers and Data</vt:lpstr>
      <vt:lpstr>Data</vt:lpstr>
      <vt:lpstr>Wrapper Effectiveness, Classifier Error</vt:lpstr>
      <vt:lpstr>Computational Effectiveness</vt:lpstr>
      <vt:lpstr>Conclusion</vt:lpstr>
      <vt:lpstr>Semi-supervised Deep Belief Nets</vt:lpstr>
      <vt:lpstr>Data Sets and Evaluation</vt:lpstr>
      <vt:lpstr>Features</vt:lpstr>
      <vt:lpstr>Classifiers</vt:lpstr>
      <vt:lpstr>Classifiers, cont.</vt:lpstr>
      <vt:lpstr>Boltzmann Machines</vt:lpstr>
      <vt:lpstr>Deployment of DBN via Layers</vt:lpstr>
      <vt:lpstr>Results, classification</vt:lpstr>
      <vt:lpstr>Results, speed</vt:lpstr>
      <vt:lpstr>Conclusion</vt:lpstr>
      <vt:lpstr>Research Questions</vt:lpstr>
      <vt:lpstr>Questions</vt:lpstr>
      <vt:lpstr>Applications</vt:lpstr>
      <vt:lpstr>Potential Applications</vt:lpstr>
      <vt:lpstr>Thanks</vt:lpstr>
      <vt:lpstr>Backward and Forward Selection Error</vt:lpstr>
      <vt:lpstr>Max Dependency, more detail</vt:lpstr>
      <vt:lpstr>Optimal First-Order Incremental Selection</vt:lpstr>
      <vt:lpstr>Optimal First-Order Incremental Selection</vt:lpstr>
      <vt:lpstr>Parzen Window</vt:lpstr>
      <vt:lpstr>Wrapper Effectiveness, Error Change</vt:lpstr>
      <vt:lpstr>Wrapper Effectiveness, Missed Samples</vt:lpstr>
      <vt:lpstr>Wulsin Data Details</vt:lpstr>
      <vt:lpstr>Classifier Search Parameters</vt:lpstr>
      <vt:lpstr>DBM &amp; RBM details</vt:lpstr>
      <vt:lpstr>RBM learning</vt:lpstr>
      <vt:lpstr>Are the raw256 and feat16 data sets unique enough?</vt:lpstr>
      <vt:lpstr>Why are Wulsin’s F1 scores so poor?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PhD Preliminary Exam</dc:title>
  <dc:creator>NIL2</dc:creator>
  <cp:lastModifiedBy>NIL2</cp:lastModifiedBy>
  <cp:revision>119</cp:revision>
  <dcterms:created xsi:type="dcterms:W3CDTF">2015-11-30T20:55:29Z</dcterms:created>
  <dcterms:modified xsi:type="dcterms:W3CDTF">2015-12-03T16:03:07Z</dcterms:modified>
</cp:coreProperties>
</file>