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9"/>
  </p:notesMasterIdLst>
  <p:sldIdLst>
    <p:sldId id="256" r:id="rId2"/>
    <p:sldId id="263" r:id="rId3"/>
    <p:sldId id="346" r:id="rId4"/>
    <p:sldId id="257" r:id="rId5"/>
    <p:sldId id="289" r:id="rId6"/>
    <p:sldId id="292" r:id="rId7"/>
    <p:sldId id="294" r:id="rId8"/>
    <p:sldId id="298" r:id="rId9"/>
    <p:sldId id="264" r:id="rId10"/>
    <p:sldId id="299" r:id="rId11"/>
    <p:sldId id="368" r:id="rId12"/>
    <p:sldId id="300" r:id="rId13"/>
    <p:sldId id="322" r:id="rId14"/>
    <p:sldId id="323" r:id="rId15"/>
    <p:sldId id="324" r:id="rId16"/>
    <p:sldId id="325" r:id="rId17"/>
    <p:sldId id="326" r:id="rId18"/>
    <p:sldId id="328" r:id="rId19"/>
    <p:sldId id="327" r:id="rId20"/>
    <p:sldId id="329" r:id="rId21"/>
    <p:sldId id="330" r:id="rId22"/>
    <p:sldId id="331" r:id="rId23"/>
    <p:sldId id="332" r:id="rId24"/>
    <p:sldId id="301" r:id="rId25"/>
    <p:sldId id="318" r:id="rId26"/>
    <p:sldId id="312" r:id="rId27"/>
    <p:sldId id="313" r:id="rId28"/>
    <p:sldId id="333" r:id="rId29"/>
    <p:sldId id="334" r:id="rId30"/>
    <p:sldId id="314" r:id="rId31"/>
    <p:sldId id="338" r:id="rId32"/>
    <p:sldId id="336" r:id="rId33"/>
    <p:sldId id="339" r:id="rId34"/>
    <p:sldId id="315" r:id="rId35"/>
    <p:sldId id="335" r:id="rId36"/>
    <p:sldId id="347" r:id="rId37"/>
    <p:sldId id="337" r:id="rId38"/>
    <p:sldId id="340" r:id="rId39"/>
    <p:sldId id="316" r:id="rId40"/>
    <p:sldId id="348" r:id="rId41"/>
    <p:sldId id="341" r:id="rId42"/>
    <p:sldId id="344" r:id="rId43"/>
    <p:sldId id="345" r:id="rId44"/>
    <p:sldId id="372" r:id="rId45"/>
    <p:sldId id="373" r:id="rId46"/>
    <p:sldId id="374" r:id="rId47"/>
    <p:sldId id="319" r:id="rId48"/>
    <p:sldId id="320" r:id="rId49"/>
    <p:sldId id="349" r:id="rId50"/>
    <p:sldId id="365" r:id="rId51"/>
    <p:sldId id="366" r:id="rId52"/>
    <p:sldId id="367" r:id="rId53"/>
    <p:sldId id="363" r:id="rId54"/>
    <p:sldId id="364" r:id="rId55"/>
    <p:sldId id="362" r:id="rId56"/>
    <p:sldId id="385" r:id="rId57"/>
    <p:sldId id="371" r:id="rId58"/>
    <p:sldId id="369" r:id="rId59"/>
    <p:sldId id="370" r:id="rId60"/>
    <p:sldId id="380" r:id="rId61"/>
    <p:sldId id="386" r:id="rId62"/>
    <p:sldId id="387" r:id="rId63"/>
    <p:sldId id="350" r:id="rId64"/>
    <p:sldId id="375" r:id="rId65"/>
    <p:sldId id="351" r:id="rId66"/>
    <p:sldId id="352" r:id="rId67"/>
    <p:sldId id="376" r:id="rId68"/>
    <p:sldId id="383" r:id="rId69"/>
    <p:sldId id="384" r:id="rId70"/>
    <p:sldId id="377" r:id="rId71"/>
    <p:sldId id="354" r:id="rId72"/>
    <p:sldId id="378" r:id="rId73"/>
    <p:sldId id="353" r:id="rId74"/>
    <p:sldId id="379" r:id="rId75"/>
    <p:sldId id="381" r:id="rId76"/>
    <p:sldId id="382" r:id="rId77"/>
    <p:sldId id="356" r:id="rId7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633" autoAdjust="0"/>
    <p:restoredTop sz="76196" autoAdjust="0"/>
  </p:normalViewPr>
  <p:slideViewPr>
    <p:cSldViewPr snapToGrid="0">
      <p:cViewPr varScale="1">
        <p:scale>
          <a:sx n="83" d="100"/>
          <a:sy n="83" d="100"/>
        </p:scale>
        <p:origin x="172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85.emf"/><Relationship Id="rId1" Type="http://schemas.openxmlformats.org/officeDocument/2006/relationships/image" Target="../media/image84.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8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8.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image" Target="../media/image50.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2.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7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B87F94-8B5B-477B-AF48-4361E140F565}" type="datetimeFigureOut">
              <a:rPr lang="en-US" smtClean="0"/>
              <a:t>4/4/2019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876010-84D1-4012-8C35-CC1E37B4AA91}" type="slidenum">
              <a:rPr lang="en-US" smtClean="0"/>
              <a:t>‹#›</a:t>
            </a:fld>
            <a:endParaRPr lang="en-US"/>
          </a:p>
        </p:txBody>
      </p:sp>
    </p:spTree>
    <p:extLst>
      <p:ext uri="{BB962C8B-B14F-4D97-AF65-F5344CB8AC3E}">
        <p14:creationId xmlns:p14="http://schemas.microsoft.com/office/powerpoint/2010/main" val="11191184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Doctor Obeid for the introduction,</a:t>
            </a:r>
            <a:r>
              <a:rPr lang="en-US" baseline="0" dirty="0"/>
              <a:t> and thank you to everyone for coming out this morning. The title of my dissertation is Applications and Statistical Modeling of Electroencephalograms using Identity Vectors. Sounds wonderful and rolls off the tongue, but simply my interest was in how we can sort and catalogue EEG information.</a:t>
            </a:r>
            <a:endParaRPr lang="en-US" dirty="0"/>
          </a:p>
        </p:txBody>
      </p:sp>
      <p:sp>
        <p:nvSpPr>
          <p:cNvPr id="4" name="Slide Number Placeholder 3"/>
          <p:cNvSpPr>
            <a:spLocks noGrp="1"/>
          </p:cNvSpPr>
          <p:nvPr>
            <p:ph type="sldNum" sz="quarter" idx="10"/>
          </p:nvPr>
        </p:nvSpPr>
        <p:spPr/>
        <p:txBody>
          <a:bodyPr/>
          <a:lstStyle/>
          <a:p>
            <a:fld id="{D6876010-84D1-4012-8C35-CC1E37B4AA91}" type="slidenum">
              <a:rPr lang="en-US" smtClean="0"/>
              <a:t>1</a:t>
            </a:fld>
            <a:endParaRPr lang="en-US"/>
          </a:p>
        </p:txBody>
      </p:sp>
    </p:spTree>
    <p:extLst>
      <p:ext uri="{BB962C8B-B14F-4D97-AF65-F5344CB8AC3E}">
        <p14:creationId xmlns:p14="http://schemas.microsoft.com/office/powerpoint/2010/main" val="42384612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main ways I can address the various inconsistencies of previous research is to use a</a:t>
            </a:r>
            <a:r>
              <a:rPr lang="en-US" baseline="0" dirty="0"/>
              <a:t> diverse set of publically available data. Once such dataset, already frequently used by the EEG community, is the PNET dataset. It is built from 109 subjects performing motion tasks in accordance with a computer prompted protocol.</a:t>
            </a:r>
          </a:p>
          <a:p>
            <a:endParaRPr lang="en-US" baseline="0" dirty="0"/>
          </a:p>
          <a:p>
            <a:r>
              <a:rPr lang="en-US" baseline="0" dirty="0"/>
              <a:t>To add to this, I drew on the ever expanding TUH EEG Corps to provide abnormal, normal, and seizure recordings. This allowed me to touch upon the dominant research avenues of motion/</a:t>
            </a:r>
            <a:r>
              <a:rPr lang="en-US" baseline="0" dirty="0" err="1"/>
              <a:t>bci</a:t>
            </a:r>
            <a:r>
              <a:rPr lang="en-US" baseline="0" dirty="0"/>
              <a:t>, seizure, and bio-metrics by using all four datasets.</a:t>
            </a:r>
            <a:endParaRPr lang="en-US" dirty="0"/>
          </a:p>
        </p:txBody>
      </p:sp>
      <p:sp>
        <p:nvSpPr>
          <p:cNvPr id="4" name="Slide Number Placeholder 3"/>
          <p:cNvSpPr>
            <a:spLocks noGrp="1"/>
          </p:cNvSpPr>
          <p:nvPr>
            <p:ph type="sldNum" sz="quarter" idx="10"/>
          </p:nvPr>
        </p:nvSpPr>
        <p:spPr/>
        <p:txBody>
          <a:bodyPr/>
          <a:lstStyle/>
          <a:p>
            <a:fld id="{D6876010-84D1-4012-8C35-CC1E37B4AA91}" type="slidenum">
              <a:rPr lang="en-US" smtClean="0"/>
              <a:t>10</a:t>
            </a:fld>
            <a:endParaRPr lang="en-US"/>
          </a:p>
        </p:txBody>
      </p:sp>
    </p:spTree>
    <p:extLst>
      <p:ext uri="{BB962C8B-B14F-4D97-AF65-F5344CB8AC3E}">
        <p14:creationId xmlns:p14="http://schemas.microsoft.com/office/powerpoint/2010/main" val="29559389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features are also frequently changing, each</a:t>
            </a:r>
            <a:r>
              <a:rPr lang="en-US" baseline="0" dirty="0"/>
              <a:t> dataset was converted into three forms. PSD features are common within the EGG community for a variety of tasks and COH are to a lesser extend (often focused on motion/BCI classification). CEP features were features developed by the NEDC and are new to the field.</a:t>
            </a:r>
          </a:p>
          <a:p>
            <a:endParaRPr lang="en-US" baseline="0" dirty="0"/>
          </a:p>
          <a:p>
            <a:r>
              <a:rPr lang="en-US" baseline="0" dirty="0"/>
              <a:t>All three rely on converting the raw data from the time domain to the frequency domain and then assessing its energy for PSD, relationship to other electrodes for COH, or its energy and changes to that energy over time for the CEP features.</a:t>
            </a:r>
            <a:endParaRPr lang="en-US" dirty="0"/>
          </a:p>
        </p:txBody>
      </p:sp>
      <p:sp>
        <p:nvSpPr>
          <p:cNvPr id="4" name="Slide Number Placeholder 3"/>
          <p:cNvSpPr>
            <a:spLocks noGrp="1"/>
          </p:cNvSpPr>
          <p:nvPr>
            <p:ph type="sldNum" sz="quarter" idx="10"/>
          </p:nvPr>
        </p:nvSpPr>
        <p:spPr/>
        <p:txBody>
          <a:bodyPr/>
          <a:lstStyle/>
          <a:p>
            <a:fld id="{D6876010-84D1-4012-8C35-CC1E37B4AA91}" type="slidenum">
              <a:rPr lang="en-US" smtClean="0"/>
              <a:t>11</a:t>
            </a:fld>
            <a:endParaRPr lang="en-US"/>
          </a:p>
        </p:txBody>
      </p:sp>
    </p:spTree>
    <p:extLst>
      <p:ext uri="{BB962C8B-B14F-4D97-AF65-F5344CB8AC3E}">
        <p14:creationId xmlns:p14="http://schemas.microsoft.com/office/powerpoint/2010/main" val="23703534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Lastly I would need</a:t>
            </a:r>
            <a:r>
              <a:rPr lang="en-US" baseline="0" dirty="0"/>
              <a:t> to address what algorithms could be used across all these datasets and features. Fortunately I didn’t need to produce something wholly new, I only need to listen to doctor </a:t>
            </a:r>
            <a:r>
              <a:rPr lang="en-US" baseline="0" dirty="0" err="1"/>
              <a:t>Picone’s</a:t>
            </a:r>
            <a:r>
              <a:rPr lang="en-US" baseline="0" dirty="0"/>
              <a:t> suggestions and borrow from the speech community. </a:t>
            </a:r>
            <a:r>
              <a:rPr lang="en-US" dirty="0"/>
              <a:t>The speech recognition community addressed</a:t>
            </a:r>
            <a:r>
              <a:rPr lang="en-US" baseline="0" dirty="0"/>
              <a:t> subject verification, or for them speaker verification, using a technique called Identity Vectors. It’s inception produced improvements in subject verification tasks, and was later shown to be applicable to detecting the language of the speakers and then the accent of a speaker.</a:t>
            </a:r>
          </a:p>
          <a:p>
            <a:endParaRPr lang="en-US" baseline="0" dirty="0"/>
          </a:p>
          <a:p>
            <a:r>
              <a:rPr lang="en-US" baseline="0" dirty="0"/>
              <a:t>This was very encouraging as the potential level of detail mirrored the goals of cohort retrieval: being able to search across different hierarchies of the data – subject, condition, gender, age, </a:t>
            </a:r>
            <a:r>
              <a:rPr lang="en-US" baseline="0" dirty="0" err="1"/>
              <a:t>etc</a:t>
            </a:r>
            <a:endParaRPr lang="en-US" dirty="0"/>
          </a:p>
        </p:txBody>
      </p:sp>
      <p:sp>
        <p:nvSpPr>
          <p:cNvPr id="4" name="Slide Number Placeholder 3"/>
          <p:cNvSpPr>
            <a:spLocks noGrp="1"/>
          </p:cNvSpPr>
          <p:nvPr>
            <p:ph type="sldNum" sz="quarter" idx="10"/>
          </p:nvPr>
        </p:nvSpPr>
        <p:spPr/>
        <p:txBody>
          <a:bodyPr/>
          <a:lstStyle/>
          <a:p>
            <a:fld id="{D6876010-84D1-4012-8C35-CC1E37B4AA91}" type="slidenum">
              <a:rPr lang="en-US" smtClean="0"/>
              <a:t>12</a:t>
            </a:fld>
            <a:endParaRPr lang="en-US"/>
          </a:p>
        </p:txBody>
      </p:sp>
    </p:spTree>
    <p:extLst>
      <p:ext uri="{BB962C8B-B14F-4D97-AF65-F5344CB8AC3E}">
        <p14:creationId xmlns:p14="http://schemas.microsoft.com/office/powerpoint/2010/main" val="15804988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a:t>
            </a:r>
            <a:r>
              <a:rPr lang="en-US" baseline="0" dirty="0"/>
              <a:t> I-Vectors are takes a bit more to explain. At their core they are a dimension reduction technique built around generic models of larger datasets.</a:t>
            </a:r>
            <a:br>
              <a:rPr lang="en-US" baseline="0" dirty="0"/>
            </a:br>
            <a:br>
              <a:rPr lang="en-US" baseline="0" dirty="0"/>
            </a:br>
            <a:r>
              <a:rPr lang="en-US" baseline="0" dirty="0"/>
              <a:t>Given a training dataset a universal background model is constructed that best models the mathematical space. This UBM is then combined with an enrollment dataset to produce a total variability matrix that will control the mixtures within the UBM.</a:t>
            </a:r>
          </a:p>
          <a:p>
            <a:endParaRPr lang="en-US" baseline="0" dirty="0"/>
          </a:p>
          <a:p>
            <a:r>
              <a:rPr lang="en-US" baseline="0" dirty="0"/>
              <a:t>Once the UBM and TVM have been generated, the enrollment dataset (typically the known data) and the testing dataset (the unknown data) are converted into I-Vectors through probability estimations based on the UBM and a transformation to a new dimensional space by the TVM. This allows the sets of I-Vectors to be compared to each other via cosine similarity/cosine distance.</a:t>
            </a:r>
          </a:p>
          <a:p>
            <a:endParaRPr lang="en-US" baseline="0" dirty="0"/>
          </a:p>
          <a:p>
            <a:r>
              <a:rPr lang="en-US" baseline="0" dirty="0"/>
              <a:t>Most often, the L dimensions of the TVM are substantially smaller than the F*C dimensions of the UBM. In fact, each of the subjects in testing and enrollment is reduced from F*O dimensions down to just L dimensions meaning once the UBM and TVM are built, this process becomes less computational complex.</a:t>
            </a:r>
          </a:p>
        </p:txBody>
      </p:sp>
      <p:sp>
        <p:nvSpPr>
          <p:cNvPr id="4" name="Slide Number Placeholder 3"/>
          <p:cNvSpPr>
            <a:spLocks noGrp="1"/>
          </p:cNvSpPr>
          <p:nvPr>
            <p:ph type="sldNum" sz="quarter" idx="10"/>
          </p:nvPr>
        </p:nvSpPr>
        <p:spPr/>
        <p:txBody>
          <a:bodyPr/>
          <a:lstStyle/>
          <a:p>
            <a:fld id="{D6876010-84D1-4012-8C35-CC1E37B4AA91}" type="slidenum">
              <a:rPr lang="en-US" smtClean="0"/>
              <a:t>13</a:t>
            </a:fld>
            <a:endParaRPr lang="en-US"/>
          </a:p>
        </p:txBody>
      </p:sp>
    </p:spTree>
    <p:extLst>
      <p:ext uri="{BB962C8B-B14F-4D97-AF65-F5344CB8AC3E}">
        <p14:creationId xmlns:p14="http://schemas.microsoft.com/office/powerpoint/2010/main" val="36462793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a:t>
            </a:r>
            <a:r>
              <a:rPr lang="en-US" baseline="0" dirty="0"/>
              <a:t> of course, we all want to know what these models are and how they’re built. First, the UBM is constructed from the training data by using expectation maximization to fit optimal Gaussian mixture models. Here the results of building a 1,2 and 4 mixture GMM on the same dataset is shown. We can see how eventually the model learned, roughly, where the original distributions were centered.</a:t>
            </a:r>
            <a:endParaRPr lang="en-US" dirty="0"/>
          </a:p>
        </p:txBody>
      </p:sp>
      <p:sp>
        <p:nvSpPr>
          <p:cNvPr id="4" name="Slide Number Placeholder 3"/>
          <p:cNvSpPr>
            <a:spLocks noGrp="1"/>
          </p:cNvSpPr>
          <p:nvPr>
            <p:ph type="sldNum" sz="quarter" idx="10"/>
          </p:nvPr>
        </p:nvSpPr>
        <p:spPr/>
        <p:txBody>
          <a:bodyPr/>
          <a:lstStyle/>
          <a:p>
            <a:fld id="{D6876010-84D1-4012-8C35-CC1E37B4AA91}" type="slidenum">
              <a:rPr lang="en-US" smtClean="0"/>
              <a:t>14</a:t>
            </a:fld>
            <a:endParaRPr lang="en-US"/>
          </a:p>
        </p:txBody>
      </p:sp>
    </p:spTree>
    <p:extLst>
      <p:ext uri="{BB962C8B-B14F-4D97-AF65-F5344CB8AC3E}">
        <p14:creationId xmlns:p14="http://schemas.microsoft.com/office/powerpoint/2010/main" val="21270332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it achieves this, mathematically</a:t>
            </a:r>
            <a:r>
              <a:rPr lang="en-US" baseline="0" dirty="0"/>
              <a:t>, is by using the observations (o) to build means, (mu) variances (sigma), and weights (rho) for each mixture (c/C) within the UBM. Thus the process always starts with a UBM consisting of a single mixtures, as the previous slide showed.</a:t>
            </a:r>
            <a:endParaRPr lang="en-US" dirty="0"/>
          </a:p>
        </p:txBody>
      </p:sp>
      <p:sp>
        <p:nvSpPr>
          <p:cNvPr id="4" name="Slide Number Placeholder 3"/>
          <p:cNvSpPr>
            <a:spLocks noGrp="1"/>
          </p:cNvSpPr>
          <p:nvPr>
            <p:ph type="sldNum" sz="quarter" idx="10"/>
          </p:nvPr>
        </p:nvSpPr>
        <p:spPr/>
        <p:txBody>
          <a:bodyPr/>
          <a:lstStyle/>
          <a:p>
            <a:fld id="{D6876010-84D1-4012-8C35-CC1E37B4AA91}" type="slidenum">
              <a:rPr lang="en-US" smtClean="0"/>
              <a:t>15</a:t>
            </a:fld>
            <a:endParaRPr lang="en-US" dirty="0"/>
          </a:p>
        </p:txBody>
      </p:sp>
    </p:spTree>
    <p:extLst>
      <p:ext uri="{BB962C8B-B14F-4D97-AF65-F5344CB8AC3E}">
        <p14:creationId xmlns:p14="http://schemas.microsoft.com/office/powerpoint/2010/main" val="19808321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first mixture is optimized by evaluating all of the observations and updating</a:t>
            </a:r>
            <a:r>
              <a:rPr lang="en-US" baseline="0" dirty="0"/>
              <a:t> them based on the likelihood of the observations given the current UBM. This a vector quantization approach the updates based upon the weight and likelihoods of the samples against each mixture. The goal being to increase the likelihood of the individual mixtures ability to model the full space of the data. So for a single mixture, it attempts to find the ideal mean and variance. This initial mixture is then split into two by offsetting the original mixture by +/- the </a:t>
            </a:r>
            <a:r>
              <a:rPr lang="en-US" baseline="0" dirty="0" err="1"/>
              <a:t>squareroot</a:t>
            </a:r>
            <a:r>
              <a:rPr lang="en-US" baseline="0" dirty="0"/>
              <a:t> of the largest feature variance.</a:t>
            </a:r>
            <a:br>
              <a:rPr lang="en-US" baseline="0" dirty="0"/>
            </a:br>
            <a:br>
              <a:rPr lang="en-US" baseline="0" dirty="0"/>
            </a:br>
            <a:r>
              <a:rPr lang="en-US" baseline="0" dirty="0"/>
              <a:t>This process is thus iterative and assured to always match or exceed the previous UBM. For my work I did not set a threshold for control, but rather ran it for 20 iterations before producing the next mixture size.</a:t>
            </a:r>
            <a:br>
              <a:rPr lang="en-US" dirty="0"/>
            </a:br>
            <a:br>
              <a:rPr lang="en-US" dirty="0"/>
            </a:br>
            <a:r>
              <a:rPr lang="en-US" dirty="0"/>
              <a:t>Maximum Likelihood Parameter Estimation – adapting a set of vectors</a:t>
            </a:r>
            <a:r>
              <a:rPr lang="en-US" baseline="0" dirty="0"/>
              <a:t> X to the given UBM lambda. The approach assures a monotonic increase in the likelihood of the test vectors for the updated UBM via vector quantization. Thresholds or limits can be used, to control this process but in this work the EM algorithm would run 20 times before moving to the next mixture size. To step to the next mixture size 2-&gt; 4, the mean associated with the largest variance in each mixture is shifted +/- </a:t>
            </a:r>
            <a:r>
              <a:rPr lang="en-US" baseline="0" dirty="0" err="1"/>
              <a:t>sqrt</a:t>
            </a:r>
            <a:r>
              <a:rPr lang="en-US" baseline="0" dirty="0"/>
              <a:t>( that variance ) with the weights cut in half and the variances duplicated to new mixtures. </a:t>
            </a:r>
            <a:endParaRPr lang="en-US" dirty="0"/>
          </a:p>
        </p:txBody>
      </p:sp>
      <p:sp>
        <p:nvSpPr>
          <p:cNvPr id="4" name="Slide Number Placeholder 3"/>
          <p:cNvSpPr>
            <a:spLocks noGrp="1"/>
          </p:cNvSpPr>
          <p:nvPr>
            <p:ph type="sldNum" sz="quarter" idx="10"/>
          </p:nvPr>
        </p:nvSpPr>
        <p:spPr/>
        <p:txBody>
          <a:bodyPr/>
          <a:lstStyle/>
          <a:p>
            <a:fld id="{D6876010-84D1-4012-8C35-CC1E37B4AA91}" type="slidenum">
              <a:rPr lang="en-US" smtClean="0"/>
              <a:t>16</a:t>
            </a:fld>
            <a:endParaRPr lang="en-US" dirty="0"/>
          </a:p>
        </p:txBody>
      </p:sp>
    </p:spTree>
    <p:extLst>
      <p:ext uri="{BB962C8B-B14F-4D97-AF65-F5344CB8AC3E}">
        <p14:creationId xmlns:p14="http://schemas.microsoft.com/office/powerpoint/2010/main" val="17992677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other major component is the TVM, which is a transformation matrix that maps the C mixtures and F features into a smaller L dimensional space used by the resultant I-Vectors.</a:t>
            </a:r>
            <a:endParaRPr lang="en-US" dirty="0"/>
          </a:p>
        </p:txBody>
      </p:sp>
      <p:sp>
        <p:nvSpPr>
          <p:cNvPr id="4" name="Slide Number Placeholder 3"/>
          <p:cNvSpPr>
            <a:spLocks noGrp="1"/>
          </p:cNvSpPr>
          <p:nvPr>
            <p:ph type="sldNum" sz="quarter" idx="10"/>
          </p:nvPr>
        </p:nvSpPr>
        <p:spPr/>
        <p:txBody>
          <a:bodyPr/>
          <a:lstStyle/>
          <a:p>
            <a:fld id="{D6876010-84D1-4012-8C35-CC1E37B4AA91}" type="slidenum">
              <a:rPr lang="en-US" smtClean="0"/>
              <a:t>17</a:t>
            </a:fld>
            <a:endParaRPr lang="en-US" dirty="0"/>
          </a:p>
        </p:txBody>
      </p:sp>
    </p:spTree>
    <p:extLst>
      <p:ext uri="{BB962C8B-B14F-4D97-AF65-F5344CB8AC3E}">
        <p14:creationId xmlns:p14="http://schemas.microsoft.com/office/powerpoint/2010/main" val="29239030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That’s the slightly prolonged elevator pitch,</a:t>
            </a:r>
            <a:r>
              <a:rPr lang="en-US" baseline="0" dirty="0"/>
              <a:t> which hopefully provides a bit of context to the nature of this presentation. The remaining sections are outlined here. The next topic will be a brief introduction to the landscape of EEGs to place the context of this work within the EEG research community. Understanding the intersection of these topics is then used to explain the motivation for the research in greater detail. These details were then used to construct the three research aims which provided guidance for the experiments.</a:t>
            </a:r>
          </a:p>
          <a:p>
            <a:endParaRPr lang="en-US" baseline="0" dirty="0"/>
          </a:p>
          <a:p>
            <a:r>
              <a:rPr lang="en-US" baseline="0" dirty="0"/>
              <a:t>The experiments and associated techniques, datasets and evaluation metrics lead to the results of said experiments. The interpretation of this experiments is touched up as they are introduced, but their significance links the results back to the RAs and the original motivation/questions.</a:t>
            </a:r>
            <a:br>
              <a:rPr lang="en-US" baseline="0" dirty="0"/>
            </a:br>
            <a:br>
              <a:rPr lang="en-US" baseline="0" dirty="0"/>
            </a:br>
            <a:r>
              <a:rPr lang="en-US" baseline="0" dirty="0"/>
              <a:t>Finally I conclude with what this means for future research with regards to EEGs and the developed techniques introduced by the work.</a:t>
            </a:r>
          </a:p>
          <a:p>
            <a:endParaRPr lang="en-US" baseline="0" dirty="0"/>
          </a:p>
          <a:p>
            <a:r>
              <a:rPr lang="en-US" baseline="0" dirty="0"/>
              <a:t>What is:</a:t>
            </a:r>
            <a:br>
              <a:rPr lang="en-US" baseline="0" dirty="0"/>
            </a:br>
            <a:br>
              <a:rPr lang="en-US" baseline="0" dirty="0"/>
            </a:br>
            <a:r>
              <a:rPr lang="en-US" baseline="0" dirty="0"/>
              <a:t>N -&gt; likelihood of given observation e from the UBM lambda for a given mixture c, 0</a:t>
            </a:r>
            <a:r>
              <a:rPr lang="en-US" baseline="30000" dirty="0"/>
              <a:t>th</a:t>
            </a:r>
            <a:r>
              <a:rPr lang="en-US" baseline="0" dirty="0"/>
              <a:t> order BW statistic</a:t>
            </a:r>
          </a:p>
          <a:p>
            <a:r>
              <a:rPr lang="en-US" baseline="0" dirty="0"/>
              <a:t>F -&gt; mean of given observation given its likelihood for said UBM mixture, 1</a:t>
            </a:r>
            <a:r>
              <a:rPr lang="en-US" baseline="30000" dirty="0"/>
              <a:t>st</a:t>
            </a:r>
            <a:r>
              <a:rPr lang="en-US" baseline="0" dirty="0"/>
              <a:t> order BW statistic</a:t>
            </a:r>
          </a:p>
          <a:p>
            <a:r>
              <a:rPr lang="en-US" baseline="0" dirty="0"/>
              <a:t>t to O represent each `sample’ in the set matrix of observations e</a:t>
            </a:r>
          </a:p>
          <a:p>
            <a:endParaRPr lang="en-US" baseline="0" dirty="0"/>
          </a:p>
          <a:p>
            <a:r>
              <a:rPr lang="en-US" baseline="0" dirty="0"/>
              <a:t>Therefore </a:t>
            </a:r>
          </a:p>
          <a:p>
            <a:endParaRPr lang="en-US" baseline="0" dirty="0"/>
          </a:p>
          <a:p>
            <a:r>
              <a:rPr lang="en-US" baseline="0" dirty="0"/>
              <a:t>F hat is mean centered </a:t>
            </a:r>
            <a:r>
              <a:rPr lang="en-US" baseline="0" dirty="0" err="1"/>
              <a:t>supervector</a:t>
            </a:r>
            <a:r>
              <a:rPr lang="en-US" baseline="0" dirty="0"/>
              <a:t> distribution using the mean of the </a:t>
            </a:r>
            <a:r>
              <a:rPr lang="en-US" baseline="0" dirty="0" err="1"/>
              <a:t>ubms</a:t>
            </a:r>
            <a:r>
              <a:rPr lang="en-US" baseline="0" dirty="0"/>
              <a:t> from each mixture against the proportional shifts of F</a:t>
            </a:r>
            <a:endParaRPr lang="en-US" dirty="0"/>
          </a:p>
        </p:txBody>
      </p:sp>
      <p:sp>
        <p:nvSpPr>
          <p:cNvPr id="4" name="Slide Number Placeholder 3"/>
          <p:cNvSpPr>
            <a:spLocks noGrp="1"/>
          </p:cNvSpPr>
          <p:nvPr>
            <p:ph type="sldNum" sz="quarter" idx="10"/>
          </p:nvPr>
        </p:nvSpPr>
        <p:spPr/>
        <p:txBody>
          <a:bodyPr/>
          <a:lstStyle/>
          <a:p>
            <a:fld id="{D6876010-84D1-4012-8C35-CC1E37B4AA91}" type="slidenum">
              <a:rPr lang="en-US" smtClean="0"/>
              <a:t>18</a:t>
            </a:fld>
            <a:endParaRPr lang="en-US" dirty="0"/>
          </a:p>
        </p:txBody>
      </p:sp>
    </p:spTree>
    <p:extLst>
      <p:ext uri="{BB962C8B-B14F-4D97-AF65-F5344CB8AC3E}">
        <p14:creationId xmlns:p14="http://schemas.microsoft.com/office/powerpoint/2010/main" val="9396613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the statistics from the training dataset are found, a</a:t>
            </a:r>
            <a:r>
              <a:rPr lang="en-US" baseline="0" dirty="0"/>
              <a:t>n initial estimate of the TVM (T) is generated from the variances of the UBM. This is necessary as an initial estimate to again start VQ based EM to resolve a suitable TVM. In some instances both an initial w and T can be generated or, as in our case, the initial T is used to generate a w for the first iteration. Then the likelihoods (N) are paired with the inverted IV w and applied against the weighted mean shifts of F to produce matrix K. Together A and K operate as the values and percentages that modify the existing TVM into a new one that maps into a stronger or equally likely model of the training data statistics and UBM.</a:t>
            </a:r>
            <a:endParaRPr lang="en-US" dirty="0"/>
          </a:p>
        </p:txBody>
      </p:sp>
      <p:sp>
        <p:nvSpPr>
          <p:cNvPr id="4" name="Slide Number Placeholder 3"/>
          <p:cNvSpPr>
            <a:spLocks noGrp="1"/>
          </p:cNvSpPr>
          <p:nvPr>
            <p:ph type="sldNum" sz="quarter" idx="10"/>
          </p:nvPr>
        </p:nvSpPr>
        <p:spPr/>
        <p:txBody>
          <a:bodyPr/>
          <a:lstStyle/>
          <a:p>
            <a:fld id="{D6876010-84D1-4012-8C35-CC1E37B4AA91}" type="slidenum">
              <a:rPr lang="en-US" smtClean="0"/>
              <a:t>19</a:t>
            </a:fld>
            <a:endParaRPr lang="en-US" dirty="0"/>
          </a:p>
        </p:txBody>
      </p:sp>
    </p:spTree>
    <p:extLst>
      <p:ext uri="{BB962C8B-B14F-4D97-AF65-F5344CB8AC3E}">
        <p14:creationId xmlns:p14="http://schemas.microsoft.com/office/powerpoint/2010/main" val="16134107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EEGs are complex</a:t>
            </a:r>
            <a:r>
              <a:rPr lang="en-US" baseline="0" dirty="0"/>
              <a:t> signals generated by our brains so organizing them isn’t straightforward. In fact, the task can be quite difficult given EEGs represent all the activity going on within us. The major goal of my research, were it to become my career, would be to develop a way to organize EEG data on multiple levels that allows data to be indexed against known and unknown recordings. Similar to how a search engine can return related topics to a given query, the same should be possible for EEGs.</a:t>
            </a:r>
            <a:br>
              <a:rPr lang="en-US" baseline="0" dirty="0"/>
            </a:br>
            <a:br>
              <a:rPr lang="en-US" baseline="0" dirty="0"/>
            </a:br>
            <a:r>
              <a:rPr lang="en-US" baseline="0" dirty="0"/>
              <a:t>If given 3 known recordings and a new recording, can we tell how similar, or dissimilar, Z is from A, B, and C? This could be applicable if each of these are distinct people and we need to find more recordings from Z or if Z is a seizure patient and we wish to locate patients with similar seizure events. The limit would ideally be the context of the query and not our limited understanding of the recordings.</a:t>
            </a:r>
            <a:endParaRPr lang="en-US" dirty="0"/>
          </a:p>
        </p:txBody>
      </p:sp>
      <p:sp>
        <p:nvSpPr>
          <p:cNvPr id="4" name="Slide Number Placeholder 3"/>
          <p:cNvSpPr>
            <a:spLocks noGrp="1"/>
          </p:cNvSpPr>
          <p:nvPr>
            <p:ph type="sldNum" sz="quarter" idx="10"/>
          </p:nvPr>
        </p:nvSpPr>
        <p:spPr/>
        <p:txBody>
          <a:bodyPr/>
          <a:lstStyle/>
          <a:p>
            <a:fld id="{D6876010-84D1-4012-8C35-CC1E37B4AA91}" type="slidenum">
              <a:rPr lang="en-US" smtClean="0"/>
              <a:t>2</a:t>
            </a:fld>
            <a:endParaRPr lang="en-US"/>
          </a:p>
        </p:txBody>
      </p:sp>
    </p:spTree>
    <p:extLst>
      <p:ext uri="{BB962C8B-B14F-4D97-AF65-F5344CB8AC3E}">
        <p14:creationId xmlns:p14="http://schemas.microsoft.com/office/powerpoint/2010/main" val="30957874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I-Vectors are eventually produced by using the TVM in conjunction with the means from the UBM and a subject specific set of means learned from the observation data (epochs in the testing dataset). These can then be evaluated by taking the product of two I-Vectors normalized by their magnitude.</a:t>
            </a:r>
            <a:endParaRPr lang="en-US" dirty="0"/>
          </a:p>
        </p:txBody>
      </p:sp>
      <p:sp>
        <p:nvSpPr>
          <p:cNvPr id="4" name="Slide Number Placeholder 3"/>
          <p:cNvSpPr>
            <a:spLocks noGrp="1"/>
          </p:cNvSpPr>
          <p:nvPr>
            <p:ph type="sldNum" sz="quarter" idx="10"/>
          </p:nvPr>
        </p:nvSpPr>
        <p:spPr/>
        <p:txBody>
          <a:bodyPr/>
          <a:lstStyle/>
          <a:p>
            <a:fld id="{D6876010-84D1-4012-8C35-CC1E37B4AA91}" type="slidenum">
              <a:rPr lang="en-US" smtClean="0"/>
              <a:t>20</a:t>
            </a:fld>
            <a:endParaRPr lang="en-US" dirty="0"/>
          </a:p>
        </p:txBody>
      </p:sp>
    </p:spTree>
    <p:extLst>
      <p:ext uri="{BB962C8B-B14F-4D97-AF65-F5344CB8AC3E}">
        <p14:creationId xmlns:p14="http://schemas.microsoft.com/office/powerpoint/2010/main" val="15638113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evaluation</a:t>
            </a:r>
            <a:r>
              <a:rPr lang="en-US" baseline="0" dirty="0"/>
              <a:t> of the GMM-UBMs follows a similar process based on the likelihoods of the observations for the testing data. Here each subject is given a GMM which is used to differentiate it from not only the other subjects, but also the </a:t>
            </a:r>
            <a:r>
              <a:rPr lang="en-US" baseline="0" dirty="0" err="1"/>
              <a:t>underyling</a:t>
            </a:r>
            <a:r>
              <a:rPr lang="en-US" baseline="0" dirty="0"/>
              <a:t> UBM.</a:t>
            </a:r>
            <a:endParaRPr lang="en-US" dirty="0"/>
          </a:p>
        </p:txBody>
      </p:sp>
      <p:sp>
        <p:nvSpPr>
          <p:cNvPr id="4" name="Slide Number Placeholder 3"/>
          <p:cNvSpPr>
            <a:spLocks noGrp="1"/>
          </p:cNvSpPr>
          <p:nvPr>
            <p:ph type="sldNum" sz="quarter" idx="10"/>
          </p:nvPr>
        </p:nvSpPr>
        <p:spPr/>
        <p:txBody>
          <a:bodyPr/>
          <a:lstStyle/>
          <a:p>
            <a:fld id="{D6876010-84D1-4012-8C35-CC1E37B4AA91}" type="slidenum">
              <a:rPr lang="en-US" smtClean="0"/>
              <a:t>21</a:t>
            </a:fld>
            <a:endParaRPr lang="en-US" dirty="0"/>
          </a:p>
        </p:txBody>
      </p:sp>
    </p:spTree>
    <p:extLst>
      <p:ext uri="{BB962C8B-B14F-4D97-AF65-F5344CB8AC3E}">
        <p14:creationId xmlns:p14="http://schemas.microsoft.com/office/powerpoint/2010/main" val="30600565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Mahalanobis</a:t>
            </a:r>
            <a:r>
              <a:rPr lang="en-US" dirty="0"/>
              <a:t> classifier used by La Rocca.</a:t>
            </a:r>
            <a:br>
              <a:rPr lang="en-US" dirty="0"/>
            </a:br>
            <a:br>
              <a:rPr lang="en-US" dirty="0"/>
            </a:br>
            <a:r>
              <a:rPr lang="en-US" dirty="0"/>
              <a:t>Uses enrollment</a:t>
            </a:r>
            <a:r>
              <a:rPr lang="en-US" baseline="0" dirty="0"/>
              <a:t> data to build means of each subject and generate a pooled covariance matrix. Then evaluates this against the observations in the testing data to produce distances between the known models from enrollment and unknown testing data.</a:t>
            </a:r>
            <a:br>
              <a:rPr lang="en-US" dirty="0"/>
            </a:br>
            <a:br>
              <a:rPr lang="en-US" dirty="0"/>
            </a:br>
            <a:endParaRPr lang="en-US" dirty="0"/>
          </a:p>
        </p:txBody>
      </p:sp>
      <p:sp>
        <p:nvSpPr>
          <p:cNvPr id="4" name="Slide Number Placeholder 3"/>
          <p:cNvSpPr>
            <a:spLocks noGrp="1"/>
          </p:cNvSpPr>
          <p:nvPr>
            <p:ph type="sldNum" sz="quarter" idx="10"/>
          </p:nvPr>
        </p:nvSpPr>
        <p:spPr/>
        <p:txBody>
          <a:bodyPr/>
          <a:lstStyle/>
          <a:p>
            <a:fld id="{D6876010-84D1-4012-8C35-CC1E37B4AA91}" type="slidenum">
              <a:rPr lang="en-US" smtClean="0"/>
              <a:t>22</a:t>
            </a:fld>
            <a:endParaRPr lang="en-US"/>
          </a:p>
        </p:txBody>
      </p:sp>
    </p:spTree>
    <p:extLst>
      <p:ext uri="{BB962C8B-B14F-4D97-AF65-F5344CB8AC3E}">
        <p14:creationId xmlns:p14="http://schemas.microsoft.com/office/powerpoint/2010/main" val="26677650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 sure to note that the EER calculation takes into account</a:t>
            </a:r>
            <a:r>
              <a:rPr lang="en-US" baseline="0" dirty="0"/>
              <a:t> the order (weight) of the TP and FN when resolving the ultimate value. Thus a TP with a distance larger than another’s FN increases the EER. Essentially this really shows how well separation is occurring independent of a given subject matching with the right target.</a:t>
            </a:r>
            <a:endParaRPr lang="en-US" dirty="0"/>
          </a:p>
        </p:txBody>
      </p:sp>
      <p:sp>
        <p:nvSpPr>
          <p:cNvPr id="4" name="Slide Number Placeholder 3"/>
          <p:cNvSpPr>
            <a:spLocks noGrp="1"/>
          </p:cNvSpPr>
          <p:nvPr>
            <p:ph type="sldNum" sz="quarter" idx="10"/>
          </p:nvPr>
        </p:nvSpPr>
        <p:spPr/>
        <p:txBody>
          <a:bodyPr/>
          <a:lstStyle/>
          <a:p>
            <a:fld id="{D6876010-84D1-4012-8C35-CC1E37B4AA91}" type="slidenum">
              <a:rPr lang="en-US" smtClean="0"/>
              <a:t>23</a:t>
            </a:fld>
            <a:endParaRPr lang="en-US"/>
          </a:p>
        </p:txBody>
      </p:sp>
    </p:spTree>
    <p:extLst>
      <p:ext uri="{BB962C8B-B14F-4D97-AF65-F5344CB8AC3E}">
        <p14:creationId xmlns:p14="http://schemas.microsoft.com/office/powerpoint/2010/main" val="38360159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a:t>
            </a:r>
            <a:r>
              <a:rPr lang="en-US" baseline="0" dirty="0"/>
              <a:t> </a:t>
            </a:r>
            <a:r>
              <a:rPr lang="en-US" baseline="0"/>
              <a:t>the slide.</a:t>
            </a:r>
            <a:endParaRPr lang="en-US" dirty="0"/>
          </a:p>
        </p:txBody>
      </p:sp>
      <p:sp>
        <p:nvSpPr>
          <p:cNvPr id="4" name="Slide Number Placeholder 3"/>
          <p:cNvSpPr>
            <a:spLocks noGrp="1"/>
          </p:cNvSpPr>
          <p:nvPr>
            <p:ph type="sldNum" sz="quarter" idx="10"/>
          </p:nvPr>
        </p:nvSpPr>
        <p:spPr/>
        <p:txBody>
          <a:bodyPr/>
          <a:lstStyle/>
          <a:p>
            <a:fld id="{D6876010-84D1-4012-8C35-CC1E37B4AA91}" type="slidenum">
              <a:rPr lang="en-US" smtClean="0"/>
              <a:t>24</a:t>
            </a:fld>
            <a:endParaRPr lang="en-US"/>
          </a:p>
        </p:txBody>
      </p:sp>
    </p:spTree>
    <p:extLst>
      <p:ext uri="{BB962C8B-B14F-4D97-AF65-F5344CB8AC3E}">
        <p14:creationId xmlns:p14="http://schemas.microsoft.com/office/powerpoint/2010/main" val="29039952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these research aims, a series</a:t>
            </a:r>
            <a:r>
              <a:rPr lang="en-US" baseline="0" dirty="0"/>
              <a:t> of experiments was devised to develop, test, validate and understand how I-Vectors fit within the EEG processing and subject verification landscape.</a:t>
            </a:r>
            <a:endParaRPr lang="en-US" dirty="0"/>
          </a:p>
        </p:txBody>
      </p:sp>
      <p:sp>
        <p:nvSpPr>
          <p:cNvPr id="4" name="Slide Number Placeholder 3"/>
          <p:cNvSpPr>
            <a:spLocks noGrp="1"/>
          </p:cNvSpPr>
          <p:nvPr>
            <p:ph type="sldNum" sz="quarter" idx="10"/>
          </p:nvPr>
        </p:nvSpPr>
        <p:spPr/>
        <p:txBody>
          <a:bodyPr/>
          <a:lstStyle/>
          <a:p>
            <a:fld id="{D6876010-84D1-4012-8C35-CC1E37B4AA91}" type="slidenum">
              <a:rPr lang="en-US" smtClean="0"/>
              <a:t>25</a:t>
            </a:fld>
            <a:endParaRPr lang="en-US"/>
          </a:p>
        </p:txBody>
      </p:sp>
    </p:spTree>
    <p:extLst>
      <p:ext uri="{BB962C8B-B14F-4D97-AF65-F5344CB8AC3E}">
        <p14:creationId xmlns:p14="http://schemas.microsoft.com/office/powerpoint/2010/main" val="9944516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aim</a:t>
            </a:r>
            <a:r>
              <a:rPr lang="en-US" baseline="0" dirty="0"/>
              <a:t> of the preliminary experiments was to see if the technique worked. Here, when building I-Vectors for each trial from data containing only the 12 motion trials or the full 14, the performance of I-Vectors is quite strong compared to their GMM-UBM counterpart. This was encouraging and indicated the technique had been developed correctly for EEGs, as it was compared against a more commonly used GMM-UBM technique. However, a comparison to a similar public experiment was necessary.</a:t>
            </a:r>
            <a:endParaRPr lang="en-US" dirty="0"/>
          </a:p>
        </p:txBody>
      </p:sp>
      <p:sp>
        <p:nvSpPr>
          <p:cNvPr id="4" name="Slide Number Placeholder 3"/>
          <p:cNvSpPr>
            <a:spLocks noGrp="1"/>
          </p:cNvSpPr>
          <p:nvPr>
            <p:ph type="sldNum" sz="quarter" idx="10"/>
          </p:nvPr>
        </p:nvSpPr>
        <p:spPr/>
        <p:txBody>
          <a:bodyPr/>
          <a:lstStyle/>
          <a:p>
            <a:fld id="{D6876010-84D1-4012-8C35-CC1E37B4AA91}" type="slidenum">
              <a:rPr lang="en-US" smtClean="0"/>
              <a:t>26</a:t>
            </a:fld>
            <a:endParaRPr lang="en-US"/>
          </a:p>
        </p:txBody>
      </p:sp>
    </p:spTree>
    <p:extLst>
      <p:ext uri="{BB962C8B-B14F-4D97-AF65-F5344CB8AC3E}">
        <p14:creationId xmlns:p14="http://schemas.microsoft.com/office/powerpoint/2010/main" val="14491734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we verified our reconstruction of their experiment produced similar results. The </a:t>
            </a:r>
            <a:r>
              <a:rPr lang="en-US" dirty="0" err="1"/>
              <a:t>mCCR</a:t>
            </a:r>
            <a:r>
              <a:rPr lang="en-US" dirty="0"/>
              <a:t> Mahal results indicate we were very close. The individual distribution of each channel is shown</a:t>
            </a:r>
            <a:r>
              <a:rPr lang="en-US" baseline="0" dirty="0"/>
              <a:t> in the bar plots on the left. With the PSD features being optimal for all the tested algorithms, they were the ones used for the UBM and epoch sweep.</a:t>
            </a:r>
            <a:endParaRPr lang="en-US" dirty="0"/>
          </a:p>
        </p:txBody>
      </p:sp>
      <p:sp>
        <p:nvSpPr>
          <p:cNvPr id="4" name="Slide Number Placeholder 3"/>
          <p:cNvSpPr>
            <a:spLocks noGrp="1"/>
          </p:cNvSpPr>
          <p:nvPr>
            <p:ph type="sldNum" sz="quarter" idx="10"/>
          </p:nvPr>
        </p:nvSpPr>
        <p:spPr/>
        <p:txBody>
          <a:bodyPr/>
          <a:lstStyle/>
          <a:p>
            <a:fld id="{D6876010-84D1-4012-8C35-CC1E37B4AA91}" type="slidenum">
              <a:rPr lang="en-US" smtClean="0"/>
              <a:t>27</a:t>
            </a:fld>
            <a:endParaRPr lang="en-US"/>
          </a:p>
        </p:txBody>
      </p:sp>
    </p:spTree>
    <p:extLst>
      <p:ext uri="{BB962C8B-B14F-4D97-AF65-F5344CB8AC3E}">
        <p14:creationId xmlns:p14="http://schemas.microsoft.com/office/powerpoint/2010/main" val="32489299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each algorithm was</a:t>
            </a:r>
            <a:r>
              <a:rPr lang="en-US" baseline="0" dirty="0"/>
              <a:t> evaluated using the full 14 trials of the PNET data over a range of UBM mixtures and epoch durations ( 10, 5, 2, and 1 seconds ). The GMM-UBM and I-Vector performance surpassed that of the </a:t>
            </a:r>
            <a:r>
              <a:rPr lang="en-US" baseline="0" dirty="0" err="1"/>
              <a:t>Mahalanobis</a:t>
            </a:r>
            <a:r>
              <a:rPr lang="en-US" baseline="0" dirty="0"/>
              <a:t> classifier, and the I-Vector matched and slightly exceeded the performance of the GMM-UBMs for best performance overall when using the epochs with a 2s duration.</a:t>
            </a:r>
            <a:br>
              <a:rPr lang="en-US" baseline="0" dirty="0"/>
            </a:br>
            <a:br>
              <a:rPr lang="en-US" baseline="0" dirty="0"/>
            </a:br>
            <a:r>
              <a:rPr lang="en-US" baseline="0" dirty="0"/>
              <a:t>This was published in 2018/2019 in a paper that touched on both RA1, parameter sweeps, and RA2 comparative performance. However, a deeper dive on the parameters was necessary.</a:t>
            </a:r>
            <a:endParaRPr lang="en-US" dirty="0"/>
          </a:p>
        </p:txBody>
      </p:sp>
      <p:sp>
        <p:nvSpPr>
          <p:cNvPr id="4" name="Slide Number Placeholder 3"/>
          <p:cNvSpPr>
            <a:spLocks noGrp="1"/>
          </p:cNvSpPr>
          <p:nvPr>
            <p:ph type="sldNum" sz="quarter" idx="10"/>
          </p:nvPr>
        </p:nvSpPr>
        <p:spPr/>
        <p:txBody>
          <a:bodyPr/>
          <a:lstStyle/>
          <a:p>
            <a:fld id="{D6876010-84D1-4012-8C35-CC1E37B4AA91}" type="slidenum">
              <a:rPr lang="en-US" smtClean="0"/>
              <a:t>28</a:t>
            </a:fld>
            <a:endParaRPr lang="en-US"/>
          </a:p>
        </p:txBody>
      </p:sp>
    </p:spTree>
    <p:extLst>
      <p:ext uri="{BB962C8B-B14F-4D97-AF65-F5344CB8AC3E}">
        <p14:creationId xmlns:p14="http://schemas.microsoft.com/office/powerpoint/2010/main" val="1809752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were a number</a:t>
            </a:r>
            <a:r>
              <a:rPr lang="en-US" baseline="0" dirty="0"/>
              <a:t> of parameters to evaluate making the core experiments complicated in terms of their variations. However, from the results of the baseline experiments the epoch duration was prune to include only 10s and 2s epochs. Despite the strength of the PSD features, all three feature sets remained in play as the datasets were expanded to include TUHEEG data. The number of epochs (samples) given for the testing data (the target data we wanted to match) became controlled as well. This left the parameters for the UBMs, TVMs, and LDA dimensions. With all this data it was necessary to refine the CRR and EER as the performance metrics and convert them to a metric that combine both, called the C Metric. As a reminder the C Metric subtracts the EER from the CRR and a threshold of 0.75 was given as a reference point across these experiments.</a:t>
            </a:r>
            <a:endParaRPr lang="en-US" dirty="0"/>
          </a:p>
        </p:txBody>
      </p:sp>
      <p:sp>
        <p:nvSpPr>
          <p:cNvPr id="4" name="Slide Number Placeholder 3"/>
          <p:cNvSpPr>
            <a:spLocks noGrp="1"/>
          </p:cNvSpPr>
          <p:nvPr>
            <p:ph type="sldNum" sz="quarter" idx="10"/>
          </p:nvPr>
        </p:nvSpPr>
        <p:spPr/>
        <p:txBody>
          <a:bodyPr/>
          <a:lstStyle/>
          <a:p>
            <a:fld id="{D6876010-84D1-4012-8C35-CC1E37B4AA91}" type="slidenum">
              <a:rPr lang="en-US" smtClean="0"/>
              <a:t>29</a:t>
            </a:fld>
            <a:endParaRPr lang="en-US"/>
          </a:p>
        </p:txBody>
      </p:sp>
    </p:spTree>
    <p:extLst>
      <p:ext uri="{BB962C8B-B14F-4D97-AF65-F5344CB8AC3E}">
        <p14:creationId xmlns:p14="http://schemas.microsoft.com/office/powerpoint/2010/main" val="34054730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achieve such a complete</a:t>
            </a:r>
            <a:r>
              <a:rPr lang="en-US" baseline="0" dirty="0"/>
              <a:t> system as a PhD student was not tenable. So instead, I worked on addressing a solution by developing a bio-metric subject verification system. If given three recordings can I tell which one is mine and then how similar other recordings are to mine. This an active area within the EEG research community, but has not yet reached maturity.</a:t>
            </a:r>
          </a:p>
        </p:txBody>
      </p:sp>
      <p:sp>
        <p:nvSpPr>
          <p:cNvPr id="4" name="Slide Number Placeholder 3"/>
          <p:cNvSpPr>
            <a:spLocks noGrp="1"/>
          </p:cNvSpPr>
          <p:nvPr>
            <p:ph type="sldNum" sz="quarter" idx="10"/>
          </p:nvPr>
        </p:nvSpPr>
        <p:spPr/>
        <p:txBody>
          <a:bodyPr/>
          <a:lstStyle/>
          <a:p>
            <a:fld id="{D6876010-84D1-4012-8C35-CC1E37B4AA91}" type="slidenum">
              <a:rPr lang="en-US" smtClean="0"/>
              <a:t>3</a:t>
            </a:fld>
            <a:endParaRPr lang="en-US"/>
          </a:p>
        </p:txBody>
      </p:sp>
    </p:spTree>
    <p:extLst>
      <p:ext uri="{BB962C8B-B14F-4D97-AF65-F5344CB8AC3E}">
        <p14:creationId xmlns:p14="http://schemas.microsoft.com/office/powerpoint/2010/main" val="23888565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As an example, the results of the TUH </a:t>
            </a:r>
            <a:r>
              <a:rPr lang="en-US" baseline="0" dirty="0" err="1"/>
              <a:t>Abn</a:t>
            </a:r>
            <a:r>
              <a:rPr lang="en-US" baseline="0" dirty="0"/>
              <a:t>, </a:t>
            </a:r>
            <a:r>
              <a:rPr lang="en-US" baseline="0" dirty="0" err="1"/>
              <a:t>Nrm</a:t>
            </a:r>
            <a:r>
              <a:rPr lang="en-US" baseline="0" dirty="0"/>
              <a:t> and </a:t>
            </a:r>
            <a:r>
              <a:rPr lang="en-US" baseline="0" dirty="0" err="1"/>
              <a:t>Szr</a:t>
            </a:r>
            <a:r>
              <a:rPr lang="en-US" baseline="0" dirty="0"/>
              <a:t> datasets are shown over a range of </a:t>
            </a:r>
            <a:r>
              <a:rPr lang="en-US" baseline="0" dirty="0" err="1"/>
              <a:t>ubm</a:t>
            </a:r>
            <a:r>
              <a:rPr lang="en-US" baseline="0" dirty="0"/>
              <a:t> mixtures for the listed </a:t>
            </a:r>
            <a:r>
              <a:rPr lang="en-US" baseline="0" dirty="0" err="1"/>
              <a:t>tvm</a:t>
            </a:r>
            <a:r>
              <a:rPr lang="en-US" baseline="0" dirty="0"/>
              <a:t> dimensions before being processed down to 15 dimensions by LDA. All of the data was drawn from the 10s duration epochs with one epoch being given to the testing data. These are mean values over the 6 iterations of cross validation for each individual experiment. And boy this is a lot to process, I quickly realized maybe I can’t optimize everything at once so hey : “This is a lot, but let’s focus on resolving epoch duration and the number of epochs in the testing data. Hopefully a smaller range of UBMs, TVMs, and LDAs.”</a:t>
            </a:r>
            <a:endParaRPr lang="en-US" dirty="0"/>
          </a:p>
          <a:p>
            <a:endParaRPr lang="en-US" dirty="0"/>
          </a:p>
        </p:txBody>
      </p:sp>
      <p:sp>
        <p:nvSpPr>
          <p:cNvPr id="4" name="Slide Number Placeholder 3"/>
          <p:cNvSpPr>
            <a:spLocks noGrp="1"/>
          </p:cNvSpPr>
          <p:nvPr>
            <p:ph type="sldNum" sz="quarter" idx="10"/>
          </p:nvPr>
        </p:nvSpPr>
        <p:spPr/>
        <p:txBody>
          <a:bodyPr/>
          <a:lstStyle/>
          <a:p>
            <a:fld id="{D6876010-84D1-4012-8C35-CC1E37B4AA91}" type="slidenum">
              <a:rPr lang="en-US" smtClean="0"/>
              <a:t>30</a:t>
            </a:fld>
            <a:endParaRPr lang="en-US"/>
          </a:p>
        </p:txBody>
      </p:sp>
    </p:spTree>
    <p:extLst>
      <p:ext uri="{BB962C8B-B14F-4D97-AF65-F5344CB8AC3E}">
        <p14:creationId xmlns:p14="http://schemas.microsoft.com/office/powerpoint/2010/main" val="29341930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TUH</a:t>
            </a:r>
            <a:r>
              <a:rPr lang="en-US" baseline="0" dirty="0"/>
              <a:t> Seizure Data – same number of testing epochs but red 10s v blue 2s duration shows very different behavior. However, 6 testing epochs at 2s duration is best performer overall and ‘in class’ still not above 0.75 however.</a:t>
            </a:r>
            <a:endParaRPr lang="en-US" dirty="0"/>
          </a:p>
        </p:txBody>
      </p:sp>
      <p:sp>
        <p:nvSpPr>
          <p:cNvPr id="4" name="Slide Number Placeholder 3"/>
          <p:cNvSpPr>
            <a:spLocks noGrp="1"/>
          </p:cNvSpPr>
          <p:nvPr>
            <p:ph type="sldNum" sz="quarter" idx="10"/>
          </p:nvPr>
        </p:nvSpPr>
        <p:spPr/>
        <p:txBody>
          <a:bodyPr/>
          <a:lstStyle/>
          <a:p>
            <a:fld id="{D6876010-84D1-4012-8C35-CC1E37B4AA91}" type="slidenum">
              <a:rPr lang="en-US" smtClean="0"/>
              <a:t>31</a:t>
            </a:fld>
            <a:endParaRPr lang="en-US"/>
          </a:p>
        </p:txBody>
      </p:sp>
    </p:spTree>
    <p:extLst>
      <p:ext uri="{BB962C8B-B14F-4D97-AF65-F5344CB8AC3E}">
        <p14:creationId xmlns:p14="http://schemas.microsoft.com/office/powerpoint/2010/main" val="12141117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TUH Seizure Data – 4/6/14</a:t>
            </a:r>
            <a:r>
              <a:rPr lang="en-US" baseline="0" dirty="0"/>
              <a:t> count testing datasets at 2s duration epochs finally see performance over 0.75 with 14 epochs in the testing data for a variety of UBM-TVM combinations.</a:t>
            </a:r>
            <a:br>
              <a:rPr lang="en-US" baseline="0" dirty="0"/>
            </a:br>
            <a:br>
              <a:rPr lang="en-US" baseline="0" dirty="0"/>
            </a:br>
            <a:r>
              <a:rPr lang="en-US" baseline="0" dirty="0"/>
              <a:t>Other data? Well </a:t>
            </a:r>
            <a:r>
              <a:rPr lang="en-US" baseline="0" dirty="0" err="1"/>
              <a:t>nrm</a:t>
            </a:r>
            <a:r>
              <a:rPr lang="en-US" baseline="0" dirty="0"/>
              <a:t> and </a:t>
            </a:r>
            <a:r>
              <a:rPr lang="en-US" baseline="0" dirty="0" err="1"/>
              <a:t>abn</a:t>
            </a:r>
            <a:r>
              <a:rPr lang="en-US" baseline="0" dirty="0"/>
              <a:t> similar to each other and ‘easier’ than seizure data given initial test. PNET Mot was ‘tested’ in baseline experiment so we’ve seen that before and it was also a bit ‘easier’ to classify.</a:t>
            </a:r>
            <a:endParaRPr lang="en-US" dirty="0"/>
          </a:p>
        </p:txBody>
      </p:sp>
      <p:sp>
        <p:nvSpPr>
          <p:cNvPr id="4" name="Slide Number Placeholder 3"/>
          <p:cNvSpPr>
            <a:spLocks noGrp="1"/>
          </p:cNvSpPr>
          <p:nvPr>
            <p:ph type="sldNum" sz="quarter" idx="10"/>
          </p:nvPr>
        </p:nvSpPr>
        <p:spPr/>
        <p:txBody>
          <a:bodyPr/>
          <a:lstStyle/>
          <a:p>
            <a:fld id="{D6876010-84D1-4012-8C35-CC1E37B4AA91}" type="slidenum">
              <a:rPr lang="en-US" smtClean="0"/>
              <a:t>32</a:t>
            </a:fld>
            <a:endParaRPr lang="en-US"/>
          </a:p>
        </p:txBody>
      </p:sp>
    </p:spTree>
    <p:extLst>
      <p:ext uri="{BB962C8B-B14F-4D97-AF65-F5344CB8AC3E}">
        <p14:creationId xmlns:p14="http://schemas.microsoft.com/office/powerpoint/2010/main" val="25394565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876010-84D1-4012-8C35-CC1E37B4AA91}" type="slidenum">
              <a:rPr lang="en-US" smtClean="0"/>
              <a:t>33</a:t>
            </a:fld>
            <a:endParaRPr lang="en-US"/>
          </a:p>
        </p:txBody>
      </p:sp>
    </p:spTree>
    <p:extLst>
      <p:ext uri="{BB962C8B-B14F-4D97-AF65-F5344CB8AC3E}">
        <p14:creationId xmlns:p14="http://schemas.microsoft.com/office/powerpoint/2010/main" val="12290876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a:t>
            </a:r>
            <a:r>
              <a:rPr lang="en-US" baseline="0" dirty="0"/>
              <a:t> the comparative experiments the focus was on the performance between the algorithms, but variation was still allowed within the ‘optimal’ parameters over the datasets</a:t>
            </a:r>
            <a:endParaRPr lang="en-US" dirty="0"/>
          </a:p>
        </p:txBody>
      </p:sp>
      <p:sp>
        <p:nvSpPr>
          <p:cNvPr id="4" name="Slide Number Placeholder 3"/>
          <p:cNvSpPr>
            <a:spLocks noGrp="1"/>
          </p:cNvSpPr>
          <p:nvPr>
            <p:ph type="sldNum" sz="quarter" idx="10"/>
          </p:nvPr>
        </p:nvSpPr>
        <p:spPr/>
        <p:txBody>
          <a:bodyPr/>
          <a:lstStyle/>
          <a:p>
            <a:fld id="{D6876010-84D1-4012-8C35-CC1E37B4AA91}" type="slidenum">
              <a:rPr lang="en-US" smtClean="0"/>
              <a:t>34</a:t>
            </a:fld>
            <a:endParaRPr lang="en-US"/>
          </a:p>
        </p:txBody>
      </p:sp>
    </p:spTree>
    <p:extLst>
      <p:ext uri="{BB962C8B-B14F-4D97-AF65-F5344CB8AC3E}">
        <p14:creationId xmlns:p14="http://schemas.microsoft.com/office/powerpoint/2010/main" val="1669317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Results of the TUHEEG Abnormal, Normal, Seizure dataset over all the UBM mixtures without LDA.</a:t>
            </a:r>
          </a:p>
        </p:txBody>
      </p:sp>
      <p:sp>
        <p:nvSpPr>
          <p:cNvPr id="4" name="Slide Number Placeholder 3"/>
          <p:cNvSpPr>
            <a:spLocks noGrp="1"/>
          </p:cNvSpPr>
          <p:nvPr>
            <p:ph type="sldNum" sz="quarter" idx="10"/>
          </p:nvPr>
        </p:nvSpPr>
        <p:spPr/>
        <p:txBody>
          <a:bodyPr/>
          <a:lstStyle/>
          <a:p>
            <a:fld id="{D6876010-84D1-4012-8C35-CC1E37B4AA91}" type="slidenum">
              <a:rPr lang="en-US" smtClean="0"/>
              <a:t>35</a:t>
            </a:fld>
            <a:endParaRPr lang="en-US"/>
          </a:p>
        </p:txBody>
      </p:sp>
    </p:spTree>
    <p:extLst>
      <p:ext uri="{BB962C8B-B14F-4D97-AF65-F5344CB8AC3E}">
        <p14:creationId xmlns:p14="http://schemas.microsoft.com/office/powerpoint/2010/main" val="34484906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use of LDA on the TUHEEG Abnormal, Normal, and Seizure dataset over the specified UBM range. Here LDA is seen to improve the performance of the 75,</a:t>
            </a:r>
            <a:r>
              <a:rPr lang="en-US" baseline="0" dirty="0"/>
              <a:t> 100, and 200 dimension TVMs. While is not often not enough to improve their performance beyond the MD or GMM-UBM algorithms, it shows that further performance gains can still be had from I-Vectors by continuing to restrict their dimensions. LDA is one such tool and research in speech has tested a variety of techniques to improve the basic version of the I-Vector process presented in this work.</a:t>
            </a:r>
            <a:endParaRPr lang="en-US" dirty="0"/>
          </a:p>
        </p:txBody>
      </p:sp>
      <p:sp>
        <p:nvSpPr>
          <p:cNvPr id="4" name="Slide Number Placeholder 3"/>
          <p:cNvSpPr>
            <a:spLocks noGrp="1"/>
          </p:cNvSpPr>
          <p:nvPr>
            <p:ph type="sldNum" sz="quarter" idx="10"/>
          </p:nvPr>
        </p:nvSpPr>
        <p:spPr/>
        <p:txBody>
          <a:bodyPr/>
          <a:lstStyle/>
          <a:p>
            <a:fld id="{D6876010-84D1-4012-8C35-CC1E37B4AA91}" type="slidenum">
              <a:rPr lang="en-US" smtClean="0"/>
              <a:t>36</a:t>
            </a:fld>
            <a:endParaRPr lang="en-US"/>
          </a:p>
        </p:txBody>
      </p:sp>
    </p:spTree>
    <p:extLst>
      <p:ext uri="{BB962C8B-B14F-4D97-AF65-F5344CB8AC3E}">
        <p14:creationId xmlns:p14="http://schemas.microsoft.com/office/powerpoint/2010/main" val="3476585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a:t>
            </a:r>
            <a:r>
              <a:rPr lang="en-US" baseline="0" dirty="0"/>
              <a:t> the comparative experiments the focus was on the performance between the algorithms, but variation was still allowed within the ‘optimal’ parameters over the datasets</a:t>
            </a:r>
            <a:endParaRPr lang="en-US" dirty="0"/>
          </a:p>
        </p:txBody>
      </p:sp>
      <p:sp>
        <p:nvSpPr>
          <p:cNvPr id="4" name="Slide Number Placeholder 3"/>
          <p:cNvSpPr>
            <a:spLocks noGrp="1"/>
          </p:cNvSpPr>
          <p:nvPr>
            <p:ph type="sldNum" sz="quarter" idx="10"/>
          </p:nvPr>
        </p:nvSpPr>
        <p:spPr/>
        <p:txBody>
          <a:bodyPr/>
          <a:lstStyle/>
          <a:p>
            <a:fld id="{D6876010-84D1-4012-8C35-CC1E37B4AA91}" type="slidenum">
              <a:rPr lang="en-US" smtClean="0"/>
              <a:t>37</a:t>
            </a:fld>
            <a:endParaRPr lang="en-US"/>
          </a:p>
        </p:txBody>
      </p:sp>
    </p:spTree>
    <p:extLst>
      <p:ext uri="{BB962C8B-B14F-4D97-AF65-F5344CB8AC3E}">
        <p14:creationId xmlns:p14="http://schemas.microsoft.com/office/powerpoint/2010/main" val="29115802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a:t>
            </a:r>
            <a:r>
              <a:rPr lang="en-US" baseline="0" dirty="0"/>
              <a:t> this point the system was built and worked well, but it didn’t outperform the GMM-UBM. Not the best news, since the hope was with all this parameter tuning a performance sweet spot could be found to top the comparative techniques. A sweet spot was found, but it became apparent that it shifted given the data or amount of data and the features. The parameter sweeps did not go far enough, but limits had to be outlined at the start. However, the I-Vector performance was built on substantially smaller feature vectors. While larger UBMs often improved performance the use of larger TVMs did not increase performance substantially.</a:t>
            </a:r>
            <a:endParaRPr lang="en-US" dirty="0"/>
          </a:p>
          <a:p>
            <a:endParaRPr lang="en-US" dirty="0"/>
          </a:p>
        </p:txBody>
      </p:sp>
      <p:sp>
        <p:nvSpPr>
          <p:cNvPr id="4" name="Slide Number Placeholder 3"/>
          <p:cNvSpPr>
            <a:spLocks noGrp="1"/>
          </p:cNvSpPr>
          <p:nvPr>
            <p:ph type="sldNum" sz="quarter" idx="10"/>
          </p:nvPr>
        </p:nvSpPr>
        <p:spPr/>
        <p:txBody>
          <a:bodyPr/>
          <a:lstStyle/>
          <a:p>
            <a:fld id="{D6876010-84D1-4012-8C35-CC1E37B4AA91}" type="slidenum">
              <a:rPr lang="en-US" smtClean="0"/>
              <a:t>38</a:t>
            </a:fld>
            <a:endParaRPr lang="en-US"/>
          </a:p>
        </p:txBody>
      </p:sp>
    </p:spTree>
    <p:extLst>
      <p:ext uri="{BB962C8B-B14F-4D97-AF65-F5344CB8AC3E}">
        <p14:creationId xmlns:p14="http://schemas.microsoft.com/office/powerpoint/2010/main" val="22962073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wasn’t any assurance I-Vectors would be superior,</a:t>
            </a:r>
            <a:r>
              <a:rPr lang="en-US" baseline="0" dirty="0"/>
              <a:t> but there was a thought they could be informative to the larger task at hand: cohort retrieval/similarity of recordings and possibly annotations. To that end, they would need to be broken down in their fundamental tools to determine what classification value/performance was added by the TVM against the UBM.</a:t>
            </a:r>
            <a:br>
              <a:rPr lang="en-US" baseline="0" dirty="0"/>
            </a:br>
            <a:br>
              <a:rPr lang="en-US" baseline="0" dirty="0"/>
            </a:br>
            <a:r>
              <a:rPr lang="en-US" baseline="0" dirty="0"/>
              <a:t>The only true link between them were the mixtures and the `distances’ between those mixtures in each model.</a:t>
            </a:r>
            <a:endParaRPr lang="en-US" dirty="0"/>
          </a:p>
        </p:txBody>
      </p:sp>
      <p:sp>
        <p:nvSpPr>
          <p:cNvPr id="4" name="Slide Number Placeholder 3"/>
          <p:cNvSpPr>
            <a:spLocks noGrp="1"/>
          </p:cNvSpPr>
          <p:nvPr>
            <p:ph type="sldNum" sz="quarter" idx="10"/>
          </p:nvPr>
        </p:nvSpPr>
        <p:spPr/>
        <p:txBody>
          <a:bodyPr/>
          <a:lstStyle/>
          <a:p>
            <a:fld id="{D6876010-84D1-4012-8C35-CC1E37B4AA91}" type="slidenum">
              <a:rPr lang="en-US" smtClean="0"/>
              <a:t>39</a:t>
            </a:fld>
            <a:endParaRPr lang="en-US"/>
          </a:p>
        </p:txBody>
      </p:sp>
    </p:spTree>
    <p:extLst>
      <p:ext uri="{BB962C8B-B14F-4D97-AF65-F5344CB8AC3E}">
        <p14:creationId xmlns:p14="http://schemas.microsoft.com/office/powerpoint/2010/main" val="15366293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Hopefully that provides a ‘big picture’ of my talk. The details of it are presented here as an outline. Following this introduction I will provide a brief review of EEGs in general and use that to speak on the deeper motivations</a:t>
            </a:r>
            <a:r>
              <a:rPr lang="en-US" baseline="0" dirty="0"/>
              <a:t> of this work. The given background and motivation were drawn upon to produce the three research aims which were addressed in a series of 5 experiments. Upon presenting some experimental results I’ll touch on the significance of this work and layout what impact this has for the future.</a:t>
            </a:r>
          </a:p>
          <a:p>
            <a:endParaRPr lang="en-US" baseline="0" dirty="0"/>
          </a:p>
          <a:p>
            <a:r>
              <a:rPr lang="en-US" baseline="0" dirty="0"/>
              <a:t>That said, this is a public presentation so please ask questions as you see fit. Which will at the very least remind me to drink some water now and then.</a:t>
            </a:r>
            <a:endParaRPr lang="en-US" dirty="0"/>
          </a:p>
        </p:txBody>
      </p:sp>
      <p:sp>
        <p:nvSpPr>
          <p:cNvPr id="4" name="Slide Number Placeholder 3"/>
          <p:cNvSpPr>
            <a:spLocks noGrp="1"/>
          </p:cNvSpPr>
          <p:nvPr>
            <p:ph type="sldNum" sz="quarter" idx="10"/>
          </p:nvPr>
        </p:nvSpPr>
        <p:spPr/>
        <p:txBody>
          <a:bodyPr/>
          <a:lstStyle/>
          <a:p>
            <a:fld id="{D6876010-84D1-4012-8C35-CC1E37B4AA91}" type="slidenum">
              <a:rPr lang="en-US" smtClean="0"/>
              <a:t>4</a:t>
            </a:fld>
            <a:endParaRPr lang="en-US"/>
          </a:p>
        </p:txBody>
      </p:sp>
    </p:spTree>
    <p:extLst>
      <p:ext uri="{BB962C8B-B14F-4D97-AF65-F5344CB8AC3E}">
        <p14:creationId xmlns:p14="http://schemas.microsoft.com/office/powerpoint/2010/main" val="11290923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Frechet</a:t>
            </a:r>
            <a:r>
              <a:rPr lang="en-US" dirty="0"/>
              <a:t> Inception Distance</a:t>
            </a:r>
            <a:r>
              <a:rPr lang="en-US" baseline="0" dirty="0"/>
              <a:t> – similarity between two multivariate distributions based upon their </a:t>
            </a:r>
            <a:r>
              <a:rPr lang="en-US" baseline="0" dirty="0" err="1"/>
              <a:t>covariances</a:t>
            </a:r>
            <a:r>
              <a:rPr lang="en-US" baseline="0" dirty="0"/>
              <a:t>, it is symmetric</a:t>
            </a:r>
            <a:br>
              <a:rPr lang="en-US" baseline="0" dirty="0"/>
            </a:br>
            <a:br>
              <a:rPr lang="en-US" baseline="0" dirty="0"/>
            </a:br>
            <a:r>
              <a:rPr lang="en-US" baseline="0" dirty="0"/>
              <a:t>And an ‘impulse response’ from the TVM, broken down into </a:t>
            </a:r>
            <a:endParaRPr lang="en-US" dirty="0"/>
          </a:p>
        </p:txBody>
      </p:sp>
      <p:sp>
        <p:nvSpPr>
          <p:cNvPr id="4" name="Slide Number Placeholder 3"/>
          <p:cNvSpPr>
            <a:spLocks noGrp="1"/>
          </p:cNvSpPr>
          <p:nvPr>
            <p:ph type="sldNum" sz="quarter" idx="10"/>
          </p:nvPr>
        </p:nvSpPr>
        <p:spPr/>
        <p:txBody>
          <a:bodyPr/>
          <a:lstStyle/>
          <a:p>
            <a:fld id="{D6876010-84D1-4012-8C35-CC1E37B4AA91}" type="slidenum">
              <a:rPr lang="en-US" smtClean="0"/>
              <a:t>40</a:t>
            </a:fld>
            <a:endParaRPr lang="en-US"/>
          </a:p>
        </p:txBody>
      </p:sp>
    </p:spTree>
    <p:extLst>
      <p:ext uri="{BB962C8B-B14F-4D97-AF65-F5344CB8AC3E}">
        <p14:creationId xmlns:p14="http://schemas.microsoft.com/office/powerpoint/2010/main" val="9695565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a:t>
            </a:r>
            <a:r>
              <a:rPr lang="en-US" baseline="0" dirty="0"/>
              <a:t> the TVM alone wouldn’t be enough. It would need to grounded by the UBMs learned from the training data. This allowed different datasets to be linked based on the similarity of their UBM mixtures. Here the more similar mixtures of the two UBMs are found via the dark blue and more distant mixture pairs by bright yellows. This provides a mapping between the base and target UBM showing what mixtures overlap in the feature space based upon their means and variances.</a:t>
            </a:r>
            <a:endParaRPr lang="en-US" dirty="0"/>
          </a:p>
        </p:txBody>
      </p:sp>
      <p:sp>
        <p:nvSpPr>
          <p:cNvPr id="4" name="Slide Number Placeholder 3"/>
          <p:cNvSpPr>
            <a:spLocks noGrp="1"/>
          </p:cNvSpPr>
          <p:nvPr>
            <p:ph type="sldNum" sz="quarter" idx="10"/>
          </p:nvPr>
        </p:nvSpPr>
        <p:spPr/>
        <p:txBody>
          <a:bodyPr/>
          <a:lstStyle/>
          <a:p>
            <a:fld id="{D6876010-84D1-4012-8C35-CC1E37B4AA91}" type="slidenum">
              <a:rPr lang="en-US" smtClean="0"/>
              <a:t>41</a:t>
            </a:fld>
            <a:endParaRPr lang="en-US"/>
          </a:p>
        </p:txBody>
      </p:sp>
    </p:spTree>
    <p:extLst>
      <p:ext uri="{BB962C8B-B14F-4D97-AF65-F5344CB8AC3E}">
        <p14:creationId xmlns:p14="http://schemas.microsoft.com/office/powerpoint/2010/main" val="4672291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a:t>
            </a:r>
            <a:r>
              <a:rPr lang="en-US" baseline="0" dirty="0"/>
              <a:t> is a fully flagged mapping of mixture pairings between the base and target datasets. The mixtures predominately fall in the upper left section, furthest divergent and the most aligned appear in the lower left furthest aligned. Notice the void of closest aligned. However, the relationships of interest occurred when the classifications agreed or disagreed about the best and worst pairings. Of which we see five in this figure.</a:t>
            </a:r>
            <a:endParaRPr lang="en-US" dirty="0"/>
          </a:p>
        </p:txBody>
      </p:sp>
      <p:sp>
        <p:nvSpPr>
          <p:cNvPr id="4" name="Slide Number Placeholder 3"/>
          <p:cNvSpPr>
            <a:spLocks noGrp="1"/>
          </p:cNvSpPr>
          <p:nvPr>
            <p:ph type="sldNum" sz="quarter" idx="10"/>
          </p:nvPr>
        </p:nvSpPr>
        <p:spPr/>
        <p:txBody>
          <a:bodyPr/>
          <a:lstStyle/>
          <a:p>
            <a:fld id="{D6876010-84D1-4012-8C35-CC1E37B4AA91}" type="slidenum">
              <a:rPr lang="en-US" smtClean="0"/>
              <a:t>42</a:t>
            </a:fld>
            <a:endParaRPr lang="en-US"/>
          </a:p>
        </p:txBody>
      </p:sp>
    </p:spTree>
    <p:extLst>
      <p:ext uri="{BB962C8B-B14F-4D97-AF65-F5344CB8AC3E}">
        <p14:creationId xmlns:p14="http://schemas.microsoft.com/office/powerpoint/2010/main" val="9020347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a:t>
            </a:r>
            <a:r>
              <a:rPr lang="en-US" baseline="0" dirty="0"/>
              <a:t> </a:t>
            </a:r>
            <a:r>
              <a:rPr lang="en-US" baseline="0" dirty="0" err="1"/>
              <a:t>AbnNrm</a:t>
            </a:r>
            <a:r>
              <a:rPr lang="en-US" baseline="0" dirty="0"/>
              <a:t> Target: </a:t>
            </a:r>
            <a:r>
              <a:rPr lang="en-US" baseline="0" dirty="0" err="1"/>
              <a:t>AbnMot</a:t>
            </a:r>
            <a:endParaRPr lang="en-US" dirty="0"/>
          </a:p>
          <a:p>
            <a:endParaRPr lang="en-US" dirty="0"/>
          </a:p>
          <a:p>
            <a:r>
              <a:rPr lang="en-US" dirty="0"/>
              <a:t>Of</a:t>
            </a:r>
            <a:r>
              <a:rPr lang="en-US" baseline="0" dirty="0"/>
              <a:t> course, those flagged relationships are rather abstract, but if we look at the mixtures in the base (right) and target (left) datasets we, as humans, are likely to notice a few stand out. So intuitively we would think what we see is what the technique should see, right?</a:t>
            </a:r>
            <a:br>
              <a:rPr lang="en-US" baseline="0" dirty="0"/>
            </a:br>
            <a:br>
              <a:rPr lang="en-US" baseline="0" dirty="0"/>
            </a:br>
            <a:r>
              <a:rPr lang="en-US" baseline="0" dirty="0"/>
              <a:t>Let’s see what it labeled as closest and aligned -&gt; and it’s the two most distinct mixtures from each dataset (pink from the target and blue from the base)</a:t>
            </a:r>
            <a:br>
              <a:rPr lang="en-US" baseline="0" dirty="0"/>
            </a:br>
            <a:br>
              <a:rPr lang="en-US" baseline="0" dirty="0"/>
            </a:br>
            <a:r>
              <a:rPr lang="en-US" baseline="0" dirty="0"/>
              <a:t>Then we have furthest divergent -&gt; Same target mixture, but different base mixtures. This makes sense as the feature space of the base mixtures is occupied by rather distinct mixtures for the target (bumps around 10hz, motion data!) This too is a decision surface as these mixtures are divergent and thus in contrast across their TVMs.</a:t>
            </a:r>
            <a:br>
              <a:rPr lang="en-US" baseline="0" dirty="0"/>
            </a:br>
            <a:br>
              <a:rPr lang="en-US" baseline="0" dirty="0"/>
            </a:br>
            <a:r>
              <a:rPr lang="en-US" baseline="0" dirty="0"/>
              <a:t>Lastly where the furthest aligned pairings -&gt; Now we see a new target mixture, with a bump, and a new base mixture.  And again a pairing using the same unique mixture (mixture 8 ) from the target dataset against two base mixtures, but these are two different mixtures than the furthest divergent results, further solidifying the case for the importance of this target mixture</a:t>
            </a:r>
            <a:br>
              <a:rPr lang="en-US" baseline="0" dirty="0"/>
            </a:br>
            <a:br>
              <a:rPr lang="en-US" baseline="0" dirty="0"/>
            </a:br>
            <a:r>
              <a:rPr lang="en-US" baseline="0" dirty="0"/>
              <a:t>label base and target</a:t>
            </a:r>
            <a:endParaRPr lang="en-US" dirty="0"/>
          </a:p>
        </p:txBody>
      </p:sp>
      <p:sp>
        <p:nvSpPr>
          <p:cNvPr id="4" name="Slide Number Placeholder 3"/>
          <p:cNvSpPr>
            <a:spLocks noGrp="1"/>
          </p:cNvSpPr>
          <p:nvPr>
            <p:ph type="sldNum" sz="quarter" idx="10"/>
          </p:nvPr>
        </p:nvSpPr>
        <p:spPr/>
        <p:txBody>
          <a:bodyPr/>
          <a:lstStyle/>
          <a:p>
            <a:fld id="{D6876010-84D1-4012-8C35-CC1E37B4AA91}" type="slidenum">
              <a:rPr lang="en-US" smtClean="0"/>
              <a:t>43</a:t>
            </a:fld>
            <a:endParaRPr lang="en-US"/>
          </a:p>
        </p:txBody>
      </p:sp>
    </p:spTree>
    <p:extLst>
      <p:ext uri="{BB962C8B-B14F-4D97-AF65-F5344CB8AC3E}">
        <p14:creationId xmlns:p14="http://schemas.microsoft.com/office/powerpoint/2010/main" val="392943188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 </a:t>
            </a:r>
            <a:r>
              <a:rPr lang="en-US" dirty="0" err="1"/>
              <a:t>AbnMot</a:t>
            </a:r>
            <a:r>
              <a:rPr lang="en-US" dirty="0"/>
              <a:t>	Target:</a:t>
            </a:r>
            <a:r>
              <a:rPr lang="en-US" baseline="0" dirty="0"/>
              <a:t> </a:t>
            </a:r>
            <a:r>
              <a:rPr lang="en-US" baseline="0" dirty="0" err="1"/>
              <a:t>NrmMot</a:t>
            </a:r>
            <a:br>
              <a:rPr lang="en-US" dirty="0"/>
            </a:br>
            <a:br>
              <a:rPr lang="en-US" dirty="0"/>
            </a:br>
            <a:r>
              <a:rPr lang="en-US" dirty="0"/>
              <a:t>CA</a:t>
            </a:r>
            <a:r>
              <a:rPr lang="en-US" baseline="0" dirty="0"/>
              <a:t> -&gt; FD -&gt; CD</a:t>
            </a:r>
            <a:br>
              <a:rPr lang="en-US" baseline="0" dirty="0"/>
            </a:br>
            <a:br>
              <a:rPr lang="en-US" baseline="0" dirty="0"/>
            </a:br>
            <a:r>
              <a:rPr lang="en-US" baseline="0" dirty="0"/>
              <a:t>This can then be repeated for a slightly different dataset, </a:t>
            </a:r>
            <a:r>
              <a:rPr lang="en-US" baseline="0" dirty="0" err="1"/>
              <a:t>AbnMot</a:t>
            </a:r>
            <a:r>
              <a:rPr lang="en-US" baseline="0" dirty="0"/>
              <a:t> versus </a:t>
            </a:r>
            <a:r>
              <a:rPr lang="en-US" baseline="0" dirty="0" err="1"/>
              <a:t>NormMot</a:t>
            </a:r>
            <a:r>
              <a:rPr lang="en-US" baseline="0" dirty="0"/>
              <a:t>, where the base and target UBMs appear very similar. Thus the mixtures of interest are assumed to come from the differences between the </a:t>
            </a:r>
            <a:r>
              <a:rPr lang="en-US" baseline="0" dirty="0" err="1"/>
              <a:t>Abn</a:t>
            </a:r>
            <a:r>
              <a:rPr lang="en-US" baseline="0" dirty="0"/>
              <a:t> and </a:t>
            </a:r>
            <a:r>
              <a:rPr lang="en-US" baseline="0" dirty="0" err="1"/>
              <a:t>Nrm</a:t>
            </a:r>
            <a:r>
              <a:rPr lang="en-US" baseline="0" dirty="0"/>
              <a:t> datasets. As seen prior, this motion mixture appears in both datasets and is aligned for both TVMs. The next mixtures, labeled as FD, resolves to pit 4 base mixtures in opposition to one target mixture. Thus not only are these mixtures far apart (perhaps indicating an artefact), they are actually used in different ways by each TVM. This suggests they aren’t both artefacts, and at least one (base/target) is critical for differentiation between the datasets. Lastly (CD), we see the target mixture from the FD is used again and pitted against its UBM space counterpart which confirms the importance of the target mixture was being a decision surface for two datasets. UBM alone would not have uncovered this interaction.</a:t>
            </a:r>
            <a:endParaRPr lang="en-US" dirty="0"/>
          </a:p>
        </p:txBody>
      </p:sp>
      <p:sp>
        <p:nvSpPr>
          <p:cNvPr id="4" name="Slide Number Placeholder 3"/>
          <p:cNvSpPr>
            <a:spLocks noGrp="1"/>
          </p:cNvSpPr>
          <p:nvPr>
            <p:ph type="sldNum" sz="quarter" idx="10"/>
          </p:nvPr>
        </p:nvSpPr>
        <p:spPr/>
        <p:txBody>
          <a:bodyPr/>
          <a:lstStyle/>
          <a:p>
            <a:fld id="{D6876010-84D1-4012-8C35-CC1E37B4AA91}" type="slidenum">
              <a:rPr lang="en-US" smtClean="0"/>
              <a:t>44</a:t>
            </a:fld>
            <a:endParaRPr lang="en-US"/>
          </a:p>
        </p:txBody>
      </p:sp>
    </p:spTree>
    <p:extLst>
      <p:ext uri="{BB962C8B-B14F-4D97-AF65-F5344CB8AC3E}">
        <p14:creationId xmlns:p14="http://schemas.microsoft.com/office/powerpoint/2010/main" val="34733836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 </a:t>
            </a:r>
            <a:r>
              <a:rPr lang="en-US" dirty="0" err="1"/>
              <a:t>AbnNrm</a:t>
            </a:r>
            <a:r>
              <a:rPr lang="en-US" dirty="0"/>
              <a:t>	Target:</a:t>
            </a:r>
            <a:r>
              <a:rPr lang="en-US" baseline="0" dirty="0"/>
              <a:t> </a:t>
            </a:r>
            <a:r>
              <a:rPr lang="en-US" baseline="0" dirty="0" err="1"/>
              <a:t>AbnMot</a:t>
            </a:r>
            <a:r>
              <a:rPr lang="en-US" baseline="0" dirty="0"/>
              <a:t> 16 mixtures</a:t>
            </a:r>
            <a:br>
              <a:rPr lang="en-US" dirty="0"/>
            </a:br>
            <a:br>
              <a:rPr lang="en-US" dirty="0"/>
            </a:br>
            <a:r>
              <a:rPr lang="en-US" dirty="0"/>
              <a:t>CA</a:t>
            </a:r>
            <a:r>
              <a:rPr lang="en-US" baseline="0" dirty="0"/>
              <a:t>-&gt; CA&gt; FD</a:t>
            </a:r>
            <a:br>
              <a:rPr lang="en-US" baseline="0" dirty="0"/>
            </a:br>
            <a:br>
              <a:rPr lang="en-US" baseline="0" dirty="0"/>
            </a:br>
            <a:r>
              <a:rPr lang="en-US" baseline="0" dirty="0"/>
              <a:t>The behavior isn’t limited to a given mixture size, although the smaller mixture sizes are easier to interpret (at least for me). Here we can revisit the </a:t>
            </a:r>
            <a:r>
              <a:rPr lang="en-US" baseline="0" dirty="0" err="1"/>
              <a:t>AbnNrm</a:t>
            </a:r>
            <a:r>
              <a:rPr lang="en-US" baseline="0" dirty="0"/>
              <a:t> and </a:t>
            </a:r>
            <a:r>
              <a:rPr lang="en-US" baseline="0" dirty="0" err="1"/>
              <a:t>AbnMot</a:t>
            </a:r>
            <a:r>
              <a:rPr lang="en-US" baseline="0" dirty="0"/>
              <a:t>, to review what doubling the mixtures does to the TVM-UBM relationship. The first CA</a:t>
            </a:r>
          </a:p>
          <a:p>
            <a:endParaRPr lang="en-US" baseline="0" dirty="0"/>
          </a:p>
          <a:p>
            <a:r>
              <a:rPr lang="en-US" baseline="0" dirty="0"/>
              <a:t>find again that the distinct motion mixture is found and used for another set of CA comparisons.</a:t>
            </a:r>
            <a:endParaRPr lang="en-US" dirty="0"/>
          </a:p>
        </p:txBody>
      </p:sp>
      <p:sp>
        <p:nvSpPr>
          <p:cNvPr id="4" name="Slide Number Placeholder 3"/>
          <p:cNvSpPr>
            <a:spLocks noGrp="1"/>
          </p:cNvSpPr>
          <p:nvPr>
            <p:ph type="sldNum" sz="quarter" idx="10"/>
          </p:nvPr>
        </p:nvSpPr>
        <p:spPr/>
        <p:txBody>
          <a:bodyPr/>
          <a:lstStyle/>
          <a:p>
            <a:fld id="{D6876010-84D1-4012-8C35-CC1E37B4AA91}" type="slidenum">
              <a:rPr lang="en-US" smtClean="0"/>
              <a:t>45</a:t>
            </a:fld>
            <a:endParaRPr lang="en-US"/>
          </a:p>
        </p:txBody>
      </p:sp>
    </p:spTree>
    <p:extLst>
      <p:ext uri="{BB962C8B-B14F-4D97-AF65-F5344CB8AC3E}">
        <p14:creationId xmlns:p14="http://schemas.microsoft.com/office/powerpoint/2010/main" val="424174972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 </a:t>
            </a:r>
            <a:r>
              <a:rPr lang="en-US" dirty="0" err="1"/>
              <a:t>SzrMot</a:t>
            </a:r>
            <a:r>
              <a:rPr lang="en-US" dirty="0"/>
              <a:t>	Target:</a:t>
            </a:r>
            <a:r>
              <a:rPr lang="en-US" baseline="0" dirty="0"/>
              <a:t> </a:t>
            </a:r>
            <a:r>
              <a:rPr lang="en-US" baseline="0" dirty="0" err="1"/>
              <a:t>NrmSzr</a:t>
            </a:r>
            <a:r>
              <a:rPr lang="en-US" baseline="0" dirty="0"/>
              <a:t> 8 mixtures</a:t>
            </a:r>
            <a:br>
              <a:rPr lang="en-US" dirty="0"/>
            </a:br>
            <a:br>
              <a:rPr lang="en-US" dirty="0"/>
            </a:br>
            <a:r>
              <a:rPr lang="en-US" dirty="0"/>
              <a:t>CA</a:t>
            </a:r>
            <a:r>
              <a:rPr lang="en-US" baseline="0" dirty="0"/>
              <a:t>-&gt; CD&gt; FA</a:t>
            </a:r>
            <a:endParaRPr lang="en-US" dirty="0"/>
          </a:p>
        </p:txBody>
      </p:sp>
      <p:sp>
        <p:nvSpPr>
          <p:cNvPr id="4" name="Slide Number Placeholder 3"/>
          <p:cNvSpPr>
            <a:spLocks noGrp="1"/>
          </p:cNvSpPr>
          <p:nvPr>
            <p:ph type="sldNum" sz="quarter" idx="10"/>
          </p:nvPr>
        </p:nvSpPr>
        <p:spPr/>
        <p:txBody>
          <a:bodyPr/>
          <a:lstStyle/>
          <a:p>
            <a:fld id="{D6876010-84D1-4012-8C35-CC1E37B4AA91}" type="slidenum">
              <a:rPr lang="en-US" smtClean="0"/>
              <a:t>46</a:t>
            </a:fld>
            <a:endParaRPr lang="en-US"/>
          </a:p>
        </p:txBody>
      </p:sp>
    </p:spTree>
    <p:extLst>
      <p:ext uri="{BB962C8B-B14F-4D97-AF65-F5344CB8AC3E}">
        <p14:creationId xmlns:p14="http://schemas.microsoft.com/office/powerpoint/2010/main" val="35386896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876010-84D1-4012-8C35-CC1E37B4AA91}" type="slidenum">
              <a:rPr lang="en-US" smtClean="0"/>
              <a:t>47</a:t>
            </a:fld>
            <a:endParaRPr lang="en-US"/>
          </a:p>
        </p:txBody>
      </p:sp>
    </p:spTree>
    <p:extLst>
      <p:ext uri="{BB962C8B-B14F-4D97-AF65-F5344CB8AC3E}">
        <p14:creationId xmlns:p14="http://schemas.microsoft.com/office/powerpoint/2010/main" val="70773938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876010-84D1-4012-8C35-CC1E37B4AA91}" type="slidenum">
              <a:rPr lang="en-US" smtClean="0"/>
              <a:t>48</a:t>
            </a:fld>
            <a:endParaRPr lang="en-US"/>
          </a:p>
        </p:txBody>
      </p:sp>
    </p:spTree>
    <p:extLst>
      <p:ext uri="{BB962C8B-B14F-4D97-AF65-F5344CB8AC3E}">
        <p14:creationId xmlns:p14="http://schemas.microsoft.com/office/powerpoint/2010/main" val="364734001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Eight</a:t>
            </a:r>
            <a:r>
              <a:rPr lang="en-US" baseline="0" dirty="0"/>
              <a:t> neurologists trying to read the same seizure recording. What is right and what is wrong? Seven of either agree about overall condition (seizure/brain disorder) but how they got there is unique. </a:t>
            </a:r>
            <a:endParaRPr lang="en-US" dirty="0"/>
          </a:p>
        </p:txBody>
      </p:sp>
      <p:sp>
        <p:nvSpPr>
          <p:cNvPr id="4" name="Slide Number Placeholder 3"/>
          <p:cNvSpPr>
            <a:spLocks noGrp="1"/>
          </p:cNvSpPr>
          <p:nvPr>
            <p:ph type="sldNum" sz="quarter" idx="10"/>
          </p:nvPr>
        </p:nvSpPr>
        <p:spPr/>
        <p:txBody>
          <a:bodyPr/>
          <a:lstStyle/>
          <a:p>
            <a:fld id="{D6876010-84D1-4012-8C35-CC1E37B4AA91}" type="slidenum">
              <a:rPr lang="en-US" smtClean="0"/>
              <a:t>49</a:t>
            </a:fld>
            <a:endParaRPr lang="en-US"/>
          </a:p>
        </p:txBody>
      </p:sp>
    </p:spTree>
    <p:extLst>
      <p:ext uri="{BB962C8B-B14F-4D97-AF65-F5344CB8AC3E}">
        <p14:creationId xmlns:p14="http://schemas.microsoft.com/office/powerpoint/2010/main" val="38974001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EEGs are</a:t>
            </a:r>
            <a:r>
              <a:rPr lang="en-US" baseline="0" dirty="0"/>
              <a:t> representations of our brain activity. Typically they are recording by placing a cap on one’s heads with electrodes organized similar to those in the graphic for the purposes of medical diagnostic testing. Each of these electrodes captures a signal which contains a variety of information based upon its frequency and recognizable waveforms. Sometimes these waveforms are artifacts, muscle activation or eye blinks or recording errors, that don’t relate to the targeted phenomena. We’ve been studying our brains for many years at this point so we’ve begun to understand how frequency and waveforms can be interpreted. </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98298C26-92CB-49DE-B563-D2D5281D3E3F}" type="slidenum">
              <a:rPr lang="en-US" smtClean="0"/>
              <a:t>5</a:t>
            </a:fld>
            <a:endParaRPr lang="en-US"/>
          </a:p>
        </p:txBody>
      </p:sp>
    </p:spTree>
    <p:extLst>
      <p:ext uri="{BB962C8B-B14F-4D97-AF65-F5344CB8AC3E}">
        <p14:creationId xmlns:p14="http://schemas.microsoft.com/office/powerpoint/2010/main" val="51824065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Eight</a:t>
            </a:r>
            <a:r>
              <a:rPr lang="en-US" baseline="0" dirty="0"/>
              <a:t> neurologists trying to read the same seizure recording. What is right and what is wrong? Seven of either agree about overall condition (seizure/brain disorder) but how they got there is unique. </a:t>
            </a:r>
            <a:endParaRPr lang="en-US" dirty="0"/>
          </a:p>
        </p:txBody>
      </p:sp>
      <p:sp>
        <p:nvSpPr>
          <p:cNvPr id="4" name="Slide Number Placeholder 3"/>
          <p:cNvSpPr>
            <a:spLocks noGrp="1"/>
          </p:cNvSpPr>
          <p:nvPr>
            <p:ph type="sldNum" sz="quarter" idx="10"/>
          </p:nvPr>
        </p:nvSpPr>
        <p:spPr/>
        <p:txBody>
          <a:bodyPr/>
          <a:lstStyle/>
          <a:p>
            <a:fld id="{D6876010-84D1-4012-8C35-CC1E37B4AA91}" type="slidenum">
              <a:rPr lang="en-US" smtClean="0"/>
              <a:t>50</a:t>
            </a:fld>
            <a:endParaRPr lang="en-US"/>
          </a:p>
        </p:txBody>
      </p:sp>
    </p:spTree>
    <p:extLst>
      <p:ext uri="{BB962C8B-B14F-4D97-AF65-F5344CB8AC3E}">
        <p14:creationId xmlns:p14="http://schemas.microsoft.com/office/powerpoint/2010/main" val="124259545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Eight</a:t>
            </a:r>
            <a:r>
              <a:rPr lang="en-US" baseline="0" dirty="0"/>
              <a:t> neurologists trying to read the same seizure recording. What is right and what is wrong? Seven of either agree about overall condition (seizure/brain disorder) but how they got there is unique. </a:t>
            </a:r>
            <a:endParaRPr lang="en-US" dirty="0"/>
          </a:p>
        </p:txBody>
      </p:sp>
      <p:sp>
        <p:nvSpPr>
          <p:cNvPr id="4" name="Slide Number Placeholder 3"/>
          <p:cNvSpPr>
            <a:spLocks noGrp="1"/>
          </p:cNvSpPr>
          <p:nvPr>
            <p:ph type="sldNum" sz="quarter" idx="10"/>
          </p:nvPr>
        </p:nvSpPr>
        <p:spPr/>
        <p:txBody>
          <a:bodyPr/>
          <a:lstStyle/>
          <a:p>
            <a:fld id="{D6876010-84D1-4012-8C35-CC1E37B4AA91}" type="slidenum">
              <a:rPr lang="en-US" smtClean="0"/>
              <a:t>51</a:t>
            </a:fld>
            <a:endParaRPr lang="en-US"/>
          </a:p>
        </p:txBody>
      </p:sp>
    </p:spTree>
    <p:extLst>
      <p:ext uri="{BB962C8B-B14F-4D97-AF65-F5344CB8AC3E}">
        <p14:creationId xmlns:p14="http://schemas.microsoft.com/office/powerpoint/2010/main" val="335013248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Eight</a:t>
            </a:r>
            <a:r>
              <a:rPr lang="en-US" baseline="0" dirty="0"/>
              <a:t> neurologists trying to read the same seizure recording. What is right and what is wrong? Seven of either agree about overall condition (seizure/brain disorder) but how they got there is unique. </a:t>
            </a:r>
            <a:endParaRPr lang="en-US" dirty="0"/>
          </a:p>
        </p:txBody>
      </p:sp>
      <p:sp>
        <p:nvSpPr>
          <p:cNvPr id="4" name="Slide Number Placeholder 3"/>
          <p:cNvSpPr>
            <a:spLocks noGrp="1"/>
          </p:cNvSpPr>
          <p:nvPr>
            <p:ph type="sldNum" sz="quarter" idx="10"/>
          </p:nvPr>
        </p:nvSpPr>
        <p:spPr/>
        <p:txBody>
          <a:bodyPr/>
          <a:lstStyle/>
          <a:p>
            <a:fld id="{D6876010-84D1-4012-8C35-CC1E37B4AA91}" type="slidenum">
              <a:rPr lang="en-US" smtClean="0"/>
              <a:t>52</a:t>
            </a:fld>
            <a:endParaRPr lang="en-US"/>
          </a:p>
        </p:txBody>
      </p:sp>
    </p:spTree>
    <p:extLst>
      <p:ext uri="{BB962C8B-B14F-4D97-AF65-F5344CB8AC3E}">
        <p14:creationId xmlns:p14="http://schemas.microsoft.com/office/powerpoint/2010/main" val="64393417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Applying</a:t>
            </a:r>
            <a:r>
              <a:rPr lang="en-US" baseline="0" dirty="0"/>
              <a:t> ML algorithms to EEG classification problems has produced algorithms that chase the performance of clinicians. In the work of </a:t>
            </a:r>
            <a:r>
              <a:rPr lang="en-US" baseline="0" dirty="0" err="1"/>
              <a:t>Wulsin</a:t>
            </a:r>
            <a:r>
              <a:rPr lang="en-US" baseline="0" dirty="0"/>
              <a:t> 2011, a classifier showed it could detect areas of interesting that aligned with a clinician’s assessment for artifacts, features of seizures, and general high energy waveforms. In these examples the black boxes represent the clinician’s annotation and the darker regions the algorithms weighted guess.</a:t>
            </a:r>
            <a:br>
              <a:rPr lang="en-US" baseline="0" dirty="0"/>
            </a:br>
            <a:br>
              <a:rPr lang="en-US" baseline="0" dirty="0"/>
            </a:br>
            <a:r>
              <a:rPr lang="en-US" baseline="0" dirty="0"/>
              <a:t>This work used a supervised deep belief network, a variation of a neural network, to learn from labeled datasets how to detect each class of features. This is not /always/ an option, but the majority of work with EEGs relies on annotated data to train the algorithms and to verify the resultant classifications.</a:t>
            </a:r>
            <a:endParaRPr lang="en-US" dirty="0"/>
          </a:p>
        </p:txBody>
      </p:sp>
      <p:sp>
        <p:nvSpPr>
          <p:cNvPr id="4" name="Slide Number Placeholder 3"/>
          <p:cNvSpPr>
            <a:spLocks noGrp="1"/>
          </p:cNvSpPr>
          <p:nvPr>
            <p:ph type="sldNum" sz="quarter" idx="10"/>
          </p:nvPr>
        </p:nvSpPr>
        <p:spPr/>
        <p:txBody>
          <a:bodyPr/>
          <a:lstStyle/>
          <a:p>
            <a:fld id="{98298C26-92CB-49DE-B563-D2D5281D3E3F}" type="slidenum">
              <a:rPr lang="en-US" smtClean="0"/>
              <a:t>53</a:t>
            </a:fld>
            <a:endParaRPr lang="en-US"/>
          </a:p>
        </p:txBody>
      </p:sp>
    </p:spTree>
    <p:extLst>
      <p:ext uri="{BB962C8B-B14F-4D97-AF65-F5344CB8AC3E}">
        <p14:creationId xmlns:p14="http://schemas.microsoft.com/office/powerpoint/2010/main" val="417470457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dealing with sleep studies,</a:t>
            </a:r>
            <a:r>
              <a:rPr lang="en-US" baseline="0" dirty="0"/>
              <a:t> cross talk across channels still exists but the waveforms are less intense and sporadic. The arrow indicates a sleep spindle, these along with k-complexes, are two waveforms unique to restful stages of sleep. So these waveforms are different from those occurring in seizures, and also those shown previously in terms of artifacts and other transient events.</a:t>
            </a:r>
            <a:endParaRPr lang="en-US" dirty="0"/>
          </a:p>
        </p:txBody>
      </p:sp>
      <p:sp>
        <p:nvSpPr>
          <p:cNvPr id="4" name="Slide Number Placeholder 3"/>
          <p:cNvSpPr>
            <a:spLocks noGrp="1"/>
          </p:cNvSpPr>
          <p:nvPr>
            <p:ph type="sldNum" sz="quarter" idx="10"/>
          </p:nvPr>
        </p:nvSpPr>
        <p:spPr/>
        <p:txBody>
          <a:bodyPr/>
          <a:lstStyle/>
          <a:p>
            <a:fld id="{98298C26-92CB-49DE-B563-D2D5281D3E3F}" type="slidenum">
              <a:rPr lang="en-US" smtClean="0"/>
              <a:t>54</a:t>
            </a:fld>
            <a:endParaRPr lang="en-US"/>
          </a:p>
        </p:txBody>
      </p:sp>
    </p:spTree>
    <p:extLst>
      <p:ext uri="{BB962C8B-B14F-4D97-AF65-F5344CB8AC3E}">
        <p14:creationId xmlns:p14="http://schemas.microsoft.com/office/powerpoint/2010/main" val="221666662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a:t>
            </a:r>
            <a:r>
              <a:rPr lang="en-US" baseline="0" dirty="0"/>
              <a:t> assess seizures and sleep disorders, clinicians (neurologist/</a:t>
            </a:r>
            <a:r>
              <a:rPr lang="en-US" baseline="0" dirty="0" err="1"/>
              <a:t>epileptologist</a:t>
            </a:r>
            <a:r>
              <a:rPr lang="en-US" baseline="0" dirty="0"/>
              <a:t>) are the primary source of identifying/labeling/diagnosis seizures. This skill is part of their training and combine with other diagnostic information they make excellent decisions for their patients. However, the consistency among them in terms of their fluency of terminology, and agreement of annotations (labeling the events) is far from perfect. </a:t>
            </a:r>
            <a:endParaRPr lang="en-US" dirty="0"/>
          </a:p>
        </p:txBody>
      </p:sp>
      <p:sp>
        <p:nvSpPr>
          <p:cNvPr id="4" name="Slide Number Placeholder 3"/>
          <p:cNvSpPr>
            <a:spLocks noGrp="1"/>
          </p:cNvSpPr>
          <p:nvPr>
            <p:ph type="sldNum" sz="quarter" idx="10"/>
          </p:nvPr>
        </p:nvSpPr>
        <p:spPr/>
        <p:txBody>
          <a:bodyPr/>
          <a:lstStyle/>
          <a:p>
            <a:fld id="{D6876010-84D1-4012-8C35-CC1E37B4AA91}" type="slidenum">
              <a:rPr lang="en-US" smtClean="0"/>
              <a:t>55</a:t>
            </a:fld>
            <a:endParaRPr lang="en-US"/>
          </a:p>
        </p:txBody>
      </p:sp>
    </p:spTree>
    <p:extLst>
      <p:ext uri="{BB962C8B-B14F-4D97-AF65-F5344CB8AC3E}">
        <p14:creationId xmlns:p14="http://schemas.microsoft.com/office/powerpoint/2010/main" val="257239909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 Rocca used 56 channels, cut 8. thus PSD 56 channels, COH 1540 (56*55)/2, CEP 22! Slim, everything based on TCP</a:t>
            </a:r>
            <a:r>
              <a:rPr lang="en-US" baseline="0" dirty="0"/>
              <a:t> montage so down to 19 channels PSD, 22 channels COH and </a:t>
            </a:r>
            <a:r>
              <a:rPr lang="en-US" baseline="0"/>
              <a:t>22 channels CEP</a:t>
            </a:r>
            <a:endParaRPr lang="en-US" dirty="0"/>
          </a:p>
        </p:txBody>
      </p:sp>
      <p:sp>
        <p:nvSpPr>
          <p:cNvPr id="4" name="Slide Number Placeholder 3"/>
          <p:cNvSpPr>
            <a:spLocks noGrp="1"/>
          </p:cNvSpPr>
          <p:nvPr>
            <p:ph type="sldNum" sz="quarter" idx="10"/>
          </p:nvPr>
        </p:nvSpPr>
        <p:spPr/>
        <p:txBody>
          <a:bodyPr/>
          <a:lstStyle/>
          <a:p>
            <a:fld id="{D6876010-84D1-4012-8C35-CC1E37B4AA91}" type="slidenum">
              <a:rPr lang="en-US" smtClean="0"/>
              <a:t>56</a:t>
            </a:fld>
            <a:endParaRPr lang="en-US"/>
          </a:p>
        </p:txBody>
      </p:sp>
    </p:spTree>
    <p:extLst>
      <p:ext uri="{BB962C8B-B14F-4D97-AF65-F5344CB8AC3E}">
        <p14:creationId xmlns:p14="http://schemas.microsoft.com/office/powerpoint/2010/main" val="313993414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a:t>
            </a:r>
            <a:r>
              <a:rPr lang="en-US" baseline="0" dirty="0"/>
              <a:t> similar analysis can be carried out for the TVMs of the base and target datasets. However, the distance this time is the cosine similarity of each TVMs impulse response. The impulse response are the offsets produced by a TVM when given an I-Vector of ones. The weights represent the frequency of the largest coefficients within each TVM. This results in the UBM illustrating where the mixtures are in the EEG feature space and the TVM how those same mixtures are aligned in the EEG feature space.</a:t>
            </a:r>
            <a:br>
              <a:rPr lang="en-US" baseline="0" dirty="0"/>
            </a:br>
            <a:br>
              <a:rPr lang="en-US" baseline="0" dirty="0"/>
            </a:br>
            <a:r>
              <a:rPr lang="en-US" baseline="0" dirty="0"/>
              <a:t>This provides four major labels which are, unfortunately, relative to the datasets and not directly tied to their distance values. Here the UBM distances, in the feature space, are either closest, C, or furthest, F. The TVM similarity is either aligned, A, or divergent, D. All together this gives labels for the four quadrants mapped by the distances. Bottom Right – Closest Aligned. Top Right – Closest Divergent. Bottom Left – Furthest Aligned. Top Left – Furthest Divergent. </a:t>
            </a:r>
            <a:br>
              <a:rPr lang="en-US" baseline="0" dirty="0"/>
            </a:br>
            <a:br>
              <a:rPr lang="en-US" baseline="0" dirty="0"/>
            </a:br>
            <a:r>
              <a:rPr lang="en-US" baseline="0" dirty="0"/>
              <a:t>This provides a way to infer what the mixtures represent based upon their distances.</a:t>
            </a:r>
            <a:endParaRPr lang="en-US" dirty="0"/>
          </a:p>
        </p:txBody>
      </p:sp>
      <p:sp>
        <p:nvSpPr>
          <p:cNvPr id="4" name="Slide Number Placeholder 3"/>
          <p:cNvSpPr>
            <a:spLocks noGrp="1"/>
          </p:cNvSpPr>
          <p:nvPr>
            <p:ph type="sldNum" sz="quarter" idx="10"/>
          </p:nvPr>
        </p:nvSpPr>
        <p:spPr/>
        <p:txBody>
          <a:bodyPr/>
          <a:lstStyle/>
          <a:p>
            <a:fld id="{D6876010-84D1-4012-8C35-CC1E37B4AA91}" type="slidenum">
              <a:rPr lang="en-US" smtClean="0"/>
              <a:t>57</a:t>
            </a:fld>
            <a:endParaRPr lang="en-US"/>
          </a:p>
        </p:txBody>
      </p:sp>
    </p:spTree>
    <p:extLst>
      <p:ext uri="{BB962C8B-B14F-4D97-AF65-F5344CB8AC3E}">
        <p14:creationId xmlns:p14="http://schemas.microsoft.com/office/powerpoint/2010/main" val="17893932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Perhaps one of the most buzzworthy developments is</a:t>
            </a:r>
            <a:r>
              <a:rPr lang="en-US" baseline="0" dirty="0"/>
              <a:t> the realm of brain computer interfaces which you may have seen in movies or news highlights. We’ve been able to move beyond detecting and assessing information related to seizures or sleep behaviors which were about reading information from the brain toward using and responding to information from the brain.</a:t>
            </a:r>
            <a:endParaRPr lang="en-US" dirty="0"/>
          </a:p>
        </p:txBody>
      </p:sp>
      <p:sp>
        <p:nvSpPr>
          <p:cNvPr id="4" name="Slide Number Placeholder 3"/>
          <p:cNvSpPr>
            <a:spLocks noGrp="1"/>
          </p:cNvSpPr>
          <p:nvPr>
            <p:ph type="sldNum" sz="quarter" idx="10"/>
          </p:nvPr>
        </p:nvSpPr>
        <p:spPr/>
        <p:txBody>
          <a:bodyPr/>
          <a:lstStyle/>
          <a:p>
            <a:fld id="{98298C26-92CB-49DE-B563-D2D5281D3E3F}" type="slidenum">
              <a:rPr lang="en-US" smtClean="0"/>
              <a:t>6</a:t>
            </a:fld>
            <a:endParaRPr lang="en-US"/>
          </a:p>
        </p:txBody>
      </p:sp>
    </p:spTree>
    <p:extLst>
      <p:ext uri="{BB962C8B-B14F-4D97-AF65-F5344CB8AC3E}">
        <p14:creationId xmlns:p14="http://schemas.microsoft.com/office/powerpoint/2010/main" val="3897586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 course, seizure detection may</a:t>
            </a:r>
            <a:r>
              <a:rPr lang="en-US" baseline="0" dirty="0"/>
              <a:t> be the most associated term with EEGs and for good reason. They are a vital tool used by clinicians around the world to help detect and treat seizures, epilepsy and a variety of other neurological conditions. However, as clinicians are humans they are not perfect as seen when 8 doctors were asked to examine the same section of EEG recording. Doctor 1 labeled everything with gusto wile doctor 3 was having a bad day. The rest fell somewhere in between, but they all reached similar conclusions about the state of the recording and thus the patient.</a:t>
            </a:r>
            <a:endParaRPr lang="en-US" dirty="0"/>
          </a:p>
        </p:txBody>
      </p:sp>
      <p:sp>
        <p:nvSpPr>
          <p:cNvPr id="4" name="Slide Number Placeholder 3"/>
          <p:cNvSpPr>
            <a:spLocks noGrp="1"/>
          </p:cNvSpPr>
          <p:nvPr>
            <p:ph type="sldNum" sz="quarter" idx="10"/>
          </p:nvPr>
        </p:nvSpPr>
        <p:spPr/>
        <p:txBody>
          <a:bodyPr/>
          <a:lstStyle/>
          <a:p>
            <a:fld id="{98298C26-92CB-49DE-B563-D2D5281D3E3F}" type="slidenum">
              <a:rPr lang="en-US" smtClean="0"/>
              <a:t>7</a:t>
            </a:fld>
            <a:endParaRPr lang="en-US"/>
          </a:p>
        </p:txBody>
      </p:sp>
    </p:spTree>
    <p:extLst>
      <p:ext uri="{BB962C8B-B14F-4D97-AF65-F5344CB8AC3E}">
        <p14:creationId xmlns:p14="http://schemas.microsoft.com/office/powerpoint/2010/main" val="28441805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translating</a:t>
            </a:r>
            <a:r>
              <a:rPr lang="en-US" baseline="0" dirty="0"/>
              <a:t> a clinicians knowledge to a machine a la data science and machine learning requires a high level of confidence in those providing the fundamental understanding of regions of interest. So when clinicians fail to agree difficulties arise in developing technology to help them. After all, clinicians cannot possibly review the entirety of each patients recording given their job entails much more than labeling EEG recordings. This is large component of what the overall EEG signal processing community, and the NEDC here at temple, is working to solve. The algorithms built are frequently only as strong the consensus between clinicians. </a:t>
            </a:r>
            <a:endParaRPr lang="en-US" dirty="0"/>
          </a:p>
        </p:txBody>
      </p:sp>
      <p:sp>
        <p:nvSpPr>
          <p:cNvPr id="4" name="Slide Number Placeholder 3"/>
          <p:cNvSpPr>
            <a:spLocks noGrp="1"/>
          </p:cNvSpPr>
          <p:nvPr>
            <p:ph type="sldNum" sz="quarter" idx="10"/>
          </p:nvPr>
        </p:nvSpPr>
        <p:spPr/>
        <p:txBody>
          <a:bodyPr/>
          <a:lstStyle/>
          <a:p>
            <a:fld id="{D6876010-84D1-4012-8C35-CC1E37B4AA91}" type="slidenum">
              <a:rPr lang="en-US" smtClean="0"/>
              <a:t>8</a:t>
            </a:fld>
            <a:endParaRPr lang="en-US"/>
          </a:p>
        </p:txBody>
      </p:sp>
    </p:spTree>
    <p:extLst>
      <p:ext uri="{BB962C8B-B14F-4D97-AF65-F5344CB8AC3E}">
        <p14:creationId xmlns:p14="http://schemas.microsoft.com/office/powerpoint/2010/main" val="41279323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leads to a number of active</a:t>
            </a:r>
            <a:r>
              <a:rPr lang="en-US" baseline="0" dirty="0"/>
              <a:t> problems within the EEG research community, which serve as motivation to my research.</a:t>
            </a:r>
          </a:p>
          <a:p>
            <a:endParaRPr lang="en-US" baseline="0" dirty="0"/>
          </a:p>
          <a:p>
            <a:r>
              <a:rPr lang="en-US" baseline="0" dirty="0"/>
              <a:t>1 – The variety of brain functions and applications has lead to a wide array of algorithms, datasets, and features in the research world. An algorithm to detect seizures may not be helpful in processing BCI data. Likewise, datasets used for subject matching and similarity scoring cannot be used for seizure algorithm testing. And of course, the raw signals from the recordings are often modified to highlight facets that are related to task meaning that each study is often using different parts of the original signals.</a:t>
            </a:r>
          </a:p>
          <a:p>
            <a:endParaRPr lang="en-US" baseline="0" dirty="0"/>
          </a:p>
          <a:p>
            <a:r>
              <a:rPr lang="en-US" baseline="0" dirty="0"/>
              <a:t>2 – As indicated clinicians are finding critical phenomena, but don’t readily agree for all events. This makes it difficult to determine what is and isn’t important and how their labels should be used to inform the development of machine learning that automates annotation.</a:t>
            </a:r>
          </a:p>
          <a:p>
            <a:endParaRPr lang="en-US" baseline="0" dirty="0"/>
          </a:p>
          <a:p>
            <a:r>
              <a:rPr lang="en-US" baseline="0" dirty="0"/>
              <a:t>3 – As the amount of data available grows, it will be necessary to sort and search through it. This has been given the label of cohort retrieval within the research group at Temple and aligns with the direction of my work.</a:t>
            </a:r>
          </a:p>
          <a:p>
            <a:endParaRPr lang="en-US" baseline="0" dirty="0"/>
          </a:p>
          <a:p>
            <a:r>
              <a:rPr lang="en-US" baseline="0" dirty="0"/>
              <a:t>4 – As this is a PhD I wish to contribute new insight or information not just in terms of engineering, but also contribute to the scientific community as our understanding of EEGs is more nascent than it is mature despite all the years of research.</a:t>
            </a:r>
            <a:endParaRPr lang="en-US" dirty="0"/>
          </a:p>
        </p:txBody>
      </p:sp>
      <p:sp>
        <p:nvSpPr>
          <p:cNvPr id="4" name="Slide Number Placeholder 3"/>
          <p:cNvSpPr>
            <a:spLocks noGrp="1"/>
          </p:cNvSpPr>
          <p:nvPr>
            <p:ph type="sldNum" sz="quarter" idx="10"/>
          </p:nvPr>
        </p:nvSpPr>
        <p:spPr/>
        <p:txBody>
          <a:bodyPr/>
          <a:lstStyle/>
          <a:p>
            <a:fld id="{D6876010-84D1-4012-8C35-CC1E37B4AA91}" type="slidenum">
              <a:rPr lang="en-US" smtClean="0"/>
              <a:t>9</a:t>
            </a:fld>
            <a:endParaRPr lang="en-US"/>
          </a:p>
        </p:txBody>
      </p:sp>
    </p:spTree>
    <p:extLst>
      <p:ext uri="{BB962C8B-B14F-4D97-AF65-F5344CB8AC3E}">
        <p14:creationId xmlns:p14="http://schemas.microsoft.com/office/powerpoint/2010/main" val="37263062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DC4ED34-EFE4-4192-911B-1F32AAB2DBCB}" type="datetimeFigureOut">
              <a:rPr lang="en-US" smtClean="0"/>
              <a:t>4/4/2019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DB7E2D-575E-4526-A7A5-60A2050C6490}" type="slidenum">
              <a:rPr lang="en-US" smtClean="0"/>
              <a:t>‹#›</a:t>
            </a:fld>
            <a:endParaRPr lang="en-US"/>
          </a:p>
        </p:txBody>
      </p:sp>
    </p:spTree>
    <p:extLst>
      <p:ext uri="{BB962C8B-B14F-4D97-AF65-F5344CB8AC3E}">
        <p14:creationId xmlns:p14="http://schemas.microsoft.com/office/powerpoint/2010/main" val="776180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DC4ED34-EFE4-4192-911B-1F32AAB2DBCB}" type="datetimeFigureOut">
              <a:rPr lang="en-US" smtClean="0"/>
              <a:t>4/4/2019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DB7E2D-575E-4526-A7A5-60A2050C6490}" type="slidenum">
              <a:rPr lang="en-US" smtClean="0"/>
              <a:t>‹#›</a:t>
            </a:fld>
            <a:endParaRPr lang="en-US"/>
          </a:p>
        </p:txBody>
      </p:sp>
    </p:spTree>
    <p:extLst>
      <p:ext uri="{BB962C8B-B14F-4D97-AF65-F5344CB8AC3E}">
        <p14:creationId xmlns:p14="http://schemas.microsoft.com/office/powerpoint/2010/main" val="38179882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DC4ED34-EFE4-4192-911B-1F32AAB2DBCB}" type="datetimeFigureOut">
              <a:rPr lang="en-US" smtClean="0"/>
              <a:t>4/4/2019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DB7E2D-575E-4526-A7A5-60A2050C6490}" type="slidenum">
              <a:rPr lang="en-US" smtClean="0"/>
              <a:t>‹#›</a:t>
            </a:fld>
            <a:endParaRPr lang="en-US"/>
          </a:p>
        </p:txBody>
      </p:sp>
    </p:spTree>
    <p:extLst>
      <p:ext uri="{BB962C8B-B14F-4D97-AF65-F5344CB8AC3E}">
        <p14:creationId xmlns:p14="http://schemas.microsoft.com/office/powerpoint/2010/main" val="30067735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DC4ED34-EFE4-4192-911B-1F32AAB2DBCB}" type="datetimeFigureOut">
              <a:rPr lang="en-US" smtClean="0"/>
              <a:t>4/4/2019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DB7E2D-575E-4526-A7A5-60A2050C6490}" type="slidenum">
              <a:rPr lang="en-US" smtClean="0"/>
              <a:t>‹#›</a:t>
            </a:fld>
            <a:endParaRPr lang="en-US"/>
          </a:p>
        </p:txBody>
      </p:sp>
    </p:spTree>
    <p:extLst>
      <p:ext uri="{BB962C8B-B14F-4D97-AF65-F5344CB8AC3E}">
        <p14:creationId xmlns:p14="http://schemas.microsoft.com/office/powerpoint/2010/main" val="3998030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DC4ED34-EFE4-4192-911B-1F32AAB2DBCB}" type="datetimeFigureOut">
              <a:rPr lang="en-US" smtClean="0"/>
              <a:t>4/4/2019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DB7E2D-575E-4526-A7A5-60A2050C6490}" type="slidenum">
              <a:rPr lang="en-US" smtClean="0"/>
              <a:t>‹#›</a:t>
            </a:fld>
            <a:endParaRPr lang="en-US"/>
          </a:p>
        </p:txBody>
      </p:sp>
    </p:spTree>
    <p:extLst>
      <p:ext uri="{BB962C8B-B14F-4D97-AF65-F5344CB8AC3E}">
        <p14:creationId xmlns:p14="http://schemas.microsoft.com/office/powerpoint/2010/main" val="7260724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DC4ED34-EFE4-4192-911B-1F32AAB2DBCB}" type="datetimeFigureOut">
              <a:rPr lang="en-US" smtClean="0"/>
              <a:t>4/4/2019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DB7E2D-575E-4526-A7A5-60A2050C6490}" type="slidenum">
              <a:rPr lang="en-US" smtClean="0"/>
              <a:t>‹#›</a:t>
            </a:fld>
            <a:endParaRPr lang="en-US"/>
          </a:p>
        </p:txBody>
      </p:sp>
    </p:spTree>
    <p:extLst>
      <p:ext uri="{BB962C8B-B14F-4D97-AF65-F5344CB8AC3E}">
        <p14:creationId xmlns:p14="http://schemas.microsoft.com/office/powerpoint/2010/main" val="18744667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DC4ED34-EFE4-4192-911B-1F32AAB2DBCB}" type="datetimeFigureOut">
              <a:rPr lang="en-US" smtClean="0"/>
              <a:t>4/4/2019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9DB7E2D-575E-4526-A7A5-60A2050C6490}" type="slidenum">
              <a:rPr lang="en-US" smtClean="0"/>
              <a:t>‹#›</a:t>
            </a:fld>
            <a:endParaRPr lang="en-US"/>
          </a:p>
        </p:txBody>
      </p:sp>
    </p:spTree>
    <p:extLst>
      <p:ext uri="{BB962C8B-B14F-4D97-AF65-F5344CB8AC3E}">
        <p14:creationId xmlns:p14="http://schemas.microsoft.com/office/powerpoint/2010/main" val="14433015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DC4ED34-EFE4-4192-911B-1F32AAB2DBCB}" type="datetimeFigureOut">
              <a:rPr lang="en-US" smtClean="0"/>
              <a:t>4/4/2019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9DB7E2D-575E-4526-A7A5-60A2050C6490}" type="slidenum">
              <a:rPr lang="en-US" smtClean="0"/>
              <a:t>‹#›</a:t>
            </a:fld>
            <a:endParaRPr lang="en-US"/>
          </a:p>
        </p:txBody>
      </p:sp>
    </p:spTree>
    <p:extLst>
      <p:ext uri="{BB962C8B-B14F-4D97-AF65-F5344CB8AC3E}">
        <p14:creationId xmlns:p14="http://schemas.microsoft.com/office/powerpoint/2010/main" val="38236497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C4ED34-EFE4-4192-911B-1F32AAB2DBCB}" type="datetimeFigureOut">
              <a:rPr lang="en-US" smtClean="0"/>
              <a:t>4/4/2019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9DB7E2D-575E-4526-A7A5-60A2050C6490}" type="slidenum">
              <a:rPr lang="en-US" smtClean="0"/>
              <a:t>‹#›</a:t>
            </a:fld>
            <a:endParaRPr lang="en-US"/>
          </a:p>
        </p:txBody>
      </p:sp>
    </p:spTree>
    <p:extLst>
      <p:ext uri="{BB962C8B-B14F-4D97-AF65-F5344CB8AC3E}">
        <p14:creationId xmlns:p14="http://schemas.microsoft.com/office/powerpoint/2010/main" val="38180496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DC4ED34-EFE4-4192-911B-1F32AAB2DBCB}" type="datetimeFigureOut">
              <a:rPr lang="en-US" smtClean="0"/>
              <a:t>4/4/2019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DB7E2D-575E-4526-A7A5-60A2050C6490}" type="slidenum">
              <a:rPr lang="en-US" smtClean="0"/>
              <a:t>‹#›</a:t>
            </a:fld>
            <a:endParaRPr lang="en-US"/>
          </a:p>
        </p:txBody>
      </p:sp>
    </p:spTree>
    <p:extLst>
      <p:ext uri="{BB962C8B-B14F-4D97-AF65-F5344CB8AC3E}">
        <p14:creationId xmlns:p14="http://schemas.microsoft.com/office/powerpoint/2010/main" val="20686385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DC4ED34-EFE4-4192-911B-1F32AAB2DBCB}" type="datetimeFigureOut">
              <a:rPr lang="en-US" smtClean="0"/>
              <a:t>4/4/2019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DB7E2D-575E-4526-A7A5-60A2050C6490}" type="slidenum">
              <a:rPr lang="en-US" smtClean="0"/>
              <a:t>‹#›</a:t>
            </a:fld>
            <a:endParaRPr lang="en-US"/>
          </a:p>
        </p:txBody>
      </p:sp>
    </p:spTree>
    <p:extLst>
      <p:ext uri="{BB962C8B-B14F-4D97-AF65-F5344CB8AC3E}">
        <p14:creationId xmlns:p14="http://schemas.microsoft.com/office/powerpoint/2010/main" val="5746538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C4ED34-EFE4-4192-911B-1F32AAB2DBCB}" type="datetimeFigureOut">
              <a:rPr lang="en-US" smtClean="0"/>
              <a:t>4/4/2019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DB7E2D-575E-4526-A7A5-60A2050C6490}" type="slidenum">
              <a:rPr lang="en-US" smtClean="0"/>
              <a:t>‹#›</a:t>
            </a:fld>
            <a:endParaRPr lang="en-US"/>
          </a:p>
        </p:txBody>
      </p:sp>
    </p:spTree>
    <p:extLst>
      <p:ext uri="{BB962C8B-B14F-4D97-AF65-F5344CB8AC3E}">
        <p14:creationId xmlns:p14="http://schemas.microsoft.com/office/powerpoint/2010/main" val="16897046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vmlDrawing" Target="../drawings/vmlDrawing1.vml"/><Relationship Id="rId5" Type="http://schemas.openxmlformats.org/officeDocument/2006/relationships/image" Target="../media/image25.emf"/><Relationship Id="rId4" Type="http://schemas.openxmlformats.org/officeDocument/2006/relationships/oleObject" Target="../embeddings/oleObject1.bin"/></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300.png"/></Relationships>
</file>

<file path=ppt/slides/_rels/slide19.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30.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4.xml"/><Relationship Id="rId1" Type="http://schemas.openxmlformats.org/officeDocument/2006/relationships/vmlDrawing" Target="../drawings/vmlDrawing2.vml"/><Relationship Id="rId5" Type="http://schemas.openxmlformats.org/officeDocument/2006/relationships/image" Target="../media/image37.emf"/><Relationship Id="rId4" Type="http://schemas.openxmlformats.org/officeDocument/2006/relationships/oleObject" Target="../embeddings/oleObject2.bin"/></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vmlDrawing" Target="../drawings/vmlDrawing3.vml"/><Relationship Id="rId5" Type="http://schemas.openxmlformats.org/officeDocument/2006/relationships/image" Target="../media/image38.emf"/><Relationship Id="rId4" Type="http://schemas.openxmlformats.org/officeDocument/2006/relationships/oleObject" Target="../embeddings/oleObject3.bin"/></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vmlDrawing" Target="../drawings/vmlDrawing4.vml"/><Relationship Id="rId5" Type="http://schemas.openxmlformats.org/officeDocument/2006/relationships/image" Target="../media/image42.emf"/><Relationship Id="rId4" Type="http://schemas.openxmlformats.org/officeDocument/2006/relationships/oleObject" Target="../embeddings/oleObject4.bin"/></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vmlDrawing" Target="../drawings/vmlDrawing5.vml"/><Relationship Id="rId5" Type="http://schemas.openxmlformats.org/officeDocument/2006/relationships/image" Target="../media/image43.emf"/><Relationship Id="rId4" Type="http://schemas.openxmlformats.org/officeDocument/2006/relationships/oleObject" Target="../embeddings/oleObject5.bin"/></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vmlDrawing" Target="../drawings/vmlDrawing6.vml"/><Relationship Id="rId5" Type="http://schemas.openxmlformats.org/officeDocument/2006/relationships/image" Target="../media/image44.emf"/><Relationship Id="rId4" Type="http://schemas.openxmlformats.org/officeDocument/2006/relationships/oleObject" Target="../embeddings/oleObject6.bin"/></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500.pn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52.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7" Type="http://schemas.openxmlformats.org/officeDocument/2006/relationships/image" Target="../media/image51.emf"/><Relationship Id="rId2" Type="http://schemas.openxmlformats.org/officeDocument/2006/relationships/slideLayout" Target="../slideLayouts/slideLayout4.xml"/><Relationship Id="rId1" Type="http://schemas.openxmlformats.org/officeDocument/2006/relationships/vmlDrawing" Target="../drawings/vmlDrawing7.vml"/><Relationship Id="rId6" Type="http://schemas.openxmlformats.org/officeDocument/2006/relationships/oleObject" Target="../embeddings/oleObject8.bin"/><Relationship Id="rId5" Type="http://schemas.openxmlformats.org/officeDocument/2006/relationships/image" Target="../media/image50.emf"/><Relationship Id="rId4" Type="http://schemas.openxmlformats.org/officeDocument/2006/relationships/oleObject" Target="../embeddings/oleObject7.bin"/></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4.xml"/><Relationship Id="rId1" Type="http://schemas.openxmlformats.org/officeDocument/2006/relationships/vmlDrawing" Target="../drawings/vmlDrawing8.vml"/><Relationship Id="rId5" Type="http://schemas.openxmlformats.org/officeDocument/2006/relationships/image" Target="../media/image52.emf"/><Relationship Id="rId4" Type="http://schemas.openxmlformats.org/officeDocument/2006/relationships/oleObject" Target="../embeddings/oleObject9.bin"/></Relationships>
</file>

<file path=ppt/slides/_rels/slide43.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43.xml"/><Relationship Id="rId1" Type="http://schemas.openxmlformats.org/officeDocument/2006/relationships/slideLayout" Target="../slideLayouts/slideLayout4.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44.xml"/><Relationship Id="rId1" Type="http://schemas.openxmlformats.org/officeDocument/2006/relationships/slideLayout" Target="../slideLayouts/slideLayout4.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45.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45.xml"/><Relationship Id="rId1" Type="http://schemas.openxmlformats.org/officeDocument/2006/relationships/slideLayout" Target="../slideLayouts/slideLayout4.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46.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46.xml"/><Relationship Id="rId1" Type="http://schemas.openxmlformats.org/officeDocument/2006/relationships/slideLayout" Target="../slideLayouts/slideLayout4.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75.png"/></Relationships>
</file>

<file path=ppt/slides/_rels/slide5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5.xml"/><Relationship Id="rId1" Type="http://schemas.openxmlformats.org/officeDocument/2006/relationships/slideLayout" Target="../slideLayouts/slideLayout4.xml"/><Relationship Id="rId4" Type="http://schemas.openxmlformats.org/officeDocument/2006/relationships/image" Target="../media/image78.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80.png"/><Relationship Id="rId5" Type="http://schemas.openxmlformats.org/officeDocument/2006/relationships/image" Target="../media/image79.emf"/><Relationship Id="rId4" Type="http://schemas.openxmlformats.org/officeDocument/2006/relationships/oleObject" Target="../embeddings/oleObject10.bin"/></Relationships>
</file>

<file path=ppt/slides/_rels/slide5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4.xml"/><Relationship Id="rId1" Type="http://schemas.openxmlformats.org/officeDocument/2006/relationships/vmlDrawing" Target="../drawings/vmlDrawing10.vml"/><Relationship Id="rId6" Type="http://schemas.openxmlformats.org/officeDocument/2006/relationships/image" Target="../media/image85.emf"/><Relationship Id="rId5" Type="http://schemas.openxmlformats.org/officeDocument/2006/relationships/oleObject" Target="../embeddings/oleObject12.bin"/><Relationship Id="rId4" Type="http://schemas.openxmlformats.org/officeDocument/2006/relationships/image" Target="../media/image84.emf"/></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4.xml"/><Relationship Id="rId1" Type="http://schemas.openxmlformats.org/officeDocument/2006/relationships/vmlDrawing" Target="../drawings/vmlDrawing11.vml"/><Relationship Id="rId4" Type="http://schemas.openxmlformats.org/officeDocument/2006/relationships/image" Target="../media/image86.emf"/></Relationships>
</file>

<file path=ppt/slides/_rels/slide6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830.png"/><Relationship Id="rId2" Type="http://schemas.openxmlformats.org/officeDocument/2006/relationships/image" Target="../media/image820.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4.xml"/><Relationship Id="rId4" Type="http://schemas.openxmlformats.org/officeDocument/2006/relationships/image" Target="../media/image95.png"/></Relationships>
</file>

<file path=ppt/slides/_rels/slide6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4.xml"/><Relationship Id="rId4" Type="http://schemas.openxmlformats.org/officeDocument/2006/relationships/image" Target="../media/image98.png"/></Relationships>
</file>

<file path=ppt/slides/_rels/slide6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4.xml"/><Relationship Id="rId4" Type="http://schemas.openxmlformats.org/officeDocument/2006/relationships/image" Target="../media/image101.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4.xml"/><Relationship Id="rId4" Type="http://schemas.openxmlformats.org/officeDocument/2006/relationships/image" Target="../media/image104.png"/></Relationships>
</file>

<file path=ppt/slides/_rels/slide7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4.xml"/><Relationship Id="rId4" Type="http://schemas.openxmlformats.org/officeDocument/2006/relationships/image" Target="../media/image111.png"/></Relationships>
</file>

<file path=ppt/slides/_rels/slide7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4.xml"/><Relationship Id="rId4" Type="http://schemas.openxmlformats.org/officeDocument/2006/relationships/image" Target="../media/image117.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latin typeface="Arial" panose="020B0604020202020204" pitchFamily="34" charset="0"/>
                <a:cs typeface="Arial" panose="020B0604020202020204" pitchFamily="34" charset="0"/>
              </a:rPr>
              <a:t>Applications and Statistical Modeling of Electroencephalograms using Identity Vectors</a:t>
            </a:r>
            <a:endParaRPr lang="en-US" dirty="0"/>
          </a:p>
        </p:txBody>
      </p:sp>
      <p:sp>
        <p:nvSpPr>
          <p:cNvPr id="3" name="Subtitle 2"/>
          <p:cNvSpPr>
            <a:spLocks noGrp="1"/>
          </p:cNvSpPr>
          <p:nvPr>
            <p:ph type="subTitle" idx="1"/>
          </p:nvPr>
        </p:nvSpPr>
        <p:spPr/>
        <p:txBody>
          <a:bodyPr>
            <a:normAutofit/>
          </a:bodyPr>
          <a:lstStyle/>
          <a:p>
            <a:r>
              <a:rPr lang="en-US" dirty="0"/>
              <a:t>PhD Dissertation Defense</a:t>
            </a:r>
            <a:br>
              <a:rPr lang="en-US" dirty="0"/>
            </a:br>
            <a:r>
              <a:rPr lang="en-US" dirty="0"/>
              <a:t>4</a:t>
            </a:r>
            <a:r>
              <a:rPr lang="en-US" baseline="30000" dirty="0"/>
              <a:t>th</a:t>
            </a:r>
            <a:r>
              <a:rPr lang="en-US" dirty="0"/>
              <a:t> April 2019</a:t>
            </a:r>
            <a:br>
              <a:rPr lang="en-US" dirty="0"/>
            </a:br>
            <a:r>
              <a:rPr lang="en-US" dirty="0"/>
              <a:t>Christian Ward</a:t>
            </a:r>
            <a:br>
              <a:rPr lang="en-US" dirty="0"/>
            </a:br>
            <a:endParaRPr lang="en-US" dirty="0"/>
          </a:p>
        </p:txBody>
      </p:sp>
    </p:spTree>
    <p:extLst>
      <p:ext uri="{BB962C8B-B14F-4D97-AF65-F5344CB8AC3E}">
        <p14:creationId xmlns:p14="http://schemas.microsoft.com/office/powerpoint/2010/main" val="21099668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Motivation – Data</a:t>
            </a:r>
          </a:p>
        </p:txBody>
      </p:sp>
      <p:sp>
        <p:nvSpPr>
          <p:cNvPr id="5" name="Content Placeholder 4"/>
          <p:cNvSpPr>
            <a:spLocks noGrp="1"/>
          </p:cNvSpPr>
          <p:nvPr>
            <p:ph sz="half" idx="1"/>
          </p:nvPr>
        </p:nvSpPr>
        <p:spPr>
          <a:xfrm>
            <a:off x="838199" y="1545464"/>
            <a:ext cx="5343525" cy="5312535"/>
          </a:xfrm>
        </p:spPr>
        <p:txBody>
          <a:bodyPr lIns="0" tIns="0" rIns="0" bIns="0">
            <a:normAutofit lnSpcReduction="10000"/>
          </a:bodyPr>
          <a:lstStyle/>
          <a:p>
            <a:r>
              <a:rPr lang="en-US" dirty="0" err="1"/>
              <a:t>PhysioNet</a:t>
            </a:r>
            <a:r>
              <a:rPr lang="en-US" dirty="0"/>
              <a:t> EEG MMI Dataset</a:t>
            </a:r>
          </a:p>
          <a:p>
            <a:pPr lvl="1" defTabSz="1312863"/>
            <a:r>
              <a:rPr lang="en-US" sz="2800" dirty="0"/>
              <a:t>109 subjects following prompts</a:t>
            </a:r>
          </a:p>
          <a:p>
            <a:pPr lvl="1" defTabSz="1312863"/>
            <a:r>
              <a:rPr lang="en-US" sz="2800" dirty="0"/>
              <a:t>14 trials, 2 resting 12 active</a:t>
            </a:r>
          </a:p>
          <a:p>
            <a:pPr lvl="1" defTabSz="1312863"/>
            <a:r>
              <a:rPr lang="en-US" sz="2800" dirty="0"/>
              <a:t>Split into all and active trial sets </a:t>
            </a:r>
          </a:p>
          <a:p>
            <a:r>
              <a:rPr lang="en-US" dirty="0"/>
              <a:t>TUH EEG Corpus</a:t>
            </a:r>
          </a:p>
          <a:p>
            <a:pPr lvl="1"/>
            <a:r>
              <a:rPr lang="en-US" sz="2800" dirty="0" err="1"/>
              <a:t>AutoEEG</a:t>
            </a:r>
            <a:r>
              <a:rPr lang="en-US" sz="2800" dirty="0"/>
              <a:t> v0.6.0 – a curated set of 12 subjects</a:t>
            </a:r>
          </a:p>
          <a:p>
            <a:pPr lvl="1"/>
            <a:r>
              <a:rPr lang="en-US" sz="2800" dirty="0" err="1"/>
              <a:t>AutoEEG</a:t>
            </a:r>
            <a:r>
              <a:rPr lang="en-US" sz="2800" dirty="0"/>
              <a:t> v1.0.0 – 50 Abnormal, 50 Normal, and 411 Seizure subjects</a:t>
            </a:r>
          </a:p>
          <a:p>
            <a:r>
              <a:rPr lang="en-US" sz="3200" dirty="0"/>
              <a:t>Cross Validation</a:t>
            </a:r>
          </a:p>
          <a:p>
            <a:r>
              <a:rPr lang="en-US" sz="3200" dirty="0"/>
              <a:t>Super Channels</a:t>
            </a:r>
            <a:endParaRPr lang="en-US" dirty="0"/>
          </a:p>
        </p:txBody>
      </p:sp>
      <p:grpSp>
        <p:nvGrpSpPr>
          <p:cNvPr id="6" name="Group 5"/>
          <p:cNvGrpSpPr/>
          <p:nvPr/>
        </p:nvGrpSpPr>
        <p:grpSpPr>
          <a:xfrm>
            <a:off x="6181725" y="1545465"/>
            <a:ext cx="5838824" cy="2724150"/>
            <a:chOff x="6172200" y="4133850"/>
            <a:chExt cx="5838824" cy="272415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2200" y="4539553"/>
              <a:ext cx="5838824" cy="2318447"/>
            </a:xfrm>
            <a:prstGeom prst="rect">
              <a:avLst/>
            </a:prstGeom>
          </p:spPr>
        </p:pic>
        <p:sp>
          <p:nvSpPr>
            <p:cNvPr id="8" name="TextBox 7"/>
            <p:cNvSpPr txBox="1"/>
            <p:nvPr/>
          </p:nvSpPr>
          <p:spPr>
            <a:xfrm>
              <a:off x="6534150" y="4133850"/>
              <a:ext cx="4562475" cy="461665"/>
            </a:xfrm>
            <a:prstGeom prst="rect">
              <a:avLst/>
            </a:prstGeom>
            <a:noFill/>
          </p:spPr>
          <p:txBody>
            <a:bodyPr wrap="square" rtlCol="0">
              <a:spAutoFit/>
            </a:bodyPr>
            <a:lstStyle/>
            <a:p>
              <a:pPr algn="ctr"/>
              <a:r>
                <a:rPr lang="en-US" sz="2400" dirty="0" err="1"/>
                <a:t>PhysioNet</a:t>
              </a:r>
              <a:r>
                <a:rPr lang="en-US" sz="2400" dirty="0"/>
                <a:t> Data Layout</a:t>
              </a:r>
            </a:p>
          </p:txBody>
        </p:sp>
      </p:grpSp>
    </p:spTree>
    <p:extLst>
      <p:ext uri="{BB962C8B-B14F-4D97-AF65-F5344CB8AC3E}">
        <p14:creationId xmlns:p14="http://schemas.microsoft.com/office/powerpoint/2010/main" val="38869125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Motivation – Features</a:t>
            </a:r>
          </a:p>
        </p:txBody>
      </p:sp>
      <mc:AlternateContent xmlns:mc="http://schemas.openxmlformats.org/markup-compatibility/2006" xmlns:a14="http://schemas.microsoft.com/office/drawing/2010/main">
        <mc:Choice Requires="a14">
          <p:sp>
            <p:nvSpPr>
              <p:cNvPr id="5" name="Content Placeholder 4"/>
              <p:cNvSpPr>
                <a:spLocks noGrp="1"/>
              </p:cNvSpPr>
              <p:nvPr>
                <p:ph sz="half" idx="1"/>
              </p:nvPr>
            </p:nvSpPr>
            <p:spPr>
              <a:xfrm>
                <a:off x="838199" y="1545465"/>
                <a:ext cx="5050217" cy="4984124"/>
              </a:xfrm>
            </p:spPr>
            <p:txBody>
              <a:bodyPr lIns="0" tIns="0" rIns="0" bIns="0">
                <a:normAutofit/>
              </a:bodyPr>
              <a:lstStyle/>
              <a:p>
                <a:r>
                  <a:rPr lang="en-US" sz="2800" dirty="0"/>
                  <a:t>Power Spectral Density (PSD)</a:t>
                </a:r>
              </a:p>
              <a:p>
                <a:pPr lvl="1"/>
                <a14:m>
                  <m:oMath xmlns:m="http://schemas.openxmlformats.org/officeDocument/2006/math">
                    <m:sSub>
                      <m:sSubPr>
                        <m:ctrlPr>
                          <a:rPr lang="en-US" sz="2400" i="1" smtClean="0">
                            <a:latin typeface="Cambria Math" panose="02040503050406030204" pitchFamily="18" charset="0"/>
                          </a:rPr>
                        </m:ctrlPr>
                      </m:sSubPr>
                      <m:e>
                        <m:r>
                          <a:rPr lang="en-US" sz="2400" b="1" i="1" smtClean="0">
                            <a:latin typeface="Cambria Math" panose="02040503050406030204" pitchFamily="18" charset="0"/>
                          </a:rPr>
                          <m:t>𝑷𝑺𝑫</m:t>
                        </m:r>
                      </m:e>
                      <m:sub>
                        <m:r>
                          <a:rPr lang="en-US" sz="2400" b="0" i="1" smtClean="0">
                            <a:latin typeface="Cambria Math" panose="02040503050406030204" pitchFamily="18" charset="0"/>
                          </a:rPr>
                          <m:t>𝑖</m:t>
                        </m:r>
                      </m:sub>
                    </m:sSub>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d>
                          <m:dPr>
                            <m:begChr m:val="|"/>
                            <m:endChr m:val="|"/>
                            <m:ctrlPr>
                              <a:rPr lang="en-US" i="1">
                                <a:latin typeface="Cambria Math" panose="02040503050406030204" pitchFamily="18" charset="0"/>
                              </a:rPr>
                            </m:ctrlPr>
                          </m:dPr>
                          <m:e>
                            <m:r>
                              <m:rPr>
                                <m:nor/>
                              </m:rPr>
                              <a:rPr lang="en-US">
                                <a:latin typeface="Cambria Math" panose="02040503050406030204" pitchFamily="18" charset="0"/>
                              </a:rPr>
                              <m:t>FFT</m:t>
                            </m:r>
                            <m:d>
                              <m:dPr>
                                <m:ctrlPr>
                                  <a:rPr lang="en-US" i="1">
                                    <a:latin typeface="Cambria Math" panose="02040503050406030204" pitchFamily="18" charset="0"/>
                                  </a:rPr>
                                </m:ctrlPr>
                              </m:dPr>
                              <m:e>
                                <m:r>
                                  <a:rPr lang="en-US" b="1" i="1">
                                    <a:latin typeface="Cambria Math" panose="02040503050406030204" pitchFamily="18" charset="0"/>
                                  </a:rPr>
                                  <m:t>𝑶</m:t>
                                </m:r>
                                <m:r>
                                  <a:rPr lang="en-US" i="1">
                                    <a:latin typeface="Cambria Math" panose="02040503050406030204" pitchFamily="18" charset="0"/>
                                  </a:rPr>
                                  <m:t>,</m:t>
                                </m:r>
                                <m:r>
                                  <a:rPr lang="en-US" i="1">
                                    <a:latin typeface="Cambria Math" panose="02040503050406030204" pitchFamily="18" charset="0"/>
                                    <a:ea typeface="Cambria Math" panose="02040503050406030204" pitchFamily="18" charset="0"/>
                                  </a:rPr>
                                  <m:t> </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𝛼</m:t>
                                    </m:r>
                                  </m:e>
                                  <m:sub>
                                    <m:r>
                                      <m:rPr>
                                        <m:nor/>
                                      </m:rPr>
                                      <a:rPr lang="en-US">
                                        <a:latin typeface="Cambria Math" panose="02040503050406030204" pitchFamily="18" charset="0"/>
                                        <a:ea typeface="Cambria Math" panose="02040503050406030204" pitchFamily="18" charset="0"/>
                                      </a:rPr>
                                      <m:t>freq</m:t>
                                    </m:r>
                                  </m:sub>
                                </m:sSub>
                              </m:e>
                            </m:d>
                          </m:e>
                        </m:d>
                      </m:e>
                      <m:sup>
                        <m:r>
                          <a:rPr lang="en-US" sz="2400" b="0" i="1" smtClean="0">
                            <a:latin typeface="Cambria Math" panose="02040503050406030204" pitchFamily="18" charset="0"/>
                          </a:rPr>
                          <m:t>2</m:t>
                        </m:r>
                      </m:sup>
                    </m:sSup>
                  </m:oMath>
                </a14:m>
                <a:endParaRPr lang="en-US" sz="2400" dirty="0"/>
              </a:p>
              <a:p>
                <a:r>
                  <a:rPr lang="en-US" dirty="0"/>
                  <a:t>Spectral Coherence (COH)</a:t>
                </a:r>
              </a:p>
              <a:p>
                <a:pPr lvl="1"/>
                <a14:m>
                  <m:oMath xmlns:m="http://schemas.openxmlformats.org/officeDocument/2006/math">
                    <m:sSub>
                      <m:sSubPr>
                        <m:ctrlPr>
                          <a:rPr lang="en-US" i="1" smtClean="0">
                            <a:latin typeface="Cambria Math" panose="02040503050406030204" pitchFamily="18" charset="0"/>
                          </a:rPr>
                        </m:ctrlPr>
                      </m:sSubPr>
                      <m:e>
                        <m:r>
                          <a:rPr lang="en-US" b="1" i="1" smtClean="0">
                            <a:latin typeface="Cambria Math" panose="02040503050406030204" pitchFamily="18" charset="0"/>
                          </a:rPr>
                          <m:t>𝑺</m:t>
                        </m:r>
                      </m:e>
                      <m:sub>
                        <m:r>
                          <a:rPr lang="en-US" b="0" i="1" smtClean="0">
                            <a:latin typeface="Cambria Math" panose="02040503050406030204" pitchFamily="18" charset="0"/>
                          </a:rPr>
                          <m:t>𝑖</m:t>
                        </m:r>
                        <m:r>
                          <a:rPr lang="en-US" b="0" i="1" smtClean="0">
                            <a:latin typeface="Cambria Math" panose="02040503050406030204" pitchFamily="18" charset="0"/>
                          </a:rPr>
                          <m:t>,</m:t>
                        </m:r>
                        <m:r>
                          <a:rPr lang="en-US" b="0" i="1" smtClean="0">
                            <a:latin typeface="Cambria Math" panose="02040503050406030204" pitchFamily="18" charset="0"/>
                          </a:rPr>
                          <m:t>𝑗</m:t>
                        </m:r>
                      </m:sub>
                    </m:sSub>
                    <m:d>
                      <m:dPr>
                        <m:ctrlPr>
                          <a:rPr lang="en-US" i="1" smtClean="0">
                            <a:latin typeface="Cambria Math" panose="02040503050406030204" pitchFamily="18" charset="0"/>
                          </a:rPr>
                        </m:ctrlPr>
                      </m:dPr>
                      <m:e>
                        <m:r>
                          <a:rPr lang="en-US" b="0" i="1" smtClean="0">
                            <a:latin typeface="Cambria Math" panose="02040503050406030204" pitchFamily="18" charset="0"/>
                          </a:rPr>
                          <m:t>𝑓</m:t>
                        </m:r>
                      </m:e>
                    </m:d>
                    <m:r>
                      <a:rPr lang="en-US" b="0" i="1" smtClean="0">
                        <a:latin typeface="Cambria Math" panose="02040503050406030204" pitchFamily="18" charset="0"/>
                      </a:rPr>
                      <m:t>=</m:t>
                    </m:r>
                    <m:r>
                      <m:rPr>
                        <m:nor/>
                      </m:rPr>
                      <a:rPr lang="en-US" b="0" i="0" smtClean="0">
                        <a:latin typeface="Cambria Math" panose="02040503050406030204" pitchFamily="18" charset="0"/>
                      </a:rPr>
                      <m:t>cross</m:t>
                    </m:r>
                    <m:r>
                      <m:rPr>
                        <m:nor/>
                      </m:rPr>
                      <a:rPr lang="en-US" b="0" i="0" smtClean="0">
                        <a:latin typeface="Cambria Math" panose="02040503050406030204" pitchFamily="18" charset="0"/>
                      </a:rPr>
                      <m:t>−</m:t>
                    </m:r>
                    <m:r>
                      <m:rPr>
                        <m:nor/>
                      </m:rPr>
                      <a:rPr lang="en-US" b="0" i="0" smtClean="0">
                        <a:latin typeface="Cambria Math" panose="02040503050406030204" pitchFamily="18" charset="0"/>
                      </a:rPr>
                      <m:t>spectral</m:t>
                    </m:r>
                    <m:r>
                      <m:rPr>
                        <m:nor/>
                      </m:rPr>
                      <a:rPr lang="en-US" b="0" i="0" smtClean="0">
                        <a:latin typeface="Cambria Math" panose="02040503050406030204" pitchFamily="18" charset="0"/>
                      </a:rPr>
                      <m:t> </m:t>
                    </m:r>
                    <m:r>
                      <m:rPr>
                        <m:nor/>
                      </m:rPr>
                      <a:rPr lang="en-US" b="0" i="0" smtClean="0">
                        <a:latin typeface="Cambria Math" panose="02040503050406030204" pitchFamily="18" charset="0"/>
                      </a:rPr>
                      <m:t>density</m:t>
                    </m:r>
                  </m:oMath>
                </a14:m>
                <a:r>
                  <a:rPr lang="en-US" dirty="0"/>
                  <a:t> of the </a:t>
                </a:r>
                <a:r>
                  <a:rPr lang="en-US" b="1" dirty="0"/>
                  <a:t>PSD</a:t>
                </a:r>
                <a:endParaRPr lang="en-US" dirty="0"/>
              </a:p>
              <a:p>
                <a:pPr lvl="1"/>
                <a14:m>
                  <m:oMath xmlns:m="http://schemas.openxmlformats.org/officeDocument/2006/math">
                    <m:sSub>
                      <m:sSubPr>
                        <m:ctrlPr>
                          <a:rPr lang="en-US" sz="2400" i="1" smtClean="0">
                            <a:latin typeface="Cambria Math" panose="02040503050406030204" pitchFamily="18" charset="0"/>
                          </a:rPr>
                        </m:ctrlPr>
                      </m:sSubPr>
                      <m:e>
                        <m:r>
                          <m:rPr>
                            <m:nor/>
                          </m:rPr>
                          <a:rPr lang="en-US" sz="2400" b="1" i="0" smtClean="0">
                            <a:latin typeface="Cambria Math" panose="02040503050406030204" pitchFamily="18" charset="0"/>
                          </a:rPr>
                          <m:t>COH</m:t>
                        </m:r>
                      </m:e>
                      <m:sub>
                        <m:r>
                          <a:rPr lang="en-US" sz="2400" b="0" i="1" smtClean="0">
                            <a:latin typeface="Cambria Math" panose="02040503050406030204" pitchFamily="18" charset="0"/>
                          </a:rPr>
                          <m:t>𝑖</m:t>
                        </m:r>
                        <m:r>
                          <a:rPr lang="en-US" sz="2400" b="0" i="1" smtClean="0">
                            <a:latin typeface="Cambria Math" panose="02040503050406030204" pitchFamily="18" charset="0"/>
                          </a:rPr>
                          <m:t>,</m:t>
                        </m:r>
                        <m:r>
                          <a:rPr lang="en-US" sz="2400" b="0" i="1" smtClean="0">
                            <a:latin typeface="Cambria Math" panose="02040503050406030204" pitchFamily="18" charset="0"/>
                          </a:rPr>
                          <m:t>𝑗</m:t>
                        </m:r>
                      </m:sub>
                    </m:sSub>
                    <m:d>
                      <m:dPr>
                        <m:ctrlPr>
                          <a:rPr lang="en-US" sz="2400" i="1" smtClean="0">
                            <a:latin typeface="Cambria Math" panose="02040503050406030204" pitchFamily="18" charset="0"/>
                          </a:rPr>
                        </m:ctrlPr>
                      </m:dPr>
                      <m:e>
                        <m:r>
                          <a:rPr lang="en-US" sz="2400" b="0" i="1" smtClean="0">
                            <a:latin typeface="Cambria Math" panose="02040503050406030204" pitchFamily="18" charset="0"/>
                          </a:rPr>
                          <m:t>𝑓</m:t>
                        </m:r>
                      </m:e>
                    </m:d>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sSup>
                          <m:sSupPr>
                            <m:ctrlPr>
                              <a:rPr lang="en-US" sz="2400" b="0" i="1" smtClean="0">
                                <a:latin typeface="Cambria Math" panose="02040503050406030204" pitchFamily="18" charset="0"/>
                              </a:rPr>
                            </m:ctrlPr>
                          </m:sSupPr>
                          <m:e>
                            <m:d>
                              <m:dPr>
                                <m:begChr m:val="|"/>
                                <m:endChr m:val="|"/>
                                <m:ctrlPr>
                                  <a:rPr lang="en-US" sz="2400" b="0" i="1" smtClean="0">
                                    <a:latin typeface="Cambria Math" panose="02040503050406030204" pitchFamily="18" charset="0"/>
                                  </a:rPr>
                                </m:ctrlPr>
                              </m:dPr>
                              <m:e>
                                <m:sSub>
                                  <m:sSubPr>
                                    <m:ctrlPr>
                                      <a:rPr lang="en-US" sz="2400" b="0" i="1" smtClean="0">
                                        <a:latin typeface="Cambria Math" panose="02040503050406030204" pitchFamily="18" charset="0"/>
                                      </a:rPr>
                                    </m:ctrlPr>
                                  </m:sSubPr>
                                  <m:e>
                                    <m:r>
                                      <a:rPr lang="en-US" sz="2400" b="1" i="1" smtClean="0">
                                        <a:latin typeface="Cambria Math" panose="02040503050406030204" pitchFamily="18" charset="0"/>
                                      </a:rPr>
                                      <m:t>𝑺</m:t>
                                    </m:r>
                                  </m:e>
                                  <m:sub>
                                    <m:r>
                                      <a:rPr lang="en-US" sz="2400" b="0" i="1" smtClean="0">
                                        <a:latin typeface="Cambria Math" panose="02040503050406030204" pitchFamily="18" charset="0"/>
                                      </a:rPr>
                                      <m:t>𝑖</m:t>
                                    </m:r>
                                    <m:r>
                                      <a:rPr lang="en-US" sz="2400" b="0" i="1" smtClean="0">
                                        <a:latin typeface="Cambria Math" panose="02040503050406030204" pitchFamily="18" charset="0"/>
                                      </a:rPr>
                                      <m:t>,</m:t>
                                    </m:r>
                                    <m:r>
                                      <a:rPr lang="en-US" sz="2400" b="0" i="1" smtClean="0">
                                        <a:latin typeface="Cambria Math" panose="02040503050406030204" pitchFamily="18" charset="0"/>
                                      </a:rPr>
                                      <m:t>𝑗</m:t>
                                    </m:r>
                                  </m:sub>
                                </m:sSub>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𝑓</m:t>
                                    </m:r>
                                  </m:e>
                                </m:d>
                              </m:e>
                            </m:d>
                          </m:e>
                          <m:sup>
                            <m:r>
                              <a:rPr lang="en-US" sz="2400" b="0" i="1" smtClean="0">
                                <a:latin typeface="Cambria Math" panose="02040503050406030204" pitchFamily="18" charset="0"/>
                              </a:rPr>
                              <m:t>2</m:t>
                            </m:r>
                          </m:sup>
                        </m:sSup>
                      </m:num>
                      <m:den>
                        <m:sSub>
                          <m:sSubPr>
                            <m:ctrlPr>
                              <a:rPr lang="en-US" sz="2400" b="0" i="1" smtClean="0">
                                <a:latin typeface="Cambria Math" panose="02040503050406030204" pitchFamily="18" charset="0"/>
                              </a:rPr>
                            </m:ctrlPr>
                          </m:sSubPr>
                          <m:e>
                            <m:r>
                              <a:rPr lang="en-US" sz="2400" b="1" i="1" smtClean="0">
                                <a:latin typeface="Cambria Math" panose="02040503050406030204" pitchFamily="18" charset="0"/>
                              </a:rPr>
                              <m:t>𝑺</m:t>
                            </m:r>
                          </m:e>
                          <m:sub>
                            <m:r>
                              <a:rPr lang="en-US" sz="2400" b="0" i="1" smtClean="0">
                                <a:latin typeface="Cambria Math" panose="02040503050406030204" pitchFamily="18" charset="0"/>
                              </a:rPr>
                              <m:t>𝑖</m:t>
                            </m:r>
                            <m:r>
                              <a:rPr lang="en-US" sz="2400" b="0" i="1" smtClean="0">
                                <a:latin typeface="Cambria Math" panose="02040503050406030204" pitchFamily="18" charset="0"/>
                              </a:rPr>
                              <m:t>,</m:t>
                            </m:r>
                            <m:r>
                              <a:rPr lang="en-US" sz="2400" b="0" i="1" smtClean="0">
                                <a:latin typeface="Cambria Math" panose="02040503050406030204" pitchFamily="18" charset="0"/>
                              </a:rPr>
                              <m:t>𝑖</m:t>
                            </m:r>
                          </m:sub>
                        </m:sSub>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𝑓</m:t>
                            </m:r>
                          </m:e>
                        </m:d>
                        <m:r>
                          <a:rPr lang="en-US" sz="2400" b="0" i="1" smtClean="0">
                            <a:latin typeface="Cambria Math" panose="02040503050406030204" pitchFamily="18" charset="0"/>
                            <a:ea typeface="Cambria Math" panose="02040503050406030204" pitchFamily="18" charset="0"/>
                          </a:rPr>
                          <m:t>⋅</m:t>
                        </m:r>
                        <m:sSub>
                          <m:sSubPr>
                            <m:ctrlPr>
                              <a:rPr lang="en-US" sz="2400" b="0" i="1" smtClean="0">
                                <a:latin typeface="Cambria Math" panose="02040503050406030204" pitchFamily="18" charset="0"/>
                                <a:ea typeface="Cambria Math" panose="02040503050406030204" pitchFamily="18" charset="0"/>
                              </a:rPr>
                            </m:ctrlPr>
                          </m:sSubPr>
                          <m:e>
                            <m:r>
                              <a:rPr lang="en-US" sz="2400" b="1" i="1" smtClean="0">
                                <a:latin typeface="Cambria Math" panose="02040503050406030204" pitchFamily="18" charset="0"/>
                                <a:ea typeface="Cambria Math" panose="02040503050406030204" pitchFamily="18" charset="0"/>
                              </a:rPr>
                              <m:t>𝑺</m:t>
                            </m:r>
                          </m:e>
                          <m:sub>
                            <m:r>
                              <a:rPr lang="en-US" sz="2400" b="0" i="1" smtClean="0">
                                <a:latin typeface="Cambria Math" panose="02040503050406030204" pitchFamily="18" charset="0"/>
                                <a:ea typeface="Cambria Math" panose="02040503050406030204" pitchFamily="18" charset="0"/>
                              </a:rPr>
                              <m:t>𝑗</m:t>
                            </m:r>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𝑗</m:t>
                            </m:r>
                          </m:sub>
                        </m:sSub>
                        <m:d>
                          <m:dPr>
                            <m:ctrlPr>
                              <a:rPr lang="en-US" sz="2400" b="0" i="1" smtClean="0">
                                <a:latin typeface="Cambria Math" panose="02040503050406030204" pitchFamily="18" charset="0"/>
                                <a:ea typeface="Cambria Math" panose="02040503050406030204" pitchFamily="18" charset="0"/>
                              </a:rPr>
                            </m:ctrlPr>
                          </m:dPr>
                          <m:e>
                            <m:r>
                              <a:rPr lang="en-US" sz="2400" b="0" i="1" smtClean="0">
                                <a:latin typeface="Cambria Math" panose="02040503050406030204" pitchFamily="18" charset="0"/>
                                <a:ea typeface="Cambria Math" panose="02040503050406030204" pitchFamily="18" charset="0"/>
                              </a:rPr>
                              <m:t>𝑓</m:t>
                            </m:r>
                          </m:e>
                        </m:d>
                      </m:den>
                    </m:f>
                  </m:oMath>
                </a14:m>
                <a:endParaRPr lang="en-US" sz="2400" dirty="0"/>
              </a:p>
              <a:p>
                <a:r>
                  <a:rPr lang="en-US" dirty="0"/>
                  <a:t>Cepstral Coefficients (CEP)</a:t>
                </a:r>
              </a:p>
              <a:p>
                <a:pPr lvl="1"/>
                <a:r>
                  <a:rPr lang="en-US" dirty="0"/>
                  <a:t>8 bandpass filtered FFT coefficients</a:t>
                </a:r>
              </a:p>
              <a:p>
                <a:pPr lvl="1"/>
                <a:r>
                  <a:rPr lang="en-US" dirty="0"/>
                  <a:t>9 0.9s 1</a:t>
                </a:r>
                <a:r>
                  <a:rPr lang="en-US" baseline="30000" dirty="0"/>
                  <a:t>st</a:t>
                </a:r>
                <a:r>
                  <a:rPr lang="en-US" dirty="0"/>
                  <a:t> derivate coefficients</a:t>
                </a:r>
              </a:p>
              <a:p>
                <a:pPr lvl="1"/>
                <a:r>
                  <a:rPr lang="en-US" dirty="0"/>
                  <a:t>9 0.3s 2</a:t>
                </a:r>
                <a:r>
                  <a:rPr lang="en-US" baseline="30000" dirty="0"/>
                  <a:t>nd</a:t>
                </a:r>
                <a:r>
                  <a:rPr lang="en-US" dirty="0"/>
                  <a:t> derivate coefficients</a:t>
                </a:r>
              </a:p>
              <a:p>
                <a:endParaRPr lang="en-US" sz="2800" dirty="0"/>
              </a:p>
            </p:txBody>
          </p:sp>
        </mc:Choice>
        <mc:Fallback xmlns="">
          <p:sp>
            <p:nvSpPr>
              <p:cNvPr id="5" name="Content Placeholder 4"/>
              <p:cNvSpPr>
                <a:spLocks noGrp="1" noRot="1" noChangeAspect="1" noMove="1" noResize="1" noEditPoints="1" noAdjustHandles="1" noChangeArrowheads="1" noChangeShapeType="1" noTextEdit="1"/>
              </p:cNvSpPr>
              <p:nvPr>
                <p:ph sz="half" idx="1"/>
              </p:nvPr>
            </p:nvSpPr>
            <p:spPr>
              <a:xfrm>
                <a:off x="838199" y="1545465"/>
                <a:ext cx="5050217" cy="4984124"/>
              </a:xfrm>
              <a:blipFill rotWithShape="0">
                <a:blip r:embed="rId3"/>
                <a:stretch>
                  <a:fillRect l="-3860" t="-2938" r="-3378"/>
                </a:stretch>
              </a:blipFill>
            </p:spPr>
            <p:txBody>
              <a:bodyPr/>
              <a:lstStyle/>
              <a:p>
                <a:r>
                  <a:rPr lang="en-US">
                    <a:noFill/>
                  </a:rPr>
                  <a:t> </a:t>
                </a:r>
              </a:p>
            </p:txBody>
          </p:sp>
        </mc:Fallback>
      </mc:AlternateContent>
      <p:grpSp>
        <p:nvGrpSpPr>
          <p:cNvPr id="4" name="Group 3"/>
          <p:cNvGrpSpPr/>
          <p:nvPr/>
        </p:nvGrpSpPr>
        <p:grpSpPr>
          <a:xfrm>
            <a:off x="5888416" y="1545465"/>
            <a:ext cx="6303585" cy="5312535"/>
            <a:chOff x="5888416" y="1545465"/>
            <a:chExt cx="6303585" cy="5312535"/>
          </a:xfrm>
        </p:grpSpPr>
        <p:sp>
          <p:nvSpPr>
            <p:cNvPr id="9" name="TextBox 8"/>
            <p:cNvSpPr txBox="1"/>
            <p:nvPr/>
          </p:nvSpPr>
          <p:spPr>
            <a:xfrm>
              <a:off x="5888416" y="6396335"/>
              <a:ext cx="6303585" cy="461665"/>
            </a:xfrm>
            <a:prstGeom prst="rect">
              <a:avLst/>
            </a:prstGeom>
            <a:noFill/>
          </p:spPr>
          <p:txBody>
            <a:bodyPr wrap="square" rtlCol="0">
              <a:spAutoFit/>
            </a:bodyPr>
            <a:lstStyle/>
            <a:p>
              <a:pPr algn="ctr"/>
              <a:r>
                <a:rPr lang="en-US" sz="800" dirty="0" err="1"/>
                <a:t>Radha</a:t>
              </a:r>
              <a:r>
                <a:rPr lang="en-US" sz="800" dirty="0"/>
                <a:t>, M., Garcia-Molina, G., </a:t>
              </a:r>
              <a:r>
                <a:rPr lang="en-US" sz="800" dirty="0" err="1"/>
                <a:t>Poel</a:t>
              </a:r>
              <a:r>
                <a:rPr lang="en-US" sz="800" dirty="0"/>
                <a:t>, M., &amp; </a:t>
              </a:r>
              <a:r>
                <a:rPr lang="en-US" sz="800" dirty="0" err="1"/>
                <a:t>Tononi</a:t>
              </a:r>
              <a:r>
                <a:rPr lang="en-US" sz="800" dirty="0"/>
                <a:t>, G. (2014, August). Comparison of feature and classifier algorithms for online automatic sleep staging based on a single EEG signal. In </a:t>
              </a:r>
              <a:r>
                <a:rPr lang="en-US" sz="800" i="1" dirty="0"/>
                <a:t>2014 36th Annual International Conference of the IEEE Engineering in Medicine and Biology Society</a:t>
              </a:r>
              <a:r>
                <a:rPr lang="en-US" sz="800" dirty="0"/>
                <a:t> (pp. 1876-1880). IEEE.</a:t>
              </a:r>
              <a:endParaRPr lang="en-US" sz="8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88416" y="1545465"/>
              <a:ext cx="6303584" cy="4581837"/>
            </a:xfrm>
            <a:prstGeom prst="rect">
              <a:avLst/>
            </a:prstGeom>
          </p:spPr>
        </p:pic>
      </p:grpSp>
    </p:spTree>
    <p:extLst>
      <p:ext uri="{BB962C8B-B14F-4D97-AF65-F5344CB8AC3E}">
        <p14:creationId xmlns:p14="http://schemas.microsoft.com/office/powerpoint/2010/main" val="32301558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Motivation – Identity Vectors</a:t>
            </a:r>
          </a:p>
        </p:txBody>
      </p:sp>
      <p:sp>
        <p:nvSpPr>
          <p:cNvPr id="5" name="Content Placeholder 4"/>
          <p:cNvSpPr>
            <a:spLocks noGrp="1"/>
          </p:cNvSpPr>
          <p:nvPr>
            <p:ph idx="1"/>
          </p:nvPr>
        </p:nvSpPr>
        <p:spPr/>
        <p:txBody>
          <a:bodyPr/>
          <a:lstStyle/>
          <a:p>
            <a:r>
              <a:rPr lang="en-US" dirty="0"/>
              <a:t>Subject</a:t>
            </a:r>
          </a:p>
          <a:p>
            <a:r>
              <a:rPr lang="en-US" dirty="0"/>
              <a:t>Language</a:t>
            </a:r>
          </a:p>
          <a:p>
            <a:r>
              <a:rPr lang="en-US" dirty="0"/>
              <a:t>Accent</a:t>
            </a:r>
          </a:p>
          <a:p>
            <a:endParaRPr lang="en-US" dirty="0"/>
          </a:p>
        </p:txBody>
      </p:sp>
      <p:grpSp>
        <p:nvGrpSpPr>
          <p:cNvPr id="9" name="Group 8"/>
          <p:cNvGrpSpPr/>
          <p:nvPr/>
        </p:nvGrpSpPr>
        <p:grpSpPr>
          <a:xfrm>
            <a:off x="2723322" y="1549723"/>
            <a:ext cx="9468678" cy="5254399"/>
            <a:chOff x="2723322" y="1603601"/>
            <a:chExt cx="9468678" cy="5254399"/>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3322" y="1603601"/>
              <a:ext cx="9170504" cy="3358582"/>
            </a:xfrm>
            <a:prstGeom prst="rect">
              <a:avLst/>
            </a:prstGeom>
          </p:spPr>
        </p:pic>
        <p:sp>
          <p:nvSpPr>
            <p:cNvPr id="8" name="TextBox 7"/>
            <p:cNvSpPr txBox="1"/>
            <p:nvPr/>
          </p:nvSpPr>
          <p:spPr>
            <a:xfrm>
              <a:off x="7067342" y="6519446"/>
              <a:ext cx="5124658" cy="338554"/>
            </a:xfrm>
            <a:prstGeom prst="rect">
              <a:avLst/>
            </a:prstGeom>
            <a:noFill/>
          </p:spPr>
          <p:txBody>
            <a:bodyPr wrap="square" rtlCol="0">
              <a:spAutoFit/>
            </a:bodyPr>
            <a:lstStyle/>
            <a:p>
              <a:pPr algn="ctr"/>
              <a:r>
                <a:rPr lang="en-US" sz="800" dirty="0" err="1"/>
                <a:t>Dey</a:t>
              </a:r>
              <a:r>
                <a:rPr lang="en-US" sz="800" dirty="0"/>
                <a:t>, S., Barman, S., </a:t>
              </a:r>
              <a:r>
                <a:rPr lang="en-US" sz="800" dirty="0" err="1"/>
                <a:t>Bhukya</a:t>
              </a:r>
              <a:r>
                <a:rPr lang="en-US" sz="800" dirty="0"/>
                <a:t>, R. K., Das, R. K., </a:t>
              </a:r>
              <a:r>
                <a:rPr lang="en-US" sz="800" dirty="0" err="1"/>
                <a:t>Haris</a:t>
              </a:r>
              <a:r>
                <a:rPr lang="en-US" sz="800" dirty="0"/>
                <a:t>, B. C., </a:t>
              </a:r>
              <a:r>
                <a:rPr lang="en-US" sz="800" dirty="0" err="1"/>
                <a:t>Prasanna</a:t>
              </a:r>
              <a:r>
                <a:rPr lang="en-US" sz="800" dirty="0"/>
                <a:t>, S. R. M., &amp; Sinha, R. (2014, February). Speech biometric based attendance system. In </a:t>
              </a:r>
              <a:r>
                <a:rPr lang="en-US" sz="800" i="1" dirty="0"/>
                <a:t>2014 twentieth national conference on communications (NCC)</a:t>
              </a:r>
              <a:r>
                <a:rPr lang="en-US" sz="800" dirty="0"/>
                <a:t> (pp. 1-6). IEEE.</a:t>
              </a:r>
              <a:endParaRPr lang="en-US" sz="800" dirty="0">
                <a:latin typeface="Arial" panose="020B0604020202020204" pitchFamily="34" charset="0"/>
                <a:cs typeface="Arial" panose="020B0604020202020204" pitchFamily="34" charset="0"/>
              </a:endParaRPr>
            </a:p>
          </p:txBody>
        </p:sp>
      </p:grpSp>
      <p:grpSp>
        <p:nvGrpSpPr>
          <p:cNvPr id="12" name="Group 11"/>
          <p:cNvGrpSpPr/>
          <p:nvPr/>
        </p:nvGrpSpPr>
        <p:grpSpPr>
          <a:xfrm>
            <a:off x="4047242" y="1604324"/>
            <a:ext cx="8144758" cy="5199798"/>
            <a:chOff x="4047242" y="1667728"/>
            <a:chExt cx="8144758" cy="5199798"/>
          </a:xfrm>
        </p:grpSpPr>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47242" y="1667728"/>
              <a:ext cx="5582429" cy="2743583"/>
            </a:xfrm>
            <a:prstGeom prst="rect">
              <a:avLst/>
            </a:prstGeom>
          </p:spPr>
        </p:pic>
        <p:sp>
          <p:nvSpPr>
            <p:cNvPr id="11" name="TextBox 10"/>
            <p:cNvSpPr txBox="1"/>
            <p:nvPr/>
          </p:nvSpPr>
          <p:spPr>
            <a:xfrm>
              <a:off x="7067342" y="6528972"/>
              <a:ext cx="5124658" cy="338554"/>
            </a:xfrm>
            <a:prstGeom prst="rect">
              <a:avLst/>
            </a:prstGeom>
            <a:noFill/>
          </p:spPr>
          <p:txBody>
            <a:bodyPr wrap="square" rtlCol="0">
              <a:spAutoFit/>
            </a:bodyPr>
            <a:lstStyle/>
            <a:p>
              <a:pPr algn="ctr"/>
              <a:r>
                <a:rPr lang="en-US" sz="800" dirty="0" err="1"/>
                <a:t>Dehak</a:t>
              </a:r>
              <a:r>
                <a:rPr lang="en-US" sz="800" dirty="0"/>
                <a:t>, N., Torres-</a:t>
              </a:r>
              <a:r>
                <a:rPr lang="en-US" sz="800" dirty="0" err="1"/>
                <a:t>Carrasquillo</a:t>
              </a:r>
              <a:r>
                <a:rPr lang="en-US" sz="800" dirty="0"/>
                <a:t>, P. A., Reynolds, D., &amp; </a:t>
              </a:r>
              <a:r>
                <a:rPr lang="en-US" sz="800" dirty="0" err="1"/>
                <a:t>Dehak</a:t>
              </a:r>
              <a:r>
                <a:rPr lang="en-US" sz="800" dirty="0"/>
                <a:t>, R. (2011). Language recognition via </a:t>
              </a:r>
              <a:r>
                <a:rPr lang="en-US" sz="800" dirty="0" err="1"/>
                <a:t>i</a:t>
              </a:r>
              <a:r>
                <a:rPr lang="en-US" sz="800" dirty="0"/>
                <a:t>-vectors and dimensionality reduction. In </a:t>
              </a:r>
              <a:r>
                <a:rPr lang="en-US" sz="800" i="1" dirty="0"/>
                <a:t>Twelfth annual conference of the international speech communication association</a:t>
              </a:r>
              <a:r>
                <a:rPr lang="en-US" sz="800" dirty="0"/>
                <a:t>.</a:t>
              </a:r>
              <a:endParaRPr lang="en-US" sz="800" dirty="0">
                <a:latin typeface="Arial" panose="020B0604020202020204" pitchFamily="34" charset="0"/>
                <a:cs typeface="Arial" panose="020B0604020202020204" pitchFamily="34" charset="0"/>
              </a:endParaRPr>
            </a:p>
          </p:txBody>
        </p:sp>
      </p:grpSp>
      <p:grpSp>
        <p:nvGrpSpPr>
          <p:cNvPr id="15" name="Group 14"/>
          <p:cNvGrpSpPr/>
          <p:nvPr/>
        </p:nvGrpSpPr>
        <p:grpSpPr>
          <a:xfrm>
            <a:off x="3157717" y="1537020"/>
            <a:ext cx="9034283" cy="5267102"/>
            <a:chOff x="3102858" y="1605168"/>
            <a:chExt cx="9034283" cy="5267102"/>
          </a:xfrm>
        </p:grpSpPr>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02858" y="1605168"/>
              <a:ext cx="6125430" cy="3200847"/>
            </a:xfrm>
            <a:prstGeom prst="rect">
              <a:avLst/>
            </a:prstGeom>
          </p:spPr>
        </p:pic>
        <p:sp>
          <p:nvSpPr>
            <p:cNvPr id="14" name="TextBox 13"/>
            <p:cNvSpPr txBox="1"/>
            <p:nvPr/>
          </p:nvSpPr>
          <p:spPr>
            <a:xfrm>
              <a:off x="7012483" y="6533716"/>
              <a:ext cx="5124658" cy="338554"/>
            </a:xfrm>
            <a:prstGeom prst="rect">
              <a:avLst/>
            </a:prstGeom>
            <a:noFill/>
          </p:spPr>
          <p:txBody>
            <a:bodyPr wrap="square" rtlCol="0">
              <a:spAutoFit/>
            </a:bodyPr>
            <a:lstStyle/>
            <a:p>
              <a:pPr algn="ctr"/>
              <a:r>
                <a:rPr lang="en-US" sz="800" dirty="0" err="1"/>
                <a:t>Behravan</a:t>
              </a:r>
              <a:r>
                <a:rPr lang="en-US" sz="800" dirty="0"/>
                <a:t>, H., </a:t>
              </a:r>
              <a:r>
                <a:rPr lang="en-US" sz="800" dirty="0" err="1"/>
                <a:t>Hautamäki</a:t>
              </a:r>
              <a:r>
                <a:rPr lang="en-US" sz="800" dirty="0"/>
                <a:t>, V., &amp; </a:t>
              </a:r>
              <a:r>
                <a:rPr lang="en-US" sz="800" dirty="0" err="1"/>
                <a:t>Kinnunen</a:t>
              </a:r>
              <a:r>
                <a:rPr lang="en-US" sz="800" dirty="0"/>
                <a:t>, T. (2015). Factors affecting </a:t>
              </a:r>
              <a:r>
                <a:rPr lang="en-US" sz="800" dirty="0" err="1"/>
                <a:t>i</a:t>
              </a:r>
              <a:r>
                <a:rPr lang="en-US" sz="800" dirty="0"/>
                <a:t>-vector based foreign accent recognition: A case study in spoken Finnish. </a:t>
              </a:r>
              <a:r>
                <a:rPr lang="en-US" sz="800" i="1" dirty="0"/>
                <a:t>Speech Communication</a:t>
              </a:r>
              <a:r>
                <a:rPr lang="en-US" sz="800" dirty="0"/>
                <a:t>, </a:t>
              </a:r>
              <a:r>
                <a:rPr lang="en-US" sz="800" i="1" dirty="0"/>
                <a:t>66</a:t>
              </a:r>
              <a:r>
                <a:rPr lang="en-US" sz="800" dirty="0"/>
                <a:t>, 118-129..</a:t>
              </a:r>
              <a:endParaRPr lang="en-US" sz="8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097947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9"/>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childTnLst>
                                </p:cTn>
                              </p:par>
                              <p:par>
                                <p:cTn id="21" presetID="1" presetClass="exit" presetSubtype="0" fill="hold" nodeType="withEffect">
                                  <p:stCondLst>
                                    <p:cond delay="0"/>
                                  </p:stCondLst>
                                  <p:childTnLst>
                                    <p:set>
                                      <p:cBhvr>
                                        <p:cTn id="22" dur="1" fill="hold">
                                          <p:stCondLst>
                                            <p:cond delay="0"/>
                                          </p:stCondLst>
                                        </p:cTn>
                                        <p:tgtEl>
                                          <p:spTgt spid="12"/>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Methods</a:t>
            </a:r>
          </a:p>
        </p:txBody>
      </p:sp>
      <p:pic>
        <p:nvPicPr>
          <p:cNvPr id="129" name="Picture 1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3562" y="0"/>
            <a:ext cx="8232995" cy="6858000"/>
          </a:xfrm>
          <a:prstGeom prst="rect">
            <a:avLst/>
          </a:prstGeom>
        </p:spPr>
      </p:pic>
      <mc:AlternateContent xmlns:mc="http://schemas.openxmlformats.org/markup-compatibility/2006" xmlns:a14="http://schemas.microsoft.com/office/drawing/2010/main">
        <mc:Choice Requires="a14">
          <p:sp>
            <p:nvSpPr>
              <p:cNvPr id="130" name="TextBox 129"/>
              <p:cNvSpPr txBox="1"/>
              <p:nvPr/>
            </p:nvSpPr>
            <p:spPr>
              <a:xfrm>
                <a:off x="339937" y="1690688"/>
                <a:ext cx="3690176" cy="49390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sz="3000" b="0" i="1" smtClean="0">
                              <a:latin typeface="Cambria Math" panose="02040503050406030204" pitchFamily="18" charset="0"/>
                            </a:rPr>
                          </m:ctrlPr>
                        </m:accPr>
                        <m:e>
                          <m:r>
                            <a:rPr lang="en-US" sz="3000" b="0" i="1" smtClean="0">
                              <a:latin typeface="Cambria Math" panose="02040503050406030204" pitchFamily="18" charset="0"/>
                            </a:rPr>
                            <m:t>𝑀</m:t>
                          </m:r>
                        </m:e>
                      </m:acc>
                      <m:acc>
                        <m:accPr>
                          <m:chr m:val="̃"/>
                          <m:ctrlPr>
                            <a:rPr lang="en-US" sz="3000" b="0" i="1" smtClean="0">
                              <a:latin typeface="Cambria Math" panose="02040503050406030204" pitchFamily="18" charset="0"/>
                            </a:rPr>
                          </m:ctrlPr>
                        </m:accPr>
                        <m:e>
                          <m:r>
                            <a:rPr lang="en-US" sz="3000" b="0" i="1" smtClean="0">
                              <a:latin typeface="Cambria Math" panose="02040503050406030204" pitchFamily="18" charset="0"/>
                            </a:rPr>
                            <m:t>=</m:t>
                          </m:r>
                        </m:e>
                      </m:acc>
                      <m:acc>
                        <m:accPr>
                          <m:chr m:val="⃗"/>
                          <m:ctrlPr>
                            <a:rPr lang="en-US" sz="3000" b="0" i="1" smtClean="0">
                              <a:latin typeface="Cambria Math" panose="02040503050406030204" pitchFamily="18" charset="0"/>
                            </a:rPr>
                          </m:ctrlPr>
                        </m:accPr>
                        <m:e>
                          <m:r>
                            <a:rPr lang="en-US" sz="3000" b="0" i="1" smtClean="0">
                              <a:latin typeface="Cambria Math" panose="02040503050406030204" pitchFamily="18" charset="0"/>
                            </a:rPr>
                            <m:t>𝑚</m:t>
                          </m:r>
                        </m:e>
                      </m:acc>
                      <m:r>
                        <a:rPr lang="en-US" sz="3000" b="0" i="1" smtClean="0">
                          <a:latin typeface="Cambria Math" panose="02040503050406030204" pitchFamily="18" charset="0"/>
                        </a:rPr>
                        <m:t>+</m:t>
                      </m:r>
                      <m:r>
                        <a:rPr lang="en-US" sz="3000" b="1" i="1" smtClean="0">
                          <a:latin typeface="Cambria Math" panose="02040503050406030204" pitchFamily="18" charset="0"/>
                        </a:rPr>
                        <m:t>𝑻</m:t>
                      </m:r>
                      <m:r>
                        <a:rPr lang="en-US" sz="3000" b="0" i="1" smtClean="0">
                          <a:latin typeface="Cambria Math" panose="02040503050406030204" pitchFamily="18" charset="0"/>
                        </a:rPr>
                        <m:t>∗</m:t>
                      </m:r>
                      <m:acc>
                        <m:accPr>
                          <m:chr m:val="⃗"/>
                          <m:ctrlPr>
                            <a:rPr lang="en-US" sz="3000" b="0" i="1" smtClean="0">
                              <a:latin typeface="Cambria Math" panose="02040503050406030204" pitchFamily="18" charset="0"/>
                            </a:rPr>
                          </m:ctrlPr>
                        </m:accPr>
                        <m:e>
                          <m:r>
                            <a:rPr lang="en-US" sz="3000" b="0" i="1" smtClean="0">
                              <a:latin typeface="Cambria Math" panose="02040503050406030204" pitchFamily="18" charset="0"/>
                            </a:rPr>
                            <m:t>𝑤</m:t>
                          </m:r>
                        </m:e>
                      </m:acc>
                    </m:oMath>
                    <m:oMath xmlns:m="http://schemas.openxmlformats.org/officeDocument/2006/math">
                      <m:acc>
                        <m:accPr>
                          <m:chr m:val="⃗"/>
                          <m:ctrlPr>
                            <a:rPr lang="en-US" sz="3000" i="1">
                              <a:latin typeface="Cambria Math" panose="02040503050406030204" pitchFamily="18" charset="0"/>
                            </a:rPr>
                          </m:ctrlPr>
                        </m:accPr>
                        <m:e>
                          <m:r>
                            <a:rPr lang="en-US" sz="3000" i="1">
                              <a:latin typeface="Cambria Math" panose="02040503050406030204" pitchFamily="18" charset="0"/>
                            </a:rPr>
                            <m:t>𝑀</m:t>
                          </m:r>
                        </m:e>
                      </m:acc>
                      <m:r>
                        <a:rPr lang="en-US" sz="3000" b="0" i="1" smtClean="0">
                          <a:latin typeface="Cambria Math" panose="02040503050406030204" pitchFamily="18" charset="0"/>
                        </a:rPr>
                        <m:t>=</m:t>
                      </m:r>
                      <m:r>
                        <m:rPr>
                          <m:nor/>
                        </m:rPr>
                        <a:rPr lang="en-US" sz="3000" b="0" i="0" smtClean="0">
                          <a:latin typeface="Cambria Math" panose="02040503050406030204" pitchFamily="18" charset="0"/>
                        </a:rPr>
                        <m:t>BW</m:t>
                      </m:r>
                      <m:d>
                        <m:dPr>
                          <m:ctrlPr>
                            <a:rPr lang="en-US" sz="3000" b="0" i="1" smtClean="0">
                              <a:latin typeface="Cambria Math" panose="02040503050406030204" pitchFamily="18" charset="0"/>
                            </a:rPr>
                          </m:ctrlPr>
                        </m:dPr>
                        <m:e>
                          <m:r>
                            <a:rPr lang="en-US" sz="3000" b="0" i="1" smtClean="0">
                              <a:latin typeface="Cambria Math" panose="02040503050406030204" pitchFamily="18" charset="0"/>
                            </a:rPr>
                            <m:t>𝑁</m:t>
                          </m:r>
                          <m:r>
                            <a:rPr lang="en-US" sz="3000" b="0" i="1" smtClean="0">
                              <a:latin typeface="Cambria Math" panose="02040503050406030204" pitchFamily="18" charset="0"/>
                            </a:rPr>
                            <m:t>,</m:t>
                          </m:r>
                          <m:r>
                            <a:rPr lang="en-US" sz="3000" b="0" i="1" smtClean="0">
                              <a:latin typeface="Cambria Math" panose="02040503050406030204" pitchFamily="18" charset="0"/>
                            </a:rPr>
                            <m:t>𝐹</m:t>
                          </m:r>
                        </m:e>
                      </m:d>
                    </m:oMath>
                    <m:oMath xmlns:m="http://schemas.openxmlformats.org/officeDocument/2006/math">
                      <m:acc>
                        <m:accPr>
                          <m:chr m:val="⃗"/>
                          <m:ctrlPr>
                            <a:rPr lang="en-US" sz="3000" i="1">
                              <a:latin typeface="Cambria Math" panose="02040503050406030204" pitchFamily="18" charset="0"/>
                            </a:rPr>
                          </m:ctrlPr>
                        </m:accPr>
                        <m:e>
                          <m:r>
                            <a:rPr lang="en-US" sz="3000" i="1">
                              <a:latin typeface="Cambria Math" panose="02040503050406030204" pitchFamily="18" charset="0"/>
                            </a:rPr>
                            <m:t>𝑚</m:t>
                          </m:r>
                        </m:e>
                      </m:acc>
                      <m:r>
                        <a:rPr lang="en-US" sz="3000" b="0" i="1" smtClean="0">
                          <a:latin typeface="Cambria Math" panose="02040503050406030204" pitchFamily="18" charset="0"/>
                        </a:rPr>
                        <m:t>=</m:t>
                      </m:r>
                      <m:d>
                        <m:dPr>
                          <m:begChr m:val="["/>
                          <m:endChr m:val="]"/>
                          <m:ctrlPr>
                            <a:rPr lang="en-US" sz="3000" b="0" i="1" smtClean="0">
                              <a:latin typeface="Cambria Math" panose="02040503050406030204" pitchFamily="18" charset="0"/>
                            </a:rPr>
                          </m:ctrlPr>
                        </m:dPr>
                        <m:e>
                          <m:m>
                            <m:mPr>
                              <m:mcs>
                                <m:mc>
                                  <m:mcPr>
                                    <m:count m:val="1"/>
                                    <m:mcJc m:val="center"/>
                                  </m:mcPr>
                                </m:mc>
                              </m:mcs>
                              <m:ctrlPr>
                                <a:rPr lang="en-US" sz="3000" b="0" i="1" smtClean="0">
                                  <a:latin typeface="Cambria Math" panose="02040503050406030204" pitchFamily="18" charset="0"/>
                                </a:rPr>
                              </m:ctrlPr>
                            </m:mPr>
                            <m:mr>
                              <m:e>
                                <m:sSub>
                                  <m:sSubPr>
                                    <m:ctrlPr>
                                      <a:rPr lang="en-US" sz="3000" b="0" i="1" smtClean="0">
                                        <a:latin typeface="Cambria Math" panose="02040503050406030204" pitchFamily="18" charset="0"/>
                                      </a:rPr>
                                    </m:ctrlPr>
                                  </m:sSubPr>
                                  <m:e>
                                    <m:r>
                                      <a:rPr lang="en-US" sz="3000" b="0" i="1" smtClean="0">
                                        <a:latin typeface="Cambria Math" panose="02040503050406030204" pitchFamily="18" charset="0"/>
                                        <a:ea typeface="Cambria Math" panose="02040503050406030204" pitchFamily="18" charset="0"/>
                                      </a:rPr>
                                      <m:t>𝜇</m:t>
                                    </m:r>
                                  </m:e>
                                  <m:sub>
                                    <m:r>
                                      <a:rPr lang="en-US" sz="3000" b="0" i="1" smtClean="0">
                                        <a:latin typeface="Cambria Math" panose="02040503050406030204" pitchFamily="18" charset="0"/>
                                      </a:rPr>
                                      <m:t>1</m:t>
                                    </m:r>
                                  </m:sub>
                                </m:sSub>
                              </m:e>
                            </m:mr>
                            <m:mr>
                              <m:e>
                                <m:r>
                                  <a:rPr lang="en-US" sz="3000" b="0" i="1" smtClean="0">
                                    <a:latin typeface="Cambria Math" panose="02040503050406030204" pitchFamily="18" charset="0"/>
                                  </a:rPr>
                                  <m:t>⋮</m:t>
                                </m:r>
                              </m:e>
                            </m:mr>
                            <m:mr>
                              <m:e>
                                <m:sSub>
                                  <m:sSubPr>
                                    <m:ctrlPr>
                                      <a:rPr lang="en-US" sz="3000" b="0" i="1" smtClean="0">
                                        <a:latin typeface="Cambria Math" panose="02040503050406030204" pitchFamily="18" charset="0"/>
                                      </a:rPr>
                                    </m:ctrlPr>
                                  </m:sSubPr>
                                  <m:e>
                                    <m:r>
                                      <a:rPr lang="en-US" sz="3000" b="0" i="1" smtClean="0">
                                        <a:latin typeface="Cambria Math" panose="02040503050406030204" pitchFamily="18" charset="0"/>
                                        <a:ea typeface="Cambria Math" panose="02040503050406030204" pitchFamily="18" charset="0"/>
                                      </a:rPr>
                                      <m:t>𝜇</m:t>
                                    </m:r>
                                  </m:e>
                                  <m:sub>
                                    <m:r>
                                      <a:rPr lang="en-US" sz="3000" b="0" i="1" smtClean="0">
                                        <a:latin typeface="Cambria Math" panose="02040503050406030204" pitchFamily="18" charset="0"/>
                                      </a:rPr>
                                      <m:t>𝐶</m:t>
                                    </m:r>
                                  </m:sub>
                                </m:sSub>
                              </m:e>
                            </m:mr>
                          </m:m>
                        </m:e>
                      </m:d>
                    </m:oMath>
                    <m:oMath xmlns:m="http://schemas.openxmlformats.org/officeDocument/2006/math">
                      <m:r>
                        <a:rPr lang="en-US" sz="3000" b="1" i="1" smtClean="0">
                          <a:latin typeface="Cambria Math" panose="02040503050406030204" pitchFamily="18" charset="0"/>
                        </a:rPr>
                        <m:t>𝑻</m:t>
                      </m:r>
                      <m:r>
                        <a:rPr lang="en-US" sz="3000" b="0" i="1" smtClean="0">
                          <a:latin typeface="Cambria Math" panose="02040503050406030204" pitchFamily="18" charset="0"/>
                        </a:rPr>
                        <m:t>=</m:t>
                      </m:r>
                      <m:d>
                        <m:dPr>
                          <m:begChr m:val="["/>
                          <m:endChr m:val="]"/>
                          <m:ctrlPr>
                            <a:rPr lang="en-US" sz="3000" b="0" i="1" smtClean="0">
                              <a:latin typeface="Cambria Math" panose="02040503050406030204" pitchFamily="18" charset="0"/>
                            </a:rPr>
                          </m:ctrlPr>
                        </m:dPr>
                        <m:e>
                          <m:m>
                            <m:mPr>
                              <m:mcs>
                                <m:mc>
                                  <m:mcPr>
                                    <m:count m:val="3"/>
                                    <m:mcJc m:val="center"/>
                                  </m:mcPr>
                                </m:mc>
                              </m:mcs>
                              <m:ctrlPr>
                                <a:rPr lang="en-US" sz="3000" b="0" i="1" smtClean="0">
                                  <a:latin typeface="Cambria Math" panose="02040503050406030204" pitchFamily="18" charset="0"/>
                                </a:rPr>
                              </m:ctrlPr>
                            </m:mPr>
                            <m:mr>
                              <m:e>
                                <m:sSub>
                                  <m:sSubPr>
                                    <m:ctrlPr>
                                      <a:rPr lang="en-US" sz="3000" b="0" i="1" smtClean="0">
                                        <a:latin typeface="Cambria Math" panose="02040503050406030204" pitchFamily="18" charset="0"/>
                                      </a:rPr>
                                    </m:ctrlPr>
                                  </m:sSubPr>
                                  <m:e>
                                    <m:r>
                                      <a:rPr lang="en-US" sz="3000" b="0" i="1" smtClean="0">
                                        <a:latin typeface="Cambria Math" panose="02040503050406030204" pitchFamily="18" charset="0"/>
                                      </a:rPr>
                                      <m:t>𝑇</m:t>
                                    </m:r>
                                  </m:e>
                                  <m:sub>
                                    <m:r>
                                      <a:rPr lang="en-US" sz="3000" b="0" i="1" smtClean="0">
                                        <a:latin typeface="Cambria Math" panose="02040503050406030204" pitchFamily="18" charset="0"/>
                                      </a:rPr>
                                      <m:t>1,1</m:t>
                                    </m:r>
                                  </m:sub>
                                </m:sSub>
                              </m:e>
                              <m:e>
                                <m:r>
                                  <a:rPr lang="en-US" sz="3000" b="0" i="1" smtClean="0">
                                    <a:latin typeface="Cambria Math" panose="02040503050406030204" pitchFamily="18" charset="0"/>
                                  </a:rPr>
                                  <m:t>⋯</m:t>
                                </m:r>
                              </m:e>
                              <m:e>
                                <m:sSub>
                                  <m:sSubPr>
                                    <m:ctrlPr>
                                      <a:rPr lang="en-US" sz="3000" b="0" i="1" smtClean="0">
                                        <a:latin typeface="Cambria Math" panose="02040503050406030204" pitchFamily="18" charset="0"/>
                                      </a:rPr>
                                    </m:ctrlPr>
                                  </m:sSubPr>
                                  <m:e>
                                    <m:r>
                                      <a:rPr lang="en-US" sz="3000" b="0" i="1" smtClean="0">
                                        <a:latin typeface="Cambria Math" panose="02040503050406030204" pitchFamily="18" charset="0"/>
                                      </a:rPr>
                                      <m:t>𝑇</m:t>
                                    </m:r>
                                  </m:e>
                                  <m:sub>
                                    <m:r>
                                      <a:rPr lang="en-US" sz="3000" b="0" i="1" smtClean="0">
                                        <a:latin typeface="Cambria Math" panose="02040503050406030204" pitchFamily="18" charset="0"/>
                                      </a:rPr>
                                      <m:t>1,</m:t>
                                    </m:r>
                                    <m:r>
                                      <a:rPr lang="en-US" sz="3000" b="0" i="1" smtClean="0">
                                        <a:latin typeface="Cambria Math" panose="02040503050406030204" pitchFamily="18" charset="0"/>
                                      </a:rPr>
                                      <m:t>𝐶𝐹</m:t>
                                    </m:r>
                                  </m:sub>
                                </m:sSub>
                              </m:e>
                            </m:mr>
                            <m:mr>
                              <m:e>
                                <m:r>
                                  <a:rPr lang="en-US" sz="3000" b="0" i="1" smtClean="0">
                                    <a:latin typeface="Cambria Math" panose="02040503050406030204" pitchFamily="18" charset="0"/>
                                  </a:rPr>
                                  <m:t>⋮</m:t>
                                </m:r>
                              </m:e>
                              <m:e>
                                <m:r>
                                  <a:rPr lang="en-US" sz="3000" b="0" i="1" smtClean="0">
                                    <a:latin typeface="Cambria Math" panose="02040503050406030204" pitchFamily="18" charset="0"/>
                                  </a:rPr>
                                  <m:t>⋱</m:t>
                                </m:r>
                              </m:e>
                              <m:e>
                                <m:r>
                                  <a:rPr lang="en-US" sz="3000" b="0" i="1" smtClean="0">
                                    <a:latin typeface="Cambria Math" panose="02040503050406030204" pitchFamily="18" charset="0"/>
                                  </a:rPr>
                                  <m:t>⋮</m:t>
                                </m:r>
                              </m:e>
                            </m:mr>
                            <m:mr>
                              <m:e>
                                <m:sSub>
                                  <m:sSubPr>
                                    <m:ctrlPr>
                                      <a:rPr lang="en-US" sz="3000" b="0" i="1" smtClean="0">
                                        <a:latin typeface="Cambria Math" panose="02040503050406030204" pitchFamily="18" charset="0"/>
                                      </a:rPr>
                                    </m:ctrlPr>
                                  </m:sSubPr>
                                  <m:e>
                                    <m:r>
                                      <a:rPr lang="en-US" sz="3000" b="0" i="1" smtClean="0">
                                        <a:latin typeface="Cambria Math" panose="02040503050406030204" pitchFamily="18" charset="0"/>
                                      </a:rPr>
                                      <m:t>𝑇</m:t>
                                    </m:r>
                                  </m:e>
                                  <m:sub>
                                    <m:r>
                                      <a:rPr lang="en-US" sz="3000" b="0" i="1" smtClean="0">
                                        <a:latin typeface="Cambria Math" panose="02040503050406030204" pitchFamily="18" charset="0"/>
                                      </a:rPr>
                                      <m:t>𝐿</m:t>
                                    </m:r>
                                    <m:r>
                                      <a:rPr lang="en-US" sz="3000" b="0" i="1" smtClean="0">
                                        <a:latin typeface="Cambria Math" panose="02040503050406030204" pitchFamily="18" charset="0"/>
                                      </a:rPr>
                                      <m:t>,1</m:t>
                                    </m:r>
                                  </m:sub>
                                </m:sSub>
                              </m:e>
                              <m:e>
                                <m:r>
                                  <a:rPr lang="en-US" sz="3000" b="0" i="1" smtClean="0">
                                    <a:latin typeface="Cambria Math" panose="02040503050406030204" pitchFamily="18" charset="0"/>
                                  </a:rPr>
                                  <m:t>⋯</m:t>
                                </m:r>
                              </m:e>
                              <m:e>
                                <m:sSub>
                                  <m:sSubPr>
                                    <m:ctrlPr>
                                      <a:rPr lang="en-US" sz="3000" b="0" i="1" smtClean="0">
                                        <a:latin typeface="Cambria Math" panose="02040503050406030204" pitchFamily="18" charset="0"/>
                                      </a:rPr>
                                    </m:ctrlPr>
                                  </m:sSubPr>
                                  <m:e>
                                    <m:r>
                                      <a:rPr lang="en-US" sz="3000" b="0" i="1" smtClean="0">
                                        <a:latin typeface="Cambria Math" panose="02040503050406030204" pitchFamily="18" charset="0"/>
                                      </a:rPr>
                                      <m:t>𝑇</m:t>
                                    </m:r>
                                  </m:e>
                                  <m:sub>
                                    <m:r>
                                      <a:rPr lang="en-US" sz="3000" b="0" i="1" smtClean="0">
                                        <a:latin typeface="Cambria Math" panose="02040503050406030204" pitchFamily="18" charset="0"/>
                                      </a:rPr>
                                      <m:t>𝐿</m:t>
                                    </m:r>
                                    <m:r>
                                      <a:rPr lang="en-US" sz="3000" b="0" i="1" smtClean="0">
                                        <a:latin typeface="Cambria Math" panose="02040503050406030204" pitchFamily="18" charset="0"/>
                                      </a:rPr>
                                      <m:t>,</m:t>
                                    </m:r>
                                    <m:r>
                                      <a:rPr lang="en-US" sz="3000" b="0" i="1" smtClean="0">
                                        <a:latin typeface="Cambria Math" panose="02040503050406030204" pitchFamily="18" charset="0"/>
                                      </a:rPr>
                                      <m:t>𝐶𝐹</m:t>
                                    </m:r>
                                  </m:sub>
                                </m:sSub>
                              </m:e>
                            </m:mr>
                          </m:m>
                        </m:e>
                      </m:d>
                      <m:r>
                        <a:rPr lang="en-US" sz="3000" b="0" i="1" smtClean="0">
                          <a:latin typeface="Cambria Math" panose="02040503050406030204" pitchFamily="18" charset="0"/>
                        </a:rPr>
                        <m:t> </m:t>
                      </m:r>
                    </m:oMath>
                    <m:oMath xmlns:m="http://schemas.openxmlformats.org/officeDocument/2006/math">
                      <m:acc>
                        <m:accPr>
                          <m:chr m:val="⃗"/>
                          <m:ctrlPr>
                            <a:rPr lang="en-US" sz="3000" i="1">
                              <a:latin typeface="Cambria Math" panose="02040503050406030204" pitchFamily="18" charset="0"/>
                            </a:rPr>
                          </m:ctrlPr>
                        </m:accPr>
                        <m:e>
                          <m:r>
                            <a:rPr lang="en-US" sz="3000" i="1">
                              <a:latin typeface="Cambria Math" panose="02040503050406030204" pitchFamily="18" charset="0"/>
                            </a:rPr>
                            <m:t>𝑤</m:t>
                          </m:r>
                        </m:e>
                      </m:acc>
                      <m:r>
                        <a:rPr lang="en-US" sz="3000" b="0" i="1" smtClean="0">
                          <a:latin typeface="Cambria Math" panose="02040503050406030204" pitchFamily="18" charset="0"/>
                        </a:rPr>
                        <m:t>=</m:t>
                      </m:r>
                      <m:d>
                        <m:dPr>
                          <m:begChr m:val="["/>
                          <m:endChr m:val="]"/>
                          <m:ctrlPr>
                            <a:rPr lang="en-US" sz="3000" b="0" i="1" smtClean="0">
                              <a:latin typeface="Cambria Math" panose="02040503050406030204" pitchFamily="18" charset="0"/>
                            </a:rPr>
                          </m:ctrlPr>
                        </m:dPr>
                        <m:e>
                          <m:m>
                            <m:mPr>
                              <m:mcs>
                                <m:mc>
                                  <m:mcPr>
                                    <m:count m:val="1"/>
                                    <m:mcJc m:val="center"/>
                                  </m:mcPr>
                                </m:mc>
                              </m:mcs>
                              <m:ctrlPr>
                                <a:rPr lang="en-US" sz="3000" b="0" i="1" smtClean="0">
                                  <a:latin typeface="Cambria Math" panose="02040503050406030204" pitchFamily="18" charset="0"/>
                                </a:rPr>
                              </m:ctrlPr>
                            </m:mPr>
                            <m:mr>
                              <m:e>
                                <m:sSub>
                                  <m:sSubPr>
                                    <m:ctrlPr>
                                      <a:rPr lang="en-US" sz="3000" b="0" i="1" smtClean="0">
                                        <a:latin typeface="Cambria Math" panose="02040503050406030204" pitchFamily="18" charset="0"/>
                                      </a:rPr>
                                    </m:ctrlPr>
                                  </m:sSubPr>
                                  <m:e>
                                    <m:r>
                                      <a:rPr lang="en-US" sz="3000" b="0" i="1" smtClean="0">
                                        <a:latin typeface="Cambria Math" panose="02040503050406030204" pitchFamily="18" charset="0"/>
                                      </a:rPr>
                                      <m:t>𝑤</m:t>
                                    </m:r>
                                  </m:e>
                                  <m:sub>
                                    <m:r>
                                      <a:rPr lang="en-US" sz="3000" b="0" i="1" smtClean="0">
                                        <a:latin typeface="Cambria Math" panose="02040503050406030204" pitchFamily="18" charset="0"/>
                                      </a:rPr>
                                      <m:t>1</m:t>
                                    </m:r>
                                  </m:sub>
                                </m:sSub>
                              </m:e>
                            </m:mr>
                            <m:mr>
                              <m:e>
                                <m:r>
                                  <a:rPr lang="en-US" sz="3000" b="0" i="1" smtClean="0">
                                    <a:latin typeface="Cambria Math" panose="02040503050406030204" pitchFamily="18" charset="0"/>
                                  </a:rPr>
                                  <m:t>⋮</m:t>
                                </m:r>
                              </m:e>
                            </m:mr>
                            <m:mr>
                              <m:e>
                                <m:sSub>
                                  <m:sSubPr>
                                    <m:ctrlPr>
                                      <a:rPr lang="en-US" sz="3000" b="0" i="1" smtClean="0">
                                        <a:latin typeface="Cambria Math" panose="02040503050406030204" pitchFamily="18" charset="0"/>
                                      </a:rPr>
                                    </m:ctrlPr>
                                  </m:sSubPr>
                                  <m:e>
                                    <m:r>
                                      <a:rPr lang="en-US" sz="3000" b="0" i="1" smtClean="0">
                                        <a:latin typeface="Cambria Math" panose="02040503050406030204" pitchFamily="18" charset="0"/>
                                      </a:rPr>
                                      <m:t>𝑤</m:t>
                                    </m:r>
                                  </m:e>
                                  <m:sub>
                                    <m:r>
                                      <a:rPr lang="en-US" sz="3000" b="0" i="1" smtClean="0">
                                        <a:latin typeface="Cambria Math" panose="02040503050406030204" pitchFamily="18" charset="0"/>
                                      </a:rPr>
                                      <m:t>𝐿</m:t>
                                    </m:r>
                                  </m:sub>
                                </m:sSub>
                              </m:e>
                            </m:mr>
                          </m:m>
                        </m:e>
                      </m:d>
                    </m:oMath>
                  </m:oMathPara>
                </a14:m>
                <a:endParaRPr lang="en-US" sz="3000" dirty="0"/>
              </a:p>
            </p:txBody>
          </p:sp>
        </mc:Choice>
        <mc:Fallback xmlns="">
          <p:sp>
            <p:nvSpPr>
              <p:cNvPr id="130" name="TextBox 129"/>
              <p:cNvSpPr txBox="1">
                <a:spLocks noRot="1" noChangeAspect="1" noMove="1" noResize="1" noEditPoints="1" noAdjustHandles="1" noChangeArrowheads="1" noChangeShapeType="1" noTextEdit="1"/>
              </p:cNvSpPr>
              <p:nvPr/>
            </p:nvSpPr>
            <p:spPr>
              <a:xfrm>
                <a:off x="339937" y="1690688"/>
                <a:ext cx="3690176" cy="4939044"/>
              </a:xfrm>
              <a:prstGeom prst="rect">
                <a:avLst/>
              </a:prstGeom>
              <a:blipFill rotWithShape="0">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899160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Methods – Universal Background Model</a:t>
            </a:r>
          </a:p>
        </p:txBody>
      </p:sp>
      <p:graphicFrame>
        <p:nvGraphicFramePr>
          <p:cNvPr id="3" name="Object 2"/>
          <p:cNvGraphicFramePr>
            <a:graphicFrameLocks noChangeAspect="1"/>
          </p:cNvGraphicFramePr>
          <p:nvPr>
            <p:extLst>
              <p:ext uri="{D42A27DB-BD31-4B8C-83A1-F6EECF244321}">
                <p14:modId xmlns:p14="http://schemas.microsoft.com/office/powerpoint/2010/main" val="2156025047"/>
              </p:ext>
            </p:extLst>
          </p:nvPr>
        </p:nvGraphicFramePr>
        <p:xfrm>
          <a:off x="1479705" y="1690688"/>
          <a:ext cx="9232590" cy="4783996"/>
        </p:xfrm>
        <a:graphic>
          <a:graphicData uri="http://schemas.openxmlformats.org/presentationml/2006/ole">
            <mc:AlternateContent xmlns:mc="http://schemas.openxmlformats.org/markup-compatibility/2006">
              <mc:Choice xmlns:v="urn:schemas-microsoft-com:vml" Requires="v">
                <p:oleObj spid="_x0000_s11412" name="Acrobat Document" r:id="rId4" imgW="13601508" imgH="7048130" progId="AcroExch.Document.DC">
                  <p:embed/>
                </p:oleObj>
              </mc:Choice>
              <mc:Fallback>
                <p:oleObj name="Acrobat Document" r:id="rId4" imgW="13601508" imgH="7048130" progId="AcroExch.Document.DC">
                  <p:embed/>
                  <p:pic>
                    <p:nvPicPr>
                      <p:cNvPr id="0" name=""/>
                      <p:cNvPicPr/>
                      <p:nvPr/>
                    </p:nvPicPr>
                    <p:blipFill>
                      <a:blip r:embed="rId5"/>
                      <a:stretch>
                        <a:fillRect/>
                      </a:stretch>
                    </p:blipFill>
                    <p:spPr>
                      <a:xfrm>
                        <a:off x="1479705" y="1690688"/>
                        <a:ext cx="9232590" cy="4783996"/>
                      </a:xfrm>
                      <a:prstGeom prst="rect">
                        <a:avLst/>
                      </a:prstGeom>
                    </p:spPr>
                  </p:pic>
                </p:oleObj>
              </mc:Fallback>
            </mc:AlternateContent>
          </a:graphicData>
        </a:graphic>
      </p:graphicFrame>
    </p:spTree>
    <p:extLst>
      <p:ext uri="{BB962C8B-B14F-4D97-AF65-F5344CB8AC3E}">
        <p14:creationId xmlns:p14="http://schemas.microsoft.com/office/powerpoint/2010/main" val="24584862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Methods – Universal Background Model</a:t>
            </a:r>
          </a:p>
        </p:txBody>
      </p:sp>
      <mc:AlternateContent xmlns:mc="http://schemas.openxmlformats.org/markup-compatibility/2006" xmlns:a14="http://schemas.microsoft.com/office/drawing/2010/main">
        <mc:Choice Requires="a14">
          <p:sp>
            <p:nvSpPr>
              <p:cNvPr id="3" name="TextBox 2"/>
              <p:cNvSpPr txBox="1"/>
              <p:nvPr/>
            </p:nvSpPr>
            <p:spPr>
              <a:xfrm>
                <a:off x="3801717" y="1586342"/>
                <a:ext cx="4381648" cy="1300741"/>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r>
                        <a:rPr lang="en-US" sz="3000" b="0" i="1" smtClean="0">
                          <a:latin typeface="Cambria Math" panose="02040503050406030204" pitchFamily="18" charset="0"/>
                        </a:rPr>
                        <m:t>𝑝</m:t>
                      </m:r>
                      <m:d>
                        <m:dPr>
                          <m:ctrlPr>
                            <a:rPr lang="en-US" sz="3000" b="0" i="1" smtClean="0">
                              <a:latin typeface="Cambria Math" panose="02040503050406030204" pitchFamily="18" charset="0"/>
                            </a:rPr>
                          </m:ctrlPr>
                        </m:dPr>
                        <m:e>
                          <m:acc>
                            <m:accPr>
                              <m:chr m:val="⃗"/>
                              <m:ctrlPr>
                                <a:rPr lang="en-US" sz="3000" b="0" i="1" smtClean="0">
                                  <a:latin typeface="Cambria Math" panose="02040503050406030204" pitchFamily="18" charset="0"/>
                                </a:rPr>
                              </m:ctrlPr>
                            </m:accPr>
                            <m:e>
                              <m:r>
                                <a:rPr lang="en-US" sz="3000" b="0" i="1" smtClean="0">
                                  <a:latin typeface="Cambria Math" panose="02040503050406030204" pitchFamily="18" charset="0"/>
                                </a:rPr>
                                <m:t>𝑜</m:t>
                              </m:r>
                            </m:e>
                          </m:acc>
                        </m:e>
                        <m:e>
                          <m:r>
                            <a:rPr lang="en-US" sz="3000" b="0" i="1" smtClean="0">
                              <a:latin typeface="Cambria Math" panose="02040503050406030204" pitchFamily="18" charset="0"/>
                              <a:ea typeface="Cambria Math" panose="02040503050406030204" pitchFamily="18" charset="0"/>
                            </a:rPr>
                            <m:t>𝜆</m:t>
                          </m:r>
                        </m:e>
                      </m:d>
                      <m:r>
                        <a:rPr lang="en-US" sz="3000" b="0" i="0" smtClean="0">
                          <a:latin typeface="Cambria Math" panose="02040503050406030204" pitchFamily="18" charset="0"/>
                        </a:rPr>
                        <m:t>=</m:t>
                      </m:r>
                      <m:nary>
                        <m:naryPr>
                          <m:chr m:val="∑"/>
                          <m:ctrlPr>
                            <a:rPr lang="en-US" sz="3000" b="0" i="1" smtClean="0">
                              <a:latin typeface="Cambria Math" panose="02040503050406030204" pitchFamily="18" charset="0"/>
                            </a:rPr>
                          </m:ctrlPr>
                        </m:naryPr>
                        <m:sub>
                          <m:r>
                            <m:rPr>
                              <m:brk m:alnAt="23"/>
                            </m:rPr>
                            <a:rPr lang="en-US" sz="3000" b="0" i="1" smtClean="0">
                              <a:latin typeface="Cambria Math" panose="02040503050406030204" pitchFamily="18" charset="0"/>
                            </a:rPr>
                            <m:t>𝑖</m:t>
                          </m:r>
                          <m:r>
                            <a:rPr lang="en-US" sz="3000" b="0" i="1" smtClean="0">
                              <a:latin typeface="Cambria Math" panose="02040503050406030204" pitchFamily="18" charset="0"/>
                            </a:rPr>
                            <m:t>=1</m:t>
                          </m:r>
                        </m:sub>
                        <m:sup>
                          <m:r>
                            <a:rPr lang="en-US" sz="3000" b="0" i="1" smtClean="0">
                              <a:latin typeface="Cambria Math" panose="02040503050406030204" pitchFamily="18" charset="0"/>
                            </a:rPr>
                            <m:t>𝐶</m:t>
                          </m:r>
                        </m:sup>
                        <m:e>
                          <m:sSub>
                            <m:sSubPr>
                              <m:ctrlPr>
                                <a:rPr lang="en-US" sz="3000" b="0" i="1" smtClean="0">
                                  <a:latin typeface="Cambria Math" panose="02040503050406030204" pitchFamily="18" charset="0"/>
                                </a:rPr>
                              </m:ctrlPr>
                            </m:sSubPr>
                            <m:e>
                              <m:r>
                                <a:rPr lang="en-US" sz="3000" b="0" i="1" smtClean="0">
                                  <a:latin typeface="Cambria Math" panose="02040503050406030204" pitchFamily="18" charset="0"/>
                                  <a:ea typeface="Cambria Math" panose="02040503050406030204" pitchFamily="18" charset="0"/>
                                </a:rPr>
                                <m:t>𝜌</m:t>
                              </m:r>
                            </m:e>
                            <m:sub>
                              <m:r>
                                <a:rPr lang="en-US" sz="3000" b="0" i="1" smtClean="0">
                                  <a:latin typeface="Cambria Math" panose="02040503050406030204" pitchFamily="18" charset="0"/>
                                </a:rPr>
                                <m:t>𝑖</m:t>
                              </m:r>
                            </m:sub>
                          </m:sSub>
                          <m:r>
                            <a:rPr lang="en-US" sz="3000" b="0" i="1" smtClean="0">
                              <a:latin typeface="Cambria Math" panose="02040503050406030204" pitchFamily="18" charset="0"/>
                            </a:rPr>
                            <m:t>𝑔</m:t>
                          </m:r>
                          <m:d>
                            <m:dPr>
                              <m:ctrlPr>
                                <a:rPr lang="en-US" sz="3000" b="0" i="1" smtClean="0">
                                  <a:latin typeface="Cambria Math" panose="02040503050406030204" pitchFamily="18" charset="0"/>
                                </a:rPr>
                              </m:ctrlPr>
                            </m:dPr>
                            <m:e>
                              <m:acc>
                                <m:accPr>
                                  <m:chr m:val="⃗"/>
                                  <m:ctrlPr>
                                    <a:rPr lang="en-US" sz="3000" i="1">
                                      <a:latin typeface="Cambria Math" panose="02040503050406030204" pitchFamily="18" charset="0"/>
                                    </a:rPr>
                                  </m:ctrlPr>
                                </m:accPr>
                                <m:e>
                                  <m:r>
                                    <a:rPr lang="en-US" sz="3000" b="0" i="1" smtClean="0">
                                      <a:latin typeface="Cambria Math" panose="02040503050406030204" pitchFamily="18" charset="0"/>
                                    </a:rPr>
                                    <m:t>𝑜</m:t>
                                  </m:r>
                                </m:e>
                              </m:acc>
                            </m:e>
                            <m:e>
                              <m:sSub>
                                <m:sSubPr>
                                  <m:ctrlPr>
                                    <a:rPr lang="en-US" sz="3000" b="0" i="1" smtClean="0">
                                      <a:latin typeface="Cambria Math" panose="02040503050406030204" pitchFamily="18" charset="0"/>
                                    </a:rPr>
                                  </m:ctrlPr>
                                </m:sSubPr>
                                <m:e>
                                  <m:acc>
                                    <m:accPr>
                                      <m:chr m:val="⃗"/>
                                      <m:ctrlPr>
                                        <a:rPr lang="en-US" sz="3000" b="0" i="1" smtClean="0">
                                          <a:latin typeface="Cambria Math" panose="02040503050406030204" pitchFamily="18" charset="0"/>
                                        </a:rPr>
                                      </m:ctrlPr>
                                    </m:accPr>
                                    <m:e>
                                      <m:r>
                                        <a:rPr lang="en-US" sz="3000" i="1">
                                          <a:latin typeface="Cambria Math" panose="02040503050406030204" pitchFamily="18" charset="0"/>
                                          <a:ea typeface="Cambria Math" panose="02040503050406030204" pitchFamily="18" charset="0"/>
                                        </a:rPr>
                                        <m:t>𝜇</m:t>
                                      </m:r>
                                    </m:e>
                                  </m:acc>
                                </m:e>
                                <m:sub>
                                  <m:r>
                                    <a:rPr lang="en-US" sz="3000" b="0" i="1" smtClean="0">
                                      <a:latin typeface="Cambria Math" panose="02040503050406030204" pitchFamily="18" charset="0"/>
                                    </a:rPr>
                                    <m:t>𝑖</m:t>
                                  </m:r>
                                </m:sub>
                              </m:sSub>
                              <m:r>
                                <a:rPr lang="en-US" sz="3000" b="0" i="1" smtClean="0">
                                  <a:latin typeface="Cambria Math" panose="02040503050406030204" pitchFamily="18" charset="0"/>
                                </a:rPr>
                                <m:t>,</m:t>
                              </m:r>
                              <m:sSub>
                                <m:sSubPr>
                                  <m:ctrlPr>
                                    <a:rPr lang="en-US" sz="3000" b="0" i="1" smtClean="0">
                                      <a:latin typeface="Cambria Math" panose="02040503050406030204" pitchFamily="18" charset="0"/>
                                    </a:rPr>
                                  </m:ctrlPr>
                                </m:sSubPr>
                                <m:e>
                                  <m:r>
                                    <a:rPr lang="el-GR" sz="3000" b="1" i="1" smtClean="0">
                                      <a:latin typeface="Cambria Math" panose="02040503050406030204" pitchFamily="18" charset="0"/>
                                      <a:ea typeface="Cambria Math" panose="02040503050406030204" pitchFamily="18" charset="0"/>
                                    </a:rPr>
                                    <m:t>𝜮</m:t>
                                  </m:r>
                                </m:e>
                                <m:sub>
                                  <m:r>
                                    <a:rPr lang="en-US" sz="3000" b="0" i="1" smtClean="0">
                                      <a:latin typeface="Cambria Math" panose="02040503050406030204" pitchFamily="18" charset="0"/>
                                    </a:rPr>
                                    <m:t>𝑖</m:t>
                                  </m:r>
                                </m:sub>
                              </m:sSub>
                            </m:e>
                          </m:d>
                        </m:e>
                      </m:nary>
                    </m:oMath>
                  </m:oMathPara>
                </a14:m>
                <a:endParaRPr lang="en-US" sz="3000" dirty="0"/>
              </a:p>
            </p:txBody>
          </p:sp>
        </mc:Choice>
        <mc:Fallback xmlns="">
          <p:sp>
            <p:nvSpPr>
              <p:cNvPr id="3" name="TextBox 2"/>
              <p:cNvSpPr txBox="1">
                <a:spLocks noRot="1" noChangeAspect="1" noMove="1" noResize="1" noEditPoints="1" noAdjustHandles="1" noChangeArrowheads="1" noChangeShapeType="1" noTextEdit="1"/>
              </p:cNvSpPr>
              <p:nvPr/>
            </p:nvSpPr>
            <p:spPr>
              <a:xfrm>
                <a:off x="3801717" y="1586342"/>
                <a:ext cx="4381648" cy="1300741"/>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p:cNvSpPr txBox="1"/>
              <p:nvPr/>
            </p:nvSpPr>
            <p:spPr>
              <a:xfrm>
                <a:off x="1321133" y="2929842"/>
                <a:ext cx="9370066" cy="812723"/>
              </a:xfrm>
              <a:prstGeom prst="rect">
                <a:avLst/>
              </a:prstGeom>
              <a:noFill/>
            </p:spPr>
            <p:txBody>
              <a:bodyPr wrap="none" lIns="0" tIns="0" rIns="0" bIns="0" rtlCol="0">
                <a:spAutoFit/>
              </a:bodyPr>
              <a:lstStyle/>
              <a:p>
                <a:pPr algn="ctr"/>
                <a14:m>
                  <m:oMath xmlns:m="http://schemas.openxmlformats.org/officeDocument/2006/math">
                    <m:r>
                      <a:rPr lang="en-US" sz="3000" i="1" smtClean="0">
                        <a:latin typeface="Cambria Math" panose="02040503050406030204" pitchFamily="18" charset="0"/>
                      </a:rPr>
                      <m:t>𝑔</m:t>
                    </m:r>
                    <m:d>
                      <m:dPr>
                        <m:ctrlPr>
                          <a:rPr lang="en-US" sz="3000" i="1">
                            <a:latin typeface="Cambria Math" panose="02040503050406030204" pitchFamily="18" charset="0"/>
                          </a:rPr>
                        </m:ctrlPr>
                      </m:dPr>
                      <m:e>
                        <m:acc>
                          <m:accPr>
                            <m:chr m:val="⃗"/>
                            <m:ctrlPr>
                              <a:rPr lang="en-US" sz="3000" i="1">
                                <a:latin typeface="Cambria Math" panose="02040503050406030204" pitchFamily="18" charset="0"/>
                              </a:rPr>
                            </m:ctrlPr>
                          </m:accPr>
                          <m:e>
                            <m:r>
                              <a:rPr lang="en-US" sz="3000" b="0" i="1" smtClean="0">
                                <a:latin typeface="Cambria Math" panose="02040503050406030204" pitchFamily="18" charset="0"/>
                              </a:rPr>
                              <m:t>𝑜</m:t>
                            </m:r>
                          </m:e>
                        </m:acc>
                      </m:e>
                      <m:e>
                        <m:sSub>
                          <m:sSubPr>
                            <m:ctrlPr>
                              <a:rPr lang="en-US" sz="3000" i="1">
                                <a:latin typeface="Cambria Math" panose="02040503050406030204" pitchFamily="18" charset="0"/>
                              </a:rPr>
                            </m:ctrlPr>
                          </m:sSubPr>
                          <m:e>
                            <m:acc>
                              <m:accPr>
                                <m:chr m:val="⃗"/>
                                <m:ctrlPr>
                                  <a:rPr lang="en-US" sz="3000" i="1">
                                    <a:latin typeface="Cambria Math" panose="02040503050406030204" pitchFamily="18" charset="0"/>
                                  </a:rPr>
                                </m:ctrlPr>
                              </m:accPr>
                              <m:e>
                                <m:r>
                                  <a:rPr lang="en-US" sz="3000" i="1">
                                    <a:latin typeface="Cambria Math" panose="02040503050406030204" pitchFamily="18" charset="0"/>
                                    <a:ea typeface="Cambria Math" panose="02040503050406030204" pitchFamily="18" charset="0"/>
                                  </a:rPr>
                                  <m:t>𝜇</m:t>
                                </m:r>
                              </m:e>
                            </m:acc>
                          </m:e>
                          <m:sub>
                            <m:r>
                              <a:rPr lang="en-US" sz="3000" i="1">
                                <a:latin typeface="Cambria Math" panose="02040503050406030204" pitchFamily="18" charset="0"/>
                              </a:rPr>
                              <m:t>𝑖</m:t>
                            </m:r>
                          </m:sub>
                        </m:sSub>
                        <m:r>
                          <a:rPr lang="en-US" sz="3000" i="1">
                            <a:latin typeface="Cambria Math" panose="02040503050406030204" pitchFamily="18" charset="0"/>
                          </a:rPr>
                          <m:t>,</m:t>
                        </m:r>
                        <m:sSub>
                          <m:sSubPr>
                            <m:ctrlPr>
                              <a:rPr lang="en-US" sz="3000" i="1">
                                <a:latin typeface="Cambria Math" panose="02040503050406030204" pitchFamily="18" charset="0"/>
                              </a:rPr>
                            </m:ctrlPr>
                          </m:sSubPr>
                          <m:e>
                            <m:r>
                              <a:rPr lang="el-GR" sz="3000" b="1" i="0">
                                <a:latin typeface="Cambria Math" panose="02040503050406030204" pitchFamily="18" charset="0"/>
                                <a:ea typeface="Cambria Math" panose="02040503050406030204" pitchFamily="18" charset="0"/>
                              </a:rPr>
                              <m:t>𝚺</m:t>
                            </m:r>
                          </m:e>
                          <m:sub>
                            <m:r>
                              <a:rPr lang="en-US" sz="3000" i="1">
                                <a:latin typeface="Cambria Math" panose="02040503050406030204" pitchFamily="18" charset="0"/>
                              </a:rPr>
                              <m:t>𝑖</m:t>
                            </m:r>
                          </m:sub>
                        </m:sSub>
                      </m:e>
                    </m:d>
                    <m:r>
                      <a:rPr lang="en-US" sz="3000" b="0" i="1" smtClean="0">
                        <a:latin typeface="Cambria Math" panose="02040503050406030204" pitchFamily="18" charset="0"/>
                      </a:rPr>
                      <m:t>=</m:t>
                    </m:r>
                    <m:f>
                      <m:fPr>
                        <m:ctrlPr>
                          <a:rPr lang="en-US" sz="3000" b="0" i="1" smtClean="0">
                            <a:latin typeface="Cambria Math" panose="02040503050406030204" pitchFamily="18" charset="0"/>
                          </a:rPr>
                        </m:ctrlPr>
                      </m:fPr>
                      <m:num>
                        <m:r>
                          <a:rPr lang="en-US" sz="3000" b="0" i="1" smtClean="0">
                            <a:latin typeface="Cambria Math" panose="02040503050406030204" pitchFamily="18" charset="0"/>
                          </a:rPr>
                          <m:t>1</m:t>
                        </m:r>
                      </m:num>
                      <m:den>
                        <m:sSup>
                          <m:sSupPr>
                            <m:ctrlPr>
                              <a:rPr lang="en-US" sz="3000" b="0" i="1" smtClean="0">
                                <a:latin typeface="Cambria Math" panose="02040503050406030204" pitchFamily="18" charset="0"/>
                              </a:rPr>
                            </m:ctrlPr>
                          </m:sSupPr>
                          <m:e>
                            <m:d>
                              <m:dPr>
                                <m:ctrlPr>
                                  <a:rPr lang="en-US" sz="3000" b="0" i="1" smtClean="0">
                                    <a:latin typeface="Cambria Math" panose="02040503050406030204" pitchFamily="18" charset="0"/>
                                  </a:rPr>
                                </m:ctrlPr>
                              </m:dPr>
                              <m:e>
                                <m:r>
                                  <a:rPr lang="en-US" sz="3000" b="0" i="1" smtClean="0">
                                    <a:latin typeface="Cambria Math" panose="02040503050406030204" pitchFamily="18" charset="0"/>
                                  </a:rPr>
                                  <m:t>2</m:t>
                                </m:r>
                                <m:r>
                                  <a:rPr lang="en-US" sz="3000" b="0" i="1" smtClean="0">
                                    <a:latin typeface="Cambria Math" panose="02040503050406030204" pitchFamily="18" charset="0"/>
                                    <a:ea typeface="Cambria Math" panose="02040503050406030204" pitchFamily="18" charset="0"/>
                                  </a:rPr>
                                  <m:t>𝜋</m:t>
                                </m:r>
                              </m:e>
                            </m:d>
                          </m:e>
                          <m:sup>
                            <m:f>
                              <m:fPr>
                                <m:type m:val="skw"/>
                                <m:ctrlPr>
                                  <a:rPr lang="en-US" sz="3000" b="0" i="1" smtClean="0">
                                    <a:latin typeface="Cambria Math" panose="02040503050406030204" pitchFamily="18" charset="0"/>
                                  </a:rPr>
                                </m:ctrlPr>
                              </m:fPr>
                              <m:num>
                                <m:r>
                                  <a:rPr lang="en-US" sz="3000" b="0" i="1" smtClean="0">
                                    <a:latin typeface="Cambria Math" panose="02040503050406030204" pitchFamily="18" charset="0"/>
                                  </a:rPr>
                                  <m:t>𝐹</m:t>
                                </m:r>
                              </m:num>
                              <m:den>
                                <m:r>
                                  <a:rPr lang="en-US" sz="3000" b="0" i="1" smtClean="0">
                                    <a:latin typeface="Cambria Math" panose="02040503050406030204" pitchFamily="18" charset="0"/>
                                  </a:rPr>
                                  <m:t>2</m:t>
                                </m:r>
                              </m:den>
                            </m:f>
                          </m:sup>
                        </m:sSup>
                        <m:sSup>
                          <m:sSupPr>
                            <m:ctrlPr>
                              <a:rPr lang="en-US" sz="3000" b="0" i="1" smtClean="0">
                                <a:latin typeface="Cambria Math" panose="02040503050406030204" pitchFamily="18" charset="0"/>
                              </a:rPr>
                            </m:ctrlPr>
                          </m:sSupPr>
                          <m:e>
                            <m:d>
                              <m:dPr>
                                <m:begChr m:val="|"/>
                                <m:endChr m:val="|"/>
                                <m:ctrlPr>
                                  <a:rPr lang="en-US" sz="3000" b="0" i="1" smtClean="0">
                                    <a:latin typeface="Cambria Math" panose="02040503050406030204" pitchFamily="18" charset="0"/>
                                  </a:rPr>
                                </m:ctrlPr>
                              </m:dPr>
                              <m:e>
                                <m:sSub>
                                  <m:sSubPr>
                                    <m:ctrlPr>
                                      <a:rPr lang="en-US" sz="3000" b="0" i="1" smtClean="0">
                                        <a:latin typeface="Cambria Math" panose="02040503050406030204" pitchFamily="18" charset="0"/>
                                      </a:rPr>
                                    </m:ctrlPr>
                                  </m:sSubPr>
                                  <m:e>
                                    <m:r>
                                      <a:rPr lang="el-GR" sz="3000" b="1" i="0" smtClean="0">
                                        <a:latin typeface="Cambria Math" panose="02040503050406030204" pitchFamily="18" charset="0"/>
                                        <a:ea typeface="Cambria Math" panose="02040503050406030204" pitchFamily="18" charset="0"/>
                                      </a:rPr>
                                      <m:t>𝚺</m:t>
                                    </m:r>
                                  </m:e>
                                  <m:sub>
                                    <m:r>
                                      <a:rPr lang="en-US" sz="3000" b="0" i="1" smtClean="0">
                                        <a:latin typeface="Cambria Math" panose="02040503050406030204" pitchFamily="18" charset="0"/>
                                      </a:rPr>
                                      <m:t>𝑖</m:t>
                                    </m:r>
                                  </m:sub>
                                </m:sSub>
                              </m:e>
                            </m:d>
                          </m:e>
                          <m:sup>
                            <m:f>
                              <m:fPr>
                                <m:type m:val="skw"/>
                                <m:ctrlPr>
                                  <a:rPr lang="en-US" sz="3000" b="0" i="1" smtClean="0">
                                    <a:latin typeface="Cambria Math" panose="02040503050406030204" pitchFamily="18" charset="0"/>
                                  </a:rPr>
                                </m:ctrlPr>
                              </m:fPr>
                              <m:num>
                                <m:r>
                                  <a:rPr lang="en-US" sz="3000" b="0" i="1" smtClean="0">
                                    <a:latin typeface="Cambria Math" panose="02040503050406030204" pitchFamily="18" charset="0"/>
                                  </a:rPr>
                                  <m:t>1</m:t>
                                </m:r>
                              </m:num>
                              <m:den>
                                <m:r>
                                  <a:rPr lang="en-US" sz="3000" b="0" i="1" smtClean="0">
                                    <a:latin typeface="Cambria Math" panose="02040503050406030204" pitchFamily="18" charset="0"/>
                                  </a:rPr>
                                  <m:t>2</m:t>
                                </m:r>
                              </m:den>
                            </m:f>
                          </m:sup>
                        </m:sSup>
                      </m:den>
                    </m:f>
                    <m:r>
                      <m:rPr>
                        <m:nor/>
                      </m:rPr>
                      <a:rPr lang="en-US" sz="3000" b="0" i="0" smtClean="0">
                        <a:latin typeface="Cambria Math" panose="02040503050406030204" pitchFamily="18" charset="0"/>
                      </a:rPr>
                      <m:t>exp</m:t>
                    </m:r>
                    <m:d>
                      <m:dPr>
                        <m:begChr m:val="{"/>
                        <m:endChr m:val="}"/>
                        <m:ctrlPr>
                          <a:rPr lang="en-US" sz="3000" b="0" i="1" smtClean="0">
                            <a:latin typeface="Cambria Math" panose="02040503050406030204" pitchFamily="18" charset="0"/>
                          </a:rPr>
                        </m:ctrlPr>
                      </m:dPr>
                      <m:e>
                        <m:r>
                          <a:rPr lang="en-US" sz="3000" b="0" i="1" smtClean="0">
                            <a:latin typeface="Cambria Math" panose="02040503050406030204" pitchFamily="18" charset="0"/>
                          </a:rPr>
                          <m:t>−</m:t>
                        </m:r>
                        <m:f>
                          <m:fPr>
                            <m:ctrlPr>
                              <a:rPr lang="en-US" sz="3000" b="0" i="1" smtClean="0">
                                <a:latin typeface="Cambria Math" panose="02040503050406030204" pitchFamily="18" charset="0"/>
                              </a:rPr>
                            </m:ctrlPr>
                          </m:fPr>
                          <m:num>
                            <m:r>
                              <a:rPr lang="en-US" sz="3000" b="0" i="1" smtClean="0">
                                <a:latin typeface="Cambria Math" panose="02040503050406030204" pitchFamily="18" charset="0"/>
                              </a:rPr>
                              <m:t>1</m:t>
                            </m:r>
                          </m:num>
                          <m:den>
                            <m:r>
                              <a:rPr lang="en-US" sz="3000" b="0" i="1" smtClean="0">
                                <a:latin typeface="Cambria Math" panose="02040503050406030204" pitchFamily="18" charset="0"/>
                              </a:rPr>
                              <m:t>2</m:t>
                            </m:r>
                          </m:den>
                        </m:f>
                        <m:sSup>
                          <m:sSupPr>
                            <m:ctrlPr>
                              <a:rPr lang="en-US" sz="3000" b="0" i="1" smtClean="0">
                                <a:latin typeface="Cambria Math" panose="02040503050406030204" pitchFamily="18" charset="0"/>
                              </a:rPr>
                            </m:ctrlPr>
                          </m:sSupPr>
                          <m:e>
                            <m:d>
                              <m:dPr>
                                <m:ctrlPr>
                                  <a:rPr lang="en-US" sz="3000" b="0" i="1" smtClean="0">
                                    <a:latin typeface="Cambria Math" panose="02040503050406030204" pitchFamily="18" charset="0"/>
                                  </a:rPr>
                                </m:ctrlPr>
                              </m:dPr>
                              <m:e>
                                <m:acc>
                                  <m:accPr>
                                    <m:chr m:val="⃗"/>
                                    <m:ctrlPr>
                                      <a:rPr lang="en-US" sz="3000" i="1">
                                        <a:latin typeface="Cambria Math" panose="02040503050406030204" pitchFamily="18" charset="0"/>
                                      </a:rPr>
                                    </m:ctrlPr>
                                  </m:accPr>
                                  <m:e>
                                    <m:r>
                                      <a:rPr lang="en-US" sz="3000" b="0" i="1" smtClean="0">
                                        <a:latin typeface="Cambria Math" panose="02040503050406030204" pitchFamily="18" charset="0"/>
                                      </a:rPr>
                                      <m:t>𝑜</m:t>
                                    </m:r>
                                  </m:e>
                                </m:acc>
                                <m:r>
                                  <a:rPr lang="en-US" sz="3000" b="1" i="1" smtClean="0">
                                    <a:latin typeface="Cambria Math" panose="02040503050406030204" pitchFamily="18" charset="0"/>
                                  </a:rPr>
                                  <m:t>−</m:t>
                                </m:r>
                                <m:sSub>
                                  <m:sSubPr>
                                    <m:ctrlPr>
                                      <a:rPr lang="en-US" sz="3000" i="1">
                                        <a:latin typeface="Cambria Math" panose="02040503050406030204" pitchFamily="18" charset="0"/>
                                      </a:rPr>
                                    </m:ctrlPr>
                                  </m:sSubPr>
                                  <m:e>
                                    <m:acc>
                                      <m:accPr>
                                        <m:chr m:val="⃗"/>
                                        <m:ctrlPr>
                                          <a:rPr lang="en-US" sz="3000" i="1" smtClean="0">
                                            <a:latin typeface="Cambria Math" panose="02040503050406030204" pitchFamily="18" charset="0"/>
                                          </a:rPr>
                                        </m:ctrlPr>
                                      </m:accPr>
                                      <m:e>
                                        <m:r>
                                          <a:rPr lang="en-US" sz="3000" i="1">
                                            <a:latin typeface="Cambria Math" panose="02040503050406030204" pitchFamily="18" charset="0"/>
                                            <a:ea typeface="Cambria Math" panose="02040503050406030204" pitchFamily="18" charset="0"/>
                                          </a:rPr>
                                          <m:t>𝜇</m:t>
                                        </m:r>
                                      </m:e>
                                    </m:acc>
                                  </m:e>
                                  <m:sub>
                                    <m:r>
                                      <a:rPr lang="en-US" sz="3000" i="1">
                                        <a:latin typeface="Cambria Math" panose="02040503050406030204" pitchFamily="18" charset="0"/>
                                      </a:rPr>
                                      <m:t>𝑖</m:t>
                                    </m:r>
                                  </m:sub>
                                </m:sSub>
                              </m:e>
                            </m:d>
                          </m:e>
                          <m:sup>
                            <m:r>
                              <a:rPr lang="en-US" sz="3000" b="0" i="1" smtClean="0">
                                <a:latin typeface="Cambria Math" panose="02040503050406030204" pitchFamily="18" charset="0"/>
                              </a:rPr>
                              <m:t>′</m:t>
                            </m:r>
                          </m:sup>
                        </m:sSup>
                        <m:sSubSup>
                          <m:sSubSupPr>
                            <m:ctrlPr>
                              <a:rPr lang="en-US" sz="3000" b="0" i="1" smtClean="0">
                                <a:latin typeface="Cambria Math" panose="02040503050406030204" pitchFamily="18" charset="0"/>
                              </a:rPr>
                            </m:ctrlPr>
                          </m:sSubSupPr>
                          <m:e>
                            <m:r>
                              <a:rPr lang="el-GR" sz="3000" b="1" i="0" smtClean="0">
                                <a:latin typeface="Cambria Math" panose="02040503050406030204" pitchFamily="18" charset="0"/>
                                <a:ea typeface="Cambria Math" panose="02040503050406030204" pitchFamily="18" charset="0"/>
                              </a:rPr>
                              <m:t>𝚺</m:t>
                            </m:r>
                          </m:e>
                          <m:sub>
                            <m:r>
                              <a:rPr lang="en-US" sz="3000" b="0" i="1" smtClean="0">
                                <a:latin typeface="Cambria Math" panose="02040503050406030204" pitchFamily="18" charset="0"/>
                              </a:rPr>
                              <m:t>𝑖</m:t>
                            </m:r>
                          </m:sub>
                          <m:sup>
                            <m:r>
                              <a:rPr lang="en-US" sz="3000" b="0" i="1" smtClean="0">
                                <a:latin typeface="Cambria Math" panose="02040503050406030204" pitchFamily="18" charset="0"/>
                              </a:rPr>
                              <m:t>−1</m:t>
                            </m:r>
                          </m:sup>
                        </m:sSubSup>
                        <m:d>
                          <m:dPr>
                            <m:ctrlPr>
                              <a:rPr lang="en-US" sz="3000" b="0" i="1" smtClean="0">
                                <a:latin typeface="Cambria Math" panose="02040503050406030204" pitchFamily="18" charset="0"/>
                              </a:rPr>
                            </m:ctrlPr>
                          </m:dPr>
                          <m:e>
                            <m:acc>
                              <m:accPr>
                                <m:chr m:val="⃗"/>
                                <m:ctrlPr>
                                  <a:rPr lang="en-US" sz="3000" i="1">
                                    <a:latin typeface="Cambria Math" panose="02040503050406030204" pitchFamily="18" charset="0"/>
                                  </a:rPr>
                                </m:ctrlPr>
                              </m:accPr>
                              <m:e>
                                <m:r>
                                  <a:rPr lang="en-US" sz="3000" b="0" i="1" smtClean="0">
                                    <a:latin typeface="Cambria Math" panose="02040503050406030204" pitchFamily="18" charset="0"/>
                                  </a:rPr>
                                  <m:t>𝑜</m:t>
                                </m:r>
                              </m:e>
                            </m:acc>
                            <m:r>
                              <a:rPr lang="en-US" sz="3000" b="1" i="1">
                                <a:latin typeface="Cambria Math" panose="02040503050406030204" pitchFamily="18" charset="0"/>
                              </a:rPr>
                              <m:t>−</m:t>
                            </m:r>
                            <m:sSub>
                              <m:sSubPr>
                                <m:ctrlPr>
                                  <a:rPr lang="en-US" sz="3000" i="1">
                                    <a:latin typeface="Cambria Math" panose="02040503050406030204" pitchFamily="18" charset="0"/>
                                  </a:rPr>
                                </m:ctrlPr>
                              </m:sSubPr>
                              <m:e>
                                <m:acc>
                                  <m:accPr>
                                    <m:chr m:val="⃗"/>
                                    <m:ctrlPr>
                                      <a:rPr lang="en-US" sz="3000" i="1">
                                        <a:latin typeface="Cambria Math" panose="02040503050406030204" pitchFamily="18" charset="0"/>
                                      </a:rPr>
                                    </m:ctrlPr>
                                  </m:accPr>
                                  <m:e>
                                    <m:r>
                                      <a:rPr lang="en-US" sz="3000" i="1">
                                        <a:latin typeface="Cambria Math" panose="02040503050406030204" pitchFamily="18" charset="0"/>
                                        <a:ea typeface="Cambria Math" panose="02040503050406030204" pitchFamily="18" charset="0"/>
                                      </a:rPr>
                                      <m:t>𝜇</m:t>
                                    </m:r>
                                  </m:e>
                                </m:acc>
                              </m:e>
                              <m:sub>
                                <m:r>
                                  <a:rPr lang="en-US" sz="3000" i="1">
                                    <a:latin typeface="Cambria Math" panose="02040503050406030204" pitchFamily="18" charset="0"/>
                                  </a:rPr>
                                  <m:t>𝑖</m:t>
                                </m:r>
                              </m:sub>
                            </m:sSub>
                          </m:e>
                        </m:d>
                      </m:e>
                    </m:d>
                  </m:oMath>
                </a14:m>
                <a:r>
                  <a:rPr lang="en-US" sz="3000" dirty="0"/>
                  <a:t>  </a:t>
                </a:r>
              </a:p>
            </p:txBody>
          </p:sp>
        </mc:Choice>
        <mc:Fallback xmlns="">
          <p:sp>
            <p:nvSpPr>
              <p:cNvPr id="4" name="TextBox 3"/>
              <p:cNvSpPr txBox="1">
                <a:spLocks noRot="1" noChangeAspect="1" noMove="1" noResize="1" noEditPoints="1" noAdjustHandles="1" noChangeArrowheads="1" noChangeShapeType="1" noTextEdit="1"/>
              </p:cNvSpPr>
              <p:nvPr/>
            </p:nvSpPr>
            <p:spPr>
              <a:xfrm>
                <a:off x="1321133" y="2929842"/>
                <a:ext cx="9370066" cy="812723"/>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3" name="TextBox 452"/>
              <p:cNvSpPr txBox="1"/>
              <p:nvPr/>
            </p:nvSpPr>
            <p:spPr>
              <a:xfrm>
                <a:off x="2255429" y="3785324"/>
                <a:ext cx="7681142" cy="1298176"/>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r>
                        <a:rPr lang="en-US" sz="3000" i="1" smtClean="0">
                          <a:latin typeface="Cambria Math" panose="02040503050406030204" pitchFamily="18" charset="0"/>
                          <a:ea typeface="Cambria Math" panose="02040503050406030204" pitchFamily="18" charset="0"/>
                        </a:rPr>
                        <m:t>𝜆</m:t>
                      </m:r>
                      <m:r>
                        <a:rPr lang="en-US" sz="3000" b="0" i="1" smtClean="0">
                          <a:latin typeface="Cambria Math" panose="02040503050406030204" pitchFamily="18" charset="0"/>
                          <a:ea typeface="Cambria Math" panose="02040503050406030204" pitchFamily="18" charset="0"/>
                        </a:rPr>
                        <m:t>=</m:t>
                      </m:r>
                      <m:d>
                        <m:dPr>
                          <m:begChr m:val="{"/>
                          <m:endChr m:val="}"/>
                          <m:ctrlPr>
                            <a:rPr lang="en-US" sz="3000" b="0" i="1" smtClean="0">
                              <a:latin typeface="Cambria Math" panose="02040503050406030204" pitchFamily="18" charset="0"/>
                              <a:ea typeface="Cambria Math" panose="02040503050406030204" pitchFamily="18" charset="0"/>
                            </a:rPr>
                          </m:ctrlPr>
                        </m:dPr>
                        <m:e>
                          <m:sSub>
                            <m:sSubPr>
                              <m:ctrlPr>
                                <a:rPr lang="en-US" sz="3000" b="0" i="1" smtClean="0">
                                  <a:latin typeface="Cambria Math" panose="02040503050406030204" pitchFamily="18" charset="0"/>
                                  <a:ea typeface="Cambria Math" panose="02040503050406030204" pitchFamily="18" charset="0"/>
                                </a:rPr>
                              </m:ctrlPr>
                            </m:sSubPr>
                            <m:e>
                              <m:r>
                                <a:rPr lang="en-US" sz="3000" b="0" i="1" smtClean="0">
                                  <a:latin typeface="Cambria Math" panose="02040503050406030204" pitchFamily="18" charset="0"/>
                                  <a:ea typeface="Cambria Math" panose="02040503050406030204" pitchFamily="18" charset="0"/>
                                </a:rPr>
                                <m:t>𝜌</m:t>
                              </m:r>
                            </m:e>
                            <m:sub>
                              <m:r>
                                <a:rPr lang="en-US" sz="3000" b="0" i="1" smtClean="0">
                                  <a:latin typeface="Cambria Math" panose="02040503050406030204" pitchFamily="18" charset="0"/>
                                  <a:ea typeface="Cambria Math" panose="02040503050406030204" pitchFamily="18" charset="0"/>
                                </a:rPr>
                                <m:t>𝑖</m:t>
                              </m:r>
                            </m:sub>
                          </m:sSub>
                          <m:r>
                            <a:rPr lang="en-US" sz="3000" b="0" i="1" smtClean="0">
                              <a:latin typeface="Cambria Math" panose="02040503050406030204" pitchFamily="18" charset="0"/>
                              <a:ea typeface="Cambria Math" panose="02040503050406030204" pitchFamily="18" charset="0"/>
                            </a:rPr>
                            <m:t>,</m:t>
                          </m:r>
                          <m:sSub>
                            <m:sSubPr>
                              <m:ctrlPr>
                                <a:rPr lang="en-US" sz="3000" i="1">
                                  <a:latin typeface="Cambria Math" panose="02040503050406030204" pitchFamily="18" charset="0"/>
                                </a:rPr>
                              </m:ctrlPr>
                            </m:sSubPr>
                            <m:e>
                              <m:acc>
                                <m:accPr>
                                  <m:chr m:val="⃗"/>
                                  <m:ctrlPr>
                                    <a:rPr lang="en-US" sz="3000" i="1">
                                      <a:latin typeface="Cambria Math" panose="02040503050406030204" pitchFamily="18" charset="0"/>
                                    </a:rPr>
                                  </m:ctrlPr>
                                </m:accPr>
                                <m:e>
                                  <m:r>
                                    <a:rPr lang="en-US" sz="3000" i="1">
                                      <a:latin typeface="Cambria Math" panose="02040503050406030204" pitchFamily="18" charset="0"/>
                                      <a:ea typeface="Cambria Math" panose="02040503050406030204" pitchFamily="18" charset="0"/>
                                    </a:rPr>
                                    <m:t>𝜇</m:t>
                                  </m:r>
                                </m:e>
                              </m:acc>
                            </m:e>
                            <m:sub>
                              <m:r>
                                <a:rPr lang="en-US" sz="3000" i="1">
                                  <a:latin typeface="Cambria Math" panose="02040503050406030204" pitchFamily="18" charset="0"/>
                                </a:rPr>
                                <m:t>𝑖</m:t>
                              </m:r>
                            </m:sub>
                          </m:sSub>
                          <m:r>
                            <a:rPr lang="en-US" sz="3000" b="0" i="1" smtClean="0">
                              <a:latin typeface="Cambria Math" panose="02040503050406030204" pitchFamily="18" charset="0"/>
                              <a:ea typeface="Cambria Math" panose="02040503050406030204" pitchFamily="18" charset="0"/>
                            </a:rPr>
                            <m:t>,</m:t>
                          </m:r>
                          <m:sSub>
                            <m:sSubPr>
                              <m:ctrlPr>
                                <a:rPr lang="en-US" sz="3000" b="0" i="1" smtClean="0">
                                  <a:latin typeface="Cambria Math" panose="02040503050406030204" pitchFamily="18" charset="0"/>
                                  <a:ea typeface="Cambria Math" panose="02040503050406030204" pitchFamily="18" charset="0"/>
                                </a:rPr>
                              </m:ctrlPr>
                            </m:sSubPr>
                            <m:e>
                              <m:r>
                                <a:rPr lang="el-GR" sz="3000" b="1" i="0">
                                  <a:latin typeface="Cambria Math" panose="02040503050406030204" pitchFamily="18" charset="0"/>
                                  <a:ea typeface="Cambria Math" panose="02040503050406030204" pitchFamily="18" charset="0"/>
                                </a:rPr>
                                <m:t>𝚺</m:t>
                              </m:r>
                            </m:e>
                            <m:sub>
                              <m:r>
                                <a:rPr lang="en-US" sz="3000" b="0" i="1" smtClean="0">
                                  <a:latin typeface="Cambria Math" panose="02040503050406030204" pitchFamily="18" charset="0"/>
                                  <a:ea typeface="Cambria Math" panose="02040503050406030204" pitchFamily="18" charset="0"/>
                                </a:rPr>
                                <m:t>𝑖</m:t>
                              </m:r>
                            </m:sub>
                          </m:sSub>
                        </m:e>
                      </m:d>
                      <m:r>
                        <a:rPr lang="en-US" sz="3000" b="0" i="1" smtClean="0">
                          <a:latin typeface="Cambria Math" panose="02040503050406030204" pitchFamily="18" charset="0"/>
                          <a:ea typeface="Cambria Math" panose="02040503050406030204" pitchFamily="18" charset="0"/>
                        </a:rPr>
                        <m:t>,  </m:t>
                      </m:r>
                      <m:r>
                        <a:rPr lang="en-US" sz="3000" b="0" i="1" smtClean="0">
                          <a:latin typeface="Cambria Math" panose="02040503050406030204" pitchFamily="18" charset="0"/>
                          <a:ea typeface="Cambria Math" panose="02040503050406030204" pitchFamily="18" charset="0"/>
                        </a:rPr>
                        <m:t>𝑖</m:t>
                      </m:r>
                      <m:r>
                        <a:rPr lang="en-US" sz="3000" b="0" i="1" smtClean="0">
                          <a:latin typeface="Cambria Math" panose="02040503050406030204" pitchFamily="18" charset="0"/>
                          <a:ea typeface="Cambria Math" panose="02040503050406030204" pitchFamily="18" charset="0"/>
                        </a:rPr>
                        <m:t>=1,…,</m:t>
                      </m:r>
                      <m:r>
                        <a:rPr lang="en-US" sz="3000" b="0" i="1" smtClean="0">
                          <a:latin typeface="Cambria Math" panose="02040503050406030204" pitchFamily="18" charset="0"/>
                          <a:ea typeface="Cambria Math" panose="02040503050406030204" pitchFamily="18" charset="0"/>
                        </a:rPr>
                        <m:t>𝐶</m:t>
                      </m:r>
                      <m:r>
                        <a:rPr lang="en-US" sz="3000" b="0" i="0" smtClean="0">
                          <a:latin typeface="Cambria Math" panose="02040503050406030204" pitchFamily="18" charset="0"/>
                          <a:ea typeface="Cambria Math" panose="02040503050406030204" pitchFamily="18" charset="0"/>
                        </a:rPr>
                        <m:t>,  </m:t>
                      </m:r>
                      <m:nary>
                        <m:naryPr>
                          <m:chr m:val="∑"/>
                          <m:ctrlPr>
                            <a:rPr lang="en-US" sz="3000" b="0" i="1" smtClean="0">
                              <a:latin typeface="Cambria Math" panose="02040503050406030204" pitchFamily="18" charset="0"/>
                              <a:ea typeface="Cambria Math" panose="02040503050406030204" pitchFamily="18" charset="0"/>
                            </a:rPr>
                          </m:ctrlPr>
                        </m:naryPr>
                        <m:sub>
                          <m:r>
                            <m:rPr>
                              <m:brk m:alnAt="23"/>
                            </m:rPr>
                            <a:rPr lang="en-US" sz="3000" b="0" i="1" smtClean="0">
                              <a:latin typeface="Cambria Math" panose="02040503050406030204" pitchFamily="18" charset="0"/>
                              <a:ea typeface="Cambria Math" panose="02040503050406030204" pitchFamily="18" charset="0"/>
                            </a:rPr>
                            <m:t>𝑖</m:t>
                          </m:r>
                          <m:r>
                            <a:rPr lang="en-US" sz="3000" b="0" i="1" smtClean="0">
                              <a:latin typeface="Cambria Math" panose="02040503050406030204" pitchFamily="18" charset="0"/>
                              <a:ea typeface="Cambria Math" panose="02040503050406030204" pitchFamily="18" charset="0"/>
                            </a:rPr>
                            <m:t>=1</m:t>
                          </m:r>
                        </m:sub>
                        <m:sup>
                          <m:r>
                            <a:rPr lang="en-US" sz="3000" b="0" i="1" smtClean="0">
                              <a:latin typeface="Cambria Math" panose="02040503050406030204" pitchFamily="18" charset="0"/>
                              <a:ea typeface="Cambria Math" panose="02040503050406030204" pitchFamily="18" charset="0"/>
                            </a:rPr>
                            <m:t>𝐶</m:t>
                          </m:r>
                        </m:sup>
                        <m:e>
                          <m:sSub>
                            <m:sSubPr>
                              <m:ctrlPr>
                                <a:rPr lang="en-US" sz="3000" i="1">
                                  <a:latin typeface="Cambria Math" panose="02040503050406030204" pitchFamily="18" charset="0"/>
                                  <a:ea typeface="Cambria Math" panose="02040503050406030204" pitchFamily="18" charset="0"/>
                                </a:rPr>
                              </m:ctrlPr>
                            </m:sSubPr>
                            <m:e>
                              <m:r>
                                <a:rPr lang="en-US" sz="3000" i="1" smtClean="0">
                                  <a:latin typeface="Cambria Math" panose="02040503050406030204" pitchFamily="18" charset="0"/>
                                  <a:ea typeface="Cambria Math" panose="02040503050406030204" pitchFamily="18" charset="0"/>
                                </a:rPr>
                                <m:t>𝜌</m:t>
                              </m:r>
                            </m:e>
                            <m:sub>
                              <m:r>
                                <a:rPr lang="en-US" sz="3000" i="1">
                                  <a:latin typeface="Cambria Math" panose="02040503050406030204" pitchFamily="18" charset="0"/>
                                  <a:ea typeface="Cambria Math" panose="02040503050406030204" pitchFamily="18" charset="0"/>
                                </a:rPr>
                                <m:t>𝑖</m:t>
                              </m:r>
                            </m:sub>
                          </m:sSub>
                          <m:r>
                            <a:rPr lang="en-US" sz="3000" b="0" i="1" smtClean="0">
                              <a:latin typeface="Cambria Math" panose="02040503050406030204" pitchFamily="18" charset="0"/>
                              <a:ea typeface="Cambria Math" panose="02040503050406030204" pitchFamily="18" charset="0"/>
                            </a:rPr>
                            <m:t>=1</m:t>
                          </m:r>
                        </m:e>
                      </m:nary>
                    </m:oMath>
                  </m:oMathPara>
                </a14:m>
                <a:endParaRPr lang="en-US" sz="3000" dirty="0"/>
              </a:p>
            </p:txBody>
          </p:sp>
        </mc:Choice>
        <mc:Fallback xmlns="">
          <p:sp>
            <p:nvSpPr>
              <p:cNvPr id="453" name="TextBox 452"/>
              <p:cNvSpPr txBox="1">
                <a:spLocks noRot="1" noChangeAspect="1" noMove="1" noResize="1" noEditPoints="1" noAdjustHandles="1" noChangeArrowheads="1" noChangeShapeType="1" noTextEdit="1"/>
              </p:cNvSpPr>
              <p:nvPr/>
            </p:nvSpPr>
            <p:spPr>
              <a:xfrm>
                <a:off x="2255429" y="3785324"/>
                <a:ext cx="7681142" cy="1298176"/>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4794540" y="5083500"/>
                <a:ext cx="2027222" cy="1709442"/>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sSub>
                        <m:sSubPr>
                          <m:ctrlPr>
                            <a:rPr lang="en-US" sz="3000" i="1" smtClean="0">
                              <a:latin typeface="Cambria Math" panose="02040503050406030204" pitchFamily="18" charset="0"/>
                            </a:rPr>
                          </m:ctrlPr>
                        </m:sSubPr>
                        <m:e>
                          <m:r>
                            <a:rPr lang="el-GR" sz="3000" i="1" smtClean="0">
                              <a:latin typeface="Cambria Math" panose="02040503050406030204" pitchFamily="18" charset="0"/>
                              <a:ea typeface="Cambria Math" panose="02040503050406030204" pitchFamily="18" charset="0"/>
                            </a:rPr>
                            <m:t>𝜆</m:t>
                          </m:r>
                        </m:e>
                        <m:sub>
                          <m:r>
                            <a:rPr lang="en-US" sz="3000" b="0" i="1" smtClean="0">
                              <a:latin typeface="Cambria Math" panose="02040503050406030204" pitchFamily="18" charset="0"/>
                            </a:rPr>
                            <m:t>𝑐</m:t>
                          </m:r>
                          <m:r>
                            <a:rPr lang="en-US" sz="3000" b="0" i="1" smtClean="0">
                              <a:latin typeface="Cambria Math" panose="02040503050406030204" pitchFamily="18" charset="0"/>
                            </a:rPr>
                            <m:t>=1,…,</m:t>
                          </m:r>
                          <m:r>
                            <a:rPr lang="en-US" sz="3000" b="0" i="1" smtClean="0">
                              <a:latin typeface="Cambria Math" panose="02040503050406030204" pitchFamily="18" charset="0"/>
                            </a:rPr>
                            <m:t>𝐶</m:t>
                          </m:r>
                        </m:sub>
                      </m:sSub>
                      <m:d>
                        <m:dPr>
                          <m:begChr m:val="{"/>
                          <m:endChr m:val=""/>
                          <m:ctrlPr>
                            <a:rPr lang="en-US" sz="3000" i="1" smtClean="0">
                              <a:latin typeface="Cambria Math" panose="02040503050406030204" pitchFamily="18" charset="0"/>
                            </a:rPr>
                          </m:ctrlPr>
                        </m:dPr>
                        <m:e>
                          <m:eqArr>
                            <m:eqArrPr>
                              <m:ctrlPr>
                                <a:rPr lang="en-US" sz="3000" i="1" smtClean="0">
                                  <a:latin typeface="Cambria Math" panose="02040503050406030204" pitchFamily="18" charset="0"/>
                                </a:rPr>
                              </m:ctrlPr>
                            </m:eqArrPr>
                            <m:e>
                              <m:sSub>
                                <m:sSubPr>
                                  <m:ctrlPr>
                                    <a:rPr lang="en-US" sz="3000" i="1" smtClean="0">
                                      <a:latin typeface="Cambria Math" panose="02040503050406030204" pitchFamily="18" charset="0"/>
                                    </a:rPr>
                                  </m:ctrlPr>
                                </m:sSubPr>
                                <m:e>
                                  <m:acc>
                                    <m:accPr>
                                      <m:chr m:val="⃗"/>
                                      <m:ctrlPr>
                                        <a:rPr lang="en-US" sz="3000" i="1" smtClean="0">
                                          <a:latin typeface="Cambria Math" panose="02040503050406030204" pitchFamily="18" charset="0"/>
                                        </a:rPr>
                                      </m:ctrlPr>
                                    </m:accPr>
                                    <m:e>
                                      <m:r>
                                        <a:rPr lang="en-US" sz="3000" b="0" i="1" smtClean="0">
                                          <a:latin typeface="Cambria Math" panose="02040503050406030204" pitchFamily="18" charset="0"/>
                                          <a:ea typeface="Cambria Math" panose="02040503050406030204" pitchFamily="18" charset="0"/>
                                        </a:rPr>
                                        <m:t>𝜇</m:t>
                                      </m:r>
                                    </m:e>
                                  </m:acc>
                                </m:e>
                                <m:sub>
                                  <m:r>
                                    <a:rPr lang="en-US" sz="3000" b="0" i="1" smtClean="0">
                                      <a:latin typeface="Cambria Math" panose="02040503050406030204" pitchFamily="18" charset="0"/>
                                    </a:rPr>
                                    <m:t>𝑐</m:t>
                                  </m:r>
                                </m:sub>
                              </m:sSub>
                            </m:e>
                            <m:e>
                              <m:sSub>
                                <m:sSubPr>
                                  <m:ctrlPr>
                                    <a:rPr lang="en-US" sz="3000" i="1" smtClean="0">
                                      <a:latin typeface="Cambria Math" panose="02040503050406030204" pitchFamily="18" charset="0"/>
                                    </a:rPr>
                                  </m:ctrlPr>
                                </m:sSubPr>
                                <m:e>
                                  <m:r>
                                    <a:rPr lang="en-US" sz="3000" b="1" i="1" smtClean="0">
                                      <a:latin typeface="Cambria Math" panose="02040503050406030204" pitchFamily="18" charset="0"/>
                                      <a:ea typeface="Cambria Math" panose="02040503050406030204" pitchFamily="18" charset="0"/>
                                    </a:rPr>
                                    <m:t>𝚺</m:t>
                                  </m:r>
                                </m:e>
                                <m:sub>
                                  <m:r>
                                    <a:rPr lang="en-US" sz="3000" b="0" i="1" smtClean="0">
                                      <a:latin typeface="Cambria Math" panose="02040503050406030204" pitchFamily="18" charset="0"/>
                                    </a:rPr>
                                    <m:t>𝑐</m:t>
                                  </m:r>
                                </m:sub>
                              </m:sSub>
                            </m:e>
                            <m:e>
                              <m:sSub>
                                <m:sSubPr>
                                  <m:ctrlPr>
                                    <a:rPr lang="en-US" sz="3000" i="1" smtClean="0">
                                      <a:latin typeface="Cambria Math" panose="02040503050406030204" pitchFamily="18" charset="0"/>
                                    </a:rPr>
                                  </m:ctrlPr>
                                </m:sSubPr>
                                <m:e>
                                  <m:acc>
                                    <m:accPr>
                                      <m:chr m:val="⃗"/>
                                      <m:ctrlPr>
                                        <a:rPr lang="en-US" sz="3000" i="1" smtClean="0">
                                          <a:latin typeface="Cambria Math" panose="02040503050406030204" pitchFamily="18" charset="0"/>
                                        </a:rPr>
                                      </m:ctrlPr>
                                    </m:accPr>
                                    <m:e>
                                      <m:r>
                                        <a:rPr lang="en-US" sz="3000" b="0" i="1" smtClean="0">
                                          <a:latin typeface="Cambria Math" panose="02040503050406030204" pitchFamily="18" charset="0"/>
                                          <a:ea typeface="Cambria Math" panose="02040503050406030204" pitchFamily="18" charset="0"/>
                                        </a:rPr>
                                        <m:t>𝜌</m:t>
                                      </m:r>
                                    </m:e>
                                  </m:acc>
                                </m:e>
                                <m:sub>
                                  <m:r>
                                    <a:rPr lang="en-US" sz="3000" b="0" i="1" smtClean="0">
                                      <a:latin typeface="Cambria Math" panose="02040503050406030204" pitchFamily="18" charset="0"/>
                                    </a:rPr>
                                    <m:t>𝑐</m:t>
                                  </m:r>
                                </m:sub>
                              </m:sSub>
                            </m:e>
                          </m:eqArr>
                        </m:e>
                      </m:d>
                    </m:oMath>
                  </m:oMathPara>
                </a14:m>
                <a:endParaRPr lang="en-US" sz="3000" dirty="0"/>
              </a:p>
            </p:txBody>
          </p:sp>
        </mc:Choice>
        <mc:Fallback xmlns="">
          <p:sp>
            <p:nvSpPr>
              <p:cNvPr id="5" name="TextBox 4"/>
              <p:cNvSpPr txBox="1">
                <a:spLocks noRot="1" noChangeAspect="1" noMove="1" noResize="1" noEditPoints="1" noAdjustHandles="1" noChangeArrowheads="1" noChangeShapeType="1" noTextEdit="1"/>
              </p:cNvSpPr>
              <p:nvPr/>
            </p:nvSpPr>
            <p:spPr>
              <a:xfrm>
                <a:off x="4794540" y="5083500"/>
                <a:ext cx="2027222" cy="1709442"/>
              </a:xfrm>
              <a:prstGeom prst="rect">
                <a:avLst/>
              </a:prstGeom>
              <a:blipFill rotWithShape="0">
                <a:blip r:embed="rId6"/>
                <a:stretch>
                  <a:fillRect/>
                </a:stretch>
              </a:blipFill>
            </p:spPr>
            <p:txBody>
              <a:bodyPr/>
              <a:lstStyle/>
              <a:p>
                <a:r>
                  <a:rPr lang="en-US">
                    <a:noFill/>
                  </a:rPr>
                  <a:t> </a:t>
                </a:r>
              </a:p>
            </p:txBody>
          </p:sp>
        </mc:Fallback>
      </mc:AlternateContent>
      <p:sp>
        <p:nvSpPr>
          <p:cNvPr id="7" name="TextBox 6"/>
          <p:cNvSpPr txBox="1"/>
          <p:nvPr/>
        </p:nvSpPr>
        <p:spPr>
          <a:xfrm>
            <a:off x="7439152" y="6642556"/>
            <a:ext cx="4994837" cy="215444"/>
          </a:xfrm>
          <a:prstGeom prst="rect">
            <a:avLst/>
          </a:prstGeom>
          <a:noFill/>
        </p:spPr>
        <p:txBody>
          <a:bodyPr wrap="square" rtlCol="0">
            <a:spAutoFit/>
          </a:bodyPr>
          <a:lstStyle/>
          <a:p>
            <a:pPr algn="ctr"/>
            <a:r>
              <a:rPr lang="en-US" sz="800" dirty="0"/>
              <a:t>Reynolds, D. (2015). Gaussian mixture models. </a:t>
            </a:r>
            <a:r>
              <a:rPr lang="en-US" sz="800" i="1" dirty="0"/>
              <a:t>Encyclopedia of biometrics</a:t>
            </a:r>
            <a:r>
              <a:rPr lang="en-US" sz="800" dirty="0"/>
              <a:t>, 827-832.</a:t>
            </a:r>
            <a:endParaRPr lang="en-US" sz="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302126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Methods – Universal Background Model</a:t>
            </a:r>
          </a:p>
        </p:txBody>
      </p:sp>
      <mc:AlternateContent xmlns:mc="http://schemas.openxmlformats.org/markup-compatibility/2006" xmlns:a14="http://schemas.microsoft.com/office/drawing/2010/main">
        <mc:Choice Requires="a14">
          <p:sp>
            <p:nvSpPr>
              <p:cNvPr id="3" name="TextBox 2"/>
              <p:cNvSpPr txBox="1"/>
              <p:nvPr/>
            </p:nvSpPr>
            <p:spPr>
              <a:xfrm>
                <a:off x="2489179" y="1615373"/>
                <a:ext cx="7202100" cy="1298112"/>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r>
                        <a:rPr lang="en-US" sz="3000" b="0" i="1" smtClean="0">
                          <a:latin typeface="Cambria Math" panose="02040503050406030204" pitchFamily="18" charset="0"/>
                        </a:rPr>
                        <m:t>𝑝</m:t>
                      </m:r>
                      <m:d>
                        <m:dPr>
                          <m:ctrlPr>
                            <a:rPr lang="en-US" sz="3000" b="0" i="1" smtClean="0">
                              <a:latin typeface="Cambria Math" panose="02040503050406030204" pitchFamily="18" charset="0"/>
                            </a:rPr>
                          </m:ctrlPr>
                        </m:dPr>
                        <m:e>
                          <m:r>
                            <a:rPr lang="en-US" sz="3000" b="1" i="1" smtClean="0">
                              <a:latin typeface="Cambria Math" panose="02040503050406030204" pitchFamily="18" charset="0"/>
                            </a:rPr>
                            <m:t>𝑶</m:t>
                          </m:r>
                        </m:e>
                        <m:e>
                          <m:r>
                            <a:rPr lang="en-US" sz="3000" b="0" i="1" smtClean="0">
                              <a:latin typeface="Cambria Math" panose="02040503050406030204" pitchFamily="18" charset="0"/>
                              <a:ea typeface="Cambria Math" panose="02040503050406030204" pitchFamily="18" charset="0"/>
                            </a:rPr>
                            <m:t>𝜆</m:t>
                          </m:r>
                        </m:e>
                      </m:d>
                      <m:r>
                        <a:rPr lang="en-US" sz="3000" b="0" i="0" smtClean="0">
                          <a:latin typeface="Cambria Math" panose="02040503050406030204" pitchFamily="18" charset="0"/>
                        </a:rPr>
                        <m:t>=</m:t>
                      </m:r>
                      <m:nary>
                        <m:naryPr>
                          <m:chr m:val="∏"/>
                          <m:ctrlPr>
                            <a:rPr lang="en-US" sz="3000" b="0" i="1" smtClean="0">
                              <a:latin typeface="Cambria Math" panose="02040503050406030204" pitchFamily="18" charset="0"/>
                            </a:rPr>
                          </m:ctrlPr>
                        </m:naryPr>
                        <m:sub>
                          <m:r>
                            <m:rPr>
                              <m:brk m:alnAt="23"/>
                            </m:rPr>
                            <a:rPr lang="en-US" sz="3000" b="0" i="1" smtClean="0">
                              <a:latin typeface="Cambria Math" panose="02040503050406030204" pitchFamily="18" charset="0"/>
                            </a:rPr>
                            <m:t>𝑡</m:t>
                          </m:r>
                          <m:r>
                            <a:rPr lang="en-US" sz="3000" b="0" i="1" smtClean="0">
                              <a:latin typeface="Cambria Math" panose="02040503050406030204" pitchFamily="18" charset="0"/>
                            </a:rPr>
                            <m:t>=1</m:t>
                          </m:r>
                        </m:sub>
                        <m:sup>
                          <m:r>
                            <a:rPr lang="en-US" sz="3000" b="0" i="1" smtClean="0">
                              <a:latin typeface="Cambria Math" panose="02040503050406030204" pitchFamily="18" charset="0"/>
                            </a:rPr>
                            <m:t>𝑂</m:t>
                          </m:r>
                        </m:sup>
                        <m:e>
                          <m:r>
                            <a:rPr lang="en-US" sz="3000" b="0" i="1" smtClean="0">
                              <a:latin typeface="Cambria Math" panose="02040503050406030204" pitchFamily="18" charset="0"/>
                            </a:rPr>
                            <m:t>𝑝</m:t>
                          </m:r>
                          <m:d>
                            <m:dPr>
                              <m:ctrlPr>
                                <a:rPr lang="en-US" sz="3000" b="0" i="1" smtClean="0">
                                  <a:latin typeface="Cambria Math" panose="02040503050406030204" pitchFamily="18" charset="0"/>
                                </a:rPr>
                              </m:ctrlPr>
                            </m:dPr>
                            <m:e>
                              <m:sSub>
                                <m:sSubPr>
                                  <m:ctrlPr>
                                    <a:rPr lang="en-US" sz="3000" b="0" i="1" smtClean="0">
                                      <a:latin typeface="Cambria Math" panose="02040503050406030204" pitchFamily="18" charset="0"/>
                                    </a:rPr>
                                  </m:ctrlPr>
                                </m:sSubPr>
                                <m:e>
                                  <m:acc>
                                    <m:accPr>
                                      <m:chr m:val="⃗"/>
                                      <m:ctrlPr>
                                        <a:rPr lang="en-US" sz="3000" b="0" i="1" smtClean="0">
                                          <a:latin typeface="Cambria Math" panose="02040503050406030204" pitchFamily="18" charset="0"/>
                                        </a:rPr>
                                      </m:ctrlPr>
                                    </m:accPr>
                                    <m:e>
                                      <m:r>
                                        <a:rPr lang="en-US" sz="3000" i="1">
                                          <a:latin typeface="Cambria Math" panose="02040503050406030204" pitchFamily="18" charset="0"/>
                                        </a:rPr>
                                        <m:t>𝑥</m:t>
                                      </m:r>
                                    </m:e>
                                  </m:acc>
                                </m:e>
                                <m:sub>
                                  <m:r>
                                    <a:rPr lang="en-US" sz="3000" b="0" i="1" smtClean="0">
                                      <a:latin typeface="Cambria Math" panose="02040503050406030204" pitchFamily="18" charset="0"/>
                                    </a:rPr>
                                    <m:t>𝑡</m:t>
                                  </m:r>
                                </m:sub>
                              </m:sSub>
                            </m:e>
                            <m:e>
                              <m:r>
                                <a:rPr lang="en-US" sz="3000" i="1">
                                  <a:latin typeface="Cambria Math" panose="02040503050406030204" pitchFamily="18" charset="0"/>
                                  <a:ea typeface="Cambria Math" panose="02040503050406030204" pitchFamily="18" charset="0"/>
                                </a:rPr>
                                <m:t>𝜆</m:t>
                              </m:r>
                            </m:e>
                          </m:d>
                          <m:r>
                            <a:rPr lang="en-US" sz="3000" b="0" i="1" smtClean="0">
                              <a:latin typeface="Cambria Math" panose="02040503050406030204" pitchFamily="18" charset="0"/>
                            </a:rPr>
                            <m:t>,  </m:t>
                          </m:r>
                          <m:r>
                            <a:rPr lang="en-US" sz="3000" b="0" i="1" smtClean="0">
                              <a:latin typeface="Cambria Math" panose="02040503050406030204" pitchFamily="18" charset="0"/>
                            </a:rPr>
                            <m:t>𝑝</m:t>
                          </m:r>
                          <m:d>
                            <m:dPr>
                              <m:ctrlPr>
                                <a:rPr lang="en-US" sz="3000" b="0" i="1" smtClean="0">
                                  <a:latin typeface="Cambria Math" panose="02040503050406030204" pitchFamily="18" charset="0"/>
                                </a:rPr>
                              </m:ctrlPr>
                            </m:dPr>
                            <m:e>
                              <m:r>
                                <a:rPr lang="en-US" sz="3000" b="1" i="1" smtClean="0">
                                  <a:latin typeface="Cambria Math" panose="02040503050406030204" pitchFamily="18" charset="0"/>
                                </a:rPr>
                                <m:t>𝑶</m:t>
                              </m:r>
                            </m:e>
                            <m:e>
                              <m:acc>
                                <m:accPr>
                                  <m:chr m:val="̅"/>
                                  <m:ctrlPr>
                                    <a:rPr lang="en-US" sz="3000" b="0" i="1" smtClean="0">
                                      <a:latin typeface="Cambria Math" panose="02040503050406030204" pitchFamily="18" charset="0"/>
                                    </a:rPr>
                                  </m:ctrlPr>
                                </m:accPr>
                                <m:e>
                                  <m:r>
                                    <a:rPr lang="en-US" sz="3000" i="1">
                                      <a:latin typeface="Cambria Math" panose="02040503050406030204" pitchFamily="18" charset="0"/>
                                      <a:ea typeface="Cambria Math" panose="02040503050406030204" pitchFamily="18" charset="0"/>
                                    </a:rPr>
                                    <m:t>𝜆</m:t>
                                  </m:r>
                                </m:e>
                              </m:acc>
                            </m:e>
                          </m:d>
                          <m:r>
                            <a:rPr lang="en-US" sz="3000" b="0" i="1" smtClean="0">
                              <a:latin typeface="Cambria Math" panose="02040503050406030204" pitchFamily="18" charset="0"/>
                              <a:ea typeface="Cambria Math" panose="02040503050406030204" pitchFamily="18" charset="0"/>
                            </a:rPr>
                            <m:t>≥</m:t>
                          </m:r>
                          <m:r>
                            <a:rPr lang="en-US" sz="3000" b="0" i="1" smtClean="0">
                              <a:latin typeface="Cambria Math" panose="02040503050406030204" pitchFamily="18" charset="0"/>
                              <a:ea typeface="Cambria Math" panose="02040503050406030204" pitchFamily="18" charset="0"/>
                            </a:rPr>
                            <m:t>𝑝</m:t>
                          </m:r>
                          <m:d>
                            <m:dPr>
                              <m:ctrlPr>
                                <a:rPr lang="en-US" sz="3000" b="0" i="1" smtClean="0">
                                  <a:latin typeface="Cambria Math" panose="02040503050406030204" pitchFamily="18" charset="0"/>
                                  <a:ea typeface="Cambria Math" panose="02040503050406030204" pitchFamily="18" charset="0"/>
                                </a:rPr>
                              </m:ctrlPr>
                            </m:dPr>
                            <m:e>
                              <m:r>
                                <a:rPr lang="en-US" sz="3000" b="1" i="1" smtClean="0">
                                  <a:latin typeface="Cambria Math" panose="02040503050406030204" pitchFamily="18" charset="0"/>
                                  <a:ea typeface="Cambria Math" panose="02040503050406030204" pitchFamily="18" charset="0"/>
                                </a:rPr>
                                <m:t>𝑶</m:t>
                              </m:r>
                            </m:e>
                            <m:e>
                              <m:r>
                                <a:rPr lang="en-US" sz="3000" i="1">
                                  <a:latin typeface="Cambria Math" panose="02040503050406030204" pitchFamily="18" charset="0"/>
                                  <a:ea typeface="Cambria Math" panose="02040503050406030204" pitchFamily="18" charset="0"/>
                                </a:rPr>
                                <m:t>𝜆</m:t>
                              </m:r>
                            </m:e>
                          </m:d>
                        </m:e>
                      </m:nary>
                    </m:oMath>
                  </m:oMathPara>
                </a14:m>
                <a:endParaRPr lang="en-US" sz="3000" dirty="0"/>
              </a:p>
            </p:txBody>
          </p:sp>
        </mc:Choice>
        <mc:Fallback xmlns="">
          <p:sp>
            <p:nvSpPr>
              <p:cNvPr id="3" name="TextBox 2"/>
              <p:cNvSpPr txBox="1">
                <a:spLocks noRot="1" noChangeAspect="1" noMove="1" noResize="1" noEditPoints="1" noAdjustHandles="1" noChangeArrowheads="1" noChangeShapeType="1" noTextEdit="1"/>
              </p:cNvSpPr>
              <p:nvPr/>
            </p:nvSpPr>
            <p:spPr>
              <a:xfrm>
                <a:off x="2489179" y="1615373"/>
                <a:ext cx="7202100" cy="1298112"/>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p:cNvSpPr txBox="1"/>
              <p:nvPr/>
            </p:nvSpPr>
            <p:spPr>
              <a:xfrm>
                <a:off x="2489179" y="2989780"/>
                <a:ext cx="3590663" cy="1298112"/>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sSub>
                        <m:sSubPr>
                          <m:ctrlPr>
                            <a:rPr lang="en-US" sz="3000" i="1" smtClean="0">
                              <a:latin typeface="Cambria Math" panose="02040503050406030204" pitchFamily="18" charset="0"/>
                            </a:rPr>
                          </m:ctrlPr>
                        </m:sSubPr>
                        <m:e>
                          <m:acc>
                            <m:accPr>
                              <m:chr m:val="̅"/>
                              <m:ctrlPr>
                                <a:rPr lang="en-US" sz="3000" i="1" smtClean="0">
                                  <a:latin typeface="Cambria Math" panose="02040503050406030204" pitchFamily="18" charset="0"/>
                                </a:rPr>
                              </m:ctrlPr>
                            </m:accPr>
                            <m:e>
                              <m:r>
                                <a:rPr lang="en-US" sz="3000" i="1" smtClean="0">
                                  <a:latin typeface="Cambria Math" panose="02040503050406030204" pitchFamily="18" charset="0"/>
                                  <a:ea typeface="Cambria Math" panose="02040503050406030204" pitchFamily="18" charset="0"/>
                                </a:rPr>
                                <m:t>𝜌</m:t>
                              </m:r>
                            </m:e>
                          </m:acc>
                        </m:e>
                        <m:sub>
                          <m:r>
                            <a:rPr lang="en-US" sz="3000" b="0" i="1" smtClean="0">
                              <a:latin typeface="Cambria Math" panose="02040503050406030204" pitchFamily="18" charset="0"/>
                            </a:rPr>
                            <m:t>𝑖</m:t>
                          </m:r>
                        </m:sub>
                      </m:sSub>
                      <m:r>
                        <a:rPr lang="en-US" sz="3000" b="0" i="1" smtClean="0">
                          <a:latin typeface="Cambria Math" panose="02040503050406030204" pitchFamily="18" charset="0"/>
                        </a:rPr>
                        <m:t>=</m:t>
                      </m:r>
                      <m:f>
                        <m:fPr>
                          <m:ctrlPr>
                            <a:rPr lang="en-US" sz="3000" b="0" i="1" smtClean="0">
                              <a:latin typeface="Cambria Math" panose="02040503050406030204" pitchFamily="18" charset="0"/>
                            </a:rPr>
                          </m:ctrlPr>
                        </m:fPr>
                        <m:num>
                          <m:r>
                            <a:rPr lang="en-US" sz="3000" b="0" i="1" smtClean="0">
                              <a:latin typeface="Cambria Math" panose="02040503050406030204" pitchFamily="18" charset="0"/>
                            </a:rPr>
                            <m:t>1</m:t>
                          </m:r>
                        </m:num>
                        <m:den>
                          <m:r>
                            <a:rPr lang="en-US" sz="3000" b="0" i="1" smtClean="0">
                              <a:latin typeface="Cambria Math" panose="02040503050406030204" pitchFamily="18" charset="0"/>
                            </a:rPr>
                            <m:t>𝑂</m:t>
                          </m:r>
                        </m:den>
                      </m:f>
                      <m:r>
                        <a:rPr lang="en-US" sz="3000" b="0" i="1" smtClean="0">
                          <a:latin typeface="Cambria Math" panose="02040503050406030204" pitchFamily="18" charset="0"/>
                        </a:rPr>
                        <m:t> </m:t>
                      </m:r>
                      <m:nary>
                        <m:naryPr>
                          <m:chr m:val="∑"/>
                          <m:ctrlPr>
                            <a:rPr lang="en-US" sz="3000" b="0" i="1" smtClean="0">
                              <a:latin typeface="Cambria Math" panose="02040503050406030204" pitchFamily="18" charset="0"/>
                            </a:rPr>
                          </m:ctrlPr>
                        </m:naryPr>
                        <m:sub>
                          <m:r>
                            <m:rPr>
                              <m:brk m:alnAt="23"/>
                            </m:rPr>
                            <a:rPr lang="en-US" sz="3000" b="0" i="1" smtClean="0">
                              <a:latin typeface="Cambria Math" panose="02040503050406030204" pitchFamily="18" charset="0"/>
                            </a:rPr>
                            <m:t>𝑡</m:t>
                          </m:r>
                          <m:r>
                            <a:rPr lang="en-US" sz="3000" b="0" i="1" smtClean="0">
                              <a:latin typeface="Cambria Math" panose="02040503050406030204" pitchFamily="18" charset="0"/>
                            </a:rPr>
                            <m:t>=1</m:t>
                          </m:r>
                        </m:sub>
                        <m:sup>
                          <m:r>
                            <a:rPr lang="en-US" sz="3000" b="0" i="1" smtClean="0">
                              <a:latin typeface="Cambria Math" panose="02040503050406030204" pitchFamily="18" charset="0"/>
                            </a:rPr>
                            <m:t>𝑂</m:t>
                          </m:r>
                        </m:sup>
                        <m:e>
                          <m:r>
                            <m:rPr>
                              <m:nor/>
                            </m:rPr>
                            <a:rPr lang="en-US" sz="3000" b="0" i="0" smtClean="0">
                              <a:latin typeface="Cambria Math" panose="02040503050406030204" pitchFamily="18" charset="0"/>
                            </a:rPr>
                            <m:t>Pr</m:t>
                          </m:r>
                          <m:d>
                            <m:dPr>
                              <m:ctrlPr>
                                <a:rPr lang="en-US" sz="3000" b="0" i="1" smtClean="0">
                                  <a:latin typeface="Cambria Math" panose="02040503050406030204" pitchFamily="18" charset="0"/>
                                </a:rPr>
                              </m:ctrlPr>
                            </m:dPr>
                            <m:e>
                              <m:r>
                                <a:rPr lang="en-US" sz="3000" b="0" i="1" smtClean="0">
                                  <a:latin typeface="Cambria Math" panose="02040503050406030204" pitchFamily="18" charset="0"/>
                                </a:rPr>
                                <m:t>𝑖</m:t>
                              </m:r>
                            </m:e>
                            <m:e>
                              <m:sSub>
                                <m:sSubPr>
                                  <m:ctrlPr>
                                    <a:rPr lang="en-US" sz="3000" i="1">
                                      <a:latin typeface="Cambria Math" panose="02040503050406030204" pitchFamily="18" charset="0"/>
                                    </a:rPr>
                                  </m:ctrlPr>
                                </m:sSubPr>
                                <m:e>
                                  <m:acc>
                                    <m:accPr>
                                      <m:chr m:val="⃗"/>
                                      <m:ctrlPr>
                                        <a:rPr lang="en-US" sz="3000" i="1">
                                          <a:latin typeface="Cambria Math" panose="02040503050406030204" pitchFamily="18" charset="0"/>
                                        </a:rPr>
                                      </m:ctrlPr>
                                    </m:accPr>
                                    <m:e>
                                      <m:r>
                                        <a:rPr lang="en-US" sz="3000" b="0" i="1" smtClean="0">
                                          <a:latin typeface="Cambria Math" panose="02040503050406030204" pitchFamily="18" charset="0"/>
                                        </a:rPr>
                                        <m:t>𝑜</m:t>
                                      </m:r>
                                    </m:e>
                                  </m:acc>
                                </m:e>
                                <m:sub>
                                  <m:r>
                                    <a:rPr lang="en-US" sz="3000" i="1">
                                      <a:latin typeface="Cambria Math" panose="02040503050406030204" pitchFamily="18" charset="0"/>
                                    </a:rPr>
                                    <m:t>𝑡</m:t>
                                  </m:r>
                                </m:sub>
                              </m:sSub>
                              <m:r>
                                <a:rPr lang="en-US" sz="3000" b="0" i="1" smtClean="0">
                                  <a:latin typeface="Cambria Math" panose="02040503050406030204" pitchFamily="18" charset="0"/>
                                </a:rPr>
                                <m:t>,</m:t>
                              </m:r>
                              <m:r>
                                <a:rPr lang="en-US" sz="3000" b="0" i="1" smtClean="0">
                                  <a:latin typeface="Cambria Math" panose="02040503050406030204" pitchFamily="18" charset="0"/>
                                  <a:ea typeface="Cambria Math" panose="02040503050406030204" pitchFamily="18" charset="0"/>
                                </a:rPr>
                                <m:t>𝜆</m:t>
                              </m:r>
                            </m:e>
                          </m:d>
                        </m:e>
                      </m:nary>
                    </m:oMath>
                  </m:oMathPara>
                </a14:m>
                <a:endParaRPr lang="en-US" sz="3000" dirty="0"/>
              </a:p>
            </p:txBody>
          </p:sp>
        </mc:Choice>
        <mc:Fallback xmlns="">
          <p:sp>
            <p:nvSpPr>
              <p:cNvPr id="4" name="TextBox 3"/>
              <p:cNvSpPr txBox="1">
                <a:spLocks noRot="1" noChangeAspect="1" noMove="1" noResize="1" noEditPoints="1" noAdjustHandles="1" noChangeArrowheads="1" noChangeShapeType="1" noTextEdit="1"/>
              </p:cNvSpPr>
              <p:nvPr/>
            </p:nvSpPr>
            <p:spPr>
              <a:xfrm>
                <a:off x="2489179" y="2989780"/>
                <a:ext cx="3590663" cy="1298112"/>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3" name="TextBox 452"/>
              <p:cNvSpPr txBox="1"/>
              <p:nvPr/>
            </p:nvSpPr>
            <p:spPr>
              <a:xfrm>
                <a:off x="6568372" y="3117164"/>
                <a:ext cx="3777188" cy="1057854"/>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sSub>
                        <m:sSubPr>
                          <m:ctrlPr>
                            <a:rPr lang="en-US" sz="3000" i="1" smtClean="0">
                              <a:latin typeface="Cambria Math" panose="02040503050406030204" pitchFamily="18" charset="0"/>
                              <a:ea typeface="Cambria Math" panose="02040503050406030204" pitchFamily="18" charset="0"/>
                            </a:rPr>
                          </m:ctrlPr>
                        </m:sSubPr>
                        <m:e>
                          <m:acc>
                            <m:accPr>
                              <m:chr m:val="̅"/>
                              <m:ctrlPr>
                                <a:rPr lang="en-US" sz="3000" i="1" smtClean="0">
                                  <a:latin typeface="Cambria Math" panose="02040503050406030204" pitchFamily="18" charset="0"/>
                                  <a:ea typeface="Cambria Math" panose="02040503050406030204" pitchFamily="18" charset="0"/>
                                </a:rPr>
                              </m:ctrlPr>
                            </m:accPr>
                            <m:e>
                              <m:r>
                                <a:rPr lang="en-US" sz="3000" b="1" i="1" smtClean="0">
                                  <a:latin typeface="Cambria Math" panose="02040503050406030204" pitchFamily="18" charset="0"/>
                                  <a:ea typeface="Cambria Math" panose="02040503050406030204" pitchFamily="18" charset="0"/>
                                </a:rPr>
                                <m:t>𝝁</m:t>
                              </m:r>
                            </m:e>
                          </m:acc>
                        </m:e>
                        <m:sub>
                          <m:r>
                            <a:rPr lang="en-US" sz="3000" b="0" i="1" smtClean="0">
                              <a:latin typeface="Cambria Math" panose="02040503050406030204" pitchFamily="18" charset="0"/>
                              <a:ea typeface="Cambria Math" panose="02040503050406030204" pitchFamily="18" charset="0"/>
                            </a:rPr>
                            <m:t>𝑖</m:t>
                          </m:r>
                        </m:sub>
                      </m:sSub>
                      <m:r>
                        <a:rPr lang="en-US" sz="3000" b="0" i="1" smtClean="0">
                          <a:latin typeface="Cambria Math" panose="02040503050406030204" pitchFamily="18" charset="0"/>
                          <a:ea typeface="Cambria Math" panose="02040503050406030204" pitchFamily="18" charset="0"/>
                        </a:rPr>
                        <m:t>=</m:t>
                      </m:r>
                      <m:f>
                        <m:fPr>
                          <m:ctrlPr>
                            <a:rPr lang="en-US" sz="3000" b="0" i="1" smtClean="0">
                              <a:latin typeface="Cambria Math" panose="02040503050406030204" pitchFamily="18" charset="0"/>
                              <a:ea typeface="Cambria Math" panose="02040503050406030204" pitchFamily="18" charset="0"/>
                            </a:rPr>
                          </m:ctrlPr>
                        </m:fPr>
                        <m:num>
                          <m:nary>
                            <m:naryPr>
                              <m:chr m:val="∑"/>
                              <m:ctrlPr>
                                <a:rPr lang="en-US" sz="3000" b="0" i="1" smtClean="0">
                                  <a:latin typeface="Cambria Math" panose="02040503050406030204" pitchFamily="18" charset="0"/>
                                  <a:ea typeface="Cambria Math" panose="02040503050406030204" pitchFamily="18" charset="0"/>
                                </a:rPr>
                              </m:ctrlPr>
                            </m:naryPr>
                            <m:sub>
                              <m:r>
                                <m:rPr>
                                  <m:brk m:alnAt="23"/>
                                </m:rPr>
                                <a:rPr lang="en-US" sz="3000" b="0" i="1" smtClean="0">
                                  <a:latin typeface="Cambria Math" panose="02040503050406030204" pitchFamily="18" charset="0"/>
                                  <a:ea typeface="Cambria Math" panose="02040503050406030204" pitchFamily="18" charset="0"/>
                                </a:rPr>
                                <m:t>𝑡</m:t>
                              </m:r>
                              <m:r>
                                <a:rPr lang="en-US" sz="3000" b="0" i="1" smtClean="0">
                                  <a:latin typeface="Cambria Math" panose="02040503050406030204" pitchFamily="18" charset="0"/>
                                  <a:ea typeface="Cambria Math" panose="02040503050406030204" pitchFamily="18" charset="0"/>
                                </a:rPr>
                                <m:t>=1</m:t>
                              </m:r>
                            </m:sub>
                            <m:sup>
                              <m:r>
                                <a:rPr lang="en-US" sz="3000" b="0" i="1" smtClean="0">
                                  <a:latin typeface="Cambria Math" panose="02040503050406030204" pitchFamily="18" charset="0"/>
                                  <a:ea typeface="Cambria Math" panose="02040503050406030204" pitchFamily="18" charset="0"/>
                                </a:rPr>
                                <m:t>𝑂</m:t>
                              </m:r>
                            </m:sup>
                            <m:e>
                              <m:r>
                                <m:rPr>
                                  <m:nor/>
                                </m:rPr>
                                <a:rPr lang="en-US" sz="3000">
                                  <a:latin typeface="Cambria Math" panose="02040503050406030204" pitchFamily="18" charset="0"/>
                                </a:rPr>
                                <m:t>Pr</m:t>
                              </m:r>
                              <m:d>
                                <m:dPr>
                                  <m:ctrlPr>
                                    <a:rPr lang="en-US" sz="3000" i="1">
                                      <a:latin typeface="Cambria Math" panose="02040503050406030204" pitchFamily="18" charset="0"/>
                                    </a:rPr>
                                  </m:ctrlPr>
                                </m:dPr>
                                <m:e>
                                  <m:r>
                                    <a:rPr lang="en-US" sz="3000" i="1">
                                      <a:latin typeface="Cambria Math" panose="02040503050406030204" pitchFamily="18" charset="0"/>
                                    </a:rPr>
                                    <m:t>𝑖</m:t>
                                  </m:r>
                                </m:e>
                                <m:e>
                                  <m:sSub>
                                    <m:sSubPr>
                                      <m:ctrlPr>
                                        <a:rPr lang="en-US" sz="3000" i="1">
                                          <a:latin typeface="Cambria Math" panose="02040503050406030204" pitchFamily="18" charset="0"/>
                                        </a:rPr>
                                      </m:ctrlPr>
                                    </m:sSubPr>
                                    <m:e>
                                      <m:acc>
                                        <m:accPr>
                                          <m:chr m:val="⃗"/>
                                          <m:ctrlPr>
                                            <a:rPr lang="en-US" sz="3000" i="1">
                                              <a:latin typeface="Cambria Math" panose="02040503050406030204" pitchFamily="18" charset="0"/>
                                            </a:rPr>
                                          </m:ctrlPr>
                                        </m:accPr>
                                        <m:e>
                                          <m:r>
                                            <a:rPr lang="en-US" sz="3000" b="0" i="1" smtClean="0">
                                              <a:latin typeface="Cambria Math" panose="02040503050406030204" pitchFamily="18" charset="0"/>
                                            </a:rPr>
                                            <m:t>𝑜</m:t>
                                          </m:r>
                                        </m:e>
                                      </m:acc>
                                    </m:e>
                                    <m:sub>
                                      <m:r>
                                        <a:rPr lang="en-US" sz="3000" i="1">
                                          <a:latin typeface="Cambria Math" panose="02040503050406030204" pitchFamily="18" charset="0"/>
                                        </a:rPr>
                                        <m:t>𝑡</m:t>
                                      </m:r>
                                    </m:sub>
                                  </m:sSub>
                                  <m:r>
                                    <a:rPr lang="en-US" sz="3000" i="1">
                                      <a:latin typeface="Cambria Math" panose="02040503050406030204" pitchFamily="18" charset="0"/>
                                    </a:rPr>
                                    <m:t>,</m:t>
                                  </m:r>
                                  <m:r>
                                    <a:rPr lang="en-US" sz="3000" i="1">
                                      <a:latin typeface="Cambria Math" panose="02040503050406030204" pitchFamily="18" charset="0"/>
                                      <a:ea typeface="Cambria Math" panose="02040503050406030204" pitchFamily="18" charset="0"/>
                                    </a:rPr>
                                    <m:t>𝜆</m:t>
                                  </m:r>
                                </m:e>
                              </m:d>
                              <m:sSub>
                                <m:sSubPr>
                                  <m:ctrlPr>
                                    <a:rPr lang="en-US" sz="3000" i="1">
                                      <a:latin typeface="Cambria Math" panose="02040503050406030204" pitchFamily="18" charset="0"/>
                                    </a:rPr>
                                  </m:ctrlPr>
                                </m:sSubPr>
                                <m:e>
                                  <m:acc>
                                    <m:accPr>
                                      <m:chr m:val="⃗"/>
                                      <m:ctrlPr>
                                        <a:rPr lang="en-US" sz="3000" i="1">
                                          <a:latin typeface="Cambria Math" panose="02040503050406030204" pitchFamily="18" charset="0"/>
                                        </a:rPr>
                                      </m:ctrlPr>
                                    </m:accPr>
                                    <m:e>
                                      <m:r>
                                        <a:rPr lang="en-US" sz="3000" i="1">
                                          <a:latin typeface="Cambria Math" panose="02040503050406030204" pitchFamily="18" charset="0"/>
                                        </a:rPr>
                                        <m:t>𝑥</m:t>
                                      </m:r>
                                    </m:e>
                                  </m:acc>
                                </m:e>
                                <m:sub>
                                  <m:r>
                                    <a:rPr lang="en-US" sz="3000" i="1">
                                      <a:latin typeface="Cambria Math" panose="02040503050406030204" pitchFamily="18" charset="0"/>
                                    </a:rPr>
                                    <m:t>𝑡</m:t>
                                  </m:r>
                                </m:sub>
                              </m:sSub>
                            </m:e>
                          </m:nary>
                        </m:num>
                        <m:den>
                          <m:nary>
                            <m:naryPr>
                              <m:chr m:val="∑"/>
                              <m:ctrlPr>
                                <a:rPr lang="en-US" sz="3000" i="1">
                                  <a:latin typeface="Cambria Math" panose="02040503050406030204" pitchFamily="18" charset="0"/>
                                  <a:ea typeface="Cambria Math" panose="02040503050406030204" pitchFamily="18" charset="0"/>
                                </a:rPr>
                              </m:ctrlPr>
                            </m:naryPr>
                            <m:sub>
                              <m:r>
                                <m:rPr>
                                  <m:brk m:alnAt="23"/>
                                </m:rPr>
                                <a:rPr lang="en-US" sz="3000" i="1">
                                  <a:latin typeface="Cambria Math" panose="02040503050406030204" pitchFamily="18" charset="0"/>
                                  <a:ea typeface="Cambria Math" panose="02040503050406030204" pitchFamily="18" charset="0"/>
                                </a:rPr>
                                <m:t>𝑡</m:t>
                              </m:r>
                              <m:r>
                                <a:rPr lang="en-US" sz="3000" i="1">
                                  <a:latin typeface="Cambria Math" panose="02040503050406030204" pitchFamily="18" charset="0"/>
                                  <a:ea typeface="Cambria Math" panose="02040503050406030204" pitchFamily="18" charset="0"/>
                                </a:rPr>
                                <m:t>=1</m:t>
                              </m:r>
                            </m:sub>
                            <m:sup>
                              <m:r>
                                <a:rPr lang="en-US" sz="3000" b="0" i="1" smtClean="0">
                                  <a:latin typeface="Cambria Math" panose="02040503050406030204" pitchFamily="18" charset="0"/>
                                  <a:ea typeface="Cambria Math" panose="02040503050406030204" pitchFamily="18" charset="0"/>
                                </a:rPr>
                                <m:t>𝑂</m:t>
                              </m:r>
                            </m:sup>
                            <m:e>
                              <m:r>
                                <m:rPr>
                                  <m:nor/>
                                </m:rPr>
                                <a:rPr lang="en-US" sz="3000">
                                  <a:latin typeface="Cambria Math" panose="02040503050406030204" pitchFamily="18" charset="0"/>
                                </a:rPr>
                                <m:t>Pr</m:t>
                              </m:r>
                              <m:d>
                                <m:dPr>
                                  <m:ctrlPr>
                                    <a:rPr lang="en-US" sz="3000" i="1">
                                      <a:latin typeface="Cambria Math" panose="02040503050406030204" pitchFamily="18" charset="0"/>
                                    </a:rPr>
                                  </m:ctrlPr>
                                </m:dPr>
                                <m:e>
                                  <m:r>
                                    <a:rPr lang="en-US" sz="3000" i="1">
                                      <a:latin typeface="Cambria Math" panose="02040503050406030204" pitchFamily="18" charset="0"/>
                                    </a:rPr>
                                    <m:t>𝑖</m:t>
                                  </m:r>
                                </m:e>
                                <m:e>
                                  <m:sSub>
                                    <m:sSubPr>
                                      <m:ctrlPr>
                                        <a:rPr lang="en-US" sz="3000" i="1">
                                          <a:latin typeface="Cambria Math" panose="02040503050406030204" pitchFamily="18" charset="0"/>
                                        </a:rPr>
                                      </m:ctrlPr>
                                    </m:sSubPr>
                                    <m:e>
                                      <m:acc>
                                        <m:accPr>
                                          <m:chr m:val="⃗"/>
                                          <m:ctrlPr>
                                            <a:rPr lang="en-US" sz="3000" i="1">
                                              <a:latin typeface="Cambria Math" panose="02040503050406030204" pitchFamily="18" charset="0"/>
                                            </a:rPr>
                                          </m:ctrlPr>
                                        </m:accPr>
                                        <m:e>
                                          <m:r>
                                            <a:rPr lang="en-US" sz="3000" b="0" i="1" smtClean="0">
                                              <a:latin typeface="Cambria Math" panose="02040503050406030204" pitchFamily="18" charset="0"/>
                                            </a:rPr>
                                            <m:t>𝑜</m:t>
                                          </m:r>
                                        </m:e>
                                      </m:acc>
                                    </m:e>
                                    <m:sub>
                                      <m:r>
                                        <a:rPr lang="en-US" sz="3000" i="1">
                                          <a:latin typeface="Cambria Math" panose="02040503050406030204" pitchFamily="18" charset="0"/>
                                        </a:rPr>
                                        <m:t>𝑡</m:t>
                                      </m:r>
                                    </m:sub>
                                  </m:sSub>
                                  <m:r>
                                    <a:rPr lang="en-US" sz="3000" i="1">
                                      <a:latin typeface="Cambria Math" panose="02040503050406030204" pitchFamily="18" charset="0"/>
                                    </a:rPr>
                                    <m:t>,</m:t>
                                  </m:r>
                                  <m:r>
                                    <a:rPr lang="en-US" sz="3000" i="1">
                                      <a:latin typeface="Cambria Math" panose="02040503050406030204" pitchFamily="18" charset="0"/>
                                      <a:ea typeface="Cambria Math" panose="02040503050406030204" pitchFamily="18" charset="0"/>
                                    </a:rPr>
                                    <m:t>𝜆</m:t>
                                  </m:r>
                                </m:e>
                              </m:d>
                            </m:e>
                          </m:nary>
                        </m:den>
                      </m:f>
                    </m:oMath>
                  </m:oMathPara>
                </a14:m>
                <a:endParaRPr lang="en-US" sz="3000" dirty="0"/>
              </a:p>
            </p:txBody>
          </p:sp>
        </mc:Choice>
        <mc:Fallback xmlns="">
          <p:sp>
            <p:nvSpPr>
              <p:cNvPr id="453" name="TextBox 452"/>
              <p:cNvSpPr txBox="1">
                <a:spLocks noRot="1" noChangeAspect="1" noMove="1" noResize="1" noEditPoints="1" noAdjustHandles="1" noChangeArrowheads="1" noChangeShapeType="1" noTextEdit="1"/>
              </p:cNvSpPr>
              <p:nvPr/>
            </p:nvSpPr>
            <p:spPr>
              <a:xfrm>
                <a:off x="6568372" y="3117164"/>
                <a:ext cx="3777188" cy="1057854"/>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3711019" y="4491571"/>
                <a:ext cx="4945456" cy="1057854"/>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sSubSup>
                        <m:sSubSupPr>
                          <m:ctrlPr>
                            <a:rPr lang="en-US" sz="3000" i="1" smtClean="0">
                              <a:latin typeface="Cambria Math" panose="02040503050406030204" pitchFamily="18" charset="0"/>
                              <a:ea typeface="Cambria Math" panose="02040503050406030204" pitchFamily="18" charset="0"/>
                            </a:rPr>
                          </m:ctrlPr>
                        </m:sSubSupPr>
                        <m:e>
                          <m:acc>
                            <m:accPr>
                              <m:chr m:val="̅"/>
                              <m:ctrlPr>
                                <a:rPr lang="en-US" sz="3000" i="1" smtClean="0">
                                  <a:latin typeface="Cambria Math" panose="02040503050406030204" pitchFamily="18" charset="0"/>
                                  <a:ea typeface="Cambria Math" panose="02040503050406030204" pitchFamily="18" charset="0"/>
                                </a:rPr>
                              </m:ctrlPr>
                            </m:accPr>
                            <m:e>
                              <m:r>
                                <a:rPr lang="en-US" sz="3000" b="1" i="1">
                                  <a:latin typeface="Cambria Math" panose="02040503050406030204" pitchFamily="18" charset="0"/>
                                  <a:ea typeface="Cambria Math" panose="02040503050406030204" pitchFamily="18" charset="0"/>
                                </a:rPr>
                                <m:t>𝝈</m:t>
                              </m:r>
                            </m:e>
                          </m:acc>
                        </m:e>
                        <m:sub>
                          <m:r>
                            <a:rPr lang="en-US" sz="3000" b="0" i="1" smtClean="0">
                              <a:latin typeface="Cambria Math" panose="02040503050406030204" pitchFamily="18" charset="0"/>
                              <a:ea typeface="Cambria Math" panose="02040503050406030204" pitchFamily="18" charset="0"/>
                            </a:rPr>
                            <m:t>𝑖</m:t>
                          </m:r>
                        </m:sub>
                        <m:sup>
                          <m:r>
                            <a:rPr lang="en-US" sz="3000" b="0" i="1" smtClean="0">
                              <a:latin typeface="Cambria Math" panose="02040503050406030204" pitchFamily="18" charset="0"/>
                              <a:ea typeface="Cambria Math" panose="02040503050406030204" pitchFamily="18" charset="0"/>
                            </a:rPr>
                            <m:t>2</m:t>
                          </m:r>
                        </m:sup>
                      </m:sSubSup>
                      <m:r>
                        <a:rPr lang="en-US" sz="3000" b="0" i="1" smtClean="0">
                          <a:latin typeface="Cambria Math" panose="02040503050406030204" pitchFamily="18" charset="0"/>
                          <a:ea typeface="Cambria Math" panose="02040503050406030204" pitchFamily="18" charset="0"/>
                        </a:rPr>
                        <m:t>=</m:t>
                      </m:r>
                      <m:f>
                        <m:fPr>
                          <m:ctrlPr>
                            <a:rPr lang="en-US" sz="3000" b="0" i="1" smtClean="0">
                              <a:latin typeface="Cambria Math" panose="02040503050406030204" pitchFamily="18" charset="0"/>
                              <a:ea typeface="Cambria Math" panose="02040503050406030204" pitchFamily="18" charset="0"/>
                            </a:rPr>
                          </m:ctrlPr>
                        </m:fPr>
                        <m:num>
                          <m:nary>
                            <m:naryPr>
                              <m:chr m:val="∑"/>
                              <m:ctrlPr>
                                <a:rPr lang="en-US" sz="3000" b="0" i="1" smtClean="0">
                                  <a:latin typeface="Cambria Math" panose="02040503050406030204" pitchFamily="18" charset="0"/>
                                  <a:ea typeface="Cambria Math" panose="02040503050406030204" pitchFamily="18" charset="0"/>
                                </a:rPr>
                              </m:ctrlPr>
                            </m:naryPr>
                            <m:sub>
                              <m:r>
                                <m:rPr>
                                  <m:brk m:alnAt="23"/>
                                </m:rPr>
                                <a:rPr lang="en-US" sz="3000" b="0" i="1" smtClean="0">
                                  <a:latin typeface="Cambria Math" panose="02040503050406030204" pitchFamily="18" charset="0"/>
                                  <a:ea typeface="Cambria Math" panose="02040503050406030204" pitchFamily="18" charset="0"/>
                                </a:rPr>
                                <m:t>𝑡</m:t>
                              </m:r>
                              <m:r>
                                <a:rPr lang="en-US" sz="3000" b="0" i="1" smtClean="0">
                                  <a:latin typeface="Cambria Math" panose="02040503050406030204" pitchFamily="18" charset="0"/>
                                  <a:ea typeface="Cambria Math" panose="02040503050406030204" pitchFamily="18" charset="0"/>
                                </a:rPr>
                                <m:t>=1</m:t>
                              </m:r>
                            </m:sub>
                            <m:sup>
                              <m:r>
                                <a:rPr lang="en-US" sz="3000" b="0" i="1" smtClean="0">
                                  <a:latin typeface="Cambria Math" panose="02040503050406030204" pitchFamily="18" charset="0"/>
                                  <a:ea typeface="Cambria Math" panose="02040503050406030204" pitchFamily="18" charset="0"/>
                                </a:rPr>
                                <m:t>𝑂</m:t>
                              </m:r>
                            </m:sup>
                            <m:e>
                              <m:r>
                                <m:rPr>
                                  <m:nor/>
                                </m:rPr>
                                <a:rPr lang="en-US" sz="3000">
                                  <a:latin typeface="Cambria Math" panose="02040503050406030204" pitchFamily="18" charset="0"/>
                                </a:rPr>
                                <m:t>Pr</m:t>
                              </m:r>
                              <m:d>
                                <m:dPr>
                                  <m:ctrlPr>
                                    <a:rPr lang="en-US" sz="3000" i="1">
                                      <a:latin typeface="Cambria Math" panose="02040503050406030204" pitchFamily="18" charset="0"/>
                                    </a:rPr>
                                  </m:ctrlPr>
                                </m:dPr>
                                <m:e>
                                  <m:r>
                                    <a:rPr lang="en-US" sz="3000" i="1">
                                      <a:latin typeface="Cambria Math" panose="02040503050406030204" pitchFamily="18" charset="0"/>
                                    </a:rPr>
                                    <m:t>𝑖</m:t>
                                  </m:r>
                                </m:e>
                                <m:e>
                                  <m:sSub>
                                    <m:sSubPr>
                                      <m:ctrlPr>
                                        <a:rPr lang="en-US" sz="3000" i="1">
                                          <a:latin typeface="Cambria Math" panose="02040503050406030204" pitchFamily="18" charset="0"/>
                                        </a:rPr>
                                      </m:ctrlPr>
                                    </m:sSubPr>
                                    <m:e>
                                      <m:acc>
                                        <m:accPr>
                                          <m:chr m:val="⃗"/>
                                          <m:ctrlPr>
                                            <a:rPr lang="en-US" sz="3000" i="1">
                                              <a:latin typeface="Cambria Math" panose="02040503050406030204" pitchFamily="18" charset="0"/>
                                            </a:rPr>
                                          </m:ctrlPr>
                                        </m:accPr>
                                        <m:e>
                                          <m:r>
                                            <a:rPr lang="en-US" sz="3000" b="0" i="1" smtClean="0">
                                              <a:latin typeface="Cambria Math" panose="02040503050406030204" pitchFamily="18" charset="0"/>
                                            </a:rPr>
                                            <m:t>𝑜</m:t>
                                          </m:r>
                                        </m:e>
                                      </m:acc>
                                    </m:e>
                                    <m:sub>
                                      <m:r>
                                        <a:rPr lang="en-US" sz="3000" i="1">
                                          <a:latin typeface="Cambria Math" panose="02040503050406030204" pitchFamily="18" charset="0"/>
                                        </a:rPr>
                                        <m:t>𝑡</m:t>
                                      </m:r>
                                    </m:sub>
                                  </m:sSub>
                                  <m:r>
                                    <a:rPr lang="en-US" sz="3000" i="1">
                                      <a:latin typeface="Cambria Math" panose="02040503050406030204" pitchFamily="18" charset="0"/>
                                    </a:rPr>
                                    <m:t>,</m:t>
                                  </m:r>
                                  <m:r>
                                    <a:rPr lang="en-US" sz="3000" i="1">
                                      <a:latin typeface="Cambria Math" panose="02040503050406030204" pitchFamily="18" charset="0"/>
                                      <a:ea typeface="Cambria Math" panose="02040503050406030204" pitchFamily="18" charset="0"/>
                                    </a:rPr>
                                    <m:t>𝜆</m:t>
                                  </m:r>
                                </m:e>
                              </m:d>
                              <m:sSubSup>
                                <m:sSubSupPr>
                                  <m:ctrlPr>
                                    <a:rPr lang="en-US" sz="3000" i="1" smtClean="0">
                                      <a:latin typeface="Cambria Math" panose="02040503050406030204" pitchFamily="18" charset="0"/>
                                      <a:ea typeface="Cambria Math" panose="02040503050406030204" pitchFamily="18" charset="0"/>
                                    </a:rPr>
                                  </m:ctrlPr>
                                </m:sSubSupPr>
                                <m:e>
                                  <m:acc>
                                    <m:accPr>
                                      <m:chr m:val="⃗"/>
                                      <m:ctrlPr>
                                        <a:rPr lang="en-US" sz="3000" i="1" smtClean="0">
                                          <a:latin typeface="Cambria Math" panose="02040503050406030204" pitchFamily="18" charset="0"/>
                                          <a:ea typeface="Cambria Math" panose="02040503050406030204" pitchFamily="18" charset="0"/>
                                        </a:rPr>
                                      </m:ctrlPr>
                                    </m:accPr>
                                    <m:e>
                                      <m:r>
                                        <a:rPr lang="en-US" sz="3000" b="0" i="1" smtClean="0">
                                          <a:latin typeface="Cambria Math" panose="02040503050406030204" pitchFamily="18" charset="0"/>
                                          <a:ea typeface="Cambria Math" panose="02040503050406030204" pitchFamily="18" charset="0"/>
                                        </a:rPr>
                                        <m:t>𝑥</m:t>
                                      </m:r>
                                    </m:e>
                                  </m:acc>
                                </m:e>
                                <m:sub>
                                  <m:r>
                                    <a:rPr lang="en-US" sz="3000" b="0" i="1" smtClean="0">
                                      <a:latin typeface="Cambria Math" panose="02040503050406030204" pitchFamily="18" charset="0"/>
                                      <a:ea typeface="Cambria Math" panose="02040503050406030204" pitchFamily="18" charset="0"/>
                                    </a:rPr>
                                    <m:t>𝑡</m:t>
                                  </m:r>
                                </m:sub>
                                <m:sup>
                                  <m:r>
                                    <a:rPr lang="en-US" sz="3000" b="0" i="1" smtClean="0">
                                      <a:latin typeface="Cambria Math" panose="02040503050406030204" pitchFamily="18" charset="0"/>
                                      <a:ea typeface="Cambria Math" panose="02040503050406030204" pitchFamily="18" charset="0"/>
                                    </a:rPr>
                                    <m:t>2</m:t>
                                  </m:r>
                                </m:sup>
                              </m:sSubSup>
                            </m:e>
                          </m:nary>
                        </m:num>
                        <m:den>
                          <m:nary>
                            <m:naryPr>
                              <m:chr m:val="∑"/>
                              <m:ctrlPr>
                                <a:rPr lang="en-US" sz="3000" i="1">
                                  <a:latin typeface="Cambria Math" panose="02040503050406030204" pitchFamily="18" charset="0"/>
                                  <a:ea typeface="Cambria Math" panose="02040503050406030204" pitchFamily="18" charset="0"/>
                                </a:rPr>
                              </m:ctrlPr>
                            </m:naryPr>
                            <m:sub>
                              <m:r>
                                <m:rPr>
                                  <m:brk m:alnAt="23"/>
                                </m:rPr>
                                <a:rPr lang="en-US" sz="3000" i="1">
                                  <a:latin typeface="Cambria Math" panose="02040503050406030204" pitchFamily="18" charset="0"/>
                                  <a:ea typeface="Cambria Math" panose="02040503050406030204" pitchFamily="18" charset="0"/>
                                </a:rPr>
                                <m:t>𝑡</m:t>
                              </m:r>
                              <m:r>
                                <a:rPr lang="en-US" sz="3000" i="1">
                                  <a:latin typeface="Cambria Math" panose="02040503050406030204" pitchFamily="18" charset="0"/>
                                  <a:ea typeface="Cambria Math" panose="02040503050406030204" pitchFamily="18" charset="0"/>
                                </a:rPr>
                                <m:t>=1</m:t>
                              </m:r>
                            </m:sub>
                            <m:sup>
                              <m:r>
                                <a:rPr lang="en-US" sz="3000" b="0" i="1" smtClean="0">
                                  <a:latin typeface="Cambria Math" panose="02040503050406030204" pitchFamily="18" charset="0"/>
                                  <a:ea typeface="Cambria Math" panose="02040503050406030204" pitchFamily="18" charset="0"/>
                                </a:rPr>
                                <m:t>𝑂</m:t>
                              </m:r>
                            </m:sup>
                            <m:e>
                              <m:r>
                                <m:rPr>
                                  <m:nor/>
                                </m:rPr>
                                <a:rPr lang="en-US" sz="3000">
                                  <a:latin typeface="Cambria Math" panose="02040503050406030204" pitchFamily="18" charset="0"/>
                                </a:rPr>
                                <m:t>Pr</m:t>
                              </m:r>
                              <m:d>
                                <m:dPr>
                                  <m:ctrlPr>
                                    <a:rPr lang="en-US" sz="3000" i="1">
                                      <a:latin typeface="Cambria Math" panose="02040503050406030204" pitchFamily="18" charset="0"/>
                                    </a:rPr>
                                  </m:ctrlPr>
                                </m:dPr>
                                <m:e>
                                  <m:r>
                                    <a:rPr lang="en-US" sz="3000" i="1">
                                      <a:latin typeface="Cambria Math" panose="02040503050406030204" pitchFamily="18" charset="0"/>
                                    </a:rPr>
                                    <m:t>𝑖</m:t>
                                  </m:r>
                                </m:e>
                                <m:e>
                                  <m:sSub>
                                    <m:sSubPr>
                                      <m:ctrlPr>
                                        <a:rPr lang="en-US" sz="3000" i="1">
                                          <a:latin typeface="Cambria Math" panose="02040503050406030204" pitchFamily="18" charset="0"/>
                                        </a:rPr>
                                      </m:ctrlPr>
                                    </m:sSubPr>
                                    <m:e>
                                      <m:acc>
                                        <m:accPr>
                                          <m:chr m:val="⃗"/>
                                          <m:ctrlPr>
                                            <a:rPr lang="en-US" sz="3000" i="1">
                                              <a:latin typeface="Cambria Math" panose="02040503050406030204" pitchFamily="18" charset="0"/>
                                            </a:rPr>
                                          </m:ctrlPr>
                                        </m:accPr>
                                        <m:e>
                                          <m:r>
                                            <a:rPr lang="en-US" sz="3000" b="0" i="1" smtClean="0">
                                              <a:latin typeface="Cambria Math" panose="02040503050406030204" pitchFamily="18" charset="0"/>
                                            </a:rPr>
                                            <m:t>𝑜</m:t>
                                          </m:r>
                                        </m:e>
                                      </m:acc>
                                    </m:e>
                                    <m:sub>
                                      <m:r>
                                        <a:rPr lang="en-US" sz="3000" i="1">
                                          <a:latin typeface="Cambria Math" panose="02040503050406030204" pitchFamily="18" charset="0"/>
                                        </a:rPr>
                                        <m:t>𝑡</m:t>
                                      </m:r>
                                    </m:sub>
                                  </m:sSub>
                                  <m:r>
                                    <a:rPr lang="en-US" sz="3000" i="1">
                                      <a:latin typeface="Cambria Math" panose="02040503050406030204" pitchFamily="18" charset="0"/>
                                    </a:rPr>
                                    <m:t>,</m:t>
                                  </m:r>
                                  <m:r>
                                    <a:rPr lang="en-US" sz="3000" i="1">
                                      <a:latin typeface="Cambria Math" panose="02040503050406030204" pitchFamily="18" charset="0"/>
                                      <a:ea typeface="Cambria Math" panose="02040503050406030204" pitchFamily="18" charset="0"/>
                                    </a:rPr>
                                    <m:t>𝜆</m:t>
                                  </m:r>
                                </m:e>
                              </m:d>
                            </m:e>
                          </m:nary>
                        </m:den>
                      </m:f>
                      <m:r>
                        <a:rPr lang="en-US" sz="3000" b="0" i="1" smtClean="0">
                          <a:latin typeface="Cambria Math" panose="02040503050406030204" pitchFamily="18" charset="0"/>
                          <a:ea typeface="Cambria Math" panose="02040503050406030204" pitchFamily="18" charset="0"/>
                        </a:rPr>
                        <m:t>−</m:t>
                      </m:r>
                      <m:sSubSup>
                        <m:sSubSupPr>
                          <m:ctrlPr>
                            <a:rPr lang="en-US" sz="3000" b="0" i="1" smtClean="0">
                              <a:latin typeface="Cambria Math" panose="02040503050406030204" pitchFamily="18" charset="0"/>
                              <a:ea typeface="Cambria Math" panose="02040503050406030204" pitchFamily="18" charset="0"/>
                            </a:rPr>
                          </m:ctrlPr>
                        </m:sSubSupPr>
                        <m:e>
                          <m:acc>
                            <m:accPr>
                              <m:chr m:val="⃗"/>
                              <m:ctrlPr>
                                <a:rPr lang="en-US" sz="3000" b="0" i="1" smtClean="0">
                                  <a:latin typeface="Cambria Math" panose="02040503050406030204" pitchFamily="18" charset="0"/>
                                  <a:ea typeface="Cambria Math" panose="02040503050406030204" pitchFamily="18" charset="0"/>
                                </a:rPr>
                              </m:ctrlPr>
                            </m:accPr>
                            <m:e>
                              <m:r>
                                <a:rPr lang="en-US" sz="3000" i="1">
                                  <a:latin typeface="Cambria Math" panose="02040503050406030204" pitchFamily="18" charset="0"/>
                                  <a:ea typeface="Cambria Math" panose="02040503050406030204" pitchFamily="18" charset="0"/>
                                </a:rPr>
                                <m:t>𝜇</m:t>
                              </m:r>
                            </m:e>
                          </m:acc>
                        </m:e>
                        <m:sub>
                          <m:r>
                            <a:rPr lang="en-US" sz="3000" b="0" i="1" smtClean="0">
                              <a:latin typeface="Cambria Math" panose="02040503050406030204" pitchFamily="18" charset="0"/>
                              <a:ea typeface="Cambria Math" panose="02040503050406030204" pitchFamily="18" charset="0"/>
                            </a:rPr>
                            <m:t>𝑖</m:t>
                          </m:r>
                        </m:sub>
                        <m:sup>
                          <m:r>
                            <a:rPr lang="en-US" sz="3000" b="0" i="1" smtClean="0">
                              <a:latin typeface="Cambria Math" panose="02040503050406030204" pitchFamily="18" charset="0"/>
                              <a:ea typeface="Cambria Math" panose="02040503050406030204" pitchFamily="18" charset="0"/>
                            </a:rPr>
                            <m:t>−2</m:t>
                          </m:r>
                        </m:sup>
                      </m:sSubSup>
                    </m:oMath>
                  </m:oMathPara>
                </a14:m>
                <a:endParaRPr lang="en-US" sz="3000" dirty="0"/>
              </a:p>
            </p:txBody>
          </p:sp>
        </mc:Choice>
        <mc:Fallback xmlns="">
          <p:sp>
            <p:nvSpPr>
              <p:cNvPr id="6" name="TextBox 5"/>
              <p:cNvSpPr txBox="1">
                <a:spLocks noRot="1" noChangeAspect="1" noMove="1" noResize="1" noEditPoints="1" noAdjustHandles="1" noChangeArrowheads="1" noChangeShapeType="1" noTextEdit="1"/>
              </p:cNvSpPr>
              <p:nvPr/>
            </p:nvSpPr>
            <p:spPr>
              <a:xfrm>
                <a:off x="3711019" y="4491571"/>
                <a:ext cx="4945456" cy="1057854"/>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3246950" y="5719434"/>
                <a:ext cx="5624809" cy="1036374"/>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r>
                        <m:rPr>
                          <m:nor/>
                        </m:rPr>
                        <a:rPr lang="en-US" sz="3000" smtClean="0">
                          <a:latin typeface="Cambria Math" panose="02040503050406030204" pitchFamily="18" charset="0"/>
                        </a:rPr>
                        <m:t>Pr</m:t>
                      </m:r>
                      <m:d>
                        <m:dPr>
                          <m:ctrlPr>
                            <a:rPr lang="en-US" sz="3000" i="1">
                              <a:latin typeface="Cambria Math" panose="02040503050406030204" pitchFamily="18" charset="0"/>
                            </a:rPr>
                          </m:ctrlPr>
                        </m:dPr>
                        <m:e>
                          <m:r>
                            <a:rPr lang="en-US" sz="3000" i="1">
                              <a:latin typeface="Cambria Math" panose="02040503050406030204" pitchFamily="18" charset="0"/>
                            </a:rPr>
                            <m:t>𝑖</m:t>
                          </m:r>
                        </m:e>
                        <m:e>
                          <m:sSub>
                            <m:sSubPr>
                              <m:ctrlPr>
                                <a:rPr lang="en-US" sz="3000" i="1">
                                  <a:latin typeface="Cambria Math" panose="02040503050406030204" pitchFamily="18" charset="0"/>
                                </a:rPr>
                              </m:ctrlPr>
                            </m:sSubPr>
                            <m:e>
                              <m:acc>
                                <m:accPr>
                                  <m:chr m:val="⃗"/>
                                  <m:ctrlPr>
                                    <a:rPr lang="en-US" sz="3000" i="1">
                                      <a:latin typeface="Cambria Math" panose="02040503050406030204" pitchFamily="18" charset="0"/>
                                    </a:rPr>
                                  </m:ctrlPr>
                                </m:accPr>
                                <m:e>
                                  <m:r>
                                    <a:rPr lang="en-US" sz="3000" b="0" i="1" smtClean="0">
                                      <a:latin typeface="Cambria Math" panose="02040503050406030204" pitchFamily="18" charset="0"/>
                                    </a:rPr>
                                    <m:t>𝑜</m:t>
                                  </m:r>
                                </m:e>
                              </m:acc>
                            </m:e>
                            <m:sub>
                              <m:r>
                                <a:rPr lang="en-US" sz="3000" i="1">
                                  <a:latin typeface="Cambria Math" panose="02040503050406030204" pitchFamily="18" charset="0"/>
                                </a:rPr>
                                <m:t>𝑡</m:t>
                              </m:r>
                            </m:sub>
                          </m:sSub>
                          <m:r>
                            <a:rPr lang="en-US" sz="3000" i="1">
                              <a:latin typeface="Cambria Math" panose="02040503050406030204" pitchFamily="18" charset="0"/>
                            </a:rPr>
                            <m:t>,</m:t>
                          </m:r>
                          <m:r>
                            <a:rPr lang="en-US" sz="3000" i="1">
                              <a:latin typeface="Cambria Math" panose="02040503050406030204" pitchFamily="18" charset="0"/>
                              <a:ea typeface="Cambria Math" panose="02040503050406030204" pitchFamily="18" charset="0"/>
                            </a:rPr>
                            <m:t>𝜆</m:t>
                          </m:r>
                        </m:e>
                      </m:d>
                      <m:r>
                        <a:rPr lang="en-US" sz="3000" b="0" i="1" smtClean="0">
                          <a:latin typeface="Cambria Math" panose="02040503050406030204" pitchFamily="18" charset="0"/>
                          <a:ea typeface="Cambria Math" panose="02040503050406030204" pitchFamily="18" charset="0"/>
                        </a:rPr>
                        <m:t>=</m:t>
                      </m:r>
                      <m:f>
                        <m:fPr>
                          <m:ctrlPr>
                            <a:rPr lang="en-US" sz="3000" b="0" i="1" smtClean="0">
                              <a:latin typeface="Cambria Math" panose="02040503050406030204" pitchFamily="18" charset="0"/>
                              <a:ea typeface="Cambria Math" panose="02040503050406030204" pitchFamily="18" charset="0"/>
                            </a:rPr>
                          </m:ctrlPr>
                        </m:fPr>
                        <m:num>
                          <m:sSub>
                            <m:sSubPr>
                              <m:ctrlPr>
                                <a:rPr lang="en-US" sz="3000" b="0" i="1" smtClean="0">
                                  <a:latin typeface="Cambria Math" panose="02040503050406030204" pitchFamily="18" charset="0"/>
                                  <a:ea typeface="Cambria Math" panose="02040503050406030204" pitchFamily="18" charset="0"/>
                                </a:rPr>
                              </m:ctrlPr>
                            </m:sSubPr>
                            <m:e>
                              <m:r>
                                <a:rPr lang="en-US" sz="3000" b="0" i="1" smtClean="0">
                                  <a:latin typeface="Cambria Math" panose="02040503050406030204" pitchFamily="18" charset="0"/>
                                  <a:ea typeface="Cambria Math" panose="02040503050406030204" pitchFamily="18" charset="0"/>
                                </a:rPr>
                                <m:t>𝜌</m:t>
                              </m:r>
                            </m:e>
                            <m:sub>
                              <m:r>
                                <a:rPr lang="en-US" sz="3000" b="0" i="1" smtClean="0">
                                  <a:latin typeface="Cambria Math" panose="02040503050406030204" pitchFamily="18" charset="0"/>
                                  <a:ea typeface="Cambria Math" panose="02040503050406030204" pitchFamily="18" charset="0"/>
                                </a:rPr>
                                <m:t>𝑖</m:t>
                              </m:r>
                            </m:sub>
                          </m:sSub>
                          <m:r>
                            <a:rPr lang="en-US" sz="3000" b="0" i="1" smtClean="0">
                              <a:latin typeface="Cambria Math" panose="02040503050406030204" pitchFamily="18" charset="0"/>
                              <a:ea typeface="Cambria Math" panose="02040503050406030204" pitchFamily="18" charset="0"/>
                            </a:rPr>
                            <m:t>𝑔</m:t>
                          </m:r>
                          <m:d>
                            <m:dPr>
                              <m:ctrlPr>
                                <a:rPr lang="en-US" sz="3000" b="0" i="1" smtClean="0">
                                  <a:latin typeface="Cambria Math" panose="02040503050406030204" pitchFamily="18" charset="0"/>
                                  <a:ea typeface="Cambria Math" panose="02040503050406030204" pitchFamily="18" charset="0"/>
                                </a:rPr>
                              </m:ctrlPr>
                            </m:dPr>
                            <m:e>
                              <m:sSub>
                                <m:sSubPr>
                                  <m:ctrlPr>
                                    <a:rPr lang="en-US" sz="3000" i="1">
                                      <a:latin typeface="Cambria Math" panose="02040503050406030204" pitchFamily="18" charset="0"/>
                                    </a:rPr>
                                  </m:ctrlPr>
                                </m:sSubPr>
                                <m:e>
                                  <m:acc>
                                    <m:accPr>
                                      <m:chr m:val="⃗"/>
                                      <m:ctrlPr>
                                        <a:rPr lang="en-US" sz="3000" i="1">
                                          <a:latin typeface="Cambria Math" panose="02040503050406030204" pitchFamily="18" charset="0"/>
                                        </a:rPr>
                                      </m:ctrlPr>
                                    </m:accPr>
                                    <m:e>
                                      <m:r>
                                        <a:rPr lang="en-US" sz="3000" b="0" i="1" smtClean="0">
                                          <a:latin typeface="Cambria Math" panose="02040503050406030204" pitchFamily="18" charset="0"/>
                                        </a:rPr>
                                        <m:t>𝑜</m:t>
                                      </m:r>
                                    </m:e>
                                  </m:acc>
                                </m:e>
                                <m:sub>
                                  <m:r>
                                    <a:rPr lang="en-US" sz="3000" i="1">
                                      <a:latin typeface="Cambria Math" panose="02040503050406030204" pitchFamily="18" charset="0"/>
                                    </a:rPr>
                                    <m:t>𝑡</m:t>
                                  </m:r>
                                </m:sub>
                              </m:sSub>
                            </m:e>
                            <m:e>
                              <m:sSub>
                                <m:sSubPr>
                                  <m:ctrlPr>
                                    <a:rPr lang="en-US" sz="3000" b="0" i="1" smtClean="0">
                                      <a:latin typeface="Cambria Math" panose="02040503050406030204" pitchFamily="18" charset="0"/>
                                      <a:ea typeface="Cambria Math" panose="02040503050406030204" pitchFamily="18" charset="0"/>
                                    </a:rPr>
                                  </m:ctrlPr>
                                </m:sSubPr>
                                <m:e>
                                  <m:acc>
                                    <m:accPr>
                                      <m:chr m:val="⃗"/>
                                      <m:ctrlPr>
                                        <a:rPr lang="en-US" sz="3000" b="0" i="1" smtClean="0">
                                          <a:latin typeface="Cambria Math" panose="02040503050406030204" pitchFamily="18" charset="0"/>
                                          <a:ea typeface="Cambria Math" panose="02040503050406030204" pitchFamily="18" charset="0"/>
                                        </a:rPr>
                                      </m:ctrlPr>
                                    </m:accPr>
                                    <m:e>
                                      <m:r>
                                        <a:rPr lang="en-US" sz="3000" i="1">
                                          <a:latin typeface="Cambria Math" panose="02040503050406030204" pitchFamily="18" charset="0"/>
                                          <a:ea typeface="Cambria Math" panose="02040503050406030204" pitchFamily="18" charset="0"/>
                                        </a:rPr>
                                        <m:t>𝜇</m:t>
                                      </m:r>
                                    </m:e>
                                  </m:acc>
                                </m:e>
                                <m:sub>
                                  <m:r>
                                    <a:rPr lang="en-US" sz="3000" b="0" i="1" smtClean="0">
                                      <a:latin typeface="Cambria Math" panose="02040503050406030204" pitchFamily="18" charset="0"/>
                                      <a:ea typeface="Cambria Math" panose="02040503050406030204" pitchFamily="18" charset="0"/>
                                    </a:rPr>
                                    <m:t>𝑖</m:t>
                                  </m:r>
                                </m:sub>
                              </m:sSub>
                              <m:r>
                                <a:rPr lang="en-US" sz="3000" b="0" i="1" smtClean="0">
                                  <a:latin typeface="Cambria Math" panose="02040503050406030204" pitchFamily="18" charset="0"/>
                                  <a:ea typeface="Cambria Math" panose="02040503050406030204" pitchFamily="18" charset="0"/>
                                </a:rPr>
                                <m:t>,</m:t>
                              </m:r>
                              <m:sSub>
                                <m:sSubPr>
                                  <m:ctrlPr>
                                    <a:rPr lang="en-US" sz="3000" b="0" i="1" smtClean="0">
                                      <a:latin typeface="Cambria Math" panose="02040503050406030204" pitchFamily="18" charset="0"/>
                                      <a:ea typeface="Cambria Math" panose="02040503050406030204" pitchFamily="18" charset="0"/>
                                    </a:rPr>
                                  </m:ctrlPr>
                                </m:sSubPr>
                                <m:e>
                                  <m:r>
                                    <a:rPr lang="en-US" sz="3000" b="1" i="1" smtClean="0">
                                      <a:latin typeface="Cambria Math" panose="02040503050406030204" pitchFamily="18" charset="0"/>
                                      <a:ea typeface="Cambria Math" panose="02040503050406030204" pitchFamily="18" charset="0"/>
                                    </a:rPr>
                                    <m:t>𝚺</m:t>
                                  </m:r>
                                </m:e>
                                <m:sub>
                                  <m:r>
                                    <a:rPr lang="en-US" sz="3000" b="0" i="1" smtClean="0">
                                      <a:latin typeface="Cambria Math" panose="02040503050406030204" pitchFamily="18" charset="0"/>
                                      <a:ea typeface="Cambria Math" panose="02040503050406030204" pitchFamily="18" charset="0"/>
                                    </a:rPr>
                                    <m:t>𝑖</m:t>
                                  </m:r>
                                </m:sub>
                              </m:sSub>
                            </m:e>
                          </m:d>
                        </m:num>
                        <m:den>
                          <m:nary>
                            <m:naryPr>
                              <m:chr m:val="∑"/>
                              <m:ctrlPr>
                                <a:rPr lang="en-US" sz="3000" b="0" i="1" smtClean="0">
                                  <a:latin typeface="Cambria Math" panose="02040503050406030204" pitchFamily="18" charset="0"/>
                                  <a:ea typeface="Cambria Math" panose="02040503050406030204" pitchFamily="18" charset="0"/>
                                </a:rPr>
                              </m:ctrlPr>
                            </m:naryPr>
                            <m:sub>
                              <m:r>
                                <m:rPr>
                                  <m:brk m:alnAt="23"/>
                                </m:rPr>
                                <a:rPr lang="en-US" sz="3000" b="0" i="1" smtClean="0">
                                  <a:latin typeface="Cambria Math" panose="02040503050406030204" pitchFamily="18" charset="0"/>
                                  <a:ea typeface="Cambria Math" panose="02040503050406030204" pitchFamily="18" charset="0"/>
                                </a:rPr>
                                <m:t>𝑘</m:t>
                              </m:r>
                              <m:r>
                                <a:rPr lang="en-US" sz="3000" b="0" i="1" smtClean="0">
                                  <a:latin typeface="Cambria Math" panose="02040503050406030204" pitchFamily="18" charset="0"/>
                                  <a:ea typeface="Cambria Math" panose="02040503050406030204" pitchFamily="18" charset="0"/>
                                </a:rPr>
                                <m:t>=1</m:t>
                              </m:r>
                            </m:sub>
                            <m:sup>
                              <m:r>
                                <a:rPr lang="en-US" sz="3000" b="0" i="1" smtClean="0">
                                  <a:latin typeface="Cambria Math" panose="02040503050406030204" pitchFamily="18" charset="0"/>
                                  <a:ea typeface="Cambria Math" panose="02040503050406030204" pitchFamily="18" charset="0"/>
                                </a:rPr>
                                <m:t>𝐶</m:t>
                              </m:r>
                            </m:sup>
                            <m:e>
                              <m:sSub>
                                <m:sSubPr>
                                  <m:ctrlPr>
                                    <a:rPr lang="en-US" sz="3000" b="0" i="1" smtClean="0">
                                      <a:latin typeface="Cambria Math" panose="02040503050406030204" pitchFamily="18" charset="0"/>
                                      <a:ea typeface="Cambria Math" panose="02040503050406030204" pitchFamily="18" charset="0"/>
                                    </a:rPr>
                                  </m:ctrlPr>
                                </m:sSubPr>
                                <m:e>
                                  <m:r>
                                    <a:rPr lang="en-US" sz="3000" b="0" i="1" smtClean="0">
                                      <a:latin typeface="Cambria Math" panose="02040503050406030204" pitchFamily="18" charset="0"/>
                                      <a:ea typeface="Cambria Math" panose="02040503050406030204" pitchFamily="18" charset="0"/>
                                    </a:rPr>
                                    <m:t>𝜌</m:t>
                                  </m:r>
                                </m:e>
                                <m:sub>
                                  <m:r>
                                    <a:rPr lang="en-US" sz="3000" b="0" i="1" smtClean="0">
                                      <a:latin typeface="Cambria Math" panose="02040503050406030204" pitchFamily="18" charset="0"/>
                                      <a:ea typeface="Cambria Math" panose="02040503050406030204" pitchFamily="18" charset="0"/>
                                    </a:rPr>
                                    <m:t>𝑘</m:t>
                                  </m:r>
                                </m:sub>
                              </m:sSub>
                              <m:r>
                                <a:rPr lang="en-US" sz="3000" b="0" i="1" smtClean="0">
                                  <a:latin typeface="Cambria Math" panose="02040503050406030204" pitchFamily="18" charset="0"/>
                                  <a:ea typeface="Cambria Math" panose="02040503050406030204" pitchFamily="18" charset="0"/>
                                </a:rPr>
                                <m:t>𝑔</m:t>
                              </m:r>
                              <m:d>
                                <m:dPr>
                                  <m:ctrlPr>
                                    <a:rPr lang="en-US" sz="3000" b="0" i="1" smtClean="0">
                                      <a:latin typeface="Cambria Math" panose="02040503050406030204" pitchFamily="18" charset="0"/>
                                      <a:ea typeface="Cambria Math" panose="02040503050406030204" pitchFamily="18" charset="0"/>
                                    </a:rPr>
                                  </m:ctrlPr>
                                </m:dPr>
                                <m:e>
                                  <m:sSub>
                                    <m:sSubPr>
                                      <m:ctrlPr>
                                        <a:rPr lang="en-US" sz="3000" i="1">
                                          <a:latin typeface="Cambria Math" panose="02040503050406030204" pitchFamily="18" charset="0"/>
                                        </a:rPr>
                                      </m:ctrlPr>
                                    </m:sSubPr>
                                    <m:e>
                                      <m:acc>
                                        <m:accPr>
                                          <m:chr m:val="⃗"/>
                                          <m:ctrlPr>
                                            <a:rPr lang="en-US" sz="3000" i="1">
                                              <a:latin typeface="Cambria Math" panose="02040503050406030204" pitchFamily="18" charset="0"/>
                                            </a:rPr>
                                          </m:ctrlPr>
                                        </m:accPr>
                                        <m:e>
                                          <m:r>
                                            <a:rPr lang="en-US" sz="3000" b="0" i="1" smtClean="0">
                                              <a:latin typeface="Cambria Math" panose="02040503050406030204" pitchFamily="18" charset="0"/>
                                            </a:rPr>
                                            <m:t>𝑜</m:t>
                                          </m:r>
                                        </m:e>
                                      </m:acc>
                                    </m:e>
                                    <m:sub>
                                      <m:r>
                                        <a:rPr lang="en-US" sz="3000" b="0" i="1" smtClean="0">
                                          <a:latin typeface="Cambria Math" panose="02040503050406030204" pitchFamily="18" charset="0"/>
                                        </a:rPr>
                                        <m:t>𝑘</m:t>
                                      </m:r>
                                    </m:sub>
                                  </m:sSub>
                                </m:e>
                                <m:e>
                                  <m:sSub>
                                    <m:sSubPr>
                                      <m:ctrlPr>
                                        <a:rPr lang="en-US" sz="3000" i="1">
                                          <a:latin typeface="Cambria Math" panose="02040503050406030204" pitchFamily="18" charset="0"/>
                                          <a:ea typeface="Cambria Math" panose="02040503050406030204" pitchFamily="18" charset="0"/>
                                        </a:rPr>
                                      </m:ctrlPr>
                                    </m:sSubPr>
                                    <m:e>
                                      <m:acc>
                                        <m:accPr>
                                          <m:chr m:val="⃗"/>
                                          <m:ctrlPr>
                                            <a:rPr lang="en-US" sz="3000" i="1" smtClean="0">
                                              <a:latin typeface="Cambria Math" panose="02040503050406030204" pitchFamily="18" charset="0"/>
                                              <a:ea typeface="Cambria Math" panose="02040503050406030204" pitchFamily="18" charset="0"/>
                                            </a:rPr>
                                          </m:ctrlPr>
                                        </m:accPr>
                                        <m:e>
                                          <m:r>
                                            <a:rPr lang="en-US" sz="3000" i="1">
                                              <a:latin typeface="Cambria Math" panose="02040503050406030204" pitchFamily="18" charset="0"/>
                                              <a:ea typeface="Cambria Math" panose="02040503050406030204" pitchFamily="18" charset="0"/>
                                            </a:rPr>
                                            <m:t>𝜇</m:t>
                                          </m:r>
                                        </m:e>
                                      </m:acc>
                                    </m:e>
                                    <m:sub>
                                      <m:r>
                                        <a:rPr lang="en-US" sz="3000" b="0" i="1" smtClean="0">
                                          <a:latin typeface="Cambria Math" panose="02040503050406030204" pitchFamily="18" charset="0"/>
                                          <a:ea typeface="Cambria Math" panose="02040503050406030204" pitchFamily="18" charset="0"/>
                                        </a:rPr>
                                        <m:t>𝑘</m:t>
                                      </m:r>
                                    </m:sub>
                                  </m:sSub>
                                  <m:r>
                                    <a:rPr lang="en-US" sz="3000" i="1">
                                      <a:latin typeface="Cambria Math" panose="02040503050406030204" pitchFamily="18" charset="0"/>
                                      <a:ea typeface="Cambria Math" panose="02040503050406030204" pitchFamily="18" charset="0"/>
                                    </a:rPr>
                                    <m:t>,</m:t>
                                  </m:r>
                                  <m:sSub>
                                    <m:sSubPr>
                                      <m:ctrlPr>
                                        <a:rPr lang="en-US" sz="3000" i="1">
                                          <a:latin typeface="Cambria Math" panose="02040503050406030204" pitchFamily="18" charset="0"/>
                                          <a:ea typeface="Cambria Math" panose="02040503050406030204" pitchFamily="18" charset="0"/>
                                        </a:rPr>
                                      </m:ctrlPr>
                                    </m:sSubPr>
                                    <m:e>
                                      <m:r>
                                        <a:rPr lang="en-US" sz="3000" b="1" i="1">
                                          <a:latin typeface="Cambria Math" panose="02040503050406030204" pitchFamily="18" charset="0"/>
                                          <a:ea typeface="Cambria Math" panose="02040503050406030204" pitchFamily="18" charset="0"/>
                                        </a:rPr>
                                        <m:t>𝚺</m:t>
                                      </m:r>
                                    </m:e>
                                    <m:sub>
                                      <m:r>
                                        <a:rPr lang="en-US" sz="3000" b="0" i="1" smtClean="0">
                                          <a:latin typeface="Cambria Math" panose="02040503050406030204" pitchFamily="18" charset="0"/>
                                          <a:ea typeface="Cambria Math" panose="02040503050406030204" pitchFamily="18" charset="0"/>
                                        </a:rPr>
                                        <m:t>𝑘</m:t>
                                      </m:r>
                                    </m:sub>
                                  </m:sSub>
                                </m:e>
                              </m:d>
                            </m:e>
                          </m:nary>
                        </m:den>
                      </m:f>
                    </m:oMath>
                  </m:oMathPara>
                </a14:m>
                <a:endParaRPr lang="en-US" sz="3000" dirty="0"/>
              </a:p>
            </p:txBody>
          </p:sp>
        </mc:Choice>
        <mc:Fallback xmlns="">
          <p:sp>
            <p:nvSpPr>
              <p:cNvPr id="5" name="TextBox 4"/>
              <p:cNvSpPr txBox="1">
                <a:spLocks noRot="1" noChangeAspect="1" noMove="1" noResize="1" noEditPoints="1" noAdjustHandles="1" noChangeArrowheads="1" noChangeShapeType="1" noTextEdit="1"/>
              </p:cNvSpPr>
              <p:nvPr/>
            </p:nvSpPr>
            <p:spPr>
              <a:xfrm>
                <a:off x="3246950" y="5719434"/>
                <a:ext cx="5624809" cy="1036374"/>
              </a:xfrm>
              <a:prstGeom prst="rect">
                <a:avLst/>
              </a:prstGeom>
              <a:blipFill rotWithShape="0">
                <a:blip r:embed="rId7"/>
                <a:stretch>
                  <a:fillRect/>
                </a:stretch>
              </a:blipFill>
            </p:spPr>
            <p:txBody>
              <a:bodyPr/>
              <a:lstStyle/>
              <a:p>
                <a:r>
                  <a:rPr lang="en-US">
                    <a:noFill/>
                  </a:rPr>
                  <a:t> </a:t>
                </a:r>
              </a:p>
            </p:txBody>
          </p:sp>
        </mc:Fallback>
      </mc:AlternateContent>
      <p:sp>
        <p:nvSpPr>
          <p:cNvPr id="8" name="TextBox 7"/>
          <p:cNvSpPr txBox="1"/>
          <p:nvPr/>
        </p:nvSpPr>
        <p:spPr>
          <a:xfrm>
            <a:off x="8647446" y="6642556"/>
            <a:ext cx="3661317" cy="215444"/>
          </a:xfrm>
          <a:prstGeom prst="rect">
            <a:avLst/>
          </a:prstGeom>
          <a:noFill/>
        </p:spPr>
        <p:txBody>
          <a:bodyPr wrap="square" rtlCol="0">
            <a:spAutoFit/>
          </a:bodyPr>
          <a:lstStyle/>
          <a:p>
            <a:pPr algn="ctr"/>
            <a:r>
              <a:rPr lang="en-US" sz="800" dirty="0"/>
              <a:t>Reynolds, D. (2015). Gaussian mixture models. </a:t>
            </a:r>
            <a:r>
              <a:rPr lang="en-US" sz="800" i="1" dirty="0"/>
              <a:t>Encyclopedia of biometrics</a:t>
            </a:r>
            <a:r>
              <a:rPr lang="en-US" sz="800" dirty="0"/>
              <a:t>, 827-832.</a:t>
            </a:r>
            <a:endParaRPr lang="en-US" sz="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94833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Methods – Total Variability Matrix</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5047" y="1690688"/>
            <a:ext cx="7961905" cy="3723809"/>
          </a:xfrm>
          <a:prstGeom prst="rect">
            <a:avLst/>
          </a:prstGeom>
        </p:spPr>
      </p:pic>
    </p:spTree>
    <p:extLst>
      <p:ext uri="{BB962C8B-B14F-4D97-AF65-F5344CB8AC3E}">
        <p14:creationId xmlns:p14="http://schemas.microsoft.com/office/powerpoint/2010/main" val="30274173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Methods – Total Variability Matrix</a:t>
            </a:r>
          </a:p>
        </p:txBody>
      </p:sp>
      <mc:AlternateContent xmlns:mc="http://schemas.openxmlformats.org/markup-compatibility/2006" xmlns:a14="http://schemas.microsoft.com/office/drawing/2010/main">
        <mc:Choice Requires="a14">
          <p:sp>
            <p:nvSpPr>
              <p:cNvPr id="3" name="TextBox 2"/>
              <p:cNvSpPr txBox="1"/>
              <p:nvPr/>
            </p:nvSpPr>
            <p:spPr>
              <a:xfrm>
                <a:off x="1215483" y="1743196"/>
                <a:ext cx="4404731" cy="4751494"/>
              </a:xfrm>
              <a:prstGeom prst="rect">
                <a:avLst/>
              </a:prstGeom>
              <a:noFill/>
            </p:spPr>
            <p:txBody>
              <a:bodyPr wrap="square" rtlCol="0">
                <a:spAutoFit/>
              </a:bodyPr>
              <a:lstStyle/>
              <a:p>
                <a:pPr algn="ctr"/>
                <a:r>
                  <a:rPr lang="en-US" sz="3000" dirty="0"/>
                  <a:t>0</a:t>
                </a:r>
                <a:r>
                  <a:rPr lang="en-US" sz="3000" baseline="30000" dirty="0"/>
                  <a:t>th</a:t>
                </a:r>
                <a:r>
                  <a:rPr lang="en-US" sz="3000" dirty="0"/>
                  <a:t> Order BW:</a:t>
                </a:r>
              </a:p>
              <a:p>
                <a:pPr algn="ctr"/>
                <a14:m>
                  <m:oMathPara xmlns:m="http://schemas.openxmlformats.org/officeDocument/2006/math">
                    <m:oMathParaPr>
                      <m:jc m:val="center"/>
                    </m:oMathParaPr>
                    <m:oMath xmlns:m="http://schemas.openxmlformats.org/officeDocument/2006/math">
                      <m:sSub>
                        <m:sSubPr>
                          <m:ctrlPr>
                            <a:rPr lang="en-US" sz="3000" i="1">
                              <a:latin typeface="Cambria Math" panose="02040503050406030204" pitchFamily="18" charset="0"/>
                            </a:rPr>
                          </m:ctrlPr>
                        </m:sSubPr>
                        <m:e>
                          <m:acc>
                            <m:accPr>
                              <m:chr m:val="⃗"/>
                              <m:ctrlPr>
                                <a:rPr lang="en-US" sz="3000" i="1">
                                  <a:latin typeface="Cambria Math" panose="02040503050406030204" pitchFamily="18" charset="0"/>
                                </a:rPr>
                              </m:ctrlPr>
                            </m:accPr>
                            <m:e>
                              <m:r>
                                <a:rPr lang="en-US" sz="3000" i="1">
                                  <a:latin typeface="Cambria Math" panose="02040503050406030204" pitchFamily="18" charset="0"/>
                                </a:rPr>
                                <m:t>𝑁</m:t>
                              </m:r>
                            </m:e>
                          </m:acc>
                        </m:e>
                        <m:sub>
                          <m:r>
                            <a:rPr lang="en-US" sz="3000" i="1">
                              <a:latin typeface="Cambria Math" panose="02040503050406030204" pitchFamily="18" charset="0"/>
                            </a:rPr>
                            <m:t>𝑐</m:t>
                          </m:r>
                        </m:sub>
                      </m:sSub>
                      <m:r>
                        <a:rPr lang="en-US" sz="3000" i="1">
                          <a:latin typeface="Cambria Math" panose="02040503050406030204" pitchFamily="18" charset="0"/>
                        </a:rPr>
                        <m:t>=</m:t>
                      </m:r>
                      <m:nary>
                        <m:naryPr>
                          <m:chr m:val="∑"/>
                          <m:ctrlPr>
                            <a:rPr lang="en-US" sz="3000" i="1">
                              <a:latin typeface="Cambria Math" panose="02040503050406030204" pitchFamily="18" charset="0"/>
                            </a:rPr>
                          </m:ctrlPr>
                        </m:naryPr>
                        <m:sub>
                          <m:r>
                            <m:rPr>
                              <m:brk m:alnAt="23"/>
                            </m:rPr>
                            <a:rPr lang="en-US" sz="3000" i="1">
                              <a:latin typeface="Cambria Math" panose="02040503050406030204" pitchFamily="18" charset="0"/>
                            </a:rPr>
                            <m:t>𝑡</m:t>
                          </m:r>
                          <m:r>
                            <a:rPr lang="en-US" sz="3000" i="1">
                              <a:latin typeface="Cambria Math" panose="02040503050406030204" pitchFamily="18" charset="0"/>
                            </a:rPr>
                            <m:t>=1</m:t>
                          </m:r>
                        </m:sub>
                        <m:sup>
                          <m:sSub>
                            <m:sSubPr>
                              <m:ctrlPr>
                                <a:rPr lang="en-US" sz="3000" i="1" smtClean="0">
                                  <a:latin typeface="Cambria Math" panose="02040503050406030204" pitchFamily="18" charset="0"/>
                                </a:rPr>
                              </m:ctrlPr>
                            </m:sSubPr>
                            <m:e>
                              <m:r>
                                <a:rPr lang="en-US" sz="3000" i="1">
                                  <a:latin typeface="Cambria Math" panose="02040503050406030204" pitchFamily="18" charset="0"/>
                                </a:rPr>
                                <m:t>𝑂</m:t>
                              </m:r>
                            </m:e>
                            <m:sub>
                              <m:r>
                                <a:rPr lang="en-US" sz="3000" b="0" i="1" smtClean="0">
                                  <a:latin typeface="Cambria Math" panose="02040503050406030204" pitchFamily="18" charset="0"/>
                                </a:rPr>
                                <m:t>𝑇𝑅</m:t>
                              </m:r>
                            </m:sub>
                          </m:sSub>
                        </m:sup>
                        <m:e>
                          <m:r>
                            <a:rPr lang="en-US" sz="3000" i="1">
                              <a:latin typeface="Cambria Math" panose="02040503050406030204" pitchFamily="18" charset="0"/>
                            </a:rPr>
                            <m:t>𝑃</m:t>
                          </m:r>
                          <m:d>
                            <m:dPr>
                              <m:ctrlPr>
                                <a:rPr lang="en-US" sz="3000" i="1">
                                  <a:latin typeface="Cambria Math" panose="02040503050406030204" pitchFamily="18" charset="0"/>
                                </a:rPr>
                              </m:ctrlPr>
                            </m:dPr>
                            <m:e>
                              <m:r>
                                <a:rPr lang="en-US" sz="3000" i="1">
                                  <a:latin typeface="Cambria Math" panose="02040503050406030204" pitchFamily="18" charset="0"/>
                                </a:rPr>
                                <m:t>𝑐</m:t>
                              </m:r>
                            </m:e>
                            <m:e>
                              <m:sSub>
                                <m:sSubPr>
                                  <m:ctrlPr>
                                    <a:rPr lang="en-US" sz="3000" i="1">
                                      <a:latin typeface="Cambria Math" panose="02040503050406030204" pitchFamily="18" charset="0"/>
                                    </a:rPr>
                                  </m:ctrlPr>
                                </m:sSubPr>
                                <m:e>
                                  <m:acc>
                                    <m:accPr>
                                      <m:chr m:val="⃗"/>
                                      <m:ctrlPr>
                                        <a:rPr lang="en-US" sz="3000" i="1">
                                          <a:latin typeface="Cambria Math" panose="02040503050406030204" pitchFamily="18" charset="0"/>
                                        </a:rPr>
                                      </m:ctrlPr>
                                    </m:accPr>
                                    <m:e>
                                      <m:r>
                                        <a:rPr lang="en-US" sz="3000" b="0" i="1" smtClean="0">
                                          <a:latin typeface="Cambria Math" panose="02040503050406030204" pitchFamily="18" charset="0"/>
                                        </a:rPr>
                                        <m:t>𝑜</m:t>
                                      </m:r>
                                    </m:e>
                                  </m:acc>
                                </m:e>
                                <m:sub>
                                  <m:r>
                                    <a:rPr lang="en-US" sz="3000" i="1">
                                      <a:latin typeface="Cambria Math" panose="02040503050406030204" pitchFamily="18" charset="0"/>
                                    </a:rPr>
                                    <m:t>𝑡</m:t>
                                  </m:r>
                                </m:sub>
                              </m:sSub>
                              <m:r>
                                <a:rPr lang="en-US" sz="3000" i="1">
                                  <a:latin typeface="Cambria Math" panose="02040503050406030204" pitchFamily="18" charset="0"/>
                                </a:rPr>
                                <m:t>,</m:t>
                              </m:r>
                              <m:r>
                                <m:rPr>
                                  <m:sty m:val="p"/>
                                </m:rPr>
                                <a:rPr lang="el-GR" sz="3000" i="1">
                                  <a:latin typeface="Cambria Math" panose="02040503050406030204" pitchFamily="18" charset="0"/>
                                  <a:ea typeface="Cambria Math" panose="02040503050406030204" pitchFamily="18" charset="0"/>
                                </a:rPr>
                                <m:t>λ</m:t>
                              </m:r>
                            </m:e>
                          </m:d>
                        </m:e>
                      </m:nary>
                    </m:oMath>
                  </m:oMathPara>
                </a14:m>
                <a:endParaRPr lang="en-US" sz="3000" dirty="0"/>
              </a:p>
              <a:p>
                <a:pPr algn="ctr"/>
                <a:r>
                  <a:rPr lang="en-US" sz="3000" dirty="0"/>
                  <a:t>1</a:t>
                </a:r>
                <a:r>
                  <a:rPr lang="en-US" sz="3000" baseline="30000" dirty="0"/>
                  <a:t>st</a:t>
                </a:r>
                <a:r>
                  <a:rPr lang="en-US" sz="3000" dirty="0"/>
                  <a:t> Order BW:</a:t>
                </a:r>
              </a:p>
              <a:p>
                <a:pPr algn="ctr"/>
                <a14:m>
                  <m:oMathPara xmlns:m="http://schemas.openxmlformats.org/officeDocument/2006/math">
                    <m:oMathParaPr>
                      <m:jc m:val="center"/>
                    </m:oMathParaPr>
                    <m:oMath xmlns:m="http://schemas.openxmlformats.org/officeDocument/2006/math">
                      <m:sSub>
                        <m:sSubPr>
                          <m:ctrlPr>
                            <a:rPr lang="en-US" sz="3000" i="1">
                              <a:latin typeface="Cambria Math" panose="02040503050406030204" pitchFamily="18" charset="0"/>
                            </a:rPr>
                          </m:ctrlPr>
                        </m:sSubPr>
                        <m:e>
                          <m:acc>
                            <m:accPr>
                              <m:chr m:val="⃗"/>
                              <m:ctrlPr>
                                <a:rPr lang="en-US" sz="3000" i="1">
                                  <a:latin typeface="Cambria Math" panose="02040503050406030204" pitchFamily="18" charset="0"/>
                                </a:rPr>
                              </m:ctrlPr>
                            </m:accPr>
                            <m:e>
                              <m:r>
                                <a:rPr lang="en-US" sz="3000" i="1">
                                  <a:latin typeface="Cambria Math" panose="02040503050406030204" pitchFamily="18" charset="0"/>
                                </a:rPr>
                                <m:t>𝐹</m:t>
                              </m:r>
                            </m:e>
                          </m:acc>
                        </m:e>
                        <m:sub>
                          <m:r>
                            <a:rPr lang="en-US" sz="3000" i="1">
                              <a:latin typeface="Cambria Math" panose="02040503050406030204" pitchFamily="18" charset="0"/>
                            </a:rPr>
                            <m:t>𝑐</m:t>
                          </m:r>
                        </m:sub>
                      </m:sSub>
                      <m:r>
                        <a:rPr lang="en-US" sz="3000" i="1">
                          <a:latin typeface="Cambria Math" panose="02040503050406030204" pitchFamily="18" charset="0"/>
                        </a:rPr>
                        <m:t>=</m:t>
                      </m:r>
                      <m:nary>
                        <m:naryPr>
                          <m:chr m:val="∑"/>
                          <m:ctrlPr>
                            <a:rPr lang="en-US" sz="3000" i="1">
                              <a:latin typeface="Cambria Math" panose="02040503050406030204" pitchFamily="18" charset="0"/>
                            </a:rPr>
                          </m:ctrlPr>
                        </m:naryPr>
                        <m:sub>
                          <m:r>
                            <m:rPr>
                              <m:brk m:alnAt="23"/>
                            </m:rPr>
                            <a:rPr lang="en-US" sz="3000" i="1">
                              <a:latin typeface="Cambria Math" panose="02040503050406030204" pitchFamily="18" charset="0"/>
                            </a:rPr>
                            <m:t>𝑡</m:t>
                          </m:r>
                          <m:r>
                            <a:rPr lang="en-US" sz="3000" i="1">
                              <a:latin typeface="Cambria Math" panose="02040503050406030204" pitchFamily="18" charset="0"/>
                            </a:rPr>
                            <m:t>=1</m:t>
                          </m:r>
                        </m:sub>
                        <m:sup>
                          <m:sSub>
                            <m:sSubPr>
                              <m:ctrlPr>
                                <a:rPr lang="en-US" sz="3000" i="1" smtClean="0">
                                  <a:latin typeface="Cambria Math" panose="02040503050406030204" pitchFamily="18" charset="0"/>
                                </a:rPr>
                              </m:ctrlPr>
                            </m:sSubPr>
                            <m:e>
                              <m:r>
                                <a:rPr lang="en-US" sz="3000" i="1">
                                  <a:latin typeface="Cambria Math" panose="02040503050406030204" pitchFamily="18" charset="0"/>
                                </a:rPr>
                                <m:t>𝑂</m:t>
                              </m:r>
                            </m:e>
                            <m:sub>
                              <m:r>
                                <a:rPr lang="en-US" sz="3000" b="0" i="1" smtClean="0">
                                  <a:latin typeface="Cambria Math" panose="02040503050406030204" pitchFamily="18" charset="0"/>
                                </a:rPr>
                                <m:t>𝑇𝑅</m:t>
                              </m:r>
                            </m:sub>
                          </m:sSub>
                        </m:sup>
                        <m:e>
                          <m:r>
                            <a:rPr lang="en-US" sz="3000" i="1">
                              <a:latin typeface="Cambria Math" panose="02040503050406030204" pitchFamily="18" charset="0"/>
                            </a:rPr>
                            <m:t>𝑃</m:t>
                          </m:r>
                          <m:d>
                            <m:dPr>
                              <m:ctrlPr>
                                <a:rPr lang="en-US" sz="3000" i="1">
                                  <a:latin typeface="Cambria Math" panose="02040503050406030204" pitchFamily="18" charset="0"/>
                                </a:rPr>
                              </m:ctrlPr>
                            </m:dPr>
                            <m:e>
                              <m:r>
                                <a:rPr lang="en-US" sz="3000" i="1">
                                  <a:latin typeface="Cambria Math" panose="02040503050406030204" pitchFamily="18" charset="0"/>
                                </a:rPr>
                                <m:t>𝑐</m:t>
                              </m:r>
                            </m:e>
                            <m:e>
                              <m:sSub>
                                <m:sSubPr>
                                  <m:ctrlPr>
                                    <a:rPr lang="en-US" sz="3000" i="1">
                                      <a:latin typeface="Cambria Math" panose="02040503050406030204" pitchFamily="18" charset="0"/>
                                    </a:rPr>
                                  </m:ctrlPr>
                                </m:sSubPr>
                                <m:e>
                                  <m:acc>
                                    <m:accPr>
                                      <m:chr m:val="⃗"/>
                                      <m:ctrlPr>
                                        <a:rPr lang="en-US" sz="3000" i="1">
                                          <a:latin typeface="Cambria Math" panose="02040503050406030204" pitchFamily="18" charset="0"/>
                                        </a:rPr>
                                      </m:ctrlPr>
                                    </m:accPr>
                                    <m:e>
                                      <m:r>
                                        <a:rPr lang="en-US" sz="3000" b="0" i="1" smtClean="0">
                                          <a:latin typeface="Cambria Math" panose="02040503050406030204" pitchFamily="18" charset="0"/>
                                        </a:rPr>
                                        <m:t>𝑜</m:t>
                                      </m:r>
                                    </m:e>
                                  </m:acc>
                                </m:e>
                                <m:sub>
                                  <m:r>
                                    <a:rPr lang="en-US" sz="3000" i="1">
                                      <a:latin typeface="Cambria Math" panose="02040503050406030204" pitchFamily="18" charset="0"/>
                                    </a:rPr>
                                    <m:t>𝑡</m:t>
                                  </m:r>
                                </m:sub>
                              </m:sSub>
                              <m:r>
                                <a:rPr lang="en-US" sz="3000" i="1">
                                  <a:latin typeface="Cambria Math" panose="02040503050406030204" pitchFamily="18" charset="0"/>
                                </a:rPr>
                                <m:t>,</m:t>
                              </m:r>
                              <m:r>
                                <m:rPr>
                                  <m:sty m:val="p"/>
                                </m:rPr>
                                <a:rPr lang="el-GR" sz="3000" i="1">
                                  <a:latin typeface="Cambria Math" panose="02040503050406030204" pitchFamily="18" charset="0"/>
                                  <a:ea typeface="Cambria Math" panose="02040503050406030204" pitchFamily="18" charset="0"/>
                                </a:rPr>
                                <m:t>λ</m:t>
                              </m:r>
                            </m:e>
                          </m:d>
                        </m:e>
                      </m:nary>
                      <m:sSub>
                        <m:sSubPr>
                          <m:ctrlPr>
                            <a:rPr lang="el-GR" sz="3000" i="1">
                              <a:latin typeface="Cambria Math" panose="02040503050406030204" pitchFamily="18" charset="0"/>
                              <a:ea typeface="Cambria Math" panose="02040503050406030204" pitchFamily="18" charset="0"/>
                            </a:rPr>
                          </m:ctrlPr>
                        </m:sSubPr>
                        <m:e>
                          <m:acc>
                            <m:accPr>
                              <m:chr m:val="⃗"/>
                              <m:ctrlPr>
                                <a:rPr lang="el-GR" sz="3000" i="1">
                                  <a:latin typeface="Cambria Math" panose="02040503050406030204" pitchFamily="18" charset="0"/>
                                  <a:ea typeface="Cambria Math" panose="02040503050406030204" pitchFamily="18" charset="0"/>
                                </a:rPr>
                              </m:ctrlPr>
                            </m:accPr>
                            <m:e>
                              <m:r>
                                <a:rPr lang="en-US" sz="3000" b="0" i="1" smtClean="0">
                                  <a:latin typeface="Cambria Math" panose="02040503050406030204" pitchFamily="18" charset="0"/>
                                  <a:ea typeface="Cambria Math" panose="02040503050406030204" pitchFamily="18" charset="0"/>
                                </a:rPr>
                                <m:t>𝑜</m:t>
                              </m:r>
                            </m:e>
                          </m:acc>
                        </m:e>
                        <m:sub>
                          <m:r>
                            <a:rPr lang="en-US" sz="3000" i="1">
                              <a:latin typeface="Cambria Math" panose="02040503050406030204" pitchFamily="18" charset="0"/>
                              <a:ea typeface="Cambria Math" panose="02040503050406030204" pitchFamily="18" charset="0"/>
                            </a:rPr>
                            <m:t>𝑡</m:t>
                          </m:r>
                        </m:sub>
                      </m:sSub>
                    </m:oMath>
                  </m:oMathPara>
                </a14:m>
                <a:endParaRPr lang="en-US" sz="3000" i="1" dirty="0">
                  <a:latin typeface="Cambria Math" panose="02040503050406030204" pitchFamily="18" charset="0"/>
                  <a:ea typeface="Cambria Math" panose="02040503050406030204" pitchFamily="18" charset="0"/>
                </a:endParaRPr>
              </a:p>
              <a:p>
                <a:pPr algn="ctr"/>
                <a:r>
                  <a:rPr lang="en-US" sz="3000" dirty="0">
                    <a:latin typeface="Cambria Math" panose="02040503050406030204" pitchFamily="18" charset="0"/>
                    <a:ea typeface="Cambria Math" panose="02040503050406030204" pitchFamily="18" charset="0"/>
                  </a:rPr>
                  <a:t>1</a:t>
                </a:r>
                <a:r>
                  <a:rPr lang="en-US" sz="3000" baseline="30000" dirty="0">
                    <a:latin typeface="Cambria Math" panose="02040503050406030204" pitchFamily="18" charset="0"/>
                    <a:ea typeface="Cambria Math" panose="02040503050406030204" pitchFamily="18" charset="0"/>
                  </a:rPr>
                  <a:t>st</a:t>
                </a:r>
                <a:r>
                  <a:rPr lang="en-US" sz="3000" dirty="0">
                    <a:latin typeface="Cambria Math" panose="02040503050406030204" pitchFamily="18" charset="0"/>
                    <a:ea typeface="Cambria Math" panose="02040503050406030204" pitchFamily="18" charset="0"/>
                  </a:rPr>
                  <a:t> Order mean centered:</a:t>
                </a:r>
                <a:br>
                  <a:rPr lang="en-US" sz="3000" i="1" dirty="0">
                    <a:latin typeface="Cambria Math" panose="02040503050406030204" pitchFamily="18" charset="0"/>
                    <a:ea typeface="Cambria Math" panose="02040503050406030204" pitchFamily="18" charset="0"/>
                  </a:rPr>
                </a:br>
                <a14:m>
                  <m:oMathPara xmlns:m="http://schemas.openxmlformats.org/officeDocument/2006/math">
                    <m:oMathParaPr>
                      <m:jc m:val="center"/>
                    </m:oMathParaPr>
                    <m:oMath xmlns:m="http://schemas.openxmlformats.org/officeDocument/2006/math">
                      <m:sSub>
                        <m:sSubPr>
                          <m:ctrlPr>
                            <a:rPr lang="en-US" sz="3000" i="1">
                              <a:latin typeface="Cambria Math" panose="02040503050406030204" pitchFamily="18" charset="0"/>
                            </a:rPr>
                          </m:ctrlPr>
                        </m:sSubPr>
                        <m:e>
                          <m:acc>
                            <m:accPr>
                              <m:chr m:val="̃"/>
                              <m:ctrlPr>
                                <a:rPr lang="en-US" sz="3000" i="1">
                                  <a:latin typeface="Cambria Math" panose="02040503050406030204" pitchFamily="18" charset="0"/>
                                </a:rPr>
                              </m:ctrlPr>
                            </m:accPr>
                            <m:e>
                              <m:acc>
                                <m:accPr>
                                  <m:chr m:val="⃗"/>
                                  <m:ctrlPr>
                                    <a:rPr lang="en-US" sz="3000" i="1">
                                      <a:latin typeface="Cambria Math" panose="02040503050406030204" pitchFamily="18" charset="0"/>
                                    </a:rPr>
                                  </m:ctrlPr>
                                </m:accPr>
                                <m:e>
                                  <m:r>
                                    <a:rPr lang="en-US" sz="3000" i="1">
                                      <a:latin typeface="Cambria Math" panose="02040503050406030204" pitchFamily="18" charset="0"/>
                                    </a:rPr>
                                    <m:t>𝐹</m:t>
                                  </m:r>
                                </m:e>
                              </m:acc>
                            </m:e>
                          </m:acc>
                        </m:e>
                        <m:sub>
                          <m:r>
                            <a:rPr lang="en-US" sz="3000" i="1">
                              <a:latin typeface="Cambria Math" panose="02040503050406030204" pitchFamily="18" charset="0"/>
                            </a:rPr>
                            <m:t>𝑐</m:t>
                          </m:r>
                        </m:sub>
                      </m:sSub>
                      <m:r>
                        <a:rPr lang="en-US" sz="3000" i="1">
                          <a:latin typeface="Cambria Math" panose="02040503050406030204" pitchFamily="18" charset="0"/>
                        </a:rPr>
                        <m:t>=</m:t>
                      </m:r>
                      <m:sSub>
                        <m:sSubPr>
                          <m:ctrlPr>
                            <a:rPr lang="en-US" sz="3000" i="1">
                              <a:latin typeface="Cambria Math" panose="02040503050406030204" pitchFamily="18" charset="0"/>
                            </a:rPr>
                          </m:ctrlPr>
                        </m:sSubPr>
                        <m:e>
                          <m:acc>
                            <m:accPr>
                              <m:chr m:val="⃗"/>
                              <m:ctrlPr>
                                <a:rPr lang="en-US" sz="3000" i="1">
                                  <a:latin typeface="Cambria Math" panose="02040503050406030204" pitchFamily="18" charset="0"/>
                                </a:rPr>
                              </m:ctrlPr>
                            </m:accPr>
                            <m:e>
                              <m:r>
                                <a:rPr lang="en-US" sz="3000" i="1">
                                  <a:latin typeface="Cambria Math" panose="02040503050406030204" pitchFamily="18" charset="0"/>
                                </a:rPr>
                                <m:t>𝐹</m:t>
                              </m:r>
                            </m:e>
                          </m:acc>
                        </m:e>
                        <m:sub>
                          <m:r>
                            <a:rPr lang="en-US" sz="3000" i="1">
                              <a:latin typeface="Cambria Math" panose="02040503050406030204" pitchFamily="18" charset="0"/>
                            </a:rPr>
                            <m:t>𝑐</m:t>
                          </m:r>
                        </m:sub>
                      </m:sSub>
                      <m:r>
                        <a:rPr lang="en-US" sz="3000" i="1">
                          <a:latin typeface="Cambria Math" panose="02040503050406030204" pitchFamily="18" charset="0"/>
                        </a:rPr>
                        <m:t>−</m:t>
                      </m:r>
                      <m:sSub>
                        <m:sSubPr>
                          <m:ctrlPr>
                            <a:rPr lang="en-US" sz="3000" i="1">
                              <a:latin typeface="Cambria Math" panose="02040503050406030204" pitchFamily="18" charset="0"/>
                            </a:rPr>
                          </m:ctrlPr>
                        </m:sSubPr>
                        <m:e>
                          <m:acc>
                            <m:accPr>
                              <m:chr m:val="⃗"/>
                              <m:ctrlPr>
                                <a:rPr lang="en-US" sz="3000" i="1">
                                  <a:latin typeface="Cambria Math" panose="02040503050406030204" pitchFamily="18" charset="0"/>
                                </a:rPr>
                              </m:ctrlPr>
                            </m:accPr>
                            <m:e>
                              <m:r>
                                <a:rPr lang="en-US" sz="3000" i="1">
                                  <a:latin typeface="Cambria Math" panose="02040503050406030204" pitchFamily="18" charset="0"/>
                                </a:rPr>
                                <m:t>𝑁</m:t>
                              </m:r>
                            </m:e>
                          </m:acc>
                        </m:e>
                        <m:sub>
                          <m:r>
                            <a:rPr lang="en-US" sz="3000" i="1">
                              <a:latin typeface="Cambria Math" panose="02040503050406030204" pitchFamily="18" charset="0"/>
                            </a:rPr>
                            <m:t>𝑐</m:t>
                          </m:r>
                        </m:sub>
                      </m:sSub>
                      <m:sSub>
                        <m:sSubPr>
                          <m:ctrlPr>
                            <a:rPr lang="en-US" sz="3000" i="1">
                              <a:latin typeface="Cambria Math" panose="02040503050406030204" pitchFamily="18" charset="0"/>
                            </a:rPr>
                          </m:ctrlPr>
                        </m:sSubPr>
                        <m:e>
                          <m:acc>
                            <m:accPr>
                              <m:chr m:val="⃗"/>
                              <m:ctrlPr>
                                <a:rPr lang="en-US" sz="3000" i="1">
                                  <a:latin typeface="Cambria Math" panose="02040503050406030204" pitchFamily="18" charset="0"/>
                                </a:rPr>
                              </m:ctrlPr>
                            </m:accPr>
                            <m:e>
                              <m:r>
                                <a:rPr lang="en-US" sz="3000" i="1">
                                  <a:latin typeface="Cambria Math" panose="02040503050406030204" pitchFamily="18" charset="0"/>
                                  <a:ea typeface="Cambria Math" panose="02040503050406030204" pitchFamily="18" charset="0"/>
                                </a:rPr>
                                <m:t>𝜇</m:t>
                              </m:r>
                            </m:e>
                          </m:acc>
                        </m:e>
                        <m:sub>
                          <m:r>
                            <a:rPr lang="en-US" sz="3000" i="1">
                              <a:latin typeface="Cambria Math" panose="02040503050406030204" pitchFamily="18" charset="0"/>
                            </a:rPr>
                            <m:t>𝑐</m:t>
                          </m:r>
                        </m:sub>
                      </m:sSub>
                    </m:oMath>
                  </m:oMathPara>
                </a14:m>
                <a:endParaRPr lang="en-US" sz="3000" dirty="0"/>
              </a:p>
            </p:txBody>
          </p:sp>
        </mc:Choice>
        <mc:Fallback xmlns="">
          <p:sp>
            <p:nvSpPr>
              <p:cNvPr id="3" name="TextBox 2"/>
              <p:cNvSpPr txBox="1">
                <a:spLocks noRot="1" noChangeAspect="1" noMove="1" noResize="1" noEditPoints="1" noAdjustHandles="1" noChangeArrowheads="1" noChangeShapeType="1" noTextEdit="1"/>
              </p:cNvSpPr>
              <p:nvPr/>
            </p:nvSpPr>
            <p:spPr>
              <a:xfrm>
                <a:off x="1215483" y="1743196"/>
                <a:ext cx="4404731" cy="4751494"/>
              </a:xfrm>
              <a:prstGeom prst="rect">
                <a:avLst/>
              </a:prstGeom>
              <a:blipFill rotWithShape="0">
                <a:blip r:embed="rId3"/>
                <a:stretch>
                  <a:fillRect l="-1383" t="-1540" r="-13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6590370" y="1962615"/>
                <a:ext cx="3958683" cy="4229428"/>
              </a:xfrm>
              <a:prstGeom prst="rect">
                <a:avLst/>
              </a:prstGeom>
              <a:noFill/>
            </p:spPr>
            <p:txBody>
              <a:bodyPr wrap="square" rtlCol="0">
                <a:spAutoFit/>
              </a:bodyPr>
              <a:lstStyle/>
              <a:p>
                <a:pPr algn="ctr"/>
                <a:r>
                  <a:rPr lang="en-US" sz="3000" dirty="0"/>
                  <a:t>Restructured:</a:t>
                </a:r>
              </a:p>
              <a:p>
                <a:pPr algn="ctr"/>
                <a14:m>
                  <m:oMathPara xmlns:m="http://schemas.openxmlformats.org/officeDocument/2006/math">
                    <m:oMathParaPr>
                      <m:jc m:val="center"/>
                    </m:oMathParaPr>
                    <m:oMath xmlns:m="http://schemas.openxmlformats.org/officeDocument/2006/math">
                      <m:r>
                        <a:rPr lang="en-US" sz="3000" b="1" i="1">
                          <a:latin typeface="Cambria Math" panose="02040503050406030204" pitchFamily="18" charset="0"/>
                        </a:rPr>
                        <m:t>𝑵</m:t>
                      </m:r>
                      <m:r>
                        <a:rPr lang="en-US" sz="3000" i="1">
                          <a:latin typeface="Cambria Math" panose="02040503050406030204" pitchFamily="18" charset="0"/>
                        </a:rPr>
                        <m:t>=</m:t>
                      </m:r>
                      <m:d>
                        <m:dPr>
                          <m:begChr m:val="["/>
                          <m:endChr m:val="]"/>
                          <m:ctrlPr>
                            <a:rPr lang="en-US" sz="3000" i="1">
                              <a:latin typeface="Cambria Math" panose="02040503050406030204" pitchFamily="18" charset="0"/>
                            </a:rPr>
                          </m:ctrlPr>
                        </m:dPr>
                        <m:e>
                          <m:m>
                            <m:mPr>
                              <m:mcs>
                                <m:mc>
                                  <m:mcPr>
                                    <m:count m:val="3"/>
                                    <m:mcJc m:val="center"/>
                                  </m:mcPr>
                                </m:mc>
                              </m:mcs>
                              <m:ctrlPr>
                                <a:rPr lang="en-US" sz="3000" i="1">
                                  <a:latin typeface="Cambria Math" panose="02040503050406030204" pitchFamily="18" charset="0"/>
                                </a:rPr>
                              </m:ctrlPr>
                            </m:mPr>
                            <m:mr>
                              <m:e>
                                <m:sSub>
                                  <m:sSubPr>
                                    <m:ctrlPr>
                                      <a:rPr lang="en-US" sz="3000" i="1">
                                        <a:latin typeface="Cambria Math" panose="02040503050406030204" pitchFamily="18" charset="0"/>
                                      </a:rPr>
                                    </m:ctrlPr>
                                  </m:sSubPr>
                                  <m:e>
                                    <m:acc>
                                      <m:accPr>
                                        <m:chr m:val="⃗"/>
                                        <m:ctrlPr>
                                          <a:rPr lang="en-US" sz="3000" b="1" i="1">
                                            <a:latin typeface="Cambria Math" panose="02040503050406030204" pitchFamily="18" charset="0"/>
                                          </a:rPr>
                                        </m:ctrlPr>
                                      </m:accPr>
                                      <m:e>
                                        <m:r>
                                          <a:rPr lang="en-US" sz="3000" i="1">
                                            <a:latin typeface="Cambria Math" panose="02040503050406030204" pitchFamily="18" charset="0"/>
                                          </a:rPr>
                                          <m:t>𝑁</m:t>
                                        </m:r>
                                      </m:e>
                                    </m:acc>
                                  </m:e>
                                  <m:sub>
                                    <m:r>
                                      <a:rPr lang="en-US" sz="3000" i="1">
                                        <a:latin typeface="Cambria Math" panose="02040503050406030204" pitchFamily="18" charset="0"/>
                                      </a:rPr>
                                      <m:t>1</m:t>
                                    </m:r>
                                  </m:sub>
                                </m:sSub>
                              </m:e>
                              <m:e/>
                              <m:e/>
                            </m:mr>
                            <m:mr>
                              <m:e/>
                              <m:e>
                                <m:r>
                                  <a:rPr lang="en-US" sz="3000" i="1">
                                    <a:latin typeface="Cambria Math" panose="02040503050406030204" pitchFamily="18" charset="0"/>
                                  </a:rPr>
                                  <m:t>⋱</m:t>
                                </m:r>
                              </m:e>
                              <m:e/>
                            </m:mr>
                            <m:mr>
                              <m:e/>
                              <m:e/>
                              <m:e>
                                <m:sSub>
                                  <m:sSubPr>
                                    <m:ctrlPr>
                                      <a:rPr lang="en-US" sz="3000" i="1">
                                        <a:latin typeface="Cambria Math" panose="02040503050406030204" pitchFamily="18" charset="0"/>
                                      </a:rPr>
                                    </m:ctrlPr>
                                  </m:sSubPr>
                                  <m:e>
                                    <m:acc>
                                      <m:accPr>
                                        <m:chr m:val="⃗"/>
                                        <m:ctrlPr>
                                          <a:rPr lang="en-US" sz="3000" b="1" i="1">
                                            <a:latin typeface="Cambria Math" panose="02040503050406030204" pitchFamily="18" charset="0"/>
                                          </a:rPr>
                                        </m:ctrlPr>
                                      </m:accPr>
                                      <m:e>
                                        <m:r>
                                          <a:rPr lang="en-US" sz="3000" i="1">
                                            <a:latin typeface="Cambria Math" panose="02040503050406030204" pitchFamily="18" charset="0"/>
                                          </a:rPr>
                                          <m:t>𝑁</m:t>
                                        </m:r>
                                      </m:e>
                                    </m:acc>
                                  </m:e>
                                  <m:sub>
                                    <m:r>
                                      <a:rPr lang="en-US" sz="3000" i="1">
                                        <a:latin typeface="Cambria Math" panose="02040503050406030204" pitchFamily="18" charset="0"/>
                                      </a:rPr>
                                      <m:t>𝐶</m:t>
                                    </m:r>
                                  </m:sub>
                                </m:sSub>
                              </m:e>
                            </m:mr>
                          </m:m>
                        </m:e>
                      </m:d>
                    </m:oMath>
                    <m:oMath xmlns:m="http://schemas.openxmlformats.org/officeDocument/2006/math">
                      <m:acc>
                        <m:accPr>
                          <m:chr m:val="̂"/>
                          <m:ctrlPr>
                            <a:rPr lang="en-US" sz="3000" i="1">
                              <a:latin typeface="Cambria Math" panose="02040503050406030204" pitchFamily="18" charset="0"/>
                            </a:rPr>
                          </m:ctrlPr>
                        </m:accPr>
                        <m:e>
                          <m:acc>
                            <m:accPr>
                              <m:chr m:val="⃗"/>
                              <m:ctrlPr>
                                <a:rPr lang="en-US" sz="3000" i="1">
                                  <a:latin typeface="Cambria Math" panose="02040503050406030204" pitchFamily="18" charset="0"/>
                                </a:rPr>
                              </m:ctrlPr>
                            </m:accPr>
                            <m:e>
                              <m:r>
                                <a:rPr lang="en-US" sz="3000" i="1">
                                  <a:latin typeface="Cambria Math" panose="02040503050406030204" pitchFamily="18" charset="0"/>
                                </a:rPr>
                                <m:t>𝐹</m:t>
                              </m:r>
                            </m:e>
                          </m:acc>
                        </m:e>
                      </m:acc>
                      <m:r>
                        <a:rPr lang="en-US" sz="3000" i="1">
                          <a:latin typeface="Cambria Math" panose="02040503050406030204" pitchFamily="18" charset="0"/>
                        </a:rPr>
                        <m:t>=</m:t>
                      </m:r>
                      <m:d>
                        <m:dPr>
                          <m:begChr m:val="["/>
                          <m:endChr m:val="]"/>
                          <m:ctrlPr>
                            <a:rPr lang="en-US" sz="3000" i="1">
                              <a:latin typeface="Cambria Math" panose="02040503050406030204" pitchFamily="18" charset="0"/>
                            </a:rPr>
                          </m:ctrlPr>
                        </m:dPr>
                        <m:e>
                          <m:m>
                            <m:mPr>
                              <m:mcs>
                                <m:mc>
                                  <m:mcPr>
                                    <m:count m:val="1"/>
                                    <m:mcJc m:val="center"/>
                                  </m:mcPr>
                                </m:mc>
                              </m:mcs>
                              <m:ctrlPr>
                                <a:rPr lang="en-US" sz="3000" i="1">
                                  <a:latin typeface="Cambria Math" panose="02040503050406030204" pitchFamily="18" charset="0"/>
                                </a:rPr>
                              </m:ctrlPr>
                            </m:mPr>
                            <m:mr>
                              <m:e>
                                <m:sSub>
                                  <m:sSubPr>
                                    <m:ctrlPr>
                                      <a:rPr lang="en-US" sz="3000" i="1">
                                        <a:latin typeface="Cambria Math" panose="02040503050406030204" pitchFamily="18" charset="0"/>
                                      </a:rPr>
                                    </m:ctrlPr>
                                  </m:sSubPr>
                                  <m:e>
                                    <m:acc>
                                      <m:accPr>
                                        <m:chr m:val="̃"/>
                                        <m:ctrlPr>
                                          <a:rPr lang="en-US" sz="3000" i="1">
                                            <a:latin typeface="Cambria Math" panose="02040503050406030204" pitchFamily="18" charset="0"/>
                                          </a:rPr>
                                        </m:ctrlPr>
                                      </m:accPr>
                                      <m:e>
                                        <m:acc>
                                          <m:accPr>
                                            <m:chr m:val="⃗"/>
                                            <m:ctrlPr>
                                              <a:rPr lang="en-US" sz="3000" i="1">
                                                <a:latin typeface="Cambria Math" panose="02040503050406030204" pitchFamily="18" charset="0"/>
                                              </a:rPr>
                                            </m:ctrlPr>
                                          </m:accPr>
                                          <m:e>
                                            <m:r>
                                              <a:rPr lang="en-US" sz="3000" i="1">
                                                <a:latin typeface="Cambria Math" panose="02040503050406030204" pitchFamily="18" charset="0"/>
                                              </a:rPr>
                                              <m:t>𝐹</m:t>
                                            </m:r>
                                          </m:e>
                                        </m:acc>
                                      </m:e>
                                    </m:acc>
                                  </m:e>
                                  <m:sub>
                                    <m:r>
                                      <a:rPr lang="en-US" sz="3000" i="1">
                                        <a:latin typeface="Cambria Math" panose="02040503050406030204" pitchFamily="18" charset="0"/>
                                      </a:rPr>
                                      <m:t>1</m:t>
                                    </m:r>
                                  </m:sub>
                                </m:sSub>
                              </m:e>
                            </m:mr>
                            <m:mr>
                              <m:e>
                                <m:r>
                                  <a:rPr lang="en-US" sz="3000" i="1">
                                    <a:latin typeface="Cambria Math" panose="02040503050406030204" pitchFamily="18" charset="0"/>
                                  </a:rPr>
                                  <m:t>⋮</m:t>
                                </m:r>
                              </m:e>
                            </m:mr>
                            <m:mr>
                              <m:e>
                                <m:sSub>
                                  <m:sSubPr>
                                    <m:ctrlPr>
                                      <a:rPr lang="en-US" sz="3000" i="1">
                                        <a:latin typeface="Cambria Math" panose="02040503050406030204" pitchFamily="18" charset="0"/>
                                      </a:rPr>
                                    </m:ctrlPr>
                                  </m:sSubPr>
                                  <m:e>
                                    <m:acc>
                                      <m:accPr>
                                        <m:chr m:val="̃"/>
                                        <m:ctrlPr>
                                          <a:rPr lang="en-US" sz="3000" i="1">
                                            <a:latin typeface="Cambria Math" panose="02040503050406030204" pitchFamily="18" charset="0"/>
                                          </a:rPr>
                                        </m:ctrlPr>
                                      </m:accPr>
                                      <m:e>
                                        <m:acc>
                                          <m:accPr>
                                            <m:chr m:val="⃗"/>
                                            <m:ctrlPr>
                                              <a:rPr lang="en-US" sz="3000" i="1">
                                                <a:latin typeface="Cambria Math" panose="02040503050406030204" pitchFamily="18" charset="0"/>
                                              </a:rPr>
                                            </m:ctrlPr>
                                          </m:accPr>
                                          <m:e>
                                            <m:r>
                                              <a:rPr lang="en-US" sz="3000" i="1">
                                                <a:latin typeface="Cambria Math" panose="02040503050406030204" pitchFamily="18" charset="0"/>
                                              </a:rPr>
                                              <m:t>𝐹</m:t>
                                            </m:r>
                                          </m:e>
                                        </m:acc>
                                      </m:e>
                                    </m:acc>
                                  </m:e>
                                  <m:sub>
                                    <m:r>
                                      <a:rPr lang="en-US" sz="3000" i="1">
                                        <a:latin typeface="Cambria Math" panose="02040503050406030204" pitchFamily="18" charset="0"/>
                                      </a:rPr>
                                      <m:t>𝐶</m:t>
                                    </m:r>
                                  </m:sub>
                                </m:sSub>
                              </m:e>
                            </m:mr>
                          </m:m>
                        </m:e>
                      </m:d>
                    </m:oMath>
                  </m:oMathPara>
                </a14:m>
                <a:endParaRPr lang="en-US" sz="3000" dirty="0"/>
              </a:p>
              <a:p>
                <a:pPr algn="ctr"/>
                <a:endParaRPr lang="en-US" sz="3000" dirty="0"/>
              </a:p>
            </p:txBody>
          </p:sp>
        </mc:Choice>
        <mc:Fallback xmlns="">
          <p:sp>
            <p:nvSpPr>
              <p:cNvPr id="6" name="TextBox 5"/>
              <p:cNvSpPr txBox="1">
                <a:spLocks noRot="1" noChangeAspect="1" noMove="1" noResize="1" noEditPoints="1" noAdjustHandles="1" noChangeArrowheads="1" noChangeShapeType="1" noTextEdit="1"/>
              </p:cNvSpPr>
              <p:nvPr/>
            </p:nvSpPr>
            <p:spPr>
              <a:xfrm>
                <a:off x="6590370" y="1962615"/>
                <a:ext cx="3958683" cy="4229428"/>
              </a:xfrm>
              <a:prstGeom prst="rect">
                <a:avLst/>
              </a:prstGeom>
              <a:blipFill rotWithShape="0">
                <a:blip r:embed="rId4"/>
                <a:stretch>
                  <a:fillRect t="-1729"/>
                </a:stretch>
              </a:blipFill>
            </p:spPr>
            <p:txBody>
              <a:bodyPr/>
              <a:lstStyle/>
              <a:p>
                <a:r>
                  <a:rPr lang="en-US">
                    <a:noFill/>
                  </a:rPr>
                  <a:t> </a:t>
                </a:r>
              </a:p>
            </p:txBody>
          </p:sp>
        </mc:Fallback>
      </mc:AlternateContent>
    </p:spTree>
    <p:extLst>
      <p:ext uri="{BB962C8B-B14F-4D97-AF65-F5344CB8AC3E}">
        <p14:creationId xmlns:p14="http://schemas.microsoft.com/office/powerpoint/2010/main" val="32730563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Methods – Total Variability Matrix</a:t>
            </a:r>
          </a:p>
        </p:txBody>
      </p:sp>
      <mc:AlternateContent xmlns:mc="http://schemas.openxmlformats.org/markup-compatibility/2006" xmlns:a14="http://schemas.microsoft.com/office/drawing/2010/main">
        <mc:Choice Requires="a14">
          <p:sp>
            <p:nvSpPr>
              <p:cNvPr id="5" name="TextBox 4"/>
              <p:cNvSpPr txBox="1"/>
              <p:nvPr/>
            </p:nvSpPr>
            <p:spPr>
              <a:xfrm>
                <a:off x="2859857" y="1560452"/>
                <a:ext cx="6548396" cy="3812134"/>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acc>
                        <m:accPr>
                          <m:chr m:val="⃗"/>
                          <m:ctrlPr>
                            <a:rPr lang="en-US" sz="3000" i="1" smtClean="0">
                              <a:latin typeface="Cambria Math" panose="02040503050406030204" pitchFamily="18" charset="0"/>
                            </a:rPr>
                          </m:ctrlPr>
                        </m:accPr>
                        <m:e>
                          <m:r>
                            <a:rPr lang="en-US" sz="3000" i="1">
                              <a:latin typeface="Cambria Math" panose="02040503050406030204" pitchFamily="18" charset="0"/>
                            </a:rPr>
                            <m:t>𝑤</m:t>
                          </m:r>
                        </m:e>
                      </m:acc>
                      <m:r>
                        <a:rPr lang="en-US" sz="3000" i="1">
                          <a:latin typeface="Cambria Math" panose="02040503050406030204" pitchFamily="18" charset="0"/>
                        </a:rPr>
                        <m:t>=</m:t>
                      </m:r>
                      <m:sSup>
                        <m:sSupPr>
                          <m:ctrlPr>
                            <a:rPr lang="en-US" sz="3000" i="1">
                              <a:latin typeface="Cambria Math" panose="02040503050406030204" pitchFamily="18" charset="0"/>
                            </a:rPr>
                          </m:ctrlPr>
                        </m:sSupPr>
                        <m:e>
                          <m:d>
                            <m:dPr>
                              <m:ctrlPr>
                                <a:rPr lang="en-US" sz="3000" i="1">
                                  <a:latin typeface="Cambria Math" panose="02040503050406030204" pitchFamily="18" charset="0"/>
                                </a:rPr>
                              </m:ctrlPr>
                            </m:dPr>
                            <m:e>
                              <m:r>
                                <a:rPr lang="en-US" sz="3000" b="1" i="1">
                                  <a:latin typeface="Cambria Math" panose="02040503050406030204" pitchFamily="18" charset="0"/>
                                </a:rPr>
                                <m:t>𝑰</m:t>
                              </m:r>
                              <m:r>
                                <a:rPr lang="en-US" sz="3000" i="1">
                                  <a:latin typeface="Cambria Math" panose="02040503050406030204" pitchFamily="18" charset="0"/>
                                </a:rPr>
                                <m:t>+</m:t>
                              </m:r>
                              <m:sSup>
                                <m:sSupPr>
                                  <m:ctrlPr>
                                    <a:rPr lang="en-US" sz="3000" i="1">
                                      <a:latin typeface="Cambria Math" panose="02040503050406030204" pitchFamily="18" charset="0"/>
                                    </a:rPr>
                                  </m:ctrlPr>
                                </m:sSupPr>
                                <m:e>
                                  <m:r>
                                    <a:rPr lang="en-US" sz="3000" b="1" i="1">
                                      <a:latin typeface="Cambria Math" panose="02040503050406030204" pitchFamily="18" charset="0"/>
                                    </a:rPr>
                                    <m:t>𝑻</m:t>
                                  </m:r>
                                </m:e>
                                <m:sup>
                                  <m:r>
                                    <a:rPr lang="en-US" sz="3000" i="1">
                                      <a:latin typeface="Cambria Math" panose="02040503050406030204" pitchFamily="18" charset="0"/>
                                    </a:rPr>
                                    <m:t>𝑡</m:t>
                                  </m:r>
                                </m:sup>
                              </m:sSup>
                              <m:sSubSup>
                                <m:sSubSupPr>
                                  <m:ctrlPr>
                                    <a:rPr lang="en-US" sz="3000" i="1" smtClean="0">
                                      <a:latin typeface="Cambria Math" panose="02040503050406030204" pitchFamily="18" charset="0"/>
                                    </a:rPr>
                                  </m:ctrlPr>
                                </m:sSubSupPr>
                                <m:e>
                                  <m:r>
                                    <a:rPr lang="el-GR" sz="3000" b="1">
                                      <a:latin typeface="Cambria Math" panose="02040503050406030204" pitchFamily="18" charset="0"/>
                                      <a:ea typeface="Cambria Math" panose="02040503050406030204" pitchFamily="18" charset="0"/>
                                    </a:rPr>
                                    <m:t>𝚺</m:t>
                                  </m:r>
                                </m:e>
                                <m:sub>
                                  <m:r>
                                    <a:rPr lang="en-US" sz="3000" i="1" smtClean="0">
                                      <a:latin typeface="Cambria Math" panose="02040503050406030204" pitchFamily="18" charset="0"/>
                                      <a:ea typeface="Cambria Math" panose="02040503050406030204" pitchFamily="18" charset="0"/>
                                    </a:rPr>
                                    <m:t>𝜆</m:t>
                                  </m:r>
                                </m:sub>
                                <m:sup>
                                  <m:r>
                                    <a:rPr lang="en-US" sz="3000" b="0" i="1" smtClean="0">
                                      <a:latin typeface="Cambria Math" panose="02040503050406030204" pitchFamily="18" charset="0"/>
                                    </a:rPr>
                                    <m:t>−1</m:t>
                                  </m:r>
                                </m:sup>
                              </m:sSubSup>
                              <m:r>
                                <a:rPr lang="en-US" sz="3000" b="1" i="1">
                                  <a:latin typeface="Cambria Math" panose="02040503050406030204" pitchFamily="18" charset="0"/>
                                </a:rPr>
                                <m:t>𝑵𝑻</m:t>
                              </m:r>
                            </m:e>
                          </m:d>
                        </m:e>
                        <m:sup>
                          <m:r>
                            <a:rPr lang="en-US" sz="3000" i="1">
                              <a:latin typeface="Cambria Math" panose="02040503050406030204" pitchFamily="18" charset="0"/>
                            </a:rPr>
                            <m:t>−1</m:t>
                          </m:r>
                        </m:sup>
                      </m:sSup>
                      <m:sSup>
                        <m:sSupPr>
                          <m:ctrlPr>
                            <a:rPr lang="en-US" sz="3000" i="1">
                              <a:latin typeface="Cambria Math" panose="02040503050406030204" pitchFamily="18" charset="0"/>
                            </a:rPr>
                          </m:ctrlPr>
                        </m:sSupPr>
                        <m:e>
                          <m:r>
                            <a:rPr lang="en-US" sz="3000" b="1" i="1">
                              <a:latin typeface="Cambria Math" panose="02040503050406030204" pitchFamily="18" charset="0"/>
                            </a:rPr>
                            <m:t>𝑻</m:t>
                          </m:r>
                        </m:e>
                        <m:sup>
                          <m:r>
                            <a:rPr lang="en-US" sz="3000" i="1">
                              <a:latin typeface="Cambria Math" panose="02040503050406030204" pitchFamily="18" charset="0"/>
                            </a:rPr>
                            <m:t>𝑡</m:t>
                          </m:r>
                        </m:sup>
                      </m:sSup>
                      <m:sSubSup>
                        <m:sSubSupPr>
                          <m:ctrlPr>
                            <a:rPr lang="en-US" sz="3000" i="1">
                              <a:latin typeface="Cambria Math" panose="02040503050406030204" pitchFamily="18" charset="0"/>
                            </a:rPr>
                          </m:ctrlPr>
                        </m:sSubSupPr>
                        <m:e>
                          <m:r>
                            <a:rPr lang="el-GR" sz="3000" b="1">
                              <a:latin typeface="Cambria Math" panose="02040503050406030204" pitchFamily="18" charset="0"/>
                              <a:ea typeface="Cambria Math" panose="02040503050406030204" pitchFamily="18" charset="0"/>
                            </a:rPr>
                            <m:t>𝚺</m:t>
                          </m:r>
                        </m:e>
                        <m:sub>
                          <m:r>
                            <a:rPr lang="en-US" sz="3000" i="1">
                              <a:latin typeface="Cambria Math" panose="02040503050406030204" pitchFamily="18" charset="0"/>
                              <a:ea typeface="Cambria Math" panose="02040503050406030204" pitchFamily="18" charset="0"/>
                            </a:rPr>
                            <m:t>𝜆</m:t>
                          </m:r>
                        </m:sub>
                        <m:sup>
                          <m:r>
                            <a:rPr lang="en-US" sz="3000" i="1">
                              <a:latin typeface="Cambria Math" panose="02040503050406030204" pitchFamily="18" charset="0"/>
                            </a:rPr>
                            <m:t>−1</m:t>
                          </m:r>
                        </m:sup>
                      </m:sSubSup>
                      <m:acc>
                        <m:accPr>
                          <m:chr m:val="̂"/>
                          <m:ctrlPr>
                            <a:rPr lang="en-US" sz="3000" i="1">
                              <a:latin typeface="Cambria Math" panose="02040503050406030204" pitchFamily="18" charset="0"/>
                            </a:rPr>
                          </m:ctrlPr>
                        </m:accPr>
                        <m:e>
                          <m:acc>
                            <m:accPr>
                              <m:chr m:val="⃗"/>
                              <m:ctrlPr>
                                <a:rPr lang="en-US" sz="3000" i="1">
                                  <a:latin typeface="Cambria Math" panose="02040503050406030204" pitchFamily="18" charset="0"/>
                                </a:rPr>
                              </m:ctrlPr>
                            </m:accPr>
                            <m:e>
                              <m:r>
                                <a:rPr lang="en-US" sz="3000" i="1">
                                  <a:latin typeface="Cambria Math" panose="02040503050406030204" pitchFamily="18" charset="0"/>
                                </a:rPr>
                                <m:t>𝐹</m:t>
                              </m:r>
                            </m:e>
                          </m:acc>
                        </m:e>
                      </m:acc>
                    </m:oMath>
                    <m:oMath xmlns:m="http://schemas.openxmlformats.org/officeDocument/2006/math">
                      <m:r>
                        <a:rPr lang="en-US" sz="3000" b="1" i="1" smtClean="0">
                          <a:latin typeface="Cambria Math" panose="02040503050406030204" pitchFamily="18" charset="0"/>
                        </a:rPr>
                        <m:t>𝑨</m:t>
                      </m:r>
                      <m:r>
                        <a:rPr lang="en-US" sz="3000" b="0" i="1" smtClean="0">
                          <a:latin typeface="Cambria Math" panose="02040503050406030204" pitchFamily="18" charset="0"/>
                        </a:rPr>
                        <m:t>=</m:t>
                      </m:r>
                      <m:r>
                        <a:rPr lang="en-US" sz="3000" b="1" i="1" smtClean="0">
                          <a:latin typeface="Cambria Math" panose="02040503050406030204" pitchFamily="18" charset="0"/>
                        </a:rPr>
                        <m:t>𝑵</m:t>
                      </m:r>
                      <m:sSup>
                        <m:sSupPr>
                          <m:ctrlPr>
                            <a:rPr lang="en-US" sz="3000" i="1">
                              <a:latin typeface="Cambria Math" panose="02040503050406030204" pitchFamily="18" charset="0"/>
                            </a:rPr>
                          </m:ctrlPr>
                        </m:sSupPr>
                        <m:e>
                          <m:acc>
                            <m:accPr>
                              <m:chr m:val="⃗"/>
                              <m:ctrlPr>
                                <a:rPr lang="en-US" sz="3000" i="1">
                                  <a:latin typeface="Cambria Math" panose="02040503050406030204" pitchFamily="18" charset="0"/>
                                </a:rPr>
                              </m:ctrlPr>
                            </m:accPr>
                            <m:e>
                              <m:r>
                                <a:rPr lang="en-US" sz="3000" i="1">
                                  <a:latin typeface="Cambria Math" panose="02040503050406030204" pitchFamily="18" charset="0"/>
                                </a:rPr>
                                <m:t>𝑤</m:t>
                              </m:r>
                            </m:e>
                          </m:acc>
                        </m:e>
                        <m:sup>
                          <m:r>
                            <a:rPr lang="en-US" sz="3000" i="1">
                              <a:latin typeface="Cambria Math" panose="02040503050406030204" pitchFamily="18" charset="0"/>
                            </a:rPr>
                            <m:t>−1</m:t>
                          </m:r>
                        </m:sup>
                      </m:sSup>
                    </m:oMath>
                    <m:oMath xmlns:m="http://schemas.openxmlformats.org/officeDocument/2006/math">
                      <m:r>
                        <a:rPr lang="en-US" sz="3000" b="1" i="1" smtClean="0">
                          <a:latin typeface="Cambria Math" panose="02040503050406030204" pitchFamily="18" charset="0"/>
                        </a:rPr>
                        <m:t>𝑲</m:t>
                      </m:r>
                      <m:r>
                        <a:rPr lang="en-US" sz="3000" b="0" i="1" smtClean="0">
                          <a:latin typeface="Cambria Math" panose="02040503050406030204" pitchFamily="18" charset="0"/>
                        </a:rPr>
                        <m:t>=</m:t>
                      </m:r>
                      <m:acc>
                        <m:accPr>
                          <m:chr m:val="̂"/>
                          <m:ctrlPr>
                            <a:rPr lang="en-US" sz="3000" i="1">
                              <a:latin typeface="Cambria Math" panose="02040503050406030204" pitchFamily="18" charset="0"/>
                            </a:rPr>
                          </m:ctrlPr>
                        </m:accPr>
                        <m:e>
                          <m:acc>
                            <m:accPr>
                              <m:chr m:val="⃗"/>
                              <m:ctrlPr>
                                <a:rPr lang="en-US" sz="3000" i="1">
                                  <a:latin typeface="Cambria Math" panose="02040503050406030204" pitchFamily="18" charset="0"/>
                                </a:rPr>
                              </m:ctrlPr>
                            </m:accPr>
                            <m:e>
                              <m:r>
                                <a:rPr lang="en-US" sz="3000" i="1">
                                  <a:latin typeface="Cambria Math" panose="02040503050406030204" pitchFamily="18" charset="0"/>
                                </a:rPr>
                                <m:t>𝐹</m:t>
                              </m:r>
                            </m:e>
                          </m:acc>
                        </m:e>
                      </m:acc>
                      <m:r>
                        <a:rPr lang="en-US" sz="3000" b="0" i="1" smtClean="0">
                          <a:latin typeface="Cambria Math" panose="02040503050406030204" pitchFamily="18" charset="0"/>
                        </a:rPr>
                        <m:t>∗</m:t>
                      </m:r>
                      <m:sSup>
                        <m:sSupPr>
                          <m:ctrlPr>
                            <a:rPr lang="en-US" sz="3000" b="0" i="1" smtClean="0">
                              <a:latin typeface="Cambria Math" panose="02040503050406030204" pitchFamily="18" charset="0"/>
                            </a:rPr>
                          </m:ctrlPr>
                        </m:sSupPr>
                        <m:e>
                          <m:d>
                            <m:dPr>
                              <m:ctrlPr>
                                <a:rPr lang="en-US" sz="3000" i="1">
                                  <a:latin typeface="Cambria Math" panose="02040503050406030204" pitchFamily="18" charset="0"/>
                                </a:rPr>
                              </m:ctrlPr>
                            </m:dPr>
                            <m:e>
                              <m:sSup>
                                <m:sSupPr>
                                  <m:ctrlPr>
                                    <a:rPr lang="en-US" sz="3000" i="1">
                                      <a:latin typeface="Cambria Math" panose="02040503050406030204" pitchFamily="18" charset="0"/>
                                    </a:rPr>
                                  </m:ctrlPr>
                                </m:sSupPr>
                                <m:e>
                                  <m:acc>
                                    <m:accPr>
                                      <m:chr m:val="⃗"/>
                                      <m:ctrlPr>
                                        <a:rPr lang="en-US" sz="3000" b="0" i="1" smtClean="0">
                                          <a:latin typeface="Cambria Math" panose="02040503050406030204" pitchFamily="18" charset="0"/>
                                        </a:rPr>
                                      </m:ctrlPr>
                                    </m:accPr>
                                    <m:e>
                                      <m:r>
                                        <a:rPr lang="en-US" sz="3000" i="1">
                                          <a:latin typeface="Cambria Math" panose="02040503050406030204" pitchFamily="18" charset="0"/>
                                        </a:rPr>
                                        <m:t>𝑤</m:t>
                                      </m:r>
                                    </m:e>
                                  </m:acc>
                                </m:e>
                                <m:sup>
                                  <m:r>
                                    <a:rPr lang="en-US" sz="3000" b="0" i="1" smtClean="0">
                                      <a:latin typeface="Cambria Math" panose="02040503050406030204" pitchFamily="18" charset="0"/>
                                    </a:rPr>
                                    <m:t>−1</m:t>
                                  </m:r>
                                </m:sup>
                              </m:sSup>
                              <m:sSup>
                                <m:sSupPr>
                                  <m:ctrlPr>
                                    <a:rPr lang="en-US" sz="3000" i="1">
                                      <a:latin typeface="Cambria Math" panose="02040503050406030204" pitchFamily="18" charset="0"/>
                                    </a:rPr>
                                  </m:ctrlPr>
                                </m:sSupPr>
                                <m:e>
                                  <m:r>
                                    <a:rPr lang="en-US" sz="3000" b="1" i="1" smtClean="0">
                                      <a:latin typeface="Cambria Math" panose="02040503050406030204" pitchFamily="18" charset="0"/>
                                    </a:rPr>
                                    <m:t>𝑻</m:t>
                                  </m:r>
                                </m:e>
                                <m:sup>
                                  <m:r>
                                    <a:rPr lang="en-US" sz="3000" b="0" i="1" smtClean="0">
                                      <a:latin typeface="Cambria Math" panose="02040503050406030204" pitchFamily="18" charset="0"/>
                                    </a:rPr>
                                    <m:t>𝐻</m:t>
                                  </m:r>
                                </m:sup>
                              </m:sSup>
                              <m:sSubSup>
                                <m:sSubSupPr>
                                  <m:ctrlPr>
                                    <a:rPr lang="en-US" sz="3000" i="1">
                                      <a:latin typeface="Cambria Math" panose="02040503050406030204" pitchFamily="18" charset="0"/>
                                    </a:rPr>
                                  </m:ctrlPr>
                                </m:sSubSupPr>
                                <m:e>
                                  <m:r>
                                    <a:rPr lang="el-GR" sz="3000" b="1">
                                      <a:latin typeface="Cambria Math" panose="02040503050406030204" pitchFamily="18" charset="0"/>
                                      <a:ea typeface="Cambria Math" panose="02040503050406030204" pitchFamily="18" charset="0"/>
                                    </a:rPr>
                                    <m:t>𝚺</m:t>
                                  </m:r>
                                </m:e>
                                <m:sub>
                                  <m:r>
                                    <a:rPr lang="en-US" sz="3000" i="1">
                                      <a:latin typeface="Cambria Math" panose="02040503050406030204" pitchFamily="18" charset="0"/>
                                      <a:ea typeface="Cambria Math" panose="02040503050406030204" pitchFamily="18" charset="0"/>
                                    </a:rPr>
                                    <m:t>𝜆</m:t>
                                  </m:r>
                                </m:sub>
                                <m:sup>
                                  <m:r>
                                    <a:rPr lang="en-US" sz="3000" i="1">
                                      <a:latin typeface="Cambria Math" panose="02040503050406030204" pitchFamily="18" charset="0"/>
                                    </a:rPr>
                                    <m:t>−1</m:t>
                                  </m:r>
                                </m:sup>
                              </m:sSubSup>
                              <m:acc>
                                <m:accPr>
                                  <m:chr m:val="̂"/>
                                  <m:ctrlPr>
                                    <a:rPr lang="en-US" sz="3000" i="1">
                                      <a:latin typeface="Cambria Math" panose="02040503050406030204" pitchFamily="18" charset="0"/>
                                    </a:rPr>
                                  </m:ctrlPr>
                                </m:accPr>
                                <m:e>
                                  <m:acc>
                                    <m:accPr>
                                      <m:chr m:val="⃗"/>
                                      <m:ctrlPr>
                                        <a:rPr lang="en-US" sz="3000" i="1">
                                          <a:latin typeface="Cambria Math" panose="02040503050406030204" pitchFamily="18" charset="0"/>
                                        </a:rPr>
                                      </m:ctrlPr>
                                    </m:accPr>
                                    <m:e>
                                      <m:r>
                                        <a:rPr lang="en-US" sz="3000" i="1">
                                          <a:latin typeface="Cambria Math" panose="02040503050406030204" pitchFamily="18" charset="0"/>
                                        </a:rPr>
                                        <m:t>𝐹</m:t>
                                      </m:r>
                                    </m:e>
                                  </m:acc>
                                </m:e>
                              </m:acc>
                            </m:e>
                          </m:d>
                        </m:e>
                        <m:sup>
                          <m:r>
                            <a:rPr lang="en-US" sz="3000" b="0" i="1" smtClean="0">
                              <a:latin typeface="Cambria Math" panose="02040503050406030204" pitchFamily="18" charset="0"/>
                            </a:rPr>
                            <m:t>𝐻</m:t>
                          </m:r>
                        </m:sup>
                      </m:sSup>
                    </m:oMath>
                  </m:oMathPara>
                </a14:m>
                <a:br>
                  <a:rPr lang="en-US" sz="3000" b="0" i="1" dirty="0">
                    <a:latin typeface="Cambria Math" panose="02040503050406030204" pitchFamily="18" charset="0"/>
                  </a:rPr>
                </a:br>
                <a:endParaRPr lang="en-US" sz="3000" b="0" i="1" dirty="0">
                  <a:latin typeface="Cambria Math" panose="02040503050406030204" pitchFamily="18" charset="0"/>
                </a:endParaRPr>
              </a:p>
              <a:p>
                <a:pPr/>
                <a14:m>
                  <m:oMathPara xmlns:m="http://schemas.openxmlformats.org/officeDocument/2006/math">
                    <m:oMathParaPr>
                      <m:jc m:val="center"/>
                    </m:oMathParaPr>
                    <m:oMath xmlns:m="http://schemas.openxmlformats.org/officeDocument/2006/math">
                      <m:r>
                        <a:rPr lang="en-US" sz="3000" b="1" i="1">
                          <a:latin typeface="Cambria Math" panose="02040503050406030204" pitchFamily="18" charset="0"/>
                        </a:rPr>
                        <m:t>𝑻</m:t>
                      </m:r>
                      <m:r>
                        <a:rPr lang="en-US" sz="3000" i="1">
                          <a:latin typeface="Cambria Math" panose="02040503050406030204" pitchFamily="18" charset="0"/>
                        </a:rPr>
                        <m:t>=</m:t>
                      </m:r>
                      <m:d>
                        <m:dPr>
                          <m:begChr m:val="["/>
                          <m:endChr m:val="]"/>
                          <m:ctrlPr>
                            <a:rPr lang="en-US" sz="3000" i="1">
                              <a:latin typeface="Cambria Math" panose="02040503050406030204" pitchFamily="18" charset="0"/>
                            </a:rPr>
                          </m:ctrlPr>
                        </m:dPr>
                        <m:e>
                          <m:m>
                            <m:mPr>
                              <m:mcs>
                                <m:mc>
                                  <m:mcPr>
                                    <m:count m:val="3"/>
                                    <m:mcJc m:val="center"/>
                                  </m:mcPr>
                                </m:mc>
                              </m:mcs>
                              <m:ctrlPr>
                                <a:rPr lang="en-US" sz="3000" i="1">
                                  <a:latin typeface="Cambria Math" panose="02040503050406030204" pitchFamily="18" charset="0"/>
                                </a:rPr>
                              </m:ctrlPr>
                            </m:mPr>
                            <m:mr>
                              <m:e>
                                <m:sSub>
                                  <m:sSubPr>
                                    <m:ctrlPr>
                                      <a:rPr lang="en-US" sz="3000" i="1">
                                        <a:latin typeface="Cambria Math" panose="02040503050406030204" pitchFamily="18" charset="0"/>
                                      </a:rPr>
                                    </m:ctrlPr>
                                  </m:sSubPr>
                                  <m:e>
                                    <m:r>
                                      <a:rPr lang="en-US" sz="3000" i="1">
                                        <a:latin typeface="Cambria Math" panose="02040503050406030204" pitchFamily="18" charset="0"/>
                                      </a:rPr>
                                      <m:t>𝑇</m:t>
                                    </m:r>
                                  </m:e>
                                  <m:sub>
                                    <m:r>
                                      <a:rPr lang="en-US" sz="3000" i="1">
                                        <a:latin typeface="Cambria Math" panose="02040503050406030204" pitchFamily="18" charset="0"/>
                                      </a:rPr>
                                      <m:t>1,1</m:t>
                                    </m:r>
                                  </m:sub>
                                </m:sSub>
                              </m:e>
                              <m:e>
                                <m:r>
                                  <a:rPr lang="en-US" sz="3000" i="1">
                                    <a:latin typeface="Cambria Math" panose="02040503050406030204" pitchFamily="18" charset="0"/>
                                  </a:rPr>
                                  <m:t>⋯</m:t>
                                </m:r>
                              </m:e>
                              <m:e>
                                <m:sSub>
                                  <m:sSubPr>
                                    <m:ctrlPr>
                                      <a:rPr lang="en-US" sz="3000" i="1">
                                        <a:latin typeface="Cambria Math" panose="02040503050406030204" pitchFamily="18" charset="0"/>
                                      </a:rPr>
                                    </m:ctrlPr>
                                  </m:sSubPr>
                                  <m:e>
                                    <m:r>
                                      <a:rPr lang="en-US" sz="3000" i="1">
                                        <a:latin typeface="Cambria Math" panose="02040503050406030204" pitchFamily="18" charset="0"/>
                                      </a:rPr>
                                      <m:t>𝑇</m:t>
                                    </m:r>
                                  </m:e>
                                  <m:sub>
                                    <m:r>
                                      <a:rPr lang="en-US" sz="3000" i="1">
                                        <a:latin typeface="Cambria Math" panose="02040503050406030204" pitchFamily="18" charset="0"/>
                                      </a:rPr>
                                      <m:t>1,</m:t>
                                    </m:r>
                                    <m:r>
                                      <a:rPr lang="en-US" sz="3000" i="1">
                                        <a:latin typeface="Cambria Math" panose="02040503050406030204" pitchFamily="18" charset="0"/>
                                      </a:rPr>
                                      <m:t>𝐿</m:t>
                                    </m:r>
                                  </m:sub>
                                </m:sSub>
                              </m:e>
                            </m:mr>
                            <m:mr>
                              <m:e>
                                <m:r>
                                  <a:rPr lang="en-US" sz="3000" i="1">
                                    <a:latin typeface="Cambria Math" panose="02040503050406030204" pitchFamily="18" charset="0"/>
                                  </a:rPr>
                                  <m:t>⋮</m:t>
                                </m:r>
                              </m:e>
                              <m:e>
                                <m:r>
                                  <a:rPr lang="en-US" sz="3000" i="1">
                                    <a:latin typeface="Cambria Math" panose="02040503050406030204" pitchFamily="18" charset="0"/>
                                  </a:rPr>
                                  <m:t>⋱</m:t>
                                </m:r>
                              </m:e>
                              <m:e>
                                <m:r>
                                  <a:rPr lang="en-US" sz="3000" i="1">
                                    <a:latin typeface="Cambria Math" panose="02040503050406030204" pitchFamily="18" charset="0"/>
                                  </a:rPr>
                                  <m:t>⋮</m:t>
                                </m:r>
                              </m:e>
                            </m:mr>
                            <m:mr>
                              <m:e>
                                <m:sSub>
                                  <m:sSubPr>
                                    <m:ctrlPr>
                                      <a:rPr lang="en-US" sz="3000" i="1">
                                        <a:latin typeface="Cambria Math" panose="02040503050406030204" pitchFamily="18" charset="0"/>
                                      </a:rPr>
                                    </m:ctrlPr>
                                  </m:sSubPr>
                                  <m:e>
                                    <m:r>
                                      <a:rPr lang="en-US" sz="3000" i="1">
                                        <a:latin typeface="Cambria Math" panose="02040503050406030204" pitchFamily="18" charset="0"/>
                                      </a:rPr>
                                      <m:t>𝑇</m:t>
                                    </m:r>
                                  </m:e>
                                  <m:sub>
                                    <m:r>
                                      <a:rPr lang="en-US" sz="3000" i="1">
                                        <a:latin typeface="Cambria Math" panose="02040503050406030204" pitchFamily="18" charset="0"/>
                                      </a:rPr>
                                      <m:t>𝐹</m:t>
                                    </m:r>
                                    <m:r>
                                      <a:rPr lang="en-US" sz="3000" i="1">
                                        <a:latin typeface="Cambria Math" panose="02040503050406030204" pitchFamily="18" charset="0"/>
                                      </a:rPr>
                                      <m:t>∗</m:t>
                                    </m:r>
                                    <m:r>
                                      <a:rPr lang="en-US" sz="3000" i="1">
                                        <a:latin typeface="Cambria Math" panose="02040503050406030204" pitchFamily="18" charset="0"/>
                                      </a:rPr>
                                      <m:t>𝐶</m:t>
                                    </m:r>
                                    <m:r>
                                      <a:rPr lang="en-US" sz="3000" i="1">
                                        <a:latin typeface="Cambria Math" panose="02040503050406030204" pitchFamily="18" charset="0"/>
                                      </a:rPr>
                                      <m:t>,1</m:t>
                                    </m:r>
                                  </m:sub>
                                </m:sSub>
                              </m:e>
                              <m:e>
                                <m:r>
                                  <a:rPr lang="en-US" sz="3000" i="1">
                                    <a:latin typeface="Cambria Math" panose="02040503050406030204" pitchFamily="18" charset="0"/>
                                  </a:rPr>
                                  <m:t>⋯</m:t>
                                </m:r>
                              </m:e>
                              <m:e>
                                <m:sSub>
                                  <m:sSubPr>
                                    <m:ctrlPr>
                                      <a:rPr lang="en-US" sz="3000" i="1">
                                        <a:latin typeface="Cambria Math" panose="02040503050406030204" pitchFamily="18" charset="0"/>
                                      </a:rPr>
                                    </m:ctrlPr>
                                  </m:sSubPr>
                                  <m:e>
                                    <m:r>
                                      <a:rPr lang="en-US" sz="3000" i="1">
                                        <a:latin typeface="Cambria Math" panose="02040503050406030204" pitchFamily="18" charset="0"/>
                                      </a:rPr>
                                      <m:t>𝑇</m:t>
                                    </m:r>
                                  </m:e>
                                  <m:sub>
                                    <m:r>
                                      <a:rPr lang="en-US" sz="3000" i="1">
                                        <a:latin typeface="Cambria Math" panose="02040503050406030204" pitchFamily="18" charset="0"/>
                                      </a:rPr>
                                      <m:t>𝐹</m:t>
                                    </m:r>
                                    <m:r>
                                      <a:rPr lang="en-US" sz="3000" i="1">
                                        <a:latin typeface="Cambria Math" panose="02040503050406030204" pitchFamily="18" charset="0"/>
                                      </a:rPr>
                                      <m:t>∗</m:t>
                                    </m:r>
                                    <m:r>
                                      <a:rPr lang="en-US" sz="3000" i="1">
                                        <a:latin typeface="Cambria Math" panose="02040503050406030204" pitchFamily="18" charset="0"/>
                                      </a:rPr>
                                      <m:t>𝐶</m:t>
                                    </m:r>
                                    <m:r>
                                      <a:rPr lang="en-US" sz="3000" i="1">
                                        <a:latin typeface="Cambria Math" panose="02040503050406030204" pitchFamily="18" charset="0"/>
                                      </a:rPr>
                                      <m:t>,</m:t>
                                    </m:r>
                                    <m:r>
                                      <a:rPr lang="en-US" sz="3000" i="1">
                                        <a:latin typeface="Cambria Math" panose="02040503050406030204" pitchFamily="18" charset="0"/>
                                      </a:rPr>
                                      <m:t>𝐿</m:t>
                                    </m:r>
                                  </m:sub>
                                </m:sSub>
                              </m:e>
                            </m:mr>
                          </m:m>
                        </m:e>
                      </m:d>
                      <m:r>
                        <a:rPr lang="en-US" sz="3000" i="1">
                          <a:latin typeface="Cambria Math" panose="02040503050406030204" pitchFamily="18" charset="0"/>
                        </a:rPr>
                        <m:t>=</m:t>
                      </m:r>
                      <m:d>
                        <m:dPr>
                          <m:begChr m:val="["/>
                          <m:endChr m:val="]"/>
                          <m:ctrlPr>
                            <a:rPr lang="en-US" sz="3000" i="1">
                              <a:latin typeface="Cambria Math" panose="02040503050406030204" pitchFamily="18" charset="0"/>
                            </a:rPr>
                          </m:ctrlPr>
                        </m:dPr>
                        <m:e>
                          <m:m>
                            <m:mPr>
                              <m:mcs>
                                <m:mc>
                                  <m:mcPr>
                                    <m:count m:val="1"/>
                                    <m:mcJc m:val="center"/>
                                  </m:mcPr>
                                </m:mc>
                              </m:mcs>
                              <m:ctrlPr>
                                <a:rPr lang="en-US" sz="3000" i="1">
                                  <a:latin typeface="Cambria Math" panose="02040503050406030204" pitchFamily="18" charset="0"/>
                                </a:rPr>
                              </m:ctrlPr>
                            </m:mPr>
                            <m:mr>
                              <m:e>
                                <m:sSubSup>
                                  <m:sSubSupPr>
                                    <m:ctrlPr>
                                      <a:rPr lang="en-US" sz="3000" i="1">
                                        <a:latin typeface="Cambria Math" panose="02040503050406030204" pitchFamily="18" charset="0"/>
                                      </a:rPr>
                                    </m:ctrlPr>
                                  </m:sSubSupPr>
                                  <m:e>
                                    <m:r>
                                      <a:rPr lang="en-US" sz="3000" b="1" i="1">
                                        <a:latin typeface="Cambria Math" panose="02040503050406030204" pitchFamily="18" charset="0"/>
                                      </a:rPr>
                                      <m:t>𝑨</m:t>
                                    </m:r>
                                  </m:e>
                                  <m:sub>
                                    <m:r>
                                      <a:rPr lang="en-US" sz="3000" i="1">
                                        <a:latin typeface="Cambria Math" panose="02040503050406030204" pitchFamily="18" charset="0"/>
                                      </a:rPr>
                                      <m:t>1</m:t>
                                    </m:r>
                                  </m:sub>
                                  <m:sup>
                                    <m:r>
                                      <a:rPr lang="en-US" sz="3000" i="1">
                                        <a:latin typeface="Cambria Math" panose="02040503050406030204" pitchFamily="18" charset="0"/>
                                      </a:rPr>
                                      <m:t>−1</m:t>
                                    </m:r>
                                  </m:sup>
                                </m:sSubSup>
                                <m:r>
                                  <m:rPr>
                                    <m:brk m:alnAt="7"/>
                                  </m:rPr>
                                  <a:rPr lang="en-US" sz="3000" i="1">
                                    <a:latin typeface="Cambria Math" panose="02040503050406030204" pitchFamily="18" charset="0"/>
                                  </a:rPr>
                                  <m:t>∗</m:t>
                                </m:r>
                                <m:sSub>
                                  <m:sSubPr>
                                    <m:ctrlPr>
                                      <a:rPr lang="en-US" sz="3000" i="1">
                                        <a:latin typeface="Cambria Math" panose="02040503050406030204" pitchFamily="18" charset="0"/>
                                      </a:rPr>
                                    </m:ctrlPr>
                                  </m:sSubPr>
                                  <m:e>
                                    <m:r>
                                      <a:rPr lang="en-US" sz="3000" b="1" i="1">
                                        <a:latin typeface="Cambria Math" panose="02040503050406030204" pitchFamily="18" charset="0"/>
                                      </a:rPr>
                                      <m:t>𝑲</m:t>
                                    </m:r>
                                  </m:e>
                                  <m:sub>
                                    <m:r>
                                      <a:rPr lang="en-US" sz="3000" i="1">
                                        <a:latin typeface="Cambria Math" panose="02040503050406030204" pitchFamily="18" charset="0"/>
                                      </a:rPr>
                                      <m:t>1</m:t>
                                    </m:r>
                                  </m:sub>
                                </m:sSub>
                              </m:e>
                            </m:mr>
                            <m:mr>
                              <m:e>
                                <m:r>
                                  <a:rPr lang="en-US" sz="3000" i="1">
                                    <a:latin typeface="Cambria Math" panose="02040503050406030204" pitchFamily="18" charset="0"/>
                                  </a:rPr>
                                  <m:t>⋮</m:t>
                                </m:r>
                              </m:e>
                            </m:mr>
                            <m:mr>
                              <m:e>
                                <m:sSubSup>
                                  <m:sSubSupPr>
                                    <m:ctrlPr>
                                      <a:rPr lang="en-US" sz="3000" i="1">
                                        <a:latin typeface="Cambria Math" panose="02040503050406030204" pitchFamily="18" charset="0"/>
                                      </a:rPr>
                                    </m:ctrlPr>
                                  </m:sSubSupPr>
                                  <m:e>
                                    <m:r>
                                      <a:rPr lang="en-US" sz="3000" b="1" i="1">
                                        <a:latin typeface="Cambria Math" panose="02040503050406030204" pitchFamily="18" charset="0"/>
                                      </a:rPr>
                                      <m:t>𝑨</m:t>
                                    </m:r>
                                  </m:e>
                                  <m:sub>
                                    <m:r>
                                      <a:rPr lang="en-US" sz="3000" i="1">
                                        <a:latin typeface="Cambria Math" panose="02040503050406030204" pitchFamily="18" charset="0"/>
                                      </a:rPr>
                                      <m:t>𝐶</m:t>
                                    </m:r>
                                  </m:sub>
                                  <m:sup>
                                    <m:r>
                                      <a:rPr lang="en-US" sz="3000" i="1">
                                        <a:latin typeface="Cambria Math" panose="02040503050406030204" pitchFamily="18" charset="0"/>
                                      </a:rPr>
                                      <m:t>−1</m:t>
                                    </m:r>
                                  </m:sup>
                                </m:sSubSup>
                                <m:r>
                                  <a:rPr lang="en-US" sz="3000" i="1">
                                    <a:latin typeface="Cambria Math" panose="02040503050406030204" pitchFamily="18" charset="0"/>
                                  </a:rPr>
                                  <m:t>∗</m:t>
                                </m:r>
                                <m:sSub>
                                  <m:sSubPr>
                                    <m:ctrlPr>
                                      <a:rPr lang="en-US" sz="3000" i="1">
                                        <a:latin typeface="Cambria Math" panose="02040503050406030204" pitchFamily="18" charset="0"/>
                                      </a:rPr>
                                    </m:ctrlPr>
                                  </m:sSubPr>
                                  <m:e>
                                    <m:r>
                                      <a:rPr lang="en-US" sz="3000" b="1" i="1">
                                        <a:latin typeface="Cambria Math" panose="02040503050406030204" pitchFamily="18" charset="0"/>
                                      </a:rPr>
                                      <m:t>𝑲</m:t>
                                    </m:r>
                                  </m:e>
                                  <m:sub>
                                    <m:r>
                                      <a:rPr lang="en-US" sz="3000" i="1">
                                        <a:latin typeface="Cambria Math" panose="02040503050406030204" pitchFamily="18" charset="0"/>
                                      </a:rPr>
                                      <m:t>𝐶</m:t>
                                    </m:r>
                                  </m:sub>
                                </m:sSub>
                              </m:e>
                            </m:mr>
                          </m:m>
                        </m:e>
                      </m:d>
                    </m:oMath>
                  </m:oMathPara>
                </a14:m>
                <a:endParaRPr lang="en-US" sz="3000" b="0" dirty="0"/>
              </a:p>
              <a:p>
                <a:endParaRPr lang="en-US" sz="3000" dirty="0"/>
              </a:p>
            </p:txBody>
          </p:sp>
        </mc:Choice>
        <mc:Fallback xmlns="">
          <p:sp>
            <p:nvSpPr>
              <p:cNvPr id="5" name="TextBox 4"/>
              <p:cNvSpPr txBox="1">
                <a:spLocks noRot="1" noChangeAspect="1" noMove="1" noResize="1" noEditPoints="1" noAdjustHandles="1" noChangeArrowheads="1" noChangeShapeType="1" noTextEdit="1"/>
              </p:cNvSpPr>
              <p:nvPr/>
            </p:nvSpPr>
            <p:spPr>
              <a:xfrm>
                <a:off x="2859857" y="1560452"/>
                <a:ext cx="6548396" cy="3812134"/>
              </a:xfrm>
              <a:prstGeom prst="rect">
                <a:avLst/>
              </a:prstGeom>
              <a:blipFill rotWithShape="0">
                <a:blip r:embed="rId3"/>
                <a:stretch>
                  <a:fillRect/>
                </a:stretch>
              </a:blipFill>
            </p:spPr>
            <p:txBody>
              <a:bodyPr/>
              <a:lstStyle/>
              <a:p>
                <a:r>
                  <a:rPr lang="en-US">
                    <a:noFill/>
                  </a:rPr>
                  <a:t> </a:t>
                </a:r>
              </a:p>
            </p:txBody>
          </p:sp>
        </mc:Fallback>
      </mc:AlternateContent>
      <p:sp>
        <p:nvSpPr>
          <p:cNvPr id="6" name="TextBox 5"/>
          <p:cNvSpPr txBox="1"/>
          <p:nvPr/>
        </p:nvSpPr>
        <p:spPr>
          <a:xfrm>
            <a:off x="8530683" y="6642556"/>
            <a:ext cx="3661317" cy="215444"/>
          </a:xfrm>
          <a:prstGeom prst="rect">
            <a:avLst/>
          </a:prstGeom>
          <a:noFill/>
        </p:spPr>
        <p:txBody>
          <a:bodyPr wrap="square" rtlCol="0">
            <a:spAutoFit/>
          </a:bodyPr>
          <a:lstStyle/>
          <a:p>
            <a:pPr algn="ctr"/>
            <a:r>
              <a:rPr lang="en-US" sz="800" dirty="0"/>
              <a:t>Reynolds, D. (2015). Gaussian mixture models. </a:t>
            </a:r>
            <a:r>
              <a:rPr lang="en-US" sz="800" i="1" dirty="0"/>
              <a:t>Encyclopedia of biometrics</a:t>
            </a:r>
            <a:r>
              <a:rPr lang="en-US" sz="800" dirty="0"/>
              <a:t>, 827-832.</a:t>
            </a:r>
            <a:endParaRPr lang="en-US" sz="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383033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p>
        </p:txBody>
      </p:sp>
      <p:sp>
        <p:nvSpPr>
          <p:cNvPr id="5" name="Content Placeholder 4"/>
          <p:cNvSpPr>
            <a:spLocks noGrp="1"/>
          </p:cNvSpPr>
          <p:nvPr>
            <p:ph idx="1"/>
          </p:nvPr>
        </p:nvSpPr>
        <p:spPr>
          <a:xfrm>
            <a:off x="838200" y="1279216"/>
            <a:ext cx="10515600" cy="1583497"/>
          </a:xfrm>
        </p:spPr>
        <p:txBody>
          <a:bodyPr/>
          <a:lstStyle/>
          <a:p>
            <a:pPr marL="0" indent="0" algn="ctr">
              <a:buNone/>
            </a:pPr>
            <a:r>
              <a:rPr lang="en-US" dirty="0"/>
              <a:t>Develop a way to organize EEG data on multiple levels that allows the data to be indexed against known and unknown recordings.</a:t>
            </a:r>
          </a:p>
        </p:txBody>
      </p:sp>
      <p:sp>
        <p:nvSpPr>
          <p:cNvPr id="7" name="Right Arrow 6"/>
          <p:cNvSpPr/>
          <p:nvPr/>
        </p:nvSpPr>
        <p:spPr>
          <a:xfrm>
            <a:off x="3452658" y="3992360"/>
            <a:ext cx="1261375" cy="156185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7518234" y="3945831"/>
            <a:ext cx="1261375" cy="156185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4721397" y="3910591"/>
            <a:ext cx="2746453" cy="1643622"/>
            <a:chOff x="4760615" y="3049967"/>
            <a:chExt cx="2729117" cy="1870465"/>
          </a:xfrm>
        </p:grpSpPr>
        <p:pic>
          <p:nvPicPr>
            <p:cNvPr id="10" name="Picture 9"/>
            <p:cNvPicPr/>
            <p:nvPr/>
          </p:nvPicPr>
          <p:blipFill>
            <a:blip r:embed="rId3" cstate="print">
              <a:extLst>
                <a:ext uri="{28A0092B-C50C-407E-A947-70E740481C1C}">
                  <a14:useLocalDpi xmlns:a14="http://schemas.microsoft.com/office/drawing/2010/main" val="0"/>
                </a:ext>
              </a:extLst>
            </a:blip>
            <a:stretch>
              <a:fillRect/>
            </a:stretch>
          </p:blipFill>
          <p:spPr bwMode="auto">
            <a:xfrm>
              <a:off x="4760615" y="3049967"/>
              <a:ext cx="2670770" cy="1870465"/>
            </a:xfrm>
            <a:prstGeom prst="rect">
              <a:avLst/>
            </a:prstGeom>
            <a:noFill/>
            <a:ln>
              <a:noFill/>
            </a:ln>
          </p:spPr>
        </p:pic>
        <p:sp>
          <p:nvSpPr>
            <p:cNvPr id="11" name="TextBox 10"/>
            <p:cNvSpPr txBox="1"/>
            <p:nvPr/>
          </p:nvSpPr>
          <p:spPr>
            <a:xfrm>
              <a:off x="6747860" y="3143023"/>
              <a:ext cx="741872" cy="646331"/>
            </a:xfrm>
            <a:prstGeom prst="rect">
              <a:avLst/>
            </a:prstGeom>
            <a:noFill/>
          </p:spPr>
          <p:txBody>
            <a:bodyPr wrap="square" rtlCol="0">
              <a:spAutoFit/>
            </a:bodyPr>
            <a:lstStyle/>
            <a:p>
              <a:pPr algn="ctr"/>
              <a:r>
                <a:rPr lang="en-US" sz="3600" b="1" dirty="0"/>
                <a:t>Z</a:t>
              </a:r>
            </a:p>
          </p:txBody>
        </p:sp>
      </p:grpSp>
      <p:grpSp>
        <p:nvGrpSpPr>
          <p:cNvPr id="12" name="Group 11"/>
          <p:cNvGrpSpPr/>
          <p:nvPr/>
        </p:nvGrpSpPr>
        <p:grpSpPr>
          <a:xfrm>
            <a:off x="55756" y="5478827"/>
            <a:ext cx="3300938" cy="1316757"/>
            <a:chOff x="98474" y="4663316"/>
            <a:chExt cx="3280102" cy="1498488"/>
          </a:xfrm>
        </p:grpSpPr>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474" y="4663316"/>
              <a:ext cx="3280102" cy="1498488"/>
            </a:xfrm>
            <a:prstGeom prst="rect">
              <a:avLst/>
            </a:prstGeom>
          </p:spPr>
        </p:pic>
        <p:sp>
          <p:nvSpPr>
            <p:cNvPr id="14" name="TextBox 13"/>
            <p:cNvSpPr txBox="1"/>
            <p:nvPr/>
          </p:nvSpPr>
          <p:spPr>
            <a:xfrm>
              <a:off x="2636704" y="4674758"/>
              <a:ext cx="741872" cy="646331"/>
            </a:xfrm>
            <a:prstGeom prst="rect">
              <a:avLst/>
            </a:prstGeom>
            <a:noFill/>
          </p:spPr>
          <p:txBody>
            <a:bodyPr wrap="square" rtlCol="0">
              <a:spAutoFit/>
            </a:bodyPr>
            <a:lstStyle/>
            <a:p>
              <a:pPr algn="ctr"/>
              <a:r>
                <a:rPr lang="en-US" sz="3600" b="1" dirty="0"/>
                <a:t>C</a:t>
              </a:r>
            </a:p>
          </p:txBody>
        </p:sp>
      </p:grpSp>
      <p:grpSp>
        <p:nvGrpSpPr>
          <p:cNvPr id="15" name="Group 14"/>
          <p:cNvGrpSpPr/>
          <p:nvPr/>
        </p:nvGrpSpPr>
        <p:grpSpPr>
          <a:xfrm>
            <a:off x="45224" y="3861100"/>
            <a:ext cx="3322001" cy="1325159"/>
            <a:chOff x="77637" y="3043255"/>
            <a:chExt cx="3301032" cy="1508050"/>
          </a:xfrm>
        </p:grpSpPr>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637" y="3043255"/>
              <a:ext cx="3301032" cy="1508050"/>
            </a:xfrm>
            <a:prstGeom prst="rect">
              <a:avLst/>
            </a:prstGeom>
          </p:spPr>
        </p:pic>
        <p:sp>
          <p:nvSpPr>
            <p:cNvPr id="17" name="TextBox 16"/>
            <p:cNvSpPr txBox="1"/>
            <p:nvPr/>
          </p:nvSpPr>
          <p:spPr>
            <a:xfrm>
              <a:off x="2636704" y="3055869"/>
              <a:ext cx="741872" cy="646331"/>
            </a:xfrm>
            <a:prstGeom prst="rect">
              <a:avLst/>
            </a:prstGeom>
            <a:noFill/>
          </p:spPr>
          <p:txBody>
            <a:bodyPr wrap="square" rtlCol="0">
              <a:spAutoFit/>
            </a:bodyPr>
            <a:lstStyle/>
            <a:p>
              <a:pPr algn="ctr"/>
              <a:r>
                <a:rPr lang="en-US" sz="3600" b="1" dirty="0"/>
                <a:t>B</a:t>
              </a:r>
            </a:p>
          </p:txBody>
        </p:sp>
      </p:grpSp>
      <p:grpSp>
        <p:nvGrpSpPr>
          <p:cNvPr id="18" name="Group 17"/>
          <p:cNvGrpSpPr/>
          <p:nvPr/>
        </p:nvGrpSpPr>
        <p:grpSpPr>
          <a:xfrm>
            <a:off x="55756" y="2230244"/>
            <a:ext cx="3300938" cy="1316758"/>
            <a:chOff x="98474" y="1414732"/>
            <a:chExt cx="3280102" cy="1498489"/>
          </a:xfrm>
        </p:grpSpPr>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474" y="1414732"/>
              <a:ext cx="3280102" cy="1498489"/>
            </a:xfrm>
            <a:prstGeom prst="rect">
              <a:avLst/>
            </a:prstGeom>
          </p:spPr>
        </p:pic>
        <p:sp>
          <p:nvSpPr>
            <p:cNvPr id="20" name="TextBox 19"/>
            <p:cNvSpPr txBox="1"/>
            <p:nvPr/>
          </p:nvSpPr>
          <p:spPr>
            <a:xfrm>
              <a:off x="2636704" y="1487830"/>
              <a:ext cx="741872" cy="646331"/>
            </a:xfrm>
            <a:prstGeom prst="rect">
              <a:avLst/>
            </a:prstGeom>
            <a:noFill/>
          </p:spPr>
          <p:txBody>
            <a:bodyPr wrap="square" rtlCol="0">
              <a:spAutoFit/>
            </a:bodyPr>
            <a:lstStyle/>
            <a:p>
              <a:pPr algn="ctr"/>
              <a:r>
                <a:rPr lang="en-US" sz="3600" b="1" dirty="0"/>
                <a:t>A</a:t>
              </a:r>
            </a:p>
          </p:txBody>
        </p:sp>
      </p:grpSp>
      <p:grpSp>
        <p:nvGrpSpPr>
          <p:cNvPr id="21" name="Group 20"/>
          <p:cNvGrpSpPr/>
          <p:nvPr/>
        </p:nvGrpSpPr>
        <p:grpSpPr>
          <a:xfrm>
            <a:off x="8876048" y="5426030"/>
            <a:ext cx="3208590" cy="1338999"/>
            <a:chOff x="8918183" y="4607449"/>
            <a:chExt cx="3188337" cy="1523800"/>
          </a:xfrm>
        </p:grpSpPr>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20017" y="4675520"/>
              <a:ext cx="3186503" cy="1455729"/>
            </a:xfrm>
            <a:prstGeom prst="rect">
              <a:avLst/>
            </a:prstGeom>
          </p:spPr>
        </p:pic>
        <p:sp>
          <p:nvSpPr>
            <p:cNvPr id="23" name="TextBox 22"/>
            <p:cNvSpPr txBox="1"/>
            <p:nvPr/>
          </p:nvSpPr>
          <p:spPr>
            <a:xfrm>
              <a:off x="8918183" y="4607449"/>
              <a:ext cx="1053952" cy="646331"/>
            </a:xfrm>
            <a:prstGeom prst="rect">
              <a:avLst/>
            </a:prstGeom>
            <a:noFill/>
          </p:spPr>
          <p:txBody>
            <a:bodyPr wrap="square" rtlCol="0">
              <a:spAutoFit/>
            </a:bodyPr>
            <a:lstStyle/>
            <a:p>
              <a:pPr algn="ctr"/>
              <a:r>
                <a:rPr lang="en-US" sz="3600" b="1" dirty="0"/>
                <a:t>70%</a:t>
              </a:r>
            </a:p>
          </p:txBody>
        </p:sp>
      </p:grpSp>
      <p:grpSp>
        <p:nvGrpSpPr>
          <p:cNvPr id="24" name="Group 23"/>
          <p:cNvGrpSpPr/>
          <p:nvPr/>
        </p:nvGrpSpPr>
        <p:grpSpPr>
          <a:xfrm>
            <a:off x="8875967" y="3789412"/>
            <a:ext cx="3221415" cy="1356723"/>
            <a:chOff x="8918183" y="2968385"/>
            <a:chExt cx="3201081" cy="1543970"/>
          </a:xfrm>
        </p:grpSpPr>
        <p:pic>
          <p:nvPicPr>
            <p:cNvPr id="25" name="Picture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18184" y="3049967"/>
              <a:ext cx="3201080" cy="1462388"/>
            </a:xfrm>
            <a:prstGeom prst="rect">
              <a:avLst/>
            </a:prstGeom>
          </p:spPr>
        </p:pic>
        <p:sp>
          <p:nvSpPr>
            <p:cNvPr id="26" name="TextBox 25"/>
            <p:cNvSpPr txBox="1"/>
            <p:nvPr/>
          </p:nvSpPr>
          <p:spPr>
            <a:xfrm>
              <a:off x="8918183" y="2968385"/>
              <a:ext cx="1053952" cy="646331"/>
            </a:xfrm>
            <a:prstGeom prst="rect">
              <a:avLst/>
            </a:prstGeom>
            <a:noFill/>
          </p:spPr>
          <p:txBody>
            <a:bodyPr wrap="square" rtlCol="0">
              <a:spAutoFit/>
            </a:bodyPr>
            <a:lstStyle/>
            <a:p>
              <a:pPr algn="ctr"/>
              <a:r>
                <a:rPr lang="en-US" sz="3600" b="1" dirty="0"/>
                <a:t>40%</a:t>
              </a:r>
            </a:p>
          </p:txBody>
        </p:sp>
      </p:grpSp>
      <p:grpSp>
        <p:nvGrpSpPr>
          <p:cNvPr id="27" name="Group 26"/>
          <p:cNvGrpSpPr/>
          <p:nvPr/>
        </p:nvGrpSpPr>
        <p:grpSpPr>
          <a:xfrm>
            <a:off x="8876016" y="2240551"/>
            <a:ext cx="3213427" cy="1361615"/>
            <a:chOff x="8918182" y="1418848"/>
            <a:chExt cx="3193144" cy="1549537"/>
          </a:xfrm>
        </p:grpSpPr>
        <p:pic>
          <p:nvPicPr>
            <p:cNvPr id="28" name="Picture 2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18183" y="1509623"/>
              <a:ext cx="3193143" cy="1458762"/>
            </a:xfrm>
            <a:prstGeom prst="rect">
              <a:avLst/>
            </a:prstGeom>
          </p:spPr>
        </p:pic>
        <p:sp>
          <p:nvSpPr>
            <p:cNvPr id="29" name="TextBox 28"/>
            <p:cNvSpPr txBox="1"/>
            <p:nvPr/>
          </p:nvSpPr>
          <p:spPr>
            <a:xfrm>
              <a:off x="8918182" y="1418848"/>
              <a:ext cx="1053953" cy="646331"/>
            </a:xfrm>
            <a:prstGeom prst="rect">
              <a:avLst/>
            </a:prstGeom>
            <a:noFill/>
          </p:spPr>
          <p:txBody>
            <a:bodyPr wrap="square" rtlCol="0">
              <a:spAutoFit/>
            </a:bodyPr>
            <a:lstStyle/>
            <a:p>
              <a:pPr algn="ctr"/>
              <a:r>
                <a:rPr lang="en-US" sz="3600" b="1" dirty="0"/>
                <a:t>80%</a:t>
              </a:r>
            </a:p>
          </p:txBody>
        </p:sp>
      </p:grpSp>
    </p:spTree>
    <p:extLst>
      <p:ext uri="{BB962C8B-B14F-4D97-AF65-F5344CB8AC3E}">
        <p14:creationId xmlns:p14="http://schemas.microsoft.com/office/powerpoint/2010/main" val="1701802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Methods – Identity Vector</a:t>
            </a:r>
          </a:p>
        </p:txBody>
      </p:sp>
      <mc:AlternateContent xmlns:mc="http://schemas.openxmlformats.org/markup-compatibility/2006" xmlns:a14="http://schemas.microsoft.com/office/drawing/2010/main">
        <mc:Choice Requires="a14">
          <p:sp>
            <p:nvSpPr>
              <p:cNvPr id="4" name="TextBox 3"/>
              <p:cNvSpPr txBox="1"/>
              <p:nvPr/>
            </p:nvSpPr>
            <p:spPr>
              <a:xfrm>
                <a:off x="594692" y="1979521"/>
                <a:ext cx="11002616" cy="302640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sz="3000" b="0" i="1" smtClean="0">
                              <a:latin typeface="Cambria Math" panose="02040503050406030204" pitchFamily="18" charset="0"/>
                            </a:rPr>
                          </m:ctrlPr>
                        </m:accPr>
                        <m:e>
                          <m:r>
                            <a:rPr lang="en-US" sz="3000" i="1">
                              <a:latin typeface="Cambria Math" panose="02040503050406030204" pitchFamily="18" charset="0"/>
                            </a:rPr>
                            <m:t>𝑤</m:t>
                          </m:r>
                        </m:e>
                      </m:acc>
                      <m:r>
                        <a:rPr lang="en-US" sz="3000" b="0" i="1" smtClean="0">
                          <a:latin typeface="Cambria Math" panose="02040503050406030204" pitchFamily="18" charset="0"/>
                        </a:rPr>
                        <m:t>=</m:t>
                      </m:r>
                      <m:d>
                        <m:dPr>
                          <m:ctrlPr>
                            <a:rPr lang="en-US" sz="3000" b="0" i="1" smtClean="0">
                              <a:latin typeface="Cambria Math" panose="02040503050406030204" pitchFamily="18" charset="0"/>
                            </a:rPr>
                          </m:ctrlPr>
                        </m:dPr>
                        <m:e>
                          <m:acc>
                            <m:accPr>
                              <m:chr m:val="⃗"/>
                              <m:ctrlPr>
                                <a:rPr lang="en-US" sz="3000" b="0" i="1" smtClean="0">
                                  <a:latin typeface="Cambria Math" panose="02040503050406030204" pitchFamily="18" charset="0"/>
                                </a:rPr>
                              </m:ctrlPr>
                            </m:accPr>
                            <m:e>
                              <m:r>
                                <a:rPr lang="en-US" sz="3000" i="1">
                                  <a:latin typeface="Cambria Math" panose="02040503050406030204" pitchFamily="18" charset="0"/>
                                </a:rPr>
                                <m:t>𝑀</m:t>
                              </m:r>
                            </m:e>
                          </m:acc>
                          <m:r>
                            <a:rPr lang="en-US" sz="3000" b="0" i="1" smtClean="0">
                              <a:latin typeface="Cambria Math" panose="02040503050406030204" pitchFamily="18" charset="0"/>
                            </a:rPr>
                            <m:t>−</m:t>
                          </m:r>
                          <m:acc>
                            <m:accPr>
                              <m:chr m:val="⃗"/>
                              <m:ctrlPr>
                                <a:rPr lang="en-US" sz="3000" b="0" i="1" smtClean="0">
                                  <a:latin typeface="Cambria Math" panose="02040503050406030204" pitchFamily="18" charset="0"/>
                                </a:rPr>
                              </m:ctrlPr>
                            </m:accPr>
                            <m:e>
                              <m:r>
                                <a:rPr lang="en-US" sz="3000" i="1">
                                  <a:latin typeface="Cambria Math" panose="02040503050406030204" pitchFamily="18" charset="0"/>
                                </a:rPr>
                                <m:t>𝑚</m:t>
                              </m:r>
                            </m:e>
                          </m:acc>
                        </m:e>
                      </m:d>
                      <m:sSup>
                        <m:sSupPr>
                          <m:ctrlPr>
                            <a:rPr lang="en-US" sz="3000" b="0" i="1" smtClean="0">
                              <a:latin typeface="Cambria Math" panose="02040503050406030204" pitchFamily="18" charset="0"/>
                            </a:rPr>
                          </m:ctrlPr>
                        </m:sSupPr>
                        <m:e>
                          <m:r>
                            <a:rPr lang="en-US" sz="3000" b="1" i="0" smtClean="0">
                              <a:latin typeface="Cambria Math" panose="02040503050406030204" pitchFamily="18" charset="0"/>
                            </a:rPr>
                            <m:t>𝐓</m:t>
                          </m:r>
                        </m:e>
                        <m:sup>
                          <m:r>
                            <a:rPr lang="en-US" sz="3000" b="0" i="1" smtClean="0">
                              <a:latin typeface="Cambria Math" panose="02040503050406030204" pitchFamily="18" charset="0"/>
                            </a:rPr>
                            <m:t>−1</m:t>
                          </m:r>
                        </m:sup>
                      </m:sSup>
                    </m:oMath>
                    <m:oMath xmlns:m="http://schemas.openxmlformats.org/officeDocument/2006/math">
                      <m:acc>
                        <m:accPr>
                          <m:chr m:val="⃗"/>
                          <m:ctrlPr>
                            <a:rPr lang="en-US" sz="3000" i="1">
                              <a:latin typeface="Cambria Math" panose="02040503050406030204" pitchFamily="18" charset="0"/>
                            </a:rPr>
                          </m:ctrlPr>
                        </m:accPr>
                        <m:e>
                          <m:r>
                            <a:rPr lang="en-US" sz="3000" i="1">
                              <a:latin typeface="Cambria Math" panose="02040503050406030204" pitchFamily="18" charset="0"/>
                            </a:rPr>
                            <m:t>𝑀</m:t>
                          </m:r>
                        </m:e>
                      </m:acc>
                      <m:r>
                        <a:rPr lang="en-US" sz="3000" b="0" i="1" smtClean="0">
                          <a:latin typeface="Cambria Math" panose="02040503050406030204" pitchFamily="18" charset="0"/>
                        </a:rPr>
                        <m:t>=</m:t>
                      </m:r>
                      <m:d>
                        <m:dPr>
                          <m:begChr m:val="["/>
                          <m:endChr m:val="]"/>
                          <m:ctrlPr>
                            <a:rPr lang="en-US" sz="3000" b="0" i="1" smtClean="0">
                              <a:latin typeface="Cambria Math" panose="02040503050406030204" pitchFamily="18" charset="0"/>
                            </a:rPr>
                          </m:ctrlPr>
                        </m:dPr>
                        <m:e>
                          <m:m>
                            <m:mPr>
                              <m:mcs>
                                <m:mc>
                                  <m:mcPr>
                                    <m:count m:val="1"/>
                                    <m:mcJc m:val="center"/>
                                  </m:mcPr>
                                </m:mc>
                              </m:mcs>
                              <m:ctrlPr>
                                <a:rPr lang="en-US" sz="3000" b="0" i="1" smtClean="0">
                                  <a:latin typeface="Cambria Math" panose="02040503050406030204" pitchFamily="18" charset="0"/>
                                </a:rPr>
                              </m:ctrlPr>
                            </m:mPr>
                            <m:mr>
                              <m:e>
                                <m:acc>
                                  <m:accPr>
                                    <m:chr m:val="⃗"/>
                                    <m:ctrlPr>
                                      <a:rPr lang="en-US" sz="3000" b="0" i="1" smtClean="0">
                                        <a:latin typeface="Cambria Math" panose="02040503050406030204" pitchFamily="18" charset="0"/>
                                      </a:rPr>
                                    </m:ctrlPr>
                                  </m:accPr>
                                  <m:e>
                                    <m:sSub>
                                      <m:sSubPr>
                                        <m:ctrlPr>
                                          <a:rPr lang="en-US" sz="3000" b="0" i="1" smtClean="0">
                                            <a:latin typeface="Cambria Math" panose="02040503050406030204" pitchFamily="18" charset="0"/>
                                          </a:rPr>
                                        </m:ctrlPr>
                                      </m:sSubPr>
                                      <m:e>
                                        <m:r>
                                          <a:rPr lang="en-US" sz="3000" b="0" i="1" smtClean="0">
                                            <a:latin typeface="Cambria Math" panose="02040503050406030204" pitchFamily="18" charset="0"/>
                                            <a:ea typeface="Cambria Math" panose="02040503050406030204" pitchFamily="18" charset="0"/>
                                          </a:rPr>
                                          <m:t>𝜇</m:t>
                                        </m:r>
                                      </m:e>
                                      <m:sub>
                                        <m:sSub>
                                          <m:sSubPr>
                                            <m:ctrlPr>
                                              <a:rPr lang="en-US" sz="3000" b="0" i="1" smtClean="0">
                                                <a:latin typeface="Cambria Math" panose="02040503050406030204" pitchFamily="18" charset="0"/>
                                                <a:ea typeface="Cambria Math" panose="02040503050406030204" pitchFamily="18" charset="0"/>
                                              </a:rPr>
                                            </m:ctrlPr>
                                          </m:sSubPr>
                                          <m:e>
                                            <m:r>
                                              <a:rPr lang="en-US" sz="3000" i="1">
                                                <a:latin typeface="Cambria Math" panose="02040503050406030204" pitchFamily="18" charset="0"/>
                                              </a:rPr>
                                              <m:t>𝑜</m:t>
                                            </m:r>
                                          </m:e>
                                          <m:sub>
                                            <m:r>
                                              <a:rPr lang="en-US" sz="3000" b="0" i="1" smtClean="0">
                                                <a:latin typeface="Cambria Math" panose="02040503050406030204" pitchFamily="18" charset="0"/>
                                                <a:ea typeface="Cambria Math" panose="02040503050406030204" pitchFamily="18" charset="0"/>
                                              </a:rPr>
                                              <m:t>1</m:t>
                                            </m:r>
                                          </m:sub>
                                        </m:sSub>
                                      </m:sub>
                                    </m:sSub>
                                  </m:e>
                                </m:acc>
                              </m:e>
                            </m:mr>
                            <m:mr>
                              <m:e>
                                <m:r>
                                  <a:rPr lang="en-US" sz="3000" b="0" i="1" smtClean="0">
                                    <a:latin typeface="Cambria Math" panose="02040503050406030204" pitchFamily="18" charset="0"/>
                                  </a:rPr>
                                  <m:t>⋮</m:t>
                                </m:r>
                              </m:e>
                            </m:mr>
                            <m:mr>
                              <m:e>
                                <m:acc>
                                  <m:accPr>
                                    <m:chr m:val="⃗"/>
                                    <m:ctrlPr>
                                      <a:rPr lang="en-US" sz="3000" b="0" i="1" smtClean="0">
                                        <a:latin typeface="Cambria Math" panose="02040503050406030204" pitchFamily="18" charset="0"/>
                                      </a:rPr>
                                    </m:ctrlPr>
                                  </m:accPr>
                                  <m:e>
                                    <m:sSub>
                                      <m:sSubPr>
                                        <m:ctrlPr>
                                          <a:rPr lang="en-US" sz="3000" b="0" i="1" smtClean="0">
                                            <a:latin typeface="Cambria Math" panose="02040503050406030204" pitchFamily="18" charset="0"/>
                                          </a:rPr>
                                        </m:ctrlPr>
                                      </m:sSubPr>
                                      <m:e>
                                        <m:r>
                                          <a:rPr lang="en-US" sz="3000" b="0" i="1" smtClean="0">
                                            <a:latin typeface="Cambria Math" panose="02040503050406030204" pitchFamily="18" charset="0"/>
                                            <a:ea typeface="Cambria Math" panose="02040503050406030204" pitchFamily="18" charset="0"/>
                                          </a:rPr>
                                          <m:t>𝜇</m:t>
                                        </m:r>
                                      </m:e>
                                      <m:sub>
                                        <m:sSub>
                                          <m:sSubPr>
                                            <m:ctrlPr>
                                              <a:rPr lang="en-US" sz="3000" b="0" i="1" smtClean="0">
                                                <a:latin typeface="Cambria Math" panose="02040503050406030204" pitchFamily="18" charset="0"/>
                                                <a:ea typeface="Cambria Math" panose="02040503050406030204" pitchFamily="18" charset="0"/>
                                              </a:rPr>
                                            </m:ctrlPr>
                                          </m:sSubPr>
                                          <m:e>
                                            <m:r>
                                              <a:rPr lang="en-US" sz="3000" i="1">
                                                <a:latin typeface="Cambria Math" panose="02040503050406030204" pitchFamily="18" charset="0"/>
                                              </a:rPr>
                                              <m:t>𝑜</m:t>
                                            </m:r>
                                          </m:e>
                                          <m:sub>
                                            <m:r>
                                              <a:rPr lang="en-US" sz="3000" b="0" i="1" smtClean="0">
                                                <a:latin typeface="Cambria Math" panose="02040503050406030204" pitchFamily="18" charset="0"/>
                                                <a:ea typeface="Cambria Math" panose="02040503050406030204" pitchFamily="18" charset="0"/>
                                              </a:rPr>
                                              <m:t>𝐶</m:t>
                                            </m:r>
                                          </m:sub>
                                        </m:sSub>
                                      </m:sub>
                                    </m:sSub>
                                  </m:e>
                                </m:acc>
                              </m:e>
                            </m:mr>
                          </m:m>
                        </m:e>
                      </m:d>
                      <m:r>
                        <a:rPr lang="en-US" sz="3000" b="0" i="1" smtClean="0">
                          <a:latin typeface="Cambria Math" panose="02040503050406030204" pitchFamily="18" charset="0"/>
                        </a:rPr>
                        <m:t>,  </m:t>
                      </m:r>
                      <m:acc>
                        <m:accPr>
                          <m:chr m:val="⃗"/>
                          <m:ctrlPr>
                            <a:rPr lang="en-US" sz="3000" b="0" i="1" smtClean="0">
                              <a:latin typeface="Cambria Math" panose="02040503050406030204" pitchFamily="18" charset="0"/>
                            </a:rPr>
                          </m:ctrlPr>
                        </m:accPr>
                        <m:e>
                          <m:r>
                            <a:rPr lang="en-US" sz="3000" b="0" i="1" smtClean="0">
                              <a:latin typeface="Cambria Math" panose="02040503050406030204" pitchFamily="18" charset="0"/>
                            </a:rPr>
                            <m:t>𝑚</m:t>
                          </m:r>
                        </m:e>
                      </m:acc>
                      <m:r>
                        <a:rPr lang="en-US" sz="3000" b="0" i="1" smtClean="0">
                          <a:latin typeface="Cambria Math" panose="02040503050406030204" pitchFamily="18" charset="0"/>
                        </a:rPr>
                        <m:t>=</m:t>
                      </m:r>
                      <m:d>
                        <m:dPr>
                          <m:begChr m:val="["/>
                          <m:endChr m:val="]"/>
                          <m:ctrlPr>
                            <a:rPr lang="en-US" sz="3000" b="0" i="1" smtClean="0">
                              <a:latin typeface="Cambria Math" panose="02040503050406030204" pitchFamily="18" charset="0"/>
                            </a:rPr>
                          </m:ctrlPr>
                        </m:dPr>
                        <m:e>
                          <m:m>
                            <m:mPr>
                              <m:mcs>
                                <m:mc>
                                  <m:mcPr>
                                    <m:count m:val="1"/>
                                    <m:mcJc m:val="center"/>
                                  </m:mcPr>
                                </m:mc>
                              </m:mcs>
                              <m:ctrlPr>
                                <a:rPr lang="en-US" sz="3000" b="0" i="1" smtClean="0">
                                  <a:latin typeface="Cambria Math" panose="02040503050406030204" pitchFamily="18" charset="0"/>
                                </a:rPr>
                              </m:ctrlPr>
                            </m:mPr>
                            <m:mr>
                              <m:e>
                                <m:sSub>
                                  <m:sSubPr>
                                    <m:ctrlPr>
                                      <a:rPr lang="en-US" sz="3000" b="0" i="1" smtClean="0">
                                        <a:latin typeface="Cambria Math" panose="02040503050406030204" pitchFamily="18" charset="0"/>
                                      </a:rPr>
                                    </m:ctrlPr>
                                  </m:sSubPr>
                                  <m:e>
                                    <m:acc>
                                      <m:accPr>
                                        <m:chr m:val="⃗"/>
                                        <m:ctrlPr>
                                          <a:rPr lang="en-US" sz="3000" b="0" i="1" smtClean="0">
                                            <a:latin typeface="Cambria Math" panose="02040503050406030204" pitchFamily="18" charset="0"/>
                                          </a:rPr>
                                        </m:ctrlPr>
                                      </m:accPr>
                                      <m:e>
                                        <m:r>
                                          <a:rPr lang="en-US" sz="3000" i="1">
                                            <a:latin typeface="Cambria Math" panose="02040503050406030204" pitchFamily="18" charset="0"/>
                                            <a:ea typeface="Cambria Math" panose="02040503050406030204" pitchFamily="18" charset="0"/>
                                          </a:rPr>
                                          <m:t>𝜇</m:t>
                                        </m:r>
                                      </m:e>
                                    </m:acc>
                                  </m:e>
                                  <m:sub>
                                    <m:r>
                                      <a:rPr lang="en-US" sz="3000" b="0" i="1" smtClean="0">
                                        <a:latin typeface="Cambria Math" panose="02040503050406030204" pitchFamily="18" charset="0"/>
                                      </a:rPr>
                                      <m:t>1</m:t>
                                    </m:r>
                                  </m:sub>
                                </m:sSub>
                              </m:e>
                            </m:mr>
                            <m:mr>
                              <m:e>
                                <m:r>
                                  <a:rPr lang="en-US" sz="3000" b="0" i="1" smtClean="0">
                                    <a:latin typeface="Cambria Math" panose="02040503050406030204" pitchFamily="18" charset="0"/>
                                  </a:rPr>
                                  <m:t>⋮</m:t>
                                </m:r>
                              </m:e>
                            </m:mr>
                            <m:mr>
                              <m:e>
                                <m:sSub>
                                  <m:sSubPr>
                                    <m:ctrlPr>
                                      <a:rPr lang="en-US" sz="3000" b="0" i="1" smtClean="0">
                                        <a:latin typeface="Cambria Math" panose="02040503050406030204" pitchFamily="18" charset="0"/>
                                      </a:rPr>
                                    </m:ctrlPr>
                                  </m:sSubPr>
                                  <m:e>
                                    <m:acc>
                                      <m:accPr>
                                        <m:chr m:val="⃗"/>
                                        <m:ctrlPr>
                                          <a:rPr lang="en-US" sz="3000" b="0" i="1" smtClean="0">
                                            <a:latin typeface="Cambria Math" panose="02040503050406030204" pitchFamily="18" charset="0"/>
                                          </a:rPr>
                                        </m:ctrlPr>
                                      </m:accPr>
                                      <m:e>
                                        <m:r>
                                          <a:rPr lang="en-US" sz="3000" i="1">
                                            <a:latin typeface="Cambria Math" panose="02040503050406030204" pitchFamily="18" charset="0"/>
                                            <a:ea typeface="Cambria Math" panose="02040503050406030204" pitchFamily="18" charset="0"/>
                                          </a:rPr>
                                          <m:t>𝜇</m:t>
                                        </m:r>
                                      </m:e>
                                    </m:acc>
                                  </m:e>
                                  <m:sub>
                                    <m:r>
                                      <a:rPr lang="en-US" sz="3000" b="0" i="1" smtClean="0">
                                        <a:latin typeface="Cambria Math" panose="02040503050406030204" pitchFamily="18" charset="0"/>
                                      </a:rPr>
                                      <m:t>𝐶</m:t>
                                    </m:r>
                                  </m:sub>
                                </m:sSub>
                              </m:e>
                            </m:mr>
                          </m:m>
                        </m:e>
                      </m:d>
                    </m:oMath>
                    <m:oMath xmlns:m="http://schemas.openxmlformats.org/officeDocument/2006/math">
                      <m:func>
                        <m:funcPr>
                          <m:ctrlPr>
                            <a:rPr lang="en-US" sz="3000" i="1">
                              <a:latin typeface="Cambria Math" panose="02040503050406030204" pitchFamily="18" charset="0"/>
                            </a:rPr>
                          </m:ctrlPr>
                        </m:funcPr>
                        <m:fName>
                          <m:r>
                            <m:rPr>
                              <m:sty m:val="p"/>
                            </m:rPr>
                            <a:rPr lang="en-US" sz="3000">
                              <a:latin typeface="Cambria Math" panose="02040503050406030204" pitchFamily="18" charset="0"/>
                            </a:rPr>
                            <m:t>cos</m:t>
                          </m:r>
                        </m:fName>
                        <m:e>
                          <m:d>
                            <m:dPr>
                              <m:ctrlPr>
                                <a:rPr lang="en-US" sz="3000" i="1">
                                  <a:latin typeface="Cambria Math" panose="02040503050406030204" pitchFamily="18" charset="0"/>
                                </a:rPr>
                              </m:ctrlPr>
                            </m:dPr>
                            <m:e>
                              <m:sSub>
                                <m:sSubPr>
                                  <m:ctrlPr>
                                    <a:rPr lang="en-US" sz="3000" i="1">
                                      <a:latin typeface="Cambria Math" panose="02040503050406030204" pitchFamily="18" charset="0"/>
                                    </a:rPr>
                                  </m:ctrlPr>
                                </m:sSubPr>
                                <m:e>
                                  <m:r>
                                    <m:rPr>
                                      <m:sty m:val="p"/>
                                    </m:rPr>
                                    <a:rPr lang="el-GR" sz="3000" i="1">
                                      <a:latin typeface="Cambria Math" panose="02040503050406030204" pitchFamily="18" charset="0"/>
                                      <a:ea typeface="Cambria Math" panose="02040503050406030204" pitchFamily="18" charset="0"/>
                                    </a:rPr>
                                    <m:t>Θ</m:t>
                                  </m:r>
                                </m:e>
                                <m:sub>
                                  <m:sSub>
                                    <m:sSubPr>
                                      <m:ctrlPr>
                                        <a:rPr lang="en-US" sz="3000" i="1">
                                          <a:latin typeface="Cambria Math" panose="02040503050406030204" pitchFamily="18" charset="0"/>
                                        </a:rPr>
                                      </m:ctrlPr>
                                    </m:sSubPr>
                                    <m:e>
                                      <m:acc>
                                        <m:accPr>
                                          <m:chr m:val="⃗"/>
                                          <m:ctrlPr>
                                            <a:rPr lang="en-US" sz="3000" i="1">
                                              <a:latin typeface="Cambria Math" panose="02040503050406030204" pitchFamily="18" charset="0"/>
                                            </a:rPr>
                                          </m:ctrlPr>
                                        </m:accPr>
                                        <m:e>
                                          <m:r>
                                            <a:rPr lang="en-US" sz="3000" i="1">
                                              <a:latin typeface="Cambria Math" panose="02040503050406030204" pitchFamily="18" charset="0"/>
                                            </a:rPr>
                                            <m:t>𝑤</m:t>
                                          </m:r>
                                        </m:e>
                                      </m:acc>
                                    </m:e>
                                    <m:sub>
                                      <m:r>
                                        <a:rPr lang="en-US" sz="3000" i="1">
                                          <a:latin typeface="Cambria Math" panose="02040503050406030204" pitchFamily="18" charset="0"/>
                                        </a:rPr>
                                        <m:t>1</m:t>
                                      </m:r>
                                    </m:sub>
                                  </m:sSub>
                                  <m:r>
                                    <a:rPr lang="en-US" sz="3000" i="1">
                                      <a:latin typeface="Cambria Math" panose="02040503050406030204" pitchFamily="18" charset="0"/>
                                    </a:rPr>
                                    <m:t>,</m:t>
                                  </m:r>
                                  <m:sSub>
                                    <m:sSubPr>
                                      <m:ctrlPr>
                                        <a:rPr lang="en-US" sz="3000" i="1">
                                          <a:latin typeface="Cambria Math" panose="02040503050406030204" pitchFamily="18" charset="0"/>
                                        </a:rPr>
                                      </m:ctrlPr>
                                    </m:sSubPr>
                                    <m:e>
                                      <m:acc>
                                        <m:accPr>
                                          <m:chr m:val="⃗"/>
                                          <m:ctrlPr>
                                            <a:rPr lang="en-US" sz="3000" i="1">
                                              <a:latin typeface="Cambria Math" panose="02040503050406030204" pitchFamily="18" charset="0"/>
                                            </a:rPr>
                                          </m:ctrlPr>
                                        </m:accPr>
                                        <m:e>
                                          <m:r>
                                            <a:rPr lang="en-US" sz="3000" i="1">
                                              <a:latin typeface="Cambria Math" panose="02040503050406030204" pitchFamily="18" charset="0"/>
                                            </a:rPr>
                                            <m:t>𝑤</m:t>
                                          </m:r>
                                        </m:e>
                                      </m:acc>
                                    </m:e>
                                    <m:sub>
                                      <m:r>
                                        <a:rPr lang="en-US" sz="3000" i="1">
                                          <a:latin typeface="Cambria Math" panose="02040503050406030204" pitchFamily="18" charset="0"/>
                                        </a:rPr>
                                        <m:t>2</m:t>
                                      </m:r>
                                    </m:sub>
                                  </m:sSub>
                                </m:sub>
                              </m:sSub>
                            </m:e>
                          </m:d>
                          <m:r>
                            <a:rPr lang="en-US" sz="3000" i="1">
                              <a:latin typeface="Cambria Math" panose="02040503050406030204" pitchFamily="18" charset="0"/>
                            </a:rPr>
                            <m:t>=</m:t>
                          </m:r>
                          <m:f>
                            <m:fPr>
                              <m:ctrlPr>
                                <a:rPr lang="en-US" sz="3000" i="1">
                                  <a:latin typeface="Cambria Math" panose="02040503050406030204" pitchFamily="18" charset="0"/>
                                </a:rPr>
                              </m:ctrlPr>
                            </m:fPr>
                            <m:num>
                              <m:sSubSup>
                                <m:sSubSupPr>
                                  <m:ctrlPr>
                                    <a:rPr lang="en-US" sz="3000" i="1">
                                      <a:latin typeface="Cambria Math" panose="02040503050406030204" pitchFamily="18" charset="0"/>
                                    </a:rPr>
                                  </m:ctrlPr>
                                </m:sSubSupPr>
                                <m:e>
                                  <m:acc>
                                    <m:accPr>
                                      <m:chr m:val="⃗"/>
                                      <m:ctrlPr>
                                        <a:rPr lang="en-US" sz="3000" i="1">
                                          <a:latin typeface="Cambria Math" panose="02040503050406030204" pitchFamily="18" charset="0"/>
                                        </a:rPr>
                                      </m:ctrlPr>
                                    </m:accPr>
                                    <m:e>
                                      <m:r>
                                        <a:rPr lang="en-US" sz="3000" i="1">
                                          <a:latin typeface="Cambria Math" panose="02040503050406030204" pitchFamily="18" charset="0"/>
                                        </a:rPr>
                                        <m:t>𝑤</m:t>
                                      </m:r>
                                    </m:e>
                                  </m:acc>
                                </m:e>
                                <m:sub>
                                  <m:r>
                                    <a:rPr lang="en-US" sz="3000" i="1">
                                      <a:latin typeface="Cambria Math" panose="02040503050406030204" pitchFamily="18" charset="0"/>
                                    </a:rPr>
                                    <m:t>1</m:t>
                                  </m:r>
                                </m:sub>
                                <m:sup>
                                  <m:r>
                                    <a:rPr lang="en-US" sz="3000" i="1">
                                      <a:latin typeface="Cambria Math" panose="02040503050406030204" pitchFamily="18" charset="0"/>
                                    </a:rPr>
                                    <m:t>𝑡</m:t>
                                  </m:r>
                                </m:sup>
                              </m:sSubSup>
                              <m:sSub>
                                <m:sSubPr>
                                  <m:ctrlPr>
                                    <a:rPr lang="en-US" sz="3000" i="1">
                                      <a:latin typeface="Cambria Math" panose="02040503050406030204" pitchFamily="18" charset="0"/>
                                    </a:rPr>
                                  </m:ctrlPr>
                                </m:sSubPr>
                                <m:e>
                                  <m:acc>
                                    <m:accPr>
                                      <m:chr m:val="⃗"/>
                                      <m:ctrlPr>
                                        <a:rPr lang="en-US" sz="3000" i="1">
                                          <a:latin typeface="Cambria Math" panose="02040503050406030204" pitchFamily="18" charset="0"/>
                                        </a:rPr>
                                      </m:ctrlPr>
                                    </m:accPr>
                                    <m:e>
                                      <m:r>
                                        <a:rPr lang="en-US" sz="3000" i="1">
                                          <a:latin typeface="Cambria Math" panose="02040503050406030204" pitchFamily="18" charset="0"/>
                                        </a:rPr>
                                        <m:t>𝑤</m:t>
                                      </m:r>
                                    </m:e>
                                  </m:acc>
                                </m:e>
                                <m:sub>
                                  <m:r>
                                    <a:rPr lang="en-US" sz="3000" i="1">
                                      <a:latin typeface="Cambria Math" panose="02040503050406030204" pitchFamily="18" charset="0"/>
                                    </a:rPr>
                                    <m:t>2</m:t>
                                  </m:r>
                                </m:sub>
                              </m:sSub>
                            </m:num>
                            <m:den>
                              <m:d>
                                <m:dPr>
                                  <m:begChr m:val="‖"/>
                                  <m:endChr m:val="‖"/>
                                  <m:ctrlPr>
                                    <a:rPr lang="en-US" sz="3000" i="1">
                                      <a:latin typeface="Cambria Math" panose="02040503050406030204" pitchFamily="18" charset="0"/>
                                    </a:rPr>
                                  </m:ctrlPr>
                                </m:dPr>
                                <m:e>
                                  <m:sSub>
                                    <m:sSubPr>
                                      <m:ctrlPr>
                                        <a:rPr lang="en-US" sz="3000" i="1">
                                          <a:latin typeface="Cambria Math" panose="02040503050406030204" pitchFamily="18" charset="0"/>
                                        </a:rPr>
                                      </m:ctrlPr>
                                    </m:sSubPr>
                                    <m:e>
                                      <m:acc>
                                        <m:accPr>
                                          <m:chr m:val="⃗"/>
                                          <m:ctrlPr>
                                            <a:rPr lang="en-US" sz="3000" i="1">
                                              <a:latin typeface="Cambria Math" panose="02040503050406030204" pitchFamily="18" charset="0"/>
                                            </a:rPr>
                                          </m:ctrlPr>
                                        </m:accPr>
                                        <m:e>
                                          <m:r>
                                            <a:rPr lang="en-US" sz="3000" i="1">
                                              <a:latin typeface="Cambria Math" panose="02040503050406030204" pitchFamily="18" charset="0"/>
                                            </a:rPr>
                                            <m:t>𝑤</m:t>
                                          </m:r>
                                        </m:e>
                                      </m:acc>
                                    </m:e>
                                    <m:sub>
                                      <m:r>
                                        <a:rPr lang="en-US" sz="3000" i="1">
                                          <a:latin typeface="Cambria Math" panose="02040503050406030204" pitchFamily="18" charset="0"/>
                                        </a:rPr>
                                        <m:t>1</m:t>
                                      </m:r>
                                    </m:sub>
                                  </m:sSub>
                                </m:e>
                              </m:d>
                              <m:r>
                                <a:rPr lang="en-US" sz="3000" i="1">
                                  <a:latin typeface="Cambria Math" panose="02040503050406030204" pitchFamily="18" charset="0"/>
                                </a:rPr>
                                <m:t>∗</m:t>
                              </m:r>
                              <m:d>
                                <m:dPr>
                                  <m:begChr m:val="‖"/>
                                  <m:endChr m:val="‖"/>
                                  <m:ctrlPr>
                                    <a:rPr lang="en-US" sz="3000" i="1">
                                      <a:latin typeface="Cambria Math" panose="02040503050406030204" pitchFamily="18" charset="0"/>
                                    </a:rPr>
                                  </m:ctrlPr>
                                </m:dPr>
                                <m:e>
                                  <m:sSub>
                                    <m:sSubPr>
                                      <m:ctrlPr>
                                        <a:rPr lang="en-US" sz="3000" i="1">
                                          <a:latin typeface="Cambria Math" panose="02040503050406030204" pitchFamily="18" charset="0"/>
                                        </a:rPr>
                                      </m:ctrlPr>
                                    </m:sSubPr>
                                    <m:e>
                                      <m:acc>
                                        <m:accPr>
                                          <m:chr m:val="⃗"/>
                                          <m:ctrlPr>
                                            <a:rPr lang="en-US" sz="3000" i="1">
                                              <a:latin typeface="Cambria Math" panose="02040503050406030204" pitchFamily="18" charset="0"/>
                                            </a:rPr>
                                          </m:ctrlPr>
                                        </m:accPr>
                                        <m:e>
                                          <m:r>
                                            <a:rPr lang="en-US" sz="3000" i="1">
                                              <a:latin typeface="Cambria Math" panose="02040503050406030204" pitchFamily="18" charset="0"/>
                                            </a:rPr>
                                            <m:t>𝑤</m:t>
                                          </m:r>
                                        </m:e>
                                      </m:acc>
                                    </m:e>
                                    <m:sub>
                                      <m:r>
                                        <a:rPr lang="en-US" sz="3000" i="1">
                                          <a:latin typeface="Cambria Math" panose="02040503050406030204" pitchFamily="18" charset="0"/>
                                        </a:rPr>
                                        <m:t>2</m:t>
                                      </m:r>
                                    </m:sub>
                                  </m:sSub>
                                </m:e>
                              </m:d>
                            </m:den>
                          </m:f>
                        </m:e>
                      </m:func>
                    </m:oMath>
                  </m:oMathPara>
                </a14:m>
                <a:endParaRPr lang="en-US" sz="3000" dirty="0"/>
              </a:p>
            </p:txBody>
          </p:sp>
        </mc:Choice>
        <mc:Fallback xmlns="">
          <p:sp>
            <p:nvSpPr>
              <p:cNvPr id="4" name="TextBox 3"/>
              <p:cNvSpPr txBox="1">
                <a:spLocks noRot="1" noChangeAspect="1" noMove="1" noResize="1" noEditPoints="1" noAdjustHandles="1" noChangeArrowheads="1" noChangeShapeType="1" noTextEdit="1"/>
              </p:cNvSpPr>
              <p:nvPr/>
            </p:nvSpPr>
            <p:spPr>
              <a:xfrm>
                <a:off x="594692" y="1979521"/>
                <a:ext cx="11002616" cy="3026406"/>
              </a:xfrm>
              <a:prstGeom prst="rect">
                <a:avLst/>
              </a:prstGeom>
              <a:blipFill rotWithShape="0">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0016691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Methods – Gaussian Mixture Model</a:t>
            </a:r>
          </a:p>
        </p:txBody>
      </p:sp>
      <mc:AlternateContent xmlns:mc="http://schemas.openxmlformats.org/markup-compatibility/2006" xmlns:a14="http://schemas.microsoft.com/office/drawing/2010/main">
        <mc:Choice Requires="a14">
          <p:sp>
            <p:nvSpPr>
              <p:cNvPr id="4" name="TextBox 3"/>
              <p:cNvSpPr txBox="1"/>
              <p:nvPr/>
            </p:nvSpPr>
            <p:spPr>
              <a:xfrm>
                <a:off x="594692" y="1979521"/>
                <a:ext cx="11002616" cy="4104522"/>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en-US" sz="3000" b="0" i="1" smtClean="0">
                              <a:latin typeface="Cambria Math" panose="02040503050406030204" pitchFamily="18" charset="0"/>
                            </a:rPr>
                          </m:ctrlPr>
                        </m:sSubPr>
                        <m:e>
                          <m:r>
                            <a:rPr lang="en-US" sz="3000" b="1" i="1" smtClean="0">
                              <a:latin typeface="Cambria Math" panose="02040503050406030204" pitchFamily="18" charset="0"/>
                            </a:rPr>
                            <m:t>𝑫</m:t>
                          </m:r>
                        </m:e>
                        <m:sub>
                          <m:r>
                            <a:rPr lang="en-US" sz="3000" b="0" i="1" smtClean="0">
                              <a:latin typeface="Cambria Math" panose="02040503050406030204" pitchFamily="18" charset="0"/>
                            </a:rPr>
                            <m:t>𝐺𝑀𝑀</m:t>
                          </m:r>
                        </m:sub>
                      </m:sSub>
                      <m:r>
                        <a:rPr lang="en-US" sz="3000" b="0" i="1" smtClean="0">
                          <a:latin typeface="Cambria Math" panose="02040503050406030204" pitchFamily="18" charset="0"/>
                        </a:rPr>
                        <m:t>=</m:t>
                      </m:r>
                      <m:sSub>
                        <m:sSubPr>
                          <m:ctrlPr>
                            <a:rPr lang="en-US" sz="3000" b="0" i="1" smtClean="0">
                              <a:latin typeface="Cambria Math" panose="02040503050406030204" pitchFamily="18" charset="0"/>
                            </a:rPr>
                          </m:ctrlPr>
                        </m:sSubPr>
                        <m:e>
                          <m:acc>
                            <m:accPr>
                              <m:chr m:val="⃗"/>
                              <m:ctrlPr>
                                <a:rPr lang="en-US" sz="3000" b="0" i="1" smtClean="0">
                                  <a:latin typeface="Cambria Math" panose="02040503050406030204" pitchFamily="18" charset="0"/>
                                </a:rPr>
                              </m:ctrlPr>
                            </m:accPr>
                            <m:e>
                              <m:r>
                                <m:rPr>
                                  <m:nor/>
                                </m:rPr>
                                <a:rPr lang="en-US" sz="3000">
                                  <a:latin typeface="Cambria Math" panose="02040503050406030204" pitchFamily="18" charset="0"/>
                                </a:rPr>
                                <m:t>llk</m:t>
                              </m:r>
                            </m:e>
                          </m:acc>
                        </m:e>
                        <m:sub>
                          <m:r>
                            <a:rPr lang="en-US" sz="3000" b="0" i="1" smtClean="0">
                              <a:latin typeface="Cambria Math" panose="02040503050406030204" pitchFamily="18" charset="0"/>
                            </a:rPr>
                            <m:t>𝑡𝑒𝑠𝑡</m:t>
                          </m:r>
                          <m:r>
                            <a:rPr lang="en-US" sz="3000" b="0" i="1" smtClean="0">
                              <a:latin typeface="Cambria Math" panose="02040503050406030204" pitchFamily="18" charset="0"/>
                            </a:rPr>
                            <m:t>,</m:t>
                          </m:r>
                          <m:r>
                            <a:rPr lang="en-US" sz="3000" b="0" i="1" smtClean="0">
                              <a:latin typeface="Cambria Math" panose="02040503050406030204" pitchFamily="18" charset="0"/>
                            </a:rPr>
                            <m:t>𝑚𝑜𝑑𝑒𝑙𝑠</m:t>
                          </m:r>
                        </m:sub>
                      </m:sSub>
                      <m:r>
                        <a:rPr lang="en-US" sz="3000" b="0" i="1" smtClean="0">
                          <a:latin typeface="Cambria Math" panose="02040503050406030204" pitchFamily="18" charset="0"/>
                        </a:rPr>
                        <m:t>−</m:t>
                      </m:r>
                      <m:sSub>
                        <m:sSubPr>
                          <m:ctrlPr>
                            <a:rPr lang="en-US" sz="3000" b="0" i="1" smtClean="0">
                              <a:latin typeface="Cambria Math" panose="02040503050406030204" pitchFamily="18" charset="0"/>
                            </a:rPr>
                          </m:ctrlPr>
                        </m:sSubPr>
                        <m:e>
                          <m:acc>
                            <m:accPr>
                              <m:chr m:val="⃗"/>
                              <m:ctrlPr>
                                <a:rPr lang="en-US" sz="3000" b="0" i="1" smtClean="0">
                                  <a:latin typeface="Cambria Math" panose="02040503050406030204" pitchFamily="18" charset="0"/>
                                </a:rPr>
                              </m:ctrlPr>
                            </m:accPr>
                            <m:e>
                              <m:r>
                                <m:rPr>
                                  <m:nor/>
                                </m:rPr>
                                <a:rPr lang="en-US" sz="3000">
                                  <a:latin typeface="Cambria Math" panose="02040503050406030204" pitchFamily="18" charset="0"/>
                                </a:rPr>
                                <m:t>llk</m:t>
                              </m:r>
                            </m:e>
                          </m:acc>
                        </m:e>
                        <m:sub>
                          <m:r>
                            <a:rPr lang="en-US" sz="3000" b="0" i="1" smtClean="0">
                              <a:latin typeface="Cambria Math" panose="02040503050406030204" pitchFamily="18" charset="0"/>
                            </a:rPr>
                            <m:t>𝑡𝑒𝑠𝑡</m:t>
                          </m:r>
                          <m:r>
                            <a:rPr lang="en-US" sz="3000" b="0" i="1" smtClean="0">
                              <a:latin typeface="Cambria Math" panose="02040503050406030204" pitchFamily="18" charset="0"/>
                            </a:rPr>
                            <m:t>,</m:t>
                          </m:r>
                          <m:r>
                            <a:rPr lang="en-US" sz="3000" b="0" i="1" smtClean="0">
                              <a:latin typeface="Cambria Math" panose="02040503050406030204" pitchFamily="18" charset="0"/>
                            </a:rPr>
                            <m:t>𝑢𝑏𝑚</m:t>
                          </m:r>
                        </m:sub>
                      </m:sSub>
                    </m:oMath>
                    <m:oMath xmlns:m="http://schemas.openxmlformats.org/officeDocument/2006/math">
                      <m:r>
                        <a:rPr lang="en-US" sz="3000" b="0" i="1" smtClean="0">
                          <a:latin typeface="Cambria Math" panose="02040503050406030204" pitchFamily="18" charset="0"/>
                        </a:rPr>
                        <m:t> </m:t>
                      </m:r>
                    </m:oMath>
                    <m:oMath xmlns:m="http://schemas.openxmlformats.org/officeDocument/2006/math">
                      <m:sSub>
                        <m:sSubPr>
                          <m:ctrlPr>
                            <a:rPr lang="en-US" sz="3000" i="1">
                              <a:latin typeface="Cambria Math" panose="02040503050406030204" pitchFamily="18" charset="0"/>
                            </a:rPr>
                          </m:ctrlPr>
                        </m:sSubPr>
                        <m:e>
                          <m:acc>
                            <m:accPr>
                              <m:chr m:val="⃗"/>
                              <m:ctrlPr>
                                <a:rPr lang="en-US" sz="3000" i="1">
                                  <a:latin typeface="Cambria Math" panose="02040503050406030204" pitchFamily="18" charset="0"/>
                                </a:rPr>
                              </m:ctrlPr>
                            </m:accPr>
                            <m:e>
                              <m:r>
                                <m:rPr>
                                  <m:nor/>
                                </m:rPr>
                                <a:rPr lang="en-US" sz="3000">
                                  <a:latin typeface="Cambria Math" panose="02040503050406030204" pitchFamily="18" charset="0"/>
                                </a:rPr>
                                <m:t>llk</m:t>
                              </m:r>
                            </m:e>
                          </m:acc>
                        </m:e>
                        <m:sub>
                          <m:r>
                            <a:rPr lang="en-US" sz="3000" i="1">
                              <a:latin typeface="Cambria Math" panose="02040503050406030204" pitchFamily="18" charset="0"/>
                            </a:rPr>
                            <m:t>𝑡𝑒𝑠𝑡</m:t>
                          </m:r>
                          <m:r>
                            <a:rPr lang="en-US" sz="3000" i="1">
                              <a:latin typeface="Cambria Math" panose="02040503050406030204" pitchFamily="18" charset="0"/>
                            </a:rPr>
                            <m:t>,</m:t>
                          </m:r>
                          <m:r>
                            <a:rPr lang="en-US" sz="3000" i="1">
                              <a:latin typeface="Cambria Math" panose="02040503050406030204" pitchFamily="18" charset="0"/>
                            </a:rPr>
                            <m:t>𝑢𝑏𝑚</m:t>
                          </m:r>
                        </m:sub>
                      </m:sSub>
                      <m:r>
                        <a:rPr lang="en-US" sz="3000" i="1">
                          <a:latin typeface="Cambria Math" panose="02040503050406030204" pitchFamily="18" charset="0"/>
                        </a:rPr>
                        <m:t>=</m:t>
                      </m:r>
                      <m:r>
                        <m:rPr>
                          <m:nor/>
                        </m:rPr>
                        <a:rPr lang="en-US" sz="3000">
                          <a:latin typeface="Cambria Math" panose="02040503050406030204" pitchFamily="18" charset="0"/>
                        </a:rPr>
                        <m:t>Pr</m:t>
                      </m:r>
                      <m:d>
                        <m:dPr>
                          <m:ctrlPr>
                            <a:rPr lang="en-US" sz="3000" i="1">
                              <a:latin typeface="Cambria Math" panose="02040503050406030204" pitchFamily="18" charset="0"/>
                            </a:rPr>
                          </m:ctrlPr>
                        </m:dPr>
                        <m:e>
                          <m:r>
                            <a:rPr lang="en-US" sz="3000" i="1">
                              <a:latin typeface="Cambria Math" panose="02040503050406030204" pitchFamily="18" charset="0"/>
                            </a:rPr>
                            <m:t>𝑖</m:t>
                          </m:r>
                        </m:e>
                        <m:e>
                          <m:sSub>
                            <m:sSubPr>
                              <m:ctrlPr>
                                <a:rPr lang="en-US" sz="3000" i="1">
                                  <a:latin typeface="Cambria Math" panose="02040503050406030204" pitchFamily="18" charset="0"/>
                                </a:rPr>
                              </m:ctrlPr>
                            </m:sSubPr>
                            <m:e>
                              <m:r>
                                <a:rPr lang="en-US" sz="3000" b="1" i="1">
                                  <a:latin typeface="Cambria Math" panose="02040503050406030204" pitchFamily="18" charset="0"/>
                                </a:rPr>
                                <m:t>𝒐</m:t>
                              </m:r>
                            </m:e>
                            <m:sub>
                              <m:r>
                                <a:rPr lang="en-US" sz="3000" i="1">
                                  <a:latin typeface="Cambria Math" panose="02040503050406030204" pitchFamily="18" charset="0"/>
                                </a:rPr>
                                <m:t>𝑡𝑒𝑠𝑡</m:t>
                              </m:r>
                            </m:sub>
                          </m:sSub>
                          <m:r>
                            <a:rPr lang="en-US" sz="3000" i="1">
                              <a:latin typeface="Cambria Math" panose="02040503050406030204" pitchFamily="18" charset="0"/>
                            </a:rPr>
                            <m:t>,</m:t>
                          </m:r>
                          <m:sSub>
                            <m:sSubPr>
                              <m:ctrlPr>
                                <a:rPr lang="en-US" sz="3000" i="1">
                                  <a:latin typeface="Cambria Math" panose="02040503050406030204" pitchFamily="18" charset="0"/>
                                </a:rPr>
                              </m:ctrlPr>
                            </m:sSubPr>
                            <m:e>
                              <m:r>
                                <a:rPr lang="el-GR" sz="3000" i="1">
                                  <a:latin typeface="Cambria Math" panose="02040503050406030204" pitchFamily="18" charset="0"/>
                                  <a:ea typeface="Cambria Math" panose="02040503050406030204" pitchFamily="18" charset="0"/>
                                </a:rPr>
                                <m:t>𝜆</m:t>
                              </m:r>
                            </m:e>
                            <m:sub>
                              <m:r>
                                <a:rPr lang="en-US" sz="3000" i="1">
                                  <a:latin typeface="Cambria Math" panose="02040503050406030204" pitchFamily="18" charset="0"/>
                                </a:rPr>
                                <m:t>𝑢𝑏𝑚</m:t>
                              </m:r>
                            </m:sub>
                          </m:sSub>
                        </m:e>
                      </m:d>
                    </m:oMath>
                    <m:oMath xmlns:m="http://schemas.openxmlformats.org/officeDocument/2006/math">
                      <m:r>
                        <a:rPr lang="en-US" sz="3000" b="0" i="1" smtClean="0">
                          <a:latin typeface="Cambria Math" panose="02040503050406030204" pitchFamily="18" charset="0"/>
                        </a:rPr>
                        <m:t> </m:t>
                      </m:r>
                    </m:oMath>
                    <m:oMath xmlns:m="http://schemas.openxmlformats.org/officeDocument/2006/math">
                      <m:sSub>
                        <m:sSubPr>
                          <m:ctrlPr>
                            <a:rPr lang="en-US" sz="3000" i="1">
                              <a:latin typeface="Cambria Math" panose="02040503050406030204" pitchFamily="18" charset="0"/>
                            </a:rPr>
                          </m:ctrlPr>
                        </m:sSubPr>
                        <m:e>
                          <m:acc>
                            <m:accPr>
                              <m:chr m:val="⃗"/>
                              <m:ctrlPr>
                                <a:rPr lang="en-US" sz="3000" i="1">
                                  <a:latin typeface="Cambria Math" panose="02040503050406030204" pitchFamily="18" charset="0"/>
                                </a:rPr>
                              </m:ctrlPr>
                            </m:accPr>
                            <m:e>
                              <m:r>
                                <m:rPr>
                                  <m:nor/>
                                </m:rPr>
                                <a:rPr lang="en-US" sz="3000">
                                  <a:latin typeface="Cambria Math" panose="02040503050406030204" pitchFamily="18" charset="0"/>
                                </a:rPr>
                                <m:t>llk</m:t>
                              </m:r>
                            </m:e>
                          </m:acc>
                        </m:e>
                        <m:sub>
                          <m:r>
                            <a:rPr lang="en-US" sz="3000" i="1">
                              <a:latin typeface="Cambria Math" panose="02040503050406030204" pitchFamily="18" charset="0"/>
                            </a:rPr>
                            <m:t>𝑡𝑒𝑠𝑡</m:t>
                          </m:r>
                          <m:r>
                            <a:rPr lang="en-US" sz="3000" i="1">
                              <a:latin typeface="Cambria Math" panose="02040503050406030204" pitchFamily="18" charset="0"/>
                            </a:rPr>
                            <m:t>,</m:t>
                          </m:r>
                          <m:r>
                            <a:rPr lang="en-US" sz="3000" i="1">
                              <a:latin typeface="Cambria Math" panose="02040503050406030204" pitchFamily="18" charset="0"/>
                            </a:rPr>
                            <m:t>𝑚𝑜𝑑𝑒𝑙𝑠</m:t>
                          </m:r>
                        </m:sub>
                      </m:sSub>
                      <m:r>
                        <a:rPr lang="en-US" sz="3000" i="1">
                          <a:latin typeface="Cambria Math" panose="02040503050406030204" pitchFamily="18" charset="0"/>
                        </a:rPr>
                        <m:t>=</m:t>
                      </m:r>
                      <m:r>
                        <m:rPr>
                          <m:nor/>
                        </m:rPr>
                        <a:rPr lang="en-US" sz="3000">
                          <a:latin typeface="Cambria Math" panose="02040503050406030204" pitchFamily="18" charset="0"/>
                        </a:rPr>
                        <m:t>Pr</m:t>
                      </m:r>
                      <m:d>
                        <m:dPr>
                          <m:ctrlPr>
                            <a:rPr lang="en-US" sz="3000" i="1">
                              <a:latin typeface="Cambria Math" panose="02040503050406030204" pitchFamily="18" charset="0"/>
                            </a:rPr>
                          </m:ctrlPr>
                        </m:dPr>
                        <m:e>
                          <m:r>
                            <a:rPr lang="en-US" sz="3000" i="1">
                              <a:latin typeface="Cambria Math" panose="02040503050406030204" pitchFamily="18" charset="0"/>
                            </a:rPr>
                            <m:t>𝑖</m:t>
                          </m:r>
                        </m:e>
                        <m:e>
                          <m:sSub>
                            <m:sSubPr>
                              <m:ctrlPr>
                                <a:rPr lang="en-US" sz="3000" i="1">
                                  <a:latin typeface="Cambria Math" panose="02040503050406030204" pitchFamily="18" charset="0"/>
                                </a:rPr>
                              </m:ctrlPr>
                            </m:sSubPr>
                            <m:e>
                              <m:r>
                                <a:rPr lang="en-US" sz="3000" b="1" i="1">
                                  <a:latin typeface="Cambria Math" panose="02040503050406030204" pitchFamily="18" charset="0"/>
                                </a:rPr>
                                <m:t>𝒐</m:t>
                              </m:r>
                            </m:e>
                            <m:sub>
                              <m:r>
                                <a:rPr lang="en-US" sz="3000" i="1">
                                  <a:latin typeface="Cambria Math" panose="02040503050406030204" pitchFamily="18" charset="0"/>
                                </a:rPr>
                                <m:t>𝑡𝑒𝑠𝑡</m:t>
                              </m:r>
                            </m:sub>
                          </m:sSub>
                          <m:r>
                            <a:rPr lang="en-US" sz="3000" i="1">
                              <a:latin typeface="Cambria Math" panose="02040503050406030204" pitchFamily="18" charset="0"/>
                            </a:rPr>
                            <m:t>,</m:t>
                          </m:r>
                          <m:sSub>
                            <m:sSubPr>
                              <m:ctrlPr>
                                <a:rPr lang="en-US" sz="3000" i="1">
                                  <a:latin typeface="Cambria Math" panose="02040503050406030204" pitchFamily="18" charset="0"/>
                                </a:rPr>
                              </m:ctrlPr>
                            </m:sSubPr>
                            <m:e>
                              <m:r>
                                <a:rPr lang="el-GR" sz="3000" i="1">
                                  <a:latin typeface="Cambria Math" panose="02040503050406030204" pitchFamily="18" charset="0"/>
                                  <a:ea typeface="Cambria Math" panose="02040503050406030204" pitchFamily="18" charset="0"/>
                                </a:rPr>
                                <m:t>𝜆</m:t>
                              </m:r>
                            </m:e>
                            <m:sub>
                              <m:r>
                                <a:rPr lang="en-US" sz="3000" i="1">
                                  <a:latin typeface="Cambria Math" panose="02040503050406030204" pitchFamily="18" charset="0"/>
                                </a:rPr>
                                <m:t>𝑚𝑜𝑑𝑒𝑙𝑠</m:t>
                              </m:r>
                            </m:sub>
                          </m:sSub>
                        </m:e>
                      </m:d>
                    </m:oMath>
                    <m:oMath xmlns:m="http://schemas.openxmlformats.org/officeDocument/2006/math">
                      <m:r>
                        <a:rPr lang="en-US" sz="3000" b="0" i="1" smtClean="0">
                          <a:latin typeface="Cambria Math" panose="02040503050406030204" pitchFamily="18" charset="0"/>
                        </a:rPr>
                        <m:t> </m:t>
                      </m:r>
                    </m:oMath>
                    <m:oMath xmlns:m="http://schemas.openxmlformats.org/officeDocument/2006/math">
                      <m:r>
                        <m:rPr>
                          <m:nor/>
                        </m:rPr>
                        <a:rPr lang="en-US" sz="3000">
                          <a:latin typeface="Cambria Math" panose="02040503050406030204" pitchFamily="18" charset="0"/>
                        </a:rPr>
                        <m:t>Pr</m:t>
                      </m:r>
                      <m:d>
                        <m:dPr>
                          <m:ctrlPr>
                            <a:rPr lang="en-US" sz="3000" i="1">
                              <a:latin typeface="Cambria Math" panose="02040503050406030204" pitchFamily="18" charset="0"/>
                            </a:rPr>
                          </m:ctrlPr>
                        </m:dPr>
                        <m:e>
                          <m:r>
                            <a:rPr lang="en-US" sz="3000" i="1">
                              <a:latin typeface="Cambria Math" panose="02040503050406030204" pitchFamily="18" charset="0"/>
                            </a:rPr>
                            <m:t>𝑖</m:t>
                          </m:r>
                        </m:e>
                        <m:e>
                          <m:sSub>
                            <m:sSubPr>
                              <m:ctrlPr>
                                <a:rPr lang="en-US" sz="3000" i="1">
                                  <a:latin typeface="Cambria Math" panose="02040503050406030204" pitchFamily="18" charset="0"/>
                                </a:rPr>
                              </m:ctrlPr>
                            </m:sSubPr>
                            <m:e>
                              <m:acc>
                                <m:accPr>
                                  <m:chr m:val="⃗"/>
                                  <m:ctrlPr>
                                    <a:rPr lang="en-US" sz="3000" i="1">
                                      <a:latin typeface="Cambria Math" panose="02040503050406030204" pitchFamily="18" charset="0"/>
                                    </a:rPr>
                                  </m:ctrlPr>
                                </m:accPr>
                                <m:e>
                                  <m:r>
                                    <a:rPr lang="en-US" sz="3000" i="1">
                                      <a:latin typeface="Cambria Math" panose="02040503050406030204" pitchFamily="18" charset="0"/>
                                    </a:rPr>
                                    <m:t>𝑥</m:t>
                                  </m:r>
                                </m:e>
                              </m:acc>
                            </m:e>
                            <m:sub>
                              <m:r>
                                <a:rPr lang="en-US" sz="3000" i="1">
                                  <a:latin typeface="Cambria Math" panose="02040503050406030204" pitchFamily="18" charset="0"/>
                                </a:rPr>
                                <m:t>𝑡</m:t>
                              </m:r>
                            </m:sub>
                          </m:sSub>
                          <m:r>
                            <a:rPr lang="en-US" sz="3000" i="1">
                              <a:latin typeface="Cambria Math" panose="02040503050406030204" pitchFamily="18" charset="0"/>
                            </a:rPr>
                            <m:t>,</m:t>
                          </m:r>
                          <m:r>
                            <a:rPr lang="en-US" sz="3000" i="1">
                              <a:latin typeface="Cambria Math" panose="02040503050406030204" pitchFamily="18" charset="0"/>
                              <a:ea typeface="Cambria Math" panose="02040503050406030204" pitchFamily="18" charset="0"/>
                            </a:rPr>
                            <m:t>𝜆</m:t>
                          </m:r>
                        </m:e>
                      </m:d>
                      <m:r>
                        <a:rPr lang="en-US" sz="3000" i="1">
                          <a:latin typeface="Cambria Math" panose="02040503050406030204" pitchFamily="18" charset="0"/>
                          <a:ea typeface="Cambria Math" panose="02040503050406030204" pitchFamily="18" charset="0"/>
                        </a:rPr>
                        <m:t>=</m:t>
                      </m:r>
                      <m:f>
                        <m:fPr>
                          <m:ctrlPr>
                            <a:rPr lang="en-US" sz="3000" i="1">
                              <a:latin typeface="Cambria Math" panose="02040503050406030204" pitchFamily="18" charset="0"/>
                              <a:ea typeface="Cambria Math" panose="02040503050406030204" pitchFamily="18" charset="0"/>
                            </a:rPr>
                          </m:ctrlPr>
                        </m:fPr>
                        <m:num>
                          <m:sSub>
                            <m:sSubPr>
                              <m:ctrlPr>
                                <a:rPr lang="en-US" sz="3000" i="1">
                                  <a:latin typeface="Cambria Math" panose="02040503050406030204" pitchFamily="18" charset="0"/>
                                  <a:ea typeface="Cambria Math" panose="02040503050406030204" pitchFamily="18" charset="0"/>
                                </a:rPr>
                              </m:ctrlPr>
                            </m:sSubPr>
                            <m:e>
                              <m:r>
                                <a:rPr lang="en-US" sz="3000" i="1" smtClean="0">
                                  <a:latin typeface="Cambria Math" panose="02040503050406030204" pitchFamily="18" charset="0"/>
                                  <a:ea typeface="Cambria Math" panose="02040503050406030204" pitchFamily="18" charset="0"/>
                                </a:rPr>
                                <m:t>𝜌</m:t>
                              </m:r>
                            </m:e>
                            <m:sub>
                              <m:r>
                                <a:rPr lang="en-US" sz="3000" i="1">
                                  <a:latin typeface="Cambria Math" panose="02040503050406030204" pitchFamily="18" charset="0"/>
                                  <a:ea typeface="Cambria Math" panose="02040503050406030204" pitchFamily="18" charset="0"/>
                                </a:rPr>
                                <m:t>𝑖</m:t>
                              </m:r>
                            </m:sub>
                          </m:sSub>
                          <m:r>
                            <a:rPr lang="en-US" sz="3000" i="1">
                              <a:latin typeface="Cambria Math" panose="02040503050406030204" pitchFamily="18" charset="0"/>
                              <a:ea typeface="Cambria Math" panose="02040503050406030204" pitchFamily="18" charset="0"/>
                            </a:rPr>
                            <m:t>𝑔</m:t>
                          </m:r>
                          <m:d>
                            <m:dPr>
                              <m:ctrlPr>
                                <a:rPr lang="en-US" sz="3000" i="1">
                                  <a:latin typeface="Cambria Math" panose="02040503050406030204" pitchFamily="18" charset="0"/>
                                  <a:ea typeface="Cambria Math" panose="02040503050406030204" pitchFamily="18" charset="0"/>
                                </a:rPr>
                              </m:ctrlPr>
                            </m:dPr>
                            <m:e>
                              <m:sSub>
                                <m:sSubPr>
                                  <m:ctrlPr>
                                    <a:rPr lang="en-US" sz="3000" i="1">
                                      <a:latin typeface="Cambria Math" panose="02040503050406030204" pitchFamily="18" charset="0"/>
                                    </a:rPr>
                                  </m:ctrlPr>
                                </m:sSubPr>
                                <m:e>
                                  <m:acc>
                                    <m:accPr>
                                      <m:chr m:val="⃗"/>
                                      <m:ctrlPr>
                                        <a:rPr lang="en-US" sz="3000" i="1">
                                          <a:latin typeface="Cambria Math" panose="02040503050406030204" pitchFamily="18" charset="0"/>
                                        </a:rPr>
                                      </m:ctrlPr>
                                    </m:accPr>
                                    <m:e>
                                      <m:r>
                                        <a:rPr lang="en-US" sz="3000" i="1">
                                          <a:latin typeface="Cambria Math" panose="02040503050406030204" pitchFamily="18" charset="0"/>
                                        </a:rPr>
                                        <m:t>𝑥</m:t>
                                      </m:r>
                                    </m:e>
                                  </m:acc>
                                </m:e>
                                <m:sub>
                                  <m:r>
                                    <a:rPr lang="en-US" sz="3000" i="1">
                                      <a:latin typeface="Cambria Math" panose="02040503050406030204" pitchFamily="18" charset="0"/>
                                    </a:rPr>
                                    <m:t>𝑡</m:t>
                                  </m:r>
                                </m:sub>
                              </m:sSub>
                            </m:e>
                            <m:e>
                              <m:sSub>
                                <m:sSubPr>
                                  <m:ctrlPr>
                                    <a:rPr lang="en-US" sz="3000" i="1">
                                      <a:latin typeface="Cambria Math" panose="02040503050406030204" pitchFamily="18" charset="0"/>
                                      <a:ea typeface="Cambria Math" panose="02040503050406030204" pitchFamily="18" charset="0"/>
                                    </a:rPr>
                                  </m:ctrlPr>
                                </m:sSubPr>
                                <m:e>
                                  <m:acc>
                                    <m:accPr>
                                      <m:chr m:val="⃗"/>
                                      <m:ctrlPr>
                                        <a:rPr lang="en-US" sz="3000" i="1">
                                          <a:latin typeface="Cambria Math" panose="02040503050406030204" pitchFamily="18" charset="0"/>
                                          <a:ea typeface="Cambria Math" panose="02040503050406030204" pitchFamily="18" charset="0"/>
                                        </a:rPr>
                                      </m:ctrlPr>
                                    </m:accPr>
                                    <m:e>
                                      <m:r>
                                        <a:rPr lang="en-US" sz="3000" i="1">
                                          <a:latin typeface="Cambria Math" panose="02040503050406030204" pitchFamily="18" charset="0"/>
                                          <a:ea typeface="Cambria Math" panose="02040503050406030204" pitchFamily="18" charset="0"/>
                                        </a:rPr>
                                        <m:t>𝜇</m:t>
                                      </m:r>
                                    </m:e>
                                  </m:acc>
                                </m:e>
                                <m:sub>
                                  <m:r>
                                    <a:rPr lang="en-US" sz="3000" i="1">
                                      <a:latin typeface="Cambria Math" panose="02040503050406030204" pitchFamily="18" charset="0"/>
                                      <a:ea typeface="Cambria Math" panose="02040503050406030204" pitchFamily="18" charset="0"/>
                                    </a:rPr>
                                    <m:t>𝑖</m:t>
                                  </m:r>
                                </m:sub>
                              </m:sSub>
                              <m:r>
                                <a:rPr lang="en-US" sz="3000" i="1">
                                  <a:latin typeface="Cambria Math" panose="02040503050406030204" pitchFamily="18" charset="0"/>
                                  <a:ea typeface="Cambria Math" panose="02040503050406030204" pitchFamily="18" charset="0"/>
                                </a:rPr>
                                <m:t>,</m:t>
                              </m:r>
                              <m:sSub>
                                <m:sSubPr>
                                  <m:ctrlPr>
                                    <a:rPr lang="en-US" sz="3000" i="1">
                                      <a:latin typeface="Cambria Math" panose="02040503050406030204" pitchFamily="18" charset="0"/>
                                      <a:ea typeface="Cambria Math" panose="02040503050406030204" pitchFamily="18" charset="0"/>
                                    </a:rPr>
                                  </m:ctrlPr>
                                </m:sSubPr>
                                <m:e>
                                  <m:r>
                                    <a:rPr lang="en-US" sz="3000" b="1" i="1">
                                      <a:latin typeface="Cambria Math" panose="02040503050406030204" pitchFamily="18" charset="0"/>
                                      <a:ea typeface="Cambria Math" panose="02040503050406030204" pitchFamily="18" charset="0"/>
                                    </a:rPr>
                                    <m:t>𝚺</m:t>
                                  </m:r>
                                </m:e>
                                <m:sub>
                                  <m:r>
                                    <a:rPr lang="en-US" sz="3000" i="1">
                                      <a:latin typeface="Cambria Math" panose="02040503050406030204" pitchFamily="18" charset="0"/>
                                      <a:ea typeface="Cambria Math" panose="02040503050406030204" pitchFamily="18" charset="0"/>
                                    </a:rPr>
                                    <m:t>𝑖</m:t>
                                  </m:r>
                                </m:sub>
                              </m:sSub>
                            </m:e>
                          </m:d>
                        </m:num>
                        <m:den>
                          <m:nary>
                            <m:naryPr>
                              <m:chr m:val="∑"/>
                              <m:ctrlPr>
                                <a:rPr lang="en-US" sz="3000" i="1">
                                  <a:latin typeface="Cambria Math" panose="02040503050406030204" pitchFamily="18" charset="0"/>
                                  <a:ea typeface="Cambria Math" panose="02040503050406030204" pitchFamily="18" charset="0"/>
                                </a:rPr>
                              </m:ctrlPr>
                            </m:naryPr>
                            <m:sub>
                              <m:r>
                                <m:rPr>
                                  <m:brk m:alnAt="23"/>
                                </m:rPr>
                                <a:rPr lang="en-US" sz="3000" i="1">
                                  <a:latin typeface="Cambria Math" panose="02040503050406030204" pitchFamily="18" charset="0"/>
                                  <a:ea typeface="Cambria Math" panose="02040503050406030204" pitchFamily="18" charset="0"/>
                                </a:rPr>
                                <m:t>𝑘</m:t>
                              </m:r>
                              <m:r>
                                <a:rPr lang="en-US" sz="3000" i="1">
                                  <a:latin typeface="Cambria Math" panose="02040503050406030204" pitchFamily="18" charset="0"/>
                                  <a:ea typeface="Cambria Math" panose="02040503050406030204" pitchFamily="18" charset="0"/>
                                </a:rPr>
                                <m:t>=1</m:t>
                              </m:r>
                            </m:sub>
                            <m:sup>
                              <m:r>
                                <a:rPr lang="en-US" sz="3000" i="1">
                                  <a:latin typeface="Cambria Math" panose="02040503050406030204" pitchFamily="18" charset="0"/>
                                  <a:ea typeface="Cambria Math" panose="02040503050406030204" pitchFamily="18" charset="0"/>
                                </a:rPr>
                                <m:t>𝐶</m:t>
                              </m:r>
                            </m:sup>
                            <m:e>
                              <m:sSub>
                                <m:sSubPr>
                                  <m:ctrlPr>
                                    <a:rPr lang="en-US" sz="3000" i="1">
                                      <a:latin typeface="Cambria Math" panose="02040503050406030204" pitchFamily="18" charset="0"/>
                                      <a:ea typeface="Cambria Math" panose="02040503050406030204" pitchFamily="18" charset="0"/>
                                    </a:rPr>
                                  </m:ctrlPr>
                                </m:sSubPr>
                                <m:e>
                                  <m:r>
                                    <a:rPr lang="en-US" sz="3000" i="1" smtClean="0">
                                      <a:latin typeface="Cambria Math" panose="02040503050406030204" pitchFamily="18" charset="0"/>
                                      <a:ea typeface="Cambria Math" panose="02040503050406030204" pitchFamily="18" charset="0"/>
                                    </a:rPr>
                                    <m:t>𝜌</m:t>
                                  </m:r>
                                </m:e>
                                <m:sub>
                                  <m:r>
                                    <a:rPr lang="en-US" sz="3000" i="1">
                                      <a:latin typeface="Cambria Math" panose="02040503050406030204" pitchFamily="18" charset="0"/>
                                      <a:ea typeface="Cambria Math" panose="02040503050406030204" pitchFamily="18" charset="0"/>
                                    </a:rPr>
                                    <m:t>𝑘</m:t>
                                  </m:r>
                                </m:sub>
                              </m:sSub>
                              <m:r>
                                <a:rPr lang="en-US" sz="3000" i="1">
                                  <a:latin typeface="Cambria Math" panose="02040503050406030204" pitchFamily="18" charset="0"/>
                                  <a:ea typeface="Cambria Math" panose="02040503050406030204" pitchFamily="18" charset="0"/>
                                </a:rPr>
                                <m:t>𝑔</m:t>
                              </m:r>
                              <m:d>
                                <m:dPr>
                                  <m:ctrlPr>
                                    <a:rPr lang="en-US" sz="3000" i="1">
                                      <a:latin typeface="Cambria Math" panose="02040503050406030204" pitchFamily="18" charset="0"/>
                                      <a:ea typeface="Cambria Math" panose="02040503050406030204" pitchFamily="18" charset="0"/>
                                    </a:rPr>
                                  </m:ctrlPr>
                                </m:dPr>
                                <m:e>
                                  <m:sSub>
                                    <m:sSubPr>
                                      <m:ctrlPr>
                                        <a:rPr lang="en-US" sz="3000" i="1">
                                          <a:latin typeface="Cambria Math" panose="02040503050406030204" pitchFamily="18" charset="0"/>
                                        </a:rPr>
                                      </m:ctrlPr>
                                    </m:sSubPr>
                                    <m:e>
                                      <m:acc>
                                        <m:accPr>
                                          <m:chr m:val="⃗"/>
                                          <m:ctrlPr>
                                            <a:rPr lang="en-US" sz="3000" i="1">
                                              <a:latin typeface="Cambria Math" panose="02040503050406030204" pitchFamily="18" charset="0"/>
                                            </a:rPr>
                                          </m:ctrlPr>
                                        </m:accPr>
                                        <m:e>
                                          <m:r>
                                            <a:rPr lang="en-US" sz="3000" i="1">
                                              <a:latin typeface="Cambria Math" panose="02040503050406030204" pitchFamily="18" charset="0"/>
                                            </a:rPr>
                                            <m:t>𝑥</m:t>
                                          </m:r>
                                        </m:e>
                                      </m:acc>
                                    </m:e>
                                    <m:sub>
                                      <m:r>
                                        <a:rPr lang="en-US" sz="3000" i="1">
                                          <a:latin typeface="Cambria Math" panose="02040503050406030204" pitchFamily="18" charset="0"/>
                                        </a:rPr>
                                        <m:t>𝑘</m:t>
                                      </m:r>
                                    </m:sub>
                                  </m:sSub>
                                </m:e>
                                <m:e>
                                  <m:sSub>
                                    <m:sSubPr>
                                      <m:ctrlPr>
                                        <a:rPr lang="en-US" sz="3000" i="1">
                                          <a:latin typeface="Cambria Math" panose="02040503050406030204" pitchFamily="18" charset="0"/>
                                          <a:ea typeface="Cambria Math" panose="02040503050406030204" pitchFamily="18" charset="0"/>
                                        </a:rPr>
                                      </m:ctrlPr>
                                    </m:sSubPr>
                                    <m:e>
                                      <m:acc>
                                        <m:accPr>
                                          <m:chr m:val="⃗"/>
                                          <m:ctrlPr>
                                            <a:rPr lang="en-US" sz="3000" i="1">
                                              <a:latin typeface="Cambria Math" panose="02040503050406030204" pitchFamily="18" charset="0"/>
                                              <a:ea typeface="Cambria Math" panose="02040503050406030204" pitchFamily="18" charset="0"/>
                                            </a:rPr>
                                          </m:ctrlPr>
                                        </m:accPr>
                                        <m:e>
                                          <m:r>
                                            <a:rPr lang="en-US" sz="3000" i="1">
                                              <a:latin typeface="Cambria Math" panose="02040503050406030204" pitchFamily="18" charset="0"/>
                                              <a:ea typeface="Cambria Math" panose="02040503050406030204" pitchFamily="18" charset="0"/>
                                            </a:rPr>
                                            <m:t>𝜇</m:t>
                                          </m:r>
                                        </m:e>
                                      </m:acc>
                                    </m:e>
                                    <m:sub>
                                      <m:r>
                                        <a:rPr lang="en-US" sz="3000" i="1">
                                          <a:latin typeface="Cambria Math" panose="02040503050406030204" pitchFamily="18" charset="0"/>
                                          <a:ea typeface="Cambria Math" panose="02040503050406030204" pitchFamily="18" charset="0"/>
                                        </a:rPr>
                                        <m:t>𝑘</m:t>
                                      </m:r>
                                    </m:sub>
                                  </m:sSub>
                                  <m:r>
                                    <a:rPr lang="en-US" sz="3000" i="1">
                                      <a:latin typeface="Cambria Math" panose="02040503050406030204" pitchFamily="18" charset="0"/>
                                      <a:ea typeface="Cambria Math" panose="02040503050406030204" pitchFamily="18" charset="0"/>
                                    </a:rPr>
                                    <m:t>,</m:t>
                                  </m:r>
                                  <m:sSub>
                                    <m:sSubPr>
                                      <m:ctrlPr>
                                        <a:rPr lang="en-US" sz="3000" i="1">
                                          <a:latin typeface="Cambria Math" panose="02040503050406030204" pitchFamily="18" charset="0"/>
                                          <a:ea typeface="Cambria Math" panose="02040503050406030204" pitchFamily="18" charset="0"/>
                                        </a:rPr>
                                      </m:ctrlPr>
                                    </m:sSubPr>
                                    <m:e>
                                      <m:r>
                                        <a:rPr lang="en-US" sz="3000" b="1" i="1">
                                          <a:latin typeface="Cambria Math" panose="02040503050406030204" pitchFamily="18" charset="0"/>
                                          <a:ea typeface="Cambria Math" panose="02040503050406030204" pitchFamily="18" charset="0"/>
                                        </a:rPr>
                                        <m:t>𝚺</m:t>
                                      </m:r>
                                    </m:e>
                                    <m:sub>
                                      <m:r>
                                        <a:rPr lang="en-US" sz="3000" i="1">
                                          <a:latin typeface="Cambria Math" panose="02040503050406030204" pitchFamily="18" charset="0"/>
                                          <a:ea typeface="Cambria Math" panose="02040503050406030204" pitchFamily="18" charset="0"/>
                                        </a:rPr>
                                        <m:t>𝑘</m:t>
                                      </m:r>
                                    </m:sub>
                                  </m:sSub>
                                </m:e>
                              </m:d>
                            </m:e>
                          </m:nary>
                        </m:den>
                      </m:f>
                    </m:oMath>
                  </m:oMathPara>
                </a14:m>
                <a:endParaRPr lang="en-US" sz="3000" dirty="0"/>
              </a:p>
            </p:txBody>
          </p:sp>
        </mc:Choice>
        <mc:Fallback xmlns="">
          <p:sp>
            <p:nvSpPr>
              <p:cNvPr id="4" name="TextBox 3"/>
              <p:cNvSpPr txBox="1">
                <a:spLocks noRot="1" noChangeAspect="1" noMove="1" noResize="1" noEditPoints="1" noAdjustHandles="1" noChangeArrowheads="1" noChangeShapeType="1" noTextEdit="1"/>
              </p:cNvSpPr>
              <p:nvPr/>
            </p:nvSpPr>
            <p:spPr>
              <a:xfrm>
                <a:off x="594692" y="1979521"/>
                <a:ext cx="11002616" cy="4104522"/>
              </a:xfrm>
              <a:prstGeom prst="rect">
                <a:avLst/>
              </a:prstGeom>
              <a:blipFill rotWithShape="0">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5905556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Methods – </a:t>
            </a:r>
            <a:r>
              <a:rPr lang="en-US" dirty="0" err="1"/>
              <a:t>Mahalanobis</a:t>
            </a:r>
            <a:r>
              <a:rPr lang="en-US" dirty="0"/>
              <a:t> Distance</a:t>
            </a:r>
          </a:p>
        </p:txBody>
      </p:sp>
      <mc:AlternateContent xmlns:mc="http://schemas.openxmlformats.org/markup-compatibility/2006" xmlns:a14="http://schemas.microsoft.com/office/drawing/2010/main">
        <mc:Choice Requires="a14">
          <p:sp>
            <p:nvSpPr>
              <p:cNvPr id="4" name="TextBox 3"/>
              <p:cNvSpPr txBox="1"/>
              <p:nvPr/>
            </p:nvSpPr>
            <p:spPr>
              <a:xfrm>
                <a:off x="594692" y="1979521"/>
                <a:ext cx="11002616" cy="3523337"/>
              </a:xfrm>
              <a:prstGeom prst="rect">
                <a:avLst/>
              </a:prstGeom>
              <a:noFill/>
            </p:spPr>
            <p:txBody>
              <a:bodyPr wrap="square" lIns="0" tIns="0" rIns="0" bIns="0" rtlCol="0">
                <a:spAutoFit/>
              </a:bodyPr>
              <a:lstStyle/>
              <a:p>
                <a:pPr algn="ctr"/>
                <a14:m>
                  <m:oMathPara xmlns:m="http://schemas.openxmlformats.org/officeDocument/2006/math">
                    <m:oMathParaPr>
                      <m:jc m:val="center"/>
                    </m:oMathParaPr>
                    <m:oMath xmlns:m="http://schemas.openxmlformats.org/officeDocument/2006/math">
                      <m:sSub>
                        <m:sSubPr>
                          <m:ctrlPr>
                            <a:rPr lang="en-US" sz="3000" b="0" i="1" smtClean="0">
                              <a:latin typeface="Cambria Math" panose="02040503050406030204" pitchFamily="18" charset="0"/>
                            </a:rPr>
                          </m:ctrlPr>
                        </m:sSubPr>
                        <m:e>
                          <m:r>
                            <a:rPr lang="en-US" sz="3000" b="0" i="1" smtClean="0">
                              <a:latin typeface="Cambria Math" panose="02040503050406030204" pitchFamily="18" charset="0"/>
                            </a:rPr>
                            <m:t>𝑑</m:t>
                          </m:r>
                        </m:e>
                        <m:sub>
                          <m:sSub>
                            <m:sSubPr>
                              <m:ctrlPr>
                                <a:rPr lang="en-US" sz="3000" b="0" i="1" smtClean="0">
                                  <a:latin typeface="Cambria Math" panose="02040503050406030204" pitchFamily="18" charset="0"/>
                                </a:rPr>
                              </m:ctrlPr>
                            </m:sSubPr>
                            <m:e>
                              <m:r>
                                <a:rPr lang="en-US" sz="3000" b="0" i="1" smtClean="0">
                                  <a:latin typeface="Cambria Math" panose="02040503050406030204" pitchFamily="18" charset="0"/>
                                </a:rPr>
                                <m:t>𝑠</m:t>
                              </m:r>
                            </m:e>
                            <m:sub>
                              <m:r>
                                <a:rPr lang="en-US" sz="3000" b="0" i="1" smtClean="0">
                                  <a:latin typeface="Cambria Math" panose="02040503050406030204" pitchFamily="18" charset="0"/>
                                </a:rPr>
                                <m:t>𝑒𝑛</m:t>
                              </m:r>
                            </m:sub>
                          </m:sSub>
                          <m:r>
                            <a:rPr lang="en-US" sz="3000" b="0" i="1" smtClean="0">
                              <a:latin typeface="Cambria Math" panose="02040503050406030204" pitchFamily="18" charset="0"/>
                            </a:rPr>
                            <m:t>,</m:t>
                          </m:r>
                          <m:sSub>
                            <m:sSubPr>
                              <m:ctrlPr>
                                <a:rPr lang="en-US" sz="3000" b="0" i="1" smtClean="0">
                                  <a:latin typeface="Cambria Math" panose="02040503050406030204" pitchFamily="18" charset="0"/>
                                </a:rPr>
                              </m:ctrlPr>
                            </m:sSubPr>
                            <m:e>
                              <m:r>
                                <a:rPr lang="en-US" sz="3000" b="0" i="1" smtClean="0">
                                  <a:latin typeface="Cambria Math" panose="02040503050406030204" pitchFamily="18" charset="0"/>
                                </a:rPr>
                                <m:t>𝑠</m:t>
                              </m:r>
                            </m:e>
                            <m:sub>
                              <m:r>
                                <a:rPr lang="en-US" sz="3000" b="0" i="1" smtClean="0">
                                  <a:latin typeface="Cambria Math" panose="02040503050406030204" pitchFamily="18" charset="0"/>
                                </a:rPr>
                                <m:t>𝑡𝑒</m:t>
                              </m:r>
                            </m:sub>
                          </m:sSub>
                        </m:sub>
                      </m:sSub>
                      <m:r>
                        <a:rPr lang="en-US" sz="3000" b="0" i="1" smtClean="0">
                          <a:latin typeface="Cambria Math" panose="02040503050406030204" pitchFamily="18" charset="0"/>
                        </a:rPr>
                        <m:t>=</m:t>
                      </m:r>
                      <m:d>
                        <m:dPr>
                          <m:ctrlPr>
                            <a:rPr lang="en-US" sz="3000" b="0" i="1" smtClean="0">
                              <a:latin typeface="Cambria Math" panose="02040503050406030204" pitchFamily="18" charset="0"/>
                            </a:rPr>
                          </m:ctrlPr>
                        </m:dPr>
                        <m:e>
                          <m:sSubSup>
                            <m:sSubSupPr>
                              <m:ctrlPr>
                                <a:rPr lang="en-US" sz="3000" b="0" i="1" smtClean="0">
                                  <a:latin typeface="Cambria Math" panose="02040503050406030204" pitchFamily="18" charset="0"/>
                                </a:rPr>
                              </m:ctrlPr>
                            </m:sSubSupPr>
                            <m:e>
                              <m:acc>
                                <m:accPr>
                                  <m:chr m:val="⃗"/>
                                  <m:ctrlPr>
                                    <a:rPr lang="en-US" sz="3000" b="0" i="1" smtClean="0">
                                      <a:latin typeface="Cambria Math" panose="02040503050406030204" pitchFamily="18" charset="0"/>
                                    </a:rPr>
                                  </m:ctrlPr>
                                </m:accPr>
                                <m:e>
                                  <m:r>
                                    <a:rPr lang="en-US" sz="3000" b="0" i="1" smtClean="0">
                                      <a:latin typeface="Cambria Math" panose="02040503050406030204" pitchFamily="18" charset="0"/>
                                    </a:rPr>
                                    <m:t>𝑂</m:t>
                                  </m:r>
                                </m:e>
                              </m:acc>
                            </m:e>
                            <m:sub>
                              <m:sSub>
                                <m:sSubPr>
                                  <m:ctrlPr>
                                    <a:rPr lang="en-US" sz="3000" b="0" i="1" smtClean="0">
                                      <a:latin typeface="Cambria Math" panose="02040503050406030204" pitchFamily="18" charset="0"/>
                                    </a:rPr>
                                  </m:ctrlPr>
                                </m:sSubPr>
                                <m:e>
                                  <m:r>
                                    <a:rPr lang="en-US" sz="3000" b="0" i="1" smtClean="0">
                                      <a:latin typeface="Cambria Math" panose="02040503050406030204" pitchFamily="18" charset="0"/>
                                    </a:rPr>
                                    <m:t>𝑠</m:t>
                                  </m:r>
                                </m:e>
                                <m:sub>
                                  <m:r>
                                    <a:rPr lang="en-US" sz="3000" b="0" i="1" smtClean="0">
                                      <a:latin typeface="Cambria Math" panose="02040503050406030204" pitchFamily="18" charset="0"/>
                                    </a:rPr>
                                    <m:t>𝑡𝑒</m:t>
                                  </m:r>
                                </m:sub>
                              </m:sSub>
                            </m:sub>
                            <m:sup/>
                          </m:sSubSup>
                          <m:r>
                            <a:rPr lang="en-US" sz="3000" b="0" i="1" smtClean="0">
                              <a:latin typeface="Cambria Math" panose="02040503050406030204" pitchFamily="18" charset="0"/>
                            </a:rPr>
                            <m:t>−</m:t>
                          </m:r>
                          <m:sSubSup>
                            <m:sSubSupPr>
                              <m:ctrlPr>
                                <a:rPr lang="en-US" sz="3000" i="1">
                                  <a:latin typeface="Cambria Math" panose="02040503050406030204" pitchFamily="18" charset="0"/>
                                </a:rPr>
                              </m:ctrlPr>
                            </m:sSubSupPr>
                            <m:e>
                              <m:acc>
                                <m:accPr>
                                  <m:chr m:val="⃗"/>
                                  <m:ctrlPr>
                                    <a:rPr lang="en-US" sz="3000" i="1">
                                      <a:latin typeface="Cambria Math" panose="02040503050406030204" pitchFamily="18" charset="0"/>
                                    </a:rPr>
                                  </m:ctrlPr>
                                </m:accPr>
                                <m:e>
                                  <m:r>
                                    <a:rPr lang="en-US" sz="3000" i="1" smtClean="0">
                                      <a:latin typeface="Cambria Math" panose="02040503050406030204" pitchFamily="18" charset="0"/>
                                      <a:ea typeface="Cambria Math" panose="02040503050406030204" pitchFamily="18" charset="0"/>
                                    </a:rPr>
                                    <m:t>𝜇</m:t>
                                  </m:r>
                                </m:e>
                              </m:acc>
                            </m:e>
                            <m:sub>
                              <m:sSub>
                                <m:sSubPr>
                                  <m:ctrlPr>
                                    <a:rPr lang="en-US" sz="3000" i="1" smtClean="0">
                                      <a:latin typeface="Cambria Math" panose="02040503050406030204" pitchFamily="18" charset="0"/>
                                    </a:rPr>
                                  </m:ctrlPr>
                                </m:sSubPr>
                                <m:e>
                                  <m:r>
                                    <a:rPr lang="en-US" sz="3000" b="0" i="1" smtClean="0">
                                      <a:latin typeface="Cambria Math" panose="02040503050406030204" pitchFamily="18" charset="0"/>
                                    </a:rPr>
                                    <m:t>𝑠</m:t>
                                  </m:r>
                                </m:e>
                                <m:sub>
                                  <m:r>
                                    <a:rPr lang="en-US" sz="3000" b="0" i="1" smtClean="0">
                                      <a:latin typeface="Cambria Math" panose="02040503050406030204" pitchFamily="18" charset="0"/>
                                    </a:rPr>
                                    <m:t>𝑒𝑛</m:t>
                                  </m:r>
                                </m:sub>
                              </m:sSub>
                            </m:sub>
                            <m:sup/>
                          </m:sSubSup>
                        </m:e>
                      </m:d>
                      <m:sSup>
                        <m:sSupPr>
                          <m:ctrlPr>
                            <a:rPr lang="en-US" sz="3000" b="0" i="1" smtClean="0">
                              <a:latin typeface="Cambria Math" panose="02040503050406030204" pitchFamily="18" charset="0"/>
                            </a:rPr>
                          </m:ctrlPr>
                        </m:sSupPr>
                        <m:e>
                          <m:r>
                            <a:rPr lang="en-US" sz="3000" b="1" i="1" smtClean="0">
                              <a:latin typeface="Cambria Math" panose="02040503050406030204" pitchFamily="18" charset="0"/>
                              <a:ea typeface="Cambria Math" panose="02040503050406030204" pitchFamily="18" charset="0"/>
                            </a:rPr>
                            <m:t>𝚺</m:t>
                          </m:r>
                        </m:e>
                        <m:sup>
                          <m:r>
                            <a:rPr lang="en-US" sz="3000" b="0" i="1" smtClean="0">
                              <a:latin typeface="Cambria Math" panose="02040503050406030204" pitchFamily="18" charset="0"/>
                            </a:rPr>
                            <m:t>−1</m:t>
                          </m:r>
                        </m:sup>
                      </m:sSup>
                      <m:sSup>
                        <m:sSupPr>
                          <m:ctrlPr>
                            <a:rPr lang="en-US" sz="3000" b="0" i="1" smtClean="0">
                              <a:latin typeface="Cambria Math" panose="02040503050406030204" pitchFamily="18" charset="0"/>
                            </a:rPr>
                          </m:ctrlPr>
                        </m:sSupPr>
                        <m:e>
                          <m:d>
                            <m:dPr>
                              <m:ctrlPr>
                                <a:rPr lang="en-US" sz="3000" b="0" i="1" smtClean="0">
                                  <a:latin typeface="Cambria Math" panose="02040503050406030204" pitchFamily="18" charset="0"/>
                                </a:rPr>
                              </m:ctrlPr>
                            </m:dPr>
                            <m:e>
                              <m:sSubSup>
                                <m:sSubSupPr>
                                  <m:ctrlPr>
                                    <a:rPr lang="en-US" sz="3000" i="1">
                                      <a:latin typeface="Cambria Math" panose="02040503050406030204" pitchFamily="18" charset="0"/>
                                    </a:rPr>
                                  </m:ctrlPr>
                                </m:sSubSupPr>
                                <m:e>
                                  <m:acc>
                                    <m:accPr>
                                      <m:chr m:val="⃗"/>
                                      <m:ctrlPr>
                                        <a:rPr lang="en-US" sz="3000" i="1">
                                          <a:latin typeface="Cambria Math" panose="02040503050406030204" pitchFamily="18" charset="0"/>
                                        </a:rPr>
                                      </m:ctrlPr>
                                    </m:accPr>
                                    <m:e>
                                      <m:r>
                                        <a:rPr lang="en-US" sz="3000" b="0" i="1" smtClean="0">
                                          <a:latin typeface="Cambria Math" panose="02040503050406030204" pitchFamily="18" charset="0"/>
                                          <a:ea typeface="Cambria Math" panose="02040503050406030204" pitchFamily="18" charset="0"/>
                                        </a:rPr>
                                        <m:t>𝑂</m:t>
                                      </m:r>
                                    </m:e>
                                  </m:acc>
                                </m:e>
                                <m:sub>
                                  <m:sSub>
                                    <m:sSubPr>
                                      <m:ctrlPr>
                                        <a:rPr lang="en-US" sz="3000" i="1" smtClean="0">
                                          <a:latin typeface="Cambria Math" panose="02040503050406030204" pitchFamily="18" charset="0"/>
                                        </a:rPr>
                                      </m:ctrlPr>
                                    </m:sSubPr>
                                    <m:e>
                                      <m:r>
                                        <a:rPr lang="en-US" sz="3000" b="0" i="1" smtClean="0">
                                          <a:latin typeface="Cambria Math" panose="02040503050406030204" pitchFamily="18" charset="0"/>
                                        </a:rPr>
                                        <m:t>𝑠</m:t>
                                      </m:r>
                                    </m:e>
                                    <m:sub>
                                      <m:r>
                                        <a:rPr lang="en-US" sz="3000" b="0" i="1" smtClean="0">
                                          <a:latin typeface="Cambria Math" panose="02040503050406030204" pitchFamily="18" charset="0"/>
                                        </a:rPr>
                                        <m:t>𝑡𝑒</m:t>
                                      </m:r>
                                    </m:sub>
                                  </m:sSub>
                                </m:sub>
                                <m:sup/>
                              </m:sSubSup>
                              <m:r>
                                <a:rPr lang="en-US" sz="3000" b="0" i="1" smtClean="0">
                                  <a:latin typeface="Cambria Math" panose="02040503050406030204" pitchFamily="18" charset="0"/>
                                </a:rPr>
                                <m:t>−</m:t>
                              </m:r>
                              <m:sSubSup>
                                <m:sSubSupPr>
                                  <m:ctrlPr>
                                    <a:rPr lang="en-US" sz="3000" i="1">
                                      <a:latin typeface="Cambria Math" panose="02040503050406030204" pitchFamily="18" charset="0"/>
                                    </a:rPr>
                                  </m:ctrlPr>
                                </m:sSubSupPr>
                                <m:e>
                                  <m:acc>
                                    <m:accPr>
                                      <m:chr m:val="⃗"/>
                                      <m:ctrlPr>
                                        <a:rPr lang="en-US" sz="3000" i="1">
                                          <a:latin typeface="Cambria Math" panose="02040503050406030204" pitchFamily="18" charset="0"/>
                                        </a:rPr>
                                      </m:ctrlPr>
                                    </m:accPr>
                                    <m:e>
                                      <m:r>
                                        <a:rPr lang="en-US" sz="3000" i="1" smtClean="0">
                                          <a:latin typeface="Cambria Math" panose="02040503050406030204" pitchFamily="18" charset="0"/>
                                          <a:ea typeface="Cambria Math" panose="02040503050406030204" pitchFamily="18" charset="0"/>
                                        </a:rPr>
                                        <m:t>𝜇</m:t>
                                      </m:r>
                                    </m:e>
                                  </m:acc>
                                </m:e>
                                <m:sub>
                                  <m:sSub>
                                    <m:sSubPr>
                                      <m:ctrlPr>
                                        <a:rPr lang="en-US" sz="3000" i="1" smtClean="0">
                                          <a:latin typeface="Cambria Math" panose="02040503050406030204" pitchFamily="18" charset="0"/>
                                        </a:rPr>
                                      </m:ctrlPr>
                                    </m:sSubPr>
                                    <m:e>
                                      <m:r>
                                        <a:rPr lang="en-US" sz="3000" b="0" i="1" smtClean="0">
                                          <a:latin typeface="Cambria Math" panose="02040503050406030204" pitchFamily="18" charset="0"/>
                                        </a:rPr>
                                        <m:t>𝑠</m:t>
                                      </m:r>
                                    </m:e>
                                    <m:sub>
                                      <m:r>
                                        <a:rPr lang="en-US" sz="3000" b="0" i="1" smtClean="0">
                                          <a:latin typeface="Cambria Math" panose="02040503050406030204" pitchFamily="18" charset="0"/>
                                        </a:rPr>
                                        <m:t>𝑒𝑛</m:t>
                                      </m:r>
                                    </m:sub>
                                  </m:sSub>
                                </m:sub>
                                <m:sup/>
                              </m:sSubSup>
                            </m:e>
                          </m:d>
                        </m:e>
                        <m:sup>
                          <m:r>
                            <a:rPr lang="en-US" sz="3000" b="0" i="1" smtClean="0">
                              <a:latin typeface="Cambria Math" panose="02040503050406030204" pitchFamily="18" charset="0"/>
                            </a:rPr>
                            <m:t>𝑇</m:t>
                          </m:r>
                        </m:sup>
                      </m:sSup>
                    </m:oMath>
                    <m:oMath xmlns:m="http://schemas.openxmlformats.org/officeDocument/2006/math">
                      <m:r>
                        <a:rPr lang="en-US" sz="3000" b="0" i="1" smtClean="0">
                          <a:latin typeface="Cambria Math" panose="02040503050406030204" pitchFamily="18" charset="0"/>
                        </a:rPr>
                        <m:t> </m:t>
                      </m:r>
                    </m:oMath>
                    <m:oMath xmlns:m="http://schemas.openxmlformats.org/officeDocument/2006/math">
                      <m:sSub>
                        <m:sSubPr>
                          <m:ctrlPr>
                            <a:rPr lang="en-US" sz="3000" b="1" i="1" smtClean="0">
                              <a:latin typeface="Cambria Math" panose="02040503050406030204" pitchFamily="18" charset="0"/>
                            </a:rPr>
                          </m:ctrlPr>
                        </m:sSubPr>
                        <m:e>
                          <m:r>
                            <a:rPr lang="en-US" sz="3000" b="1" i="1">
                              <a:latin typeface="Cambria Math" panose="02040503050406030204" pitchFamily="18" charset="0"/>
                            </a:rPr>
                            <m:t>𝑨</m:t>
                          </m:r>
                        </m:e>
                        <m:sub>
                          <m:sSub>
                            <m:sSubPr>
                              <m:ctrlPr>
                                <a:rPr lang="en-US" sz="3000" b="1" i="1" smtClean="0">
                                  <a:latin typeface="Cambria Math" panose="02040503050406030204" pitchFamily="18" charset="0"/>
                                </a:rPr>
                              </m:ctrlPr>
                            </m:sSubPr>
                            <m:e>
                              <m:r>
                                <a:rPr lang="en-US" sz="3000" b="0" i="1" smtClean="0">
                                  <a:latin typeface="Cambria Math" panose="02040503050406030204" pitchFamily="18" charset="0"/>
                                </a:rPr>
                                <m:t>𝑠</m:t>
                              </m:r>
                            </m:e>
                            <m:sub>
                              <m:r>
                                <a:rPr lang="en-US" sz="3000" b="0" i="1" smtClean="0">
                                  <a:latin typeface="Cambria Math" panose="02040503050406030204" pitchFamily="18" charset="0"/>
                                </a:rPr>
                                <m:t>𝑒𝑛</m:t>
                              </m:r>
                            </m:sub>
                          </m:sSub>
                        </m:sub>
                      </m:sSub>
                      <m:r>
                        <a:rPr lang="en-US" sz="3000" i="1">
                          <a:latin typeface="Cambria Math" panose="02040503050406030204" pitchFamily="18" charset="0"/>
                        </a:rPr>
                        <m:t>=</m:t>
                      </m:r>
                      <m:sSubSup>
                        <m:sSubSupPr>
                          <m:ctrlPr>
                            <a:rPr lang="en-US" sz="3000" i="1">
                              <a:latin typeface="Cambria Math" panose="02040503050406030204" pitchFamily="18" charset="0"/>
                            </a:rPr>
                          </m:ctrlPr>
                        </m:sSubSupPr>
                        <m:e>
                          <m:r>
                            <a:rPr lang="en-US" sz="3000" b="1" i="1" smtClean="0">
                              <a:latin typeface="Cambria Math" panose="02040503050406030204" pitchFamily="18" charset="0"/>
                              <a:ea typeface="Cambria Math" panose="02040503050406030204" pitchFamily="18" charset="0"/>
                            </a:rPr>
                            <m:t>𝑶</m:t>
                          </m:r>
                        </m:e>
                        <m:sub>
                          <m:sSub>
                            <m:sSubPr>
                              <m:ctrlPr>
                                <a:rPr lang="en-US" sz="3000" i="1">
                                  <a:latin typeface="Cambria Math" panose="02040503050406030204" pitchFamily="18" charset="0"/>
                                </a:rPr>
                              </m:ctrlPr>
                            </m:sSubPr>
                            <m:e>
                              <m:r>
                                <a:rPr lang="en-US" sz="3000" i="1">
                                  <a:latin typeface="Cambria Math" panose="02040503050406030204" pitchFamily="18" charset="0"/>
                                </a:rPr>
                                <m:t>𝑠</m:t>
                              </m:r>
                            </m:e>
                            <m:sub>
                              <m:r>
                                <a:rPr lang="en-US" sz="3000" i="1">
                                  <a:latin typeface="Cambria Math" panose="02040503050406030204" pitchFamily="18" charset="0"/>
                                </a:rPr>
                                <m:t>𝑒𝑛</m:t>
                              </m:r>
                            </m:sub>
                          </m:sSub>
                        </m:sub>
                        <m:sup/>
                      </m:sSubSup>
                      <m:r>
                        <a:rPr lang="en-US" sz="3000" b="0" i="1" smtClean="0">
                          <a:latin typeface="Cambria Math" panose="02040503050406030204" pitchFamily="18" charset="0"/>
                        </a:rPr>
                        <m:t>−</m:t>
                      </m:r>
                      <m:sSubSup>
                        <m:sSubSupPr>
                          <m:ctrlPr>
                            <a:rPr lang="en-US" sz="3000" b="0" i="1" smtClean="0">
                              <a:latin typeface="Cambria Math" panose="02040503050406030204" pitchFamily="18" charset="0"/>
                            </a:rPr>
                          </m:ctrlPr>
                        </m:sSubSupPr>
                        <m:e>
                          <m:acc>
                            <m:accPr>
                              <m:chr m:val="⃗"/>
                              <m:ctrlPr>
                                <a:rPr lang="en-US" sz="3000" b="0" i="1" smtClean="0">
                                  <a:latin typeface="Cambria Math" panose="02040503050406030204" pitchFamily="18" charset="0"/>
                                </a:rPr>
                              </m:ctrlPr>
                            </m:accPr>
                            <m:e>
                              <m:r>
                                <a:rPr lang="en-US" sz="3000" i="1">
                                  <a:latin typeface="Cambria Math" panose="02040503050406030204" pitchFamily="18" charset="0"/>
                                  <a:ea typeface="Cambria Math" panose="02040503050406030204" pitchFamily="18" charset="0"/>
                                </a:rPr>
                                <m:t>𝜇</m:t>
                              </m:r>
                            </m:e>
                          </m:acc>
                        </m:e>
                        <m:sub>
                          <m:sSub>
                            <m:sSubPr>
                              <m:ctrlPr>
                                <a:rPr lang="en-US" sz="3000" b="0" i="1" smtClean="0">
                                  <a:latin typeface="Cambria Math" panose="02040503050406030204" pitchFamily="18" charset="0"/>
                                </a:rPr>
                              </m:ctrlPr>
                            </m:sSubPr>
                            <m:e>
                              <m:r>
                                <a:rPr lang="en-US" sz="3000" b="0" i="1" smtClean="0">
                                  <a:latin typeface="Cambria Math" panose="02040503050406030204" pitchFamily="18" charset="0"/>
                                </a:rPr>
                                <m:t>𝑠</m:t>
                              </m:r>
                            </m:e>
                            <m:sub>
                              <m:r>
                                <a:rPr lang="en-US" sz="3000" b="0" i="1" smtClean="0">
                                  <a:latin typeface="Cambria Math" panose="02040503050406030204" pitchFamily="18" charset="0"/>
                                </a:rPr>
                                <m:t>𝑒𝑛</m:t>
                              </m:r>
                            </m:sub>
                          </m:sSub>
                        </m:sub>
                        <m:sup/>
                      </m:sSubSup>
                    </m:oMath>
                    <m:oMath xmlns:m="http://schemas.openxmlformats.org/officeDocument/2006/math">
                      <m:r>
                        <a:rPr lang="en-US" sz="3000" b="0" i="1" smtClean="0">
                          <a:latin typeface="Cambria Math" panose="02040503050406030204" pitchFamily="18" charset="0"/>
                        </a:rPr>
                        <m:t> </m:t>
                      </m:r>
                    </m:oMath>
                    <m:oMath xmlns:m="http://schemas.openxmlformats.org/officeDocument/2006/math">
                      <m:r>
                        <a:rPr lang="en-US" sz="3000" b="1" i="1">
                          <a:latin typeface="Cambria Math" panose="02040503050406030204" pitchFamily="18" charset="0"/>
                          <a:ea typeface="Cambria Math" panose="02040503050406030204" pitchFamily="18" charset="0"/>
                        </a:rPr>
                        <m:t>𝚺</m:t>
                      </m:r>
                      <m:r>
                        <a:rPr lang="en-US" sz="3000" i="1">
                          <a:latin typeface="Cambria Math" panose="02040503050406030204" pitchFamily="18" charset="0"/>
                        </a:rPr>
                        <m:t>=</m:t>
                      </m:r>
                      <m:f>
                        <m:fPr>
                          <m:ctrlPr>
                            <a:rPr lang="en-US" sz="3000" i="1" smtClean="0">
                              <a:latin typeface="Cambria Math" panose="02040503050406030204" pitchFamily="18" charset="0"/>
                            </a:rPr>
                          </m:ctrlPr>
                        </m:fPr>
                        <m:num>
                          <m:r>
                            <a:rPr lang="en-US" sz="3000" b="0" i="1" smtClean="0">
                              <a:latin typeface="Cambria Math" panose="02040503050406030204" pitchFamily="18" charset="0"/>
                            </a:rPr>
                            <m:t>1</m:t>
                          </m:r>
                        </m:num>
                        <m:den>
                          <m:sSub>
                            <m:sSubPr>
                              <m:ctrlPr>
                                <a:rPr lang="en-US" sz="3000" i="1" smtClean="0">
                                  <a:latin typeface="Cambria Math" panose="02040503050406030204" pitchFamily="18" charset="0"/>
                                </a:rPr>
                              </m:ctrlPr>
                            </m:sSubPr>
                            <m:e>
                              <m:r>
                                <a:rPr lang="en-US" sz="3000" i="1">
                                  <a:latin typeface="Cambria Math" panose="02040503050406030204" pitchFamily="18" charset="0"/>
                                </a:rPr>
                                <m:t>𝑆</m:t>
                              </m:r>
                            </m:e>
                            <m:sub>
                              <m:r>
                                <a:rPr lang="en-US" sz="3000" b="0" i="1" smtClean="0">
                                  <a:latin typeface="Cambria Math" panose="02040503050406030204" pitchFamily="18" charset="0"/>
                                </a:rPr>
                                <m:t>𝑒𝑛</m:t>
                              </m:r>
                            </m:sub>
                          </m:sSub>
                          <m:r>
                            <a:rPr lang="en-US" sz="3000" b="0" i="1" smtClean="0">
                              <a:latin typeface="Cambria Math" panose="02040503050406030204" pitchFamily="18" charset="0"/>
                            </a:rPr>
                            <m:t>−1</m:t>
                          </m:r>
                        </m:den>
                      </m:f>
                      <m:nary>
                        <m:naryPr>
                          <m:chr m:val="∑"/>
                          <m:ctrlPr>
                            <a:rPr lang="en-US" sz="3000" i="1" smtClean="0">
                              <a:latin typeface="Cambria Math" panose="02040503050406030204" pitchFamily="18" charset="0"/>
                            </a:rPr>
                          </m:ctrlPr>
                        </m:naryPr>
                        <m:sub>
                          <m:r>
                            <m:rPr>
                              <m:brk m:alnAt="23"/>
                            </m:rPr>
                            <a:rPr lang="en-US" sz="3000" b="0" i="1" smtClean="0">
                              <a:latin typeface="Cambria Math" panose="02040503050406030204" pitchFamily="18" charset="0"/>
                            </a:rPr>
                            <m:t>𝑠</m:t>
                          </m:r>
                          <m:r>
                            <a:rPr lang="en-US" sz="3000" b="0" i="1" smtClean="0">
                              <a:latin typeface="Cambria Math" panose="02040503050406030204" pitchFamily="18" charset="0"/>
                            </a:rPr>
                            <m:t>=1</m:t>
                          </m:r>
                        </m:sub>
                        <m:sup>
                          <m:sSub>
                            <m:sSubPr>
                              <m:ctrlPr>
                                <a:rPr lang="en-US" sz="3000" i="1" smtClean="0">
                                  <a:latin typeface="Cambria Math" panose="02040503050406030204" pitchFamily="18" charset="0"/>
                                </a:rPr>
                              </m:ctrlPr>
                            </m:sSubPr>
                            <m:e>
                              <m:r>
                                <a:rPr lang="en-US" sz="3000" i="1">
                                  <a:latin typeface="Cambria Math" panose="02040503050406030204" pitchFamily="18" charset="0"/>
                                </a:rPr>
                                <m:t>𝑆</m:t>
                              </m:r>
                            </m:e>
                            <m:sub>
                              <m:r>
                                <a:rPr lang="en-US" sz="3000" b="0" i="1" smtClean="0">
                                  <a:latin typeface="Cambria Math" panose="02040503050406030204" pitchFamily="18" charset="0"/>
                                </a:rPr>
                                <m:t>𝑒𝑛</m:t>
                              </m:r>
                            </m:sub>
                          </m:sSub>
                        </m:sup>
                        <m:e>
                          <m:sSup>
                            <m:sSupPr>
                              <m:ctrlPr>
                                <a:rPr lang="en-US" sz="3000" i="1" smtClean="0">
                                  <a:latin typeface="Cambria Math" panose="02040503050406030204" pitchFamily="18" charset="0"/>
                                </a:rPr>
                              </m:ctrlPr>
                            </m:sSupPr>
                            <m:e>
                              <m:d>
                                <m:dPr>
                                  <m:begChr m:val="|"/>
                                  <m:endChr m:val="|"/>
                                  <m:ctrlPr>
                                    <a:rPr lang="en-US" sz="3000" i="1">
                                      <a:latin typeface="Cambria Math" panose="02040503050406030204" pitchFamily="18" charset="0"/>
                                    </a:rPr>
                                  </m:ctrlPr>
                                </m:dPr>
                                <m:e>
                                  <m:sSub>
                                    <m:sSubPr>
                                      <m:ctrlPr>
                                        <a:rPr lang="en-US" sz="3000" i="1">
                                          <a:latin typeface="Cambria Math" panose="02040503050406030204" pitchFamily="18" charset="0"/>
                                        </a:rPr>
                                      </m:ctrlPr>
                                    </m:sSubPr>
                                    <m:e>
                                      <m:r>
                                        <a:rPr lang="en-US" sz="3000" b="1" i="1" smtClean="0">
                                          <a:latin typeface="Cambria Math" panose="02040503050406030204" pitchFamily="18" charset="0"/>
                                        </a:rPr>
                                        <m:t>𝑨</m:t>
                                      </m:r>
                                    </m:e>
                                    <m:sub>
                                      <m:r>
                                        <a:rPr lang="en-US" sz="3000" b="0" i="1" smtClean="0">
                                          <a:latin typeface="Cambria Math" panose="02040503050406030204" pitchFamily="18" charset="0"/>
                                        </a:rPr>
                                        <m:t>𝑠</m:t>
                                      </m:r>
                                    </m:sub>
                                  </m:sSub>
                                  <m:r>
                                    <a:rPr lang="en-US" sz="3000" i="1">
                                      <a:latin typeface="Cambria Math" panose="02040503050406030204" pitchFamily="18" charset="0"/>
                                    </a:rPr>
                                    <m:t>−</m:t>
                                  </m:r>
                                  <m:sSub>
                                    <m:sSubPr>
                                      <m:ctrlPr>
                                        <a:rPr lang="en-US" sz="3000" i="1">
                                          <a:latin typeface="Cambria Math" panose="02040503050406030204" pitchFamily="18" charset="0"/>
                                        </a:rPr>
                                      </m:ctrlPr>
                                    </m:sSubPr>
                                    <m:e>
                                      <m:r>
                                        <a:rPr lang="en-US" sz="3000" i="1" smtClean="0">
                                          <a:latin typeface="Cambria Math" panose="02040503050406030204" pitchFamily="18" charset="0"/>
                                          <a:ea typeface="Cambria Math" panose="02040503050406030204" pitchFamily="18" charset="0"/>
                                        </a:rPr>
                                        <m:t>𝜇</m:t>
                                      </m:r>
                                    </m:e>
                                    <m:sub>
                                      <m:r>
                                        <a:rPr lang="en-US" sz="3000" b="1" i="1" smtClean="0">
                                          <a:latin typeface="Cambria Math" panose="02040503050406030204" pitchFamily="18" charset="0"/>
                                        </a:rPr>
                                        <m:t>𝑨</m:t>
                                      </m:r>
                                    </m:sub>
                                  </m:sSub>
                                </m:e>
                              </m:d>
                            </m:e>
                            <m:sup>
                              <m:r>
                                <a:rPr lang="en-US" sz="3000" b="0" i="1" smtClean="0">
                                  <a:latin typeface="Cambria Math" panose="02040503050406030204" pitchFamily="18" charset="0"/>
                                </a:rPr>
                                <m:t>2</m:t>
                              </m:r>
                            </m:sup>
                          </m:sSup>
                        </m:e>
                      </m:nary>
                    </m:oMath>
                  </m:oMathPara>
                </a14:m>
                <a:endParaRPr lang="en-US" sz="3000" dirty="0"/>
              </a:p>
            </p:txBody>
          </p:sp>
        </mc:Choice>
        <mc:Fallback xmlns="">
          <p:sp>
            <p:nvSpPr>
              <p:cNvPr id="4" name="TextBox 3"/>
              <p:cNvSpPr txBox="1">
                <a:spLocks noRot="1" noChangeAspect="1" noMove="1" noResize="1" noEditPoints="1" noAdjustHandles="1" noChangeArrowheads="1" noChangeShapeType="1" noTextEdit="1"/>
              </p:cNvSpPr>
              <p:nvPr/>
            </p:nvSpPr>
            <p:spPr>
              <a:xfrm>
                <a:off x="594692" y="1979521"/>
                <a:ext cx="11002616" cy="3523337"/>
              </a:xfrm>
              <a:prstGeom prst="rect">
                <a:avLst/>
              </a:prstGeom>
              <a:blipFill rotWithShape="0">
                <a:blip r:embed="rId3"/>
                <a:stretch>
                  <a:fillRect/>
                </a:stretch>
              </a:blipFill>
            </p:spPr>
            <p:txBody>
              <a:bodyPr/>
              <a:lstStyle/>
              <a:p>
                <a:r>
                  <a:rPr lang="en-US">
                    <a:noFill/>
                  </a:rPr>
                  <a:t> </a:t>
                </a:r>
              </a:p>
            </p:txBody>
          </p:sp>
        </mc:Fallback>
      </mc:AlternateContent>
      <p:sp>
        <p:nvSpPr>
          <p:cNvPr id="5" name="TextBox 4"/>
          <p:cNvSpPr txBox="1"/>
          <p:nvPr/>
        </p:nvSpPr>
        <p:spPr>
          <a:xfrm>
            <a:off x="8530683" y="6396335"/>
            <a:ext cx="3661317" cy="461665"/>
          </a:xfrm>
          <a:prstGeom prst="rect">
            <a:avLst/>
          </a:prstGeom>
          <a:noFill/>
        </p:spPr>
        <p:txBody>
          <a:bodyPr wrap="square" rtlCol="0">
            <a:spAutoFit/>
          </a:bodyPr>
          <a:lstStyle/>
          <a:p>
            <a:pPr algn="ctr"/>
            <a:r>
              <a:rPr lang="en-US" sz="800" dirty="0"/>
              <a:t>La Rocca, D., </a:t>
            </a:r>
            <a:r>
              <a:rPr lang="en-US" sz="800" dirty="0" err="1"/>
              <a:t>Campisi</a:t>
            </a:r>
            <a:r>
              <a:rPr lang="en-US" sz="800" dirty="0"/>
              <a:t>, P., </a:t>
            </a:r>
            <a:r>
              <a:rPr lang="en-US" sz="800" dirty="0" err="1"/>
              <a:t>Vegso</a:t>
            </a:r>
            <a:r>
              <a:rPr lang="en-US" sz="800" dirty="0"/>
              <a:t>, B., </a:t>
            </a:r>
            <a:r>
              <a:rPr lang="en-US" sz="800" dirty="0" err="1"/>
              <a:t>Cserti</a:t>
            </a:r>
            <a:r>
              <a:rPr lang="en-US" sz="800" dirty="0"/>
              <a:t>, P., </a:t>
            </a:r>
            <a:r>
              <a:rPr lang="en-US" sz="800" dirty="0" err="1"/>
              <a:t>Kozmann</a:t>
            </a:r>
            <a:r>
              <a:rPr lang="en-US" sz="800" dirty="0"/>
              <a:t>, G., </a:t>
            </a:r>
            <a:r>
              <a:rPr lang="en-US" sz="800" dirty="0" err="1"/>
              <a:t>Babiloni</a:t>
            </a:r>
            <a:r>
              <a:rPr lang="en-US" sz="800" dirty="0"/>
              <a:t>, F., &amp; </a:t>
            </a:r>
            <a:r>
              <a:rPr lang="en-US" sz="800" dirty="0" err="1"/>
              <a:t>Fallani</a:t>
            </a:r>
            <a:r>
              <a:rPr lang="en-US" sz="800" dirty="0"/>
              <a:t>, F. D. V. (2014). Human brain distinctiveness based on EEG spectral coherence connectivity. </a:t>
            </a:r>
            <a:r>
              <a:rPr lang="en-US" sz="800" i="1" dirty="0"/>
              <a:t>IEEE transactions on Biomedical Engineering</a:t>
            </a:r>
            <a:r>
              <a:rPr lang="en-US" sz="800" dirty="0"/>
              <a:t>, </a:t>
            </a:r>
            <a:r>
              <a:rPr lang="en-US" sz="800" i="1" dirty="0"/>
              <a:t>61</a:t>
            </a:r>
            <a:r>
              <a:rPr lang="en-US" sz="800" dirty="0"/>
              <a:t>(9), 2406-2412.</a:t>
            </a:r>
            <a:endParaRPr lang="en-US" sz="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176588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Methods – Metrics</a:t>
            </a:r>
          </a:p>
        </p:txBody>
      </p:sp>
      <mc:AlternateContent xmlns:mc="http://schemas.openxmlformats.org/markup-compatibility/2006" xmlns:a14="http://schemas.microsoft.com/office/drawing/2010/main">
        <mc:Choice Requires="a14">
          <p:sp>
            <p:nvSpPr>
              <p:cNvPr id="3" name="TextBox 2"/>
              <p:cNvSpPr txBox="1"/>
              <p:nvPr/>
            </p:nvSpPr>
            <p:spPr>
              <a:xfrm>
                <a:off x="3281819" y="1690688"/>
                <a:ext cx="5478487" cy="4197559"/>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r>
                        <m:rPr>
                          <m:nor/>
                        </m:rPr>
                        <a:rPr lang="en-US" sz="3000" b="0" i="0" smtClean="0">
                          <a:latin typeface="Cambria Math" panose="02040503050406030204" pitchFamily="18" charset="0"/>
                        </a:rPr>
                        <m:t>CRR</m:t>
                      </m:r>
                      <m:r>
                        <m:rPr>
                          <m:nor/>
                        </m:rPr>
                        <a:rPr lang="en-US" sz="3000" b="0" i="0" smtClean="0">
                          <a:latin typeface="Cambria Math" panose="02040503050406030204" pitchFamily="18" charset="0"/>
                        </a:rPr>
                        <m:t> = </m:t>
                      </m:r>
                      <m:d>
                        <m:dPr>
                          <m:ctrlPr>
                            <a:rPr lang="en-US" sz="3000" b="0" i="1" smtClean="0">
                              <a:latin typeface="Cambria Math" panose="02040503050406030204" pitchFamily="18" charset="0"/>
                            </a:rPr>
                          </m:ctrlPr>
                        </m:dPr>
                        <m:e>
                          <m:f>
                            <m:fPr>
                              <m:ctrlPr>
                                <a:rPr lang="en-US" sz="3000" b="0" i="1" smtClean="0">
                                  <a:latin typeface="Cambria Math" panose="02040503050406030204" pitchFamily="18" charset="0"/>
                                </a:rPr>
                              </m:ctrlPr>
                            </m:fPr>
                            <m:num>
                              <m:r>
                                <a:rPr lang="en-US" sz="3000" b="0" i="1" smtClean="0">
                                  <a:latin typeface="Cambria Math" panose="02040503050406030204" pitchFamily="18" charset="0"/>
                                </a:rPr>
                                <m:t>1</m:t>
                              </m:r>
                            </m:num>
                            <m:den>
                              <m:r>
                                <a:rPr lang="en-US" sz="3000" b="0" i="1" smtClean="0">
                                  <a:latin typeface="Cambria Math" panose="02040503050406030204" pitchFamily="18" charset="0"/>
                                </a:rPr>
                                <m:t>𝑆</m:t>
                              </m:r>
                            </m:den>
                          </m:f>
                          <m:nary>
                            <m:naryPr>
                              <m:chr m:val="∑"/>
                              <m:ctrlPr>
                                <a:rPr lang="en-US" sz="3000" b="0" i="1" smtClean="0">
                                  <a:latin typeface="Cambria Math" panose="02040503050406030204" pitchFamily="18" charset="0"/>
                                </a:rPr>
                              </m:ctrlPr>
                            </m:naryPr>
                            <m:sub>
                              <m:r>
                                <m:rPr>
                                  <m:brk m:alnAt="23"/>
                                </m:rPr>
                                <a:rPr lang="en-US" sz="3000" b="0" i="1" smtClean="0">
                                  <a:latin typeface="Cambria Math" panose="02040503050406030204" pitchFamily="18" charset="0"/>
                                </a:rPr>
                                <m:t>𝑠</m:t>
                              </m:r>
                              <m:r>
                                <a:rPr lang="en-US" sz="3000" b="0" i="1" smtClean="0">
                                  <a:latin typeface="Cambria Math" panose="02040503050406030204" pitchFamily="18" charset="0"/>
                                </a:rPr>
                                <m:t>=1</m:t>
                              </m:r>
                            </m:sub>
                            <m:sup>
                              <m:r>
                                <a:rPr lang="en-US" sz="3000" b="0" i="1" smtClean="0">
                                  <a:latin typeface="Cambria Math" panose="02040503050406030204" pitchFamily="18" charset="0"/>
                                </a:rPr>
                                <m:t>𝑆</m:t>
                              </m:r>
                            </m:sup>
                            <m:e>
                              <m:sSub>
                                <m:sSubPr>
                                  <m:ctrlPr>
                                    <a:rPr lang="en-US" sz="3000" b="0" i="1" smtClean="0">
                                      <a:latin typeface="Cambria Math" panose="02040503050406030204" pitchFamily="18" charset="0"/>
                                    </a:rPr>
                                  </m:ctrlPr>
                                </m:sSubPr>
                                <m:e>
                                  <m:r>
                                    <a:rPr lang="en-US" sz="3000" b="1" i="1" smtClean="0">
                                      <a:latin typeface="Cambria Math" panose="02040503050406030204" pitchFamily="18" charset="0"/>
                                    </a:rPr>
                                    <m:t>𝑫</m:t>
                                  </m:r>
                                </m:e>
                                <m:sub>
                                  <m:r>
                                    <a:rPr lang="en-US" sz="3000" b="1" i="1" smtClean="0">
                                      <a:latin typeface="Cambria Math" panose="02040503050406030204" pitchFamily="18" charset="0"/>
                                    </a:rPr>
                                    <m:t>𝒔𝒐𝒓𝒕</m:t>
                                  </m:r>
                                </m:sub>
                              </m:sSub>
                              <m:d>
                                <m:dPr>
                                  <m:begChr m:val="["/>
                                  <m:endChr m:val="]"/>
                                  <m:ctrlPr>
                                    <a:rPr lang="en-US" sz="3000" b="0" i="1" smtClean="0">
                                      <a:latin typeface="Cambria Math" panose="02040503050406030204" pitchFamily="18" charset="0"/>
                                    </a:rPr>
                                  </m:ctrlPr>
                                </m:dPr>
                                <m:e>
                                  <m:r>
                                    <a:rPr lang="en-US" sz="3000" b="0" i="1" smtClean="0">
                                      <a:latin typeface="Cambria Math" panose="02040503050406030204" pitchFamily="18" charset="0"/>
                                    </a:rPr>
                                    <m:t>1,</m:t>
                                  </m:r>
                                  <m:r>
                                    <a:rPr lang="en-US" sz="3000" b="0" i="1" smtClean="0">
                                      <a:latin typeface="Cambria Math" panose="02040503050406030204" pitchFamily="18" charset="0"/>
                                    </a:rPr>
                                    <m:t>𝑠</m:t>
                                  </m:r>
                                </m:e>
                              </m:d>
                            </m:e>
                          </m:nary>
                        </m:e>
                      </m:d>
                      <m:r>
                        <m:rPr>
                          <m:nor/>
                        </m:rPr>
                        <a:rPr lang="en-US" sz="3000">
                          <a:latin typeface="Cambria Math" panose="02040503050406030204" pitchFamily="18" charset="0"/>
                          <a:ea typeface="Cambria Math" panose="02040503050406030204" pitchFamily="18" charset="0"/>
                        </a:rPr>
                        <m:t>×</m:t>
                      </m:r>
                      <m:r>
                        <m:rPr>
                          <m:nor/>
                        </m:rPr>
                        <a:rPr lang="en-US" sz="3000" b="0" i="0" smtClean="0">
                          <a:latin typeface="Cambria Math" panose="02040503050406030204" pitchFamily="18" charset="0"/>
                          <a:ea typeface="Cambria Math" panose="02040503050406030204" pitchFamily="18" charset="0"/>
                        </a:rPr>
                        <m:t>100</m:t>
                      </m:r>
                    </m:oMath>
                    <m:oMath xmlns:m="http://schemas.openxmlformats.org/officeDocument/2006/math">
                      <m:r>
                        <a:rPr lang="en-US" sz="3000" b="0" i="1" smtClean="0">
                          <a:latin typeface="Cambria Math" panose="02040503050406030204" pitchFamily="18" charset="0"/>
                          <a:ea typeface="Cambria Math" panose="02040503050406030204" pitchFamily="18" charset="0"/>
                        </a:rPr>
                        <m:t> </m:t>
                      </m:r>
                    </m:oMath>
                    <m:oMath xmlns:m="http://schemas.openxmlformats.org/officeDocument/2006/math">
                      <m:r>
                        <m:rPr>
                          <m:nor/>
                        </m:rPr>
                        <a:rPr lang="en-US" sz="3000" b="0" i="0" smtClean="0">
                          <a:latin typeface="Cambria Math" panose="02040503050406030204" pitchFamily="18" charset="0"/>
                          <a:ea typeface="Cambria Math" panose="02040503050406030204" pitchFamily="18" charset="0"/>
                        </a:rPr>
                        <m:t>EER</m:t>
                      </m:r>
                      <m:r>
                        <m:rPr>
                          <m:nor/>
                        </m:rPr>
                        <a:rPr lang="en-US" sz="3000" b="0" i="0" smtClean="0">
                          <a:latin typeface="Cambria Math" panose="02040503050406030204" pitchFamily="18" charset="0"/>
                          <a:ea typeface="Cambria Math" panose="02040503050406030204" pitchFamily="18" charset="0"/>
                        </a:rPr>
                        <m:t> </m:t>
                      </m:r>
                      <m:r>
                        <a:rPr lang="en-US" sz="3000" b="0" i="1" smtClean="0">
                          <a:latin typeface="Cambria Math" panose="02040503050406030204" pitchFamily="18" charset="0"/>
                          <a:ea typeface="Cambria Math" panose="02040503050406030204" pitchFamily="18" charset="0"/>
                        </a:rPr>
                        <m:t>≝</m:t>
                      </m:r>
                      <m:d>
                        <m:dPr>
                          <m:ctrlPr>
                            <a:rPr lang="en-US" sz="3000" b="0" i="1" smtClean="0">
                              <a:latin typeface="Cambria Math" panose="02040503050406030204" pitchFamily="18" charset="0"/>
                              <a:ea typeface="Cambria Math" panose="02040503050406030204" pitchFamily="18" charset="0"/>
                            </a:rPr>
                          </m:ctrlPr>
                        </m:dPr>
                        <m:e>
                          <m:r>
                            <a:rPr lang="en-US" sz="3000" i="1">
                              <a:latin typeface="Cambria Math" panose="02040503050406030204" pitchFamily="18" charset="0"/>
                              <a:ea typeface="Cambria Math" panose="02040503050406030204" pitchFamily="18" charset="0"/>
                            </a:rPr>
                            <m:t>𝐹𝑃𝑅</m:t>
                          </m:r>
                          <m:r>
                            <a:rPr lang="en-US" sz="3000" i="1">
                              <a:latin typeface="Cambria Math" panose="02040503050406030204" pitchFamily="18" charset="0"/>
                              <a:ea typeface="Cambria Math" panose="02040503050406030204" pitchFamily="18" charset="0"/>
                            </a:rPr>
                            <m:t>=</m:t>
                          </m:r>
                          <m:r>
                            <a:rPr lang="en-US" sz="3000" i="1">
                              <a:latin typeface="Cambria Math" panose="02040503050406030204" pitchFamily="18" charset="0"/>
                              <a:ea typeface="Cambria Math" panose="02040503050406030204" pitchFamily="18" charset="0"/>
                            </a:rPr>
                            <m:t>𝐹𝑁𝑅</m:t>
                          </m:r>
                        </m:e>
                      </m:d>
                    </m:oMath>
                    <m:oMath xmlns:m="http://schemas.openxmlformats.org/officeDocument/2006/math">
                      <m:r>
                        <a:rPr lang="en-US" sz="3000" b="0" i="1" smtClean="0">
                          <a:latin typeface="Cambria Math" panose="02040503050406030204" pitchFamily="18" charset="0"/>
                          <a:ea typeface="Cambria Math" panose="02040503050406030204" pitchFamily="18" charset="0"/>
                        </a:rPr>
                        <m:t>𝐹𝑃𝑅</m:t>
                      </m:r>
                      <m:r>
                        <a:rPr lang="en-US" sz="3000" b="0" i="1" smtClean="0">
                          <a:latin typeface="Cambria Math" panose="02040503050406030204" pitchFamily="18" charset="0"/>
                          <a:ea typeface="Cambria Math" panose="02040503050406030204" pitchFamily="18" charset="0"/>
                        </a:rPr>
                        <m:t>= </m:t>
                      </m:r>
                      <m:f>
                        <m:fPr>
                          <m:ctrlPr>
                            <a:rPr lang="en-US" sz="3000" b="0" i="1" smtClean="0">
                              <a:latin typeface="Cambria Math" panose="02040503050406030204" pitchFamily="18" charset="0"/>
                              <a:ea typeface="Cambria Math" panose="02040503050406030204" pitchFamily="18" charset="0"/>
                            </a:rPr>
                          </m:ctrlPr>
                        </m:fPr>
                        <m:num>
                          <m:r>
                            <a:rPr lang="en-US" sz="3000" b="0" i="1" smtClean="0">
                              <a:latin typeface="Cambria Math" panose="02040503050406030204" pitchFamily="18" charset="0"/>
                              <a:ea typeface="Cambria Math" panose="02040503050406030204" pitchFamily="18" charset="0"/>
                            </a:rPr>
                            <m:t>𝐹𝑃</m:t>
                          </m:r>
                        </m:num>
                        <m:den>
                          <m:r>
                            <a:rPr lang="en-US" sz="3000" b="0" i="1" smtClean="0">
                              <a:latin typeface="Cambria Math" panose="02040503050406030204" pitchFamily="18" charset="0"/>
                              <a:ea typeface="Cambria Math" panose="02040503050406030204" pitchFamily="18" charset="0"/>
                            </a:rPr>
                            <m:t>𝑆</m:t>
                          </m:r>
                        </m:den>
                      </m:f>
                    </m:oMath>
                    <m:oMath xmlns:m="http://schemas.openxmlformats.org/officeDocument/2006/math">
                      <m:r>
                        <a:rPr lang="en-US" sz="3000" b="0" i="1" smtClean="0">
                          <a:latin typeface="Cambria Math" panose="02040503050406030204" pitchFamily="18" charset="0"/>
                          <a:ea typeface="Cambria Math" panose="02040503050406030204" pitchFamily="18" charset="0"/>
                        </a:rPr>
                        <m:t>𝐹𝑁𝑅</m:t>
                      </m:r>
                      <m:r>
                        <a:rPr lang="en-US" sz="3000" b="0" i="1" smtClean="0">
                          <a:latin typeface="Cambria Math" panose="02040503050406030204" pitchFamily="18" charset="0"/>
                          <a:ea typeface="Cambria Math" panose="02040503050406030204" pitchFamily="18" charset="0"/>
                        </a:rPr>
                        <m:t>=1−</m:t>
                      </m:r>
                      <m:r>
                        <a:rPr lang="en-US" sz="3000" b="0" i="1" smtClean="0">
                          <a:latin typeface="Cambria Math" panose="02040503050406030204" pitchFamily="18" charset="0"/>
                          <a:ea typeface="Cambria Math" panose="02040503050406030204" pitchFamily="18" charset="0"/>
                        </a:rPr>
                        <m:t>𝐶𝑅𝑅</m:t>
                      </m:r>
                    </m:oMath>
                    <m:oMath xmlns:m="http://schemas.openxmlformats.org/officeDocument/2006/math">
                      <m:r>
                        <m:rPr>
                          <m:nor/>
                        </m:rPr>
                        <a:rPr lang="en-US" sz="3000" b="0" i="0" smtClean="0">
                          <a:latin typeface="Cambria Math" panose="02040503050406030204" pitchFamily="18" charset="0"/>
                          <a:ea typeface="Cambria Math" panose="02040503050406030204" pitchFamily="18" charset="0"/>
                        </a:rPr>
                        <m:t>C</m:t>
                      </m:r>
                      <m:r>
                        <m:rPr>
                          <m:nor/>
                        </m:rPr>
                        <a:rPr lang="en-US" sz="3000" b="0" i="0" smtClean="0">
                          <a:latin typeface="Cambria Math" panose="02040503050406030204" pitchFamily="18" charset="0"/>
                          <a:ea typeface="Cambria Math" panose="02040503050406030204" pitchFamily="18" charset="0"/>
                        </a:rPr>
                        <m:t> </m:t>
                      </m:r>
                      <m:r>
                        <m:rPr>
                          <m:nor/>
                        </m:rPr>
                        <a:rPr lang="en-US" sz="3000" b="0" i="0" smtClean="0">
                          <a:latin typeface="Cambria Math" panose="02040503050406030204" pitchFamily="18" charset="0"/>
                          <a:ea typeface="Cambria Math" panose="02040503050406030204" pitchFamily="18" charset="0"/>
                        </a:rPr>
                        <m:t>Metric</m:t>
                      </m:r>
                      <m:r>
                        <m:rPr>
                          <m:nor/>
                        </m:rPr>
                        <a:rPr lang="en-US" sz="3000" b="0" i="0" smtClean="0">
                          <a:latin typeface="Cambria Math" panose="02040503050406030204" pitchFamily="18" charset="0"/>
                          <a:ea typeface="Cambria Math" panose="02040503050406030204" pitchFamily="18" charset="0"/>
                        </a:rPr>
                        <m:t> = </m:t>
                      </m:r>
                      <m:r>
                        <a:rPr lang="en-US" sz="3000" b="0" i="1" smtClean="0">
                          <a:latin typeface="Cambria Math" panose="02040503050406030204" pitchFamily="18" charset="0"/>
                          <a:ea typeface="Cambria Math" panose="02040503050406030204" pitchFamily="18" charset="0"/>
                        </a:rPr>
                        <m:t>𝐶𝑅𝑅</m:t>
                      </m:r>
                      <m:r>
                        <a:rPr lang="en-US" sz="3000" b="0" i="1" smtClean="0">
                          <a:latin typeface="Cambria Math" panose="02040503050406030204" pitchFamily="18" charset="0"/>
                          <a:ea typeface="Cambria Math" panose="02040503050406030204" pitchFamily="18" charset="0"/>
                        </a:rPr>
                        <m:t>−</m:t>
                      </m:r>
                      <m:r>
                        <a:rPr lang="en-US" sz="3000" b="0" i="1" smtClean="0">
                          <a:latin typeface="Cambria Math" panose="02040503050406030204" pitchFamily="18" charset="0"/>
                          <a:ea typeface="Cambria Math" panose="02040503050406030204" pitchFamily="18" charset="0"/>
                        </a:rPr>
                        <m:t>𝐸𝐸𝑅</m:t>
                      </m:r>
                    </m:oMath>
                  </m:oMathPara>
                </a14:m>
                <a:br>
                  <a:rPr lang="en-US" sz="3000" b="0" dirty="0">
                    <a:ea typeface="Cambria Math" panose="02040503050406030204" pitchFamily="18" charset="0"/>
                  </a:rPr>
                </a:br>
                <a:endParaRPr lang="en-US" sz="3000" dirty="0"/>
              </a:p>
            </p:txBody>
          </p:sp>
        </mc:Choice>
        <mc:Fallback xmlns="">
          <p:sp>
            <p:nvSpPr>
              <p:cNvPr id="3" name="TextBox 2"/>
              <p:cNvSpPr txBox="1">
                <a:spLocks noRot="1" noChangeAspect="1" noMove="1" noResize="1" noEditPoints="1" noAdjustHandles="1" noChangeArrowheads="1" noChangeShapeType="1" noTextEdit="1"/>
              </p:cNvSpPr>
              <p:nvPr/>
            </p:nvSpPr>
            <p:spPr>
              <a:xfrm>
                <a:off x="3281819" y="1690688"/>
                <a:ext cx="5478487" cy="4197559"/>
              </a:xfrm>
              <a:prstGeom prst="rect">
                <a:avLst/>
              </a:prstGeom>
              <a:blipFill rotWithShape="0">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9482474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Research Aims</a:t>
            </a:r>
          </a:p>
        </p:txBody>
      </p:sp>
      <p:sp>
        <p:nvSpPr>
          <p:cNvPr id="4" name="Content Placeholder 3"/>
          <p:cNvSpPr>
            <a:spLocks noGrp="1"/>
          </p:cNvSpPr>
          <p:nvPr>
            <p:ph idx="1"/>
          </p:nvPr>
        </p:nvSpPr>
        <p:spPr/>
        <p:txBody>
          <a:bodyPr/>
          <a:lstStyle/>
          <a:p>
            <a:r>
              <a:rPr lang="en-US" dirty="0"/>
              <a:t>Research Aim 1: Can an I-Vector based classification perform as well as, or better than, other applicable techniques?</a:t>
            </a:r>
            <a:br>
              <a:rPr lang="en-US" dirty="0"/>
            </a:br>
            <a:endParaRPr lang="en-US" dirty="0"/>
          </a:p>
          <a:p>
            <a:r>
              <a:rPr lang="en-US" dirty="0"/>
              <a:t>Research Aim 2: Under what conditions does an I-Vector based system perform best?</a:t>
            </a:r>
            <a:br>
              <a:rPr lang="en-US" dirty="0"/>
            </a:br>
            <a:endParaRPr lang="en-US" dirty="0"/>
          </a:p>
          <a:p>
            <a:r>
              <a:rPr lang="en-US" dirty="0"/>
              <a:t>Research Aim 3: What characteristics of EEG data do I-Vector take advantage of in their discrimination? Is this process inherently well suited for addressing EEG classification?</a:t>
            </a:r>
          </a:p>
        </p:txBody>
      </p:sp>
    </p:spTree>
    <p:extLst>
      <p:ext uri="{BB962C8B-B14F-4D97-AF65-F5344CB8AC3E}">
        <p14:creationId xmlns:p14="http://schemas.microsoft.com/office/powerpoint/2010/main" val="22262274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Experiments</a:t>
            </a:r>
          </a:p>
        </p:txBody>
      </p:sp>
      <p:sp>
        <p:nvSpPr>
          <p:cNvPr id="5" name="Content Placeholder 2"/>
          <p:cNvSpPr>
            <a:spLocks noGrp="1"/>
          </p:cNvSpPr>
          <p:nvPr>
            <p:ph sz="half" idx="1"/>
          </p:nvPr>
        </p:nvSpPr>
        <p:spPr>
          <a:xfrm>
            <a:off x="838200" y="1825625"/>
            <a:ext cx="6844990" cy="4675536"/>
          </a:xfrm>
        </p:spPr>
        <p:txBody>
          <a:bodyPr>
            <a:normAutofit/>
          </a:bodyPr>
          <a:lstStyle/>
          <a:p>
            <a:r>
              <a:rPr lang="en-US" dirty="0"/>
              <a:t>Experiment 1: I-Vector Development</a:t>
            </a:r>
          </a:p>
          <a:p>
            <a:r>
              <a:rPr lang="en-US" dirty="0"/>
              <a:t>Experiment 2: Protocol Replication</a:t>
            </a:r>
          </a:p>
          <a:p>
            <a:pPr lvl="1"/>
            <a:r>
              <a:rPr lang="en-US" dirty="0"/>
              <a:t>Research Aim 1</a:t>
            </a:r>
          </a:p>
          <a:p>
            <a:pPr lvl="1"/>
            <a:r>
              <a:rPr lang="en-US" dirty="0"/>
              <a:t>Research Aim 2</a:t>
            </a:r>
          </a:p>
          <a:p>
            <a:r>
              <a:rPr lang="en-US" dirty="0"/>
              <a:t>Experiment 3: Parameter Sweeps</a:t>
            </a:r>
          </a:p>
          <a:p>
            <a:pPr lvl="1"/>
            <a:r>
              <a:rPr lang="en-US" dirty="0"/>
              <a:t>Research Aim 2</a:t>
            </a:r>
          </a:p>
          <a:p>
            <a:r>
              <a:rPr lang="en-US" dirty="0"/>
              <a:t>Experiment 4: Algorithm Benchmarks</a:t>
            </a:r>
          </a:p>
          <a:p>
            <a:pPr lvl="1"/>
            <a:r>
              <a:rPr lang="en-US" dirty="0"/>
              <a:t>Research Aim 1</a:t>
            </a:r>
          </a:p>
          <a:p>
            <a:r>
              <a:rPr lang="en-US" dirty="0"/>
              <a:t>Experiment 5: UBM-TVM Relationship</a:t>
            </a:r>
          </a:p>
          <a:p>
            <a:pPr lvl="1"/>
            <a:r>
              <a:rPr lang="en-US" dirty="0"/>
              <a:t>Research Aim 3</a:t>
            </a:r>
          </a:p>
          <a:p>
            <a:endParaRPr lang="en-US" dirty="0"/>
          </a:p>
        </p:txBody>
      </p:sp>
    </p:spTree>
    <p:extLst>
      <p:ext uri="{BB962C8B-B14F-4D97-AF65-F5344CB8AC3E}">
        <p14:creationId xmlns:p14="http://schemas.microsoft.com/office/powerpoint/2010/main" val="10086260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Experiment 1: I-Vector Development</a:t>
            </a:r>
          </a:p>
        </p:txBody>
      </p:sp>
      <p:graphicFrame>
        <p:nvGraphicFramePr>
          <p:cNvPr id="4" name="Content Placeholder 4">
            <a:extLst>
              <a:ext uri="{FF2B5EF4-FFF2-40B4-BE49-F238E27FC236}">
                <a16:creationId xmlns:a16="http://schemas.microsoft.com/office/drawing/2014/main" id="{F24FC48A-1663-4FA9-8AA7-DE6AFEF5D1E1}"/>
              </a:ext>
            </a:extLst>
          </p:cNvPr>
          <p:cNvGraphicFramePr>
            <a:graphicFrameLocks noChangeAspect="1"/>
          </p:cNvGraphicFramePr>
          <p:nvPr>
            <p:extLst>
              <p:ext uri="{D42A27DB-BD31-4B8C-83A1-F6EECF244321}">
                <p14:modId xmlns:p14="http://schemas.microsoft.com/office/powerpoint/2010/main" val="3392694964"/>
              </p:ext>
            </p:extLst>
          </p:nvPr>
        </p:nvGraphicFramePr>
        <p:xfrm>
          <a:off x="1075630" y="1822248"/>
          <a:ext cx="10040740" cy="5035752"/>
        </p:xfrm>
        <a:graphic>
          <a:graphicData uri="http://schemas.openxmlformats.org/presentationml/2006/ole">
            <mc:AlternateContent xmlns:mc="http://schemas.openxmlformats.org/markup-compatibility/2006">
              <mc:Choice xmlns:v="urn:schemas-microsoft-com:vml" Requires="v">
                <p:oleObj spid="_x0000_s1234" name="Acrobat Document" r:id="rId4" imgW="13716000" imgH="6876913" progId="AcroExch.Document.DC">
                  <p:embed/>
                </p:oleObj>
              </mc:Choice>
              <mc:Fallback>
                <p:oleObj name="Acrobat Document" r:id="rId4" imgW="13716000" imgH="6876913" progId="AcroExch.Document.DC">
                  <p:embed/>
                  <p:pic>
                    <p:nvPicPr>
                      <p:cNvPr id="5" name="Content Placeholder 4">
                        <a:extLst>
                          <a:ext uri="{FF2B5EF4-FFF2-40B4-BE49-F238E27FC236}">
                            <a16:creationId xmlns:a16="http://schemas.microsoft.com/office/drawing/2014/main" id="{0957C337-0241-4773-81EB-19E0B7D88DD1}"/>
                          </a:ext>
                        </a:extLst>
                      </p:cNvPr>
                      <p:cNvPicPr/>
                      <p:nvPr/>
                    </p:nvPicPr>
                    <p:blipFill>
                      <a:blip r:embed="rId5"/>
                      <a:stretch>
                        <a:fillRect/>
                      </a:stretch>
                    </p:blipFill>
                    <p:spPr>
                      <a:xfrm>
                        <a:off x="1075630" y="1822248"/>
                        <a:ext cx="10040740" cy="5035752"/>
                      </a:xfrm>
                      <a:prstGeom prst="rect">
                        <a:avLst/>
                      </a:prstGeom>
                    </p:spPr>
                  </p:pic>
                </p:oleObj>
              </mc:Fallback>
            </mc:AlternateContent>
          </a:graphicData>
        </a:graphic>
      </p:graphicFrame>
    </p:spTree>
    <p:extLst>
      <p:ext uri="{BB962C8B-B14F-4D97-AF65-F5344CB8AC3E}">
        <p14:creationId xmlns:p14="http://schemas.microsoft.com/office/powerpoint/2010/main" val="33149897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Experiment 2: Protocol Replication</a:t>
            </a:r>
          </a:p>
        </p:txBody>
      </p:sp>
      <p:graphicFrame>
        <p:nvGraphicFramePr>
          <p:cNvPr id="6" name="Object 5"/>
          <p:cNvGraphicFramePr>
            <a:graphicFrameLocks noChangeAspect="1"/>
          </p:cNvGraphicFramePr>
          <p:nvPr>
            <p:extLst>
              <p:ext uri="{D42A27DB-BD31-4B8C-83A1-F6EECF244321}">
                <p14:modId xmlns:p14="http://schemas.microsoft.com/office/powerpoint/2010/main" val="4266693236"/>
              </p:ext>
            </p:extLst>
          </p:nvPr>
        </p:nvGraphicFramePr>
        <p:xfrm>
          <a:off x="2032000" y="1503706"/>
          <a:ext cx="8128000" cy="4244975"/>
        </p:xfrm>
        <a:graphic>
          <a:graphicData uri="http://schemas.openxmlformats.org/presentationml/2006/ole">
            <mc:AlternateContent xmlns:mc="http://schemas.openxmlformats.org/markup-compatibility/2006">
              <mc:Choice xmlns:v="urn:schemas-microsoft-com:vml" Requires="v">
                <p:oleObj spid="_x0000_s2266" name="Acrobat Document" r:id="rId4" imgW="13716000" imgH="7162516" progId="AcroExch.Document.DC">
                  <p:embed/>
                </p:oleObj>
              </mc:Choice>
              <mc:Fallback>
                <p:oleObj name="Acrobat Document" r:id="rId4" imgW="13716000" imgH="7162516" progId="AcroExch.Document.DC">
                  <p:embed/>
                  <p:pic>
                    <p:nvPicPr>
                      <p:cNvPr id="0" name=""/>
                      <p:cNvPicPr/>
                      <p:nvPr/>
                    </p:nvPicPr>
                    <p:blipFill>
                      <a:blip r:embed="rId5"/>
                      <a:stretch>
                        <a:fillRect/>
                      </a:stretch>
                    </p:blipFill>
                    <p:spPr>
                      <a:xfrm>
                        <a:off x="2032000" y="1503706"/>
                        <a:ext cx="8128000" cy="4244975"/>
                      </a:xfrm>
                      <a:prstGeom prst="rect">
                        <a:avLst/>
                      </a:prstGeom>
                    </p:spPr>
                  </p:pic>
                </p:oleObj>
              </mc:Fallback>
            </mc:AlternateContent>
          </a:graphicData>
        </a:graphic>
      </p:graphicFrame>
      <p:sp>
        <p:nvSpPr>
          <p:cNvPr id="4" name="TextBox 3"/>
          <p:cNvSpPr txBox="1"/>
          <p:nvPr/>
        </p:nvSpPr>
        <p:spPr>
          <a:xfrm>
            <a:off x="8530683" y="6519445"/>
            <a:ext cx="3661317" cy="338554"/>
          </a:xfrm>
          <a:prstGeom prst="rect">
            <a:avLst/>
          </a:prstGeom>
          <a:noFill/>
        </p:spPr>
        <p:txBody>
          <a:bodyPr wrap="square" rtlCol="0">
            <a:spAutoFit/>
          </a:bodyPr>
          <a:lstStyle/>
          <a:p>
            <a:pPr algn="ctr"/>
            <a:r>
              <a:rPr lang="en-US" sz="800" dirty="0"/>
              <a:t>Ward, C., &amp; Obeid, I. (2019). Application of identity vectors for EEG classification. </a:t>
            </a:r>
            <a:r>
              <a:rPr lang="en-US" sz="800" i="1" dirty="0"/>
              <a:t>Journal of neuroscience methods</a:t>
            </a:r>
            <a:r>
              <a:rPr lang="en-US" sz="800" dirty="0"/>
              <a:t>, </a:t>
            </a:r>
            <a:r>
              <a:rPr lang="en-US" sz="800" i="1" dirty="0"/>
              <a:t>311</a:t>
            </a:r>
            <a:r>
              <a:rPr lang="en-US" sz="800" dirty="0"/>
              <a:t>, 338-350.</a:t>
            </a:r>
            <a:endParaRPr lang="en-US" sz="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691467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04377" y="0"/>
            <a:ext cx="6363368" cy="6857999"/>
          </a:xfrm>
          <a:prstGeom prst="rect">
            <a:avLst/>
          </a:prstGeom>
        </p:spPr>
      </p:pic>
      <p:sp>
        <p:nvSpPr>
          <p:cNvPr id="3" name="TextBox 2"/>
          <p:cNvSpPr txBox="1"/>
          <p:nvPr/>
        </p:nvSpPr>
        <p:spPr>
          <a:xfrm>
            <a:off x="8530683" y="6519445"/>
            <a:ext cx="3661317" cy="338554"/>
          </a:xfrm>
          <a:prstGeom prst="rect">
            <a:avLst/>
          </a:prstGeom>
          <a:noFill/>
        </p:spPr>
        <p:txBody>
          <a:bodyPr wrap="square" rtlCol="0">
            <a:spAutoFit/>
          </a:bodyPr>
          <a:lstStyle/>
          <a:p>
            <a:pPr algn="ctr"/>
            <a:r>
              <a:rPr lang="en-US" sz="800" dirty="0"/>
              <a:t>Ward, C., &amp; Obeid, I. (2019). Application of identity vectors for EEG classification. </a:t>
            </a:r>
            <a:r>
              <a:rPr lang="en-US" sz="800" i="1" dirty="0"/>
              <a:t>Journal of neuroscience methods</a:t>
            </a:r>
            <a:r>
              <a:rPr lang="en-US" sz="800" dirty="0"/>
              <a:t>, </a:t>
            </a:r>
            <a:r>
              <a:rPr lang="en-US" sz="800" i="1" dirty="0"/>
              <a:t>311</a:t>
            </a:r>
            <a:r>
              <a:rPr lang="en-US" sz="800" dirty="0"/>
              <a:t>, 338-350.</a:t>
            </a:r>
            <a:endParaRPr lang="en-US" sz="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59856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Experiment 3: Parameter Sweeps</a:t>
            </a:r>
          </a:p>
        </p:txBody>
      </p:sp>
      <p:sp>
        <p:nvSpPr>
          <p:cNvPr id="7" name="Content Placeholder 2"/>
          <p:cNvSpPr>
            <a:spLocks noGrp="1"/>
          </p:cNvSpPr>
          <p:nvPr>
            <p:ph sz="half" idx="1"/>
          </p:nvPr>
        </p:nvSpPr>
        <p:spPr>
          <a:xfrm>
            <a:off x="838200" y="1825625"/>
            <a:ext cx="10515600" cy="4351338"/>
          </a:xfrm>
        </p:spPr>
        <p:txBody>
          <a:bodyPr>
            <a:normAutofit/>
          </a:bodyPr>
          <a:lstStyle/>
          <a:p>
            <a:r>
              <a:rPr lang="en-US" dirty="0"/>
              <a:t>Features: CEP, PSD, COH</a:t>
            </a:r>
          </a:p>
          <a:p>
            <a:r>
              <a:rPr lang="en-US" dirty="0"/>
              <a:t>Epoch Duration: 10s, 2s</a:t>
            </a:r>
          </a:p>
          <a:p>
            <a:r>
              <a:rPr lang="en-US" dirty="0"/>
              <a:t>Dataset: PNET (Mot), TUHEEG (</a:t>
            </a:r>
            <a:r>
              <a:rPr lang="en-US" dirty="0" err="1"/>
              <a:t>Abn</a:t>
            </a:r>
            <a:r>
              <a:rPr lang="en-US" dirty="0"/>
              <a:t>, </a:t>
            </a:r>
            <a:r>
              <a:rPr lang="en-US" dirty="0" err="1"/>
              <a:t>Nrm</a:t>
            </a:r>
            <a:r>
              <a:rPr lang="en-US" dirty="0"/>
              <a:t>, </a:t>
            </a:r>
            <a:r>
              <a:rPr lang="en-US" dirty="0" err="1"/>
              <a:t>Szr</a:t>
            </a:r>
            <a:r>
              <a:rPr lang="en-US" dirty="0"/>
              <a:t>)</a:t>
            </a:r>
          </a:p>
          <a:p>
            <a:r>
              <a:rPr lang="en-US" dirty="0"/>
              <a:t>Test Epochs: Sets of 1, 2, 4, 6, 14</a:t>
            </a:r>
          </a:p>
          <a:p>
            <a:r>
              <a:rPr lang="en-US" dirty="0"/>
              <a:t>UBM Mixture: 2, 4, 8, 16, 32, 64, 128, 256, 512, 1024, 2048</a:t>
            </a:r>
          </a:p>
          <a:p>
            <a:r>
              <a:rPr lang="en-US" dirty="0"/>
              <a:t>TVM Dimension: 25, 50, 75, 100, 200</a:t>
            </a:r>
          </a:p>
          <a:p>
            <a:r>
              <a:rPr lang="en-US" dirty="0"/>
              <a:t>LDA Dimension: 15, 30, 45, 60, 75, 100</a:t>
            </a:r>
          </a:p>
          <a:p>
            <a:endParaRPr lang="en-US" dirty="0"/>
          </a:p>
        </p:txBody>
      </p:sp>
    </p:spTree>
    <p:extLst>
      <p:ext uri="{BB962C8B-B14F-4D97-AF65-F5344CB8AC3E}">
        <p14:creationId xmlns:p14="http://schemas.microsoft.com/office/powerpoint/2010/main" val="26718432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p>
        </p:txBody>
      </p:sp>
      <p:sp>
        <p:nvSpPr>
          <p:cNvPr id="6" name="Content Placeholder 4"/>
          <p:cNvSpPr txBox="1">
            <a:spLocks/>
          </p:cNvSpPr>
          <p:nvPr/>
        </p:nvSpPr>
        <p:spPr>
          <a:xfrm>
            <a:off x="838200" y="1324224"/>
            <a:ext cx="10515600" cy="158349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Step One: Develop a robust biometric verification system that has the potential to scale based solely on the organizational structure of the data in the database.</a:t>
            </a:r>
          </a:p>
        </p:txBody>
      </p:sp>
      <p:grpSp>
        <p:nvGrpSpPr>
          <p:cNvPr id="19" name="Group 18"/>
          <p:cNvGrpSpPr/>
          <p:nvPr/>
        </p:nvGrpSpPr>
        <p:grpSpPr>
          <a:xfrm>
            <a:off x="1170878" y="2649787"/>
            <a:ext cx="9917741" cy="4108639"/>
            <a:chOff x="308363" y="1682163"/>
            <a:chExt cx="11575273" cy="5076263"/>
          </a:xfrm>
        </p:grpSpPr>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61601" y="1682163"/>
              <a:ext cx="3805251" cy="2583040"/>
            </a:xfrm>
            <a:prstGeom prst="rect">
              <a:avLst/>
            </a:prstGeom>
            <a:ln w="38100">
              <a:solidFill>
                <a:schemeClr val="tx1"/>
              </a:solidFill>
            </a:ln>
          </p:spPr>
        </p:pic>
        <p:grpSp>
          <p:nvGrpSpPr>
            <p:cNvPr id="8" name="Group 7"/>
            <p:cNvGrpSpPr/>
            <p:nvPr/>
          </p:nvGrpSpPr>
          <p:grpSpPr>
            <a:xfrm>
              <a:off x="308363" y="1682163"/>
              <a:ext cx="11575273" cy="5076263"/>
              <a:chOff x="338181" y="1461462"/>
              <a:chExt cx="11575273" cy="5093620"/>
            </a:xfrm>
          </p:grpSpPr>
          <p:cxnSp>
            <p:nvCxnSpPr>
              <p:cNvPr id="9" name="Straight Arrow Connector 8"/>
              <p:cNvCxnSpPr>
                <a:stCxn id="7" idx="2"/>
              </p:cNvCxnSpPr>
              <p:nvPr/>
            </p:nvCxnSpPr>
            <p:spPr>
              <a:xfrm>
                <a:off x="6064227" y="4053334"/>
                <a:ext cx="0" cy="116077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a:off x="338181" y="1461462"/>
                <a:ext cx="11575273" cy="5093620"/>
                <a:chOff x="338181" y="1461462"/>
                <a:chExt cx="11575273" cy="5093620"/>
              </a:xfrm>
            </p:grpSpPr>
            <p:pic>
              <p:nvPicPr>
                <p:cNvPr id="11" name="Pictur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8181" y="1461462"/>
                  <a:ext cx="3704878" cy="2591874"/>
                </a:xfrm>
                <a:prstGeom prst="rect">
                  <a:avLst/>
                </a:prstGeom>
                <a:ln w="38100">
                  <a:solidFill>
                    <a:srgbClr val="0070C0"/>
                  </a:solidFill>
                </a:ln>
              </p:spPr>
            </p:pic>
            <p:pic>
              <p:nvPicPr>
                <p:cNvPr id="12" name="Picture 1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85394" y="1461462"/>
                  <a:ext cx="3828060" cy="2591873"/>
                </a:xfrm>
                <a:prstGeom prst="rect">
                  <a:avLst/>
                </a:prstGeom>
                <a:ln w="38100">
                  <a:solidFill>
                    <a:srgbClr val="FF0000"/>
                  </a:solidFill>
                </a:ln>
              </p:spPr>
            </p:pic>
            <p:cxnSp>
              <p:nvCxnSpPr>
                <p:cNvPr id="13" name="Straight Arrow Connector 12"/>
                <p:cNvCxnSpPr/>
                <p:nvPr/>
              </p:nvCxnSpPr>
              <p:spPr>
                <a:xfrm>
                  <a:off x="2190622" y="4053334"/>
                  <a:ext cx="3755062" cy="1123297"/>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12" idx="2"/>
                </p:cNvCxnSpPr>
                <p:nvPr/>
              </p:nvCxnSpPr>
              <p:spPr>
                <a:xfrm flipH="1">
                  <a:off x="6148592" y="4053335"/>
                  <a:ext cx="3850832" cy="112329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450582" y="5327795"/>
                  <a:ext cx="1227287" cy="1227287"/>
                </a:xfrm>
                <a:prstGeom prst="rect">
                  <a:avLst/>
                </a:prstGeom>
              </p:spPr>
            </p:pic>
          </p:grpSp>
        </p:grpSp>
      </p:grpSp>
      <p:sp>
        <p:nvSpPr>
          <p:cNvPr id="16" name="TextBox 15"/>
          <p:cNvSpPr txBox="1"/>
          <p:nvPr/>
        </p:nvSpPr>
        <p:spPr>
          <a:xfrm>
            <a:off x="1170878" y="5558097"/>
            <a:ext cx="3910628" cy="830997"/>
          </a:xfrm>
          <a:prstGeom prst="rect">
            <a:avLst/>
          </a:prstGeom>
          <a:noFill/>
        </p:spPr>
        <p:txBody>
          <a:bodyPr wrap="square" rtlCol="0">
            <a:spAutoFit/>
          </a:bodyPr>
          <a:lstStyle/>
          <a:p>
            <a:pPr marL="285750" indent="-285750">
              <a:buFontTx/>
              <a:buChar char="-"/>
            </a:pPr>
            <a:r>
              <a:rPr lang="en-US" sz="2400" dirty="0"/>
              <a:t>Which one is mine?</a:t>
            </a:r>
          </a:p>
          <a:p>
            <a:pPr marL="285750" indent="-285750">
              <a:buFontTx/>
              <a:buChar char="-"/>
            </a:pPr>
            <a:r>
              <a:rPr lang="en-US" sz="2400" dirty="0"/>
              <a:t>Which one is similar?</a:t>
            </a:r>
          </a:p>
        </p:txBody>
      </p:sp>
    </p:spTree>
    <p:extLst>
      <p:ext uri="{BB962C8B-B14F-4D97-AF65-F5344CB8AC3E}">
        <p14:creationId xmlns:p14="http://schemas.microsoft.com/office/powerpoint/2010/main" val="3353962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Experiment 3: Parameter Sweeps</a:t>
            </a:r>
          </a:p>
        </p:txBody>
      </p:sp>
      <p:graphicFrame>
        <p:nvGraphicFramePr>
          <p:cNvPr id="9" name="Object 8"/>
          <p:cNvGraphicFramePr>
            <a:graphicFrameLocks noChangeAspect="1"/>
          </p:cNvGraphicFramePr>
          <p:nvPr>
            <p:extLst>
              <p:ext uri="{D42A27DB-BD31-4B8C-83A1-F6EECF244321}">
                <p14:modId xmlns:p14="http://schemas.microsoft.com/office/powerpoint/2010/main" val="3513819393"/>
              </p:ext>
            </p:extLst>
          </p:nvPr>
        </p:nvGraphicFramePr>
        <p:xfrm>
          <a:off x="2133600" y="1323975"/>
          <a:ext cx="7924800" cy="5534025"/>
        </p:xfrm>
        <a:graphic>
          <a:graphicData uri="http://schemas.openxmlformats.org/presentationml/2006/ole">
            <mc:AlternateContent xmlns:mc="http://schemas.openxmlformats.org/markup-compatibility/2006">
              <mc:Choice xmlns:v="urn:schemas-microsoft-com:vml" Requires="v">
                <p:oleObj spid="_x0000_s3275" name="Acrobat Document" r:id="rId4" imgW="7924544" imgH="5533869" progId="AcroExch.Document.DC">
                  <p:embed/>
                </p:oleObj>
              </mc:Choice>
              <mc:Fallback>
                <p:oleObj name="Acrobat Document" r:id="rId4" imgW="7924544" imgH="5533869" progId="AcroExch.Document.DC">
                  <p:embed/>
                  <p:pic>
                    <p:nvPicPr>
                      <p:cNvPr id="0" name=""/>
                      <p:cNvPicPr/>
                      <p:nvPr/>
                    </p:nvPicPr>
                    <p:blipFill>
                      <a:blip r:embed="rId5"/>
                      <a:stretch>
                        <a:fillRect/>
                      </a:stretch>
                    </p:blipFill>
                    <p:spPr>
                      <a:xfrm>
                        <a:off x="2133600" y="1323975"/>
                        <a:ext cx="7924800" cy="5534025"/>
                      </a:xfrm>
                      <a:prstGeom prst="rect">
                        <a:avLst/>
                      </a:prstGeom>
                    </p:spPr>
                  </p:pic>
                </p:oleObj>
              </mc:Fallback>
            </mc:AlternateContent>
          </a:graphicData>
        </a:graphic>
      </p:graphicFrame>
    </p:spTree>
    <p:extLst>
      <p:ext uri="{BB962C8B-B14F-4D97-AF65-F5344CB8AC3E}">
        <p14:creationId xmlns:p14="http://schemas.microsoft.com/office/powerpoint/2010/main" val="13005420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Experiment 3: Parameter Sweeps</a:t>
            </a:r>
          </a:p>
        </p:txBody>
      </p:sp>
      <p:graphicFrame>
        <p:nvGraphicFramePr>
          <p:cNvPr id="4" name="Object 3"/>
          <p:cNvGraphicFramePr>
            <a:graphicFrameLocks noChangeAspect="1"/>
          </p:cNvGraphicFramePr>
          <p:nvPr>
            <p:extLst>
              <p:ext uri="{D42A27DB-BD31-4B8C-83A1-F6EECF244321}">
                <p14:modId xmlns:p14="http://schemas.microsoft.com/office/powerpoint/2010/main" val="807616321"/>
              </p:ext>
            </p:extLst>
          </p:nvPr>
        </p:nvGraphicFramePr>
        <p:xfrm>
          <a:off x="2100262" y="1323975"/>
          <a:ext cx="7991475" cy="5534025"/>
        </p:xfrm>
        <a:graphic>
          <a:graphicData uri="http://schemas.openxmlformats.org/presentationml/2006/ole">
            <mc:AlternateContent xmlns:mc="http://schemas.openxmlformats.org/markup-compatibility/2006">
              <mc:Choice xmlns:v="urn:schemas-microsoft-com:vml" Requires="v">
                <p:oleObj spid="_x0000_s6337" name="Acrobat Document" r:id="rId4" imgW="7991395" imgH="5533869" progId="AcroExch.Document.DC">
                  <p:embed/>
                </p:oleObj>
              </mc:Choice>
              <mc:Fallback>
                <p:oleObj name="Acrobat Document" r:id="rId4" imgW="7991395" imgH="5533869" progId="AcroExch.Document.DC">
                  <p:embed/>
                  <p:pic>
                    <p:nvPicPr>
                      <p:cNvPr id="0" name=""/>
                      <p:cNvPicPr/>
                      <p:nvPr/>
                    </p:nvPicPr>
                    <p:blipFill>
                      <a:blip r:embed="rId5"/>
                      <a:stretch>
                        <a:fillRect/>
                      </a:stretch>
                    </p:blipFill>
                    <p:spPr>
                      <a:xfrm>
                        <a:off x="2100262" y="1323975"/>
                        <a:ext cx="7991475" cy="5534025"/>
                      </a:xfrm>
                      <a:prstGeom prst="rect">
                        <a:avLst/>
                      </a:prstGeom>
                    </p:spPr>
                  </p:pic>
                </p:oleObj>
              </mc:Fallback>
            </mc:AlternateContent>
          </a:graphicData>
        </a:graphic>
      </p:graphicFrame>
    </p:spTree>
    <p:extLst>
      <p:ext uri="{BB962C8B-B14F-4D97-AF65-F5344CB8AC3E}">
        <p14:creationId xmlns:p14="http://schemas.microsoft.com/office/powerpoint/2010/main" val="26833713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Experiment 3: Parameter Sweeps</a:t>
            </a:r>
          </a:p>
        </p:txBody>
      </p:sp>
      <p:graphicFrame>
        <p:nvGraphicFramePr>
          <p:cNvPr id="8" name="Object 7"/>
          <p:cNvGraphicFramePr>
            <a:graphicFrameLocks noChangeAspect="1"/>
          </p:cNvGraphicFramePr>
          <p:nvPr>
            <p:extLst>
              <p:ext uri="{D42A27DB-BD31-4B8C-83A1-F6EECF244321}">
                <p14:modId xmlns:p14="http://schemas.microsoft.com/office/powerpoint/2010/main" val="2227062253"/>
              </p:ext>
            </p:extLst>
          </p:nvPr>
        </p:nvGraphicFramePr>
        <p:xfrm>
          <a:off x="2100262" y="1323975"/>
          <a:ext cx="7991475" cy="5534025"/>
        </p:xfrm>
        <a:graphic>
          <a:graphicData uri="http://schemas.openxmlformats.org/presentationml/2006/ole">
            <mc:AlternateContent xmlns:mc="http://schemas.openxmlformats.org/markup-compatibility/2006">
              <mc:Choice xmlns:v="urn:schemas-microsoft-com:vml" Requires="v">
                <p:oleObj spid="_x0000_s5314" name="Acrobat Document" r:id="rId4" imgW="7991395" imgH="5533869" progId="AcroExch.Document.DC">
                  <p:embed/>
                </p:oleObj>
              </mc:Choice>
              <mc:Fallback>
                <p:oleObj name="Acrobat Document" r:id="rId4" imgW="7991395" imgH="5533869" progId="AcroExch.Document.DC">
                  <p:embed/>
                  <p:pic>
                    <p:nvPicPr>
                      <p:cNvPr id="0" name=""/>
                      <p:cNvPicPr/>
                      <p:nvPr/>
                    </p:nvPicPr>
                    <p:blipFill>
                      <a:blip r:embed="rId5"/>
                      <a:stretch>
                        <a:fillRect/>
                      </a:stretch>
                    </p:blipFill>
                    <p:spPr>
                      <a:xfrm>
                        <a:off x="2100262" y="1323975"/>
                        <a:ext cx="7991475" cy="5534025"/>
                      </a:xfrm>
                      <a:prstGeom prst="rect">
                        <a:avLst/>
                      </a:prstGeom>
                    </p:spPr>
                  </p:pic>
                </p:oleObj>
              </mc:Fallback>
            </mc:AlternateContent>
          </a:graphicData>
        </a:graphic>
      </p:graphicFrame>
    </p:spTree>
    <p:extLst>
      <p:ext uri="{BB962C8B-B14F-4D97-AF65-F5344CB8AC3E}">
        <p14:creationId xmlns:p14="http://schemas.microsoft.com/office/powerpoint/2010/main" val="36808357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sz="half" idx="1"/>
          </p:nvPr>
        </p:nvSpPr>
        <p:spPr>
          <a:xfrm>
            <a:off x="838200" y="1825625"/>
            <a:ext cx="10515600" cy="4351338"/>
          </a:xfrm>
        </p:spPr>
        <p:txBody>
          <a:bodyPr>
            <a:normAutofit/>
          </a:bodyPr>
          <a:lstStyle/>
          <a:p>
            <a:r>
              <a:rPr lang="en-US" dirty="0"/>
              <a:t>Features: CEP, PSD, COH</a:t>
            </a:r>
          </a:p>
          <a:p>
            <a:r>
              <a:rPr lang="en-US" dirty="0"/>
              <a:t>Epoch Duration: 10s, 2s</a:t>
            </a:r>
          </a:p>
          <a:p>
            <a:r>
              <a:rPr lang="en-US" dirty="0"/>
              <a:t>Dataset: PNET (Mot), TUHEEG (</a:t>
            </a:r>
            <a:r>
              <a:rPr lang="en-US" dirty="0" err="1"/>
              <a:t>Abn</a:t>
            </a:r>
            <a:r>
              <a:rPr lang="en-US" dirty="0"/>
              <a:t>, </a:t>
            </a:r>
            <a:r>
              <a:rPr lang="en-US" dirty="0" err="1"/>
              <a:t>Nrm</a:t>
            </a:r>
            <a:r>
              <a:rPr lang="en-US" dirty="0"/>
              <a:t>, </a:t>
            </a:r>
            <a:r>
              <a:rPr lang="en-US" dirty="0" err="1"/>
              <a:t>Szr</a:t>
            </a:r>
            <a:r>
              <a:rPr lang="en-US" dirty="0"/>
              <a:t>)</a:t>
            </a:r>
          </a:p>
          <a:p>
            <a:r>
              <a:rPr lang="en-US" dirty="0"/>
              <a:t>Test Epochs: Sets of 1, 2, 4, 6, 14</a:t>
            </a:r>
          </a:p>
          <a:p>
            <a:r>
              <a:rPr lang="en-US" dirty="0"/>
              <a:t>UBM Mixture: 2, 4, 8, 16, 32, 64, 128, 256, 512, 1024, 2048</a:t>
            </a:r>
          </a:p>
          <a:p>
            <a:r>
              <a:rPr lang="en-US" dirty="0"/>
              <a:t>TVM Dimension: 25, 50, 75, 100, 200</a:t>
            </a:r>
          </a:p>
          <a:p>
            <a:r>
              <a:rPr lang="en-US" dirty="0"/>
              <a:t>LDA Dimension: 15, 30, 45, 60, 75, 100</a:t>
            </a:r>
          </a:p>
          <a:p>
            <a:endParaRPr lang="en-US" dirty="0"/>
          </a:p>
        </p:txBody>
      </p:sp>
      <p:sp>
        <p:nvSpPr>
          <p:cNvPr id="5" name="Content Placeholder 2"/>
          <p:cNvSpPr>
            <a:spLocks noGrp="1"/>
          </p:cNvSpPr>
          <p:nvPr>
            <p:ph sz="half" idx="1"/>
          </p:nvPr>
        </p:nvSpPr>
        <p:spPr>
          <a:xfrm>
            <a:off x="838200" y="1825625"/>
            <a:ext cx="10515600" cy="4351338"/>
          </a:xfrm>
        </p:spPr>
        <p:txBody>
          <a:bodyPr>
            <a:normAutofit/>
          </a:bodyPr>
          <a:lstStyle/>
          <a:p>
            <a:r>
              <a:rPr lang="en-US" dirty="0"/>
              <a:t>Features: </a:t>
            </a:r>
            <a:r>
              <a:rPr lang="en-US" dirty="0">
                <a:solidFill>
                  <a:srgbClr val="FF0000"/>
                </a:solidFill>
              </a:rPr>
              <a:t>CEP, PSD, COH</a:t>
            </a:r>
          </a:p>
          <a:p>
            <a:r>
              <a:rPr lang="en-US" dirty="0"/>
              <a:t>Epoch Duration: </a:t>
            </a:r>
            <a:r>
              <a:rPr lang="en-US" strike="sngStrike" dirty="0"/>
              <a:t>10s</a:t>
            </a:r>
            <a:r>
              <a:rPr lang="en-US" dirty="0"/>
              <a:t>, </a:t>
            </a:r>
            <a:r>
              <a:rPr lang="en-US" dirty="0">
                <a:solidFill>
                  <a:srgbClr val="FF0000"/>
                </a:solidFill>
              </a:rPr>
              <a:t>2s</a:t>
            </a:r>
          </a:p>
          <a:p>
            <a:r>
              <a:rPr lang="en-US" dirty="0"/>
              <a:t>Dataset: PNET (</a:t>
            </a:r>
            <a:r>
              <a:rPr lang="en-US" dirty="0">
                <a:solidFill>
                  <a:srgbClr val="FF0000"/>
                </a:solidFill>
              </a:rPr>
              <a:t>Mot</a:t>
            </a:r>
            <a:r>
              <a:rPr lang="en-US" dirty="0"/>
              <a:t>), TUHEEG (</a:t>
            </a:r>
            <a:r>
              <a:rPr lang="en-US" dirty="0" err="1">
                <a:solidFill>
                  <a:srgbClr val="FF0000"/>
                </a:solidFill>
              </a:rPr>
              <a:t>Abn</a:t>
            </a:r>
            <a:r>
              <a:rPr lang="en-US" dirty="0"/>
              <a:t>, </a:t>
            </a:r>
            <a:r>
              <a:rPr lang="en-US" dirty="0" err="1">
                <a:solidFill>
                  <a:srgbClr val="FF0000"/>
                </a:solidFill>
              </a:rPr>
              <a:t>Nrm</a:t>
            </a:r>
            <a:r>
              <a:rPr lang="en-US" dirty="0"/>
              <a:t>, </a:t>
            </a:r>
            <a:r>
              <a:rPr lang="en-US" dirty="0" err="1">
                <a:solidFill>
                  <a:srgbClr val="FF0000"/>
                </a:solidFill>
              </a:rPr>
              <a:t>Szr</a:t>
            </a:r>
            <a:r>
              <a:rPr lang="en-US" dirty="0"/>
              <a:t>)</a:t>
            </a:r>
          </a:p>
          <a:p>
            <a:r>
              <a:rPr lang="en-US" dirty="0"/>
              <a:t>Test Epochs: Sets of </a:t>
            </a:r>
            <a:r>
              <a:rPr lang="en-US" strike="sngStrike" dirty="0"/>
              <a:t>1, 2, 4, 6, 14</a:t>
            </a:r>
            <a:r>
              <a:rPr lang="en-US" dirty="0"/>
              <a:t>  --&gt;  </a:t>
            </a:r>
            <a:r>
              <a:rPr lang="en-US" dirty="0">
                <a:solidFill>
                  <a:srgbClr val="FF0000"/>
                </a:solidFill>
              </a:rPr>
              <a:t>12</a:t>
            </a:r>
            <a:r>
              <a:rPr lang="en-US" strike="sngStrike" dirty="0"/>
              <a:t> </a:t>
            </a:r>
          </a:p>
          <a:p>
            <a:r>
              <a:rPr lang="en-US" dirty="0"/>
              <a:t>UBM Mixture: </a:t>
            </a:r>
            <a:r>
              <a:rPr lang="en-US" strike="sngStrike" dirty="0"/>
              <a:t>2, 4, 8, 16</a:t>
            </a:r>
            <a:r>
              <a:rPr lang="en-US" dirty="0"/>
              <a:t>, </a:t>
            </a:r>
            <a:r>
              <a:rPr lang="en-US" dirty="0">
                <a:solidFill>
                  <a:srgbClr val="FF0000"/>
                </a:solidFill>
              </a:rPr>
              <a:t>32, 64, 128</a:t>
            </a:r>
            <a:r>
              <a:rPr lang="en-US" dirty="0"/>
              <a:t>, </a:t>
            </a:r>
            <a:r>
              <a:rPr lang="en-US" strike="sngStrike" dirty="0"/>
              <a:t>256, 512, 1024, 2048</a:t>
            </a:r>
          </a:p>
          <a:p>
            <a:r>
              <a:rPr lang="en-US" dirty="0"/>
              <a:t>TVM Dimension: </a:t>
            </a:r>
            <a:r>
              <a:rPr lang="en-US" dirty="0">
                <a:solidFill>
                  <a:srgbClr val="FF0000"/>
                </a:solidFill>
              </a:rPr>
              <a:t>25, 50, 75, 100, 200</a:t>
            </a:r>
          </a:p>
          <a:p>
            <a:r>
              <a:rPr lang="en-US" dirty="0"/>
              <a:t>LDA Dimension: </a:t>
            </a:r>
            <a:r>
              <a:rPr lang="en-US" strike="sngStrike" dirty="0"/>
              <a:t>15, 30, 45, 60, 75, 100</a:t>
            </a:r>
            <a:r>
              <a:rPr lang="en-US" dirty="0"/>
              <a:t>	-&gt; </a:t>
            </a:r>
            <a:r>
              <a:rPr lang="en-US" dirty="0">
                <a:solidFill>
                  <a:srgbClr val="FF0000"/>
                </a:solidFill>
              </a:rPr>
              <a:t>5, 15, 20, 25, 45, 50, 70, 								75, 100, 150, 195</a:t>
            </a:r>
          </a:p>
          <a:p>
            <a:endParaRPr lang="en-US" dirty="0"/>
          </a:p>
        </p:txBody>
      </p:sp>
      <p:sp>
        <p:nvSpPr>
          <p:cNvPr id="2" name="Title 1"/>
          <p:cNvSpPr>
            <a:spLocks noGrp="1"/>
          </p:cNvSpPr>
          <p:nvPr>
            <p:ph type="title"/>
          </p:nvPr>
        </p:nvSpPr>
        <p:spPr/>
        <p:txBody>
          <a:bodyPr/>
          <a:lstStyle/>
          <a:p>
            <a:r>
              <a:rPr lang="en-US" dirty="0"/>
              <a:t>Experiment 3: Parameter Sweeps</a:t>
            </a:r>
          </a:p>
        </p:txBody>
      </p:sp>
    </p:spTree>
    <p:extLst>
      <p:ext uri="{BB962C8B-B14F-4D97-AF65-F5344CB8AC3E}">
        <p14:creationId xmlns:p14="http://schemas.microsoft.com/office/powerpoint/2010/main" val="3945189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par>
                                <p:cTn id="31" presetID="1" presetClass="exit" presetSubtype="0" fill="hold" grpId="0" nodeType="withEffect">
                                  <p:stCondLst>
                                    <p:cond delay="0"/>
                                  </p:stCondLst>
                                  <p:childTnLst>
                                    <p:set>
                                      <p:cBhvr>
                                        <p:cTn id="32" dur="1" fill="hold">
                                          <p:stCondLst>
                                            <p:cond delay="0"/>
                                          </p:stCondLst>
                                        </p:cTn>
                                        <p:tgtEl>
                                          <p:spTgt spid="4">
                                            <p:txEl>
                                              <p:pRg st="0" end="0"/>
                                            </p:txEl>
                                          </p:spTgt>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4">
                                            <p:txEl>
                                              <p:pRg st="1" end="1"/>
                                            </p:txEl>
                                          </p:spTgt>
                                        </p:tgtEl>
                                        <p:attrNameLst>
                                          <p:attrName>style.visibility</p:attrName>
                                        </p:attrNameLst>
                                      </p:cBhvr>
                                      <p:to>
                                        <p:strVal val="hidden"/>
                                      </p:to>
                                    </p:set>
                                  </p:childTnLst>
                                </p:cTn>
                              </p:par>
                              <p:par>
                                <p:cTn id="35" presetID="1" presetClass="exit" presetSubtype="0" fill="hold" grpId="0" nodeType="withEffect">
                                  <p:stCondLst>
                                    <p:cond delay="0"/>
                                  </p:stCondLst>
                                  <p:childTnLst>
                                    <p:set>
                                      <p:cBhvr>
                                        <p:cTn id="36" dur="1" fill="hold">
                                          <p:stCondLst>
                                            <p:cond delay="0"/>
                                          </p:stCondLst>
                                        </p:cTn>
                                        <p:tgtEl>
                                          <p:spTgt spid="4">
                                            <p:txEl>
                                              <p:pRg st="2" end="2"/>
                                            </p:txEl>
                                          </p:spTgt>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4">
                                            <p:txEl>
                                              <p:pRg st="3" end="3"/>
                                            </p:txEl>
                                          </p:spTgt>
                                        </p:tgtEl>
                                        <p:attrNameLst>
                                          <p:attrName>style.visibility</p:attrName>
                                        </p:attrNameLst>
                                      </p:cBhvr>
                                      <p:to>
                                        <p:strVal val="hidden"/>
                                      </p:to>
                                    </p:set>
                                  </p:childTnLst>
                                </p:cTn>
                              </p:par>
                              <p:par>
                                <p:cTn id="39" presetID="1" presetClass="exit" presetSubtype="0" fill="hold" grpId="0" nodeType="withEffect">
                                  <p:stCondLst>
                                    <p:cond delay="0"/>
                                  </p:stCondLst>
                                  <p:childTnLst>
                                    <p:set>
                                      <p:cBhvr>
                                        <p:cTn id="40" dur="1" fill="hold">
                                          <p:stCondLst>
                                            <p:cond delay="0"/>
                                          </p:stCondLst>
                                        </p:cTn>
                                        <p:tgtEl>
                                          <p:spTgt spid="4">
                                            <p:txEl>
                                              <p:pRg st="4" end="4"/>
                                            </p:txEl>
                                          </p:spTgt>
                                        </p:tgtEl>
                                        <p:attrNameLst>
                                          <p:attrName>style.visibility</p:attrName>
                                        </p:attrNameLst>
                                      </p:cBhvr>
                                      <p:to>
                                        <p:strVal val="hidden"/>
                                      </p:to>
                                    </p:set>
                                  </p:childTnLst>
                                </p:cTn>
                              </p:par>
                              <p:par>
                                <p:cTn id="41" presetID="1" presetClass="exit" presetSubtype="0" fill="hold" grpId="0" nodeType="withEffect">
                                  <p:stCondLst>
                                    <p:cond delay="0"/>
                                  </p:stCondLst>
                                  <p:childTnLst>
                                    <p:set>
                                      <p:cBhvr>
                                        <p:cTn id="42" dur="1" fill="hold">
                                          <p:stCondLst>
                                            <p:cond delay="0"/>
                                          </p:stCondLst>
                                        </p:cTn>
                                        <p:tgtEl>
                                          <p:spTgt spid="4">
                                            <p:txEl>
                                              <p:pRg st="5" end="5"/>
                                            </p:txEl>
                                          </p:spTgt>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4">
                                            <p:txEl>
                                              <p:pRg st="6" end="6"/>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Experiment 4: Algorithm Benchmarks</a:t>
            </a:r>
          </a:p>
        </p:txBody>
      </p:sp>
      <p:sp>
        <p:nvSpPr>
          <p:cNvPr id="4" name="Content Placeholder 3"/>
          <p:cNvSpPr>
            <a:spLocks noGrp="1"/>
          </p:cNvSpPr>
          <p:nvPr>
            <p:ph sz="half" idx="1"/>
          </p:nvPr>
        </p:nvSpPr>
        <p:spPr>
          <a:xfrm>
            <a:off x="838200" y="1825625"/>
            <a:ext cx="5618220" cy="4351338"/>
          </a:xfrm>
        </p:spPr>
        <p:txBody>
          <a:bodyPr>
            <a:normAutofit/>
          </a:bodyPr>
          <a:lstStyle/>
          <a:p>
            <a:r>
              <a:rPr lang="en-US" dirty="0"/>
              <a:t>Features: CEP, PSD, COH</a:t>
            </a:r>
          </a:p>
          <a:p>
            <a:r>
              <a:rPr lang="en-US" dirty="0"/>
              <a:t>Datasets</a:t>
            </a:r>
          </a:p>
          <a:p>
            <a:r>
              <a:rPr lang="en-US" dirty="0"/>
              <a:t>Parameters</a:t>
            </a:r>
          </a:p>
          <a:p>
            <a:pPr lvl="1"/>
            <a:r>
              <a:rPr lang="en-US" dirty="0"/>
              <a:t>Epoch Duration: 2s</a:t>
            </a:r>
          </a:p>
          <a:p>
            <a:pPr lvl="1"/>
            <a:r>
              <a:rPr lang="en-US" dirty="0"/>
              <a:t>Testing Epochs: 12</a:t>
            </a:r>
          </a:p>
          <a:p>
            <a:pPr lvl="1"/>
            <a:r>
              <a:rPr lang="en-US" dirty="0"/>
              <a:t>UBM mixtures: 32, 64, 128</a:t>
            </a:r>
          </a:p>
          <a:p>
            <a:pPr lvl="1"/>
            <a:r>
              <a:rPr lang="en-US" dirty="0"/>
              <a:t>TVM Dims: 25, 50, 75, 100, 200</a:t>
            </a:r>
          </a:p>
          <a:p>
            <a:pPr lvl="1"/>
            <a:r>
              <a:rPr lang="en-US" dirty="0"/>
              <a:t>LDA Dims: 5, 15, 20, 25, 45, 50, 70, 75, 95, 100, 150, 195</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6420" y="1471092"/>
            <a:ext cx="5116041" cy="4705871"/>
          </a:xfrm>
          <a:prstGeom prst="rect">
            <a:avLst/>
          </a:prstGeom>
        </p:spPr>
      </p:pic>
    </p:spTree>
    <p:extLst>
      <p:ext uri="{BB962C8B-B14F-4D97-AF65-F5344CB8AC3E}">
        <p14:creationId xmlns:p14="http://schemas.microsoft.com/office/powerpoint/2010/main" val="3897118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Experiment 4: Algorithm Benchmarks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1454847"/>
            <a:ext cx="10058400" cy="5097303"/>
          </a:xfrm>
          <a:prstGeom prst="rect">
            <a:avLst/>
          </a:prstGeom>
        </p:spPr>
      </p:pic>
    </p:spTree>
    <p:extLst>
      <p:ext uri="{BB962C8B-B14F-4D97-AF65-F5344CB8AC3E}">
        <p14:creationId xmlns:p14="http://schemas.microsoft.com/office/powerpoint/2010/main" val="3199933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Experiment 4: Algorithm Benchmarks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1604072"/>
            <a:ext cx="10058400" cy="4851082"/>
          </a:xfrm>
          <a:prstGeom prst="rect">
            <a:avLst/>
          </a:prstGeom>
        </p:spPr>
      </p:pic>
    </p:spTree>
    <p:extLst>
      <p:ext uri="{BB962C8B-B14F-4D97-AF65-F5344CB8AC3E}">
        <p14:creationId xmlns:p14="http://schemas.microsoft.com/office/powerpoint/2010/main" val="6639196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3776144" cy="1675548"/>
          </a:xfrm>
        </p:spPr>
        <p:txBody>
          <a:bodyPr>
            <a:noAutofit/>
          </a:bodyPr>
          <a:lstStyle/>
          <a:p>
            <a:r>
              <a:rPr lang="en-US" dirty="0"/>
              <a:t>Experiment 4: Algorithm Benchmarks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4927" y="15128"/>
            <a:ext cx="3852576" cy="6842872"/>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57503" y="1"/>
            <a:ext cx="3934498" cy="6827746"/>
          </a:xfrm>
          <a:prstGeom prst="rect">
            <a:avLst/>
          </a:prstGeom>
        </p:spPr>
      </p:pic>
      <p:sp>
        <p:nvSpPr>
          <p:cNvPr id="8" name="Content Placeholder 3"/>
          <p:cNvSpPr>
            <a:spLocks noGrp="1"/>
          </p:cNvSpPr>
          <p:nvPr>
            <p:ph sz="half" idx="1"/>
          </p:nvPr>
        </p:nvSpPr>
        <p:spPr>
          <a:xfrm>
            <a:off x="838200" y="2059796"/>
            <a:ext cx="3566727" cy="4351338"/>
          </a:xfrm>
        </p:spPr>
        <p:txBody>
          <a:bodyPr>
            <a:normAutofit/>
          </a:bodyPr>
          <a:lstStyle/>
          <a:p>
            <a:r>
              <a:rPr lang="en-US" dirty="0"/>
              <a:t>Left: All UBM Mixtures without LDA</a:t>
            </a:r>
          </a:p>
          <a:p>
            <a:r>
              <a:rPr lang="en-US" dirty="0"/>
              <a:t>Right: Optimal UBM Mixtures with LDA</a:t>
            </a:r>
          </a:p>
        </p:txBody>
      </p:sp>
    </p:spTree>
    <p:extLst>
      <p:ext uri="{BB962C8B-B14F-4D97-AF65-F5344CB8AC3E}">
        <p14:creationId xmlns:p14="http://schemas.microsoft.com/office/powerpoint/2010/main" val="29803844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Experiment 4: Algorithm Benchmarks</a:t>
            </a:r>
          </a:p>
        </p:txBody>
      </p:sp>
      <p:sp>
        <p:nvSpPr>
          <p:cNvPr id="4" name="Content Placeholder 3"/>
          <p:cNvSpPr>
            <a:spLocks noGrp="1"/>
          </p:cNvSpPr>
          <p:nvPr>
            <p:ph sz="half" idx="1"/>
          </p:nvPr>
        </p:nvSpPr>
        <p:spPr>
          <a:xfrm>
            <a:off x="838200" y="1825625"/>
            <a:ext cx="10515600" cy="4351338"/>
          </a:xfrm>
        </p:spPr>
        <p:txBody>
          <a:bodyPr>
            <a:normAutofit/>
          </a:bodyPr>
          <a:lstStyle/>
          <a:p>
            <a:r>
              <a:rPr lang="en-US" dirty="0"/>
              <a:t>Performance: GMM-UBM &gt; I-Vector &gt; </a:t>
            </a:r>
            <a:r>
              <a:rPr lang="en-US" dirty="0" err="1"/>
              <a:t>Mahalanobis</a:t>
            </a:r>
            <a:endParaRPr lang="en-US" dirty="0"/>
          </a:p>
          <a:p>
            <a:r>
              <a:rPr lang="en-US" dirty="0"/>
              <a:t>Dimensions: I-Vector &lt; </a:t>
            </a:r>
            <a:r>
              <a:rPr lang="en-US" dirty="0" err="1"/>
              <a:t>Mahalanobis</a:t>
            </a:r>
            <a:r>
              <a:rPr lang="en-US" dirty="0"/>
              <a:t> &lt; GMM-UBM</a:t>
            </a:r>
          </a:p>
          <a:p>
            <a:pPr lvl="1"/>
            <a:r>
              <a:rPr lang="en-US" dirty="0"/>
              <a:t>I-Vector – L dimensions</a:t>
            </a:r>
          </a:p>
          <a:p>
            <a:pPr lvl="1"/>
            <a:r>
              <a:rPr lang="en-US" dirty="0" err="1"/>
              <a:t>Mahalanobis</a:t>
            </a:r>
            <a:r>
              <a:rPr lang="en-US" dirty="0"/>
              <a:t> – F dimensions</a:t>
            </a:r>
          </a:p>
          <a:p>
            <a:pPr lvl="1"/>
            <a:r>
              <a:rPr lang="en-US" dirty="0"/>
              <a:t>GMM-UBM – F * C Dimensions</a:t>
            </a:r>
          </a:p>
          <a:p>
            <a:r>
              <a:rPr lang="en-US" dirty="0"/>
              <a:t>LDA Improved larger TVMs C Metric</a:t>
            </a:r>
          </a:p>
          <a:p>
            <a:r>
              <a:rPr lang="en-US" dirty="0"/>
              <a:t>Optimal Parameters</a:t>
            </a:r>
          </a:p>
          <a:p>
            <a:pPr lvl="1"/>
            <a:r>
              <a:rPr lang="en-US" dirty="0"/>
              <a:t>PSD, 12 epochs, 2s duration, 256 mixture UBM, 25 dimension TVM, no LDA</a:t>
            </a:r>
          </a:p>
        </p:txBody>
      </p:sp>
    </p:spTree>
    <p:extLst>
      <p:ext uri="{BB962C8B-B14F-4D97-AF65-F5344CB8AC3E}">
        <p14:creationId xmlns:p14="http://schemas.microsoft.com/office/powerpoint/2010/main" val="32468936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Experiment 5: UBM-TVM Relationship</a:t>
            </a:r>
          </a:p>
        </p:txBody>
      </p:sp>
      <p:sp>
        <p:nvSpPr>
          <p:cNvPr id="4" name="Content Placeholder 3"/>
          <p:cNvSpPr>
            <a:spLocks noGrp="1"/>
          </p:cNvSpPr>
          <p:nvPr>
            <p:ph sz="half" idx="1"/>
          </p:nvPr>
        </p:nvSpPr>
        <p:spPr>
          <a:xfrm>
            <a:off x="2256617" y="6210723"/>
            <a:ext cx="7481829" cy="524107"/>
          </a:xfrm>
        </p:spPr>
        <p:txBody>
          <a:bodyPr>
            <a:normAutofit/>
          </a:bodyPr>
          <a:lstStyle/>
          <a:p>
            <a:pPr marL="0" indent="0" algn="ctr">
              <a:buNone/>
            </a:pPr>
            <a:r>
              <a:rPr lang="en-US" b="1" dirty="0"/>
              <a:t>Distances </a:t>
            </a:r>
            <a:r>
              <a:rPr lang="en-US" sz="3000" b="1" dirty="0"/>
              <a:t>Between</a:t>
            </a:r>
            <a:r>
              <a:rPr lang="en-US" b="1" dirty="0"/>
              <a:t> Mixtures</a:t>
            </a:r>
          </a:p>
        </p:txBody>
      </p:sp>
      <p:grpSp>
        <p:nvGrpSpPr>
          <p:cNvPr id="16" name="Group 15"/>
          <p:cNvGrpSpPr/>
          <p:nvPr/>
        </p:nvGrpSpPr>
        <p:grpSpPr>
          <a:xfrm>
            <a:off x="942632" y="1538868"/>
            <a:ext cx="3553162" cy="4604641"/>
            <a:chOff x="2698758" y="2683954"/>
            <a:chExt cx="4001349" cy="4909444"/>
          </a:xfrm>
        </p:grpSpPr>
        <p:sp>
          <p:nvSpPr>
            <p:cNvPr id="17" name="Rectangle 16"/>
            <p:cNvSpPr/>
            <p:nvPr/>
          </p:nvSpPr>
          <p:spPr>
            <a:xfrm>
              <a:off x="3835347" y="3180944"/>
              <a:ext cx="2303253" cy="3140016"/>
            </a:xfrm>
            <a:prstGeom prst="rect">
              <a:avLst/>
            </a:prstGeom>
            <a:pattFill prst="lgGrid">
              <a:fgClr>
                <a:schemeClr val="accent2"/>
              </a:fgClr>
              <a:bgClr>
                <a:schemeClr val="bg1"/>
              </a:bgClr>
            </a:patt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b="1"/>
            </a:p>
          </p:txBody>
        </p:sp>
        <p:sp>
          <p:nvSpPr>
            <p:cNvPr id="18" name="Rectangle 17"/>
            <p:cNvSpPr/>
            <p:nvPr/>
          </p:nvSpPr>
          <p:spPr>
            <a:xfrm>
              <a:off x="3578612" y="3529079"/>
              <a:ext cx="2303253" cy="3140016"/>
            </a:xfrm>
            <a:prstGeom prst="rect">
              <a:avLst/>
            </a:prstGeom>
            <a:pattFill prst="lgGrid">
              <a:fgClr>
                <a:schemeClr val="accent2"/>
              </a:fgClr>
              <a:bgClr>
                <a:schemeClr val="bg1"/>
              </a:bgClr>
            </a:patt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b="1"/>
            </a:p>
          </p:txBody>
        </p:sp>
        <p:sp>
          <p:nvSpPr>
            <p:cNvPr id="19" name="Rectangle 18"/>
            <p:cNvSpPr/>
            <p:nvPr/>
          </p:nvSpPr>
          <p:spPr>
            <a:xfrm>
              <a:off x="3321877" y="3899384"/>
              <a:ext cx="2303253" cy="3140016"/>
            </a:xfrm>
            <a:prstGeom prst="rect">
              <a:avLst/>
            </a:prstGeom>
            <a:pattFill prst="lgGrid">
              <a:fgClr>
                <a:schemeClr val="accent2"/>
              </a:fgClr>
              <a:bgClr>
                <a:schemeClr val="bg1"/>
              </a:bgClr>
            </a:patt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b="1"/>
            </a:p>
          </p:txBody>
        </p:sp>
        <p:sp>
          <p:nvSpPr>
            <p:cNvPr id="20" name="TextBox 19"/>
            <p:cNvSpPr txBox="1"/>
            <p:nvPr/>
          </p:nvSpPr>
          <p:spPr>
            <a:xfrm rot="16200000">
              <a:off x="1440689" y="5157453"/>
              <a:ext cx="3140015" cy="623878"/>
            </a:xfrm>
            <a:prstGeom prst="rect">
              <a:avLst/>
            </a:prstGeom>
            <a:noFill/>
          </p:spPr>
          <p:txBody>
            <a:bodyPr wrap="square" rtlCol="0">
              <a:spAutoFit/>
            </a:bodyPr>
            <a:lstStyle/>
            <a:p>
              <a:pPr algn="ctr"/>
              <a:r>
                <a:rPr lang="en-US" sz="3000" b="1" dirty="0"/>
                <a:t>F - Features</a:t>
              </a:r>
            </a:p>
          </p:txBody>
        </p:sp>
        <p:sp>
          <p:nvSpPr>
            <p:cNvPr id="21" name="TextBox 20"/>
            <p:cNvSpPr txBox="1"/>
            <p:nvPr/>
          </p:nvSpPr>
          <p:spPr>
            <a:xfrm>
              <a:off x="3270117" y="7039400"/>
              <a:ext cx="2355013" cy="553998"/>
            </a:xfrm>
            <a:prstGeom prst="rect">
              <a:avLst/>
            </a:prstGeom>
            <a:noFill/>
          </p:spPr>
          <p:txBody>
            <a:bodyPr wrap="square" rtlCol="0">
              <a:spAutoFit/>
            </a:bodyPr>
            <a:lstStyle/>
            <a:p>
              <a:pPr algn="ctr"/>
              <a:r>
                <a:rPr lang="en-US" sz="3000" b="1" dirty="0"/>
                <a:t>C - Mixtures</a:t>
              </a:r>
            </a:p>
          </p:txBody>
        </p:sp>
        <p:sp>
          <p:nvSpPr>
            <p:cNvPr id="22" name="TextBox 21"/>
            <p:cNvSpPr txBox="1"/>
            <p:nvPr/>
          </p:nvSpPr>
          <p:spPr>
            <a:xfrm>
              <a:off x="5522786" y="6855707"/>
              <a:ext cx="749877" cy="553998"/>
            </a:xfrm>
            <a:prstGeom prst="rect">
              <a:avLst/>
            </a:prstGeom>
            <a:noFill/>
          </p:spPr>
          <p:txBody>
            <a:bodyPr wrap="square" rtlCol="0">
              <a:spAutoFit/>
            </a:bodyPr>
            <a:lstStyle/>
            <a:p>
              <a:pPr algn="ctr"/>
              <a:r>
                <a:rPr lang="el-GR" sz="3000" b="1" dirty="0"/>
                <a:t>ρ</a:t>
              </a:r>
              <a:endParaRPr lang="en-US" sz="3000" b="1" dirty="0"/>
            </a:p>
          </p:txBody>
        </p:sp>
        <p:sp>
          <p:nvSpPr>
            <p:cNvPr id="23" name="TextBox 22"/>
            <p:cNvSpPr txBox="1"/>
            <p:nvPr/>
          </p:nvSpPr>
          <p:spPr>
            <a:xfrm>
              <a:off x="5741533" y="6483943"/>
              <a:ext cx="749877" cy="553998"/>
            </a:xfrm>
            <a:prstGeom prst="rect">
              <a:avLst/>
            </a:prstGeom>
            <a:noFill/>
          </p:spPr>
          <p:txBody>
            <a:bodyPr wrap="square" rtlCol="0">
              <a:spAutoFit/>
            </a:bodyPr>
            <a:lstStyle/>
            <a:p>
              <a:pPr algn="ctr"/>
              <a:r>
                <a:rPr lang="el-GR" sz="3000" b="1" dirty="0"/>
                <a:t>σ</a:t>
              </a:r>
              <a:endParaRPr lang="en-US" sz="3000" b="1" dirty="0"/>
            </a:p>
          </p:txBody>
        </p:sp>
        <p:sp>
          <p:nvSpPr>
            <p:cNvPr id="24" name="TextBox 23"/>
            <p:cNvSpPr txBox="1"/>
            <p:nvPr/>
          </p:nvSpPr>
          <p:spPr>
            <a:xfrm>
              <a:off x="5950230" y="6043961"/>
              <a:ext cx="749877" cy="553998"/>
            </a:xfrm>
            <a:prstGeom prst="rect">
              <a:avLst/>
            </a:prstGeom>
            <a:noFill/>
          </p:spPr>
          <p:txBody>
            <a:bodyPr wrap="square" rtlCol="0">
              <a:spAutoFit/>
            </a:bodyPr>
            <a:lstStyle/>
            <a:p>
              <a:pPr algn="ctr"/>
              <a:r>
                <a:rPr lang="el-GR" sz="3000" b="1" dirty="0"/>
                <a:t>µ</a:t>
              </a:r>
              <a:endParaRPr lang="en-US" sz="3000" b="1" dirty="0"/>
            </a:p>
          </p:txBody>
        </p:sp>
        <p:sp>
          <p:nvSpPr>
            <p:cNvPr id="25" name="TextBox 24"/>
            <p:cNvSpPr txBox="1"/>
            <p:nvPr/>
          </p:nvSpPr>
          <p:spPr>
            <a:xfrm>
              <a:off x="3526852" y="2683954"/>
              <a:ext cx="2355013" cy="553998"/>
            </a:xfrm>
            <a:prstGeom prst="rect">
              <a:avLst/>
            </a:prstGeom>
            <a:noFill/>
          </p:spPr>
          <p:txBody>
            <a:bodyPr wrap="square" rtlCol="0">
              <a:spAutoFit/>
            </a:bodyPr>
            <a:lstStyle/>
            <a:p>
              <a:pPr algn="ctr"/>
              <a:r>
                <a:rPr lang="en-US" sz="3000" b="1" dirty="0"/>
                <a:t>UBM</a:t>
              </a:r>
            </a:p>
          </p:txBody>
        </p:sp>
      </p:grpSp>
      <p:grpSp>
        <p:nvGrpSpPr>
          <p:cNvPr id="31" name="Group 30"/>
          <p:cNvGrpSpPr/>
          <p:nvPr/>
        </p:nvGrpSpPr>
        <p:grpSpPr>
          <a:xfrm rot="5400000">
            <a:off x="6174641" y="1935959"/>
            <a:ext cx="4764300" cy="3545726"/>
            <a:chOff x="9549677" y="7568097"/>
            <a:chExt cx="9004627" cy="3812021"/>
          </a:xfrm>
        </p:grpSpPr>
        <p:sp>
          <p:nvSpPr>
            <p:cNvPr id="32" name="Rectangle 31"/>
            <p:cNvSpPr/>
            <p:nvPr/>
          </p:nvSpPr>
          <p:spPr>
            <a:xfrm>
              <a:off x="10470483" y="7626282"/>
              <a:ext cx="7549104" cy="3140016"/>
            </a:xfrm>
            <a:prstGeom prst="rect">
              <a:avLst/>
            </a:prstGeom>
            <a:pattFill prst="lgGrid">
              <a:fgClr>
                <a:srgbClr val="7030A0"/>
              </a:fgClr>
              <a:bgClr>
                <a:schemeClr val="bg1"/>
              </a:bgClr>
            </a:patt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b="1"/>
            </a:p>
          </p:txBody>
        </p:sp>
        <p:sp>
          <p:nvSpPr>
            <p:cNvPr id="33" name="TextBox 32"/>
            <p:cNvSpPr txBox="1"/>
            <p:nvPr/>
          </p:nvSpPr>
          <p:spPr>
            <a:xfrm rot="10800000">
              <a:off x="10470482" y="10826120"/>
              <a:ext cx="7549104" cy="553998"/>
            </a:xfrm>
            <a:prstGeom prst="rect">
              <a:avLst/>
            </a:prstGeom>
            <a:noFill/>
          </p:spPr>
          <p:txBody>
            <a:bodyPr wrap="square" rtlCol="0">
              <a:spAutoFit/>
            </a:bodyPr>
            <a:lstStyle/>
            <a:p>
              <a:pPr algn="ctr"/>
              <a:r>
                <a:rPr lang="en-US" sz="3000" b="1" dirty="0"/>
                <a:t>C * F</a:t>
              </a:r>
            </a:p>
          </p:txBody>
        </p:sp>
        <p:sp>
          <p:nvSpPr>
            <p:cNvPr id="34" name="TextBox 33"/>
            <p:cNvSpPr txBox="1"/>
            <p:nvPr/>
          </p:nvSpPr>
          <p:spPr>
            <a:xfrm rot="16200000">
              <a:off x="16707298" y="8921758"/>
              <a:ext cx="3140016" cy="553997"/>
            </a:xfrm>
            <a:prstGeom prst="rect">
              <a:avLst/>
            </a:prstGeom>
            <a:noFill/>
          </p:spPr>
          <p:txBody>
            <a:bodyPr wrap="square" rtlCol="0">
              <a:spAutoFit/>
            </a:bodyPr>
            <a:lstStyle/>
            <a:p>
              <a:pPr algn="ctr"/>
              <a:r>
                <a:rPr lang="en-US" sz="3000" b="1" dirty="0"/>
                <a:t>L - Dimensions</a:t>
              </a:r>
            </a:p>
          </p:txBody>
        </p:sp>
        <p:sp>
          <p:nvSpPr>
            <p:cNvPr id="35" name="TextBox 34"/>
            <p:cNvSpPr txBox="1"/>
            <p:nvPr/>
          </p:nvSpPr>
          <p:spPr>
            <a:xfrm rot="16200000">
              <a:off x="8227575" y="8890199"/>
              <a:ext cx="3198201" cy="553997"/>
            </a:xfrm>
            <a:prstGeom prst="rect">
              <a:avLst/>
            </a:prstGeom>
            <a:noFill/>
          </p:spPr>
          <p:txBody>
            <a:bodyPr wrap="square" rtlCol="0">
              <a:spAutoFit/>
            </a:bodyPr>
            <a:lstStyle/>
            <a:p>
              <a:pPr algn="ctr"/>
              <a:r>
                <a:rPr lang="en-US" sz="3000" b="1" dirty="0"/>
                <a:t>TVM</a:t>
              </a:r>
            </a:p>
          </p:txBody>
        </p:sp>
      </p:grpSp>
    </p:spTree>
    <p:extLst>
      <p:ext uri="{BB962C8B-B14F-4D97-AF65-F5344CB8AC3E}">
        <p14:creationId xmlns:p14="http://schemas.microsoft.com/office/powerpoint/2010/main" val="1861934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sz="half" idx="1"/>
          </p:nvPr>
        </p:nvSpPr>
        <p:spPr/>
        <p:txBody>
          <a:bodyPr>
            <a:normAutofit/>
          </a:bodyPr>
          <a:lstStyle/>
          <a:p>
            <a:r>
              <a:rPr lang="en-US" dirty="0"/>
              <a:t>Introduction</a:t>
            </a:r>
          </a:p>
          <a:p>
            <a:r>
              <a:rPr lang="en-US" dirty="0"/>
              <a:t>Landscape of EEGs</a:t>
            </a:r>
          </a:p>
          <a:p>
            <a:r>
              <a:rPr lang="en-US" dirty="0"/>
              <a:t>Motivation</a:t>
            </a:r>
          </a:p>
          <a:p>
            <a:r>
              <a:rPr lang="en-US" dirty="0"/>
              <a:t>Methods</a:t>
            </a:r>
          </a:p>
          <a:p>
            <a:r>
              <a:rPr lang="en-US" dirty="0"/>
              <a:t>Research Aims</a:t>
            </a:r>
          </a:p>
          <a:p>
            <a:r>
              <a:rPr lang="en-US" dirty="0"/>
              <a:t>Experiments</a:t>
            </a:r>
          </a:p>
          <a:p>
            <a:r>
              <a:rPr lang="en-US" dirty="0"/>
              <a:t>Significance</a:t>
            </a:r>
          </a:p>
          <a:p>
            <a:r>
              <a:rPr lang="en-US" dirty="0"/>
              <a:t>Future Impact</a:t>
            </a:r>
          </a:p>
        </p:txBody>
      </p:sp>
    </p:spTree>
    <p:extLst>
      <p:ext uri="{BB962C8B-B14F-4D97-AF65-F5344CB8AC3E}">
        <p14:creationId xmlns:p14="http://schemas.microsoft.com/office/powerpoint/2010/main" val="20574087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Experiment 5: UBM-TVM Relationship</a:t>
            </a:r>
          </a:p>
        </p:txBody>
      </p:sp>
      <mc:AlternateContent xmlns:mc="http://schemas.openxmlformats.org/markup-compatibility/2006" xmlns:a14="http://schemas.microsoft.com/office/drawing/2010/main">
        <mc:Choice Requires="a14">
          <p:sp>
            <p:nvSpPr>
              <p:cNvPr id="3" name="Content Placeholder 2"/>
              <p:cNvSpPr>
                <a:spLocks noGrp="1"/>
              </p:cNvSpPr>
              <p:nvPr>
                <p:ph sz="half" idx="1"/>
              </p:nvPr>
            </p:nvSpPr>
            <p:spPr>
              <a:xfrm>
                <a:off x="591015" y="1825625"/>
                <a:ext cx="5428785" cy="4351338"/>
              </a:xfrm>
            </p:spPr>
            <p:txBody>
              <a:bodyPr/>
              <a:lstStyle/>
              <a:p>
                <a:r>
                  <a:rPr lang="en-US" dirty="0"/>
                  <a:t>UBM Distance: </a:t>
                </a:r>
                <a:r>
                  <a:rPr lang="en-US" dirty="0" err="1"/>
                  <a:t>Fréchet</a:t>
                </a:r>
                <a:r>
                  <a:rPr lang="en-US" dirty="0"/>
                  <a:t> Distance</a:t>
                </a:r>
              </a:p>
              <a:p>
                <a:pPr marL="0" indent="0">
                  <a:buNone/>
                </a:pPr>
                <a:endParaRPr lang="en-US" dirty="0"/>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𝐷</m:t>
                      </m:r>
                      <m:r>
                        <a:rPr lang="en-US" b="0" i="1" smtClean="0">
                          <a:latin typeface="Cambria Math" panose="02040503050406030204" pitchFamily="18" charset="0"/>
                        </a:rPr>
                        <m:t>=</m:t>
                      </m:r>
                      <m:r>
                        <m:rPr>
                          <m:nor/>
                        </m:rPr>
                        <a:rPr lang="en-US" b="0" i="0" smtClean="0">
                          <a:latin typeface="Cambria Math" panose="02040503050406030204" pitchFamily="18" charset="0"/>
                        </a:rPr>
                        <m:t>norm</m:t>
                      </m:r>
                      <m:sSup>
                        <m:sSupPr>
                          <m:ctrlPr>
                            <a:rPr lang="en-US" b="0" i="1" smtClean="0">
                              <a:latin typeface="Cambria Math" panose="02040503050406030204" pitchFamily="18" charset="0"/>
                            </a:rPr>
                          </m:ctrlPr>
                        </m:sSupPr>
                        <m:e>
                          <m:d>
                            <m:dPr>
                              <m:ctrlPr>
                                <a:rPr lang="en-US" i="1">
                                  <a:latin typeface="Cambria Math" panose="02040503050406030204" pitchFamily="18" charset="0"/>
                                </a:rPr>
                              </m:ctrlPr>
                            </m:dPr>
                            <m:e>
                              <m:sSub>
                                <m:sSubPr>
                                  <m:ctrlPr>
                                    <a:rPr lang="en-US" i="1">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𝜇</m:t>
                                      </m:r>
                                    </m:e>
                                  </m:acc>
                                </m:e>
                                <m:sub>
                                  <m:r>
                                    <a:rPr lang="en-US" b="0" i="1" smtClean="0">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𝜇</m:t>
                                      </m:r>
                                    </m:e>
                                  </m:acc>
                                </m:e>
                                <m:sub>
                                  <m:r>
                                    <a:rPr lang="en-US" b="0" i="1" smtClean="0">
                                      <a:latin typeface="Cambria Math" panose="02040503050406030204" pitchFamily="18" charset="0"/>
                                    </a:rPr>
                                    <m:t>2</m:t>
                                  </m:r>
                                </m:sub>
                              </m:sSub>
                            </m:e>
                          </m:d>
                        </m:e>
                        <m:sup>
                          <m:r>
                            <a:rPr lang="en-US" b="0" i="1" smtClean="0">
                              <a:latin typeface="Cambria Math" panose="02040503050406030204" pitchFamily="18" charset="0"/>
                            </a:rPr>
                            <m:t>2</m:t>
                          </m:r>
                        </m:sup>
                      </m:sSup>
                      <m:r>
                        <a:rPr lang="en-US" b="0" i="1" smtClean="0">
                          <a:latin typeface="Cambria Math" panose="02040503050406030204" pitchFamily="18" charset="0"/>
                        </a:rPr>
                        <m:t>+</m:t>
                      </m:r>
                    </m:oMath>
                    <m:oMath xmlns:m="http://schemas.openxmlformats.org/officeDocument/2006/math">
                      <m:r>
                        <m:rPr>
                          <m:nor/>
                        </m:rPr>
                        <a:rPr lang="en-US" b="0" i="0" smtClean="0">
                          <a:latin typeface="Cambria Math" panose="02040503050406030204" pitchFamily="18" charset="0"/>
                        </a:rPr>
                        <m:t>tr</m:t>
                      </m:r>
                      <m:d>
                        <m:dPr>
                          <m:ctrlPr>
                            <a:rPr lang="en-US" b="0" i="1" smtClean="0">
                              <a:latin typeface="Cambria Math" panose="02040503050406030204" pitchFamily="18" charset="0"/>
                            </a:rPr>
                          </m:ctrlPr>
                        </m:dPr>
                        <m:e>
                          <m:sSup>
                            <m:sSupPr>
                              <m:ctrlPr>
                                <a:rPr lang="en-US" b="0" i="1" smtClean="0">
                                  <a:latin typeface="Cambria Math" panose="02040503050406030204" pitchFamily="18" charset="0"/>
                                </a:rPr>
                              </m:ctrlPr>
                            </m:sSupPr>
                            <m:e>
                              <m:sSub>
                                <m:sSubPr>
                                  <m:ctrlPr>
                                    <a:rPr lang="en-US" i="1">
                                      <a:latin typeface="Cambria Math" panose="02040503050406030204" pitchFamily="18" charset="0"/>
                                    </a:rPr>
                                  </m:ctrlPr>
                                </m:sSubPr>
                                <m:e>
                                  <m:r>
                                    <a:rPr lang="en-US" b="1" i="1">
                                      <a:latin typeface="Cambria Math" panose="02040503050406030204" pitchFamily="18" charset="0"/>
                                      <a:ea typeface="Cambria Math" panose="02040503050406030204" pitchFamily="18" charset="0"/>
                                    </a:rPr>
                                    <m:t>𝝈</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b="1" i="1">
                                      <a:latin typeface="Cambria Math" panose="02040503050406030204" pitchFamily="18" charset="0"/>
                                      <a:ea typeface="Cambria Math" panose="02040503050406030204" pitchFamily="18" charset="0"/>
                                    </a:rPr>
                                    <m:t>𝝈</m:t>
                                  </m:r>
                                </m:e>
                                <m:sub>
                                  <m:r>
                                    <a:rPr lang="en-US" i="1">
                                      <a:latin typeface="Cambria Math" panose="02040503050406030204" pitchFamily="18" charset="0"/>
                                    </a:rPr>
                                    <m:t>2</m:t>
                                  </m:r>
                                </m:sub>
                              </m:sSub>
                              <m:r>
                                <a:rPr lang="en-US" i="1">
                                  <a:latin typeface="Cambria Math" panose="02040503050406030204" pitchFamily="18" charset="0"/>
                                </a:rPr>
                                <m:t>−2</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b="1" i="1">
                                          <a:latin typeface="Cambria Math" panose="02040503050406030204" pitchFamily="18" charset="0"/>
                                          <a:ea typeface="Cambria Math" panose="02040503050406030204" pitchFamily="18" charset="0"/>
                                        </a:rPr>
                                        <m:t>𝝈</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b="1" i="1">
                                          <a:latin typeface="Cambria Math" panose="02040503050406030204" pitchFamily="18" charset="0"/>
                                          <a:ea typeface="Cambria Math" panose="02040503050406030204" pitchFamily="18" charset="0"/>
                                        </a:rPr>
                                        <m:t>𝝈</m:t>
                                      </m:r>
                                    </m:e>
                                    <m:sub>
                                      <m:r>
                                        <a:rPr lang="en-US" i="1">
                                          <a:latin typeface="Cambria Math" panose="02040503050406030204" pitchFamily="18" charset="0"/>
                                        </a:rPr>
                                        <m:t>2</m:t>
                                      </m:r>
                                    </m:sub>
                                  </m:sSub>
                                </m:e>
                              </m:d>
                            </m:e>
                            <m:sup>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sup>
                          </m:sSup>
                        </m:e>
                      </m:d>
                    </m:oMath>
                  </m:oMathPara>
                </a14:m>
                <a:br>
                  <a:rPr lang="en-US" b="0" i="1" dirty="0">
                    <a:latin typeface="Cambria Math" panose="02040503050406030204" pitchFamily="18" charset="0"/>
                  </a:rPr>
                </a:b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half" idx="1"/>
              </p:nvPr>
            </p:nvSpPr>
            <p:spPr>
              <a:xfrm>
                <a:off x="591015" y="1825625"/>
                <a:ext cx="5428785" cy="4351338"/>
              </a:xfrm>
              <a:blipFill rotWithShape="0">
                <a:blip r:embed="rId3"/>
                <a:stretch>
                  <a:fillRect l="-2020" t="-22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Content Placeholder 3"/>
              <p:cNvSpPr>
                <a:spLocks noGrp="1"/>
              </p:cNvSpPr>
              <p:nvPr>
                <p:ph sz="half" idx="2"/>
              </p:nvPr>
            </p:nvSpPr>
            <p:spPr>
              <a:xfrm>
                <a:off x="6172200" y="1825625"/>
                <a:ext cx="5402766" cy="4351338"/>
              </a:xfrm>
            </p:spPr>
            <p:txBody>
              <a:bodyPr/>
              <a:lstStyle/>
              <a:p>
                <a:r>
                  <a:rPr lang="en-US" dirty="0"/>
                  <a:t>TVM Distance: Cosine Similarity of `Impulse’ Response</a:t>
                </a:r>
                <a:br>
                  <a:rPr lang="en-US" dirty="0"/>
                </a:br>
                <a:br>
                  <a:rPr lang="en-US" dirty="0"/>
                </a:br>
                <a14:m>
                  <m:oMath xmlns:m="http://schemas.openxmlformats.org/officeDocument/2006/math">
                    <m:sSup>
                      <m:sSupPr>
                        <m:ctrlPr>
                          <a:rPr lang="en-US" b="0" i="1" smtClean="0">
                            <a:latin typeface="Cambria Math" panose="02040503050406030204" pitchFamily="18" charset="0"/>
                          </a:rPr>
                        </m:ctrlPr>
                      </m:sSup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𝑇</m:t>
                            </m:r>
                          </m:e>
                        </m:acc>
                      </m:e>
                      <m:sup>
                        <m:r>
                          <a:rPr lang="en-US" b="0" i="1" smtClean="0">
                            <a:latin typeface="Cambria Math" panose="02040503050406030204" pitchFamily="18" charset="0"/>
                          </a:rPr>
                          <m:t>𝐼𝑅</m:t>
                        </m:r>
                      </m:sup>
                    </m:sSup>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1" i="1">
                            <a:latin typeface="Cambria Math" panose="02040503050406030204" pitchFamily="18" charset="0"/>
                          </a:rPr>
                          <m:t>𝑻</m:t>
                        </m:r>
                      </m:e>
                      <m:sub>
                        <m:r>
                          <a:rPr lang="en-US" b="0" i="1" smtClean="0">
                            <a:latin typeface="Cambria Math" panose="02040503050406030204" pitchFamily="18" charset="0"/>
                          </a:rPr>
                          <m:t>𝐶𝐹</m:t>
                        </m:r>
                        <m:r>
                          <a:rPr lang="en-US" b="0" i="1" smtClean="0">
                            <a:latin typeface="Cambria Math" panose="02040503050406030204" pitchFamily="18" charset="0"/>
                          </a:rPr>
                          <m:t>,</m:t>
                        </m:r>
                        <m:r>
                          <a:rPr lang="en-US" b="0" i="1" smtClean="0">
                            <a:latin typeface="Cambria Math" panose="02040503050406030204" pitchFamily="18" charset="0"/>
                          </a:rPr>
                          <m:t>𝐿</m:t>
                        </m:r>
                      </m:sub>
                    </m:sSub>
                    <m:r>
                      <a:rPr lang="en-US" b="0" i="1" smtClean="0">
                        <a:latin typeface="Cambria Math" panose="02040503050406030204" pitchFamily="18" charset="0"/>
                      </a:rPr>
                      <m:t>∗</m:t>
                    </m:r>
                    <m:m>
                      <m:mPr>
                        <m:mcs>
                          <m:mc>
                            <m:mcPr>
                              <m:count m:val="1"/>
                              <m:mcJc m:val="center"/>
                            </m:mcPr>
                          </m:mc>
                        </m:mcs>
                        <m:ctrlPr>
                          <a:rPr lang="en-US" b="0" i="1" smtClean="0">
                            <a:latin typeface="Cambria Math" panose="02040503050406030204" pitchFamily="18" charset="0"/>
                          </a:rPr>
                        </m:ctrlPr>
                      </m:mPr>
                      <m:mr>
                        <m:e>
                          <m:sSub>
                            <m:sSubPr>
                              <m:ctrlPr>
                                <a:rPr lang="en-US" b="0" i="1" smtClean="0">
                                  <a:latin typeface="Cambria Math" panose="02040503050406030204" pitchFamily="18" charset="0"/>
                                </a:rPr>
                              </m:ctrlPr>
                            </m:sSubPr>
                            <m:e>
                              <m:r>
                                <a:rPr lang="en-US" b="0" i="1" smtClean="0">
                                  <a:latin typeface="Cambria Math" panose="02040503050406030204" pitchFamily="18" charset="0"/>
                                </a:rPr>
                                <m:t>1</m:t>
                              </m:r>
                            </m:e>
                            <m:sub>
                              <m:r>
                                <a:rPr lang="en-US" b="0" i="1" smtClean="0">
                                  <a:latin typeface="Cambria Math" panose="02040503050406030204" pitchFamily="18" charset="0"/>
                                </a:rPr>
                                <m:t>1</m:t>
                              </m:r>
                            </m:sub>
                          </m:sSub>
                        </m:e>
                      </m:mr>
                      <m:mr>
                        <m:e>
                          <m:r>
                            <a:rPr lang="en-US" b="0" i="1" smtClean="0">
                              <a:latin typeface="Cambria Math" panose="02040503050406030204" pitchFamily="18" charset="0"/>
                            </a:rPr>
                            <m:t>⋮</m:t>
                          </m:r>
                        </m:e>
                      </m:mr>
                      <m:mr>
                        <m:e>
                          <m:sSub>
                            <m:sSubPr>
                              <m:ctrlPr>
                                <a:rPr lang="en-US" b="0" i="1" smtClean="0">
                                  <a:latin typeface="Cambria Math" panose="02040503050406030204" pitchFamily="18" charset="0"/>
                                </a:rPr>
                              </m:ctrlPr>
                            </m:sSubPr>
                            <m:e>
                              <m:r>
                                <a:rPr lang="en-US" b="0" i="1" smtClean="0">
                                  <a:latin typeface="Cambria Math" panose="02040503050406030204" pitchFamily="18" charset="0"/>
                                </a:rPr>
                                <m:t>1</m:t>
                              </m:r>
                            </m:e>
                            <m:sub>
                              <m:r>
                                <a:rPr lang="en-US" b="0" i="1" smtClean="0">
                                  <a:latin typeface="Cambria Math" panose="02040503050406030204" pitchFamily="18" charset="0"/>
                                </a:rPr>
                                <m:t>𝐿</m:t>
                              </m:r>
                            </m:sub>
                          </m:sSub>
                        </m:e>
                      </m:mr>
                    </m:m>
                  </m:oMath>
                </a14:m>
                <a:br>
                  <a:rPr lang="en-US" b="0" dirty="0"/>
                </a:br>
                <a14:m>
                  <m:oMath xmlns:m="http://schemas.openxmlformats.org/officeDocument/2006/math">
                    <m:sSup>
                      <m:sSupPr>
                        <m:ctrlPr>
                          <a:rPr lang="en-US" b="0" i="1" smtClean="0">
                            <a:latin typeface="Cambria Math" panose="02040503050406030204" pitchFamily="18" charset="0"/>
                          </a:rPr>
                        </m:ctrlPr>
                      </m:sSupPr>
                      <m:e>
                        <m:r>
                          <a:rPr lang="en-US" b="1" i="1" smtClean="0">
                            <a:latin typeface="Cambria Math" panose="02040503050406030204" pitchFamily="18" charset="0"/>
                          </a:rPr>
                          <m:t>𝑻</m:t>
                        </m:r>
                      </m:e>
                      <m:sup>
                        <m:r>
                          <a:rPr lang="en-US" b="0" i="1" smtClean="0">
                            <a:latin typeface="Cambria Math" panose="02040503050406030204" pitchFamily="18" charset="0"/>
                          </a:rPr>
                          <m:t>𝐼𝑅</m:t>
                        </m:r>
                      </m:sup>
                    </m:sSup>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m>
                          <m:mPr>
                            <m:mcs>
                              <m:mc>
                                <m:mcPr>
                                  <m:count m:val="3"/>
                                  <m:mcJc m:val="center"/>
                                </m:mcPr>
                              </m:mc>
                            </m:mcs>
                            <m:ctrlPr>
                              <a:rPr lang="en-US" b="0" i="1" smtClean="0">
                                <a:latin typeface="Cambria Math" panose="02040503050406030204" pitchFamily="18" charset="0"/>
                              </a:rPr>
                            </m:ctrlPr>
                          </m:mPr>
                          <m:m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1,1</m:t>
                                  </m:r>
                                </m:sub>
                              </m:sSub>
                            </m:e>
                            <m:e>
                              <m:r>
                                <a:rPr lang="en-US" b="0" i="1" smtClean="0">
                                  <a:latin typeface="Cambria Math" panose="02040503050406030204" pitchFamily="18" charset="0"/>
                                </a:rPr>
                                <m:t>…</m:t>
                              </m:r>
                            </m:e>
                            <m:e>
                              <m:sSub>
                                <m:sSubPr>
                                  <m:ctrlPr>
                                    <a:rPr lang="en-US" b="0"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𝐶</m:t>
                                  </m:r>
                                  <m:r>
                                    <a:rPr lang="en-US" b="0" i="1" smtClean="0">
                                      <a:latin typeface="Cambria Math" panose="02040503050406030204" pitchFamily="18" charset="0"/>
                                    </a:rPr>
                                    <m:t>,1</m:t>
                                  </m:r>
                                </m:sub>
                              </m:sSub>
                            </m:e>
                          </m:mr>
                          <m:mr>
                            <m:e>
                              <m:r>
                                <a:rPr lang="en-US" b="0" i="1" smtClean="0">
                                  <a:latin typeface="Cambria Math" panose="02040503050406030204" pitchFamily="18" charset="0"/>
                                </a:rPr>
                                <m:t>⋮</m:t>
                              </m:r>
                            </m:e>
                            <m:e>
                              <m:r>
                                <a:rPr lang="en-US" b="0" i="1" smtClean="0">
                                  <a:latin typeface="Cambria Math" panose="02040503050406030204" pitchFamily="18" charset="0"/>
                                </a:rPr>
                                <m:t>⋱</m:t>
                              </m:r>
                            </m:e>
                            <m:e>
                              <m:r>
                                <a:rPr lang="en-US" b="0" i="1" smtClean="0">
                                  <a:latin typeface="Cambria Math" panose="02040503050406030204" pitchFamily="18" charset="0"/>
                                </a:rPr>
                                <m:t>⋮</m:t>
                              </m:r>
                            </m:e>
                          </m:mr>
                          <m:m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1,</m:t>
                                  </m:r>
                                  <m:r>
                                    <a:rPr lang="en-US" b="0" i="1" smtClean="0">
                                      <a:latin typeface="Cambria Math" panose="02040503050406030204" pitchFamily="18" charset="0"/>
                                    </a:rPr>
                                    <m:t>𝐹</m:t>
                                  </m:r>
                                </m:sub>
                              </m:sSub>
                            </m:e>
                            <m:e>
                              <m:r>
                                <a:rPr lang="en-US" b="0" i="1" smtClean="0">
                                  <a:latin typeface="Cambria Math" panose="02040503050406030204" pitchFamily="18" charset="0"/>
                                </a:rPr>
                                <m:t>…</m:t>
                              </m:r>
                            </m:e>
                            <m:e>
                              <m:sSub>
                                <m:sSubPr>
                                  <m:ctrlPr>
                                    <a:rPr lang="en-US" b="0"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𝐶</m:t>
                                  </m:r>
                                  <m:r>
                                    <a:rPr lang="en-US" b="0" i="1" smtClean="0">
                                      <a:latin typeface="Cambria Math" panose="02040503050406030204" pitchFamily="18" charset="0"/>
                                    </a:rPr>
                                    <m:t>,</m:t>
                                  </m:r>
                                  <m:r>
                                    <a:rPr lang="en-US" b="0" i="1" smtClean="0">
                                      <a:latin typeface="Cambria Math" panose="02040503050406030204" pitchFamily="18" charset="0"/>
                                    </a:rPr>
                                    <m:t>𝐹</m:t>
                                  </m:r>
                                </m:sub>
                              </m:sSub>
                            </m:e>
                          </m:mr>
                        </m:m>
                      </m:e>
                    </m:d>
                  </m:oMath>
                </a14:m>
                <a:br>
                  <a:rPr lang="en-US" b="0" dirty="0"/>
                </a:br>
                <a14:m>
                  <m:oMath xmlns:m="http://schemas.openxmlformats.org/officeDocument/2006/math">
                    <m:r>
                      <a:rPr lang="en-US" b="0" i="1" smtClean="0">
                        <a:latin typeface="Cambria Math" panose="02040503050406030204" pitchFamily="18" charset="0"/>
                      </a:rPr>
                      <m:t>𝐷</m:t>
                    </m:r>
                    <m:r>
                      <a:rPr lang="en-US" b="0" i="1" smtClean="0">
                        <a:latin typeface="Cambria Math" panose="02040503050406030204" pitchFamily="18" charset="0"/>
                      </a:rPr>
                      <m:t>=</m:t>
                    </m:r>
                    <m:r>
                      <m:rPr>
                        <m:nor/>
                      </m:rPr>
                      <a:rPr lang="en-US" b="0" i="0" smtClean="0">
                        <a:latin typeface="Cambria Math" panose="02040503050406030204" pitchFamily="18" charset="0"/>
                      </a:rPr>
                      <m:t>cos</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Θ</m:t>
                            </m:r>
                          </m:e>
                          <m:sub>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b="1" i="1" smtClean="0">
                                        <a:latin typeface="Cambria Math" panose="02040503050406030204" pitchFamily="18" charset="0"/>
                                      </a:rPr>
                                      <m:t>𝑻</m:t>
                                    </m:r>
                                  </m:e>
                                </m:acc>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b="1" i="1" smtClean="0">
                                        <a:latin typeface="Cambria Math" panose="02040503050406030204" pitchFamily="18" charset="0"/>
                                      </a:rPr>
                                      <m:t>𝑻</m:t>
                                    </m:r>
                                  </m:e>
                                </m:acc>
                              </m:e>
                              <m:sub>
                                <m:r>
                                  <a:rPr lang="en-US" i="1">
                                    <a:latin typeface="Cambria Math" panose="02040503050406030204" pitchFamily="18" charset="0"/>
                                  </a:rPr>
                                  <m:t>2</m:t>
                                </m:r>
                              </m:sub>
                            </m:sSub>
                          </m:sub>
                        </m:sSub>
                      </m:e>
                    </m:d>
                  </m:oMath>
                </a14:m>
                <a:endParaRPr lang="en-US" dirty="0"/>
              </a:p>
            </p:txBody>
          </p:sp>
        </mc:Choice>
        <mc:Fallback xmlns="">
          <p:sp>
            <p:nvSpPr>
              <p:cNvPr id="4" name="Content Placeholder 3"/>
              <p:cNvSpPr>
                <a:spLocks noGrp="1" noRot="1" noChangeAspect="1" noMove="1" noResize="1" noEditPoints="1" noAdjustHandles="1" noChangeArrowheads="1" noChangeShapeType="1" noTextEdit="1"/>
              </p:cNvSpPr>
              <p:nvPr>
                <p:ph sz="half" idx="2"/>
              </p:nvPr>
            </p:nvSpPr>
            <p:spPr>
              <a:xfrm>
                <a:off x="6172200" y="1825625"/>
                <a:ext cx="5402766" cy="4351338"/>
              </a:xfrm>
              <a:blipFill rotWithShape="0">
                <a:blip r:embed="rId4"/>
                <a:stretch>
                  <a:fillRect l="-2032" t="-2241" r="-2822"/>
                </a:stretch>
              </a:blipFill>
            </p:spPr>
            <p:txBody>
              <a:bodyPr/>
              <a:lstStyle/>
              <a:p>
                <a:r>
                  <a:rPr lang="en-US">
                    <a:noFill/>
                  </a:rPr>
                  <a:t> </a:t>
                </a:r>
              </a:p>
            </p:txBody>
          </p:sp>
        </mc:Fallback>
      </mc:AlternateContent>
    </p:spTree>
    <p:extLst>
      <p:ext uri="{BB962C8B-B14F-4D97-AF65-F5344CB8AC3E}">
        <p14:creationId xmlns:p14="http://schemas.microsoft.com/office/powerpoint/2010/main" val="32248356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Experiment 5: UBM-TVM Relationship</a:t>
            </a:r>
          </a:p>
        </p:txBody>
      </p:sp>
      <p:graphicFrame>
        <p:nvGraphicFramePr>
          <p:cNvPr id="3" name="Object 2"/>
          <p:cNvGraphicFramePr>
            <a:graphicFrameLocks noChangeAspect="1"/>
          </p:cNvGraphicFramePr>
          <p:nvPr>
            <p:extLst>
              <p:ext uri="{D42A27DB-BD31-4B8C-83A1-F6EECF244321}">
                <p14:modId xmlns:p14="http://schemas.microsoft.com/office/powerpoint/2010/main" val="51016955"/>
              </p:ext>
            </p:extLst>
          </p:nvPr>
        </p:nvGraphicFramePr>
        <p:xfrm>
          <a:off x="477837" y="1439863"/>
          <a:ext cx="5618163" cy="5418137"/>
        </p:xfrm>
        <a:graphic>
          <a:graphicData uri="http://schemas.openxmlformats.org/presentationml/2006/ole">
            <mc:AlternateContent xmlns:mc="http://schemas.openxmlformats.org/markup-compatibility/2006">
              <mc:Choice xmlns:v="urn:schemas-microsoft-com:vml" Requires="v">
                <p:oleObj spid="_x0000_s7467" name="Acrobat Document" r:id="rId4" imgW="10162903" imgH="9801054" progId="AcroExch.Document.DC">
                  <p:embed/>
                </p:oleObj>
              </mc:Choice>
              <mc:Fallback>
                <p:oleObj name="Acrobat Document" r:id="rId4" imgW="10162903" imgH="9801054" progId="AcroExch.Document.DC">
                  <p:embed/>
                  <p:pic>
                    <p:nvPicPr>
                      <p:cNvPr id="0" name=""/>
                      <p:cNvPicPr/>
                      <p:nvPr/>
                    </p:nvPicPr>
                    <p:blipFill>
                      <a:blip r:embed="rId5"/>
                      <a:stretch>
                        <a:fillRect/>
                      </a:stretch>
                    </p:blipFill>
                    <p:spPr>
                      <a:xfrm>
                        <a:off x="477837" y="1439863"/>
                        <a:ext cx="5618163" cy="5418137"/>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4182835859"/>
              </p:ext>
            </p:extLst>
          </p:nvPr>
        </p:nvGraphicFramePr>
        <p:xfrm>
          <a:off x="6456363" y="1439862"/>
          <a:ext cx="5486400" cy="5418137"/>
        </p:xfrm>
        <a:graphic>
          <a:graphicData uri="http://schemas.openxmlformats.org/presentationml/2006/ole">
            <mc:AlternateContent xmlns:mc="http://schemas.openxmlformats.org/markup-compatibility/2006">
              <mc:Choice xmlns:v="urn:schemas-microsoft-com:vml" Requires="v">
                <p:oleObj spid="_x0000_s7468" name="Acrobat Document" r:id="rId6" imgW="9905872" imgH="9781862" progId="AcroExch.Document.DC">
                  <p:embed/>
                </p:oleObj>
              </mc:Choice>
              <mc:Fallback>
                <p:oleObj name="Acrobat Document" r:id="rId6" imgW="9905872" imgH="9781862" progId="AcroExch.Document.DC">
                  <p:embed/>
                  <p:pic>
                    <p:nvPicPr>
                      <p:cNvPr id="0" name=""/>
                      <p:cNvPicPr/>
                      <p:nvPr/>
                    </p:nvPicPr>
                    <p:blipFill>
                      <a:blip r:embed="rId7"/>
                      <a:stretch>
                        <a:fillRect/>
                      </a:stretch>
                    </p:blipFill>
                    <p:spPr>
                      <a:xfrm>
                        <a:off x="6456363" y="1439862"/>
                        <a:ext cx="5486400" cy="5418137"/>
                      </a:xfrm>
                      <a:prstGeom prst="rect">
                        <a:avLst/>
                      </a:prstGeom>
                    </p:spPr>
                  </p:pic>
                </p:oleObj>
              </mc:Fallback>
            </mc:AlternateContent>
          </a:graphicData>
        </a:graphic>
      </p:graphicFrame>
    </p:spTree>
    <p:extLst>
      <p:ext uri="{BB962C8B-B14F-4D97-AF65-F5344CB8AC3E}">
        <p14:creationId xmlns:p14="http://schemas.microsoft.com/office/powerpoint/2010/main" val="30983343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Experiment 5: UBM-TVM Relationship</a:t>
            </a:r>
          </a:p>
        </p:txBody>
      </p:sp>
      <p:graphicFrame>
        <p:nvGraphicFramePr>
          <p:cNvPr id="3" name="Object 2"/>
          <p:cNvGraphicFramePr>
            <a:graphicFrameLocks noChangeAspect="1"/>
          </p:cNvGraphicFramePr>
          <p:nvPr>
            <p:extLst>
              <p:ext uri="{D42A27DB-BD31-4B8C-83A1-F6EECF244321}">
                <p14:modId xmlns:p14="http://schemas.microsoft.com/office/powerpoint/2010/main" val="398216443"/>
              </p:ext>
            </p:extLst>
          </p:nvPr>
        </p:nvGraphicFramePr>
        <p:xfrm>
          <a:off x="1666875" y="1690688"/>
          <a:ext cx="8858250" cy="5086350"/>
        </p:xfrm>
        <a:graphic>
          <a:graphicData uri="http://schemas.openxmlformats.org/presentationml/2006/ole">
            <mc:AlternateContent xmlns:mc="http://schemas.openxmlformats.org/markup-compatibility/2006">
              <mc:Choice xmlns:v="urn:schemas-microsoft-com:vml" Requires="v">
                <p:oleObj spid="_x0000_s9393" name="Acrobat Document" r:id="rId4" imgW="8858154" imgH="5086307" progId="AcroExch.Document.DC">
                  <p:embed/>
                </p:oleObj>
              </mc:Choice>
              <mc:Fallback>
                <p:oleObj name="Acrobat Document" r:id="rId4" imgW="8858154" imgH="5086307" progId="AcroExch.Document.DC">
                  <p:embed/>
                  <p:pic>
                    <p:nvPicPr>
                      <p:cNvPr id="0" name=""/>
                      <p:cNvPicPr/>
                      <p:nvPr/>
                    </p:nvPicPr>
                    <p:blipFill>
                      <a:blip r:embed="rId5"/>
                      <a:stretch>
                        <a:fillRect/>
                      </a:stretch>
                    </p:blipFill>
                    <p:spPr>
                      <a:xfrm>
                        <a:off x="1666875" y="1690688"/>
                        <a:ext cx="8858250" cy="5086350"/>
                      </a:xfrm>
                      <a:prstGeom prst="rect">
                        <a:avLst/>
                      </a:prstGeom>
                    </p:spPr>
                  </p:pic>
                </p:oleObj>
              </mc:Fallback>
            </mc:AlternateContent>
          </a:graphicData>
        </a:graphic>
      </p:graphicFrame>
      <p:sp>
        <p:nvSpPr>
          <p:cNvPr id="4" name="Oval 3"/>
          <p:cNvSpPr/>
          <p:nvPr/>
        </p:nvSpPr>
        <p:spPr>
          <a:xfrm>
            <a:off x="9565076" y="3456587"/>
            <a:ext cx="312234" cy="327683"/>
          </a:xfrm>
          <a:prstGeom prst="ellipse">
            <a:avLst/>
          </a:prstGeom>
          <a:noFill/>
          <a:ln w="28575">
            <a:solidFill>
              <a:schemeClr val="tx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9987778" y="2775495"/>
            <a:ext cx="312234" cy="327683"/>
          </a:xfrm>
          <a:prstGeom prst="ellipse">
            <a:avLst/>
          </a:prstGeom>
          <a:noFill/>
          <a:ln w="28575">
            <a:solidFill>
              <a:schemeClr val="tx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5733583" y="3229845"/>
            <a:ext cx="312234" cy="327683"/>
          </a:xfrm>
          <a:prstGeom prst="ellipse">
            <a:avLst/>
          </a:prstGeom>
          <a:noFill/>
          <a:ln w="28575">
            <a:solidFill>
              <a:schemeClr val="tx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8978594" y="3319052"/>
            <a:ext cx="312234" cy="327683"/>
          </a:xfrm>
          <a:prstGeom prst="ellipse">
            <a:avLst/>
          </a:prstGeom>
          <a:noFill/>
          <a:ln w="28575">
            <a:solidFill>
              <a:schemeClr val="tx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9047239" y="3460592"/>
            <a:ext cx="312234" cy="327683"/>
          </a:xfrm>
          <a:prstGeom prst="ellipse">
            <a:avLst/>
          </a:prstGeom>
          <a:noFill/>
          <a:ln w="28575">
            <a:solidFill>
              <a:schemeClr val="tx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864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P spid="14" grpId="0" animBg="1"/>
      <p:bldP spid="15" grpId="0" animBg="1"/>
      <p:bldP spid="1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6026" y="1285315"/>
            <a:ext cx="4785974" cy="3333514"/>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88" y="1285315"/>
            <a:ext cx="4778036" cy="3333514"/>
          </a:xfrm>
          <a:prstGeom prst="rect">
            <a:avLst/>
          </a:prstGeom>
        </p:spPr>
      </p:pic>
      <p:sp>
        <p:nvSpPr>
          <p:cNvPr id="16" name="Content Placeholder 3"/>
          <p:cNvSpPr>
            <a:spLocks noGrp="1"/>
          </p:cNvSpPr>
          <p:nvPr>
            <p:ph sz="half" idx="1"/>
          </p:nvPr>
        </p:nvSpPr>
        <p:spPr>
          <a:xfrm>
            <a:off x="4264568" y="2966243"/>
            <a:ext cx="3640563" cy="524107"/>
          </a:xfrm>
        </p:spPr>
        <p:txBody>
          <a:bodyPr>
            <a:normAutofit/>
          </a:bodyPr>
          <a:lstStyle/>
          <a:p>
            <a:pPr marL="0" indent="0" algn="ctr">
              <a:buNone/>
            </a:pPr>
            <a:r>
              <a:rPr lang="en-US" sz="3000" b="1" dirty="0"/>
              <a:t>Closest-Aligned</a:t>
            </a:r>
          </a:p>
        </p:txBody>
      </p:sp>
      <p:sp>
        <p:nvSpPr>
          <p:cNvPr id="20" name="Content Placeholder 3"/>
          <p:cNvSpPr>
            <a:spLocks noGrp="1"/>
          </p:cNvSpPr>
          <p:nvPr>
            <p:ph sz="half" idx="1"/>
          </p:nvPr>
        </p:nvSpPr>
        <p:spPr>
          <a:xfrm>
            <a:off x="4231114" y="2943941"/>
            <a:ext cx="3640563" cy="524107"/>
          </a:xfrm>
        </p:spPr>
        <p:txBody>
          <a:bodyPr>
            <a:normAutofit/>
          </a:bodyPr>
          <a:lstStyle/>
          <a:p>
            <a:pPr marL="0" indent="0" algn="ctr">
              <a:buNone/>
            </a:pPr>
            <a:r>
              <a:rPr lang="en-US" sz="3000" b="1" dirty="0"/>
              <a:t>Furthest-Divergent</a:t>
            </a:r>
          </a:p>
        </p:txBody>
      </p:sp>
      <p:sp>
        <p:nvSpPr>
          <p:cNvPr id="21" name="Content Placeholder 3"/>
          <p:cNvSpPr>
            <a:spLocks noGrp="1"/>
          </p:cNvSpPr>
          <p:nvPr>
            <p:ph sz="half" idx="1"/>
          </p:nvPr>
        </p:nvSpPr>
        <p:spPr>
          <a:xfrm>
            <a:off x="4275717" y="2977394"/>
            <a:ext cx="3640563" cy="524107"/>
          </a:xfrm>
        </p:spPr>
        <p:txBody>
          <a:bodyPr>
            <a:normAutofit/>
          </a:bodyPr>
          <a:lstStyle/>
          <a:p>
            <a:pPr marL="0" indent="0" algn="ctr">
              <a:buNone/>
            </a:pPr>
            <a:r>
              <a:rPr lang="en-US" sz="3000" b="1" dirty="0"/>
              <a:t>Furthest-Aligned</a:t>
            </a:r>
          </a:p>
        </p:txBody>
      </p:sp>
      <p:sp>
        <p:nvSpPr>
          <p:cNvPr id="22" name="Content Placeholder 3"/>
          <p:cNvSpPr>
            <a:spLocks noGrp="1"/>
          </p:cNvSpPr>
          <p:nvPr>
            <p:ph sz="half" idx="1"/>
          </p:nvPr>
        </p:nvSpPr>
        <p:spPr>
          <a:xfrm>
            <a:off x="4275716" y="2955092"/>
            <a:ext cx="3640563" cy="524107"/>
          </a:xfrm>
        </p:spPr>
        <p:txBody>
          <a:bodyPr>
            <a:normAutofit/>
          </a:bodyPr>
          <a:lstStyle/>
          <a:p>
            <a:pPr marL="0" indent="0" algn="ctr">
              <a:buNone/>
            </a:pPr>
            <a:r>
              <a:rPr lang="en-US" sz="3000" b="1" dirty="0"/>
              <a:t>Furthest-Aligned</a:t>
            </a:r>
          </a:p>
        </p:txBody>
      </p:sp>
      <p:sp>
        <p:nvSpPr>
          <p:cNvPr id="2" name="Title 1"/>
          <p:cNvSpPr>
            <a:spLocks noGrp="1"/>
          </p:cNvSpPr>
          <p:nvPr>
            <p:ph type="title"/>
          </p:nvPr>
        </p:nvSpPr>
        <p:spPr/>
        <p:txBody>
          <a:bodyPr/>
          <a:lstStyle/>
          <a:p>
            <a:r>
              <a:rPr lang="en-US" dirty="0"/>
              <a:t>Experiment 5: UBM-TVM Relationship</a:t>
            </a:r>
          </a:p>
        </p:txBody>
      </p:sp>
      <p:sp>
        <p:nvSpPr>
          <p:cNvPr id="13" name="Content Placeholder 3"/>
          <p:cNvSpPr>
            <a:spLocks noGrp="1"/>
          </p:cNvSpPr>
          <p:nvPr>
            <p:ph sz="half" idx="1"/>
          </p:nvPr>
        </p:nvSpPr>
        <p:spPr>
          <a:xfrm>
            <a:off x="-13052" y="4823253"/>
            <a:ext cx="3640563" cy="1309918"/>
          </a:xfrm>
        </p:spPr>
        <p:txBody>
          <a:bodyPr>
            <a:normAutofit/>
          </a:bodyPr>
          <a:lstStyle/>
          <a:p>
            <a:pPr marL="0" indent="0" algn="ctr">
              <a:buNone/>
            </a:pPr>
            <a:r>
              <a:rPr lang="en-US" sz="3000" b="1" dirty="0" err="1"/>
              <a:t>AbnNrm</a:t>
            </a:r>
            <a:br>
              <a:rPr lang="en-US" sz="3000" b="1" dirty="0"/>
            </a:br>
            <a:r>
              <a:rPr lang="en-US" sz="3000" b="1" dirty="0"/>
              <a:t>Base (blue)</a:t>
            </a:r>
          </a:p>
        </p:txBody>
      </p:sp>
      <p:sp>
        <p:nvSpPr>
          <p:cNvPr id="18" name="Content Placeholder 3"/>
          <p:cNvSpPr>
            <a:spLocks noGrp="1"/>
          </p:cNvSpPr>
          <p:nvPr>
            <p:ph sz="half" idx="1"/>
          </p:nvPr>
        </p:nvSpPr>
        <p:spPr>
          <a:xfrm>
            <a:off x="8542162" y="4768431"/>
            <a:ext cx="3640563" cy="1364740"/>
          </a:xfrm>
        </p:spPr>
        <p:txBody>
          <a:bodyPr>
            <a:normAutofit/>
          </a:bodyPr>
          <a:lstStyle/>
          <a:p>
            <a:pPr marL="0" indent="0" algn="ctr">
              <a:buNone/>
            </a:pPr>
            <a:r>
              <a:rPr lang="en-US" sz="3000" b="1" dirty="0" err="1"/>
              <a:t>AbnMot</a:t>
            </a:r>
            <a:br>
              <a:rPr lang="en-US" sz="3000" b="1" dirty="0"/>
            </a:br>
            <a:r>
              <a:rPr lang="en-US" sz="3000" b="1" dirty="0"/>
              <a:t>Target (pink)</a:t>
            </a: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1876" y="3499886"/>
            <a:ext cx="4853274" cy="3358114"/>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81187" y="3417744"/>
            <a:ext cx="4914651" cy="3440256"/>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45661" y="3433281"/>
            <a:ext cx="4878375" cy="3409181"/>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12063" y="3433281"/>
            <a:ext cx="4897874" cy="3388974"/>
          </a:xfrm>
          <a:prstGeom prst="rect">
            <a:avLst/>
          </a:prstGeom>
        </p:spPr>
      </p:pic>
    </p:spTree>
    <p:extLst>
      <p:ext uri="{BB962C8B-B14F-4D97-AF65-F5344CB8AC3E}">
        <p14:creationId xmlns:p14="http://schemas.microsoft.com/office/powerpoint/2010/main" val="3401654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xEl>
                                              <p:pRg st="0" end="0"/>
                                            </p:txEl>
                                          </p:spTgt>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5"/>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16">
                                            <p:txEl>
                                              <p:pRg st="0" end="0"/>
                                            </p:txEl>
                                          </p:spTgt>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xEl>
                                              <p:pRg st="0" end="0"/>
                                            </p:txEl>
                                          </p:spTgt>
                                        </p:tgtEl>
                                        <p:attrNameLst>
                                          <p:attrName>style.visibility</p:attrName>
                                        </p:attrNameLst>
                                      </p:cBhvr>
                                      <p:to>
                                        <p:strVal val="visible"/>
                                      </p:to>
                                    </p:set>
                                  </p:childTnLst>
                                </p:cTn>
                              </p:par>
                              <p:par>
                                <p:cTn id="23" presetID="1" presetClass="exit" presetSubtype="0" fill="hold" grpId="1" nodeType="withEffect">
                                  <p:stCondLst>
                                    <p:cond delay="0"/>
                                  </p:stCondLst>
                                  <p:childTnLst>
                                    <p:set>
                                      <p:cBhvr>
                                        <p:cTn id="24" dur="1" fill="hold">
                                          <p:stCondLst>
                                            <p:cond delay="0"/>
                                          </p:stCondLst>
                                        </p:cTn>
                                        <p:tgtEl>
                                          <p:spTgt spid="20">
                                            <p:txEl>
                                              <p:pRg st="0" end="0"/>
                                            </p:txEl>
                                          </p:spTgt>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6"/>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2">
                                            <p:txEl>
                                              <p:pRg st="0" end="0"/>
                                            </p:txEl>
                                          </p:spTgt>
                                        </p:tgtEl>
                                        <p:attrNameLst>
                                          <p:attrName>style.visibility</p:attrName>
                                        </p:attrNameLst>
                                      </p:cBhvr>
                                      <p:to>
                                        <p:strVal val="visible"/>
                                      </p:to>
                                    </p:set>
                                  </p:childTnLst>
                                </p:cTn>
                              </p:par>
                              <p:par>
                                <p:cTn id="33" presetID="1" presetClass="exit" presetSubtype="0" fill="hold" grpId="1" nodeType="withEffect">
                                  <p:stCondLst>
                                    <p:cond delay="0"/>
                                  </p:stCondLst>
                                  <p:childTnLst>
                                    <p:set>
                                      <p:cBhvr>
                                        <p:cTn id="34" dur="1" fill="hold">
                                          <p:stCondLst>
                                            <p:cond delay="0"/>
                                          </p:stCondLst>
                                        </p:cTn>
                                        <p:tgtEl>
                                          <p:spTgt spid="21">
                                            <p:txEl>
                                              <p:pRg st="0" end="0"/>
                                            </p:txEl>
                                          </p:spTgt>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7"/>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P spid="16" grpId="1" build="p"/>
      <p:bldP spid="20" grpId="0" build="p"/>
      <p:bldP spid="20" grpId="1" build="p"/>
      <p:bldP spid="21" grpId="0" build="p"/>
      <p:bldP spid="21" grpId="1" build="p"/>
      <p:bldP spid="22"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Experiment 5: UBM-TVM Relationship</a:t>
            </a:r>
          </a:p>
        </p:txBody>
      </p:sp>
      <p:sp>
        <p:nvSpPr>
          <p:cNvPr id="13" name="Content Placeholder 3"/>
          <p:cNvSpPr>
            <a:spLocks noGrp="1"/>
          </p:cNvSpPr>
          <p:nvPr>
            <p:ph sz="half" idx="1"/>
          </p:nvPr>
        </p:nvSpPr>
        <p:spPr>
          <a:xfrm>
            <a:off x="624467" y="4768431"/>
            <a:ext cx="2732049" cy="1052740"/>
          </a:xfrm>
        </p:spPr>
        <p:txBody>
          <a:bodyPr>
            <a:normAutofit/>
          </a:bodyPr>
          <a:lstStyle/>
          <a:p>
            <a:pPr marL="0" indent="0" algn="ctr">
              <a:buNone/>
            </a:pPr>
            <a:r>
              <a:rPr lang="en-US" sz="3000" b="1" dirty="0" err="1"/>
              <a:t>AbnMot</a:t>
            </a:r>
            <a:br>
              <a:rPr lang="en-US" sz="3000" b="1" dirty="0"/>
            </a:br>
            <a:r>
              <a:rPr lang="en-US" sz="3000" b="1" dirty="0"/>
              <a:t>Base (blue)</a:t>
            </a:r>
          </a:p>
        </p:txBody>
      </p:sp>
      <p:sp>
        <p:nvSpPr>
          <p:cNvPr id="18" name="Content Placeholder 3"/>
          <p:cNvSpPr>
            <a:spLocks noGrp="1"/>
          </p:cNvSpPr>
          <p:nvPr>
            <p:ph sz="half" idx="1"/>
          </p:nvPr>
        </p:nvSpPr>
        <p:spPr>
          <a:xfrm>
            <a:off x="8842917" y="4768431"/>
            <a:ext cx="2709746" cy="1052739"/>
          </a:xfrm>
        </p:spPr>
        <p:txBody>
          <a:bodyPr>
            <a:normAutofit/>
          </a:bodyPr>
          <a:lstStyle/>
          <a:p>
            <a:pPr marL="0" indent="0" algn="ctr">
              <a:buNone/>
            </a:pPr>
            <a:r>
              <a:rPr lang="en-US" sz="3000" b="1" dirty="0" err="1"/>
              <a:t>NrmMot</a:t>
            </a:r>
            <a:br>
              <a:rPr lang="en-US" sz="3000" b="1" dirty="0"/>
            </a:br>
            <a:r>
              <a:rPr lang="en-US" sz="3000" b="1" dirty="0"/>
              <a:t>Target (pink)</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350958"/>
            <a:ext cx="4890232" cy="3350567"/>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53900" y="1417864"/>
            <a:ext cx="4938097" cy="3350567"/>
          </a:xfrm>
          <a:prstGeom prst="rect">
            <a:avLst/>
          </a:prstGeom>
        </p:spPr>
      </p:pic>
      <p:sp>
        <p:nvSpPr>
          <p:cNvPr id="16" name="Content Placeholder 3"/>
          <p:cNvSpPr>
            <a:spLocks noGrp="1"/>
          </p:cNvSpPr>
          <p:nvPr>
            <p:ph sz="half" idx="1"/>
          </p:nvPr>
        </p:nvSpPr>
        <p:spPr>
          <a:xfrm>
            <a:off x="4095669" y="2587924"/>
            <a:ext cx="3640563" cy="524107"/>
          </a:xfrm>
        </p:spPr>
        <p:txBody>
          <a:bodyPr>
            <a:normAutofit/>
          </a:bodyPr>
          <a:lstStyle/>
          <a:p>
            <a:pPr marL="0" indent="0" algn="ctr">
              <a:buNone/>
            </a:pPr>
            <a:r>
              <a:rPr lang="en-US" sz="3000" b="1" dirty="0"/>
              <a:t>Closest-Aligned</a:t>
            </a:r>
          </a:p>
        </p:txBody>
      </p:sp>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9779" y="3474313"/>
            <a:ext cx="4890233" cy="3383687"/>
          </a:xfrm>
          <a:prstGeom prst="rect">
            <a:avLst/>
          </a:prstGeom>
        </p:spPr>
      </p:pic>
      <p:pic>
        <p:nvPicPr>
          <p:cNvPr id="25" name="Picture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89779" y="3553002"/>
            <a:ext cx="4745097" cy="3294117"/>
          </a:xfrm>
          <a:prstGeom prst="rect">
            <a:avLst/>
          </a:prstGeom>
        </p:spPr>
      </p:pic>
      <p:sp>
        <p:nvSpPr>
          <p:cNvPr id="26" name="Content Placeholder 3"/>
          <p:cNvSpPr>
            <a:spLocks noGrp="1"/>
          </p:cNvSpPr>
          <p:nvPr>
            <p:ph sz="half" idx="1"/>
          </p:nvPr>
        </p:nvSpPr>
        <p:spPr>
          <a:xfrm>
            <a:off x="4095668" y="2594793"/>
            <a:ext cx="3640563" cy="524107"/>
          </a:xfrm>
        </p:spPr>
        <p:txBody>
          <a:bodyPr>
            <a:normAutofit/>
          </a:bodyPr>
          <a:lstStyle/>
          <a:p>
            <a:pPr marL="0" indent="0" algn="ctr">
              <a:buNone/>
            </a:pPr>
            <a:r>
              <a:rPr lang="en-US" sz="3000" b="1" dirty="0"/>
              <a:t>Furthest-Divergent</a:t>
            </a:r>
          </a:p>
        </p:txBody>
      </p:sp>
      <p:pic>
        <p:nvPicPr>
          <p:cNvPr id="27" name="Picture 2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89779" y="3553001"/>
            <a:ext cx="4745097" cy="3294117"/>
          </a:xfrm>
          <a:prstGeom prst="rect">
            <a:avLst/>
          </a:prstGeom>
        </p:spPr>
      </p:pic>
      <p:sp>
        <p:nvSpPr>
          <p:cNvPr id="28" name="Content Placeholder 3"/>
          <p:cNvSpPr>
            <a:spLocks noGrp="1"/>
          </p:cNvSpPr>
          <p:nvPr>
            <p:ph sz="half" idx="1"/>
          </p:nvPr>
        </p:nvSpPr>
        <p:spPr>
          <a:xfrm>
            <a:off x="4142045" y="2577043"/>
            <a:ext cx="3640563" cy="524107"/>
          </a:xfrm>
        </p:spPr>
        <p:txBody>
          <a:bodyPr>
            <a:normAutofit/>
          </a:bodyPr>
          <a:lstStyle/>
          <a:p>
            <a:pPr marL="0" indent="0" algn="ctr">
              <a:buNone/>
            </a:pPr>
            <a:r>
              <a:rPr lang="en-US" sz="3000" b="1" dirty="0"/>
              <a:t>Closest-Divergent</a:t>
            </a:r>
          </a:p>
        </p:txBody>
      </p:sp>
    </p:spTree>
    <p:extLst>
      <p:ext uri="{BB962C8B-B14F-4D97-AF65-F5344CB8AC3E}">
        <p14:creationId xmlns:p14="http://schemas.microsoft.com/office/powerpoint/2010/main" val="444224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6">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16">
                                            <p:txEl>
                                              <p:pRg st="0" end="0"/>
                                            </p:txEl>
                                          </p:spTgt>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1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26">
                                            <p:txEl>
                                              <p:pRg st="0" end="0"/>
                                            </p:txEl>
                                          </p:spTgt>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P spid="16" grpId="1" build="p"/>
      <p:bldP spid="26" grpId="0" build="p"/>
      <p:bldP spid="26" grpId="1" build="p"/>
      <p:bldP spid="28"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2000" y="1294800"/>
            <a:ext cx="4671869" cy="323259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97256"/>
            <a:ext cx="4690657" cy="3230139"/>
          </a:xfrm>
          <a:prstGeom prst="rect">
            <a:avLst/>
          </a:prstGeom>
        </p:spPr>
      </p:pic>
      <p:sp>
        <p:nvSpPr>
          <p:cNvPr id="2" name="Title 1"/>
          <p:cNvSpPr>
            <a:spLocks noGrp="1"/>
          </p:cNvSpPr>
          <p:nvPr>
            <p:ph type="title"/>
          </p:nvPr>
        </p:nvSpPr>
        <p:spPr/>
        <p:txBody>
          <a:bodyPr/>
          <a:lstStyle/>
          <a:p>
            <a:r>
              <a:rPr lang="en-US" dirty="0"/>
              <a:t>Experiment 5: UBM-TVM Relationship</a:t>
            </a:r>
          </a:p>
        </p:txBody>
      </p:sp>
      <p:sp>
        <p:nvSpPr>
          <p:cNvPr id="13" name="Content Placeholder 3"/>
          <p:cNvSpPr>
            <a:spLocks noGrp="1"/>
          </p:cNvSpPr>
          <p:nvPr>
            <p:ph sz="half" idx="1"/>
          </p:nvPr>
        </p:nvSpPr>
        <p:spPr>
          <a:xfrm>
            <a:off x="624467" y="4768431"/>
            <a:ext cx="2732049" cy="1052740"/>
          </a:xfrm>
        </p:spPr>
        <p:txBody>
          <a:bodyPr>
            <a:normAutofit/>
          </a:bodyPr>
          <a:lstStyle/>
          <a:p>
            <a:pPr marL="0" indent="0" algn="ctr">
              <a:buNone/>
            </a:pPr>
            <a:r>
              <a:rPr lang="en-US" sz="3000" b="1" dirty="0" err="1"/>
              <a:t>AbnNrm</a:t>
            </a:r>
            <a:br>
              <a:rPr lang="en-US" sz="3000" b="1" dirty="0"/>
            </a:br>
            <a:r>
              <a:rPr lang="en-US" sz="3000" b="1" dirty="0"/>
              <a:t>Base (blue)</a:t>
            </a:r>
          </a:p>
        </p:txBody>
      </p:sp>
      <p:sp>
        <p:nvSpPr>
          <p:cNvPr id="18" name="Content Placeholder 3"/>
          <p:cNvSpPr>
            <a:spLocks noGrp="1"/>
          </p:cNvSpPr>
          <p:nvPr>
            <p:ph sz="half" idx="1"/>
          </p:nvPr>
        </p:nvSpPr>
        <p:spPr>
          <a:xfrm>
            <a:off x="8842917" y="4768431"/>
            <a:ext cx="2709746" cy="1052739"/>
          </a:xfrm>
        </p:spPr>
        <p:txBody>
          <a:bodyPr>
            <a:normAutofit/>
          </a:bodyPr>
          <a:lstStyle/>
          <a:p>
            <a:pPr marL="0" indent="0" algn="ctr">
              <a:buNone/>
            </a:pPr>
            <a:r>
              <a:rPr lang="en-US" sz="3000" b="1" dirty="0" err="1"/>
              <a:t>AbnMot</a:t>
            </a:r>
            <a:br>
              <a:rPr lang="en-US" sz="3000" b="1" dirty="0"/>
            </a:br>
            <a:r>
              <a:rPr lang="en-US" sz="3000" b="1" dirty="0"/>
              <a:t>Target (pink)</a:t>
            </a:r>
          </a:p>
        </p:txBody>
      </p:sp>
      <p:sp>
        <p:nvSpPr>
          <p:cNvPr id="16" name="Content Placeholder 3"/>
          <p:cNvSpPr>
            <a:spLocks noGrp="1"/>
          </p:cNvSpPr>
          <p:nvPr>
            <p:ph sz="half" idx="1"/>
          </p:nvPr>
        </p:nvSpPr>
        <p:spPr>
          <a:xfrm>
            <a:off x="4095669" y="2587924"/>
            <a:ext cx="3640563" cy="524107"/>
          </a:xfrm>
        </p:spPr>
        <p:txBody>
          <a:bodyPr>
            <a:normAutofit/>
          </a:bodyPr>
          <a:lstStyle/>
          <a:p>
            <a:pPr marL="0" indent="0" algn="ctr">
              <a:buNone/>
            </a:pPr>
            <a:r>
              <a:rPr lang="en-US" sz="3000" b="1" dirty="0"/>
              <a:t>Closest-Aligned</a:t>
            </a: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13084" y="3565359"/>
            <a:ext cx="4766489" cy="3292641"/>
          </a:xfrm>
          <a:prstGeom prst="rect">
            <a:avLst/>
          </a:prstGeom>
        </p:spPr>
      </p:pic>
      <p:sp>
        <p:nvSpPr>
          <p:cNvPr id="20" name="Content Placeholder 3"/>
          <p:cNvSpPr>
            <a:spLocks noGrp="1"/>
          </p:cNvSpPr>
          <p:nvPr>
            <p:ph sz="half" idx="1"/>
          </p:nvPr>
        </p:nvSpPr>
        <p:spPr>
          <a:xfrm>
            <a:off x="4095668" y="2575186"/>
            <a:ext cx="3640563" cy="524107"/>
          </a:xfrm>
        </p:spPr>
        <p:txBody>
          <a:bodyPr>
            <a:normAutofit/>
          </a:bodyPr>
          <a:lstStyle/>
          <a:p>
            <a:pPr marL="0" indent="0" algn="ctr">
              <a:buNone/>
            </a:pPr>
            <a:r>
              <a:rPr lang="en-US" sz="3000" b="1" dirty="0"/>
              <a:t>Closest-Aligned</a:t>
            </a:r>
          </a:p>
        </p:txBody>
      </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19860" y="3565359"/>
            <a:ext cx="4742971" cy="3292641"/>
          </a:xfrm>
          <a:prstGeom prst="rect">
            <a:avLst/>
          </a:prstGeom>
        </p:spPr>
      </p:pic>
      <p:sp>
        <p:nvSpPr>
          <p:cNvPr id="21" name="Content Placeholder 3"/>
          <p:cNvSpPr>
            <a:spLocks noGrp="1"/>
          </p:cNvSpPr>
          <p:nvPr>
            <p:ph sz="half" idx="1"/>
          </p:nvPr>
        </p:nvSpPr>
        <p:spPr>
          <a:xfrm>
            <a:off x="4095668" y="2593937"/>
            <a:ext cx="3640563" cy="524107"/>
          </a:xfrm>
        </p:spPr>
        <p:txBody>
          <a:bodyPr>
            <a:normAutofit/>
          </a:bodyPr>
          <a:lstStyle/>
          <a:p>
            <a:pPr marL="0" indent="0" algn="ctr">
              <a:buNone/>
            </a:pPr>
            <a:r>
              <a:rPr lang="en-US" sz="3000" b="1" dirty="0"/>
              <a:t>Furthest-Divergent</a:t>
            </a:r>
          </a:p>
        </p:txBody>
      </p:sp>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60109" y="3578097"/>
            <a:ext cx="4650273" cy="3255191"/>
          </a:xfrm>
          <a:prstGeom prst="rect">
            <a:avLst/>
          </a:prstGeom>
        </p:spPr>
      </p:pic>
    </p:spTree>
    <p:extLst>
      <p:ext uri="{BB962C8B-B14F-4D97-AF65-F5344CB8AC3E}">
        <p14:creationId xmlns:p14="http://schemas.microsoft.com/office/powerpoint/2010/main" val="1724346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xEl>
                                              <p:pRg st="0" end="0"/>
                                            </p:txEl>
                                          </p:spTgt>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7"/>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16">
                                            <p:txEl>
                                              <p:pRg st="0" end="0"/>
                                            </p:txEl>
                                          </p:spTgt>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xEl>
                                              <p:pRg st="0" end="0"/>
                                            </p:txEl>
                                          </p:spTgt>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10"/>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20">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P spid="16" grpId="1" build="p"/>
      <p:bldP spid="20" grpId="0" build="p"/>
      <p:bldP spid="20" grpId="1" build="p"/>
      <p:bldP spid="21"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8218" y="1339084"/>
            <a:ext cx="4683781" cy="3099101"/>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16793"/>
            <a:ext cx="4815901" cy="3221392"/>
          </a:xfrm>
          <a:prstGeom prst="rect">
            <a:avLst/>
          </a:prstGeom>
        </p:spPr>
      </p:pic>
      <p:sp>
        <p:nvSpPr>
          <p:cNvPr id="2" name="Title 1"/>
          <p:cNvSpPr>
            <a:spLocks noGrp="1"/>
          </p:cNvSpPr>
          <p:nvPr>
            <p:ph type="title"/>
          </p:nvPr>
        </p:nvSpPr>
        <p:spPr/>
        <p:txBody>
          <a:bodyPr/>
          <a:lstStyle/>
          <a:p>
            <a:r>
              <a:rPr lang="en-US" dirty="0"/>
              <a:t>Experiment 5: UBM-TVM Relationship</a:t>
            </a:r>
          </a:p>
        </p:txBody>
      </p:sp>
      <p:sp>
        <p:nvSpPr>
          <p:cNvPr id="13" name="Content Placeholder 3"/>
          <p:cNvSpPr>
            <a:spLocks noGrp="1"/>
          </p:cNvSpPr>
          <p:nvPr>
            <p:ph sz="half" idx="1"/>
          </p:nvPr>
        </p:nvSpPr>
        <p:spPr>
          <a:xfrm>
            <a:off x="624467" y="4768431"/>
            <a:ext cx="2732049" cy="1052740"/>
          </a:xfrm>
        </p:spPr>
        <p:txBody>
          <a:bodyPr>
            <a:normAutofit/>
          </a:bodyPr>
          <a:lstStyle/>
          <a:p>
            <a:pPr marL="0" indent="0" algn="ctr">
              <a:buNone/>
            </a:pPr>
            <a:r>
              <a:rPr lang="en-US" sz="3000" b="1" dirty="0" err="1"/>
              <a:t>SzrMot</a:t>
            </a:r>
            <a:br>
              <a:rPr lang="en-US" sz="3000" b="1" dirty="0"/>
            </a:br>
            <a:r>
              <a:rPr lang="en-US" sz="3000" b="1" dirty="0"/>
              <a:t>Base (blue)</a:t>
            </a:r>
          </a:p>
        </p:txBody>
      </p:sp>
      <p:sp>
        <p:nvSpPr>
          <p:cNvPr id="18" name="Content Placeholder 3"/>
          <p:cNvSpPr>
            <a:spLocks noGrp="1"/>
          </p:cNvSpPr>
          <p:nvPr>
            <p:ph sz="half" idx="1"/>
          </p:nvPr>
        </p:nvSpPr>
        <p:spPr>
          <a:xfrm>
            <a:off x="8842917" y="4768431"/>
            <a:ext cx="2709746" cy="1052739"/>
          </a:xfrm>
        </p:spPr>
        <p:txBody>
          <a:bodyPr>
            <a:normAutofit/>
          </a:bodyPr>
          <a:lstStyle/>
          <a:p>
            <a:pPr marL="0" indent="0" algn="ctr">
              <a:buNone/>
            </a:pPr>
            <a:r>
              <a:rPr lang="en-US" sz="3000" b="1" dirty="0" err="1"/>
              <a:t>NrmSzr</a:t>
            </a:r>
            <a:br>
              <a:rPr lang="en-US" sz="3000" b="1" dirty="0"/>
            </a:br>
            <a:r>
              <a:rPr lang="en-US" sz="3000" b="1" dirty="0"/>
              <a:t>Target (pink)</a:t>
            </a:r>
          </a:p>
        </p:txBody>
      </p:sp>
      <p:sp>
        <p:nvSpPr>
          <p:cNvPr id="16" name="Content Placeholder 3"/>
          <p:cNvSpPr>
            <a:spLocks noGrp="1"/>
          </p:cNvSpPr>
          <p:nvPr>
            <p:ph sz="half" idx="1"/>
          </p:nvPr>
        </p:nvSpPr>
        <p:spPr>
          <a:xfrm>
            <a:off x="4275718" y="2608769"/>
            <a:ext cx="3640563" cy="524107"/>
          </a:xfrm>
        </p:spPr>
        <p:txBody>
          <a:bodyPr>
            <a:normAutofit/>
          </a:bodyPr>
          <a:lstStyle/>
          <a:p>
            <a:pPr marL="0" indent="0" algn="ctr">
              <a:buNone/>
            </a:pPr>
            <a:r>
              <a:rPr lang="en-US" sz="3000" b="1" dirty="0"/>
              <a:t>Closest-Aligned</a:t>
            </a: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80523" y="3451583"/>
            <a:ext cx="4883607" cy="3406417"/>
          </a:xfrm>
          <a:prstGeom prst="rect">
            <a:avLst/>
          </a:prstGeom>
        </p:spPr>
      </p:pic>
      <p:sp>
        <p:nvSpPr>
          <p:cNvPr id="19" name="Content Placeholder 3"/>
          <p:cNvSpPr>
            <a:spLocks noGrp="1"/>
          </p:cNvSpPr>
          <p:nvPr>
            <p:ph sz="half" idx="1"/>
          </p:nvPr>
        </p:nvSpPr>
        <p:spPr>
          <a:xfrm>
            <a:off x="4302043" y="2597230"/>
            <a:ext cx="3640563" cy="524107"/>
          </a:xfrm>
        </p:spPr>
        <p:txBody>
          <a:bodyPr>
            <a:normAutofit/>
          </a:bodyPr>
          <a:lstStyle/>
          <a:p>
            <a:pPr marL="0" indent="0" algn="ctr">
              <a:buNone/>
            </a:pPr>
            <a:r>
              <a:rPr lang="en-US" sz="3000" b="1" dirty="0"/>
              <a:t>Closest-Divergent</a:t>
            </a:r>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98002" y="3463947"/>
            <a:ext cx="4848647" cy="3394053"/>
          </a:xfrm>
          <a:prstGeom prst="rect">
            <a:avLst/>
          </a:prstGeom>
        </p:spPr>
      </p:pic>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80521" y="3454647"/>
            <a:ext cx="4770617" cy="3367494"/>
          </a:xfrm>
          <a:prstGeom prst="rect">
            <a:avLst/>
          </a:prstGeom>
        </p:spPr>
      </p:pic>
      <p:sp>
        <p:nvSpPr>
          <p:cNvPr id="22" name="Content Placeholder 3"/>
          <p:cNvSpPr>
            <a:spLocks noGrp="1"/>
          </p:cNvSpPr>
          <p:nvPr>
            <p:ph sz="half" idx="1"/>
          </p:nvPr>
        </p:nvSpPr>
        <p:spPr>
          <a:xfrm>
            <a:off x="4302043" y="2597229"/>
            <a:ext cx="3640563" cy="524107"/>
          </a:xfrm>
        </p:spPr>
        <p:txBody>
          <a:bodyPr>
            <a:normAutofit/>
          </a:bodyPr>
          <a:lstStyle/>
          <a:p>
            <a:pPr marL="0" indent="0" algn="ctr">
              <a:buNone/>
            </a:pPr>
            <a:r>
              <a:rPr lang="en-US" sz="3000" b="1" dirty="0"/>
              <a:t>Furthest-Aligned</a:t>
            </a:r>
          </a:p>
        </p:txBody>
      </p:sp>
    </p:spTree>
    <p:extLst>
      <p:ext uri="{BB962C8B-B14F-4D97-AF65-F5344CB8AC3E}">
        <p14:creationId xmlns:p14="http://schemas.microsoft.com/office/powerpoint/2010/main" val="938728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4"/>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16">
                                            <p:txEl>
                                              <p:pRg st="0" end="0"/>
                                            </p:txEl>
                                          </p:spTgt>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15"/>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9">
                                            <p:txEl>
                                              <p:pRg st="0" end="0"/>
                                            </p:txEl>
                                          </p:spTgt>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xEl>
                                              <p:pRg st="0" end="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P spid="16" grpId="1" build="p"/>
      <p:bldP spid="19" grpId="0" build="p"/>
      <p:bldP spid="19" grpId="1" build="p"/>
      <p:bldP spid="22"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Significance</a:t>
            </a:r>
          </a:p>
        </p:txBody>
      </p:sp>
      <p:sp>
        <p:nvSpPr>
          <p:cNvPr id="4" name="Content Placeholder 3"/>
          <p:cNvSpPr>
            <a:spLocks noGrp="1"/>
          </p:cNvSpPr>
          <p:nvPr>
            <p:ph sz="half" idx="1"/>
          </p:nvPr>
        </p:nvSpPr>
        <p:spPr/>
        <p:txBody>
          <a:bodyPr>
            <a:normAutofit lnSpcReduction="10000"/>
          </a:bodyPr>
          <a:lstStyle/>
          <a:p>
            <a:r>
              <a:rPr lang="en-US" dirty="0"/>
              <a:t>I-Vectors are an acceptable technique for addressing subject verification on EEG data</a:t>
            </a:r>
          </a:p>
          <a:p>
            <a:r>
              <a:rPr lang="en-US" dirty="0"/>
              <a:t>They are competitive with other techniques in terms of performance and offer a low dimensional space evaluation once modeled</a:t>
            </a:r>
          </a:p>
          <a:p>
            <a:r>
              <a:rPr lang="en-US" dirty="0"/>
              <a:t>The TVMs hold the potential to provide transparent data clustering and labeling</a:t>
            </a:r>
          </a:p>
        </p:txBody>
      </p:sp>
    </p:spTree>
    <p:extLst>
      <p:ext uri="{BB962C8B-B14F-4D97-AF65-F5344CB8AC3E}">
        <p14:creationId xmlns:p14="http://schemas.microsoft.com/office/powerpoint/2010/main" val="32073605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Future Efforts</a:t>
            </a:r>
          </a:p>
        </p:txBody>
      </p:sp>
      <p:sp>
        <p:nvSpPr>
          <p:cNvPr id="4" name="Content Placeholder 3"/>
          <p:cNvSpPr>
            <a:spLocks noGrp="1"/>
          </p:cNvSpPr>
          <p:nvPr>
            <p:ph sz="half" idx="1"/>
          </p:nvPr>
        </p:nvSpPr>
        <p:spPr/>
        <p:txBody>
          <a:bodyPr>
            <a:normAutofit/>
          </a:bodyPr>
          <a:lstStyle/>
          <a:p>
            <a:r>
              <a:rPr lang="en-US" dirty="0"/>
              <a:t>Apply TVM learned labels to annotated data to determine overlap with experts</a:t>
            </a:r>
          </a:p>
          <a:p>
            <a:r>
              <a:rPr lang="en-US" dirty="0"/>
              <a:t>Generate I-Vectors on Trial and Channel level to see if performance is maintained</a:t>
            </a:r>
          </a:p>
          <a:p>
            <a:r>
              <a:rPr lang="en-US" dirty="0"/>
              <a:t>Apply advanced speech techniques to further I-Vector performance</a:t>
            </a:r>
          </a:p>
        </p:txBody>
      </p:sp>
    </p:spTree>
    <p:extLst>
      <p:ext uri="{BB962C8B-B14F-4D97-AF65-F5344CB8AC3E}">
        <p14:creationId xmlns:p14="http://schemas.microsoft.com/office/powerpoint/2010/main" val="35268567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Content Placeholder 3"/>
          <p:cNvSpPr>
            <a:spLocks noGrp="1"/>
          </p:cNvSpPr>
          <p:nvPr>
            <p:ph sz="half" idx="1"/>
          </p:nvPr>
        </p:nvSpPr>
        <p:spPr/>
        <p:txBody>
          <a:bodyPr>
            <a:normAutofit/>
          </a:bodyPr>
          <a:lstStyle/>
          <a:p>
            <a:endParaRPr lang="en-US" dirty="0"/>
          </a:p>
        </p:txBody>
      </p:sp>
    </p:spTree>
    <p:extLst>
      <p:ext uri="{BB962C8B-B14F-4D97-AF65-F5344CB8AC3E}">
        <p14:creationId xmlns:p14="http://schemas.microsoft.com/office/powerpoint/2010/main" val="32543832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Landscape of EEGs – </a:t>
            </a:r>
            <a:endParaRPr lang="en-US" dirty="0">
              <a:latin typeface="Arial" panose="020B0604020202020204" pitchFamily="34" charset="0"/>
              <a:cs typeface="Arial" panose="020B0604020202020204" pitchFamily="34" charset="0"/>
            </a:endParaRPr>
          </a:p>
        </p:txBody>
      </p:sp>
      <p:grpSp>
        <p:nvGrpSpPr>
          <p:cNvPr id="12" name="Group 11"/>
          <p:cNvGrpSpPr/>
          <p:nvPr/>
        </p:nvGrpSpPr>
        <p:grpSpPr>
          <a:xfrm>
            <a:off x="7916236" y="1690688"/>
            <a:ext cx="3976285" cy="3968706"/>
            <a:chOff x="414365" y="1268698"/>
            <a:chExt cx="3976285" cy="3968706"/>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365" y="2142766"/>
              <a:ext cx="3976285" cy="3094638"/>
            </a:xfrm>
            <a:prstGeom prst="rect">
              <a:avLst/>
            </a:prstGeom>
          </p:spPr>
        </p:pic>
        <p:sp>
          <p:nvSpPr>
            <p:cNvPr id="6" name="TextBox 5"/>
            <p:cNvSpPr txBox="1"/>
            <p:nvPr/>
          </p:nvSpPr>
          <p:spPr>
            <a:xfrm>
              <a:off x="846452" y="1268698"/>
              <a:ext cx="3105509" cy="461665"/>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Waveforms</a:t>
              </a:r>
            </a:p>
          </p:txBody>
        </p:sp>
      </p:grpSp>
      <p:grpSp>
        <p:nvGrpSpPr>
          <p:cNvPr id="10" name="Group 9"/>
          <p:cNvGrpSpPr/>
          <p:nvPr/>
        </p:nvGrpSpPr>
        <p:grpSpPr>
          <a:xfrm>
            <a:off x="3527831" y="1690688"/>
            <a:ext cx="3976086" cy="4055204"/>
            <a:chOff x="4190451" y="1423640"/>
            <a:chExt cx="3976086" cy="4055204"/>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0451" y="2186148"/>
              <a:ext cx="3976086" cy="3292696"/>
            </a:xfrm>
            <a:prstGeom prst="rect">
              <a:avLst/>
            </a:prstGeom>
          </p:spPr>
        </p:pic>
        <p:sp>
          <p:nvSpPr>
            <p:cNvPr id="7" name="TextBox 6"/>
            <p:cNvSpPr txBox="1"/>
            <p:nvPr/>
          </p:nvSpPr>
          <p:spPr>
            <a:xfrm>
              <a:off x="4793543" y="1423640"/>
              <a:ext cx="3105509" cy="461665"/>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Signals</a:t>
              </a:r>
            </a:p>
          </p:txBody>
        </p:sp>
      </p:grpSp>
      <p:grpSp>
        <p:nvGrpSpPr>
          <p:cNvPr id="3" name="Group 2"/>
          <p:cNvGrpSpPr/>
          <p:nvPr/>
        </p:nvGrpSpPr>
        <p:grpSpPr>
          <a:xfrm>
            <a:off x="284205" y="1691870"/>
            <a:ext cx="3137652" cy="4037348"/>
            <a:chOff x="8495223" y="1500712"/>
            <a:chExt cx="3137652" cy="4037348"/>
          </a:xfrm>
        </p:grpSpPr>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95223" y="2179836"/>
              <a:ext cx="3137652" cy="3358224"/>
            </a:xfrm>
            <a:prstGeom prst="rect">
              <a:avLst/>
            </a:prstGeom>
          </p:spPr>
        </p:pic>
        <p:sp>
          <p:nvSpPr>
            <p:cNvPr id="9" name="TextBox 8"/>
            <p:cNvSpPr txBox="1"/>
            <p:nvPr/>
          </p:nvSpPr>
          <p:spPr>
            <a:xfrm>
              <a:off x="8495223" y="1500712"/>
              <a:ext cx="3137652" cy="461665"/>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Locations</a:t>
              </a:r>
            </a:p>
          </p:txBody>
        </p:sp>
      </p:grpSp>
      <p:sp>
        <p:nvSpPr>
          <p:cNvPr id="11" name="TextBox 10"/>
          <p:cNvSpPr txBox="1"/>
          <p:nvPr/>
        </p:nvSpPr>
        <p:spPr>
          <a:xfrm>
            <a:off x="7503917" y="6396335"/>
            <a:ext cx="4688083" cy="461665"/>
          </a:xfrm>
          <a:prstGeom prst="rect">
            <a:avLst/>
          </a:prstGeom>
          <a:noFill/>
        </p:spPr>
        <p:txBody>
          <a:bodyPr wrap="square" rtlCol="0">
            <a:spAutoFit/>
          </a:bodyPr>
          <a:lstStyle/>
          <a:p>
            <a:r>
              <a:rPr lang="en-US" sz="800" dirty="0" err="1">
                <a:latin typeface="Arial" panose="020B0604020202020204" pitchFamily="34" charset="0"/>
                <a:cs typeface="Arial" panose="020B0604020202020204" pitchFamily="34" charset="0"/>
              </a:rPr>
              <a:t>Sanei</a:t>
            </a:r>
            <a:r>
              <a:rPr lang="en-US" sz="800" dirty="0">
                <a:latin typeface="Arial" panose="020B0604020202020204" pitchFamily="34" charset="0"/>
                <a:cs typeface="Arial" panose="020B0604020202020204" pitchFamily="34" charset="0"/>
              </a:rPr>
              <a:t>, </a:t>
            </a:r>
            <a:r>
              <a:rPr lang="en-US" sz="800" dirty="0" err="1">
                <a:latin typeface="Arial" panose="020B0604020202020204" pitchFamily="34" charset="0"/>
                <a:cs typeface="Arial" panose="020B0604020202020204" pitchFamily="34" charset="0"/>
              </a:rPr>
              <a:t>Saeid</a:t>
            </a:r>
            <a:r>
              <a:rPr lang="en-US" sz="800" dirty="0">
                <a:latin typeface="Arial" panose="020B0604020202020204" pitchFamily="34" charset="0"/>
                <a:cs typeface="Arial" panose="020B0604020202020204" pitchFamily="34" charset="0"/>
              </a:rPr>
              <a:t>, and Jonathon A. Chambers. </a:t>
            </a:r>
            <a:r>
              <a:rPr lang="en-US" sz="800" i="1" dirty="0">
                <a:latin typeface="Arial" panose="020B0604020202020204" pitchFamily="34" charset="0"/>
                <a:cs typeface="Arial" panose="020B0604020202020204" pitchFamily="34" charset="0"/>
              </a:rPr>
              <a:t>EEG signal processing</a:t>
            </a:r>
            <a:r>
              <a:rPr lang="en-US" sz="800" dirty="0">
                <a:latin typeface="Arial" panose="020B0604020202020204" pitchFamily="34" charset="0"/>
                <a:cs typeface="Arial" panose="020B0604020202020204" pitchFamily="34" charset="0"/>
              </a:rPr>
              <a:t>. John Wiley &amp; Sons, 2013.</a:t>
            </a:r>
          </a:p>
          <a:p>
            <a:r>
              <a:rPr lang="en-US" sz="800" dirty="0">
                <a:latin typeface="Arial" panose="020B0604020202020204" pitchFamily="34" charset="0"/>
                <a:cs typeface="Arial" panose="020B0604020202020204" pitchFamily="34" charset="0"/>
              </a:rPr>
              <a:t>D.F. </a:t>
            </a:r>
            <a:r>
              <a:rPr lang="en-US" sz="800" dirty="0" err="1">
                <a:latin typeface="Arial" panose="020B0604020202020204" pitchFamily="34" charset="0"/>
                <a:cs typeface="Arial" panose="020B0604020202020204" pitchFamily="34" charset="0"/>
              </a:rPr>
              <a:t>Wulsin</a:t>
            </a:r>
            <a:r>
              <a:rPr lang="en-US" sz="800" dirty="0">
                <a:latin typeface="Arial" panose="020B0604020202020204" pitchFamily="34" charset="0"/>
                <a:cs typeface="Arial" panose="020B0604020202020204" pitchFamily="34" charset="0"/>
              </a:rPr>
              <a:t>, et al. \Modeling electroencephalography waveforms with semi-supervised deep belief nets: fast classification and anomaly measurement," Journal of Neural Engineering 8-3 (2011).</a:t>
            </a:r>
          </a:p>
        </p:txBody>
      </p:sp>
    </p:spTree>
    <p:extLst>
      <p:ext uri="{BB962C8B-B14F-4D97-AF65-F5344CB8AC3E}">
        <p14:creationId xmlns:p14="http://schemas.microsoft.com/office/powerpoint/2010/main" val="11039535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Research Aims – RA1</a:t>
            </a:r>
          </a:p>
        </p:txBody>
      </p:sp>
      <p:sp>
        <p:nvSpPr>
          <p:cNvPr id="4" name="Content Placeholder 3"/>
          <p:cNvSpPr>
            <a:spLocks noGrp="1"/>
          </p:cNvSpPr>
          <p:nvPr>
            <p:ph idx="1"/>
          </p:nvPr>
        </p:nvSpPr>
        <p:spPr/>
        <p:txBody>
          <a:bodyPr/>
          <a:lstStyle/>
          <a:p>
            <a:r>
              <a:rPr lang="en-US" dirty="0"/>
              <a:t>Research Aim 1: Can an I-Vector based classification perform as well as, or better than, other applicable techniques?</a:t>
            </a:r>
            <a:br>
              <a:rPr lang="en-US" dirty="0"/>
            </a:br>
            <a:endParaRPr lang="en-US" dirty="0"/>
          </a:p>
        </p:txBody>
      </p:sp>
      <p:sp>
        <p:nvSpPr>
          <p:cNvPr id="6" name="Content Placeholder 3"/>
          <p:cNvSpPr txBox="1">
            <a:spLocks/>
          </p:cNvSpPr>
          <p:nvPr/>
        </p:nvSpPr>
        <p:spPr>
          <a:xfrm>
            <a:off x="838200" y="3444239"/>
            <a:ext cx="5181600" cy="29054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err="1"/>
              <a:t>Mahalanobis</a:t>
            </a:r>
            <a:r>
              <a:rPr lang="en-US" dirty="0"/>
              <a:t> Distance</a:t>
            </a:r>
          </a:p>
          <a:p>
            <a:r>
              <a:rPr lang="en-US" dirty="0"/>
              <a:t>Gaussian Mixture Model-Universal Background Model</a:t>
            </a:r>
          </a:p>
          <a:p>
            <a:r>
              <a:rPr lang="en-US" dirty="0"/>
              <a:t>Identity Vectors w/ Cosine Distance</a:t>
            </a:r>
          </a:p>
          <a:p>
            <a:r>
              <a:rPr lang="en-US" dirty="0"/>
              <a:t>Performance Metrics</a:t>
            </a:r>
          </a:p>
        </p:txBody>
      </p:sp>
    </p:spTree>
    <p:extLst>
      <p:ext uri="{BB962C8B-B14F-4D97-AF65-F5344CB8AC3E}">
        <p14:creationId xmlns:p14="http://schemas.microsoft.com/office/powerpoint/2010/main" val="13146007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Research Aims – RA2</a:t>
            </a:r>
          </a:p>
        </p:txBody>
      </p:sp>
      <p:sp>
        <p:nvSpPr>
          <p:cNvPr id="4" name="Content Placeholder 3"/>
          <p:cNvSpPr>
            <a:spLocks noGrp="1"/>
          </p:cNvSpPr>
          <p:nvPr>
            <p:ph idx="1"/>
          </p:nvPr>
        </p:nvSpPr>
        <p:spPr/>
        <p:txBody>
          <a:bodyPr/>
          <a:lstStyle/>
          <a:p>
            <a:r>
              <a:rPr lang="en-US" dirty="0"/>
              <a:t>Research Aim 2: Under what conditions does an I-Vector based system perform best?</a:t>
            </a:r>
            <a:br>
              <a:rPr lang="en-US" dirty="0"/>
            </a:br>
            <a:endParaRPr lang="en-US" dirty="0"/>
          </a:p>
        </p:txBody>
      </p:sp>
      <p:sp>
        <p:nvSpPr>
          <p:cNvPr id="5" name="Content Placeholder 3"/>
          <p:cNvSpPr txBox="1">
            <a:spLocks/>
          </p:cNvSpPr>
          <p:nvPr/>
        </p:nvSpPr>
        <p:spPr>
          <a:xfrm>
            <a:off x="838200" y="3448436"/>
            <a:ext cx="5417634" cy="30858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Datasets – </a:t>
            </a:r>
            <a:r>
              <a:rPr lang="en-US" dirty="0" err="1"/>
              <a:t>PhysioNet</a:t>
            </a:r>
            <a:r>
              <a:rPr lang="en-US" dirty="0"/>
              <a:t> &amp; TUH EEG</a:t>
            </a:r>
          </a:p>
          <a:p>
            <a:r>
              <a:rPr lang="en-US" dirty="0"/>
              <a:t>Features – CEP, PSD, COH</a:t>
            </a:r>
          </a:p>
          <a:p>
            <a:r>
              <a:rPr lang="en-US" dirty="0"/>
              <a:t>Epochs – 10s, 5s, 2s, 1s</a:t>
            </a:r>
          </a:p>
          <a:p>
            <a:r>
              <a:rPr lang="en-US" dirty="0"/>
              <a:t>UBM mixtures – 2,4,…,1024,2048</a:t>
            </a:r>
          </a:p>
          <a:p>
            <a:r>
              <a:rPr lang="en-US" dirty="0"/>
              <a:t>TVM Dimension – 15…200</a:t>
            </a:r>
          </a:p>
          <a:p>
            <a:r>
              <a:rPr lang="en-US" dirty="0"/>
              <a:t>LDA Dimension – 5…195</a:t>
            </a:r>
          </a:p>
        </p:txBody>
      </p:sp>
    </p:spTree>
    <p:extLst>
      <p:ext uri="{BB962C8B-B14F-4D97-AF65-F5344CB8AC3E}">
        <p14:creationId xmlns:p14="http://schemas.microsoft.com/office/powerpoint/2010/main" val="25865019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Research Aims – RA3</a:t>
            </a:r>
          </a:p>
        </p:txBody>
      </p:sp>
      <p:sp>
        <p:nvSpPr>
          <p:cNvPr id="4" name="Content Placeholder 3"/>
          <p:cNvSpPr>
            <a:spLocks noGrp="1"/>
          </p:cNvSpPr>
          <p:nvPr>
            <p:ph idx="1"/>
          </p:nvPr>
        </p:nvSpPr>
        <p:spPr/>
        <p:txBody>
          <a:bodyPr/>
          <a:lstStyle/>
          <a:p>
            <a:r>
              <a:rPr lang="en-US" dirty="0"/>
              <a:t>Research Aim 3: What characteristics of EEG data do I-Vector take advantage of in their discrimination? Is this process inherently well suited for addressing EEG classification?</a:t>
            </a:r>
          </a:p>
        </p:txBody>
      </p:sp>
    </p:spTree>
    <p:extLst>
      <p:ext uri="{BB962C8B-B14F-4D97-AF65-F5344CB8AC3E}">
        <p14:creationId xmlns:p14="http://schemas.microsoft.com/office/powerpoint/2010/main" val="4385573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Landscape of EEGs – Seizures</a:t>
            </a:r>
            <a:endParaRPr lang="en-US"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1392987"/>
            <a:ext cx="10058400" cy="488857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800" y="1392987"/>
            <a:ext cx="10058400" cy="4794816"/>
          </a:xfrm>
          <a:prstGeom prst="rect">
            <a:avLst/>
          </a:prstGeom>
        </p:spPr>
      </p:pic>
      <p:grpSp>
        <p:nvGrpSpPr>
          <p:cNvPr id="3" name="Group 2"/>
          <p:cNvGrpSpPr/>
          <p:nvPr/>
        </p:nvGrpSpPr>
        <p:grpSpPr>
          <a:xfrm>
            <a:off x="1066800" y="1392987"/>
            <a:ext cx="10058400" cy="5227124"/>
            <a:chOff x="1066800" y="1397959"/>
            <a:chExt cx="10058400" cy="5227124"/>
          </a:xfrm>
        </p:grpSpPr>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6800" y="1397959"/>
              <a:ext cx="10058400" cy="4878625"/>
            </a:xfrm>
            <a:prstGeom prst="rect">
              <a:avLst/>
            </a:prstGeom>
          </p:spPr>
        </p:pic>
        <p:sp>
          <p:nvSpPr>
            <p:cNvPr id="7" name="TextBox 6"/>
            <p:cNvSpPr txBox="1"/>
            <p:nvPr/>
          </p:nvSpPr>
          <p:spPr>
            <a:xfrm>
              <a:off x="3369290" y="6286529"/>
              <a:ext cx="5453420" cy="338554"/>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D.F. </a:t>
              </a:r>
              <a:r>
                <a:rPr lang="en-US" sz="800" dirty="0" err="1">
                  <a:latin typeface="Arial" panose="020B0604020202020204" pitchFamily="34" charset="0"/>
                  <a:cs typeface="Arial" panose="020B0604020202020204" pitchFamily="34" charset="0"/>
                </a:rPr>
                <a:t>Wulsin</a:t>
              </a:r>
              <a:r>
                <a:rPr lang="en-US" sz="800" dirty="0">
                  <a:latin typeface="Arial" panose="020B0604020202020204" pitchFamily="34" charset="0"/>
                  <a:cs typeface="Arial" panose="020B0604020202020204" pitchFamily="34" charset="0"/>
                </a:rPr>
                <a:t>, et al. \Modeling electroencephalography waveforms with semi-supervised deep belief nets: fast classification and anomaly measurement," Journal of Neural Engineering 8-3 (2011).</a:t>
              </a:r>
            </a:p>
          </p:txBody>
        </p:sp>
      </p:grpSp>
    </p:spTree>
    <p:extLst>
      <p:ext uri="{BB962C8B-B14F-4D97-AF65-F5344CB8AC3E}">
        <p14:creationId xmlns:p14="http://schemas.microsoft.com/office/powerpoint/2010/main" val="41884012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Landscape of EEGs </a:t>
            </a:r>
            <a:r>
              <a:rPr lang="en-US" dirty="0">
                <a:latin typeface="Arial" panose="020B0604020202020204" pitchFamily="34" charset="0"/>
                <a:cs typeface="Arial" panose="020B0604020202020204" pitchFamily="34" charset="0"/>
              </a:rPr>
              <a:t>– Sleep</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3023" y="1461765"/>
            <a:ext cx="6905953" cy="5265789"/>
          </a:xfrm>
          <a:prstGeom prst="rect">
            <a:avLst/>
          </a:prstGeom>
        </p:spPr>
      </p:pic>
      <p:sp>
        <p:nvSpPr>
          <p:cNvPr id="4" name="TextBox 3"/>
          <p:cNvSpPr txBox="1"/>
          <p:nvPr/>
        </p:nvSpPr>
        <p:spPr>
          <a:xfrm>
            <a:off x="3369289" y="6642556"/>
            <a:ext cx="5453420" cy="215444"/>
          </a:xfrm>
          <a:prstGeom prst="rect">
            <a:avLst/>
          </a:prstGeom>
          <a:noFill/>
        </p:spPr>
        <p:txBody>
          <a:bodyPr wrap="square" rtlCol="0">
            <a:spAutoFit/>
          </a:bodyPr>
          <a:lstStyle/>
          <a:p>
            <a:pPr algn="ctr"/>
            <a:r>
              <a:rPr lang="en-US" sz="800" dirty="0"/>
              <a:t>Tatum IV, W. O. (Ed.). (2014). </a:t>
            </a:r>
            <a:r>
              <a:rPr lang="en-US" sz="800" i="1" dirty="0"/>
              <a:t>Handbook of EEG interpretation</a:t>
            </a:r>
            <a:r>
              <a:rPr lang="en-US" sz="800" dirty="0"/>
              <a:t>. Demos Medical Publishing.</a:t>
            </a:r>
            <a:endParaRPr lang="en-US" sz="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6222175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Landscape of EEGs – Clinicians</a:t>
            </a:r>
          </a:p>
        </p:txBody>
      </p:sp>
      <p:grpSp>
        <p:nvGrpSpPr>
          <p:cNvPr id="4" name="Group 3"/>
          <p:cNvGrpSpPr/>
          <p:nvPr/>
        </p:nvGrpSpPr>
        <p:grpSpPr>
          <a:xfrm>
            <a:off x="6573983" y="1352134"/>
            <a:ext cx="4779817" cy="5505866"/>
            <a:chOff x="838200" y="1352134"/>
            <a:chExt cx="4779817" cy="5505866"/>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3408" y="1352134"/>
              <a:ext cx="3909399" cy="5167312"/>
            </a:xfrm>
            <a:prstGeom prst="rect">
              <a:avLst/>
            </a:prstGeom>
          </p:spPr>
        </p:pic>
        <p:sp>
          <p:nvSpPr>
            <p:cNvPr id="6" name="TextBox 5"/>
            <p:cNvSpPr txBox="1"/>
            <p:nvPr/>
          </p:nvSpPr>
          <p:spPr>
            <a:xfrm>
              <a:off x="838200" y="6519446"/>
              <a:ext cx="4779817" cy="338554"/>
            </a:xfrm>
            <a:prstGeom prst="rect">
              <a:avLst/>
            </a:prstGeom>
            <a:noFill/>
          </p:spPr>
          <p:txBody>
            <a:bodyPr wrap="square" rtlCol="0">
              <a:spAutoFit/>
            </a:bodyPr>
            <a:lstStyle/>
            <a:p>
              <a:pPr algn="ctr"/>
              <a:r>
                <a:rPr lang="en-US" sz="800" dirty="0"/>
                <a:t>Gaspard, N., Hirsch, L. J., </a:t>
              </a:r>
              <a:r>
                <a:rPr lang="en-US" sz="800" dirty="0" err="1"/>
                <a:t>LaRoche</a:t>
              </a:r>
              <a:r>
                <a:rPr lang="en-US" sz="800" dirty="0"/>
                <a:t>, S. M., Hahn, C. D., Westover, M. B., &amp; Critical Care EEG Monitoring Research Consortium. (2014). Interrater agreement for critical care EEG terminology. </a:t>
              </a:r>
              <a:r>
                <a:rPr lang="en-US" sz="800" i="1" dirty="0" err="1"/>
                <a:t>Epilepsia</a:t>
              </a:r>
              <a:r>
                <a:rPr lang="en-US" sz="800" dirty="0"/>
                <a:t>, </a:t>
              </a:r>
              <a:r>
                <a:rPr lang="en-US" sz="800" i="1" dirty="0"/>
                <a:t>55</a:t>
              </a:r>
              <a:r>
                <a:rPr lang="en-US" sz="800" dirty="0"/>
                <a:t>(9), 1366-1373.</a:t>
              </a:r>
            </a:p>
          </p:txBody>
        </p:sp>
      </p:grpSp>
      <p:grpSp>
        <p:nvGrpSpPr>
          <p:cNvPr id="3" name="Group 2"/>
          <p:cNvGrpSpPr/>
          <p:nvPr/>
        </p:nvGrpSpPr>
        <p:grpSpPr>
          <a:xfrm>
            <a:off x="6573983" y="1258815"/>
            <a:ext cx="5049981" cy="5722296"/>
            <a:chOff x="6573983" y="1258815"/>
            <a:chExt cx="5049981" cy="5722296"/>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8319" y="1258815"/>
              <a:ext cx="4741308" cy="5353950"/>
            </a:xfrm>
            <a:prstGeom prst="rect">
              <a:avLst/>
            </a:prstGeom>
          </p:spPr>
        </p:pic>
        <p:sp>
          <p:nvSpPr>
            <p:cNvPr id="8" name="TextBox 7"/>
            <p:cNvSpPr txBox="1"/>
            <p:nvPr/>
          </p:nvSpPr>
          <p:spPr>
            <a:xfrm>
              <a:off x="6573983" y="6519446"/>
              <a:ext cx="5049981" cy="461665"/>
            </a:xfrm>
            <a:prstGeom prst="rect">
              <a:avLst/>
            </a:prstGeom>
            <a:noFill/>
          </p:spPr>
          <p:txBody>
            <a:bodyPr wrap="square" rtlCol="0">
              <a:spAutoFit/>
            </a:bodyPr>
            <a:lstStyle/>
            <a:p>
              <a:pPr algn="ctr"/>
              <a:r>
                <a:rPr lang="en-US" sz="800" dirty="0"/>
                <a:t>Gerber, P. A., Chapman, K. E., Chung, S. S., Drees, C., </a:t>
              </a:r>
              <a:r>
                <a:rPr lang="en-US" sz="800" dirty="0" err="1"/>
                <a:t>Maganti</a:t>
              </a:r>
              <a:r>
                <a:rPr lang="en-US" sz="800" dirty="0"/>
                <a:t>, R. K., Ng, Y. T., ... &amp; Kerrigan, J. F. (2008). </a:t>
              </a:r>
              <a:r>
                <a:rPr lang="en-US" sz="800" dirty="0" err="1"/>
                <a:t>Interobserver</a:t>
              </a:r>
              <a:r>
                <a:rPr lang="en-US" sz="800" dirty="0"/>
                <a:t> agreement in the interpretation of EEG patterns in critically ill adults. </a:t>
              </a:r>
              <a:r>
                <a:rPr lang="en-US" sz="800" i="1" dirty="0"/>
                <a:t>Journal of Clinical Neurophysiology</a:t>
              </a:r>
              <a:r>
                <a:rPr lang="en-US" sz="800" dirty="0"/>
                <a:t>, </a:t>
              </a:r>
              <a:r>
                <a:rPr lang="en-US" sz="800" i="1" dirty="0"/>
                <a:t>25</a:t>
              </a:r>
              <a:r>
                <a:rPr lang="en-US" sz="800" dirty="0"/>
                <a:t>(5), 241-249.</a:t>
              </a:r>
            </a:p>
          </p:txBody>
        </p:sp>
      </p:grpSp>
      <p:sp>
        <p:nvSpPr>
          <p:cNvPr id="9" name="Content Placeholder 2"/>
          <p:cNvSpPr>
            <a:spLocks noGrp="1"/>
          </p:cNvSpPr>
          <p:nvPr>
            <p:ph sz="half" idx="1"/>
          </p:nvPr>
        </p:nvSpPr>
        <p:spPr>
          <a:xfrm>
            <a:off x="838200" y="1825625"/>
            <a:ext cx="5181600" cy="4351338"/>
          </a:xfrm>
        </p:spPr>
        <p:txBody>
          <a:bodyPr>
            <a:normAutofit/>
          </a:bodyPr>
          <a:lstStyle/>
          <a:p>
            <a:r>
              <a:rPr lang="en-US" dirty="0"/>
              <a:t>Terminology</a:t>
            </a:r>
          </a:p>
          <a:p>
            <a:r>
              <a:rPr lang="en-US" dirty="0"/>
              <a:t>Annotation</a:t>
            </a:r>
          </a:p>
        </p:txBody>
      </p:sp>
    </p:spTree>
    <p:extLst>
      <p:ext uri="{BB962C8B-B14F-4D97-AF65-F5344CB8AC3E}">
        <p14:creationId xmlns:p14="http://schemas.microsoft.com/office/powerpoint/2010/main" val="3749203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Channels – Original to Slim</a:t>
            </a:r>
          </a:p>
        </p:txBody>
      </p:sp>
      <p:graphicFrame>
        <p:nvGraphicFramePr>
          <p:cNvPr id="6" name="Object 5"/>
          <p:cNvGraphicFramePr>
            <a:graphicFrameLocks noChangeAspect="1"/>
          </p:cNvGraphicFramePr>
          <p:nvPr>
            <p:extLst>
              <p:ext uri="{D42A27DB-BD31-4B8C-83A1-F6EECF244321}">
                <p14:modId xmlns:p14="http://schemas.microsoft.com/office/powerpoint/2010/main" val="936299346"/>
              </p:ext>
            </p:extLst>
          </p:nvPr>
        </p:nvGraphicFramePr>
        <p:xfrm>
          <a:off x="6772649" y="1438909"/>
          <a:ext cx="5328050" cy="5219917"/>
        </p:xfrm>
        <a:graphic>
          <a:graphicData uri="http://schemas.openxmlformats.org/presentationml/2006/ole">
            <mc:AlternateContent xmlns:mc="http://schemas.openxmlformats.org/markup-compatibility/2006">
              <mc:Choice xmlns:v="urn:schemas-microsoft-com:vml" Requires="v">
                <p:oleObj spid="_x0000_s13317" name="Acrobat Document" r:id="rId4" imgW="5162518" imgH="5057519" progId="AcroExch.Document.DC">
                  <p:embed/>
                </p:oleObj>
              </mc:Choice>
              <mc:Fallback>
                <p:oleObj name="Acrobat Document" r:id="rId4" imgW="5162518" imgH="5057519" progId="AcroExch.Document.DC">
                  <p:embed/>
                  <p:pic>
                    <p:nvPicPr>
                      <p:cNvPr id="0" name=""/>
                      <p:cNvPicPr/>
                      <p:nvPr/>
                    </p:nvPicPr>
                    <p:blipFill>
                      <a:blip r:embed="rId5"/>
                      <a:stretch>
                        <a:fillRect/>
                      </a:stretch>
                    </p:blipFill>
                    <p:spPr>
                      <a:xfrm>
                        <a:off x="6772649" y="1438909"/>
                        <a:ext cx="5328050" cy="5219917"/>
                      </a:xfrm>
                      <a:prstGeom prst="rect">
                        <a:avLst/>
                      </a:prstGeom>
                    </p:spPr>
                  </p:pic>
                </p:oleObj>
              </mc:Fallback>
            </mc:AlternateContent>
          </a:graphicData>
        </a:graphic>
      </p:graphicFrame>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301" y="1459435"/>
            <a:ext cx="5934449" cy="5341005"/>
          </a:xfrm>
          <a:prstGeom prst="rect">
            <a:avLst/>
          </a:prstGeom>
        </p:spPr>
      </p:pic>
    </p:spTree>
    <p:extLst>
      <p:ext uri="{BB962C8B-B14F-4D97-AF65-F5344CB8AC3E}">
        <p14:creationId xmlns:p14="http://schemas.microsoft.com/office/powerpoint/2010/main" val="160204236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Experiment 5: UBM-TVM Relationship</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5515" y="1380348"/>
            <a:ext cx="7700467" cy="5477652"/>
          </a:xfrm>
          <a:prstGeom prst="rect">
            <a:avLst/>
          </a:prstGeom>
        </p:spPr>
      </p:pic>
    </p:spTree>
    <p:extLst>
      <p:ext uri="{BB962C8B-B14F-4D97-AF65-F5344CB8AC3E}">
        <p14:creationId xmlns:p14="http://schemas.microsoft.com/office/powerpoint/2010/main" val="29067494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 Rocca’s Results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2179" y="1690688"/>
            <a:ext cx="7287642" cy="5077534"/>
          </a:xfrm>
          <a:prstGeom prst="rect">
            <a:avLst/>
          </a:prstGeom>
        </p:spPr>
      </p:pic>
    </p:spTree>
    <p:extLst>
      <p:ext uri="{BB962C8B-B14F-4D97-AF65-F5344CB8AC3E}">
        <p14:creationId xmlns:p14="http://schemas.microsoft.com/office/powerpoint/2010/main" val="85159525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 Rocca’s Results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4527" y="0"/>
            <a:ext cx="5459273" cy="6858000"/>
          </a:xfrm>
          <a:prstGeom prst="rect">
            <a:avLst/>
          </a:prstGeom>
        </p:spPr>
      </p:pic>
    </p:spTree>
    <p:extLst>
      <p:ext uri="{BB962C8B-B14F-4D97-AF65-F5344CB8AC3E}">
        <p14:creationId xmlns:p14="http://schemas.microsoft.com/office/powerpoint/2010/main" val="12606008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Landscape of EEGs - BCIs</a:t>
            </a:r>
            <a:endParaRPr lang="en-US" dirty="0">
              <a:latin typeface="Arial" panose="020B0604020202020204" pitchFamily="34" charset="0"/>
              <a:cs typeface="Arial" panose="020B0604020202020204" pitchFamily="34" charset="0"/>
            </a:endParaRPr>
          </a:p>
        </p:txBody>
      </p:sp>
      <p:sp>
        <p:nvSpPr>
          <p:cNvPr id="6" name="TextBox 5"/>
          <p:cNvSpPr txBox="1"/>
          <p:nvPr/>
        </p:nvSpPr>
        <p:spPr>
          <a:xfrm>
            <a:off x="7187068" y="6396335"/>
            <a:ext cx="4687456" cy="461665"/>
          </a:xfrm>
          <a:prstGeom prst="rect">
            <a:avLst/>
          </a:prstGeom>
          <a:noFill/>
        </p:spPr>
        <p:txBody>
          <a:bodyPr wrap="square" rtlCol="0">
            <a:spAutoFit/>
          </a:bodyPr>
          <a:lstStyle/>
          <a:p>
            <a:r>
              <a:rPr lang="en-US" sz="800" dirty="0" err="1"/>
              <a:t>Ajiboye</a:t>
            </a:r>
            <a:r>
              <a:rPr lang="en-US" sz="800" dirty="0"/>
              <a:t>, A. B., Willett, F. R., Young, D. R., </a:t>
            </a:r>
            <a:r>
              <a:rPr lang="en-US" sz="800" dirty="0" err="1"/>
              <a:t>Memberg</a:t>
            </a:r>
            <a:r>
              <a:rPr lang="en-US" sz="800" dirty="0"/>
              <a:t>, W. D., Murphy, B. A., Miller, J. P., ... &amp; </a:t>
            </a:r>
            <a:r>
              <a:rPr lang="en-US" sz="800" dirty="0" err="1"/>
              <a:t>Peckham</a:t>
            </a:r>
            <a:r>
              <a:rPr lang="en-US" sz="800" dirty="0"/>
              <a:t>, P. H. (2017). Restoration of reaching and grasping movements through brain-controlled muscle stimulation in a person with tetraplegia: a proof-of-concept demonstration. </a:t>
            </a:r>
            <a:r>
              <a:rPr lang="en-US" sz="800" i="1" dirty="0"/>
              <a:t>The Lancet</a:t>
            </a:r>
            <a:r>
              <a:rPr lang="en-US" sz="800" dirty="0"/>
              <a:t>, </a:t>
            </a:r>
            <a:r>
              <a:rPr lang="en-US" sz="800" i="1" dirty="0"/>
              <a:t>389</a:t>
            </a:r>
            <a:r>
              <a:rPr lang="en-US" sz="800" dirty="0"/>
              <a:t>(10081), 1821-1830.</a:t>
            </a:r>
            <a:endParaRPr lang="en-US" sz="8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9593" y="1219199"/>
            <a:ext cx="5322407" cy="5015345"/>
          </a:xfrm>
          <a:prstGeom prst="rect">
            <a:avLst/>
          </a:prstGeom>
        </p:spPr>
      </p:pic>
      <p:sp>
        <p:nvSpPr>
          <p:cNvPr id="8" name="TextBox 7"/>
          <p:cNvSpPr txBox="1"/>
          <p:nvPr/>
        </p:nvSpPr>
        <p:spPr>
          <a:xfrm>
            <a:off x="1155675" y="6396335"/>
            <a:ext cx="4687456" cy="338554"/>
          </a:xfrm>
          <a:prstGeom prst="rect">
            <a:avLst/>
          </a:prstGeom>
          <a:noFill/>
        </p:spPr>
        <p:txBody>
          <a:bodyPr wrap="square" rtlCol="0">
            <a:spAutoFit/>
          </a:bodyPr>
          <a:lstStyle/>
          <a:p>
            <a:r>
              <a:rPr lang="en-US" sz="800" dirty="0"/>
              <a:t>Lance, B. J., </a:t>
            </a:r>
            <a:r>
              <a:rPr lang="en-US" sz="800" dirty="0" err="1"/>
              <a:t>Kerick</a:t>
            </a:r>
            <a:r>
              <a:rPr lang="en-US" sz="800" dirty="0"/>
              <a:t>, S. E., </a:t>
            </a:r>
            <a:r>
              <a:rPr lang="en-US" sz="800" dirty="0" err="1"/>
              <a:t>Ries</a:t>
            </a:r>
            <a:r>
              <a:rPr lang="en-US" sz="800" dirty="0"/>
              <a:t>, A. J., </a:t>
            </a:r>
            <a:r>
              <a:rPr lang="en-US" sz="800" dirty="0" err="1"/>
              <a:t>Oie</a:t>
            </a:r>
            <a:r>
              <a:rPr lang="en-US" sz="800" dirty="0"/>
              <a:t>, K. S., &amp; McDowell, K. (2012). Brain–computer interface technologies in the coming decades. </a:t>
            </a:r>
            <a:r>
              <a:rPr lang="en-US" sz="800" i="1" dirty="0"/>
              <a:t>Proceedings of the IEEE</a:t>
            </a:r>
            <a:r>
              <a:rPr lang="en-US" sz="800" dirty="0"/>
              <a:t>, </a:t>
            </a:r>
            <a:r>
              <a:rPr lang="en-US" sz="800" i="1" dirty="0"/>
              <a:t>100</a:t>
            </a:r>
            <a:r>
              <a:rPr lang="en-US" sz="800" dirty="0"/>
              <a:t>(Special Centennial Issue), 1585-1599.</a:t>
            </a:r>
            <a:endParaRPr lang="en-US" sz="8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082" y="2209078"/>
            <a:ext cx="6706642" cy="2737574"/>
          </a:xfrm>
          <a:prstGeom prst="rect">
            <a:avLst/>
          </a:prstGeom>
        </p:spPr>
      </p:pic>
    </p:spTree>
    <p:extLst>
      <p:ext uri="{BB962C8B-B14F-4D97-AF65-F5344CB8AC3E}">
        <p14:creationId xmlns:p14="http://schemas.microsoft.com/office/powerpoint/2010/main" val="22878118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 Rocca’s Results</a:t>
            </a:r>
          </a:p>
        </p:txBody>
      </p:sp>
      <p:graphicFrame>
        <p:nvGraphicFramePr>
          <p:cNvPr id="4" name="Object 3"/>
          <p:cNvGraphicFramePr>
            <a:graphicFrameLocks noChangeAspect="1"/>
          </p:cNvGraphicFramePr>
          <p:nvPr>
            <p:extLst>
              <p:ext uri="{D42A27DB-BD31-4B8C-83A1-F6EECF244321}">
                <p14:modId xmlns:p14="http://schemas.microsoft.com/office/powerpoint/2010/main" val="4197645342"/>
              </p:ext>
            </p:extLst>
          </p:nvPr>
        </p:nvGraphicFramePr>
        <p:xfrm>
          <a:off x="0" y="2049646"/>
          <a:ext cx="5954751" cy="3109962"/>
        </p:xfrm>
        <a:graphic>
          <a:graphicData uri="http://schemas.openxmlformats.org/presentationml/2006/ole">
            <mc:AlternateContent xmlns:mc="http://schemas.openxmlformats.org/markup-compatibility/2006">
              <mc:Choice xmlns:v="urn:schemas-microsoft-com:vml" Requires="v">
                <p:oleObj spid="_x0000_s12306" name="Acrobat Document" r:id="rId3" imgW="13716000" imgH="7162516" progId="AcroExch.Document.DC">
                  <p:embed/>
                </p:oleObj>
              </mc:Choice>
              <mc:Fallback>
                <p:oleObj name="Acrobat Document" r:id="rId3" imgW="13716000" imgH="7162516" progId="AcroExch.Document.DC">
                  <p:embed/>
                  <p:pic>
                    <p:nvPicPr>
                      <p:cNvPr id="0" name=""/>
                      <p:cNvPicPr/>
                      <p:nvPr/>
                    </p:nvPicPr>
                    <p:blipFill>
                      <a:blip r:embed="rId4"/>
                      <a:stretch>
                        <a:fillRect/>
                      </a:stretch>
                    </p:blipFill>
                    <p:spPr>
                      <a:xfrm>
                        <a:off x="0" y="2049646"/>
                        <a:ext cx="5954751" cy="3109962"/>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827616957"/>
              </p:ext>
            </p:extLst>
          </p:nvPr>
        </p:nvGraphicFramePr>
        <p:xfrm>
          <a:off x="6043962" y="2075331"/>
          <a:ext cx="5905570" cy="3084276"/>
        </p:xfrm>
        <a:graphic>
          <a:graphicData uri="http://schemas.openxmlformats.org/presentationml/2006/ole">
            <mc:AlternateContent xmlns:mc="http://schemas.openxmlformats.org/markup-compatibility/2006">
              <mc:Choice xmlns:v="urn:schemas-microsoft-com:vml" Requires="v">
                <p:oleObj spid="_x0000_s12307" name="Acrobat Document" r:id="rId5" imgW="13716000" imgH="7162516" progId="AcroExch.Document.DC">
                  <p:embed/>
                </p:oleObj>
              </mc:Choice>
              <mc:Fallback>
                <p:oleObj name="Acrobat Document" r:id="rId5" imgW="13716000" imgH="7162516" progId="AcroExch.Document.DC">
                  <p:embed/>
                  <p:pic>
                    <p:nvPicPr>
                      <p:cNvPr id="0" name=""/>
                      <p:cNvPicPr/>
                      <p:nvPr/>
                    </p:nvPicPr>
                    <p:blipFill>
                      <a:blip r:embed="rId6"/>
                      <a:stretch>
                        <a:fillRect/>
                      </a:stretch>
                    </p:blipFill>
                    <p:spPr>
                      <a:xfrm>
                        <a:off x="6043962" y="2075331"/>
                        <a:ext cx="5905570" cy="3084276"/>
                      </a:xfrm>
                      <a:prstGeom prst="rect">
                        <a:avLst/>
                      </a:prstGeom>
                    </p:spPr>
                  </p:pic>
                </p:oleObj>
              </mc:Fallback>
            </mc:AlternateContent>
          </a:graphicData>
        </a:graphic>
      </p:graphicFrame>
    </p:spTree>
    <p:extLst>
      <p:ext uri="{BB962C8B-B14F-4D97-AF65-F5344CB8AC3E}">
        <p14:creationId xmlns:p14="http://schemas.microsoft.com/office/powerpoint/2010/main" val="375667171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I-Vector Development</a:t>
            </a:r>
          </a:p>
        </p:txBody>
      </p:sp>
      <p:graphicFrame>
        <p:nvGraphicFramePr>
          <p:cNvPr id="3" name="Object 2">
            <a:extLst>
              <a:ext uri="{FF2B5EF4-FFF2-40B4-BE49-F238E27FC236}">
                <a16:creationId xmlns:a16="http://schemas.microsoft.com/office/drawing/2014/main" id="{CFB42E7F-6426-4DE7-8B9A-E72137F9325D}"/>
              </a:ext>
            </a:extLst>
          </p:cNvPr>
          <p:cNvGraphicFramePr>
            <a:graphicFrameLocks noChangeAspect="1"/>
          </p:cNvGraphicFramePr>
          <p:nvPr>
            <p:extLst>
              <p:ext uri="{D42A27DB-BD31-4B8C-83A1-F6EECF244321}">
                <p14:modId xmlns:p14="http://schemas.microsoft.com/office/powerpoint/2010/main" val="3736005287"/>
              </p:ext>
            </p:extLst>
          </p:nvPr>
        </p:nvGraphicFramePr>
        <p:xfrm>
          <a:off x="2032000" y="1837361"/>
          <a:ext cx="8128000" cy="4244975"/>
        </p:xfrm>
        <a:graphic>
          <a:graphicData uri="http://schemas.openxmlformats.org/presentationml/2006/ole">
            <mc:AlternateContent xmlns:mc="http://schemas.openxmlformats.org/markup-compatibility/2006">
              <mc:Choice xmlns:v="urn:schemas-microsoft-com:vml" Requires="v">
                <p:oleObj spid="_x0000_s14339" name="Acrobat Document" r:id="rId3" imgW="13716000" imgH="7162721" progId="AcroExch.Document.DC">
                  <p:embed/>
                </p:oleObj>
              </mc:Choice>
              <mc:Fallback>
                <p:oleObj name="Acrobat Document" r:id="rId3" imgW="13716000" imgH="7162721" progId="AcroExch.Document.DC">
                  <p:embed/>
                  <p:pic>
                    <p:nvPicPr>
                      <p:cNvPr id="0" name=""/>
                      <p:cNvPicPr/>
                      <p:nvPr/>
                    </p:nvPicPr>
                    <p:blipFill>
                      <a:blip r:embed="rId4"/>
                      <a:stretch>
                        <a:fillRect/>
                      </a:stretch>
                    </p:blipFill>
                    <p:spPr>
                      <a:xfrm>
                        <a:off x="2032000" y="1837361"/>
                        <a:ext cx="8128000" cy="4244975"/>
                      </a:xfrm>
                      <a:prstGeom prst="rect">
                        <a:avLst/>
                      </a:prstGeom>
                    </p:spPr>
                  </p:pic>
                </p:oleObj>
              </mc:Fallback>
            </mc:AlternateContent>
          </a:graphicData>
        </a:graphic>
      </p:graphicFrame>
    </p:spTree>
    <p:extLst>
      <p:ext uri="{BB962C8B-B14F-4D97-AF65-F5344CB8AC3E}">
        <p14:creationId xmlns:p14="http://schemas.microsoft.com/office/powerpoint/2010/main" val="57189764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I-Vector Development</a:t>
            </a:r>
          </a:p>
        </p:txBody>
      </p:sp>
      <p:pic>
        <p:nvPicPr>
          <p:cNvPr id="5" name="Picture 4">
            <a:extLst>
              <a:ext uri="{FF2B5EF4-FFF2-40B4-BE49-F238E27FC236}">
                <a16:creationId xmlns:a16="http://schemas.microsoft.com/office/drawing/2014/main" id="{A8579369-5CBA-4296-BF9D-396C8E321D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5382" y="1964109"/>
            <a:ext cx="5976618" cy="3431442"/>
          </a:xfrm>
          <a:prstGeom prst="rect">
            <a:avLst/>
          </a:prstGeom>
        </p:spPr>
      </p:pic>
      <p:pic>
        <p:nvPicPr>
          <p:cNvPr id="7" name="Picture 6">
            <a:extLst>
              <a:ext uri="{FF2B5EF4-FFF2-40B4-BE49-F238E27FC236}">
                <a16:creationId xmlns:a16="http://schemas.microsoft.com/office/drawing/2014/main" id="{580DBB21-8746-421E-A6BF-594BF79647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608" y="2499128"/>
            <a:ext cx="5794820" cy="2643650"/>
          </a:xfrm>
          <a:prstGeom prst="rect">
            <a:avLst/>
          </a:prstGeom>
        </p:spPr>
      </p:pic>
    </p:spTree>
    <p:extLst>
      <p:ext uri="{BB962C8B-B14F-4D97-AF65-F5344CB8AC3E}">
        <p14:creationId xmlns:p14="http://schemas.microsoft.com/office/powerpoint/2010/main" val="371114163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Baum Welch Statistics</a:t>
            </a:r>
          </a:p>
        </p:txBody>
      </p:sp>
      <mc:AlternateContent xmlns:mc="http://schemas.openxmlformats.org/markup-compatibility/2006" xmlns:a14="http://schemas.microsoft.com/office/drawing/2010/main">
        <mc:Choice Requires="a14">
          <p:sp>
            <p:nvSpPr>
              <p:cNvPr id="3" name="TextBox 2"/>
              <p:cNvSpPr txBox="1"/>
              <p:nvPr/>
            </p:nvSpPr>
            <p:spPr>
              <a:xfrm>
                <a:off x="0" y="1293015"/>
                <a:ext cx="6345044" cy="5564985"/>
              </a:xfrm>
              <a:prstGeom prst="rect">
                <a:avLst/>
              </a:prstGeom>
              <a:noFill/>
            </p:spPr>
            <p:txBody>
              <a:bodyPr wrap="square" rtlCol="0">
                <a:spAutoFit/>
              </a:bodyPr>
              <a:lstStyle/>
              <a:p>
                <a:pPr algn="ctr"/>
                <a:r>
                  <a:rPr lang="en-US" sz="3000" dirty="0"/>
                  <a:t>0</a:t>
                </a:r>
                <a:r>
                  <a:rPr lang="en-US" sz="3000" baseline="30000" dirty="0"/>
                  <a:t>th</a:t>
                </a:r>
                <a:r>
                  <a:rPr lang="en-US" sz="3000" dirty="0"/>
                  <a:t> Order BW:</a:t>
                </a:r>
              </a:p>
              <a:p>
                <a:pPr algn="ctr"/>
                <a14:m>
                  <m:oMathPara xmlns:m="http://schemas.openxmlformats.org/officeDocument/2006/math">
                    <m:oMathParaPr>
                      <m:jc m:val="center"/>
                    </m:oMathParaPr>
                    <m:oMath xmlns:m="http://schemas.openxmlformats.org/officeDocument/2006/math">
                      <m:sSub>
                        <m:sSubPr>
                          <m:ctrlPr>
                            <a:rPr lang="en-US" sz="3000" i="1">
                              <a:latin typeface="Cambria Math" panose="02040503050406030204" pitchFamily="18" charset="0"/>
                            </a:rPr>
                          </m:ctrlPr>
                        </m:sSubPr>
                        <m:e>
                          <m:acc>
                            <m:accPr>
                              <m:chr m:val="⃗"/>
                              <m:ctrlPr>
                                <a:rPr lang="en-US" sz="3000" i="1">
                                  <a:latin typeface="Cambria Math" panose="02040503050406030204" pitchFamily="18" charset="0"/>
                                </a:rPr>
                              </m:ctrlPr>
                            </m:accPr>
                            <m:e>
                              <m:r>
                                <a:rPr lang="en-US" sz="3000" i="1">
                                  <a:latin typeface="Cambria Math" panose="02040503050406030204" pitchFamily="18" charset="0"/>
                                </a:rPr>
                                <m:t>𝑁</m:t>
                              </m:r>
                            </m:e>
                          </m:acc>
                        </m:e>
                        <m:sub>
                          <m:r>
                            <a:rPr lang="en-US" sz="3000" i="1">
                              <a:latin typeface="Cambria Math" panose="02040503050406030204" pitchFamily="18" charset="0"/>
                            </a:rPr>
                            <m:t>𝑐</m:t>
                          </m:r>
                        </m:sub>
                      </m:sSub>
                      <m:d>
                        <m:dPr>
                          <m:ctrlPr>
                            <a:rPr lang="en-US" sz="3000" i="1" smtClean="0">
                              <a:latin typeface="Cambria Math" panose="02040503050406030204" pitchFamily="18" charset="0"/>
                            </a:rPr>
                          </m:ctrlPr>
                        </m:dPr>
                        <m:e>
                          <m:r>
                            <a:rPr lang="en-US" sz="3000" b="0" i="1" smtClean="0">
                              <a:latin typeface="Cambria Math" panose="02040503050406030204" pitchFamily="18" charset="0"/>
                            </a:rPr>
                            <m:t>𝑠</m:t>
                          </m:r>
                        </m:e>
                      </m:d>
                      <m:r>
                        <a:rPr lang="en-US" sz="3000" i="1">
                          <a:latin typeface="Cambria Math" panose="02040503050406030204" pitchFamily="18" charset="0"/>
                        </a:rPr>
                        <m:t>=</m:t>
                      </m:r>
                      <m:nary>
                        <m:naryPr>
                          <m:chr m:val="∑"/>
                          <m:ctrlPr>
                            <a:rPr lang="en-US" sz="3000" i="1">
                              <a:latin typeface="Cambria Math" panose="02040503050406030204" pitchFamily="18" charset="0"/>
                            </a:rPr>
                          </m:ctrlPr>
                        </m:naryPr>
                        <m:sub>
                          <m:r>
                            <m:rPr>
                              <m:brk m:alnAt="23"/>
                            </m:rPr>
                            <a:rPr lang="en-US" sz="3000" i="1">
                              <a:latin typeface="Cambria Math" panose="02040503050406030204" pitchFamily="18" charset="0"/>
                            </a:rPr>
                            <m:t>𝑡</m:t>
                          </m:r>
                          <m:r>
                            <a:rPr lang="en-US" sz="3000" i="1">
                              <a:latin typeface="Cambria Math" panose="02040503050406030204" pitchFamily="18" charset="0"/>
                            </a:rPr>
                            <m:t>=1</m:t>
                          </m:r>
                        </m:sub>
                        <m:sup>
                          <m:sSub>
                            <m:sSubPr>
                              <m:ctrlPr>
                                <a:rPr lang="en-US" sz="3000" i="1" smtClean="0">
                                  <a:latin typeface="Cambria Math" panose="02040503050406030204" pitchFamily="18" charset="0"/>
                                </a:rPr>
                              </m:ctrlPr>
                            </m:sSubPr>
                            <m:e>
                              <m:r>
                                <a:rPr lang="en-US" sz="3000" i="1">
                                  <a:latin typeface="Cambria Math" panose="02040503050406030204" pitchFamily="18" charset="0"/>
                                </a:rPr>
                                <m:t>𝑂</m:t>
                              </m:r>
                            </m:e>
                            <m:sub>
                              <m:r>
                                <a:rPr lang="en-US" sz="3000" b="0" i="1" smtClean="0">
                                  <a:latin typeface="Cambria Math" panose="02040503050406030204" pitchFamily="18" charset="0"/>
                                </a:rPr>
                                <m:t>𝑇𝑅</m:t>
                              </m:r>
                            </m:sub>
                          </m:sSub>
                        </m:sup>
                        <m:e>
                          <m:r>
                            <a:rPr lang="en-US" sz="3000" i="1">
                              <a:latin typeface="Cambria Math" panose="02040503050406030204" pitchFamily="18" charset="0"/>
                            </a:rPr>
                            <m:t>𝑃</m:t>
                          </m:r>
                          <m:d>
                            <m:dPr>
                              <m:ctrlPr>
                                <a:rPr lang="en-US" sz="3000" i="1">
                                  <a:latin typeface="Cambria Math" panose="02040503050406030204" pitchFamily="18" charset="0"/>
                                </a:rPr>
                              </m:ctrlPr>
                            </m:dPr>
                            <m:e>
                              <m:r>
                                <a:rPr lang="en-US" sz="3000" i="1">
                                  <a:latin typeface="Cambria Math" panose="02040503050406030204" pitchFamily="18" charset="0"/>
                                </a:rPr>
                                <m:t>𝑐</m:t>
                              </m:r>
                            </m:e>
                            <m:e>
                              <m:sSub>
                                <m:sSubPr>
                                  <m:ctrlPr>
                                    <a:rPr lang="en-US" sz="3000" i="1">
                                      <a:latin typeface="Cambria Math" panose="02040503050406030204" pitchFamily="18" charset="0"/>
                                    </a:rPr>
                                  </m:ctrlPr>
                                </m:sSubPr>
                                <m:e>
                                  <m:acc>
                                    <m:accPr>
                                      <m:chr m:val="⃗"/>
                                      <m:ctrlPr>
                                        <a:rPr lang="en-US" sz="3000" i="1">
                                          <a:latin typeface="Cambria Math" panose="02040503050406030204" pitchFamily="18" charset="0"/>
                                        </a:rPr>
                                      </m:ctrlPr>
                                    </m:accPr>
                                    <m:e>
                                      <m:r>
                                        <a:rPr lang="en-US" sz="3000" b="0" i="1" smtClean="0">
                                          <a:latin typeface="Cambria Math" panose="02040503050406030204" pitchFamily="18" charset="0"/>
                                        </a:rPr>
                                        <m:t>𝑜</m:t>
                                      </m:r>
                                    </m:e>
                                  </m:acc>
                                </m:e>
                                <m:sub>
                                  <m:r>
                                    <a:rPr lang="en-US" sz="3000" i="1">
                                      <a:latin typeface="Cambria Math" panose="02040503050406030204" pitchFamily="18" charset="0"/>
                                    </a:rPr>
                                    <m:t>𝑡</m:t>
                                  </m:r>
                                </m:sub>
                              </m:sSub>
                              <m:r>
                                <a:rPr lang="en-US" sz="3000" i="1">
                                  <a:latin typeface="Cambria Math" panose="02040503050406030204" pitchFamily="18" charset="0"/>
                                </a:rPr>
                                <m:t>,</m:t>
                              </m:r>
                              <m:r>
                                <m:rPr>
                                  <m:sty m:val="p"/>
                                </m:rPr>
                                <a:rPr lang="el-GR" sz="3000" i="1">
                                  <a:latin typeface="Cambria Math" panose="02040503050406030204" pitchFamily="18" charset="0"/>
                                  <a:ea typeface="Cambria Math" panose="02040503050406030204" pitchFamily="18" charset="0"/>
                                </a:rPr>
                                <m:t>λ</m:t>
                              </m:r>
                            </m:e>
                          </m:d>
                        </m:e>
                      </m:nary>
                    </m:oMath>
                  </m:oMathPara>
                </a14:m>
                <a:endParaRPr lang="en-US" sz="3000" dirty="0"/>
              </a:p>
              <a:p>
                <a:pPr algn="ctr"/>
                <a:r>
                  <a:rPr lang="en-US" sz="3000" dirty="0"/>
                  <a:t>1</a:t>
                </a:r>
                <a:r>
                  <a:rPr lang="en-US" sz="3000" baseline="30000" dirty="0"/>
                  <a:t>st</a:t>
                </a:r>
                <a:r>
                  <a:rPr lang="en-US" sz="3000" dirty="0"/>
                  <a:t> Order BW:</a:t>
                </a:r>
              </a:p>
              <a:p>
                <a:pPr algn="ctr"/>
                <a14:m>
                  <m:oMathPara xmlns:m="http://schemas.openxmlformats.org/officeDocument/2006/math">
                    <m:oMathParaPr>
                      <m:jc m:val="center"/>
                    </m:oMathParaPr>
                    <m:oMath xmlns:m="http://schemas.openxmlformats.org/officeDocument/2006/math">
                      <m:sSub>
                        <m:sSubPr>
                          <m:ctrlPr>
                            <a:rPr lang="en-US" sz="3000" i="1">
                              <a:latin typeface="Cambria Math" panose="02040503050406030204" pitchFamily="18" charset="0"/>
                            </a:rPr>
                          </m:ctrlPr>
                        </m:sSubPr>
                        <m:e>
                          <m:acc>
                            <m:accPr>
                              <m:chr m:val="⃗"/>
                              <m:ctrlPr>
                                <a:rPr lang="en-US" sz="3000" i="1">
                                  <a:latin typeface="Cambria Math" panose="02040503050406030204" pitchFamily="18" charset="0"/>
                                </a:rPr>
                              </m:ctrlPr>
                            </m:accPr>
                            <m:e>
                              <m:r>
                                <a:rPr lang="en-US" sz="3000" i="1">
                                  <a:latin typeface="Cambria Math" panose="02040503050406030204" pitchFamily="18" charset="0"/>
                                </a:rPr>
                                <m:t>𝐹</m:t>
                              </m:r>
                            </m:e>
                          </m:acc>
                        </m:e>
                        <m:sub>
                          <m:r>
                            <a:rPr lang="en-US" sz="3000" i="1">
                              <a:latin typeface="Cambria Math" panose="02040503050406030204" pitchFamily="18" charset="0"/>
                            </a:rPr>
                            <m:t>𝑐</m:t>
                          </m:r>
                        </m:sub>
                      </m:sSub>
                      <m:d>
                        <m:dPr>
                          <m:ctrlPr>
                            <a:rPr lang="en-US" sz="3000" i="1" smtClean="0">
                              <a:latin typeface="Cambria Math" panose="02040503050406030204" pitchFamily="18" charset="0"/>
                            </a:rPr>
                          </m:ctrlPr>
                        </m:dPr>
                        <m:e>
                          <m:r>
                            <a:rPr lang="en-US" sz="3000" b="0" i="1" smtClean="0">
                              <a:latin typeface="Cambria Math" panose="02040503050406030204" pitchFamily="18" charset="0"/>
                            </a:rPr>
                            <m:t>𝑠</m:t>
                          </m:r>
                        </m:e>
                      </m:d>
                      <m:r>
                        <a:rPr lang="en-US" sz="3000" i="1">
                          <a:latin typeface="Cambria Math" panose="02040503050406030204" pitchFamily="18" charset="0"/>
                        </a:rPr>
                        <m:t>=</m:t>
                      </m:r>
                      <m:nary>
                        <m:naryPr>
                          <m:chr m:val="∑"/>
                          <m:ctrlPr>
                            <a:rPr lang="en-US" sz="3000" i="1">
                              <a:latin typeface="Cambria Math" panose="02040503050406030204" pitchFamily="18" charset="0"/>
                            </a:rPr>
                          </m:ctrlPr>
                        </m:naryPr>
                        <m:sub>
                          <m:r>
                            <m:rPr>
                              <m:brk m:alnAt="23"/>
                            </m:rPr>
                            <a:rPr lang="en-US" sz="3000" i="1">
                              <a:latin typeface="Cambria Math" panose="02040503050406030204" pitchFamily="18" charset="0"/>
                            </a:rPr>
                            <m:t>𝑡</m:t>
                          </m:r>
                          <m:r>
                            <a:rPr lang="en-US" sz="3000" i="1">
                              <a:latin typeface="Cambria Math" panose="02040503050406030204" pitchFamily="18" charset="0"/>
                            </a:rPr>
                            <m:t>=1</m:t>
                          </m:r>
                        </m:sub>
                        <m:sup>
                          <m:sSub>
                            <m:sSubPr>
                              <m:ctrlPr>
                                <a:rPr lang="en-US" sz="3000" i="1" smtClean="0">
                                  <a:latin typeface="Cambria Math" panose="02040503050406030204" pitchFamily="18" charset="0"/>
                                </a:rPr>
                              </m:ctrlPr>
                            </m:sSubPr>
                            <m:e>
                              <m:r>
                                <a:rPr lang="en-US" sz="3000" i="1">
                                  <a:latin typeface="Cambria Math" panose="02040503050406030204" pitchFamily="18" charset="0"/>
                                </a:rPr>
                                <m:t>𝑂</m:t>
                              </m:r>
                            </m:e>
                            <m:sub>
                              <m:r>
                                <a:rPr lang="en-US" sz="3000" b="0" i="1" smtClean="0">
                                  <a:latin typeface="Cambria Math" panose="02040503050406030204" pitchFamily="18" charset="0"/>
                                </a:rPr>
                                <m:t>𝑇𝑅</m:t>
                              </m:r>
                            </m:sub>
                          </m:sSub>
                        </m:sup>
                        <m:e>
                          <m:r>
                            <a:rPr lang="en-US" sz="3000" i="1">
                              <a:latin typeface="Cambria Math" panose="02040503050406030204" pitchFamily="18" charset="0"/>
                            </a:rPr>
                            <m:t>𝑃</m:t>
                          </m:r>
                          <m:d>
                            <m:dPr>
                              <m:ctrlPr>
                                <a:rPr lang="en-US" sz="3000" i="1">
                                  <a:latin typeface="Cambria Math" panose="02040503050406030204" pitchFamily="18" charset="0"/>
                                </a:rPr>
                              </m:ctrlPr>
                            </m:dPr>
                            <m:e>
                              <m:r>
                                <a:rPr lang="en-US" sz="3000" i="1">
                                  <a:latin typeface="Cambria Math" panose="02040503050406030204" pitchFamily="18" charset="0"/>
                                </a:rPr>
                                <m:t>𝑐</m:t>
                              </m:r>
                            </m:e>
                            <m:e>
                              <m:sSub>
                                <m:sSubPr>
                                  <m:ctrlPr>
                                    <a:rPr lang="en-US" sz="3000" i="1">
                                      <a:latin typeface="Cambria Math" panose="02040503050406030204" pitchFamily="18" charset="0"/>
                                    </a:rPr>
                                  </m:ctrlPr>
                                </m:sSubPr>
                                <m:e>
                                  <m:acc>
                                    <m:accPr>
                                      <m:chr m:val="⃗"/>
                                      <m:ctrlPr>
                                        <a:rPr lang="en-US" sz="3000" i="1">
                                          <a:latin typeface="Cambria Math" panose="02040503050406030204" pitchFamily="18" charset="0"/>
                                        </a:rPr>
                                      </m:ctrlPr>
                                    </m:accPr>
                                    <m:e>
                                      <m:r>
                                        <a:rPr lang="en-US" sz="3000" b="0" i="1" smtClean="0">
                                          <a:latin typeface="Cambria Math" panose="02040503050406030204" pitchFamily="18" charset="0"/>
                                        </a:rPr>
                                        <m:t>𝑜</m:t>
                                      </m:r>
                                    </m:e>
                                  </m:acc>
                                </m:e>
                                <m:sub>
                                  <m:r>
                                    <a:rPr lang="en-US" sz="3000" i="1">
                                      <a:latin typeface="Cambria Math" panose="02040503050406030204" pitchFamily="18" charset="0"/>
                                    </a:rPr>
                                    <m:t>𝑡</m:t>
                                  </m:r>
                                </m:sub>
                              </m:sSub>
                              <m:r>
                                <a:rPr lang="en-US" sz="3000" i="1">
                                  <a:latin typeface="Cambria Math" panose="02040503050406030204" pitchFamily="18" charset="0"/>
                                </a:rPr>
                                <m:t>,</m:t>
                              </m:r>
                              <m:r>
                                <m:rPr>
                                  <m:sty m:val="p"/>
                                </m:rPr>
                                <a:rPr lang="el-GR" sz="3000" i="1">
                                  <a:latin typeface="Cambria Math" panose="02040503050406030204" pitchFamily="18" charset="0"/>
                                  <a:ea typeface="Cambria Math" panose="02040503050406030204" pitchFamily="18" charset="0"/>
                                </a:rPr>
                                <m:t>λ</m:t>
                              </m:r>
                            </m:e>
                          </m:d>
                        </m:e>
                      </m:nary>
                      <m:sSub>
                        <m:sSubPr>
                          <m:ctrlPr>
                            <a:rPr lang="el-GR" sz="3000" i="1">
                              <a:latin typeface="Cambria Math" panose="02040503050406030204" pitchFamily="18" charset="0"/>
                              <a:ea typeface="Cambria Math" panose="02040503050406030204" pitchFamily="18" charset="0"/>
                            </a:rPr>
                          </m:ctrlPr>
                        </m:sSubPr>
                        <m:e>
                          <m:acc>
                            <m:accPr>
                              <m:chr m:val="⃗"/>
                              <m:ctrlPr>
                                <a:rPr lang="el-GR" sz="3000" i="1">
                                  <a:latin typeface="Cambria Math" panose="02040503050406030204" pitchFamily="18" charset="0"/>
                                  <a:ea typeface="Cambria Math" panose="02040503050406030204" pitchFamily="18" charset="0"/>
                                </a:rPr>
                              </m:ctrlPr>
                            </m:accPr>
                            <m:e>
                              <m:r>
                                <a:rPr lang="en-US" sz="3000" b="0" i="1" smtClean="0">
                                  <a:latin typeface="Cambria Math" panose="02040503050406030204" pitchFamily="18" charset="0"/>
                                  <a:ea typeface="Cambria Math" panose="02040503050406030204" pitchFamily="18" charset="0"/>
                                </a:rPr>
                                <m:t>𝑜</m:t>
                              </m:r>
                            </m:e>
                          </m:acc>
                        </m:e>
                        <m:sub>
                          <m:r>
                            <a:rPr lang="en-US" sz="3000" i="1">
                              <a:latin typeface="Cambria Math" panose="02040503050406030204" pitchFamily="18" charset="0"/>
                              <a:ea typeface="Cambria Math" panose="02040503050406030204" pitchFamily="18" charset="0"/>
                            </a:rPr>
                            <m:t>𝑡</m:t>
                          </m:r>
                        </m:sub>
                      </m:sSub>
                    </m:oMath>
                  </m:oMathPara>
                </a14:m>
                <a:endParaRPr lang="en-US" sz="3000" i="1" dirty="0">
                  <a:latin typeface="Cambria Math" panose="02040503050406030204" pitchFamily="18" charset="0"/>
                  <a:ea typeface="Cambria Math" panose="02040503050406030204" pitchFamily="18" charset="0"/>
                </a:endParaRPr>
              </a:p>
              <a:p>
                <a:pPr algn="ctr"/>
                <a:r>
                  <a:rPr lang="en-US" sz="3000" dirty="0">
                    <a:latin typeface="Cambria Math" panose="02040503050406030204" pitchFamily="18" charset="0"/>
                    <a:ea typeface="Cambria Math" panose="02040503050406030204" pitchFamily="18" charset="0"/>
                  </a:rPr>
                  <a:t>2nd Order mean centered:</a:t>
                </a:r>
                <a:br>
                  <a:rPr lang="en-US" sz="3000" i="1" dirty="0">
                    <a:latin typeface="Cambria Math" panose="02040503050406030204" pitchFamily="18" charset="0"/>
                    <a:ea typeface="Cambria Math" panose="02040503050406030204" pitchFamily="18" charset="0"/>
                  </a:rPr>
                </a:br>
                <a14:m>
                  <m:oMathPara xmlns:m="http://schemas.openxmlformats.org/officeDocument/2006/math">
                    <m:oMathParaPr>
                      <m:jc m:val="center"/>
                    </m:oMathParaPr>
                    <m:oMath xmlns:m="http://schemas.openxmlformats.org/officeDocument/2006/math">
                      <m:sSub>
                        <m:sSubPr>
                          <m:ctrlPr>
                            <a:rPr lang="en-US" sz="3000" i="1" smtClean="0">
                              <a:latin typeface="Cambria Math" panose="02040503050406030204" pitchFamily="18" charset="0"/>
                            </a:rPr>
                          </m:ctrlPr>
                        </m:sSubPr>
                        <m:e>
                          <m:r>
                            <a:rPr lang="en-US" sz="3000" b="1" i="1" smtClean="0">
                              <a:latin typeface="Cambria Math" panose="02040503050406030204" pitchFamily="18" charset="0"/>
                            </a:rPr>
                            <m:t>𝑽</m:t>
                          </m:r>
                        </m:e>
                        <m:sub>
                          <m:r>
                            <a:rPr lang="en-US" sz="3000" b="0" i="1" smtClean="0">
                              <a:latin typeface="Cambria Math" panose="02040503050406030204" pitchFamily="18" charset="0"/>
                            </a:rPr>
                            <m:t>𝑐</m:t>
                          </m:r>
                        </m:sub>
                      </m:sSub>
                      <m:d>
                        <m:dPr>
                          <m:ctrlPr>
                            <a:rPr lang="en-US" sz="3000" i="1" smtClean="0">
                              <a:latin typeface="Cambria Math" panose="02040503050406030204" pitchFamily="18" charset="0"/>
                            </a:rPr>
                          </m:ctrlPr>
                        </m:dPr>
                        <m:e>
                          <m:r>
                            <a:rPr lang="en-US" sz="3000" b="0" i="1" smtClean="0">
                              <a:latin typeface="Cambria Math" panose="02040503050406030204" pitchFamily="18" charset="0"/>
                            </a:rPr>
                            <m:t>𝑠</m:t>
                          </m:r>
                        </m:e>
                      </m:d>
                      <m:r>
                        <a:rPr lang="en-US" sz="3000" b="0" i="1" smtClean="0">
                          <a:latin typeface="Cambria Math" panose="02040503050406030204" pitchFamily="18" charset="0"/>
                        </a:rPr>
                        <m:t>=</m:t>
                      </m:r>
                      <m:r>
                        <m:rPr>
                          <m:nor/>
                        </m:rPr>
                        <a:rPr lang="en-US" sz="3000" b="0" i="0" smtClean="0">
                          <a:latin typeface="Cambria Math" panose="02040503050406030204" pitchFamily="18" charset="0"/>
                        </a:rPr>
                        <m:t>diag</m:t>
                      </m:r>
                      <m:d>
                        <m:dPr>
                          <m:ctrlPr>
                            <a:rPr lang="en-US" sz="3000" b="0" i="1" smtClean="0">
                              <a:latin typeface="Cambria Math" panose="02040503050406030204" pitchFamily="18" charset="0"/>
                            </a:rPr>
                          </m:ctrlPr>
                        </m:dPr>
                        <m:e>
                          <m:nary>
                            <m:naryPr>
                              <m:chr m:val="∑"/>
                              <m:ctrlPr>
                                <a:rPr lang="en-US" sz="3000" b="0" i="1" smtClean="0">
                                  <a:latin typeface="Cambria Math" panose="02040503050406030204" pitchFamily="18" charset="0"/>
                                </a:rPr>
                              </m:ctrlPr>
                            </m:naryPr>
                            <m:sub>
                              <m:r>
                                <m:rPr>
                                  <m:brk m:alnAt="23"/>
                                </m:rPr>
                                <a:rPr lang="en-US" sz="3000" b="0" i="1" smtClean="0">
                                  <a:latin typeface="Cambria Math" panose="02040503050406030204" pitchFamily="18" charset="0"/>
                                </a:rPr>
                                <m:t>𝑡</m:t>
                              </m:r>
                              <m:r>
                                <a:rPr lang="en-US" sz="3000" b="0" i="1" smtClean="0">
                                  <a:latin typeface="Cambria Math" panose="02040503050406030204" pitchFamily="18" charset="0"/>
                                </a:rPr>
                                <m:t>=1</m:t>
                              </m:r>
                            </m:sub>
                            <m:sup>
                              <m:sSub>
                                <m:sSubPr>
                                  <m:ctrlPr>
                                    <a:rPr lang="en-US" sz="3000" b="0" i="1" smtClean="0">
                                      <a:latin typeface="Cambria Math" panose="02040503050406030204" pitchFamily="18" charset="0"/>
                                    </a:rPr>
                                  </m:ctrlPr>
                                </m:sSubPr>
                                <m:e>
                                  <m:r>
                                    <a:rPr lang="en-US" sz="3000" b="0" i="1" smtClean="0">
                                      <a:latin typeface="Cambria Math" panose="02040503050406030204" pitchFamily="18" charset="0"/>
                                    </a:rPr>
                                    <m:t>𝑂</m:t>
                                  </m:r>
                                </m:e>
                                <m:sub>
                                  <m:r>
                                    <a:rPr lang="en-US" sz="3000" b="0" i="1" smtClean="0">
                                      <a:latin typeface="Cambria Math" panose="02040503050406030204" pitchFamily="18" charset="0"/>
                                    </a:rPr>
                                    <m:t>𝑇𝑅</m:t>
                                  </m:r>
                                </m:sub>
                              </m:sSub>
                            </m:sup>
                            <m:e>
                              <m:eqArr>
                                <m:eqArrPr>
                                  <m:ctrlPr>
                                    <a:rPr lang="en-US" sz="3000" i="1">
                                      <a:latin typeface="Cambria Math" panose="02040503050406030204" pitchFamily="18" charset="0"/>
                                    </a:rPr>
                                  </m:ctrlPr>
                                </m:eqArrPr>
                                <m:e>
                                  <m:r>
                                    <a:rPr lang="en-US" sz="3000" i="1">
                                      <a:latin typeface="Cambria Math" panose="02040503050406030204" pitchFamily="18" charset="0"/>
                                    </a:rPr>
                                    <m:t>𝑃</m:t>
                                  </m:r>
                                  <m:d>
                                    <m:dPr>
                                      <m:ctrlPr>
                                        <a:rPr lang="en-US" sz="3000" i="1">
                                          <a:latin typeface="Cambria Math" panose="02040503050406030204" pitchFamily="18" charset="0"/>
                                        </a:rPr>
                                      </m:ctrlPr>
                                    </m:dPr>
                                    <m:e>
                                      <m:r>
                                        <a:rPr lang="en-US" sz="3000" i="1">
                                          <a:latin typeface="Cambria Math" panose="02040503050406030204" pitchFamily="18" charset="0"/>
                                        </a:rPr>
                                        <m:t>𝑐</m:t>
                                      </m:r>
                                    </m:e>
                                    <m:e>
                                      <m:sSub>
                                        <m:sSubPr>
                                          <m:ctrlPr>
                                            <a:rPr lang="en-US" sz="3000" i="1">
                                              <a:latin typeface="Cambria Math" panose="02040503050406030204" pitchFamily="18" charset="0"/>
                                            </a:rPr>
                                          </m:ctrlPr>
                                        </m:sSubPr>
                                        <m:e>
                                          <m:acc>
                                            <m:accPr>
                                              <m:chr m:val="⃗"/>
                                              <m:ctrlPr>
                                                <a:rPr lang="en-US" sz="3000" i="1">
                                                  <a:latin typeface="Cambria Math" panose="02040503050406030204" pitchFamily="18" charset="0"/>
                                                </a:rPr>
                                              </m:ctrlPr>
                                            </m:accPr>
                                            <m:e>
                                              <m:r>
                                                <a:rPr lang="en-US" sz="3000" i="1">
                                                  <a:latin typeface="Cambria Math" panose="02040503050406030204" pitchFamily="18" charset="0"/>
                                                </a:rPr>
                                                <m:t>𝑜</m:t>
                                              </m:r>
                                            </m:e>
                                          </m:acc>
                                        </m:e>
                                        <m:sub>
                                          <m:r>
                                            <a:rPr lang="en-US" sz="3000" i="1">
                                              <a:latin typeface="Cambria Math" panose="02040503050406030204" pitchFamily="18" charset="0"/>
                                            </a:rPr>
                                            <m:t>𝑡</m:t>
                                          </m:r>
                                        </m:sub>
                                      </m:sSub>
                                      <m:r>
                                        <a:rPr lang="en-US" sz="3000" i="1">
                                          <a:latin typeface="Cambria Math" panose="02040503050406030204" pitchFamily="18" charset="0"/>
                                        </a:rPr>
                                        <m:t>,</m:t>
                                      </m:r>
                                      <m:r>
                                        <m:rPr>
                                          <m:sty m:val="p"/>
                                        </m:rPr>
                                        <a:rPr lang="el-GR" sz="3000" i="1">
                                          <a:latin typeface="Cambria Math" panose="02040503050406030204" pitchFamily="18" charset="0"/>
                                          <a:ea typeface="Cambria Math" panose="02040503050406030204" pitchFamily="18" charset="0"/>
                                        </a:rPr>
                                        <m:t>λ</m:t>
                                      </m:r>
                                    </m:e>
                                  </m:d>
                                  <m:r>
                                    <a:rPr lang="el-GR" sz="3000" i="1" smtClean="0">
                                      <a:latin typeface="Cambria Math" panose="02040503050406030204" pitchFamily="18" charset="0"/>
                                      <a:ea typeface="Cambria Math" panose="02040503050406030204" pitchFamily="18" charset="0"/>
                                    </a:rPr>
                                    <m:t>⋅</m:t>
                                  </m:r>
                                </m:e>
                                <m:e>
                                  <m:sSub>
                                    <m:sSubPr>
                                      <m:ctrlPr>
                                        <a:rPr lang="el-GR" sz="3000" i="1" smtClean="0">
                                          <a:latin typeface="Cambria Math" panose="02040503050406030204" pitchFamily="18" charset="0"/>
                                          <a:ea typeface="Cambria Math" panose="02040503050406030204" pitchFamily="18" charset="0"/>
                                        </a:rPr>
                                      </m:ctrlPr>
                                    </m:sSubPr>
                                    <m:e>
                                      <m:acc>
                                        <m:accPr>
                                          <m:chr m:val="⃗"/>
                                          <m:ctrlPr>
                                            <a:rPr lang="el-GR" sz="3000" i="1" smtClean="0">
                                              <a:latin typeface="Cambria Math" panose="02040503050406030204" pitchFamily="18" charset="0"/>
                                              <a:ea typeface="Cambria Math" panose="02040503050406030204" pitchFamily="18" charset="0"/>
                                            </a:rPr>
                                          </m:ctrlPr>
                                        </m:accPr>
                                        <m:e>
                                          <m:r>
                                            <a:rPr lang="en-US" sz="3000" b="0" i="1" smtClean="0">
                                              <a:latin typeface="Cambria Math" panose="02040503050406030204" pitchFamily="18" charset="0"/>
                                              <a:ea typeface="Cambria Math" panose="02040503050406030204" pitchFamily="18" charset="0"/>
                                            </a:rPr>
                                            <m:t>𝑜</m:t>
                                          </m:r>
                                        </m:e>
                                      </m:acc>
                                    </m:e>
                                    <m:sub>
                                      <m:r>
                                        <a:rPr lang="en-US" sz="3000" b="0" i="1" smtClean="0">
                                          <a:latin typeface="Cambria Math" panose="02040503050406030204" pitchFamily="18" charset="0"/>
                                          <a:ea typeface="Cambria Math" panose="02040503050406030204" pitchFamily="18" charset="0"/>
                                        </a:rPr>
                                        <m:t>𝑡</m:t>
                                      </m:r>
                                    </m:sub>
                                  </m:sSub>
                                  <m:sSubSup>
                                    <m:sSubSupPr>
                                      <m:ctrlPr>
                                        <a:rPr lang="el-GR" sz="3000" i="1" smtClean="0">
                                          <a:latin typeface="Cambria Math" panose="02040503050406030204" pitchFamily="18" charset="0"/>
                                          <a:ea typeface="Cambria Math" panose="02040503050406030204" pitchFamily="18" charset="0"/>
                                        </a:rPr>
                                      </m:ctrlPr>
                                    </m:sSubSupPr>
                                    <m:e>
                                      <m:acc>
                                        <m:accPr>
                                          <m:chr m:val="⃗"/>
                                          <m:ctrlPr>
                                            <a:rPr lang="el-GR" sz="3000" i="1" smtClean="0">
                                              <a:latin typeface="Cambria Math" panose="02040503050406030204" pitchFamily="18" charset="0"/>
                                              <a:ea typeface="Cambria Math" panose="02040503050406030204" pitchFamily="18" charset="0"/>
                                            </a:rPr>
                                          </m:ctrlPr>
                                        </m:accPr>
                                        <m:e>
                                          <m:r>
                                            <a:rPr lang="en-US" sz="3000" b="0" i="1" smtClean="0">
                                              <a:latin typeface="Cambria Math" panose="02040503050406030204" pitchFamily="18" charset="0"/>
                                              <a:ea typeface="Cambria Math" panose="02040503050406030204" pitchFamily="18" charset="0"/>
                                            </a:rPr>
                                            <m:t>𝑜</m:t>
                                          </m:r>
                                        </m:e>
                                      </m:acc>
                                    </m:e>
                                    <m:sub>
                                      <m:r>
                                        <a:rPr lang="en-US" sz="3000" b="0" i="1" smtClean="0">
                                          <a:latin typeface="Cambria Math" panose="02040503050406030204" pitchFamily="18" charset="0"/>
                                          <a:ea typeface="Cambria Math" panose="02040503050406030204" pitchFamily="18" charset="0"/>
                                        </a:rPr>
                                        <m:t>𝑡</m:t>
                                      </m:r>
                                    </m:sub>
                                    <m:sup>
                                      <m:r>
                                        <a:rPr lang="en-US" sz="3000" b="0" i="1" smtClean="0">
                                          <a:latin typeface="Cambria Math" panose="02040503050406030204" pitchFamily="18" charset="0"/>
                                          <a:ea typeface="Cambria Math" panose="02040503050406030204" pitchFamily="18" charset="0"/>
                                        </a:rPr>
                                        <m:t>𝑡</m:t>
                                      </m:r>
                                    </m:sup>
                                  </m:sSubSup>
                                </m:e>
                              </m:eqArr>
                            </m:e>
                          </m:nary>
                        </m:e>
                      </m:d>
                    </m:oMath>
                  </m:oMathPara>
                </a14:m>
                <a:endParaRPr lang="en-US" sz="3000" dirty="0"/>
              </a:p>
            </p:txBody>
          </p:sp>
        </mc:Choice>
        <mc:Fallback xmlns="">
          <p:sp>
            <p:nvSpPr>
              <p:cNvPr id="3" name="TextBox 2"/>
              <p:cNvSpPr txBox="1">
                <a:spLocks noRot="1" noChangeAspect="1" noMove="1" noResize="1" noEditPoints="1" noAdjustHandles="1" noChangeArrowheads="1" noChangeShapeType="1" noTextEdit="1"/>
              </p:cNvSpPr>
              <p:nvPr/>
            </p:nvSpPr>
            <p:spPr>
              <a:xfrm>
                <a:off x="0" y="1293015"/>
                <a:ext cx="6345044" cy="5564985"/>
              </a:xfrm>
              <a:prstGeom prst="rect">
                <a:avLst/>
              </a:prstGeom>
              <a:blipFill rotWithShape="0">
                <a:blip r:embed="rId2"/>
                <a:stretch>
                  <a:fillRect t="-13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p:cNvSpPr txBox="1"/>
              <p:nvPr/>
            </p:nvSpPr>
            <p:spPr>
              <a:xfrm>
                <a:off x="5910146" y="1690688"/>
                <a:ext cx="6281853" cy="3564758"/>
              </a:xfrm>
              <a:prstGeom prst="rect">
                <a:avLst/>
              </a:prstGeom>
              <a:noFill/>
            </p:spPr>
            <p:txBody>
              <a:bodyPr wrap="square" rtlCol="0">
                <a:spAutoFit/>
              </a:bodyPr>
              <a:lstStyle/>
              <a:p>
                <a:pPr algn="ctr"/>
                <a:r>
                  <a:rPr lang="en-US" sz="3000" dirty="0">
                    <a:latin typeface="Cambria Math" panose="02040503050406030204" pitchFamily="18" charset="0"/>
                    <a:ea typeface="Cambria Math" panose="02040503050406030204" pitchFamily="18" charset="0"/>
                  </a:rPr>
                  <a:t>1</a:t>
                </a:r>
                <a:r>
                  <a:rPr lang="en-US" sz="3000" baseline="30000" dirty="0">
                    <a:latin typeface="Cambria Math" panose="02040503050406030204" pitchFamily="18" charset="0"/>
                    <a:ea typeface="Cambria Math" panose="02040503050406030204" pitchFamily="18" charset="0"/>
                  </a:rPr>
                  <a:t>st</a:t>
                </a:r>
                <a:r>
                  <a:rPr lang="en-US" sz="3000" dirty="0">
                    <a:latin typeface="Cambria Math" panose="02040503050406030204" pitchFamily="18" charset="0"/>
                    <a:ea typeface="Cambria Math" panose="02040503050406030204" pitchFamily="18" charset="0"/>
                  </a:rPr>
                  <a:t> Order mean centered:</a:t>
                </a:r>
                <a:br>
                  <a:rPr lang="en-US" sz="3000" i="1" dirty="0">
                    <a:latin typeface="Cambria Math" panose="02040503050406030204" pitchFamily="18" charset="0"/>
                    <a:ea typeface="Cambria Math" panose="02040503050406030204" pitchFamily="18" charset="0"/>
                  </a:rPr>
                </a:br>
                <a14:m>
                  <m:oMathPara xmlns:m="http://schemas.openxmlformats.org/officeDocument/2006/math">
                    <m:oMathParaPr>
                      <m:jc m:val="center"/>
                    </m:oMathParaPr>
                    <m:oMath xmlns:m="http://schemas.openxmlformats.org/officeDocument/2006/math">
                      <m:sSub>
                        <m:sSubPr>
                          <m:ctrlPr>
                            <a:rPr lang="en-US" sz="3000" i="1">
                              <a:latin typeface="Cambria Math" panose="02040503050406030204" pitchFamily="18" charset="0"/>
                            </a:rPr>
                          </m:ctrlPr>
                        </m:sSubPr>
                        <m:e>
                          <m:acc>
                            <m:accPr>
                              <m:chr m:val="̃"/>
                              <m:ctrlPr>
                                <a:rPr lang="en-US" sz="3000" i="1">
                                  <a:latin typeface="Cambria Math" panose="02040503050406030204" pitchFamily="18" charset="0"/>
                                </a:rPr>
                              </m:ctrlPr>
                            </m:accPr>
                            <m:e>
                              <m:acc>
                                <m:accPr>
                                  <m:chr m:val="⃗"/>
                                  <m:ctrlPr>
                                    <a:rPr lang="en-US" sz="3000" i="1">
                                      <a:latin typeface="Cambria Math" panose="02040503050406030204" pitchFamily="18" charset="0"/>
                                    </a:rPr>
                                  </m:ctrlPr>
                                </m:accPr>
                                <m:e>
                                  <m:r>
                                    <a:rPr lang="en-US" sz="3000" i="1">
                                      <a:latin typeface="Cambria Math" panose="02040503050406030204" pitchFamily="18" charset="0"/>
                                    </a:rPr>
                                    <m:t>𝐹</m:t>
                                  </m:r>
                                </m:e>
                              </m:acc>
                            </m:e>
                          </m:acc>
                        </m:e>
                        <m:sub>
                          <m:r>
                            <a:rPr lang="en-US" sz="3000" i="1">
                              <a:latin typeface="Cambria Math" panose="02040503050406030204" pitchFamily="18" charset="0"/>
                            </a:rPr>
                            <m:t>𝑐</m:t>
                          </m:r>
                        </m:sub>
                      </m:sSub>
                      <m:r>
                        <a:rPr lang="en-US" sz="3000" i="1">
                          <a:latin typeface="Cambria Math" panose="02040503050406030204" pitchFamily="18" charset="0"/>
                        </a:rPr>
                        <m:t>=</m:t>
                      </m:r>
                      <m:sSub>
                        <m:sSubPr>
                          <m:ctrlPr>
                            <a:rPr lang="en-US" sz="3000" i="1">
                              <a:latin typeface="Cambria Math" panose="02040503050406030204" pitchFamily="18" charset="0"/>
                            </a:rPr>
                          </m:ctrlPr>
                        </m:sSubPr>
                        <m:e>
                          <m:acc>
                            <m:accPr>
                              <m:chr m:val="⃗"/>
                              <m:ctrlPr>
                                <a:rPr lang="en-US" sz="3000" i="1">
                                  <a:latin typeface="Cambria Math" panose="02040503050406030204" pitchFamily="18" charset="0"/>
                                </a:rPr>
                              </m:ctrlPr>
                            </m:accPr>
                            <m:e>
                              <m:r>
                                <a:rPr lang="en-US" sz="3000" i="1">
                                  <a:latin typeface="Cambria Math" panose="02040503050406030204" pitchFamily="18" charset="0"/>
                                </a:rPr>
                                <m:t>𝐹</m:t>
                              </m:r>
                            </m:e>
                          </m:acc>
                        </m:e>
                        <m:sub>
                          <m:r>
                            <a:rPr lang="en-US" sz="3000" i="1">
                              <a:latin typeface="Cambria Math" panose="02040503050406030204" pitchFamily="18" charset="0"/>
                            </a:rPr>
                            <m:t>𝑐</m:t>
                          </m:r>
                        </m:sub>
                      </m:sSub>
                      <m:r>
                        <a:rPr lang="en-US" sz="3000" i="1">
                          <a:latin typeface="Cambria Math" panose="02040503050406030204" pitchFamily="18" charset="0"/>
                        </a:rPr>
                        <m:t>−</m:t>
                      </m:r>
                      <m:sSub>
                        <m:sSubPr>
                          <m:ctrlPr>
                            <a:rPr lang="en-US" sz="3000" i="1">
                              <a:latin typeface="Cambria Math" panose="02040503050406030204" pitchFamily="18" charset="0"/>
                            </a:rPr>
                          </m:ctrlPr>
                        </m:sSubPr>
                        <m:e>
                          <m:acc>
                            <m:accPr>
                              <m:chr m:val="⃗"/>
                              <m:ctrlPr>
                                <a:rPr lang="en-US" sz="3000" i="1">
                                  <a:latin typeface="Cambria Math" panose="02040503050406030204" pitchFamily="18" charset="0"/>
                                </a:rPr>
                              </m:ctrlPr>
                            </m:accPr>
                            <m:e>
                              <m:r>
                                <a:rPr lang="en-US" sz="3000" i="1">
                                  <a:latin typeface="Cambria Math" panose="02040503050406030204" pitchFamily="18" charset="0"/>
                                </a:rPr>
                                <m:t>𝑁</m:t>
                              </m:r>
                            </m:e>
                          </m:acc>
                        </m:e>
                        <m:sub>
                          <m:r>
                            <a:rPr lang="en-US" sz="3000" i="1">
                              <a:latin typeface="Cambria Math" panose="02040503050406030204" pitchFamily="18" charset="0"/>
                            </a:rPr>
                            <m:t>𝑐</m:t>
                          </m:r>
                        </m:sub>
                      </m:sSub>
                      <m:sSub>
                        <m:sSubPr>
                          <m:ctrlPr>
                            <a:rPr lang="en-US" sz="3000" i="1">
                              <a:latin typeface="Cambria Math" panose="02040503050406030204" pitchFamily="18" charset="0"/>
                            </a:rPr>
                          </m:ctrlPr>
                        </m:sSubPr>
                        <m:e>
                          <m:acc>
                            <m:accPr>
                              <m:chr m:val="⃗"/>
                              <m:ctrlPr>
                                <a:rPr lang="en-US" sz="3000" i="1">
                                  <a:latin typeface="Cambria Math" panose="02040503050406030204" pitchFamily="18" charset="0"/>
                                </a:rPr>
                              </m:ctrlPr>
                            </m:accPr>
                            <m:e>
                              <m:r>
                                <a:rPr lang="en-US" sz="3000" i="1">
                                  <a:latin typeface="Cambria Math" panose="02040503050406030204" pitchFamily="18" charset="0"/>
                                  <a:ea typeface="Cambria Math" panose="02040503050406030204" pitchFamily="18" charset="0"/>
                                </a:rPr>
                                <m:t>𝜇</m:t>
                              </m:r>
                            </m:e>
                          </m:acc>
                        </m:e>
                        <m:sub>
                          <m:r>
                            <a:rPr lang="en-US" sz="3000" i="1">
                              <a:latin typeface="Cambria Math" panose="02040503050406030204" pitchFamily="18" charset="0"/>
                            </a:rPr>
                            <m:t>𝑐</m:t>
                          </m:r>
                        </m:sub>
                      </m:sSub>
                    </m:oMath>
                  </m:oMathPara>
                </a14:m>
                <a:endParaRPr lang="en-US" sz="3000" dirty="0"/>
              </a:p>
              <a:p>
                <a:pPr algn="ctr"/>
                <a:r>
                  <a:rPr lang="en-US" sz="3000" dirty="0"/>
                  <a:t>2</a:t>
                </a:r>
                <a:r>
                  <a:rPr lang="en-US" sz="3000" baseline="30000" dirty="0"/>
                  <a:t>nd</a:t>
                </a:r>
                <a:r>
                  <a:rPr lang="en-US" sz="3000" dirty="0"/>
                  <a:t> Order mean centered:</a:t>
                </a:r>
                <a:br>
                  <a:rPr lang="en-US" sz="3000" dirty="0"/>
                </a:br>
                <a14:m>
                  <m:oMathPara xmlns:m="http://schemas.openxmlformats.org/officeDocument/2006/math">
                    <m:oMathParaPr>
                      <m:jc m:val="center"/>
                    </m:oMathParaPr>
                    <m:oMath xmlns:m="http://schemas.openxmlformats.org/officeDocument/2006/math">
                      <m:sSub>
                        <m:sSubPr>
                          <m:ctrlPr>
                            <a:rPr lang="en-US" sz="3000" i="1" smtClean="0">
                              <a:latin typeface="Cambria Math" panose="02040503050406030204" pitchFamily="18" charset="0"/>
                            </a:rPr>
                          </m:ctrlPr>
                        </m:sSubPr>
                        <m:e>
                          <m:acc>
                            <m:accPr>
                              <m:chr m:val="̃"/>
                              <m:ctrlPr>
                                <a:rPr lang="en-US" sz="3000" i="1" smtClean="0">
                                  <a:latin typeface="Cambria Math" panose="02040503050406030204" pitchFamily="18" charset="0"/>
                                </a:rPr>
                              </m:ctrlPr>
                            </m:accPr>
                            <m:e>
                              <m:r>
                                <a:rPr lang="en-US" sz="3000" b="1" i="1" smtClean="0">
                                  <a:latin typeface="Cambria Math" panose="02040503050406030204" pitchFamily="18" charset="0"/>
                                </a:rPr>
                                <m:t>𝑽</m:t>
                              </m:r>
                            </m:e>
                          </m:acc>
                        </m:e>
                        <m:sub>
                          <m:r>
                            <a:rPr lang="en-US" sz="3000" b="0" i="1" smtClean="0">
                              <a:latin typeface="Cambria Math" panose="02040503050406030204" pitchFamily="18" charset="0"/>
                            </a:rPr>
                            <m:t>𝑐</m:t>
                          </m:r>
                        </m:sub>
                      </m:sSub>
                      <m:d>
                        <m:dPr>
                          <m:ctrlPr>
                            <a:rPr lang="en-US" sz="3000" i="1" smtClean="0">
                              <a:latin typeface="Cambria Math" panose="02040503050406030204" pitchFamily="18" charset="0"/>
                            </a:rPr>
                          </m:ctrlPr>
                        </m:dPr>
                        <m:e>
                          <m:r>
                            <a:rPr lang="en-US" sz="3000" b="0" i="1" smtClean="0">
                              <a:latin typeface="Cambria Math" panose="02040503050406030204" pitchFamily="18" charset="0"/>
                            </a:rPr>
                            <m:t>𝑠</m:t>
                          </m:r>
                        </m:e>
                      </m:d>
                      <m:r>
                        <a:rPr lang="en-US" sz="3000" b="0" i="1" smtClean="0">
                          <a:latin typeface="Cambria Math" panose="02040503050406030204" pitchFamily="18" charset="0"/>
                        </a:rPr>
                        <m:t>=</m:t>
                      </m:r>
                      <m:r>
                        <m:rPr>
                          <m:nor/>
                        </m:rPr>
                        <a:rPr lang="en-US" sz="3000" b="0" i="0" smtClean="0">
                          <a:latin typeface="Cambria Math" panose="02040503050406030204" pitchFamily="18" charset="0"/>
                        </a:rPr>
                        <m:t>diag</m:t>
                      </m:r>
                      <m:d>
                        <m:dPr>
                          <m:ctrlPr>
                            <a:rPr lang="en-US" sz="3000" b="0" i="1" smtClean="0">
                              <a:latin typeface="Cambria Math" panose="02040503050406030204" pitchFamily="18" charset="0"/>
                            </a:rPr>
                          </m:ctrlPr>
                        </m:dPr>
                        <m:e>
                          <m:nary>
                            <m:naryPr>
                              <m:chr m:val="∑"/>
                              <m:ctrlPr>
                                <a:rPr lang="en-US" sz="3000" b="0" i="1" smtClean="0">
                                  <a:latin typeface="Cambria Math" panose="02040503050406030204" pitchFamily="18" charset="0"/>
                                </a:rPr>
                              </m:ctrlPr>
                            </m:naryPr>
                            <m:sub>
                              <m:r>
                                <m:rPr>
                                  <m:brk m:alnAt="23"/>
                                </m:rPr>
                                <a:rPr lang="en-US" sz="3000" b="0" i="1" smtClean="0">
                                  <a:latin typeface="Cambria Math" panose="02040503050406030204" pitchFamily="18" charset="0"/>
                                </a:rPr>
                                <m:t>𝑡</m:t>
                              </m:r>
                              <m:r>
                                <a:rPr lang="en-US" sz="3000" b="0" i="1" smtClean="0">
                                  <a:latin typeface="Cambria Math" panose="02040503050406030204" pitchFamily="18" charset="0"/>
                                </a:rPr>
                                <m:t>=1</m:t>
                              </m:r>
                            </m:sub>
                            <m:sup>
                              <m:sSub>
                                <m:sSubPr>
                                  <m:ctrlPr>
                                    <a:rPr lang="en-US" sz="3000" b="0" i="1" smtClean="0">
                                      <a:latin typeface="Cambria Math" panose="02040503050406030204" pitchFamily="18" charset="0"/>
                                    </a:rPr>
                                  </m:ctrlPr>
                                </m:sSubPr>
                                <m:e>
                                  <m:r>
                                    <a:rPr lang="en-US" sz="3000" b="0" i="1" smtClean="0">
                                      <a:latin typeface="Cambria Math" panose="02040503050406030204" pitchFamily="18" charset="0"/>
                                    </a:rPr>
                                    <m:t>𝑂</m:t>
                                  </m:r>
                                </m:e>
                                <m:sub>
                                  <m:r>
                                    <a:rPr lang="en-US" sz="3000" b="0" i="1" smtClean="0">
                                      <a:latin typeface="Cambria Math" panose="02040503050406030204" pitchFamily="18" charset="0"/>
                                    </a:rPr>
                                    <m:t>𝑇𝑅</m:t>
                                  </m:r>
                                </m:sub>
                              </m:sSub>
                            </m:sup>
                            <m:e>
                              <m:eqArr>
                                <m:eqArrPr>
                                  <m:ctrlPr>
                                    <a:rPr lang="en-US" sz="3000" i="1">
                                      <a:latin typeface="Cambria Math" panose="02040503050406030204" pitchFamily="18" charset="0"/>
                                    </a:rPr>
                                  </m:ctrlPr>
                                </m:eqArrPr>
                                <m:e>
                                  <m:r>
                                    <a:rPr lang="en-US" sz="3000" i="1">
                                      <a:latin typeface="Cambria Math" panose="02040503050406030204" pitchFamily="18" charset="0"/>
                                    </a:rPr>
                                    <m:t>𝑃</m:t>
                                  </m:r>
                                  <m:d>
                                    <m:dPr>
                                      <m:ctrlPr>
                                        <a:rPr lang="en-US" sz="3000" i="1">
                                          <a:latin typeface="Cambria Math" panose="02040503050406030204" pitchFamily="18" charset="0"/>
                                        </a:rPr>
                                      </m:ctrlPr>
                                    </m:dPr>
                                    <m:e>
                                      <m:r>
                                        <a:rPr lang="en-US" sz="3000" i="1">
                                          <a:latin typeface="Cambria Math" panose="02040503050406030204" pitchFamily="18" charset="0"/>
                                        </a:rPr>
                                        <m:t>𝑐</m:t>
                                      </m:r>
                                    </m:e>
                                    <m:e>
                                      <m:sSub>
                                        <m:sSubPr>
                                          <m:ctrlPr>
                                            <a:rPr lang="en-US" sz="3000" i="1">
                                              <a:latin typeface="Cambria Math" panose="02040503050406030204" pitchFamily="18" charset="0"/>
                                            </a:rPr>
                                          </m:ctrlPr>
                                        </m:sSubPr>
                                        <m:e>
                                          <m:acc>
                                            <m:accPr>
                                              <m:chr m:val="⃗"/>
                                              <m:ctrlPr>
                                                <a:rPr lang="en-US" sz="3000" i="1">
                                                  <a:latin typeface="Cambria Math" panose="02040503050406030204" pitchFamily="18" charset="0"/>
                                                </a:rPr>
                                              </m:ctrlPr>
                                            </m:accPr>
                                            <m:e>
                                              <m:r>
                                                <a:rPr lang="en-US" sz="3000" i="1">
                                                  <a:latin typeface="Cambria Math" panose="02040503050406030204" pitchFamily="18" charset="0"/>
                                                </a:rPr>
                                                <m:t>𝑜</m:t>
                                              </m:r>
                                            </m:e>
                                          </m:acc>
                                        </m:e>
                                        <m:sub>
                                          <m:r>
                                            <a:rPr lang="en-US" sz="3000" i="1">
                                              <a:latin typeface="Cambria Math" panose="02040503050406030204" pitchFamily="18" charset="0"/>
                                            </a:rPr>
                                            <m:t>𝑡</m:t>
                                          </m:r>
                                        </m:sub>
                                      </m:sSub>
                                      <m:r>
                                        <a:rPr lang="en-US" sz="3000" i="1">
                                          <a:latin typeface="Cambria Math" panose="02040503050406030204" pitchFamily="18" charset="0"/>
                                        </a:rPr>
                                        <m:t>,</m:t>
                                      </m:r>
                                      <m:r>
                                        <m:rPr>
                                          <m:sty m:val="p"/>
                                        </m:rPr>
                                        <a:rPr lang="el-GR" sz="3000" i="1">
                                          <a:latin typeface="Cambria Math" panose="02040503050406030204" pitchFamily="18" charset="0"/>
                                          <a:ea typeface="Cambria Math" panose="02040503050406030204" pitchFamily="18" charset="0"/>
                                        </a:rPr>
                                        <m:t>λ</m:t>
                                      </m:r>
                                    </m:e>
                                  </m:d>
                                  <m:r>
                                    <a:rPr lang="el-GR" sz="3000" i="1" smtClean="0">
                                      <a:latin typeface="Cambria Math" panose="02040503050406030204" pitchFamily="18" charset="0"/>
                                      <a:ea typeface="Cambria Math" panose="02040503050406030204" pitchFamily="18" charset="0"/>
                                    </a:rPr>
                                    <m:t>⋅</m:t>
                                  </m:r>
                                </m:e>
                                <m:e>
                                  <m:d>
                                    <m:dPr>
                                      <m:ctrlPr>
                                        <a:rPr lang="el-GR" sz="3000" i="1" smtClean="0">
                                          <a:latin typeface="Cambria Math" panose="02040503050406030204" pitchFamily="18" charset="0"/>
                                          <a:ea typeface="Cambria Math" panose="02040503050406030204" pitchFamily="18" charset="0"/>
                                        </a:rPr>
                                      </m:ctrlPr>
                                    </m:dPr>
                                    <m:e>
                                      <m:sSub>
                                        <m:sSubPr>
                                          <m:ctrlPr>
                                            <a:rPr lang="el-GR" sz="3000" i="1">
                                              <a:latin typeface="Cambria Math" panose="02040503050406030204" pitchFamily="18" charset="0"/>
                                              <a:ea typeface="Cambria Math" panose="02040503050406030204" pitchFamily="18" charset="0"/>
                                            </a:rPr>
                                          </m:ctrlPr>
                                        </m:sSubPr>
                                        <m:e>
                                          <m:acc>
                                            <m:accPr>
                                              <m:chr m:val="⃗"/>
                                              <m:ctrlPr>
                                                <a:rPr lang="el-GR" sz="3000" i="1">
                                                  <a:latin typeface="Cambria Math" panose="02040503050406030204" pitchFamily="18" charset="0"/>
                                                  <a:ea typeface="Cambria Math" panose="02040503050406030204" pitchFamily="18" charset="0"/>
                                                </a:rPr>
                                              </m:ctrlPr>
                                            </m:accPr>
                                            <m:e>
                                              <m:r>
                                                <a:rPr lang="en-US" sz="3000" i="1">
                                                  <a:latin typeface="Cambria Math" panose="02040503050406030204" pitchFamily="18" charset="0"/>
                                                  <a:ea typeface="Cambria Math" panose="02040503050406030204" pitchFamily="18" charset="0"/>
                                                </a:rPr>
                                                <m:t>𝑜</m:t>
                                              </m:r>
                                            </m:e>
                                          </m:acc>
                                        </m:e>
                                        <m:sub>
                                          <m:r>
                                            <a:rPr lang="en-US" sz="3000" i="1">
                                              <a:latin typeface="Cambria Math" panose="02040503050406030204" pitchFamily="18" charset="0"/>
                                              <a:ea typeface="Cambria Math" panose="02040503050406030204" pitchFamily="18" charset="0"/>
                                            </a:rPr>
                                            <m:t>𝑡</m:t>
                                          </m:r>
                                        </m:sub>
                                      </m:sSub>
                                      <m:r>
                                        <a:rPr lang="en-US" sz="3000" b="0" i="1" smtClean="0">
                                          <a:latin typeface="Cambria Math" panose="02040503050406030204" pitchFamily="18" charset="0"/>
                                          <a:ea typeface="Cambria Math" panose="02040503050406030204" pitchFamily="18" charset="0"/>
                                        </a:rPr>
                                        <m:t>−</m:t>
                                      </m:r>
                                      <m:sSub>
                                        <m:sSubPr>
                                          <m:ctrlPr>
                                            <a:rPr lang="en-US" sz="3000" b="0" i="1" smtClean="0">
                                              <a:latin typeface="Cambria Math" panose="02040503050406030204" pitchFamily="18" charset="0"/>
                                              <a:ea typeface="Cambria Math" panose="02040503050406030204" pitchFamily="18" charset="0"/>
                                            </a:rPr>
                                          </m:ctrlPr>
                                        </m:sSubPr>
                                        <m:e>
                                          <m:acc>
                                            <m:accPr>
                                              <m:chr m:val="⃗"/>
                                              <m:ctrlPr>
                                                <a:rPr lang="en-US" sz="3000" b="0" i="1" smtClean="0">
                                                  <a:latin typeface="Cambria Math" panose="02040503050406030204" pitchFamily="18" charset="0"/>
                                                  <a:ea typeface="Cambria Math" panose="02040503050406030204" pitchFamily="18" charset="0"/>
                                                </a:rPr>
                                              </m:ctrlPr>
                                            </m:accPr>
                                            <m:e>
                                              <m:r>
                                                <a:rPr lang="en-US" sz="3000" b="0" i="1" smtClean="0">
                                                  <a:latin typeface="Cambria Math" panose="02040503050406030204" pitchFamily="18" charset="0"/>
                                                  <a:ea typeface="Cambria Math" panose="02040503050406030204" pitchFamily="18" charset="0"/>
                                                </a:rPr>
                                                <m:t>𝜇</m:t>
                                              </m:r>
                                            </m:e>
                                          </m:acc>
                                        </m:e>
                                        <m:sub>
                                          <m:r>
                                            <a:rPr lang="en-US" sz="3000" b="0" i="1" smtClean="0">
                                              <a:latin typeface="Cambria Math" panose="02040503050406030204" pitchFamily="18" charset="0"/>
                                              <a:ea typeface="Cambria Math" panose="02040503050406030204" pitchFamily="18" charset="0"/>
                                            </a:rPr>
                                            <m:t>𝑐</m:t>
                                          </m:r>
                                        </m:sub>
                                      </m:sSub>
                                    </m:e>
                                  </m:d>
                                  <m:sSup>
                                    <m:sSupPr>
                                      <m:ctrlPr>
                                        <a:rPr lang="el-GR" sz="3000" i="1" smtClean="0">
                                          <a:latin typeface="Cambria Math" panose="02040503050406030204" pitchFamily="18" charset="0"/>
                                          <a:ea typeface="Cambria Math" panose="02040503050406030204" pitchFamily="18" charset="0"/>
                                        </a:rPr>
                                      </m:ctrlPr>
                                    </m:sSupPr>
                                    <m:e>
                                      <m:d>
                                        <m:dPr>
                                          <m:ctrlPr>
                                            <a:rPr lang="el-GR" sz="3000" i="1" smtClean="0">
                                              <a:latin typeface="Cambria Math" panose="02040503050406030204" pitchFamily="18" charset="0"/>
                                              <a:ea typeface="Cambria Math" panose="02040503050406030204" pitchFamily="18" charset="0"/>
                                            </a:rPr>
                                          </m:ctrlPr>
                                        </m:dPr>
                                        <m:e>
                                          <m:sSub>
                                            <m:sSubPr>
                                              <m:ctrlPr>
                                                <a:rPr lang="el-GR" sz="3000" i="1">
                                                  <a:latin typeface="Cambria Math" panose="02040503050406030204" pitchFamily="18" charset="0"/>
                                                  <a:ea typeface="Cambria Math" panose="02040503050406030204" pitchFamily="18" charset="0"/>
                                                </a:rPr>
                                              </m:ctrlPr>
                                            </m:sSubPr>
                                            <m:e>
                                              <m:acc>
                                                <m:accPr>
                                                  <m:chr m:val="⃗"/>
                                                  <m:ctrlPr>
                                                    <a:rPr lang="el-GR" sz="3000" i="1">
                                                      <a:latin typeface="Cambria Math" panose="02040503050406030204" pitchFamily="18" charset="0"/>
                                                      <a:ea typeface="Cambria Math" panose="02040503050406030204" pitchFamily="18" charset="0"/>
                                                    </a:rPr>
                                                  </m:ctrlPr>
                                                </m:accPr>
                                                <m:e>
                                                  <m:r>
                                                    <a:rPr lang="en-US" sz="3000" i="1">
                                                      <a:latin typeface="Cambria Math" panose="02040503050406030204" pitchFamily="18" charset="0"/>
                                                      <a:ea typeface="Cambria Math" panose="02040503050406030204" pitchFamily="18" charset="0"/>
                                                    </a:rPr>
                                                    <m:t>𝑜</m:t>
                                                  </m:r>
                                                </m:e>
                                              </m:acc>
                                            </m:e>
                                            <m:sub>
                                              <m:r>
                                                <a:rPr lang="en-US" sz="3000" i="1">
                                                  <a:latin typeface="Cambria Math" panose="02040503050406030204" pitchFamily="18" charset="0"/>
                                                  <a:ea typeface="Cambria Math" panose="02040503050406030204" pitchFamily="18" charset="0"/>
                                                </a:rPr>
                                                <m:t>𝑡</m:t>
                                              </m:r>
                                            </m:sub>
                                          </m:sSub>
                                          <m:r>
                                            <a:rPr lang="en-US" sz="3000" b="0" i="1" smtClean="0">
                                              <a:latin typeface="Cambria Math" panose="02040503050406030204" pitchFamily="18" charset="0"/>
                                              <a:ea typeface="Cambria Math" panose="02040503050406030204" pitchFamily="18" charset="0"/>
                                            </a:rPr>
                                            <m:t>−</m:t>
                                          </m:r>
                                          <m:sSub>
                                            <m:sSubPr>
                                              <m:ctrlPr>
                                                <a:rPr lang="en-US" sz="3000" b="0" i="1" smtClean="0">
                                                  <a:latin typeface="Cambria Math" panose="02040503050406030204" pitchFamily="18" charset="0"/>
                                                  <a:ea typeface="Cambria Math" panose="02040503050406030204" pitchFamily="18" charset="0"/>
                                                </a:rPr>
                                              </m:ctrlPr>
                                            </m:sSubPr>
                                            <m:e>
                                              <m:acc>
                                                <m:accPr>
                                                  <m:chr m:val="⃗"/>
                                                  <m:ctrlPr>
                                                    <a:rPr lang="en-US" sz="3000" b="0" i="1" smtClean="0">
                                                      <a:latin typeface="Cambria Math" panose="02040503050406030204" pitchFamily="18" charset="0"/>
                                                      <a:ea typeface="Cambria Math" panose="02040503050406030204" pitchFamily="18" charset="0"/>
                                                    </a:rPr>
                                                  </m:ctrlPr>
                                                </m:accPr>
                                                <m:e>
                                                  <m:r>
                                                    <a:rPr lang="en-US" sz="3000" b="0" i="1" smtClean="0">
                                                      <a:latin typeface="Cambria Math" panose="02040503050406030204" pitchFamily="18" charset="0"/>
                                                      <a:ea typeface="Cambria Math" panose="02040503050406030204" pitchFamily="18" charset="0"/>
                                                    </a:rPr>
                                                    <m:t>𝜇</m:t>
                                                  </m:r>
                                                </m:e>
                                              </m:acc>
                                            </m:e>
                                            <m:sub>
                                              <m:r>
                                                <a:rPr lang="en-US" sz="3000" b="0" i="1" smtClean="0">
                                                  <a:latin typeface="Cambria Math" panose="02040503050406030204" pitchFamily="18" charset="0"/>
                                                  <a:ea typeface="Cambria Math" panose="02040503050406030204" pitchFamily="18" charset="0"/>
                                                </a:rPr>
                                                <m:t>𝑐</m:t>
                                              </m:r>
                                            </m:sub>
                                          </m:sSub>
                                        </m:e>
                                      </m:d>
                                    </m:e>
                                    <m:sup>
                                      <m:r>
                                        <a:rPr lang="en-US" sz="3000" b="0" i="1" smtClean="0">
                                          <a:latin typeface="Cambria Math" panose="02040503050406030204" pitchFamily="18" charset="0"/>
                                          <a:ea typeface="Cambria Math" panose="02040503050406030204" pitchFamily="18" charset="0"/>
                                        </a:rPr>
                                        <m:t>𝑡</m:t>
                                      </m:r>
                                    </m:sup>
                                  </m:sSup>
                                </m:e>
                              </m:eqArr>
                            </m:e>
                          </m:nary>
                        </m:e>
                      </m:d>
                    </m:oMath>
                  </m:oMathPara>
                </a14:m>
                <a:endParaRPr lang="en-US" sz="3000" dirty="0"/>
              </a:p>
            </p:txBody>
          </p:sp>
        </mc:Choice>
        <mc:Fallback xmlns="">
          <p:sp>
            <p:nvSpPr>
              <p:cNvPr id="4" name="TextBox 3"/>
              <p:cNvSpPr txBox="1">
                <a:spLocks noRot="1" noChangeAspect="1" noMove="1" noResize="1" noEditPoints="1" noAdjustHandles="1" noChangeArrowheads="1" noChangeShapeType="1" noTextEdit="1"/>
              </p:cNvSpPr>
              <p:nvPr/>
            </p:nvSpPr>
            <p:spPr>
              <a:xfrm>
                <a:off x="5910146" y="1690688"/>
                <a:ext cx="6281853" cy="3564758"/>
              </a:xfrm>
              <a:prstGeom prst="rect">
                <a:avLst/>
              </a:prstGeom>
              <a:blipFill rotWithShape="0">
                <a:blip r:embed="rId3"/>
                <a:stretch>
                  <a:fillRect t="-2222"/>
                </a:stretch>
              </a:blipFill>
            </p:spPr>
            <p:txBody>
              <a:bodyPr/>
              <a:lstStyle/>
              <a:p>
                <a:r>
                  <a:rPr lang="en-US">
                    <a:noFill/>
                  </a:rPr>
                  <a:t> </a:t>
                </a:r>
              </a:p>
            </p:txBody>
          </p:sp>
        </mc:Fallback>
      </mc:AlternateContent>
    </p:spTree>
    <p:extLst>
      <p:ext uri="{BB962C8B-B14F-4D97-AF65-F5344CB8AC3E}">
        <p14:creationId xmlns:p14="http://schemas.microsoft.com/office/powerpoint/2010/main" val="43828385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Baum Welch Statistics</a:t>
            </a:r>
          </a:p>
        </p:txBody>
      </p:sp>
      <mc:AlternateContent xmlns:mc="http://schemas.openxmlformats.org/markup-compatibility/2006" xmlns:a14="http://schemas.microsoft.com/office/drawing/2010/main">
        <mc:Choice Requires="a14">
          <p:sp>
            <p:nvSpPr>
              <p:cNvPr id="5" name="TextBox 4"/>
              <p:cNvSpPr txBox="1"/>
              <p:nvPr/>
            </p:nvSpPr>
            <p:spPr>
              <a:xfrm>
                <a:off x="-100362" y="1405054"/>
                <a:ext cx="5887845" cy="5696752"/>
              </a:xfrm>
              <a:prstGeom prst="rect">
                <a:avLst/>
              </a:prstGeom>
              <a:noFill/>
            </p:spPr>
            <p:txBody>
              <a:bodyPr wrap="square" rtlCol="0">
                <a:spAutoFit/>
              </a:bodyPr>
              <a:lstStyle/>
              <a:p>
                <a:pPr algn="ctr"/>
                <a:r>
                  <a:rPr lang="en-US" sz="3000" dirty="0"/>
                  <a:t>Restructured:</a:t>
                </a:r>
              </a:p>
              <a:p>
                <a:pPr algn="ctr"/>
                <a14:m>
                  <m:oMathPara xmlns:m="http://schemas.openxmlformats.org/officeDocument/2006/math">
                    <m:oMathParaPr>
                      <m:jc m:val="center"/>
                    </m:oMathParaPr>
                    <m:oMath xmlns:m="http://schemas.openxmlformats.org/officeDocument/2006/math">
                      <m:r>
                        <a:rPr lang="en-US" sz="3000" b="1" i="1">
                          <a:latin typeface="Cambria Math" panose="02040503050406030204" pitchFamily="18" charset="0"/>
                        </a:rPr>
                        <m:t>𝑵</m:t>
                      </m:r>
                      <m:d>
                        <m:dPr>
                          <m:ctrlPr>
                            <a:rPr lang="en-US" sz="3000" b="1" i="1" smtClean="0">
                              <a:latin typeface="Cambria Math" panose="02040503050406030204" pitchFamily="18" charset="0"/>
                            </a:rPr>
                          </m:ctrlPr>
                        </m:dPr>
                        <m:e>
                          <m:r>
                            <a:rPr lang="en-US" sz="3000" b="1" i="1" smtClean="0">
                              <a:latin typeface="Cambria Math" panose="02040503050406030204" pitchFamily="18" charset="0"/>
                            </a:rPr>
                            <m:t>𝒔</m:t>
                          </m:r>
                        </m:e>
                      </m:d>
                      <m:r>
                        <a:rPr lang="en-US" sz="3000" i="1">
                          <a:latin typeface="Cambria Math" panose="02040503050406030204" pitchFamily="18" charset="0"/>
                        </a:rPr>
                        <m:t>=</m:t>
                      </m:r>
                      <m:d>
                        <m:dPr>
                          <m:begChr m:val="["/>
                          <m:endChr m:val="]"/>
                          <m:ctrlPr>
                            <a:rPr lang="en-US" sz="3000" i="1">
                              <a:latin typeface="Cambria Math" panose="02040503050406030204" pitchFamily="18" charset="0"/>
                            </a:rPr>
                          </m:ctrlPr>
                        </m:dPr>
                        <m:e>
                          <m:m>
                            <m:mPr>
                              <m:mcs>
                                <m:mc>
                                  <m:mcPr>
                                    <m:count m:val="3"/>
                                    <m:mcJc m:val="center"/>
                                  </m:mcPr>
                                </m:mc>
                              </m:mcs>
                              <m:ctrlPr>
                                <a:rPr lang="en-US" sz="3000" i="1">
                                  <a:latin typeface="Cambria Math" panose="02040503050406030204" pitchFamily="18" charset="0"/>
                                </a:rPr>
                              </m:ctrlPr>
                            </m:mPr>
                            <m:mr>
                              <m:e>
                                <m:sSub>
                                  <m:sSubPr>
                                    <m:ctrlPr>
                                      <a:rPr lang="en-US" sz="3000" i="1">
                                        <a:latin typeface="Cambria Math" panose="02040503050406030204" pitchFamily="18" charset="0"/>
                                      </a:rPr>
                                    </m:ctrlPr>
                                  </m:sSubPr>
                                  <m:e>
                                    <m:acc>
                                      <m:accPr>
                                        <m:chr m:val="⃗"/>
                                        <m:ctrlPr>
                                          <a:rPr lang="en-US" sz="3000" b="1" i="1">
                                            <a:latin typeface="Cambria Math" panose="02040503050406030204" pitchFamily="18" charset="0"/>
                                          </a:rPr>
                                        </m:ctrlPr>
                                      </m:accPr>
                                      <m:e>
                                        <m:r>
                                          <a:rPr lang="en-US" sz="3000" i="1">
                                            <a:latin typeface="Cambria Math" panose="02040503050406030204" pitchFamily="18" charset="0"/>
                                          </a:rPr>
                                          <m:t>𝑁</m:t>
                                        </m:r>
                                      </m:e>
                                    </m:acc>
                                  </m:e>
                                  <m:sub>
                                    <m:r>
                                      <a:rPr lang="en-US" sz="3000" i="1">
                                        <a:latin typeface="Cambria Math" panose="02040503050406030204" pitchFamily="18" charset="0"/>
                                      </a:rPr>
                                      <m:t>1</m:t>
                                    </m:r>
                                  </m:sub>
                                </m:sSub>
                                <m:d>
                                  <m:dPr>
                                    <m:ctrlPr>
                                      <a:rPr lang="en-US" sz="3000" i="1" smtClean="0">
                                        <a:latin typeface="Cambria Math" panose="02040503050406030204" pitchFamily="18" charset="0"/>
                                      </a:rPr>
                                    </m:ctrlPr>
                                  </m:dPr>
                                  <m:e>
                                    <m:r>
                                      <a:rPr lang="en-US" sz="3000" b="0" i="1" smtClean="0">
                                        <a:latin typeface="Cambria Math" panose="02040503050406030204" pitchFamily="18" charset="0"/>
                                      </a:rPr>
                                      <m:t>𝑠</m:t>
                                    </m:r>
                                  </m:e>
                                </m:d>
                              </m:e>
                              <m:e/>
                              <m:e/>
                            </m:mr>
                            <m:mr>
                              <m:e/>
                              <m:e>
                                <m:r>
                                  <a:rPr lang="en-US" sz="3000" i="1">
                                    <a:latin typeface="Cambria Math" panose="02040503050406030204" pitchFamily="18" charset="0"/>
                                  </a:rPr>
                                  <m:t>⋱</m:t>
                                </m:r>
                              </m:e>
                              <m:e/>
                            </m:mr>
                            <m:mr>
                              <m:e/>
                              <m:e/>
                              <m:e>
                                <m:sSub>
                                  <m:sSubPr>
                                    <m:ctrlPr>
                                      <a:rPr lang="en-US" sz="3000" i="1">
                                        <a:latin typeface="Cambria Math" panose="02040503050406030204" pitchFamily="18" charset="0"/>
                                      </a:rPr>
                                    </m:ctrlPr>
                                  </m:sSubPr>
                                  <m:e>
                                    <m:acc>
                                      <m:accPr>
                                        <m:chr m:val="⃗"/>
                                        <m:ctrlPr>
                                          <a:rPr lang="en-US" sz="3000" b="1" i="1">
                                            <a:latin typeface="Cambria Math" panose="02040503050406030204" pitchFamily="18" charset="0"/>
                                          </a:rPr>
                                        </m:ctrlPr>
                                      </m:accPr>
                                      <m:e>
                                        <m:r>
                                          <a:rPr lang="en-US" sz="3000" i="1">
                                            <a:latin typeface="Cambria Math" panose="02040503050406030204" pitchFamily="18" charset="0"/>
                                          </a:rPr>
                                          <m:t>𝑁</m:t>
                                        </m:r>
                                      </m:e>
                                    </m:acc>
                                  </m:e>
                                  <m:sub>
                                    <m:r>
                                      <a:rPr lang="en-US" sz="3000" i="1">
                                        <a:latin typeface="Cambria Math" panose="02040503050406030204" pitchFamily="18" charset="0"/>
                                      </a:rPr>
                                      <m:t>𝐶</m:t>
                                    </m:r>
                                  </m:sub>
                                </m:sSub>
                                <m:d>
                                  <m:dPr>
                                    <m:ctrlPr>
                                      <a:rPr lang="en-US" sz="3000" i="1" smtClean="0">
                                        <a:latin typeface="Cambria Math" panose="02040503050406030204" pitchFamily="18" charset="0"/>
                                      </a:rPr>
                                    </m:ctrlPr>
                                  </m:dPr>
                                  <m:e>
                                    <m:r>
                                      <a:rPr lang="en-US" sz="3000" b="0" i="1" smtClean="0">
                                        <a:latin typeface="Cambria Math" panose="02040503050406030204" pitchFamily="18" charset="0"/>
                                      </a:rPr>
                                      <m:t>𝑠</m:t>
                                    </m:r>
                                  </m:e>
                                </m:d>
                              </m:e>
                            </m:mr>
                          </m:m>
                        </m:e>
                      </m:d>
                    </m:oMath>
                    <m:oMath xmlns:m="http://schemas.openxmlformats.org/officeDocument/2006/math">
                      <m:acc>
                        <m:accPr>
                          <m:chr m:val="̂"/>
                          <m:ctrlPr>
                            <a:rPr lang="en-US" sz="3000" i="1">
                              <a:latin typeface="Cambria Math" panose="02040503050406030204" pitchFamily="18" charset="0"/>
                            </a:rPr>
                          </m:ctrlPr>
                        </m:accPr>
                        <m:e>
                          <m:acc>
                            <m:accPr>
                              <m:chr m:val="⃗"/>
                              <m:ctrlPr>
                                <a:rPr lang="en-US" sz="3000" i="1">
                                  <a:latin typeface="Cambria Math" panose="02040503050406030204" pitchFamily="18" charset="0"/>
                                </a:rPr>
                              </m:ctrlPr>
                            </m:accPr>
                            <m:e>
                              <m:r>
                                <a:rPr lang="en-US" sz="3000" i="1">
                                  <a:latin typeface="Cambria Math" panose="02040503050406030204" pitchFamily="18" charset="0"/>
                                </a:rPr>
                                <m:t>𝐹</m:t>
                              </m:r>
                            </m:e>
                          </m:acc>
                        </m:e>
                      </m:acc>
                      <m:d>
                        <m:dPr>
                          <m:ctrlPr>
                            <a:rPr lang="en-US" sz="3000" i="1" smtClean="0">
                              <a:latin typeface="Cambria Math" panose="02040503050406030204" pitchFamily="18" charset="0"/>
                            </a:rPr>
                          </m:ctrlPr>
                        </m:dPr>
                        <m:e>
                          <m:r>
                            <a:rPr lang="en-US" sz="3000" b="0" i="1" smtClean="0">
                              <a:latin typeface="Cambria Math" panose="02040503050406030204" pitchFamily="18" charset="0"/>
                            </a:rPr>
                            <m:t>𝑠</m:t>
                          </m:r>
                        </m:e>
                      </m:d>
                      <m:r>
                        <a:rPr lang="en-US" sz="3000" i="1">
                          <a:latin typeface="Cambria Math" panose="02040503050406030204" pitchFamily="18" charset="0"/>
                        </a:rPr>
                        <m:t>=</m:t>
                      </m:r>
                      <m:d>
                        <m:dPr>
                          <m:begChr m:val="["/>
                          <m:endChr m:val="]"/>
                          <m:ctrlPr>
                            <a:rPr lang="en-US" sz="3000" i="1">
                              <a:latin typeface="Cambria Math" panose="02040503050406030204" pitchFamily="18" charset="0"/>
                            </a:rPr>
                          </m:ctrlPr>
                        </m:dPr>
                        <m:e>
                          <m:m>
                            <m:mPr>
                              <m:mcs>
                                <m:mc>
                                  <m:mcPr>
                                    <m:count m:val="1"/>
                                    <m:mcJc m:val="center"/>
                                  </m:mcPr>
                                </m:mc>
                              </m:mcs>
                              <m:ctrlPr>
                                <a:rPr lang="en-US" sz="3000" i="1">
                                  <a:latin typeface="Cambria Math" panose="02040503050406030204" pitchFamily="18" charset="0"/>
                                </a:rPr>
                              </m:ctrlPr>
                            </m:mPr>
                            <m:mr>
                              <m:e>
                                <m:sSub>
                                  <m:sSubPr>
                                    <m:ctrlPr>
                                      <a:rPr lang="en-US" sz="3000" i="1">
                                        <a:latin typeface="Cambria Math" panose="02040503050406030204" pitchFamily="18" charset="0"/>
                                      </a:rPr>
                                    </m:ctrlPr>
                                  </m:sSubPr>
                                  <m:e>
                                    <m:acc>
                                      <m:accPr>
                                        <m:chr m:val="̃"/>
                                        <m:ctrlPr>
                                          <a:rPr lang="en-US" sz="3000" i="1">
                                            <a:latin typeface="Cambria Math" panose="02040503050406030204" pitchFamily="18" charset="0"/>
                                          </a:rPr>
                                        </m:ctrlPr>
                                      </m:accPr>
                                      <m:e>
                                        <m:acc>
                                          <m:accPr>
                                            <m:chr m:val="⃗"/>
                                            <m:ctrlPr>
                                              <a:rPr lang="en-US" sz="3000" i="1">
                                                <a:latin typeface="Cambria Math" panose="02040503050406030204" pitchFamily="18" charset="0"/>
                                              </a:rPr>
                                            </m:ctrlPr>
                                          </m:accPr>
                                          <m:e>
                                            <m:r>
                                              <a:rPr lang="en-US" sz="3000" i="1">
                                                <a:latin typeface="Cambria Math" panose="02040503050406030204" pitchFamily="18" charset="0"/>
                                              </a:rPr>
                                              <m:t>𝐹</m:t>
                                            </m:r>
                                          </m:e>
                                        </m:acc>
                                      </m:e>
                                    </m:acc>
                                  </m:e>
                                  <m:sub>
                                    <m:r>
                                      <a:rPr lang="en-US" sz="3000" i="1">
                                        <a:latin typeface="Cambria Math" panose="02040503050406030204" pitchFamily="18" charset="0"/>
                                      </a:rPr>
                                      <m:t>1</m:t>
                                    </m:r>
                                  </m:sub>
                                </m:sSub>
                                <m:d>
                                  <m:dPr>
                                    <m:ctrlPr>
                                      <a:rPr lang="en-US" sz="3000" i="1" smtClean="0">
                                        <a:latin typeface="Cambria Math" panose="02040503050406030204" pitchFamily="18" charset="0"/>
                                      </a:rPr>
                                    </m:ctrlPr>
                                  </m:dPr>
                                  <m:e>
                                    <m:r>
                                      <a:rPr lang="en-US" sz="3000" b="0" i="1" smtClean="0">
                                        <a:latin typeface="Cambria Math" panose="02040503050406030204" pitchFamily="18" charset="0"/>
                                      </a:rPr>
                                      <m:t>𝑠</m:t>
                                    </m:r>
                                  </m:e>
                                </m:d>
                              </m:e>
                            </m:mr>
                            <m:mr>
                              <m:e>
                                <m:r>
                                  <a:rPr lang="en-US" sz="3000" i="1">
                                    <a:latin typeface="Cambria Math" panose="02040503050406030204" pitchFamily="18" charset="0"/>
                                  </a:rPr>
                                  <m:t>⋮</m:t>
                                </m:r>
                              </m:e>
                            </m:mr>
                            <m:mr>
                              <m:e>
                                <m:sSub>
                                  <m:sSubPr>
                                    <m:ctrlPr>
                                      <a:rPr lang="en-US" sz="3000" i="1">
                                        <a:latin typeface="Cambria Math" panose="02040503050406030204" pitchFamily="18" charset="0"/>
                                      </a:rPr>
                                    </m:ctrlPr>
                                  </m:sSubPr>
                                  <m:e>
                                    <m:acc>
                                      <m:accPr>
                                        <m:chr m:val="̃"/>
                                        <m:ctrlPr>
                                          <a:rPr lang="en-US" sz="3000" i="1">
                                            <a:latin typeface="Cambria Math" panose="02040503050406030204" pitchFamily="18" charset="0"/>
                                          </a:rPr>
                                        </m:ctrlPr>
                                      </m:accPr>
                                      <m:e>
                                        <m:acc>
                                          <m:accPr>
                                            <m:chr m:val="⃗"/>
                                            <m:ctrlPr>
                                              <a:rPr lang="en-US" sz="3000" i="1">
                                                <a:latin typeface="Cambria Math" panose="02040503050406030204" pitchFamily="18" charset="0"/>
                                              </a:rPr>
                                            </m:ctrlPr>
                                          </m:accPr>
                                          <m:e>
                                            <m:r>
                                              <a:rPr lang="en-US" sz="3000" i="1">
                                                <a:latin typeface="Cambria Math" panose="02040503050406030204" pitchFamily="18" charset="0"/>
                                              </a:rPr>
                                              <m:t>𝐹</m:t>
                                            </m:r>
                                          </m:e>
                                        </m:acc>
                                      </m:e>
                                    </m:acc>
                                  </m:e>
                                  <m:sub>
                                    <m:r>
                                      <a:rPr lang="en-US" sz="3000" i="1">
                                        <a:latin typeface="Cambria Math" panose="02040503050406030204" pitchFamily="18" charset="0"/>
                                      </a:rPr>
                                      <m:t>𝐶</m:t>
                                    </m:r>
                                  </m:sub>
                                </m:sSub>
                                <m:d>
                                  <m:dPr>
                                    <m:ctrlPr>
                                      <a:rPr lang="en-US" sz="3000" i="1" smtClean="0">
                                        <a:latin typeface="Cambria Math" panose="02040503050406030204" pitchFamily="18" charset="0"/>
                                      </a:rPr>
                                    </m:ctrlPr>
                                  </m:dPr>
                                  <m:e>
                                    <m:r>
                                      <a:rPr lang="en-US" sz="3000" b="0" i="1" smtClean="0">
                                        <a:latin typeface="Cambria Math" panose="02040503050406030204" pitchFamily="18" charset="0"/>
                                      </a:rPr>
                                      <m:t>𝑠</m:t>
                                    </m:r>
                                  </m:e>
                                </m:d>
                              </m:e>
                            </m:mr>
                          </m:m>
                        </m:e>
                      </m:d>
                    </m:oMath>
                    <m:oMath xmlns:m="http://schemas.openxmlformats.org/officeDocument/2006/math">
                      <m:acc>
                        <m:accPr>
                          <m:chr m:val="̂"/>
                          <m:ctrlPr>
                            <a:rPr lang="en-US" sz="3000" i="1" smtClean="0">
                              <a:latin typeface="Cambria Math" panose="02040503050406030204" pitchFamily="18" charset="0"/>
                            </a:rPr>
                          </m:ctrlPr>
                        </m:accPr>
                        <m:e>
                          <m:r>
                            <a:rPr lang="en-US" sz="3000" b="1" i="1" smtClean="0">
                              <a:latin typeface="Cambria Math" panose="02040503050406030204" pitchFamily="18" charset="0"/>
                            </a:rPr>
                            <m:t>𝑽</m:t>
                          </m:r>
                        </m:e>
                      </m:acc>
                      <m:d>
                        <m:dPr>
                          <m:ctrlPr>
                            <a:rPr lang="en-US" sz="3000" i="1" smtClean="0">
                              <a:latin typeface="Cambria Math" panose="02040503050406030204" pitchFamily="18" charset="0"/>
                            </a:rPr>
                          </m:ctrlPr>
                        </m:dPr>
                        <m:e>
                          <m:r>
                            <a:rPr lang="en-US" sz="3000" b="0" i="1" smtClean="0">
                              <a:latin typeface="Cambria Math" panose="02040503050406030204" pitchFamily="18" charset="0"/>
                            </a:rPr>
                            <m:t>𝑠</m:t>
                          </m:r>
                        </m:e>
                      </m:d>
                      <m:r>
                        <a:rPr lang="en-US" sz="3000" b="0" i="1" smtClean="0">
                          <a:latin typeface="Cambria Math" panose="02040503050406030204" pitchFamily="18" charset="0"/>
                        </a:rPr>
                        <m:t>=</m:t>
                      </m:r>
                      <m:d>
                        <m:dPr>
                          <m:begChr m:val="["/>
                          <m:endChr m:val="]"/>
                          <m:ctrlPr>
                            <a:rPr lang="en-US" sz="3000" b="0" i="1" smtClean="0">
                              <a:latin typeface="Cambria Math" panose="02040503050406030204" pitchFamily="18" charset="0"/>
                            </a:rPr>
                          </m:ctrlPr>
                        </m:dPr>
                        <m:e>
                          <m:m>
                            <m:mPr>
                              <m:mcs>
                                <m:mc>
                                  <m:mcPr>
                                    <m:count m:val="3"/>
                                    <m:mcJc m:val="center"/>
                                  </m:mcPr>
                                </m:mc>
                              </m:mcs>
                              <m:ctrlPr>
                                <a:rPr lang="en-US" sz="3000" b="0" i="1" smtClean="0">
                                  <a:latin typeface="Cambria Math" panose="02040503050406030204" pitchFamily="18" charset="0"/>
                                </a:rPr>
                              </m:ctrlPr>
                            </m:mPr>
                            <m:mr>
                              <m:e>
                                <m:sSub>
                                  <m:sSubPr>
                                    <m:ctrlPr>
                                      <a:rPr lang="en-US" sz="3000" i="1">
                                        <a:latin typeface="Cambria Math" panose="02040503050406030204" pitchFamily="18" charset="0"/>
                                      </a:rPr>
                                    </m:ctrlPr>
                                  </m:sSubPr>
                                  <m:e>
                                    <m:acc>
                                      <m:accPr>
                                        <m:chr m:val="̃"/>
                                        <m:ctrlPr>
                                          <a:rPr lang="en-US" sz="3000" i="1">
                                            <a:latin typeface="Cambria Math" panose="02040503050406030204" pitchFamily="18" charset="0"/>
                                          </a:rPr>
                                        </m:ctrlPr>
                                      </m:accPr>
                                      <m:e>
                                        <m:r>
                                          <a:rPr lang="en-US" sz="3000" b="1" i="1">
                                            <a:latin typeface="Cambria Math" panose="02040503050406030204" pitchFamily="18" charset="0"/>
                                          </a:rPr>
                                          <m:t>𝑽</m:t>
                                        </m:r>
                                      </m:e>
                                    </m:acc>
                                  </m:e>
                                  <m:sub>
                                    <m:r>
                                      <a:rPr lang="en-US" sz="3000" b="0" i="1" smtClean="0">
                                        <a:latin typeface="Cambria Math" panose="02040503050406030204" pitchFamily="18" charset="0"/>
                                      </a:rPr>
                                      <m:t>1</m:t>
                                    </m:r>
                                  </m:sub>
                                </m:sSub>
                                <m:d>
                                  <m:dPr>
                                    <m:ctrlPr>
                                      <a:rPr lang="en-US" sz="3000" i="1">
                                        <a:latin typeface="Cambria Math" panose="02040503050406030204" pitchFamily="18" charset="0"/>
                                      </a:rPr>
                                    </m:ctrlPr>
                                  </m:dPr>
                                  <m:e>
                                    <m:r>
                                      <a:rPr lang="en-US" sz="3000" i="1">
                                        <a:latin typeface="Cambria Math" panose="02040503050406030204" pitchFamily="18" charset="0"/>
                                      </a:rPr>
                                      <m:t>𝑠</m:t>
                                    </m:r>
                                  </m:e>
                                </m:d>
                              </m:e>
                              <m:e/>
                              <m:e/>
                            </m:mr>
                            <m:mr>
                              <m:e/>
                              <m:e>
                                <m:r>
                                  <a:rPr lang="en-US" sz="3000" b="0" i="1" smtClean="0">
                                    <a:latin typeface="Cambria Math" panose="02040503050406030204" pitchFamily="18" charset="0"/>
                                  </a:rPr>
                                  <m:t>⋱</m:t>
                                </m:r>
                              </m:e>
                              <m:e/>
                            </m:mr>
                            <m:mr>
                              <m:e/>
                              <m:e/>
                              <m:e>
                                <m:sSub>
                                  <m:sSubPr>
                                    <m:ctrlPr>
                                      <a:rPr lang="en-US" sz="3000" i="1">
                                        <a:latin typeface="Cambria Math" panose="02040503050406030204" pitchFamily="18" charset="0"/>
                                      </a:rPr>
                                    </m:ctrlPr>
                                  </m:sSubPr>
                                  <m:e>
                                    <m:acc>
                                      <m:accPr>
                                        <m:chr m:val="̃"/>
                                        <m:ctrlPr>
                                          <a:rPr lang="en-US" sz="3000" i="1">
                                            <a:latin typeface="Cambria Math" panose="02040503050406030204" pitchFamily="18" charset="0"/>
                                          </a:rPr>
                                        </m:ctrlPr>
                                      </m:accPr>
                                      <m:e>
                                        <m:r>
                                          <a:rPr lang="en-US" sz="3000" b="1" i="1">
                                            <a:latin typeface="Cambria Math" panose="02040503050406030204" pitchFamily="18" charset="0"/>
                                          </a:rPr>
                                          <m:t>𝑽</m:t>
                                        </m:r>
                                      </m:e>
                                    </m:acc>
                                  </m:e>
                                  <m:sub>
                                    <m:r>
                                      <a:rPr lang="en-US" sz="3000" b="0" i="1" smtClean="0">
                                        <a:latin typeface="Cambria Math" panose="02040503050406030204" pitchFamily="18" charset="0"/>
                                      </a:rPr>
                                      <m:t>𝐶</m:t>
                                    </m:r>
                                  </m:sub>
                                </m:sSub>
                                <m:d>
                                  <m:dPr>
                                    <m:ctrlPr>
                                      <a:rPr lang="en-US" sz="3000" i="1">
                                        <a:latin typeface="Cambria Math" panose="02040503050406030204" pitchFamily="18" charset="0"/>
                                      </a:rPr>
                                    </m:ctrlPr>
                                  </m:dPr>
                                  <m:e>
                                    <m:r>
                                      <a:rPr lang="en-US" sz="3000" i="1">
                                        <a:latin typeface="Cambria Math" panose="02040503050406030204" pitchFamily="18" charset="0"/>
                                      </a:rPr>
                                      <m:t>𝑠</m:t>
                                    </m:r>
                                  </m:e>
                                </m:d>
                              </m:e>
                            </m:mr>
                          </m:m>
                        </m:e>
                      </m:d>
                    </m:oMath>
                  </m:oMathPara>
                </a14:m>
                <a:endParaRPr lang="en-US" sz="3000" dirty="0"/>
              </a:p>
              <a:p>
                <a:pPr algn="ctr"/>
                <a:endParaRPr lang="en-US" sz="3000" dirty="0"/>
              </a:p>
            </p:txBody>
          </p:sp>
        </mc:Choice>
        <mc:Fallback xmlns="">
          <p:sp>
            <p:nvSpPr>
              <p:cNvPr id="5" name="TextBox 4"/>
              <p:cNvSpPr txBox="1">
                <a:spLocks noRot="1" noChangeAspect="1" noMove="1" noResize="1" noEditPoints="1" noAdjustHandles="1" noChangeArrowheads="1" noChangeShapeType="1" noTextEdit="1"/>
              </p:cNvSpPr>
              <p:nvPr/>
            </p:nvSpPr>
            <p:spPr>
              <a:xfrm>
                <a:off x="-100362" y="1405054"/>
                <a:ext cx="5887845" cy="5696752"/>
              </a:xfrm>
              <a:prstGeom prst="rect">
                <a:avLst/>
              </a:prstGeom>
              <a:blipFill rotWithShape="0">
                <a:blip r:embed="rId2"/>
                <a:stretch>
                  <a:fillRect t="-12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5787483" y="2102005"/>
                <a:ext cx="6322741" cy="3537250"/>
              </a:xfrm>
              <a:prstGeom prst="rect">
                <a:avLst/>
              </a:prstGeom>
              <a:noFill/>
            </p:spPr>
            <p:txBody>
              <a:bodyPr wrap="square" lIns="0" tIns="0" rIns="0" bIns="0" rtlCol="0">
                <a:spAutoFit/>
              </a:bodyPr>
              <a:lstStyle/>
              <a:p>
                <a:pPr algn="ctr"/>
                <a:r>
                  <a:rPr lang="en-US" sz="3000" dirty="0">
                    <a:latin typeface="Cambria Math" panose="02040503050406030204" pitchFamily="18" charset="0"/>
                    <a:ea typeface="Cambria Math" panose="02040503050406030204" pitchFamily="18" charset="0"/>
                  </a:rPr>
                  <a:t>Updated covariance (optional):</a:t>
                </a:r>
                <a:endParaRPr lang="en-US" sz="3000" i="0" dirty="0">
                  <a:latin typeface="Cambria Math" panose="02040503050406030204" pitchFamily="18" charset="0"/>
                  <a:ea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lang="el-GR" sz="3000" b="1" i="0" smtClean="0">
                          <a:latin typeface="Cambria Math" panose="02040503050406030204" pitchFamily="18" charset="0"/>
                          <a:ea typeface="Cambria Math" panose="02040503050406030204" pitchFamily="18" charset="0"/>
                        </a:rPr>
                        <m:t>𝚺</m:t>
                      </m:r>
                      <m:r>
                        <a:rPr lang="en-US" sz="3000" b="1" i="0" smtClean="0">
                          <a:latin typeface="Cambria Math" panose="02040503050406030204" pitchFamily="18" charset="0"/>
                          <a:ea typeface="Cambria Math" panose="02040503050406030204" pitchFamily="18" charset="0"/>
                        </a:rPr>
                        <m:t>=</m:t>
                      </m:r>
                      <m:sSup>
                        <m:sSupPr>
                          <m:ctrlPr>
                            <a:rPr lang="en-US" sz="3000" b="1" i="1" smtClean="0">
                              <a:latin typeface="Cambria Math" panose="02040503050406030204" pitchFamily="18" charset="0"/>
                              <a:ea typeface="Cambria Math" panose="02040503050406030204" pitchFamily="18" charset="0"/>
                            </a:rPr>
                          </m:ctrlPr>
                        </m:sSupPr>
                        <m:e>
                          <m:d>
                            <m:dPr>
                              <m:ctrlPr>
                                <a:rPr lang="en-US" sz="3000" b="1" i="1" smtClean="0">
                                  <a:latin typeface="Cambria Math" panose="02040503050406030204" pitchFamily="18" charset="0"/>
                                  <a:ea typeface="Cambria Math" panose="02040503050406030204" pitchFamily="18" charset="0"/>
                                </a:rPr>
                              </m:ctrlPr>
                            </m:dPr>
                            <m:e>
                              <m:nary>
                                <m:naryPr>
                                  <m:chr m:val="∑"/>
                                  <m:ctrlPr>
                                    <a:rPr lang="en-US" sz="3000" b="1" i="1" smtClean="0">
                                      <a:latin typeface="Cambria Math" panose="02040503050406030204" pitchFamily="18" charset="0"/>
                                      <a:ea typeface="Cambria Math" panose="02040503050406030204" pitchFamily="18" charset="0"/>
                                    </a:rPr>
                                  </m:ctrlPr>
                                </m:naryPr>
                                <m:sub>
                                  <m:r>
                                    <m:rPr>
                                      <m:brk m:alnAt="23"/>
                                    </m:rPr>
                                    <a:rPr lang="en-US" sz="3000" b="0" i="1" smtClean="0">
                                      <a:latin typeface="Cambria Math" panose="02040503050406030204" pitchFamily="18" charset="0"/>
                                      <a:ea typeface="Cambria Math" panose="02040503050406030204" pitchFamily="18" charset="0"/>
                                    </a:rPr>
                                    <m:t>𝑠</m:t>
                                  </m:r>
                                  <m:r>
                                    <a:rPr lang="en-US" sz="3000" b="0" i="1" smtClean="0">
                                      <a:latin typeface="Cambria Math" panose="02040503050406030204" pitchFamily="18" charset="0"/>
                                      <a:ea typeface="Cambria Math" panose="02040503050406030204" pitchFamily="18" charset="0"/>
                                    </a:rPr>
                                    <m:t>=1</m:t>
                                  </m:r>
                                </m:sub>
                                <m:sup>
                                  <m:r>
                                    <a:rPr lang="en-US" sz="3000" b="0" i="1" smtClean="0">
                                      <a:latin typeface="Cambria Math" panose="02040503050406030204" pitchFamily="18" charset="0"/>
                                      <a:ea typeface="Cambria Math" panose="02040503050406030204" pitchFamily="18" charset="0"/>
                                    </a:rPr>
                                    <m:t>𝑆</m:t>
                                  </m:r>
                                </m:sup>
                                <m:e>
                                  <m:r>
                                    <a:rPr lang="en-US" sz="3000" b="1" i="1" smtClean="0">
                                      <a:latin typeface="Cambria Math" panose="02040503050406030204" pitchFamily="18" charset="0"/>
                                      <a:ea typeface="Cambria Math" panose="02040503050406030204" pitchFamily="18" charset="0"/>
                                    </a:rPr>
                                    <m:t>𝑵</m:t>
                                  </m:r>
                                  <m:d>
                                    <m:dPr>
                                      <m:ctrlPr>
                                        <a:rPr lang="en-US" sz="3000" b="1" i="1" smtClean="0">
                                          <a:latin typeface="Cambria Math" panose="02040503050406030204" pitchFamily="18" charset="0"/>
                                          <a:ea typeface="Cambria Math" panose="02040503050406030204" pitchFamily="18" charset="0"/>
                                        </a:rPr>
                                      </m:ctrlPr>
                                    </m:dPr>
                                    <m:e>
                                      <m:r>
                                        <a:rPr lang="en-US" sz="3000" b="0" i="1" smtClean="0">
                                          <a:latin typeface="Cambria Math" panose="02040503050406030204" pitchFamily="18" charset="0"/>
                                          <a:ea typeface="Cambria Math" panose="02040503050406030204" pitchFamily="18" charset="0"/>
                                        </a:rPr>
                                        <m:t>𝑠</m:t>
                                      </m:r>
                                    </m:e>
                                  </m:d>
                                </m:e>
                              </m:nary>
                            </m:e>
                          </m:d>
                        </m:e>
                        <m:sup>
                          <m:r>
                            <a:rPr lang="en-US" sz="3000" b="1" i="1" smtClean="0">
                              <a:latin typeface="Cambria Math" panose="02040503050406030204" pitchFamily="18" charset="0"/>
                              <a:ea typeface="Cambria Math" panose="02040503050406030204" pitchFamily="18" charset="0"/>
                            </a:rPr>
                            <m:t>−</m:t>
                          </m:r>
                          <m:r>
                            <a:rPr lang="en-US" sz="3000" b="1" i="1" smtClean="0">
                              <a:latin typeface="Cambria Math" panose="02040503050406030204" pitchFamily="18" charset="0"/>
                              <a:ea typeface="Cambria Math" panose="02040503050406030204" pitchFamily="18" charset="0"/>
                            </a:rPr>
                            <m:t>𝟏</m:t>
                          </m:r>
                        </m:sup>
                      </m:sSup>
                    </m:oMath>
                    <m:oMath xmlns:m="http://schemas.openxmlformats.org/officeDocument/2006/math">
                      <m:d>
                        <m:dPr>
                          <m:ctrlPr>
                            <a:rPr lang="en-US" sz="3000" b="1" i="1" smtClean="0">
                              <a:latin typeface="Cambria Math" panose="02040503050406030204" pitchFamily="18" charset="0"/>
                              <a:ea typeface="Cambria Math" panose="02040503050406030204" pitchFamily="18" charset="0"/>
                            </a:rPr>
                          </m:ctrlPr>
                        </m:dPr>
                        <m:e>
                          <m:nary>
                            <m:naryPr>
                              <m:chr m:val="∑"/>
                              <m:ctrlPr>
                                <a:rPr lang="en-US" sz="3000" b="1" i="1" smtClean="0">
                                  <a:latin typeface="Cambria Math" panose="02040503050406030204" pitchFamily="18" charset="0"/>
                                  <a:ea typeface="Cambria Math" panose="02040503050406030204" pitchFamily="18" charset="0"/>
                                </a:rPr>
                              </m:ctrlPr>
                            </m:naryPr>
                            <m:sub>
                              <m:r>
                                <m:rPr>
                                  <m:brk m:alnAt="23"/>
                                </m:rPr>
                                <a:rPr lang="en-US" sz="3000" b="0" i="1" smtClean="0">
                                  <a:latin typeface="Cambria Math" panose="02040503050406030204" pitchFamily="18" charset="0"/>
                                  <a:ea typeface="Cambria Math" panose="02040503050406030204" pitchFamily="18" charset="0"/>
                                </a:rPr>
                                <m:t>𝑠</m:t>
                              </m:r>
                              <m:r>
                                <a:rPr lang="en-US" sz="3000" b="0" i="1" smtClean="0">
                                  <a:latin typeface="Cambria Math" panose="02040503050406030204" pitchFamily="18" charset="0"/>
                                  <a:ea typeface="Cambria Math" panose="02040503050406030204" pitchFamily="18" charset="0"/>
                                </a:rPr>
                                <m:t>=1</m:t>
                              </m:r>
                            </m:sub>
                            <m:sup>
                              <m:r>
                                <a:rPr lang="en-US" sz="3000" b="0" i="1" smtClean="0">
                                  <a:latin typeface="Cambria Math" panose="02040503050406030204" pitchFamily="18" charset="0"/>
                                  <a:ea typeface="Cambria Math" panose="02040503050406030204" pitchFamily="18" charset="0"/>
                                </a:rPr>
                                <m:t>𝑆</m:t>
                              </m:r>
                            </m:sup>
                            <m:e>
                              <m:acc>
                                <m:accPr>
                                  <m:chr m:val="̂"/>
                                  <m:ctrlPr>
                                    <a:rPr lang="en-US" sz="3000" i="1">
                                      <a:latin typeface="Cambria Math" panose="02040503050406030204" pitchFamily="18" charset="0"/>
                                    </a:rPr>
                                  </m:ctrlPr>
                                </m:accPr>
                                <m:e>
                                  <m:r>
                                    <a:rPr lang="en-US" sz="3000" b="1" i="1">
                                      <a:latin typeface="Cambria Math" panose="02040503050406030204" pitchFamily="18" charset="0"/>
                                    </a:rPr>
                                    <m:t>𝑽</m:t>
                                  </m:r>
                                </m:e>
                              </m:acc>
                              <m:d>
                                <m:dPr>
                                  <m:ctrlPr>
                                    <a:rPr lang="en-US" sz="3000" i="1">
                                      <a:latin typeface="Cambria Math" panose="02040503050406030204" pitchFamily="18" charset="0"/>
                                    </a:rPr>
                                  </m:ctrlPr>
                                </m:dPr>
                                <m:e>
                                  <m:r>
                                    <a:rPr lang="en-US" sz="3000" i="1">
                                      <a:latin typeface="Cambria Math" panose="02040503050406030204" pitchFamily="18" charset="0"/>
                                    </a:rPr>
                                    <m:t>𝑠</m:t>
                                  </m:r>
                                </m:e>
                              </m:d>
                              <m:r>
                                <a:rPr lang="en-US" sz="3000" b="1" i="1" smtClean="0">
                                  <a:latin typeface="Cambria Math" panose="02040503050406030204" pitchFamily="18" charset="0"/>
                                </a:rPr>
                                <m:t>−</m:t>
                              </m:r>
                              <m:r>
                                <m:rPr>
                                  <m:nor/>
                                </m:rPr>
                                <a:rPr lang="en-US" sz="3000" b="1" i="0" smtClean="0">
                                  <a:latin typeface="Cambria Math" panose="02040503050406030204" pitchFamily="18" charset="0"/>
                                </a:rPr>
                                <m:t>diag</m:t>
                              </m:r>
                              <m:d>
                                <m:dPr>
                                  <m:ctrlPr>
                                    <a:rPr lang="en-US" sz="3000" b="1" i="1" smtClean="0">
                                      <a:latin typeface="Cambria Math" panose="02040503050406030204" pitchFamily="18" charset="0"/>
                                    </a:rPr>
                                  </m:ctrlPr>
                                </m:dPr>
                                <m:e>
                                  <m:r>
                                    <a:rPr lang="en-US" sz="3000" b="1" i="1" smtClean="0">
                                      <a:latin typeface="Cambria Math" panose="02040503050406030204" pitchFamily="18" charset="0"/>
                                    </a:rPr>
                                    <m:t>𝑲</m:t>
                                  </m:r>
                                  <m:sSup>
                                    <m:sSupPr>
                                      <m:ctrlPr>
                                        <a:rPr lang="en-US" sz="3000" b="1" i="1" smtClean="0">
                                          <a:latin typeface="Cambria Math" panose="02040503050406030204" pitchFamily="18" charset="0"/>
                                        </a:rPr>
                                      </m:ctrlPr>
                                    </m:sSupPr>
                                    <m:e>
                                      <m:r>
                                        <a:rPr lang="en-US" sz="3000" b="1" i="1" smtClean="0">
                                          <a:latin typeface="Cambria Math" panose="02040503050406030204" pitchFamily="18" charset="0"/>
                                        </a:rPr>
                                        <m:t>𝑻</m:t>
                                      </m:r>
                                    </m:e>
                                    <m:sup>
                                      <m:r>
                                        <a:rPr lang="en-US" sz="3000" b="0" i="1" smtClean="0">
                                          <a:latin typeface="Cambria Math" panose="02040503050406030204" pitchFamily="18" charset="0"/>
                                        </a:rPr>
                                        <m:t>𝑡</m:t>
                                      </m:r>
                                    </m:sup>
                                  </m:sSup>
                                </m:e>
                              </m:d>
                            </m:e>
                          </m:nary>
                        </m:e>
                      </m:d>
                    </m:oMath>
                  </m:oMathPara>
                </a14:m>
                <a:endParaRPr lang="en-US" sz="3000" b="1" dirty="0"/>
              </a:p>
            </p:txBody>
          </p:sp>
        </mc:Choice>
        <mc:Fallback xmlns="">
          <p:sp>
            <p:nvSpPr>
              <p:cNvPr id="6" name="TextBox 5"/>
              <p:cNvSpPr txBox="1">
                <a:spLocks noRot="1" noChangeAspect="1" noMove="1" noResize="1" noEditPoints="1" noAdjustHandles="1" noChangeArrowheads="1" noChangeShapeType="1" noTextEdit="1"/>
              </p:cNvSpPr>
              <p:nvPr/>
            </p:nvSpPr>
            <p:spPr>
              <a:xfrm>
                <a:off x="5787483" y="2102005"/>
                <a:ext cx="6322741" cy="3537250"/>
              </a:xfrm>
              <a:prstGeom prst="rect">
                <a:avLst/>
              </a:prstGeom>
              <a:blipFill rotWithShape="0">
                <a:blip r:embed="rId3"/>
                <a:stretch>
                  <a:fillRect t="-3621"/>
                </a:stretch>
              </a:blipFill>
            </p:spPr>
            <p:txBody>
              <a:bodyPr/>
              <a:lstStyle/>
              <a:p>
                <a:r>
                  <a:rPr lang="en-US">
                    <a:noFill/>
                  </a:rPr>
                  <a:t> </a:t>
                </a:r>
              </a:p>
            </p:txBody>
          </p:sp>
        </mc:Fallback>
      </mc:AlternateContent>
    </p:spTree>
    <p:extLst>
      <p:ext uri="{BB962C8B-B14F-4D97-AF65-F5344CB8AC3E}">
        <p14:creationId xmlns:p14="http://schemas.microsoft.com/office/powerpoint/2010/main" val="309767359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UBM Training – Stable UBMs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756" y="1460810"/>
            <a:ext cx="5522444" cy="4882779"/>
          </a:xfrm>
          <a:prstGeom prst="rect">
            <a:avLst/>
          </a:prstGeom>
        </p:spPr>
      </p:pic>
      <p:sp>
        <p:nvSpPr>
          <p:cNvPr id="4" name="TextBox 3"/>
          <p:cNvSpPr txBox="1"/>
          <p:nvPr/>
        </p:nvSpPr>
        <p:spPr>
          <a:xfrm>
            <a:off x="838200" y="6066590"/>
            <a:ext cx="3577683" cy="553998"/>
          </a:xfrm>
          <a:prstGeom prst="rect">
            <a:avLst/>
          </a:prstGeom>
          <a:noFill/>
        </p:spPr>
        <p:txBody>
          <a:bodyPr wrap="square" rtlCol="0">
            <a:spAutoFit/>
          </a:bodyPr>
          <a:lstStyle/>
          <a:p>
            <a:pPr algn="ctr"/>
            <a:r>
              <a:rPr lang="en-US" sz="3000" dirty="0" err="1"/>
              <a:t>AbnNrm</a:t>
            </a:r>
            <a:r>
              <a:rPr lang="en-US" sz="3000" dirty="0"/>
              <a:t> @ 8 mix</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6993" y="1460810"/>
            <a:ext cx="5065007" cy="4605780"/>
          </a:xfrm>
          <a:prstGeom prst="rect">
            <a:avLst/>
          </a:prstGeom>
        </p:spPr>
      </p:pic>
      <p:sp>
        <p:nvSpPr>
          <p:cNvPr id="6" name="TextBox 5"/>
          <p:cNvSpPr txBox="1"/>
          <p:nvPr/>
        </p:nvSpPr>
        <p:spPr>
          <a:xfrm>
            <a:off x="7681332" y="6066590"/>
            <a:ext cx="3577683" cy="553998"/>
          </a:xfrm>
          <a:prstGeom prst="rect">
            <a:avLst/>
          </a:prstGeom>
          <a:noFill/>
        </p:spPr>
        <p:txBody>
          <a:bodyPr wrap="square" rtlCol="0">
            <a:spAutoFit/>
          </a:bodyPr>
          <a:lstStyle/>
          <a:p>
            <a:pPr algn="ctr"/>
            <a:r>
              <a:rPr lang="en-US" sz="3000" dirty="0" err="1"/>
              <a:t>AbnNrm</a:t>
            </a:r>
            <a:r>
              <a:rPr lang="en-US" sz="3000" dirty="0"/>
              <a:t> @ 16 mix</a:t>
            </a:r>
          </a:p>
        </p:txBody>
      </p:sp>
    </p:spTree>
    <p:extLst>
      <p:ext uri="{BB962C8B-B14F-4D97-AF65-F5344CB8AC3E}">
        <p14:creationId xmlns:p14="http://schemas.microsoft.com/office/powerpoint/2010/main" val="210506137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Parameter Sweeps – Initial TUHEEG</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0248" y="2263698"/>
            <a:ext cx="5881752" cy="459430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82778"/>
            <a:ext cx="5564459" cy="4575222"/>
          </a:xfrm>
          <a:prstGeom prst="rect">
            <a:avLst/>
          </a:prstGeom>
        </p:spPr>
      </p:pic>
    </p:spTree>
    <p:extLst>
      <p:ext uri="{BB962C8B-B14F-4D97-AF65-F5344CB8AC3E}">
        <p14:creationId xmlns:p14="http://schemas.microsoft.com/office/powerpoint/2010/main" val="381413715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Parameter Sweeps - PNET</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77478" y="1531143"/>
            <a:ext cx="4114522" cy="3300761"/>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3552" y="1485689"/>
            <a:ext cx="4128982" cy="330318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85689"/>
            <a:ext cx="3903552" cy="3231274"/>
          </a:xfrm>
          <a:prstGeom prst="rect">
            <a:avLst/>
          </a:prstGeom>
        </p:spPr>
      </p:pic>
    </p:spTree>
    <p:extLst>
      <p:ext uri="{BB962C8B-B14F-4D97-AF65-F5344CB8AC3E}">
        <p14:creationId xmlns:p14="http://schemas.microsoft.com/office/powerpoint/2010/main" val="107788107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9863" y="365125"/>
            <a:ext cx="11006253" cy="1325563"/>
          </a:xfrm>
        </p:spPr>
        <p:txBody>
          <a:bodyPr/>
          <a:lstStyle/>
          <a:p>
            <a:r>
              <a:rPr lang="en-US" dirty="0"/>
              <a:t>Algorithm Benchmarks– </a:t>
            </a:r>
            <a:r>
              <a:rPr lang="en-US" dirty="0" err="1"/>
              <a:t>AbnNrmSzr</a:t>
            </a:r>
            <a:endParaRPr lang="en-US" dirty="0"/>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793" y="1356149"/>
            <a:ext cx="4749265" cy="3166177"/>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2735" y="1434208"/>
            <a:ext cx="4749265" cy="3166177"/>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34214" y="3691823"/>
            <a:ext cx="4749265" cy="3166177"/>
          </a:xfrm>
          <a:prstGeom prst="rect">
            <a:avLst/>
          </a:prstGeom>
        </p:spPr>
      </p:pic>
    </p:spTree>
    <p:extLst>
      <p:ext uri="{BB962C8B-B14F-4D97-AF65-F5344CB8AC3E}">
        <p14:creationId xmlns:p14="http://schemas.microsoft.com/office/powerpoint/2010/main" val="295362405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9863" y="365125"/>
            <a:ext cx="11006253" cy="1325563"/>
          </a:xfrm>
        </p:spPr>
        <p:txBody>
          <a:bodyPr/>
          <a:lstStyle/>
          <a:p>
            <a:r>
              <a:rPr lang="en-US" dirty="0"/>
              <a:t>Algorithm Benchmarks– </a:t>
            </a:r>
            <a:r>
              <a:rPr lang="en-US" dirty="0" err="1"/>
              <a:t>AbnNrmMot</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39590"/>
            <a:ext cx="4727351" cy="3151567"/>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8628" y="1439589"/>
            <a:ext cx="4727351" cy="315156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67278" y="3706433"/>
            <a:ext cx="4727351" cy="3151567"/>
          </a:xfrm>
          <a:prstGeom prst="rect">
            <a:avLst/>
          </a:prstGeom>
        </p:spPr>
      </p:pic>
    </p:spTree>
    <p:extLst>
      <p:ext uri="{BB962C8B-B14F-4D97-AF65-F5344CB8AC3E}">
        <p14:creationId xmlns:p14="http://schemas.microsoft.com/office/powerpoint/2010/main" val="19205185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Landscape of EEGs – Annotations</a:t>
            </a:r>
            <a:endParaRPr lang="en-US" dirty="0">
              <a:latin typeface="Arial" panose="020B0604020202020204" pitchFamily="34" charset="0"/>
              <a:cs typeface="Arial" panose="020B0604020202020204" pitchFamily="34" charset="0"/>
            </a:endParaRPr>
          </a:p>
        </p:txBody>
      </p:sp>
      <p:grpSp>
        <p:nvGrpSpPr>
          <p:cNvPr id="9" name="Group 8"/>
          <p:cNvGrpSpPr/>
          <p:nvPr/>
        </p:nvGrpSpPr>
        <p:grpSpPr>
          <a:xfrm>
            <a:off x="2590131" y="1469952"/>
            <a:ext cx="7011735" cy="5388048"/>
            <a:chOff x="2365620" y="1196975"/>
            <a:chExt cx="7675398" cy="5854905"/>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5620" y="1196975"/>
              <a:ext cx="7675398" cy="5472716"/>
            </a:xfrm>
            <a:prstGeom prst="rect">
              <a:avLst/>
            </a:prstGeom>
          </p:spPr>
        </p:pic>
        <p:sp>
          <p:nvSpPr>
            <p:cNvPr id="8" name="TextBox 7"/>
            <p:cNvSpPr txBox="1"/>
            <p:nvPr/>
          </p:nvSpPr>
          <p:spPr>
            <a:xfrm>
              <a:off x="2667817" y="6683991"/>
              <a:ext cx="7071005" cy="367889"/>
            </a:xfrm>
            <a:prstGeom prst="rect">
              <a:avLst/>
            </a:prstGeom>
            <a:noFill/>
          </p:spPr>
          <p:txBody>
            <a:bodyPr wrap="square" rtlCol="0">
              <a:spAutoFit/>
            </a:bodyPr>
            <a:lstStyle/>
            <a:p>
              <a:r>
                <a:rPr lang="en-US" sz="800" dirty="0" err="1">
                  <a:latin typeface="Arial" panose="020B0604020202020204" pitchFamily="34" charset="0"/>
                  <a:cs typeface="Arial" panose="020B0604020202020204" pitchFamily="34" charset="0"/>
                </a:rPr>
                <a:t>Halford</a:t>
              </a:r>
              <a:r>
                <a:rPr lang="en-US" sz="800" dirty="0">
                  <a:latin typeface="Arial" panose="020B0604020202020204" pitchFamily="34" charset="0"/>
                  <a:cs typeface="Arial" panose="020B0604020202020204" pitchFamily="34" charset="0"/>
                </a:rPr>
                <a:t>, J. J., </a:t>
              </a:r>
              <a:r>
                <a:rPr lang="en-US" sz="800" dirty="0" err="1">
                  <a:latin typeface="Arial" panose="020B0604020202020204" pitchFamily="34" charset="0"/>
                  <a:cs typeface="Arial" panose="020B0604020202020204" pitchFamily="34" charset="0"/>
                </a:rPr>
                <a:t>Shiau</a:t>
              </a:r>
              <a:r>
                <a:rPr lang="en-US" sz="800" dirty="0">
                  <a:latin typeface="Arial" panose="020B0604020202020204" pitchFamily="34" charset="0"/>
                  <a:cs typeface="Arial" panose="020B0604020202020204" pitchFamily="34" charset="0"/>
                </a:rPr>
                <a:t>, D., </a:t>
              </a:r>
              <a:r>
                <a:rPr lang="en-US" sz="800" dirty="0" err="1">
                  <a:latin typeface="Arial" panose="020B0604020202020204" pitchFamily="34" charset="0"/>
                  <a:cs typeface="Arial" panose="020B0604020202020204" pitchFamily="34" charset="0"/>
                </a:rPr>
                <a:t>Desrochers</a:t>
              </a:r>
              <a:r>
                <a:rPr lang="en-US" sz="800" dirty="0">
                  <a:latin typeface="Arial" panose="020B0604020202020204" pitchFamily="34" charset="0"/>
                  <a:cs typeface="Arial" panose="020B0604020202020204" pitchFamily="34" charset="0"/>
                </a:rPr>
                <a:t>, J. A., </a:t>
              </a:r>
              <a:r>
                <a:rPr lang="en-US" sz="800" dirty="0" err="1">
                  <a:latin typeface="Arial" panose="020B0604020202020204" pitchFamily="34" charset="0"/>
                  <a:cs typeface="Arial" panose="020B0604020202020204" pitchFamily="34" charset="0"/>
                </a:rPr>
                <a:t>Kolls</a:t>
              </a:r>
              <a:r>
                <a:rPr lang="en-US" sz="800" dirty="0">
                  <a:latin typeface="Arial" panose="020B0604020202020204" pitchFamily="34" charset="0"/>
                  <a:cs typeface="Arial" panose="020B0604020202020204" pitchFamily="34" charset="0"/>
                </a:rPr>
                <a:t>, B. J., Dean, B. C., Waters, C. G., ... &amp; Sinha, S. R. (2015). Inter-rater agreement on identification of electrographic seizures and periodic discharges in ICU EEG recordings. </a:t>
              </a:r>
              <a:r>
                <a:rPr lang="en-US" sz="800" i="1" dirty="0">
                  <a:latin typeface="Arial" panose="020B0604020202020204" pitchFamily="34" charset="0"/>
                  <a:cs typeface="Arial" panose="020B0604020202020204" pitchFamily="34" charset="0"/>
                </a:rPr>
                <a:t>Clinical Neurophysiology</a:t>
              </a:r>
              <a:r>
                <a:rPr lang="en-US" sz="800" dirty="0">
                  <a:latin typeface="Arial" panose="020B0604020202020204" pitchFamily="34" charset="0"/>
                  <a:cs typeface="Arial" panose="020B0604020202020204" pitchFamily="34" charset="0"/>
                </a:rPr>
                <a:t>, </a:t>
              </a:r>
              <a:r>
                <a:rPr lang="en-US" sz="800" i="1" dirty="0">
                  <a:latin typeface="Arial" panose="020B0604020202020204" pitchFamily="34" charset="0"/>
                  <a:cs typeface="Arial" panose="020B0604020202020204" pitchFamily="34" charset="0"/>
                </a:rPr>
                <a:t>126</a:t>
              </a:r>
              <a:r>
                <a:rPr lang="en-US" sz="800" dirty="0">
                  <a:latin typeface="Arial" panose="020B0604020202020204" pitchFamily="34" charset="0"/>
                  <a:cs typeface="Arial" panose="020B0604020202020204" pitchFamily="34" charset="0"/>
                </a:rPr>
                <a:t>(9), 1661-1669.</a:t>
              </a:r>
            </a:p>
          </p:txBody>
        </p:sp>
      </p:grpSp>
    </p:spTree>
    <p:extLst>
      <p:ext uri="{BB962C8B-B14F-4D97-AF65-F5344CB8AC3E}">
        <p14:creationId xmlns:p14="http://schemas.microsoft.com/office/powerpoint/2010/main" val="359961143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9863" y="365125"/>
            <a:ext cx="11006253" cy="1325563"/>
          </a:xfrm>
        </p:spPr>
        <p:txBody>
          <a:bodyPr/>
          <a:lstStyle/>
          <a:p>
            <a:r>
              <a:rPr lang="en-US" dirty="0"/>
              <a:t>Algorithm Benchmarks– LDA (</a:t>
            </a:r>
            <a:r>
              <a:rPr lang="en-US" dirty="0" err="1"/>
              <a:t>AbnNrmSzr</a:t>
            </a:r>
            <a:r>
              <a:rPr lang="en-US" dirty="0"/>
              <a:t>)</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21058" y="1690686"/>
            <a:ext cx="4008576" cy="3474099"/>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8576" y="1690686"/>
            <a:ext cx="4050116" cy="34741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90688"/>
            <a:ext cx="4008576" cy="3474099"/>
          </a:xfrm>
          <a:prstGeom prst="rect">
            <a:avLst/>
          </a:prstGeom>
        </p:spPr>
      </p:pic>
    </p:spTree>
    <p:extLst>
      <p:ext uri="{BB962C8B-B14F-4D97-AF65-F5344CB8AC3E}">
        <p14:creationId xmlns:p14="http://schemas.microsoft.com/office/powerpoint/2010/main" val="230398962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UBM-TVM: </a:t>
            </a:r>
            <a:r>
              <a:rPr lang="en-US" dirty="0" err="1"/>
              <a:t>AbnNrm</a:t>
            </a:r>
            <a:r>
              <a:rPr lang="en-US" dirty="0"/>
              <a:t> – </a:t>
            </a:r>
            <a:r>
              <a:rPr lang="en-US" dirty="0" err="1"/>
              <a:t>AbnMot</a:t>
            </a:r>
            <a:r>
              <a:rPr lang="en-US" dirty="0"/>
              <a:t> mix 16</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0894" y="1451479"/>
            <a:ext cx="5491106" cy="4927019"/>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894" y="1451479"/>
            <a:ext cx="5491106" cy="4927019"/>
          </a:xfrm>
          <a:prstGeom prst="rect">
            <a:avLst/>
          </a:prstGeom>
        </p:spPr>
      </p:pic>
    </p:spTree>
    <p:extLst>
      <p:ext uri="{BB962C8B-B14F-4D97-AF65-F5344CB8AC3E}">
        <p14:creationId xmlns:p14="http://schemas.microsoft.com/office/powerpoint/2010/main" val="331885218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UBM-TVM: </a:t>
            </a:r>
            <a:r>
              <a:rPr lang="en-US" dirty="0" err="1"/>
              <a:t>SzrMot</a:t>
            </a:r>
            <a:r>
              <a:rPr lang="en-US" dirty="0"/>
              <a:t>– </a:t>
            </a:r>
            <a:r>
              <a:rPr lang="en-US" dirty="0" err="1"/>
              <a:t>NrmSzr</a:t>
            </a:r>
            <a:r>
              <a:rPr lang="en-US" dirty="0"/>
              <a:t> mix 8</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3035" y="1452262"/>
            <a:ext cx="5818965" cy="5221199"/>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117" y="1452263"/>
            <a:ext cx="5818965" cy="5221199"/>
          </a:xfrm>
          <a:prstGeom prst="rect">
            <a:avLst/>
          </a:prstGeom>
        </p:spPr>
      </p:pic>
    </p:spTree>
    <p:extLst>
      <p:ext uri="{BB962C8B-B14F-4D97-AF65-F5344CB8AC3E}">
        <p14:creationId xmlns:p14="http://schemas.microsoft.com/office/powerpoint/2010/main" val="324213827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UBM-TVM: </a:t>
            </a:r>
            <a:r>
              <a:rPr lang="en-US" dirty="0" err="1"/>
              <a:t>NrmSzrMot</a:t>
            </a:r>
            <a:r>
              <a:rPr lang="en-US" dirty="0"/>
              <a:t> – </a:t>
            </a:r>
            <a:r>
              <a:rPr lang="en-US" dirty="0" err="1"/>
              <a:t>NrmMot</a:t>
            </a:r>
            <a:r>
              <a:rPr lang="en-US" dirty="0"/>
              <a:t> @ 8</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05072" y="1450374"/>
            <a:ext cx="4786928" cy="319128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800" y="1450374"/>
            <a:ext cx="4634962" cy="3206482"/>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91775" y="3363686"/>
            <a:ext cx="4650158" cy="3191285"/>
          </a:xfrm>
          <a:prstGeom prst="rect">
            <a:avLst/>
          </a:prstGeom>
        </p:spPr>
      </p:pic>
      <p:sp>
        <p:nvSpPr>
          <p:cNvPr id="6" name="TextBox 5"/>
          <p:cNvSpPr txBox="1"/>
          <p:nvPr/>
        </p:nvSpPr>
        <p:spPr>
          <a:xfrm>
            <a:off x="0" y="4560849"/>
            <a:ext cx="2754351" cy="553998"/>
          </a:xfrm>
          <a:prstGeom prst="rect">
            <a:avLst/>
          </a:prstGeom>
          <a:noFill/>
        </p:spPr>
        <p:txBody>
          <a:bodyPr wrap="square" rtlCol="0">
            <a:spAutoFit/>
          </a:bodyPr>
          <a:lstStyle/>
          <a:p>
            <a:r>
              <a:rPr lang="en-US" sz="3000" dirty="0"/>
              <a:t>Closest-Aligned</a:t>
            </a:r>
          </a:p>
        </p:txBody>
      </p:sp>
      <p:sp>
        <p:nvSpPr>
          <p:cNvPr id="7" name="TextBox 6"/>
          <p:cNvSpPr txBox="1"/>
          <p:nvPr/>
        </p:nvSpPr>
        <p:spPr>
          <a:xfrm>
            <a:off x="9110547" y="4559830"/>
            <a:ext cx="2984810" cy="553998"/>
          </a:xfrm>
          <a:prstGeom prst="rect">
            <a:avLst/>
          </a:prstGeom>
          <a:noFill/>
        </p:spPr>
        <p:txBody>
          <a:bodyPr wrap="square" rtlCol="0">
            <a:spAutoFit/>
          </a:bodyPr>
          <a:lstStyle/>
          <a:p>
            <a:r>
              <a:rPr lang="en-US" sz="3000" dirty="0"/>
              <a:t>Closest-Divergent</a:t>
            </a:r>
          </a:p>
        </p:txBody>
      </p:sp>
      <p:sp>
        <p:nvSpPr>
          <p:cNvPr id="8" name="TextBox 7"/>
          <p:cNvSpPr txBox="1"/>
          <p:nvPr/>
        </p:nvSpPr>
        <p:spPr>
          <a:xfrm>
            <a:off x="4724449" y="6354341"/>
            <a:ext cx="2984810" cy="553998"/>
          </a:xfrm>
          <a:prstGeom prst="rect">
            <a:avLst/>
          </a:prstGeom>
          <a:noFill/>
        </p:spPr>
        <p:txBody>
          <a:bodyPr wrap="square" rtlCol="0">
            <a:spAutoFit/>
          </a:bodyPr>
          <a:lstStyle/>
          <a:p>
            <a:r>
              <a:rPr lang="en-US" sz="3000" dirty="0"/>
              <a:t>Furthest-Aligned</a:t>
            </a:r>
          </a:p>
        </p:txBody>
      </p:sp>
    </p:spTree>
    <p:extLst>
      <p:ext uri="{BB962C8B-B14F-4D97-AF65-F5344CB8AC3E}">
        <p14:creationId xmlns:p14="http://schemas.microsoft.com/office/powerpoint/2010/main" val="374702820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UBM-TVM: </a:t>
            </a:r>
            <a:r>
              <a:rPr lang="en-US" dirty="0" err="1"/>
              <a:t>NrmSzrMot</a:t>
            </a:r>
            <a:r>
              <a:rPr lang="en-US" dirty="0"/>
              <a:t> – </a:t>
            </a:r>
            <a:r>
              <a:rPr lang="en-US" dirty="0" err="1"/>
              <a:t>NrmMot</a:t>
            </a:r>
            <a:r>
              <a:rPr lang="en-US" dirty="0"/>
              <a:t> @ 8</a:t>
            </a:r>
          </a:p>
        </p:txBody>
      </p:sp>
      <p:sp>
        <p:nvSpPr>
          <p:cNvPr id="6" name="TextBox 5"/>
          <p:cNvSpPr txBox="1"/>
          <p:nvPr/>
        </p:nvSpPr>
        <p:spPr>
          <a:xfrm>
            <a:off x="1556500" y="5393903"/>
            <a:ext cx="3081452" cy="553998"/>
          </a:xfrm>
          <a:prstGeom prst="rect">
            <a:avLst/>
          </a:prstGeom>
          <a:noFill/>
        </p:spPr>
        <p:txBody>
          <a:bodyPr wrap="square" rtlCol="0">
            <a:spAutoFit/>
          </a:bodyPr>
          <a:lstStyle/>
          <a:p>
            <a:r>
              <a:rPr lang="en-US" sz="3000" dirty="0" err="1"/>
              <a:t>NrmSzrMot</a:t>
            </a:r>
            <a:r>
              <a:rPr lang="en-US" sz="3000" dirty="0"/>
              <a:t> - Base</a:t>
            </a:r>
          </a:p>
        </p:txBody>
      </p:sp>
      <p:sp>
        <p:nvSpPr>
          <p:cNvPr id="7" name="TextBox 6"/>
          <p:cNvSpPr txBox="1"/>
          <p:nvPr/>
        </p:nvSpPr>
        <p:spPr>
          <a:xfrm>
            <a:off x="7794833" y="5406698"/>
            <a:ext cx="2984810" cy="553998"/>
          </a:xfrm>
          <a:prstGeom prst="rect">
            <a:avLst/>
          </a:prstGeom>
          <a:noFill/>
        </p:spPr>
        <p:txBody>
          <a:bodyPr wrap="square" rtlCol="0">
            <a:spAutoFit/>
          </a:bodyPr>
          <a:lstStyle/>
          <a:p>
            <a:r>
              <a:rPr lang="en-US" sz="3000" dirty="0" err="1"/>
              <a:t>NrmMot</a:t>
            </a:r>
            <a:r>
              <a:rPr lang="en-US" sz="3000" dirty="0"/>
              <a:t> - Target</a:t>
            </a: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12" y="1406698"/>
            <a:ext cx="5971429" cy="4000000"/>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2476" y="1406698"/>
            <a:ext cx="5809524" cy="4000000"/>
          </a:xfrm>
          <a:prstGeom prst="rect">
            <a:avLst/>
          </a:prstGeom>
        </p:spPr>
      </p:pic>
    </p:spTree>
    <p:extLst>
      <p:ext uri="{BB962C8B-B14F-4D97-AF65-F5344CB8AC3E}">
        <p14:creationId xmlns:p14="http://schemas.microsoft.com/office/powerpoint/2010/main" val="202106994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UBM-TVM: </a:t>
            </a:r>
            <a:r>
              <a:rPr lang="en-US" dirty="0" err="1"/>
              <a:t>NrmSzrMot</a:t>
            </a:r>
            <a:r>
              <a:rPr lang="en-US" dirty="0"/>
              <a:t> – </a:t>
            </a:r>
            <a:r>
              <a:rPr lang="en-US" dirty="0" err="1"/>
              <a:t>NrmMot</a:t>
            </a:r>
            <a:r>
              <a:rPr lang="en-US" dirty="0"/>
              <a:t> @ 32</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1371600"/>
            <a:ext cx="10058400" cy="5486400"/>
          </a:xfrm>
          <a:prstGeom prst="rect">
            <a:avLst/>
          </a:prstGeom>
        </p:spPr>
      </p:pic>
    </p:spTree>
    <p:extLst>
      <p:ext uri="{BB962C8B-B14F-4D97-AF65-F5344CB8AC3E}">
        <p14:creationId xmlns:p14="http://schemas.microsoft.com/office/powerpoint/2010/main" val="429483177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UBM-TVM: </a:t>
            </a:r>
            <a:r>
              <a:rPr lang="en-US" dirty="0" err="1"/>
              <a:t>NrmSzrMot</a:t>
            </a:r>
            <a:r>
              <a:rPr lang="en-US" dirty="0"/>
              <a:t> – </a:t>
            </a:r>
            <a:r>
              <a:rPr lang="en-US" dirty="0" err="1"/>
              <a:t>NrmMot</a:t>
            </a:r>
            <a:r>
              <a:rPr lang="en-US" dirty="0"/>
              <a:t> @ 32</a:t>
            </a:r>
          </a:p>
        </p:txBody>
      </p:sp>
      <p:sp>
        <p:nvSpPr>
          <p:cNvPr id="4" name="TextBox 3"/>
          <p:cNvSpPr txBox="1"/>
          <p:nvPr/>
        </p:nvSpPr>
        <p:spPr>
          <a:xfrm>
            <a:off x="0" y="4560849"/>
            <a:ext cx="3166946" cy="553998"/>
          </a:xfrm>
          <a:prstGeom prst="rect">
            <a:avLst/>
          </a:prstGeom>
          <a:noFill/>
        </p:spPr>
        <p:txBody>
          <a:bodyPr wrap="square" rtlCol="0">
            <a:spAutoFit/>
          </a:bodyPr>
          <a:lstStyle/>
          <a:p>
            <a:r>
              <a:rPr lang="en-US" sz="3000" dirty="0"/>
              <a:t>Closest-Divergent</a:t>
            </a:r>
          </a:p>
        </p:txBody>
      </p:sp>
      <p:sp>
        <p:nvSpPr>
          <p:cNvPr id="5" name="TextBox 4"/>
          <p:cNvSpPr txBox="1"/>
          <p:nvPr/>
        </p:nvSpPr>
        <p:spPr>
          <a:xfrm>
            <a:off x="9110547" y="4559830"/>
            <a:ext cx="2984810" cy="553998"/>
          </a:xfrm>
          <a:prstGeom prst="rect">
            <a:avLst/>
          </a:prstGeom>
          <a:noFill/>
        </p:spPr>
        <p:txBody>
          <a:bodyPr wrap="square" rtlCol="0">
            <a:spAutoFit/>
          </a:bodyPr>
          <a:lstStyle/>
          <a:p>
            <a:r>
              <a:rPr lang="en-US" sz="3000" dirty="0"/>
              <a:t>Closest-Divergent</a:t>
            </a:r>
          </a:p>
        </p:txBody>
      </p:sp>
      <p:sp>
        <p:nvSpPr>
          <p:cNvPr id="6" name="TextBox 5"/>
          <p:cNvSpPr txBox="1"/>
          <p:nvPr/>
        </p:nvSpPr>
        <p:spPr>
          <a:xfrm>
            <a:off x="4724449" y="6354341"/>
            <a:ext cx="2984810" cy="553998"/>
          </a:xfrm>
          <a:prstGeom prst="rect">
            <a:avLst/>
          </a:prstGeom>
          <a:noFill/>
        </p:spPr>
        <p:txBody>
          <a:bodyPr wrap="square" rtlCol="0">
            <a:spAutoFit/>
          </a:bodyPr>
          <a:lstStyle/>
          <a:p>
            <a:r>
              <a:rPr lang="en-US" sz="3000" dirty="0"/>
              <a:t>Furthest-Aligned</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38771"/>
            <a:ext cx="5123018" cy="3221059"/>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6350" y="1338771"/>
            <a:ext cx="4834343" cy="3274877"/>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45792" y="3485199"/>
            <a:ext cx="4357785" cy="2956817"/>
          </a:xfrm>
          <a:prstGeom prst="rect">
            <a:avLst/>
          </a:prstGeom>
        </p:spPr>
      </p:pic>
    </p:spTree>
    <p:extLst>
      <p:ext uri="{BB962C8B-B14F-4D97-AF65-F5344CB8AC3E}">
        <p14:creationId xmlns:p14="http://schemas.microsoft.com/office/powerpoint/2010/main" val="399766767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was my contribution to science?</a:t>
            </a:r>
          </a:p>
        </p:txBody>
      </p:sp>
      <p:sp>
        <p:nvSpPr>
          <p:cNvPr id="3" name="TextBox 2"/>
          <p:cNvSpPr txBox="1"/>
          <p:nvPr/>
        </p:nvSpPr>
        <p:spPr>
          <a:xfrm>
            <a:off x="838201" y="2575932"/>
            <a:ext cx="10515599" cy="2400657"/>
          </a:xfrm>
          <a:prstGeom prst="rect">
            <a:avLst/>
          </a:prstGeom>
          <a:noFill/>
        </p:spPr>
        <p:txBody>
          <a:bodyPr wrap="square" rtlCol="0">
            <a:spAutoFit/>
          </a:bodyPr>
          <a:lstStyle/>
          <a:p>
            <a:r>
              <a:rPr lang="en-US" sz="3000" dirty="0"/>
              <a:t>I established I-Vectors as an acceptable technique for subject verification on EEG data. In doing so I was able to develop a technique that showed how, via mixtures, the classification occurred which provided insights otherwise obscured by the UBM on the nature of the EEG data itself.</a:t>
            </a:r>
          </a:p>
        </p:txBody>
      </p:sp>
    </p:spTree>
    <p:extLst>
      <p:ext uri="{BB962C8B-B14F-4D97-AF65-F5344CB8AC3E}">
        <p14:creationId xmlns:p14="http://schemas.microsoft.com/office/powerpoint/2010/main" val="20759580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Landscape of EEGs – Automation</a:t>
            </a:r>
          </a:p>
        </p:txBody>
      </p:sp>
      <p:grpSp>
        <p:nvGrpSpPr>
          <p:cNvPr id="7" name="Group 6"/>
          <p:cNvGrpSpPr/>
          <p:nvPr/>
        </p:nvGrpSpPr>
        <p:grpSpPr>
          <a:xfrm>
            <a:off x="1066800" y="1392987"/>
            <a:ext cx="10058400" cy="5227124"/>
            <a:chOff x="1066800" y="1397959"/>
            <a:chExt cx="10058400" cy="5227124"/>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1397959"/>
              <a:ext cx="10058400" cy="4878625"/>
            </a:xfrm>
            <a:prstGeom prst="rect">
              <a:avLst/>
            </a:prstGeom>
          </p:spPr>
        </p:pic>
        <p:sp>
          <p:nvSpPr>
            <p:cNvPr id="9" name="TextBox 8"/>
            <p:cNvSpPr txBox="1"/>
            <p:nvPr/>
          </p:nvSpPr>
          <p:spPr>
            <a:xfrm>
              <a:off x="3369290" y="6286529"/>
              <a:ext cx="5453420" cy="338554"/>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D.F. </a:t>
              </a:r>
              <a:r>
                <a:rPr lang="en-US" sz="800" dirty="0" err="1">
                  <a:latin typeface="Arial" panose="020B0604020202020204" pitchFamily="34" charset="0"/>
                  <a:cs typeface="Arial" panose="020B0604020202020204" pitchFamily="34" charset="0"/>
                </a:rPr>
                <a:t>Wulsin</a:t>
              </a:r>
              <a:r>
                <a:rPr lang="en-US" sz="800" dirty="0">
                  <a:latin typeface="Arial" panose="020B0604020202020204" pitchFamily="34" charset="0"/>
                  <a:cs typeface="Arial" panose="020B0604020202020204" pitchFamily="34" charset="0"/>
                </a:rPr>
                <a:t>, et al. \Modeling electroencephalography waveforms with semi-supervised deep belief nets: fast classification and anomaly measurement," Journal of Neural Engineering 8-3 (2011).</a:t>
              </a:r>
            </a:p>
          </p:txBody>
        </p:sp>
      </p:grpSp>
    </p:spTree>
    <p:extLst>
      <p:ext uri="{BB962C8B-B14F-4D97-AF65-F5344CB8AC3E}">
        <p14:creationId xmlns:p14="http://schemas.microsoft.com/office/powerpoint/2010/main" val="4005709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Motivation</a:t>
            </a:r>
          </a:p>
        </p:txBody>
      </p:sp>
      <p:sp>
        <p:nvSpPr>
          <p:cNvPr id="4" name="Content Placeholder 3"/>
          <p:cNvSpPr>
            <a:spLocks noGrp="1"/>
          </p:cNvSpPr>
          <p:nvPr>
            <p:ph idx="1"/>
          </p:nvPr>
        </p:nvSpPr>
        <p:spPr/>
        <p:txBody>
          <a:bodyPr/>
          <a:lstStyle/>
          <a:p>
            <a:r>
              <a:rPr lang="en-US" dirty="0"/>
              <a:t>Each condition has its own algorithms, datasets, and features</a:t>
            </a:r>
          </a:p>
          <a:p>
            <a:r>
              <a:rPr lang="en-US" dirty="0"/>
              <a:t>Clinicians cannot provide enough data</a:t>
            </a:r>
          </a:p>
          <a:p>
            <a:r>
              <a:rPr lang="en-US" dirty="0"/>
              <a:t>We want to develop cohort retrieval</a:t>
            </a:r>
          </a:p>
          <a:p>
            <a:r>
              <a:rPr lang="en-US" dirty="0"/>
              <a:t>Our understanding of EEGs is closer to the start than the end</a:t>
            </a:r>
          </a:p>
          <a:p>
            <a:endParaRPr lang="en-US" dirty="0"/>
          </a:p>
          <a:p>
            <a:endParaRPr lang="en-US" dirty="0"/>
          </a:p>
          <a:p>
            <a:endParaRPr lang="en-US" dirty="0"/>
          </a:p>
        </p:txBody>
      </p:sp>
    </p:spTree>
    <p:extLst>
      <p:ext uri="{BB962C8B-B14F-4D97-AF65-F5344CB8AC3E}">
        <p14:creationId xmlns:p14="http://schemas.microsoft.com/office/powerpoint/2010/main" val="100328829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7888</TotalTime>
  <Words>6030</Words>
  <Application>Microsoft Office PowerPoint</Application>
  <PresentationFormat>Widescreen</PresentationFormat>
  <Paragraphs>443</Paragraphs>
  <Slides>77</Slides>
  <Notes>57</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2</vt:i4>
      </vt:variant>
      <vt:variant>
        <vt:lpstr>Slide Titles</vt:lpstr>
      </vt:variant>
      <vt:variant>
        <vt:i4>77</vt:i4>
      </vt:variant>
    </vt:vector>
  </HeadingPairs>
  <TitlesOfParts>
    <vt:vector size="83" baseType="lpstr">
      <vt:lpstr>Arial</vt:lpstr>
      <vt:lpstr>Calibri</vt:lpstr>
      <vt:lpstr>Cambria Math</vt:lpstr>
      <vt:lpstr>Office Theme</vt:lpstr>
      <vt:lpstr>Acrobat Document</vt:lpstr>
      <vt:lpstr>Adobe Acrobat Document</vt:lpstr>
      <vt:lpstr>Applications and Statistical Modeling of Electroencephalograms using Identity Vectors</vt:lpstr>
      <vt:lpstr>Introduction</vt:lpstr>
      <vt:lpstr>Introduction</vt:lpstr>
      <vt:lpstr>Outline</vt:lpstr>
      <vt:lpstr>Landscape of EEGs – </vt:lpstr>
      <vt:lpstr>Landscape of EEGs - BCIs</vt:lpstr>
      <vt:lpstr>Landscape of EEGs – Annotations</vt:lpstr>
      <vt:lpstr>Landscape of EEGs – Automation</vt:lpstr>
      <vt:lpstr>Motivation</vt:lpstr>
      <vt:lpstr>Motivation – Data</vt:lpstr>
      <vt:lpstr>Motivation – Features</vt:lpstr>
      <vt:lpstr>Motivation – Identity Vectors</vt:lpstr>
      <vt:lpstr>Methods</vt:lpstr>
      <vt:lpstr>Methods – Universal Background Model</vt:lpstr>
      <vt:lpstr>Methods – Universal Background Model</vt:lpstr>
      <vt:lpstr>Methods – Universal Background Model</vt:lpstr>
      <vt:lpstr>Methods – Total Variability Matrix</vt:lpstr>
      <vt:lpstr>Methods – Total Variability Matrix</vt:lpstr>
      <vt:lpstr>Methods – Total Variability Matrix</vt:lpstr>
      <vt:lpstr>Methods – Identity Vector</vt:lpstr>
      <vt:lpstr>Methods – Gaussian Mixture Model</vt:lpstr>
      <vt:lpstr>Methods – Mahalanobis Distance</vt:lpstr>
      <vt:lpstr>Methods – Metrics</vt:lpstr>
      <vt:lpstr>Research Aims</vt:lpstr>
      <vt:lpstr>Experiments</vt:lpstr>
      <vt:lpstr>Experiment 1: I-Vector Development</vt:lpstr>
      <vt:lpstr>Experiment 2: Protocol Replication</vt:lpstr>
      <vt:lpstr>PowerPoint Presentation</vt:lpstr>
      <vt:lpstr>Experiment 3: Parameter Sweeps</vt:lpstr>
      <vt:lpstr>Experiment 3: Parameter Sweeps</vt:lpstr>
      <vt:lpstr>Experiment 3: Parameter Sweeps</vt:lpstr>
      <vt:lpstr>Experiment 3: Parameter Sweeps</vt:lpstr>
      <vt:lpstr>Experiment 3: Parameter Sweeps</vt:lpstr>
      <vt:lpstr>Experiment 4: Algorithm Benchmarks</vt:lpstr>
      <vt:lpstr>Experiment 4: Algorithm Benchmarks</vt:lpstr>
      <vt:lpstr>Experiment 4: Algorithm Benchmarks</vt:lpstr>
      <vt:lpstr>Experiment 4: Algorithm Benchmarks</vt:lpstr>
      <vt:lpstr>Experiment 4: Algorithm Benchmarks</vt:lpstr>
      <vt:lpstr>Experiment 5: UBM-TVM Relationship</vt:lpstr>
      <vt:lpstr>Experiment 5: UBM-TVM Relationship</vt:lpstr>
      <vt:lpstr>Experiment 5: UBM-TVM Relationship</vt:lpstr>
      <vt:lpstr>Experiment 5: UBM-TVM Relationship</vt:lpstr>
      <vt:lpstr>Experiment 5: UBM-TVM Relationship</vt:lpstr>
      <vt:lpstr>Experiment 5: UBM-TVM Relationship</vt:lpstr>
      <vt:lpstr>Experiment 5: UBM-TVM Relationship</vt:lpstr>
      <vt:lpstr>Experiment 5: UBM-TVM Relationship</vt:lpstr>
      <vt:lpstr>Significance</vt:lpstr>
      <vt:lpstr>Future Efforts</vt:lpstr>
      <vt:lpstr>PowerPoint Presentation</vt:lpstr>
      <vt:lpstr>Research Aims – RA1</vt:lpstr>
      <vt:lpstr>Research Aims – RA2</vt:lpstr>
      <vt:lpstr>Research Aims – RA3</vt:lpstr>
      <vt:lpstr>Landscape of EEGs – Seizures</vt:lpstr>
      <vt:lpstr>Landscape of EEGs – Sleep</vt:lpstr>
      <vt:lpstr>Landscape of EEGs – Clinicians</vt:lpstr>
      <vt:lpstr>Channels – Original to Slim</vt:lpstr>
      <vt:lpstr>Experiment 5: UBM-TVM Relationship</vt:lpstr>
      <vt:lpstr>La Rocca’s Results</vt:lpstr>
      <vt:lpstr>La Rocca’s Results</vt:lpstr>
      <vt:lpstr>La Rocca’s Results</vt:lpstr>
      <vt:lpstr>I-Vector Development</vt:lpstr>
      <vt:lpstr>I-Vector Development</vt:lpstr>
      <vt:lpstr>Baum Welch Statistics</vt:lpstr>
      <vt:lpstr>Baum Welch Statistics</vt:lpstr>
      <vt:lpstr>UBM Training – Stable UBMs</vt:lpstr>
      <vt:lpstr>Parameter Sweeps – Initial TUHEEG</vt:lpstr>
      <vt:lpstr>Parameter Sweeps - PNET</vt:lpstr>
      <vt:lpstr>Algorithm Benchmarks– AbnNrmSzr</vt:lpstr>
      <vt:lpstr>Algorithm Benchmarks– AbnNrmMot</vt:lpstr>
      <vt:lpstr>Algorithm Benchmarks– LDA (AbnNrmSzr)</vt:lpstr>
      <vt:lpstr>UBM-TVM: AbnNrm – AbnMot mix 16</vt:lpstr>
      <vt:lpstr>UBM-TVM: SzrMot– NrmSzr mix 8</vt:lpstr>
      <vt:lpstr>UBM-TVM: NrmSzrMot – NrmMot @ 8</vt:lpstr>
      <vt:lpstr>UBM-TVM: NrmSzrMot – NrmMot @ 8</vt:lpstr>
      <vt:lpstr>UBM-TVM: NrmSzrMot – NrmMot @ 32</vt:lpstr>
      <vt:lpstr>UBM-TVM: NrmSzrMot – NrmMot @ 32</vt:lpstr>
      <vt:lpstr>What was my contribution to science?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EMW</dc:creator>
  <cp:lastModifiedBy>NIL</cp:lastModifiedBy>
  <cp:revision>424</cp:revision>
  <dcterms:created xsi:type="dcterms:W3CDTF">2019-02-09T22:07:38Z</dcterms:created>
  <dcterms:modified xsi:type="dcterms:W3CDTF">2019-04-04T14:37:30Z</dcterms:modified>
</cp:coreProperties>
</file>