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518" r:id="rId2"/>
    <p:sldId id="1263" r:id="rId3"/>
    <p:sldId id="1426" r:id="rId4"/>
    <p:sldId id="1348" r:id="rId5"/>
    <p:sldId id="1372" r:id="rId6"/>
    <p:sldId id="1427" r:id="rId7"/>
    <p:sldId id="1371" r:id="rId8"/>
    <p:sldId id="1378" r:id="rId9"/>
    <p:sldId id="1422" r:id="rId10"/>
    <p:sldId id="1016" r:id="rId11"/>
    <p:sldId id="1377" r:id="rId12"/>
    <p:sldId id="1380" r:id="rId13"/>
    <p:sldId id="1379" r:id="rId14"/>
    <p:sldId id="1381" r:id="rId15"/>
    <p:sldId id="1283" r:id="rId16"/>
    <p:sldId id="1314" r:id="rId17"/>
    <p:sldId id="1313" r:id="rId18"/>
    <p:sldId id="1315" r:id="rId19"/>
    <p:sldId id="1321" r:id="rId20"/>
    <p:sldId id="1428" r:id="rId21"/>
    <p:sldId id="1424" r:id="rId22"/>
    <p:sldId id="1319" r:id="rId23"/>
    <p:sldId id="1320" r:id="rId24"/>
    <p:sldId id="1383" r:id="rId25"/>
    <p:sldId id="1384" r:id="rId26"/>
    <p:sldId id="1423" r:id="rId27"/>
    <p:sldId id="1385" r:id="rId28"/>
    <p:sldId id="1386" r:id="rId29"/>
    <p:sldId id="1387" r:id="rId30"/>
    <p:sldId id="1389" r:id="rId31"/>
    <p:sldId id="1390" r:id="rId32"/>
    <p:sldId id="1391" r:id="rId33"/>
    <p:sldId id="1416" r:id="rId34"/>
    <p:sldId id="1369" r:id="rId35"/>
    <p:sldId id="1399" r:id="rId36"/>
    <p:sldId id="1400" r:id="rId37"/>
    <p:sldId id="1401" r:id="rId38"/>
    <p:sldId id="1406" r:id="rId39"/>
    <p:sldId id="1392" r:id="rId40"/>
    <p:sldId id="1394" r:id="rId41"/>
    <p:sldId id="1393" r:id="rId42"/>
    <p:sldId id="1395" r:id="rId43"/>
    <p:sldId id="1396" r:id="rId44"/>
    <p:sldId id="1397" r:id="rId45"/>
    <p:sldId id="1402" r:id="rId46"/>
    <p:sldId id="1404" r:id="rId47"/>
    <p:sldId id="1405" r:id="rId48"/>
    <p:sldId id="1403" r:id="rId49"/>
    <p:sldId id="1430" r:id="rId50"/>
    <p:sldId id="1417" r:id="rId51"/>
    <p:sldId id="1425" r:id="rId52"/>
    <p:sldId id="1418" r:id="rId53"/>
    <p:sldId id="1419" r:id="rId54"/>
    <p:sldId id="1420" r:id="rId55"/>
    <p:sldId id="1410" r:id="rId56"/>
    <p:sldId id="1411" r:id="rId57"/>
    <p:sldId id="1413" r:id="rId58"/>
    <p:sldId id="1409" r:id="rId59"/>
    <p:sldId id="1414" r:id="rId60"/>
    <p:sldId id="1421" r:id="rId61"/>
    <p:sldId id="1415" r:id="rId62"/>
    <p:sldId id="1365" r:id="rId63"/>
    <p:sldId id="1366" r:id="rId64"/>
    <p:sldId id="1429" r:id="rId65"/>
    <p:sldId id="1368" r:id="rId66"/>
    <p:sldId id="1355" r:id="rId67"/>
  </p:sldIdLst>
  <p:sldSz cx="12192000" cy="6858000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00"/>
    <a:srgbClr val="FFFFFF"/>
    <a:srgbClr val="A50021"/>
    <a:srgbClr val="A0ECFE"/>
    <a:srgbClr val="C4DF21"/>
    <a:srgbClr val="9D1A33"/>
    <a:srgbClr val="BBE0E3"/>
    <a:srgbClr val="FF33CC"/>
    <a:srgbClr val="B0E8EE"/>
    <a:srgbClr val="FEFA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2" autoAdjust="0"/>
    <p:restoredTop sz="80297" autoAdjust="0"/>
  </p:normalViewPr>
  <p:slideViewPr>
    <p:cSldViewPr snapToGrid="0">
      <p:cViewPr varScale="1">
        <p:scale>
          <a:sx n="50" d="100"/>
          <a:sy n="50" d="100"/>
        </p:scale>
        <p:origin x="1252" y="68"/>
      </p:cViewPr>
      <p:guideLst>
        <p:guide orient="horz" pos="2208"/>
        <p:guide pos="3816"/>
      </p:guideLst>
    </p:cSldViewPr>
  </p:slideViewPr>
  <p:outlineViewPr>
    <p:cViewPr>
      <p:scale>
        <a:sx n="33" d="100"/>
        <a:sy n="33" d="100"/>
      </p:scale>
      <p:origin x="0" y="-1462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C00A50-FCB9-4FA1-8728-29D9FE970129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A882D4-EE47-4A09-8EF5-5F75040858F2}">
      <dgm:prSet phldrT="[Text]" custT="1"/>
      <dgm:spPr>
        <a:noFill/>
        <a:ln w="19050"/>
      </dgm:spPr>
      <dgm:t>
        <a:bodyPr/>
        <a:lstStyle/>
        <a:p>
          <a:r>
            <a:rPr lang="en-US" sz="2400" dirty="0">
              <a:solidFill>
                <a:schemeClr val="tx1"/>
              </a:solidFill>
            </a:rPr>
            <a:t>Nonstationary</a:t>
          </a:r>
          <a:r>
            <a:rPr lang="en-US" sz="2400" dirty="0"/>
            <a:t> </a:t>
          </a:r>
          <a:r>
            <a:rPr lang="en-US" sz="2400" dirty="0">
              <a:solidFill>
                <a:schemeClr val="tx1"/>
              </a:solidFill>
            </a:rPr>
            <a:t>signal </a:t>
          </a:r>
        </a:p>
        <a:p>
          <a:r>
            <a:rPr lang="en-US" sz="2400" dirty="0">
              <a:solidFill>
                <a:schemeClr val="tx1"/>
              </a:solidFill>
            </a:rPr>
            <a:t>time-frequency representation (TFR)</a:t>
          </a:r>
        </a:p>
      </dgm:t>
    </dgm:pt>
    <dgm:pt modelId="{EEF0C665-AE42-4E25-A3C2-BB01ED450E10}" type="parTrans" cxnId="{DC1D7D0E-119C-4451-A8F2-03EE034C8901}">
      <dgm:prSet/>
      <dgm:spPr/>
      <dgm:t>
        <a:bodyPr/>
        <a:lstStyle/>
        <a:p>
          <a:endParaRPr lang="en-US"/>
        </a:p>
      </dgm:t>
    </dgm:pt>
    <dgm:pt modelId="{D9293252-CE4B-404C-8A84-C249D7737F77}" type="sibTrans" cxnId="{DC1D7D0E-119C-4451-A8F2-03EE034C8901}">
      <dgm:prSet/>
      <dgm:spPr/>
      <dgm:t>
        <a:bodyPr/>
        <a:lstStyle/>
        <a:p>
          <a:endParaRPr lang="en-US"/>
        </a:p>
      </dgm:t>
    </dgm:pt>
    <dgm:pt modelId="{A9B5814A-AC64-4FC3-8929-E7017696DFFF}">
      <dgm:prSet phldrT="[Text]" custT="1"/>
      <dgm:spPr>
        <a:noFill/>
        <a:ln w="28575">
          <a:solidFill>
            <a:schemeClr val="tx1"/>
          </a:solidFill>
        </a:ln>
      </dgm:spPr>
      <dgm:t>
        <a:bodyPr/>
        <a:lstStyle/>
        <a:p>
          <a:r>
            <a:rPr lang="en-US" sz="2400" dirty="0">
              <a:solidFill>
                <a:schemeClr val="tx1"/>
              </a:solidFill>
            </a:rPr>
            <a:t>Linear</a:t>
          </a:r>
        </a:p>
      </dgm:t>
    </dgm:pt>
    <dgm:pt modelId="{02B6D775-4611-4DAF-9C9D-5E5EFAC1EDF1}" type="parTrans" cxnId="{A4627E3A-53EF-4147-95BA-B0A040FD4B63}">
      <dgm:prSet/>
      <dgm:spPr>
        <a:ln w="28575"/>
      </dgm:spPr>
      <dgm:t>
        <a:bodyPr/>
        <a:lstStyle/>
        <a:p>
          <a:endParaRPr lang="en-US"/>
        </a:p>
      </dgm:t>
    </dgm:pt>
    <dgm:pt modelId="{971B685C-73E0-4081-8C2D-996BF200A082}" type="sibTrans" cxnId="{A4627E3A-53EF-4147-95BA-B0A040FD4B63}">
      <dgm:prSet/>
      <dgm:spPr/>
      <dgm:t>
        <a:bodyPr/>
        <a:lstStyle/>
        <a:p>
          <a:endParaRPr lang="en-US"/>
        </a:p>
      </dgm:t>
    </dgm:pt>
    <dgm:pt modelId="{15C5923E-FD45-47F5-8213-8D5FD5E87A74}">
      <dgm:prSet phldrT="[Text]" custT="1"/>
      <dgm:spPr>
        <a:noFill/>
        <a:ln w="28575"/>
      </dgm:spPr>
      <dgm:t>
        <a:bodyPr/>
        <a:lstStyle/>
        <a:p>
          <a:r>
            <a:rPr lang="en-US" sz="2200" dirty="0">
              <a:solidFill>
                <a:schemeClr val="tx1"/>
              </a:solidFill>
            </a:rPr>
            <a:t>Short-</a:t>
          </a:r>
          <a:r>
            <a:rPr lang="en-US" sz="2200" baseline="0" dirty="0">
              <a:solidFill>
                <a:schemeClr val="tx1"/>
              </a:solidFill>
            </a:rPr>
            <a:t>time </a:t>
          </a:r>
          <a:r>
            <a:rPr lang="en-US" altLang="zh-CN" sz="2200" baseline="0" dirty="0">
              <a:solidFill>
                <a:schemeClr val="tx1"/>
              </a:solidFill>
            </a:rPr>
            <a:t>Fourier transform (STFT)</a:t>
          </a:r>
          <a:r>
            <a:rPr lang="en-US" sz="2200" baseline="0" dirty="0">
              <a:solidFill>
                <a:schemeClr val="tx1"/>
              </a:solidFill>
            </a:rPr>
            <a:t> </a:t>
          </a:r>
          <a:endParaRPr lang="en-US" sz="2200" dirty="0">
            <a:solidFill>
              <a:schemeClr val="tx1"/>
            </a:solidFill>
          </a:endParaRPr>
        </a:p>
      </dgm:t>
    </dgm:pt>
    <dgm:pt modelId="{6DB7CA8D-B49D-4306-8B9E-939869AEB4A5}" type="parTrans" cxnId="{B237F631-49C5-47B6-B8D1-DDC9CA78BCCB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B96FF7BD-636A-4C2C-8A00-E7D4DB0FD8C9}" type="sibTrans" cxnId="{B237F631-49C5-47B6-B8D1-DDC9CA78BCCB}">
      <dgm:prSet/>
      <dgm:spPr/>
      <dgm:t>
        <a:bodyPr/>
        <a:lstStyle/>
        <a:p>
          <a:endParaRPr lang="en-US"/>
        </a:p>
      </dgm:t>
    </dgm:pt>
    <dgm:pt modelId="{40B37749-7A6E-4480-9814-0EBC4CF585B0}">
      <dgm:prSet phldrT="[Text]" custT="1"/>
      <dgm:spPr>
        <a:noFill/>
        <a:ln w="28575">
          <a:solidFill>
            <a:schemeClr val="tx1"/>
          </a:solidFill>
        </a:ln>
      </dgm:spPr>
      <dgm:t>
        <a:bodyPr/>
        <a:lstStyle/>
        <a:p>
          <a:r>
            <a:rPr lang="en-US" sz="2200" dirty="0">
              <a:solidFill>
                <a:schemeClr val="tx1"/>
              </a:solidFill>
            </a:rPr>
            <a:t>Wavelet transform</a:t>
          </a:r>
        </a:p>
      </dgm:t>
    </dgm:pt>
    <dgm:pt modelId="{6FC27EB8-A4EA-4FEE-B666-88C53FC8F8E1}" type="parTrans" cxnId="{C8D61EAE-8B0D-4620-9E21-4B531C01E085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1507A92B-5B7B-4719-B6FF-F634861021FC}" type="sibTrans" cxnId="{C8D61EAE-8B0D-4620-9E21-4B531C01E085}">
      <dgm:prSet/>
      <dgm:spPr/>
      <dgm:t>
        <a:bodyPr/>
        <a:lstStyle/>
        <a:p>
          <a:endParaRPr lang="en-US"/>
        </a:p>
      </dgm:t>
    </dgm:pt>
    <dgm:pt modelId="{AFFA273E-D392-4E4F-8C89-A6FAB19157E2}">
      <dgm:prSet phldrT="[Text]" custT="1"/>
      <dgm:spPr>
        <a:noFill/>
        <a:ln w="28575">
          <a:solidFill>
            <a:schemeClr val="tx1"/>
          </a:solidFill>
        </a:ln>
      </dgm:spPr>
      <dgm:t>
        <a:bodyPr/>
        <a:lstStyle/>
        <a:p>
          <a:r>
            <a:rPr lang="en-US" altLang="zh-CN" sz="2400" dirty="0">
              <a:solidFill>
                <a:schemeClr val="tx1"/>
              </a:solidFill>
            </a:rPr>
            <a:t>Bilinear</a:t>
          </a:r>
          <a:endParaRPr lang="en-US" sz="2400" dirty="0">
            <a:solidFill>
              <a:schemeClr val="tx1"/>
            </a:solidFill>
          </a:endParaRPr>
        </a:p>
      </dgm:t>
    </dgm:pt>
    <dgm:pt modelId="{E21057B5-8D8D-4BE5-AA5C-772B17EE649A}" type="parTrans" cxnId="{91E6800C-E17D-456F-9EA3-E6622C28944E}">
      <dgm:prSet/>
      <dgm:spPr>
        <a:ln w="28575"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80B11078-3C6A-4626-AD5C-C0727DE002DA}" type="sibTrans" cxnId="{91E6800C-E17D-456F-9EA3-E6622C28944E}">
      <dgm:prSet/>
      <dgm:spPr/>
      <dgm:t>
        <a:bodyPr/>
        <a:lstStyle/>
        <a:p>
          <a:endParaRPr lang="en-US"/>
        </a:p>
      </dgm:t>
    </dgm:pt>
    <dgm:pt modelId="{5561C4CA-0DAC-483B-9956-930B61928FE0}">
      <dgm:prSet phldrT="[Text]" custT="1"/>
      <dgm:spPr>
        <a:noFill/>
        <a:ln w="28575"/>
      </dgm:spPr>
      <dgm:t>
        <a:bodyPr/>
        <a:lstStyle/>
        <a:p>
          <a:r>
            <a:rPr lang="en-US" sz="2200" dirty="0">
              <a:solidFill>
                <a:schemeClr val="tx1"/>
              </a:solidFill>
            </a:rPr>
            <a:t>Wigner-Ville distribution</a:t>
          </a:r>
        </a:p>
      </dgm:t>
    </dgm:pt>
    <dgm:pt modelId="{69B22D59-1561-44E9-BDF1-FF94E4BF8280}" type="parTrans" cxnId="{B837FF94-86B8-4279-B7E2-4AAF342D4E0A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6DD53FA0-067E-44A7-B4CC-9560F4DBA4BD}" type="sibTrans" cxnId="{B837FF94-86B8-4279-B7E2-4AAF342D4E0A}">
      <dgm:prSet/>
      <dgm:spPr/>
      <dgm:t>
        <a:bodyPr/>
        <a:lstStyle/>
        <a:p>
          <a:endParaRPr lang="en-US"/>
        </a:p>
      </dgm:t>
    </dgm:pt>
    <dgm:pt modelId="{E05D5CFB-39F1-461F-9DD8-1A2C3B78671A}">
      <dgm:prSet phldrT="[Text]" custT="1"/>
      <dgm:spPr>
        <a:noFill/>
        <a:ln w="28575">
          <a:solidFill>
            <a:schemeClr val="tx1"/>
          </a:solidFill>
        </a:ln>
      </dgm:spPr>
      <dgm:t>
        <a:bodyPr/>
        <a:lstStyle/>
        <a:p>
          <a:r>
            <a:rPr lang="en-US" sz="2200" dirty="0">
              <a:solidFill>
                <a:schemeClr val="tx1"/>
              </a:solidFill>
            </a:rPr>
            <a:t>Time-frequency kernel and Cohen’s class</a:t>
          </a:r>
        </a:p>
      </dgm:t>
    </dgm:pt>
    <dgm:pt modelId="{A07369F5-E3F7-42CE-9264-0931CA0F6EA7}" type="parTrans" cxnId="{933DD570-4DE5-49BB-9DBF-22146270E3A6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7C2C191C-5375-4090-9DC0-7129A82B20D1}" type="sibTrans" cxnId="{933DD570-4DE5-49BB-9DBF-22146270E3A6}">
      <dgm:prSet/>
      <dgm:spPr/>
      <dgm:t>
        <a:bodyPr/>
        <a:lstStyle/>
        <a:p>
          <a:endParaRPr lang="en-US"/>
        </a:p>
      </dgm:t>
    </dgm:pt>
    <dgm:pt modelId="{6A11DEFF-67C9-464C-A468-BA34FEF89CDC}" type="pres">
      <dgm:prSet presAssocID="{FAC00A50-FCB9-4FA1-8728-29D9FE970129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E764ED8-24C6-464F-B126-DC0D641EF51E}" type="pres">
      <dgm:prSet presAssocID="{FAC00A50-FCB9-4FA1-8728-29D9FE970129}" presName="hierFlow" presStyleCnt="0"/>
      <dgm:spPr/>
    </dgm:pt>
    <dgm:pt modelId="{3A128466-D325-43A2-B6FB-ECA0B6462A22}" type="pres">
      <dgm:prSet presAssocID="{FAC00A50-FCB9-4FA1-8728-29D9FE970129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D65A735F-5FA4-4A25-AE51-628AA7E8E3C7}" type="pres">
      <dgm:prSet presAssocID="{9AA882D4-EE47-4A09-8EF5-5F75040858F2}" presName="Name14" presStyleCnt="0"/>
      <dgm:spPr/>
    </dgm:pt>
    <dgm:pt modelId="{A036FFE9-D0F3-4CDF-AE67-A049965A302A}" type="pres">
      <dgm:prSet presAssocID="{9AA882D4-EE47-4A09-8EF5-5F75040858F2}" presName="level1Shape" presStyleLbl="node0" presStyleIdx="0" presStyleCnt="1" custScaleX="496632" custScaleY="134071" custLinFactNeighborX="7556" custLinFactNeighborY="-70921">
        <dgm:presLayoutVars>
          <dgm:chPref val="3"/>
        </dgm:presLayoutVars>
      </dgm:prSet>
      <dgm:spPr/>
    </dgm:pt>
    <dgm:pt modelId="{5C44BA21-2007-44E6-BB51-B69BB0EA281E}" type="pres">
      <dgm:prSet presAssocID="{9AA882D4-EE47-4A09-8EF5-5F75040858F2}" presName="hierChild2" presStyleCnt="0"/>
      <dgm:spPr/>
    </dgm:pt>
    <dgm:pt modelId="{5FA35989-8882-4BFB-9360-C35C1E08090B}" type="pres">
      <dgm:prSet presAssocID="{02B6D775-4611-4DAF-9C9D-5E5EFAC1EDF1}" presName="Name19" presStyleLbl="parChTrans1D2" presStyleIdx="0" presStyleCnt="2"/>
      <dgm:spPr/>
    </dgm:pt>
    <dgm:pt modelId="{1F03F88A-3593-443D-B5E7-6604ECD483FE}" type="pres">
      <dgm:prSet presAssocID="{A9B5814A-AC64-4FC3-8929-E7017696DFFF}" presName="Name21" presStyleCnt="0"/>
      <dgm:spPr/>
    </dgm:pt>
    <dgm:pt modelId="{61810F75-F5D7-4610-B972-8BDEA57B9A0C}" type="pres">
      <dgm:prSet presAssocID="{A9B5814A-AC64-4FC3-8929-E7017696DFFF}" presName="level2Shape" presStyleLbl="node2" presStyleIdx="0" presStyleCnt="2" custScaleX="105660" custLinFactNeighborX="-11441" custLinFactNeighborY="0"/>
      <dgm:spPr/>
    </dgm:pt>
    <dgm:pt modelId="{CD43921F-AA26-468A-BAC4-7FE8714DED2C}" type="pres">
      <dgm:prSet presAssocID="{A9B5814A-AC64-4FC3-8929-E7017696DFFF}" presName="hierChild3" presStyleCnt="0"/>
      <dgm:spPr/>
    </dgm:pt>
    <dgm:pt modelId="{6EA3CFE6-D902-4DFB-833B-44A79B0454F3}" type="pres">
      <dgm:prSet presAssocID="{6DB7CA8D-B49D-4306-8B9E-939869AEB4A5}" presName="Name19" presStyleLbl="parChTrans1D3" presStyleIdx="0" presStyleCnt="4"/>
      <dgm:spPr/>
    </dgm:pt>
    <dgm:pt modelId="{A29A2431-C294-4F9F-96B4-C1D10CD02DB6}" type="pres">
      <dgm:prSet presAssocID="{15C5923E-FD45-47F5-8213-8D5FD5E87A74}" presName="Name21" presStyleCnt="0"/>
      <dgm:spPr/>
    </dgm:pt>
    <dgm:pt modelId="{92D5BF58-BCE9-4377-ABED-550A617869D7}" type="pres">
      <dgm:prSet presAssocID="{15C5923E-FD45-47F5-8213-8D5FD5E87A74}" presName="level2Shape" presStyleLbl="node3" presStyleIdx="0" presStyleCnt="4" custScaleX="253753" custLinFactNeighborX="11351" custLinFactNeighborY="52709"/>
      <dgm:spPr/>
    </dgm:pt>
    <dgm:pt modelId="{E32EC65D-BFCA-40EF-BEF6-8C48B0CE02C7}" type="pres">
      <dgm:prSet presAssocID="{15C5923E-FD45-47F5-8213-8D5FD5E87A74}" presName="hierChild3" presStyleCnt="0"/>
      <dgm:spPr/>
    </dgm:pt>
    <dgm:pt modelId="{D1A79EAA-E71D-49F9-A9F6-D7197508C25F}" type="pres">
      <dgm:prSet presAssocID="{6FC27EB8-A4EA-4FEE-B666-88C53FC8F8E1}" presName="Name19" presStyleLbl="parChTrans1D3" presStyleIdx="1" presStyleCnt="4"/>
      <dgm:spPr/>
    </dgm:pt>
    <dgm:pt modelId="{6C51E15E-17C8-4FE6-A22C-A1450F9C880D}" type="pres">
      <dgm:prSet presAssocID="{40B37749-7A6E-4480-9814-0EBC4CF585B0}" presName="Name21" presStyleCnt="0"/>
      <dgm:spPr/>
    </dgm:pt>
    <dgm:pt modelId="{93B83D10-0B69-4224-87AF-0D4FFF80C049}" type="pres">
      <dgm:prSet presAssocID="{40B37749-7A6E-4480-9814-0EBC4CF585B0}" presName="level2Shape" presStyleLbl="node3" presStyleIdx="1" presStyleCnt="4" custScaleX="144121" custLinFactNeighborX="975" custLinFactNeighborY="52666"/>
      <dgm:spPr/>
    </dgm:pt>
    <dgm:pt modelId="{98A08BA0-BB1D-4C4B-9000-B70663DB7D6B}" type="pres">
      <dgm:prSet presAssocID="{40B37749-7A6E-4480-9814-0EBC4CF585B0}" presName="hierChild3" presStyleCnt="0"/>
      <dgm:spPr/>
    </dgm:pt>
    <dgm:pt modelId="{F6FA00AF-C9BF-4707-A885-502F405BA4D0}" type="pres">
      <dgm:prSet presAssocID="{E21057B5-8D8D-4BE5-AA5C-772B17EE649A}" presName="Name19" presStyleLbl="parChTrans1D2" presStyleIdx="1" presStyleCnt="2"/>
      <dgm:spPr/>
    </dgm:pt>
    <dgm:pt modelId="{EAFF2094-D5D0-49BC-8F25-1C094AD278A0}" type="pres">
      <dgm:prSet presAssocID="{AFFA273E-D392-4E4F-8C89-A6FAB19157E2}" presName="Name21" presStyleCnt="0"/>
      <dgm:spPr/>
    </dgm:pt>
    <dgm:pt modelId="{8E27BC83-264B-4323-85DD-332B4A8940BA}" type="pres">
      <dgm:prSet presAssocID="{AFFA273E-D392-4E4F-8C89-A6FAB19157E2}" presName="level2Shape" presStyleLbl="node2" presStyleIdx="1" presStyleCnt="2" custScaleX="132210" custLinFactNeighborX="20151" custLinFactNeighborY="0"/>
      <dgm:spPr/>
    </dgm:pt>
    <dgm:pt modelId="{FD2C26D5-1112-466C-BD5B-B1FCDBF97516}" type="pres">
      <dgm:prSet presAssocID="{AFFA273E-D392-4E4F-8C89-A6FAB19157E2}" presName="hierChild3" presStyleCnt="0"/>
      <dgm:spPr/>
    </dgm:pt>
    <dgm:pt modelId="{3E72F71C-A50C-478D-8E33-F814220F4510}" type="pres">
      <dgm:prSet presAssocID="{69B22D59-1561-44E9-BDF1-FF94E4BF8280}" presName="Name19" presStyleLbl="parChTrans1D3" presStyleIdx="2" presStyleCnt="4"/>
      <dgm:spPr/>
    </dgm:pt>
    <dgm:pt modelId="{FC88DB98-ADC8-488D-A4B4-F32DF8887507}" type="pres">
      <dgm:prSet presAssocID="{5561C4CA-0DAC-483B-9956-930B61928FE0}" presName="Name21" presStyleCnt="0"/>
      <dgm:spPr/>
    </dgm:pt>
    <dgm:pt modelId="{00206811-1A71-45CF-923E-678460B7C988}" type="pres">
      <dgm:prSet presAssocID="{5561C4CA-0DAC-483B-9956-930B61928FE0}" presName="level2Shape" presStyleLbl="node3" presStyleIdx="2" presStyleCnt="4" custScaleX="191981" custLinFactNeighborY="55578"/>
      <dgm:spPr/>
    </dgm:pt>
    <dgm:pt modelId="{BD13203A-A257-47C1-80BB-210955FD5288}" type="pres">
      <dgm:prSet presAssocID="{5561C4CA-0DAC-483B-9956-930B61928FE0}" presName="hierChild3" presStyleCnt="0"/>
      <dgm:spPr/>
    </dgm:pt>
    <dgm:pt modelId="{BE993DB0-62B2-4BC7-B4DD-E8430C27DACC}" type="pres">
      <dgm:prSet presAssocID="{A07369F5-E3F7-42CE-9264-0931CA0F6EA7}" presName="Name19" presStyleLbl="parChTrans1D3" presStyleIdx="3" presStyleCnt="4"/>
      <dgm:spPr/>
    </dgm:pt>
    <dgm:pt modelId="{8B76D445-124F-473C-BF74-647B05CFF01E}" type="pres">
      <dgm:prSet presAssocID="{E05D5CFB-39F1-461F-9DD8-1A2C3B78671A}" presName="Name21" presStyleCnt="0"/>
      <dgm:spPr/>
    </dgm:pt>
    <dgm:pt modelId="{B0722A5A-8F79-4704-AF98-301B0D676B31}" type="pres">
      <dgm:prSet presAssocID="{E05D5CFB-39F1-461F-9DD8-1A2C3B78671A}" presName="level2Shape" presStyleLbl="node3" presStyleIdx="3" presStyleCnt="4" custScaleX="305247" custLinFactNeighborX="1430" custLinFactNeighborY="56516"/>
      <dgm:spPr/>
    </dgm:pt>
    <dgm:pt modelId="{8CBB0182-CC97-49FE-9E54-1654DB4C2DC7}" type="pres">
      <dgm:prSet presAssocID="{E05D5CFB-39F1-461F-9DD8-1A2C3B78671A}" presName="hierChild3" presStyleCnt="0"/>
      <dgm:spPr/>
    </dgm:pt>
    <dgm:pt modelId="{2A435E39-EDD2-4663-B419-230F936D8C0D}" type="pres">
      <dgm:prSet presAssocID="{FAC00A50-FCB9-4FA1-8728-29D9FE970129}" presName="bgShapesFlow" presStyleCnt="0"/>
      <dgm:spPr/>
    </dgm:pt>
  </dgm:ptLst>
  <dgm:cxnLst>
    <dgm:cxn modelId="{7F991803-D7C4-406E-A6DD-225FA72FAF67}" type="presOf" srcId="{A9B5814A-AC64-4FC3-8929-E7017696DFFF}" destId="{61810F75-F5D7-4610-B972-8BDEA57B9A0C}" srcOrd="0" destOrd="0" presId="urn:microsoft.com/office/officeart/2005/8/layout/hierarchy6"/>
    <dgm:cxn modelId="{91E6800C-E17D-456F-9EA3-E6622C28944E}" srcId="{9AA882D4-EE47-4A09-8EF5-5F75040858F2}" destId="{AFFA273E-D392-4E4F-8C89-A6FAB19157E2}" srcOrd="1" destOrd="0" parTransId="{E21057B5-8D8D-4BE5-AA5C-772B17EE649A}" sibTransId="{80B11078-3C6A-4626-AD5C-C0727DE002DA}"/>
    <dgm:cxn modelId="{DC1D7D0E-119C-4451-A8F2-03EE034C8901}" srcId="{FAC00A50-FCB9-4FA1-8728-29D9FE970129}" destId="{9AA882D4-EE47-4A09-8EF5-5F75040858F2}" srcOrd="0" destOrd="0" parTransId="{EEF0C665-AE42-4E25-A3C2-BB01ED450E10}" sibTransId="{D9293252-CE4B-404C-8A84-C249D7737F77}"/>
    <dgm:cxn modelId="{B0547010-61EE-4057-9084-04249615D40A}" type="presOf" srcId="{9AA882D4-EE47-4A09-8EF5-5F75040858F2}" destId="{A036FFE9-D0F3-4CDF-AE67-A049965A302A}" srcOrd="0" destOrd="0" presId="urn:microsoft.com/office/officeart/2005/8/layout/hierarchy6"/>
    <dgm:cxn modelId="{CD974E14-CC5A-445A-BD6C-74A5D0567B71}" type="presOf" srcId="{40B37749-7A6E-4480-9814-0EBC4CF585B0}" destId="{93B83D10-0B69-4224-87AF-0D4FFF80C049}" srcOrd="0" destOrd="0" presId="urn:microsoft.com/office/officeart/2005/8/layout/hierarchy6"/>
    <dgm:cxn modelId="{C4CB9027-0688-416F-8E84-F53AC2EC352B}" type="presOf" srcId="{6FC27EB8-A4EA-4FEE-B666-88C53FC8F8E1}" destId="{D1A79EAA-E71D-49F9-A9F6-D7197508C25F}" srcOrd="0" destOrd="0" presId="urn:microsoft.com/office/officeart/2005/8/layout/hierarchy6"/>
    <dgm:cxn modelId="{2549592F-F88E-4C2E-9F0D-EACA32453CBF}" type="presOf" srcId="{E21057B5-8D8D-4BE5-AA5C-772B17EE649A}" destId="{F6FA00AF-C9BF-4707-A885-502F405BA4D0}" srcOrd="0" destOrd="0" presId="urn:microsoft.com/office/officeart/2005/8/layout/hierarchy6"/>
    <dgm:cxn modelId="{B237F631-49C5-47B6-B8D1-DDC9CA78BCCB}" srcId="{A9B5814A-AC64-4FC3-8929-E7017696DFFF}" destId="{15C5923E-FD45-47F5-8213-8D5FD5E87A74}" srcOrd="0" destOrd="0" parTransId="{6DB7CA8D-B49D-4306-8B9E-939869AEB4A5}" sibTransId="{B96FF7BD-636A-4C2C-8A00-E7D4DB0FD8C9}"/>
    <dgm:cxn modelId="{A4627E3A-53EF-4147-95BA-B0A040FD4B63}" srcId="{9AA882D4-EE47-4A09-8EF5-5F75040858F2}" destId="{A9B5814A-AC64-4FC3-8929-E7017696DFFF}" srcOrd="0" destOrd="0" parTransId="{02B6D775-4611-4DAF-9C9D-5E5EFAC1EDF1}" sibTransId="{971B685C-73E0-4081-8C2D-996BF200A082}"/>
    <dgm:cxn modelId="{0291823E-1E48-4AEB-8D25-2BEA52A02B84}" type="presOf" srcId="{E05D5CFB-39F1-461F-9DD8-1A2C3B78671A}" destId="{B0722A5A-8F79-4704-AF98-301B0D676B31}" srcOrd="0" destOrd="0" presId="urn:microsoft.com/office/officeart/2005/8/layout/hierarchy6"/>
    <dgm:cxn modelId="{43804A47-702A-4034-82FB-401C3378523B}" type="presOf" srcId="{A07369F5-E3F7-42CE-9264-0931CA0F6EA7}" destId="{BE993DB0-62B2-4BC7-B4DD-E8430C27DACC}" srcOrd="0" destOrd="0" presId="urn:microsoft.com/office/officeart/2005/8/layout/hierarchy6"/>
    <dgm:cxn modelId="{933DD570-4DE5-49BB-9DBF-22146270E3A6}" srcId="{AFFA273E-D392-4E4F-8C89-A6FAB19157E2}" destId="{E05D5CFB-39F1-461F-9DD8-1A2C3B78671A}" srcOrd="1" destOrd="0" parTransId="{A07369F5-E3F7-42CE-9264-0931CA0F6EA7}" sibTransId="{7C2C191C-5375-4090-9DC0-7129A82B20D1}"/>
    <dgm:cxn modelId="{ECA35855-11DE-4819-A0A2-F0CF62A918EF}" type="presOf" srcId="{FAC00A50-FCB9-4FA1-8728-29D9FE970129}" destId="{6A11DEFF-67C9-464C-A468-BA34FEF89CDC}" srcOrd="0" destOrd="0" presId="urn:microsoft.com/office/officeart/2005/8/layout/hierarchy6"/>
    <dgm:cxn modelId="{ABF81757-2916-4B72-B7B5-D10238A91991}" type="presOf" srcId="{02B6D775-4611-4DAF-9C9D-5E5EFAC1EDF1}" destId="{5FA35989-8882-4BFB-9360-C35C1E08090B}" srcOrd="0" destOrd="0" presId="urn:microsoft.com/office/officeart/2005/8/layout/hierarchy6"/>
    <dgm:cxn modelId="{E6AB3858-4EBB-43AC-95E6-1B045D616561}" type="presOf" srcId="{15C5923E-FD45-47F5-8213-8D5FD5E87A74}" destId="{92D5BF58-BCE9-4377-ABED-550A617869D7}" srcOrd="0" destOrd="0" presId="urn:microsoft.com/office/officeart/2005/8/layout/hierarchy6"/>
    <dgm:cxn modelId="{B837FF94-86B8-4279-B7E2-4AAF342D4E0A}" srcId="{AFFA273E-D392-4E4F-8C89-A6FAB19157E2}" destId="{5561C4CA-0DAC-483B-9956-930B61928FE0}" srcOrd="0" destOrd="0" parTransId="{69B22D59-1561-44E9-BDF1-FF94E4BF8280}" sibTransId="{6DD53FA0-067E-44A7-B4CC-9560F4DBA4BD}"/>
    <dgm:cxn modelId="{ECB929A9-6A31-41C4-9E9D-F1F422753C0D}" type="presOf" srcId="{6DB7CA8D-B49D-4306-8B9E-939869AEB4A5}" destId="{6EA3CFE6-D902-4DFB-833B-44A79B0454F3}" srcOrd="0" destOrd="0" presId="urn:microsoft.com/office/officeart/2005/8/layout/hierarchy6"/>
    <dgm:cxn modelId="{95726CA9-3824-4E33-9F29-545997F65A66}" type="presOf" srcId="{69B22D59-1561-44E9-BDF1-FF94E4BF8280}" destId="{3E72F71C-A50C-478D-8E33-F814220F4510}" srcOrd="0" destOrd="0" presId="urn:microsoft.com/office/officeart/2005/8/layout/hierarchy6"/>
    <dgm:cxn modelId="{C8D61EAE-8B0D-4620-9E21-4B531C01E085}" srcId="{A9B5814A-AC64-4FC3-8929-E7017696DFFF}" destId="{40B37749-7A6E-4480-9814-0EBC4CF585B0}" srcOrd="1" destOrd="0" parTransId="{6FC27EB8-A4EA-4FEE-B666-88C53FC8F8E1}" sibTransId="{1507A92B-5B7B-4719-B6FF-F634861021FC}"/>
    <dgm:cxn modelId="{2F97CBE5-AA3C-4EC3-831B-27675BFE6645}" type="presOf" srcId="{AFFA273E-D392-4E4F-8C89-A6FAB19157E2}" destId="{8E27BC83-264B-4323-85DD-332B4A8940BA}" srcOrd="0" destOrd="0" presId="urn:microsoft.com/office/officeart/2005/8/layout/hierarchy6"/>
    <dgm:cxn modelId="{E251F8F2-3109-4C26-976C-27AE3A614CF7}" type="presOf" srcId="{5561C4CA-0DAC-483B-9956-930B61928FE0}" destId="{00206811-1A71-45CF-923E-678460B7C988}" srcOrd="0" destOrd="0" presId="urn:microsoft.com/office/officeart/2005/8/layout/hierarchy6"/>
    <dgm:cxn modelId="{F7BE9F10-6131-4DF2-B767-FADF1EFFDFDB}" type="presParOf" srcId="{6A11DEFF-67C9-464C-A468-BA34FEF89CDC}" destId="{0E764ED8-24C6-464F-B126-DC0D641EF51E}" srcOrd="0" destOrd="0" presId="urn:microsoft.com/office/officeart/2005/8/layout/hierarchy6"/>
    <dgm:cxn modelId="{39AB9659-64FD-4880-B800-AF890D70E3E9}" type="presParOf" srcId="{0E764ED8-24C6-464F-B126-DC0D641EF51E}" destId="{3A128466-D325-43A2-B6FB-ECA0B6462A22}" srcOrd="0" destOrd="0" presId="urn:microsoft.com/office/officeart/2005/8/layout/hierarchy6"/>
    <dgm:cxn modelId="{2AB833A9-2A76-49BF-BE31-325075E9D72E}" type="presParOf" srcId="{3A128466-D325-43A2-B6FB-ECA0B6462A22}" destId="{D65A735F-5FA4-4A25-AE51-628AA7E8E3C7}" srcOrd="0" destOrd="0" presId="urn:microsoft.com/office/officeart/2005/8/layout/hierarchy6"/>
    <dgm:cxn modelId="{C6CFFD0E-6965-4953-8287-D89616688055}" type="presParOf" srcId="{D65A735F-5FA4-4A25-AE51-628AA7E8E3C7}" destId="{A036FFE9-D0F3-4CDF-AE67-A049965A302A}" srcOrd="0" destOrd="0" presId="urn:microsoft.com/office/officeart/2005/8/layout/hierarchy6"/>
    <dgm:cxn modelId="{B25DFC75-FE1D-45D5-93AA-AAED6FF5A16D}" type="presParOf" srcId="{D65A735F-5FA4-4A25-AE51-628AA7E8E3C7}" destId="{5C44BA21-2007-44E6-BB51-B69BB0EA281E}" srcOrd="1" destOrd="0" presId="urn:microsoft.com/office/officeart/2005/8/layout/hierarchy6"/>
    <dgm:cxn modelId="{F422C169-84A0-4243-97A9-F8797DAF1D13}" type="presParOf" srcId="{5C44BA21-2007-44E6-BB51-B69BB0EA281E}" destId="{5FA35989-8882-4BFB-9360-C35C1E08090B}" srcOrd="0" destOrd="0" presId="urn:microsoft.com/office/officeart/2005/8/layout/hierarchy6"/>
    <dgm:cxn modelId="{E4F2B301-B09D-4B6B-9756-5434959BE635}" type="presParOf" srcId="{5C44BA21-2007-44E6-BB51-B69BB0EA281E}" destId="{1F03F88A-3593-443D-B5E7-6604ECD483FE}" srcOrd="1" destOrd="0" presId="urn:microsoft.com/office/officeart/2005/8/layout/hierarchy6"/>
    <dgm:cxn modelId="{D0680041-BA1F-41D5-B74B-AE340822AB8A}" type="presParOf" srcId="{1F03F88A-3593-443D-B5E7-6604ECD483FE}" destId="{61810F75-F5D7-4610-B972-8BDEA57B9A0C}" srcOrd="0" destOrd="0" presId="urn:microsoft.com/office/officeart/2005/8/layout/hierarchy6"/>
    <dgm:cxn modelId="{09E54320-0CE3-4FDF-8792-0B2E78E6B4F6}" type="presParOf" srcId="{1F03F88A-3593-443D-B5E7-6604ECD483FE}" destId="{CD43921F-AA26-468A-BAC4-7FE8714DED2C}" srcOrd="1" destOrd="0" presId="urn:microsoft.com/office/officeart/2005/8/layout/hierarchy6"/>
    <dgm:cxn modelId="{D0D165D6-3DC0-4C4D-A4D4-C1F139FA727F}" type="presParOf" srcId="{CD43921F-AA26-468A-BAC4-7FE8714DED2C}" destId="{6EA3CFE6-D902-4DFB-833B-44A79B0454F3}" srcOrd="0" destOrd="0" presId="urn:microsoft.com/office/officeart/2005/8/layout/hierarchy6"/>
    <dgm:cxn modelId="{448C06D0-BA4B-4EC9-9190-7834BD134258}" type="presParOf" srcId="{CD43921F-AA26-468A-BAC4-7FE8714DED2C}" destId="{A29A2431-C294-4F9F-96B4-C1D10CD02DB6}" srcOrd="1" destOrd="0" presId="urn:microsoft.com/office/officeart/2005/8/layout/hierarchy6"/>
    <dgm:cxn modelId="{EB3FCE80-F0B4-4B60-A7DF-400ABFFEB46B}" type="presParOf" srcId="{A29A2431-C294-4F9F-96B4-C1D10CD02DB6}" destId="{92D5BF58-BCE9-4377-ABED-550A617869D7}" srcOrd="0" destOrd="0" presId="urn:microsoft.com/office/officeart/2005/8/layout/hierarchy6"/>
    <dgm:cxn modelId="{06B74F33-7D48-4EE4-AE38-59D78B671A74}" type="presParOf" srcId="{A29A2431-C294-4F9F-96B4-C1D10CD02DB6}" destId="{E32EC65D-BFCA-40EF-BEF6-8C48B0CE02C7}" srcOrd="1" destOrd="0" presId="urn:microsoft.com/office/officeart/2005/8/layout/hierarchy6"/>
    <dgm:cxn modelId="{74852C6F-5F1C-4C17-A2F9-B5F4F30FDB13}" type="presParOf" srcId="{CD43921F-AA26-468A-BAC4-7FE8714DED2C}" destId="{D1A79EAA-E71D-49F9-A9F6-D7197508C25F}" srcOrd="2" destOrd="0" presId="urn:microsoft.com/office/officeart/2005/8/layout/hierarchy6"/>
    <dgm:cxn modelId="{B1900A13-0404-423F-9A4C-F43BE109B49E}" type="presParOf" srcId="{CD43921F-AA26-468A-BAC4-7FE8714DED2C}" destId="{6C51E15E-17C8-4FE6-A22C-A1450F9C880D}" srcOrd="3" destOrd="0" presId="urn:microsoft.com/office/officeart/2005/8/layout/hierarchy6"/>
    <dgm:cxn modelId="{BAE7110D-3B16-4EEF-8C57-8136880AFE67}" type="presParOf" srcId="{6C51E15E-17C8-4FE6-A22C-A1450F9C880D}" destId="{93B83D10-0B69-4224-87AF-0D4FFF80C049}" srcOrd="0" destOrd="0" presId="urn:microsoft.com/office/officeart/2005/8/layout/hierarchy6"/>
    <dgm:cxn modelId="{70F2BDD2-A8DD-4E56-9F32-2FC384EABADF}" type="presParOf" srcId="{6C51E15E-17C8-4FE6-A22C-A1450F9C880D}" destId="{98A08BA0-BB1D-4C4B-9000-B70663DB7D6B}" srcOrd="1" destOrd="0" presId="urn:microsoft.com/office/officeart/2005/8/layout/hierarchy6"/>
    <dgm:cxn modelId="{B9E119B7-AF87-4228-9FBA-0FB6B3F94187}" type="presParOf" srcId="{5C44BA21-2007-44E6-BB51-B69BB0EA281E}" destId="{F6FA00AF-C9BF-4707-A885-502F405BA4D0}" srcOrd="2" destOrd="0" presId="urn:microsoft.com/office/officeart/2005/8/layout/hierarchy6"/>
    <dgm:cxn modelId="{6923724B-3D6B-43FF-B801-80A04CE659E9}" type="presParOf" srcId="{5C44BA21-2007-44E6-BB51-B69BB0EA281E}" destId="{EAFF2094-D5D0-49BC-8F25-1C094AD278A0}" srcOrd="3" destOrd="0" presId="urn:microsoft.com/office/officeart/2005/8/layout/hierarchy6"/>
    <dgm:cxn modelId="{E58B6DEA-660E-4B38-A89D-A16B90A4997B}" type="presParOf" srcId="{EAFF2094-D5D0-49BC-8F25-1C094AD278A0}" destId="{8E27BC83-264B-4323-85DD-332B4A8940BA}" srcOrd="0" destOrd="0" presId="urn:microsoft.com/office/officeart/2005/8/layout/hierarchy6"/>
    <dgm:cxn modelId="{63723E82-C77D-4CE7-A101-264E4472605D}" type="presParOf" srcId="{EAFF2094-D5D0-49BC-8F25-1C094AD278A0}" destId="{FD2C26D5-1112-466C-BD5B-B1FCDBF97516}" srcOrd="1" destOrd="0" presId="urn:microsoft.com/office/officeart/2005/8/layout/hierarchy6"/>
    <dgm:cxn modelId="{08E9A245-4474-4198-803B-B6BA422167BD}" type="presParOf" srcId="{FD2C26D5-1112-466C-BD5B-B1FCDBF97516}" destId="{3E72F71C-A50C-478D-8E33-F814220F4510}" srcOrd="0" destOrd="0" presId="urn:microsoft.com/office/officeart/2005/8/layout/hierarchy6"/>
    <dgm:cxn modelId="{0A9D2FFE-1BC5-40FA-82C9-26DC9A528527}" type="presParOf" srcId="{FD2C26D5-1112-466C-BD5B-B1FCDBF97516}" destId="{FC88DB98-ADC8-488D-A4B4-F32DF8887507}" srcOrd="1" destOrd="0" presId="urn:microsoft.com/office/officeart/2005/8/layout/hierarchy6"/>
    <dgm:cxn modelId="{DBED58C6-33DA-425A-88D0-ABCFB0A854CB}" type="presParOf" srcId="{FC88DB98-ADC8-488D-A4B4-F32DF8887507}" destId="{00206811-1A71-45CF-923E-678460B7C988}" srcOrd="0" destOrd="0" presId="urn:microsoft.com/office/officeart/2005/8/layout/hierarchy6"/>
    <dgm:cxn modelId="{219F51E8-4B96-4813-99C5-1542A617B169}" type="presParOf" srcId="{FC88DB98-ADC8-488D-A4B4-F32DF8887507}" destId="{BD13203A-A257-47C1-80BB-210955FD5288}" srcOrd="1" destOrd="0" presId="urn:microsoft.com/office/officeart/2005/8/layout/hierarchy6"/>
    <dgm:cxn modelId="{9B1AE86C-58F1-4F6D-83A1-025472F57EDB}" type="presParOf" srcId="{FD2C26D5-1112-466C-BD5B-B1FCDBF97516}" destId="{BE993DB0-62B2-4BC7-B4DD-E8430C27DACC}" srcOrd="2" destOrd="0" presId="urn:microsoft.com/office/officeart/2005/8/layout/hierarchy6"/>
    <dgm:cxn modelId="{62D6EE64-33BD-42FC-B86D-112CB6E4FFD5}" type="presParOf" srcId="{FD2C26D5-1112-466C-BD5B-B1FCDBF97516}" destId="{8B76D445-124F-473C-BF74-647B05CFF01E}" srcOrd="3" destOrd="0" presId="urn:microsoft.com/office/officeart/2005/8/layout/hierarchy6"/>
    <dgm:cxn modelId="{A7E2D245-9C5F-4A98-9BFC-A6C2F55B944F}" type="presParOf" srcId="{8B76D445-124F-473C-BF74-647B05CFF01E}" destId="{B0722A5A-8F79-4704-AF98-301B0D676B31}" srcOrd="0" destOrd="0" presId="urn:microsoft.com/office/officeart/2005/8/layout/hierarchy6"/>
    <dgm:cxn modelId="{8D761451-6F15-44FF-8BE9-1B0BCF4C7BE8}" type="presParOf" srcId="{8B76D445-124F-473C-BF74-647B05CFF01E}" destId="{8CBB0182-CC97-49FE-9E54-1654DB4C2DC7}" srcOrd="1" destOrd="0" presId="urn:microsoft.com/office/officeart/2005/8/layout/hierarchy6"/>
    <dgm:cxn modelId="{A0ABE179-C34D-413A-8609-973338FACB4E}" type="presParOf" srcId="{6A11DEFF-67C9-464C-A468-BA34FEF89CDC}" destId="{2A435E39-EDD2-4663-B419-230F936D8C0D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36FFE9-D0F3-4CDF-AE67-A049965A302A}">
      <dsp:nvSpPr>
        <dsp:cNvPr id="0" name=""/>
        <dsp:cNvSpPr/>
      </dsp:nvSpPr>
      <dsp:spPr>
        <a:xfrm>
          <a:off x="2675379" y="520662"/>
          <a:ext cx="5679594" cy="1022177"/>
        </a:xfrm>
        <a:prstGeom prst="roundRect">
          <a:avLst>
            <a:gd name="adj" fmla="val 10000"/>
          </a:avLst>
        </a:prstGeom>
        <a:noFill/>
        <a:ln w="1905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Nonstationary</a:t>
          </a:r>
          <a:r>
            <a:rPr lang="en-US" sz="2400" kern="1200" dirty="0"/>
            <a:t> </a:t>
          </a:r>
          <a:r>
            <a:rPr lang="en-US" sz="2400" kern="1200" dirty="0">
              <a:solidFill>
                <a:schemeClr val="tx1"/>
              </a:solidFill>
            </a:rPr>
            <a:t>signal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time-frequency representation (TFR)</a:t>
          </a:r>
        </a:p>
      </dsp:txBody>
      <dsp:txXfrm>
        <a:off x="2705318" y="550601"/>
        <a:ext cx="5619716" cy="962299"/>
      </dsp:txXfrm>
    </dsp:sp>
    <dsp:sp modelId="{5FA35989-8882-4BFB-9360-C35C1E08090B}">
      <dsp:nvSpPr>
        <dsp:cNvPr id="0" name=""/>
        <dsp:cNvSpPr/>
      </dsp:nvSpPr>
      <dsp:spPr>
        <a:xfrm>
          <a:off x="2319781" y="1542840"/>
          <a:ext cx="3195394" cy="845678"/>
        </a:xfrm>
        <a:custGeom>
          <a:avLst/>
          <a:gdLst/>
          <a:ahLst/>
          <a:cxnLst/>
          <a:rect l="0" t="0" r="0" b="0"/>
          <a:pathLst>
            <a:path>
              <a:moveTo>
                <a:pt x="3195394" y="0"/>
              </a:moveTo>
              <a:lnTo>
                <a:pt x="3195394" y="422839"/>
              </a:lnTo>
              <a:lnTo>
                <a:pt x="0" y="422839"/>
              </a:lnTo>
              <a:lnTo>
                <a:pt x="0" y="845678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810F75-F5D7-4610-B972-8BDEA57B9A0C}">
      <dsp:nvSpPr>
        <dsp:cNvPr id="0" name=""/>
        <dsp:cNvSpPr/>
      </dsp:nvSpPr>
      <dsp:spPr>
        <a:xfrm>
          <a:off x="1715606" y="2388518"/>
          <a:ext cx="1208351" cy="762414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Linear</a:t>
          </a:r>
        </a:p>
      </dsp:txBody>
      <dsp:txXfrm>
        <a:off x="1737936" y="2410848"/>
        <a:ext cx="1163691" cy="717754"/>
      </dsp:txXfrm>
    </dsp:sp>
    <dsp:sp modelId="{6EA3CFE6-D902-4DFB-833B-44A79B0454F3}">
      <dsp:nvSpPr>
        <dsp:cNvPr id="0" name=""/>
        <dsp:cNvSpPr/>
      </dsp:nvSpPr>
      <dsp:spPr>
        <a:xfrm>
          <a:off x="1584793" y="3150933"/>
          <a:ext cx="734988" cy="706827"/>
        </a:xfrm>
        <a:custGeom>
          <a:avLst/>
          <a:gdLst/>
          <a:ahLst/>
          <a:cxnLst/>
          <a:rect l="0" t="0" r="0" b="0"/>
          <a:pathLst>
            <a:path>
              <a:moveTo>
                <a:pt x="734988" y="0"/>
              </a:moveTo>
              <a:lnTo>
                <a:pt x="734988" y="353413"/>
              </a:lnTo>
              <a:lnTo>
                <a:pt x="0" y="353413"/>
              </a:lnTo>
              <a:lnTo>
                <a:pt x="0" y="706827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D5BF58-BCE9-4377-ABED-550A617869D7}">
      <dsp:nvSpPr>
        <dsp:cNvPr id="0" name=""/>
        <dsp:cNvSpPr/>
      </dsp:nvSpPr>
      <dsp:spPr>
        <a:xfrm>
          <a:off x="133805" y="3857760"/>
          <a:ext cx="2901975" cy="762414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1"/>
              </a:solidFill>
            </a:rPr>
            <a:t>Short-</a:t>
          </a:r>
          <a:r>
            <a:rPr lang="en-US" sz="2200" kern="1200" baseline="0" dirty="0">
              <a:solidFill>
                <a:schemeClr val="tx1"/>
              </a:solidFill>
            </a:rPr>
            <a:t>time </a:t>
          </a:r>
          <a:r>
            <a:rPr lang="en-US" altLang="zh-CN" sz="2200" kern="1200" baseline="0" dirty="0">
              <a:solidFill>
                <a:schemeClr val="tx1"/>
              </a:solidFill>
            </a:rPr>
            <a:t>Fourier transform (STFT)</a:t>
          </a:r>
          <a:r>
            <a:rPr lang="en-US" sz="2200" kern="1200" baseline="0" dirty="0">
              <a:solidFill>
                <a:schemeClr val="tx1"/>
              </a:solidFill>
            </a:rPr>
            <a:t> </a:t>
          </a:r>
          <a:endParaRPr lang="en-US" sz="2200" kern="1200" dirty="0">
            <a:solidFill>
              <a:schemeClr val="tx1"/>
            </a:solidFill>
          </a:endParaRPr>
        </a:p>
      </dsp:txBody>
      <dsp:txXfrm>
        <a:off x="156135" y="3880090"/>
        <a:ext cx="2857315" cy="717754"/>
      </dsp:txXfrm>
    </dsp:sp>
    <dsp:sp modelId="{D1A79EAA-E71D-49F9-A9F6-D7197508C25F}">
      <dsp:nvSpPr>
        <dsp:cNvPr id="0" name=""/>
        <dsp:cNvSpPr/>
      </dsp:nvSpPr>
      <dsp:spPr>
        <a:xfrm>
          <a:off x="2319781" y="3150933"/>
          <a:ext cx="1764523" cy="7064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3249"/>
              </a:lnTo>
              <a:lnTo>
                <a:pt x="1764523" y="353249"/>
              </a:lnTo>
              <a:lnTo>
                <a:pt x="1764523" y="706499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B83D10-0B69-4224-87AF-0D4FFF80C049}">
      <dsp:nvSpPr>
        <dsp:cNvPr id="0" name=""/>
        <dsp:cNvSpPr/>
      </dsp:nvSpPr>
      <dsp:spPr>
        <a:xfrm>
          <a:off x="3260205" y="3857432"/>
          <a:ext cx="1648199" cy="762414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1"/>
              </a:solidFill>
            </a:rPr>
            <a:t>Wavelet transform</a:t>
          </a:r>
        </a:p>
      </dsp:txBody>
      <dsp:txXfrm>
        <a:off x="3282535" y="3879762"/>
        <a:ext cx="1603539" cy="717754"/>
      </dsp:txXfrm>
    </dsp:sp>
    <dsp:sp modelId="{F6FA00AF-C9BF-4707-A885-502F405BA4D0}">
      <dsp:nvSpPr>
        <dsp:cNvPr id="0" name=""/>
        <dsp:cNvSpPr/>
      </dsp:nvSpPr>
      <dsp:spPr>
        <a:xfrm>
          <a:off x="5515176" y="1542840"/>
          <a:ext cx="2970364" cy="8456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2839"/>
              </a:lnTo>
              <a:lnTo>
                <a:pt x="2970364" y="422839"/>
              </a:lnTo>
              <a:lnTo>
                <a:pt x="2970364" y="845678"/>
              </a:lnTo>
            </a:path>
          </a:pathLst>
        </a:custGeom>
        <a:noFill/>
        <a:ln w="285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27BC83-264B-4323-85DD-332B4A8940BA}">
      <dsp:nvSpPr>
        <dsp:cNvPr id="0" name=""/>
        <dsp:cNvSpPr/>
      </dsp:nvSpPr>
      <dsp:spPr>
        <a:xfrm>
          <a:off x="7729549" y="2388518"/>
          <a:ext cx="1511982" cy="762414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kern="1200" dirty="0">
              <a:solidFill>
                <a:schemeClr val="tx1"/>
              </a:solidFill>
            </a:rPr>
            <a:t>Bilinear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7751879" y="2410848"/>
        <a:ext cx="1467322" cy="717754"/>
      </dsp:txXfrm>
    </dsp:sp>
    <dsp:sp modelId="{3E72F71C-A50C-478D-8E33-F814220F4510}">
      <dsp:nvSpPr>
        <dsp:cNvPr id="0" name=""/>
        <dsp:cNvSpPr/>
      </dsp:nvSpPr>
      <dsp:spPr>
        <a:xfrm>
          <a:off x="6338110" y="3150933"/>
          <a:ext cx="2147430" cy="728700"/>
        </a:xfrm>
        <a:custGeom>
          <a:avLst/>
          <a:gdLst/>
          <a:ahLst/>
          <a:cxnLst/>
          <a:rect l="0" t="0" r="0" b="0"/>
          <a:pathLst>
            <a:path>
              <a:moveTo>
                <a:pt x="2147430" y="0"/>
              </a:moveTo>
              <a:lnTo>
                <a:pt x="2147430" y="364350"/>
              </a:lnTo>
              <a:lnTo>
                <a:pt x="0" y="364350"/>
              </a:lnTo>
              <a:lnTo>
                <a:pt x="0" y="728700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206811-1A71-45CF-923E-678460B7C988}">
      <dsp:nvSpPr>
        <dsp:cNvPr id="0" name=""/>
        <dsp:cNvSpPr/>
      </dsp:nvSpPr>
      <dsp:spPr>
        <a:xfrm>
          <a:off x="5240341" y="3879633"/>
          <a:ext cx="2195537" cy="762414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1"/>
              </a:solidFill>
            </a:rPr>
            <a:t>Wigner-Ville distribution</a:t>
          </a:r>
        </a:p>
      </dsp:txBody>
      <dsp:txXfrm>
        <a:off x="5262671" y="3901963"/>
        <a:ext cx="2150877" cy="717754"/>
      </dsp:txXfrm>
    </dsp:sp>
    <dsp:sp modelId="{BE993DB0-62B2-4BC7-B4DD-E8430C27DACC}">
      <dsp:nvSpPr>
        <dsp:cNvPr id="0" name=""/>
        <dsp:cNvSpPr/>
      </dsp:nvSpPr>
      <dsp:spPr>
        <a:xfrm>
          <a:off x="8485541" y="3150933"/>
          <a:ext cx="1042853" cy="7358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7926"/>
              </a:lnTo>
              <a:lnTo>
                <a:pt x="1042853" y="367926"/>
              </a:lnTo>
              <a:lnTo>
                <a:pt x="1042853" y="735852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722A5A-8F79-4704-AF98-301B0D676B31}">
      <dsp:nvSpPr>
        <dsp:cNvPr id="0" name=""/>
        <dsp:cNvSpPr/>
      </dsp:nvSpPr>
      <dsp:spPr>
        <a:xfrm>
          <a:off x="7782958" y="3886785"/>
          <a:ext cx="3490872" cy="762414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1"/>
              </a:solidFill>
            </a:rPr>
            <a:t>Time-frequency kernel and Cohen’s class</a:t>
          </a:r>
        </a:p>
      </dsp:txBody>
      <dsp:txXfrm>
        <a:off x="7805288" y="3909115"/>
        <a:ext cx="3446212" cy="7177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image" Target="../media/image96.wmf"/><Relationship Id="rId1" Type="http://schemas.openxmlformats.org/officeDocument/2006/relationships/image" Target="../media/image95.wmf"/><Relationship Id="rId4" Type="http://schemas.openxmlformats.org/officeDocument/2006/relationships/image" Target="../media/image98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image" Target="../media/image100.wmf"/><Relationship Id="rId1" Type="http://schemas.openxmlformats.org/officeDocument/2006/relationships/image" Target="../media/image99.wmf"/><Relationship Id="rId6" Type="http://schemas.openxmlformats.org/officeDocument/2006/relationships/image" Target="../media/image104.wmf"/><Relationship Id="rId5" Type="http://schemas.openxmlformats.org/officeDocument/2006/relationships/image" Target="../media/image103.wmf"/><Relationship Id="rId4" Type="http://schemas.openxmlformats.org/officeDocument/2006/relationships/image" Target="../media/image102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wmf"/><Relationship Id="rId1" Type="http://schemas.openxmlformats.org/officeDocument/2006/relationships/image" Target="../media/image107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wmf"/><Relationship Id="rId1" Type="http://schemas.openxmlformats.org/officeDocument/2006/relationships/image" Target="../media/image114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wmf"/><Relationship Id="rId2" Type="http://schemas.openxmlformats.org/officeDocument/2006/relationships/image" Target="../media/image118.wmf"/><Relationship Id="rId1" Type="http://schemas.openxmlformats.org/officeDocument/2006/relationships/image" Target="../media/image117.wmf"/><Relationship Id="rId4" Type="http://schemas.openxmlformats.org/officeDocument/2006/relationships/image" Target="../media/image120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wmf"/><Relationship Id="rId2" Type="http://schemas.openxmlformats.org/officeDocument/2006/relationships/image" Target="../media/image122.wmf"/><Relationship Id="rId1" Type="http://schemas.openxmlformats.org/officeDocument/2006/relationships/image" Target="../media/image121.wmf"/><Relationship Id="rId5" Type="http://schemas.openxmlformats.org/officeDocument/2006/relationships/image" Target="../media/image125.wmf"/><Relationship Id="rId4" Type="http://schemas.openxmlformats.org/officeDocument/2006/relationships/image" Target="../media/image12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wmf"/><Relationship Id="rId2" Type="http://schemas.openxmlformats.org/officeDocument/2006/relationships/image" Target="../media/image149.wmf"/><Relationship Id="rId1" Type="http://schemas.openxmlformats.org/officeDocument/2006/relationships/image" Target="../media/image148.wmf"/><Relationship Id="rId4" Type="http://schemas.openxmlformats.org/officeDocument/2006/relationships/image" Target="../media/image151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2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image" Target="../media/image51.wmf"/><Relationship Id="rId4" Type="http://schemas.openxmlformats.org/officeDocument/2006/relationships/image" Target="../media/image5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emf"/><Relationship Id="rId1" Type="http://schemas.openxmlformats.org/officeDocument/2006/relationships/image" Target="../media/image55.wmf"/><Relationship Id="rId4" Type="http://schemas.openxmlformats.org/officeDocument/2006/relationships/image" Target="../media/image58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029282" cy="350760"/>
          </a:xfrm>
          <a:prstGeom prst="rect">
            <a:avLst/>
          </a:prstGeom>
        </p:spPr>
        <p:txBody>
          <a:bodyPr vert="horz" lIns="91423" tIns="45711" rIns="91423" bIns="4571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015" y="0"/>
            <a:ext cx="4029282" cy="350760"/>
          </a:xfrm>
          <a:prstGeom prst="rect">
            <a:avLst/>
          </a:prstGeom>
        </p:spPr>
        <p:txBody>
          <a:bodyPr vert="horz" lIns="91423" tIns="45711" rIns="91423" bIns="45711" rtlCol="0"/>
          <a:lstStyle>
            <a:lvl1pPr algn="r">
              <a:defRPr sz="1200"/>
            </a:lvl1pPr>
          </a:lstStyle>
          <a:p>
            <a:fld id="{E6743C15-568B-4A33-B12D-EE916DAA5BC2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6658444"/>
            <a:ext cx="4029282" cy="350760"/>
          </a:xfrm>
          <a:prstGeom prst="rect">
            <a:avLst/>
          </a:prstGeom>
        </p:spPr>
        <p:txBody>
          <a:bodyPr vert="horz" lIns="91423" tIns="45711" rIns="91423" bIns="4571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015" y="6658444"/>
            <a:ext cx="4029282" cy="350760"/>
          </a:xfrm>
          <a:prstGeom prst="rect">
            <a:avLst/>
          </a:prstGeom>
        </p:spPr>
        <p:txBody>
          <a:bodyPr vert="horz" lIns="91423" tIns="45711" rIns="91423" bIns="45711" rtlCol="0" anchor="b"/>
          <a:lstStyle>
            <a:lvl1pPr algn="r">
              <a:defRPr sz="1200"/>
            </a:lvl1pPr>
          </a:lstStyle>
          <a:p>
            <a:fld id="{7BE19EAB-6F1D-49EC-A840-50FBAA8D7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0997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0" tIns="46580" rIns="93160" bIns="4658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5809" y="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0" tIns="46580" rIns="93160" bIns="4658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311400" y="525463"/>
            <a:ext cx="4673600" cy="2628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9640" y="3329940"/>
            <a:ext cx="7437120" cy="3154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0" tIns="46580" rIns="93160" bIns="465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58664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0" tIns="46580" rIns="93160" bIns="4658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5809" y="6658664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0" tIns="46580" rIns="93160" bIns="4658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6B80232-83FE-4A45-8D34-E44E6EE829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198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3.xml"/><Relationship Id="rId2" Type="http://schemas.openxmlformats.org/officeDocument/2006/relationships/notesMaster" Target="../notesMasters/notesMaster1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152.emf"/><Relationship Id="rId4" Type="http://schemas.openxmlformats.org/officeDocument/2006/relationships/oleObject" Target="../embeddings/oleObject55.bin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98A59-58CA-4823-9B4B-B244F1E4705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276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B80232-83FE-4A45-8D34-E44E6EE8291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0102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B80232-83FE-4A45-8D34-E44E6EE8291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3592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B80232-83FE-4A45-8D34-E44E6EE8291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7380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B80232-83FE-4A45-8D34-E44E6EE8291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6025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B80232-83FE-4A45-8D34-E44E6EE8291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176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B80232-83FE-4A45-8D34-E44E6EE8291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0070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B80232-83FE-4A45-8D34-E44E6EE8291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18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B80232-83FE-4A45-8D34-E44E6EE8291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9429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B80232-83FE-4A45-8D34-E44E6EE8291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6439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B80232-83FE-4A45-8D34-E44E6EE8291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25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B80232-83FE-4A45-8D34-E44E6EE8291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0365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B80232-83FE-4A45-8D34-E44E6EE8291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9962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B80232-83FE-4A45-8D34-E44E6EE8291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5510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B80232-83FE-4A45-8D34-E44E6EE8291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2837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B80232-83FE-4A45-8D34-E44E6EE8291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7314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B80232-83FE-4A45-8D34-E44E6EE8291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7930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B80232-83FE-4A45-8D34-E44E6EE8291C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1184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B80232-83FE-4A45-8D34-E44E6EE8291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7466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B80232-83FE-4A45-8D34-E44E6EE8291C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2749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B80232-83FE-4A45-8D34-E44E6EE8291C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7396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B80232-83FE-4A45-8D34-E44E6EE8291C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557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B80232-83FE-4A45-8D34-E44E6EE8291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3478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B80232-83FE-4A45-8D34-E44E6EE8291C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1135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B80232-83FE-4A45-8D34-E44E6EE8291C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7164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B80232-83FE-4A45-8D34-E44E6EE8291C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884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B80232-83FE-4A45-8D34-E44E6EE8291C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3010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B80232-83FE-4A45-8D34-E44E6EE8291C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1779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B80232-83FE-4A45-8D34-E44E6EE8291C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8800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B80232-83FE-4A45-8D34-E44E6EE8291C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6710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B80232-83FE-4A45-8D34-E44E6EE8291C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F254D4D9-A11E-4B72-972A-D0296DCCCD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1223684"/>
              </p:ext>
            </p:extLst>
          </p:nvPr>
        </p:nvGraphicFramePr>
        <p:xfrm>
          <a:off x="3562350" y="3187700"/>
          <a:ext cx="217170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68" name="Equation" r:id="rId4" imgW="2171675" imgH="635059" progId="Equation.DSMT4">
                  <p:embed/>
                </p:oleObj>
              </mc:Choice>
              <mc:Fallback>
                <p:oleObj name="Equation" r:id="rId4" imgW="2171675" imgH="63505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62350" y="3187700"/>
                        <a:ext cx="2171700" cy="63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55618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B80232-83FE-4A45-8D34-E44E6EE8291C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3531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B80232-83FE-4A45-8D34-E44E6EE8291C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71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B80232-83FE-4A45-8D34-E44E6EE8291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7391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98A59-58CA-4823-9B4B-B244F1E47055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771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B80232-83FE-4A45-8D34-E44E6EE8291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789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B80232-83FE-4A45-8D34-E44E6EE8291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202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B80232-83FE-4A45-8D34-E44E6EE8291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16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538227-D7F4-4CAE-AB7D-0328DCCAA43A}" type="slidenum">
              <a:rPr lang="en-US"/>
              <a:pPr/>
              <a:t>9</a:t>
            </a:fld>
            <a:endParaRPr lang="en-US"/>
          </a:p>
        </p:txBody>
      </p:sp>
      <p:sp>
        <p:nvSpPr>
          <p:cNvPr id="543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3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54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538227-D7F4-4CAE-AB7D-0328DCCAA43A}" type="slidenum">
              <a:rPr lang="en-US"/>
              <a:pPr/>
              <a:t>10</a:t>
            </a:fld>
            <a:endParaRPr lang="en-US"/>
          </a:p>
        </p:txBody>
      </p:sp>
      <p:sp>
        <p:nvSpPr>
          <p:cNvPr id="543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3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963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2130426"/>
            <a:ext cx="94488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9448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DFA9C954-789B-4A67-9027-16E98141B0E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23"/>
          <p:cNvSpPr>
            <a:spLocks noChangeArrowheads="1"/>
          </p:cNvSpPr>
          <p:nvPr userDrawn="1"/>
        </p:nvSpPr>
        <p:spPr bwMode="auto">
          <a:xfrm>
            <a:off x="-1523" y="1454390"/>
            <a:ext cx="1389338" cy="5378730"/>
          </a:xfrm>
          <a:prstGeom prst="rect">
            <a:avLst/>
          </a:prstGeom>
          <a:gradFill rotWithShape="1">
            <a:gsLst>
              <a:gs pos="0">
                <a:srgbClr val="9D1A33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t" anchorCtr="0"/>
          <a:lstStyle/>
          <a:p>
            <a:pPr algn="r">
              <a:defRPr/>
            </a:pPr>
            <a:endParaRPr lang="en-US" sz="4800" b="1" dirty="0">
              <a:solidFill>
                <a:schemeClr val="bg1"/>
              </a:solidFill>
              <a:latin typeface="+mn-lt"/>
              <a:cs typeface="Arial" charset="0"/>
            </a:endParaRPr>
          </a:p>
          <a:p>
            <a:pPr algn="r">
              <a:defRPr/>
            </a:pPr>
            <a:endParaRPr lang="en-US" sz="4800" b="1" dirty="0">
              <a:solidFill>
                <a:schemeClr val="bg1"/>
              </a:solidFill>
              <a:latin typeface="+mn-lt"/>
              <a:cs typeface="Arial" charset="0"/>
            </a:endParaRPr>
          </a:p>
          <a:p>
            <a:pPr algn="ctr">
              <a:defRPr/>
            </a:pPr>
            <a:endParaRPr lang="en-US" sz="4800" b="1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n-lt"/>
              <a:cs typeface="Arial" charset="0"/>
            </a:endParaRPr>
          </a:p>
        </p:txBody>
      </p:sp>
      <p:pic>
        <p:nvPicPr>
          <p:cNvPr id="8" name="Picture 8" descr="https://upload.wikimedia.org/wikipedia/commons/thumb/1/17/Temple_T_logo.svg/170px-Temple_T_logo.svg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0723"/>
            <a:ext cx="1387812" cy="147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1"/>
          <p:cNvSpPr txBox="1"/>
          <p:nvPr userDrawn="1"/>
        </p:nvSpPr>
        <p:spPr>
          <a:xfrm>
            <a:off x="-3050" y="5678399"/>
            <a:ext cx="1390863" cy="1200329"/>
          </a:xfrm>
          <a:prstGeom prst="rect">
            <a:avLst/>
          </a:prstGeom>
          <a:solidFill>
            <a:srgbClr val="981E3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b="1" dirty="0">
                <a:solidFill>
                  <a:schemeClr val="bg1"/>
                </a:solidFill>
                <a:latin typeface="Agency FB" panose="020B0503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A</a:t>
            </a:r>
            <a:r>
              <a:rPr lang="en-US" altLang="zh-CN" sz="1800" b="1" dirty="0">
                <a:solidFill>
                  <a:srgbClr val="CB8E98"/>
                </a:solidFill>
                <a:latin typeface="Agency FB" panose="020B0503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dvanced</a:t>
            </a:r>
            <a:r>
              <a:rPr lang="en-US" altLang="zh-CN" sz="1800" b="1" dirty="0">
                <a:solidFill>
                  <a:schemeClr val="bg1"/>
                </a:solidFill>
                <a:latin typeface="Agency FB" panose="020B0503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altLang="zh-CN" sz="1800" b="1" dirty="0">
                <a:solidFill>
                  <a:schemeClr val="bg1"/>
                </a:solidFill>
                <a:latin typeface="Agency FB" panose="020B0503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S</a:t>
            </a:r>
            <a:r>
              <a:rPr lang="en-US" altLang="zh-CN" sz="1800" b="1" dirty="0">
                <a:solidFill>
                  <a:srgbClr val="CB8E98"/>
                </a:solidFill>
                <a:latin typeface="Agency FB" panose="020B0503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ignal</a:t>
            </a:r>
            <a:r>
              <a:rPr lang="en-US" altLang="zh-CN" sz="1800" b="1" dirty="0">
                <a:solidFill>
                  <a:schemeClr val="bg1"/>
                </a:solidFill>
                <a:latin typeface="Agency FB" panose="020B0503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altLang="zh-CN" sz="1800" b="1" dirty="0">
                <a:solidFill>
                  <a:schemeClr val="bg1"/>
                </a:solidFill>
                <a:latin typeface="Agency FB" panose="020B0503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P</a:t>
            </a:r>
            <a:r>
              <a:rPr lang="en-US" altLang="zh-CN" sz="1800" b="1" dirty="0">
                <a:solidFill>
                  <a:srgbClr val="CB8E98"/>
                </a:solidFill>
                <a:latin typeface="Agency FB" panose="020B0503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rocessing</a:t>
            </a:r>
            <a:r>
              <a:rPr lang="en-US" altLang="zh-CN" sz="1800" b="1" dirty="0">
                <a:solidFill>
                  <a:schemeClr val="bg1"/>
                </a:solidFill>
                <a:latin typeface="Agency FB" panose="020B0503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altLang="zh-CN" sz="1800" b="1" dirty="0">
                <a:solidFill>
                  <a:schemeClr val="bg1"/>
                </a:solidFill>
                <a:latin typeface="Agency FB" panose="020B0503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Lab</a:t>
            </a:r>
            <a:r>
              <a:rPr lang="en-US" altLang="zh-CN" sz="1800" b="1" dirty="0">
                <a:solidFill>
                  <a:srgbClr val="CB8E98"/>
                </a:solidFill>
                <a:latin typeface="Agency FB" panose="020B0503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oratory</a:t>
            </a:r>
            <a:endParaRPr lang="en-US" sz="1800" b="1" dirty="0">
              <a:solidFill>
                <a:srgbClr val="CB8E98"/>
              </a:solidFill>
              <a:latin typeface="Agency FB" panose="020B0503020202020204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8" descr="https://sites.temple.edu/rengroup/files/2015/07/CoE_LockedUp_SAE-e1436454592557.pn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2" b="24616"/>
          <a:stretch/>
        </p:blipFill>
        <p:spPr bwMode="auto">
          <a:xfrm>
            <a:off x="10090869" y="145260"/>
            <a:ext cx="1872531" cy="637294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5" name="Straight Connector 14"/>
          <p:cNvCxnSpPr/>
          <p:nvPr userDrawn="1"/>
        </p:nvCxnSpPr>
        <p:spPr>
          <a:xfrm>
            <a:off x="10134600" y="741809"/>
            <a:ext cx="1828800" cy="0"/>
          </a:xfrm>
          <a:prstGeom prst="line">
            <a:avLst/>
          </a:prstGeom>
          <a:ln w="1905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0" descr="https://sites.temple.edu/rengroup/files/2015/07/CoE_LockedUp_SAE-e1436454592557.pn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20" r="18204"/>
          <a:stretch/>
        </p:blipFill>
        <p:spPr bwMode="auto">
          <a:xfrm>
            <a:off x="10287000" y="833884"/>
            <a:ext cx="1676400" cy="148218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100395-BD8B-4264-9ADA-5167698BE8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8517" y="533401"/>
            <a:ext cx="2588683" cy="5745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0351" y="533401"/>
            <a:ext cx="7564967" cy="5745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D803C-35CB-41F8-94BE-06BBA77F34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34" y="-10722"/>
            <a:ext cx="11120325" cy="6858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6034" y="783773"/>
            <a:ext cx="11120325" cy="54947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247809" y="6493564"/>
            <a:ext cx="2844800" cy="304800"/>
          </a:xfrm>
          <a:ln/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20E4D4FD-26D2-4901-A64A-4E8092CC5CA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23"/>
          <p:cNvSpPr>
            <a:spLocks noChangeArrowheads="1"/>
          </p:cNvSpPr>
          <p:nvPr userDrawn="1"/>
        </p:nvSpPr>
        <p:spPr bwMode="auto">
          <a:xfrm>
            <a:off x="-1523" y="615820"/>
            <a:ext cx="669490" cy="6217300"/>
          </a:xfrm>
          <a:prstGeom prst="rect">
            <a:avLst/>
          </a:prstGeom>
          <a:gradFill rotWithShape="1">
            <a:gsLst>
              <a:gs pos="0">
                <a:srgbClr val="9D1A33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t" anchorCtr="0"/>
          <a:lstStyle/>
          <a:p>
            <a:pPr algn="r">
              <a:defRPr/>
            </a:pPr>
            <a:endParaRPr lang="en-US" sz="4800" b="1" dirty="0">
              <a:solidFill>
                <a:schemeClr val="bg1"/>
              </a:solidFill>
              <a:latin typeface="+mn-lt"/>
              <a:cs typeface="Arial" charset="0"/>
            </a:endParaRPr>
          </a:p>
          <a:p>
            <a:pPr algn="r">
              <a:defRPr/>
            </a:pPr>
            <a:endParaRPr lang="en-US" sz="4800" b="1" dirty="0">
              <a:solidFill>
                <a:schemeClr val="bg1"/>
              </a:solidFill>
              <a:latin typeface="+mn-lt"/>
              <a:cs typeface="Arial" charset="0"/>
            </a:endParaRPr>
          </a:p>
          <a:p>
            <a:pPr algn="ctr">
              <a:defRPr/>
            </a:pPr>
            <a:endParaRPr lang="en-US" sz="4800" b="1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n-lt"/>
              <a:cs typeface="Arial" charset="0"/>
            </a:endParaRPr>
          </a:p>
        </p:txBody>
      </p:sp>
      <p:pic>
        <p:nvPicPr>
          <p:cNvPr id="8" name="Picture 8" descr="https://upload.wikimedia.org/wikipedia/commons/thumb/1/17/Temple_T_logo.svg/170px-Temple_T_logo.sv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0723"/>
            <a:ext cx="667964" cy="65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1"/>
          <p:cNvSpPr txBox="1"/>
          <p:nvPr userDrawn="1"/>
        </p:nvSpPr>
        <p:spPr>
          <a:xfrm>
            <a:off x="-3049" y="5678399"/>
            <a:ext cx="671015" cy="1200329"/>
          </a:xfrm>
          <a:prstGeom prst="rect">
            <a:avLst/>
          </a:prstGeom>
          <a:solidFill>
            <a:srgbClr val="981E3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b="1" dirty="0">
                <a:solidFill>
                  <a:schemeClr val="bg1"/>
                </a:solidFill>
                <a:latin typeface="Agency FB" panose="020B0503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A</a:t>
            </a:r>
          </a:p>
          <a:p>
            <a:r>
              <a:rPr lang="en-US" altLang="zh-CN" sz="1800" b="1" dirty="0">
                <a:solidFill>
                  <a:schemeClr val="bg1"/>
                </a:solidFill>
                <a:latin typeface="Agency FB" panose="020B0503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S</a:t>
            </a:r>
          </a:p>
          <a:p>
            <a:r>
              <a:rPr lang="en-US" altLang="zh-CN" sz="1800" b="1" dirty="0">
                <a:solidFill>
                  <a:schemeClr val="bg1"/>
                </a:solidFill>
                <a:latin typeface="Agency FB" panose="020B0503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P</a:t>
            </a:r>
          </a:p>
          <a:p>
            <a:r>
              <a:rPr lang="en-US" altLang="zh-CN" sz="1800" b="1" dirty="0">
                <a:solidFill>
                  <a:schemeClr val="bg1"/>
                </a:solidFill>
                <a:latin typeface="Agency FB" panose="020B0503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Lab</a:t>
            </a:r>
            <a:endParaRPr lang="en-US" sz="1800" b="1" dirty="0">
              <a:solidFill>
                <a:srgbClr val="CB8E98"/>
              </a:solidFill>
              <a:latin typeface="Agency FB" panose="020B0503020202020204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892257" y="687388"/>
            <a:ext cx="11061959" cy="929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ftr" sz="quarter" idx="11"/>
          </p:nvPr>
        </p:nvSpPr>
        <p:spPr>
          <a:xfrm>
            <a:off x="7311604" y="6553200"/>
            <a:ext cx="57912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Y. D. Zhang</a:t>
            </a:r>
          </a:p>
        </p:txBody>
      </p:sp>
      <p:sp>
        <p:nvSpPr>
          <p:cNvPr id="6" name="Rectangle 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5342A-A9A7-4B48-A2E2-B55ED331EC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0351" y="1447801"/>
            <a:ext cx="5075767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9317" y="1447801"/>
            <a:ext cx="5077883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A8C03-640B-4116-85C2-3547CC0F19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27117-FB7D-41DA-ADA7-12FEFC41BA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2BA5FB-13E7-45A7-847B-6740BFD3E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791DB8-5D1D-4AB0-BA97-3D1C7BE5AB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D670E-B211-483E-82CC-E9D27466F0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E244B2-5E4C-4B70-8682-53D009F8B7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2698752" y="533400"/>
            <a:ext cx="9086849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2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30352" y="1447801"/>
            <a:ext cx="10356849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50" name="Rectangle 2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553200"/>
            <a:ext cx="203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accent2"/>
                </a:solidFill>
                <a:latin typeface="Garamond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2" name="Rectangle 2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553200"/>
            <a:ext cx="284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Garamond" pitchFamily="18" charset="0"/>
                <a:cs typeface="Arial" charset="0"/>
              </a:defRPr>
            </a:lvl1pPr>
          </a:lstStyle>
          <a:p>
            <a:pPr>
              <a:defRPr/>
            </a:pPr>
            <a:fld id="{C9F56A80-5225-4691-BE1A-58B450CE796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AutoShape 2" descr="Image result for temple university"/>
          <p:cNvSpPr>
            <a:spLocks noChangeAspect="1" noChangeArrowheads="1"/>
          </p:cNvSpPr>
          <p:nvPr userDrawn="1"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temple university"/>
          <p:cNvSpPr>
            <a:spLocks noChangeAspect="1" noChangeArrowheads="1"/>
          </p:cNvSpPr>
          <p:nvPr userDrawn="1"/>
        </p:nvSpPr>
        <p:spPr bwMode="auto">
          <a:xfrm>
            <a:off x="410633" y="79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13" Type="http://schemas.openxmlformats.org/officeDocument/2006/relationships/image" Target="../media/image36.emf"/><Relationship Id="rId3" Type="http://schemas.openxmlformats.org/officeDocument/2006/relationships/image" Target="../media/image26.emf"/><Relationship Id="rId7" Type="http://schemas.openxmlformats.org/officeDocument/2006/relationships/image" Target="../media/image30.emf"/><Relationship Id="rId12" Type="http://schemas.openxmlformats.org/officeDocument/2006/relationships/image" Target="../media/image35.emf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11" Type="http://schemas.openxmlformats.org/officeDocument/2006/relationships/image" Target="../media/image34.emf"/><Relationship Id="rId5" Type="http://schemas.openxmlformats.org/officeDocument/2006/relationships/image" Target="../media/image28.emf"/><Relationship Id="rId10" Type="http://schemas.openxmlformats.org/officeDocument/2006/relationships/image" Target="../media/image33.emf"/><Relationship Id="rId4" Type="http://schemas.openxmlformats.org/officeDocument/2006/relationships/image" Target="../media/image27.emf"/><Relationship Id="rId9" Type="http://schemas.openxmlformats.org/officeDocument/2006/relationships/image" Target="../media/image32.emf"/><Relationship Id="rId14" Type="http://schemas.openxmlformats.org/officeDocument/2006/relationships/image" Target="../media/image37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39.emf"/><Relationship Id="rId7" Type="http://schemas.openxmlformats.org/officeDocument/2006/relationships/image" Target="../media/image43.emf"/><Relationship Id="rId12" Type="http://schemas.openxmlformats.org/officeDocument/2006/relationships/image" Target="../media/image45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Relationship Id="rId9" Type="http://schemas.openxmlformats.org/officeDocument/2006/relationships/image" Target="../media/image4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7.png"/><Relationship Id="rId7" Type="http://schemas.openxmlformats.org/officeDocument/2006/relationships/image" Target="../media/image4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13" Type="http://schemas.openxmlformats.org/officeDocument/2006/relationships/image" Target="../media/image22.emf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7.bin"/><Relationship Id="rId12" Type="http://schemas.openxmlformats.org/officeDocument/2006/relationships/image" Target="../media/image2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10" Type="http://schemas.openxmlformats.org/officeDocument/2006/relationships/image" Target="../media/image50.wmf"/><Relationship Id="rId9" Type="http://schemas.openxmlformats.org/officeDocument/2006/relationships/oleObject" Target="../embeddings/oleObject7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13" Type="http://schemas.openxmlformats.org/officeDocument/2006/relationships/image" Target="../media/image53.wmf"/><Relationship Id="rId3" Type="http://schemas.openxmlformats.org/officeDocument/2006/relationships/notesSlide" Target="../notesSlides/notesSlide18.xml"/><Relationship Id="rId7" Type="http://schemas.openxmlformats.org/officeDocument/2006/relationships/oleObject" Target="../embeddings/oleObject8.bin"/><Relationship Id="rId12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7.png"/><Relationship Id="rId1" Type="http://schemas.openxmlformats.org/officeDocument/2006/relationships/vmlDrawing" Target="../drawings/vmlDrawing4.vml"/><Relationship Id="rId6" Type="http://schemas.openxmlformats.org/officeDocument/2006/relationships/image" Target="../media/image58.png"/><Relationship Id="rId11" Type="http://schemas.openxmlformats.org/officeDocument/2006/relationships/image" Target="../media/image52.wmf"/><Relationship Id="rId15" Type="http://schemas.openxmlformats.org/officeDocument/2006/relationships/image" Target="../media/image54.wmf"/><Relationship Id="rId10" Type="http://schemas.openxmlformats.org/officeDocument/2006/relationships/oleObject" Target="../embeddings/oleObject9.bin"/><Relationship Id="rId9" Type="http://schemas.openxmlformats.org/officeDocument/2006/relationships/image" Target="../media/image59.png"/><Relationship Id="rId14" Type="http://schemas.openxmlformats.org/officeDocument/2006/relationships/oleObject" Target="../embeddings/oleObject11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57.wmf"/><Relationship Id="rId18" Type="http://schemas.openxmlformats.org/officeDocument/2006/relationships/image" Target="../media/image58.emf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66.png"/><Relationship Id="rId12" Type="http://schemas.openxmlformats.org/officeDocument/2006/relationships/oleObject" Target="../embeddings/oleObject14.bin"/><Relationship Id="rId17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8.e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65.png"/><Relationship Id="rId11" Type="http://schemas.openxmlformats.org/officeDocument/2006/relationships/image" Target="../media/image56.emf"/><Relationship Id="rId15" Type="http://schemas.openxmlformats.org/officeDocument/2006/relationships/oleObject" Target="../embeddings/oleObject15.bin"/><Relationship Id="rId10" Type="http://schemas.openxmlformats.org/officeDocument/2006/relationships/oleObject" Target="../embeddings/oleObject13.bin"/><Relationship Id="rId9" Type="http://schemas.openxmlformats.org/officeDocument/2006/relationships/image" Target="../media/image55.wmf"/><Relationship Id="rId1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60.wmf"/><Relationship Id="rId12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59.wmf"/><Relationship Id="rId4" Type="http://schemas.openxmlformats.org/officeDocument/2006/relationships/oleObject" Target="../embeddings/oleObject16.bin"/><Relationship Id="rId9" Type="http://schemas.openxmlformats.org/officeDocument/2006/relationships/image" Target="../media/image61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62.emf"/><Relationship Id="rId4" Type="http://schemas.openxmlformats.org/officeDocument/2006/relationships/oleObject" Target="../embeddings/oleObject19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openxmlformats.org/officeDocument/2006/relationships/notesSlide" Target="../notesSlides/notesSlide21.xml"/><Relationship Id="rId7" Type="http://schemas.openxmlformats.org/officeDocument/2006/relationships/oleObject" Target="../embeddings/oleObject20.bin"/><Relationship Id="rId12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7.png"/><Relationship Id="rId1" Type="http://schemas.openxmlformats.org/officeDocument/2006/relationships/vmlDrawing" Target="../drawings/vmlDrawing8.vml"/><Relationship Id="rId6" Type="http://schemas.openxmlformats.org/officeDocument/2006/relationships/image" Target="../media/image76.png"/><Relationship Id="rId11" Type="http://schemas.openxmlformats.org/officeDocument/2006/relationships/image" Target="../media/image680.png"/><Relationship Id="rId15" Type="http://schemas.openxmlformats.org/officeDocument/2006/relationships/image" Target="../media/image65.wmf"/><Relationship Id="rId10" Type="http://schemas.openxmlformats.org/officeDocument/2006/relationships/image" Target="../media/image64.wmf"/><Relationship Id="rId9" Type="http://schemas.openxmlformats.org/officeDocument/2006/relationships/oleObject" Target="../embeddings/oleObject200.bin"/><Relationship Id="rId14" Type="http://schemas.openxmlformats.org/officeDocument/2006/relationships/oleObject" Target="../embeddings/oleObject21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67.wmf"/><Relationship Id="rId4" Type="http://schemas.openxmlformats.org/officeDocument/2006/relationships/oleObject" Target="../embeddings/oleObject22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68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emf"/><Relationship Id="rId3" Type="http://schemas.openxmlformats.org/officeDocument/2006/relationships/image" Target="../media/image69.emf"/><Relationship Id="rId7" Type="http://schemas.openxmlformats.org/officeDocument/2006/relationships/image" Target="../media/image73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emf"/><Relationship Id="rId5" Type="http://schemas.openxmlformats.org/officeDocument/2006/relationships/image" Target="../media/image71.emf"/><Relationship Id="rId10" Type="http://schemas.openxmlformats.org/officeDocument/2006/relationships/image" Target="../media/image76.emf"/><Relationship Id="rId4" Type="http://schemas.openxmlformats.org/officeDocument/2006/relationships/image" Target="../media/image70.emf"/><Relationship Id="rId9" Type="http://schemas.openxmlformats.org/officeDocument/2006/relationships/image" Target="../media/image7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emf"/><Relationship Id="rId5" Type="http://schemas.openxmlformats.org/officeDocument/2006/relationships/image" Target="../media/image79.emf"/><Relationship Id="rId4" Type="http://schemas.openxmlformats.org/officeDocument/2006/relationships/image" Target="../media/image78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thworks.com/help/phased/examples/signal-parameter-estimations-in-a-radar-warning-receiver.html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atmos.uw.edu/~breth/classes/AS552/matlab/lect/html/music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iofeedback-tech.com/articles/2016/5/26/eeg-fourier" TargetMode="Externa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emf"/><Relationship Id="rId3" Type="http://schemas.openxmlformats.org/officeDocument/2006/relationships/image" Target="../media/image82.emf"/><Relationship Id="rId7" Type="http://schemas.openxmlformats.org/officeDocument/2006/relationships/image" Target="../media/image86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emf"/><Relationship Id="rId5" Type="http://schemas.openxmlformats.org/officeDocument/2006/relationships/image" Target="../media/image84.emf"/><Relationship Id="rId4" Type="http://schemas.openxmlformats.org/officeDocument/2006/relationships/image" Target="../media/image83.emf"/><Relationship Id="rId9" Type="http://schemas.openxmlformats.org/officeDocument/2006/relationships/image" Target="../media/image88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emf"/><Relationship Id="rId4" Type="http://schemas.openxmlformats.org/officeDocument/2006/relationships/image" Target="../media/image91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13" Type="http://schemas.openxmlformats.org/officeDocument/2006/relationships/oleObject" Target="../embeddings/oleObject27.bin"/><Relationship Id="rId18" Type="http://schemas.openxmlformats.org/officeDocument/2006/relationships/image" Target="../media/image111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96.wmf"/><Relationship Id="rId12" Type="http://schemas.openxmlformats.org/officeDocument/2006/relationships/image" Target="../media/image920.png"/><Relationship Id="rId17" Type="http://schemas.openxmlformats.org/officeDocument/2006/relationships/image" Target="../media/image11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8.wmf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95.wmf"/><Relationship Id="rId15" Type="http://schemas.openxmlformats.org/officeDocument/2006/relationships/oleObject" Target="../embeddings/oleObject27.bin"/><Relationship Id="rId19" Type="http://schemas.openxmlformats.org/officeDocument/2006/relationships/image" Target="../media/image112.png"/><Relationship Id="rId4" Type="http://schemas.openxmlformats.org/officeDocument/2006/relationships/oleObject" Target="../embeddings/oleObject24.bin"/><Relationship Id="rId9" Type="http://schemas.openxmlformats.org/officeDocument/2006/relationships/image" Target="../media/image97.wmf"/><Relationship Id="rId14" Type="http://schemas.openxmlformats.org/officeDocument/2006/relationships/image" Target="../media/image98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wmf"/><Relationship Id="rId13" Type="http://schemas.openxmlformats.org/officeDocument/2006/relationships/oleObject" Target="../embeddings/oleObject33.bin"/><Relationship Id="rId3" Type="http://schemas.openxmlformats.org/officeDocument/2006/relationships/oleObject" Target="../embeddings/oleObject28.bin"/><Relationship Id="rId7" Type="http://schemas.openxmlformats.org/officeDocument/2006/relationships/oleObject" Target="../embeddings/oleObject30.bin"/><Relationship Id="rId12" Type="http://schemas.openxmlformats.org/officeDocument/2006/relationships/image" Target="../media/image10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00.wmf"/><Relationship Id="rId11" Type="http://schemas.openxmlformats.org/officeDocument/2006/relationships/oleObject" Target="../embeddings/oleObject32.bin"/><Relationship Id="rId5" Type="http://schemas.openxmlformats.org/officeDocument/2006/relationships/oleObject" Target="../embeddings/oleObject29.bin"/><Relationship Id="rId10" Type="http://schemas.openxmlformats.org/officeDocument/2006/relationships/image" Target="../media/image102.wmf"/><Relationship Id="rId4" Type="http://schemas.openxmlformats.org/officeDocument/2006/relationships/image" Target="../media/image99.wmf"/><Relationship Id="rId9" Type="http://schemas.openxmlformats.org/officeDocument/2006/relationships/oleObject" Target="../embeddings/oleObject31.bin"/><Relationship Id="rId14" Type="http://schemas.openxmlformats.org/officeDocument/2006/relationships/image" Target="../media/image104.w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wmf"/><Relationship Id="rId3" Type="http://schemas.openxmlformats.org/officeDocument/2006/relationships/notesSlide" Target="../notesSlides/notesSlide27.xml"/><Relationship Id="rId7" Type="http://schemas.openxmlformats.org/officeDocument/2006/relationships/oleObject" Target="../embeddings/oleObject3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0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7" Type="http://schemas.openxmlformats.org/officeDocument/2006/relationships/image" Target="../media/image10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35.bin"/><Relationship Id="rId5" Type="http://schemas.openxmlformats.org/officeDocument/2006/relationships/image" Target="../media/image123.png"/><Relationship Id="rId9" Type="http://schemas.openxmlformats.org/officeDocument/2006/relationships/image" Target="../media/image108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wmf"/><Relationship Id="rId7" Type="http://schemas.openxmlformats.org/officeDocument/2006/relationships/oleObject" Target="../embeddings/oleObject3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13.png"/><Relationship Id="rId5" Type="http://schemas.openxmlformats.org/officeDocument/2006/relationships/image" Target="../media/image100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15.wmf"/><Relationship Id="rId5" Type="http://schemas.openxmlformats.org/officeDocument/2006/relationships/oleObject" Target="../embeddings/oleObject39.bin"/><Relationship Id="rId4" Type="http://schemas.openxmlformats.org/officeDocument/2006/relationships/image" Target="../media/image114.wmf"/><Relationship Id="rId9" Type="http://schemas.openxmlformats.org/officeDocument/2006/relationships/image" Target="../media/image113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116.wmf"/><Relationship Id="rId4" Type="http://schemas.openxmlformats.org/officeDocument/2006/relationships/oleObject" Target="../embeddings/oleObject40.bin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3.bin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11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42.bin"/><Relationship Id="rId11" Type="http://schemas.openxmlformats.org/officeDocument/2006/relationships/image" Target="../media/image120.wmf"/><Relationship Id="rId5" Type="http://schemas.openxmlformats.org/officeDocument/2006/relationships/image" Target="../media/image117.wmf"/><Relationship Id="rId10" Type="http://schemas.openxmlformats.org/officeDocument/2006/relationships/oleObject" Target="../embeddings/oleObject44.bin"/><Relationship Id="rId4" Type="http://schemas.openxmlformats.org/officeDocument/2006/relationships/oleObject" Target="../embeddings/oleObject41.bin"/><Relationship Id="rId9" Type="http://schemas.openxmlformats.org/officeDocument/2006/relationships/image" Target="../media/image119.w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wmf"/><Relationship Id="rId3" Type="http://schemas.openxmlformats.org/officeDocument/2006/relationships/oleObject" Target="../embeddings/oleObject45.bin"/><Relationship Id="rId7" Type="http://schemas.openxmlformats.org/officeDocument/2006/relationships/oleObject" Target="../embeddings/oleObject47.bin"/><Relationship Id="rId12" Type="http://schemas.openxmlformats.org/officeDocument/2006/relationships/image" Target="../media/image12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22.wmf"/><Relationship Id="rId11" Type="http://schemas.openxmlformats.org/officeDocument/2006/relationships/oleObject" Target="../embeddings/oleObject49.bin"/><Relationship Id="rId5" Type="http://schemas.openxmlformats.org/officeDocument/2006/relationships/oleObject" Target="../embeddings/oleObject46.bin"/><Relationship Id="rId10" Type="http://schemas.openxmlformats.org/officeDocument/2006/relationships/image" Target="../media/image124.wmf"/><Relationship Id="rId4" Type="http://schemas.openxmlformats.org/officeDocument/2006/relationships/image" Target="../media/image121.wmf"/><Relationship Id="rId9" Type="http://schemas.openxmlformats.org/officeDocument/2006/relationships/oleObject" Target="../embeddings/oleObject48.bin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wmf"/><Relationship Id="rId3" Type="http://schemas.openxmlformats.org/officeDocument/2006/relationships/notesSlide" Target="../notesSlides/notesSlide31.xml"/><Relationship Id="rId7" Type="http://schemas.openxmlformats.org/officeDocument/2006/relationships/oleObject" Target="../embeddings/oleObject5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3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emf"/><Relationship Id="rId3" Type="http://schemas.openxmlformats.org/officeDocument/2006/relationships/image" Target="../media/image127.emf"/><Relationship Id="rId7" Type="http://schemas.openxmlformats.org/officeDocument/2006/relationships/image" Target="../media/image131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emf"/><Relationship Id="rId5" Type="http://schemas.openxmlformats.org/officeDocument/2006/relationships/image" Target="../media/image129.emf"/><Relationship Id="rId10" Type="http://schemas.openxmlformats.org/officeDocument/2006/relationships/image" Target="../media/image134.emf"/><Relationship Id="rId4" Type="http://schemas.openxmlformats.org/officeDocument/2006/relationships/image" Target="../media/image128.emf"/><Relationship Id="rId9" Type="http://schemas.openxmlformats.org/officeDocument/2006/relationships/image" Target="../media/image133.e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emf"/><Relationship Id="rId3" Type="http://schemas.openxmlformats.org/officeDocument/2006/relationships/image" Target="../media/image135.emf"/><Relationship Id="rId7" Type="http://schemas.openxmlformats.org/officeDocument/2006/relationships/image" Target="../media/image139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emf"/><Relationship Id="rId5" Type="http://schemas.openxmlformats.org/officeDocument/2006/relationships/image" Target="../media/image137.emf"/><Relationship Id="rId10" Type="http://schemas.openxmlformats.org/officeDocument/2006/relationships/image" Target="../media/image142.emf"/><Relationship Id="rId4" Type="http://schemas.openxmlformats.org/officeDocument/2006/relationships/image" Target="../media/image136.emf"/><Relationship Id="rId9" Type="http://schemas.openxmlformats.org/officeDocument/2006/relationships/image" Target="../media/image141.e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53.bin"/><Relationship Id="rId18" Type="http://schemas.openxmlformats.org/officeDocument/2006/relationships/oleObject" Target="../embeddings/oleObject54.bin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149.wmf"/><Relationship Id="rId12" Type="http://schemas.openxmlformats.org/officeDocument/2006/relationships/image" Target="../media/image157.png"/><Relationship Id="rId17" Type="http://schemas.openxmlformats.org/officeDocument/2006/relationships/image" Target="../media/image151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54.bin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52.bin"/><Relationship Id="rId11" Type="http://schemas.openxmlformats.org/officeDocument/2006/relationships/image" Target="../media/image149.wmf"/><Relationship Id="rId5" Type="http://schemas.openxmlformats.org/officeDocument/2006/relationships/image" Target="../media/image148.wmf"/><Relationship Id="rId15" Type="http://schemas.openxmlformats.org/officeDocument/2006/relationships/image" Target="../media/image158.png"/><Relationship Id="rId10" Type="http://schemas.openxmlformats.org/officeDocument/2006/relationships/oleObject" Target="../embeddings/oleObject52.bin"/><Relationship Id="rId19" Type="http://schemas.openxmlformats.org/officeDocument/2006/relationships/image" Target="../media/image151.wmf"/><Relationship Id="rId4" Type="http://schemas.openxmlformats.org/officeDocument/2006/relationships/oleObject" Target="../embeddings/oleObject51.bin"/><Relationship Id="rId14" Type="http://schemas.openxmlformats.org/officeDocument/2006/relationships/image" Target="../media/image150.wmf"/></Relationships>
</file>

<file path=ppt/slides/_rels/slide54.xml.rels><?xml version="1.0" encoding="UTF-8" standalone="yes"?>
<Relationships xmlns="http://schemas.openxmlformats.org/package/2006/relationships"><Relationship Id="rId7" Type="http://schemas.openxmlformats.org/officeDocument/2006/relationships/image" Target="../media/image15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56.bin"/><Relationship Id="rId5" Type="http://schemas.openxmlformats.org/officeDocument/2006/relationships/image" Target="../media/image16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emf"/><Relationship Id="rId3" Type="http://schemas.openxmlformats.org/officeDocument/2006/relationships/image" Target="../media/image154.emf"/><Relationship Id="rId7" Type="http://schemas.openxmlformats.org/officeDocument/2006/relationships/image" Target="../media/image158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emf"/><Relationship Id="rId5" Type="http://schemas.openxmlformats.org/officeDocument/2006/relationships/image" Target="../media/image156.emf"/><Relationship Id="rId10" Type="http://schemas.openxmlformats.org/officeDocument/2006/relationships/image" Target="../media/image161.emf"/><Relationship Id="rId4" Type="http://schemas.openxmlformats.org/officeDocument/2006/relationships/image" Target="../media/image155.emf"/><Relationship Id="rId9" Type="http://schemas.openxmlformats.org/officeDocument/2006/relationships/image" Target="../media/image160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emf"/><Relationship Id="rId2" Type="http://schemas.openxmlformats.org/officeDocument/2006/relationships/image" Target="../media/image16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4.e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1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png"/><Relationship Id="rId11" Type="http://schemas.openxmlformats.org/officeDocument/2006/relationships/oleObject" Target="../embeddings/oleObject3.bin"/><Relationship Id="rId10" Type="http://schemas.openxmlformats.org/officeDocument/2006/relationships/image" Target="../media/image14.wmf"/><Relationship Id="rId9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6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525182" y="923256"/>
            <a:ext cx="8352367" cy="2387600"/>
          </a:xfrm>
        </p:spPr>
        <p:txBody>
          <a:bodyPr>
            <a:noAutofit/>
          </a:bodyPr>
          <a:lstStyle/>
          <a:p>
            <a:r>
              <a:rPr lang="en-US" altLang="zh-CN" sz="4000" b="1" dirty="0"/>
              <a:t>Strategies for Sparsity-based Time-Frequency Analyses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686076" y="3126619"/>
            <a:ext cx="10176934" cy="2050851"/>
          </a:xfrm>
        </p:spPr>
        <p:txBody>
          <a:bodyPr>
            <a:noAutofit/>
          </a:bodyPr>
          <a:lstStyle/>
          <a:p>
            <a:r>
              <a:rPr lang="en-US" sz="2400" dirty="0">
                <a:cs typeface="Times New Roman" panose="02020603050405020304" pitchFamily="18" charset="0"/>
              </a:rPr>
              <a:t>Shuimei Zhang </a:t>
            </a:r>
          </a:p>
          <a:p>
            <a:endParaRPr lang="en-US" sz="1400" b="1" dirty="0">
              <a:cs typeface="Times New Roman" panose="02020603050405020304" pitchFamily="18" charset="0"/>
            </a:endParaRPr>
          </a:p>
          <a:p>
            <a:r>
              <a:rPr lang="en-US" sz="2000" b="1" dirty="0">
                <a:cs typeface="Times New Roman" panose="02020603050405020304" pitchFamily="18" charset="0"/>
              </a:rPr>
              <a:t>Department of Electrical and Computer Engineering</a:t>
            </a:r>
          </a:p>
          <a:p>
            <a:r>
              <a:rPr lang="en-US" sz="2000" b="1" dirty="0">
                <a:cs typeface="Times New Roman" panose="02020603050405020304" pitchFamily="18" charset="0"/>
              </a:rPr>
              <a:t>Temple University, Philadelphia, USA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891366" y="2948916"/>
            <a:ext cx="7620000" cy="158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4724D119-5FEB-4A23-87C7-B1B20EF3C39C}"/>
              </a:ext>
            </a:extLst>
          </p:cNvPr>
          <p:cNvSpPr/>
          <p:nvPr/>
        </p:nvSpPr>
        <p:spPr>
          <a:xfrm>
            <a:off x="4869464" y="6187033"/>
            <a:ext cx="42297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http://asplab.net</a:t>
            </a: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7C9EC5D7-8E1C-4E68-A7CA-B589D39E4656}"/>
              </a:ext>
            </a:extLst>
          </p:cNvPr>
          <p:cNvSpPr txBox="1"/>
          <p:nvPr/>
        </p:nvSpPr>
        <p:spPr>
          <a:xfrm>
            <a:off x="6172788" y="4851085"/>
            <a:ext cx="1606871" cy="1323439"/>
          </a:xfrm>
          <a:prstGeom prst="rect">
            <a:avLst/>
          </a:prstGeom>
          <a:solidFill>
            <a:srgbClr val="981E3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Agency FB" panose="020B0503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A</a:t>
            </a:r>
            <a:r>
              <a:rPr lang="en-US" altLang="zh-CN" sz="2000" b="1" dirty="0">
                <a:solidFill>
                  <a:srgbClr val="CB8E98"/>
                </a:solidFill>
                <a:latin typeface="Agency FB" panose="020B0503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dvanced</a:t>
            </a:r>
            <a:r>
              <a:rPr lang="en-US" altLang="zh-CN" sz="2000" b="1" dirty="0">
                <a:solidFill>
                  <a:schemeClr val="bg1"/>
                </a:solidFill>
                <a:latin typeface="Agency FB" panose="020B0503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altLang="zh-CN" sz="2000" b="1" dirty="0">
                <a:solidFill>
                  <a:schemeClr val="bg1"/>
                </a:solidFill>
                <a:latin typeface="Agency FB" panose="020B0503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S</a:t>
            </a:r>
            <a:r>
              <a:rPr lang="en-US" altLang="zh-CN" sz="2000" b="1" dirty="0">
                <a:solidFill>
                  <a:srgbClr val="CB8E98"/>
                </a:solidFill>
                <a:latin typeface="Agency FB" panose="020B0503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ignal</a:t>
            </a:r>
            <a:r>
              <a:rPr lang="en-US" altLang="zh-CN" sz="2000" b="1" dirty="0">
                <a:solidFill>
                  <a:schemeClr val="bg1"/>
                </a:solidFill>
                <a:latin typeface="Agency FB" panose="020B0503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altLang="zh-CN" sz="2000" b="1" dirty="0">
                <a:solidFill>
                  <a:schemeClr val="bg1"/>
                </a:solidFill>
                <a:latin typeface="Agency FB" panose="020B0503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P</a:t>
            </a:r>
            <a:r>
              <a:rPr lang="en-US" altLang="zh-CN" sz="2000" b="1" dirty="0">
                <a:solidFill>
                  <a:srgbClr val="CB8E98"/>
                </a:solidFill>
                <a:latin typeface="Agency FB" panose="020B0503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rocessing</a:t>
            </a:r>
            <a:r>
              <a:rPr lang="en-US" altLang="zh-CN" sz="2000" b="1" dirty="0">
                <a:solidFill>
                  <a:schemeClr val="bg1"/>
                </a:solidFill>
                <a:latin typeface="Agency FB" panose="020B0503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altLang="zh-CN" sz="2000" b="1" dirty="0">
                <a:solidFill>
                  <a:schemeClr val="bg1"/>
                </a:solidFill>
                <a:latin typeface="Agency FB" panose="020B0503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Lab</a:t>
            </a:r>
            <a:r>
              <a:rPr lang="en-US" altLang="zh-CN" sz="2000" b="1" dirty="0">
                <a:solidFill>
                  <a:srgbClr val="CB8E98"/>
                </a:solidFill>
                <a:latin typeface="Agency FB" panose="020B0503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oratory</a:t>
            </a:r>
            <a:endParaRPr lang="en-US" sz="2000" b="1" dirty="0">
              <a:solidFill>
                <a:srgbClr val="CB8E98"/>
              </a:solidFill>
              <a:latin typeface="Agency FB" panose="020B0503020202020204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21CC8-0246-4823-A8B6-3D9169D1C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034" y="783773"/>
            <a:ext cx="11120325" cy="2832985"/>
          </a:xfrm>
        </p:spPr>
        <p:txBody>
          <a:bodyPr/>
          <a:lstStyle/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ja-JP" sz="2800" dirty="0">
                <a:solidFill>
                  <a:srgbClr val="00B050"/>
                </a:solidFill>
                <a:ea typeface="MS Mincho" pitchFamily="49" charset="-128"/>
              </a:rPr>
              <a:t>Auto-terms</a:t>
            </a:r>
            <a:r>
              <a:rPr lang="en-US" altLang="ja-JP" sz="2800" dirty="0">
                <a:ea typeface="MS Mincho" pitchFamily="49" charset="-128"/>
              </a:rPr>
              <a:t> are located </a:t>
            </a:r>
            <a:r>
              <a:rPr lang="en-US" altLang="ja-JP" sz="2800" dirty="0">
                <a:solidFill>
                  <a:srgbClr val="00B050"/>
                </a:solidFill>
                <a:ea typeface="MS Mincho" pitchFamily="49" charset="-128"/>
              </a:rPr>
              <a:t>around the origin </a:t>
            </a:r>
            <a:r>
              <a:rPr lang="en-US" altLang="ja-JP" sz="2800" dirty="0">
                <a:ea typeface="MS Mincho" pitchFamily="49" charset="-128"/>
              </a:rPr>
              <a:t>of the ambiguity domain, and </a:t>
            </a:r>
            <a:r>
              <a:rPr lang="en-US" altLang="ja-JP" sz="2800" dirty="0">
                <a:solidFill>
                  <a:srgbClr val="FF0000"/>
                </a:solidFill>
                <a:ea typeface="MS Mincho" pitchFamily="49" charset="-128"/>
              </a:rPr>
              <a:t>cross-terms</a:t>
            </a:r>
            <a:r>
              <a:rPr lang="en-US" altLang="ja-JP" sz="2800" dirty="0">
                <a:ea typeface="MS Mincho" pitchFamily="49" charset="-128"/>
              </a:rPr>
              <a:t> tend to be </a:t>
            </a:r>
            <a:r>
              <a:rPr lang="en-US" altLang="ja-JP" sz="2800" dirty="0">
                <a:solidFill>
                  <a:srgbClr val="FF0000"/>
                </a:solidFill>
                <a:ea typeface="MS Mincho" pitchFamily="49" charset="-128"/>
              </a:rPr>
              <a:t>away from the origin</a:t>
            </a:r>
            <a:r>
              <a:rPr lang="en-US" altLang="ja-JP" sz="2800" dirty="0">
                <a:ea typeface="MS Mincho" pitchFamily="49" charset="-128"/>
              </a:rPr>
              <a:t>. 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ja-JP" sz="2800" dirty="0">
                <a:ea typeface="MS Mincho" pitchFamily="49" charset="-128"/>
              </a:rPr>
              <a:t>Time-frequency kernel is a low-pass filter in the ambiguity domain. 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ja-JP" dirty="0">
                <a:ea typeface="MS Mincho" pitchFamily="49" charset="-128"/>
              </a:rPr>
              <a:t>Data-independent: e.g., Choi-Williams distribution (CWD)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ja-JP" dirty="0">
                <a:ea typeface="MS Mincho" pitchFamily="49" charset="-128"/>
              </a:rPr>
              <a:t>Data-dependent: e.g., adaptive optimal kernel (AOK)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altLang="ja-JP" sz="2800" dirty="0">
              <a:ea typeface="MS Mincho" pitchFamily="49" charset="-128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u"/>
            </a:pPr>
            <a:endParaRPr lang="en-US" altLang="ja-JP" sz="2800" dirty="0">
              <a:ea typeface="MS Mincho" pitchFamily="49" charset="-128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altLang="ja-JP" sz="2800" dirty="0">
              <a:ea typeface="MS Mincho" pitchFamily="49" charset="-128"/>
            </a:endParaRPr>
          </a:p>
          <a:p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47809" y="6493564"/>
            <a:ext cx="2844800" cy="304800"/>
          </a:xfrm>
        </p:spPr>
        <p:txBody>
          <a:bodyPr/>
          <a:lstStyle/>
          <a:p>
            <a:pPr>
              <a:defRPr/>
            </a:pPr>
            <a:fld id="{89F24693-09F5-4978-B642-409009C25CC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0807D34C-C71D-4892-9FA4-3B5F241D7F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82" b="5734"/>
          <a:stretch/>
        </p:blipFill>
        <p:spPr bwMode="auto">
          <a:xfrm>
            <a:off x="2039580" y="3467100"/>
            <a:ext cx="3657600" cy="2921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0D1E5E0-AC4D-4DD1-A870-C61602D5AF63}"/>
              </a:ext>
            </a:extLst>
          </p:cNvPr>
          <p:cNvGrpSpPr/>
          <p:nvPr/>
        </p:nvGrpSpPr>
        <p:grpSpPr>
          <a:xfrm>
            <a:off x="6037620" y="3352800"/>
            <a:ext cx="4114800" cy="3361963"/>
            <a:chOff x="5697180" y="3575621"/>
            <a:chExt cx="4114800" cy="3361963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5F4BEF8-7E77-433A-9AE5-110FA305AB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0451" r="50134"/>
            <a:stretch/>
          </p:blipFill>
          <p:spPr>
            <a:xfrm>
              <a:off x="5697180" y="3575621"/>
              <a:ext cx="4114800" cy="3361963"/>
            </a:xfrm>
            <a:prstGeom prst="rect">
              <a:avLst/>
            </a:prstGeom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2FD58C3-3199-404C-B2B0-D1C4C14820C7}"/>
                </a:ext>
              </a:extLst>
            </p:cNvPr>
            <p:cNvSpPr/>
            <p:nvPr/>
          </p:nvSpPr>
          <p:spPr>
            <a:xfrm rot="20005298">
              <a:off x="8146951" y="4071341"/>
              <a:ext cx="189127" cy="2119753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0070C0"/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A2967E1-496E-438F-9620-302A4B6D9E66}"/>
              </a:ext>
            </a:extLst>
          </p:cNvPr>
          <p:cNvSpPr txBox="1"/>
          <p:nvPr/>
        </p:nvSpPr>
        <p:spPr>
          <a:xfrm>
            <a:off x="3559631" y="6396335"/>
            <a:ext cx="113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CWD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1B112C-F5E1-4042-8BF3-5F2CC783FA47}"/>
              </a:ext>
            </a:extLst>
          </p:cNvPr>
          <p:cNvSpPr txBox="1"/>
          <p:nvPr/>
        </p:nvSpPr>
        <p:spPr>
          <a:xfrm>
            <a:off x="8108206" y="6463992"/>
            <a:ext cx="113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AOK</a:t>
            </a:r>
          </a:p>
        </p:txBody>
      </p:sp>
    </p:spTree>
    <p:extLst>
      <p:ext uri="{BB962C8B-B14F-4D97-AF65-F5344CB8AC3E}">
        <p14:creationId xmlns:p14="http://schemas.microsoft.com/office/powerpoint/2010/main" val="301381277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04A0E-5FDE-415E-A142-B347FB19A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2F632-8E1F-46B3-BE58-47C7512ACE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5000"/>
              </a:lnSpc>
            </a:pPr>
            <a:r>
              <a:rPr lang="en-US" sz="2800" dirty="0"/>
              <a:t>In practice, missing samples frequently occur.</a:t>
            </a:r>
          </a:p>
          <a:p>
            <a:pPr marL="0" indent="0">
              <a:lnSpc>
                <a:spcPct val="125000"/>
              </a:lnSpc>
              <a:buNone/>
            </a:pPr>
            <a:r>
              <a:rPr lang="en-US" sz="2800" b="0" dirty="0"/>
              <a:t>E</a:t>
            </a:r>
            <a:r>
              <a:rPr lang="en-US" sz="2800" dirty="0"/>
              <a:t>xamples: </a:t>
            </a:r>
          </a:p>
          <a:p>
            <a:pPr indent="-1143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 Light-of-sight obstruction</a:t>
            </a:r>
          </a:p>
          <a:p>
            <a:pPr indent="-1143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 Multipath fading</a:t>
            </a:r>
          </a:p>
          <a:p>
            <a:pPr indent="-1143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 Removal of impulsive noise or jammer</a:t>
            </a:r>
          </a:p>
          <a:p>
            <a:pPr indent="-11430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0" indent="0">
              <a:buNone/>
            </a:pPr>
            <a:r>
              <a:rPr lang="en-US" b="0" dirty="0"/>
              <a:t>          </a:t>
            </a:r>
            <a:r>
              <a:rPr lang="en-US" b="0" dirty="0">
                <a:solidFill>
                  <a:srgbClr val="FF0000"/>
                </a:solidFill>
              </a:rPr>
              <a:t>Burst missing samples!</a:t>
            </a:r>
          </a:p>
          <a:p>
            <a:pPr marL="0" indent="0">
              <a:buNone/>
            </a:pPr>
            <a:r>
              <a:rPr lang="en-US" dirty="0"/>
              <a:t>      (</a:t>
            </a:r>
            <a:r>
              <a:rPr lang="en-US" sz="2400" dirty="0"/>
              <a:t>Missing samples appear as clusters</a:t>
            </a:r>
            <a:r>
              <a:rPr lang="en-US" dirty="0"/>
              <a:t>)</a:t>
            </a:r>
            <a:endParaRPr lang="en-US" b="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390A3A-3732-4522-9B56-5D267AA9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7809" y="6493564"/>
            <a:ext cx="2844800" cy="304800"/>
          </a:xfrm>
        </p:spPr>
        <p:txBody>
          <a:bodyPr/>
          <a:lstStyle/>
          <a:p>
            <a:pPr>
              <a:defRPr/>
            </a:pPr>
            <a:fld id="{20E4D4FD-26D2-4901-A64A-4E8092CC5CA5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AC48CA-5E65-453D-9661-3FCA12A99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5502" y="3680990"/>
            <a:ext cx="4156498" cy="31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359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A53B7-F71B-4177-9B8B-D87631EFD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0144" y="22982"/>
            <a:ext cx="8711712" cy="685800"/>
          </a:xfrm>
        </p:spPr>
        <p:txBody>
          <a:bodyPr/>
          <a:lstStyle/>
          <a:p>
            <a:r>
              <a:rPr lang="en-US" dirty="0"/>
              <a:t>Effects of Missing Samples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C00EC9-BC2E-4387-859E-99B48FEDC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03189" y="6530218"/>
            <a:ext cx="3657600" cy="304800"/>
          </a:xfrm>
        </p:spPr>
        <p:txBody>
          <a:bodyPr/>
          <a:lstStyle/>
          <a:p>
            <a:pPr>
              <a:defRPr/>
            </a:pPr>
            <a:fld id="{20E4D4FD-26D2-4901-A64A-4E8092CC5CA5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B674334-D50C-4B83-AB55-1E049C115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7589" y="1000121"/>
            <a:ext cx="2743200" cy="2057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826B85F-A8D5-46F1-855A-057B53857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3991" y="2906005"/>
            <a:ext cx="2743200" cy="2057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91CCAF0-F11C-4A25-AE5C-2903FBC289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4951" y="1000121"/>
            <a:ext cx="2743200" cy="2057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AF50A3C-6E4F-4B2B-A183-03B6172BA0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9692" y="1000121"/>
            <a:ext cx="2743200" cy="20574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05385B2-92CB-47CF-B4AD-7C2C794417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2318" y="2906005"/>
            <a:ext cx="2743200" cy="2057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9ED159D-02EA-4BAF-B567-7D1E317F5A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7815" y="1000121"/>
            <a:ext cx="2743200" cy="20574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6BA970A-AB5E-47DC-95E7-F0483761F0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17589" y="2906005"/>
            <a:ext cx="2743200" cy="20574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D745805-1B24-4EAB-ADC4-309EFAD4C2DC}"/>
              </a:ext>
            </a:extLst>
          </p:cNvPr>
          <p:cNvSpPr txBox="1"/>
          <p:nvPr/>
        </p:nvSpPr>
        <p:spPr>
          <a:xfrm>
            <a:off x="578658" y="1369453"/>
            <a:ext cx="1350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No </a:t>
            </a:r>
          </a:p>
          <a:p>
            <a:pPr algn="ctr"/>
            <a:r>
              <a:rPr lang="en-US" altLang="zh-CN" sz="2400" dirty="0"/>
              <a:t>Missing</a:t>
            </a:r>
            <a:endParaRPr lang="en-US" sz="2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74834FD-8025-4D51-BA9D-74A018E951F9}"/>
              </a:ext>
            </a:extLst>
          </p:cNvPr>
          <p:cNvSpPr txBox="1"/>
          <p:nvPr/>
        </p:nvSpPr>
        <p:spPr>
          <a:xfrm>
            <a:off x="650414" y="3222926"/>
            <a:ext cx="1350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0B050"/>
                </a:solidFill>
              </a:rPr>
              <a:t>Random </a:t>
            </a:r>
          </a:p>
          <a:p>
            <a:pPr algn="ctr"/>
            <a:r>
              <a:rPr lang="en-US" altLang="zh-CN" sz="2400" dirty="0">
                <a:solidFill>
                  <a:srgbClr val="00B050"/>
                </a:solidFill>
              </a:rPr>
              <a:t>Missing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CC3160E-437B-4157-A4D6-8A675663F89E}"/>
              </a:ext>
            </a:extLst>
          </p:cNvPr>
          <p:cNvSpPr txBox="1"/>
          <p:nvPr/>
        </p:nvSpPr>
        <p:spPr>
          <a:xfrm>
            <a:off x="2493307" y="684449"/>
            <a:ext cx="1374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IAF</a:t>
            </a:r>
            <a:endParaRPr lang="en-US" sz="2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76D211-2FD3-4822-9531-D96573B23ADD}"/>
              </a:ext>
            </a:extLst>
          </p:cNvPr>
          <p:cNvSpPr txBox="1"/>
          <p:nvPr/>
        </p:nvSpPr>
        <p:spPr>
          <a:xfrm>
            <a:off x="5053111" y="684449"/>
            <a:ext cx="1374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AF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CEA3B74-59C5-436F-9400-724EC1F2AA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9692" y="2906005"/>
            <a:ext cx="2743200" cy="20574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6BAC7E4-8028-43D7-8F81-039D8EBFC69A}"/>
              </a:ext>
            </a:extLst>
          </p:cNvPr>
          <p:cNvSpPr txBox="1"/>
          <p:nvPr/>
        </p:nvSpPr>
        <p:spPr>
          <a:xfrm>
            <a:off x="7609508" y="684449"/>
            <a:ext cx="1374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WVD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6781826-010B-44BD-9A10-B8CBC27CF3C8}"/>
              </a:ext>
            </a:extLst>
          </p:cNvPr>
          <p:cNvSpPr txBox="1"/>
          <p:nvPr/>
        </p:nvSpPr>
        <p:spPr>
          <a:xfrm>
            <a:off x="10172256" y="684449"/>
            <a:ext cx="1374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AOK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6EB49D5-BD02-4478-BEC5-AB2229D525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20702" y="4805130"/>
            <a:ext cx="2743200" cy="20574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E581B51-61BB-48F7-9803-9848EFFAB42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9692" y="4805130"/>
            <a:ext cx="2743200" cy="20574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D6B2C33-CDC1-49CD-9847-27979093451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63680" y="4805130"/>
            <a:ext cx="2743200" cy="20574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80BE4C3-EDB3-4517-9D34-DBB52179D89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87979" y="4811889"/>
            <a:ext cx="2743200" cy="20574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3FDF9D6-6A32-443B-B88B-446C46FD6841}"/>
              </a:ext>
            </a:extLst>
          </p:cNvPr>
          <p:cNvSpPr txBox="1"/>
          <p:nvPr/>
        </p:nvSpPr>
        <p:spPr>
          <a:xfrm>
            <a:off x="578658" y="5253461"/>
            <a:ext cx="1350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</a:rPr>
              <a:t>Burst </a:t>
            </a:r>
          </a:p>
          <a:p>
            <a:pPr algn="ctr"/>
            <a:r>
              <a:rPr lang="en-US" altLang="zh-CN" sz="2400" dirty="0">
                <a:solidFill>
                  <a:srgbClr val="FF0000"/>
                </a:solidFill>
              </a:rPr>
              <a:t>Missing</a:t>
            </a:r>
            <a:endParaRPr lang="en-US" sz="2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4BF7171-0172-4E9D-A12B-64BFEEA22F54}"/>
                  </a:ext>
                </a:extLst>
              </p:cNvPr>
              <p:cNvSpPr txBox="1"/>
              <p:nvPr/>
            </p:nvSpPr>
            <p:spPr>
              <a:xfrm>
                <a:off x="645600" y="718853"/>
                <a:ext cx="179966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4BF7171-0172-4E9D-A12B-64BFEEA22F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00" y="718853"/>
                <a:ext cx="1799660" cy="369332"/>
              </a:xfrm>
              <a:prstGeom prst="rect">
                <a:avLst/>
              </a:prstGeom>
              <a:blipFill>
                <a:blip r:embed="rId17"/>
                <a:stretch>
                  <a:fillRect l="-3390" r="-5085" b="-360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2078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381BA-9492-4F71-82D4-666BEFC51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Effects of Amplitude Difference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B79120-7BF4-4F36-A85D-4E227EA47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7809" y="6493564"/>
            <a:ext cx="2844800" cy="304800"/>
          </a:xfrm>
        </p:spPr>
        <p:txBody>
          <a:bodyPr/>
          <a:lstStyle/>
          <a:p>
            <a:pPr>
              <a:defRPr/>
            </a:pPr>
            <a:fld id="{20E4D4FD-26D2-4901-A64A-4E8092CC5CA5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6D8A3D4-8C99-4C02-8B87-C59BF46CECB9}"/>
              </a:ext>
            </a:extLst>
          </p:cNvPr>
          <p:cNvGrpSpPr/>
          <p:nvPr/>
        </p:nvGrpSpPr>
        <p:grpSpPr>
          <a:xfrm>
            <a:off x="729593" y="1057531"/>
            <a:ext cx="11588996" cy="4534657"/>
            <a:chOff x="668166" y="690610"/>
            <a:chExt cx="11588996" cy="453465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8427F4A-BD2F-4819-A33B-6EAE2DE67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31606" y="3167867"/>
              <a:ext cx="2743200" cy="20574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093BDFD-E671-476E-B577-93D114D8C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31606" y="1078473"/>
              <a:ext cx="2743200" cy="20574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37E8DC4-1505-4F06-84F1-C1D2184DB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79800" y="3157310"/>
              <a:ext cx="2743200" cy="20574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399ED44-9E26-40FC-8082-48066F09F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13962" y="3102937"/>
              <a:ext cx="2743200" cy="20574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7B9D13D-1E7C-4C3A-A7EC-3B49777DA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13962" y="1049110"/>
              <a:ext cx="2743200" cy="20574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922A1BB-F686-41ED-ADB8-F47F3A59A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38294" y="3157310"/>
              <a:ext cx="2743200" cy="20574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2CE87C7-2D20-4DCC-9B5C-DF02F9F7F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79800" y="1049110"/>
              <a:ext cx="2743200" cy="20574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FEA6954-7734-4940-A6AA-6A3F5E166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38294" y="1044120"/>
              <a:ext cx="2743200" cy="20574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F51F9B8-34B9-48D7-8228-FBCAEADD491D}"/>
                </a:ext>
              </a:extLst>
            </p:cNvPr>
            <p:cNvSpPr txBox="1"/>
            <p:nvPr/>
          </p:nvSpPr>
          <p:spPr>
            <a:xfrm>
              <a:off x="2555508" y="690610"/>
              <a:ext cx="13741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/>
                <a:t>IAF</a:t>
              </a:r>
              <a:endParaRPr lang="en-US" sz="24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1E19163-E622-4F0F-9307-280285661339}"/>
                </a:ext>
              </a:extLst>
            </p:cNvPr>
            <p:cNvSpPr txBox="1"/>
            <p:nvPr/>
          </p:nvSpPr>
          <p:spPr>
            <a:xfrm>
              <a:off x="5136398" y="690610"/>
              <a:ext cx="13741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AF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D684B95-BD05-419C-A843-49F9BF627C39}"/>
                </a:ext>
              </a:extLst>
            </p:cNvPr>
            <p:cNvSpPr txBox="1"/>
            <p:nvPr/>
          </p:nvSpPr>
          <p:spPr>
            <a:xfrm>
              <a:off x="7638406" y="690610"/>
              <a:ext cx="13741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WVD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B5924BA-76B3-4FA6-A0B6-9FB79C752FB9}"/>
                </a:ext>
              </a:extLst>
            </p:cNvPr>
            <p:cNvSpPr txBox="1"/>
            <p:nvPr/>
          </p:nvSpPr>
          <p:spPr>
            <a:xfrm>
              <a:off x="10365488" y="690610"/>
              <a:ext cx="13741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AOK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1952C0B-94D7-4429-829A-657078BC03D8}"/>
                </a:ext>
              </a:extLst>
            </p:cNvPr>
            <p:cNvSpPr txBox="1"/>
            <p:nvPr/>
          </p:nvSpPr>
          <p:spPr>
            <a:xfrm>
              <a:off x="707116" y="1426489"/>
              <a:ext cx="13138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/>
                <a:t>No </a:t>
              </a:r>
            </a:p>
            <a:p>
              <a:pPr algn="ctr"/>
              <a:r>
                <a:rPr lang="en-US" altLang="zh-CN" sz="2400" dirty="0"/>
                <a:t>Missing</a:t>
              </a:r>
              <a:endParaRPr lang="en-US" sz="24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ED1D146-6713-4ED2-943E-C88D36C0CA7F}"/>
                </a:ext>
              </a:extLst>
            </p:cNvPr>
            <p:cNvSpPr txBox="1"/>
            <p:nvPr/>
          </p:nvSpPr>
          <p:spPr>
            <a:xfrm>
              <a:off x="668166" y="3398160"/>
              <a:ext cx="13138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rgbClr val="FF0000"/>
                  </a:solidFill>
                </a:rPr>
                <a:t>Burst </a:t>
              </a:r>
            </a:p>
            <a:p>
              <a:pPr algn="ctr"/>
              <a:r>
                <a:rPr lang="en-US" altLang="zh-CN" sz="2400" dirty="0">
                  <a:solidFill>
                    <a:srgbClr val="FF0000"/>
                  </a:solidFill>
                </a:rPr>
                <a:t>Missing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BB263F3-50E1-405C-800B-3306ED4D6BB9}"/>
                  </a:ext>
                </a:extLst>
              </p:cNvPr>
              <p:cNvSpPr txBox="1"/>
              <p:nvPr/>
            </p:nvSpPr>
            <p:spPr>
              <a:xfrm>
                <a:off x="729593" y="768795"/>
                <a:ext cx="220201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0.5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BB263F3-50E1-405C-800B-3306ED4D6B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593" y="768795"/>
                <a:ext cx="2202013" cy="369332"/>
              </a:xfrm>
              <a:prstGeom prst="rect">
                <a:avLst/>
              </a:prstGeom>
              <a:blipFill>
                <a:blip r:embed="rId12"/>
                <a:stretch>
                  <a:fillRect l="-2493" r="-4155" b="-37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F6074478-F2DA-4A86-AFFF-10F410615311}"/>
              </a:ext>
            </a:extLst>
          </p:cNvPr>
          <p:cNvSpPr txBox="1"/>
          <p:nvPr/>
        </p:nvSpPr>
        <p:spPr>
          <a:xfrm>
            <a:off x="729593" y="5657671"/>
            <a:ext cx="112036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 Another challenge is the </a:t>
            </a:r>
            <a:r>
              <a:rPr lang="en-US" sz="2400" dirty="0">
                <a:solidFill>
                  <a:srgbClr val="0070C0"/>
                </a:solidFill>
              </a:rPr>
              <a:t>amplitude difference </a:t>
            </a:r>
            <a:r>
              <a:rPr lang="en-US" sz="2400" dirty="0"/>
              <a:t>of the signal components. It is </a:t>
            </a:r>
            <a:r>
              <a:rPr lang="en-US" sz="2400" dirty="0">
                <a:solidFill>
                  <a:srgbClr val="0070C0"/>
                </a:solidFill>
              </a:rPr>
              <a:t>diﬃcult to identify </a:t>
            </a:r>
            <a:r>
              <a:rPr lang="en-US" sz="2400" dirty="0"/>
              <a:t>the auto-term associated with the </a:t>
            </a:r>
            <a:r>
              <a:rPr lang="en-US" sz="2400" dirty="0">
                <a:solidFill>
                  <a:srgbClr val="0070C0"/>
                </a:solidFill>
              </a:rPr>
              <a:t>weak signal component </a:t>
            </a:r>
            <a:r>
              <a:rPr lang="en-US" sz="2400" dirty="0"/>
              <a:t>from the residual artifacts of the cross-terms.</a:t>
            </a:r>
          </a:p>
        </p:txBody>
      </p:sp>
    </p:spTree>
    <p:extLst>
      <p:ext uri="{BB962C8B-B14F-4D97-AF65-F5344CB8AC3E}">
        <p14:creationId xmlns:p14="http://schemas.microsoft.com/office/powerpoint/2010/main" val="1132116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E7769-6A38-4B92-A05C-32C53D439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Methods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37FE17-7F1E-4DCF-8AED-73C57A3F3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7809" y="6493564"/>
            <a:ext cx="2844800" cy="304800"/>
          </a:xfrm>
        </p:spPr>
        <p:txBody>
          <a:bodyPr/>
          <a:lstStyle/>
          <a:p>
            <a:pPr>
              <a:defRPr/>
            </a:pPr>
            <a:fld id="{20E4D4FD-26D2-4901-A64A-4E8092CC5CA5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E3846BDD-A835-4E09-96CA-20ABD3DE1FD0}"/>
              </a:ext>
            </a:extLst>
          </p:cNvPr>
          <p:cNvSpPr/>
          <p:nvPr/>
        </p:nvSpPr>
        <p:spPr>
          <a:xfrm>
            <a:off x="1348026" y="1796706"/>
            <a:ext cx="366055" cy="14913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979339A-0F11-4D90-813B-0D9C9C009066}"/>
              </a:ext>
            </a:extLst>
          </p:cNvPr>
          <p:cNvGrpSpPr/>
          <p:nvPr/>
        </p:nvGrpSpPr>
        <p:grpSpPr>
          <a:xfrm>
            <a:off x="1153711" y="3470848"/>
            <a:ext cx="10404910" cy="3175116"/>
            <a:chOff x="1170660" y="3100556"/>
            <a:chExt cx="10404910" cy="317511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728B279-743E-4CD6-964B-88F95C274841}"/>
                </a:ext>
              </a:extLst>
            </p:cNvPr>
            <p:cNvSpPr txBox="1"/>
            <p:nvPr/>
          </p:nvSpPr>
          <p:spPr>
            <a:xfrm>
              <a:off x="1437967" y="3338711"/>
              <a:ext cx="3828952" cy="461665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IAF Interpolation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02B6993-26BE-4AEE-A928-405F2FEB3153}"/>
                </a:ext>
              </a:extLst>
            </p:cNvPr>
            <p:cNvSpPr txBox="1"/>
            <p:nvPr/>
          </p:nvSpPr>
          <p:spPr>
            <a:xfrm>
              <a:off x="6735239" y="3338711"/>
              <a:ext cx="4582979" cy="46166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Recover Burst Missing Samples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33B0E49-DC9F-4634-8F51-00AA55A008D8}"/>
                </a:ext>
              </a:extLst>
            </p:cNvPr>
            <p:cNvSpPr txBox="1"/>
            <p:nvPr/>
          </p:nvSpPr>
          <p:spPr>
            <a:xfrm>
              <a:off x="6735239" y="4467761"/>
              <a:ext cx="3456743" cy="461665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Suppress Cross-Terms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20E55E1-4E05-4D8D-B9E5-C47614C6AFF3}"/>
                </a:ext>
              </a:extLst>
            </p:cNvPr>
            <p:cNvSpPr txBox="1"/>
            <p:nvPr/>
          </p:nvSpPr>
          <p:spPr>
            <a:xfrm>
              <a:off x="6735239" y="5580435"/>
              <a:ext cx="3456743" cy="461665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High-Resolution TFR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A00ABD5-E108-400F-87BD-A0FB8FAB1EF1}"/>
                </a:ext>
              </a:extLst>
            </p:cNvPr>
            <p:cNvSpPr txBox="1"/>
            <p:nvPr/>
          </p:nvSpPr>
          <p:spPr>
            <a:xfrm>
              <a:off x="1437967" y="4477386"/>
              <a:ext cx="3828952" cy="461665"/>
            </a:xfrm>
            <a:prstGeom prst="rect">
              <a:avLst/>
            </a:prstGeom>
            <a:noFill/>
            <a:ln w="28575">
              <a:solidFill>
                <a:srgbClr val="00B050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Time-Frequency Kernel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7EC003F-9A24-4CEF-89F5-AB64AAF32478}"/>
                </a:ext>
              </a:extLst>
            </p:cNvPr>
            <p:cNvSpPr txBox="1"/>
            <p:nvPr/>
          </p:nvSpPr>
          <p:spPr>
            <a:xfrm>
              <a:off x="1437967" y="5580435"/>
              <a:ext cx="3828952" cy="461665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Sparse Reconstruction</a:t>
              </a:r>
            </a:p>
          </p:txBody>
        </p:sp>
        <p:sp>
          <p:nvSpPr>
            <p:cNvPr id="18" name="Arrow: Down 17">
              <a:extLst>
                <a:ext uri="{FF2B5EF4-FFF2-40B4-BE49-F238E27FC236}">
                  <a16:creationId xmlns:a16="http://schemas.microsoft.com/office/drawing/2014/main" id="{B2578CC8-DCB9-45AA-A57E-1AA9807C65FC}"/>
                </a:ext>
              </a:extLst>
            </p:cNvPr>
            <p:cNvSpPr/>
            <p:nvPr/>
          </p:nvSpPr>
          <p:spPr>
            <a:xfrm>
              <a:off x="3142860" y="3869985"/>
              <a:ext cx="419167" cy="49470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row: Down 19">
              <a:extLst>
                <a:ext uri="{FF2B5EF4-FFF2-40B4-BE49-F238E27FC236}">
                  <a16:creationId xmlns:a16="http://schemas.microsoft.com/office/drawing/2014/main" id="{2C9B81FA-29E7-47BD-ABB8-69823E62F190}"/>
                </a:ext>
              </a:extLst>
            </p:cNvPr>
            <p:cNvSpPr/>
            <p:nvPr/>
          </p:nvSpPr>
          <p:spPr>
            <a:xfrm rot="16200000">
              <a:off x="5796283" y="3237915"/>
              <a:ext cx="406400" cy="66325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Arrow: Down 27">
              <a:extLst>
                <a:ext uri="{FF2B5EF4-FFF2-40B4-BE49-F238E27FC236}">
                  <a16:creationId xmlns:a16="http://schemas.microsoft.com/office/drawing/2014/main" id="{3DF05FD5-2630-4140-A373-B6A270EBFBF7}"/>
                </a:ext>
              </a:extLst>
            </p:cNvPr>
            <p:cNvSpPr/>
            <p:nvPr/>
          </p:nvSpPr>
          <p:spPr>
            <a:xfrm>
              <a:off x="3142860" y="5000672"/>
              <a:ext cx="419167" cy="49470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Arrow: Down 28">
              <a:extLst>
                <a:ext uri="{FF2B5EF4-FFF2-40B4-BE49-F238E27FC236}">
                  <a16:creationId xmlns:a16="http://schemas.microsoft.com/office/drawing/2014/main" id="{0631C4C5-7DF2-4AC2-963D-D2D37A6C1F2C}"/>
                </a:ext>
              </a:extLst>
            </p:cNvPr>
            <p:cNvSpPr/>
            <p:nvPr/>
          </p:nvSpPr>
          <p:spPr>
            <a:xfrm rot="16200000">
              <a:off x="5796283" y="4366965"/>
              <a:ext cx="406400" cy="66325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Arrow: Down 29">
              <a:extLst>
                <a:ext uri="{FF2B5EF4-FFF2-40B4-BE49-F238E27FC236}">
                  <a16:creationId xmlns:a16="http://schemas.microsoft.com/office/drawing/2014/main" id="{34D2490B-2A52-4280-AA8B-D5A858E0F0D1}"/>
                </a:ext>
              </a:extLst>
            </p:cNvPr>
            <p:cNvSpPr/>
            <p:nvPr/>
          </p:nvSpPr>
          <p:spPr>
            <a:xfrm rot="16200000">
              <a:off x="5801790" y="5479639"/>
              <a:ext cx="406400" cy="66325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1EA8DBB-5B03-4D3A-8090-902501750C98}"/>
                </a:ext>
              </a:extLst>
            </p:cNvPr>
            <p:cNvSpPr/>
            <p:nvPr/>
          </p:nvSpPr>
          <p:spPr>
            <a:xfrm>
              <a:off x="1170660" y="3100556"/>
              <a:ext cx="10404910" cy="31751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1BDF1B6-39CE-4557-B3AF-30974C43049C}"/>
              </a:ext>
            </a:extLst>
          </p:cNvPr>
          <p:cNvSpPr txBox="1"/>
          <p:nvPr/>
        </p:nvSpPr>
        <p:spPr>
          <a:xfrm>
            <a:off x="1153711" y="840445"/>
            <a:ext cx="9695500" cy="8309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Robust TFR in Impaired Observing Environments</a:t>
            </a:r>
          </a:p>
          <a:p>
            <a:pPr algn="ctr"/>
            <a:r>
              <a:rPr lang="en-US" sz="2400" dirty="0" err="1"/>
              <a:t>eg</a:t>
            </a:r>
            <a:r>
              <a:rPr lang="en-US" sz="2400" dirty="0"/>
              <a:t>: burst missing samples, noisy environments, amplitude difference </a:t>
            </a:r>
          </a:p>
        </p:txBody>
      </p:sp>
      <p:sp>
        <p:nvSpPr>
          <p:cNvPr id="35" name="Star: 5 Points 34">
            <a:extLst>
              <a:ext uri="{FF2B5EF4-FFF2-40B4-BE49-F238E27FC236}">
                <a16:creationId xmlns:a16="http://schemas.microsoft.com/office/drawing/2014/main" id="{CF5BFD52-0E7C-4CF0-BB6D-A3A4B4B46037}"/>
              </a:ext>
            </a:extLst>
          </p:cNvPr>
          <p:cNvSpPr/>
          <p:nvPr/>
        </p:nvSpPr>
        <p:spPr>
          <a:xfrm>
            <a:off x="1357389" y="852056"/>
            <a:ext cx="375385" cy="34878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56C5BED-A816-4393-B435-41DF86AD47E4}"/>
              </a:ext>
            </a:extLst>
          </p:cNvPr>
          <p:cNvSpPr/>
          <p:nvPr/>
        </p:nvSpPr>
        <p:spPr>
          <a:xfrm>
            <a:off x="1732774" y="1826391"/>
            <a:ext cx="7330182" cy="1431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Atomic Norm-based TFR Reconstruction Method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AAO-based TFR Reconstruction Method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Application: radar waveform recognition</a:t>
            </a:r>
          </a:p>
        </p:txBody>
      </p:sp>
    </p:spTree>
    <p:extLst>
      <p:ext uri="{BB962C8B-B14F-4D97-AF65-F5344CB8AC3E}">
        <p14:creationId xmlns:p14="http://schemas.microsoft.com/office/powerpoint/2010/main" val="21347420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828800" y="2130426"/>
            <a:ext cx="8787161" cy="1470025"/>
          </a:xfrm>
        </p:spPr>
        <p:txBody>
          <a:bodyPr/>
          <a:lstStyle/>
          <a:p>
            <a:r>
              <a:rPr lang="en-US" sz="4000" dirty="0"/>
              <a:t>Atomic Norm-based TFR Reconstruction Method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9801922" cy="546463"/>
          </a:xfrm>
        </p:spPr>
        <p:txBody>
          <a:bodyPr/>
          <a:lstStyle/>
          <a:p>
            <a:pPr algn="l"/>
            <a:r>
              <a:rPr lang="en-US" sz="1800" b="1" dirty="0"/>
              <a:t>S. Zhang </a:t>
            </a:r>
            <a:r>
              <a:rPr lang="en-US" sz="1800" dirty="0"/>
              <a:t>and Y. D. Zhang, "Robust time-frequency analysis of multiple FM signals with burst missing samples," IEEE Signal Processing Letters, vol. 26, no. 8, pp. 1172-1176, Aug. 2019.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E4D4FD-26D2-4901-A64A-4E8092CC5CA5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642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Compressive Sensing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65865" y="997873"/>
            <a:ext cx="9866667" cy="378095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47809" y="6493564"/>
            <a:ext cx="2844800" cy="304800"/>
          </a:xfrm>
        </p:spPr>
        <p:txBody>
          <a:bodyPr/>
          <a:lstStyle/>
          <a:p>
            <a:pPr>
              <a:defRPr/>
            </a:pPr>
            <a:fld id="{20E4D4FD-26D2-4901-A64A-4E8092CC5CA5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42998" y="5101620"/>
            <a:ext cx="1031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n-lt"/>
                <a:cs typeface="Times New Roman" panose="02020603050405020304" pitchFamily="18" charset="0"/>
              </a:rPr>
              <a:t>The required number of samples for reconstructing a signal can be </a:t>
            </a:r>
            <a:r>
              <a:rPr lang="en-US" sz="28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greatly reduced </a:t>
            </a:r>
            <a:r>
              <a:rPr lang="en-US" sz="2800" dirty="0">
                <a:latin typeface="+mn-lt"/>
                <a:cs typeface="Times New Roman" panose="02020603050405020304" pitchFamily="18" charset="0"/>
              </a:rPr>
              <a:t>if it is </a:t>
            </a:r>
            <a:r>
              <a:rPr lang="en-US" sz="28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sparse</a:t>
            </a:r>
            <a:r>
              <a:rPr lang="en-US" sz="2800" dirty="0">
                <a:latin typeface="+mn-lt"/>
                <a:cs typeface="Times New Roman" panose="02020603050405020304" pitchFamily="18" charset="0"/>
              </a:rPr>
              <a:t> in a known </a:t>
            </a:r>
            <a:r>
              <a:rPr lang="en-US" sz="28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discrete basis</a:t>
            </a:r>
            <a:r>
              <a:rPr lang="en-US" sz="2800" dirty="0">
                <a:latin typeface="+mn-lt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88547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Basis Mismatch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46862" r="48361" b="7581"/>
          <a:stretch/>
        </p:blipFill>
        <p:spPr>
          <a:xfrm>
            <a:off x="7425471" y="2823905"/>
            <a:ext cx="2501134" cy="180975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47809" y="6493564"/>
            <a:ext cx="2844800" cy="304800"/>
          </a:xfrm>
        </p:spPr>
        <p:txBody>
          <a:bodyPr/>
          <a:lstStyle/>
          <a:p>
            <a:pPr>
              <a:defRPr/>
            </a:pPr>
            <a:fld id="{20E4D4FD-26D2-4901-A64A-4E8092CC5CA5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54100" y="1181100"/>
            <a:ext cx="5194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Compressive sensing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    </a:t>
            </a:r>
            <a:r>
              <a:rPr lang="en-US" sz="2400" dirty="0">
                <a:solidFill>
                  <a:srgbClr val="FF0000"/>
                </a:solidFill>
              </a:rPr>
              <a:t>Known discrete dictionary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36900" y="2298700"/>
            <a:ext cx="1384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VS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54100" y="3046968"/>
            <a:ext cx="5194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Real world signal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Sparse in a continuous dictionary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14872" y="4347130"/>
                <a:ext cx="6306766" cy="1910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25000"/>
                  </a:lnSpc>
                </a:pPr>
                <a:r>
                  <a:rPr lang="en-US" sz="2400" dirty="0"/>
                  <a:t>In the presence of </a:t>
                </a:r>
                <a:r>
                  <a:rPr lang="en-US" sz="2400" dirty="0">
                    <a:solidFill>
                      <a:srgbClr val="0070C0"/>
                    </a:solidFill>
                  </a:rPr>
                  <a:t>basis mismatch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𝜱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physical</m:t>
                        </m:r>
                      </m:sub>
                    </m:sSub>
                    <m:r>
                      <a:rPr lang="en-US" sz="20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≠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𝜱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CS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)</a:t>
                </a:r>
                <a:r>
                  <a:rPr lang="en-US" sz="2400" dirty="0"/>
                  <a:t>, exact or near-exact sparse recovery </a:t>
                </a:r>
                <a:r>
                  <a:rPr lang="en-US" sz="2400" dirty="0">
                    <a:solidFill>
                      <a:srgbClr val="0070C0"/>
                    </a:solidFill>
                  </a:rPr>
                  <a:t>cannot</a:t>
                </a:r>
                <a:r>
                  <a:rPr lang="en-US" sz="2400" dirty="0"/>
                  <a:t> be </a:t>
                </a:r>
                <a:r>
                  <a:rPr lang="en-US" sz="2400" dirty="0">
                    <a:solidFill>
                      <a:srgbClr val="0070C0"/>
                    </a:solidFill>
                  </a:rPr>
                  <a:t>guaranteed</a:t>
                </a:r>
                <a:r>
                  <a:rPr lang="en-US" sz="2400" dirty="0"/>
                  <a:t>. Recovery may suffer large errors.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872" y="4347130"/>
                <a:ext cx="6306766" cy="1910203"/>
              </a:xfrm>
              <a:prstGeom prst="rect">
                <a:avLst/>
              </a:prstGeom>
              <a:blipFill rotWithShape="0">
                <a:blip r:embed="rId6"/>
                <a:stretch>
                  <a:fillRect l="-1449" r="-1449" b="-6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8045206" y="5676374"/>
            <a:ext cx="36133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source: Y. Chi, 2014 ICASSP tutorial</a:t>
            </a:r>
          </a:p>
        </p:txBody>
      </p:sp>
      <p:pic>
        <p:nvPicPr>
          <p:cNvPr id="14" name="Content Placeholder 7"/>
          <p:cNvPicPr>
            <a:picLocks noChangeAspect="1"/>
          </p:cNvPicPr>
          <p:nvPr/>
        </p:nvPicPr>
        <p:blipFill rotWithShape="1">
          <a:blip r:embed="rId3"/>
          <a:srcRect b="55267"/>
          <a:stretch/>
        </p:blipFill>
        <p:spPr bwMode="auto">
          <a:xfrm>
            <a:off x="7317767" y="949588"/>
            <a:ext cx="4843517" cy="1777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948217" y="4719618"/>
                <a:ext cx="3807372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Spectrally sparse signal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0, 1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dirty="0"/>
                  <a:t>    Frequency mismatch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8217" y="4719618"/>
                <a:ext cx="3807372" cy="784830"/>
              </a:xfrm>
              <a:prstGeom prst="rect">
                <a:avLst/>
              </a:prstGeom>
              <a:blipFill rotWithShape="0">
                <a:blip r:embed="rId7"/>
                <a:stretch>
                  <a:fillRect t="-58915" b="-372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18004" y="3264893"/>
            <a:ext cx="1632195" cy="124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332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Going Off The Grid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3634" y="819092"/>
            <a:ext cx="11488366" cy="5494791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en-US" sz="2800" dirty="0"/>
              <a:t>Parameter estimation without discretization with theoretical guarantees.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en-US" sz="2800" dirty="0"/>
              <a:t>The atomic norm was first proposed in [1] as a </a:t>
            </a:r>
            <a:r>
              <a:rPr lang="en-US" sz="2800" dirty="0">
                <a:solidFill>
                  <a:srgbClr val="C00000"/>
                </a:solidFill>
              </a:rPr>
              <a:t>general framework </a:t>
            </a:r>
            <a:r>
              <a:rPr lang="en-US" sz="2800" dirty="0"/>
              <a:t>for   designing tight convex relaxations </a:t>
            </a:r>
            <a:r>
              <a:rPr lang="en-US" sz="2800" dirty="0">
                <a:solidFill>
                  <a:srgbClr val="C00000"/>
                </a:solidFill>
              </a:rPr>
              <a:t>to promote simple signal decompositions.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en-US" sz="2800" dirty="0"/>
              <a:t>People seeks to use </a:t>
            </a:r>
            <a:r>
              <a:rPr lang="en-US" sz="2800" dirty="0">
                <a:solidFill>
                  <a:srgbClr val="C00000"/>
                </a:solidFill>
              </a:rPr>
              <a:t>a minimal number of atoms </a:t>
            </a:r>
            <a:r>
              <a:rPr lang="en-US" sz="2800" dirty="0"/>
              <a:t>to represent a given signal from an atomic set composed of an ensemble of signal atoms.</a:t>
            </a:r>
          </a:p>
          <a:p>
            <a:pPr>
              <a:lnSpc>
                <a:spcPct val="120000"/>
              </a:lnSpc>
            </a:pPr>
            <a:r>
              <a:rPr lang="en-US" sz="2800" b="1" dirty="0"/>
              <a:t>Atomic Norm Minimization</a:t>
            </a:r>
          </a:p>
          <a:p>
            <a:pPr marL="622300" indent="-260350">
              <a:lnSpc>
                <a:spcPct val="120000"/>
              </a:lnSpc>
            </a:pPr>
            <a:r>
              <a:rPr lang="en-US" sz="2800" dirty="0"/>
              <a:t>Signal Recovery</a:t>
            </a:r>
          </a:p>
          <a:p>
            <a:pPr marL="622300" indent="-260350">
              <a:lnSpc>
                <a:spcPct val="120000"/>
              </a:lnSpc>
            </a:pPr>
            <a:r>
              <a:rPr lang="en-US" sz="2800" dirty="0"/>
              <a:t>Covariance Matrix Estimation 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endParaRPr lang="en-US" sz="2800" dirty="0"/>
          </a:p>
          <a:p>
            <a:pPr>
              <a:lnSpc>
                <a:spcPct val="120000"/>
              </a:lnSpc>
            </a:pP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47809" y="6493564"/>
            <a:ext cx="2844800" cy="304800"/>
          </a:xfrm>
        </p:spPr>
        <p:txBody>
          <a:bodyPr/>
          <a:lstStyle/>
          <a:p>
            <a:pPr>
              <a:defRPr/>
            </a:pPr>
            <a:fld id="{20E4D4FD-26D2-4901-A64A-4E8092CC5CA5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11961" y="6134202"/>
            <a:ext cx="11280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[1] V. </a:t>
            </a:r>
            <a:r>
              <a:rPr lang="en-US" dirty="0" err="1"/>
              <a:t>Chandrasekaran</a:t>
            </a:r>
            <a:r>
              <a:rPr lang="en-US" dirty="0"/>
              <a:t>, B. </a:t>
            </a:r>
            <a:r>
              <a:rPr lang="en-US" dirty="0" err="1"/>
              <a:t>Recht</a:t>
            </a:r>
            <a:r>
              <a:rPr lang="en-US" dirty="0"/>
              <a:t>, P. A. </a:t>
            </a:r>
            <a:r>
              <a:rPr lang="en-US" dirty="0" err="1"/>
              <a:t>Parrilo</a:t>
            </a:r>
            <a:r>
              <a:rPr lang="en-US" dirty="0"/>
              <a:t>, A. S. </a:t>
            </a:r>
            <a:r>
              <a:rPr lang="en-US" dirty="0" err="1"/>
              <a:t>Willsky</a:t>
            </a:r>
            <a:r>
              <a:rPr lang="en-US" dirty="0"/>
              <a:t>, “The convex geometry of linear inverse problems</a:t>
            </a:r>
            <a:r>
              <a:rPr lang="en-US" i="1" dirty="0"/>
              <a:t>,” Foundations of Computational Mathematics </a:t>
            </a:r>
            <a:r>
              <a:rPr lang="en-US" dirty="0"/>
              <a:t>12 (6) (2012) 805–849.</a:t>
            </a:r>
          </a:p>
        </p:txBody>
      </p:sp>
    </p:spTree>
    <p:extLst>
      <p:ext uri="{BB962C8B-B14F-4D97-AF65-F5344CB8AC3E}">
        <p14:creationId xmlns:p14="http://schemas.microsoft.com/office/powerpoint/2010/main" val="585311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Atomic Norm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sz="2800" dirty="0"/>
                  <a:t>Special cases of the atomic norm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FF0000"/>
                    </a:solidFill>
                  </a:rPr>
                  <a:t>Sparse signals</a:t>
                </a:r>
                <a:r>
                  <a:rPr lang="en-US" sz="2800" dirty="0"/>
                  <a:t>: an atom for sparse signals is a normalized vector of sparsity one, and the atomic norm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/>
                  <a:t> norm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FF0000"/>
                    </a:solidFill>
                  </a:rPr>
                  <a:t>Low-rank matrices: </a:t>
                </a:r>
                <a:r>
                  <a:rPr lang="en-US" sz="2800" dirty="0"/>
                  <a:t>an atom for low-rank matrices is a normalized rank-one matrix; and the atomic norm is nuclear norm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1096" t="-12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47809" y="6493564"/>
            <a:ext cx="2844800" cy="304800"/>
          </a:xfrm>
        </p:spPr>
        <p:txBody>
          <a:bodyPr/>
          <a:lstStyle/>
          <a:p>
            <a:pPr>
              <a:defRPr/>
            </a:pPr>
            <a:fld id="{20E4D4FD-26D2-4901-A64A-4E8092CC5CA5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9741" y="3429000"/>
            <a:ext cx="6992909" cy="27627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57833" y="6300019"/>
            <a:ext cx="89123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The set of atoms is graphed in red. Image credit: Y. Chi, 2014 ICASSP tutorial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28519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47809" y="6506264"/>
            <a:ext cx="2844800" cy="304800"/>
          </a:xfrm>
        </p:spPr>
        <p:txBody>
          <a:bodyPr/>
          <a:lstStyle/>
          <a:p>
            <a:pPr>
              <a:defRPr/>
            </a:pPr>
            <a:fld id="{20E4D4FD-26D2-4901-A64A-4E8092CC5CA5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025903" y="696360"/>
            <a:ext cx="10544774" cy="6161640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cs typeface="Times New Roman" panose="02020603050405020304" pitchFamily="18" charset="0"/>
              </a:rPr>
              <a:t>Introduction</a:t>
            </a:r>
          </a:p>
          <a:p>
            <a:pPr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cs typeface="Times New Roman" panose="02020603050405020304" pitchFamily="18" charset="0"/>
              </a:rPr>
              <a:t>Signal Model</a:t>
            </a:r>
          </a:p>
          <a:p>
            <a:pPr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cs typeface="Times New Roman" panose="02020603050405020304" pitchFamily="18" charset="0"/>
              </a:rPr>
              <a:t>Atomic Norm-based TFR Reconstruction</a:t>
            </a:r>
          </a:p>
          <a:p>
            <a:pPr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cs typeface="Times New Roman" panose="02020603050405020304" pitchFamily="18" charset="0"/>
              </a:rPr>
              <a:t>AAO-based TFR Reconstruction</a:t>
            </a:r>
          </a:p>
          <a:p>
            <a:pPr>
              <a:lnSpc>
                <a:spcPct val="2000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cs typeface="Times New Roman" panose="02020603050405020304" pitchFamily="18" charset="0"/>
              </a:rPr>
              <a:t>Future Work: Radar Waveform Recognition</a:t>
            </a:r>
          </a:p>
        </p:txBody>
      </p:sp>
    </p:spTree>
    <p:extLst>
      <p:ext uri="{BB962C8B-B14F-4D97-AF65-F5344CB8AC3E}">
        <p14:creationId xmlns:p14="http://schemas.microsoft.com/office/powerpoint/2010/main" val="3318275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E44F3-FDA4-46C2-8CC1-42F3ED8C7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Atomic Norm-based TFR Reconstruction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72B39E-7565-4087-8B27-C71E4F782BE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56033" y="704036"/>
                <a:ext cx="11120325" cy="5494791"/>
              </a:xfrm>
            </p:spPr>
            <p:txBody>
              <a:bodyPr/>
              <a:lstStyle/>
              <a:p>
                <a:pPr>
                  <a:lnSpc>
                    <a:spcPct val="125000"/>
                  </a:lnSpc>
                </a:pPr>
                <a:r>
                  <a:rPr lang="en-US" sz="2800" dirty="0"/>
                  <a:t>In general, radar signals exhibit </a:t>
                </a:r>
                <a:r>
                  <a:rPr lang="en-US" sz="2800" dirty="0">
                    <a:solidFill>
                      <a:srgbClr val="FF0000"/>
                    </a:solidFill>
                  </a:rPr>
                  <a:t>low occupancy in the TF domain</a:t>
                </a:r>
                <a:r>
                  <a:rPr lang="en-US" sz="2800" dirty="0"/>
                  <a:t>, thus casting them as sparse in the joint-variable representations.</a:t>
                </a:r>
              </a:p>
              <a:p>
                <a:pPr>
                  <a:spcBef>
                    <a:spcPts val="2400"/>
                  </a:spcBef>
                </a:pPr>
                <a:r>
                  <a:rPr lang="en-US" sz="2800" dirty="0"/>
                  <a:t>Consider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800" dirty="0"/>
                  <a:t> non-zero entries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800" dirty="0"/>
                  <a:t>. The IAF is the IDFT of WVD</a:t>
                </a:r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72B39E-7565-4087-8B27-C71E4F782B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56033" y="704036"/>
                <a:ext cx="11120325" cy="5494791"/>
              </a:xfrm>
              <a:blipFill>
                <a:blip r:embed="rId6"/>
                <a:stretch>
                  <a:fillRect l="-986" t="-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325B0E-C032-49E5-9439-2CEE4C8D1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7809" y="6493564"/>
            <a:ext cx="2844800" cy="304800"/>
          </a:xfrm>
        </p:spPr>
        <p:txBody>
          <a:bodyPr/>
          <a:lstStyle/>
          <a:p>
            <a:pPr>
              <a:defRPr/>
            </a:pPr>
            <a:fld id="{20E4D4FD-26D2-4901-A64A-4E8092CC5CA5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95AD1DC-F50E-49C5-97A1-E450B1A667AE}"/>
              </a:ext>
            </a:extLst>
          </p:cNvPr>
          <p:cNvGrpSpPr/>
          <p:nvPr/>
        </p:nvGrpSpPr>
        <p:grpSpPr>
          <a:xfrm>
            <a:off x="2474485" y="2467990"/>
            <a:ext cx="7883419" cy="1479602"/>
            <a:chOff x="893351" y="1296987"/>
            <a:chExt cx="8433212" cy="1767669"/>
          </a:xfrm>
        </p:grpSpPr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6" name="Object 5">
                  <a:extLst>
                    <a:ext uri="{FF2B5EF4-FFF2-40B4-BE49-F238E27FC236}">
                      <a16:creationId xmlns:a16="http://schemas.microsoft.com/office/drawing/2014/main" id="{B1A1AD21-90A3-491D-ADB6-26C1948AE673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271588" y="1296987"/>
                <a:ext cx="8054975" cy="144145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81989" name="Equation" r:id="rId7" imgW="2552400" imgH="457200" progId="Equation.DSMT4">
                        <p:embed/>
                      </p:oleObj>
                    </mc:Choice>
                    <mc:Fallback>
                      <p:oleObj name="Equation" r:id="rId7" imgW="2552400" imgH="457200" progId="Equation.DSMT4">
                        <p:embed/>
                        <p:pic>
                          <p:nvPicPr>
                            <p:cNvPr id="6" name="Object 5">
                              <a:extLst>
                                <a:ext uri="{FF2B5EF4-FFF2-40B4-BE49-F238E27FC236}">
                                  <a16:creationId xmlns:a16="http://schemas.microsoft.com/office/drawing/2014/main" id="{B1A1AD21-90A3-491D-ADB6-26C1948AE673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8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271588" y="1296987"/>
                              <a:ext cx="8054975" cy="144145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6" name="Object 5">
                  <a:extLst>
                    <a:ext uri="{FF2B5EF4-FFF2-40B4-BE49-F238E27FC236}">
                      <a16:creationId xmlns:a16="http://schemas.microsoft.com/office/drawing/2014/main" id="{B1A1AD21-90A3-491D-ADB6-26C1948AE673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271588" y="1296987"/>
                <a:ext cx="8054975" cy="144145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80916" name="Equation" r:id="rId9" imgW="2552400" imgH="457200" progId="Equation.DSMT4">
                        <p:embed/>
                      </p:oleObj>
                    </mc:Choice>
                    <mc:Fallback>
                      <p:oleObj name="Equation" r:id="rId9" imgW="2552400" imgH="457200" progId="Equation.DSMT4">
                        <p:embed/>
                        <p:pic>
                          <p:nvPicPr>
                            <p:cNvPr id="6" name="Object 5">
                              <a:extLst>
                                <a:ext uri="{FF2B5EF4-FFF2-40B4-BE49-F238E27FC236}">
                                  <a16:creationId xmlns:a16="http://schemas.microsoft.com/office/drawing/2014/main" id="{B1A1AD21-90A3-491D-ADB6-26C1948AE673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0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271588" y="1296987"/>
                              <a:ext cx="8054975" cy="144145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A95023C-F17F-4FAD-9EE7-C27C0C4D1993}"/>
                </a:ext>
              </a:extLst>
            </p:cNvPr>
            <p:cNvSpPr/>
            <p:nvPr/>
          </p:nvSpPr>
          <p:spPr>
            <a:xfrm>
              <a:off x="1251564" y="1700408"/>
              <a:ext cx="529703" cy="680225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B88B16A-D319-4C9E-BB21-1F398AF0425B}"/>
                </a:ext>
              </a:extLst>
            </p:cNvPr>
            <p:cNvSpPr/>
            <p:nvPr/>
          </p:nvSpPr>
          <p:spPr>
            <a:xfrm>
              <a:off x="3102620" y="1700408"/>
              <a:ext cx="529703" cy="680225"/>
            </a:xfrm>
            <a:prstGeom prst="rect">
              <a:avLst/>
            </a:prstGeom>
            <a:noFill/>
            <a:ln w="28575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文本框 8">
              <a:extLst>
                <a:ext uri="{FF2B5EF4-FFF2-40B4-BE49-F238E27FC236}">
                  <a16:creationId xmlns:a16="http://schemas.microsoft.com/office/drawing/2014/main" id="{15053FB0-4CB8-4BBE-8D2D-A745072CE89B}"/>
                </a:ext>
              </a:extLst>
            </p:cNvPr>
            <p:cNvSpPr txBox="1"/>
            <p:nvPr/>
          </p:nvSpPr>
          <p:spPr>
            <a:xfrm>
              <a:off x="893351" y="2586648"/>
              <a:ext cx="12880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rgbClr val="FF0000"/>
                  </a:solidFill>
                </a:rPr>
                <a:t>IAF slice</a:t>
              </a:r>
              <a:endParaRPr lang="zh-CN" alt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12" name="文本框 8">
              <a:extLst>
                <a:ext uri="{FF2B5EF4-FFF2-40B4-BE49-F238E27FC236}">
                  <a16:creationId xmlns:a16="http://schemas.microsoft.com/office/drawing/2014/main" id="{C1342F98-1326-452F-8D6B-008D15821B03}"/>
                </a:ext>
              </a:extLst>
            </p:cNvPr>
            <p:cNvSpPr txBox="1"/>
            <p:nvPr/>
          </p:nvSpPr>
          <p:spPr>
            <a:xfrm>
              <a:off x="2878177" y="2586648"/>
              <a:ext cx="1288054" cy="4780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rgbClr val="00B050"/>
                  </a:solidFill>
                </a:rPr>
                <a:t>TF slice</a:t>
              </a:r>
              <a:endParaRPr lang="zh-CN" altLang="en-US" sz="2000" dirty="0">
                <a:solidFill>
                  <a:srgbClr val="00B050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BA87845-A6D0-4CF1-8468-E44AD54BAE74}"/>
                </a:ext>
              </a:extLst>
            </p:cNvPr>
            <p:cNvSpPr/>
            <p:nvPr/>
          </p:nvSpPr>
          <p:spPr>
            <a:xfrm>
              <a:off x="6286358" y="1642064"/>
              <a:ext cx="200722" cy="680225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本框 8">
                  <a:extLst>
                    <a:ext uri="{FF2B5EF4-FFF2-40B4-BE49-F238E27FC236}">
                      <a16:creationId xmlns:a16="http://schemas.microsoft.com/office/drawing/2014/main" id="{7556A59F-5702-4DBE-B7B3-A52681623B90}"/>
                    </a:ext>
                  </a:extLst>
                </p:cNvPr>
                <p:cNvSpPr txBox="1"/>
                <p:nvPr/>
              </p:nvSpPr>
              <p:spPr>
                <a:xfrm>
                  <a:off x="4702453" y="2534262"/>
                  <a:ext cx="4488609" cy="5048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000" dirty="0">
                      <a:solidFill>
                        <a:srgbClr val="C00000"/>
                      </a:solidFill>
                    </a:rPr>
                    <a:t>Lag vector: </a:t>
                  </a:r>
                  <a14:m>
                    <m:oMath xmlns:m="http://schemas.openxmlformats.org/officeDocument/2006/math">
                      <m:r>
                        <a:rPr lang="en-US" altLang="zh-CN" sz="2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𝝉</m:t>
                      </m:r>
                      <m:r>
                        <a:rPr lang="en-US" altLang="zh-CN" sz="2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altLang="zh-CN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CN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,⋯, </m:t>
                              </m:r>
                              <m:sSub>
                                <m:sSubPr>
                                  <m:ctrlPr>
                                    <a:rPr lang="en-US" altLang="zh-CN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CN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a14:m>
                  <a:r>
                    <a:rPr lang="en-US" altLang="zh-CN" sz="2000" dirty="0">
                      <a:solidFill>
                        <a:srgbClr val="C00000"/>
                      </a:solidFill>
                    </a:rPr>
                    <a:t> </a:t>
                  </a:r>
                  <a:endParaRPr lang="zh-CN" altLang="en-US" sz="2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文本框 8">
                  <a:extLst>
                    <a:ext uri="{FF2B5EF4-FFF2-40B4-BE49-F238E27FC236}">
                      <a16:creationId xmlns:a16="http://schemas.microsoft.com/office/drawing/2014/main" id="{7556A59F-5702-4DBE-B7B3-A52681623B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2453" y="2534262"/>
                  <a:ext cx="4488609" cy="504882"/>
                </a:xfrm>
                <a:prstGeom prst="rect">
                  <a:avLst/>
                </a:prstGeom>
                <a:blipFill>
                  <a:blip r:embed="rId11"/>
                  <a:stretch>
                    <a:fillRect l="-1495" b="-170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F5F164E-0664-40FE-9E11-CEB53ECB34E3}"/>
              </a:ext>
            </a:extLst>
          </p:cNvPr>
          <p:cNvGrpSpPr/>
          <p:nvPr/>
        </p:nvGrpSpPr>
        <p:grpSpPr>
          <a:xfrm>
            <a:off x="3056930" y="4120033"/>
            <a:ext cx="5848844" cy="2435507"/>
            <a:chOff x="2929613" y="4177166"/>
            <a:chExt cx="5848844" cy="243550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A847AAC-2BE5-4273-B000-1527C9444B76}"/>
                </a:ext>
              </a:extLst>
            </p:cNvPr>
            <p:cNvGrpSpPr/>
            <p:nvPr/>
          </p:nvGrpSpPr>
          <p:grpSpPr>
            <a:xfrm>
              <a:off x="2929613" y="4200033"/>
              <a:ext cx="2743200" cy="2057400"/>
              <a:chOff x="3076525" y="4313869"/>
              <a:chExt cx="2743200" cy="205740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ECEC6C22-C872-49B2-B3E4-13061CF736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076525" y="4313869"/>
                <a:ext cx="2743200" cy="2057400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8761FF6-E059-4E78-A672-3E998C7C58A2}"/>
                  </a:ext>
                </a:extLst>
              </p:cNvPr>
              <p:cNvSpPr/>
              <p:nvPr/>
            </p:nvSpPr>
            <p:spPr>
              <a:xfrm>
                <a:off x="4471621" y="4313869"/>
                <a:ext cx="45800" cy="1741243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Arrow: Curved Left 8">
              <a:extLst>
                <a:ext uri="{FF2B5EF4-FFF2-40B4-BE49-F238E27FC236}">
                  <a16:creationId xmlns:a16="http://schemas.microsoft.com/office/drawing/2014/main" id="{26A250C5-D384-4816-8943-B89558531C09}"/>
                </a:ext>
              </a:extLst>
            </p:cNvPr>
            <p:cNvSpPr/>
            <p:nvPr/>
          </p:nvSpPr>
          <p:spPr>
            <a:xfrm rot="5400000">
              <a:off x="5536851" y="4899924"/>
              <a:ext cx="546407" cy="2879091"/>
            </a:xfrm>
            <a:prstGeom prst="curvedLeftArrow">
              <a:avLst>
                <a:gd name="adj1" fmla="val 14186"/>
                <a:gd name="adj2" fmla="val 50000"/>
                <a:gd name="adj3" fmla="val 4336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D505E0F-6FE1-45F7-AB56-D9802F3C6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035257" y="4177166"/>
              <a:ext cx="2743200" cy="2057400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4B80CDF-F0B7-41D2-B5E2-CBA1FF04F576}"/>
                </a:ext>
              </a:extLst>
            </p:cNvPr>
            <p:cNvSpPr/>
            <p:nvPr/>
          </p:nvSpPr>
          <p:spPr>
            <a:xfrm>
              <a:off x="7361057" y="4276019"/>
              <a:ext cx="65655" cy="1665258"/>
            </a:xfrm>
            <a:prstGeom prst="rect">
              <a:avLst/>
            </a:prstGeom>
            <a:noFill/>
            <a:ln w="28575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E585FF4-22E9-4571-A1D3-0532D4FFAE07}"/>
                </a:ext>
              </a:extLst>
            </p:cNvPr>
            <p:cNvSpPr txBox="1"/>
            <p:nvPr/>
          </p:nvSpPr>
          <p:spPr>
            <a:xfrm>
              <a:off x="5277318" y="6086239"/>
              <a:ext cx="11597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IDFT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02B884D-69C3-46FB-ABED-03C72C109A61}"/>
                </a:ext>
              </a:extLst>
            </p:cNvPr>
            <p:cNvSpPr txBox="1"/>
            <p:nvPr/>
          </p:nvSpPr>
          <p:spPr>
            <a:xfrm>
              <a:off x="3288373" y="6205903"/>
              <a:ext cx="14898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0000"/>
                  </a:solidFill>
                </a:rPr>
                <a:t>IAF slice 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E5319BF-6EAA-4811-96CD-FDA65864BC26}"/>
                </a:ext>
              </a:extLst>
            </p:cNvPr>
            <p:cNvSpPr txBox="1"/>
            <p:nvPr/>
          </p:nvSpPr>
          <p:spPr>
            <a:xfrm>
              <a:off x="7039840" y="6205903"/>
              <a:ext cx="15438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B050"/>
                  </a:solidFill>
                </a:rPr>
                <a:t>TF slice</a:t>
              </a:r>
              <a:r>
                <a:rPr lang="en-US" sz="2000" dirty="0">
                  <a:solidFill>
                    <a:srgbClr val="FF0000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86489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E44F3-FDA4-46C2-8CC1-42F3ED8C7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Atomic Norm-based TFR Reconstruction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72B39E-7565-4087-8B27-C71E4F782BE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56033" y="704036"/>
                <a:ext cx="11120325" cy="5494791"/>
              </a:xfrm>
            </p:spPr>
            <p:txBody>
              <a:bodyPr/>
              <a:lstStyle/>
              <a:p>
                <a:pPr>
                  <a:spcBef>
                    <a:spcPts val="3600"/>
                  </a:spcBef>
                  <a:buFont typeface="Arial" panose="020B0604020202020204" pitchFamily="34" charset="0"/>
                  <a:buChar char="•"/>
                </a:pPr>
                <a:r>
                  <a:rPr lang="en-US" sz="2800" dirty="0"/>
                  <a:t>Construct a Hankel matrix from IAF slice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sz="2800" dirty="0"/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:endParaRPr lang="en-US" sz="2800" dirty="0"/>
              </a:p>
              <a:p>
                <a:pPr>
                  <a:spcBef>
                    <a:spcPts val="3600"/>
                  </a:spcBef>
                </a:pPr>
                <a:r>
                  <a:rPr lang="en-US" sz="2800" dirty="0">
                    <a:solidFill>
                      <a:srgbClr val="0070C0"/>
                    </a:solidFill>
                  </a:rPr>
                  <a:t>Step 1: </a:t>
                </a:r>
                <a:r>
                  <a:rPr lang="en-US" sz="2800" dirty="0"/>
                  <a:t>Define an atom for representing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800" b="1" dirty="0">
                    <a:solidFill>
                      <a:srgbClr val="0070C0"/>
                    </a:solidFill>
                  </a:rPr>
                  <a:t> </a:t>
                </a:r>
                <a:r>
                  <a:rPr lang="en-US" sz="2800" dirty="0"/>
                  <a:t>as</a:t>
                </a:r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spcBef>
                    <a:spcPts val="2400"/>
                  </a:spcBef>
                  <a:buNone/>
                </a:pPr>
                <a:r>
                  <a:rPr lang="en-US" sz="2800" dirty="0"/>
                  <a:t>   Atomic set is </a:t>
                </a:r>
              </a:p>
              <a:p>
                <a:pPr marL="0" indent="0">
                  <a:buNone/>
                </a:pPr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72B39E-7565-4087-8B27-C71E4F782B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56033" y="704036"/>
                <a:ext cx="11120325" cy="5494791"/>
              </a:xfrm>
              <a:blipFill>
                <a:blip r:embed="rId6"/>
                <a:stretch>
                  <a:fillRect l="-986" t="-1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325B0E-C032-49E5-9439-2CEE4C8D1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7809" y="6493564"/>
            <a:ext cx="2844800" cy="304800"/>
          </a:xfrm>
        </p:spPr>
        <p:txBody>
          <a:bodyPr/>
          <a:lstStyle/>
          <a:p>
            <a:pPr>
              <a:defRPr/>
            </a:pPr>
            <a:fld id="{20E4D4FD-26D2-4901-A64A-4E8092CC5CA5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041CADAB-F882-4C84-A065-1A094A8B33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4115655"/>
              </p:ext>
            </p:extLst>
          </p:nvPr>
        </p:nvGraphicFramePr>
        <p:xfrm>
          <a:off x="1485083" y="1256103"/>
          <a:ext cx="6343450" cy="2267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194" name="Equation" r:id="rId7" imgW="2628720" imgH="939600" progId="Equation.DSMT4">
                  <p:embed/>
                </p:oleObj>
              </mc:Choice>
              <mc:Fallback>
                <p:oleObj name="Equation" r:id="rId7" imgW="2628720" imgH="93960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041CADAB-F882-4C84-A065-1A094A8B33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85083" y="1256103"/>
                        <a:ext cx="6343450" cy="22673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4F3DD5A-F26A-4A7F-8B57-3F092A476C8F}"/>
                  </a:ext>
                </a:extLst>
              </p:cNvPr>
              <p:cNvSpPr txBox="1"/>
              <p:nvPr/>
            </p:nvSpPr>
            <p:spPr>
              <a:xfrm>
                <a:off x="8248145" y="1739600"/>
                <a:ext cx="351877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>
                    <a:solidFill>
                      <a:srgbClr val="FF0000"/>
                    </a:solidFill>
                  </a:rPr>
                  <a:t>Same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400" dirty="0"/>
                  <a:t> frequency components </a:t>
                </a:r>
                <a:r>
                  <a:rPr lang="en-US" sz="2400" dirty="0">
                    <a:solidFill>
                      <a:srgbClr val="FF0000"/>
                    </a:solidFill>
                  </a:rPr>
                  <a:t>are shared </a:t>
                </a:r>
                <a:r>
                  <a:rPr lang="en-US" sz="2400" dirty="0"/>
                  <a:t>among all the columns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4F3DD5A-F26A-4A7F-8B57-3F092A476C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8145" y="1739600"/>
                <a:ext cx="3518776" cy="1200329"/>
              </a:xfrm>
              <a:prstGeom prst="rect">
                <a:avLst/>
              </a:prstGeom>
              <a:blipFill>
                <a:blip r:embed="rId9"/>
                <a:stretch>
                  <a:fillRect l="-2600" t="-3553" r="-2773" b="-11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DB807E4D-2839-45ED-9E7B-6C8B0DDEB1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8340219"/>
              </p:ext>
            </p:extLst>
          </p:nvPr>
        </p:nvGraphicFramePr>
        <p:xfrm>
          <a:off x="2474990" y="4224066"/>
          <a:ext cx="5775325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195" name="Equation" r:id="rId10" imgW="2273040" imgH="228600" progId="Equation.DSMT4">
                  <p:embed/>
                </p:oleObj>
              </mc:Choice>
              <mc:Fallback>
                <p:oleObj name="Equation" r:id="rId10" imgW="2273040" imgH="2286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474990" y="4224066"/>
                        <a:ext cx="5775325" cy="581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F00267C7-928B-4AC6-93B4-8BA0C52B5D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668687"/>
              </p:ext>
            </p:extLst>
          </p:nvPr>
        </p:nvGraphicFramePr>
        <p:xfrm>
          <a:off x="3584550" y="4805091"/>
          <a:ext cx="5022899" cy="720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196" name="Equation" r:id="rId12" imgW="1942920" imgH="279360" progId="Equation.DSMT4">
                  <p:embed/>
                </p:oleObj>
              </mc:Choice>
              <mc:Fallback>
                <p:oleObj name="Equation" r:id="rId12" imgW="1942920" imgH="27936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584550" y="4805091"/>
                        <a:ext cx="5022899" cy="720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3C4E9E4-1364-4716-A3A3-67625A7AF7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7149321"/>
              </p:ext>
            </p:extLst>
          </p:nvPr>
        </p:nvGraphicFramePr>
        <p:xfrm>
          <a:off x="8603694" y="3646281"/>
          <a:ext cx="2621060" cy="5361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197" name="Equation" r:id="rId14" imgW="1117440" imgH="228600" progId="Equation.DSMT4">
                  <p:embed/>
                </p:oleObj>
              </mc:Choice>
              <mc:Fallback>
                <p:oleObj name="Equation" r:id="rId14" imgW="11174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8603694" y="3646281"/>
                        <a:ext cx="2621060" cy="5361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E9C9552-4970-40ED-B0BB-9D7B5DBB2B2F}"/>
                  </a:ext>
                </a:extLst>
              </p:cNvPr>
              <p:cNvSpPr txBox="1"/>
              <p:nvPr/>
            </p:nvSpPr>
            <p:spPr>
              <a:xfrm>
                <a:off x="874969" y="5738465"/>
                <a:ext cx="1068203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Note that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/>
                  <a:t> is </a:t>
                </a:r>
                <a:r>
                  <a:rPr lang="en-US" sz="2400" dirty="0">
                    <a:solidFill>
                      <a:srgbClr val="FF0000"/>
                    </a:solidFill>
                  </a:rPr>
                  <a:t>continuous-valued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0, 1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, such that the basis mismatch issue is avoided.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E9C9552-4970-40ED-B0BB-9D7B5DBB2B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969" y="5738465"/>
                <a:ext cx="10682032" cy="830997"/>
              </a:xfrm>
              <a:prstGeom prst="rect">
                <a:avLst/>
              </a:prstGeom>
              <a:blipFill>
                <a:blip r:embed="rId16"/>
                <a:stretch>
                  <a:fillRect l="-913" t="-70803" r="-114" b="-649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83004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Atomic Norm-based TFR Reconstruction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56034" y="753609"/>
                <a:ext cx="11120325" cy="5494791"/>
              </a:xfrm>
            </p:spPr>
            <p:txBody>
              <a:bodyPr/>
              <a:lstStyle/>
              <a:p>
                <a:pPr marL="0" indent="0">
                  <a:spcBef>
                    <a:spcPts val="1200"/>
                  </a:spcBef>
                  <a:buNone/>
                </a:pPr>
                <a:r>
                  <a:rPr lang="en-US" sz="2800" dirty="0">
                    <a:solidFill>
                      <a:srgbClr val="0070C0"/>
                    </a:solidFill>
                  </a:rPr>
                  <a:t>Step 2:  </a:t>
                </a:r>
                <a:r>
                  <a:rPr lang="en-US" sz="2800" dirty="0"/>
                  <a:t>Define the atomic norm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800" dirty="0"/>
                  <a:t> as</a:t>
                </a:r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:r>
                  <a:rPr lang="en-US" sz="2800" dirty="0">
                    <a:solidFill>
                      <a:srgbClr val="0070C0"/>
                    </a:solidFill>
                  </a:rPr>
                  <a:t>Step 3</a:t>
                </a:r>
                <a:r>
                  <a:rPr lang="en-US" sz="2800" dirty="0"/>
                  <a:t>:  Formulate a convex program to minimize the atomic norm</a:t>
                </a:r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:r>
                  <a:rPr lang="en-US" sz="2400" dirty="0"/>
                  <a:t>       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56034" y="753609"/>
                <a:ext cx="11120325" cy="5494791"/>
              </a:xfrm>
              <a:blipFill>
                <a:blip r:embed="rId6"/>
                <a:stretch>
                  <a:fillRect l="-1096" t="-12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47809" y="6493564"/>
            <a:ext cx="2844800" cy="304800"/>
          </a:xfrm>
        </p:spPr>
        <p:txBody>
          <a:bodyPr/>
          <a:lstStyle/>
          <a:p>
            <a:pPr>
              <a:defRPr/>
            </a:pPr>
            <a:fld id="{20E4D4FD-26D2-4901-A64A-4E8092CC5CA5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 flipH="1">
            <a:off x="4783873" y="2100192"/>
            <a:ext cx="363344" cy="2137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307605" y="2244492"/>
                <a:ext cx="318452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The convex hull of 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</a:rPr>
                      <m:t>𝒜</m:t>
                    </m:r>
                  </m:oMath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7605" y="2244492"/>
                <a:ext cx="3184525" cy="400110"/>
              </a:xfrm>
              <a:prstGeom prst="rect">
                <a:avLst/>
              </a:prstGeom>
              <a:blipFill>
                <a:blip r:embed="rId7"/>
                <a:stretch>
                  <a:fillRect l="-2107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9197329"/>
              </p:ext>
            </p:extLst>
          </p:nvPr>
        </p:nvGraphicFramePr>
        <p:xfrm>
          <a:off x="856033" y="3483879"/>
          <a:ext cx="771207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932" name="Equation" r:id="rId8" imgW="3429000" imgH="507960" progId="Equation.DSMT4">
                  <p:embed/>
                </p:oleObj>
              </mc:Choice>
              <mc:Fallback>
                <p:oleObj name="Equation" r:id="rId8" imgW="342900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56033" y="3483879"/>
                        <a:ext cx="7712075" cy="1143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4E0E7DE-CA5B-488A-9316-1140EC57DA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8035575"/>
              </p:ext>
            </p:extLst>
          </p:nvPr>
        </p:nvGraphicFramePr>
        <p:xfrm>
          <a:off x="856034" y="1363652"/>
          <a:ext cx="10883900" cy="1136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933" name="Equation" r:id="rId10" imgW="10884023" imgH="1136525" progId="Equation.DSMT4">
                  <p:embed/>
                </p:oleObj>
              </mc:Choice>
              <mc:Fallback>
                <p:oleObj name="Equation" r:id="rId10" imgW="10884023" imgH="113652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56034" y="1363652"/>
                        <a:ext cx="10883900" cy="1136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6" name="Group 25">
            <a:extLst>
              <a:ext uri="{FF2B5EF4-FFF2-40B4-BE49-F238E27FC236}">
                <a16:creationId xmlns:a16="http://schemas.microsoft.com/office/drawing/2014/main" id="{1E338247-AEBB-4DE6-819F-1D8AC3D0C06D}"/>
              </a:ext>
            </a:extLst>
          </p:cNvPr>
          <p:cNvGrpSpPr/>
          <p:nvPr/>
        </p:nvGrpSpPr>
        <p:grpSpPr>
          <a:xfrm>
            <a:off x="856033" y="5708431"/>
            <a:ext cx="10522050" cy="1000071"/>
            <a:chOff x="834975" y="5657200"/>
            <a:chExt cx="10522050" cy="100007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FA23F4B-D4D0-4E81-8032-4BF722FC58C3}"/>
                </a:ext>
              </a:extLst>
            </p:cNvPr>
            <p:cNvSpPr/>
            <p:nvPr/>
          </p:nvSpPr>
          <p:spPr>
            <a:xfrm>
              <a:off x="834975" y="5657200"/>
              <a:ext cx="10383151" cy="1000071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8A6376C-21F1-472E-A214-A0AE8228100A}"/>
                </a:ext>
              </a:extLst>
            </p:cNvPr>
            <p:cNvGrpSpPr/>
            <p:nvPr/>
          </p:nvGrpSpPr>
          <p:grpSpPr>
            <a:xfrm>
              <a:off x="834976" y="5730392"/>
              <a:ext cx="10522049" cy="916596"/>
              <a:chOff x="968311" y="4992716"/>
              <a:chExt cx="9406927" cy="971651"/>
            </a:xfrm>
          </p:grpSpPr>
          <p:graphicFrame>
            <p:nvGraphicFramePr>
              <p:cNvPr id="14" name="Object 13">
                <a:extLst>
                  <a:ext uri="{FF2B5EF4-FFF2-40B4-BE49-F238E27FC236}">
                    <a16:creationId xmlns:a16="http://schemas.microsoft.com/office/drawing/2014/main" id="{84E67792-0307-44C8-91D2-10ED20E207D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74474670"/>
                  </p:ext>
                </p:extLst>
              </p:nvPr>
            </p:nvGraphicFramePr>
            <p:xfrm>
              <a:off x="5548001" y="4992716"/>
              <a:ext cx="3779981" cy="97165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9934" name="Equation" r:id="rId12" imgW="1777680" imgH="457200" progId="Equation.DSMT4">
                      <p:embed/>
                    </p:oleObj>
                  </mc:Choice>
                  <mc:Fallback>
                    <p:oleObj name="Equation" r:id="rId12" imgW="1777680" imgH="4572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3"/>
                          <a:stretch>
                            <a:fillRect/>
                          </a:stretch>
                        </p:blipFill>
                        <p:spPr>
                          <a:xfrm>
                            <a:off x="5548001" y="4992716"/>
                            <a:ext cx="3779981" cy="971651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B423F20-E945-48C3-815F-7E60B0C6ED5B}"/>
                  </a:ext>
                </a:extLst>
              </p:cNvPr>
              <p:cNvSpPr txBox="1"/>
              <p:nvPr/>
            </p:nvSpPr>
            <p:spPr>
              <a:xfrm>
                <a:off x="968311" y="5194762"/>
                <a:ext cx="9406927" cy="4893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/>
                  <a:t>Vandermonde</a:t>
                </a:r>
                <a:r>
                  <a:rPr lang="en-US" sz="2400" dirty="0"/>
                  <a:t> decomposition lemma:                                                  exists</a:t>
                </a: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4629E81-1853-48A6-B785-EB6AC4478BD1}"/>
              </a:ext>
            </a:extLst>
          </p:cNvPr>
          <p:cNvGrpSpPr/>
          <p:nvPr/>
        </p:nvGrpSpPr>
        <p:grpSpPr>
          <a:xfrm>
            <a:off x="710870" y="4673704"/>
            <a:ext cx="8146005" cy="858140"/>
            <a:chOff x="5818325" y="3289166"/>
            <a:chExt cx="8146005" cy="8581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A3880E2-C593-42A2-9E55-D1ECE1BD0139}"/>
                    </a:ext>
                  </a:extLst>
                </p:cNvPr>
                <p:cNvSpPr txBox="1"/>
                <p:nvPr/>
              </p:nvSpPr>
              <p:spPr>
                <a:xfrm>
                  <a:off x="5818325" y="3289166"/>
                  <a:ext cx="8146005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>
                      <a:latin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Tr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</m:e>
                      </m:d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a14:m>
                  <a:r>
                    <a:rPr lang="en-US" sz="2400" dirty="0">
                      <a:latin typeface="Cambria Math" panose="02040503050406030204" pitchFamily="18" charset="0"/>
                    </a:rPr>
                    <a:t>  </a:t>
                  </a:r>
                  <a:r>
                    <a:rPr lang="en-US" sz="2400" dirty="0"/>
                    <a:t>trace operator </a:t>
                  </a:r>
                </a:p>
                <a:p>
                  <a:r>
                    <a:rPr lang="en-US" sz="2400" dirty="0">
                      <a:latin typeface="Cambria Math" panose="02040503050406030204" pitchFamily="18" charset="0"/>
                    </a:rPr>
                    <a:t>           :  </a:t>
                  </a:r>
                  <a:r>
                    <a:rPr lang="en-US" sz="2400" dirty="0"/>
                    <a:t>Hermitian Toeplitz matrix with </a:t>
                  </a:r>
                  <a14:m>
                    <m:oMath xmlns:m="http://schemas.openxmlformats.org/officeDocument/2006/math"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𝒖</m:t>
                      </m:r>
                    </m:oMath>
                  </a14:m>
                  <a:r>
                    <a:rPr lang="en-US" sz="2400" b="1" dirty="0"/>
                    <a:t> </a:t>
                  </a:r>
                  <a:r>
                    <a:rPr lang="en-US" sz="2400" dirty="0"/>
                    <a:t>as its first column</a:t>
                  </a: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A3880E2-C593-42A2-9E55-D1ECE1BD01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18325" y="3289166"/>
                  <a:ext cx="8146005" cy="830997"/>
                </a:xfrm>
                <a:prstGeom prst="rect">
                  <a:avLst/>
                </a:prstGeom>
                <a:blipFill>
                  <a:blip r:embed="rId14"/>
                  <a:stretch>
                    <a:fillRect t="-5147" b="-169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22" name="Object 21">
                  <a:extLst>
                    <a:ext uri="{FF2B5EF4-FFF2-40B4-BE49-F238E27FC236}">
                      <a16:creationId xmlns:a16="http://schemas.microsoft.com/office/drawing/2014/main" id="{6DF138D5-343D-4C99-9456-69CCE968DEB1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808388450"/>
                    </p:ext>
                  </p:extLst>
                </p:nvPr>
              </p:nvGraphicFramePr>
              <p:xfrm>
                <a:off x="5929237" y="3749268"/>
                <a:ext cx="720586" cy="39803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49935" name="Equation" r:id="rId15" imgW="666812" imgH="368271" progId="Equation.DSMT4">
                        <p:embed/>
                      </p:oleObj>
                    </mc:Choice>
                    <mc:Fallback>
                      <p:oleObj name="Equation" r:id="rId15" imgW="666812" imgH="368271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6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929237" y="3749268"/>
                              <a:ext cx="720586" cy="398038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22" name="Object 21">
                  <a:extLst>
                    <a:ext uri="{FF2B5EF4-FFF2-40B4-BE49-F238E27FC236}">
                      <a16:creationId xmlns:a16="http://schemas.microsoft.com/office/drawing/2014/main" id="{6DF138D5-343D-4C99-9456-69CCE968DEB1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808388450"/>
                    </p:ext>
                  </p:extLst>
                </p:nvPr>
              </p:nvGraphicFramePr>
              <p:xfrm>
                <a:off x="5929237" y="3749268"/>
                <a:ext cx="720586" cy="39803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49823" name="Equation" r:id="rId17" imgW="666812" imgH="368271" progId="Equation.DSMT4">
                        <p:embed/>
                      </p:oleObj>
                    </mc:Choice>
                    <mc:Fallback>
                      <p:oleObj name="Equation" r:id="rId17" imgW="666812" imgH="368271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8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929237" y="3749268"/>
                              <a:ext cx="720586" cy="398038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</p:spTree>
    <p:extLst>
      <p:ext uri="{BB962C8B-B14F-4D97-AF65-F5344CB8AC3E}">
        <p14:creationId xmlns:p14="http://schemas.microsoft.com/office/powerpoint/2010/main" val="29433066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Atomic Norm-based TFR Reconstruction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47809" y="6493564"/>
            <a:ext cx="2844800" cy="304800"/>
          </a:xfrm>
        </p:spPr>
        <p:txBody>
          <a:bodyPr/>
          <a:lstStyle/>
          <a:p>
            <a:pPr>
              <a:defRPr/>
            </a:pPr>
            <a:fld id="{20E4D4FD-26D2-4901-A64A-4E8092CC5CA5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5085010"/>
              </p:ext>
            </p:extLst>
          </p:nvPr>
        </p:nvGraphicFramePr>
        <p:xfrm>
          <a:off x="6546850" y="33623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875" name="Equation" r:id="rId4" imgW="114120" imgH="177480" progId="Equation.DSMT4">
                  <p:embed/>
                </p:oleObj>
              </mc:Choice>
              <mc:Fallback>
                <p:oleObj name="Equation" r:id="rId4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46850" y="33623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85746" y="705256"/>
            <a:ext cx="7454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In the presence of noise, 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40D3C78-4B6C-426B-B727-F1F4BFE6A8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7882518"/>
              </p:ext>
            </p:extLst>
          </p:nvPr>
        </p:nvGraphicFramePr>
        <p:xfrm>
          <a:off x="2033588" y="1265237"/>
          <a:ext cx="8383981" cy="8732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876" name="Equation" r:id="rId6" imgW="3047760" imgH="317160" progId="Equation.DSMT4">
                  <p:embed/>
                </p:oleObj>
              </mc:Choice>
              <mc:Fallback>
                <p:oleObj name="Equation" r:id="rId6" imgW="304776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33588" y="1265237"/>
                        <a:ext cx="8383981" cy="8732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680113F0-57DE-4468-87D4-F9DA17041B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9581842"/>
              </p:ext>
            </p:extLst>
          </p:nvPr>
        </p:nvGraphicFramePr>
        <p:xfrm>
          <a:off x="1900237" y="2645437"/>
          <a:ext cx="5532438" cy="282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877" name="Equation" r:id="rId8" imgW="2234880" imgH="1143000" progId="Equation.DSMT4">
                  <p:embed/>
                </p:oleObj>
              </mc:Choice>
              <mc:Fallback>
                <p:oleObj name="Equation" r:id="rId8" imgW="2234880" imgH="1143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900237" y="2645437"/>
                        <a:ext cx="5532438" cy="2828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Curved Up Arrow 12">
            <a:extLst>
              <a:ext uri="{FF2B5EF4-FFF2-40B4-BE49-F238E27FC236}">
                <a16:creationId xmlns:a16="http://schemas.microsoft.com/office/drawing/2014/main" id="{022BF7E4-DC5A-44C5-B514-2F601AD1F352}"/>
              </a:ext>
            </a:extLst>
          </p:cNvPr>
          <p:cNvSpPr/>
          <p:nvPr/>
        </p:nvSpPr>
        <p:spPr>
          <a:xfrm rot="5400000">
            <a:off x="495038" y="2051947"/>
            <a:ext cx="1854797" cy="873252"/>
          </a:xfrm>
          <a:prstGeom prst="curvedUpArrow">
            <a:avLst>
              <a:gd name="adj1" fmla="val 25000"/>
              <a:gd name="adj2" fmla="val 50000"/>
              <a:gd name="adj3" fmla="val 276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FDDEC24-452B-49CB-8243-57AB86836C65}"/>
                  </a:ext>
                </a:extLst>
              </p:cNvPr>
              <p:cNvSpPr txBox="1"/>
              <p:nvPr/>
            </p:nvSpPr>
            <p:spPr>
              <a:xfrm>
                <a:off x="799684" y="5583505"/>
                <a:ext cx="11120325" cy="9702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5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: noisy IAF slice at time instant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sz="2400" dirty="0">
                    <a:solidFill>
                      <a:srgbClr val="FF0000"/>
                    </a:solidFill>
                  </a:rPr>
                  <a:t>(observed)</a:t>
                </a:r>
                <a:r>
                  <a:rPr lang="en-US" sz="2400" dirty="0">
                    <a:solidFill>
                      <a:schemeClr val="tx1"/>
                    </a:solidFill>
                  </a:rPr>
                  <a:t>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400" dirty="0"/>
                  <a:t>: observation pattern </a:t>
                </a:r>
                <a:endParaRPr lang="en-US" sz="240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25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: clean IAF slice </a:t>
                </a:r>
                <a:r>
                  <a:rPr lang="en-US" sz="2400" dirty="0"/>
                  <a:t>at time instant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>
                    <a:solidFill>
                      <a:srgbClr val="00B050"/>
                    </a:solidFill>
                  </a:rPr>
                  <a:t>(to be estimated)</a:t>
                </a:r>
                <a:r>
                  <a:rPr lang="en-US" sz="2400" dirty="0"/>
                  <a:t>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2400" dirty="0"/>
                  <a:t> noise level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FDDEC24-452B-49CB-8243-57AB86836C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684" y="5583505"/>
                <a:ext cx="11120325" cy="970266"/>
              </a:xfrm>
              <a:prstGeom prst="rect">
                <a:avLst/>
              </a:prstGeom>
              <a:blipFill>
                <a:blip r:embed="rId12"/>
                <a:stretch>
                  <a:fillRect l="-164" r="-1425" b="-13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11258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4C6A3-F30F-4113-9A39-47B0C7C64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Atomic Norm-based TFR Reconstruction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DE5EDC3-87A0-4871-AF0B-BDB131B18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Stage 1: IAF Interpolation via atomic norm minimization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Stage 2: cross-term mitigation via </a:t>
            </a:r>
            <a:r>
              <a:rPr lang="en-US" sz="2800" dirty="0" err="1"/>
              <a:t>kerneled</a:t>
            </a:r>
            <a:r>
              <a:rPr lang="en-US" sz="2800" dirty="0"/>
              <a:t> IAF</a:t>
            </a:r>
          </a:p>
          <a:p>
            <a:endParaRPr lang="en-US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5114AE-3E2D-4F25-8920-12E39F033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7809" y="6493564"/>
            <a:ext cx="2844800" cy="304800"/>
          </a:xfrm>
        </p:spPr>
        <p:txBody>
          <a:bodyPr/>
          <a:lstStyle/>
          <a:p>
            <a:pPr>
              <a:defRPr/>
            </a:pPr>
            <a:fld id="{20E4D4FD-26D2-4901-A64A-4E8092CC5CA5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C8A5A9-7267-463C-84F4-DA42DCF10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853" y="1536977"/>
            <a:ext cx="6650338" cy="2591515"/>
          </a:xfrm>
          <a:prstGeom prst="rect">
            <a:avLst/>
          </a:prstGeom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16BF106F-77CB-4E90-B42F-D7090C1930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1222402"/>
              </p:ext>
            </p:extLst>
          </p:nvPr>
        </p:nvGraphicFramePr>
        <p:xfrm>
          <a:off x="2757647" y="5204277"/>
          <a:ext cx="6254750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71" name="Equation" r:id="rId4" imgW="6254614" imgH="870134" progId="Equation.DSMT4">
                  <p:embed/>
                </p:oleObj>
              </mc:Choice>
              <mc:Fallback>
                <p:oleObj name="Equation" r:id="rId4" imgW="6254614" imgH="87013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57647" y="5204277"/>
                        <a:ext cx="6254750" cy="869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EC07A1EA-4EC9-4F97-BBA8-B2A98E8B9273}"/>
              </a:ext>
            </a:extLst>
          </p:cNvPr>
          <p:cNvSpPr/>
          <p:nvPr/>
        </p:nvSpPr>
        <p:spPr>
          <a:xfrm>
            <a:off x="7560527" y="5204277"/>
            <a:ext cx="1193180" cy="869950"/>
          </a:xfrm>
          <a:prstGeom prst="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45590B-B834-4993-8E4B-E30E87E5103C}"/>
              </a:ext>
            </a:extLst>
          </p:cNvPr>
          <p:cNvSpPr txBox="1"/>
          <p:nvPr/>
        </p:nvSpPr>
        <p:spPr>
          <a:xfrm>
            <a:off x="9012397" y="5345216"/>
            <a:ext cx="1193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AOK </a:t>
            </a:r>
          </a:p>
        </p:txBody>
      </p:sp>
    </p:spTree>
    <p:extLst>
      <p:ext uri="{BB962C8B-B14F-4D97-AF65-F5344CB8AC3E}">
        <p14:creationId xmlns:p14="http://schemas.microsoft.com/office/powerpoint/2010/main" val="12466585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A2034-87B8-4C85-8649-893CEBA3C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Atomic Norm-based TFR Reconstruction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AFFDDA7-47E7-4F34-A7DD-14A4984D194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2800" dirty="0"/>
                  <a:t>Stage 3: rank deduction to further reduce the residual artifacts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2800" dirty="0"/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2800" dirty="0"/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2800" dirty="0"/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2800" dirty="0"/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2800" dirty="0"/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2800" dirty="0"/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2800" dirty="0"/>
              </a:p>
              <a:p>
                <a:pPr marL="0" indent="0">
                  <a:buNone/>
                </a:pPr>
                <a:endParaRPr lang="en-US" sz="2800" dirty="0"/>
              </a:p>
              <a:p>
                <a:pPr>
                  <a:spcBef>
                    <a:spcPts val="1800"/>
                  </a:spcBef>
                  <a:buFont typeface="Arial" panose="020B0604020202020204" pitchFamily="34" charset="0"/>
                  <a:buChar char="•"/>
                </a:pPr>
                <a:r>
                  <a:rPr lang="en-US" sz="2800" dirty="0"/>
                  <a:t> A rule of thumb for determining the value of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800" dirty="0"/>
                  <a:t> is to retain enough singular values to make up </a:t>
                </a:r>
                <a:r>
                  <a:rPr lang="en-US" sz="2800" dirty="0">
                    <a:solidFill>
                      <a:srgbClr val="0070C0"/>
                    </a:solidFill>
                  </a:rPr>
                  <a:t>around 95% of the energy </a:t>
                </a:r>
                <a:r>
                  <a:rPr lang="en-US" sz="2800" dirty="0"/>
                  <a:t>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</m:oMath>
                </a14:m>
                <a:r>
                  <a:rPr lang="en-US" sz="2800" dirty="0"/>
                  <a:t> 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2800" dirty="0"/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  <a:endParaRPr lang="en-US" b="1" dirty="0"/>
              </a:p>
              <a:p>
                <a:pPr marL="0" indent="0">
                  <a:buNone/>
                </a:pPr>
                <a:endParaRPr lang="en-US" b="1" dirty="0"/>
              </a:p>
              <a:p>
                <a:pPr marL="0" indent="0">
                  <a:buNone/>
                </a:pPr>
                <a:endParaRPr lang="en-US" b="1" dirty="0"/>
              </a:p>
              <a:p>
                <a:pPr marL="0" indent="0">
                  <a:buNone/>
                </a:pPr>
                <a:r>
                  <a:rPr lang="en-US" dirty="0"/>
                  <a:t>   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AFFDDA7-47E7-4F34-A7DD-14A4984D19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6"/>
                <a:stretch>
                  <a:fillRect l="-986" t="-1221" b="-67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EA5DB4-EA6B-4884-912D-5F78B38F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7809" y="6493564"/>
            <a:ext cx="2844800" cy="304800"/>
          </a:xfrm>
        </p:spPr>
        <p:txBody>
          <a:bodyPr/>
          <a:lstStyle/>
          <a:p>
            <a:pPr>
              <a:defRPr/>
            </a:pPr>
            <a:fld id="{20E4D4FD-26D2-4901-A64A-4E8092CC5CA5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603A287-0CC4-4773-A0BD-77465DCA8944}"/>
              </a:ext>
            </a:extLst>
          </p:cNvPr>
          <p:cNvGrpSpPr/>
          <p:nvPr/>
        </p:nvGrpSpPr>
        <p:grpSpPr>
          <a:xfrm>
            <a:off x="1538918" y="1554027"/>
            <a:ext cx="9880600" cy="1530554"/>
            <a:chOff x="1305184" y="1502117"/>
            <a:chExt cx="9880600" cy="1530554"/>
          </a:xfrm>
        </p:grpSpPr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7" name="Object 6">
                  <a:extLst>
                    <a:ext uri="{FF2B5EF4-FFF2-40B4-BE49-F238E27FC236}">
                      <a16:creationId xmlns:a16="http://schemas.microsoft.com/office/drawing/2014/main" id="{9B9C5589-B839-4C7F-9662-C76073437DE4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927030174"/>
                    </p:ext>
                  </p:extLst>
                </p:nvPr>
              </p:nvGraphicFramePr>
              <p:xfrm>
                <a:off x="1305184" y="1526546"/>
                <a:ext cx="5260975" cy="8382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62649" name="Equation" r:id="rId7" imgW="1752480" imgH="279360" progId="Equation.DSMT4">
                        <p:embed/>
                      </p:oleObj>
                    </mc:Choice>
                    <mc:Fallback>
                      <p:oleObj name="Equation" r:id="rId7" imgW="1752480" imgH="27936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8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305184" y="1526546"/>
                              <a:ext cx="5260975" cy="8382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7" name="Object 6">
                  <a:extLst>
                    <a:ext uri="{FF2B5EF4-FFF2-40B4-BE49-F238E27FC236}">
                      <a16:creationId xmlns:a16="http://schemas.microsoft.com/office/drawing/2014/main" id="{9B9C5589-B839-4C7F-9662-C76073437DE4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349890463"/>
                    </p:ext>
                  </p:extLst>
                </p:nvPr>
              </p:nvGraphicFramePr>
              <p:xfrm>
                <a:off x="1305184" y="1526546"/>
                <a:ext cx="5260975" cy="8382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62491" name="Equation" r:id="rId9" imgW="1752480" imgH="279360" progId="Equation.DSMT4">
                        <p:embed/>
                      </p:oleObj>
                    </mc:Choice>
                    <mc:Fallback>
                      <p:oleObj name="Equation" r:id="rId9" imgW="1752480" imgH="27936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0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305184" y="1526546"/>
                              <a:ext cx="5260975" cy="8382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870B14E-B01E-4EBA-B509-51EF7A3807E1}"/>
                </a:ext>
              </a:extLst>
            </p:cNvPr>
            <p:cNvSpPr/>
            <p:nvPr/>
          </p:nvSpPr>
          <p:spPr>
            <a:xfrm>
              <a:off x="2959229" y="1574287"/>
              <a:ext cx="457200" cy="8382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02548DB-5B01-46A3-B9DD-B2BC390ABEFF}"/>
                </a:ext>
              </a:extLst>
            </p:cNvPr>
            <p:cNvSpPr txBox="1"/>
            <p:nvPr/>
          </p:nvSpPr>
          <p:spPr>
            <a:xfrm>
              <a:off x="6715384" y="1733730"/>
              <a:ext cx="4470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</a:rPr>
                <a:t>Singular value decomposition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C36FDDD3-6BCC-49D3-9362-750698DBA52F}"/>
                    </a:ext>
                  </a:extLst>
                </p:cNvPr>
                <p:cNvSpPr txBox="1"/>
                <p:nvPr/>
              </p:nvSpPr>
              <p:spPr>
                <a:xfrm>
                  <a:off x="1305184" y="2561132"/>
                  <a:ext cx="5410200" cy="4715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>
                      <a:solidFill>
                        <a:srgbClr val="FF0000"/>
                      </a:solidFill>
                    </a:rPr>
                    <a:t>IAF slice from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𝑟𝑟</m:t>
                          </m:r>
                        </m:sub>
                        <m:sup>
                          <m:r>
                            <a:rPr lang="en-US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US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m:rPr>
                              <m:sty m:val="p"/>
                            </m:rPr>
                            <a:rPr lang="en-US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τ</m:t>
                          </m:r>
                        </m:e>
                      </m:d>
                    </m:oMath>
                  </a14:m>
                  <a:r>
                    <a:rPr lang="en-US" sz="2400" dirty="0">
                      <a:solidFill>
                        <a:srgbClr val="FF0000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C36FDDD3-6BCC-49D3-9362-750698DBA5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5184" y="2561132"/>
                  <a:ext cx="5410200" cy="471539"/>
                </a:xfrm>
                <a:prstGeom prst="rect">
                  <a:avLst/>
                </a:prstGeom>
                <a:blipFill>
                  <a:blip r:embed="rId11"/>
                  <a:stretch>
                    <a:fillRect l="-1689" t="-7792" b="-298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CC8BADA-81D4-45D6-BC85-92D6C1F5A5B4}"/>
                </a:ext>
              </a:extLst>
            </p:cNvPr>
            <p:cNvSpPr/>
            <p:nvPr/>
          </p:nvSpPr>
          <p:spPr>
            <a:xfrm>
              <a:off x="4534029" y="1502117"/>
              <a:ext cx="2032130" cy="894853"/>
            </a:xfrm>
            <a:prstGeom prst="rect">
              <a:avLst/>
            </a:prstGeom>
            <a:noFill/>
            <a:ln w="28575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F428DB5-087B-48F4-9B6A-1CCF05D9D140}"/>
              </a:ext>
            </a:extLst>
          </p:cNvPr>
          <p:cNvGrpSpPr/>
          <p:nvPr/>
        </p:nvGrpSpPr>
        <p:grpSpPr>
          <a:xfrm>
            <a:off x="1608444" y="3487958"/>
            <a:ext cx="10112350" cy="1694627"/>
            <a:chOff x="1230297" y="3488296"/>
            <a:chExt cx="10112350" cy="1694627"/>
          </a:xfrm>
        </p:grpSpPr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4" name="Object 13">
                  <a:extLst>
                    <a:ext uri="{FF2B5EF4-FFF2-40B4-BE49-F238E27FC236}">
                      <a16:creationId xmlns:a16="http://schemas.microsoft.com/office/drawing/2014/main" id="{4EF97A56-5EA3-4DB3-8EBA-2BE8B7BC7BBE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046881542"/>
                    </p:ext>
                  </p:extLst>
                </p:nvPr>
              </p:nvGraphicFramePr>
              <p:xfrm>
                <a:off x="1230297" y="3488296"/>
                <a:ext cx="8639594" cy="1060314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62650" name="Equation" r:id="rId12" imgW="2793960" imgH="342720" progId="Equation.DSMT4">
                        <p:embed/>
                      </p:oleObj>
                    </mc:Choice>
                    <mc:Fallback>
                      <p:oleObj name="Equation" r:id="rId12" imgW="2793960" imgH="34272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0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230297" y="3488296"/>
                              <a:ext cx="8639594" cy="1060314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14" name="Object 13">
                  <a:extLst>
                    <a:ext uri="{FF2B5EF4-FFF2-40B4-BE49-F238E27FC236}">
                      <a16:creationId xmlns:a16="http://schemas.microsoft.com/office/drawing/2014/main" id="{4EF97A56-5EA3-4DB3-8EBA-2BE8B7BC7BBE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046881542"/>
                    </p:ext>
                  </p:extLst>
                </p:nvPr>
              </p:nvGraphicFramePr>
              <p:xfrm>
                <a:off x="1230297" y="3488296"/>
                <a:ext cx="8639594" cy="1060314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62492" name="Equation" r:id="rId14" imgW="2793960" imgH="342720" progId="Equation.DSMT4">
                        <p:embed/>
                      </p:oleObj>
                    </mc:Choice>
                    <mc:Fallback>
                      <p:oleObj name="Equation" r:id="rId14" imgW="2793960" imgH="34272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5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230297" y="3488296"/>
                              <a:ext cx="8639594" cy="1060314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69E4C28-9CB3-4167-B801-330E627A9EB1}"/>
                </a:ext>
              </a:extLst>
            </p:cNvPr>
            <p:cNvSpPr/>
            <p:nvPr/>
          </p:nvSpPr>
          <p:spPr>
            <a:xfrm>
              <a:off x="7962900" y="3488296"/>
              <a:ext cx="508000" cy="1060314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1E2E0A9D-B423-40AA-882F-003797748CC4}"/>
                    </a:ext>
                  </a:extLst>
                </p:cNvPr>
                <p:cNvSpPr txBox="1"/>
                <p:nvPr/>
              </p:nvSpPr>
              <p:spPr>
                <a:xfrm>
                  <a:off x="4126947" y="4721258"/>
                  <a:ext cx="721570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>
                      <a:solidFill>
                        <a:srgbClr val="0070C0"/>
                      </a:solidFill>
                    </a:rPr>
                    <a:t>Only keep first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</m:oMath>
                  </a14:m>
                  <a:r>
                    <a:rPr lang="en-US" sz="2400" dirty="0">
                      <a:solidFill>
                        <a:srgbClr val="0070C0"/>
                      </a:solidFill>
                    </a:rPr>
                    <a:t> principal singular values from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𝜮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a14:m>
                  <a:endParaRPr lang="en-US" sz="2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1E2E0A9D-B423-40AA-882F-003797748C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26947" y="4721258"/>
                  <a:ext cx="7215700" cy="461665"/>
                </a:xfrm>
                <a:prstGeom prst="rect">
                  <a:avLst/>
                </a:prstGeom>
                <a:blipFill>
                  <a:blip r:embed="rId16"/>
                  <a:stretch>
                    <a:fillRect l="-1267" t="-9211" b="-30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Curved Up Arrow 31">
            <a:extLst>
              <a:ext uri="{FF2B5EF4-FFF2-40B4-BE49-F238E27FC236}">
                <a16:creationId xmlns:a16="http://schemas.microsoft.com/office/drawing/2014/main" id="{37D154E0-5C18-4732-81A8-753C9B3A0E1C}"/>
              </a:ext>
            </a:extLst>
          </p:cNvPr>
          <p:cNvSpPr/>
          <p:nvPr/>
        </p:nvSpPr>
        <p:spPr>
          <a:xfrm rot="5400000">
            <a:off x="59043" y="2846855"/>
            <a:ext cx="2286000" cy="682884"/>
          </a:xfrm>
          <a:prstGeom prst="curvedUpArrow">
            <a:avLst>
              <a:gd name="adj1" fmla="val 25000"/>
              <a:gd name="adj2" fmla="val 50000"/>
              <a:gd name="adj3" fmla="val 276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1462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D5F29-6DA4-4EB6-B59F-4303DA1AE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Atomic Norm-based TFR Reconstruction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435A9-FC0D-4DF7-B5E2-300B65E65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High-resolution TFR via sparse reconstruction</a:t>
            </a:r>
          </a:p>
          <a:p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We choose </a:t>
            </a:r>
            <a:r>
              <a:rPr lang="en-US" sz="2800" dirty="0">
                <a:solidFill>
                  <a:srgbClr val="C00000"/>
                </a:solidFill>
              </a:rPr>
              <a:t>orthogonal matching pursuit (OMP) </a:t>
            </a:r>
            <a:r>
              <a:rPr lang="en-US" sz="2800" dirty="0"/>
              <a:t>to solve the sparse reconstruction problem, since it allows us to specify the sparsity at each time instant.</a:t>
            </a:r>
          </a:p>
          <a:p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59AF4-9EDF-47F2-9B84-F0FC204F4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E4D4FD-26D2-4901-A64A-4E8092CC5CA5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7ACAD5B-9A8E-46EE-A71E-EA39D0426813}"/>
              </a:ext>
            </a:extLst>
          </p:cNvPr>
          <p:cNvGrpSpPr/>
          <p:nvPr/>
        </p:nvGrpSpPr>
        <p:grpSpPr>
          <a:xfrm>
            <a:off x="2090078" y="1827212"/>
            <a:ext cx="9864656" cy="1532148"/>
            <a:chOff x="2133600" y="1662112"/>
            <a:chExt cx="9864656" cy="1532148"/>
          </a:xfrm>
        </p:grpSpPr>
        <p:graphicFrame>
          <p:nvGraphicFramePr>
            <p:cNvPr id="5" name="Object 4">
              <a:extLst>
                <a:ext uri="{FF2B5EF4-FFF2-40B4-BE49-F238E27FC236}">
                  <a16:creationId xmlns:a16="http://schemas.microsoft.com/office/drawing/2014/main" id="{0E880EDE-3482-4669-8F35-4684EDE88E6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57135927"/>
                </p:ext>
              </p:extLst>
            </p:nvPr>
          </p:nvGraphicFramePr>
          <p:xfrm>
            <a:off x="2133600" y="1662112"/>
            <a:ext cx="8265844" cy="10121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9933" name="Equation" r:id="rId4" imgW="2489040" imgH="304560" progId="Equation.DSMT4">
                    <p:embed/>
                  </p:oleObj>
                </mc:Choice>
                <mc:Fallback>
                  <p:oleObj name="Equation" r:id="rId4" imgW="2489040" imgH="3045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133600" y="1662112"/>
                          <a:ext cx="8265844" cy="101214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BF582D6-E856-4B35-9587-CC8661A3868B}"/>
                </a:ext>
              </a:extLst>
            </p:cNvPr>
            <p:cNvSpPr/>
            <p:nvPr/>
          </p:nvSpPr>
          <p:spPr>
            <a:xfrm>
              <a:off x="4889500" y="1662112"/>
              <a:ext cx="469900" cy="890588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1E8FB0D-9710-4BAB-BC0B-BC296461D0E6}"/>
                </a:ext>
              </a:extLst>
            </p:cNvPr>
            <p:cNvSpPr/>
            <p:nvPr/>
          </p:nvSpPr>
          <p:spPr>
            <a:xfrm>
              <a:off x="7409522" y="1662112"/>
              <a:ext cx="469900" cy="890588"/>
            </a:xfrm>
            <a:prstGeom prst="rect">
              <a:avLst/>
            </a:prstGeom>
            <a:noFill/>
            <a:ln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518FC1B-6366-4086-9E4F-2DB66B4AD83C}"/>
                </a:ext>
              </a:extLst>
            </p:cNvPr>
            <p:cNvSpPr txBox="1"/>
            <p:nvPr/>
          </p:nvSpPr>
          <p:spPr>
            <a:xfrm>
              <a:off x="3987800" y="2671040"/>
              <a:ext cx="1803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TF slice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588EAF-734C-4243-A9D7-B5AB540B6F07}"/>
                </a:ext>
              </a:extLst>
            </p:cNvPr>
            <p:cNvSpPr txBox="1"/>
            <p:nvPr/>
          </p:nvSpPr>
          <p:spPr>
            <a:xfrm>
              <a:off x="5912954" y="2671040"/>
              <a:ext cx="22510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B050"/>
                  </a:solidFill>
                </a:rPr>
                <a:t>IAF slice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164334B-C4DA-4C1A-AB7A-6EBBF6FC0354}"/>
                </a:ext>
              </a:extLst>
            </p:cNvPr>
            <p:cNvSpPr txBox="1"/>
            <p:nvPr/>
          </p:nvSpPr>
          <p:spPr>
            <a:xfrm>
              <a:off x="8099115" y="2671040"/>
              <a:ext cx="3899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70C0"/>
                  </a:solidFill>
                </a:rPr>
                <a:t>IDFT dictionary matrix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006C6FB-FBD3-4706-80F5-C749F4571076}"/>
              </a:ext>
            </a:extLst>
          </p:cNvPr>
          <p:cNvSpPr/>
          <p:nvPr/>
        </p:nvSpPr>
        <p:spPr>
          <a:xfrm>
            <a:off x="8323177" y="1827212"/>
            <a:ext cx="469900" cy="890588"/>
          </a:xfrm>
          <a:prstGeom prst="rect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3909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6AC22-6F49-467C-902D-3C0A0D058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Setting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719C2-57AE-4315-BAF9-DDFCFA7D5F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Two-component linear FM (</a:t>
            </a:r>
            <a:r>
              <a:rPr lang="en-US" sz="2800" dirty="0">
                <a:solidFill>
                  <a:srgbClr val="00B050"/>
                </a:solidFill>
              </a:rPr>
              <a:t>LFM</a:t>
            </a:r>
            <a:r>
              <a:rPr lang="en-US" sz="2800" dirty="0"/>
              <a:t>)  and nonlinear FM (</a:t>
            </a:r>
            <a:r>
              <a:rPr lang="en-US" sz="2800" dirty="0">
                <a:solidFill>
                  <a:srgbClr val="FF0000"/>
                </a:solidFill>
              </a:rPr>
              <a:t>NLFM</a:t>
            </a:r>
            <a:r>
              <a:rPr lang="en-US" sz="2800" dirty="0"/>
              <a:t>) with different amplitudes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b="1" dirty="0"/>
              <a:t>Unless otherwise specified</a:t>
            </a:r>
          </a:p>
          <a:p>
            <a:r>
              <a:rPr lang="en-US" sz="2800" dirty="0"/>
              <a:t>T = 128</a:t>
            </a:r>
          </a:p>
          <a:p>
            <a:r>
              <a:rPr lang="en-US" sz="2800" dirty="0"/>
              <a:t>48 missing samples (4 missing samples each burst, 12 bursts)</a:t>
            </a:r>
          </a:p>
          <a:p>
            <a:r>
              <a:rPr lang="en-US" sz="2800" dirty="0"/>
              <a:t>No noise considered</a:t>
            </a:r>
          </a:p>
          <a:p>
            <a:r>
              <a:rPr lang="en-US" sz="2800" dirty="0"/>
              <a:t>Mean square error (MSE) comparison: 50 simulation runs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B5B60D-F179-4B8D-9A2D-73C9F9C6E50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352209" y="6493564"/>
            <a:ext cx="57912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DBC8D7-9388-4638-A91D-1C19B2CC0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7809" y="6493564"/>
            <a:ext cx="2844800" cy="304800"/>
          </a:xfrm>
        </p:spPr>
        <p:txBody>
          <a:bodyPr/>
          <a:lstStyle/>
          <a:p>
            <a:pPr>
              <a:defRPr/>
            </a:pPr>
            <a:fld id="{20E4D4FD-26D2-4901-A64A-4E8092CC5CA5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18588F7A-4A02-46BE-A10C-D9200CBF82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769260"/>
              </p:ext>
            </p:extLst>
          </p:nvPr>
        </p:nvGraphicFramePr>
        <p:xfrm>
          <a:off x="3148013" y="1811338"/>
          <a:ext cx="6069012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97" name="Equation" r:id="rId3" imgW="2031840" imgH="228600" progId="Equation.DSMT4">
                  <p:embed/>
                </p:oleObj>
              </mc:Choice>
              <mc:Fallback>
                <p:oleObj name="Equation" r:id="rId3" imgW="20318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48013" y="1811338"/>
                        <a:ext cx="6069012" cy="682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946847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65FCE-6C55-410A-A147-DFB004D22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Results: Two-Component LFM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0C58ED-180E-4CA4-A3C9-2191AD7DA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7809" y="6493564"/>
            <a:ext cx="2844800" cy="304800"/>
          </a:xfrm>
        </p:spPr>
        <p:txBody>
          <a:bodyPr/>
          <a:lstStyle/>
          <a:p>
            <a:pPr>
              <a:defRPr/>
            </a:pPr>
            <a:fld id="{20E4D4FD-26D2-4901-A64A-4E8092CC5CA5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30DC37-B7A8-4C2E-9E23-8769BA91D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18" y="699022"/>
            <a:ext cx="2926080" cy="21945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F849C9-813A-453C-B507-8E7AB6D4D3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7051" y="699022"/>
            <a:ext cx="2926080" cy="21945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EEBC86-B4D8-4E0A-88AD-88273ABC36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2921" y="699022"/>
            <a:ext cx="2926080" cy="21945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886B3C-E5FE-4700-A4FE-E390F5C343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2688" y="699022"/>
            <a:ext cx="2926080" cy="21945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1E5222-131E-478F-AE57-0B74C5AF1F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018" y="3641761"/>
            <a:ext cx="2926080" cy="21945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4689EC-3A9F-4946-AF6C-5E7A8070E8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7051" y="3641761"/>
            <a:ext cx="2926080" cy="21945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595BF8-EA05-4278-828E-455769C077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52688" y="3641761"/>
            <a:ext cx="2926080" cy="21945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E4C5B09-A5E5-4A45-9710-B248BFC7AE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52921" y="3641761"/>
            <a:ext cx="2926080" cy="219456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CBD983D-1C7D-4655-8990-6F0482282EEA}"/>
              </a:ext>
            </a:extLst>
          </p:cNvPr>
          <p:cNvSpPr/>
          <p:nvPr/>
        </p:nvSpPr>
        <p:spPr>
          <a:xfrm>
            <a:off x="724828" y="748820"/>
            <a:ext cx="5592942" cy="2680180"/>
          </a:xfrm>
          <a:prstGeom prst="rect">
            <a:avLst/>
          </a:prstGeom>
          <a:noFill/>
          <a:ln w="190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BE49879-9EBD-4B4E-9335-0470BE2ADADB}"/>
              </a:ext>
            </a:extLst>
          </p:cNvPr>
          <p:cNvSpPr/>
          <p:nvPr/>
        </p:nvSpPr>
        <p:spPr>
          <a:xfrm>
            <a:off x="6443087" y="748820"/>
            <a:ext cx="5704876" cy="268018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90543D-BE87-40DF-A522-EE7B60EBDA96}"/>
              </a:ext>
            </a:extLst>
          </p:cNvPr>
          <p:cNvSpPr txBox="1"/>
          <p:nvPr/>
        </p:nvSpPr>
        <p:spPr>
          <a:xfrm>
            <a:off x="955855" y="2869426"/>
            <a:ext cx="5140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No missing: baseline IAF and WVD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2389615-7C76-459C-B08A-A2BAFF818877}"/>
              </a:ext>
            </a:extLst>
          </p:cNvPr>
          <p:cNvSpPr txBox="1"/>
          <p:nvPr/>
        </p:nvSpPr>
        <p:spPr>
          <a:xfrm>
            <a:off x="7144834" y="2869426"/>
            <a:ext cx="4404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Burst missing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746ACA4-0F01-43AC-B6BC-E3EE1328D97E}"/>
              </a:ext>
            </a:extLst>
          </p:cNvPr>
          <p:cNvSpPr/>
          <p:nvPr/>
        </p:nvSpPr>
        <p:spPr>
          <a:xfrm>
            <a:off x="720060" y="3604774"/>
            <a:ext cx="5597710" cy="3253226"/>
          </a:xfrm>
          <a:prstGeom prst="rect">
            <a:avLst/>
          </a:prstGeom>
          <a:noFill/>
          <a:ln w="190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0D3E21E-87FA-4D72-903C-67724F1D3410}"/>
              </a:ext>
            </a:extLst>
          </p:cNvPr>
          <p:cNvSpPr txBox="1"/>
          <p:nvPr/>
        </p:nvSpPr>
        <p:spPr>
          <a:xfrm>
            <a:off x="486831" y="5969943"/>
            <a:ext cx="6086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Stage1: IAF interpolation (</a:t>
            </a:r>
            <a:r>
              <a:rPr lang="en-US" sz="2400" b="1" dirty="0">
                <a:solidFill>
                  <a:srgbClr val="0070C0"/>
                </a:solidFill>
              </a:rPr>
              <a:t>Atomic norm</a:t>
            </a:r>
            <a:r>
              <a:rPr lang="en-US" sz="2400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9AB86E3-16D1-413A-BDC5-83FE0BA9A283}"/>
              </a:ext>
            </a:extLst>
          </p:cNvPr>
          <p:cNvSpPr/>
          <p:nvPr/>
        </p:nvSpPr>
        <p:spPr>
          <a:xfrm>
            <a:off x="6443087" y="3604772"/>
            <a:ext cx="5704876" cy="3253227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A327CE2-DAE2-4B22-AF0A-C35A8C5B96A4}"/>
              </a:ext>
            </a:extLst>
          </p:cNvPr>
          <p:cNvSpPr txBox="1"/>
          <p:nvPr/>
        </p:nvSpPr>
        <p:spPr>
          <a:xfrm>
            <a:off x="7246430" y="5969943"/>
            <a:ext cx="5158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Stage2: cross-term mitigation</a:t>
            </a:r>
          </a:p>
          <a:p>
            <a:r>
              <a:rPr lang="en-US" sz="2400" dirty="0">
                <a:solidFill>
                  <a:schemeClr val="accent4"/>
                </a:solidFill>
              </a:rPr>
              <a:t>           (Atomic norm + </a:t>
            </a:r>
            <a:r>
              <a:rPr lang="en-US" sz="2400" b="1" dirty="0">
                <a:solidFill>
                  <a:schemeClr val="accent4"/>
                </a:solidFill>
              </a:rPr>
              <a:t>AOK</a:t>
            </a:r>
            <a:r>
              <a:rPr lang="en-US" sz="2400" dirty="0">
                <a:solidFill>
                  <a:schemeClr val="accent4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352176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65FCE-6C55-410A-A147-DFB004D22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Results: Two-Component LFM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0C58ED-180E-4CA4-A3C9-2191AD7DA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7809" y="6493564"/>
            <a:ext cx="2844800" cy="304800"/>
          </a:xfrm>
        </p:spPr>
        <p:txBody>
          <a:bodyPr/>
          <a:lstStyle/>
          <a:p>
            <a:pPr>
              <a:defRPr/>
            </a:pPr>
            <a:fld id="{20E4D4FD-26D2-4901-A64A-4E8092CC5CA5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C1E6D38-74B3-4AF6-B5F6-AD1431FAE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909" y="763296"/>
            <a:ext cx="2926080" cy="21945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4AD32FD-7F5D-4A09-B166-7F9E04E58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4225" y="4022996"/>
            <a:ext cx="2926080" cy="219456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3101FD8-584F-4216-968B-C09B4FC1DE49}"/>
              </a:ext>
            </a:extLst>
          </p:cNvPr>
          <p:cNvGrpSpPr/>
          <p:nvPr/>
        </p:nvGrpSpPr>
        <p:grpSpPr>
          <a:xfrm>
            <a:off x="856034" y="745505"/>
            <a:ext cx="6002816" cy="2924274"/>
            <a:chOff x="3199368" y="723662"/>
            <a:chExt cx="6002816" cy="292427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863DD8A-9B2C-4FA7-B3DC-E82837AFD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99368" y="741453"/>
              <a:ext cx="2926080" cy="2194560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AB8A645-BFA3-496C-B979-8992605728A4}"/>
                </a:ext>
              </a:extLst>
            </p:cNvPr>
            <p:cNvGrpSpPr/>
            <p:nvPr/>
          </p:nvGrpSpPr>
          <p:grpSpPr>
            <a:xfrm>
              <a:off x="3228816" y="723662"/>
              <a:ext cx="5973368" cy="2924274"/>
              <a:chOff x="3228816" y="723662"/>
              <a:chExt cx="5973368" cy="2924274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B9414C7E-2B80-47B1-B89F-B9FE9D85B6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17559" y="723662"/>
                <a:ext cx="2926080" cy="2194560"/>
              </a:xfrm>
              <a:prstGeom prst="rect">
                <a:avLst/>
              </a:prstGeom>
            </p:spPr>
          </p:pic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3665EDA7-7527-4265-BF72-75A777FD1DFF}"/>
                  </a:ext>
                </a:extLst>
              </p:cNvPr>
              <p:cNvSpPr/>
              <p:nvPr/>
            </p:nvSpPr>
            <p:spPr>
              <a:xfrm>
                <a:off x="3228816" y="759304"/>
                <a:ext cx="5973368" cy="288863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D587415-845D-4DAD-8582-CF2CEC492ADD}"/>
                  </a:ext>
                </a:extLst>
              </p:cNvPr>
              <p:cNvSpPr txBox="1"/>
              <p:nvPr/>
            </p:nvSpPr>
            <p:spPr>
              <a:xfrm>
                <a:off x="3387361" y="2816938"/>
                <a:ext cx="565627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accent4"/>
                    </a:solidFill>
                  </a:rPr>
                  <a:t>Stage3: further improvement</a:t>
                </a:r>
              </a:p>
              <a:p>
                <a:r>
                  <a:rPr lang="en-US" sz="2400" dirty="0">
                    <a:solidFill>
                      <a:schemeClr val="accent4"/>
                    </a:solidFill>
                  </a:rPr>
                  <a:t>(Atomic norm + AOK + </a:t>
                </a:r>
                <a:r>
                  <a:rPr lang="en-US" sz="2400" b="1" dirty="0">
                    <a:solidFill>
                      <a:schemeClr val="accent4"/>
                    </a:solidFill>
                  </a:rPr>
                  <a:t>rank deduction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)</a:t>
                </a:r>
              </a:p>
            </p:txBody>
          </p:sp>
        </p:grp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FC73457C-D67B-4DC8-B258-5E8B384BE171}"/>
              </a:ext>
            </a:extLst>
          </p:cNvPr>
          <p:cNvSpPr/>
          <p:nvPr/>
        </p:nvSpPr>
        <p:spPr>
          <a:xfrm>
            <a:off x="7361506" y="791538"/>
            <a:ext cx="4137994" cy="2837928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7DDA9D-067B-40C1-935F-BED1D95B741F}"/>
              </a:ext>
            </a:extLst>
          </p:cNvPr>
          <p:cNvSpPr txBox="1"/>
          <p:nvPr/>
        </p:nvSpPr>
        <p:spPr>
          <a:xfrm>
            <a:off x="8098873" y="2845152"/>
            <a:ext cx="2663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  For comparison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(AOK + OMP)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9479E60-8BEF-4103-8B03-F569C980545A}"/>
              </a:ext>
            </a:extLst>
          </p:cNvPr>
          <p:cNvSpPr/>
          <p:nvPr/>
        </p:nvSpPr>
        <p:spPr>
          <a:xfrm>
            <a:off x="884633" y="3796630"/>
            <a:ext cx="5973368" cy="3005614"/>
          </a:xfrm>
          <a:prstGeom prst="rect">
            <a:avLst/>
          </a:prstGeom>
          <a:noFill/>
          <a:ln w="190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68253A-AC1A-4B30-B204-1BBF48D13B4B}"/>
              </a:ext>
            </a:extLst>
          </p:cNvPr>
          <p:cNvSpPr txBox="1"/>
          <p:nvPr/>
        </p:nvSpPr>
        <p:spPr>
          <a:xfrm>
            <a:off x="4213262" y="6091535"/>
            <a:ext cx="2368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Proposed TFR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F81E4F7-0DE4-4D6A-BBA2-BCD707397E9E}"/>
              </a:ext>
            </a:extLst>
          </p:cNvPr>
          <p:cNvGrpSpPr/>
          <p:nvPr/>
        </p:nvGrpSpPr>
        <p:grpSpPr>
          <a:xfrm>
            <a:off x="1144272" y="4022996"/>
            <a:ext cx="2539409" cy="2682604"/>
            <a:chOff x="1382965" y="4119640"/>
            <a:chExt cx="2539409" cy="2682604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8C93363-F629-43CF-A14C-94065018DB4E}"/>
                </a:ext>
              </a:extLst>
            </p:cNvPr>
            <p:cNvSpPr txBox="1"/>
            <p:nvPr/>
          </p:nvSpPr>
          <p:spPr>
            <a:xfrm>
              <a:off x="1503084" y="4119640"/>
              <a:ext cx="2419290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</a:rPr>
                <a:t>Atomic norm</a:t>
              </a:r>
            </a:p>
            <a:p>
              <a:r>
                <a:rPr lang="en-US" sz="2400" dirty="0">
                  <a:solidFill>
                    <a:srgbClr val="00B050"/>
                  </a:solidFill>
                </a:rPr>
                <a:t>          +</a:t>
              </a:r>
            </a:p>
            <a:p>
              <a:r>
                <a:rPr lang="en-US" sz="2400" dirty="0">
                  <a:solidFill>
                    <a:srgbClr val="00B050"/>
                  </a:solidFill>
                </a:rPr>
                <a:t>        AOK</a:t>
              </a:r>
            </a:p>
            <a:p>
              <a:r>
                <a:rPr lang="en-US" sz="2400" dirty="0">
                  <a:solidFill>
                    <a:srgbClr val="00B050"/>
                  </a:solidFill>
                </a:rPr>
                <a:t>          +</a:t>
              </a:r>
            </a:p>
            <a:p>
              <a:r>
                <a:rPr lang="en-US" sz="2400" dirty="0">
                  <a:solidFill>
                    <a:srgbClr val="00B050"/>
                  </a:solidFill>
                </a:rPr>
                <a:t>rank deduction</a:t>
              </a:r>
            </a:p>
            <a:p>
              <a:r>
                <a:rPr lang="en-US" sz="2400" dirty="0">
                  <a:solidFill>
                    <a:srgbClr val="00B050"/>
                  </a:solidFill>
                </a:rPr>
                <a:t>          +</a:t>
              </a:r>
            </a:p>
            <a:p>
              <a:r>
                <a:rPr lang="en-US" sz="2400" dirty="0">
                  <a:solidFill>
                    <a:srgbClr val="00B050"/>
                  </a:solidFill>
                </a:rPr>
                <a:t>       </a:t>
              </a:r>
              <a:r>
                <a:rPr lang="en-US" sz="2400" b="1" dirty="0">
                  <a:solidFill>
                    <a:srgbClr val="00B050"/>
                  </a:solidFill>
                </a:rPr>
                <a:t>OMP</a:t>
              </a:r>
            </a:p>
          </p:txBody>
        </p:sp>
        <p:sp>
          <p:nvSpPr>
            <p:cNvPr id="35" name="Double Bracket 34">
              <a:extLst>
                <a:ext uri="{FF2B5EF4-FFF2-40B4-BE49-F238E27FC236}">
                  <a16:creationId xmlns:a16="http://schemas.microsoft.com/office/drawing/2014/main" id="{0F081BF9-5E37-49DC-ADA8-0A47B8342550}"/>
                </a:ext>
              </a:extLst>
            </p:cNvPr>
            <p:cNvSpPr/>
            <p:nvPr/>
          </p:nvSpPr>
          <p:spPr>
            <a:xfrm>
              <a:off x="1382965" y="4123393"/>
              <a:ext cx="2415289" cy="2678851"/>
            </a:xfrm>
            <a:prstGeom prst="bracketPair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905406A7-6C4E-4E67-B92B-84B0A5632735}"/>
              </a:ext>
            </a:extLst>
          </p:cNvPr>
          <p:cNvSpPr txBox="1"/>
          <p:nvPr/>
        </p:nvSpPr>
        <p:spPr>
          <a:xfrm>
            <a:off x="7117640" y="4041974"/>
            <a:ext cx="48587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Proposed method </a:t>
            </a:r>
            <a:r>
              <a:rPr lang="en-US" sz="2400" dirty="0">
                <a:solidFill>
                  <a:srgbClr val="00B050"/>
                </a:solidFill>
              </a:rPr>
              <a:t>perfectly recovered </a:t>
            </a:r>
            <a:r>
              <a:rPr lang="en-US" sz="2400" dirty="0"/>
              <a:t>both the two LFM signal components.</a:t>
            </a:r>
          </a:p>
        </p:txBody>
      </p:sp>
    </p:spTree>
    <p:extLst>
      <p:ext uri="{BB962C8B-B14F-4D97-AF65-F5344CB8AC3E}">
        <p14:creationId xmlns:p14="http://schemas.microsoft.com/office/powerpoint/2010/main" val="4054845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4B14314-2FB7-48EA-8BF2-D1D6C171A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012" y="795904"/>
            <a:ext cx="11120325" cy="5494791"/>
          </a:xfrm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US" altLang="zh-CN" sz="2800" dirty="0"/>
              <a:t>Most real-world signals are nonstationary in nature such as  electroencephalogram (EEG), music, radar.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7FCDC8-DB5B-4DB7-8646-AFAF19D12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923" y="2135108"/>
            <a:ext cx="4252382" cy="31816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6FA16B-4973-4207-AF23-F90E1BB3B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6100" y="1935078"/>
            <a:ext cx="3615900" cy="29878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F1B11DF-3E53-4273-BE8C-45A796BC6814}"/>
              </a:ext>
            </a:extLst>
          </p:cNvPr>
          <p:cNvSpPr txBox="1"/>
          <p:nvPr/>
        </p:nvSpPr>
        <p:spPr>
          <a:xfrm>
            <a:off x="1947772" y="5412159"/>
            <a:ext cx="1773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EEG</a:t>
            </a:r>
            <a:r>
              <a:rPr lang="en-US" altLang="zh-CN" sz="2400" baseline="30000" dirty="0"/>
              <a:t>1</a:t>
            </a:r>
            <a:endParaRPr lang="en-US" sz="2400" baseline="30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E9A690-A0B2-4A6F-86BA-E9FF4C7AC7CD}"/>
              </a:ext>
            </a:extLst>
          </p:cNvPr>
          <p:cNvSpPr txBox="1"/>
          <p:nvPr/>
        </p:nvSpPr>
        <p:spPr>
          <a:xfrm>
            <a:off x="5839547" y="5412159"/>
            <a:ext cx="1773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Music</a:t>
            </a:r>
            <a:r>
              <a:rPr lang="en-US" sz="2400" baseline="30000" dirty="0"/>
              <a:t>2</a:t>
            </a:r>
            <a:r>
              <a:rPr lang="en-US" sz="2400" dirty="0"/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75B96B-07BB-4716-A22D-05831D693F1A}"/>
              </a:ext>
            </a:extLst>
          </p:cNvPr>
          <p:cNvSpPr txBox="1"/>
          <p:nvPr/>
        </p:nvSpPr>
        <p:spPr>
          <a:xfrm>
            <a:off x="9706612" y="5412159"/>
            <a:ext cx="1773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Radar</a:t>
            </a:r>
            <a:r>
              <a:rPr lang="en-US" sz="2400" baseline="30000" dirty="0"/>
              <a:t>3</a:t>
            </a:r>
          </a:p>
        </p:txBody>
      </p:sp>
      <p:pic>
        <p:nvPicPr>
          <p:cNvPr id="81922" name="Picture 2" descr="EEG Digitisation and Processing — Anatomical Concepts (UK) Ltd">
            <a:extLst>
              <a:ext uri="{FF2B5EF4-FFF2-40B4-BE49-F238E27FC236}">
                <a16:creationId xmlns:a16="http://schemas.microsoft.com/office/drawing/2014/main" id="{852EF5C9-950A-40E0-99E7-172112EF2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12" y="2444855"/>
            <a:ext cx="3895889" cy="246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24BBC6B-81E6-42E4-83A3-B1EAA18A2906}"/>
              </a:ext>
            </a:extLst>
          </p:cNvPr>
          <p:cNvSpPr txBox="1"/>
          <p:nvPr/>
        </p:nvSpPr>
        <p:spPr>
          <a:xfrm>
            <a:off x="765742" y="5991027"/>
            <a:ext cx="1192065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 </a:t>
            </a:r>
            <a:r>
              <a:rPr lang="en-US" sz="1600" dirty="0">
                <a:hlinkClick r:id="rId6"/>
              </a:rPr>
              <a:t>https://www.biofeedback-tech.com/articles/2016/5/26/eeg-fourier</a:t>
            </a:r>
            <a:endParaRPr lang="en-US" sz="1600" dirty="0"/>
          </a:p>
          <a:p>
            <a:r>
              <a:rPr lang="en-US" sz="1600" dirty="0"/>
              <a:t>2 </a:t>
            </a:r>
            <a:r>
              <a:rPr lang="en-US" sz="1600" dirty="0">
                <a:hlinkClick r:id="rId7"/>
              </a:rPr>
              <a:t>https://atmos.uw.edu/~breth/classes/AS552/matlab/lect/html/music.html</a:t>
            </a:r>
            <a:endParaRPr lang="en-US" sz="1600" dirty="0"/>
          </a:p>
          <a:p>
            <a:r>
              <a:rPr lang="en-US" sz="1600" dirty="0"/>
              <a:t>3 </a:t>
            </a:r>
            <a:r>
              <a:rPr lang="en-US" sz="1600" dirty="0">
                <a:hlinkClick r:id="rId8"/>
              </a:rPr>
              <a:t>https://www.mathworks.com/help/phased/examples/signal-parameter-estimations-in-a-radar-warning-receiver.html</a:t>
            </a:r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FCFBE0B6-F225-40BF-966D-056C08840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7809" y="6506264"/>
            <a:ext cx="2844800" cy="304800"/>
          </a:xfrm>
        </p:spPr>
        <p:txBody>
          <a:bodyPr/>
          <a:lstStyle/>
          <a:p>
            <a:pPr>
              <a:defRPr/>
            </a:pPr>
            <a:fld id="{20E4D4FD-26D2-4901-A64A-4E8092CC5CA5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8002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65FCE-6C55-410A-A147-DFB004D22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Results: Two-Component NLFM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0C58ED-180E-4CA4-A3C9-2191AD7DA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7809" y="6493564"/>
            <a:ext cx="2844800" cy="304800"/>
          </a:xfrm>
        </p:spPr>
        <p:txBody>
          <a:bodyPr/>
          <a:lstStyle/>
          <a:p>
            <a:pPr>
              <a:defRPr/>
            </a:pPr>
            <a:fld id="{20E4D4FD-26D2-4901-A64A-4E8092CC5CA5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CBD983D-1C7D-4655-8990-6F0482282EEA}"/>
              </a:ext>
            </a:extLst>
          </p:cNvPr>
          <p:cNvSpPr/>
          <p:nvPr/>
        </p:nvSpPr>
        <p:spPr>
          <a:xfrm>
            <a:off x="724828" y="748820"/>
            <a:ext cx="5592942" cy="2680180"/>
          </a:xfrm>
          <a:prstGeom prst="rect">
            <a:avLst/>
          </a:prstGeom>
          <a:noFill/>
          <a:ln w="190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BE49879-9EBD-4B4E-9335-0470BE2ADADB}"/>
              </a:ext>
            </a:extLst>
          </p:cNvPr>
          <p:cNvSpPr/>
          <p:nvPr/>
        </p:nvSpPr>
        <p:spPr>
          <a:xfrm>
            <a:off x="6443087" y="748820"/>
            <a:ext cx="5704876" cy="268018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90543D-BE87-40DF-A522-EE7B60EBDA96}"/>
              </a:ext>
            </a:extLst>
          </p:cNvPr>
          <p:cNvSpPr txBox="1"/>
          <p:nvPr/>
        </p:nvSpPr>
        <p:spPr>
          <a:xfrm>
            <a:off x="955855" y="2869426"/>
            <a:ext cx="5140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No missing: baseline IAF and WVD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2389615-7C76-459C-B08A-A2BAFF818877}"/>
              </a:ext>
            </a:extLst>
          </p:cNvPr>
          <p:cNvSpPr txBox="1"/>
          <p:nvPr/>
        </p:nvSpPr>
        <p:spPr>
          <a:xfrm>
            <a:off x="7144834" y="2869426"/>
            <a:ext cx="4404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Burst missing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746ACA4-0F01-43AC-B6BC-E3EE1328D97E}"/>
              </a:ext>
            </a:extLst>
          </p:cNvPr>
          <p:cNvSpPr/>
          <p:nvPr/>
        </p:nvSpPr>
        <p:spPr>
          <a:xfrm>
            <a:off x="720060" y="3604774"/>
            <a:ext cx="5597710" cy="3253226"/>
          </a:xfrm>
          <a:prstGeom prst="rect">
            <a:avLst/>
          </a:prstGeom>
          <a:noFill/>
          <a:ln w="190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0D3E21E-87FA-4D72-903C-67724F1D3410}"/>
              </a:ext>
            </a:extLst>
          </p:cNvPr>
          <p:cNvSpPr txBox="1"/>
          <p:nvPr/>
        </p:nvSpPr>
        <p:spPr>
          <a:xfrm>
            <a:off x="486831" y="6013515"/>
            <a:ext cx="6086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Stage1: IAF interpolation (</a:t>
            </a:r>
            <a:r>
              <a:rPr lang="en-US" sz="2400" b="1" dirty="0">
                <a:solidFill>
                  <a:srgbClr val="0070C0"/>
                </a:solidFill>
              </a:rPr>
              <a:t>Atomic norm</a:t>
            </a:r>
            <a:r>
              <a:rPr lang="en-US" sz="2400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9AB86E3-16D1-413A-BDC5-83FE0BA9A283}"/>
              </a:ext>
            </a:extLst>
          </p:cNvPr>
          <p:cNvSpPr/>
          <p:nvPr/>
        </p:nvSpPr>
        <p:spPr>
          <a:xfrm>
            <a:off x="6443087" y="3604772"/>
            <a:ext cx="5704876" cy="3253227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A327CE2-DAE2-4B22-AF0A-C35A8C5B96A4}"/>
              </a:ext>
            </a:extLst>
          </p:cNvPr>
          <p:cNvSpPr txBox="1"/>
          <p:nvPr/>
        </p:nvSpPr>
        <p:spPr>
          <a:xfrm>
            <a:off x="7246430" y="5969943"/>
            <a:ext cx="5158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Stage2: cross-term mitigation</a:t>
            </a:r>
          </a:p>
          <a:p>
            <a:r>
              <a:rPr lang="en-US" sz="2400" dirty="0">
                <a:solidFill>
                  <a:schemeClr val="accent4"/>
                </a:solidFill>
              </a:rPr>
              <a:t>           (Atomic norm + </a:t>
            </a:r>
            <a:r>
              <a:rPr lang="en-US" sz="2400" b="1" dirty="0">
                <a:solidFill>
                  <a:schemeClr val="accent4"/>
                </a:solidFill>
              </a:rPr>
              <a:t>AOK</a:t>
            </a:r>
            <a:r>
              <a:rPr lang="en-US" sz="2400" dirty="0">
                <a:solidFill>
                  <a:schemeClr val="accent4"/>
                </a:solidFill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6E7D05-EAFA-4D9B-8056-CBDD4E6AD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434" y="751415"/>
            <a:ext cx="2926080" cy="21945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7911D2-1188-4F3C-A85D-B5D30AEB9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8732" y="751415"/>
            <a:ext cx="2926080" cy="21945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281D7B5-06F8-4565-855E-745507A05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434" y="3604556"/>
            <a:ext cx="2926080" cy="21945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3440BB-344C-4B04-BBE6-56D7E4DCA7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0529" y="3604556"/>
            <a:ext cx="2926080" cy="21945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7747BB-0431-450B-BDB6-B5E2BF389A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2097" y="3653319"/>
            <a:ext cx="2926080" cy="21945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755CDF7-7E23-45A1-A94A-58EF047449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4276" y="3672977"/>
            <a:ext cx="2926080" cy="21945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F5A2F0-0734-4385-9CA5-F9E6ADF90A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17329" y="751415"/>
            <a:ext cx="2926080" cy="21945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3A0073-DE67-4AD7-BC5A-499110A5AF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73745" y="751415"/>
            <a:ext cx="2926080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952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65FCE-6C55-410A-A147-DFB004D22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Results: Two-Component NLFM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0C58ED-180E-4CA4-A3C9-2191AD7DA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7809" y="6493564"/>
            <a:ext cx="2844800" cy="304800"/>
          </a:xfrm>
        </p:spPr>
        <p:txBody>
          <a:bodyPr/>
          <a:lstStyle/>
          <a:p>
            <a:pPr>
              <a:defRPr/>
            </a:pPr>
            <a:fld id="{20E4D4FD-26D2-4901-A64A-4E8092CC5CA5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AB8A645-BFA3-496C-B979-8992605728A4}"/>
              </a:ext>
            </a:extLst>
          </p:cNvPr>
          <p:cNvGrpSpPr/>
          <p:nvPr/>
        </p:nvGrpSpPr>
        <p:grpSpPr>
          <a:xfrm>
            <a:off x="885482" y="781147"/>
            <a:ext cx="5973368" cy="2888632"/>
            <a:chOff x="3228816" y="759304"/>
            <a:chExt cx="5973368" cy="2888632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665EDA7-7527-4265-BF72-75A777FD1DFF}"/>
                </a:ext>
              </a:extLst>
            </p:cNvPr>
            <p:cNvSpPr/>
            <p:nvPr/>
          </p:nvSpPr>
          <p:spPr>
            <a:xfrm>
              <a:off x="3228816" y="759304"/>
              <a:ext cx="5973368" cy="288863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D587415-845D-4DAD-8582-CF2CEC492ADD}"/>
                </a:ext>
              </a:extLst>
            </p:cNvPr>
            <p:cNvSpPr txBox="1"/>
            <p:nvPr/>
          </p:nvSpPr>
          <p:spPr>
            <a:xfrm>
              <a:off x="3387361" y="2816938"/>
              <a:ext cx="56562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4"/>
                  </a:solidFill>
                </a:rPr>
                <a:t>Stage3: further improvement</a:t>
              </a:r>
            </a:p>
            <a:p>
              <a:r>
                <a:rPr lang="en-US" sz="2400" dirty="0">
                  <a:solidFill>
                    <a:schemeClr val="accent4"/>
                  </a:solidFill>
                </a:rPr>
                <a:t>(Atomic norm + AOK + </a:t>
              </a:r>
              <a:r>
                <a:rPr lang="en-US" sz="2400" b="1" dirty="0">
                  <a:solidFill>
                    <a:schemeClr val="accent4"/>
                  </a:solidFill>
                </a:rPr>
                <a:t>rank deduction</a:t>
              </a:r>
              <a:r>
                <a:rPr lang="en-US" sz="2400" dirty="0">
                  <a:solidFill>
                    <a:schemeClr val="accent4"/>
                  </a:solidFill>
                </a:rPr>
                <a:t>)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FC73457C-D67B-4DC8-B258-5E8B384BE171}"/>
              </a:ext>
            </a:extLst>
          </p:cNvPr>
          <p:cNvSpPr/>
          <p:nvPr/>
        </p:nvSpPr>
        <p:spPr>
          <a:xfrm>
            <a:off x="7361506" y="791538"/>
            <a:ext cx="4137994" cy="2837928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7DDA9D-067B-40C1-935F-BED1D95B741F}"/>
              </a:ext>
            </a:extLst>
          </p:cNvPr>
          <p:cNvSpPr txBox="1"/>
          <p:nvPr/>
        </p:nvSpPr>
        <p:spPr>
          <a:xfrm>
            <a:off x="8098873" y="2845152"/>
            <a:ext cx="2663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  For comparison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(AOK + OMP)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9479E60-8BEF-4103-8B03-F569C980545A}"/>
              </a:ext>
            </a:extLst>
          </p:cNvPr>
          <p:cNvSpPr/>
          <p:nvPr/>
        </p:nvSpPr>
        <p:spPr>
          <a:xfrm>
            <a:off x="884633" y="3796630"/>
            <a:ext cx="5973368" cy="3005614"/>
          </a:xfrm>
          <a:prstGeom prst="rect">
            <a:avLst/>
          </a:prstGeom>
          <a:noFill/>
          <a:ln w="190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68253A-AC1A-4B30-B204-1BBF48D13B4B}"/>
              </a:ext>
            </a:extLst>
          </p:cNvPr>
          <p:cNvSpPr txBox="1"/>
          <p:nvPr/>
        </p:nvSpPr>
        <p:spPr>
          <a:xfrm>
            <a:off x="4213262" y="6091535"/>
            <a:ext cx="2368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Proposed TFR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F81E4F7-0DE4-4D6A-BBA2-BCD707397E9E}"/>
              </a:ext>
            </a:extLst>
          </p:cNvPr>
          <p:cNvGrpSpPr/>
          <p:nvPr/>
        </p:nvGrpSpPr>
        <p:grpSpPr>
          <a:xfrm>
            <a:off x="1144272" y="4022996"/>
            <a:ext cx="2539409" cy="2682604"/>
            <a:chOff x="1382965" y="4119640"/>
            <a:chExt cx="2539409" cy="2682604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8C93363-F629-43CF-A14C-94065018DB4E}"/>
                </a:ext>
              </a:extLst>
            </p:cNvPr>
            <p:cNvSpPr txBox="1"/>
            <p:nvPr/>
          </p:nvSpPr>
          <p:spPr>
            <a:xfrm>
              <a:off x="1503084" y="4119640"/>
              <a:ext cx="2419290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</a:rPr>
                <a:t>Atomic norm</a:t>
              </a:r>
            </a:p>
            <a:p>
              <a:r>
                <a:rPr lang="en-US" sz="2400" dirty="0">
                  <a:solidFill>
                    <a:srgbClr val="00B050"/>
                  </a:solidFill>
                </a:rPr>
                <a:t>          +</a:t>
              </a:r>
            </a:p>
            <a:p>
              <a:r>
                <a:rPr lang="en-US" sz="2400" dirty="0">
                  <a:solidFill>
                    <a:srgbClr val="00B050"/>
                  </a:solidFill>
                </a:rPr>
                <a:t>        AOK</a:t>
              </a:r>
            </a:p>
            <a:p>
              <a:r>
                <a:rPr lang="en-US" sz="2400" dirty="0">
                  <a:solidFill>
                    <a:srgbClr val="00B050"/>
                  </a:solidFill>
                </a:rPr>
                <a:t>          +</a:t>
              </a:r>
            </a:p>
            <a:p>
              <a:r>
                <a:rPr lang="en-US" sz="2400" dirty="0">
                  <a:solidFill>
                    <a:srgbClr val="00B050"/>
                  </a:solidFill>
                </a:rPr>
                <a:t>rank deduction</a:t>
              </a:r>
            </a:p>
            <a:p>
              <a:r>
                <a:rPr lang="en-US" sz="2400" dirty="0">
                  <a:solidFill>
                    <a:srgbClr val="00B050"/>
                  </a:solidFill>
                </a:rPr>
                <a:t>          +</a:t>
              </a:r>
            </a:p>
            <a:p>
              <a:r>
                <a:rPr lang="en-US" sz="2400" dirty="0">
                  <a:solidFill>
                    <a:srgbClr val="00B050"/>
                  </a:solidFill>
                </a:rPr>
                <a:t>       </a:t>
              </a:r>
              <a:r>
                <a:rPr lang="en-US" sz="2400" b="1" dirty="0">
                  <a:solidFill>
                    <a:srgbClr val="00B050"/>
                  </a:solidFill>
                </a:rPr>
                <a:t>OMP</a:t>
              </a:r>
            </a:p>
          </p:txBody>
        </p:sp>
        <p:sp>
          <p:nvSpPr>
            <p:cNvPr id="35" name="Double Bracket 34">
              <a:extLst>
                <a:ext uri="{FF2B5EF4-FFF2-40B4-BE49-F238E27FC236}">
                  <a16:creationId xmlns:a16="http://schemas.microsoft.com/office/drawing/2014/main" id="{0F081BF9-5E37-49DC-ADA8-0A47B8342550}"/>
                </a:ext>
              </a:extLst>
            </p:cNvPr>
            <p:cNvSpPr/>
            <p:nvPr/>
          </p:nvSpPr>
          <p:spPr>
            <a:xfrm>
              <a:off x="1382965" y="4123393"/>
              <a:ext cx="2415289" cy="2678851"/>
            </a:xfrm>
            <a:prstGeom prst="bracketPair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905406A7-6C4E-4E67-B92B-84B0A5632735}"/>
              </a:ext>
            </a:extLst>
          </p:cNvPr>
          <p:cNvSpPr txBox="1"/>
          <p:nvPr/>
        </p:nvSpPr>
        <p:spPr>
          <a:xfrm>
            <a:off x="7117640" y="4041974"/>
            <a:ext cx="4858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Proposed method provides </a:t>
            </a:r>
            <a:r>
              <a:rPr lang="en-US" sz="2400" dirty="0">
                <a:solidFill>
                  <a:srgbClr val="00B050"/>
                </a:solidFill>
              </a:rPr>
              <a:t>much more consistent</a:t>
            </a:r>
            <a:r>
              <a:rPr lang="en-US" sz="2400" dirty="0"/>
              <a:t> TFR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29B7FC-ABE2-4320-BBE9-A7F209836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18" y="729280"/>
            <a:ext cx="2926080" cy="21945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32E60B-0618-451A-BC26-C019C57BD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3498" y="707232"/>
            <a:ext cx="2926080" cy="21945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E4BC46-2D18-4EAA-8AC3-511F86BF49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4160" y="744855"/>
            <a:ext cx="2926080" cy="21945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C3AA20-56B3-4B97-B6A3-89151977F0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9200" y="4041974"/>
            <a:ext cx="2926080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162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3F1BE-3F18-4CFD-B506-B719B780C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Results: Noisy Environments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EAB186-E9FF-4DE8-BDDD-3F35577E800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352209" y="6493564"/>
            <a:ext cx="57912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BE0B6F-F743-4003-BC65-0DA18D09E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7809" y="6493564"/>
            <a:ext cx="2844800" cy="304800"/>
          </a:xfrm>
        </p:spPr>
        <p:txBody>
          <a:bodyPr/>
          <a:lstStyle/>
          <a:p>
            <a:pPr>
              <a:defRPr/>
            </a:pPr>
            <a:fld id="{20E4D4FD-26D2-4901-A64A-4E8092CC5CA5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47B775C-BD47-4E3D-A05B-8866F6430AAB}"/>
              </a:ext>
            </a:extLst>
          </p:cNvPr>
          <p:cNvGrpSpPr/>
          <p:nvPr/>
        </p:nvGrpSpPr>
        <p:grpSpPr>
          <a:xfrm>
            <a:off x="1128254" y="918498"/>
            <a:ext cx="10575884" cy="4558639"/>
            <a:chOff x="1128254" y="1208784"/>
            <a:chExt cx="10575884" cy="455863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B86BD6E-F9F0-4621-BE34-F5B736481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86773" y="2039781"/>
              <a:ext cx="9658846" cy="372764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049BA5-EDD0-4F0B-AEAF-C4152F00100D}"/>
                </a:ext>
              </a:extLst>
            </p:cNvPr>
            <p:cNvSpPr txBox="1"/>
            <p:nvPr/>
          </p:nvSpPr>
          <p:spPr>
            <a:xfrm>
              <a:off x="1128254" y="1208784"/>
              <a:ext cx="1057588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T</a:t>
              </a:r>
              <a:r>
                <a:rPr lang="en-US" altLang="zh-CN" sz="2400" dirty="0"/>
                <a:t>ABLE.</a:t>
              </a:r>
              <a:r>
                <a:rPr lang="en-US" sz="2400" dirty="0"/>
                <a:t> MSE comparison between the baseline IAF and the IAF obtained with atomic norm-based IAF (AT), and the incomplete data (Miss)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B4663DE-EAEE-49DE-AA16-6A1E60B2579F}"/>
                </a:ext>
              </a:extLst>
            </p:cNvPr>
            <p:cNvSpPr/>
            <p:nvPr/>
          </p:nvSpPr>
          <p:spPr>
            <a:xfrm>
              <a:off x="2859314" y="3265714"/>
              <a:ext cx="769257" cy="2307772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9298EFE-558C-41B3-8642-ED235B5C0909}"/>
                </a:ext>
              </a:extLst>
            </p:cNvPr>
            <p:cNvSpPr/>
            <p:nvPr/>
          </p:nvSpPr>
          <p:spPr>
            <a:xfrm>
              <a:off x="4901112" y="3265714"/>
              <a:ext cx="769257" cy="2307772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37BF689-CFE9-4BC4-A544-93FFEE47B21F}"/>
                </a:ext>
              </a:extLst>
            </p:cNvPr>
            <p:cNvSpPr/>
            <p:nvPr/>
          </p:nvSpPr>
          <p:spPr>
            <a:xfrm>
              <a:off x="7260566" y="3265714"/>
              <a:ext cx="769257" cy="2307772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A444F5F-1F7C-4184-9576-EA8C9A8A4ECF}"/>
                </a:ext>
              </a:extLst>
            </p:cNvPr>
            <p:cNvSpPr/>
            <p:nvPr/>
          </p:nvSpPr>
          <p:spPr>
            <a:xfrm>
              <a:off x="9253092" y="3265714"/>
              <a:ext cx="769257" cy="230777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354FAC1-2EBB-4CAF-8F50-97E07B09C110}"/>
              </a:ext>
            </a:extLst>
          </p:cNvPr>
          <p:cNvSpPr txBox="1"/>
          <p:nvPr/>
        </p:nvSpPr>
        <p:spPr>
          <a:xfrm>
            <a:off x="1214176" y="5595344"/>
            <a:ext cx="10031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Proposed method </a:t>
            </a:r>
            <a:r>
              <a:rPr lang="en-US" sz="2400" dirty="0">
                <a:solidFill>
                  <a:srgbClr val="C00000"/>
                </a:solidFill>
              </a:rPr>
              <a:t>consistently reduces </a:t>
            </a:r>
            <a:r>
              <a:rPr lang="en-US" sz="2400" dirty="0"/>
              <a:t>the MSE of the reconstructed IAF. Better performance for LFM in high SNRs. </a:t>
            </a:r>
          </a:p>
        </p:txBody>
      </p:sp>
    </p:spTree>
    <p:extLst>
      <p:ext uri="{BB962C8B-B14F-4D97-AF65-F5344CB8AC3E}">
        <p14:creationId xmlns:p14="http://schemas.microsoft.com/office/powerpoint/2010/main" val="21375996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650381" y="2236787"/>
            <a:ext cx="9980341" cy="1470025"/>
          </a:xfrm>
        </p:spPr>
        <p:txBody>
          <a:bodyPr/>
          <a:lstStyle/>
          <a:p>
            <a:r>
              <a:rPr lang="en-US" sz="4000" dirty="0"/>
              <a:t>AAO-based TFR Reconstruction Method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828800" y="3706812"/>
            <a:ext cx="9801922" cy="546463"/>
          </a:xfrm>
        </p:spPr>
        <p:txBody>
          <a:bodyPr/>
          <a:lstStyle/>
          <a:p>
            <a:pPr algn="just"/>
            <a:r>
              <a:rPr lang="en-US" sz="1800" b="1" dirty="0"/>
              <a:t>S. Zhang </a:t>
            </a:r>
            <a:r>
              <a:rPr lang="en-US" sz="1800" dirty="0"/>
              <a:t>and Y. D. Zhang, “Low-rank Hankel matrix completion for robust time-frequency analysis,” submitted to IEEE Transactions on Signal Processing.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E4D4FD-26D2-4901-A64A-4E8092CC5CA5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8795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B92CB-F29D-4AE5-ABCE-4484F0B61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 in Atomic Norm based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7EBE5-4819-4FBD-8922-CFD1AB2AD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898" y="681604"/>
            <a:ext cx="11466595" cy="549479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b="1" dirty="0"/>
              <a:t>Requirement</a:t>
            </a:r>
            <a:r>
              <a:rPr lang="en-US" sz="2800" dirty="0"/>
              <a:t>: </a:t>
            </a:r>
            <a:r>
              <a:rPr lang="en-US" sz="2800" dirty="0">
                <a:solidFill>
                  <a:srgbClr val="00B050"/>
                </a:solidFill>
              </a:rPr>
              <a:t>High-sparsity</a:t>
            </a:r>
            <a:r>
              <a:rPr lang="en-US" sz="2800" dirty="0"/>
              <a:t> of the signal representations in the time-frequency domain or the ambiguity function domain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73601E-F5DB-4612-885E-AD290BE8F0E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352209" y="6493564"/>
            <a:ext cx="57912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5C0644-0D7B-4255-A247-0AC028BCE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7809" y="6493564"/>
            <a:ext cx="2844800" cy="304800"/>
          </a:xfrm>
        </p:spPr>
        <p:txBody>
          <a:bodyPr/>
          <a:lstStyle/>
          <a:p>
            <a:pPr>
              <a:defRPr/>
            </a:pPr>
            <a:fld id="{20E4D4FD-26D2-4901-A64A-4E8092CC5CA5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E7C7FF-3E99-4329-BEBB-A4196D53A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034" y="1688834"/>
            <a:ext cx="6807550" cy="516916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85CD3E8-23D5-4F80-A4C5-7963F412AA7E}"/>
              </a:ext>
            </a:extLst>
          </p:cNvPr>
          <p:cNvSpPr/>
          <p:nvPr/>
        </p:nvSpPr>
        <p:spPr>
          <a:xfrm>
            <a:off x="7760949" y="2471916"/>
            <a:ext cx="41532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High-occupancy cross-terms</a:t>
            </a:r>
          </a:p>
          <a:p>
            <a:pPr algn="just"/>
            <a:r>
              <a:rPr lang="en-US" sz="2400" dirty="0" err="1"/>
              <a:t>eg</a:t>
            </a:r>
            <a:r>
              <a:rPr lang="en-US" sz="2400" dirty="0"/>
              <a:t>: Nonparallel FM or NLFM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049845-8E94-4D31-9BCE-2DBC4F8887E2}"/>
              </a:ext>
            </a:extLst>
          </p:cNvPr>
          <p:cNvSpPr txBox="1"/>
          <p:nvPr/>
        </p:nvSpPr>
        <p:spPr>
          <a:xfrm>
            <a:off x="7137323" y="4450012"/>
            <a:ext cx="5400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Invalid</a:t>
            </a:r>
            <a:r>
              <a:rPr lang="en-US" sz="2400" dirty="0"/>
              <a:t> high-sparsity assumption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FA5B919B-DC5C-4069-A6E1-6BF2F2F2BD2A}"/>
              </a:ext>
            </a:extLst>
          </p:cNvPr>
          <p:cNvSpPr/>
          <p:nvPr/>
        </p:nvSpPr>
        <p:spPr>
          <a:xfrm>
            <a:off x="9499235" y="3543300"/>
            <a:ext cx="404261" cy="8309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024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582E1-8C93-418C-9EB0-B6490C0B0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 in Atomic Norm based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2FC78-5B7F-4E15-953C-6244D23AD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817" y="696851"/>
            <a:ext cx="11120325" cy="5769427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2800" b="1" dirty="0"/>
              <a:t>Two-component LFM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9C30E8-C85D-436D-B906-D1FF82B45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7809" y="6493564"/>
            <a:ext cx="2844800" cy="304800"/>
          </a:xfrm>
        </p:spPr>
        <p:txBody>
          <a:bodyPr/>
          <a:lstStyle/>
          <a:p>
            <a:pPr>
              <a:defRPr/>
            </a:pPr>
            <a:fld id="{20E4D4FD-26D2-4901-A64A-4E8092CC5CA5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F9D249FC-0E7B-4939-88F7-8DE8AC82B0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0511290"/>
              </p:ext>
            </p:extLst>
          </p:nvPr>
        </p:nvGraphicFramePr>
        <p:xfrm>
          <a:off x="4927593" y="779175"/>
          <a:ext cx="6488590" cy="6862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041" name="Equation" r:id="rId4" imgW="2641320" imgH="279360" progId="Equation.DSMT4">
                  <p:embed/>
                </p:oleObj>
              </mc:Choice>
              <mc:Fallback>
                <p:oleObj name="Equation" r:id="rId4" imgW="264132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27593" y="779175"/>
                        <a:ext cx="6488590" cy="6862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40F640A5-47C9-4043-A032-5C423D63A3BB}"/>
              </a:ext>
            </a:extLst>
          </p:cNvPr>
          <p:cNvGrpSpPr/>
          <p:nvPr/>
        </p:nvGrpSpPr>
        <p:grpSpPr>
          <a:xfrm>
            <a:off x="5875689" y="2912931"/>
            <a:ext cx="5460277" cy="717264"/>
            <a:chOff x="2186860" y="5028884"/>
            <a:chExt cx="6029202" cy="858960"/>
          </a:xfrm>
        </p:grpSpPr>
        <p:graphicFrame>
          <p:nvGraphicFramePr>
            <p:cNvPr id="8" name="Object 7">
              <a:extLst>
                <a:ext uri="{FF2B5EF4-FFF2-40B4-BE49-F238E27FC236}">
                  <a16:creationId xmlns:a16="http://schemas.microsoft.com/office/drawing/2014/main" id="{3093E623-D080-42F7-A061-BF6F1817A8E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55941674"/>
                </p:ext>
              </p:extLst>
            </p:nvPr>
          </p:nvGraphicFramePr>
          <p:xfrm>
            <a:off x="2211762" y="5147260"/>
            <a:ext cx="6004299" cy="6222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042" name="Equation" r:id="rId6" imgW="2450880" imgH="253800" progId="Equation.DSMT4">
                    <p:embed/>
                  </p:oleObj>
                </mc:Choice>
                <mc:Fallback>
                  <p:oleObj name="Equation" r:id="rId6" imgW="245088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211762" y="5147260"/>
                          <a:ext cx="6004299" cy="62220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9498748-EC42-4E8A-87AF-8AD170D6BB8C}"/>
                </a:ext>
              </a:extLst>
            </p:cNvPr>
            <p:cNvSpPr/>
            <p:nvPr/>
          </p:nvSpPr>
          <p:spPr>
            <a:xfrm>
              <a:off x="2186860" y="5028884"/>
              <a:ext cx="6029202" cy="858960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C2680A4-EA6A-4907-8450-7864F01BA9E0}"/>
              </a:ext>
            </a:extLst>
          </p:cNvPr>
          <p:cNvGrpSpPr/>
          <p:nvPr/>
        </p:nvGrpSpPr>
        <p:grpSpPr>
          <a:xfrm>
            <a:off x="775816" y="1659078"/>
            <a:ext cx="11120325" cy="1165088"/>
            <a:chOff x="775816" y="1659078"/>
            <a:chExt cx="11120326" cy="1221909"/>
          </a:xfrm>
        </p:grpSpPr>
        <p:graphicFrame>
          <p:nvGraphicFramePr>
            <p:cNvPr id="7" name="Object 6">
              <a:extLst>
                <a:ext uri="{FF2B5EF4-FFF2-40B4-BE49-F238E27FC236}">
                  <a16:creationId xmlns:a16="http://schemas.microsoft.com/office/drawing/2014/main" id="{3BF4A483-10BF-48B0-AEC6-2C34A5A8270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42672625"/>
                </p:ext>
              </p:extLst>
            </p:nvPr>
          </p:nvGraphicFramePr>
          <p:xfrm>
            <a:off x="775816" y="1682328"/>
            <a:ext cx="11120326" cy="11986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043" name="Equation" r:id="rId8" imgW="4356000" imgH="419040" progId="Equation.DSMT4">
                    <p:embed/>
                  </p:oleObj>
                </mc:Choice>
                <mc:Fallback>
                  <p:oleObj name="Equation" r:id="rId8" imgW="4356000" imgH="419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775816" y="1682328"/>
                          <a:ext cx="11120326" cy="119865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E09DE66-8E95-4581-BA59-91E8FD137D9B}"/>
                </a:ext>
              </a:extLst>
            </p:cNvPr>
            <p:cNvSpPr/>
            <p:nvPr/>
          </p:nvSpPr>
          <p:spPr>
            <a:xfrm>
              <a:off x="8697951" y="1659078"/>
              <a:ext cx="415620" cy="701707"/>
            </a:xfrm>
            <a:prstGeom prst="rect">
              <a:avLst/>
            </a:prstGeom>
            <a:noFill/>
            <a:ln>
              <a:solidFill>
                <a:srgbClr val="A5002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9CB6BA1-1F4B-49CA-B4E5-695C7EF814DC}"/>
              </a:ext>
            </a:extLst>
          </p:cNvPr>
          <p:cNvGrpSpPr/>
          <p:nvPr/>
        </p:nvGrpSpPr>
        <p:grpSpPr>
          <a:xfrm>
            <a:off x="1226634" y="4005756"/>
            <a:ext cx="10109332" cy="1514904"/>
            <a:chOff x="1226634" y="4028382"/>
            <a:chExt cx="10109332" cy="151490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09F2307-8BB3-4301-8AA8-B0E36DF983B1}"/>
                </a:ext>
              </a:extLst>
            </p:cNvPr>
            <p:cNvGrpSpPr/>
            <p:nvPr/>
          </p:nvGrpSpPr>
          <p:grpSpPr>
            <a:xfrm>
              <a:off x="1319348" y="4028382"/>
              <a:ext cx="9574933" cy="1514904"/>
              <a:chOff x="775816" y="5044430"/>
              <a:chExt cx="9574933" cy="151490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907AB4EE-80E8-4102-9B2D-6596225B90EB}"/>
                      </a:ext>
                    </a:extLst>
                  </p:cNvPr>
                  <p:cNvSpPr txBox="1"/>
                  <p:nvPr/>
                </p:nvSpPr>
                <p:spPr>
                  <a:xfrm>
                    <a:off x="775816" y="5174900"/>
                    <a:ext cx="4018486" cy="95410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800" dirty="0"/>
                      <a:t>Parallel </a:t>
                    </a:r>
                    <a14:m>
                      <m:oMath xmlns:m="http://schemas.openxmlformats.org/officeDocument/2006/math"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a14:m>
                    <a:endParaRPr lang="en-US" sz="2800" b="0" i="0" dirty="0">
                      <a:latin typeface="Cambria Math" panose="02040503050406030204" pitchFamily="18" charset="0"/>
                    </a:endParaRP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907AB4EE-80E8-4102-9B2D-6596225B90E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5816" y="5174900"/>
                    <a:ext cx="4018486" cy="954107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t="-636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3" name="Arrow: Right 12">
                <a:extLst>
                  <a:ext uri="{FF2B5EF4-FFF2-40B4-BE49-F238E27FC236}">
                    <a16:creationId xmlns:a16="http://schemas.microsoft.com/office/drawing/2014/main" id="{CD433A75-1863-40BD-B97A-F6A76E3A2AAF}"/>
                  </a:ext>
                </a:extLst>
              </p:cNvPr>
              <p:cNvSpPr/>
              <p:nvPr/>
            </p:nvSpPr>
            <p:spPr>
              <a:xfrm>
                <a:off x="4891661" y="5390937"/>
                <a:ext cx="2298577" cy="916381"/>
              </a:xfrm>
              <a:prstGeom prst="rightArrow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At time instant t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14" name="Object 13">
                    <a:extLst>
                      <a:ext uri="{FF2B5EF4-FFF2-40B4-BE49-F238E27FC236}">
                        <a16:creationId xmlns:a16="http://schemas.microsoft.com/office/drawing/2014/main" id="{8392E74A-54C8-431E-BADC-96EB43C30EA7}"/>
                      </a:ext>
                    </a:extLst>
                  </p:cNvPr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2240174483"/>
                      </p:ext>
                    </p:extLst>
                  </p:nvPr>
                </p:nvGraphicFramePr>
                <p:xfrm>
                  <a:off x="7496689" y="5222626"/>
                  <a:ext cx="2854060" cy="1253002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71044" name="Equation" r:id="rId13" imgW="1041120" imgH="457200" progId="Equation.DSMT4">
                          <p:embed/>
                        </p:oleObj>
                      </mc:Choice>
                      <mc:Fallback>
                        <p:oleObj name="Equation" r:id="rId13" imgW="1041120" imgH="457200" progId="Equation.DSMT4">
                          <p:embed/>
                          <p:pic>
                            <p:nvPicPr>
                              <p:cNvPr id="0" name=""/>
                              <p:cNvPicPr/>
                              <p:nvPr/>
                            </p:nvPicPr>
                            <p:blipFill>
                              <a:blip r:embed="rId14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7496689" y="5222626"/>
                                <a:ext cx="2854060" cy="1253002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14" name="Object 13">
                    <a:extLst>
                      <a:ext uri="{FF2B5EF4-FFF2-40B4-BE49-F238E27FC236}">
                        <a16:creationId xmlns:a16="http://schemas.microsoft.com/office/drawing/2014/main" id="{8392E74A-54C8-431E-BADC-96EB43C30EA7}"/>
                      </a:ext>
                    </a:extLst>
                  </p:cNvPr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2240174483"/>
                      </p:ext>
                    </p:extLst>
                  </p:nvPr>
                </p:nvGraphicFramePr>
                <p:xfrm>
                  <a:off x="7496689" y="5222626"/>
                  <a:ext cx="2854060" cy="1253002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70940" name="Equation" r:id="rId15" imgW="1041120" imgH="457200" progId="Equation.DSMT4">
                          <p:embed/>
                        </p:oleObj>
                      </mc:Choice>
                      <mc:Fallback>
                        <p:oleObj name="Equation" r:id="rId15" imgW="1041120" imgH="457200" progId="Equation.DSMT4">
                          <p:embed/>
                          <p:pic>
                            <p:nvPicPr>
                              <p:cNvPr id="0" name=""/>
                              <p:cNvPicPr/>
                              <p:nvPr/>
                            </p:nvPicPr>
                            <p:blipFill>
                              <a:blip r:embed="rId16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7496689" y="5222626"/>
                                <a:ext cx="2854060" cy="1253002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A18721FA-4376-49D3-906C-044E73B4832A}"/>
                      </a:ext>
                    </a:extLst>
                  </p:cNvPr>
                  <p:cNvSpPr txBox="1"/>
                  <p:nvPr/>
                </p:nvSpPr>
                <p:spPr>
                  <a:xfrm>
                    <a:off x="4861919" y="6097669"/>
                    <a:ext cx="2613141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a14:m>
                    <a:r>
                      <a:rPr lang="en-US" sz="2400" dirty="0">
                        <a:solidFill>
                          <a:srgbClr val="0070C0"/>
                        </a:solidFill>
                      </a:rPr>
                      <a:t> is a constant</a:t>
                    </a:r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A18721FA-4376-49D3-906C-044E73B4832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61919" y="6097669"/>
                    <a:ext cx="2613141" cy="461665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234" t="-9211" b="-3026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97C4EBC1-C954-489E-89EF-74914309CD18}"/>
                      </a:ext>
                    </a:extLst>
                  </p:cNvPr>
                  <p:cNvSpPr txBox="1"/>
                  <p:nvPr/>
                </p:nvSpPr>
                <p:spPr>
                  <a:xfrm>
                    <a:off x="4824043" y="5044430"/>
                    <a:ext cx="2298578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400" dirty="0">
                        <a:solidFill>
                          <a:srgbClr val="0070C0"/>
                        </a:solidFill>
                      </a:rPr>
                      <a:t>For IAF slice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oMath>
                    </a14:m>
                    <a:endParaRPr lang="en-US" sz="2400" dirty="0">
                      <a:solidFill>
                        <a:srgbClr val="0070C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97C4EBC1-C954-489E-89EF-74914309CD1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24043" y="5044430"/>
                    <a:ext cx="2298578" cy="461665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4244" t="-9211" b="-3026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C69CC78-E860-4392-BE13-E7B50849E2A5}"/>
                </a:ext>
              </a:extLst>
            </p:cNvPr>
            <p:cNvSpPr/>
            <p:nvPr/>
          </p:nvSpPr>
          <p:spPr>
            <a:xfrm>
              <a:off x="1226634" y="4028382"/>
              <a:ext cx="10109332" cy="1514904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32CE8C1-1D73-4109-A977-8DFF86A6ADC0}"/>
                  </a:ext>
                </a:extLst>
              </p:cNvPr>
              <p:cNvSpPr txBox="1"/>
              <p:nvPr/>
            </p:nvSpPr>
            <p:spPr>
              <a:xfrm>
                <a:off x="1061543" y="5742441"/>
                <a:ext cx="11300955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</a:rPr>
                  <a:t>If </a:t>
                </a:r>
                <a:r>
                  <a:rPr lang="en-US" sz="2800" dirty="0">
                    <a:solidFill>
                      <a:srgbClr val="FF0000"/>
                    </a:solidFill>
                  </a:rPr>
                  <a:t>nonparallel</a:t>
                </a:r>
                <a:r>
                  <a:rPr lang="en-US" sz="28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is </a:t>
                </a:r>
                <a:r>
                  <a:rPr lang="en-US" sz="2800" dirty="0">
                    <a:solidFill>
                      <a:srgbClr val="FF0000"/>
                    </a:solidFill>
                  </a:rPr>
                  <a:t>not a constant </a:t>
                </a:r>
                <a:r>
                  <a:rPr lang="en-US" sz="2800" dirty="0">
                    <a:solidFill>
                      <a:schemeClr val="tx1"/>
                    </a:solidFill>
                  </a:rPr>
                  <a:t>anymore for IAF slice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sz="2800" b="0" dirty="0">
                    <a:solidFill>
                      <a:schemeClr val="tx1"/>
                    </a:solidFill>
                  </a:rPr>
                  <a:t>The number of non-zero entries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will be much larger than 3.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32CE8C1-1D73-4109-A977-8DFF86A6AD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543" y="5742441"/>
                <a:ext cx="11300955" cy="954107"/>
              </a:xfrm>
              <a:prstGeom prst="rect">
                <a:avLst/>
              </a:prstGeom>
              <a:blipFill>
                <a:blip r:embed="rId19"/>
                <a:stretch>
                  <a:fillRect l="-1079"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74303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582E1-8C93-418C-9EB0-B6490C0B0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 in Atomic Norm based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2FC78-5B7F-4E15-953C-6244D23AD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854" y="675078"/>
            <a:ext cx="11120325" cy="5494791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   </a:t>
            </a:r>
            <a:r>
              <a:rPr lang="en-US" sz="2800" b="1" dirty="0"/>
              <a:t>Two-component NLFM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r>
              <a:rPr lang="en-US" sz="2800" dirty="0"/>
              <a:t>    where</a:t>
            </a:r>
          </a:p>
          <a:p>
            <a:pPr marL="0" indent="0">
              <a:buNone/>
            </a:pPr>
            <a:r>
              <a:rPr lang="en-US" sz="2800" dirty="0"/>
              <a:t>  </a:t>
            </a:r>
          </a:p>
          <a:p>
            <a:pPr marL="0" indent="0">
              <a:buNone/>
            </a:pPr>
            <a:r>
              <a:rPr lang="en-US" sz="2800" dirty="0"/>
              <a:t> 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9C30E8-C85D-436D-B906-D1FF82B45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7809" y="6493564"/>
            <a:ext cx="2844800" cy="304800"/>
          </a:xfrm>
        </p:spPr>
        <p:txBody>
          <a:bodyPr/>
          <a:lstStyle/>
          <a:p>
            <a:pPr>
              <a:defRPr/>
            </a:pPr>
            <a:fld id="{20E4D4FD-26D2-4901-A64A-4E8092CC5CA5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F9D249FC-0E7B-4939-88F7-8DE8AC82B0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1343919"/>
              </p:ext>
            </p:extLst>
          </p:nvPr>
        </p:nvGraphicFramePr>
        <p:xfrm>
          <a:off x="1259637" y="1184315"/>
          <a:ext cx="9382964" cy="7846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00" name="Equation" r:id="rId3" imgW="3340080" imgH="279360" progId="Equation.DSMT4">
                  <p:embed/>
                </p:oleObj>
              </mc:Choice>
              <mc:Fallback>
                <p:oleObj name="Equation" r:id="rId3" imgW="3340080" imgH="27936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F9D249FC-0E7B-4939-88F7-8DE8AC82B0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59637" y="1184315"/>
                        <a:ext cx="9382964" cy="7846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3AD3E73C-30CE-416B-922F-55216C67AF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3406836"/>
              </p:ext>
            </p:extLst>
          </p:nvPr>
        </p:nvGraphicFramePr>
        <p:xfrm>
          <a:off x="1195457" y="1933732"/>
          <a:ext cx="4366464" cy="7210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01" name="Equation" r:id="rId5" imgW="1384200" imgH="228600" progId="Equation.DSMT4">
                  <p:embed/>
                </p:oleObj>
              </mc:Choice>
              <mc:Fallback>
                <p:oleObj name="Equation" r:id="rId5" imgW="13842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5457" y="1933732"/>
                        <a:ext cx="4366464" cy="7210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2BB70976-C608-44B2-AC3B-6ABB35120B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3227676"/>
              </p:ext>
            </p:extLst>
          </p:nvPr>
        </p:nvGraphicFramePr>
        <p:xfrm>
          <a:off x="1259636" y="3341376"/>
          <a:ext cx="5026025" cy="855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02" name="Equation" r:id="rId7" imgW="1790640" imgH="304560" progId="Equation.DSMT4">
                  <p:embed/>
                </p:oleObj>
              </mc:Choice>
              <mc:Fallback>
                <p:oleObj name="Equation" r:id="rId7" imgW="179064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59636" y="3341376"/>
                        <a:ext cx="5026025" cy="855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A04AA85B-72F8-46B1-A31B-A9FD52A967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9220537"/>
              </p:ext>
            </p:extLst>
          </p:nvPr>
        </p:nvGraphicFramePr>
        <p:xfrm>
          <a:off x="1259636" y="4251385"/>
          <a:ext cx="5709876" cy="867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03" name="Equation" r:id="rId9" imgW="2006280" imgH="304560" progId="Equation.DSMT4">
                  <p:embed/>
                </p:oleObj>
              </mc:Choice>
              <mc:Fallback>
                <p:oleObj name="Equation" r:id="rId9" imgW="200628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259636" y="4251385"/>
                        <a:ext cx="5709876" cy="8673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7CB9DC09-6F7D-4D9F-9CC5-99E5B527CE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63344"/>
              </p:ext>
            </p:extLst>
          </p:nvPr>
        </p:nvGraphicFramePr>
        <p:xfrm>
          <a:off x="1259636" y="5054395"/>
          <a:ext cx="9104244" cy="855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04" name="Equation" r:id="rId11" imgW="3377880" imgH="317160" progId="Equation.DSMT4">
                  <p:embed/>
                </p:oleObj>
              </mc:Choice>
              <mc:Fallback>
                <p:oleObj name="Equation" r:id="rId11" imgW="337788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259636" y="5054395"/>
                        <a:ext cx="9104244" cy="855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18136EFC-BA05-4E96-B95F-56B893E7CE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1841291"/>
              </p:ext>
            </p:extLst>
          </p:nvPr>
        </p:nvGraphicFramePr>
        <p:xfrm>
          <a:off x="1259636" y="6070711"/>
          <a:ext cx="9907959" cy="633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05" name="Equation" r:id="rId13" imgW="3974760" imgH="253800" progId="Equation.DSMT4">
                  <p:embed/>
                </p:oleObj>
              </mc:Choice>
              <mc:Fallback>
                <p:oleObj name="Equation" r:id="rId13" imgW="397476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259636" y="6070711"/>
                        <a:ext cx="9907959" cy="6330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59859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77382-4970-4A9E-A33B-E10AED7A7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 in Atomic Norm based Method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A984A4F-4846-42C7-AFD3-6FF98740D8A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56034" y="809899"/>
                <a:ext cx="11120325" cy="5494791"/>
              </a:xfrm>
            </p:spPr>
            <p:txBody>
              <a:bodyPr/>
              <a:lstStyle/>
              <a:p>
                <a:r>
                  <a:rPr lang="en-US" sz="2800" dirty="0"/>
                  <a:t>If </a:t>
                </a:r>
                <a:r>
                  <a:rPr lang="en-US" sz="2800" dirty="0">
                    <a:solidFill>
                      <a:srgbClr val="C00000"/>
                    </a:solidFill>
                  </a:rPr>
                  <a:t>parallel</a:t>
                </a:r>
                <a:r>
                  <a:rPr lang="en-US" sz="2800" dirty="0"/>
                  <a:t>, we will have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800" dirty="0"/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A984A4F-4846-42C7-AFD3-6FF98740D8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56034" y="809899"/>
                <a:ext cx="11120325" cy="5494791"/>
              </a:xfrm>
              <a:blipFill>
                <a:blip r:embed="rId6"/>
                <a:stretch>
                  <a:fillRect l="-986" t="-12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10BEEB-135E-44DF-9825-919BFFFF2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7809" y="6493564"/>
            <a:ext cx="2844800" cy="304800"/>
          </a:xfrm>
        </p:spPr>
        <p:txBody>
          <a:bodyPr/>
          <a:lstStyle/>
          <a:p>
            <a:pPr>
              <a:defRPr/>
            </a:pPr>
            <a:fld id="{20E4D4FD-26D2-4901-A64A-4E8092CC5CA5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2FF14AD0-2052-4B05-8B61-62E0812390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5971560"/>
              </p:ext>
            </p:extLst>
          </p:nvPr>
        </p:nvGraphicFramePr>
        <p:xfrm>
          <a:off x="1116867" y="1579562"/>
          <a:ext cx="9487633" cy="3992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96" name="Equation" r:id="rId7" imgW="3047760" imgH="1282680" progId="Equation.DSMT4">
                  <p:embed/>
                </p:oleObj>
              </mc:Choice>
              <mc:Fallback>
                <p:oleObj name="Equation" r:id="rId7" imgW="3047760" imgH="1282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16867" y="1579562"/>
                        <a:ext cx="9487633" cy="3992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644F6F7D-9EF3-48C8-8158-FF4EBAE81994}"/>
              </a:ext>
            </a:extLst>
          </p:cNvPr>
          <p:cNvSpPr/>
          <p:nvPr/>
        </p:nvSpPr>
        <p:spPr>
          <a:xfrm>
            <a:off x="2095500" y="4318000"/>
            <a:ext cx="1346200" cy="960438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37C042-DF56-4FB4-B950-B323087BBA25}"/>
              </a:ext>
            </a:extLst>
          </p:cNvPr>
          <p:cNvSpPr txBox="1"/>
          <p:nvPr/>
        </p:nvSpPr>
        <p:spPr>
          <a:xfrm>
            <a:off x="856034" y="5599093"/>
            <a:ext cx="106804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High-occupancy cross-terms </a:t>
            </a:r>
            <a:r>
              <a:rPr lang="en-US" sz="2800" dirty="0"/>
              <a:t>exists even if the two NLFM are parallel, not to mention nonparallel case</a:t>
            </a:r>
          </a:p>
        </p:txBody>
      </p:sp>
    </p:spTree>
    <p:extLst>
      <p:ext uri="{BB962C8B-B14F-4D97-AF65-F5344CB8AC3E}">
        <p14:creationId xmlns:p14="http://schemas.microsoft.com/office/powerpoint/2010/main" val="31997175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C880F-05B6-4C11-B87D-1EE37D438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AAO-based TFR Reconstruction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32840-BA14-446E-843E-926ECDFC5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034" y="783773"/>
            <a:ext cx="10302117" cy="2967603"/>
          </a:xfrm>
          <a:ln w="28575">
            <a:solidFill>
              <a:srgbClr val="C00000"/>
            </a:solidFill>
            <a:prstDash val="dash"/>
          </a:ln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/>
              <a:t>IAF interpolation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dirty="0"/>
              <a:t>    via annihilating ﬁlter based low-rank Hankel matrix (</a:t>
            </a:r>
            <a:r>
              <a:rPr lang="en-US" sz="2800" b="1" dirty="0">
                <a:solidFill>
                  <a:srgbClr val="00B050"/>
                </a:solidFill>
              </a:rPr>
              <a:t>A</a:t>
            </a:r>
            <a:r>
              <a:rPr lang="en-US" sz="2800" dirty="0"/>
              <a:t>LOHA)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Cross-term mitigation via </a:t>
            </a:r>
            <a:r>
              <a:rPr lang="en-US" sz="2800" b="1" dirty="0">
                <a:solidFill>
                  <a:srgbClr val="00B050"/>
                </a:solidFill>
              </a:rPr>
              <a:t>A</a:t>
            </a:r>
            <a:r>
              <a:rPr lang="en-US" sz="2800" dirty="0"/>
              <a:t>OK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High-resolution TFR reconstruction via </a:t>
            </a:r>
            <a:r>
              <a:rPr lang="en-US" sz="2800" b="1" dirty="0">
                <a:solidFill>
                  <a:srgbClr val="00B050"/>
                </a:solidFill>
              </a:rPr>
              <a:t>O</a:t>
            </a:r>
            <a:r>
              <a:rPr lang="en-US" sz="2800" dirty="0"/>
              <a:t>MP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6B2CAE-5F1C-41E6-85E6-C33F6DBE0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7809" y="6493564"/>
            <a:ext cx="2844800" cy="304800"/>
          </a:xfrm>
        </p:spPr>
        <p:txBody>
          <a:bodyPr/>
          <a:lstStyle/>
          <a:p>
            <a:pPr>
              <a:defRPr/>
            </a:pPr>
            <a:fld id="{20E4D4FD-26D2-4901-A64A-4E8092CC5CA5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BB1D6E1-93DF-4414-9D17-D6D877A0C9FB}"/>
              </a:ext>
            </a:extLst>
          </p:cNvPr>
          <p:cNvGrpSpPr/>
          <p:nvPr/>
        </p:nvGrpSpPr>
        <p:grpSpPr>
          <a:xfrm>
            <a:off x="2959100" y="3968308"/>
            <a:ext cx="6197599" cy="2677656"/>
            <a:chOff x="3050210" y="3898930"/>
            <a:chExt cx="6197599" cy="267765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0A553F7-ED24-4DCE-89AF-1314278E5D0E}"/>
                </a:ext>
              </a:extLst>
            </p:cNvPr>
            <p:cNvSpPr/>
            <p:nvPr/>
          </p:nvSpPr>
          <p:spPr>
            <a:xfrm>
              <a:off x="3050210" y="3898930"/>
              <a:ext cx="6197599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en-US" sz="2800" dirty="0"/>
                <a:t>A</a:t>
              </a:r>
              <a:r>
                <a:rPr lang="en-US" sz="2800" dirty="0">
                  <a:solidFill>
                    <a:srgbClr val="FF0000"/>
                  </a:solidFill>
                </a:rPr>
                <a:t> limited </a:t>
              </a:r>
              <a:r>
                <a:rPr lang="en-US" sz="2800" dirty="0"/>
                <a:t>set of FM signals: </a:t>
              </a:r>
            </a:p>
            <a:p>
              <a:pPr marL="0" indent="0" algn="ctr">
                <a:buNone/>
              </a:pPr>
              <a:r>
                <a:rPr lang="en-US" sz="2800" dirty="0"/>
                <a:t>atomic norm-based TFR                </a:t>
              </a:r>
            </a:p>
            <a:p>
              <a:pPr marL="0" indent="0" algn="ctr">
                <a:buNone/>
              </a:pPr>
              <a:endParaRPr lang="en-US" sz="2800" dirty="0"/>
            </a:p>
            <a:p>
              <a:pPr marL="0" indent="0" algn="ctr">
                <a:buNone/>
              </a:pPr>
              <a:endParaRPr lang="en-US" sz="2800" dirty="0"/>
            </a:p>
            <a:p>
              <a:pPr marL="0" indent="0" algn="ctr">
                <a:buNone/>
              </a:pPr>
              <a:r>
                <a:rPr lang="en-US" sz="2800" dirty="0"/>
                <a:t>A </a:t>
              </a:r>
              <a:r>
                <a:rPr lang="en-US" sz="2800" dirty="0">
                  <a:solidFill>
                    <a:srgbClr val="00B050"/>
                  </a:solidFill>
                </a:rPr>
                <a:t>general</a:t>
              </a:r>
              <a:r>
                <a:rPr lang="en-US" sz="2800" dirty="0"/>
                <a:t> class of FM signals:</a:t>
              </a:r>
            </a:p>
            <a:p>
              <a:pPr marL="0" indent="0" algn="ctr">
                <a:buNone/>
              </a:pPr>
              <a:r>
                <a:rPr lang="en-US" sz="2800" dirty="0"/>
                <a:t>AAO-based TFR</a:t>
              </a:r>
            </a:p>
          </p:txBody>
        </p:sp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7951B990-CBA1-484F-973F-780E3F20CE7B}"/>
                </a:ext>
              </a:extLst>
            </p:cNvPr>
            <p:cNvSpPr/>
            <p:nvPr/>
          </p:nvSpPr>
          <p:spPr>
            <a:xfrm rot="5400000">
              <a:off x="5705690" y="5009925"/>
              <a:ext cx="778475" cy="50527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986661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EE21-3687-48D1-B67F-222CFA819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AAO</a:t>
            </a:r>
            <a:r>
              <a:rPr lang="en-US">
                <a:cs typeface="Times New Roman" panose="02020603050405020304" pitchFamily="18" charset="0"/>
              </a:rPr>
              <a:t>-based TFR Reconstruction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8F5FAF-BDE7-444C-A2FF-22FFB84F2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7809" y="6493564"/>
            <a:ext cx="2844800" cy="304800"/>
          </a:xfrm>
        </p:spPr>
        <p:txBody>
          <a:bodyPr/>
          <a:lstStyle/>
          <a:p>
            <a:pPr>
              <a:defRPr/>
            </a:pPr>
            <a:fld id="{20E4D4FD-26D2-4901-A64A-4E8092CC5CA5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E23699-1761-4E2E-A7E6-019156480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3936" y="719125"/>
            <a:ext cx="7728064" cy="57823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4CCEA3-8DE2-448C-BA2A-8C7621A2D6C9}"/>
              </a:ext>
            </a:extLst>
          </p:cNvPr>
          <p:cNvSpPr txBox="1"/>
          <p:nvPr/>
        </p:nvSpPr>
        <p:spPr>
          <a:xfrm>
            <a:off x="750356" y="675078"/>
            <a:ext cx="40629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Auto-terms </a:t>
            </a:r>
            <a:r>
              <a:rPr lang="en-US" sz="2800" dirty="0">
                <a:solidFill>
                  <a:srgbClr val="C00000"/>
                </a:solidFill>
              </a:rPr>
              <a:t>does not drastically vary </a:t>
            </a:r>
            <a:r>
              <a:rPr lang="en-US" sz="2800" dirty="0"/>
              <a:t>within a short time window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E149C9-11E7-43D9-BF80-B2B20C689555}"/>
              </a:ext>
            </a:extLst>
          </p:cNvPr>
          <p:cNvSpPr txBox="1"/>
          <p:nvPr/>
        </p:nvSpPr>
        <p:spPr>
          <a:xfrm>
            <a:off x="750356" y="2211553"/>
            <a:ext cx="41939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Cross-terms oscillate with fast phase variation over time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D8A43270-769B-4BF9-A94D-291E1EB54BBC}"/>
              </a:ext>
            </a:extLst>
          </p:cNvPr>
          <p:cNvSpPr/>
          <p:nvPr/>
        </p:nvSpPr>
        <p:spPr>
          <a:xfrm rot="5400000">
            <a:off x="2178569" y="3919485"/>
            <a:ext cx="924546" cy="5805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1132E2-BFF1-4D41-83E0-30BF377B1069}"/>
              </a:ext>
            </a:extLst>
          </p:cNvPr>
          <p:cNvSpPr txBox="1"/>
          <p:nvPr/>
        </p:nvSpPr>
        <p:spPr>
          <a:xfrm>
            <a:off x="750356" y="4750877"/>
            <a:ext cx="43553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Proper selected IAF patch can lead to </a:t>
            </a:r>
            <a:r>
              <a:rPr lang="en-US" altLang="zh-CN" sz="2800" dirty="0">
                <a:solidFill>
                  <a:srgbClr val="C00000"/>
                </a:solidFill>
              </a:rPr>
              <a:t>a sparse spectrum</a:t>
            </a:r>
            <a:r>
              <a:rPr lang="en-US" altLang="zh-CN" sz="2800" dirty="0"/>
              <a:t>, i.e., Doppler-frequency (DF) is sparse. </a:t>
            </a:r>
            <a:endParaRPr lang="en-US" sz="2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7B3542-9B32-469B-A3B4-2A849C5631D1}"/>
              </a:ext>
            </a:extLst>
          </p:cNvPr>
          <p:cNvSpPr/>
          <p:nvPr/>
        </p:nvSpPr>
        <p:spPr>
          <a:xfrm>
            <a:off x="6517758" y="6382093"/>
            <a:ext cx="45624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DF obtained from the IAF patch</a:t>
            </a:r>
          </a:p>
        </p:txBody>
      </p:sp>
    </p:spTree>
    <p:extLst>
      <p:ext uri="{BB962C8B-B14F-4D97-AF65-F5344CB8AC3E}">
        <p14:creationId xmlns:p14="http://schemas.microsoft.com/office/powerpoint/2010/main" val="1367326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47809" y="6493564"/>
            <a:ext cx="2844800" cy="304800"/>
          </a:xfrm>
        </p:spPr>
        <p:txBody>
          <a:bodyPr/>
          <a:lstStyle/>
          <a:p>
            <a:pPr>
              <a:defRPr/>
            </a:pPr>
            <a:fld id="{20E4D4FD-26D2-4901-A64A-4E8092CC5CA5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4B14314-2FB7-48EA-8BF2-D1D6C171A6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CN" sz="2800" dirty="0"/>
              <a:t>Nonstationary random process: violate any of the properties that define a wide-sense stationary process (WSS)</a:t>
            </a:r>
            <a:r>
              <a:rPr lang="en-US" altLang="zh-CN" sz="2800" baseline="30000" dirty="0"/>
              <a:t>1</a:t>
            </a:r>
          </a:p>
          <a:p>
            <a:pPr algn="just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err="1"/>
              <a:t>Nonstationarity</a:t>
            </a:r>
            <a:r>
              <a:rPr lang="en-US" altLang="zh-CN" sz="2800" dirty="0"/>
              <a:t> relates to the </a:t>
            </a:r>
            <a:r>
              <a:rPr lang="en-US" altLang="zh-CN" sz="2800" dirty="0">
                <a:solidFill>
                  <a:srgbClr val="FF0000"/>
                </a:solidFill>
              </a:rPr>
              <a:t>variation over time of the statistics</a:t>
            </a:r>
            <a:r>
              <a:rPr lang="en-US" altLang="zh-CN" sz="2800" dirty="0"/>
              <a:t> of the signal.  </a:t>
            </a:r>
            <a:endParaRPr lang="en-US" sz="28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6CC8FB8-8F10-4454-874A-4D0D7E59019B}"/>
              </a:ext>
            </a:extLst>
          </p:cNvPr>
          <p:cNvGrpSpPr/>
          <p:nvPr/>
        </p:nvGrpSpPr>
        <p:grpSpPr>
          <a:xfrm>
            <a:off x="1059828" y="2724437"/>
            <a:ext cx="3383280" cy="3079498"/>
            <a:chOff x="1028700" y="2764624"/>
            <a:chExt cx="3383280" cy="307949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857EA81-F04F-4F6D-8EF6-FE8A5EEC3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8700" y="2764624"/>
              <a:ext cx="3383280" cy="253746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CE3C58B-D39A-463B-908F-262B92BF8C81}"/>
                </a:ext>
              </a:extLst>
            </p:cNvPr>
            <p:cNvSpPr txBox="1"/>
            <p:nvPr/>
          </p:nvSpPr>
          <p:spPr>
            <a:xfrm>
              <a:off x="1435713" y="5382457"/>
              <a:ext cx="2569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Time domain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818EEC2-91CC-46C8-8BE3-7BDBFB5F5750}"/>
              </a:ext>
            </a:extLst>
          </p:cNvPr>
          <p:cNvSpPr txBox="1"/>
          <p:nvPr/>
        </p:nvSpPr>
        <p:spPr>
          <a:xfrm>
            <a:off x="5031659" y="5342270"/>
            <a:ext cx="2832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altLang="zh-CN" sz="2400" dirty="0"/>
              <a:t>Frequency </a:t>
            </a:r>
            <a:r>
              <a:rPr lang="en-US" sz="2400" dirty="0"/>
              <a:t>domain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1FFA221-C8C9-450E-88C7-03A255C2DCDC}"/>
              </a:ext>
            </a:extLst>
          </p:cNvPr>
          <p:cNvGrpSpPr/>
          <p:nvPr/>
        </p:nvGrpSpPr>
        <p:grpSpPr>
          <a:xfrm>
            <a:off x="8172851" y="2724437"/>
            <a:ext cx="4008658" cy="3079498"/>
            <a:chOff x="8141723" y="2764624"/>
            <a:chExt cx="4008658" cy="307949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F94F1F6-1287-48EC-8D18-2510E58359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17898" y="2764624"/>
              <a:ext cx="3383280" cy="253746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44CDEBA-FC08-4A5C-B387-F15CEBB058F9}"/>
                </a:ext>
              </a:extLst>
            </p:cNvPr>
            <p:cNvSpPr txBox="1"/>
            <p:nvPr/>
          </p:nvSpPr>
          <p:spPr>
            <a:xfrm>
              <a:off x="8141723" y="5382457"/>
              <a:ext cx="40086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 Time-</a:t>
              </a:r>
              <a:r>
                <a:rPr lang="en-US" altLang="zh-CN" sz="2400" dirty="0"/>
                <a:t>Frequency  </a:t>
              </a:r>
              <a:r>
                <a:rPr lang="en-US" sz="2400" dirty="0"/>
                <a:t>domain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7ACDB7D-C1D3-42F3-86DD-1554E1784D8C}"/>
              </a:ext>
            </a:extLst>
          </p:cNvPr>
          <p:cNvSpPr txBox="1"/>
          <p:nvPr/>
        </p:nvSpPr>
        <p:spPr>
          <a:xfrm>
            <a:off x="4036096" y="5823381"/>
            <a:ext cx="5206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Linear frequency modulated signal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38BF2C-3CCE-4005-86D1-72577694BB4B}"/>
              </a:ext>
            </a:extLst>
          </p:cNvPr>
          <p:cNvSpPr txBox="1"/>
          <p:nvPr/>
        </p:nvSpPr>
        <p:spPr>
          <a:xfrm>
            <a:off x="1028700" y="6387259"/>
            <a:ext cx="891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WSS: mean and auto-correlation function do not depend on the absolute time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AF8EAF-6A08-4FCD-A3DB-E51DD95A96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556" y="2724437"/>
            <a:ext cx="3383280" cy="253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1896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FE6B2-6FF0-4D1B-97A8-9DF562A02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AAO</a:t>
            </a:r>
            <a:r>
              <a:rPr lang="en-US" dirty="0">
                <a:cs typeface="Times New Roman" panose="02020603050405020304" pitchFamily="18" charset="0"/>
              </a:rPr>
              <a:t>-based TFR Reconstruction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93C0099-5A6F-4C1D-8875-70393C363DD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800" dirty="0"/>
                  <a:t>The associated spectrum of IAF patch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𝒀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endParaRPr lang="en-US" sz="2800" dirty="0"/>
              </a:p>
              <a:p>
                <a:endParaRPr lang="en-US" sz="2800" dirty="0"/>
              </a:p>
              <a:p>
                <a:endParaRPr lang="en-US" sz="2800" dirty="0"/>
              </a:p>
              <a:p>
                <a:r>
                  <a:rPr lang="en-US" sz="2800" dirty="0"/>
                  <a:t>There exists a corresponding annihilating filter</a:t>
                </a:r>
                <a:r>
                  <a:rPr lang="en-US" sz="2800" baseline="30000" dirty="0"/>
                  <a:t>1,2</a:t>
                </a:r>
              </a:p>
              <a:p>
                <a:endParaRPr lang="en-US" sz="2800" dirty="0"/>
              </a:p>
              <a:p>
                <a:endParaRPr lang="en-US" sz="2800" dirty="0"/>
              </a:p>
              <a:p>
                <a:endParaRPr lang="en-US" sz="2800" dirty="0"/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93C0099-5A6F-4C1D-8875-70393C363D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986" t="-12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2995BB-3DF6-4DFA-9287-19E852A9A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7809" y="6493564"/>
            <a:ext cx="2844800" cy="304800"/>
          </a:xfrm>
        </p:spPr>
        <p:txBody>
          <a:bodyPr/>
          <a:lstStyle/>
          <a:p>
            <a:pPr>
              <a:defRPr/>
            </a:pPr>
            <a:fld id="{20E4D4FD-26D2-4901-A64A-4E8092CC5CA5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9CB913-52C1-41B3-8339-E2932DC0B039}"/>
              </a:ext>
            </a:extLst>
          </p:cNvPr>
          <p:cNvSpPr txBox="1"/>
          <p:nvPr/>
        </p:nvSpPr>
        <p:spPr>
          <a:xfrm>
            <a:off x="856034" y="5657671"/>
            <a:ext cx="10727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K. H. </a:t>
            </a:r>
            <a:r>
              <a:rPr lang="en-US" dirty="0" err="1"/>
              <a:t>Jin</a:t>
            </a:r>
            <a:r>
              <a:rPr lang="en-US" dirty="0"/>
              <a:t> and J. C. Ye, “Annihilating filter-based low-rank Hankel matrix approach for image </a:t>
            </a:r>
            <a:r>
              <a:rPr lang="en-US" dirty="0" err="1"/>
              <a:t>inpainting</a:t>
            </a:r>
            <a:r>
              <a:rPr lang="en-US" dirty="0"/>
              <a:t>,” IEEE Trans. Image Process., vol. 24, no. 11, pp. 3498–3511, Nov. 2015.</a:t>
            </a:r>
          </a:p>
          <a:p>
            <a:r>
              <a:rPr lang="en-US" dirty="0"/>
              <a:t>2 J. C. Ye, J. M. Kim, K. H. </a:t>
            </a:r>
            <a:r>
              <a:rPr lang="en-US" dirty="0" err="1"/>
              <a:t>Jin</a:t>
            </a:r>
            <a:r>
              <a:rPr lang="en-US" dirty="0"/>
              <a:t>, and K. Lee, “Compressive sampling using annihilating filter-based low-rank interpolation,” IEEE Trans. Inf. Theory, vol. 63, no. 2, pp. 777–801, Feb. 2016.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098CE38-E8E5-4A3F-A409-8030A6AC91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1295742"/>
              </p:ext>
            </p:extLst>
          </p:nvPr>
        </p:nvGraphicFramePr>
        <p:xfrm>
          <a:off x="3546585" y="1315665"/>
          <a:ext cx="4769838" cy="1039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710" name="Equation" r:id="rId6" imgW="1981080" imgH="431640" progId="Equation.DSMT4">
                  <p:embed/>
                </p:oleObj>
              </mc:Choice>
              <mc:Fallback>
                <p:oleObj name="Equation" r:id="rId6" imgW="19810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546585" y="1315665"/>
                        <a:ext cx="4769838" cy="10395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2D7D532B-9A9A-476F-B590-589C280312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0449836"/>
              </p:ext>
            </p:extLst>
          </p:nvPr>
        </p:nvGraphicFramePr>
        <p:xfrm>
          <a:off x="4361935" y="3145716"/>
          <a:ext cx="3439195" cy="604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711" name="Equation" r:id="rId8" imgW="1155600" imgH="203040" progId="Equation.DSMT4">
                  <p:embed/>
                </p:oleObj>
              </mc:Choice>
              <mc:Fallback>
                <p:oleObj name="Equation" r:id="rId8" imgW="11556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361935" y="3145716"/>
                        <a:ext cx="3439195" cy="6046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F9F4469F-9E4A-481D-B43E-8C202F720E23}"/>
              </a:ext>
            </a:extLst>
          </p:cNvPr>
          <p:cNvSpPr txBox="1"/>
          <p:nvPr/>
        </p:nvSpPr>
        <p:spPr>
          <a:xfrm>
            <a:off x="953679" y="4303575"/>
            <a:ext cx="2755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Sparsity in the primary space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07F73B-FA45-4F91-B4B9-0A5BAE7539D8}"/>
              </a:ext>
            </a:extLst>
          </p:cNvPr>
          <p:cNvSpPr txBox="1"/>
          <p:nvPr/>
        </p:nvSpPr>
        <p:spPr>
          <a:xfrm>
            <a:off x="7645020" y="4088131"/>
            <a:ext cx="41250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Low rankness of a structured matrix in the spectral domain</a:t>
            </a:r>
          </a:p>
        </p:txBody>
      </p:sp>
      <p:sp>
        <p:nvSpPr>
          <p:cNvPr id="13" name="Arrow: Left-Right 12">
            <a:extLst>
              <a:ext uri="{FF2B5EF4-FFF2-40B4-BE49-F238E27FC236}">
                <a16:creationId xmlns:a16="http://schemas.microsoft.com/office/drawing/2014/main" id="{DB81649B-E8D0-4243-9BE8-79EFA4941208}"/>
              </a:ext>
            </a:extLst>
          </p:cNvPr>
          <p:cNvSpPr/>
          <p:nvPr/>
        </p:nvSpPr>
        <p:spPr>
          <a:xfrm>
            <a:off x="3709579" y="4303575"/>
            <a:ext cx="3712334" cy="954107"/>
          </a:xfrm>
          <a:prstGeom prst="left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Fundamental duality</a:t>
            </a:r>
          </a:p>
        </p:txBody>
      </p:sp>
    </p:spTree>
    <p:extLst>
      <p:ext uri="{BB962C8B-B14F-4D97-AF65-F5344CB8AC3E}">
        <p14:creationId xmlns:p14="http://schemas.microsoft.com/office/powerpoint/2010/main" val="2440172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FE6B2-6FF0-4D1B-97A8-9DF562A02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AAO</a:t>
            </a:r>
            <a:r>
              <a:rPr lang="en-US" dirty="0">
                <a:cs typeface="Times New Roman" panose="02020603050405020304" pitchFamily="18" charset="0"/>
              </a:rPr>
              <a:t>-based TFR Reconstruction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93C0099-5A6F-4C1D-8875-70393C363DD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Construct a block Hankel matrix from IAF patch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𝒀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93C0099-5A6F-4C1D-8875-70393C363D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1260" t="-14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2995BB-3DF6-4DFA-9287-19E852A9A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7809" y="6493564"/>
            <a:ext cx="2844800" cy="304800"/>
          </a:xfrm>
        </p:spPr>
        <p:txBody>
          <a:bodyPr/>
          <a:lstStyle/>
          <a:p>
            <a:pPr>
              <a:defRPr/>
            </a:pPr>
            <a:fld id="{20E4D4FD-26D2-4901-A64A-4E8092CC5CA5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pic>
        <p:nvPicPr>
          <p:cNvPr id="6" name="图片 6">
            <a:extLst>
              <a:ext uri="{FF2B5EF4-FFF2-40B4-BE49-F238E27FC236}">
                <a16:creationId xmlns:a16="http://schemas.microsoft.com/office/drawing/2014/main" id="{6C7780DF-EA8B-4584-BFB9-7DF7E167B0F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179" r="29985" b="5893"/>
          <a:stretch/>
        </p:blipFill>
        <p:spPr>
          <a:xfrm>
            <a:off x="2902712" y="4267201"/>
            <a:ext cx="7643863" cy="2438399"/>
          </a:xfrm>
          <a:prstGeom prst="rect">
            <a:avLst/>
          </a:prstGeom>
        </p:spPr>
      </p:pic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2F990EE8-6BCD-4E6B-A3C1-36D5B9FA37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0650461"/>
              </p:ext>
            </p:extLst>
          </p:nvPr>
        </p:nvGraphicFramePr>
        <p:xfrm>
          <a:off x="2902711" y="1373285"/>
          <a:ext cx="7111083" cy="3438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37" name="Equation" r:id="rId7" imgW="3098520" imgH="1498320" progId="Equation.DSMT4">
                  <p:embed/>
                </p:oleObj>
              </mc:Choice>
              <mc:Fallback>
                <p:oleObj name="Equation" r:id="rId7" imgW="3098520" imgH="1498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902711" y="1373285"/>
                        <a:ext cx="7111083" cy="34382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236498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00C0F-8CB4-41F2-BFB0-FA8C0240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AAO</a:t>
            </a:r>
            <a:r>
              <a:rPr lang="en-US" dirty="0">
                <a:cs typeface="Times New Roman" panose="02020603050405020304" pitchFamily="18" charset="0"/>
              </a:rPr>
              <a:t>-based TFR Reconstruction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B592E-1FBE-4C3F-BCB0-A627D2133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F50D16-3EDE-4E59-B935-2AF882169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7809" y="6493564"/>
            <a:ext cx="2844800" cy="304800"/>
          </a:xfrm>
        </p:spPr>
        <p:txBody>
          <a:bodyPr/>
          <a:lstStyle/>
          <a:p>
            <a:pPr>
              <a:defRPr/>
            </a:pPr>
            <a:fld id="{20E4D4FD-26D2-4901-A64A-4E8092CC5CA5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3E424ED-A3CC-4B6B-A0D0-B6BBB31676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0533806"/>
              </p:ext>
            </p:extLst>
          </p:nvPr>
        </p:nvGraphicFramePr>
        <p:xfrm>
          <a:off x="4272446" y="1235453"/>
          <a:ext cx="4724400" cy="157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59" name="Equation" r:id="rId3" imgW="1676160" imgH="558720" progId="Equation.DSMT4">
                  <p:embed/>
                </p:oleObj>
              </mc:Choice>
              <mc:Fallback>
                <p:oleObj name="Equation" r:id="rId3" imgW="167616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72446" y="1235453"/>
                        <a:ext cx="4724400" cy="157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DA3E8F1-537D-4F79-B6E3-D681E86449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6697261"/>
              </p:ext>
            </p:extLst>
          </p:nvPr>
        </p:nvGraphicFramePr>
        <p:xfrm>
          <a:off x="4214230" y="3294191"/>
          <a:ext cx="4840831" cy="2245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60" name="Equation" r:id="rId5" imgW="1752480" imgH="812520" progId="Equation.DSMT4">
                  <p:embed/>
                </p:oleObj>
              </mc:Choice>
              <mc:Fallback>
                <p:oleObj name="Equation" r:id="rId5" imgW="1752480" imgH="812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14230" y="3294191"/>
                        <a:ext cx="4840831" cy="22450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Arrow: Curved Right 13">
            <a:extLst>
              <a:ext uri="{FF2B5EF4-FFF2-40B4-BE49-F238E27FC236}">
                <a16:creationId xmlns:a16="http://schemas.microsoft.com/office/drawing/2014/main" id="{50ABC081-7690-48FD-9BBC-E155D4682279}"/>
              </a:ext>
            </a:extLst>
          </p:cNvPr>
          <p:cNvSpPr/>
          <p:nvPr/>
        </p:nvSpPr>
        <p:spPr>
          <a:xfrm>
            <a:off x="3269095" y="1773686"/>
            <a:ext cx="860504" cy="280233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5E6C5B-C359-4B5A-9038-9FA8723F6E37}"/>
              </a:ext>
            </a:extLst>
          </p:cNvPr>
          <p:cNvSpPr txBox="1"/>
          <p:nvPr/>
        </p:nvSpPr>
        <p:spPr>
          <a:xfrm>
            <a:off x="1071826" y="2598003"/>
            <a:ext cx="2086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Nuclear norm normalization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CA2BC0A-E668-43EC-8E99-72B36AD6DF12}"/>
                  </a:ext>
                </a:extLst>
              </p:cNvPr>
              <p:cNvSpPr txBox="1"/>
              <p:nvPr/>
            </p:nvSpPr>
            <p:spPr>
              <a:xfrm>
                <a:off x="856034" y="5754214"/>
                <a:ext cx="11001018" cy="9702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5000"/>
                  </a:lnSpc>
                </a:pP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𝒁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: noisy IAF patch </a:t>
                </a:r>
                <a:r>
                  <a:rPr lang="en-US" sz="2400" dirty="0">
                    <a:solidFill>
                      <a:srgbClr val="FF0000"/>
                    </a:solidFill>
                  </a:rPr>
                  <a:t>(observed)</a:t>
                </a:r>
                <a:r>
                  <a:rPr lang="en-US" sz="2400" dirty="0">
                    <a:solidFill>
                      <a:schemeClr val="tx1"/>
                    </a:solidFill>
                  </a:rPr>
                  <a:t>                           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sz="2400" dirty="0"/>
                  <a:t>: observation pattern </a:t>
                </a:r>
                <a:endParaRPr lang="en-US" sz="240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25000"/>
                  </a:lnSpc>
                </a:pP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𝒀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: clean IAF patch </a:t>
                </a:r>
                <a:r>
                  <a:rPr lang="en-US" sz="2400" dirty="0">
                    <a:solidFill>
                      <a:srgbClr val="00B050"/>
                    </a:solidFill>
                  </a:rPr>
                  <a:t>(to be estimated)</a:t>
                </a:r>
                <a:r>
                  <a:rPr lang="en-US" sz="2400" dirty="0"/>
                  <a:t>            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2400" dirty="0"/>
                  <a:t> noise level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CA2BC0A-E668-43EC-8E99-72B36AD6DF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034" y="5754214"/>
                <a:ext cx="11001018" cy="970266"/>
              </a:xfrm>
              <a:prstGeom prst="rect">
                <a:avLst/>
              </a:prstGeom>
              <a:blipFill>
                <a:blip r:embed="rId9"/>
                <a:stretch>
                  <a:fillRect l="-111" b="-13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94573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72D54-892E-45AE-903C-DC37FE760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AAO</a:t>
            </a:r>
            <a:r>
              <a:rPr lang="en-US" dirty="0">
                <a:cs typeface="Times New Roman" panose="02020603050405020304" pitchFamily="18" charset="0"/>
              </a:rPr>
              <a:t>-based TFR Reconstruction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1221A1-6297-4AEB-AAE9-D57FEBB2FC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reformulate this problem into the augmented </a:t>
            </a:r>
            <a:r>
              <a:rPr lang="en-US" dirty="0" err="1"/>
              <a:t>Lagrangian</a:t>
            </a:r>
            <a:r>
              <a:rPr lang="en-US" dirty="0"/>
              <a:t> form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problem can be solved in an alternating direction method of multiplier (</a:t>
            </a:r>
            <a:r>
              <a:rPr lang="en-US" dirty="0">
                <a:solidFill>
                  <a:srgbClr val="C00000"/>
                </a:solidFill>
              </a:rPr>
              <a:t>ADMM</a:t>
            </a:r>
            <a:r>
              <a:rPr lang="en-US" dirty="0"/>
              <a:t>)-based technique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8E86AA-8501-431B-BAEA-CC742557F65A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352209" y="6493564"/>
            <a:ext cx="57912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3E6E1B-FCFE-4E27-AB46-03FD10AD1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7809" y="6493564"/>
            <a:ext cx="2844800" cy="304800"/>
          </a:xfrm>
        </p:spPr>
        <p:txBody>
          <a:bodyPr/>
          <a:lstStyle/>
          <a:p>
            <a:pPr>
              <a:defRPr/>
            </a:pPr>
            <a:fld id="{20E4D4FD-26D2-4901-A64A-4E8092CC5CA5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5504BFEF-0532-4C64-BE82-956822C02E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8153931"/>
              </p:ext>
            </p:extLst>
          </p:nvPr>
        </p:nvGraphicFramePr>
        <p:xfrm>
          <a:off x="1520902" y="2146649"/>
          <a:ext cx="8370229" cy="2172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86" name="Equation" r:id="rId4" imgW="3136680" imgH="812520" progId="Equation.DSMT4">
                  <p:embed/>
                </p:oleObj>
              </mc:Choice>
              <mc:Fallback>
                <p:oleObj name="Equation" r:id="rId4" imgW="3136680" imgH="812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20902" y="2146649"/>
                        <a:ext cx="8370229" cy="21720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D2C505ED-FA59-48F8-9B4E-C5ECA1658017}"/>
              </a:ext>
            </a:extLst>
          </p:cNvPr>
          <p:cNvSpPr/>
          <p:nvPr/>
        </p:nvSpPr>
        <p:spPr>
          <a:xfrm>
            <a:off x="1520901" y="2146648"/>
            <a:ext cx="8370229" cy="2258083"/>
          </a:xfrm>
          <a:prstGeom prst="rect">
            <a:avLst/>
          </a:prstGeom>
          <a:noFill/>
          <a:ln w="190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3772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53962-B801-4B95-BE77-03078619A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AAO</a:t>
            </a:r>
            <a:r>
              <a:rPr lang="en-US" dirty="0">
                <a:cs typeface="Times New Roman" panose="02020603050405020304" pitchFamily="18" charset="0"/>
              </a:rPr>
              <a:t>-based TFR Reconstruction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7DDD630-AB1F-452D-B1DA-FCA000145E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ADMM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CDE9CF-3FD6-4D7A-8EB4-CFE2C305EFF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352209" y="6493564"/>
            <a:ext cx="57912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F62A2A-B758-47DC-A8F1-CD89EC815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7809" y="6493564"/>
            <a:ext cx="2844800" cy="304800"/>
          </a:xfrm>
        </p:spPr>
        <p:txBody>
          <a:bodyPr/>
          <a:lstStyle/>
          <a:p>
            <a:pPr>
              <a:defRPr/>
            </a:pPr>
            <a:fld id="{20E4D4FD-26D2-4901-A64A-4E8092CC5CA5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61BF72CD-1EDA-4957-A039-C11C5C4468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1270893"/>
              </p:ext>
            </p:extLst>
          </p:nvPr>
        </p:nvGraphicFramePr>
        <p:xfrm>
          <a:off x="856033" y="1347731"/>
          <a:ext cx="10723291" cy="10304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937" name="Equation" r:id="rId4" imgW="4228920" imgH="406080" progId="Equation.DSMT4">
                  <p:embed/>
                </p:oleObj>
              </mc:Choice>
              <mc:Fallback>
                <p:oleObj name="Equation" r:id="rId4" imgW="422892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56033" y="1347731"/>
                        <a:ext cx="10723291" cy="10304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E4B8A565-8087-4042-B5B4-36EBBF0EDF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6977861"/>
              </p:ext>
            </p:extLst>
          </p:nvPr>
        </p:nvGraphicFramePr>
        <p:xfrm>
          <a:off x="860155" y="2652833"/>
          <a:ext cx="10475811" cy="10475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938" name="Equation" r:id="rId6" imgW="4063680" imgH="406080" progId="Equation.DSMT4">
                  <p:embed/>
                </p:oleObj>
              </mc:Choice>
              <mc:Fallback>
                <p:oleObj name="Equation" r:id="rId6" imgW="406368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60155" y="2652833"/>
                        <a:ext cx="10475811" cy="10475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AC0E9D86-245B-43F6-8803-5669DAC826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2471804"/>
              </p:ext>
            </p:extLst>
          </p:nvPr>
        </p:nvGraphicFramePr>
        <p:xfrm>
          <a:off x="856034" y="4060851"/>
          <a:ext cx="11120325" cy="10978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939" name="Equation" r:id="rId8" imgW="3987720" imgH="393480" progId="Equation.DSMT4">
                  <p:embed/>
                </p:oleObj>
              </mc:Choice>
              <mc:Fallback>
                <p:oleObj name="Equation" r:id="rId8" imgW="39877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56034" y="4060851"/>
                        <a:ext cx="11120325" cy="10978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B328D793-CFE7-440C-B094-65A044D9AD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122898"/>
              </p:ext>
            </p:extLst>
          </p:nvPr>
        </p:nvGraphicFramePr>
        <p:xfrm>
          <a:off x="856035" y="5413088"/>
          <a:ext cx="8491166" cy="90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940" name="Equation" r:id="rId10" imgW="2857320" imgH="304560" progId="Equation.DSMT4">
                  <p:embed/>
                </p:oleObj>
              </mc:Choice>
              <mc:Fallback>
                <p:oleObj name="Equation" r:id="rId10" imgW="285732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56035" y="5413088"/>
                        <a:ext cx="8491166" cy="905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919692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69AB4-8870-4600-97D8-CFC88BBA0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AAO-based TFR Reconstruction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E238C-C94E-4978-970A-A1AAE82FC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634" y="866743"/>
            <a:ext cx="11120325" cy="5494791"/>
          </a:xfrm>
        </p:spPr>
        <p:txBody>
          <a:bodyPr/>
          <a:lstStyle/>
          <a:p>
            <a:r>
              <a:rPr lang="en-US" sz="2800" dirty="0"/>
              <a:t>Patch Size Selection Principle</a:t>
            </a:r>
          </a:p>
          <a:p>
            <a:pPr marL="0" indent="0">
              <a:buNone/>
            </a:pPr>
            <a:r>
              <a:rPr lang="en-US" sz="2800" dirty="0"/>
              <a:t>Desired </a:t>
            </a:r>
            <a:r>
              <a:rPr lang="en-US" altLang="zh-CN" sz="2800" dirty="0"/>
              <a:t>IAF </a:t>
            </a:r>
            <a:r>
              <a:rPr lang="en-US" sz="2800" dirty="0"/>
              <a:t>patch size                   Sparse IAF spectrum (DF domain)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F7ED7F-D066-417E-B775-3882CD99EF9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352209" y="6493564"/>
            <a:ext cx="57912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325EFA-2DA1-4C71-9191-2960BD0D1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7809" y="6493564"/>
            <a:ext cx="2844800" cy="304800"/>
          </a:xfrm>
        </p:spPr>
        <p:txBody>
          <a:bodyPr/>
          <a:lstStyle/>
          <a:p>
            <a:pPr>
              <a:defRPr/>
            </a:pPr>
            <a:fld id="{20E4D4FD-26D2-4901-A64A-4E8092CC5CA5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30F3FB56-9BA1-4561-BE2C-C07CA77AAEC4}"/>
              </a:ext>
            </a:extLst>
          </p:cNvPr>
          <p:cNvSpPr/>
          <p:nvPr/>
        </p:nvSpPr>
        <p:spPr>
          <a:xfrm>
            <a:off x="4851552" y="1470662"/>
            <a:ext cx="1333500" cy="355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250EC7-F2D7-42D9-933D-719038FFBD9B}"/>
              </a:ext>
            </a:extLst>
          </p:cNvPr>
          <p:cNvSpPr txBox="1"/>
          <p:nvPr/>
        </p:nvSpPr>
        <p:spPr>
          <a:xfrm>
            <a:off x="1435100" y="5949654"/>
            <a:ext cx="1040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Variation</a:t>
            </a:r>
            <a:r>
              <a:rPr lang="en-US" sz="2800" dirty="0"/>
              <a:t> of the IFs should be </a:t>
            </a:r>
            <a:r>
              <a:rPr lang="en-US" sz="2800" dirty="0">
                <a:solidFill>
                  <a:srgbClr val="FF0000"/>
                </a:solidFill>
              </a:rPr>
              <a:t>kept small </a:t>
            </a:r>
            <a:r>
              <a:rPr lang="en-US" sz="2800" dirty="0"/>
              <a:t>in the selected patch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04E2D7D-E94D-4BB2-ABF5-47F5B6B1B1DF}"/>
              </a:ext>
            </a:extLst>
          </p:cNvPr>
          <p:cNvGrpSpPr/>
          <p:nvPr/>
        </p:nvGrpSpPr>
        <p:grpSpPr>
          <a:xfrm>
            <a:off x="895350" y="3568320"/>
            <a:ext cx="4494580" cy="2023872"/>
            <a:chOff x="856035" y="3287306"/>
            <a:chExt cx="4494580" cy="2023872"/>
          </a:xfrm>
        </p:grpSpPr>
        <p:graphicFrame>
          <p:nvGraphicFramePr>
            <p:cNvPr id="9" name="Object 8">
              <a:extLst>
                <a:ext uri="{FF2B5EF4-FFF2-40B4-BE49-F238E27FC236}">
                  <a16:creationId xmlns:a16="http://schemas.microsoft.com/office/drawing/2014/main" id="{B5EDF4D4-2E5A-47D8-9F60-63A9BE948D9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38510483"/>
                </p:ext>
              </p:extLst>
            </p:nvPr>
          </p:nvGraphicFramePr>
          <p:xfrm>
            <a:off x="934666" y="3835948"/>
            <a:ext cx="2974257" cy="6973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090" name="Equation" r:id="rId3" imgW="1028520" imgH="241200" progId="Equation.DSMT4">
                    <p:embed/>
                  </p:oleObj>
                </mc:Choice>
                <mc:Fallback>
                  <p:oleObj name="Equation" r:id="rId3" imgW="1028520" imgH="241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934666" y="3835948"/>
                          <a:ext cx="2974257" cy="69738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2763F55-22AB-44A9-9763-6A87F76A1B7F}"/>
                </a:ext>
              </a:extLst>
            </p:cNvPr>
            <p:cNvSpPr/>
            <p:nvPr/>
          </p:nvSpPr>
          <p:spPr>
            <a:xfrm>
              <a:off x="856035" y="3287306"/>
              <a:ext cx="4494580" cy="202387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672FA75-65CC-4BDE-B751-67831A10F0DF}"/>
                </a:ext>
              </a:extLst>
            </p:cNvPr>
            <p:cNvSpPr txBox="1"/>
            <p:nvPr/>
          </p:nvSpPr>
          <p:spPr>
            <a:xfrm>
              <a:off x="1001232" y="3312717"/>
              <a:ext cx="41537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/>
                <a:t>Dynamic Range</a:t>
              </a:r>
              <a:endParaRPr lang="en-US" sz="2800" dirty="0"/>
            </a:p>
          </p:txBody>
        </p:sp>
        <p:graphicFrame>
          <p:nvGraphicFramePr>
            <p:cNvPr id="15" name="Object 14">
              <a:extLst>
                <a:ext uri="{FF2B5EF4-FFF2-40B4-BE49-F238E27FC236}">
                  <a16:creationId xmlns:a16="http://schemas.microsoft.com/office/drawing/2014/main" id="{D827E834-7248-41E4-B21B-935CEF85063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3752066"/>
                </p:ext>
              </p:extLst>
            </p:nvPr>
          </p:nvGraphicFramePr>
          <p:xfrm>
            <a:off x="856035" y="4487742"/>
            <a:ext cx="4494580" cy="8234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091" name="Equation" r:id="rId5" imgW="1663560" imgH="304560" progId="Equation.DSMT4">
                    <p:embed/>
                  </p:oleObj>
                </mc:Choice>
                <mc:Fallback>
                  <p:oleObj name="Equation" r:id="rId5" imgW="1663560" imgH="3045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856035" y="4487742"/>
                          <a:ext cx="4494580" cy="82343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BC72B97-2629-4D0F-AA96-E2AF24595E18}"/>
              </a:ext>
            </a:extLst>
          </p:cNvPr>
          <p:cNvGrpSpPr/>
          <p:nvPr/>
        </p:nvGrpSpPr>
        <p:grpSpPr>
          <a:xfrm>
            <a:off x="4071302" y="2152164"/>
            <a:ext cx="4049395" cy="937424"/>
            <a:chOff x="4040505" y="2174076"/>
            <a:chExt cx="4049395" cy="937424"/>
          </a:xfrm>
        </p:grpSpPr>
        <p:graphicFrame>
          <p:nvGraphicFramePr>
            <p:cNvPr id="8" name="Object 7">
              <a:extLst>
                <a:ext uri="{FF2B5EF4-FFF2-40B4-BE49-F238E27FC236}">
                  <a16:creationId xmlns:a16="http://schemas.microsoft.com/office/drawing/2014/main" id="{BE899B19-C424-4C17-8FBB-C5E5C8F85D0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69755043"/>
                </p:ext>
              </p:extLst>
            </p:nvPr>
          </p:nvGraphicFramePr>
          <p:xfrm>
            <a:off x="4040505" y="2174076"/>
            <a:ext cx="4049395" cy="8733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092" name="Equation" r:id="rId7" imgW="1295280" imgH="279360" progId="Equation.DSMT4">
                    <p:embed/>
                  </p:oleObj>
                </mc:Choice>
                <mc:Fallback>
                  <p:oleObj name="Equation" r:id="rId7" imgW="1295280" imgH="2793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4040505" y="2174076"/>
                          <a:ext cx="4049395" cy="87339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6DB4786-DE1E-4922-99EB-656821EA9627}"/>
                </a:ext>
              </a:extLst>
            </p:cNvPr>
            <p:cNvSpPr/>
            <p:nvPr/>
          </p:nvSpPr>
          <p:spPr>
            <a:xfrm>
              <a:off x="4089400" y="2237284"/>
              <a:ext cx="673099" cy="874216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5D6854-D548-456E-9BD3-0185DCCDF564}"/>
                </a:ext>
              </a:extLst>
            </p:cNvPr>
            <p:cNvSpPr/>
            <p:nvPr/>
          </p:nvSpPr>
          <p:spPr>
            <a:xfrm>
              <a:off x="5588000" y="2237284"/>
              <a:ext cx="673099" cy="874216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FF78216-0919-496C-8DA2-6338F3AEE95B}"/>
                </a:ext>
              </a:extLst>
            </p:cNvPr>
            <p:cNvSpPr/>
            <p:nvPr/>
          </p:nvSpPr>
          <p:spPr>
            <a:xfrm>
              <a:off x="6921500" y="2237284"/>
              <a:ext cx="355600" cy="873399"/>
            </a:xfrm>
            <a:prstGeom prst="rect">
              <a:avLst/>
            </a:prstGeom>
            <a:noFill/>
            <a:ln w="1905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3A99713-9B43-4B6B-ACE6-2D2E5A7C7A56}"/>
              </a:ext>
            </a:extLst>
          </p:cNvPr>
          <p:cNvGrpSpPr/>
          <p:nvPr/>
        </p:nvGrpSpPr>
        <p:grpSpPr>
          <a:xfrm>
            <a:off x="6291896" y="3514293"/>
            <a:ext cx="5588001" cy="2059650"/>
            <a:chOff x="6253796" y="3496763"/>
            <a:chExt cx="5588001" cy="205965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337D5CF-2853-4A2D-9AD9-31D9187312BF}"/>
                </a:ext>
              </a:extLst>
            </p:cNvPr>
            <p:cNvSpPr/>
            <p:nvPr/>
          </p:nvSpPr>
          <p:spPr>
            <a:xfrm>
              <a:off x="6253796" y="3496763"/>
              <a:ext cx="5544504" cy="2059650"/>
            </a:xfrm>
            <a:prstGeom prst="rect">
              <a:avLst/>
            </a:prstGeom>
            <a:noFill/>
            <a:ln w="19050">
              <a:solidFill>
                <a:srgbClr val="99CC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985D51F-0A28-4985-ACC0-7A37F687C15C}"/>
                </a:ext>
              </a:extLst>
            </p:cNvPr>
            <p:cNvSpPr txBox="1"/>
            <p:nvPr/>
          </p:nvSpPr>
          <p:spPr>
            <a:xfrm>
              <a:off x="6291895" y="3549413"/>
              <a:ext cx="48214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Frequency Difference</a:t>
              </a:r>
            </a:p>
          </p:txBody>
        </p:sp>
        <p:graphicFrame>
          <p:nvGraphicFramePr>
            <p:cNvPr id="20" name="Object 19">
              <a:extLst>
                <a:ext uri="{FF2B5EF4-FFF2-40B4-BE49-F238E27FC236}">
                  <a16:creationId xmlns:a16="http://schemas.microsoft.com/office/drawing/2014/main" id="{57B02EC6-CD13-4D63-8351-890FE5C19D1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57037164"/>
                </p:ext>
              </p:extLst>
            </p:nvPr>
          </p:nvGraphicFramePr>
          <p:xfrm>
            <a:off x="6291896" y="4159997"/>
            <a:ext cx="3125668" cy="6598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093" name="Equation" r:id="rId9" imgW="1143000" imgH="241200" progId="Equation.DSMT4">
                    <p:embed/>
                  </p:oleObj>
                </mc:Choice>
                <mc:Fallback>
                  <p:oleObj name="Equation" r:id="rId9" imgW="1143000" imgH="241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6291896" y="4159997"/>
                          <a:ext cx="3125668" cy="6598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ct 21">
              <a:extLst>
                <a:ext uri="{FF2B5EF4-FFF2-40B4-BE49-F238E27FC236}">
                  <a16:creationId xmlns:a16="http://schemas.microsoft.com/office/drawing/2014/main" id="{AF02E766-1892-4DFF-AD3A-EC08D39FB9E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11416843"/>
                </p:ext>
              </p:extLst>
            </p:nvPr>
          </p:nvGraphicFramePr>
          <p:xfrm>
            <a:off x="6297293" y="4810813"/>
            <a:ext cx="5544504" cy="7115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094" name="Equation" r:id="rId11" imgW="2374560" imgH="304560" progId="Equation.DSMT4">
                    <p:embed/>
                  </p:oleObj>
                </mc:Choice>
                <mc:Fallback>
                  <p:oleObj name="Equation" r:id="rId11" imgW="2374560" imgH="3045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6297293" y="4810813"/>
                          <a:ext cx="5544504" cy="71159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708414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6AC22-6F49-467C-902D-3C0A0D058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Setting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4719C2-57AE-4315-BAF9-DDFCFA7D5F2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25000"/>
                  </a:lnSpc>
                </a:pPr>
                <a:r>
                  <a:rPr lang="en-US" sz="2800" dirty="0"/>
                  <a:t>Two-component signal </a:t>
                </a:r>
              </a:p>
              <a:p>
                <a:pPr marL="0" indent="0">
                  <a:lnSpc>
                    <a:spcPct val="125000"/>
                  </a:lnSpc>
                  <a:spcBef>
                    <a:spcPts val="3600"/>
                  </a:spcBef>
                  <a:buNone/>
                </a:pPr>
                <a:endParaRPr lang="en-US" sz="2800" b="1" dirty="0"/>
              </a:p>
              <a:p>
                <a:pPr marL="0" indent="0">
                  <a:lnSpc>
                    <a:spcPct val="125000"/>
                  </a:lnSpc>
                  <a:spcBef>
                    <a:spcPts val="2400"/>
                  </a:spcBef>
                  <a:buNone/>
                </a:pPr>
                <a:r>
                  <a:rPr lang="en-US" sz="2800" b="1" dirty="0"/>
                  <a:t>Unless otherwise specified</a:t>
                </a:r>
              </a:p>
              <a:p>
                <a:pPr>
                  <a:lnSpc>
                    <a:spcPct val="125000"/>
                  </a:lnSpc>
                </a:pPr>
                <a:r>
                  <a:rPr lang="en-US" sz="2800" dirty="0"/>
                  <a:t>T = 128</a:t>
                </a:r>
                <a:endParaRPr lang="en-US" sz="2800" b="1" dirty="0"/>
              </a:p>
              <a:p>
                <a:pPr>
                  <a:lnSpc>
                    <a:spcPct val="125000"/>
                  </a:lnSpc>
                </a:pPr>
                <a:r>
                  <a:rPr lang="en-US" sz="2800" dirty="0"/>
                  <a:t>52 missing samples (4 missing samples each burst, 13 bursts)</a:t>
                </a:r>
              </a:p>
              <a:p>
                <a:pPr>
                  <a:lnSpc>
                    <a:spcPct val="125000"/>
                  </a:lnSpc>
                </a:pPr>
                <a:r>
                  <a:rPr lang="en-US" sz="2800" dirty="0"/>
                  <a:t>No noise considered</a:t>
                </a:r>
              </a:p>
              <a:p>
                <a:pPr>
                  <a:lnSpc>
                    <a:spcPct val="125000"/>
                  </a:lnSpc>
                </a:pPr>
                <a:r>
                  <a:rPr lang="en-US" sz="2800" dirty="0"/>
                  <a:t>Mean square error (MSE) comparison: 50 simulation runs</a:t>
                </a:r>
              </a:p>
              <a:p>
                <a:pPr>
                  <a:lnSpc>
                    <a:spcPct val="125000"/>
                  </a:lnSpc>
                </a:pPr>
                <a:r>
                  <a:rPr lang="en-US" sz="2800" dirty="0"/>
                  <a:t>Patch size: 27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800" dirty="0"/>
                  <a:t> 27 with pencil parameters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(15, 15)</m:t>
                    </m:r>
                  </m:oMath>
                </a14:m>
                <a:endParaRPr lang="en-US" sz="2800" dirty="0"/>
              </a:p>
              <a:p>
                <a:pPr marL="0" indent="0">
                  <a:buNone/>
                </a:pPr>
                <a:endParaRPr lang="en-US" sz="2800" dirty="0"/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4719C2-57AE-4315-BAF9-DDFCFA7D5F2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6"/>
                <a:stretch>
                  <a:fillRect l="-1096" t="-222" b="-3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B5B60D-F179-4B8D-9A2D-73C9F9C6E50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352209" y="6493564"/>
            <a:ext cx="57912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DBC8D7-9388-4638-A91D-1C19B2CC0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7809" y="6493564"/>
            <a:ext cx="2844800" cy="304800"/>
          </a:xfrm>
        </p:spPr>
        <p:txBody>
          <a:bodyPr/>
          <a:lstStyle/>
          <a:p>
            <a:pPr>
              <a:defRPr/>
            </a:pPr>
            <a:fld id="{20E4D4FD-26D2-4901-A64A-4E8092CC5CA5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18588F7A-4A02-46BE-A10C-D9200CBF82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168602"/>
              </p:ext>
            </p:extLst>
          </p:nvPr>
        </p:nvGraphicFramePr>
        <p:xfrm>
          <a:off x="3312598" y="1523874"/>
          <a:ext cx="5068887" cy="852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27" name="Equation" r:id="rId7" imgW="1358640" imgH="228600" progId="Equation.DSMT4">
                  <p:embed/>
                </p:oleObj>
              </mc:Choice>
              <mc:Fallback>
                <p:oleObj name="Equation" r:id="rId7" imgW="1358640" imgH="2286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18588F7A-4A02-46BE-A10C-D9200CBF82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312598" y="1523874"/>
                        <a:ext cx="5068887" cy="852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30012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CEB77-AC39-42C6-BA40-DF8D76C73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Simulation Results: Two Parallel NLFM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478632-2C68-47BC-83E0-CCF45B6CE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7809" y="6493564"/>
            <a:ext cx="2844800" cy="304800"/>
          </a:xfrm>
        </p:spPr>
        <p:txBody>
          <a:bodyPr/>
          <a:lstStyle/>
          <a:p>
            <a:pPr>
              <a:defRPr/>
            </a:pPr>
            <a:fld id="{20E4D4FD-26D2-4901-A64A-4E8092CC5CA5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3DB114D-43FD-4846-8907-71B6F683BB6C}"/>
              </a:ext>
            </a:extLst>
          </p:cNvPr>
          <p:cNvSpPr/>
          <p:nvPr/>
        </p:nvSpPr>
        <p:spPr>
          <a:xfrm>
            <a:off x="724828" y="748820"/>
            <a:ext cx="5592942" cy="2680180"/>
          </a:xfrm>
          <a:prstGeom prst="rect">
            <a:avLst/>
          </a:prstGeom>
          <a:noFill/>
          <a:ln w="190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33F38B-E2F7-461A-8CDD-4324422C403A}"/>
              </a:ext>
            </a:extLst>
          </p:cNvPr>
          <p:cNvSpPr txBox="1"/>
          <p:nvPr/>
        </p:nvSpPr>
        <p:spPr>
          <a:xfrm>
            <a:off x="955855" y="2869426"/>
            <a:ext cx="5140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No missing: baseline IAF and WVD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D71C21-5EB2-4EF7-B651-4D188250407D}"/>
              </a:ext>
            </a:extLst>
          </p:cNvPr>
          <p:cNvSpPr/>
          <p:nvPr/>
        </p:nvSpPr>
        <p:spPr>
          <a:xfrm>
            <a:off x="6431252" y="739281"/>
            <a:ext cx="5592942" cy="268018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D5643D-53A6-4309-B1CA-DAA4624C8242}"/>
              </a:ext>
            </a:extLst>
          </p:cNvPr>
          <p:cNvSpPr txBox="1"/>
          <p:nvPr/>
        </p:nvSpPr>
        <p:spPr>
          <a:xfrm>
            <a:off x="7144834" y="2869426"/>
            <a:ext cx="4404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Burst missing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B787452-B8ED-4C59-AEB1-A9574714CB8D}"/>
              </a:ext>
            </a:extLst>
          </p:cNvPr>
          <p:cNvSpPr/>
          <p:nvPr/>
        </p:nvSpPr>
        <p:spPr>
          <a:xfrm>
            <a:off x="720060" y="3604774"/>
            <a:ext cx="5597710" cy="2948426"/>
          </a:xfrm>
          <a:prstGeom prst="rect">
            <a:avLst/>
          </a:prstGeom>
          <a:noFill/>
          <a:ln w="190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787AF5-B128-45BF-A7AE-09CC09D72254}"/>
              </a:ext>
            </a:extLst>
          </p:cNvPr>
          <p:cNvSpPr txBox="1"/>
          <p:nvPr/>
        </p:nvSpPr>
        <p:spPr>
          <a:xfrm>
            <a:off x="482806" y="5932878"/>
            <a:ext cx="6086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Atomic norm-based Method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42A524-0F62-43CF-9794-1AEE5D038F75}"/>
              </a:ext>
            </a:extLst>
          </p:cNvPr>
          <p:cNvSpPr/>
          <p:nvPr/>
        </p:nvSpPr>
        <p:spPr>
          <a:xfrm>
            <a:off x="6468143" y="3604774"/>
            <a:ext cx="5597710" cy="2948426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3942FDA-C3FD-4FBD-BC44-DBB94AFFCC42}"/>
              </a:ext>
            </a:extLst>
          </p:cNvPr>
          <p:cNvSpPr txBox="1"/>
          <p:nvPr/>
        </p:nvSpPr>
        <p:spPr>
          <a:xfrm>
            <a:off x="6719421" y="5932878"/>
            <a:ext cx="4722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Proposed AAO Method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986BFF-C47C-439E-A312-698BA60F9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678" y="777110"/>
            <a:ext cx="2926080" cy="21945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425926-9E9E-4F24-A6E6-F562E23BC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7022" y="777110"/>
            <a:ext cx="2926080" cy="21945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65519C-D9A4-4EF0-B855-AC2C0D2BC3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0918" y="833735"/>
            <a:ext cx="2926080" cy="21945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4A11ED-3A0A-4C12-A8D4-805A0298CD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0649" y="808622"/>
            <a:ext cx="2926080" cy="21945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47B97F-FEF7-42FA-9E79-8B959A36FA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678" y="3747857"/>
            <a:ext cx="2926080" cy="21945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EE7EB0E-BA11-4DD4-BD82-55A4B8F545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1690" y="3728221"/>
            <a:ext cx="2926080" cy="21945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65D098E-C267-4F9F-B8C4-809F39D592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1152" y="3728221"/>
            <a:ext cx="2926080" cy="219456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49D00C6-D6A4-46CE-8B51-12F73C1868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39526" y="3758775"/>
            <a:ext cx="2926080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422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CEB77-AC39-42C6-BA40-DF8D76C73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Simulation Results: One Sine and One LFM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14222F-D70A-4FCA-84DA-A0F09F2FB4D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352209" y="6493564"/>
            <a:ext cx="57912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478632-2C68-47BC-83E0-CCF45B6CE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7809" y="6493564"/>
            <a:ext cx="2844800" cy="304800"/>
          </a:xfrm>
        </p:spPr>
        <p:txBody>
          <a:bodyPr/>
          <a:lstStyle/>
          <a:p>
            <a:pPr>
              <a:defRPr/>
            </a:pPr>
            <a:fld id="{20E4D4FD-26D2-4901-A64A-4E8092CC5CA5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1BFD99-9428-45CF-8F58-69B2AAD1F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878" y="716280"/>
            <a:ext cx="2926080" cy="21945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8AD563-52ED-4B70-A6D2-E12297973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4316" y="757372"/>
            <a:ext cx="2926080" cy="21945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174DB0-93C7-4D2B-AB3A-C7F63ED417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8246" y="707074"/>
            <a:ext cx="2926080" cy="21945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7A3EAF-9F0E-4780-9FCE-3608ECE9B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4316" y="3712346"/>
            <a:ext cx="2926080" cy="21945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7984079-ED1E-458B-8708-FF174CA0F3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9773" y="3738318"/>
            <a:ext cx="2926080" cy="21945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EE9658-46A4-4D17-B9B2-26870F54F3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605" y="3713882"/>
            <a:ext cx="2926080" cy="21945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0E5BD16-0B69-46AC-A8D2-B371847D76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07752" y="3713882"/>
            <a:ext cx="2926080" cy="21945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72CC2EA-6278-4B11-9C6E-E533F82FA9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67453" y="675078"/>
            <a:ext cx="2926080" cy="219456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3DB114D-43FD-4846-8907-71B6F683BB6C}"/>
              </a:ext>
            </a:extLst>
          </p:cNvPr>
          <p:cNvSpPr/>
          <p:nvPr/>
        </p:nvSpPr>
        <p:spPr>
          <a:xfrm>
            <a:off x="724828" y="748820"/>
            <a:ext cx="5592942" cy="2680180"/>
          </a:xfrm>
          <a:prstGeom prst="rect">
            <a:avLst/>
          </a:prstGeom>
          <a:noFill/>
          <a:ln w="190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33F38B-E2F7-461A-8CDD-4324422C403A}"/>
              </a:ext>
            </a:extLst>
          </p:cNvPr>
          <p:cNvSpPr txBox="1"/>
          <p:nvPr/>
        </p:nvSpPr>
        <p:spPr>
          <a:xfrm>
            <a:off x="955855" y="2869426"/>
            <a:ext cx="5140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No missing: baseline IAF and WVD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D71C21-5EB2-4EF7-B651-4D188250407D}"/>
              </a:ext>
            </a:extLst>
          </p:cNvPr>
          <p:cNvSpPr/>
          <p:nvPr/>
        </p:nvSpPr>
        <p:spPr>
          <a:xfrm>
            <a:off x="6431252" y="739281"/>
            <a:ext cx="5592942" cy="268018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D5643D-53A6-4309-B1CA-DAA4624C8242}"/>
              </a:ext>
            </a:extLst>
          </p:cNvPr>
          <p:cNvSpPr txBox="1"/>
          <p:nvPr/>
        </p:nvSpPr>
        <p:spPr>
          <a:xfrm>
            <a:off x="7144834" y="2869426"/>
            <a:ext cx="4404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Burst missing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B787452-B8ED-4C59-AEB1-A9574714CB8D}"/>
              </a:ext>
            </a:extLst>
          </p:cNvPr>
          <p:cNvSpPr/>
          <p:nvPr/>
        </p:nvSpPr>
        <p:spPr>
          <a:xfrm>
            <a:off x="720060" y="3604774"/>
            <a:ext cx="5597710" cy="2948426"/>
          </a:xfrm>
          <a:prstGeom prst="rect">
            <a:avLst/>
          </a:prstGeom>
          <a:noFill/>
          <a:ln w="190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787AF5-B128-45BF-A7AE-09CC09D72254}"/>
              </a:ext>
            </a:extLst>
          </p:cNvPr>
          <p:cNvSpPr txBox="1"/>
          <p:nvPr/>
        </p:nvSpPr>
        <p:spPr>
          <a:xfrm>
            <a:off x="482806" y="5932878"/>
            <a:ext cx="6086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Atomic norm-based Method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42A524-0F62-43CF-9794-1AEE5D038F75}"/>
              </a:ext>
            </a:extLst>
          </p:cNvPr>
          <p:cNvSpPr/>
          <p:nvPr/>
        </p:nvSpPr>
        <p:spPr>
          <a:xfrm>
            <a:off x="6468143" y="3604774"/>
            <a:ext cx="5597710" cy="2948426"/>
          </a:xfrm>
          <a:prstGeom prst="rect">
            <a:avLst/>
          </a:prstGeom>
          <a:noFill/>
          <a:ln w="190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3942FDA-C3FD-4FBD-BC44-DBB94AFFCC42}"/>
              </a:ext>
            </a:extLst>
          </p:cNvPr>
          <p:cNvSpPr txBox="1"/>
          <p:nvPr/>
        </p:nvSpPr>
        <p:spPr>
          <a:xfrm>
            <a:off x="6719421" y="5932878"/>
            <a:ext cx="4722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Proposed AAO Method</a:t>
            </a:r>
          </a:p>
        </p:txBody>
      </p:sp>
    </p:spTree>
    <p:extLst>
      <p:ext uri="{BB962C8B-B14F-4D97-AF65-F5344CB8AC3E}">
        <p14:creationId xmlns:p14="http://schemas.microsoft.com/office/powerpoint/2010/main" val="25716444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E8884-EECD-4B28-AA04-A958DE307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79EED-8AD0-46E7-AD55-B31773A580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2ADC55-3AC7-48D1-BE2D-53B43DF82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E4D4FD-26D2-4901-A64A-4E8092CC5CA5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A5481D-41EC-44F5-8DEE-B199BC6A622D}"/>
              </a:ext>
            </a:extLst>
          </p:cNvPr>
          <p:cNvSpPr txBox="1">
            <a:spLocks/>
          </p:cNvSpPr>
          <p:nvPr/>
        </p:nvSpPr>
        <p:spPr bwMode="auto">
          <a:xfrm>
            <a:off x="856034" y="-10722"/>
            <a:ext cx="111203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zh-CN" kern="0"/>
              <a:t>Simulation Results: One Sine and One LFM</a:t>
            </a:r>
            <a:endParaRPr lang="en-US" kern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95183A-8360-4E67-A63E-CFEC4068112F}"/>
              </a:ext>
            </a:extLst>
          </p:cNvPr>
          <p:cNvSpPr txBox="1"/>
          <p:nvPr/>
        </p:nvSpPr>
        <p:spPr>
          <a:xfrm>
            <a:off x="1041999" y="769819"/>
            <a:ext cx="10140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TABLE. MSE comparison between the baseline IAF and the IAF obtained with the incomplete data (Miss), atomic norm-based IAF (AT), and the proposed ALOHA-based IAF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6CAF42B-85BA-4E1E-8138-A53321408479}"/>
              </a:ext>
            </a:extLst>
          </p:cNvPr>
          <p:cNvGrpSpPr/>
          <p:nvPr/>
        </p:nvGrpSpPr>
        <p:grpSpPr>
          <a:xfrm>
            <a:off x="1300162" y="2076370"/>
            <a:ext cx="9591675" cy="3583379"/>
            <a:chOff x="1300162" y="2372935"/>
            <a:chExt cx="9591675" cy="358337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FE2D198-F884-463B-A3FC-4A1697935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00162" y="2372935"/>
              <a:ext cx="9591675" cy="3583379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E36937E-E8B8-454C-B847-E1281F057DCB}"/>
                </a:ext>
              </a:extLst>
            </p:cNvPr>
            <p:cNvSpPr/>
            <p:nvPr/>
          </p:nvSpPr>
          <p:spPr>
            <a:xfrm>
              <a:off x="4885509" y="3252651"/>
              <a:ext cx="1466700" cy="2481943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AEC247D-1DAC-4750-A9BB-49C6B2F2BDFC}"/>
                </a:ext>
              </a:extLst>
            </p:cNvPr>
            <p:cNvSpPr/>
            <p:nvPr/>
          </p:nvSpPr>
          <p:spPr>
            <a:xfrm>
              <a:off x="9204206" y="3252651"/>
              <a:ext cx="1466700" cy="2481943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10B1152E-A92D-4AC6-81F8-AFF53501FAEA}"/>
              </a:ext>
            </a:extLst>
          </p:cNvPr>
          <p:cNvSpPr/>
          <p:nvPr/>
        </p:nvSpPr>
        <p:spPr>
          <a:xfrm>
            <a:off x="905461" y="5765539"/>
            <a:ext cx="111203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 The </a:t>
            </a:r>
            <a:r>
              <a:rPr lang="en-US" sz="2400" dirty="0">
                <a:solidFill>
                  <a:srgbClr val="C00000"/>
                </a:solidFill>
              </a:rPr>
              <a:t>proposed AAO </a:t>
            </a:r>
            <a:r>
              <a:rPr lang="en-US" sz="2400" dirty="0"/>
              <a:t>method provides </a:t>
            </a:r>
            <a:r>
              <a:rPr lang="en-US" sz="2400" dirty="0">
                <a:solidFill>
                  <a:srgbClr val="C00000"/>
                </a:solidFill>
              </a:rPr>
              <a:t>much lower MSE </a:t>
            </a:r>
            <a:r>
              <a:rPr lang="en-US" sz="2400" dirty="0"/>
              <a:t>between the baseline IAF and the reconstructed IAF, especially in high SNR cases.</a:t>
            </a:r>
          </a:p>
        </p:txBody>
      </p:sp>
    </p:spTree>
    <p:extLst>
      <p:ext uri="{BB962C8B-B14F-4D97-AF65-F5344CB8AC3E}">
        <p14:creationId xmlns:p14="http://schemas.microsoft.com/office/powerpoint/2010/main" val="2649514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6344A-ECC9-46DE-AC8C-EECE40590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A6E039-FC95-4CB5-AAC0-8AECE541C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7809" y="6493564"/>
            <a:ext cx="2844800" cy="304800"/>
          </a:xfrm>
        </p:spPr>
        <p:txBody>
          <a:bodyPr/>
          <a:lstStyle/>
          <a:p>
            <a:pPr>
              <a:defRPr/>
            </a:pPr>
            <a:fld id="{20E4D4FD-26D2-4901-A64A-4E8092CC5CA5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5185DC-2F04-4B24-9C6B-ABCA28EB6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090" y="715788"/>
            <a:ext cx="10916211" cy="23115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870F23-C67F-45BA-B85F-ECC3BC6A2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034" y="3457273"/>
            <a:ext cx="5447320" cy="24542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0BE1A6-1207-432C-B443-361154902D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3125" y="3411346"/>
            <a:ext cx="4603631" cy="25461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8E6C846-9E4D-4585-ACCE-D3C840BC112F}"/>
              </a:ext>
            </a:extLst>
          </p:cNvPr>
          <p:cNvSpPr txBox="1"/>
          <p:nvPr/>
        </p:nvSpPr>
        <p:spPr>
          <a:xfrm>
            <a:off x="3377945" y="3087414"/>
            <a:ext cx="5850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Google Soli: https://atap.google.com/soli/technology/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34306E-3BD5-426C-91C1-D636590D4D91}"/>
              </a:ext>
            </a:extLst>
          </p:cNvPr>
          <p:cNvSpPr txBox="1"/>
          <p:nvPr/>
        </p:nvSpPr>
        <p:spPr>
          <a:xfrm>
            <a:off x="856034" y="5957489"/>
            <a:ext cx="111579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Q. Wu, Y. D. Zhang, W. Tao, and M. G. Amin, “Radar-based fall detection based on Doppler time-frequency signatures for assisted living,” IET Radar, Sonar &amp; Navigation, special issue on Application of Radar to Remote Patient Monitoring and Eldercare, vol. 9, no. 2, pp. 164-172, Feb. 2015.</a:t>
            </a:r>
          </a:p>
        </p:txBody>
      </p:sp>
    </p:spTree>
    <p:extLst>
      <p:ext uri="{BB962C8B-B14F-4D97-AF65-F5344CB8AC3E}">
        <p14:creationId xmlns:p14="http://schemas.microsoft.com/office/powerpoint/2010/main" val="3187062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650381" y="2236787"/>
            <a:ext cx="9980341" cy="1470025"/>
          </a:xfrm>
        </p:spPr>
        <p:txBody>
          <a:bodyPr/>
          <a:lstStyle/>
          <a:p>
            <a:r>
              <a:rPr lang="en-US" sz="4000" dirty="0"/>
              <a:t>Future Work: Radar Waveform Recognition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650381" y="3529361"/>
            <a:ext cx="10136459" cy="1126273"/>
          </a:xfrm>
        </p:spPr>
        <p:txBody>
          <a:bodyPr/>
          <a:lstStyle/>
          <a:p>
            <a:pPr algn="just"/>
            <a:r>
              <a:rPr lang="en-US" sz="1800" dirty="0"/>
              <a:t>Preliminary results accepted for presentation:</a:t>
            </a:r>
          </a:p>
          <a:p>
            <a:pPr algn="just"/>
            <a:r>
              <a:rPr lang="en-US" sz="1800" b="1" dirty="0"/>
              <a:t>S. Zhang</a:t>
            </a:r>
            <a:r>
              <a:rPr lang="en-US" sz="1800" dirty="0"/>
              <a:t>, A. Ahmed, and Y. D. Zhang, “Sparsity-based time-frequency analysis for automatic radar waveform recognition,” IEEE International Radar Conference, Washington DC, April 2020.</a:t>
            </a:r>
          </a:p>
          <a:p>
            <a:pPr algn="just"/>
            <a:r>
              <a:rPr lang="en-US" sz="1800" dirty="0"/>
              <a:t>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216061" y="6553200"/>
            <a:ext cx="57912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E4D4FD-26D2-4901-A64A-4E8092CC5CA5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6157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6D5B4-251D-4488-ABDB-1514BAC97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Radar Waveform Recognition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C62D0112-C612-4EAF-9139-684A7EF107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25000"/>
              </a:lnSpc>
            </a:pPr>
            <a:r>
              <a:rPr lang="en-US" sz="2800" dirty="0"/>
              <a:t>Automatic radar waveform recognition plays an important role in electronic warfare, such as radar emitter identiﬁcation and threat detection, especially for low probability of intercept (LPI) radar. </a:t>
            </a:r>
            <a:endParaRPr lang="en-US" sz="2800" dirty="0">
              <a:solidFill>
                <a:srgbClr val="99CC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2D433E-11E3-4DBD-AA54-BAE730CB2B3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352209" y="6493564"/>
            <a:ext cx="57912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C79952-131F-4827-8D93-1C10CE919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7809" y="6493564"/>
            <a:ext cx="2844800" cy="304800"/>
          </a:xfrm>
        </p:spPr>
        <p:txBody>
          <a:bodyPr/>
          <a:lstStyle/>
          <a:p>
            <a:pPr>
              <a:defRPr/>
            </a:pPr>
            <a:fld id="{20E4D4FD-26D2-4901-A64A-4E8092CC5CA5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93B00A5-3ACA-4C03-8990-70FF6862E63C}"/>
              </a:ext>
            </a:extLst>
          </p:cNvPr>
          <p:cNvGrpSpPr/>
          <p:nvPr/>
        </p:nvGrpSpPr>
        <p:grpSpPr>
          <a:xfrm>
            <a:off x="656276" y="2773915"/>
            <a:ext cx="11675954" cy="2814269"/>
            <a:chOff x="688766" y="2927499"/>
            <a:chExt cx="11675954" cy="281426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7B3D865-F347-4878-8BAB-7C280F9076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8766" y="2927499"/>
              <a:ext cx="3017520" cy="225981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1435A3E-6130-4EC7-A7B3-3ABB873B1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80851" y="2927499"/>
              <a:ext cx="3017520" cy="225981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F9F503D-D42C-411A-8252-D799E7996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14501" y="2927499"/>
              <a:ext cx="3017520" cy="225981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9EAA44B-DE72-4487-9671-974933A6F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47200" y="2928334"/>
              <a:ext cx="3017520" cy="225898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99F026B-DE3F-41CB-8449-2A5439F5E0E9}"/>
                </a:ext>
              </a:extLst>
            </p:cNvPr>
            <p:cNvSpPr txBox="1"/>
            <p:nvPr/>
          </p:nvSpPr>
          <p:spPr>
            <a:xfrm>
              <a:off x="1661533" y="5280103"/>
              <a:ext cx="15723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P2 Code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3A098D-EC93-489A-AFEF-FDDAAC3DDCBE}"/>
                </a:ext>
              </a:extLst>
            </p:cNvPr>
            <p:cNvSpPr txBox="1"/>
            <p:nvPr/>
          </p:nvSpPr>
          <p:spPr>
            <a:xfrm>
              <a:off x="4549699" y="5280103"/>
              <a:ext cx="15723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T1 Code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A98BA9F-CAA0-48AE-9174-A2CBEFFBFB62}"/>
                </a:ext>
              </a:extLst>
            </p:cNvPr>
            <p:cNvSpPr txBox="1"/>
            <p:nvPr/>
          </p:nvSpPr>
          <p:spPr>
            <a:xfrm>
              <a:off x="7274315" y="5280103"/>
              <a:ext cx="15723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Costas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484D9C4-E7AF-4AD4-AF74-4B3224EE8170}"/>
                </a:ext>
              </a:extLst>
            </p:cNvPr>
            <p:cNvSpPr txBox="1"/>
            <p:nvPr/>
          </p:nvSpPr>
          <p:spPr>
            <a:xfrm>
              <a:off x="10117876" y="5280103"/>
              <a:ext cx="15723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LFM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7C823D3-DF77-4A24-A468-11EB6CA88C6C}"/>
              </a:ext>
            </a:extLst>
          </p:cNvPr>
          <p:cNvSpPr txBox="1"/>
          <p:nvPr/>
        </p:nvSpPr>
        <p:spPr>
          <a:xfrm>
            <a:off x="4294186" y="6051395"/>
            <a:ext cx="4694663" cy="80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903AAA-F94A-4559-AB5D-172240FF9C58}"/>
              </a:ext>
            </a:extLst>
          </p:cNvPr>
          <p:cNvSpPr txBox="1"/>
          <p:nvPr/>
        </p:nvSpPr>
        <p:spPr>
          <a:xfrm>
            <a:off x="2105469" y="5820562"/>
            <a:ext cx="8685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Common LPI radar waveforms</a:t>
            </a:r>
          </a:p>
        </p:txBody>
      </p:sp>
    </p:spTree>
    <p:extLst>
      <p:ext uri="{BB962C8B-B14F-4D97-AF65-F5344CB8AC3E}">
        <p14:creationId xmlns:p14="http://schemas.microsoft.com/office/powerpoint/2010/main" val="31745993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6D5B4-251D-4488-ABDB-1514BAC97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Radar Waveform Recognition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C62D0112-C612-4EAF-9139-684A7EF10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73" y="807506"/>
            <a:ext cx="11120325" cy="5494791"/>
          </a:xfrm>
        </p:spPr>
        <p:txBody>
          <a:bodyPr/>
          <a:lstStyle/>
          <a:p>
            <a:pPr algn="just"/>
            <a:r>
              <a:rPr lang="en-US" sz="2800" dirty="0">
                <a:solidFill>
                  <a:srgbClr val="C00000"/>
                </a:solidFill>
              </a:rPr>
              <a:t>Feature extraction </a:t>
            </a:r>
            <a:r>
              <a:rPr lang="en-US" sz="2800" dirty="0"/>
              <a:t>and classifier design are two key procedures for radar waveform recognition.</a:t>
            </a:r>
          </a:p>
          <a:p>
            <a:pPr algn="just"/>
            <a:r>
              <a:rPr lang="en-US" sz="2800" dirty="0"/>
              <a:t>The noise will introduce the </a:t>
            </a:r>
            <a:r>
              <a:rPr lang="en-US" sz="2800" dirty="0">
                <a:solidFill>
                  <a:srgbClr val="C00000"/>
                </a:solidFill>
              </a:rPr>
              <a:t>artifacts</a:t>
            </a:r>
            <a:r>
              <a:rPr lang="en-US" sz="2800" dirty="0"/>
              <a:t> in the </a:t>
            </a:r>
            <a:r>
              <a:rPr lang="en-US" altLang="zh-CN" sz="2800" dirty="0"/>
              <a:t>TFR</a:t>
            </a:r>
            <a:r>
              <a:rPr lang="en-US" sz="2800" dirty="0"/>
              <a:t>, which </a:t>
            </a:r>
            <a:r>
              <a:rPr lang="en-US" sz="2800" dirty="0">
                <a:solidFill>
                  <a:srgbClr val="C00000"/>
                </a:solidFill>
              </a:rPr>
              <a:t>prohibits</a:t>
            </a:r>
            <a:r>
              <a:rPr lang="en-US" sz="2800" dirty="0"/>
              <a:t> the effective feature extraction.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C79952-131F-4827-8D93-1C10CE919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7809" y="6493564"/>
            <a:ext cx="2844800" cy="304800"/>
          </a:xfrm>
        </p:spPr>
        <p:txBody>
          <a:bodyPr/>
          <a:lstStyle/>
          <a:p>
            <a:pPr>
              <a:defRPr/>
            </a:pPr>
            <a:fld id="{20E4D4FD-26D2-4901-A64A-4E8092CC5CA5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D2FAEF-C3DB-4D7C-963B-DB518B27D813}"/>
              </a:ext>
            </a:extLst>
          </p:cNvPr>
          <p:cNvSpPr txBox="1"/>
          <p:nvPr/>
        </p:nvSpPr>
        <p:spPr>
          <a:xfrm>
            <a:off x="1349642" y="2850838"/>
            <a:ext cx="9466588" cy="2597827"/>
          </a:xfrm>
          <a:prstGeom prst="rect">
            <a:avLst/>
          </a:prstGeom>
          <a:noFill/>
          <a:ln w="28575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Provide enhanced TFR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800" b="1" dirty="0"/>
              <a:t>IAF denoising</a:t>
            </a:r>
            <a:r>
              <a:rPr lang="en-US" sz="2800" dirty="0"/>
              <a:t>: atomic norm minimization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800" dirty="0"/>
              <a:t>Cross-term mitigation: CWD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800" b="1" dirty="0"/>
              <a:t>High resolution TFR</a:t>
            </a:r>
            <a:r>
              <a:rPr lang="en-US" sz="2800" dirty="0"/>
              <a:t>: sparse reconstruction via OMP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D2285275-093F-4A1D-9D01-83536C184BED}"/>
              </a:ext>
            </a:extLst>
          </p:cNvPr>
          <p:cNvSpPr/>
          <p:nvPr/>
        </p:nvSpPr>
        <p:spPr>
          <a:xfrm>
            <a:off x="5846144" y="5561790"/>
            <a:ext cx="345650" cy="5232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9739B39-59C3-4BC7-9BEA-F7E2EAF6A73C}"/>
              </a:ext>
            </a:extLst>
          </p:cNvPr>
          <p:cNvGrpSpPr/>
          <p:nvPr/>
        </p:nvGrpSpPr>
        <p:grpSpPr>
          <a:xfrm>
            <a:off x="3403754" y="6166090"/>
            <a:ext cx="5384491" cy="523220"/>
            <a:chOff x="4331216" y="6214067"/>
            <a:chExt cx="5384491" cy="52322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C9D23A6-6FC1-4CCD-8EE2-85D6CB526D9E}"/>
                </a:ext>
              </a:extLst>
            </p:cNvPr>
            <p:cNvSpPr txBox="1"/>
            <p:nvPr/>
          </p:nvSpPr>
          <p:spPr>
            <a:xfrm>
              <a:off x="4331216" y="6214067"/>
              <a:ext cx="5384491" cy="523220"/>
            </a:xfrm>
            <a:prstGeom prst="rect">
              <a:avLst/>
            </a:prstGeom>
            <a:noFill/>
            <a:ln w="28575">
              <a:solidFill>
                <a:srgbClr val="A5002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>
                  <a:solidFill>
                    <a:srgbClr val="C00000"/>
                  </a:solidFill>
                </a:rPr>
                <a:t>Improved feature extraction</a:t>
              </a:r>
            </a:p>
          </p:txBody>
        </p:sp>
        <p:sp>
          <p:nvSpPr>
            <p:cNvPr id="12" name="Star: 5 Points 11">
              <a:extLst>
                <a:ext uri="{FF2B5EF4-FFF2-40B4-BE49-F238E27FC236}">
                  <a16:creationId xmlns:a16="http://schemas.microsoft.com/office/drawing/2014/main" id="{2AA69B1A-1D62-447F-9EED-ACBBE5F80A6B}"/>
                </a:ext>
              </a:extLst>
            </p:cNvPr>
            <p:cNvSpPr/>
            <p:nvPr/>
          </p:nvSpPr>
          <p:spPr>
            <a:xfrm>
              <a:off x="4492874" y="6271354"/>
              <a:ext cx="500090" cy="444420"/>
            </a:xfrm>
            <a:prstGeom prst="star5">
              <a:avLst>
                <a:gd name="adj" fmla="val 28157"/>
                <a:gd name="hf" fmla="val 105146"/>
                <a:gd name="vf" fmla="val 11055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143638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FA64D-31A1-4DBB-A8EE-8733529B4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 Denoising via Atomic Norm Minimization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A1BC6-318D-4F48-A278-F06FD6A3C1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Problem formulation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0CBF53-DF26-4014-A1D0-8B0F64A6A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7809" y="6493564"/>
            <a:ext cx="2844800" cy="304800"/>
          </a:xfrm>
        </p:spPr>
        <p:txBody>
          <a:bodyPr/>
          <a:lstStyle/>
          <a:p>
            <a:pPr>
              <a:defRPr/>
            </a:pPr>
            <a:fld id="{20E4D4FD-26D2-4901-A64A-4E8092CC5CA5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D182A915-B29C-4EDC-ACB6-EC3E12EBB3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4505278"/>
              </p:ext>
            </p:extLst>
          </p:nvPr>
        </p:nvGraphicFramePr>
        <p:xfrm>
          <a:off x="2555143" y="2380545"/>
          <a:ext cx="7762350" cy="27112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219" name="Equation" r:id="rId4" imgW="2908080" imgH="1015920" progId="Equation.DSMT4">
                  <p:embed/>
                </p:oleObj>
              </mc:Choice>
              <mc:Fallback>
                <p:oleObj name="Equation" r:id="rId4" imgW="2908080" imgH="101592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D182A915-B29C-4EDC-ACB6-EC3E12EBB3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55143" y="2380545"/>
                        <a:ext cx="7762350" cy="27112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Arrow: Curved Right 6">
            <a:extLst>
              <a:ext uri="{FF2B5EF4-FFF2-40B4-BE49-F238E27FC236}">
                <a16:creationId xmlns:a16="http://schemas.microsoft.com/office/drawing/2014/main" id="{07D090F8-04B5-419A-9363-ECFF893E8ECD}"/>
              </a:ext>
            </a:extLst>
          </p:cNvPr>
          <p:cNvSpPr/>
          <p:nvPr/>
        </p:nvSpPr>
        <p:spPr>
          <a:xfrm>
            <a:off x="1483112" y="1725286"/>
            <a:ext cx="1072031" cy="236721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1FED3E-9B98-4B44-B753-97B448F37E66}"/>
              </a:ext>
            </a:extLst>
          </p:cNvPr>
          <p:cNvGrpSpPr/>
          <p:nvPr/>
        </p:nvGrpSpPr>
        <p:grpSpPr>
          <a:xfrm>
            <a:off x="832372" y="5148784"/>
            <a:ext cx="10970188" cy="724809"/>
            <a:chOff x="832372" y="5235283"/>
            <a:chExt cx="10970188" cy="72480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A4124E9-ABAB-430F-A00D-6F77B0531F89}"/>
                </a:ext>
              </a:extLst>
            </p:cNvPr>
            <p:cNvSpPr/>
            <p:nvPr/>
          </p:nvSpPr>
          <p:spPr>
            <a:xfrm>
              <a:off x="832372" y="5235283"/>
              <a:ext cx="10970188" cy="6858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9" name="Object 18">
                  <a:extLst>
                    <a:ext uri="{FF2B5EF4-FFF2-40B4-BE49-F238E27FC236}">
                      <a16:creationId xmlns:a16="http://schemas.microsoft.com/office/drawing/2014/main" id="{A93A3006-F2DB-462E-9CF7-F7CD61302111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57147492"/>
                    </p:ext>
                  </p:extLst>
                </p:nvPr>
              </p:nvGraphicFramePr>
              <p:xfrm>
                <a:off x="841327" y="5321092"/>
                <a:ext cx="2178408" cy="6390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77220" name="Equation" r:id="rId6" imgW="952200" imgH="279360" progId="Equation.DSMT4">
                        <p:embed/>
                      </p:oleObj>
                    </mc:Choice>
                    <mc:Fallback>
                      <p:oleObj name="Equation" r:id="rId6" imgW="952200" imgH="27936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7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841327" y="5321092"/>
                              <a:ext cx="2178408" cy="6390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19" name="Object 18">
                  <a:extLst>
                    <a:ext uri="{FF2B5EF4-FFF2-40B4-BE49-F238E27FC236}">
                      <a16:creationId xmlns:a16="http://schemas.microsoft.com/office/drawing/2014/main" id="{A93A3006-F2DB-462E-9CF7-F7CD61302111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57147492"/>
                    </p:ext>
                  </p:extLst>
                </p:nvPr>
              </p:nvGraphicFramePr>
              <p:xfrm>
                <a:off x="841327" y="5321092"/>
                <a:ext cx="2178408" cy="6390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77136" name="Equation" r:id="rId10" imgW="952200" imgH="279360" progId="Equation.DSMT4">
                        <p:embed/>
                      </p:oleObj>
                    </mc:Choice>
                    <mc:Fallback>
                      <p:oleObj name="Equation" r:id="rId10" imgW="952200" imgH="27936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1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841327" y="5321092"/>
                              <a:ext cx="2178408" cy="6390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3EC883EC-13ED-4FDC-B33B-C291B8098A00}"/>
                    </a:ext>
                  </a:extLst>
                </p:cNvPr>
                <p:cNvSpPr txBox="1"/>
                <p:nvPr/>
              </p:nvSpPr>
              <p:spPr>
                <a:xfrm>
                  <a:off x="3001313" y="5364512"/>
                  <a:ext cx="817067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/>
                    <a:t>Hankel matrix obtained from </a:t>
                  </a:r>
                  <a:r>
                    <a:rPr lang="en-US" sz="2400" dirty="0">
                      <a:solidFill>
                        <a:srgbClr val="FF0000"/>
                      </a:solidFill>
                    </a:rPr>
                    <a:t>noisy IAF slice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a14:m>
                  <a:r>
                    <a:rPr lang="en-US" sz="2400" dirty="0">
                      <a:solidFill>
                        <a:srgbClr val="FF0000"/>
                      </a:solidFill>
                    </a:rPr>
                    <a:t> </a:t>
                  </a:r>
                  <a:r>
                    <a:rPr lang="en-US" sz="2400" dirty="0"/>
                    <a:t>(observed)</a:t>
                  </a: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3EC883EC-13ED-4FDC-B33B-C291B8098A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1313" y="5364512"/>
                  <a:ext cx="8170674" cy="461665"/>
                </a:xfrm>
                <a:prstGeom prst="rect">
                  <a:avLst/>
                </a:prstGeom>
                <a:blipFill>
                  <a:blip r:embed="rId12"/>
                  <a:stretch>
                    <a:fillRect l="-1119" t="-9211" b="-30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5660CE7-7E06-4BF9-90E6-4D9AA460A4CD}"/>
              </a:ext>
            </a:extLst>
          </p:cNvPr>
          <p:cNvGrpSpPr/>
          <p:nvPr/>
        </p:nvGrpSpPr>
        <p:grpSpPr>
          <a:xfrm>
            <a:off x="2555143" y="1212037"/>
            <a:ext cx="6515900" cy="1133200"/>
            <a:chOff x="2555143" y="1212037"/>
            <a:chExt cx="6515900" cy="1133200"/>
          </a:xfrm>
        </p:grpSpPr>
        <p:graphicFrame>
          <p:nvGraphicFramePr>
            <p:cNvPr id="8" name="Object 7">
              <a:extLst>
                <a:ext uri="{FF2B5EF4-FFF2-40B4-BE49-F238E27FC236}">
                  <a16:creationId xmlns:a16="http://schemas.microsoft.com/office/drawing/2014/main" id="{785EBB90-36FF-4A0F-8BAA-5FB84D94FB7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7213480"/>
                </p:ext>
              </p:extLst>
            </p:nvPr>
          </p:nvGraphicFramePr>
          <p:xfrm>
            <a:off x="2555143" y="1212037"/>
            <a:ext cx="6515900" cy="1133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221" name="Equation" r:id="rId13" imgW="2336760" imgH="406080" progId="Equation.DSMT4">
                    <p:embed/>
                  </p:oleObj>
                </mc:Choice>
                <mc:Fallback>
                  <p:oleObj name="Equation" r:id="rId13" imgW="2336760" imgH="406080" progId="Equation.DSMT4">
                    <p:embed/>
                    <p:pic>
                      <p:nvPicPr>
                        <p:cNvPr id="8" name="Object 7">
                          <a:extLst>
                            <a:ext uri="{FF2B5EF4-FFF2-40B4-BE49-F238E27FC236}">
                              <a16:creationId xmlns:a16="http://schemas.microsoft.com/office/drawing/2014/main" id="{785EBB90-36FF-4A0F-8BAA-5FB84D94FB7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2555143" y="1212037"/>
                          <a:ext cx="6515900" cy="1133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04679B9-65CA-4BFC-89C1-1B6A09D36295}"/>
                </a:ext>
              </a:extLst>
            </p:cNvPr>
            <p:cNvSpPr/>
            <p:nvPr/>
          </p:nvSpPr>
          <p:spPr>
            <a:xfrm>
              <a:off x="5445104" y="1410589"/>
              <a:ext cx="498495" cy="73598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70A2741-67FB-488F-B3AC-ABB4D356E9D4}"/>
                </a:ext>
              </a:extLst>
            </p:cNvPr>
            <p:cNvSpPr/>
            <p:nvPr/>
          </p:nvSpPr>
          <p:spPr>
            <a:xfrm>
              <a:off x="6300762" y="1420109"/>
              <a:ext cx="612993" cy="735980"/>
            </a:xfrm>
            <a:prstGeom prst="rect">
              <a:avLst/>
            </a:prstGeom>
            <a:noFill/>
            <a:ln w="1905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4FE392C-794F-4965-B983-84F14406096B}"/>
                </a:ext>
              </a:extLst>
            </p:cNvPr>
            <p:cNvSpPr/>
            <p:nvPr/>
          </p:nvSpPr>
          <p:spPr>
            <a:xfrm>
              <a:off x="8073483" y="1430657"/>
              <a:ext cx="612993" cy="675252"/>
            </a:xfrm>
            <a:prstGeom prst="rect">
              <a:avLst/>
            </a:prstGeom>
            <a:noFill/>
            <a:ln w="1905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4B8E071-57F7-4FE8-A2B7-02D0B6ECFB7C}"/>
              </a:ext>
            </a:extLst>
          </p:cNvPr>
          <p:cNvGrpSpPr/>
          <p:nvPr/>
        </p:nvGrpSpPr>
        <p:grpSpPr>
          <a:xfrm>
            <a:off x="832372" y="6028337"/>
            <a:ext cx="11790548" cy="754356"/>
            <a:chOff x="823957" y="6018488"/>
            <a:chExt cx="11790548" cy="754356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4821D91-7AE4-4B21-9D2B-E2BBD587BCDE}"/>
                </a:ext>
              </a:extLst>
            </p:cNvPr>
            <p:cNvSpPr/>
            <p:nvPr/>
          </p:nvSpPr>
          <p:spPr>
            <a:xfrm>
              <a:off x="841327" y="6018488"/>
              <a:ext cx="10970188" cy="754356"/>
            </a:xfrm>
            <a:prstGeom prst="rect">
              <a:avLst/>
            </a:prstGeom>
            <a:noFill/>
            <a:ln w="1905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DEA094CA-33EA-4AF3-BA35-C9CB7F64923F}"/>
                    </a:ext>
                  </a:extLst>
                </p:cNvPr>
                <p:cNvSpPr txBox="1"/>
                <p:nvPr/>
              </p:nvSpPr>
              <p:spPr>
                <a:xfrm>
                  <a:off x="3001313" y="6175092"/>
                  <a:ext cx="9613192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/>
                    <a:t>Hankel matrix obtained from </a:t>
                  </a:r>
                  <a:r>
                    <a:rPr lang="en-US" sz="2400" dirty="0">
                      <a:solidFill>
                        <a:srgbClr val="00B050"/>
                      </a:solidFill>
                    </a:rPr>
                    <a:t>clean IAF slice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a14:m>
                  <a:r>
                    <a:rPr lang="en-US" sz="2400" dirty="0"/>
                    <a:t> (to be estimated)</a:t>
                  </a: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DEA094CA-33EA-4AF3-BA35-C9CB7F6492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1313" y="6175092"/>
                  <a:ext cx="9613192" cy="461665"/>
                </a:xfrm>
                <a:prstGeom prst="rect">
                  <a:avLst/>
                </a:prstGeom>
                <a:blipFill>
                  <a:blip r:embed="rId15"/>
                  <a:stretch>
                    <a:fillRect l="-1015" t="-9333" b="-32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4" name="Object 3">
                  <a:extLst>
                    <a:ext uri="{FF2B5EF4-FFF2-40B4-BE49-F238E27FC236}">
                      <a16:creationId xmlns:a16="http://schemas.microsoft.com/office/drawing/2014/main" id="{BE69BDC7-B98A-479F-9688-B2447E951E73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843916099"/>
                    </p:ext>
                  </p:extLst>
                </p:nvPr>
              </p:nvGraphicFramePr>
              <p:xfrm>
                <a:off x="823957" y="6127832"/>
                <a:ext cx="2178408" cy="614423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77222" name="Equation" r:id="rId16" imgW="990360" imgH="279360" progId="Equation.DSMT4">
                        <p:embed/>
                      </p:oleObj>
                    </mc:Choice>
                    <mc:Fallback>
                      <p:oleObj name="Equation" r:id="rId16" imgW="990360" imgH="27936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7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823957" y="6127832"/>
                              <a:ext cx="2178408" cy="614423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4" name="Object 3">
                  <a:extLst>
                    <a:ext uri="{FF2B5EF4-FFF2-40B4-BE49-F238E27FC236}">
                      <a16:creationId xmlns:a16="http://schemas.microsoft.com/office/drawing/2014/main" id="{BE69BDC7-B98A-479F-9688-B2447E951E73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843916099"/>
                    </p:ext>
                  </p:extLst>
                </p:nvPr>
              </p:nvGraphicFramePr>
              <p:xfrm>
                <a:off x="823957" y="6127832"/>
                <a:ext cx="2178408" cy="614423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77138" name="Equation" r:id="rId18" imgW="990360" imgH="279360" progId="Equation.DSMT4">
                        <p:embed/>
                      </p:oleObj>
                    </mc:Choice>
                    <mc:Fallback>
                      <p:oleObj name="Equation" r:id="rId18" imgW="990360" imgH="27936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9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823957" y="6127832"/>
                              <a:ext cx="2178408" cy="614423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</p:spTree>
    <p:extLst>
      <p:ext uri="{BB962C8B-B14F-4D97-AF65-F5344CB8AC3E}">
        <p14:creationId xmlns:p14="http://schemas.microsoft.com/office/powerpoint/2010/main" val="21790133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382F5-28E3-412D-88FF-8C4AED8F4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Setting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034CB5-F82B-45F5-89CB-0FA8F860766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25000"/>
                  </a:lnSpc>
                </a:pPr>
                <a:r>
                  <a:rPr lang="en-US" dirty="0"/>
                  <a:t>P2 Code signal</a:t>
                </a:r>
              </a:p>
              <a:p>
                <a:pPr>
                  <a:lnSpc>
                    <a:spcPct val="125000"/>
                  </a:lnSpc>
                </a:pPr>
                <a:endParaRPr lang="en-US" dirty="0"/>
              </a:p>
              <a:p>
                <a:pPr>
                  <a:lnSpc>
                    <a:spcPct val="125000"/>
                  </a:lnSpc>
                </a:pPr>
                <a:endParaRPr lang="en-US" dirty="0"/>
              </a:p>
              <a:p>
                <a:pPr>
                  <a:lnSpc>
                    <a:spcPct val="125000"/>
                  </a:lnSpc>
                </a:pPr>
                <a:r>
                  <a:rPr lang="en-US" dirty="0"/>
                  <a:t>Number of phase M: 6</a:t>
                </a:r>
              </a:p>
              <a:p>
                <a:pPr>
                  <a:lnSpc>
                    <a:spcPct val="125000"/>
                  </a:lnSpc>
                </a:pPr>
                <a:r>
                  <a:rPr lang="en-US" dirty="0"/>
                  <a:t>Cycles per phase code: 1</a:t>
                </a:r>
              </a:p>
              <a:p>
                <a:pPr>
                  <a:lnSpc>
                    <a:spcPct val="125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𝑠𝑎𝑚𝑝𝑙𝑒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: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4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𝑐𝑎𝑟𝑟𝑖𝑒𝑟</m:t>
                        </m:r>
                      </m:sub>
                    </m:sSub>
                  </m:oMath>
                </a14:m>
                <a:endParaRPr lang="en-US" dirty="0"/>
              </a:p>
              <a:p>
                <a:pPr>
                  <a:lnSpc>
                    <a:spcPct val="125000"/>
                  </a:lnSpc>
                </a:pPr>
                <a:r>
                  <a:rPr lang="en-US" dirty="0"/>
                  <a:t>Input signal to noise ratio (SNR): 0 dB</a:t>
                </a:r>
              </a:p>
              <a:p>
                <a:pPr>
                  <a:lnSpc>
                    <a:spcPct val="125000"/>
                  </a:lnSpc>
                </a:pPr>
                <a:endParaRPr lang="en-US" dirty="0"/>
              </a:p>
              <a:p>
                <a:pPr>
                  <a:lnSpc>
                    <a:spcPct val="125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034CB5-F82B-45F5-89CB-0FA8F860766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1260" t="-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A305F1-C477-4B50-9D92-CB8CC041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7809" y="6493564"/>
            <a:ext cx="2844800" cy="304800"/>
          </a:xfrm>
        </p:spPr>
        <p:txBody>
          <a:bodyPr/>
          <a:lstStyle/>
          <a:p>
            <a:pPr>
              <a:defRPr/>
            </a:pPr>
            <a:fld id="{20E4D4FD-26D2-4901-A64A-4E8092CC5CA5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E85DB6A4-0858-41CB-941D-8ACBBF8687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2990405"/>
              </p:ext>
            </p:extLst>
          </p:nvPr>
        </p:nvGraphicFramePr>
        <p:xfrm>
          <a:off x="1460314" y="1516063"/>
          <a:ext cx="9271372" cy="11406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87" name="Equation" r:id="rId6" imgW="3200400" imgH="393480" progId="Equation.DSMT4">
                  <p:embed/>
                </p:oleObj>
              </mc:Choice>
              <mc:Fallback>
                <p:oleObj name="Equation" r:id="rId6" imgW="32004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60314" y="1516063"/>
                        <a:ext cx="9271372" cy="11406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398299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1F7B2-25D1-4F76-A824-9693A0DFC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Results: P2 Code Signal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ED23C2-5837-4316-B36B-DE9964F8361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352209" y="6493564"/>
            <a:ext cx="57912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7FA1E8-FBB9-417F-8A48-28CAE9C15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7809" y="6493564"/>
            <a:ext cx="2844800" cy="304800"/>
          </a:xfrm>
        </p:spPr>
        <p:txBody>
          <a:bodyPr/>
          <a:lstStyle/>
          <a:p>
            <a:pPr>
              <a:defRPr/>
            </a:pPr>
            <a:fld id="{20E4D4FD-26D2-4901-A64A-4E8092CC5CA5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790D4A-53E9-4FD1-AE91-20E3D945E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1396" y="1370566"/>
            <a:ext cx="2926080" cy="21945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8064C4-20B3-48C7-B0CD-22BC479F7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9226" y="1392786"/>
            <a:ext cx="2926080" cy="21945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FC49BB-EE28-4A6C-882A-C26679266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0109" y="1380315"/>
            <a:ext cx="2926080" cy="21945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5C7567-675F-44B6-B0F9-F520FAF3F3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1656" y="1392786"/>
            <a:ext cx="2926080" cy="21945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9BDAD6-A4BB-4DC7-A151-0730271805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6796" y="4043172"/>
            <a:ext cx="2926080" cy="21945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CD84AB-E033-496C-BAB0-223C652DA3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9226" y="4055643"/>
            <a:ext cx="2926080" cy="21945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32B6D4-8D85-492C-9120-75D2D26C8E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61656" y="4009694"/>
            <a:ext cx="2926080" cy="2194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CA4EA0-8956-46FD-B3B1-DADF53B5B68B}"/>
              </a:ext>
            </a:extLst>
          </p:cNvPr>
          <p:cNvSpPr txBox="1"/>
          <p:nvPr/>
        </p:nvSpPr>
        <p:spPr>
          <a:xfrm>
            <a:off x="2268274" y="908758"/>
            <a:ext cx="165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Waveform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095C36-AF60-4B0D-861C-D07942167CE6}"/>
              </a:ext>
            </a:extLst>
          </p:cNvPr>
          <p:cNvSpPr txBox="1"/>
          <p:nvPr/>
        </p:nvSpPr>
        <p:spPr>
          <a:xfrm>
            <a:off x="495300" y="1950652"/>
            <a:ext cx="114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99CC00"/>
                </a:solidFill>
              </a:rPr>
              <a:t>No</a:t>
            </a:r>
          </a:p>
          <a:p>
            <a:pPr algn="ctr"/>
            <a:r>
              <a:rPr lang="en-US" sz="2400" dirty="0">
                <a:solidFill>
                  <a:srgbClr val="99CC00"/>
                </a:solidFill>
              </a:rPr>
              <a:t> noise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BBF728-3096-4860-988F-A90BBDA5F937}"/>
              </a:ext>
            </a:extLst>
          </p:cNvPr>
          <p:cNvSpPr txBox="1"/>
          <p:nvPr/>
        </p:nvSpPr>
        <p:spPr>
          <a:xfrm>
            <a:off x="4828245" y="903478"/>
            <a:ext cx="165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IAF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46B33D-04B9-4DFB-8826-0E129C48F0C0}"/>
              </a:ext>
            </a:extLst>
          </p:cNvPr>
          <p:cNvSpPr txBox="1"/>
          <p:nvPr/>
        </p:nvSpPr>
        <p:spPr>
          <a:xfrm>
            <a:off x="7352857" y="853519"/>
            <a:ext cx="165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WVD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5C94CD-57FF-4B15-97C0-F6D8067F2FEE}"/>
              </a:ext>
            </a:extLst>
          </p:cNvPr>
          <p:cNvSpPr txBox="1"/>
          <p:nvPr/>
        </p:nvSpPr>
        <p:spPr>
          <a:xfrm>
            <a:off x="10253068" y="891594"/>
            <a:ext cx="165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CWD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62D114-E2F6-4B98-A6F8-A0B0335B07B4}"/>
              </a:ext>
            </a:extLst>
          </p:cNvPr>
          <p:cNvSpPr txBox="1"/>
          <p:nvPr/>
        </p:nvSpPr>
        <p:spPr>
          <a:xfrm>
            <a:off x="495300" y="4601038"/>
            <a:ext cx="114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0dB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SNR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655AF6E-C14A-4D69-B393-75012DF8A3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020" y="4065278"/>
            <a:ext cx="2926080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326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228DC-71B9-4E47-874C-9F8BE0149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Results: P2 Code Signal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B7BC7D-430E-4F62-9EB3-F204123AD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7809" y="6493564"/>
            <a:ext cx="2844800" cy="304800"/>
          </a:xfrm>
        </p:spPr>
        <p:txBody>
          <a:bodyPr/>
          <a:lstStyle/>
          <a:p>
            <a:pPr>
              <a:defRPr/>
            </a:pPr>
            <a:fld id="{20E4D4FD-26D2-4901-A64A-4E8092CC5CA5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B9ED47-8A71-42F9-9C67-AAEB2679B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033" y="943496"/>
            <a:ext cx="3657600" cy="2743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B2A0C-7D42-4BD5-AE81-5C68C4981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8759" y="1039579"/>
            <a:ext cx="3657600" cy="2743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3D879A-1B81-49C1-813B-460F4F3B3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8461" y="1012357"/>
            <a:ext cx="3657600" cy="2743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0FE4D4-A629-4176-A9CE-7F40868168B6}"/>
              </a:ext>
            </a:extLst>
          </p:cNvPr>
          <p:cNvSpPr txBox="1"/>
          <p:nvPr/>
        </p:nvSpPr>
        <p:spPr>
          <a:xfrm>
            <a:off x="1511042" y="3981358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Denoised IAF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ECA26C-D289-449C-A34B-B889EC4EF59C}"/>
              </a:ext>
            </a:extLst>
          </p:cNvPr>
          <p:cNvSpPr txBox="1"/>
          <p:nvPr/>
        </p:nvSpPr>
        <p:spPr>
          <a:xfrm>
            <a:off x="5235096" y="3981358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Denoised CWD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0A6BE5-3EAA-4973-A03B-BCAB7E6AF527}"/>
              </a:ext>
            </a:extLst>
          </p:cNvPr>
          <p:cNvSpPr txBox="1"/>
          <p:nvPr/>
        </p:nvSpPr>
        <p:spPr>
          <a:xfrm>
            <a:off x="7969638" y="3981358"/>
            <a:ext cx="4355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Proposed TFR </a:t>
            </a:r>
          </a:p>
          <a:p>
            <a:pPr algn="ctr"/>
            <a:r>
              <a:rPr lang="en-US" sz="2400" dirty="0"/>
              <a:t>(Atomic nom + CWD +OMP)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38767B-8CED-44BA-8A91-65CA118A1EA7}"/>
              </a:ext>
            </a:extLst>
          </p:cNvPr>
          <p:cNvSpPr txBox="1"/>
          <p:nvPr/>
        </p:nvSpPr>
        <p:spPr>
          <a:xfrm>
            <a:off x="1005737" y="5038156"/>
            <a:ext cx="108209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Proposed method not only mitigates </a:t>
            </a:r>
            <a:r>
              <a:rPr lang="en-US" sz="2800" dirty="0">
                <a:solidFill>
                  <a:srgbClr val="FF0000"/>
                </a:solidFill>
              </a:rPr>
              <a:t>the effects of the noise</a:t>
            </a:r>
            <a:r>
              <a:rPr lang="en-US" sz="2800" dirty="0"/>
              <a:t>, but also provides a </a:t>
            </a:r>
            <a:r>
              <a:rPr lang="en-US" sz="2800" dirty="0">
                <a:solidFill>
                  <a:srgbClr val="FF0000"/>
                </a:solidFill>
              </a:rPr>
              <a:t>high-resolution TFR</a:t>
            </a:r>
            <a:r>
              <a:rPr lang="en-US" sz="2800" dirty="0"/>
              <a:t>, thereby signiﬁcantly improving the feature representation of the radar signals. </a:t>
            </a:r>
          </a:p>
        </p:txBody>
      </p:sp>
    </p:spTree>
    <p:extLst>
      <p:ext uri="{BB962C8B-B14F-4D97-AF65-F5344CB8AC3E}">
        <p14:creationId xmlns:p14="http://schemas.microsoft.com/office/powerpoint/2010/main" val="17058962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E640A-6628-483B-8092-1D88DE13F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Results: Waveform Recognition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8FAFD2-442C-4F69-B523-67B144B44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7809" y="6493564"/>
            <a:ext cx="2844800" cy="304800"/>
          </a:xfrm>
        </p:spPr>
        <p:txBody>
          <a:bodyPr/>
          <a:lstStyle/>
          <a:p>
            <a:pPr>
              <a:defRPr/>
            </a:pPr>
            <a:fld id="{20E4D4FD-26D2-4901-A64A-4E8092CC5CA5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C92943-C934-4D5B-BC76-8BE04814A8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973"/>
          <a:stretch/>
        </p:blipFill>
        <p:spPr>
          <a:xfrm>
            <a:off x="2185620" y="1353961"/>
            <a:ext cx="7820760" cy="44421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2F5F4D-0E64-460D-8C4E-D95C3D2D0F57}"/>
              </a:ext>
            </a:extLst>
          </p:cNvPr>
          <p:cNvSpPr txBox="1"/>
          <p:nvPr/>
        </p:nvSpPr>
        <p:spPr>
          <a:xfrm>
            <a:off x="1636712" y="818259"/>
            <a:ext cx="8842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TABLE. List of the parameters of simulated signals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1C17F6-73C2-4204-BC18-630593D14803}"/>
              </a:ext>
            </a:extLst>
          </p:cNvPr>
          <p:cNvSpPr txBox="1"/>
          <p:nvPr/>
        </p:nvSpPr>
        <p:spPr>
          <a:xfrm>
            <a:off x="2260600" y="5775528"/>
            <a:ext cx="78861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1000 samples (input SNR = 0dB) for each class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75% for training</a:t>
            </a:r>
            <a:r>
              <a:rPr lang="en-US" sz="2800" dirty="0"/>
              <a:t>, </a:t>
            </a:r>
            <a:r>
              <a:rPr lang="en-US" sz="2800" dirty="0">
                <a:solidFill>
                  <a:srgbClr val="00B050"/>
                </a:solidFill>
              </a:rPr>
              <a:t>25% for testing</a:t>
            </a:r>
          </a:p>
        </p:txBody>
      </p:sp>
    </p:spTree>
    <p:extLst>
      <p:ext uri="{BB962C8B-B14F-4D97-AF65-F5344CB8AC3E}">
        <p14:creationId xmlns:p14="http://schemas.microsoft.com/office/powerpoint/2010/main" val="16133496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F8B94-AC75-49D2-B169-786801682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Results: Waveform Recognition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538270-9576-49A6-AA49-7D71927ED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7809" y="6493564"/>
            <a:ext cx="2844800" cy="304800"/>
          </a:xfrm>
        </p:spPr>
        <p:txBody>
          <a:bodyPr/>
          <a:lstStyle/>
          <a:p>
            <a:pPr>
              <a:defRPr/>
            </a:pPr>
            <a:fld id="{20E4D4FD-26D2-4901-A64A-4E8092CC5CA5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5103AD-A8F2-47AA-8DB8-6A0C6C4E47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101"/>
          <a:stretch/>
        </p:blipFill>
        <p:spPr>
          <a:xfrm>
            <a:off x="2171700" y="1638300"/>
            <a:ext cx="8458200" cy="47629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1F9753-33CF-4F53-9BB5-4D351060183E}"/>
              </a:ext>
            </a:extLst>
          </p:cNvPr>
          <p:cNvSpPr txBox="1"/>
          <p:nvPr/>
        </p:nvSpPr>
        <p:spPr>
          <a:xfrm>
            <a:off x="2171700" y="963104"/>
            <a:ext cx="845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TABLE. List of the parameters of the CNN structure </a:t>
            </a:r>
          </a:p>
        </p:txBody>
      </p:sp>
    </p:spTree>
    <p:extLst>
      <p:ext uri="{BB962C8B-B14F-4D97-AF65-F5344CB8AC3E}">
        <p14:creationId xmlns:p14="http://schemas.microsoft.com/office/powerpoint/2010/main" val="29911258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D30B-A98B-4DCB-9647-9406E9006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Results: Waveform Recognition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FB1134A-54A1-4F78-A2AA-9CE4EF9924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16196" y="766694"/>
            <a:ext cx="4572000" cy="409665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1C28DB-DAAB-42BA-8785-BE0EE34937A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352209" y="6493564"/>
            <a:ext cx="57912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4720E1-9FF8-433B-8A74-963CF5468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7809" y="6493564"/>
            <a:ext cx="2844800" cy="304800"/>
          </a:xfrm>
        </p:spPr>
        <p:txBody>
          <a:bodyPr/>
          <a:lstStyle/>
          <a:p>
            <a:pPr>
              <a:defRPr/>
            </a:pPr>
            <a:fld id="{20E4D4FD-26D2-4901-A64A-4E8092CC5CA5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C4D5B3-2938-49F6-B921-BA5726A31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604" y="766694"/>
            <a:ext cx="4572000" cy="43446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4E0135-553D-43E9-8F1A-A85FCAE93558}"/>
              </a:ext>
            </a:extLst>
          </p:cNvPr>
          <p:cNvSpPr txBox="1"/>
          <p:nvPr/>
        </p:nvSpPr>
        <p:spPr>
          <a:xfrm>
            <a:off x="1917700" y="4954960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CWD-based TFR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DC26F0-620D-42CD-A17D-1F618B9DF052}"/>
              </a:ext>
            </a:extLst>
          </p:cNvPr>
          <p:cNvSpPr txBox="1"/>
          <p:nvPr/>
        </p:nvSpPr>
        <p:spPr>
          <a:xfrm>
            <a:off x="6731000" y="4954960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Proposed TFR </a:t>
            </a:r>
          </a:p>
          <a:p>
            <a:pPr algn="ctr"/>
            <a:r>
              <a:rPr lang="en-US" sz="2400" dirty="0">
                <a:solidFill>
                  <a:srgbClr val="00B050"/>
                </a:solidFill>
              </a:rPr>
              <a:t>(Atomic nom + CWD +OMP)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26C693-D1C3-47B1-8129-F174B5161EC3}"/>
              </a:ext>
            </a:extLst>
          </p:cNvPr>
          <p:cNvSpPr txBox="1"/>
          <p:nvPr/>
        </p:nvSpPr>
        <p:spPr>
          <a:xfrm>
            <a:off x="856034" y="5692525"/>
            <a:ext cx="1094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Proposed method helps to improve average classification accuracy from </a:t>
            </a:r>
            <a:r>
              <a:rPr lang="en-US" sz="2800" dirty="0">
                <a:solidFill>
                  <a:srgbClr val="FF0000"/>
                </a:solidFill>
              </a:rPr>
              <a:t>90.24%</a:t>
            </a:r>
            <a:r>
              <a:rPr lang="en-US" sz="2800" dirty="0"/>
              <a:t> to </a:t>
            </a:r>
            <a:r>
              <a:rPr lang="en-US" sz="2800" dirty="0">
                <a:solidFill>
                  <a:srgbClr val="00B050"/>
                </a:solidFill>
              </a:rPr>
              <a:t>97.76%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6762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0ED92-CA42-4FEE-BC18-3E27647E1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8EDF23-DCE1-4DCC-AEDA-41CBB562B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E4D4FD-26D2-4901-A64A-4E8092CC5CA5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222058C-2E70-4B38-B337-519CB41909C2}"/>
              </a:ext>
            </a:extLst>
          </p:cNvPr>
          <p:cNvGrpSpPr/>
          <p:nvPr/>
        </p:nvGrpSpPr>
        <p:grpSpPr>
          <a:xfrm>
            <a:off x="702528" y="789155"/>
            <a:ext cx="11273831" cy="5279689"/>
            <a:chOff x="702528" y="568713"/>
            <a:chExt cx="11273831" cy="5279689"/>
          </a:xfrm>
        </p:grpSpPr>
        <p:graphicFrame>
          <p:nvGraphicFramePr>
            <p:cNvPr id="17" name="Diagram 16">
              <a:extLst>
                <a:ext uri="{FF2B5EF4-FFF2-40B4-BE49-F238E27FC236}">
                  <a16:creationId xmlns:a16="http://schemas.microsoft.com/office/drawing/2014/main" id="{82FDB370-C52B-4881-A1DF-58F9EAD5198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819106762"/>
                </p:ext>
              </p:extLst>
            </p:nvPr>
          </p:nvGraphicFramePr>
          <p:xfrm>
            <a:off x="702528" y="568713"/>
            <a:ext cx="11273831" cy="527968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5507533-9983-4F9C-BF8A-8D1DF7CBE500}"/>
                </a:ext>
              </a:extLst>
            </p:cNvPr>
            <p:cNvSpPr/>
            <p:nvPr/>
          </p:nvSpPr>
          <p:spPr>
            <a:xfrm>
              <a:off x="8068962" y="2794606"/>
              <a:ext cx="2236574" cy="10997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041609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3B252-9665-4664-92C9-AB032FD32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A3926-6406-4BE7-84EB-31EEB97553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25000"/>
              </a:lnSpc>
            </a:pPr>
            <a:r>
              <a:rPr lang="en-US" dirty="0"/>
              <a:t>Develop a </a:t>
            </a:r>
            <a:r>
              <a:rPr lang="en-US" dirty="0">
                <a:solidFill>
                  <a:srgbClr val="FF0000"/>
                </a:solidFill>
              </a:rPr>
              <a:t>more general </a:t>
            </a:r>
            <a:r>
              <a:rPr lang="en-US" dirty="0"/>
              <a:t>and effective </a:t>
            </a:r>
            <a:r>
              <a:rPr lang="en-US" dirty="0">
                <a:solidFill>
                  <a:srgbClr val="FF0000"/>
                </a:solidFill>
              </a:rPr>
              <a:t>pre-processing </a:t>
            </a:r>
            <a:r>
              <a:rPr lang="en-US" dirty="0"/>
              <a:t>algorithm for radar waveform recognition</a:t>
            </a:r>
          </a:p>
          <a:p>
            <a:pPr marL="228600" indent="114300" algn="just">
              <a:lnSpc>
                <a:spcPct val="125000"/>
              </a:lnSpc>
            </a:pPr>
            <a:r>
              <a:rPr lang="en-US" sz="2800" dirty="0"/>
              <a:t> </a:t>
            </a:r>
            <a:r>
              <a:rPr lang="en-US" dirty="0"/>
              <a:t>Explore the ALOHA-based IAF denoising algorithm</a:t>
            </a:r>
          </a:p>
          <a:p>
            <a:pPr marL="228600" indent="114300">
              <a:lnSpc>
                <a:spcPct val="125000"/>
              </a:lnSpc>
            </a:pPr>
            <a:r>
              <a:rPr lang="en-US" dirty="0"/>
              <a:t> Utilize the data independent kernel</a:t>
            </a:r>
          </a:p>
          <a:p>
            <a:pPr marL="228600" indent="114300">
              <a:lnSpc>
                <a:spcPct val="125000"/>
              </a:lnSpc>
            </a:pPr>
            <a:endParaRPr lang="en-US" sz="2800" dirty="0"/>
          </a:p>
          <a:p>
            <a:pPr algn="just">
              <a:lnSpc>
                <a:spcPct val="125000"/>
              </a:lnSpc>
            </a:pPr>
            <a:r>
              <a:rPr lang="en-US" dirty="0"/>
              <a:t>Explore </a:t>
            </a:r>
            <a:r>
              <a:rPr lang="en-US" dirty="0">
                <a:solidFill>
                  <a:srgbClr val="FF0000"/>
                </a:solidFill>
              </a:rPr>
              <a:t>other state-of-the-art deep learning techniques </a:t>
            </a:r>
            <a:r>
              <a:rPr lang="en-US" dirty="0"/>
              <a:t>such as residual network (</a:t>
            </a:r>
            <a:r>
              <a:rPr lang="en-US" dirty="0" err="1"/>
              <a:t>ResNet</a:t>
            </a:r>
            <a:r>
              <a:rPr lang="en-US" dirty="0"/>
              <a:t>) to further illustrate the effectiveness of the proposed pre-processing algorithms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BAFD1B-9A26-4C16-A2F7-7CE19AE3A62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352209" y="6493564"/>
            <a:ext cx="57912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B2FF5-A236-4939-BB0D-FC8CA5B11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7809" y="6493564"/>
            <a:ext cx="2844800" cy="304800"/>
          </a:xfrm>
        </p:spPr>
        <p:txBody>
          <a:bodyPr/>
          <a:lstStyle/>
          <a:p>
            <a:pPr>
              <a:defRPr/>
            </a:pPr>
            <a:fld id="{20E4D4FD-26D2-4901-A64A-4E8092CC5CA5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65561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8FB76-D125-44D0-B6FE-E3559F160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0E4519-14E5-4D05-8283-22B0961D375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352209" y="6493564"/>
            <a:ext cx="57912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8E7B69-D2E8-4F98-8429-8F45ABD0C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7809" y="6493564"/>
            <a:ext cx="2844800" cy="304800"/>
          </a:xfrm>
        </p:spPr>
        <p:txBody>
          <a:bodyPr/>
          <a:lstStyle/>
          <a:p>
            <a:pPr>
              <a:defRPr/>
            </a:pPr>
            <a:fld id="{20E4D4FD-26D2-4901-A64A-4E8092CC5CA5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A1DBB7-578F-4F75-BEEA-6FABF9C60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747" y="1614121"/>
            <a:ext cx="11093612" cy="44601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A808B7-7DF7-4ED3-8FFF-9F764C89F313}"/>
              </a:ext>
            </a:extLst>
          </p:cNvPr>
          <p:cNvSpPr txBox="1"/>
          <p:nvPr/>
        </p:nvSpPr>
        <p:spPr>
          <a:xfrm>
            <a:off x="3644900" y="944840"/>
            <a:ext cx="637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TABLE. Timeline for future work</a:t>
            </a:r>
          </a:p>
        </p:txBody>
      </p:sp>
    </p:spTree>
    <p:extLst>
      <p:ext uri="{BB962C8B-B14F-4D97-AF65-F5344CB8AC3E}">
        <p14:creationId xmlns:p14="http://schemas.microsoft.com/office/powerpoint/2010/main" val="19318446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89A78-298E-484A-81EE-659890D58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EB27A-FC85-4EA3-8EF2-0CE70B700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035" y="795904"/>
            <a:ext cx="10094464" cy="5494791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I have mainly worked on the following projects: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b="1" dirty="0"/>
              <a:t>Sparsity based time-frequency analysis</a:t>
            </a:r>
          </a:p>
          <a:p>
            <a:pPr indent="169863">
              <a:buFont typeface="Wingdings" panose="05000000000000000000" pitchFamily="2" charset="2"/>
              <a:buChar char="§"/>
            </a:pPr>
            <a:r>
              <a:rPr lang="en-US" sz="2800" dirty="0"/>
              <a:t> </a:t>
            </a:r>
            <a:r>
              <a:rPr lang="en-US" sz="2800" b="1" dirty="0">
                <a:solidFill>
                  <a:srgbClr val="00B050"/>
                </a:solidFill>
              </a:rPr>
              <a:t>Accepted</a:t>
            </a:r>
            <a:r>
              <a:rPr lang="en-US" sz="2800" dirty="0"/>
              <a:t>: 1 Journal Paper, 1 Conference Paper</a:t>
            </a:r>
          </a:p>
          <a:p>
            <a:pPr indent="169863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b="1" dirty="0">
                <a:solidFill>
                  <a:srgbClr val="0070C0"/>
                </a:solidFill>
              </a:rPr>
              <a:t>Under Review</a:t>
            </a:r>
            <a:r>
              <a:rPr lang="en-US" sz="2800" dirty="0"/>
              <a:t>: 1 Journal Paper</a:t>
            </a:r>
          </a:p>
          <a:p>
            <a:pPr indent="169863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A50021"/>
                </a:solidFill>
              </a:rPr>
              <a:t> </a:t>
            </a:r>
            <a:r>
              <a:rPr lang="en-US" sz="2800" b="1" dirty="0">
                <a:solidFill>
                  <a:srgbClr val="A50021"/>
                </a:solidFill>
              </a:rPr>
              <a:t>Under Preparation</a:t>
            </a:r>
            <a:r>
              <a:rPr lang="en-US" sz="2800" dirty="0"/>
              <a:t>: 1 Journal Paper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b="1" dirty="0"/>
              <a:t>Source localization in a scalable UAV network</a:t>
            </a:r>
          </a:p>
          <a:p>
            <a:pPr indent="58738">
              <a:buFont typeface="Wingdings" panose="05000000000000000000" pitchFamily="2" charset="2"/>
              <a:buChar char="§"/>
            </a:pPr>
            <a:r>
              <a:rPr lang="en-US" sz="2800" dirty="0"/>
              <a:t> </a:t>
            </a:r>
            <a:r>
              <a:rPr lang="en-US" sz="2800" b="1" dirty="0">
                <a:solidFill>
                  <a:srgbClr val="00B050"/>
                </a:solidFill>
              </a:rPr>
              <a:t>Accepted</a:t>
            </a:r>
            <a:r>
              <a:rPr lang="en-US" sz="2800" dirty="0"/>
              <a:t>: 3 Conference Paper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b="1" dirty="0"/>
              <a:t>Spectrum sharing among radar, communications, and radio astronomy</a:t>
            </a:r>
          </a:p>
          <a:p>
            <a:pPr indent="3175"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rgbClr val="00B050"/>
                </a:solidFill>
              </a:rPr>
              <a:t> Accepted</a:t>
            </a:r>
            <a:r>
              <a:rPr lang="en-US" sz="2800" dirty="0"/>
              <a:t>: 1 Journal Paper, 5 Conference Papers</a:t>
            </a:r>
          </a:p>
          <a:p>
            <a:pPr indent="3175"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rgbClr val="0070C0"/>
                </a:solidFill>
              </a:rPr>
              <a:t> Under Review</a:t>
            </a:r>
            <a:r>
              <a:rPr lang="en-US" sz="2800" dirty="0"/>
              <a:t>: 1 Journal Paper (Minor Revision)</a:t>
            </a:r>
          </a:p>
          <a:p>
            <a:pPr indent="3175">
              <a:buFont typeface="Wingdings" panose="05000000000000000000" pitchFamily="2" charset="2"/>
              <a:buChar char="§"/>
            </a:pPr>
            <a:endParaRPr lang="en-US" sz="2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7FDE59-0488-4878-A6E0-44E90BC2EDD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352209" y="6493564"/>
            <a:ext cx="57912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5603D4-1BC2-471D-B613-201DFA4B1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7809" y="6493564"/>
            <a:ext cx="2844800" cy="304800"/>
          </a:xfrm>
        </p:spPr>
        <p:txBody>
          <a:bodyPr/>
          <a:lstStyle/>
          <a:p>
            <a:pPr>
              <a:defRPr/>
            </a:pPr>
            <a:fld id="{20E4D4FD-26D2-4901-A64A-4E8092CC5CA5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7913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F78A6-CBDA-427C-B6AF-3E0B38185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Journal Papers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AB80C-3C1B-4945-95FF-6E8C8962C3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sz="2400" b="1" dirty="0">
                <a:solidFill>
                  <a:srgbClr val="00B050"/>
                </a:solidFill>
              </a:rPr>
              <a:t>Accepted:</a:t>
            </a:r>
          </a:p>
          <a:p>
            <a:pPr marL="457200" indent="-457200" algn="just">
              <a:buAutoNum type="arabicPeriod"/>
            </a:pPr>
            <a:r>
              <a:rPr lang="en-US" sz="2400" b="1" dirty="0"/>
              <a:t>S. Zhang</a:t>
            </a:r>
            <a:r>
              <a:rPr lang="en-US" sz="2400" dirty="0"/>
              <a:t>, Y. Gu, and Y. D. Zhang, “Robust astronomical imaging in the presence of radio frequency interference,” </a:t>
            </a:r>
            <a:r>
              <a:rPr lang="en-US" sz="2400" i="1" dirty="0"/>
              <a:t>Journal of Astronomical Instrumentation</a:t>
            </a:r>
            <a:r>
              <a:rPr lang="en-US" sz="2400" dirty="0"/>
              <a:t>, vol. 8, no. 1, pp. 1–15, March 2019.</a:t>
            </a:r>
          </a:p>
          <a:p>
            <a:pPr marL="457200" indent="-457200" algn="just">
              <a:buFontTx/>
              <a:buAutoNum type="arabicPeriod"/>
            </a:pPr>
            <a:r>
              <a:rPr lang="en-US" sz="2400" b="1" dirty="0">
                <a:solidFill>
                  <a:srgbClr val="FF0000"/>
                </a:solidFill>
              </a:rPr>
              <a:t>S. Zhang </a:t>
            </a:r>
            <a:r>
              <a:rPr lang="en-US" sz="2400" dirty="0">
                <a:solidFill>
                  <a:srgbClr val="FF0000"/>
                </a:solidFill>
              </a:rPr>
              <a:t>and Y. D. Zhang, “Robust time-frequency analysis of multiple FM  signals with burst missing samples,” </a:t>
            </a:r>
            <a:r>
              <a:rPr lang="en-US" sz="2400" i="1" dirty="0">
                <a:solidFill>
                  <a:srgbClr val="FF0000"/>
                </a:solidFill>
              </a:rPr>
              <a:t>IEEE Signal Processing Letters</a:t>
            </a:r>
            <a:r>
              <a:rPr lang="en-US" sz="2400" dirty="0">
                <a:solidFill>
                  <a:srgbClr val="FF0000"/>
                </a:solidFill>
              </a:rPr>
              <a:t>, vol. 26, no. 8, pp. 1172–1176, Aug. 2019.</a:t>
            </a:r>
          </a:p>
          <a:p>
            <a:pPr marL="0" indent="0" algn="just">
              <a:spcBef>
                <a:spcPts val="2400"/>
              </a:spcBef>
              <a:buNone/>
            </a:pPr>
            <a:r>
              <a:rPr lang="en-US" sz="2400" b="1" dirty="0">
                <a:solidFill>
                  <a:srgbClr val="0070C0"/>
                </a:solidFill>
              </a:rPr>
              <a:t>Under Review</a:t>
            </a:r>
          </a:p>
          <a:p>
            <a:pPr marL="457200" indent="-457200" algn="just">
              <a:buAutoNum type="arabicPeriod"/>
            </a:pPr>
            <a:r>
              <a:rPr lang="de-DE" sz="2400" dirty="0"/>
              <a:t>A. Ahmed, </a:t>
            </a:r>
            <a:r>
              <a:rPr lang="de-DE" sz="2400" b="1" dirty="0"/>
              <a:t>S. Zhang</a:t>
            </a:r>
            <a:r>
              <a:rPr lang="de-DE" sz="2400" dirty="0"/>
              <a:t>, and Y. D. Zhang, </a:t>
            </a:r>
            <a:r>
              <a:rPr lang="en-US" sz="2400" dirty="0"/>
              <a:t>“Antenna selection strategy for transmit beamforming-based joint radar-communication system ,” submitted to </a:t>
            </a:r>
            <a:r>
              <a:rPr lang="en-US" sz="2400" i="1" dirty="0"/>
              <a:t>Digital Signal Processing </a:t>
            </a:r>
            <a:r>
              <a:rPr lang="en-US" sz="2400" dirty="0"/>
              <a:t>(Minor Revision)</a:t>
            </a:r>
          </a:p>
          <a:p>
            <a:pPr marL="457200" indent="-457200" algn="just">
              <a:buAutoNum type="arabicPeriod"/>
            </a:pPr>
            <a:r>
              <a:rPr lang="en-US" sz="2400" b="1" dirty="0">
                <a:solidFill>
                  <a:srgbClr val="FF0000"/>
                </a:solidFill>
              </a:rPr>
              <a:t>S. Zhang </a:t>
            </a:r>
            <a:r>
              <a:rPr lang="en-US" sz="2400" dirty="0">
                <a:solidFill>
                  <a:srgbClr val="FF0000"/>
                </a:solidFill>
              </a:rPr>
              <a:t>and Y. D. Zhang, “Low-rank Hankel matrix completion for robust time-frequency analysis,” submitted to </a:t>
            </a:r>
            <a:r>
              <a:rPr lang="en-US" sz="2400" i="1" dirty="0">
                <a:solidFill>
                  <a:srgbClr val="FF0000"/>
                </a:solidFill>
              </a:rPr>
              <a:t>IEEE Transactions on Signal Processing</a:t>
            </a:r>
          </a:p>
          <a:p>
            <a:pPr marL="457200" indent="-457200" algn="just">
              <a:buAutoNum type="arabicPeriod"/>
            </a:pPr>
            <a:endParaRPr lang="en-US" sz="2400" dirty="0"/>
          </a:p>
          <a:p>
            <a:pPr marL="457200" indent="-457200" algn="just">
              <a:buAutoNum type="arabicPeriod"/>
            </a:pPr>
            <a:endParaRPr lang="en-US" sz="2400" dirty="0"/>
          </a:p>
          <a:p>
            <a:pPr marL="457200" indent="-457200" algn="just">
              <a:buAutoNum type="arabicPeriod"/>
            </a:pPr>
            <a:endParaRPr lang="en-US" sz="2400" dirty="0"/>
          </a:p>
          <a:p>
            <a:pPr marL="457200" indent="-457200">
              <a:buAutoNum type="arabicPeriod"/>
            </a:pPr>
            <a:endParaRPr lang="en-US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047A29-A792-48A9-BD46-A3E56816120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352209" y="6493564"/>
            <a:ext cx="57912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7769CB-C0C1-4CB7-B271-6A1957CC1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7809" y="6493564"/>
            <a:ext cx="2844800" cy="304800"/>
          </a:xfrm>
        </p:spPr>
        <p:txBody>
          <a:bodyPr/>
          <a:lstStyle/>
          <a:p>
            <a:pPr>
              <a:defRPr/>
            </a:pPr>
            <a:fld id="{20E4D4FD-26D2-4901-A64A-4E8092CC5CA5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0688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F78A6-CBDA-427C-B6AF-3E0B38185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Conference Papers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AB80C-3C1B-4945-95FF-6E8C8962C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033" y="675078"/>
            <a:ext cx="11120325" cy="6182922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US" sz="2400" b="1" dirty="0"/>
              <a:t>S. Zhang</a:t>
            </a:r>
            <a:r>
              <a:rPr lang="en-US" sz="2400" dirty="0"/>
              <a:t>, Y. Gu, B. Wang, and Y. D. Zhang, “Robust astronomical imaging under coexistence with wireless communications,” </a:t>
            </a:r>
            <a:r>
              <a:rPr lang="en-US" sz="2400" i="1" dirty="0"/>
              <a:t>Asilomar Conference on Signals, Systems, and Computers, Paciﬁc Grove</a:t>
            </a:r>
            <a:r>
              <a:rPr lang="en-US" sz="2400" dirty="0"/>
              <a:t>, CA, Oct. 2017.</a:t>
            </a:r>
          </a:p>
          <a:p>
            <a:pPr marL="457200" indent="-457200" algn="just">
              <a:buAutoNum type="arabicPeriod"/>
            </a:pPr>
            <a:r>
              <a:rPr lang="en-US" sz="2400" b="1" dirty="0"/>
              <a:t>S. Zhang</a:t>
            </a:r>
            <a:r>
              <a:rPr lang="en-US" sz="2400" dirty="0"/>
              <a:t>, Y. Gu, W. C. </a:t>
            </a:r>
            <a:r>
              <a:rPr lang="en-US" sz="2400" dirty="0" err="1"/>
              <a:t>Barott</a:t>
            </a:r>
            <a:r>
              <a:rPr lang="en-US" sz="2400" dirty="0"/>
              <a:t>, and Y. D. Zhang, “Improved radio astronomical imaging based on sparse reconstruction,” </a:t>
            </a:r>
            <a:r>
              <a:rPr lang="en-US" sz="2400" i="1" dirty="0"/>
              <a:t>SPIE Compressive Sensing Conference</a:t>
            </a:r>
            <a:r>
              <a:rPr lang="en-US" sz="2400" dirty="0"/>
              <a:t>, Orlando, FL, April 2018.</a:t>
            </a:r>
          </a:p>
          <a:p>
            <a:pPr marL="457200" indent="-457200" algn="just">
              <a:buAutoNum type="arabicPeriod"/>
            </a:pPr>
            <a:r>
              <a:rPr lang="en-US" sz="2400" b="1" dirty="0"/>
              <a:t>S. Zhang</a:t>
            </a:r>
            <a:r>
              <a:rPr lang="en-US" sz="2400" dirty="0"/>
              <a:t>, Y. Gu, C-H. Wong, and Y. D. Zhang, “Dimension-reduced radio astronomical imaging based on sparse reconstruction,” </a:t>
            </a:r>
            <a:r>
              <a:rPr lang="en-US" sz="2400" i="1" dirty="0"/>
              <a:t>IEEE Sensor Array and Multichannel Signal Processing Workshop</a:t>
            </a:r>
            <a:r>
              <a:rPr lang="en-US" sz="2400" dirty="0"/>
              <a:t>, Sheﬃeld, U.K., July 2018.</a:t>
            </a:r>
          </a:p>
          <a:p>
            <a:pPr marL="457200" indent="-457200" algn="just">
              <a:buAutoNum type="arabicPeriod"/>
            </a:pPr>
            <a:r>
              <a:rPr lang="en-US" sz="2400" b="1" dirty="0"/>
              <a:t>S. Zhang</a:t>
            </a:r>
            <a:r>
              <a:rPr lang="en-US" sz="2400" dirty="0"/>
              <a:t>, A. Ahmed, and Y. D. Zhang, “Sparsity-based collaborative sensing in a scalable wireless network,” </a:t>
            </a:r>
            <a:r>
              <a:rPr lang="en-US" sz="2400" i="1" dirty="0"/>
              <a:t>SPIE Compressive Sensing Conference</a:t>
            </a:r>
            <a:r>
              <a:rPr lang="en-US" sz="2400" dirty="0"/>
              <a:t>, Baltimore, Maryland, April 2019.</a:t>
            </a:r>
          </a:p>
          <a:p>
            <a:pPr marL="457200" indent="-457200" algn="just">
              <a:buFontTx/>
              <a:buAutoNum type="arabicPeriod"/>
            </a:pPr>
            <a:r>
              <a:rPr lang="en-US" sz="2400" dirty="0"/>
              <a:t>A. Ahmed, </a:t>
            </a:r>
            <a:r>
              <a:rPr lang="en-US" sz="2400" b="1" dirty="0"/>
              <a:t>S. Zhang</a:t>
            </a:r>
            <a:r>
              <a:rPr lang="en-US" sz="2400" dirty="0"/>
              <a:t>, and Y. D. Zhang, “Multi-target motion parameter estimation exploiting collaborative UAV network,” </a:t>
            </a:r>
            <a:r>
              <a:rPr lang="en-US" sz="2400" i="1" dirty="0"/>
              <a:t>IEEE International Conference on Acoustics, Speech, and Signal Processing</a:t>
            </a:r>
            <a:r>
              <a:rPr lang="en-US" sz="2400" dirty="0"/>
              <a:t>, Brighton, U.K., May 2019.</a:t>
            </a:r>
          </a:p>
          <a:p>
            <a:pPr marL="457200" indent="-457200" algn="just">
              <a:buAutoNum type="arabicPeriod"/>
            </a:pPr>
            <a:endParaRPr lang="en-US" sz="2400" dirty="0">
              <a:solidFill>
                <a:srgbClr val="00B050"/>
              </a:solidFill>
            </a:endParaRPr>
          </a:p>
          <a:p>
            <a:pPr marL="457200" indent="-457200" algn="just">
              <a:buAutoNum type="arabicPeriod"/>
            </a:pPr>
            <a:endParaRPr lang="en-US" sz="2400" dirty="0">
              <a:solidFill>
                <a:srgbClr val="00B050"/>
              </a:solidFill>
            </a:endParaRPr>
          </a:p>
          <a:p>
            <a:pPr marL="457200" indent="-457200">
              <a:buAutoNum type="arabicPeriod"/>
            </a:pP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047A29-A792-48A9-BD46-A3E56816120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352209" y="6493564"/>
            <a:ext cx="57912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7769CB-C0C1-4CB7-B271-6A1957CC1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7809" y="6493564"/>
            <a:ext cx="2844800" cy="304800"/>
          </a:xfrm>
        </p:spPr>
        <p:txBody>
          <a:bodyPr/>
          <a:lstStyle/>
          <a:p>
            <a:pPr>
              <a:defRPr/>
            </a:pPr>
            <a:fld id="{20E4D4FD-26D2-4901-A64A-4E8092CC5CA5}" type="slidenum">
              <a:rPr lang="en-US" smtClean="0"/>
              <a:pPr>
                <a:defRPr/>
              </a:pPr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08063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F78A6-CBDA-427C-B6AF-3E0B38185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Conference Papers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AB80C-3C1B-4945-95FF-6E8C8962C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981" y="795904"/>
            <a:ext cx="11240378" cy="5494791"/>
          </a:xfrm>
        </p:spPr>
        <p:txBody>
          <a:bodyPr/>
          <a:lstStyle/>
          <a:p>
            <a:pPr marL="457200" indent="-457200" algn="just">
              <a:buFont typeface="+mj-lt"/>
              <a:buAutoNum type="arabicPeriod" startAt="6"/>
            </a:pPr>
            <a:r>
              <a:rPr lang="en-US" sz="2400" b="1" dirty="0"/>
              <a:t>S. Zhang</a:t>
            </a:r>
            <a:r>
              <a:rPr lang="en-US" sz="2400" dirty="0"/>
              <a:t>, A. Ahmed, and Y. D. Zhang, “Robust source localization exploiting collaborative UAV network,” </a:t>
            </a:r>
            <a:r>
              <a:rPr lang="en-US" sz="2400" i="1" dirty="0"/>
              <a:t>Asilomar Conference on Signals, Systems, and  Computers</a:t>
            </a:r>
            <a:r>
              <a:rPr lang="en-US" sz="2400" dirty="0"/>
              <a:t>, Paciﬁc Grove, CA, Nov. 2019.</a:t>
            </a:r>
          </a:p>
          <a:p>
            <a:pPr marL="457200" indent="-457200" algn="just">
              <a:buFont typeface="+mj-lt"/>
              <a:buAutoNum type="arabicPeriod" startAt="6"/>
            </a:pPr>
            <a:r>
              <a:rPr lang="en-US" sz="2400" dirty="0"/>
              <a:t>A. Ahmed, </a:t>
            </a:r>
            <a:r>
              <a:rPr lang="en-US" sz="2400" b="1" dirty="0"/>
              <a:t>S. Zhang</a:t>
            </a:r>
            <a:r>
              <a:rPr lang="en-US" sz="2400" dirty="0"/>
              <a:t>, V. S. Amin, and Y. D. Zhang, “Spectrum sharing strategy for radio frequency-based medical services,” </a:t>
            </a:r>
            <a:r>
              <a:rPr lang="en-US" sz="2400" i="1" dirty="0"/>
              <a:t>IEEE Signal Processing in Medicine and Biology Symposium</a:t>
            </a:r>
            <a:r>
              <a:rPr lang="en-US" sz="2400" dirty="0"/>
              <a:t>, Philadelphia, PA, Dec. 2019.</a:t>
            </a:r>
          </a:p>
          <a:p>
            <a:pPr marL="457200" indent="-457200" algn="just">
              <a:buFont typeface="+mj-lt"/>
              <a:buAutoNum type="arabicPeriod" startAt="6"/>
            </a:pPr>
            <a:r>
              <a:rPr lang="en-US" sz="2400" b="1" dirty="0">
                <a:solidFill>
                  <a:srgbClr val="FF0000"/>
                </a:solidFill>
              </a:rPr>
              <a:t>S. Zhang</a:t>
            </a:r>
            <a:r>
              <a:rPr lang="en-US" sz="2400" dirty="0">
                <a:solidFill>
                  <a:srgbClr val="FF0000"/>
                </a:solidFill>
              </a:rPr>
              <a:t>, A. Ahmed, and Y. D. Zhang, “Sparsity-based time-frequency analysis for automatic radar waveform recognition,” </a:t>
            </a:r>
            <a:r>
              <a:rPr lang="en-US" sz="2400" i="1" dirty="0">
                <a:solidFill>
                  <a:srgbClr val="FF0000"/>
                </a:solidFill>
              </a:rPr>
              <a:t>IEEE International Radar Conference</a:t>
            </a:r>
            <a:r>
              <a:rPr lang="en-US" sz="2400" dirty="0">
                <a:solidFill>
                  <a:srgbClr val="FF0000"/>
                </a:solidFill>
              </a:rPr>
              <a:t>, Washington DC, April 2020.</a:t>
            </a:r>
          </a:p>
          <a:p>
            <a:pPr marL="457200" indent="-457200" algn="just">
              <a:buFont typeface="+mj-lt"/>
              <a:buAutoNum type="arabicPeriod" startAt="6"/>
            </a:pPr>
            <a:r>
              <a:rPr lang="en-US" sz="2400" dirty="0"/>
              <a:t>A. Ahmed, </a:t>
            </a:r>
            <a:r>
              <a:rPr lang="en-US" sz="2400" b="1" dirty="0"/>
              <a:t>S. Zhang</a:t>
            </a:r>
            <a:r>
              <a:rPr lang="en-US" sz="2400" dirty="0"/>
              <a:t>, and Y. D. Zhang, “Optimized sensor selection for joint radar-communication systems,” </a:t>
            </a:r>
            <a:r>
              <a:rPr lang="en-US" sz="2400" i="1" dirty="0"/>
              <a:t>IEEE International Conference on Acoustics, Speech, and Signal Processing</a:t>
            </a:r>
            <a:r>
              <a:rPr lang="en-US" sz="2400" dirty="0"/>
              <a:t>, Barcelona, Spain, May 2020.</a:t>
            </a:r>
          </a:p>
          <a:p>
            <a:pPr marL="457200" indent="-457200" algn="just">
              <a:buFont typeface="+mj-lt"/>
              <a:buAutoNum type="arabicPeriod" startAt="6"/>
            </a:pPr>
            <a:r>
              <a:rPr lang="en-US" sz="2400" dirty="0"/>
              <a:t> </a:t>
            </a:r>
            <a:r>
              <a:rPr lang="en-US" sz="2400" b="1" dirty="0"/>
              <a:t>S. Zhang</a:t>
            </a:r>
            <a:r>
              <a:rPr lang="en-US" sz="2400" dirty="0"/>
              <a:t>, A. Ahmed, Y. D. Zhang, and S. Sun, “DOA Estimation Exploiting Interpolated Multi-Frequency Sparse Array,” </a:t>
            </a:r>
            <a:r>
              <a:rPr lang="en-US" sz="2400" i="1" dirty="0"/>
              <a:t>IEEE Sensor Array and Multi channel Signal Processing Workshop</a:t>
            </a:r>
            <a:r>
              <a:rPr lang="en-US" sz="2400" dirty="0"/>
              <a:t>, Hangzhou, China, June 2020.</a:t>
            </a:r>
          </a:p>
          <a:p>
            <a:pPr marL="457200" indent="-457200" algn="just">
              <a:buFont typeface="+mj-lt"/>
              <a:buAutoNum type="arabicPeriod" startAt="6"/>
            </a:pPr>
            <a:endParaRPr lang="en-US" sz="2400" dirty="0">
              <a:solidFill>
                <a:srgbClr val="00B050"/>
              </a:solidFill>
            </a:endParaRPr>
          </a:p>
          <a:p>
            <a:pPr marL="457200" indent="-457200" algn="just">
              <a:buFont typeface="+mj-lt"/>
              <a:buAutoNum type="arabicPeriod" startAt="6"/>
            </a:pPr>
            <a:endParaRPr lang="en-US" sz="2400" dirty="0">
              <a:solidFill>
                <a:srgbClr val="00B050"/>
              </a:solidFill>
            </a:endParaRPr>
          </a:p>
          <a:p>
            <a:pPr marL="457200" indent="-457200" algn="just">
              <a:buFont typeface="+mj-lt"/>
              <a:buAutoNum type="arabicPeriod" startAt="6"/>
            </a:pPr>
            <a:endParaRPr lang="en-US" sz="2400" dirty="0">
              <a:solidFill>
                <a:srgbClr val="00B050"/>
              </a:solidFill>
            </a:endParaRPr>
          </a:p>
          <a:p>
            <a:pPr marL="457200" indent="-457200" algn="just">
              <a:buFont typeface="+mj-lt"/>
              <a:buAutoNum type="arabicPeriod" startAt="6"/>
            </a:pPr>
            <a:endParaRPr lang="en-US" sz="2400" dirty="0"/>
          </a:p>
          <a:p>
            <a:pPr marL="0" indent="0" algn="just">
              <a:buNone/>
            </a:pPr>
            <a:endParaRPr lang="en-US" sz="2400" dirty="0"/>
          </a:p>
          <a:p>
            <a:pPr marL="0" indent="0" algn="just">
              <a:buNone/>
            </a:pPr>
            <a:endParaRPr lang="en-US" sz="2400" dirty="0"/>
          </a:p>
          <a:p>
            <a:pPr marL="457200" indent="-457200" algn="just">
              <a:buAutoNum type="arabicPeriod"/>
            </a:pPr>
            <a:endParaRPr lang="en-US" sz="2400" dirty="0"/>
          </a:p>
          <a:p>
            <a:pPr marL="457200" indent="-457200" algn="just">
              <a:buAutoNum type="arabicPeriod"/>
            </a:pPr>
            <a:endParaRPr lang="en-US" sz="2400" dirty="0"/>
          </a:p>
          <a:p>
            <a:pPr marL="457200" indent="-457200" algn="just">
              <a:buAutoNum type="arabicPeriod"/>
            </a:pPr>
            <a:endParaRPr lang="en-US" sz="2400" dirty="0"/>
          </a:p>
          <a:p>
            <a:pPr marL="457200" indent="-457200">
              <a:buAutoNum type="arabicPeriod"/>
            </a:pPr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7769CB-C0C1-4CB7-B271-6A1957CC1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7809" y="6493564"/>
            <a:ext cx="2844800" cy="304800"/>
          </a:xfrm>
        </p:spPr>
        <p:txBody>
          <a:bodyPr/>
          <a:lstStyle/>
          <a:p>
            <a:pPr>
              <a:defRPr/>
            </a:pPr>
            <a:fld id="{20E4D4FD-26D2-4901-A64A-4E8092CC5CA5}" type="slidenum">
              <a:rPr lang="en-US" smtClean="0"/>
              <a:pPr>
                <a:defRPr/>
              </a:pPr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7658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/>
        </p:nvSpPr>
        <p:spPr>
          <a:xfrm>
            <a:off x="4463064" y="6223320"/>
            <a:ext cx="4229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http://asplab.net</a:t>
            </a:r>
          </a:p>
        </p:txBody>
      </p:sp>
      <p:sp>
        <p:nvSpPr>
          <p:cNvPr id="6" name="TextBox 11"/>
          <p:cNvSpPr txBox="1"/>
          <p:nvPr/>
        </p:nvSpPr>
        <p:spPr>
          <a:xfrm>
            <a:off x="5404753" y="4161218"/>
            <a:ext cx="2346358" cy="2062103"/>
          </a:xfrm>
          <a:prstGeom prst="rect">
            <a:avLst/>
          </a:prstGeom>
          <a:solidFill>
            <a:srgbClr val="981E3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>
                <a:solidFill>
                  <a:schemeClr val="bg1"/>
                </a:solidFill>
                <a:latin typeface="Agency FB" panose="020B0503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  <a:latin typeface="Agency FB" panose="020B0503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A</a:t>
            </a:r>
            <a:r>
              <a:rPr lang="en-US" altLang="zh-CN" sz="3200" b="1" dirty="0">
                <a:solidFill>
                  <a:srgbClr val="CB8E98"/>
                </a:solidFill>
                <a:latin typeface="Agency FB" panose="020B0503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dvanced</a:t>
            </a:r>
            <a:r>
              <a:rPr lang="en-US" altLang="zh-CN" sz="3200" b="1" dirty="0">
                <a:solidFill>
                  <a:schemeClr val="bg1"/>
                </a:solidFill>
                <a:latin typeface="Agency FB" panose="020B0503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altLang="zh-CN" sz="3200" b="1" dirty="0">
                <a:solidFill>
                  <a:schemeClr val="bg1"/>
                </a:solidFill>
                <a:latin typeface="Agency FB" panose="020B0503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S</a:t>
            </a:r>
            <a:r>
              <a:rPr lang="en-US" altLang="zh-CN" sz="3200" b="1" dirty="0">
                <a:solidFill>
                  <a:srgbClr val="CB8E98"/>
                </a:solidFill>
                <a:latin typeface="Agency FB" panose="020B0503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ignal</a:t>
            </a:r>
            <a:r>
              <a:rPr lang="en-US" altLang="zh-CN" sz="3200" b="1" dirty="0">
                <a:solidFill>
                  <a:schemeClr val="bg1"/>
                </a:solidFill>
                <a:latin typeface="Agency FB" panose="020B0503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altLang="zh-CN" sz="3200" b="1" dirty="0">
                <a:solidFill>
                  <a:schemeClr val="bg1"/>
                </a:solidFill>
                <a:latin typeface="Agency FB" panose="020B0503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P</a:t>
            </a:r>
            <a:r>
              <a:rPr lang="en-US" altLang="zh-CN" sz="3200" b="1" dirty="0">
                <a:solidFill>
                  <a:srgbClr val="CB8E98"/>
                </a:solidFill>
                <a:latin typeface="Agency FB" panose="020B0503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rocessing</a:t>
            </a:r>
            <a:r>
              <a:rPr lang="en-US" altLang="zh-CN" sz="3200" b="1" dirty="0">
                <a:solidFill>
                  <a:schemeClr val="bg1"/>
                </a:solidFill>
                <a:latin typeface="Agency FB" panose="020B0503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altLang="zh-CN" sz="3200" b="1" dirty="0">
                <a:solidFill>
                  <a:schemeClr val="bg1"/>
                </a:solidFill>
                <a:latin typeface="Agency FB" panose="020B0503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Lab</a:t>
            </a:r>
            <a:r>
              <a:rPr lang="en-US" altLang="zh-CN" sz="3200" b="1" dirty="0">
                <a:solidFill>
                  <a:srgbClr val="CB8E98"/>
                </a:solidFill>
                <a:latin typeface="Agency FB" panose="020B0503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oratory</a:t>
            </a:r>
            <a:endParaRPr lang="en-US" sz="3200" b="1" dirty="0">
              <a:solidFill>
                <a:srgbClr val="CB8E98"/>
              </a:solidFill>
              <a:latin typeface="Agency FB" panose="020B0503020202020204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Thanks note Free Vector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6" t="16804" r="16305" b="16816"/>
          <a:stretch/>
        </p:blipFill>
        <p:spPr bwMode="auto">
          <a:xfrm>
            <a:off x="4669039" y="100119"/>
            <a:ext cx="3817787" cy="395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691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2D531-879A-4E9A-B14C-4A4EA7E05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99B0F5F-2CDD-4503-84C0-362BC7A0056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800" dirty="0"/>
                  <a:t>Consider a discrete-time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800" dirty="0"/>
                  <a:t>-component </a:t>
                </a:r>
                <a:r>
                  <a:rPr lang="en-US" altLang="zh-CN" sz="2800" dirty="0"/>
                  <a:t>frequency modulated (FM)</a:t>
                </a:r>
                <a:r>
                  <a:rPr lang="en-US" sz="2800" dirty="0"/>
                  <a:t> signal</a:t>
                </a:r>
              </a:p>
              <a:p>
                <a:pPr marL="0" indent="0">
                  <a:buNone/>
                </a:pPr>
                <a:r>
                  <a:rPr lang="en-US" sz="2800" dirty="0"/>
                  <a:t> </a:t>
                </a:r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spcBef>
                    <a:spcPts val="1200"/>
                  </a:spcBef>
                  <a:buNone/>
                </a:pPr>
                <a:r>
                  <a:rPr lang="en-US" sz="2800" dirty="0"/>
                  <a:t>    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2800" dirty="0"/>
                  <a:t>Instantaneous frequency (IF) of the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800" dirty="0" err="1"/>
                  <a:t>th</a:t>
                </a:r>
                <a:r>
                  <a:rPr lang="en-US" sz="2800" dirty="0"/>
                  <a:t> component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2800" dirty="0"/>
              </a:p>
              <a:p>
                <a:pPr marL="0" indent="0">
                  <a:buNone/>
                </a:pPr>
                <a:endParaRPr lang="en-US" sz="2800" dirty="0"/>
              </a:p>
              <a:p>
                <a:pPr>
                  <a:spcBef>
                    <a:spcPts val="1800"/>
                  </a:spcBef>
                  <a:buFont typeface="Arial" panose="020B0604020202020204" pitchFamily="34" charset="0"/>
                  <a:buChar char="•"/>
                </a:pPr>
                <a:r>
                  <a:rPr lang="en-US" sz="2800" dirty="0"/>
                  <a:t>In practice, signal is corrupted by noise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sz="2800" dirty="0"/>
              </a:p>
              <a:p>
                <a:pPr marL="0" indent="0">
                  <a:buNone/>
                </a:pPr>
                <a:r>
                  <a:rPr lang="en-US" sz="2800" dirty="0"/>
                  <a:t> 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99B0F5F-2CDD-4503-84C0-362BC7A0056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6"/>
                <a:stretch>
                  <a:fillRect l="-986" t="-12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5791E4-6139-4CD9-8AF0-DBEF87533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7809" y="6493564"/>
            <a:ext cx="2844800" cy="304800"/>
          </a:xfrm>
        </p:spPr>
        <p:txBody>
          <a:bodyPr/>
          <a:lstStyle/>
          <a:p>
            <a:pPr>
              <a:defRPr/>
            </a:pPr>
            <a:fld id="{20E4D4FD-26D2-4901-A64A-4E8092CC5CA5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C09BC3F3-F012-4452-8B61-D7A1D70873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6655132"/>
              </p:ext>
            </p:extLst>
          </p:nvPr>
        </p:nvGraphicFramePr>
        <p:xfrm>
          <a:off x="4685920" y="3827394"/>
          <a:ext cx="2783310" cy="10320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06" name="Equation" r:id="rId7" imgW="1130040" imgH="419040" progId="Equation.DSMT4">
                  <p:embed/>
                </p:oleObj>
              </mc:Choice>
              <mc:Fallback>
                <p:oleObj name="Equation" r:id="rId7" imgW="113004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685920" y="3827394"/>
                        <a:ext cx="2783310" cy="10320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47767630-35A0-454E-8CEE-7F190888B33F}"/>
              </a:ext>
            </a:extLst>
          </p:cNvPr>
          <p:cNvGrpSpPr/>
          <p:nvPr/>
        </p:nvGrpSpPr>
        <p:grpSpPr>
          <a:xfrm>
            <a:off x="3981691" y="1254202"/>
            <a:ext cx="4897547" cy="1743505"/>
            <a:chOff x="3778491" y="1393902"/>
            <a:chExt cx="4897547" cy="1743505"/>
          </a:xfrm>
        </p:grpSpPr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id="{C1D82319-F05B-4084-9575-FEFB577E46E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62856244"/>
                </p:ext>
              </p:extLst>
            </p:nvPr>
          </p:nvGraphicFramePr>
          <p:xfrm>
            <a:off x="3778491" y="1393902"/>
            <a:ext cx="4897547" cy="12603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607" name="Equation" r:id="rId9" imgW="1726920" imgH="444240" progId="Equation.DSMT4">
                    <p:embed/>
                  </p:oleObj>
                </mc:Choice>
                <mc:Fallback>
                  <p:oleObj name="Equation" r:id="rId9" imgW="1726920" imgH="4442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778491" y="1393902"/>
                          <a:ext cx="4897547" cy="126039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223E289-B815-45E0-B3A4-C6C03BDB4F69}"/>
                </a:ext>
              </a:extLst>
            </p:cNvPr>
            <p:cNvSpPr/>
            <p:nvPr/>
          </p:nvSpPr>
          <p:spPr>
            <a:xfrm>
              <a:off x="5386970" y="1687551"/>
              <a:ext cx="419100" cy="6731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73C7DAA-B982-45DD-8CFB-DEE6A55CD5E5}"/>
                </a:ext>
              </a:extLst>
            </p:cNvPr>
            <p:cNvSpPr txBox="1"/>
            <p:nvPr/>
          </p:nvSpPr>
          <p:spPr>
            <a:xfrm>
              <a:off x="3998266" y="2614187"/>
              <a:ext cx="1807383" cy="52322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amplitude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D18533E-3CE5-4010-BB8E-9B5DE8337A0A}"/>
                </a:ext>
              </a:extLst>
            </p:cNvPr>
            <p:cNvSpPr/>
            <p:nvPr/>
          </p:nvSpPr>
          <p:spPr>
            <a:xfrm>
              <a:off x="6155845" y="1687551"/>
              <a:ext cx="520702" cy="673100"/>
            </a:xfrm>
            <a:prstGeom prst="rect">
              <a:avLst/>
            </a:prstGeom>
            <a:noFill/>
            <a:ln w="1905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9E92588-DCE9-4BEF-942B-BC92D0F84B3F}"/>
                </a:ext>
              </a:extLst>
            </p:cNvPr>
            <p:cNvSpPr txBox="1"/>
            <p:nvPr/>
          </p:nvSpPr>
          <p:spPr>
            <a:xfrm>
              <a:off x="6148965" y="2614187"/>
              <a:ext cx="1807383" cy="523220"/>
            </a:xfrm>
            <a:prstGeom prst="rect">
              <a:avLst/>
            </a:prstGeom>
            <a:noFill/>
            <a:ln w="19050">
              <a:solidFill>
                <a:srgbClr val="00B050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phase law </a:t>
              </a:r>
            </a:p>
          </p:txBody>
        </p:sp>
      </p:grp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8A566925-2BF9-4D7C-B443-93F59F6255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460716"/>
              </p:ext>
            </p:extLst>
          </p:nvPr>
        </p:nvGraphicFramePr>
        <p:xfrm>
          <a:off x="4383069" y="5760643"/>
          <a:ext cx="3389012" cy="6647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08" name="Equation" r:id="rId11" imgW="3626035" imgH="711171" progId="Equation.DSMT4">
                  <p:embed/>
                </p:oleObj>
              </mc:Choice>
              <mc:Fallback>
                <p:oleObj name="Equation" r:id="rId11" imgW="3626035" imgH="71117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383069" y="5760643"/>
                        <a:ext cx="3389012" cy="6647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0431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51F12-2FF0-4552-80AB-206C71524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F3E87-38A0-4C30-9740-0DE3D76A8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035" y="783773"/>
            <a:ext cx="10551664" cy="549479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Instantaneous autocorrelation function (</a:t>
            </a:r>
            <a:r>
              <a:rPr lang="en-US" sz="2800" b="1" dirty="0"/>
              <a:t>IAF</a:t>
            </a:r>
            <a:r>
              <a:rPr lang="en-US" sz="2800" dirty="0"/>
              <a:t>):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Wigner-Ville distribution (</a:t>
            </a:r>
            <a:r>
              <a:rPr lang="en-US" sz="2800" b="1" dirty="0"/>
              <a:t>WVD</a:t>
            </a:r>
            <a:r>
              <a:rPr lang="en-US" sz="2800" dirty="0"/>
              <a:t>):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Ambiguity function (</a:t>
            </a:r>
            <a:r>
              <a:rPr lang="en-US" sz="2800" b="1" dirty="0"/>
              <a:t>AF</a:t>
            </a:r>
            <a:r>
              <a:rPr lang="en-US" sz="2800" dirty="0"/>
              <a:t>):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EC381F-67FD-4387-967A-04F81C1DD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7809" y="6493564"/>
            <a:ext cx="2844800" cy="304800"/>
          </a:xfrm>
        </p:spPr>
        <p:txBody>
          <a:bodyPr/>
          <a:lstStyle/>
          <a:p>
            <a:pPr>
              <a:defRPr/>
            </a:pPr>
            <a:fld id="{20E4D4FD-26D2-4901-A64A-4E8092CC5CA5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5F29C7D5-3FCD-4EE0-8FCF-F664810554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9577632"/>
              </p:ext>
            </p:extLst>
          </p:nvPr>
        </p:nvGraphicFramePr>
        <p:xfrm>
          <a:off x="4310063" y="1512888"/>
          <a:ext cx="4392612" cy="1052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657" name="Equation" r:id="rId3" imgW="1803240" imgH="431640" progId="Equation.DSMT4">
                  <p:embed/>
                </p:oleObj>
              </mc:Choice>
              <mc:Fallback>
                <p:oleObj name="Equation" r:id="rId3" imgW="180324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10063" y="1512888"/>
                        <a:ext cx="4392612" cy="1052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BE2D9BA1-358C-43B7-A05C-5B74350A48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1226373"/>
              </p:ext>
            </p:extLst>
          </p:nvPr>
        </p:nvGraphicFramePr>
        <p:xfrm>
          <a:off x="2696519" y="3732415"/>
          <a:ext cx="7616854" cy="97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658" name="Equation" r:id="rId5" imgW="2679480" imgH="342720" progId="Equation.DSMT4">
                  <p:embed/>
                </p:oleObj>
              </mc:Choice>
              <mc:Fallback>
                <p:oleObj name="Equation" r:id="rId5" imgW="267948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96519" y="3732415"/>
                        <a:ext cx="7616854" cy="973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52798F3B-EB43-4C72-9CC1-654F9D58AF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0223564"/>
              </p:ext>
            </p:extLst>
          </p:nvPr>
        </p:nvGraphicFramePr>
        <p:xfrm>
          <a:off x="2786792" y="5502460"/>
          <a:ext cx="7436309" cy="974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659" name="Equation" r:id="rId7" imgW="2616120" imgH="342720" progId="Equation.DSMT4">
                  <p:embed/>
                </p:oleObj>
              </mc:Choice>
              <mc:Fallback>
                <p:oleObj name="Equation" r:id="rId7" imgW="261612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786792" y="5502460"/>
                        <a:ext cx="7436309" cy="974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1023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F072CE-DC98-480F-B4C2-ADA9DA67A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4704" y="4014798"/>
            <a:ext cx="3657600" cy="27432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8534400" cy="762000"/>
          </a:xfrm>
        </p:spPr>
        <p:txBody>
          <a:bodyPr/>
          <a:lstStyle/>
          <a:p>
            <a:r>
              <a:rPr lang="en-US" dirty="0"/>
              <a:t>Signal Model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025131" y="6561994"/>
            <a:ext cx="2133600" cy="244475"/>
          </a:xfrm>
        </p:spPr>
        <p:txBody>
          <a:bodyPr/>
          <a:lstStyle/>
          <a:p>
            <a:pPr>
              <a:defRPr/>
            </a:pPr>
            <a:fld id="{89F24693-09F5-4978-B642-409009C25CC2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10EAD6C-55E3-40A4-8CCE-201C761CFB92}"/>
              </a:ext>
            </a:extLst>
          </p:cNvPr>
          <p:cNvGrpSpPr/>
          <p:nvPr/>
        </p:nvGrpSpPr>
        <p:grpSpPr>
          <a:xfrm>
            <a:off x="4210451" y="803407"/>
            <a:ext cx="7994249" cy="5926902"/>
            <a:chOff x="4210451" y="855659"/>
            <a:chExt cx="7994249" cy="5926902"/>
          </a:xfrm>
        </p:grpSpPr>
        <p:sp>
          <p:nvSpPr>
            <p:cNvPr id="220" name="Left-Right Arrow 75">
              <a:extLst>
                <a:ext uri="{FF2B5EF4-FFF2-40B4-BE49-F238E27FC236}">
                  <a16:creationId xmlns:a16="http://schemas.microsoft.com/office/drawing/2014/main" id="{F66B2DDA-D2FA-4B7E-AB80-C6753055FE34}"/>
                </a:ext>
              </a:extLst>
            </p:cNvPr>
            <p:cNvSpPr/>
            <p:nvPr/>
          </p:nvSpPr>
          <p:spPr>
            <a:xfrm>
              <a:off x="7491954" y="6342889"/>
              <a:ext cx="1528417" cy="439672"/>
            </a:xfrm>
            <a:prstGeom prst="left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FFT (</a:t>
              </a:r>
              <a:r>
                <a:rPr lang="en-US" i="1" dirty="0">
                  <a:solidFill>
                    <a:schemeClr val="tx1"/>
                  </a:solidFill>
                  <a:latin typeface="Symbol" pitchFamily="18" charset="2"/>
                </a:rPr>
                <a:t>q</a:t>
              </a:r>
              <a:r>
                <a:rPr lang="en-US" dirty="0">
                  <a:solidFill>
                    <a:schemeClr val="tx1"/>
                  </a:solidFill>
                </a:rPr>
                <a:t>, </a:t>
              </a:r>
              <a:r>
                <a:rPr lang="en-US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en-US" dirty="0">
                  <a:solidFill>
                    <a:schemeClr val="tx1"/>
                  </a:solidFill>
                </a:rPr>
                <a:t>)</a:t>
              </a:r>
            </a:p>
          </p:txBody>
        </p:sp>
        <p:grpSp>
          <p:nvGrpSpPr>
            <p:cNvPr id="78927" name="Group 78926">
              <a:extLst>
                <a:ext uri="{FF2B5EF4-FFF2-40B4-BE49-F238E27FC236}">
                  <a16:creationId xmlns:a16="http://schemas.microsoft.com/office/drawing/2014/main" id="{8C413BE2-9FAC-4474-B8EE-B16E88E1DD17}"/>
                </a:ext>
              </a:extLst>
            </p:cNvPr>
            <p:cNvGrpSpPr/>
            <p:nvPr/>
          </p:nvGrpSpPr>
          <p:grpSpPr>
            <a:xfrm>
              <a:off x="4210451" y="861242"/>
              <a:ext cx="3657600" cy="2976413"/>
              <a:chOff x="3850020" y="691197"/>
              <a:chExt cx="3657600" cy="2976413"/>
            </a:xfrm>
          </p:grpSpPr>
          <p:pic>
            <p:nvPicPr>
              <p:cNvPr id="78883" name="Picture 78882">
                <a:extLst>
                  <a:ext uri="{FF2B5EF4-FFF2-40B4-BE49-F238E27FC236}">
                    <a16:creationId xmlns:a16="http://schemas.microsoft.com/office/drawing/2014/main" id="{A3BB2DA2-153C-4F37-8B78-A69A9D1665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50020" y="924410"/>
                <a:ext cx="3657600" cy="2743200"/>
              </a:xfrm>
              <a:prstGeom prst="rect">
                <a:avLst/>
              </a:prstGeom>
            </p:spPr>
          </p:pic>
          <p:sp>
            <p:nvSpPr>
              <p:cNvPr id="78887" name="TextBox 78886">
                <a:extLst>
                  <a:ext uri="{FF2B5EF4-FFF2-40B4-BE49-F238E27FC236}">
                    <a16:creationId xmlns:a16="http://schemas.microsoft.com/office/drawing/2014/main" id="{EF1A2257-712A-4279-9740-D1C8616B227A}"/>
                  </a:ext>
                </a:extLst>
              </p:cNvPr>
              <p:cNvSpPr txBox="1"/>
              <p:nvPr/>
            </p:nvSpPr>
            <p:spPr>
              <a:xfrm>
                <a:off x="3996070" y="691197"/>
                <a:ext cx="33655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</a:rPr>
                  <a:t>Waveform (real part)</a:t>
                </a:r>
              </a:p>
            </p:txBody>
          </p:sp>
        </p:grpSp>
        <p:grpSp>
          <p:nvGrpSpPr>
            <p:cNvPr id="78928" name="Group 78927">
              <a:extLst>
                <a:ext uri="{FF2B5EF4-FFF2-40B4-BE49-F238E27FC236}">
                  <a16:creationId xmlns:a16="http://schemas.microsoft.com/office/drawing/2014/main" id="{21F4DDC6-013F-4B31-9290-4E3C1BD5BED8}"/>
                </a:ext>
              </a:extLst>
            </p:cNvPr>
            <p:cNvGrpSpPr/>
            <p:nvPr/>
          </p:nvGrpSpPr>
          <p:grpSpPr>
            <a:xfrm>
              <a:off x="8331093" y="3826020"/>
              <a:ext cx="3657600" cy="2934052"/>
              <a:chOff x="7970662" y="3655975"/>
              <a:chExt cx="3657600" cy="2934052"/>
            </a:xfrm>
          </p:grpSpPr>
          <p:pic>
            <p:nvPicPr>
              <p:cNvPr id="78885" name="Picture 78884">
                <a:extLst>
                  <a:ext uri="{FF2B5EF4-FFF2-40B4-BE49-F238E27FC236}">
                    <a16:creationId xmlns:a16="http://schemas.microsoft.com/office/drawing/2014/main" id="{49A4523E-C05D-4CAE-AA4C-858079D318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70662" y="3846827"/>
                <a:ext cx="3657600" cy="2743200"/>
              </a:xfrm>
              <a:prstGeom prst="rect">
                <a:avLst/>
              </a:prstGeom>
            </p:spPr>
          </p:pic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D479A65C-ED7C-4222-BE19-F069EBD9CDE4}"/>
                  </a:ext>
                </a:extLst>
              </p:cNvPr>
              <p:cNvSpPr txBox="1"/>
              <p:nvPr/>
            </p:nvSpPr>
            <p:spPr>
              <a:xfrm>
                <a:off x="8116712" y="3655975"/>
                <a:ext cx="3365500" cy="31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</a:rPr>
                  <a:t>IAF</a:t>
                </a:r>
              </a:p>
            </p:txBody>
          </p:sp>
        </p:grpSp>
        <p:grpSp>
          <p:nvGrpSpPr>
            <p:cNvPr id="78930" name="Group 78929">
              <a:extLst>
                <a:ext uri="{FF2B5EF4-FFF2-40B4-BE49-F238E27FC236}">
                  <a16:creationId xmlns:a16="http://schemas.microsoft.com/office/drawing/2014/main" id="{BE3E81B9-2394-4405-A8F3-6B8F84D02EF6}"/>
                </a:ext>
              </a:extLst>
            </p:cNvPr>
            <p:cNvGrpSpPr/>
            <p:nvPr/>
          </p:nvGrpSpPr>
          <p:grpSpPr>
            <a:xfrm>
              <a:off x="4687693" y="3755980"/>
              <a:ext cx="3027300" cy="2514748"/>
              <a:chOff x="4327262" y="3585935"/>
              <a:chExt cx="3027300" cy="2514748"/>
            </a:xfrm>
          </p:grpSpPr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61D13D96-A20E-47A1-8218-9C857B57A686}"/>
                  </a:ext>
                </a:extLst>
              </p:cNvPr>
              <p:cNvSpPr txBox="1"/>
              <p:nvPr/>
            </p:nvSpPr>
            <p:spPr>
              <a:xfrm>
                <a:off x="4327262" y="3585935"/>
                <a:ext cx="30273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</a:rPr>
                  <a:t>Ambiguity function</a:t>
                </a:r>
              </a:p>
            </p:txBody>
          </p: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9AA7630B-9D35-4CC3-B9DB-7180354F6A3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07985" y="5090261"/>
                <a:ext cx="9476" cy="607743"/>
              </a:xfrm>
              <a:prstGeom prst="line">
                <a:avLst/>
              </a:prstGeom>
              <a:ln w="28575">
                <a:solidFill>
                  <a:srgbClr val="FFC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5D5FDB31-D023-4470-A16F-7EBA79CFC7E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65790" y="4953848"/>
                <a:ext cx="0" cy="746725"/>
              </a:xfrm>
              <a:prstGeom prst="line">
                <a:avLst/>
              </a:prstGeom>
              <a:ln w="28575">
                <a:solidFill>
                  <a:srgbClr val="FFC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8" name="TextBox 197">
                <a:extLst>
                  <a:ext uri="{FF2B5EF4-FFF2-40B4-BE49-F238E27FC236}">
                    <a16:creationId xmlns:a16="http://schemas.microsoft.com/office/drawing/2014/main" id="{C7038E8C-A843-40F6-A596-6825C9AC6C84}"/>
                  </a:ext>
                </a:extLst>
              </p:cNvPr>
              <p:cNvSpPr txBox="1"/>
              <p:nvPr/>
            </p:nvSpPr>
            <p:spPr>
              <a:xfrm>
                <a:off x="4470090" y="5700573"/>
                <a:ext cx="187579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FFC000"/>
                    </a:solidFill>
                  </a:rPr>
                  <a:t>Cross-terms</a:t>
                </a:r>
              </a:p>
            </p:txBody>
          </p: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42A73B80-2F4B-42E0-A60F-6E560274B1F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35578" y="4405660"/>
                <a:ext cx="505334" cy="182787"/>
              </a:xfrm>
              <a:prstGeom prst="line">
                <a:avLst/>
              </a:prstGeom>
              <a:ln w="28575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7" name="TextBox 206">
                <a:extLst>
                  <a:ext uri="{FF2B5EF4-FFF2-40B4-BE49-F238E27FC236}">
                    <a16:creationId xmlns:a16="http://schemas.microsoft.com/office/drawing/2014/main" id="{618E384A-C625-449E-935D-9C355C9EE231}"/>
                  </a:ext>
                </a:extLst>
              </p:cNvPr>
              <p:cNvSpPr txBox="1"/>
              <p:nvPr/>
            </p:nvSpPr>
            <p:spPr>
              <a:xfrm>
                <a:off x="5647193" y="4152800"/>
                <a:ext cx="163210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FFFFFF"/>
                    </a:solidFill>
                  </a:rPr>
                  <a:t>Auto-terms</a:t>
                </a:r>
              </a:p>
            </p:txBody>
          </p:sp>
        </p:grpSp>
        <p:grpSp>
          <p:nvGrpSpPr>
            <p:cNvPr id="78929" name="Group 78928">
              <a:extLst>
                <a:ext uri="{FF2B5EF4-FFF2-40B4-BE49-F238E27FC236}">
                  <a16:creationId xmlns:a16="http://schemas.microsoft.com/office/drawing/2014/main" id="{177AD1F2-A36E-4BF2-9ABB-D1123A26A368}"/>
                </a:ext>
              </a:extLst>
            </p:cNvPr>
            <p:cNvGrpSpPr/>
            <p:nvPr/>
          </p:nvGrpSpPr>
          <p:grpSpPr>
            <a:xfrm>
              <a:off x="8126623" y="855659"/>
              <a:ext cx="4066540" cy="2987579"/>
              <a:chOff x="7766192" y="685614"/>
              <a:chExt cx="4066540" cy="2987579"/>
            </a:xfrm>
          </p:grpSpPr>
          <p:grpSp>
            <p:nvGrpSpPr>
              <p:cNvPr id="78889" name="Group 78888">
                <a:extLst>
                  <a:ext uri="{FF2B5EF4-FFF2-40B4-BE49-F238E27FC236}">
                    <a16:creationId xmlns:a16="http://schemas.microsoft.com/office/drawing/2014/main" id="{4974ED08-E0C2-41B4-A96B-759D76CC97F8}"/>
                  </a:ext>
                </a:extLst>
              </p:cNvPr>
              <p:cNvGrpSpPr/>
              <p:nvPr/>
            </p:nvGrpSpPr>
            <p:grpSpPr>
              <a:xfrm>
                <a:off x="7766192" y="685614"/>
                <a:ext cx="4066540" cy="2987579"/>
                <a:chOff x="8058785" y="816933"/>
                <a:chExt cx="4066540" cy="2987579"/>
              </a:xfrm>
            </p:grpSpPr>
            <p:pic>
              <p:nvPicPr>
                <p:cNvPr id="78884" name="Picture 78883">
                  <a:extLst>
                    <a:ext uri="{FF2B5EF4-FFF2-40B4-BE49-F238E27FC236}">
                      <a16:creationId xmlns:a16="http://schemas.microsoft.com/office/drawing/2014/main" id="{8397428A-6593-492C-8C84-6483934B07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239125" y="1061312"/>
                  <a:ext cx="3657600" cy="2743200"/>
                </a:xfrm>
                <a:prstGeom prst="rect">
                  <a:avLst/>
                </a:prstGeom>
              </p:spPr>
            </p:pic>
            <p:sp>
              <p:nvSpPr>
                <p:cNvPr id="171" name="TextBox 170">
                  <a:extLst>
                    <a:ext uri="{FF2B5EF4-FFF2-40B4-BE49-F238E27FC236}">
                      <a16:creationId xmlns:a16="http://schemas.microsoft.com/office/drawing/2014/main" id="{F8E88757-D604-4AAB-989D-946A5140F0DA}"/>
                    </a:ext>
                  </a:extLst>
                </p:cNvPr>
                <p:cNvSpPr txBox="1"/>
                <p:nvPr/>
              </p:nvSpPr>
              <p:spPr>
                <a:xfrm>
                  <a:off x="8058785" y="816933"/>
                  <a:ext cx="406654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>
                      <a:solidFill>
                        <a:srgbClr val="FF0000"/>
                      </a:solidFill>
                    </a:rPr>
                    <a:t>Time-frequency distribution</a:t>
                  </a:r>
                </a:p>
              </p:txBody>
            </p:sp>
          </p:grpSp>
          <p:cxnSp>
            <p:nvCxnSpPr>
              <p:cNvPr id="78893" name="Straight Connector 78892">
                <a:extLst>
                  <a:ext uri="{FF2B5EF4-FFF2-40B4-BE49-F238E27FC236}">
                    <a16:creationId xmlns:a16="http://schemas.microsoft.com/office/drawing/2014/main" id="{67236115-954F-40B8-A15D-CAAB4D6D9EC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238757" y="1626763"/>
                <a:ext cx="367329" cy="594629"/>
              </a:xfrm>
              <a:prstGeom prst="line">
                <a:avLst/>
              </a:prstGeom>
              <a:ln w="28575">
                <a:solidFill>
                  <a:srgbClr val="FFC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894" name="TextBox 78893">
                <a:extLst>
                  <a:ext uri="{FF2B5EF4-FFF2-40B4-BE49-F238E27FC236}">
                    <a16:creationId xmlns:a16="http://schemas.microsoft.com/office/drawing/2014/main" id="{2A54AC8F-BADD-401B-9F65-BF91F40753E1}"/>
                  </a:ext>
                </a:extLst>
              </p:cNvPr>
              <p:cNvSpPr txBox="1"/>
              <p:nvPr/>
            </p:nvSpPr>
            <p:spPr>
              <a:xfrm>
                <a:off x="8529462" y="1317326"/>
                <a:ext cx="187579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FFC000"/>
                    </a:solidFill>
                  </a:rPr>
                  <a:t>Cross-terms</a:t>
                </a:r>
              </a:p>
            </p:txBody>
          </p:sp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E759CCA8-D7C7-42AA-826B-EEEDC1EA6F78}"/>
                  </a:ext>
                </a:extLst>
              </p:cNvPr>
              <p:cNvSpPr txBox="1"/>
              <p:nvPr/>
            </p:nvSpPr>
            <p:spPr>
              <a:xfrm>
                <a:off x="9685636" y="2542744"/>
                <a:ext cx="163210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FFFFFF"/>
                    </a:solidFill>
                  </a:rPr>
                  <a:t>Auto-terms</a:t>
                </a:r>
              </a:p>
            </p:txBody>
          </p: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5B650618-CB54-44D5-A2DD-17521B9A153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768244" y="1972587"/>
                <a:ext cx="0" cy="636726"/>
              </a:xfrm>
              <a:prstGeom prst="line">
                <a:avLst/>
              </a:prstGeom>
              <a:ln w="28575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E89E8BA6-2096-43E5-B4B8-59FDCA53F0F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441973" y="1717436"/>
                <a:ext cx="1" cy="891877"/>
              </a:xfrm>
              <a:prstGeom prst="line">
                <a:avLst/>
              </a:prstGeom>
              <a:ln w="28575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8" name="Left-Right Arrow 77">
              <a:extLst>
                <a:ext uri="{FF2B5EF4-FFF2-40B4-BE49-F238E27FC236}">
                  <a16:creationId xmlns:a16="http://schemas.microsoft.com/office/drawing/2014/main" id="{12CB378F-A6DB-4240-A8E5-CC70E6242FAE}"/>
                </a:ext>
              </a:extLst>
            </p:cNvPr>
            <p:cNvSpPr/>
            <p:nvPr/>
          </p:nvSpPr>
          <p:spPr>
            <a:xfrm rot="18937565">
              <a:off x="7337198" y="3406794"/>
              <a:ext cx="1528417" cy="439672"/>
            </a:xfrm>
            <a:prstGeom prst="left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2-D FFT </a:t>
              </a:r>
            </a:p>
          </p:txBody>
        </p:sp>
        <p:sp>
          <p:nvSpPr>
            <p:cNvPr id="219" name="Left-Right Arrow 76">
              <a:extLst>
                <a:ext uri="{FF2B5EF4-FFF2-40B4-BE49-F238E27FC236}">
                  <a16:creationId xmlns:a16="http://schemas.microsoft.com/office/drawing/2014/main" id="{D5189DA3-63F6-4D8E-90CE-F7FD1104348B}"/>
                </a:ext>
              </a:extLst>
            </p:cNvPr>
            <p:cNvSpPr/>
            <p:nvPr/>
          </p:nvSpPr>
          <p:spPr>
            <a:xfrm rot="16200000">
              <a:off x="11220655" y="3508892"/>
              <a:ext cx="1528417" cy="439672"/>
            </a:xfrm>
            <a:prstGeom prst="left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FFT (</a:t>
              </a:r>
              <a:r>
                <a:rPr lang="en-US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dirty="0">
                  <a:solidFill>
                    <a:schemeClr val="tx1"/>
                  </a:solidFill>
                </a:rPr>
                <a:t>, </a:t>
              </a:r>
              <a:r>
                <a:rPr lang="en-US" i="1" dirty="0">
                  <a:solidFill>
                    <a:schemeClr val="tx1"/>
                  </a:solidFill>
                  <a:latin typeface="Symbol" pitchFamily="18" charset="2"/>
                  <a:cs typeface="Times New Roman" pitchFamily="18" charset="0"/>
                </a:rPr>
                <a:t>t</a:t>
              </a:r>
              <a:r>
                <a:rPr lang="en-US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>
                  <a:solidFill>
                    <a:schemeClr val="tx1"/>
                  </a:solidFill>
                </a:rPr>
                <a:t>)</a:t>
              </a:r>
            </a:p>
          </p:txBody>
        </p:sp>
      </p:grpSp>
      <p:sp>
        <p:nvSpPr>
          <p:cNvPr id="78931" name="TextBox 78930">
            <a:extLst>
              <a:ext uri="{FF2B5EF4-FFF2-40B4-BE49-F238E27FC236}">
                <a16:creationId xmlns:a16="http://schemas.microsoft.com/office/drawing/2014/main" id="{7D6C919C-DA69-47A3-813E-D91B81197F4E}"/>
              </a:ext>
            </a:extLst>
          </p:cNvPr>
          <p:cNvSpPr txBox="1"/>
          <p:nvPr/>
        </p:nvSpPr>
        <p:spPr>
          <a:xfrm>
            <a:off x="649579" y="928834"/>
            <a:ext cx="341482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/>
              <a:t>WVD provides </a:t>
            </a:r>
            <a:r>
              <a:rPr lang="en-US" sz="2400" dirty="0">
                <a:solidFill>
                  <a:srgbClr val="00B050"/>
                </a:solidFill>
              </a:rPr>
              <a:t>high time-frequency (TF) concentration </a:t>
            </a:r>
            <a:r>
              <a:rPr lang="en-US" sz="2400" dirty="0"/>
              <a:t>for linear FM signals.</a:t>
            </a:r>
          </a:p>
          <a:p>
            <a:pPr algn="just"/>
            <a:endParaRPr lang="en-US" sz="2400" dirty="0">
              <a:solidFill>
                <a:srgbClr val="00B050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/>
              <a:t>Cross-terms </a:t>
            </a:r>
            <a:r>
              <a:rPr lang="en-US" sz="2400" dirty="0">
                <a:solidFill>
                  <a:srgbClr val="FF0000"/>
                </a:solidFill>
              </a:rPr>
              <a:t>are unavoidable</a:t>
            </a:r>
            <a:r>
              <a:rPr lang="en-US" sz="2400" dirty="0"/>
              <a:t> due to bilinear nature in the cases of nonlinear or multiple components.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/>
              <a:t>Cross-terms appear in the middle-way of auto-terms in the TF domain.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8776216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87146</TotalTime>
  <Words>3458</Words>
  <Application>Microsoft Office PowerPoint</Application>
  <PresentationFormat>Widescreen</PresentationFormat>
  <Paragraphs>620</Paragraphs>
  <Slides>66</Slides>
  <Notes>40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6" baseType="lpstr">
      <vt:lpstr>Agency FB</vt:lpstr>
      <vt:lpstr>Arial</vt:lpstr>
      <vt:lpstr>Arial Narrow</vt:lpstr>
      <vt:lpstr>Cambria Math</vt:lpstr>
      <vt:lpstr>Garamond</vt:lpstr>
      <vt:lpstr>Symbol</vt:lpstr>
      <vt:lpstr>Times New Roman</vt:lpstr>
      <vt:lpstr>Wingdings</vt:lpstr>
      <vt:lpstr>Default Design</vt:lpstr>
      <vt:lpstr>Equation</vt:lpstr>
      <vt:lpstr>Strategies for Sparsity-based Time-Frequency Analyses</vt:lpstr>
      <vt:lpstr>Outline</vt:lpstr>
      <vt:lpstr>Introduction</vt:lpstr>
      <vt:lpstr>Introduction</vt:lpstr>
      <vt:lpstr>Introduction</vt:lpstr>
      <vt:lpstr>Introduction</vt:lpstr>
      <vt:lpstr>Signal Model</vt:lpstr>
      <vt:lpstr>Signal Model</vt:lpstr>
      <vt:lpstr>Signal Model</vt:lpstr>
      <vt:lpstr>Signal Model</vt:lpstr>
      <vt:lpstr>Signal Model</vt:lpstr>
      <vt:lpstr>Effects of Missing Samples</vt:lpstr>
      <vt:lpstr>Effects of Amplitude Difference</vt:lpstr>
      <vt:lpstr>Proposed Methods</vt:lpstr>
      <vt:lpstr>Atomic Norm-based TFR Reconstruction Method</vt:lpstr>
      <vt:lpstr>Compressive Sensing</vt:lpstr>
      <vt:lpstr>Basis Mismatch</vt:lpstr>
      <vt:lpstr>Going Off The Grid</vt:lpstr>
      <vt:lpstr>Atomic Norm</vt:lpstr>
      <vt:lpstr>Atomic Norm-based TFR Reconstruction</vt:lpstr>
      <vt:lpstr>Atomic Norm-based TFR Reconstruction</vt:lpstr>
      <vt:lpstr>Atomic Norm-based TFR Reconstruction</vt:lpstr>
      <vt:lpstr>Atomic Norm-based TFR Reconstruction</vt:lpstr>
      <vt:lpstr>Atomic Norm-based TFR Reconstruction</vt:lpstr>
      <vt:lpstr>Atomic Norm-based TFR Reconstruction</vt:lpstr>
      <vt:lpstr>Atomic Norm-based TFR Reconstruction</vt:lpstr>
      <vt:lpstr>Simulation Setting</vt:lpstr>
      <vt:lpstr>Simulation Results: Two-Component LFM</vt:lpstr>
      <vt:lpstr>Simulation Results: Two-Component LFM</vt:lpstr>
      <vt:lpstr>Simulation Results: Two-Component NLFM</vt:lpstr>
      <vt:lpstr>Simulation Results: Two-Component NLFM</vt:lpstr>
      <vt:lpstr>Simulation Results: Noisy Environments</vt:lpstr>
      <vt:lpstr>AAO-based TFR Reconstruction Method</vt:lpstr>
      <vt:lpstr>Issues in Atomic Norm based Method</vt:lpstr>
      <vt:lpstr>Issues in Atomic Norm based Method</vt:lpstr>
      <vt:lpstr>Issues in Atomic Norm based Method</vt:lpstr>
      <vt:lpstr>Issues in Atomic Norm based Method</vt:lpstr>
      <vt:lpstr>AAO-based TFR Reconstruction</vt:lpstr>
      <vt:lpstr>AAO-based TFR Reconstruction</vt:lpstr>
      <vt:lpstr>AAO-based TFR Reconstruction</vt:lpstr>
      <vt:lpstr>AAO-based TFR Reconstruction</vt:lpstr>
      <vt:lpstr>AAO-based TFR Reconstruction</vt:lpstr>
      <vt:lpstr>AAO-based TFR Reconstruction</vt:lpstr>
      <vt:lpstr>AAO-based TFR Reconstruction</vt:lpstr>
      <vt:lpstr>AAO-based TFR Reconstruction</vt:lpstr>
      <vt:lpstr>Simulation Setting</vt:lpstr>
      <vt:lpstr>Simulation Results: Two Parallel NLFM</vt:lpstr>
      <vt:lpstr>Simulation Results: One Sine and One LFM</vt:lpstr>
      <vt:lpstr>PowerPoint Presentation</vt:lpstr>
      <vt:lpstr>Future Work: Radar Waveform Recognition</vt:lpstr>
      <vt:lpstr>Radar Waveform Recognition</vt:lpstr>
      <vt:lpstr>Radar Waveform Recognition</vt:lpstr>
      <vt:lpstr>Signal Denoising via Atomic Norm Minimization </vt:lpstr>
      <vt:lpstr>Simulation Setting</vt:lpstr>
      <vt:lpstr>Simulation Results: P2 Code Signal</vt:lpstr>
      <vt:lpstr>Simulation Results: P2 Code Signal</vt:lpstr>
      <vt:lpstr>Simulation Results: Waveform Recognition</vt:lpstr>
      <vt:lpstr>Simulation Results: Waveform Recognition</vt:lpstr>
      <vt:lpstr>Simulation Results: Waveform Recognition</vt:lpstr>
      <vt:lpstr>Future Work</vt:lpstr>
      <vt:lpstr>Future Work</vt:lpstr>
      <vt:lpstr>Publications</vt:lpstr>
      <vt:lpstr>Journal Papers</vt:lpstr>
      <vt:lpstr>Conference Papers</vt:lpstr>
      <vt:lpstr>Conference Papers</vt:lpstr>
      <vt:lpstr>PowerPoint Presentation</vt:lpstr>
    </vt:vector>
  </TitlesOfParts>
  <Company>Villanova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yz</dc:creator>
  <cp:lastModifiedBy>Zhang Shuimei</cp:lastModifiedBy>
  <cp:revision>1779</cp:revision>
  <cp:lastPrinted>2015-04-03T20:57:11Z</cp:lastPrinted>
  <dcterms:created xsi:type="dcterms:W3CDTF">2008-09-04T16:58:15Z</dcterms:created>
  <dcterms:modified xsi:type="dcterms:W3CDTF">2020-04-14T23:53:54Z</dcterms:modified>
</cp:coreProperties>
</file>