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37"/>
  </p:notesMasterIdLst>
  <p:handoutMasterIdLst>
    <p:handoutMasterId r:id="rId38"/>
  </p:handoutMasterIdLst>
  <p:sldIdLst>
    <p:sldId id="298" r:id="rId3"/>
    <p:sldId id="399" r:id="rId4"/>
    <p:sldId id="387" r:id="rId5"/>
    <p:sldId id="390" r:id="rId6"/>
    <p:sldId id="415" r:id="rId7"/>
    <p:sldId id="400" r:id="rId8"/>
    <p:sldId id="420" r:id="rId9"/>
    <p:sldId id="392" r:id="rId10"/>
    <p:sldId id="395" r:id="rId11"/>
    <p:sldId id="396" r:id="rId12"/>
    <p:sldId id="422" r:id="rId13"/>
    <p:sldId id="430" r:id="rId14"/>
    <p:sldId id="401" r:id="rId15"/>
    <p:sldId id="397" r:id="rId16"/>
    <p:sldId id="402" r:id="rId17"/>
    <p:sldId id="403" r:id="rId18"/>
    <p:sldId id="404" r:id="rId19"/>
    <p:sldId id="405" r:id="rId20"/>
    <p:sldId id="417" r:id="rId21"/>
    <p:sldId id="416" r:id="rId22"/>
    <p:sldId id="425" r:id="rId23"/>
    <p:sldId id="398" r:id="rId24"/>
    <p:sldId id="406" r:id="rId25"/>
    <p:sldId id="407" r:id="rId26"/>
    <p:sldId id="408" r:id="rId27"/>
    <p:sldId id="393" r:id="rId28"/>
    <p:sldId id="409" r:id="rId29"/>
    <p:sldId id="426" r:id="rId30"/>
    <p:sldId id="427" r:id="rId31"/>
    <p:sldId id="428" r:id="rId32"/>
    <p:sldId id="429" r:id="rId33"/>
    <p:sldId id="411" r:id="rId34"/>
    <p:sldId id="421" r:id="rId35"/>
    <p:sldId id="41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151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1987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24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20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87C"/>
    <a:srgbClr val="F3001C"/>
    <a:srgbClr val="F0B4B8"/>
    <a:srgbClr val="C8000E"/>
    <a:srgbClr val="FF9BA2"/>
    <a:srgbClr val="C0504D"/>
    <a:srgbClr val="F0AE38"/>
    <a:srgbClr val="E8D0D0"/>
    <a:srgbClr val="F4E9E9"/>
    <a:srgbClr val="A4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7" autoAdjust="0"/>
    <p:restoredTop sz="84689" autoAdjust="0"/>
  </p:normalViewPr>
  <p:slideViewPr>
    <p:cSldViewPr snapToObjects="1" showGuides="1">
      <p:cViewPr varScale="1">
        <p:scale>
          <a:sx n="111" d="100"/>
          <a:sy n="111" d="100"/>
        </p:scale>
        <p:origin x="1912" y="200"/>
      </p:cViewPr>
      <p:guideLst>
        <p:guide orient="horz" pos="3984"/>
        <p:guide pos="1514"/>
        <p:guide pos="5616"/>
        <p:guide orient="horz" pos="1987"/>
        <p:guide orient="horz" pos="384"/>
        <p:guide orient="horz" pos="912"/>
        <p:guide pos="144"/>
        <p:guide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5/19/21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5/19/21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Difficulties related to the annotation and in turn segmentation can be attributed to four challenges..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3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6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9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1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2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Shah: Improved Segmentation Using A Multiphase Model</a:t>
            </a:r>
            <a:endParaRPr lang="en-US" sz="10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 hangingPunct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Improved Segmentation for Automated Seizure Detection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Using Channel-Dependent Posteriors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2820BA-F3E0-4CC1-8A0D-57EA3E0E2EF8}"/>
              </a:ext>
            </a:extLst>
          </p:cNvPr>
          <p:cNvSpPr txBox="1">
            <a:spLocks/>
          </p:cNvSpPr>
          <p:nvPr/>
        </p:nvSpPr>
        <p:spPr>
          <a:xfrm>
            <a:off x="238874" y="5334000"/>
            <a:ext cx="6847726" cy="14478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l" eaLnBrk="0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PhD Dissertation Defense:</a:t>
            </a:r>
          </a:p>
          <a:p>
            <a:pPr marL="234950" indent="-6350" algn="l" eaLnBrk="0" hangingPunc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Vinit Shah</a:t>
            </a:r>
          </a:p>
          <a:p>
            <a:pPr marL="228600" indent="0" algn="l" eaLnBrk="0" hangingPunc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Neural Engineering Data Consortium</a:t>
            </a:r>
          </a:p>
          <a:p>
            <a:pPr marL="228600" indent="0" algn="l" eaLnBrk="0" hangingPunc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College of Engineering</a:t>
            </a:r>
            <a:b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Temple University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788645-CA00-BC49-B005-816CEE11B197}"/>
              </a:ext>
            </a:extLst>
          </p:cNvPr>
          <p:cNvGrpSpPr>
            <a:grpSpLocks noChangeAspect="1"/>
          </p:cNvGrpSpPr>
          <p:nvPr/>
        </p:nvGrpSpPr>
        <p:grpSpPr>
          <a:xfrm>
            <a:off x="1962002" y="1295400"/>
            <a:ext cx="5219996" cy="3581400"/>
            <a:chOff x="2209800" y="1066800"/>
            <a:chExt cx="5219995" cy="3581400"/>
          </a:xfrm>
        </p:grpSpPr>
        <p:pic>
          <p:nvPicPr>
            <p:cNvPr id="11" name="Picture 10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B18AAF-F083-2043-9B28-7A66D5323540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6"/>
            <a:stretch/>
          </p:blipFill>
          <p:spPr bwMode="auto">
            <a:xfrm>
              <a:off x="2209800" y="1066800"/>
              <a:ext cx="3429000" cy="35814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56A976-9222-DF4F-9994-C813521855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38800" y="1066801"/>
              <a:ext cx="1790995" cy="3581399"/>
              <a:chOff x="6400800" y="-152400"/>
              <a:chExt cx="3848735" cy="7696199"/>
            </a:xfrm>
          </p:grpSpPr>
          <p:pic>
            <p:nvPicPr>
              <p:cNvPr id="12" name="Picture 1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D9640243-1E8B-F34F-9186-968F6C784DA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-152400"/>
                <a:ext cx="3848735" cy="2519680"/>
              </a:xfrm>
              <a:prstGeom prst="rect">
                <a:avLst/>
              </a:prstGeom>
              <a:ln w="25400">
                <a:solidFill>
                  <a:srgbClr val="CD1E2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5C2AD76-61AC-D742-9E57-9E56C6C912D3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2362200"/>
                <a:ext cx="3841750" cy="2590800"/>
              </a:xfrm>
              <a:prstGeom prst="rect">
                <a:avLst/>
              </a:prstGeom>
              <a:ln w="25400">
                <a:solidFill>
                  <a:srgbClr val="CD1E2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1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C6520E3-403F-0B4C-842A-6AC650EB71B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1" y="4958136"/>
                <a:ext cx="3843770" cy="2585663"/>
              </a:xfrm>
              <a:prstGeom prst="rect">
                <a:avLst/>
              </a:prstGeom>
              <a:ln w="25400">
                <a:solidFill>
                  <a:srgbClr val="CD1E2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03E8EC1-3ED8-406A-B8FF-16DD9E11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89632" y="524691"/>
            <a:ext cx="7410354" cy="3657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16F751-6D47-4D06-90E6-B0A0CB974A5A}"/>
              </a:ext>
            </a:extLst>
          </p:cNvPr>
          <p:cNvSpPr txBox="1">
            <a:spLocks/>
          </p:cNvSpPr>
          <p:nvPr/>
        </p:nvSpPr>
        <p:spPr>
          <a:xfrm>
            <a:off x="228600" y="4267200"/>
            <a:ext cx="8686800" cy="2286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Posteriors from P1 are used to create three new features for each class in P2: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Confidence of each epoch being epileptic;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Distance of the current frame (in time) from the previously observed seizure onset;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Distance of the current frame (in time) from the previously observed seizure offset.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Estimated seizure/background classes are captured for each epoch (1 sec) and further interpolated each frame (0.1 secs).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C6AB7E-8B99-0A43-BF62-B501FBFDEC0C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Feature Augmentation</a:t>
            </a:r>
          </a:p>
        </p:txBody>
      </p:sp>
    </p:spTree>
    <p:extLst>
      <p:ext uri="{BB962C8B-B14F-4D97-AF65-F5344CB8AC3E}">
        <p14:creationId xmlns:p14="http://schemas.microsoft.com/office/powerpoint/2010/main" val="745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F191-DDD0-437D-9BC2-A416476DDD7A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P2: Scaling Onset-Offset Features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18961-9595-42CC-9009-99875C4B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246" y="618714"/>
                <a:ext cx="3821744" cy="4486685"/>
              </a:xfrm>
              <a:prstGeom prst="rect">
                <a:avLst/>
              </a:prstGeom>
            </p:spPr>
            <p:txBody>
              <a:bodyPr lIns="0" tIns="0" rIns="0" bIns="0" anchor="ctr" anchorCtr="0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The onset-offset features contain information such as duration and recurrence rate of a seizure.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From these features, our P2 model indirectly learns the distribution of the frequency of the recurrent seizures.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We scale these features via an exponential function: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𝒘𝒆𝒊𝒈𝒉𝒕𝒆𝒅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acc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𝒆𝒑𝒔</m:t>
                      </m:r>
                    </m:oMath>
                  </m:oMathPara>
                </a14:m>
                <a:endParaRPr lang="en-US" sz="1800" b="1" dirty="0">
                  <a:latin typeface="Arial" charset="0"/>
                  <a:cs typeface="Arial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This scaling function also bounds the distance between two seizures to the range [0, 1]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BE18961-9595-42CC-9009-99875C4B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6" y="618714"/>
                <a:ext cx="3821744" cy="4486685"/>
              </a:xfrm>
              <a:prstGeom prst="rect">
                <a:avLst/>
              </a:prstGeom>
              <a:blipFill>
                <a:blip r:embed="rId2"/>
                <a:stretch>
                  <a:fillRect l="-3311" r="-4967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44924E-239A-4CB1-9AFB-341C33550A46}"/>
              </a:ext>
            </a:extLst>
          </p:cNvPr>
          <p:cNvSpPr txBox="1">
            <a:spLocks/>
          </p:cNvSpPr>
          <p:nvPr/>
        </p:nvSpPr>
        <p:spPr>
          <a:xfrm>
            <a:off x="224246" y="5105400"/>
            <a:ext cx="8691154" cy="140514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FE3677E-12FA-2841-BD77-0009BE81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16" r="8019"/>
          <a:stretch/>
        </p:blipFill>
        <p:spPr>
          <a:xfrm>
            <a:off x="4045990" y="1143000"/>
            <a:ext cx="4953000" cy="3962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2F8DDE2-98BA-714B-9385-F408DE4C6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246" y="4986542"/>
                <a:ext cx="8691154" cy="1286285"/>
              </a:xfrm>
              <a:prstGeom prst="rect">
                <a:avLst/>
              </a:prstGeom>
            </p:spPr>
            <p:txBody>
              <a:bodyPr lIns="0" tIns="0" rIns="0" bIns="0" anchor="ctr" anchorCtr="0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P2 struggles to learn the history once the rate of change of decay reaches a very small value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̆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𝒅𝒕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800" b="1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1800" b="1" i="0" smtClean="0">
                        <a:latin typeface="Cambria Math" panose="02040503050406030204" pitchFamily="18" charset="0"/>
                      </a:rPr>
                      <m:t>-05</m:t>
                    </m:r>
                  </m:oMath>
                </a14:m>
                <a:r>
                  <a:rPr lang="en-US" sz="1800" b="1" dirty="0">
                    <a:latin typeface="Arial" charset="0"/>
                    <a:cs typeface="Arial" charset="0"/>
                  </a:rPr>
                  <a:t>).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Majority of the recurrent seizures are separated by 200 seconds or less.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2F8DDE2-98BA-714B-9385-F408DE4C6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6" y="4986542"/>
                <a:ext cx="8691154" cy="1286285"/>
              </a:xfrm>
              <a:prstGeom prst="rect">
                <a:avLst/>
              </a:prstGeom>
              <a:blipFill>
                <a:blip r:embed="rId4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021B1AA1-B8AA-564C-BF3B-BC2E95D17C88}"/>
              </a:ext>
            </a:extLst>
          </p:cNvPr>
          <p:cNvSpPr txBox="1">
            <a:spLocks/>
          </p:cNvSpPr>
          <p:nvPr/>
        </p:nvSpPr>
        <p:spPr>
          <a:xfrm>
            <a:off x="4343400" y="576058"/>
            <a:ext cx="4991100" cy="61725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Histogram of Distances </a:t>
            </a:r>
            <a:br>
              <a:rPr lang="en-US" sz="1800" dirty="0"/>
            </a:br>
            <a:r>
              <a:rPr lang="en-US" sz="1800" dirty="0"/>
              <a:t>Between Adjacent Seizures</a:t>
            </a:r>
          </a:p>
        </p:txBody>
      </p:sp>
    </p:spTree>
    <p:extLst>
      <p:ext uri="{BB962C8B-B14F-4D97-AF65-F5344CB8AC3E}">
        <p14:creationId xmlns:p14="http://schemas.microsoft.com/office/powerpoint/2010/main" val="39366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4CD4D1-0550-B84F-BDC8-71BF2336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65" y="533400"/>
            <a:ext cx="4112535" cy="316271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40DFE2-E1C7-B14D-92B6-6235461CCB73}"/>
              </a:ext>
            </a:extLst>
          </p:cNvPr>
          <p:cNvCxnSpPr>
            <a:cxnSpLocks/>
          </p:cNvCxnSpPr>
          <p:nvPr/>
        </p:nvCxnSpPr>
        <p:spPr>
          <a:xfrm flipV="1">
            <a:off x="5752132" y="2766707"/>
            <a:ext cx="147925" cy="1899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A91AE5-83D0-E84C-B348-133A377E468D}"/>
              </a:ext>
            </a:extLst>
          </p:cNvPr>
          <p:cNvCxnSpPr>
            <a:cxnSpLocks/>
          </p:cNvCxnSpPr>
          <p:nvPr/>
        </p:nvCxnSpPr>
        <p:spPr>
          <a:xfrm flipH="1">
            <a:off x="6199460" y="2264756"/>
            <a:ext cx="323030" cy="39251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15FA81-B668-B345-A0A7-37F9E85D8253}"/>
              </a:ext>
            </a:extLst>
          </p:cNvPr>
          <p:cNvSpPr txBox="1"/>
          <p:nvPr/>
        </p:nvSpPr>
        <p:spPr>
          <a:xfrm>
            <a:off x="5302235" y="2956635"/>
            <a:ext cx="1055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P2 heuristic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D9EA-9581-8C49-89EC-F67ACC1654CF}"/>
              </a:ext>
            </a:extLst>
          </p:cNvPr>
          <p:cNvSpPr txBox="1"/>
          <p:nvPr/>
        </p:nvSpPr>
        <p:spPr>
          <a:xfrm>
            <a:off x="6358106" y="2033475"/>
            <a:ext cx="147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P2 data-dependent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90D63B6-DBFC-D14B-B469-3969525F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05" y="3696111"/>
            <a:ext cx="3962399" cy="2870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D9D8F-4424-974F-AE17-0E63B7589469}"/>
              </a:ext>
            </a:extLst>
          </p:cNvPr>
          <p:cNvSpPr txBox="1"/>
          <p:nvPr/>
        </p:nvSpPr>
        <p:spPr>
          <a:xfrm>
            <a:off x="6358106" y="4870113"/>
            <a:ext cx="14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Range for the data-driven approach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5D56CF-D761-0A4E-9AD2-3D22CDE70514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P2: Scaling Onset-Offset Features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A1B9556-4396-6D4E-B595-F1D32AFE6A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246" y="609600"/>
                <a:ext cx="4347754" cy="5956894"/>
              </a:xfrm>
              <a:prstGeom prst="rect">
                <a:avLst/>
              </a:prstGeom>
            </p:spPr>
            <p:txBody>
              <a:bodyPr lIns="0" tIns="0" rIns="0" bIns="0" anchor="t" anchorCtr="0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58" indent="-182558"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000" b="1" dirty="0">
                    <a:latin typeface="Arial" charset="0"/>
                    <a:cs typeface="Arial" charset="0"/>
                  </a:rPr>
                  <a:t>Three methods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acc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000" b="1" dirty="0">
                    <a:latin typeface="Arial" charset="0"/>
                    <a:cs typeface="Arial" charset="0"/>
                  </a:rPr>
                  <a:t>:</a:t>
                </a:r>
              </a:p>
              <a:p>
                <a:pPr marL="460375" indent="-287338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449263" algn="l"/>
                  </a:tabLst>
                </a:pPr>
                <a:r>
                  <a:rPr lang="en-US" sz="1400" b="1" dirty="0">
                    <a:latin typeface="Arial" charset="0"/>
                    <a:cs typeface="Arial" charset="0"/>
                  </a:rPr>
                  <a:t>(1)	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Heuristic:</a:t>
                </a:r>
                <a:r>
                  <a:rPr lang="en-US" sz="1400" b="1" dirty="0">
                    <a:latin typeface="Arial" charset="0"/>
                    <a:cs typeface="Arial" charset="0"/>
                  </a:rPr>
                  <a:t> once a seizure event is observed, we can predict the following seizure by observing 2 mins. of inter-ictal activity.</a:t>
                </a:r>
              </a:p>
              <a:p>
                <a:pPr marL="460375" indent="-287338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449263" algn="l"/>
                  </a:tabLst>
                </a:pPr>
                <a:r>
                  <a:rPr lang="en-US" sz="1400" b="1" dirty="0">
                    <a:latin typeface="Arial" charset="0"/>
                    <a:cs typeface="Arial" charset="0"/>
                  </a:rPr>
                  <a:t>(2)	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Data-dependent:</a:t>
                </a:r>
                <a:r>
                  <a:rPr lang="en-US" sz="1400" b="1" dirty="0">
                    <a:latin typeface="Arial" charset="0"/>
                    <a:cs typeface="Arial" charset="0"/>
                  </a:rPr>
                  <a:t> Plot the distribution of distances between onsets and offsets. Select samples up to 80</a:t>
                </a:r>
                <a:r>
                  <a:rPr lang="en-US" sz="1400" b="1" baseline="30000" dirty="0">
                    <a:latin typeface="Arial" charset="0"/>
                    <a:cs typeface="Arial" charset="0"/>
                  </a:rPr>
                  <a:t>th</a:t>
                </a:r>
                <a:r>
                  <a:rPr lang="en-US" sz="1400" b="1" dirty="0">
                    <a:latin typeface="Arial" charset="0"/>
                    <a:cs typeface="Arial" charset="0"/>
                  </a:rPr>
                  <a:t> percentile and select the corresponding duration value (187 sec).</a:t>
                </a:r>
              </a:p>
              <a:p>
                <a:pPr marL="460375" lvl="1" indent="-287338">
                  <a:spcBef>
                    <a:spcPts val="0"/>
                  </a:spcBef>
                  <a:spcAft>
                    <a:spcPts val="1200"/>
                  </a:spcAft>
                  <a:buNone/>
                  <a:tabLst>
                    <a:tab pos="449263" algn="l"/>
                  </a:tabLst>
                </a:pPr>
                <a:r>
                  <a:rPr lang="en-US" sz="1400" b="1" dirty="0">
                    <a:latin typeface="Arial" charset="0"/>
                    <a:cs typeface="Arial" charset="0"/>
                  </a:rPr>
                  <a:t>(3)	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Data-driven: </a:t>
                </a:r>
                <a:r>
                  <a:rPr lang="en-US" sz="1400" b="1" dirty="0">
                    <a:latin typeface="Arial" charset="0"/>
                    <a:cs typeface="Arial" charset="0"/>
                  </a:rPr>
                  <a:t>an intermediate neural network is trained to learn the distribution of recurrent seizures.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Scaling function is analogous to the forgetting factor of the recursive least squares (RLS) filters. 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Arial" charset="0"/>
                    <a:cs typeface="Arial" charset="0"/>
                  </a:rPr>
                  <a:t>values for (1) and (2) </a:t>
                </a:r>
                <a:r>
                  <a:rPr lang="en-US" sz="1800" b="1">
                    <a:latin typeface="Arial" charset="0"/>
                    <a:cs typeface="Arial" charset="0"/>
                  </a:rPr>
                  <a:t>are 1.035 and 1.0161, </a:t>
                </a:r>
                <a:r>
                  <a:rPr lang="en-US" sz="1800" b="1" dirty="0">
                    <a:latin typeface="Arial" charset="0"/>
                    <a:cs typeface="Arial" charset="0"/>
                  </a:rPr>
                  <a:t>respectively.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 charset="0"/>
                    <a:cs typeface="Arial" charset="0"/>
                  </a:rPr>
                  <a:t> is a distribution function for (3). We model this distribution function in the range [1.01, 1.05] using a CNN-MLP network.</a:t>
                </a:r>
                <a:endParaRPr lang="en-US" sz="1600" b="1" dirty="0">
                  <a:latin typeface="Arial" charset="0"/>
                  <a:cs typeface="Arial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A1B9556-4396-6D4E-B595-F1D32AFE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6" y="609600"/>
                <a:ext cx="4347754" cy="5956894"/>
              </a:xfrm>
              <a:prstGeom prst="rect">
                <a:avLst/>
              </a:prstGeom>
              <a:blipFill>
                <a:blip r:embed="rId5"/>
                <a:stretch>
                  <a:fillRect l="-3207" t="-1066" r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D908EF-E781-DD46-B6AB-C8D0AC320E93}"/>
              </a:ext>
            </a:extLst>
          </p:cNvPr>
          <p:cNvSpPr txBox="1">
            <a:spLocks/>
          </p:cNvSpPr>
          <p:nvPr/>
        </p:nvSpPr>
        <p:spPr>
          <a:xfrm>
            <a:off x="4129581" y="3781425"/>
            <a:ext cx="4785819" cy="281028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lvl="1" indent="-27940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5F08C1-62EB-B748-9FA8-75D4CB10BD0F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4343400" cy="4876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CNNs are designed to classify structured data which are optimized by learning local correlations.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CNNs are trained by optimizing convolutional kernels. Outputs are called feature maps.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Initial layers of the network are designed to learn low-level properties of the data (e.g., for images, edges, curves and color gradients).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kernels at the later stages learn relationships between these low-level properties that identify more abstract  patterns in the data.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9A8546-80EC-2241-9AA3-D63DEB052538}"/>
              </a:ext>
            </a:extLst>
          </p:cNvPr>
          <p:cNvGrpSpPr>
            <a:grpSpLocks noChangeAspect="1"/>
          </p:cNvGrpSpPr>
          <p:nvPr/>
        </p:nvGrpSpPr>
        <p:grpSpPr>
          <a:xfrm>
            <a:off x="4762500" y="1103324"/>
            <a:ext cx="4191000" cy="4439018"/>
            <a:chOff x="4837623" y="1362369"/>
            <a:chExt cx="4343400" cy="4600437"/>
          </a:xfrm>
        </p:grpSpPr>
        <p:pic>
          <p:nvPicPr>
            <p:cNvPr id="8" name="Picture 7" descr="A picture containing table, computer&#10;&#10;Description automatically generated">
              <a:extLst>
                <a:ext uri="{FF2B5EF4-FFF2-40B4-BE49-F238E27FC236}">
                  <a16:creationId xmlns:a16="http://schemas.microsoft.com/office/drawing/2014/main" id="{62800764-DA7E-8D4E-8095-7058512F7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3373" y="3875344"/>
              <a:ext cx="4057650" cy="2087462"/>
            </a:xfrm>
            <a:prstGeom prst="rect">
              <a:avLst/>
            </a:prstGeom>
          </p:spPr>
        </p:pic>
        <p:pic>
          <p:nvPicPr>
            <p:cNvPr id="10" name="Picture 9" descr="A picture containing photo, display&#10;&#10;Description automatically generated">
              <a:extLst>
                <a:ext uri="{FF2B5EF4-FFF2-40B4-BE49-F238E27FC236}">
                  <a16:creationId xmlns:a16="http://schemas.microsoft.com/office/drawing/2014/main" id="{6F95B24B-76F4-A744-A718-C9A473CC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719" y="1362369"/>
              <a:ext cx="3468275" cy="1822450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6E7255ED-C856-1E48-B7D3-50A3548D93D2}"/>
                </a:ext>
              </a:extLst>
            </p:cNvPr>
            <p:cNvSpPr txBox="1">
              <a:spLocks/>
            </p:cNvSpPr>
            <p:nvPr/>
          </p:nvSpPr>
          <p:spPr>
            <a:xfrm>
              <a:off x="4837623" y="3419769"/>
              <a:ext cx="4343400" cy="304801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defPPr>
                <a:defRPr lang="en-US"/>
              </a:defPPr>
              <a:lvl1pPr marL="182558" indent="-182558">
                <a:spcBef>
                  <a:spcPts val="0"/>
                </a:spcBef>
                <a:spcAft>
                  <a:spcPts val="1200"/>
                </a:spcAft>
                <a:buFont typeface="Arial" charset="0"/>
                <a:buChar char="•"/>
                <a:defRPr b="1"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en-US" dirty="0"/>
                <a:t>CNN Channels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9D29DE6-A3EA-3A4F-AA6C-489B3FC884B2}"/>
              </a:ext>
            </a:extLst>
          </p:cNvPr>
          <p:cNvSpPr txBox="1">
            <a:spLocks/>
          </p:cNvSpPr>
          <p:nvPr/>
        </p:nvSpPr>
        <p:spPr>
          <a:xfrm>
            <a:off x="4572000" y="625867"/>
            <a:ext cx="4343400" cy="36473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b="1"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dirty="0"/>
              <a:t>CNN Kernels and Feature Maps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C75053-EA6C-B44B-8573-A3176FAD0BEA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Convolutional Neural Networks (CNNs)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3D84FD-D799-5C4B-90B0-DB0569109EAB}"/>
              </a:ext>
            </a:extLst>
          </p:cNvPr>
          <p:cNvSpPr txBox="1">
            <a:spLocks/>
          </p:cNvSpPr>
          <p:nvPr/>
        </p:nvSpPr>
        <p:spPr>
          <a:xfrm>
            <a:off x="228600" y="5599124"/>
            <a:ext cx="8686800" cy="10302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Convolutional channels are optimized independently in a CNN layer which adds an additional dimension (depth) to the CNN kernels.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For a color image, we use kernels with three channels (e.g., red, green, blue).</a:t>
            </a:r>
          </a:p>
        </p:txBody>
      </p:sp>
    </p:spTree>
    <p:extLst>
      <p:ext uri="{BB962C8B-B14F-4D97-AF65-F5344CB8AC3E}">
        <p14:creationId xmlns:p14="http://schemas.microsoft.com/office/powerpoint/2010/main" val="40039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A3F34C-B494-476B-8F14-9841F63AFA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925226" cy="5638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6A15E2-D15D-40BB-AACF-213BCC69BA7A}"/>
              </a:ext>
            </a:extLst>
          </p:cNvPr>
          <p:cNvSpPr txBox="1">
            <a:spLocks/>
          </p:cNvSpPr>
          <p:nvPr/>
        </p:nvSpPr>
        <p:spPr>
          <a:xfrm>
            <a:off x="232025" y="609600"/>
            <a:ext cx="4492375" cy="594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During P2 we learn temporal and spatial information using CNNs followed by LSTMs.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P2 is designed to mimic the human interpretation process.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CNN channels are assigned to learn each feature dimension independently.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use a window of 11 secs x 22 channels x 32 features as input.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kernel uses a 3-second temporal context and 4 channels (the minimum allowed seizure duration is 3 seconds).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192 out of 1024 kernels are assigned to learn only posteriors and onset/offset features.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Two small LSTM networks followed by a dense layer are used to classify a seizure event.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D512-7ABA-3747-9CE3-71B646469039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P2: CNN + LSTM Hybrid Model</a:t>
            </a:r>
          </a:p>
        </p:txBody>
      </p:sp>
    </p:spTree>
    <p:extLst>
      <p:ext uri="{BB962C8B-B14F-4D97-AF65-F5344CB8AC3E}">
        <p14:creationId xmlns:p14="http://schemas.microsoft.com/office/powerpoint/2010/main" val="9706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6E5E1C-0FF4-EA42-913E-D0DD6C241B64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8686800" cy="1295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During the first layer, each feature dimension (channel) of the CNN network is optimized independently. 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can visualize what is learned by plotting the feature maps associated with each kernel: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8B1DEC4-50AD-5143-B2AF-CE366CEB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75" y="2514600"/>
            <a:ext cx="7275250" cy="39197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3F181A-F4C5-5B41-A1A3-A6DEB930F951}"/>
              </a:ext>
            </a:extLst>
          </p:cNvPr>
          <p:cNvSpPr txBox="1">
            <a:spLocks/>
          </p:cNvSpPr>
          <p:nvPr/>
        </p:nvSpPr>
        <p:spPr>
          <a:xfrm>
            <a:off x="3162300" y="2057400"/>
            <a:ext cx="2819400" cy="3809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/>
              <a:t>An Easy Brief Seizure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5392AF-8B16-BF4F-9802-8587D8BAF965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CNN Feature Maps for an Easy Seizure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886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5912FE-97B9-0B4C-8FB1-AF6FAFA3E810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3962400" cy="5486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Feature maps generated by the CNN kernels for a 7-second brief seizure are shown.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Kernels associated with spectral features (K0-K25) and posterior features (K26-K31) both show periodic patterns associated with a seizure event learned by the model.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vertical strip-like patterns are clustered and well-aligned with the seizure event for all CNN channels.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Feature maps generated by Kernels K26 and K27 are opposite of each other because they correspond to the seizure and background classes, respectively.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B8AE04-5ACF-4B73-A27B-0C0F01AD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8" y="829586"/>
            <a:ext cx="4444809" cy="56944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9A9493-2108-854E-80E9-09CD06E30387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CNN Feature Maps for an Easy Seizure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96135C2-3372-F34A-A7EB-81D949EC4895}"/>
              </a:ext>
            </a:extLst>
          </p:cNvPr>
          <p:cNvSpPr/>
          <p:nvPr/>
        </p:nvSpPr>
        <p:spPr>
          <a:xfrm rot="16200000">
            <a:off x="6883504" y="-216178"/>
            <a:ext cx="176912" cy="20574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CAE21F-D187-474E-85A4-BF3C03B2EB15}"/>
              </a:ext>
            </a:extLst>
          </p:cNvPr>
          <p:cNvCxnSpPr>
            <a:cxnSpLocks/>
          </p:cNvCxnSpPr>
          <p:nvPr/>
        </p:nvCxnSpPr>
        <p:spPr>
          <a:xfrm flipH="1">
            <a:off x="5602532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935F88-1F3E-3B44-8FA9-1CD7CCFA2215}"/>
              </a:ext>
            </a:extLst>
          </p:cNvPr>
          <p:cNvCxnSpPr>
            <a:cxnSpLocks/>
          </p:cNvCxnSpPr>
          <p:nvPr/>
        </p:nvCxnSpPr>
        <p:spPr>
          <a:xfrm flipH="1">
            <a:off x="5853471" y="13979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75891-E0BA-864A-9053-6704A95ADAE0}"/>
              </a:ext>
            </a:extLst>
          </p:cNvPr>
          <p:cNvCxnSpPr>
            <a:cxnSpLocks/>
          </p:cNvCxnSpPr>
          <p:nvPr/>
        </p:nvCxnSpPr>
        <p:spPr>
          <a:xfrm flipH="1">
            <a:off x="6102577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AA09E7-D43A-914F-8ABF-0E4995BE1A7F}"/>
              </a:ext>
            </a:extLst>
          </p:cNvPr>
          <p:cNvCxnSpPr>
            <a:cxnSpLocks/>
          </p:cNvCxnSpPr>
          <p:nvPr/>
        </p:nvCxnSpPr>
        <p:spPr>
          <a:xfrm flipH="1">
            <a:off x="6334387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8AC5DE-40DB-724A-AA16-D0613D2F00E1}"/>
              </a:ext>
            </a:extLst>
          </p:cNvPr>
          <p:cNvCxnSpPr>
            <a:cxnSpLocks/>
          </p:cNvCxnSpPr>
          <p:nvPr/>
        </p:nvCxnSpPr>
        <p:spPr>
          <a:xfrm flipH="1">
            <a:off x="6585326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CFDE0C-0414-9743-9358-617B7B806562}"/>
              </a:ext>
            </a:extLst>
          </p:cNvPr>
          <p:cNvCxnSpPr>
            <a:cxnSpLocks/>
          </p:cNvCxnSpPr>
          <p:nvPr/>
        </p:nvCxnSpPr>
        <p:spPr>
          <a:xfrm flipH="1">
            <a:off x="6861267" y="13979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402D9B-516A-7D4F-9042-3EC509B3BFCD}"/>
              </a:ext>
            </a:extLst>
          </p:cNvPr>
          <p:cNvCxnSpPr>
            <a:cxnSpLocks/>
          </p:cNvCxnSpPr>
          <p:nvPr/>
        </p:nvCxnSpPr>
        <p:spPr>
          <a:xfrm flipH="1">
            <a:off x="7160729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15CC24-31C0-D543-8C61-294F0140DDB1}"/>
              </a:ext>
            </a:extLst>
          </p:cNvPr>
          <p:cNvCxnSpPr>
            <a:cxnSpLocks/>
          </p:cNvCxnSpPr>
          <p:nvPr/>
        </p:nvCxnSpPr>
        <p:spPr>
          <a:xfrm flipH="1">
            <a:off x="7411668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0157EE-9871-0240-A889-CC8FF2E7CFE8}"/>
              </a:ext>
            </a:extLst>
          </p:cNvPr>
          <p:cNvCxnSpPr>
            <a:cxnSpLocks/>
          </p:cNvCxnSpPr>
          <p:nvPr/>
        </p:nvCxnSpPr>
        <p:spPr>
          <a:xfrm flipH="1">
            <a:off x="7660774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25F1CC-8664-2247-AD70-5C712F04961D}"/>
              </a:ext>
            </a:extLst>
          </p:cNvPr>
          <p:cNvCxnSpPr>
            <a:cxnSpLocks/>
          </p:cNvCxnSpPr>
          <p:nvPr/>
        </p:nvCxnSpPr>
        <p:spPr>
          <a:xfrm flipH="1">
            <a:off x="7909880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B2C859-7938-CC40-9E67-78276CC12F36}"/>
              </a:ext>
            </a:extLst>
          </p:cNvPr>
          <p:cNvCxnSpPr>
            <a:cxnSpLocks/>
          </p:cNvCxnSpPr>
          <p:nvPr/>
        </p:nvCxnSpPr>
        <p:spPr>
          <a:xfrm flipH="1">
            <a:off x="8160819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1F4499-1B9A-D747-86EA-B926E84DBC0A}"/>
              </a:ext>
            </a:extLst>
          </p:cNvPr>
          <p:cNvCxnSpPr>
            <a:cxnSpLocks/>
          </p:cNvCxnSpPr>
          <p:nvPr/>
        </p:nvCxnSpPr>
        <p:spPr>
          <a:xfrm flipH="1">
            <a:off x="8409925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9CF76E-FC5E-2145-89A1-0AE89363F27A}"/>
              </a:ext>
            </a:extLst>
          </p:cNvPr>
          <p:cNvCxnSpPr>
            <a:cxnSpLocks/>
          </p:cNvCxnSpPr>
          <p:nvPr/>
        </p:nvCxnSpPr>
        <p:spPr>
          <a:xfrm flipH="1">
            <a:off x="8675741" y="1385232"/>
            <a:ext cx="152400" cy="152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2B871DC-C5C4-EA4A-B62B-5CE420396291}"/>
              </a:ext>
            </a:extLst>
          </p:cNvPr>
          <p:cNvCxnSpPr>
            <a:cxnSpLocks/>
          </p:cNvCxnSpPr>
          <p:nvPr/>
        </p:nvCxnSpPr>
        <p:spPr>
          <a:xfrm flipH="1">
            <a:off x="5043392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BC3D653-3A75-E44B-A2D7-2C6E409A84CE}"/>
              </a:ext>
            </a:extLst>
          </p:cNvPr>
          <p:cNvCxnSpPr>
            <a:cxnSpLocks/>
          </p:cNvCxnSpPr>
          <p:nvPr/>
        </p:nvCxnSpPr>
        <p:spPr>
          <a:xfrm flipH="1">
            <a:off x="5294331" y="26641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EC8A2B8-5556-7645-8085-4F5076DCAF0D}"/>
              </a:ext>
            </a:extLst>
          </p:cNvPr>
          <p:cNvCxnSpPr>
            <a:cxnSpLocks/>
          </p:cNvCxnSpPr>
          <p:nvPr/>
        </p:nvCxnSpPr>
        <p:spPr>
          <a:xfrm flipH="1">
            <a:off x="5543437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CB8C278-EBB0-1D48-9EF7-15B3A1922105}"/>
              </a:ext>
            </a:extLst>
          </p:cNvPr>
          <p:cNvCxnSpPr>
            <a:cxnSpLocks/>
          </p:cNvCxnSpPr>
          <p:nvPr/>
        </p:nvCxnSpPr>
        <p:spPr>
          <a:xfrm flipH="1">
            <a:off x="5775247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7F943EC-4505-8545-97A0-C187B06C06E7}"/>
              </a:ext>
            </a:extLst>
          </p:cNvPr>
          <p:cNvCxnSpPr>
            <a:cxnSpLocks/>
          </p:cNvCxnSpPr>
          <p:nvPr/>
        </p:nvCxnSpPr>
        <p:spPr>
          <a:xfrm flipH="1">
            <a:off x="6601589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97922AA-C6A8-CE4F-B22A-43F877623AC2}"/>
              </a:ext>
            </a:extLst>
          </p:cNvPr>
          <p:cNvCxnSpPr>
            <a:cxnSpLocks/>
          </p:cNvCxnSpPr>
          <p:nvPr/>
        </p:nvCxnSpPr>
        <p:spPr>
          <a:xfrm flipH="1">
            <a:off x="6852528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A854DFA-2327-BD4F-A292-BFC0D19E4883}"/>
              </a:ext>
            </a:extLst>
          </p:cNvPr>
          <p:cNvCxnSpPr>
            <a:cxnSpLocks/>
          </p:cNvCxnSpPr>
          <p:nvPr/>
        </p:nvCxnSpPr>
        <p:spPr>
          <a:xfrm flipH="1">
            <a:off x="7101634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D20FF85-1FB7-2E43-BF94-EF4609BC8E4E}"/>
              </a:ext>
            </a:extLst>
          </p:cNvPr>
          <p:cNvCxnSpPr>
            <a:cxnSpLocks/>
          </p:cNvCxnSpPr>
          <p:nvPr/>
        </p:nvCxnSpPr>
        <p:spPr>
          <a:xfrm flipH="1">
            <a:off x="7350740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AA21C2A-6A5C-4943-A366-03A85A0E6C6D}"/>
              </a:ext>
            </a:extLst>
          </p:cNvPr>
          <p:cNvCxnSpPr>
            <a:cxnSpLocks/>
          </p:cNvCxnSpPr>
          <p:nvPr/>
        </p:nvCxnSpPr>
        <p:spPr>
          <a:xfrm flipH="1">
            <a:off x="7601679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6759555-B3B1-8E42-A9A8-7E07D07D0AE6}"/>
              </a:ext>
            </a:extLst>
          </p:cNvPr>
          <p:cNvCxnSpPr>
            <a:cxnSpLocks/>
          </p:cNvCxnSpPr>
          <p:nvPr/>
        </p:nvCxnSpPr>
        <p:spPr>
          <a:xfrm flipH="1">
            <a:off x="7850785" y="26514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5AF001E-E6FF-D644-A20A-44F096566B1C}"/>
              </a:ext>
            </a:extLst>
          </p:cNvPr>
          <p:cNvCxnSpPr>
            <a:cxnSpLocks/>
          </p:cNvCxnSpPr>
          <p:nvPr/>
        </p:nvCxnSpPr>
        <p:spPr>
          <a:xfrm flipH="1">
            <a:off x="6324636" y="26641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5954365-B855-4848-81FC-602C8BC7850B}"/>
              </a:ext>
            </a:extLst>
          </p:cNvPr>
          <p:cNvCxnSpPr>
            <a:cxnSpLocks/>
          </p:cNvCxnSpPr>
          <p:nvPr/>
        </p:nvCxnSpPr>
        <p:spPr>
          <a:xfrm flipH="1">
            <a:off x="6068195" y="2664181"/>
            <a:ext cx="152400" cy="152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5CA6637-4EFC-1443-8B35-C1E9988E3BF4}"/>
              </a:ext>
            </a:extLst>
          </p:cNvPr>
          <p:cNvCxnSpPr>
            <a:cxnSpLocks/>
          </p:cNvCxnSpPr>
          <p:nvPr/>
        </p:nvCxnSpPr>
        <p:spPr>
          <a:xfrm flipH="1">
            <a:off x="5070433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917CC3A-A1A2-F643-B4BE-2723A08700E8}"/>
              </a:ext>
            </a:extLst>
          </p:cNvPr>
          <p:cNvCxnSpPr>
            <a:cxnSpLocks/>
          </p:cNvCxnSpPr>
          <p:nvPr/>
        </p:nvCxnSpPr>
        <p:spPr>
          <a:xfrm flipH="1">
            <a:off x="5321372" y="39610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B460A4A-FEE0-2943-8034-2EDB8A8569C2}"/>
              </a:ext>
            </a:extLst>
          </p:cNvPr>
          <p:cNvCxnSpPr>
            <a:cxnSpLocks/>
          </p:cNvCxnSpPr>
          <p:nvPr/>
        </p:nvCxnSpPr>
        <p:spPr>
          <a:xfrm flipH="1">
            <a:off x="5570478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8E39483-5E31-784D-925E-05EAD34E5E84}"/>
              </a:ext>
            </a:extLst>
          </p:cNvPr>
          <p:cNvCxnSpPr>
            <a:cxnSpLocks/>
          </p:cNvCxnSpPr>
          <p:nvPr/>
        </p:nvCxnSpPr>
        <p:spPr>
          <a:xfrm flipH="1">
            <a:off x="5802288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6C4A8C5-0F14-7B42-AD0B-88F93F11D491}"/>
              </a:ext>
            </a:extLst>
          </p:cNvPr>
          <p:cNvCxnSpPr>
            <a:cxnSpLocks/>
          </p:cNvCxnSpPr>
          <p:nvPr/>
        </p:nvCxnSpPr>
        <p:spPr>
          <a:xfrm flipH="1">
            <a:off x="6327506" y="39610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D4B25EA-C857-D749-AC7A-A7CE97D6928F}"/>
              </a:ext>
            </a:extLst>
          </p:cNvPr>
          <p:cNvCxnSpPr>
            <a:cxnSpLocks/>
          </p:cNvCxnSpPr>
          <p:nvPr/>
        </p:nvCxnSpPr>
        <p:spPr>
          <a:xfrm flipH="1">
            <a:off x="6628630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B8B9F2BA-BDA5-814A-AEE5-8D4323DED76D}"/>
              </a:ext>
            </a:extLst>
          </p:cNvPr>
          <p:cNvCxnSpPr>
            <a:cxnSpLocks/>
          </p:cNvCxnSpPr>
          <p:nvPr/>
        </p:nvCxnSpPr>
        <p:spPr>
          <a:xfrm flipH="1">
            <a:off x="6879569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12D6F3DA-B141-2B46-A752-98D38F50005A}"/>
              </a:ext>
            </a:extLst>
          </p:cNvPr>
          <p:cNvCxnSpPr>
            <a:cxnSpLocks/>
          </p:cNvCxnSpPr>
          <p:nvPr/>
        </p:nvCxnSpPr>
        <p:spPr>
          <a:xfrm flipH="1">
            <a:off x="7128675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BD7F9E8-3D1E-0449-BA4D-A0E2303B6167}"/>
              </a:ext>
            </a:extLst>
          </p:cNvPr>
          <p:cNvCxnSpPr>
            <a:cxnSpLocks/>
          </p:cNvCxnSpPr>
          <p:nvPr/>
        </p:nvCxnSpPr>
        <p:spPr>
          <a:xfrm flipH="1">
            <a:off x="7377781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6FFDEB8-10F7-A54D-8037-D68D3641D9FA}"/>
              </a:ext>
            </a:extLst>
          </p:cNvPr>
          <p:cNvCxnSpPr>
            <a:cxnSpLocks/>
          </p:cNvCxnSpPr>
          <p:nvPr/>
        </p:nvCxnSpPr>
        <p:spPr>
          <a:xfrm flipH="1">
            <a:off x="7628720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DBB4D8E-302A-7641-8753-F72A2907EDC9}"/>
              </a:ext>
            </a:extLst>
          </p:cNvPr>
          <p:cNvCxnSpPr>
            <a:cxnSpLocks/>
          </p:cNvCxnSpPr>
          <p:nvPr/>
        </p:nvCxnSpPr>
        <p:spPr>
          <a:xfrm flipH="1">
            <a:off x="7877826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E53354B-3EE2-F64B-B86C-12C9D9A2B885}"/>
              </a:ext>
            </a:extLst>
          </p:cNvPr>
          <p:cNvCxnSpPr>
            <a:cxnSpLocks/>
          </p:cNvCxnSpPr>
          <p:nvPr/>
        </p:nvCxnSpPr>
        <p:spPr>
          <a:xfrm flipH="1">
            <a:off x="8143642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984CF52-5B4D-514E-882A-4DC1B61AA8A3}"/>
              </a:ext>
            </a:extLst>
          </p:cNvPr>
          <p:cNvCxnSpPr>
            <a:cxnSpLocks/>
          </p:cNvCxnSpPr>
          <p:nvPr/>
        </p:nvCxnSpPr>
        <p:spPr>
          <a:xfrm flipH="1">
            <a:off x="6061690" y="3948303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625A2BC-0397-B640-9BC1-71D05640D86A}"/>
              </a:ext>
            </a:extLst>
          </p:cNvPr>
          <p:cNvCxnSpPr>
            <a:cxnSpLocks/>
          </p:cNvCxnSpPr>
          <p:nvPr/>
        </p:nvCxnSpPr>
        <p:spPr>
          <a:xfrm flipH="1">
            <a:off x="6172612" y="4609715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4BC56C2F-F472-2D44-94E5-3174A7F428CF}"/>
              </a:ext>
            </a:extLst>
          </p:cNvPr>
          <p:cNvCxnSpPr>
            <a:cxnSpLocks/>
          </p:cNvCxnSpPr>
          <p:nvPr/>
        </p:nvCxnSpPr>
        <p:spPr>
          <a:xfrm flipH="1">
            <a:off x="6445285" y="4607273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3E67A36-7565-B24E-8745-CE6D2C64B36D}"/>
              </a:ext>
            </a:extLst>
          </p:cNvPr>
          <p:cNvCxnSpPr>
            <a:cxnSpLocks/>
          </p:cNvCxnSpPr>
          <p:nvPr/>
        </p:nvCxnSpPr>
        <p:spPr>
          <a:xfrm flipH="1">
            <a:off x="6695382" y="4594340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061F9E5-87D0-DE4E-B984-E214A8464F61}"/>
              </a:ext>
            </a:extLst>
          </p:cNvPr>
          <p:cNvCxnSpPr>
            <a:cxnSpLocks/>
          </p:cNvCxnSpPr>
          <p:nvPr/>
        </p:nvCxnSpPr>
        <p:spPr>
          <a:xfrm flipH="1">
            <a:off x="6963264" y="4594340"/>
            <a:ext cx="171530" cy="1651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DBF7B49-7596-8243-B84A-A22C0B08580F}"/>
              </a:ext>
            </a:extLst>
          </p:cNvPr>
          <p:cNvCxnSpPr>
            <a:cxnSpLocks/>
          </p:cNvCxnSpPr>
          <p:nvPr/>
        </p:nvCxnSpPr>
        <p:spPr>
          <a:xfrm flipH="1">
            <a:off x="7217268" y="4607040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37FE30-5D70-C84B-945A-2F42FE4206B3}"/>
              </a:ext>
            </a:extLst>
          </p:cNvPr>
          <p:cNvCxnSpPr>
            <a:cxnSpLocks/>
          </p:cNvCxnSpPr>
          <p:nvPr/>
        </p:nvCxnSpPr>
        <p:spPr>
          <a:xfrm flipH="1">
            <a:off x="7467176" y="4590665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A1C2780C-EDF0-C24B-9BF6-515473FF405B}"/>
              </a:ext>
            </a:extLst>
          </p:cNvPr>
          <p:cNvCxnSpPr>
            <a:cxnSpLocks/>
          </p:cNvCxnSpPr>
          <p:nvPr/>
        </p:nvCxnSpPr>
        <p:spPr>
          <a:xfrm flipH="1">
            <a:off x="7730660" y="4603365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DE7460-AED9-F34E-80C4-1BBA0B279AB1}"/>
              </a:ext>
            </a:extLst>
          </p:cNvPr>
          <p:cNvCxnSpPr>
            <a:cxnSpLocks/>
          </p:cNvCxnSpPr>
          <p:nvPr/>
        </p:nvCxnSpPr>
        <p:spPr>
          <a:xfrm flipH="1">
            <a:off x="7978924" y="4604574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60A5E2B-3D43-8349-ADCE-22A947B1DF5C}"/>
              </a:ext>
            </a:extLst>
          </p:cNvPr>
          <p:cNvCxnSpPr>
            <a:cxnSpLocks/>
          </p:cNvCxnSpPr>
          <p:nvPr/>
        </p:nvCxnSpPr>
        <p:spPr>
          <a:xfrm flipH="1">
            <a:off x="8217318" y="4593107"/>
            <a:ext cx="1524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itle 1">
            <a:extLst>
              <a:ext uri="{FF2B5EF4-FFF2-40B4-BE49-F238E27FC236}">
                <a16:creationId xmlns:a16="http://schemas.microsoft.com/office/drawing/2014/main" id="{402C07FF-800F-3143-BF05-9DE3448802B4}"/>
              </a:ext>
            </a:extLst>
          </p:cNvPr>
          <p:cNvSpPr txBox="1">
            <a:spLocks/>
          </p:cNvSpPr>
          <p:nvPr/>
        </p:nvSpPr>
        <p:spPr>
          <a:xfrm>
            <a:off x="5962569" y="445966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/>
              <a:t>Seizure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5029D75E-9ACC-BC4D-8586-77E18F2868DA}"/>
              </a:ext>
            </a:extLst>
          </p:cNvPr>
          <p:cNvSpPr txBox="1">
            <a:spLocks/>
          </p:cNvSpPr>
          <p:nvPr/>
        </p:nvSpPr>
        <p:spPr>
          <a:xfrm>
            <a:off x="4230815" y="1285532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/>
              <a:t>LFCC</a:t>
            </a:r>
          </a:p>
        </p:txBody>
      </p:sp>
      <p:sp>
        <p:nvSpPr>
          <p:cNvPr id="229" name="Title 1">
            <a:extLst>
              <a:ext uri="{FF2B5EF4-FFF2-40B4-BE49-F238E27FC236}">
                <a16:creationId xmlns:a16="http://schemas.microsoft.com/office/drawing/2014/main" id="{F923379B-02EC-2D4E-9733-CAF54D1199DA}"/>
              </a:ext>
            </a:extLst>
          </p:cNvPr>
          <p:cNvSpPr txBox="1">
            <a:spLocks/>
          </p:cNvSpPr>
          <p:nvPr/>
        </p:nvSpPr>
        <p:spPr>
          <a:xfrm>
            <a:off x="7457722" y="2554240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/>
              <a:t>Posterior</a:t>
            </a:r>
          </a:p>
        </p:txBody>
      </p:sp>
      <p:sp>
        <p:nvSpPr>
          <p:cNvPr id="230" name="Title 1">
            <a:extLst>
              <a:ext uri="{FF2B5EF4-FFF2-40B4-BE49-F238E27FC236}">
                <a16:creationId xmlns:a16="http://schemas.microsoft.com/office/drawing/2014/main" id="{444D2621-9E1A-9D4D-9A86-B71CE1EED127}"/>
              </a:ext>
            </a:extLst>
          </p:cNvPr>
          <p:cNvSpPr txBox="1">
            <a:spLocks/>
          </p:cNvSpPr>
          <p:nvPr/>
        </p:nvSpPr>
        <p:spPr>
          <a:xfrm>
            <a:off x="7563536" y="3872105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/>
              <a:t>Onset</a:t>
            </a:r>
          </a:p>
        </p:txBody>
      </p:sp>
      <p:sp>
        <p:nvSpPr>
          <p:cNvPr id="231" name="Title 1">
            <a:extLst>
              <a:ext uri="{FF2B5EF4-FFF2-40B4-BE49-F238E27FC236}">
                <a16:creationId xmlns:a16="http://schemas.microsoft.com/office/drawing/2014/main" id="{B2674900-9D2B-5C4E-B24F-4D24A84F227C}"/>
              </a:ext>
            </a:extLst>
          </p:cNvPr>
          <p:cNvSpPr txBox="1">
            <a:spLocks/>
          </p:cNvSpPr>
          <p:nvPr/>
        </p:nvSpPr>
        <p:spPr>
          <a:xfrm>
            <a:off x="7648873" y="4505230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/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1540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136BF8-8DD7-284F-A35D-A99B96FF98F2}"/>
              </a:ext>
            </a:extLst>
          </p:cNvPr>
          <p:cNvSpPr txBox="1">
            <a:spLocks/>
          </p:cNvSpPr>
          <p:nvPr/>
        </p:nvSpPr>
        <p:spPr>
          <a:xfrm>
            <a:off x="228600" y="656514"/>
            <a:ext cx="2362200" cy="59087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60-second long window with two marked seizures.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Seizures lasting for 6-7 seconds are marked with red arrows (onsets) and green arrows (offsets).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Feature maps generated for the corresponding segment show clear clusters of patterns learned by the kernels.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Background feature maps are well- separated.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83150-5720-4778-80CC-9AD69C46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39" y="609600"/>
            <a:ext cx="6280861" cy="59556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7C441C-5923-4642-8D17-3F34A814AEB9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CNN Feature Maps for an Easy Seizure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9C5C8F3-1E7C-E44F-9C6E-9C97F446F00E}"/>
              </a:ext>
            </a:extLst>
          </p:cNvPr>
          <p:cNvSpPr/>
          <p:nvPr/>
        </p:nvSpPr>
        <p:spPr>
          <a:xfrm rot="5400000">
            <a:off x="3638549" y="3105149"/>
            <a:ext cx="190502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EE5C876-D198-8F42-BE48-E4B1EC0D6641}"/>
              </a:ext>
            </a:extLst>
          </p:cNvPr>
          <p:cNvSpPr/>
          <p:nvPr/>
        </p:nvSpPr>
        <p:spPr>
          <a:xfrm rot="5400000">
            <a:off x="3295649" y="3981449"/>
            <a:ext cx="190501" cy="1143000"/>
          </a:xfrm>
          <a:prstGeom prst="leftBrace">
            <a:avLst/>
          </a:prstGeom>
          <a:ln>
            <a:solidFill>
              <a:srgbClr val="EE78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516A053-B8E1-1740-A5F7-A8B7FC7AEFF5}"/>
              </a:ext>
            </a:extLst>
          </p:cNvPr>
          <p:cNvSpPr/>
          <p:nvPr/>
        </p:nvSpPr>
        <p:spPr>
          <a:xfrm rot="5400000">
            <a:off x="3321048" y="4667249"/>
            <a:ext cx="190501" cy="1143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8E3D82A-1CDA-9940-B77C-09F38B526417}"/>
              </a:ext>
            </a:extLst>
          </p:cNvPr>
          <p:cNvSpPr/>
          <p:nvPr/>
        </p:nvSpPr>
        <p:spPr>
          <a:xfrm rot="5400000">
            <a:off x="3638549" y="5086350"/>
            <a:ext cx="190501" cy="106679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63777CA-550C-D54A-9DB4-EC49F1FA6A66}"/>
              </a:ext>
            </a:extLst>
          </p:cNvPr>
          <p:cNvSpPr/>
          <p:nvPr/>
        </p:nvSpPr>
        <p:spPr>
          <a:xfrm rot="5400000">
            <a:off x="8308618" y="3311879"/>
            <a:ext cx="190503" cy="111053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79F10D2-3633-FB46-A699-869DDC7ADF59}"/>
              </a:ext>
            </a:extLst>
          </p:cNvPr>
          <p:cNvSpPr/>
          <p:nvPr/>
        </p:nvSpPr>
        <p:spPr>
          <a:xfrm rot="5400000">
            <a:off x="7931148" y="3981449"/>
            <a:ext cx="190501" cy="1143000"/>
          </a:xfrm>
          <a:prstGeom prst="leftBrace">
            <a:avLst/>
          </a:prstGeom>
          <a:ln>
            <a:solidFill>
              <a:srgbClr val="EE78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2961D0F-57EE-9841-83A3-A0D8C27A3879}"/>
              </a:ext>
            </a:extLst>
          </p:cNvPr>
          <p:cNvSpPr/>
          <p:nvPr/>
        </p:nvSpPr>
        <p:spPr>
          <a:xfrm rot="5400000">
            <a:off x="7981949" y="4667249"/>
            <a:ext cx="190501" cy="1143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2243D25-DF5B-A34E-8129-5993A4D57631}"/>
              </a:ext>
            </a:extLst>
          </p:cNvPr>
          <p:cNvSpPr/>
          <p:nvPr/>
        </p:nvSpPr>
        <p:spPr>
          <a:xfrm rot="5400000">
            <a:off x="8286748" y="5086350"/>
            <a:ext cx="190501" cy="106679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86795B-ECE0-594A-A948-23BEDC572715}"/>
              </a:ext>
            </a:extLst>
          </p:cNvPr>
          <p:cNvCxnSpPr>
            <a:cxnSpLocks/>
          </p:cNvCxnSpPr>
          <p:nvPr/>
        </p:nvCxnSpPr>
        <p:spPr>
          <a:xfrm>
            <a:off x="3124200" y="6096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79D936-2994-D84A-B231-0C829AD2F3DA}"/>
              </a:ext>
            </a:extLst>
          </p:cNvPr>
          <p:cNvCxnSpPr>
            <a:cxnSpLocks/>
          </p:cNvCxnSpPr>
          <p:nvPr/>
        </p:nvCxnSpPr>
        <p:spPr>
          <a:xfrm>
            <a:off x="7848599" y="609600"/>
            <a:ext cx="6096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14346-C873-2044-8976-43A33D06B23D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2514600" cy="585019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focal slowly evolving seizure.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Kernels associated with conventional features (K0, K1) show very small changes in the projected feature maps.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Posterior kernels learn a few patterns but are not well-aligned with the seizure onset.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564233C-3B89-4153-B8DA-83B04D76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09" y="609600"/>
            <a:ext cx="6103192" cy="594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5D94E9-3A28-434D-ACF9-8C7C55990069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CNN Feature Maps for a Subtle Seizure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02393-06E8-B445-A1B0-1E58CC3346FC}"/>
              </a:ext>
            </a:extLst>
          </p:cNvPr>
          <p:cNvCxnSpPr>
            <a:cxnSpLocks/>
          </p:cNvCxnSpPr>
          <p:nvPr/>
        </p:nvCxnSpPr>
        <p:spPr>
          <a:xfrm>
            <a:off x="3276600" y="609600"/>
            <a:ext cx="228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5B1ED4A3-3BF4-BD47-BD54-89C2BA8CA4EC}"/>
              </a:ext>
            </a:extLst>
          </p:cNvPr>
          <p:cNvSpPr/>
          <p:nvPr/>
        </p:nvSpPr>
        <p:spPr>
          <a:xfrm rot="5400000">
            <a:off x="4210090" y="3905225"/>
            <a:ext cx="114219" cy="1371600"/>
          </a:xfrm>
          <a:prstGeom prst="leftBrace">
            <a:avLst/>
          </a:prstGeom>
          <a:ln>
            <a:solidFill>
              <a:srgbClr val="EE78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0C55C81-DFF5-1C4C-BEAC-693413DABD25}"/>
              </a:ext>
            </a:extLst>
          </p:cNvPr>
          <p:cNvSpPr/>
          <p:nvPr/>
        </p:nvSpPr>
        <p:spPr>
          <a:xfrm rot="5400000">
            <a:off x="4133890" y="4514890"/>
            <a:ext cx="114220" cy="15239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7993241-7E16-0D41-A5F4-8E8C5B9BA23B}"/>
              </a:ext>
            </a:extLst>
          </p:cNvPr>
          <p:cNvSpPr/>
          <p:nvPr/>
        </p:nvSpPr>
        <p:spPr>
          <a:xfrm rot="5400000">
            <a:off x="4889500" y="4775202"/>
            <a:ext cx="190500" cy="16129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8330684-D61A-7F48-AE3F-A27884B0969C}"/>
              </a:ext>
            </a:extLst>
          </p:cNvPr>
          <p:cNvSpPr/>
          <p:nvPr/>
        </p:nvSpPr>
        <p:spPr>
          <a:xfrm rot="5400000">
            <a:off x="6343650" y="2876552"/>
            <a:ext cx="190500" cy="2057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E7C43-1B79-49C2-B101-B04A3B2F3FFB}"/>
              </a:ext>
            </a:extLst>
          </p:cNvPr>
          <p:cNvSpPr txBox="1">
            <a:spLocks/>
          </p:cNvSpPr>
          <p:nvPr/>
        </p:nvSpPr>
        <p:spPr>
          <a:xfrm>
            <a:off x="228600" y="609601"/>
            <a:ext cx="8686800" cy="2057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Two seizure databases: Temple Univ. (TUSZ) and Duke Univ. (DUSZ).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All models trained in this study use v1.2.1 of the TUSZ training set. The models are evaluated on TUSZ’s v1.2.1’s dev set and eval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DUSZ is used as a blind evaluation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These databases contain diverse sets of patients and seizure types (in terms of duration, epilepsy type, etc.).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C06DD1F-65DA-4412-A59F-4E917C3B8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46935"/>
              </p:ext>
            </p:extLst>
          </p:nvPr>
        </p:nvGraphicFramePr>
        <p:xfrm>
          <a:off x="1524000" y="3194589"/>
          <a:ext cx="609600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403141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018823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628346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88214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Devtest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Blindeval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044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71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Sessions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1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789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Seizure Events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72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Seizure Dur. (sec.)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78,838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58,322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62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Dur. (sec.)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1,188,313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617,102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647,948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88266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35A9A09-5D4B-455E-A86C-F12534318AC1}"/>
              </a:ext>
            </a:extLst>
          </p:cNvPr>
          <p:cNvSpPr txBox="1">
            <a:spLocks/>
          </p:cNvSpPr>
          <p:nvPr/>
        </p:nvSpPr>
        <p:spPr>
          <a:xfrm>
            <a:off x="3124200" y="2726004"/>
            <a:ext cx="2971800" cy="533396"/>
          </a:xfrm>
          <a:prstGeom prst="rect">
            <a:avLst/>
          </a:prstGeom>
        </p:spPr>
        <p:txBody>
          <a:bodyPr vert="horz" wrap="none" lIns="228600" tIns="9144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/>
              <a:t>TUSZ v1.2.1 Statistics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9FB63D-0496-1143-BD56-F7744E0EC3F6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Annotated Seizure Databases</a:t>
            </a:r>
          </a:p>
        </p:txBody>
      </p:sp>
    </p:spTree>
    <p:extLst>
      <p:ext uri="{BB962C8B-B14F-4D97-AF65-F5344CB8AC3E}">
        <p14:creationId xmlns:p14="http://schemas.microsoft.com/office/powerpoint/2010/main" val="58243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3E1738-9643-D945-B53F-11855B26D1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"/>
            <a:ext cx="8686800" cy="457196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BF9FF1-6029-9744-8877-CDCC84CF3670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8686800" cy="60197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Segmentation:</a:t>
            </a:r>
            <a:r>
              <a:rPr lang="en-US" sz="1800" b="1" dirty="0">
                <a:latin typeface="Arial" charset="0"/>
                <a:cs typeface="Arial" charset="0"/>
              </a:rPr>
              <a:t> defined as the ability to detect start and stop times within a fraction of a second.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Accurate segmentation is a critical part of the seizure detection problem: accurate segmentation usually results in correct classification.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multiphase model is proposed that mimics manual interpretation: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  <a:cs typeface="Arial" charset="0"/>
              </a:rPr>
              <a:t>Phase 1 (P1): learns to detect epileptiform activities related to seizures;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  <a:cs typeface="Arial" charset="0"/>
              </a:rPr>
              <a:t>Phase 2 (P2): rescores seizures associated with these activities;</a:t>
            </a:r>
          </a:p>
          <a:p>
            <a:pPr marL="347663" lvl="1" indent="-174625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  <a:cs typeface="Arial" charset="0"/>
              </a:rPr>
              <a:t>Phase 3 (P3): aggregates information and applies a heuristic postprocessor.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P1 Architecture:</a:t>
            </a:r>
            <a:r>
              <a:rPr lang="en-US" sz="1800" b="1" dirty="0">
                <a:latin typeface="Arial" charset="0"/>
                <a:cs typeface="Arial" charset="0"/>
              </a:rPr>
              <a:t> channel-dependent long short-term memory (LSTM) network that outputs class posteriors.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P2 Architecture: </a:t>
            </a:r>
            <a:r>
              <a:rPr lang="en-US" sz="1800" b="1" dirty="0">
                <a:latin typeface="Arial" charset="0"/>
                <a:cs typeface="Arial" charset="0"/>
              </a:rPr>
              <a:t>hybrid convolutional neural networks (CNNs) followed by a small LSTM network.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multiphase model: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  <a:cs typeface="Arial" charset="0"/>
              </a:rPr>
              <a:t>improves seizure detection performance by 10.77% absolute in sensitivity and reduces false alarms by 1.11 per 24 hours;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  <a:cs typeface="Arial" charset="0"/>
              </a:rPr>
              <a:t>detects 106 seizure segment boundaries within 2 seconds of the reference annotations compared to 9 segments for the baseline system.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8B27EE-7EA4-48D8-99C8-11606F12EA96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3886200" cy="27505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use two scoring metrics to evaluate performance:</a:t>
            </a:r>
          </a:p>
          <a:p>
            <a:pPr marL="465138"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charset="0"/>
                <a:cs typeface="Arial" charset="0"/>
              </a:rPr>
              <a:t>Any-Overlap method (OVLP)</a:t>
            </a:r>
          </a:p>
          <a:p>
            <a:pPr marL="465138" lvl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charset="0"/>
                <a:cs typeface="Arial" charset="0"/>
              </a:rPr>
              <a:t>Time-Aligned Event Scoring (TAES)</a:t>
            </a:r>
          </a:p>
          <a:p>
            <a:pPr marL="182558" indent="-182558">
              <a:spcBef>
                <a:spcPts val="600"/>
              </a:spcBef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OVLP counts an event as correct if the reference and hypothesis overlap.</a:t>
            </a:r>
          </a:p>
          <a:p>
            <a:pPr marL="182558" indent="-182558">
              <a:spcBef>
                <a:spcPts val="600"/>
              </a:spcBef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Otherwise, an event is counted as a miss or FA.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15061-77AB-4259-96EE-0C80343CA3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343400" cy="257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3EE2E6-9474-42E2-90BC-3A3FC5BDBE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343400" cy="25754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95E68D-1E39-4B07-A002-ECD297C3B9A7}"/>
              </a:ext>
            </a:extLst>
          </p:cNvPr>
          <p:cNvSpPr txBox="1">
            <a:spLocks/>
          </p:cNvSpPr>
          <p:nvPr/>
        </p:nvSpPr>
        <p:spPr>
          <a:xfrm>
            <a:off x="5834630" y="609600"/>
            <a:ext cx="2046739" cy="403478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defTabSz="457189">
              <a:spcBef>
                <a:spcPct val="0"/>
              </a:spcBef>
              <a:buNone/>
              <a:defRPr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OVLP Method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F48DAD-183C-43B6-9064-901AF9C41149}"/>
              </a:ext>
            </a:extLst>
          </p:cNvPr>
          <p:cNvSpPr txBox="1">
            <a:spLocks/>
          </p:cNvSpPr>
          <p:nvPr/>
        </p:nvSpPr>
        <p:spPr>
          <a:xfrm>
            <a:off x="1273262" y="3544186"/>
            <a:ext cx="2046739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TAES Method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609379-27FD-4E2E-87B6-D43332268952}"/>
              </a:ext>
            </a:extLst>
          </p:cNvPr>
          <p:cNvSpPr txBox="1">
            <a:spLocks/>
          </p:cNvSpPr>
          <p:nvPr/>
        </p:nvSpPr>
        <p:spPr>
          <a:xfrm>
            <a:off x="4724401" y="3886200"/>
            <a:ext cx="4191000" cy="263591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TAES takes partial overlaps into account and penalizes the target for the portions where the event was partially missed or detected outside the reference boundaries.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TAES is the most appropriate metric since it weighs events with different durations equally and incorporates fractional overlaps.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956A8D-95C6-6945-9C9C-F9C59946B9BC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Evaluation Metrics</a:t>
            </a:r>
          </a:p>
        </p:txBody>
      </p:sp>
    </p:spTree>
    <p:extLst>
      <p:ext uri="{BB962C8B-B14F-4D97-AF65-F5344CB8AC3E}">
        <p14:creationId xmlns:p14="http://schemas.microsoft.com/office/powerpoint/2010/main" val="39731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A2D7-CCAE-48E0-96C1-67C72DA8087B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Performance of the P2 Variants using OVLP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D96758-3C7E-4665-9B5B-F22E55E12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60676"/>
              </p:ext>
            </p:extLst>
          </p:nvPr>
        </p:nvGraphicFramePr>
        <p:xfrm>
          <a:off x="1155955" y="1045028"/>
          <a:ext cx="6832090" cy="139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046">
                  <a:extLst>
                    <a:ext uri="{9D8B030D-6E8A-4147-A177-3AD203B41FA5}">
                      <a16:colId xmlns:a16="http://schemas.microsoft.com/office/drawing/2014/main" val="975742560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27075427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707237428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4007673939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1004148540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dep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drv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370417"/>
                  </a:ext>
                </a:extLst>
              </a:tr>
              <a:tr h="3483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 Dev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41.16%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28.02%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38.24%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394347959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95.29%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97.62%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94.41%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900329974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11.69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30616975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E033BC-6858-43F8-8630-CB54F9495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62047"/>
              </p:ext>
            </p:extLst>
          </p:nvPr>
        </p:nvGraphicFramePr>
        <p:xfrm>
          <a:off x="1155955" y="2492828"/>
          <a:ext cx="6832090" cy="139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046">
                  <a:extLst>
                    <a:ext uri="{9D8B030D-6E8A-4147-A177-3AD203B41FA5}">
                      <a16:colId xmlns:a16="http://schemas.microsoft.com/office/drawing/2014/main" val="3745312756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4117002180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809126536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810645285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1395317146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dep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drv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295938"/>
                  </a:ext>
                </a:extLst>
              </a:tr>
              <a:tr h="3483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 Eval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42.02%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21.20%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34.14%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3729677689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96.09%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98.35%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96.40%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931702098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4.136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1324156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76A8A-B240-4E4C-A9B0-DF284C72A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73418"/>
              </p:ext>
            </p:extLst>
          </p:nvPr>
        </p:nvGraphicFramePr>
        <p:xfrm>
          <a:off x="1155955" y="3940628"/>
          <a:ext cx="6832090" cy="139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046">
                  <a:extLst>
                    <a:ext uri="{9D8B030D-6E8A-4147-A177-3AD203B41FA5}">
                      <a16:colId xmlns:a16="http://schemas.microsoft.com/office/drawing/2014/main" val="3745312756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4117002180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809126536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810645285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1395317146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heu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dep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 drv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295938"/>
                  </a:ext>
                </a:extLst>
              </a:tr>
              <a:tr h="3483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DUSZ Eval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41.75%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37.44%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40.60%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3729677689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85.71%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92.72%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81.03%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931702098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23.06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 anchor="ctr"/>
                </a:tc>
                <a:extLst>
                  <a:ext uri="{0D108BD9-81ED-4DB2-BD59-A6C34878D82A}">
                    <a16:rowId xmlns:a16="http://schemas.microsoft.com/office/drawing/2014/main" val="213241568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F4746A-DDDC-4B2D-A6E2-E52F2C97CB38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8686800" cy="62135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360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evaluate variants of P2 on all three seizure databases: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P2 </a:t>
            </a:r>
            <a:r>
              <a:rPr lang="en-US" sz="1800" b="1" dirty="0" err="1">
                <a:latin typeface="Arial" charset="0"/>
                <a:cs typeface="Arial" charset="0"/>
              </a:rPr>
              <a:t>heu</a:t>
            </a:r>
            <a:r>
              <a:rPr lang="en-US" sz="1800" b="1" dirty="0">
                <a:latin typeface="Arial" charset="0"/>
                <a:cs typeface="Arial" charset="0"/>
              </a:rPr>
              <a:t> yields consistent sensitivity (41%) while maintaining low FAs (~10-16).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P2 dep yields very low sensitivities whereas P2 </a:t>
            </a:r>
            <a:r>
              <a:rPr lang="en-US" sz="1800" b="1" dirty="0" err="1">
                <a:latin typeface="Arial" charset="0"/>
                <a:cs typeface="Arial" charset="0"/>
              </a:rPr>
              <a:t>drv</a:t>
            </a:r>
            <a:r>
              <a:rPr lang="en-US" sz="1800" b="1" dirty="0">
                <a:latin typeface="Arial" charset="0"/>
                <a:cs typeface="Arial" charset="0"/>
              </a:rPr>
              <a:t> yields FAs. The differences between variants are statistically insignificant.</a:t>
            </a:r>
          </a:p>
        </p:txBody>
      </p:sp>
    </p:spTree>
    <p:extLst>
      <p:ext uri="{BB962C8B-B14F-4D97-AF65-F5344CB8AC3E}">
        <p14:creationId xmlns:p14="http://schemas.microsoft.com/office/powerpoint/2010/main" val="1834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8F100A-59E9-427B-B8B3-E47AE14CA81E}"/>
              </a:ext>
            </a:extLst>
          </p:cNvPr>
          <p:cNvSpPr txBox="1">
            <a:spLocks/>
          </p:cNvSpPr>
          <p:nvPr/>
        </p:nvSpPr>
        <p:spPr>
          <a:xfrm>
            <a:off x="228600" y="609599"/>
            <a:ext cx="2819400" cy="31606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Each phase of the model is postprocessed by some heuristics that set thresholds for duration, event probability, etc.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20DC39-24F7-49E6-B07B-EA66F2F60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9043"/>
              </p:ext>
            </p:extLst>
          </p:nvPr>
        </p:nvGraphicFramePr>
        <p:xfrm>
          <a:off x="457200" y="4038600"/>
          <a:ext cx="8229601" cy="2438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046">
                  <a:extLst>
                    <a:ext uri="{9D8B030D-6E8A-4147-A177-3AD203B41FA5}">
                      <a16:colId xmlns:a16="http://schemas.microsoft.com/office/drawing/2014/main" val="1784791299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279409350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3488783444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920422856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2299618060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197562512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LSTM P1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 P2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MultiPhase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88569"/>
                  </a:ext>
                </a:extLst>
              </a:tr>
              <a:tr h="3483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OVLP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39.46%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41.16%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40.29%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334698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97.10%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95.20%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97.56%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68679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226894"/>
                  </a:ext>
                </a:extLst>
              </a:tr>
              <a:tr h="34834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32.87%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32.59%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487523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95.58%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85.48%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89.28%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441452"/>
                  </a:ext>
                </a:extLst>
              </a:tr>
              <a:tr h="34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4415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4F0F17-E9BE-428F-B885-6F73A5B095DE}"/>
              </a:ext>
            </a:extLst>
          </p:cNvPr>
          <p:cNvSpPr txBox="1">
            <a:spLocks/>
          </p:cNvSpPr>
          <p:nvPr/>
        </p:nvSpPr>
        <p:spPr>
          <a:xfrm>
            <a:off x="228600" y="2857500"/>
            <a:ext cx="3079830" cy="2362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92C85A-C153-C740-A9B7-B475A77E1193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on TUSZ Dev – Sensitivity and FA Rate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9FEC63-CC4B-41D9-B296-7A022FDB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71" y="569568"/>
            <a:ext cx="5661272" cy="32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9E14D18-68B6-9C42-B1CE-A302D774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21005"/>
            <a:ext cx="4343400" cy="3117595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A575F28-386E-8241-BC4F-38723166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5" y="907162"/>
            <a:ext cx="4343400" cy="311068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C6C579-8826-4143-8F42-D00D53906023}"/>
              </a:ext>
            </a:extLst>
          </p:cNvPr>
          <p:cNvSpPr txBox="1">
            <a:spLocks/>
          </p:cNvSpPr>
          <p:nvPr/>
        </p:nvSpPr>
        <p:spPr>
          <a:xfrm>
            <a:off x="4572000" y="4191000"/>
            <a:ext cx="4343400" cy="2438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TAES, there is a significant difference in performance between P2/P3 and the baseline model.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According to OVLP, the baseline network is better at higher FA rate.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P2 and P3 performance holds for all evaluation sets.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A06838-6871-344E-9E88-7ED6E83C9D28}"/>
              </a:ext>
            </a:extLst>
          </p:cNvPr>
          <p:cNvSpPr txBox="1">
            <a:spLocks/>
          </p:cNvSpPr>
          <p:nvPr/>
        </p:nvSpPr>
        <p:spPr>
          <a:xfrm>
            <a:off x="228601" y="4191000"/>
            <a:ext cx="4191000" cy="2438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TAES sensitivities remain low due to the partial overlap calculation.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Performance of P3 tends to remain high because it combines P1 and P2’s high confidence detections.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low FA rate in the area of interest in ROC curve ([0,0.2]).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9A8D-DB55-434B-85B4-652F719F09E3}"/>
              </a:ext>
            </a:extLst>
          </p:cNvPr>
          <p:cNvSpPr txBox="1">
            <a:spLocks/>
          </p:cNvSpPr>
          <p:nvPr/>
        </p:nvSpPr>
        <p:spPr>
          <a:xfrm>
            <a:off x="4572000" y="609600"/>
            <a:ext cx="4343400" cy="2286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defTabSz="457189">
              <a:spcBef>
                <a:spcPct val="0"/>
              </a:spcBef>
              <a:buNone/>
              <a:defRPr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OVLP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CC2424-FCB7-4B11-B263-360D9A21E9AE}"/>
              </a:ext>
            </a:extLst>
          </p:cNvPr>
          <p:cNvSpPr txBox="1">
            <a:spLocks/>
          </p:cNvSpPr>
          <p:nvPr/>
        </p:nvSpPr>
        <p:spPr>
          <a:xfrm>
            <a:off x="241005" y="606056"/>
            <a:ext cx="4343400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TAES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6B0A29-3C07-9448-8E46-5F5DB3EAC2C1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on TUSZ Dev – ROC Curves</a:t>
            </a:r>
          </a:p>
        </p:txBody>
      </p:sp>
    </p:spTree>
    <p:extLst>
      <p:ext uri="{BB962C8B-B14F-4D97-AF65-F5344CB8AC3E}">
        <p14:creationId xmlns:p14="http://schemas.microsoft.com/office/powerpoint/2010/main" val="13495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CB0C81-A534-2044-B8BA-898000724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90983"/>
              </p:ext>
            </p:extLst>
          </p:nvPr>
        </p:nvGraphicFramePr>
        <p:xfrm>
          <a:off x="228602" y="685800"/>
          <a:ext cx="8686798" cy="1922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048">
                  <a:extLst>
                    <a:ext uri="{9D8B030D-6E8A-4147-A177-3AD203B41FA5}">
                      <a16:colId xmlns:a16="http://schemas.microsoft.com/office/drawing/2014/main" val="1784791299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3279409350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3488783444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920422856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2299618060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197562512"/>
                    </a:ext>
                  </a:extLst>
                </a:gridCol>
              </a:tblGrid>
              <a:tr h="471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LSTM P1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 P2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MultiPhase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88569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OVLP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1564" marB="4156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33.11%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36.39%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42.96%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334698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92.54%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96.55%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96.09%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95.53%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68679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19.89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8.74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11.45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226894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1564" marB="4156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5.01%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30.97%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30.27%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35.55%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487523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90.43%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93.05%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93.87%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91.79%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441452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19.89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13.98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12.75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44158"/>
                  </a:ext>
                </a:extLst>
              </a:tr>
            </a:tbl>
          </a:graphicData>
        </a:graphic>
      </p:graphicFrame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18DB1C5-1C03-3649-B9DD-0F6284BB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3124201"/>
            <a:ext cx="4352599" cy="3124199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2890FEF-FF10-EF47-B534-5CAEDBC6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124201"/>
            <a:ext cx="4352600" cy="3124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A7920C-F05C-3743-815F-A71EA16F9275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on TUSZ Eval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FE663B-FCF9-0445-87D8-3B1786B5B1CB}"/>
              </a:ext>
            </a:extLst>
          </p:cNvPr>
          <p:cNvSpPr txBox="1">
            <a:spLocks/>
          </p:cNvSpPr>
          <p:nvPr/>
        </p:nvSpPr>
        <p:spPr>
          <a:xfrm>
            <a:off x="4589721" y="2819400"/>
            <a:ext cx="4343400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defTabSz="457189">
              <a:spcBef>
                <a:spcPct val="0"/>
              </a:spcBef>
              <a:buNone/>
              <a:defRPr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OVLP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29ED5A-88C7-EB48-8E27-4DF36A1A4C17}"/>
              </a:ext>
            </a:extLst>
          </p:cNvPr>
          <p:cNvSpPr txBox="1">
            <a:spLocks/>
          </p:cNvSpPr>
          <p:nvPr/>
        </p:nvSpPr>
        <p:spPr>
          <a:xfrm>
            <a:off x="228600" y="2819400"/>
            <a:ext cx="4343400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TAES</a:t>
            </a:r>
          </a:p>
        </p:txBody>
      </p:sp>
    </p:spTree>
    <p:extLst>
      <p:ext uri="{BB962C8B-B14F-4D97-AF65-F5344CB8AC3E}">
        <p14:creationId xmlns:p14="http://schemas.microsoft.com/office/powerpoint/2010/main" val="244876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514226-447D-5246-B38F-DF4F1EAC9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61986"/>
              </p:ext>
            </p:extLst>
          </p:nvPr>
        </p:nvGraphicFramePr>
        <p:xfrm>
          <a:off x="228600" y="613144"/>
          <a:ext cx="8686798" cy="1692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048">
                  <a:extLst>
                    <a:ext uri="{9D8B030D-6E8A-4147-A177-3AD203B41FA5}">
                      <a16:colId xmlns:a16="http://schemas.microsoft.com/office/drawing/2014/main" val="1784791299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3279409350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3488783444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920422856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2299618060"/>
                    </a:ext>
                  </a:extLst>
                </a:gridCol>
                <a:gridCol w="1475150">
                  <a:extLst>
                    <a:ext uri="{9D8B030D-6E8A-4147-A177-3AD203B41FA5}">
                      <a16:colId xmlns:a16="http://schemas.microsoft.com/office/drawing/2014/main" val="197562512"/>
                    </a:ext>
                  </a:extLst>
                </a:gridCol>
              </a:tblGrid>
              <a:tr h="241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LSTM P1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CNN/LSTM P2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MultiPhase P3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88569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OVLP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33.71%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42.32%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41.75%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43.75%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334698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70.72%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86.93%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85.71%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91.01%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68679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14.26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226894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19.77%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36.47%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35.46%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37.13%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487523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45.46%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46.43%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64.57%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54.03%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441452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 hrs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43.75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33.03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22.45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26.92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44158"/>
                  </a:ext>
                </a:extLst>
              </a:tr>
            </a:tbl>
          </a:graphicData>
        </a:graphic>
      </p:graphicFrame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2F59897A-8A01-9E41-A2BC-5771D804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1" y="2799380"/>
            <a:ext cx="4343400" cy="31518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03436-8E2D-CF4D-940A-3A2DCDD0D8F0}"/>
              </a:ext>
            </a:extLst>
          </p:cNvPr>
          <p:cNvSpPr txBox="1">
            <a:spLocks/>
          </p:cNvSpPr>
          <p:nvPr/>
        </p:nvSpPr>
        <p:spPr>
          <a:xfrm>
            <a:off x="244549" y="6172200"/>
            <a:ext cx="8686800" cy="3048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 algn="ctr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multiphase model maintains its performance for open set testing.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8BDC5B-3EF3-5847-9342-E5BB7056F035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 on DUSZ Eval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E56B81-280B-5E42-8F80-E1BB07F335D7}"/>
              </a:ext>
            </a:extLst>
          </p:cNvPr>
          <p:cNvSpPr txBox="1">
            <a:spLocks/>
          </p:cNvSpPr>
          <p:nvPr/>
        </p:nvSpPr>
        <p:spPr>
          <a:xfrm>
            <a:off x="4589721" y="2410753"/>
            <a:ext cx="4343400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defTabSz="457189">
              <a:spcBef>
                <a:spcPct val="0"/>
              </a:spcBef>
              <a:buNone/>
              <a:defRPr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OVLP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AE2A17-0888-B94B-83E3-CCD141574817}"/>
              </a:ext>
            </a:extLst>
          </p:cNvPr>
          <p:cNvSpPr txBox="1">
            <a:spLocks/>
          </p:cNvSpPr>
          <p:nvPr/>
        </p:nvSpPr>
        <p:spPr>
          <a:xfrm>
            <a:off x="228600" y="2410753"/>
            <a:ext cx="4343400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TAES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D7E51B7-DAC6-BC49-9465-EB256C5B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2848167"/>
            <a:ext cx="4343400" cy="31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17713" y="609600"/>
            <a:ext cx="8697687" cy="314883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Performance for seizure boundaries were evaluated by calculating the number of event boundaries detected within a margin of 5 seconds.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D9D811-4B1D-4570-94DD-705F50D9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3784"/>
            <a:ext cx="4191000" cy="274436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3B0984-52CC-4D96-8DD1-3F76EA036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6"/>
          <a:stretch/>
        </p:blipFill>
        <p:spPr>
          <a:xfrm>
            <a:off x="4648200" y="1355047"/>
            <a:ext cx="4191000" cy="2684007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604283-2E7D-493A-BC52-1D1793675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35"/>
          <a:stretch/>
        </p:blipFill>
        <p:spPr>
          <a:xfrm>
            <a:off x="340631" y="4039728"/>
            <a:ext cx="4125687" cy="25544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C12D771-9EC0-A44C-A04E-09EB3F0D5A69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An Analysis of Segmentation Performance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F2E683-CF03-B141-AB88-F14236B34F2E}"/>
              </a:ext>
            </a:extLst>
          </p:cNvPr>
          <p:cNvSpPr txBox="1">
            <a:spLocks/>
          </p:cNvSpPr>
          <p:nvPr/>
        </p:nvSpPr>
        <p:spPr>
          <a:xfrm>
            <a:off x="4648200" y="4343400"/>
            <a:ext cx="4267200" cy="1981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P2 and P3 consistently outperform the baseline model.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For example, the multiphase model evaluated on a TUSZ evaluation set detects 106 segment boundaries within a 2-second margin of error. </a:t>
            </a:r>
          </a:p>
        </p:txBody>
      </p:sp>
    </p:spTree>
    <p:extLst>
      <p:ext uri="{BB962C8B-B14F-4D97-AF65-F5344CB8AC3E}">
        <p14:creationId xmlns:p14="http://schemas.microsoft.com/office/powerpoint/2010/main" val="41542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18B4FB-6A93-F64E-9F45-C7EE69605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0468"/>
              </p:ext>
            </p:extLst>
          </p:nvPr>
        </p:nvGraphicFramePr>
        <p:xfrm>
          <a:off x="4724400" y="990600"/>
          <a:ext cx="4214037" cy="2743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571">
                  <a:extLst>
                    <a:ext uri="{9D8B030D-6E8A-4147-A177-3AD203B41FA5}">
                      <a16:colId xmlns:a16="http://schemas.microsoft.com/office/drawing/2014/main" val="3763339849"/>
                    </a:ext>
                  </a:extLst>
                </a:gridCol>
                <a:gridCol w="869026">
                  <a:extLst>
                    <a:ext uri="{9D8B030D-6E8A-4147-A177-3AD203B41FA5}">
                      <a16:colId xmlns:a16="http://schemas.microsoft.com/office/drawing/2014/main" val="2311284523"/>
                    </a:ext>
                  </a:extLst>
                </a:gridCol>
                <a:gridCol w="1044394">
                  <a:extLst>
                    <a:ext uri="{9D8B030D-6E8A-4147-A177-3AD203B41FA5}">
                      <a16:colId xmlns:a16="http://schemas.microsoft.com/office/drawing/2014/main" val="4215316675"/>
                    </a:ext>
                  </a:extLst>
                </a:gridCol>
                <a:gridCol w="803046">
                  <a:extLst>
                    <a:ext uri="{9D8B030D-6E8A-4147-A177-3AD203B41FA5}">
                      <a16:colId xmlns:a16="http://schemas.microsoft.com/office/drawing/2014/main" val="480336192"/>
                    </a:ext>
                  </a:extLst>
                </a:gridCol>
              </a:tblGrid>
              <a:tr h="659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Score/Duration (sec.)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Duke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408401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6319015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10 - 30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27.31%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14.28%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16.44%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578341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30 - 120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53.42%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58.62%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44.46%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339162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120 - 300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48.57%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69.76%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430099"/>
                  </a:ext>
                </a:extLst>
              </a:tr>
              <a:tr h="416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0853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2F2204-7F09-D742-8AF1-557D227AD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83856"/>
              </p:ext>
            </p:extLst>
          </p:nvPr>
        </p:nvGraphicFramePr>
        <p:xfrm>
          <a:off x="228600" y="994144"/>
          <a:ext cx="4191000" cy="2744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777">
                  <a:extLst>
                    <a:ext uri="{9D8B030D-6E8A-4147-A177-3AD203B41FA5}">
                      <a16:colId xmlns:a16="http://schemas.microsoft.com/office/drawing/2014/main" val="883819320"/>
                    </a:ext>
                  </a:extLst>
                </a:gridCol>
                <a:gridCol w="904290">
                  <a:extLst>
                    <a:ext uri="{9D8B030D-6E8A-4147-A177-3AD203B41FA5}">
                      <a16:colId xmlns:a16="http://schemas.microsoft.com/office/drawing/2014/main" val="2220374718"/>
                    </a:ext>
                  </a:extLst>
                </a:gridCol>
                <a:gridCol w="871771">
                  <a:extLst>
                    <a:ext uri="{9D8B030D-6E8A-4147-A177-3AD203B41FA5}">
                      <a16:colId xmlns:a16="http://schemas.microsoft.com/office/drawing/2014/main" val="405002447"/>
                    </a:ext>
                  </a:extLst>
                </a:gridCol>
                <a:gridCol w="880162">
                  <a:extLst>
                    <a:ext uri="{9D8B030D-6E8A-4147-A177-3AD203B41FA5}">
                      <a16:colId xmlns:a16="http://schemas.microsoft.com/office/drawing/2014/main" val="33766459"/>
                    </a:ext>
                  </a:extLst>
                </a:gridCol>
              </a:tblGrid>
              <a:tr h="638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Score/Duration (sec.)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TUSZ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Duke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</a:t>
                      </a:r>
                      <a:b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82444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10.71%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9.75%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264960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10 - 30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315145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30 - 120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32.09%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45.87%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34.76%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552826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120 - 300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56.25%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43.39%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851357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37.93%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54.54%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53.84%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9452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2C4457-29F3-E943-9F81-322D1D373031}"/>
              </a:ext>
            </a:extLst>
          </p:cNvPr>
          <p:cNvSpPr txBox="1">
            <a:spLocks/>
          </p:cNvSpPr>
          <p:nvPr/>
        </p:nvSpPr>
        <p:spPr>
          <a:xfrm>
            <a:off x="4572000" y="3933826"/>
            <a:ext cx="4343400" cy="230155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Both models perform poorly on short duration seizures (0-30 seconds).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multiphase system performs slightly better than the baseline system on longer seizure events (&gt; 300 seconds).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183EA-CCF1-F34A-8CDF-1981C3EA6659}"/>
              </a:ext>
            </a:extLst>
          </p:cNvPr>
          <p:cNvSpPr txBox="1">
            <a:spLocks/>
          </p:cNvSpPr>
          <p:nvPr/>
        </p:nvSpPr>
        <p:spPr>
          <a:xfrm>
            <a:off x="228600" y="613144"/>
            <a:ext cx="4343400" cy="3047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defTabSz="457189">
              <a:spcBef>
                <a:spcPct val="0"/>
              </a:spcBef>
              <a:buNone/>
              <a:defRPr sz="20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dirty="0"/>
              <a:t>Baseline CNN-LSTM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205ED4-7AEF-CA4E-98C7-56671C2537FD}"/>
              </a:ext>
            </a:extLst>
          </p:cNvPr>
          <p:cNvSpPr txBox="1">
            <a:spLocks/>
          </p:cNvSpPr>
          <p:nvPr/>
        </p:nvSpPr>
        <p:spPr>
          <a:xfrm>
            <a:off x="4572000" y="611372"/>
            <a:ext cx="4343400" cy="303028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Multiphase Model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3B0A80-83B0-6341-A25E-E798C2365CC0}"/>
              </a:ext>
            </a:extLst>
          </p:cNvPr>
          <p:cNvSpPr txBox="1">
            <a:spLocks/>
          </p:cNvSpPr>
          <p:nvPr/>
        </p:nvSpPr>
        <p:spPr>
          <a:xfrm>
            <a:off x="228600" y="3944236"/>
            <a:ext cx="4343400" cy="266985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Poor TAES performance of the multiphase model is associated with its ability to detect brief seizures and slowly evolving prolonged seizures.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 TAES metric tends to penalize these events heavily in terms of false alarm and miss rates.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750A48-2F2A-E741-8DF0-0739E450F464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An Analysis of Segmentation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0612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8877-6E1F-497D-B89C-551BBF6127CF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Dynamic Neural Network with Static Unrolling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EFD5F-4929-41C8-81E1-E9F78DEB4653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3962400" cy="5105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Dynamic neural networks are used to train models on variable length sequences.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Segments of the multiphase model are postprocessed using a 4-layer CNN-LSTM network.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Segments are sampled via a static unrolling method where a seizure segment is split into multiple segments with minimal overlap.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Performance Comparison:</a:t>
            </a:r>
          </a:p>
          <a:p>
            <a:pPr marL="347663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absolute 1.31% increase in sens. with a reduction of 0.14 FAs on TUSZ dev;</a:t>
            </a:r>
          </a:p>
          <a:p>
            <a:pPr marL="347663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5.25% increase in sens. with an increase of 5.09 FAs on TUSZ eval set;</a:t>
            </a:r>
          </a:p>
          <a:p>
            <a:pPr marL="347663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2.85% increase in sens. with reduction of 1.47 FAs on DUSZ eval set.  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394FB89-CEA5-4833-B10F-393139F7F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"/>
          <a:stretch/>
        </p:blipFill>
        <p:spPr>
          <a:xfrm>
            <a:off x="4267200" y="1172074"/>
            <a:ext cx="4725059" cy="42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9A1D-05B8-42FE-88C5-DCC1837D5AEB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Statistical Significance Tests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7C8026-98AF-4946-AB9C-F751C2A63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13169"/>
              </p:ext>
            </p:extLst>
          </p:nvPr>
        </p:nvGraphicFramePr>
        <p:xfrm>
          <a:off x="838199" y="937260"/>
          <a:ext cx="7467602" cy="1501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767">
                  <a:extLst>
                    <a:ext uri="{9D8B030D-6E8A-4147-A177-3AD203B41FA5}">
                      <a16:colId xmlns:a16="http://schemas.microsoft.com/office/drawing/2014/main" val="44758329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1209713735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447834738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2773802157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2468428529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3078285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(mean %, std %)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P2-H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P2-DP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P2-DD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89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(30.5816, 0.840)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0.030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0.186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&lt; 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844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P2-N (12.868, 4.816)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&lt; 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&lt; 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&lt; 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939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P2-H (35.459, 4.219)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0.377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0.377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8942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P2-DP (32.8025, 3.208)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0.022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138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P2-DD (37.293, 1.067)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09513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13001-898F-40F2-A6E4-BF08E7E9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3210"/>
              </p:ext>
            </p:extLst>
          </p:nvPr>
        </p:nvGraphicFramePr>
        <p:xfrm>
          <a:off x="838199" y="2766060"/>
          <a:ext cx="7467602" cy="1501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767">
                  <a:extLst>
                    <a:ext uri="{9D8B030D-6E8A-4147-A177-3AD203B41FA5}">
                      <a16:colId xmlns:a16="http://schemas.microsoft.com/office/drawing/2014/main" val="490010594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768139977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749422531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729631283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1540115393"/>
                    </a:ext>
                  </a:extLst>
                </a:gridCol>
                <a:gridCol w="1037167">
                  <a:extLst>
                    <a:ext uri="{9D8B030D-6E8A-4147-A177-3AD203B41FA5}">
                      <a16:colId xmlns:a16="http://schemas.microsoft.com/office/drawing/2014/main" val="2724113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(mean %, std 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P2-DP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64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(93.146, 3.528)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0.093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0.142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0.137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0.540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278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P2-N (95.86, 0.640)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0.745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0.260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0.001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97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P2-H (96.0, 0.671)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0.440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0.003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73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P2-DP (96.472, 0.876)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 = 0.003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34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P2-DD (94.165, 0.685)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2146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E47AEA1-6CC6-4896-B357-0809A5763F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0300" y="609600"/>
                <a:ext cx="4343400" cy="304796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 defTabSz="457189">
                  <a:spcBef>
                    <a:spcPct val="0"/>
                  </a:spcBef>
                  <a:buNone/>
                  <a:defRPr sz="2000" b="1" baseline="0"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en-US" sz="1800" dirty="0"/>
                  <a:t>Sensitivity (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dirty="0"/>
                  <a:t> = 0.95)</a:t>
                </a:r>
              </a:p>
            </p:txBody>
          </p:sp>
        </mc:Choice>
        <mc:Fallback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E47AEA1-6CC6-4896-B357-0809A576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609600"/>
                <a:ext cx="4343400" cy="304796"/>
              </a:xfrm>
              <a:prstGeom prst="rect">
                <a:avLst/>
              </a:prstGeom>
              <a:blipFill>
                <a:blip r:embed="rId2"/>
                <a:stretch>
                  <a:fillRect t="-20833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1EC45B63-6AEF-4B88-B8F1-6E9038982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0300" y="2461264"/>
                <a:ext cx="4343400" cy="304796"/>
              </a:xfrm>
              <a:prstGeom prst="rect">
                <a:avLst/>
              </a:prstGeom>
            </p:spPr>
            <p:txBody>
              <a:bodyPr vert="horz" wrap="non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algn="ctr" defTabSz="457189">
                  <a:spcBef>
                    <a:spcPct val="0"/>
                  </a:spcBef>
                  <a:buNone/>
                  <a:defRPr sz="2000" b="1" baseline="0"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en-US" sz="1800" dirty="0"/>
                  <a:t>Specificity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dirty="0"/>
                  <a:t> = 0.80)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1EC45B63-6AEF-4B88-B8F1-6E9038982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2461264"/>
                <a:ext cx="4343400" cy="304796"/>
              </a:xfrm>
              <a:prstGeom prst="rect">
                <a:avLst/>
              </a:prstGeom>
              <a:blipFill>
                <a:blip r:embed="rId3"/>
                <a:stretch>
                  <a:fillRect t="-16000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FAD35-588F-4839-B7D4-F9C3FFFD9924}"/>
              </a:ext>
            </a:extLst>
          </p:cNvPr>
          <p:cNvSpPr txBox="1">
            <a:spLocks/>
          </p:cNvSpPr>
          <p:nvPr/>
        </p:nvSpPr>
        <p:spPr>
          <a:xfrm>
            <a:off x="228600" y="4419600"/>
            <a:ext cx="8686800" cy="1752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Statistical significance using the T-test:</a:t>
            </a:r>
          </a:p>
          <a:p>
            <a:pPr marL="17303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(1) LFCC features (Baseline, P2-N)</a:t>
            </a:r>
          </a:p>
          <a:p>
            <a:pPr marL="17303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(2) posterior derived features along with LFCC features (P2-H, P2-DP, P2-DD).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Posterior-derived features improve performance.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P2-H, P2-DP &amp; P2-DD are not statistically different.</a:t>
            </a:r>
          </a:p>
        </p:txBody>
      </p:sp>
    </p:spTree>
    <p:extLst>
      <p:ext uri="{BB962C8B-B14F-4D97-AF65-F5344CB8AC3E}">
        <p14:creationId xmlns:p14="http://schemas.microsoft.com/office/powerpoint/2010/main" val="9050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35285"/>
            <a:ext cx="8686800" cy="37081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EEG signals contain information in both the temporal and spatial domain.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EEGs can be analyzed by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constructing auxiliary signals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called rhythms that represent 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bandpass filtered versions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of the signal.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Seizures are identified by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observing the evolution of abnormal epileptiform events such as spike and wave discharges/complexes, and generalized polyspikes.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Typical seizures result in low amplitude high frequency signals which evolve by a progressive decrease in frequency and increase in amplitude.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AA9B92-85E4-4801-85FE-33A6B1E2C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63857"/>
              </p:ext>
            </p:extLst>
          </p:nvPr>
        </p:nvGraphicFramePr>
        <p:xfrm>
          <a:off x="3769494" y="1097380"/>
          <a:ext cx="5145906" cy="141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082">
                  <a:extLst>
                    <a:ext uri="{9D8B030D-6E8A-4147-A177-3AD203B41FA5}">
                      <a16:colId xmlns:a16="http://schemas.microsoft.com/office/drawing/2014/main" val="2241129456"/>
                    </a:ext>
                  </a:extLst>
                </a:gridCol>
                <a:gridCol w="814017">
                  <a:extLst>
                    <a:ext uri="{9D8B030D-6E8A-4147-A177-3AD203B41FA5}">
                      <a16:colId xmlns:a16="http://schemas.microsoft.com/office/drawing/2014/main" val="1508097674"/>
                    </a:ext>
                  </a:extLst>
                </a:gridCol>
                <a:gridCol w="1127102">
                  <a:extLst>
                    <a:ext uri="{9D8B030D-6E8A-4147-A177-3AD203B41FA5}">
                      <a16:colId xmlns:a16="http://schemas.microsoft.com/office/drawing/2014/main" val="2808739985"/>
                    </a:ext>
                  </a:extLst>
                </a:gridCol>
                <a:gridCol w="1598705">
                  <a:extLst>
                    <a:ext uri="{9D8B030D-6E8A-4147-A177-3AD203B41FA5}">
                      <a16:colId xmlns:a16="http://schemas.microsoft.com/office/drawing/2014/main" val="72630684"/>
                    </a:ext>
                  </a:extLst>
                </a:gridCol>
              </a:tblGrid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Rhythm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Freq.(Hz)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Amp.(</a:t>
                      </a:r>
                      <a:r>
                        <a:rPr lang="en-US" sz="1400" b="1" dirty="0" err="1">
                          <a:effectLst/>
                        </a:rPr>
                        <a:t>μv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Activity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0642452"/>
                  </a:ext>
                </a:extLst>
              </a:tr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Delta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0.5-4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20-200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Deep Sleep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011879"/>
                  </a:ext>
                </a:extLst>
              </a:tr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Theta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4-7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20-100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Creativity, Intuition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3987379"/>
                  </a:ext>
                </a:extLst>
              </a:tr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Alpha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8-13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20-60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Relaxation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3613978"/>
                  </a:ext>
                </a:extLst>
              </a:tr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13-30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2-20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Memory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1283222"/>
                  </a:ext>
                </a:extLst>
              </a:tr>
              <a:tr h="23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Gamma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30-100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20-70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Cognition, Learning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257875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A1C73CE-ED51-4047-BA0D-693166C13BD8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EEGs and Epileptic Seizures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684866-EF36-F64C-B94D-3810D225EA2A}"/>
              </a:ext>
            </a:extLst>
          </p:cNvPr>
          <p:cNvGrpSpPr/>
          <p:nvPr/>
        </p:nvGrpSpPr>
        <p:grpSpPr>
          <a:xfrm>
            <a:off x="224319" y="4343400"/>
            <a:ext cx="8691081" cy="1970677"/>
            <a:chOff x="224319" y="4648200"/>
            <a:chExt cx="8691081" cy="19706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8C046E-6CBE-1C46-B850-C8626EE8A8C1}"/>
                </a:ext>
              </a:extLst>
            </p:cNvPr>
            <p:cNvGrpSpPr/>
            <p:nvPr/>
          </p:nvGrpSpPr>
          <p:grpSpPr>
            <a:xfrm>
              <a:off x="224319" y="4648200"/>
              <a:ext cx="7776681" cy="836005"/>
              <a:chOff x="224319" y="4648200"/>
              <a:chExt cx="7776681" cy="83600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AA211F8-A62F-4AE6-A4E3-4F1F399B4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319" y="4648200"/>
                <a:ext cx="5879993" cy="836005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5453EDAA-7037-42B6-B6E9-8F4419435F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6600" y="4876800"/>
                <a:ext cx="914400" cy="3048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>
                <a:lvl1pPr marL="0" algn="l" defTabSz="457189" rtl="0" eaLnBrk="1" latinLnBrk="0" hangingPunct="1">
                  <a:spcBef>
                    <a:spcPct val="0"/>
                  </a:spcBef>
                  <a:buNone/>
                  <a:defRPr sz="2400" b="1" kern="1200" baseline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en-US" sz="2000" dirty="0"/>
                  <a:t>Onset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84AA661-CA7B-4B31-83D3-C8E19E72BC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8400" y="5029200"/>
                <a:ext cx="771156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7E7047-A662-2A4F-B1FC-095205D1B311}"/>
                </a:ext>
              </a:extLst>
            </p:cNvPr>
            <p:cNvGrpSpPr/>
            <p:nvPr/>
          </p:nvGrpSpPr>
          <p:grpSpPr>
            <a:xfrm>
              <a:off x="1319848" y="5715000"/>
              <a:ext cx="7595552" cy="903877"/>
              <a:chOff x="1319848" y="5715000"/>
              <a:chExt cx="7595552" cy="90387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10D4A6-62FF-464E-A676-9258F30350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5407" y="5715000"/>
                <a:ext cx="5879993" cy="903877"/>
              </a:xfrm>
              <a:prstGeom prst="rect">
                <a:avLst/>
              </a:prstGeom>
            </p:spPr>
          </p:pic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01E2B15F-70A7-475A-8754-BED57E57C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848" y="5905274"/>
                <a:ext cx="889952" cy="381451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>
                <a:defPPr>
                  <a:defRPr lang="en-US"/>
                </a:defPPr>
                <a:lvl1pPr defTabSz="457189">
                  <a:spcBef>
                    <a:spcPct val="0"/>
                  </a:spcBef>
                  <a:buNone/>
                  <a:defRPr sz="2000" b="1" baseline="0">
                    <a:latin typeface="Arial"/>
                    <a:ea typeface="+mj-ea"/>
                    <a:cs typeface="Arial"/>
                  </a:defRPr>
                </a:lvl1pPr>
              </a:lstStyle>
              <a:p>
                <a:r>
                  <a:rPr lang="en-US" dirty="0"/>
                  <a:t>Offset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3E289F8-0F0F-C64E-B686-AE9B67149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3600" y="6096000"/>
                <a:ext cx="771156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12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B0EDBB-3342-40F9-B852-DEFDD49FBCA4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Feature Importance Analysis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0676B2-C71E-466A-884B-93846EC77601}"/>
              </a:ext>
            </a:extLst>
          </p:cNvPr>
          <p:cNvSpPr txBox="1">
            <a:spLocks/>
          </p:cNvSpPr>
          <p:nvPr/>
        </p:nvSpPr>
        <p:spPr>
          <a:xfrm>
            <a:off x="228600" y="685800"/>
            <a:ext cx="8686800" cy="5867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zero-pad or permute sets of feature dimensions to learn importance of the LFCC and posterior derived features for P2.</a:t>
            </a:r>
          </a:p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Feature dimensions we zero-pad are:</a:t>
            </a:r>
          </a:p>
          <a:p>
            <a:pPr marL="409575" lvl="1" indent="-2365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Event confidences</a:t>
            </a:r>
          </a:p>
          <a:p>
            <a:pPr marL="409575" lvl="1" indent="-2365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Onset/Offset features</a:t>
            </a:r>
          </a:p>
          <a:p>
            <a:pPr marL="409575" lvl="1" indent="-236538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All posterior derived features</a:t>
            </a:r>
          </a:p>
          <a:p>
            <a:pPr marL="409575" lvl="1" indent="-23653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All LFCC features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swap the onset/offset feature dimensions of the feature vector to understand their importance in modeling recurring seizures.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P2 relies heavily on the event confidences yielding 27.73% sensitivity and 5.07 FAs when other posterior derived features are zero padded.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Onset/Offset features contribute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11.09%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7.6 FAs.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LFCC features contribute very little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the overall performance yielding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0.29%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sens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2.11 FAs.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085C1F-887C-44EF-8A00-3E74CE922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92591"/>
              </p:ext>
            </p:extLst>
          </p:nvPr>
        </p:nvGraphicFramePr>
        <p:xfrm>
          <a:off x="4547172" y="4420870"/>
          <a:ext cx="4368228" cy="1751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120">
                  <a:extLst>
                    <a:ext uri="{9D8B030D-6E8A-4147-A177-3AD203B41FA5}">
                      <a16:colId xmlns:a16="http://schemas.microsoft.com/office/drawing/2014/main" val="2423614272"/>
                    </a:ext>
                  </a:extLst>
                </a:gridCol>
                <a:gridCol w="1040054">
                  <a:extLst>
                    <a:ext uri="{9D8B030D-6E8A-4147-A177-3AD203B41FA5}">
                      <a16:colId xmlns:a16="http://schemas.microsoft.com/office/drawing/2014/main" val="869716860"/>
                    </a:ext>
                  </a:extLst>
                </a:gridCol>
                <a:gridCol w="1040054">
                  <a:extLst>
                    <a:ext uri="{9D8B030D-6E8A-4147-A177-3AD203B41FA5}">
                      <a16:colId xmlns:a16="http://schemas.microsoft.com/office/drawing/2014/main" val="3521694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Description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Sens.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FAs/24Hr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extLst>
                  <a:ext uri="{0D108BD9-81ED-4DB2-BD59-A6C34878D82A}">
                    <a16:rowId xmlns:a16="http://schemas.microsoft.com/office/drawing/2014/main" val="260917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LFCC + Post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91596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padded Conf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1556083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padded Onset/Offset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81947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padded Post.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490792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padded LFCC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36555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spc="2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Onset/Offset Swapped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b"/>
                </a:tc>
                <a:extLst>
                  <a:ext uri="{0D108BD9-81ED-4DB2-BD59-A6C34878D82A}">
                    <a16:rowId xmlns:a16="http://schemas.microsoft.com/office/drawing/2014/main" val="419768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0BE9-3377-43E5-ACC7-057E8BE32DBD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Conclusion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3AE6-5D30-490C-9481-2FD0036F9521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multiphase model is introduced which estimates epileptiform features for individual channels in the first phase and temporal-spatial context in the second phase.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Embedding the history of detected events into the second phase of the model as features improves the model’s ability to detect seizures and align its segment boundaries.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Compared to the previous baseline model, seizure detection performance improves </a:t>
            </a:r>
            <a:r>
              <a:rPr lang="en-US" sz="1800" b="1" dirty="0">
                <a:latin typeface="Arial" charset="0"/>
                <a:cs typeface="Arial" charset="0"/>
              </a:rPr>
              <a:t>by 10.77% absolute in sensitivity with a reduction of 1.11 FAs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Improvements in performance are statistically significant.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new model design can detect ~35% of seizures within a 5-second margin of the reference annotation.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Muscle artifacts are a major error modality and contribute to 34% of the total errors. Efficient source separation algorithms will be implemented to filter these spurious activities.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P3 can be replaced with a more efficient Mixture of Experts model which will be able to weigh outputs of P1 and P2 based on a seizure’s morphology.</a:t>
            </a:r>
          </a:p>
        </p:txBody>
      </p:sp>
    </p:spTree>
    <p:extLst>
      <p:ext uri="{BB962C8B-B14F-4D97-AF65-F5344CB8AC3E}">
        <p14:creationId xmlns:p14="http://schemas.microsoft.com/office/powerpoint/2010/main" val="16999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51B130-189F-2D4B-9B0B-B28A94EF68C5}"/>
              </a:ext>
            </a:extLst>
          </p:cNvPr>
          <p:cNvSpPr txBox="1"/>
          <p:nvPr/>
        </p:nvSpPr>
        <p:spPr>
          <a:xfrm>
            <a:off x="228600" y="635926"/>
            <a:ext cx="8686800" cy="59934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3038" indent="-173038">
              <a:spcAft>
                <a:spcPts val="600"/>
              </a:spcAft>
              <a:tabLst>
                <a:tab pos="163513" algn="l"/>
              </a:tabLst>
            </a:pPr>
            <a:r>
              <a:rPr lang="en-US" sz="1400" b="1" dirty="0">
                <a:latin typeface="Arial"/>
                <a:cs typeface="Arial"/>
              </a:rPr>
              <a:t>Published</a:t>
            </a:r>
            <a:r>
              <a:rPr lang="en-US" sz="1400" b="1">
                <a:latin typeface="Arial"/>
                <a:cs typeface="Arial"/>
              </a:rPr>
              <a:t>: 2 book chapters, 2 </a:t>
            </a:r>
            <a:r>
              <a:rPr lang="en-US" sz="1400" b="1" dirty="0">
                <a:latin typeface="Arial"/>
                <a:cs typeface="Arial"/>
              </a:rPr>
              <a:t>referred </a:t>
            </a:r>
            <a:r>
              <a:rPr lang="en-US" sz="1400" b="1">
                <a:latin typeface="Arial"/>
                <a:cs typeface="Arial"/>
              </a:rPr>
              <a:t>journal papers, </a:t>
            </a:r>
            <a:r>
              <a:rPr lang="en-US" sz="1400" b="1" dirty="0">
                <a:latin typeface="Arial"/>
                <a:cs typeface="Arial"/>
              </a:rPr>
              <a:t>4 peer-reviewed conference papers,</a:t>
            </a:r>
            <a:br>
              <a:rPr lang="en-US" sz="1400" b="1" dirty="0">
                <a:latin typeface="Arial"/>
                <a:cs typeface="Arial"/>
              </a:rPr>
            </a:br>
            <a:r>
              <a:rPr lang="en-US" sz="1400" b="1" dirty="0">
                <a:latin typeface="Arial"/>
                <a:cs typeface="Arial"/>
              </a:rPr>
              <a:t>1 peer-reviewed conference abstract, 2 conference abstracts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1" dirty="0">
                <a:latin typeface="Arial"/>
                <a:cs typeface="Arial"/>
              </a:rPr>
              <a:t>Book Chapter(s):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Golmohammadi, M., Shah, V., Obeid, I., &amp; Picone, J. (2020). Deep Learning Approaches for Automatic Analysis of EEGs. In I. Obeid &amp; J. Picone (Eds.), </a:t>
            </a:r>
            <a:r>
              <a:rPr lang="en-US" sz="1200" b="1" i="1" dirty="0">
                <a:latin typeface="Arial"/>
                <a:cs typeface="Arial"/>
              </a:rPr>
              <a:t>Machine Learning Applications in Medicine and Biology</a:t>
            </a:r>
            <a:r>
              <a:rPr lang="en-US" sz="1200" b="1" dirty="0">
                <a:latin typeface="Arial"/>
                <a:cs typeface="Arial"/>
              </a:rPr>
              <a:t> (1st ed., p. 45). New York City, New York, USA: Springer-Verlag.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Shah, V., Golmohammadi, M., Obeid, I., &amp; Picone, J. (2021). Objective Evaluation Metrics for Automatic Classification of EEG Events. In I. Obeid, I. Selesnick, &amp; J. Picone (Eds.), </a:t>
            </a:r>
            <a:r>
              <a:rPr lang="en-US" sz="1200" b="1" i="1" dirty="0">
                <a:latin typeface="Arial"/>
                <a:cs typeface="Arial"/>
              </a:rPr>
              <a:t>Biomedical Signal Processing: Innovation and Applications</a:t>
            </a:r>
            <a:r>
              <a:rPr lang="en-US" sz="1200" b="1" dirty="0">
                <a:latin typeface="Arial"/>
                <a:cs typeface="Arial"/>
              </a:rPr>
              <a:t> (1st ed., pp. 223–256). New York City, New York, USA: Springer.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1" dirty="0">
                <a:latin typeface="Arial"/>
                <a:cs typeface="Arial"/>
              </a:rPr>
              <a:t>Peer-Reviewed Journal Paper(s):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Shah, V., von Weltin, E., Lopez, S., McHugh, J. R., Veloso, L., Golmohammadi, M., … Picone, J. (2018). The Temple University Hospital Seizure Detection Corpus. </a:t>
            </a:r>
            <a:r>
              <a:rPr lang="en-US" sz="1200" b="1" i="1" dirty="0">
                <a:latin typeface="Arial"/>
                <a:cs typeface="Arial"/>
              </a:rPr>
              <a:t>Frontiers in Neuroinformatic</a:t>
            </a:r>
            <a:r>
              <a:rPr lang="en-US" sz="1200" b="1" dirty="0">
                <a:latin typeface="Arial"/>
                <a:cs typeface="Arial"/>
              </a:rPr>
              <a:t>s, 12, 1–6</a:t>
            </a:r>
            <a:r>
              <a:rPr lang="en-US" sz="1200" b="1">
                <a:latin typeface="Arial"/>
                <a:cs typeface="Arial"/>
              </a:rPr>
              <a:t>. 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>
                <a:latin typeface="Arial"/>
                <a:cs typeface="Arial"/>
              </a:rPr>
              <a:t>Islam, M. S., Shah, V., Gidde, S., Hutapea, P., Song, S. H., Picone, J., &amp; Kim, A. (2020). A Machine Learning Enabled Wireless Intracranial Brain Deformation Sensing System. </a:t>
            </a:r>
            <a:r>
              <a:rPr lang="en-US" sz="1200" b="1" i="1">
                <a:latin typeface="Arial"/>
                <a:cs typeface="Arial"/>
              </a:rPr>
              <a:t>IEEE Transactions on Biomedical Engineering</a:t>
            </a:r>
            <a:r>
              <a:rPr lang="en-US" sz="1200" b="1">
                <a:latin typeface="Arial"/>
                <a:cs typeface="Arial"/>
              </a:rPr>
              <a:t>, 1–8.</a:t>
            </a:r>
            <a:endParaRPr lang="en-US" sz="1200" b="1" dirty="0">
              <a:latin typeface="Arial"/>
              <a:cs typeface="Arial"/>
            </a:endParaRP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1" dirty="0">
                <a:latin typeface="Arial"/>
                <a:cs typeface="Arial"/>
              </a:rPr>
              <a:t>Peer-Reviewed Conference Papers:</a:t>
            </a:r>
          </a:p>
          <a:p>
            <a:pPr marL="346075" lvl="1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Golmohammadi, M., Ziyabari, S., Shah, V., Obeid, I., &amp; Picone, J. (2018). Deep Architectures for Spatio-Temporal Modeling: Automated Seizure Detection in Scalp EEGs. </a:t>
            </a:r>
            <a:r>
              <a:rPr lang="en-US" sz="1200" b="1" i="1" dirty="0">
                <a:latin typeface="Arial"/>
                <a:cs typeface="Arial"/>
              </a:rPr>
              <a:t>Proceedings of the IEEE International Conference on Machine Learning and Applications</a:t>
            </a:r>
            <a:r>
              <a:rPr lang="en-US" sz="1200" b="1" dirty="0">
                <a:latin typeface="Arial"/>
                <a:cs typeface="Arial"/>
              </a:rPr>
              <a:t> (ICMLA) (pp. 745–750). Orlando, Florida, USA.</a:t>
            </a:r>
          </a:p>
          <a:p>
            <a:pPr marL="346075" lvl="1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Shah, V., Obeid, I., Picone, J., Ekladious, G., Iskander, R., &amp; Roy, Y. (2020). Validation of Temporal Scoring Metrics for Automatic Seizure Detection. In I. Obeid, I. Selesnick, &amp; J. Picone (Eds.), </a:t>
            </a:r>
            <a:r>
              <a:rPr lang="en-US" sz="1200" b="1" i="1" dirty="0">
                <a:latin typeface="Arial"/>
                <a:cs typeface="Arial"/>
              </a:rPr>
              <a:t>Proceedings of the IEEE Signal Processing in Medicine and Biology Symposium</a:t>
            </a:r>
            <a:r>
              <a:rPr lang="en-US" sz="1200" b="1" dirty="0">
                <a:latin typeface="Arial"/>
                <a:cs typeface="Arial"/>
              </a:rPr>
              <a:t> (SPMB) (pp. 1–5). Philadelphia, Pennsylvania, USA. </a:t>
            </a:r>
          </a:p>
          <a:p>
            <a:pPr marL="346075" lvl="1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Shah, V., Golmohammadi, M., Ziyabari, S., von Weltin, E., Obeid, I., &amp; Picone, J. (2017). Optimizing Channel Selection for Seizure Detection. In I. Obeid &amp; J. Picone (Eds.), </a:t>
            </a:r>
            <a:r>
              <a:rPr lang="en-US" sz="1200" b="1" i="1" dirty="0">
                <a:latin typeface="Arial"/>
                <a:cs typeface="Arial"/>
              </a:rPr>
              <a:t>Proceedings of the IEEE Signal Processing in Medicine and Biology Symposium</a:t>
            </a:r>
            <a:r>
              <a:rPr lang="en-US" sz="1200" b="1" dirty="0">
                <a:latin typeface="Arial"/>
                <a:cs typeface="Arial"/>
              </a:rPr>
              <a:t> (pp. 1–5). Philadelphia, Pennsylvania, USA: </a:t>
            </a:r>
            <a:r>
              <a:rPr lang="en-US" sz="1200" b="1">
                <a:latin typeface="Arial"/>
                <a:cs typeface="Arial"/>
              </a:rPr>
              <a:t>IEEE.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207257-9DEA-354D-AE78-6EAD366C43D2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Published Work</a:t>
            </a:r>
          </a:p>
        </p:txBody>
      </p:sp>
    </p:spTree>
    <p:extLst>
      <p:ext uri="{BB962C8B-B14F-4D97-AF65-F5344CB8AC3E}">
        <p14:creationId xmlns:p14="http://schemas.microsoft.com/office/powerpoint/2010/main" val="134367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E8011C-A2BF-7148-8A15-6FEE5980F3BB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Published Work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43F0B-9FF4-5249-9C3A-BAF75BCBA694}"/>
              </a:ext>
            </a:extLst>
          </p:cNvPr>
          <p:cNvSpPr txBox="1"/>
          <p:nvPr/>
        </p:nvSpPr>
        <p:spPr>
          <a:xfrm>
            <a:off x="228600" y="1447800"/>
            <a:ext cx="8686800" cy="518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1">
                <a:latin typeface="Arial"/>
                <a:cs typeface="Arial"/>
              </a:rPr>
              <a:t>Peer-Reviewed </a:t>
            </a:r>
            <a:r>
              <a:rPr lang="en-US" sz="1400" b="1" dirty="0">
                <a:latin typeface="Arial"/>
                <a:cs typeface="Arial"/>
              </a:rPr>
              <a:t>Conference Abstracts: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Lin, R., Marquez, D., Jacobson, M., Castaldi, H., Buckman, S., Shah, V., &amp; Picone, J. (2020). Accuracy of Automated Machine Learning Software in Identifying EEGs with Prolonged Seizures. In Annual Meeting of the American Academy of Neurology (AAN) (p. P6.002). Toronto, Canada. 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Ziyabari, S., Shah, V., Obeid, I., &amp; Picone, J. (2018). Curriculum Learning Based on Sample Selection Using Posterior Probabilities. In 26th Conference on Intelligent Systems for Molecular Biology (p. 1). Chicago, Illinois, USA. </a:t>
            </a:r>
          </a:p>
          <a:p>
            <a:pPr marL="346075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 dirty="0">
                <a:latin typeface="Arial"/>
                <a:cs typeface="Arial"/>
              </a:rPr>
              <a:t>Shah, V., Anstotz, R., Obeid, I., &amp; Picone, J. (2018). Adapting an Automatic Speech Recognition System to Event Classification of Electroencephalograms. In I. Obeid &amp; J. Picone (Eds.), </a:t>
            </a:r>
            <a:r>
              <a:rPr lang="en-US" sz="1200" b="1" i="1" dirty="0">
                <a:latin typeface="Arial"/>
                <a:cs typeface="Arial"/>
              </a:rPr>
              <a:t>Proceedings of the IEEE Signal Processing in Medicine and Biology Symposium</a:t>
            </a:r>
            <a:r>
              <a:rPr lang="en-US" sz="1200" b="1" dirty="0">
                <a:latin typeface="Arial"/>
                <a:cs typeface="Arial"/>
              </a:rPr>
              <a:t> (SPMB) (p. 1).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5268B-1BC1-461A-8468-1211565E84CF}"/>
              </a:ext>
            </a:extLst>
          </p:cNvPr>
          <p:cNvSpPr txBox="1"/>
          <p:nvPr/>
        </p:nvSpPr>
        <p:spPr>
          <a:xfrm>
            <a:off x="228600" y="800101"/>
            <a:ext cx="86868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6075" lvl="1" indent="-173038">
              <a:spcAft>
                <a:spcPts val="600"/>
              </a:spcAft>
              <a:buFont typeface="Wingdings" charset="2"/>
              <a:buChar char="§"/>
            </a:pPr>
            <a:r>
              <a:rPr lang="en-US" sz="1200" b="1">
                <a:latin typeface="Arial"/>
                <a:cs typeface="Arial"/>
              </a:rPr>
              <a:t>Golmohammadi, M., Ziyabari, S., Shah, V., Obeid, I., &amp; Picone, J. (2017). Gated Recurrent Networks for Seizure Detection. In I. Obeid &amp; J. Picone (Eds.), </a:t>
            </a:r>
            <a:r>
              <a:rPr lang="en-US" sz="1200" b="1" i="1">
                <a:latin typeface="Arial"/>
                <a:cs typeface="Arial"/>
              </a:rPr>
              <a:t>Proceedings of the IEEE Signal Processing in Medicine and Biology Symposium</a:t>
            </a:r>
            <a:r>
              <a:rPr lang="en-US" sz="1200" b="1">
                <a:latin typeface="Arial"/>
                <a:cs typeface="Arial"/>
              </a:rPr>
              <a:t> (pp. 1–5). Philadelphia, Pennsylvania, USA: IEEE.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53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0ECB7A-617E-43AC-B018-9F52FC70BBF9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Acknowledgments </a:t>
            </a:r>
            <a:endParaRPr lang="en-US" dirty="0"/>
          </a:p>
        </p:txBody>
      </p:sp>
      <p:pic>
        <p:nvPicPr>
          <p:cNvPr id="6" name="Picture 5" descr="A star in the night sky&#10;&#10;Description automatically generated">
            <a:extLst>
              <a:ext uri="{FF2B5EF4-FFF2-40B4-BE49-F238E27FC236}">
                <a16:creationId xmlns:a16="http://schemas.microsoft.com/office/drawing/2014/main" id="{D96F5B18-8F18-C34E-BD3C-7B804714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16" y="5181600"/>
            <a:ext cx="1352428" cy="72569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62FA0E8-A3AA-B847-9A3B-271FE0424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17" y="6009480"/>
            <a:ext cx="2045494" cy="458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D26F0-F9BF-4917-9193-DBE887F6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9600"/>
            <a:ext cx="1395412" cy="1345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A98EE-0ADB-49AA-BB2C-132B3DBE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046" y="1535050"/>
            <a:ext cx="1652588" cy="111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7435C6-CEAE-46F6-9525-A446A27E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336" y="2723080"/>
            <a:ext cx="2019189" cy="1123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91EA04-998C-4AE7-9121-29B278459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349" y="4122351"/>
            <a:ext cx="2019189" cy="87740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C835D8-B118-49AF-845F-63EF2B398C9B}"/>
              </a:ext>
            </a:extLst>
          </p:cNvPr>
          <p:cNvSpPr txBox="1">
            <a:spLocks/>
          </p:cNvSpPr>
          <p:nvPr/>
        </p:nvSpPr>
        <p:spPr>
          <a:xfrm>
            <a:off x="228600" y="685800"/>
            <a:ext cx="4343400" cy="4038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Joseph Picone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Iyad Obeid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Yimin Zhang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Pallavi Chitturi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Mercedes Jacobson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Georgios Lazarou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Faculty Members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Dennis Silage</a:t>
            </a:r>
          </a:p>
          <a:p>
            <a:pPr marL="582608" lvl="1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Fauzia Ahmad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My colleagues,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245754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E2CEE7-1CED-4702-AD29-405CABC4FDC8}"/>
              </a:ext>
            </a:extLst>
          </p:cNvPr>
          <p:cNvSpPr txBox="1">
            <a:spLocks/>
          </p:cNvSpPr>
          <p:nvPr/>
        </p:nvSpPr>
        <p:spPr>
          <a:xfrm>
            <a:off x="228600" y="609600"/>
            <a:ext cx="4343400" cy="3657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2.5 Hz / 10 sec rule: epileptiform events such as spike and wave discharges at least 2.5 Hz in frequency lasting for 10 seconds is considered a seizure.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Periodic epileptiform discharges evolving at lower frequencies are difficult to confirm as seizures.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These require additional information about clinical correlates such as a patient’s history, medications and mental status. Video plays a key role.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4F6FB-2BDD-4F31-BEAB-2BAA9C951E85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4800600" y="760215"/>
            <a:ext cx="3954780" cy="304017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946F08-6D66-41A3-B5B6-2AD470856029}"/>
              </a:ext>
            </a:extLst>
          </p:cNvPr>
          <p:cNvSpPr txBox="1">
            <a:spLocks/>
          </p:cNvSpPr>
          <p:nvPr/>
        </p:nvSpPr>
        <p:spPr>
          <a:xfrm>
            <a:off x="239486" y="4371707"/>
            <a:ext cx="8675914" cy="21335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Annotations of periodic discharges and seizures have poor interrater agreement among expert clinicians.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Periodic discharges such as LPDs and GPDs are heterogeneous and multifactorial (attributed to a variety of causes such as metabolic, infectious or epileptic disorders).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This makes some sort of generalized rule for seizure detection difficult.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9BE409-1216-7A45-9750-F1FEC034D343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Why Is Annotation Difficult?</a:t>
            </a:r>
          </a:p>
        </p:txBody>
      </p:sp>
    </p:spTree>
    <p:extLst>
      <p:ext uri="{BB962C8B-B14F-4D97-AF65-F5344CB8AC3E}">
        <p14:creationId xmlns:p14="http://schemas.microsoft.com/office/powerpoint/2010/main" val="33999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D9D72D-6280-44CB-AE9F-B555BF028F45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6EADDA-555D-41FA-9A4E-20FF41CEB066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3505200" cy="2819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Any EEG signal morphology that includes seizure events can be categorized as: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  <a:cs typeface="Arial" charset="0"/>
              </a:rPr>
              <a:t>Metamorphic: shows clear phases of evolution;</a:t>
            </a:r>
          </a:p>
          <a:p>
            <a:pPr marL="347663" lvl="1" indent="-1746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  <a:cs typeface="Arial" charset="0"/>
              </a:rPr>
              <a:t>Isomorphic: </a:t>
            </a:r>
          </a:p>
          <a:p>
            <a:pPr marL="522288" lvl="2" indent="-17462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cs typeface="Arial" charset="0"/>
              </a:rPr>
              <a:t>no clear phases of evolution;</a:t>
            </a:r>
          </a:p>
          <a:p>
            <a:pPr marL="522288" lvl="2" indent="-17462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cs typeface="Arial" charset="0"/>
              </a:rPr>
              <a:t>evolve very slowly; </a:t>
            </a:r>
          </a:p>
          <a:p>
            <a:pPr marL="522288" lvl="2" indent="-174625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cs typeface="Arial" charset="0"/>
              </a:rPr>
              <a:t>no clear onset and/or offset.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56350A-FC4D-4935-811E-1DBF1473B3BD}"/>
              </a:ext>
            </a:extLst>
          </p:cNvPr>
          <p:cNvSpPr txBox="1">
            <a:spLocks/>
          </p:cNvSpPr>
          <p:nvPr/>
        </p:nvSpPr>
        <p:spPr>
          <a:xfrm>
            <a:off x="221054" y="4114800"/>
            <a:ext cx="8694345" cy="25145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“Generalized spike and wave patterns slower than 3/s; and evolving discharges that remain slower than or equal to 4/s does not imply that these patterns are not ictal, but simply that they may or may not be” (American Clinical Neurophysiology Society, 2012)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Artifacts, burst attenuation/suppression and post-ictal slowing makes the interpretation process even more difficult.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17B07A8-85AC-4EEA-AFF6-5FDBFB0BFB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198" r="1483" b="5408"/>
          <a:stretch/>
        </p:blipFill>
        <p:spPr>
          <a:xfrm>
            <a:off x="3922160" y="762000"/>
            <a:ext cx="4993240" cy="28079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2974345-700E-4E58-90D9-2DB324C8B3B0}"/>
              </a:ext>
            </a:extLst>
          </p:cNvPr>
          <p:cNvSpPr txBox="1">
            <a:spLocks/>
          </p:cNvSpPr>
          <p:nvPr/>
        </p:nvSpPr>
        <p:spPr>
          <a:xfrm>
            <a:off x="3924300" y="3581400"/>
            <a:ext cx="4991100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dirty="0"/>
              <a:t>Isomorphic Absence Discharges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C27F77-A7AC-CE45-BAF6-0DF27BF5F377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Why Is Annotation Difficult?</a:t>
            </a:r>
          </a:p>
        </p:txBody>
      </p:sp>
    </p:spTree>
    <p:extLst>
      <p:ext uri="{BB962C8B-B14F-4D97-AF65-F5344CB8AC3E}">
        <p14:creationId xmlns:p14="http://schemas.microsoft.com/office/powerpoint/2010/main" val="39230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6092A9-792A-7E49-B911-49FFC4C9DAF5}"/>
              </a:ext>
            </a:extLst>
          </p:cNvPr>
          <p:cNvSpPr txBox="1">
            <a:spLocks/>
          </p:cNvSpPr>
          <p:nvPr/>
        </p:nvSpPr>
        <p:spPr>
          <a:xfrm>
            <a:off x="228600" y="609601"/>
            <a:ext cx="8686800" cy="585019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Seizure segmentation remains an under-researched problem</a:t>
            </a:r>
            <a:r>
              <a:rPr lang="en-US" sz="1800" dirty="0"/>
              <a:t> </a:t>
            </a:r>
            <a:r>
              <a:rPr lang="en-US" sz="1800" b="1" dirty="0">
                <a:latin typeface="Arial" charset="0"/>
                <a:cs typeface="Arial" charset="0"/>
              </a:rPr>
              <a:t>due to difficulties associated with:</a:t>
            </a:r>
          </a:p>
          <a:p>
            <a:pPr marL="234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charset="0"/>
                <a:cs typeface="Arial" charset="0"/>
              </a:rPr>
              <a:t>(1) signal noise and signal artifacts; </a:t>
            </a:r>
          </a:p>
          <a:p>
            <a:pPr marL="234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charset="0"/>
                <a:cs typeface="Arial" charset="0"/>
              </a:rPr>
              <a:t>(2) lack of standardized rules for poorly defined signal morphologies;</a:t>
            </a:r>
          </a:p>
          <a:p>
            <a:pPr marL="234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charset="0"/>
                <a:cs typeface="Arial" charset="0"/>
              </a:rPr>
              <a:t>(3) low inter-rater agreement (IRA) among experts;</a:t>
            </a:r>
          </a:p>
          <a:p>
            <a:pPr marL="234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charset="0"/>
                <a:cs typeface="Arial" charset="0"/>
              </a:rPr>
              <a:t>(4) lenient evaluation metrics.</a:t>
            </a:r>
          </a:p>
          <a:p>
            <a:pPr marL="185738" lvl="1" indent="-1857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Often, algorithms designed to solve the seizure detection problem analyze the signal (or its derived features) in a single iteration. Such models are expected to learn the traits of a seizure event without any knowledge of the important components of these events such as spike and wave discharges.</a:t>
            </a:r>
          </a:p>
          <a:p>
            <a:pPr marL="185738" lvl="1" indent="-1857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developed a multiphase seizure detection model to learn the underlying components of a seizure in the first phase and seizures in the second phase.</a:t>
            </a:r>
          </a:p>
          <a:p>
            <a:pPr marL="185738" lvl="1" indent="-1857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Posteriors of the first phase model (P1) are utilized to create new types of features which embed history of the detected epileptiform events. </a:t>
            </a:r>
          </a:p>
          <a:p>
            <a:pPr marL="185738" lvl="1" indent="-1857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These augmented history features help the second phase (P2) learn deficiencies of P1 and further localize the detected events.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D8FEE9-A0DB-F44D-93BF-7DB34EFD207A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Hypothesis: A Two-Phase Approach That Mimics Humans</a:t>
            </a:r>
          </a:p>
        </p:txBody>
      </p:sp>
    </p:spTree>
    <p:extLst>
      <p:ext uri="{BB962C8B-B14F-4D97-AF65-F5344CB8AC3E}">
        <p14:creationId xmlns:p14="http://schemas.microsoft.com/office/powerpoint/2010/main" val="32140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4305A8-5A32-3C49-9056-4DF71CE3C807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553886-5B01-AA46-A13A-83DC03C815BC}"/>
              </a:ext>
            </a:extLst>
          </p:cNvPr>
          <p:cNvSpPr txBox="1">
            <a:spLocks/>
          </p:cNvSpPr>
          <p:nvPr/>
        </p:nvSpPr>
        <p:spPr>
          <a:xfrm>
            <a:off x="228600" y="8562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System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17917F-4737-1046-A60C-1DFE7E854BA7}"/>
              </a:ext>
            </a:extLst>
          </p:cNvPr>
          <p:cNvSpPr txBox="1">
            <a:spLocks/>
          </p:cNvSpPr>
          <p:nvPr/>
        </p:nvSpPr>
        <p:spPr>
          <a:xfrm>
            <a:off x="229456" y="4038600"/>
            <a:ext cx="8686800" cy="2286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 channel-specific LSTM network where each channel is processed independently is used in P1.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Posteriors from P1 are added to traditional LFCC features to learn spatio-temporal dependencies in P2.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Detections are aggregated in P3 by averaging probabilities from P1 and P2.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Each phase of the model is postprocessed heuristically to reduce the FA rate.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FEEA868-0A77-411F-BC2E-7F271862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64" y="653996"/>
            <a:ext cx="5661272" cy="32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2"/>
            <a:ext cx="8675914" cy="60067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Recurrent neural networks (RNNs) suffer from vanishing or exploding gradient problems during backpropagation because gradients get repeatedly multiplied by weights (numbers) less than one.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Gradients can also explode due to multiplication by weights greater than 1.</a:t>
            </a:r>
          </a:p>
          <a:p>
            <a:pPr marL="182558" indent="-182558">
              <a:spcBef>
                <a:spcPts val="0"/>
              </a:spcBef>
              <a:spcAft>
                <a:spcPts val="244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Long short-term memory (LSTM) networks are designed to avoid the vanishing/exploding gradient problem by introducing additional gates (e.g., forget gate) that have constantly changing values for weights.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These gates control the information flow by adjusting the magnitude of the weights that are applied to the input of the gate.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C0F0F-36E9-4639-AF74-863DC399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603" y="2971800"/>
            <a:ext cx="5646794" cy="28143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249C7B4-2F9F-9C42-81DD-3AC84261AD12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Long Short-Term Memory Networks</a:t>
            </a:r>
          </a:p>
        </p:txBody>
      </p:sp>
    </p:spTree>
    <p:extLst>
      <p:ext uri="{BB962C8B-B14F-4D97-AF65-F5344CB8AC3E}">
        <p14:creationId xmlns:p14="http://schemas.microsoft.com/office/powerpoint/2010/main" val="11631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7D0F9A5-209E-4A9E-8416-18E5602004B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4094" r="29409" b="3857"/>
          <a:stretch/>
        </p:blipFill>
        <p:spPr bwMode="auto">
          <a:xfrm>
            <a:off x="3819525" y="609600"/>
            <a:ext cx="5095875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DEFA3-E1A4-4745-8C9B-6FABA61D7B09}"/>
              </a:ext>
            </a:extLst>
          </p:cNvPr>
          <p:cNvSpPr txBox="1">
            <a:spLocks/>
          </p:cNvSpPr>
          <p:nvPr/>
        </p:nvSpPr>
        <p:spPr>
          <a:xfrm>
            <a:off x="228600" y="685800"/>
            <a:ext cx="4267200" cy="3248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P1 uses an LSTM network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to learn epileptiform activities associated with a seizure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event.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use a 3-layer LSTM </a:t>
            </a:r>
            <a:br>
              <a:rPr lang="en-US" sz="1800" b="1" dirty="0">
                <a:latin typeface="Arial" charset="0"/>
                <a:cs typeface="Arial" charset="0"/>
              </a:rPr>
            </a:br>
            <a:r>
              <a:rPr lang="en-US" sz="1800" b="1" dirty="0">
                <a:latin typeface="Arial" charset="0"/>
                <a:cs typeface="Arial" charset="0"/>
              </a:rPr>
              <a:t>network with size (256, 64, 16).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Input layer includes a 7‑second  window (70 frames with LFCC feature vectors) with a context size of 10 frames on each side.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41A0E4-2F33-46E5-8AD5-89E0A15D284D}"/>
              </a:ext>
            </a:extLst>
          </p:cNvPr>
          <p:cNvSpPr txBox="1">
            <a:spLocks/>
          </p:cNvSpPr>
          <p:nvPr/>
        </p:nvSpPr>
        <p:spPr>
          <a:xfrm>
            <a:off x="228601" y="4343400"/>
            <a:ext cx="8686800" cy="1981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Training is performed in 3 stages: 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latin typeface="Arial" charset="0"/>
                <a:cs typeface="Arial" charset="0"/>
              </a:rPr>
              <a:t>Exploration of error space (high learning rates)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latin typeface="Arial" charset="0"/>
                <a:cs typeface="Arial" charset="0"/>
              </a:rPr>
              <a:t>Stagnate with back-off (plateaued cross-validation and training loss difference)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latin typeface="Arial" charset="0"/>
                <a:cs typeface="Arial" charset="0"/>
              </a:rPr>
              <a:t>Annealing stage (gradual reduction in learning rate)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9B40AA-C471-1341-AF61-F8654390D64E}"/>
              </a:ext>
            </a:extLst>
          </p:cNvPr>
          <p:cNvSpPr txBox="1">
            <a:spLocks/>
          </p:cNvSpPr>
          <p:nvPr/>
        </p:nvSpPr>
        <p:spPr>
          <a:xfrm>
            <a:off x="228600" y="4"/>
            <a:ext cx="8686800" cy="457196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algn="l" defTabSz="457189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P1: Channel-Based LSTM Network</a:t>
            </a:r>
          </a:p>
        </p:txBody>
      </p:sp>
    </p:spTree>
    <p:extLst>
      <p:ext uri="{BB962C8B-B14F-4D97-AF65-F5344CB8AC3E}">
        <p14:creationId xmlns:p14="http://schemas.microsoft.com/office/powerpoint/2010/main" val="35024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21491</TotalTime>
  <Words>4353</Words>
  <Application>Microsoft Macintosh PowerPoint</Application>
  <PresentationFormat>On-screen Show (4:3)</PresentationFormat>
  <Paragraphs>629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Times New Roman</vt:lpstr>
      <vt:lpstr>Wingdings</vt:lpstr>
      <vt:lpstr>1_ISIP Title Slide</vt:lpstr>
      <vt:lpstr>2_ISIP Content Slide</vt:lpstr>
      <vt:lpstr>PowerPoint Presentation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1296</cp:revision>
  <dcterms:created xsi:type="dcterms:W3CDTF">2012-05-05T20:20:58Z</dcterms:created>
  <dcterms:modified xsi:type="dcterms:W3CDTF">2021-05-19T18:19:04Z</dcterms:modified>
</cp:coreProperties>
</file>