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23"/>
  </p:notesMasterIdLst>
  <p:handoutMasterIdLst>
    <p:handoutMasterId r:id="rId24"/>
  </p:handoutMasterIdLst>
  <p:sldIdLst>
    <p:sldId id="259" r:id="rId3"/>
    <p:sldId id="282" r:id="rId4"/>
    <p:sldId id="258" r:id="rId5"/>
    <p:sldId id="260" r:id="rId6"/>
    <p:sldId id="261" r:id="rId7"/>
    <p:sldId id="262" r:id="rId8"/>
    <p:sldId id="263" r:id="rId9"/>
    <p:sldId id="264" r:id="rId10"/>
    <p:sldId id="265" r:id="rId11"/>
    <p:sldId id="266" r:id="rId12"/>
    <p:sldId id="267" r:id="rId13"/>
    <p:sldId id="270" r:id="rId14"/>
    <p:sldId id="272" r:id="rId15"/>
    <p:sldId id="273" r:id="rId16"/>
    <p:sldId id="283" r:id="rId17"/>
    <p:sldId id="274" r:id="rId18"/>
    <p:sldId id="280" r:id="rId19"/>
    <p:sldId id="277"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0" autoAdjust="0"/>
    <p:restoredTop sz="97228" autoAdjust="0"/>
  </p:normalViewPr>
  <p:slideViewPr>
    <p:cSldViewPr snapToGrid="0" snapToObjects="1" showGuides="1">
      <p:cViewPr varScale="1">
        <p:scale>
          <a:sx n="89" d="100"/>
          <a:sy n="89" d="100"/>
        </p:scale>
        <p:origin x="-2144" y="-104"/>
      </p:cViewPr>
      <p:guideLst>
        <p:guide orient="horz" pos="4020"/>
        <p:guide pos="37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5/9/12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5/9/12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63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56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pic>
        <p:nvPicPr>
          <p:cNvPr id="12" name="Picture 11" descr="isip_logo_small_transparent.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chemeClr val="tx2">
                    <a:lumMod val="50000"/>
                  </a:schemeClr>
                </a:solidFill>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0.png"/><Relationship Id="rId5" Type="http://schemas.openxmlformats.org/officeDocument/2006/relationships/image" Target="../media/image31.png"/><Relationship Id="rId6" Type="http://schemas.microsoft.com/office/2007/relationships/hdphoto" Target="../media/hdphoto2.wdp"/><Relationship Id="rId7" Type="http://schemas.openxmlformats.org/officeDocument/2006/relationships/image" Target="../media/image32.png"/><Relationship Id="rId8"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3.wmf"/><Relationship Id="rId5" Type="http://schemas.openxmlformats.org/officeDocument/2006/relationships/image" Target="../media/image35.png"/><Relationship Id="rId6" Type="http://schemas.microsoft.com/office/2007/relationships/hdphoto" Target="../media/hdphoto4.wdp"/><Relationship Id="rId7" Type="http://schemas.openxmlformats.org/officeDocument/2006/relationships/oleObject" Target="../embeddings/oleObject9.bin"/><Relationship Id="rId8" Type="http://schemas.openxmlformats.org/officeDocument/2006/relationships/image" Target="../media/image3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36.wmf"/><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 Id="rId3"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isip.picone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3.jpg"/><Relationship Id="rId9"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5.wmf"/><Relationship Id="rId5" Type="http://schemas.openxmlformats.org/officeDocument/2006/relationships/image" Target="../media/image16.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7.wmf"/><Relationship Id="rId5" Type="http://schemas.openxmlformats.org/officeDocument/2006/relationships/oleObject" Target="../embeddings/oleObject3.bin"/><Relationship Id="rId6" Type="http://schemas.openxmlformats.org/officeDocument/2006/relationships/image" Target="../media/image18.wmf"/><Relationship Id="rId7" Type="http://schemas.openxmlformats.org/officeDocument/2006/relationships/image" Target="../media/image20.png"/><Relationship Id="rId8" Type="http://schemas.openxmlformats.org/officeDocument/2006/relationships/oleObject" Target="../embeddings/oleObject4.bin"/><Relationship Id="rId9"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2.wmf"/><Relationship Id="rId5" Type="http://schemas.openxmlformats.org/officeDocument/2006/relationships/oleObject" Target="../embeddings/oleObject6.bin"/><Relationship Id="rId6" Type="http://schemas.openxmlformats.org/officeDocument/2006/relationships/image" Target="../media/image23.wmf"/><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8.wmf"/><Relationship Id="rId5" Type="http://schemas.openxmlformats.org/officeDocument/2006/relationships/image" Target="../media/image2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5" descr="logo_ieee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463" y="140512"/>
            <a:ext cx="2664210" cy="61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08301" y="1579999"/>
            <a:ext cx="5138372" cy="2062103"/>
          </a:xfrm>
          <a:prstGeom prst="rect">
            <a:avLst/>
          </a:prstGeom>
          <a:noFill/>
        </p:spPr>
        <p:txBody>
          <a:bodyPr wrap="square" rtlCol="0">
            <a:spAutoFit/>
          </a:bodyPr>
          <a:lstStyle/>
          <a:p>
            <a:pPr algn="r"/>
            <a:r>
              <a:rPr lang="en-US" sz="3200" b="1" dirty="0" smtClean="0">
                <a:latin typeface="Arial"/>
                <a:cs typeface="Arial"/>
              </a:rPr>
              <a:t>Applications of</a:t>
            </a:r>
            <a:br>
              <a:rPr lang="en-US" sz="3200" b="1" dirty="0" smtClean="0">
                <a:latin typeface="Arial"/>
                <a:cs typeface="Arial"/>
              </a:rPr>
            </a:br>
            <a:r>
              <a:rPr lang="en-US" sz="3200" b="1" dirty="0" smtClean="0">
                <a:latin typeface="Arial"/>
                <a:cs typeface="Arial"/>
              </a:rPr>
              <a:t>Dirichlet Process Models to Speech Processing</a:t>
            </a:r>
            <a:br>
              <a:rPr lang="en-US" sz="3200" b="1" dirty="0" smtClean="0">
                <a:latin typeface="Arial"/>
                <a:cs typeface="Arial"/>
              </a:rPr>
            </a:br>
            <a:r>
              <a:rPr lang="en-US" sz="3200" b="1" dirty="0" smtClean="0">
                <a:latin typeface="Arial"/>
                <a:cs typeface="Arial"/>
              </a:rPr>
              <a:t>and Machine Learning </a:t>
            </a:r>
            <a:endParaRPr lang="en-US" sz="3200" b="1" dirty="0">
              <a:latin typeface="Arial"/>
              <a:cs typeface="Arial"/>
            </a:endParaRPr>
          </a:p>
        </p:txBody>
      </p:sp>
      <p:sp>
        <p:nvSpPr>
          <p:cNvPr id="4" name="Rectangle 16"/>
          <p:cNvSpPr txBox="1">
            <a:spLocks noChangeArrowheads="1"/>
          </p:cNvSpPr>
          <p:nvPr/>
        </p:nvSpPr>
        <p:spPr>
          <a:xfrm>
            <a:off x="0" y="5211587"/>
            <a:ext cx="5470525" cy="14342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2400" b="1" dirty="0" smtClean="0">
                <a:latin typeface="Arial"/>
                <a:cs typeface="Arial"/>
              </a:rPr>
              <a:t>Amir Harati and Joseph Picone</a:t>
            </a: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4" cstate="print"/>
          <a:srcRect/>
          <a:stretch>
            <a:fillRect/>
          </a:stretch>
        </p:blipFill>
        <p:spPr bwMode="auto">
          <a:xfrm>
            <a:off x="348230" y="501333"/>
            <a:ext cx="2077845" cy="138523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11" name="Picture 3"/>
          <p:cNvPicPr>
            <a:picLocks noChangeAspect="1" noChangeArrowheads="1"/>
          </p:cNvPicPr>
          <p:nvPr/>
        </p:nvPicPr>
        <p:blipFill>
          <a:blip r:embed="rId5" cstate="print"/>
          <a:srcRect t="6990" b="9826"/>
          <a:stretch>
            <a:fillRect/>
          </a:stretch>
        </p:blipFill>
        <p:spPr bwMode="auto">
          <a:xfrm>
            <a:off x="1387153" y="2259040"/>
            <a:ext cx="2286000" cy="1806505"/>
          </a:xfrm>
          <a:prstGeom prst="rect">
            <a:avLst/>
          </a:prstGeom>
          <a:ln w="12700">
            <a:solidFill>
              <a:schemeClr val="accent2"/>
            </a:solidFill>
          </a:ln>
          <a:effectLst>
            <a:outerShdw blurRad="292100" dist="139700" dir="2700000" algn="tl" rotWithShape="0">
              <a:srgbClr val="B4CFFC">
                <a:alpha val="99000"/>
              </a:srgbClr>
            </a:outerShdw>
          </a:effectLst>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22" y="734221"/>
            <a:ext cx="8246853" cy="5478423"/>
          </a:xfrm>
          <a:prstGeom prst="rect">
            <a:avLst/>
          </a:prstGeom>
        </p:spPr>
        <p:txBody>
          <a:bodyPr wrap="square" lIns="0" tIns="0" rIns="0" bIns="0">
            <a:spAutoFit/>
          </a:bodyPr>
          <a:lstStyle/>
          <a:p>
            <a:pPr marL="342900" indent="-342900">
              <a:buFont typeface="Arial" pitchFamily="34" charset="0"/>
              <a:buChar char="•"/>
            </a:pPr>
            <a:r>
              <a:rPr lang="en-US" b="1" dirty="0">
                <a:latin typeface="Arial"/>
                <a:cs typeface="Arial"/>
              </a:rPr>
              <a:t>A Dirichlet Process (DP) is a random probability </a:t>
            </a:r>
            <a:r>
              <a:rPr lang="en-US" b="1" dirty="0" smtClean="0">
                <a:latin typeface="Arial"/>
                <a:cs typeface="Arial"/>
              </a:rPr>
              <a:t>measure over </a:t>
            </a:r>
            <a:r>
              <a:rPr lang="en-US" b="1" dirty="0">
                <a:latin typeface="Arial"/>
                <a:cs typeface="Arial"/>
              </a:rPr>
              <a:t>(</a:t>
            </a:r>
            <a:r>
              <a:rPr lang="el-GR" b="1" dirty="0">
                <a:latin typeface="Arial"/>
                <a:cs typeface="Arial"/>
              </a:rPr>
              <a:t>Φ</a:t>
            </a:r>
            <a:r>
              <a:rPr lang="en-US" b="1" dirty="0">
                <a:latin typeface="Arial"/>
                <a:cs typeface="Arial"/>
              </a:rPr>
              <a:t>,</a:t>
            </a:r>
            <a:r>
              <a:rPr lang="el-GR" b="1" dirty="0">
                <a:latin typeface="Arial"/>
                <a:cs typeface="Arial"/>
              </a:rPr>
              <a:t>Σ</a:t>
            </a:r>
            <a:r>
              <a:rPr lang="en-US" b="1" dirty="0">
                <a:latin typeface="Arial"/>
                <a:cs typeface="Arial"/>
              </a:rPr>
              <a:t>)  such that for any  measurable partition over </a:t>
            </a:r>
            <a:r>
              <a:rPr lang="el-GR" b="1" dirty="0" smtClean="0">
                <a:latin typeface="Arial"/>
                <a:cs typeface="Arial"/>
              </a:rPr>
              <a:t>Φ</a:t>
            </a:r>
            <a:r>
              <a:rPr lang="en-US" b="1" dirty="0" smtClean="0">
                <a:latin typeface="Arial"/>
                <a:cs typeface="Arial"/>
              </a:rPr>
              <a:t> we  have</a:t>
            </a:r>
          </a:p>
          <a:p>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spcAft>
                <a:spcPts val="1200"/>
              </a:spcAft>
              <a:buFont typeface="Arial" pitchFamily="34" charset="0"/>
              <a:buChar char="•"/>
            </a:pPr>
            <a:r>
              <a:rPr lang="en-US" b="1" dirty="0" smtClean="0">
                <a:latin typeface="Arial"/>
                <a:cs typeface="Arial"/>
              </a:rPr>
              <a:t>DP </a:t>
            </a:r>
            <a:r>
              <a:rPr lang="en-US" b="1" dirty="0">
                <a:latin typeface="Arial"/>
                <a:cs typeface="Arial"/>
              </a:rPr>
              <a:t>has two </a:t>
            </a:r>
            <a:r>
              <a:rPr lang="en-US" b="1" dirty="0" smtClean="0">
                <a:latin typeface="Arial"/>
                <a:cs typeface="Arial"/>
              </a:rPr>
              <a:t>parameters: the base </a:t>
            </a:r>
            <a:r>
              <a:rPr lang="en-US" b="1" dirty="0">
                <a:latin typeface="Arial"/>
                <a:cs typeface="Arial"/>
              </a:rPr>
              <a:t>distribution (G</a:t>
            </a:r>
            <a:r>
              <a:rPr lang="en-US" b="1" baseline="-25000" dirty="0">
                <a:latin typeface="Arial"/>
                <a:cs typeface="Arial"/>
              </a:rPr>
              <a:t>0</a:t>
            </a:r>
            <a:r>
              <a:rPr lang="en-US" b="1" dirty="0">
                <a:latin typeface="Arial"/>
                <a:cs typeface="Arial"/>
              </a:rPr>
              <a:t>) </a:t>
            </a:r>
            <a:r>
              <a:rPr lang="en-US" b="1" dirty="0" smtClean="0">
                <a:latin typeface="Arial"/>
                <a:cs typeface="Arial"/>
              </a:rPr>
              <a:t>functions similar to a mean, and α </a:t>
            </a:r>
            <a:r>
              <a:rPr lang="en-US" b="1" dirty="0" smtClean="0">
                <a:latin typeface="Arial"/>
                <a:cs typeface="Arial"/>
                <a:sym typeface="Mathematica1"/>
              </a:rPr>
              <a:t>is </a:t>
            </a:r>
            <a:r>
              <a:rPr lang="en-US" b="1" dirty="0">
                <a:latin typeface="Arial"/>
                <a:cs typeface="Arial"/>
                <a:sym typeface="Mathematica1"/>
              </a:rPr>
              <a:t>the concentration parameter (inverse of the variance). </a:t>
            </a:r>
            <a:endParaRPr lang="en-US" b="1" dirty="0">
              <a:latin typeface="Arial"/>
              <a:cs typeface="Arial"/>
            </a:endParaRPr>
          </a:p>
          <a:p>
            <a:pPr marL="342900" indent="-342900">
              <a:spcAft>
                <a:spcPts val="1200"/>
              </a:spcAft>
              <a:buFont typeface="Arial" pitchFamily="34" charset="0"/>
              <a:buChar char="•"/>
            </a:pPr>
            <a:r>
              <a:rPr lang="en-US" b="1" dirty="0">
                <a:latin typeface="Arial"/>
                <a:cs typeface="Arial"/>
              </a:rPr>
              <a:t>We write :</a:t>
            </a:r>
          </a:p>
          <a:p>
            <a:pPr marL="342900" indent="-342900">
              <a:spcAft>
                <a:spcPts val="1200"/>
              </a:spcAft>
              <a:buFont typeface="Arial" pitchFamily="34" charset="0"/>
              <a:buChar char="•"/>
            </a:pPr>
            <a:r>
              <a:rPr lang="en-US" b="1" dirty="0">
                <a:latin typeface="Arial"/>
                <a:cs typeface="Arial"/>
              </a:rPr>
              <a:t>DP is discrete with probability </a:t>
            </a:r>
            <a:r>
              <a:rPr lang="en-US" b="1" dirty="0" smtClean="0">
                <a:latin typeface="Arial"/>
                <a:cs typeface="Arial"/>
              </a:rPr>
              <a:t>one:</a:t>
            </a:r>
          </a:p>
          <a:p>
            <a:pPr marL="342900" indent="-342900">
              <a:buFont typeface="Arial" pitchFamily="34" charset="0"/>
              <a:buChar char="•"/>
            </a:pPr>
            <a:endParaRPr lang="en-US" dirty="0"/>
          </a:p>
        </p:txBody>
      </p:sp>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49332" y="1325490"/>
            <a:ext cx="5716945" cy="5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1787" y="1921832"/>
            <a:ext cx="3853367" cy="1953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692106" y="4992271"/>
            <a:ext cx="1719362" cy="40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00000"/>
                    </a14:imgEffect>
                    <a14:imgEffect>
                      <a14:brightnessContrast bright="-1000" contrast="3000"/>
                    </a14:imgEffect>
                  </a14:imgLayer>
                </a14:imgProps>
              </a:ext>
              <a:ext uri="{28A0092B-C50C-407E-A947-70E740481C1C}">
                <a14:useLocalDpi xmlns:a14="http://schemas.microsoft.com/office/drawing/2010/main" val="0"/>
              </a:ext>
            </a:extLst>
          </a:blip>
          <a:srcRect/>
          <a:stretch>
            <a:fillRect/>
          </a:stretch>
        </p:blipFill>
        <p:spPr bwMode="auto">
          <a:xfrm>
            <a:off x="4545566" y="5230320"/>
            <a:ext cx="2354577" cy="92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a:t>
            </a:r>
            <a:endParaRPr lang="en-US" dirty="0"/>
          </a:p>
        </p:txBody>
      </p:sp>
    </p:spTree>
    <p:extLst>
      <p:ext uri="{BB962C8B-B14F-4D97-AF65-F5344CB8AC3E}">
        <p14:creationId xmlns:p14="http://schemas.microsoft.com/office/powerpoint/2010/main" val="3411523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7012" y="744997"/>
            <a:ext cx="8702586" cy="4431983"/>
          </a:xfrm>
          <a:prstGeom prst="rect">
            <a:avLst/>
          </a:prstGeom>
        </p:spPr>
        <p:txBody>
          <a:bodyPr wrap="square" lIns="0" tIns="0" rIns="0" bIns="0">
            <a:spAutoFit/>
          </a:bodyPr>
          <a:lstStyle/>
          <a:p>
            <a:pPr marL="342900" indent="-342900">
              <a:spcAft>
                <a:spcPts val="1200"/>
              </a:spcAft>
              <a:buFont typeface="Arial" pitchFamily="34" charset="0"/>
              <a:buChar char="•"/>
            </a:pPr>
            <a:r>
              <a:rPr lang="en-US" sz="2400" b="1" dirty="0">
                <a:latin typeface="Arial"/>
                <a:cs typeface="Arial"/>
              </a:rPr>
              <a:t>Stick-breaking construction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represents </a:t>
            </a:r>
            <a:r>
              <a:rPr lang="en-US" sz="2400" b="1" dirty="0">
                <a:latin typeface="Arial"/>
                <a:cs typeface="Arial"/>
              </a:rPr>
              <a:t>a DP explicitly: </a:t>
            </a:r>
          </a:p>
          <a:p>
            <a:pPr marL="800100" lvl="1" indent="-342900">
              <a:spcAft>
                <a:spcPts val="1200"/>
              </a:spcAft>
              <a:buFont typeface="Wingdings" charset="2"/>
              <a:buChar char="§"/>
            </a:pPr>
            <a:r>
              <a:rPr lang="en-US" sz="2400" b="1" dirty="0">
                <a:latin typeface="Arial"/>
                <a:cs typeface="Arial"/>
              </a:rPr>
              <a:t>Consider a stick with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length </a:t>
            </a:r>
            <a:r>
              <a:rPr lang="en-US" sz="2400" b="1" dirty="0">
                <a:latin typeface="Arial"/>
                <a:cs typeface="Arial"/>
              </a:rPr>
              <a:t>one. </a:t>
            </a:r>
          </a:p>
          <a:p>
            <a:pPr marL="800100" lvl="1" indent="-342900">
              <a:spcAft>
                <a:spcPts val="1200"/>
              </a:spcAft>
              <a:buFont typeface="Wingdings" charset="2"/>
              <a:buChar char="§"/>
            </a:pPr>
            <a:r>
              <a:rPr lang="en-US" sz="2400" b="1" dirty="0">
                <a:latin typeface="Arial"/>
                <a:cs typeface="Arial"/>
              </a:rPr>
              <a:t>At each step, the stick is broken. The broken part is assigned as the weight of corresponding atom in DP. </a:t>
            </a:r>
          </a:p>
          <a:p>
            <a:pPr marL="342900" indent="-342900">
              <a:buFont typeface="Arial" pitchFamily="34" charset="0"/>
              <a:buChar char="•"/>
            </a:pPr>
            <a:endParaRPr lang="en-US" dirty="0"/>
          </a:p>
          <a:p>
            <a:pPr marL="342900" indent="-342900">
              <a:buFont typeface="Arial" pitchFamily="34" charset="0"/>
              <a:buChar char="•"/>
            </a:pPr>
            <a:endParaRPr lang="en-US" dirty="0"/>
          </a:p>
          <a:p>
            <a:pPr marL="342900" indent="-342900">
              <a:buFont typeface="Arial" pitchFamily="34" charset="0"/>
              <a:buChar char="•"/>
            </a:pPr>
            <a:endParaRPr lang="en-US" dirty="0"/>
          </a:p>
          <a:p>
            <a:endParaRPr lang="en-US" dirty="0"/>
          </a:p>
          <a:p>
            <a:pPr marL="342900" indent="-342900">
              <a:buFont typeface="Arial" pitchFamily="34" charset="0"/>
              <a:buChar char="•"/>
            </a:pPr>
            <a:endParaRPr lang="en-US" dirty="0"/>
          </a:p>
          <a:p>
            <a:pPr marL="342900" indent="-342900">
              <a:buFont typeface="Arial" pitchFamily="34" charset="0"/>
              <a:buChar char="•"/>
            </a:pPr>
            <a:r>
              <a:rPr lang="en-US" sz="2400" b="1" dirty="0">
                <a:latin typeface="Arial"/>
                <a:cs typeface="Arial"/>
              </a:rPr>
              <a:t>If </a:t>
            </a:r>
            <a:r>
              <a:rPr lang="en-US" sz="2400" b="1" dirty="0" smtClean="0">
                <a:latin typeface="Arial"/>
                <a:cs typeface="Arial"/>
              </a:rPr>
              <a:t>π</a:t>
            </a:r>
            <a:r>
              <a:rPr lang="en-US" sz="2400" b="1" dirty="0" smtClean="0">
                <a:latin typeface="Arial"/>
                <a:cs typeface="Arial"/>
                <a:sym typeface="Mathematica1"/>
              </a:rPr>
              <a:t> </a:t>
            </a:r>
            <a:r>
              <a:rPr lang="en-US" sz="2400" b="1" dirty="0">
                <a:latin typeface="Arial"/>
                <a:cs typeface="Arial"/>
                <a:sym typeface="Mathematica1"/>
              </a:rPr>
              <a:t>is distributed as above we write: </a:t>
            </a:r>
            <a:endParaRPr lang="en-US" sz="2400" b="1" dirty="0">
              <a:latin typeface="Arial"/>
              <a:cs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24403306"/>
              </p:ext>
            </p:extLst>
          </p:nvPr>
        </p:nvGraphicFramePr>
        <p:xfrm>
          <a:off x="1130285" y="3445284"/>
          <a:ext cx="1467227" cy="749916"/>
        </p:xfrm>
        <a:graphic>
          <a:graphicData uri="http://schemas.openxmlformats.org/presentationml/2006/ole">
            <mc:AlternateContent xmlns:mc="http://schemas.openxmlformats.org/markup-compatibility/2006">
              <mc:Choice xmlns:v="urn:schemas-microsoft-com:vml" Requires="v">
                <p:oleObj spid="_x0000_s5172" name="Equation" r:id="rId3" imgW="1143000" imgH="583920" progId="Equation.3">
                  <p:embed/>
                </p:oleObj>
              </mc:Choice>
              <mc:Fallback>
                <p:oleObj name="Equation" r:id="rId3" imgW="114300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285" y="3445284"/>
                        <a:ext cx="1467227" cy="749916"/>
                      </a:xfrm>
                      <a:prstGeom prst="rect">
                        <a:avLst/>
                      </a:prstGeom>
                      <a:noFill/>
                      <a:ln>
                        <a:noFill/>
                      </a:ln>
                    </p:spPr>
                  </p:pic>
                </p:oleObj>
              </mc:Fallback>
            </mc:AlternateContent>
          </a:graphicData>
        </a:graphic>
      </p:graphicFrame>
      <p:pic>
        <p:nvPicPr>
          <p:cNvPr id="9" name="Picture 20"/>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3000"/>
                    </a14:imgEffect>
                  </a14:imgLayer>
                </a14:imgProps>
              </a:ext>
              <a:ext uri="{28A0092B-C50C-407E-A947-70E740481C1C}">
                <a14:useLocalDpi xmlns:a14="http://schemas.microsoft.com/office/drawing/2010/main" val="0"/>
              </a:ext>
            </a:extLst>
          </a:blip>
          <a:srcRect l="36030"/>
          <a:stretch/>
        </p:blipFill>
        <p:spPr bwMode="auto">
          <a:xfrm>
            <a:off x="5158481" y="574775"/>
            <a:ext cx="3771117" cy="145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ct 9"/>
          <p:cNvGraphicFramePr>
            <a:graphicFrameLocks noChangeAspect="1"/>
          </p:cNvGraphicFramePr>
          <p:nvPr>
            <p:extLst>
              <p:ext uri="{D42A27DB-BD31-4B8C-83A1-F6EECF244321}">
                <p14:modId xmlns:p14="http://schemas.microsoft.com/office/powerpoint/2010/main" val="304253202"/>
              </p:ext>
            </p:extLst>
          </p:nvPr>
        </p:nvGraphicFramePr>
        <p:xfrm>
          <a:off x="6211198" y="4346886"/>
          <a:ext cx="1518920" cy="1475522"/>
        </p:xfrm>
        <a:graphic>
          <a:graphicData uri="http://schemas.openxmlformats.org/presentationml/2006/ole">
            <mc:AlternateContent xmlns:mc="http://schemas.openxmlformats.org/markup-compatibility/2006">
              <mc:Choice xmlns:v="urn:schemas-microsoft-com:vml" Requires="v">
                <p:oleObj spid="_x0000_s5173" name="Equation" r:id="rId7" imgW="888840" imgH="863280" progId="Equation.DSMT4">
                  <p:embed/>
                </p:oleObj>
              </mc:Choice>
              <mc:Fallback>
                <p:oleObj name="Equation" r:id="rId7" imgW="888840" imgH="863280" progId="Equation.DSMT4">
                  <p:embed/>
                  <p:pic>
                    <p:nvPicPr>
                      <p:cNvPr id="0" name=""/>
                      <p:cNvPicPr/>
                      <p:nvPr/>
                    </p:nvPicPr>
                    <p:blipFill>
                      <a:blip r:embed="rId8"/>
                      <a:stretch>
                        <a:fillRect/>
                      </a:stretch>
                    </p:blipFill>
                    <p:spPr>
                      <a:xfrm>
                        <a:off x="6211198" y="4346886"/>
                        <a:ext cx="1518920" cy="1475522"/>
                      </a:xfrm>
                      <a:prstGeom prst="rect">
                        <a:avLst/>
                      </a:prstGeom>
                    </p:spPr>
                  </p:pic>
                </p:oleObj>
              </mc:Fallback>
            </mc:AlternateContent>
          </a:graphicData>
        </a:graphic>
      </p:graphicFrame>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Stick-Breaking Prior</a:t>
            </a:r>
            <a:endParaRPr lang="en-US" dirty="0"/>
          </a:p>
        </p:txBody>
      </p:sp>
    </p:spTree>
    <p:extLst>
      <p:ext uri="{BB962C8B-B14F-4D97-AF65-F5344CB8AC3E}">
        <p14:creationId xmlns:p14="http://schemas.microsoft.com/office/powerpoint/2010/main" val="15231998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 Mixture (DPM)</a:t>
            </a:r>
            <a:endParaRPr lang="en-US" dirty="0"/>
          </a:p>
        </p:txBody>
      </p:sp>
      <p:sp>
        <p:nvSpPr>
          <p:cNvPr id="9" name="Text Box 298"/>
          <p:cNvSpPr txBox="1">
            <a:spLocks noChangeArrowheads="1"/>
          </p:cNvSpPr>
          <p:nvPr/>
        </p:nvSpPr>
        <p:spPr bwMode="auto">
          <a:xfrm>
            <a:off x="3033713" y="1862138"/>
            <a:ext cx="4070350"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10" name="Rectangle 9"/>
          <p:cNvSpPr/>
          <p:nvPr/>
        </p:nvSpPr>
        <p:spPr>
          <a:xfrm>
            <a:off x="227015" y="824715"/>
            <a:ext cx="5206686" cy="1538883"/>
          </a:xfrm>
          <a:prstGeom prst="rect">
            <a:avLst/>
          </a:prstGeom>
        </p:spPr>
        <p:txBody>
          <a:bodyPr wrap="square" lIns="0" tIns="0" rIns="0" bIns="0">
            <a:spAutoFit/>
          </a:bodyPr>
          <a:lstStyle/>
          <a:p>
            <a:pPr marL="222250" indent="-222250">
              <a:spcAft>
                <a:spcPts val="1200"/>
              </a:spcAft>
              <a:buFont typeface="Arial" pitchFamily="34" charset="0"/>
              <a:buChar char="•"/>
            </a:pPr>
            <a:r>
              <a:rPr lang="en-US" b="1" dirty="0">
                <a:latin typeface="Arial"/>
                <a:cs typeface="Arial"/>
              </a:rPr>
              <a:t>DPs are discrete with probability one </a:t>
            </a:r>
            <a:r>
              <a:rPr lang="en-US" b="1" dirty="0" smtClean="0">
                <a:latin typeface="Arial"/>
                <a:cs typeface="Arial"/>
              </a:rPr>
              <a:t/>
            </a:r>
            <a:br>
              <a:rPr lang="en-US" b="1" dirty="0" smtClean="0">
                <a:latin typeface="Arial"/>
                <a:cs typeface="Arial"/>
              </a:rPr>
            </a:br>
            <a:r>
              <a:rPr lang="en-US" b="1" dirty="0" smtClean="0">
                <a:latin typeface="Arial"/>
                <a:cs typeface="Arial"/>
              </a:rPr>
              <a:t>so </a:t>
            </a:r>
            <a:r>
              <a:rPr lang="en-US" b="1" dirty="0">
                <a:latin typeface="Arial"/>
                <a:cs typeface="Arial"/>
              </a:rPr>
              <a:t>they cannot be used as a prior on continues densities. </a:t>
            </a:r>
          </a:p>
          <a:p>
            <a:pPr marL="222250" indent="-222250">
              <a:spcAft>
                <a:spcPts val="1200"/>
              </a:spcAft>
              <a:buFont typeface="Arial" pitchFamily="34" charset="0"/>
              <a:buChar char="•"/>
            </a:pPr>
            <a:r>
              <a:rPr lang="en-US" b="1" dirty="0">
                <a:latin typeface="Arial"/>
                <a:cs typeface="Arial"/>
              </a:rPr>
              <a:t>However, we can draw </a:t>
            </a:r>
            <a:r>
              <a:rPr lang="en-US" b="1" dirty="0" smtClean="0">
                <a:latin typeface="Arial"/>
                <a:cs typeface="Arial"/>
              </a:rPr>
              <a:t>a parameter </a:t>
            </a:r>
            <a:r>
              <a:rPr lang="en-US" b="1" dirty="0">
                <a:latin typeface="Arial"/>
                <a:cs typeface="Arial"/>
              </a:rPr>
              <a:t>of a mixture model from a draw from a DP.</a:t>
            </a:r>
          </a:p>
        </p:txBody>
      </p:sp>
      <p:graphicFrame>
        <p:nvGraphicFramePr>
          <p:cNvPr id="11" name="Object 10"/>
          <p:cNvGraphicFramePr>
            <a:graphicFrameLocks noChangeAspect="1"/>
          </p:cNvGraphicFramePr>
          <p:nvPr>
            <p:extLst>
              <p:ext uri="{D42A27DB-BD31-4B8C-83A1-F6EECF244321}">
                <p14:modId xmlns:p14="http://schemas.microsoft.com/office/powerpoint/2010/main" val="3695449062"/>
              </p:ext>
            </p:extLst>
          </p:nvPr>
        </p:nvGraphicFramePr>
        <p:xfrm>
          <a:off x="5433701" y="787294"/>
          <a:ext cx="1981200" cy="1492780"/>
        </p:xfrm>
        <a:graphic>
          <a:graphicData uri="http://schemas.openxmlformats.org/presentationml/2006/ole">
            <mc:AlternateContent xmlns:mc="http://schemas.openxmlformats.org/markup-compatibility/2006">
              <mc:Choice xmlns:v="urn:schemas-microsoft-com:vml" Requires="v">
                <p:oleObj spid="_x0000_s8234" name="Equation" r:id="rId3" imgW="876300" imgH="660400" progId="Equation.3">
                  <p:embed/>
                </p:oleObj>
              </mc:Choice>
              <mc:Fallback>
                <p:oleObj name="Equation" r:id="rId3" imgW="8763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701" y="787294"/>
                        <a:ext cx="1981200" cy="1492780"/>
                      </a:xfrm>
                      <a:prstGeom prst="rect">
                        <a:avLst/>
                      </a:prstGeom>
                      <a:noFill/>
                      <a:ln>
                        <a:noFill/>
                      </a:ln>
                      <a:extLst/>
                    </p:spPr>
                  </p:pic>
                </p:oleObj>
              </mc:Fallback>
            </mc:AlternateContent>
          </a:graphicData>
        </a:graphic>
      </p:graphicFrame>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753" y="542945"/>
            <a:ext cx="1199345" cy="206930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Box 12"/>
          <p:cNvSpPr txBox="1"/>
          <p:nvPr/>
        </p:nvSpPr>
        <p:spPr>
          <a:xfrm>
            <a:off x="227015" y="2620501"/>
            <a:ext cx="8203508" cy="3831819"/>
          </a:xfrm>
          <a:prstGeom prst="rect">
            <a:avLst/>
          </a:prstGeom>
          <a:noFill/>
        </p:spPr>
        <p:txBody>
          <a:bodyPr wrap="square" lIns="0" tIns="0" rIns="0" bIns="0" rtlCol="0">
            <a:spAutoFit/>
          </a:bodyPr>
          <a:lstStyle/>
          <a:p>
            <a:pPr marL="222250" indent="-222250">
              <a:spcAft>
                <a:spcPts val="600"/>
              </a:spcAft>
              <a:buFont typeface="Arial" pitchFamily="34" charset="0"/>
              <a:buChar char="•"/>
            </a:pPr>
            <a:r>
              <a:rPr lang="en-US" b="1" dirty="0" smtClean="0">
                <a:latin typeface="Arial"/>
                <a:cs typeface="Arial"/>
              </a:rPr>
              <a:t>This model is similar to the finite model, with the difference that G is sampled from a DP and therefore has infinite atoms. </a:t>
            </a:r>
          </a:p>
          <a:p>
            <a:pPr marL="222250" indent="-222250">
              <a:spcAft>
                <a:spcPts val="600"/>
              </a:spcAft>
              <a:buFont typeface="Arial" pitchFamily="34" charset="0"/>
              <a:buChar char="•"/>
            </a:pPr>
            <a:r>
              <a:rPr lang="en-US" b="1" dirty="0" smtClean="0">
                <a:latin typeface="Arial"/>
                <a:cs typeface="Arial"/>
              </a:rPr>
              <a:t>One way of understanding this model is by imagining a Chinese restaurant with infinite number of tables. The first customer (x</a:t>
            </a:r>
            <a:r>
              <a:rPr lang="en-US" b="1" baseline="-25000" dirty="0" smtClean="0">
                <a:latin typeface="Arial"/>
                <a:cs typeface="Arial"/>
              </a:rPr>
              <a:t>1</a:t>
            </a:r>
            <a:r>
              <a:rPr lang="en-US" b="1" dirty="0" smtClean="0">
                <a:latin typeface="Arial"/>
                <a:cs typeface="Arial"/>
              </a:rPr>
              <a:t>) sits at table one. Other customers, either sit in one of the tables already occupied or  initiate their own table.</a:t>
            </a:r>
          </a:p>
          <a:p>
            <a:pPr marL="222250" indent="-222250">
              <a:spcAft>
                <a:spcPts val="600"/>
              </a:spcAft>
              <a:buFont typeface="Arial" pitchFamily="34" charset="0"/>
              <a:buChar char="•"/>
            </a:pPr>
            <a:r>
              <a:rPr lang="en-US" b="1" dirty="0" smtClean="0">
                <a:latin typeface="Arial"/>
                <a:cs typeface="Arial"/>
              </a:rPr>
              <a:t>In this metaphor, each table corresponds to a cluster.  This “sitting process”  is governed by a Dirichlet process. Customers sit at tables with a probability proportional to the people around them and initiates a new table with probability proportional to </a:t>
            </a:r>
            <a:r>
              <a:rPr lang="el-GR" b="1" dirty="0" smtClean="0">
                <a:latin typeface="Arial"/>
                <a:cs typeface="Arial"/>
              </a:rPr>
              <a:t>α</a:t>
            </a:r>
            <a:r>
              <a:rPr lang="en-US" b="1" dirty="0" smtClean="0">
                <a:latin typeface="Arial"/>
                <a:cs typeface="Arial"/>
              </a:rPr>
              <a:t>. </a:t>
            </a:r>
          </a:p>
          <a:p>
            <a:pPr marL="222250" indent="-222250">
              <a:spcAft>
                <a:spcPts val="600"/>
              </a:spcAft>
              <a:buFont typeface="Arial" pitchFamily="34" charset="0"/>
              <a:buChar char="•"/>
            </a:pPr>
            <a:r>
              <a:rPr lang="en-US" b="1" dirty="0" smtClean="0">
                <a:latin typeface="Arial"/>
                <a:cs typeface="Arial"/>
              </a:rPr>
              <a:t>The result is a model that number of </a:t>
            </a:r>
            <a:br>
              <a:rPr lang="en-US" b="1" dirty="0" smtClean="0">
                <a:latin typeface="Arial"/>
                <a:cs typeface="Arial"/>
              </a:rPr>
            </a:br>
            <a:r>
              <a:rPr lang="en-US" b="1" dirty="0" smtClean="0">
                <a:latin typeface="Arial"/>
                <a:cs typeface="Arial"/>
              </a:rPr>
              <a:t>clusters grow logarithmically with</a:t>
            </a:r>
            <a:br>
              <a:rPr lang="en-US" b="1" dirty="0" smtClean="0">
                <a:latin typeface="Arial"/>
                <a:cs typeface="Arial"/>
              </a:rPr>
            </a:br>
            <a:r>
              <a:rPr lang="en-US" b="1" dirty="0" smtClean="0">
                <a:latin typeface="Arial"/>
                <a:cs typeface="Arial"/>
              </a:rPr>
              <a:t>the amount of data.</a:t>
            </a:r>
            <a:endParaRPr lang="en-US" b="1" dirty="0">
              <a:latin typeface="Arial"/>
              <a:cs typeface="Arial"/>
            </a:endParaRPr>
          </a:p>
        </p:txBody>
      </p:sp>
      <p:pic>
        <p:nvPicPr>
          <p:cNvPr id="1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036" y="5685322"/>
            <a:ext cx="3167062" cy="64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3105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96" y="3117232"/>
            <a:ext cx="8679584" cy="3354765"/>
          </a:xfrm>
          <a:prstGeom prst="rect">
            <a:avLst/>
          </a:prstGeom>
        </p:spPr>
        <p:txBody>
          <a:bodyPr wrap="square">
            <a:spAutoFit/>
          </a:bodyPr>
          <a:lstStyle/>
          <a:p>
            <a:pPr marL="231775" indent="-231775">
              <a:spcAft>
                <a:spcPts val="1200"/>
              </a:spcAft>
              <a:buFont typeface="Arial" pitchFamily="34" charset="0"/>
              <a:buChar char="•"/>
            </a:pPr>
            <a:r>
              <a:rPr lang="en-US" sz="2400" b="1" dirty="0" smtClean="0">
                <a:latin typeface="Arial"/>
                <a:cs typeface="Arial"/>
              </a:rPr>
              <a:t>Goal is to approach speaker dependent performance using speaker independent models and a limited number of mapping parameters.</a:t>
            </a:r>
          </a:p>
          <a:p>
            <a:pPr marL="231775" indent="-231775">
              <a:spcAft>
                <a:spcPts val="1200"/>
              </a:spcAft>
              <a:buFont typeface="Arial" pitchFamily="34" charset="0"/>
              <a:buChar char="•"/>
            </a:pPr>
            <a:r>
              <a:rPr lang="en-US" sz="2400" b="1" dirty="0" smtClean="0">
                <a:latin typeface="Arial"/>
                <a:cs typeface="Arial"/>
              </a:rPr>
              <a:t>The </a:t>
            </a:r>
            <a:r>
              <a:rPr lang="en-US" sz="2400" b="1" dirty="0">
                <a:latin typeface="Arial"/>
                <a:cs typeface="Arial"/>
              </a:rPr>
              <a:t>classical solution is to use a binary regression </a:t>
            </a:r>
            <a:r>
              <a:rPr lang="en-US" sz="2400" b="1" dirty="0" smtClean="0">
                <a:latin typeface="Arial"/>
                <a:cs typeface="Arial"/>
              </a:rPr>
              <a:t>tree of transforms constructed </a:t>
            </a:r>
            <a:r>
              <a:rPr lang="en-US" sz="2400" b="1" dirty="0">
                <a:latin typeface="Arial"/>
                <a:cs typeface="Arial"/>
              </a:rPr>
              <a:t>using </a:t>
            </a:r>
            <a:r>
              <a:rPr lang="en-US" sz="2400" b="1" dirty="0" smtClean="0">
                <a:latin typeface="Arial"/>
                <a:cs typeface="Arial"/>
              </a:rPr>
              <a:t>a Maximum </a:t>
            </a:r>
            <a:r>
              <a:rPr lang="en-US" sz="2400" b="1" dirty="0">
                <a:latin typeface="Arial"/>
                <a:cs typeface="Arial"/>
              </a:rPr>
              <a:t>Likelihood Linear Regression (MLLR</a:t>
            </a:r>
            <a:r>
              <a:rPr lang="en-US" sz="2400" b="1" dirty="0" smtClean="0">
                <a:latin typeface="Arial"/>
                <a:cs typeface="Arial"/>
              </a:rPr>
              <a:t>) approach.</a:t>
            </a:r>
          </a:p>
          <a:p>
            <a:pPr marL="231775" indent="-231775">
              <a:spcAft>
                <a:spcPts val="1200"/>
              </a:spcAft>
              <a:buFont typeface="Arial" pitchFamily="34" charset="0"/>
              <a:buChar char="•"/>
            </a:pPr>
            <a:r>
              <a:rPr lang="en-US" sz="2400" b="1" dirty="0" smtClean="0">
                <a:latin typeface="Arial"/>
                <a:cs typeface="Arial"/>
              </a:rPr>
              <a:t>Transformation matrices are clustered using a centroid splitting approach. </a:t>
            </a:r>
            <a:endParaRPr lang="en-US" sz="2400" b="1" dirty="0">
              <a:latin typeface="Arial"/>
              <a:cs typeface="Aria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49"/>
          <a:stretch/>
        </p:blipFill>
        <p:spPr bwMode="auto">
          <a:xfrm>
            <a:off x="1537141" y="633320"/>
            <a:ext cx="6035350" cy="233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Applications to Speaker Adaptation</a:t>
            </a:r>
            <a:endParaRPr lang="en-US" dirty="0"/>
          </a:p>
        </p:txBody>
      </p:sp>
    </p:spTree>
    <p:extLst>
      <p:ext uri="{BB962C8B-B14F-4D97-AF65-F5344CB8AC3E}">
        <p14:creationId xmlns:p14="http://schemas.microsoft.com/office/powerpoint/2010/main" val="36798242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96" y="803536"/>
            <a:ext cx="8668629" cy="5632311"/>
          </a:xfrm>
          <a:prstGeom prst="rect">
            <a:avLst/>
          </a:prstGeom>
        </p:spPr>
        <p:txBody>
          <a:bodyPr wrap="square" lIns="0" tIns="0" rIns="0" bIns="0">
            <a:spAutoFit/>
          </a:bodyPr>
          <a:lstStyle/>
          <a:p>
            <a:pPr marL="230188" indent="-230188">
              <a:spcAft>
                <a:spcPts val="600"/>
              </a:spcAft>
              <a:buFont typeface="Arial"/>
              <a:buChar char="•"/>
            </a:pPr>
            <a:r>
              <a:rPr lang="en-US" sz="2400" b="1" dirty="0" smtClean="0">
                <a:latin typeface="Arial"/>
                <a:cs typeface="Arial"/>
              </a:rPr>
              <a:t>Train </a:t>
            </a:r>
            <a:r>
              <a:rPr lang="en-US" sz="2400" b="1" dirty="0">
                <a:latin typeface="Arial"/>
                <a:cs typeface="Arial"/>
              </a:rPr>
              <a:t>speaker independent (SI) </a:t>
            </a:r>
            <a:r>
              <a:rPr lang="en-US" sz="2400" b="1" dirty="0" smtClean="0">
                <a:latin typeface="Arial"/>
                <a:cs typeface="Arial"/>
              </a:rPr>
              <a:t>model.</a:t>
            </a:r>
          </a:p>
          <a:p>
            <a:pPr marL="230188" indent="-230188">
              <a:spcAft>
                <a:spcPts val="600"/>
              </a:spcAft>
              <a:buFont typeface="Arial"/>
              <a:buChar char="•"/>
            </a:pPr>
            <a:r>
              <a:rPr lang="en-US" sz="2400" b="1" dirty="0" smtClean="0">
                <a:latin typeface="Arial"/>
                <a:cs typeface="Arial"/>
              </a:rPr>
              <a:t>Collect </a:t>
            </a:r>
            <a:r>
              <a:rPr lang="en-US" sz="2400" b="1" dirty="0">
                <a:latin typeface="Arial"/>
                <a:cs typeface="Arial"/>
              </a:rPr>
              <a:t>all mixture components and their frequencies of </a:t>
            </a:r>
            <a:r>
              <a:rPr lang="en-US" sz="2400" b="1" dirty="0" smtClean="0">
                <a:latin typeface="Arial"/>
                <a:cs typeface="Arial"/>
              </a:rPr>
              <a:t>occurrence (to regenerate samples based on frequencies).</a:t>
            </a:r>
          </a:p>
          <a:p>
            <a:pPr marL="230188" indent="-230188">
              <a:spcAft>
                <a:spcPts val="600"/>
              </a:spcAft>
              <a:buFont typeface="Arial"/>
              <a:buChar char="•"/>
            </a:pPr>
            <a:r>
              <a:rPr lang="en-US" sz="2400" b="1" dirty="0" smtClean="0">
                <a:latin typeface="Arial"/>
                <a:cs typeface="Arial"/>
              </a:rPr>
              <a:t>Generate </a:t>
            </a:r>
            <a:r>
              <a:rPr lang="en-US" sz="2400" b="1" dirty="0">
                <a:latin typeface="Arial"/>
                <a:cs typeface="Arial"/>
              </a:rPr>
              <a:t>samples </a:t>
            </a:r>
            <a:r>
              <a:rPr lang="en-US" sz="2400" b="1" dirty="0" smtClean="0">
                <a:latin typeface="Arial"/>
                <a:cs typeface="Arial"/>
              </a:rPr>
              <a:t>from each Gaussian mixture component </a:t>
            </a:r>
            <a:r>
              <a:rPr lang="en-US" sz="2400" b="1" dirty="0">
                <a:latin typeface="Arial"/>
                <a:cs typeface="Arial"/>
              </a:rPr>
              <a:t>and cluster them using a DPM </a:t>
            </a:r>
            <a:r>
              <a:rPr lang="en-US" sz="2400" b="1" dirty="0" smtClean="0">
                <a:latin typeface="Arial"/>
                <a:cs typeface="Arial"/>
              </a:rPr>
              <a:t>model.</a:t>
            </a:r>
          </a:p>
          <a:p>
            <a:pPr marL="230188" indent="-230188">
              <a:spcAft>
                <a:spcPts val="600"/>
              </a:spcAft>
              <a:buFont typeface="Arial"/>
              <a:buChar char="•"/>
            </a:pPr>
            <a:r>
              <a:rPr lang="en-US" sz="2400" b="1" dirty="0">
                <a:latin typeface="Arial"/>
                <a:cs typeface="Arial"/>
              </a:rPr>
              <a:t>Cluster generated samples based on DPM model and using an inference algorithm.</a:t>
            </a:r>
          </a:p>
          <a:p>
            <a:pPr marL="230188" indent="-230188">
              <a:spcAft>
                <a:spcPts val="600"/>
              </a:spcAft>
              <a:buFont typeface="Arial"/>
              <a:buChar char="•"/>
            </a:pPr>
            <a:r>
              <a:rPr lang="en-US" sz="2400" b="1" dirty="0" smtClean="0">
                <a:latin typeface="Arial"/>
                <a:cs typeface="Arial"/>
              </a:rPr>
              <a:t>Construct </a:t>
            </a:r>
            <a:r>
              <a:rPr lang="en-US" sz="2400" b="1" dirty="0">
                <a:latin typeface="Arial"/>
                <a:cs typeface="Arial"/>
              </a:rPr>
              <a:t>a </a:t>
            </a:r>
            <a:r>
              <a:rPr lang="en-US" sz="2400" b="1" dirty="0" smtClean="0">
                <a:latin typeface="Arial"/>
                <a:cs typeface="Arial"/>
              </a:rPr>
              <a:t>bottom-up merging of clusters into a tree structure using DPM and a Euclidean distance measure.</a:t>
            </a:r>
          </a:p>
          <a:p>
            <a:pPr marL="230188" indent="-230188">
              <a:spcAft>
                <a:spcPts val="600"/>
              </a:spcAft>
              <a:buFont typeface="Arial"/>
              <a:buChar char="•"/>
            </a:pPr>
            <a:r>
              <a:rPr lang="en-US" sz="2400" b="1" dirty="0" smtClean="0">
                <a:latin typeface="Arial"/>
                <a:cs typeface="Arial"/>
              </a:rPr>
              <a:t>Assign distributions to clusters using </a:t>
            </a:r>
            <a:r>
              <a:rPr lang="en-US" sz="2400" b="1" dirty="0">
                <a:latin typeface="Arial"/>
                <a:cs typeface="Arial"/>
              </a:rPr>
              <a:t>a majority vote </a:t>
            </a:r>
            <a:r>
              <a:rPr lang="en-US" sz="2400" b="1" dirty="0" smtClean="0">
                <a:latin typeface="Arial"/>
                <a:cs typeface="Arial"/>
              </a:rPr>
              <a:t>scheme.</a:t>
            </a:r>
          </a:p>
          <a:p>
            <a:pPr marL="230188" indent="-230188">
              <a:spcAft>
                <a:spcPts val="600"/>
              </a:spcAft>
              <a:buFont typeface="Arial"/>
              <a:buChar char="•"/>
            </a:pPr>
            <a:r>
              <a:rPr lang="en-US" sz="2400" b="1" dirty="0" smtClean="0">
                <a:latin typeface="Arial"/>
                <a:cs typeface="Arial"/>
              </a:rPr>
              <a:t>Compute a transformation </a:t>
            </a:r>
            <a:r>
              <a:rPr lang="en-US" sz="2400" b="1" dirty="0">
                <a:latin typeface="Arial"/>
                <a:cs typeface="Arial"/>
              </a:rPr>
              <a:t>matrix </a:t>
            </a:r>
            <a:r>
              <a:rPr lang="en-US" sz="2400" b="1" dirty="0" smtClean="0">
                <a:latin typeface="Arial"/>
                <a:cs typeface="Arial"/>
              </a:rPr>
              <a:t>using ML for each cluster of Gaussian mixture components (only means).</a:t>
            </a:r>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Integrating DPM into a Speaker Adaptation System</a:t>
            </a:r>
            <a:endParaRPr lang="en-US" dirty="0"/>
          </a:p>
        </p:txBody>
      </p:sp>
    </p:spTree>
    <p:extLst>
      <p:ext uri="{BB962C8B-B14F-4D97-AF65-F5344CB8AC3E}">
        <p14:creationId xmlns:p14="http://schemas.microsoft.com/office/powerpoint/2010/main" val="71060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Inference Algorithms</a:t>
            </a:r>
            <a:endParaRPr lang="en-US" dirty="0"/>
          </a:p>
        </p:txBody>
      </p:sp>
      <p:sp>
        <p:nvSpPr>
          <p:cNvPr id="3" name="TextBox 2"/>
          <p:cNvSpPr txBox="1"/>
          <p:nvPr/>
        </p:nvSpPr>
        <p:spPr>
          <a:xfrm>
            <a:off x="220400" y="703251"/>
            <a:ext cx="8679585" cy="6001644"/>
          </a:xfrm>
          <a:prstGeom prst="rect">
            <a:avLst/>
          </a:prstGeom>
          <a:noFill/>
        </p:spPr>
        <p:txBody>
          <a:bodyPr wrap="square" lIns="0" tIns="0" rIns="0" bIns="0" rtlCol="0">
            <a:spAutoFit/>
          </a:bodyPr>
          <a:lstStyle/>
          <a:p>
            <a:pPr marL="230188" lvl="1" indent="-230188">
              <a:spcAft>
                <a:spcPts val="600"/>
              </a:spcAft>
              <a:buFont typeface="Arial"/>
              <a:buChar char="•"/>
            </a:pPr>
            <a:r>
              <a:rPr lang="en-US" b="1" dirty="0" smtClean="0">
                <a:latin typeface="Arial"/>
                <a:cs typeface="Arial"/>
              </a:rPr>
              <a:t>In a Bayesian framework, parameters and variables are treated as random variables; and the goal of analysis is to find the posterior distribution for these variables</a:t>
            </a:r>
            <a:r>
              <a:rPr lang="en-US" b="1" dirty="0">
                <a:latin typeface="Arial"/>
                <a:cs typeface="Arial"/>
              </a:rPr>
              <a:t>.</a:t>
            </a:r>
            <a:endParaRPr lang="en-US" b="1" dirty="0" smtClean="0">
              <a:latin typeface="Arial"/>
              <a:cs typeface="Arial"/>
            </a:endParaRPr>
          </a:p>
          <a:p>
            <a:pPr marL="230188" lvl="1" indent="-230188">
              <a:spcAft>
                <a:spcPts val="600"/>
              </a:spcAft>
              <a:buFont typeface="Arial"/>
              <a:buChar char="•"/>
            </a:pPr>
            <a:r>
              <a:rPr lang="en-US" b="1" dirty="0" smtClean="0">
                <a:latin typeface="Arial"/>
                <a:cs typeface="Arial"/>
              </a:rPr>
              <a:t>Posterior distributions cannot be computed analytically; instead we use a variety of Markov Chain Monte Carlo (MCMC) sampling or variational methods.</a:t>
            </a:r>
          </a:p>
          <a:p>
            <a:pPr marL="230188" lvl="1" indent="-230188">
              <a:spcAft>
                <a:spcPts val="600"/>
              </a:spcAft>
              <a:buFont typeface="Arial"/>
              <a:buChar char="•"/>
            </a:pPr>
            <a:r>
              <a:rPr lang="en-US" b="1" dirty="0" smtClean="0">
                <a:latin typeface="Arial"/>
                <a:cs typeface="Arial"/>
              </a:rPr>
              <a:t>Computational concerns currently favor variational methods. For example, </a:t>
            </a:r>
            <a:r>
              <a:rPr lang="en-US" b="1" dirty="0" smtClean="0">
                <a:solidFill>
                  <a:srgbClr val="333399"/>
                </a:solidFill>
                <a:latin typeface="Arial"/>
                <a:cs typeface="Arial"/>
              </a:rPr>
              <a:t>Accelerated Variational Dirichlet Process Mixtures </a:t>
            </a:r>
            <a:r>
              <a:rPr lang="en-US" b="1" dirty="0" smtClean="0">
                <a:latin typeface="Arial"/>
                <a:cs typeface="Arial"/>
              </a:rPr>
              <a:t>(AVDP) incorporates a </a:t>
            </a:r>
            <a:br>
              <a:rPr lang="en-US" b="1" dirty="0" smtClean="0">
                <a:latin typeface="Arial"/>
                <a:cs typeface="Arial"/>
              </a:rPr>
            </a:br>
            <a:r>
              <a:rPr lang="en-US" b="1" dirty="0" err="1" smtClean="0">
                <a:latin typeface="Arial"/>
                <a:cs typeface="Arial"/>
              </a:rPr>
              <a:t>kd</a:t>
            </a:r>
            <a:r>
              <a:rPr lang="en-US" b="1" dirty="0" smtClean="0">
                <a:latin typeface="Arial"/>
                <a:cs typeface="Arial"/>
              </a:rPr>
              <a:t>-</a:t>
            </a:r>
            <a:r>
              <a:rPr lang="en-US" b="1" dirty="0">
                <a:latin typeface="Arial"/>
                <a:cs typeface="Arial"/>
              </a:rPr>
              <a:t>tree </a:t>
            </a:r>
            <a:r>
              <a:rPr lang="en-US" b="1" dirty="0" smtClean="0">
                <a:latin typeface="Arial"/>
                <a:cs typeface="Arial"/>
              </a:rPr>
              <a:t>to accelerate convergence. This</a:t>
            </a:r>
            <a:r>
              <a:rPr lang="en-US" b="1" dirty="0">
                <a:latin typeface="Arial"/>
                <a:cs typeface="Arial"/>
              </a:rPr>
              <a:t> algorithm also use a particular form of truncation in which  we assume the variational  </a:t>
            </a:r>
            <a:r>
              <a:rPr lang="en-US" b="1" dirty="0" smtClean="0">
                <a:latin typeface="Arial"/>
                <a:cs typeface="Arial"/>
              </a:rPr>
              <a:t>distributions are fixed </a:t>
            </a:r>
            <a:r>
              <a:rPr lang="en-US" b="1" dirty="0">
                <a:latin typeface="Arial"/>
                <a:cs typeface="Arial"/>
              </a:rPr>
              <a:t>to their prior after a certain level of truncation.</a:t>
            </a:r>
            <a:endParaRPr lang="en-US" b="1" dirty="0" smtClean="0">
              <a:latin typeface="Arial"/>
              <a:cs typeface="Arial"/>
            </a:endParaRPr>
          </a:p>
          <a:p>
            <a:pPr marL="230188" lvl="1" indent="-230188">
              <a:spcAft>
                <a:spcPts val="600"/>
              </a:spcAft>
              <a:buFont typeface="Arial"/>
              <a:buChar char="•"/>
            </a:pPr>
            <a:r>
              <a:rPr lang="en-US" b="1" dirty="0" smtClean="0">
                <a:latin typeface="Arial"/>
                <a:cs typeface="Arial"/>
              </a:rPr>
              <a:t>In </a:t>
            </a:r>
            <a:r>
              <a:rPr lang="en-US" b="1" dirty="0">
                <a:solidFill>
                  <a:srgbClr val="333399"/>
                </a:solidFill>
                <a:latin typeface="Arial"/>
                <a:cs typeface="Arial"/>
              </a:rPr>
              <a:t>Collapsed Variational Stick Breaking (CVSB</a:t>
            </a:r>
            <a:r>
              <a:rPr lang="en-US" b="1" dirty="0" smtClean="0">
                <a:solidFill>
                  <a:srgbClr val="333399"/>
                </a:solidFill>
                <a:latin typeface="Arial"/>
                <a:cs typeface="Arial"/>
              </a:rPr>
              <a:t>)</a:t>
            </a:r>
            <a:r>
              <a:rPr lang="en-US" b="1" dirty="0" smtClean="0">
                <a:latin typeface="Arial"/>
                <a:cs typeface="Arial"/>
              </a:rPr>
              <a:t>, we integrate out the mixture weights. Results are comparable to Gibbs sampling.</a:t>
            </a:r>
          </a:p>
          <a:p>
            <a:pPr marL="230188" lvl="1" indent="-230188">
              <a:spcAft>
                <a:spcPts val="600"/>
              </a:spcAft>
              <a:buFont typeface="Arial"/>
              <a:buChar char="•"/>
            </a:pPr>
            <a:r>
              <a:rPr lang="en-US" b="1" dirty="0" smtClean="0">
                <a:latin typeface="Arial"/>
                <a:cs typeface="Arial"/>
              </a:rPr>
              <a:t>In </a:t>
            </a:r>
            <a:r>
              <a:rPr lang="en-US" b="1" dirty="0" smtClean="0">
                <a:solidFill>
                  <a:srgbClr val="333399"/>
                </a:solidFill>
                <a:latin typeface="Arial"/>
                <a:cs typeface="Arial"/>
              </a:rPr>
              <a:t>Collapsed Dirichlet Priors (CDP)</a:t>
            </a:r>
            <a:r>
              <a:rPr lang="en-US" b="1" dirty="0" smtClean="0">
                <a:latin typeface="Arial"/>
                <a:cs typeface="Arial"/>
              </a:rPr>
              <a:t>, we use a finite </a:t>
            </a:r>
            <a:r>
              <a:rPr lang="en-US" b="1" dirty="0">
                <a:latin typeface="Arial"/>
                <a:cs typeface="Arial"/>
              </a:rPr>
              <a:t>symmetric Dirichlet distribution approximation of </a:t>
            </a:r>
            <a:r>
              <a:rPr lang="en-US" b="1" dirty="0" smtClean="0">
                <a:latin typeface="Arial"/>
                <a:cs typeface="Arial"/>
              </a:rPr>
              <a:t>a Dirichlet </a:t>
            </a:r>
            <a:r>
              <a:rPr lang="en-US" b="1" dirty="0">
                <a:latin typeface="Arial"/>
                <a:cs typeface="Arial"/>
              </a:rPr>
              <a:t>process. For this algorithm, we have to specify the size of Dirichlet distribution. Its performance is also comparable to Gibbs sampler</a:t>
            </a:r>
            <a:r>
              <a:rPr lang="en-US" b="1" dirty="0" smtClean="0">
                <a:latin typeface="Arial"/>
                <a:cs typeface="Arial"/>
              </a:rPr>
              <a:t>.</a:t>
            </a:r>
          </a:p>
          <a:p>
            <a:pPr marL="230188" lvl="1" indent="-230188">
              <a:spcAft>
                <a:spcPts val="600"/>
              </a:spcAft>
              <a:buFont typeface="Arial"/>
              <a:buChar char="•"/>
            </a:pPr>
            <a:r>
              <a:rPr lang="en-US" b="1" dirty="0" smtClean="0">
                <a:latin typeface="Arial"/>
                <a:cs typeface="Arial"/>
              </a:rPr>
              <a:t>All three approaches are freely available in MATLAB. This is still an active area of research.</a:t>
            </a:r>
          </a:p>
          <a:p>
            <a:pPr marL="0" lvl="1">
              <a:spcAft>
                <a:spcPts val="600"/>
              </a:spcAft>
            </a:pPr>
            <a:endParaRPr lang="en-US" b="1" dirty="0" smtClean="0">
              <a:latin typeface="Arial"/>
              <a:cs typeface="Arial"/>
            </a:endParaRPr>
          </a:p>
        </p:txBody>
      </p:sp>
    </p:spTree>
    <p:extLst>
      <p:ext uri="{BB962C8B-B14F-4D97-AF65-F5344CB8AC3E}">
        <p14:creationId xmlns:p14="http://schemas.microsoft.com/office/powerpoint/2010/main" val="1723008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012" y="686656"/>
            <a:ext cx="8662477" cy="6155532"/>
          </a:xfrm>
          <a:prstGeom prst="rect">
            <a:avLst/>
          </a:prstGeom>
        </p:spPr>
        <p:txBody>
          <a:bodyPr wrap="square">
            <a:spAutoFit/>
          </a:bodyPr>
          <a:lstStyle/>
          <a:p>
            <a:pPr marL="230188" indent="-230188">
              <a:spcAft>
                <a:spcPts val="1200"/>
              </a:spcAft>
              <a:buFont typeface="Arial" pitchFamily="34" charset="0"/>
              <a:buChar char="•"/>
            </a:pPr>
            <a:r>
              <a:rPr lang="en-US" b="1" dirty="0">
                <a:latin typeface="Arial"/>
                <a:cs typeface="Arial"/>
              </a:rPr>
              <a:t>Experiments </a:t>
            </a:r>
            <a:r>
              <a:rPr lang="en-US" b="1" dirty="0" smtClean="0">
                <a:latin typeface="Arial"/>
                <a:cs typeface="Arial"/>
              </a:rPr>
              <a:t>used DARPA’s</a:t>
            </a:r>
            <a:br>
              <a:rPr lang="en-US" b="1" dirty="0" smtClean="0">
                <a:latin typeface="Arial"/>
                <a:cs typeface="Arial"/>
              </a:rPr>
            </a:br>
            <a:r>
              <a:rPr lang="en-US" b="1" dirty="0" smtClean="0">
                <a:latin typeface="Arial"/>
                <a:cs typeface="Arial"/>
              </a:rPr>
              <a:t>Resource </a:t>
            </a:r>
            <a:r>
              <a:rPr lang="en-US" b="1" dirty="0">
                <a:latin typeface="Arial"/>
                <a:cs typeface="Arial"/>
              </a:rPr>
              <a:t>Management (RM</a:t>
            </a:r>
            <a:r>
              <a:rPr lang="en-US" b="1" dirty="0" smtClean="0">
                <a:latin typeface="Arial"/>
                <a:cs typeface="Arial"/>
              </a:rPr>
              <a:t>)</a:t>
            </a:r>
            <a:br>
              <a:rPr lang="en-US" b="1" dirty="0" smtClean="0">
                <a:latin typeface="Arial"/>
                <a:cs typeface="Arial"/>
              </a:rPr>
            </a:br>
            <a:r>
              <a:rPr lang="en-US" b="1" dirty="0" smtClean="0">
                <a:latin typeface="Arial"/>
                <a:cs typeface="Arial"/>
              </a:rPr>
              <a:t>corpus (~1000 word vocabulary).</a:t>
            </a:r>
            <a:endParaRPr lang="en-US" b="1" dirty="0">
              <a:latin typeface="Arial"/>
              <a:cs typeface="Arial"/>
            </a:endParaRPr>
          </a:p>
          <a:p>
            <a:pPr marL="230188" indent="-230188">
              <a:spcAft>
                <a:spcPts val="1200"/>
              </a:spcAft>
              <a:buFont typeface="Arial" pitchFamily="34" charset="0"/>
              <a:buChar char="•"/>
            </a:pPr>
            <a:r>
              <a:rPr lang="en-US" b="1" dirty="0">
                <a:latin typeface="Arial"/>
                <a:cs typeface="Arial"/>
              </a:rPr>
              <a:t>Monophone models </a:t>
            </a:r>
            <a:r>
              <a:rPr lang="en-US" b="1" dirty="0" smtClean="0">
                <a:latin typeface="Arial"/>
                <a:cs typeface="Arial"/>
              </a:rPr>
              <a:t>used a </a:t>
            </a:r>
            <a:br>
              <a:rPr lang="en-US" b="1" dirty="0" smtClean="0">
                <a:latin typeface="Arial"/>
                <a:cs typeface="Arial"/>
              </a:rPr>
            </a:br>
            <a:r>
              <a:rPr lang="en-US" b="1" dirty="0" smtClean="0">
                <a:latin typeface="Arial"/>
                <a:cs typeface="Arial"/>
              </a:rPr>
              <a:t>single </a:t>
            </a:r>
            <a:r>
              <a:rPr lang="en-US" b="1" dirty="0">
                <a:latin typeface="Arial"/>
                <a:cs typeface="Arial"/>
              </a:rPr>
              <a:t>Gaussian mixture model.</a:t>
            </a:r>
          </a:p>
          <a:p>
            <a:pPr marL="230188" indent="-230188">
              <a:spcAft>
                <a:spcPts val="1200"/>
              </a:spcAft>
              <a:buFont typeface="Arial" pitchFamily="34" charset="0"/>
              <a:buChar char="•"/>
            </a:pPr>
            <a:r>
              <a:rPr lang="en-US" b="1" dirty="0">
                <a:latin typeface="Arial"/>
                <a:cs typeface="Arial"/>
              </a:rPr>
              <a:t>12 different speakers </a:t>
            </a:r>
            <a:r>
              <a:rPr lang="en-US" b="1" dirty="0" smtClean="0">
                <a:latin typeface="Arial"/>
                <a:cs typeface="Arial"/>
              </a:rPr>
              <a:t>with</a:t>
            </a:r>
            <a:br>
              <a:rPr lang="en-US" b="1" dirty="0" smtClean="0">
                <a:latin typeface="Arial"/>
                <a:cs typeface="Arial"/>
              </a:rPr>
            </a:br>
            <a:r>
              <a:rPr lang="en-US" b="1" dirty="0" smtClean="0">
                <a:latin typeface="Arial"/>
                <a:cs typeface="Arial"/>
              </a:rPr>
              <a:t>600 </a:t>
            </a:r>
            <a:r>
              <a:rPr lang="en-US" b="1" dirty="0">
                <a:latin typeface="Arial"/>
                <a:cs typeface="Arial"/>
              </a:rPr>
              <a:t>training </a:t>
            </a:r>
            <a:r>
              <a:rPr lang="en-US" b="1" dirty="0" smtClean="0">
                <a:latin typeface="Arial"/>
                <a:cs typeface="Arial"/>
              </a:rPr>
              <a:t>utterances</a:t>
            </a:r>
            <a:br>
              <a:rPr lang="en-US" b="1" dirty="0" smtClean="0">
                <a:latin typeface="Arial"/>
                <a:cs typeface="Arial"/>
              </a:rPr>
            </a:br>
            <a:r>
              <a:rPr lang="en-US" b="1" dirty="0" smtClean="0">
                <a:latin typeface="Arial"/>
                <a:cs typeface="Arial"/>
              </a:rPr>
              <a:t>per speaker.</a:t>
            </a:r>
            <a:endParaRPr lang="en-US" b="1" dirty="0">
              <a:latin typeface="Arial"/>
              <a:cs typeface="Arial"/>
            </a:endParaRPr>
          </a:p>
          <a:p>
            <a:pPr marL="230188" indent="-230188">
              <a:spcAft>
                <a:spcPts val="1200"/>
              </a:spcAft>
              <a:buFont typeface="Arial" pitchFamily="34" charset="0"/>
              <a:buChar char="•"/>
            </a:pPr>
            <a:r>
              <a:rPr lang="en-US" b="1" dirty="0" smtClean="0">
                <a:latin typeface="Arial"/>
                <a:cs typeface="Arial"/>
              </a:rPr>
              <a:t>Word error rate (WER) is reduced</a:t>
            </a:r>
            <a:br>
              <a:rPr lang="en-US" b="1" dirty="0" smtClean="0">
                <a:latin typeface="Arial"/>
                <a:cs typeface="Arial"/>
              </a:rPr>
            </a:br>
            <a:r>
              <a:rPr lang="en-US" b="1" dirty="0" smtClean="0">
                <a:latin typeface="Arial"/>
                <a:cs typeface="Arial"/>
              </a:rPr>
              <a:t>by more than 10%.</a:t>
            </a:r>
          </a:p>
          <a:p>
            <a:pPr marL="230188" indent="-230188">
              <a:spcAft>
                <a:spcPts val="1200"/>
              </a:spcAft>
              <a:buFont typeface="Arial" pitchFamily="34" charset="0"/>
              <a:buChar char="•"/>
            </a:pPr>
            <a:r>
              <a:rPr lang="en-US" b="1" dirty="0" smtClean="0">
                <a:latin typeface="Arial"/>
                <a:cs typeface="Arial"/>
              </a:rPr>
              <a:t>The individual speaker error rates generally </a:t>
            </a:r>
            <a:br>
              <a:rPr lang="en-US" b="1" dirty="0" smtClean="0">
                <a:latin typeface="Arial"/>
                <a:cs typeface="Arial"/>
              </a:rPr>
            </a:br>
            <a:r>
              <a:rPr lang="en-US" b="1" dirty="0" smtClean="0">
                <a:latin typeface="Arial"/>
                <a:cs typeface="Arial"/>
              </a:rPr>
              <a:t>follow the same trend as the average behavior.</a:t>
            </a:r>
          </a:p>
          <a:p>
            <a:pPr marL="230188" indent="-230188">
              <a:spcAft>
                <a:spcPts val="1200"/>
              </a:spcAft>
              <a:buFont typeface="Arial" pitchFamily="34" charset="0"/>
              <a:buChar char="•"/>
            </a:pPr>
            <a:r>
              <a:rPr lang="en-US" b="1" dirty="0" smtClean="0">
                <a:latin typeface="Arial"/>
                <a:cs typeface="Arial"/>
              </a:rPr>
              <a:t>DPM </a:t>
            </a:r>
            <a:r>
              <a:rPr lang="en-US" b="1" dirty="0">
                <a:latin typeface="Arial"/>
                <a:cs typeface="Arial"/>
              </a:rPr>
              <a:t>finds </a:t>
            </a:r>
            <a:r>
              <a:rPr lang="en-US" b="1" dirty="0" smtClean="0">
                <a:latin typeface="Arial"/>
                <a:cs typeface="Arial"/>
              </a:rPr>
              <a:t>an average of 6 clusters</a:t>
            </a:r>
            <a:br>
              <a:rPr lang="en-US" b="1" dirty="0" smtClean="0">
                <a:latin typeface="Arial"/>
                <a:cs typeface="Arial"/>
              </a:rPr>
            </a:br>
            <a:r>
              <a:rPr lang="en-US" b="1" dirty="0" smtClean="0">
                <a:latin typeface="Arial"/>
                <a:cs typeface="Arial"/>
              </a:rPr>
              <a:t>in </a:t>
            </a:r>
            <a:r>
              <a:rPr lang="en-US" b="1" dirty="0">
                <a:latin typeface="Arial"/>
                <a:cs typeface="Arial"/>
              </a:rPr>
              <a:t>the </a:t>
            </a:r>
            <a:r>
              <a:rPr lang="en-US" b="1" dirty="0" smtClean="0">
                <a:latin typeface="Arial"/>
                <a:cs typeface="Arial"/>
              </a:rPr>
              <a:t>data while the </a:t>
            </a:r>
            <a:r>
              <a:rPr lang="en-US" b="1" dirty="0">
                <a:latin typeface="Arial"/>
                <a:cs typeface="Arial"/>
              </a:rPr>
              <a:t>regression tree finds only 2 clusters.</a:t>
            </a:r>
          </a:p>
          <a:p>
            <a:pPr marL="230188" indent="-230188">
              <a:spcAft>
                <a:spcPts val="1200"/>
              </a:spcAft>
              <a:buFont typeface="Arial" pitchFamily="34" charset="0"/>
              <a:buChar char="•"/>
            </a:pPr>
            <a:r>
              <a:rPr lang="en-US" b="1" dirty="0">
                <a:latin typeface="Arial"/>
                <a:cs typeface="Arial"/>
              </a:rPr>
              <a:t>The resulting clusters resemble broad phonetic classes (e.g., </a:t>
            </a:r>
            <a:r>
              <a:rPr lang="en-US" b="1" dirty="0" smtClean="0">
                <a:latin typeface="Arial"/>
                <a:cs typeface="Arial"/>
              </a:rPr>
              <a:t>distributions </a:t>
            </a:r>
            <a:r>
              <a:rPr lang="en-US" b="1" dirty="0">
                <a:latin typeface="Arial"/>
                <a:cs typeface="Arial"/>
              </a:rPr>
              <a:t>related to </a:t>
            </a:r>
            <a:r>
              <a:rPr lang="en-US" b="1" dirty="0" smtClean="0">
                <a:latin typeface="Arial"/>
                <a:cs typeface="Arial"/>
              </a:rPr>
              <a:t>the phonemes </a:t>
            </a:r>
            <a:r>
              <a:rPr lang="en-US" b="1" dirty="0">
                <a:latin typeface="Arial"/>
                <a:cs typeface="Arial"/>
              </a:rPr>
              <a:t>“w” and “r</a:t>
            </a:r>
            <a:r>
              <a:rPr lang="en-US" b="1" dirty="0" smtClean="0">
                <a:latin typeface="Arial"/>
                <a:cs typeface="Arial"/>
              </a:rPr>
              <a:t>”, which </a:t>
            </a:r>
            <a:r>
              <a:rPr lang="en-US" b="1" dirty="0">
                <a:latin typeface="Arial"/>
                <a:cs typeface="Arial"/>
              </a:rPr>
              <a:t>are both </a:t>
            </a:r>
            <a:r>
              <a:rPr lang="en-US" b="1" dirty="0" smtClean="0">
                <a:latin typeface="Arial"/>
                <a:cs typeface="Arial"/>
              </a:rPr>
              <a:t>liquids, are </a:t>
            </a:r>
            <a:r>
              <a:rPr lang="en-US" b="1" dirty="0">
                <a:latin typeface="Arial"/>
                <a:cs typeface="Arial"/>
              </a:rPr>
              <a:t>in the same cluster</a:t>
            </a:r>
            <a:r>
              <a:rPr lang="en-US" b="1" dirty="0" smtClean="0">
                <a:latin typeface="Arial"/>
                <a:cs typeface="Arial"/>
              </a:rPr>
              <a:t>.</a:t>
            </a:r>
            <a:endParaRPr lang="en-US" b="1" dirty="0">
              <a:latin typeface="Arial"/>
              <a:cs typeface="Arial"/>
            </a:endParaRPr>
          </a:p>
          <a:p>
            <a:pPr>
              <a:spcAft>
                <a:spcPts val="1200"/>
              </a:spcAft>
            </a:pPr>
            <a:endParaRPr lang="en-US" b="1" dirty="0">
              <a:latin typeface="Arial"/>
              <a:cs typeface="Arial"/>
            </a:endParaRPr>
          </a:p>
        </p:txBody>
      </p:sp>
      <p:pic>
        <p:nvPicPr>
          <p:cNvPr id="6" name="Picture 5"/>
          <p:cNvPicPr preferRelativeResize="0">
            <a:picLocks noChangeAspect="1"/>
          </p:cNvPicPr>
          <p:nvPr/>
        </p:nvPicPr>
        <p:blipFill rotWithShape="1">
          <a:blip r:embed="rId2">
            <a:extLst>
              <a:ext uri="{28A0092B-C50C-407E-A947-70E740481C1C}">
                <a14:useLocalDpi xmlns:a14="http://schemas.microsoft.com/office/drawing/2010/main" val="0"/>
              </a:ext>
            </a:extLst>
          </a:blip>
          <a:srcRect l="7089" r="26759"/>
          <a:stretch/>
        </p:blipFill>
        <p:spPr bwMode="auto">
          <a:xfrm>
            <a:off x="4265129" y="537757"/>
            <a:ext cx="4878871" cy="3555787"/>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Speaker Adaptation Experiments with </a:t>
            </a:r>
            <a:r>
              <a:rPr lang="en-US" dirty="0" err="1" smtClean="0"/>
              <a:t>Monophones</a:t>
            </a:r>
            <a:endParaRPr lang="en-US" dirty="0"/>
          </a:p>
        </p:txBody>
      </p:sp>
    </p:spTree>
    <p:extLst>
      <p:ext uri="{BB962C8B-B14F-4D97-AF65-F5344CB8AC3E}">
        <p14:creationId xmlns:p14="http://schemas.microsoft.com/office/powerpoint/2010/main" val="41771688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Experiments with Crossword </a:t>
            </a:r>
            <a:r>
              <a:rPr lang="en-US" dirty="0" err="1" smtClean="0"/>
              <a:t>Triphones</a:t>
            </a:r>
            <a:endParaRPr lang="en-US" dirty="0"/>
          </a:p>
        </p:txBody>
      </p:sp>
      <p:pic>
        <p:nvPicPr>
          <p:cNvPr id="3"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969" y="4051560"/>
            <a:ext cx="3732155" cy="2412979"/>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preferRelativeResize="0">
            <a:picLocks noChangeAspect="1"/>
          </p:cNvPicPr>
          <p:nvPr/>
        </p:nvPicPr>
        <p:blipFill rotWithShape="1">
          <a:blip r:embed="rId3">
            <a:extLst>
              <a:ext uri="{28A0092B-C50C-407E-A947-70E740481C1C}">
                <a14:useLocalDpi xmlns:a14="http://schemas.microsoft.com/office/drawing/2010/main" val="0"/>
              </a:ext>
            </a:extLst>
          </a:blip>
          <a:srcRect l="9280" t="4905" r="38991"/>
          <a:stretch/>
        </p:blipFill>
        <p:spPr bwMode="auto">
          <a:xfrm>
            <a:off x="174484" y="706646"/>
            <a:ext cx="4309448" cy="3051017"/>
          </a:xfrm>
          <a:prstGeom prst="rect">
            <a:avLst/>
          </a:prstGeom>
          <a:ln w="12700">
            <a:solidFill>
              <a:schemeClr val="accent2"/>
            </a:solidFill>
          </a:ln>
          <a:effectLst>
            <a:outerShdw blurRad="292100" dist="139700" dir="2700000" algn="tl" rotWithShape="0">
              <a:srgbClr val="B4CFFC">
                <a:alpha val="99000"/>
              </a:srgbClr>
            </a:outerShdw>
          </a:effectLst>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5" name="Rectangle 4"/>
          <p:cNvSpPr/>
          <p:nvPr/>
        </p:nvSpPr>
        <p:spPr>
          <a:xfrm>
            <a:off x="4738653" y="1065452"/>
            <a:ext cx="4241471" cy="1969770"/>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Crossword </a:t>
            </a:r>
            <a:r>
              <a:rPr lang="en-US" b="1" dirty="0">
                <a:latin typeface="Arial"/>
                <a:cs typeface="Arial"/>
              </a:rPr>
              <a:t>triphone models use a single Gaussian mixture model.</a:t>
            </a:r>
          </a:p>
          <a:p>
            <a:pPr marL="228600" indent="-228600">
              <a:spcAft>
                <a:spcPts val="1200"/>
              </a:spcAft>
              <a:buFont typeface="Arial" pitchFamily="34" charset="0"/>
              <a:buChar char="•"/>
            </a:pPr>
            <a:r>
              <a:rPr lang="en-US" b="1" dirty="0" smtClean="0">
                <a:latin typeface="Arial"/>
                <a:cs typeface="Arial"/>
              </a:rPr>
              <a:t>Individual speaker error rates follow the same trend.</a:t>
            </a:r>
          </a:p>
          <a:p>
            <a:pPr marL="228600" indent="-228600">
              <a:spcAft>
                <a:spcPts val="1200"/>
              </a:spcAft>
              <a:buFont typeface="Arial" pitchFamily="34" charset="0"/>
              <a:buChar char="•"/>
            </a:pPr>
            <a:r>
              <a:rPr lang="en-US" b="1" dirty="0" smtClean="0">
                <a:latin typeface="Arial"/>
                <a:cs typeface="Arial"/>
              </a:rPr>
              <a:t>The number of clusters per speaker did not vary significantly.</a:t>
            </a:r>
            <a:endParaRPr lang="en-US" b="1" dirty="0">
              <a:latin typeface="Arial"/>
              <a:cs typeface="Arial"/>
            </a:endParaRPr>
          </a:p>
        </p:txBody>
      </p:sp>
      <p:sp>
        <p:nvSpPr>
          <p:cNvPr id="6" name="Rectangle 5"/>
          <p:cNvSpPr/>
          <p:nvPr/>
        </p:nvSpPr>
        <p:spPr>
          <a:xfrm>
            <a:off x="174484" y="4146027"/>
            <a:ext cx="4309448" cy="2092881"/>
          </a:xfrm>
          <a:prstGeom prst="rect">
            <a:avLst/>
          </a:prstGeom>
        </p:spPr>
        <p:txBody>
          <a:bodyPr wrap="square" lIns="0" tIns="0" rIns="0" bIns="0">
            <a:spAutoFit/>
          </a:bodyPr>
          <a:lstStyle/>
          <a:p>
            <a:pPr marL="230188" indent="-230188">
              <a:spcAft>
                <a:spcPts val="1200"/>
              </a:spcAft>
              <a:buFont typeface="Arial" pitchFamily="34" charset="0"/>
              <a:buChar char="•"/>
            </a:pPr>
            <a:r>
              <a:rPr lang="en-US" b="1" dirty="0" smtClean="0">
                <a:latin typeface="Arial"/>
                <a:cs typeface="Arial"/>
              </a:rPr>
              <a:t>The </a:t>
            </a:r>
            <a:r>
              <a:rPr lang="en-US" b="1" dirty="0">
                <a:latin typeface="Arial"/>
                <a:cs typeface="Arial"/>
              </a:rPr>
              <a:t>clusters generated using DPM have acoustically and phonetically meaningful interpretations.</a:t>
            </a:r>
          </a:p>
          <a:p>
            <a:pPr marL="230188" indent="-230188">
              <a:spcAft>
                <a:spcPts val="1200"/>
              </a:spcAft>
              <a:buFont typeface="Arial" pitchFamily="34" charset="0"/>
              <a:buChar char="•"/>
            </a:pPr>
            <a:r>
              <a:rPr lang="en-US" b="1" dirty="0">
                <a:latin typeface="Arial"/>
                <a:cs typeface="Arial"/>
              </a:rPr>
              <a:t>ADVP works better for moderate amounts of data while CDP and CSB work better for larger amounts of data</a:t>
            </a:r>
            <a:r>
              <a:rPr lang="en-US" b="1" dirty="0" smtClean="0">
                <a:latin typeface="Arial"/>
                <a:cs typeface="Arial"/>
              </a:rPr>
              <a:t>.</a:t>
            </a:r>
            <a:endParaRPr lang="en-US" dirty="0"/>
          </a:p>
        </p:txBody>
      </p:sp>
    </p:spTree>
    <p:extLst>
      <p:ext uri="{BB962C8B-B14F-4D97-AF65-F5344CB8AC3E}">
        <p14:creationId xmlns:p14="http://schemas.microsoft.com/office/powerpoint/2010/main" val="3963484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smtClean="0">
                <a:solidFill>
                  <a:srgbClr val="000000"/>
                </a:solidFill>
                <a:latin typeface="Arial"/>
                <a:cs typeface="Arial"/>
              </a:rPr>
              <a:t>Summary and Future Directions</a:t>
            </a:r>
            <a:endParaRPr lang="en-US" sz="2400" b="1" dirty="0">
              <a:solidFill>
                <a:srgbClr val="000000"/>
              </a:solidFill>
              <a:latin typeface="Arial"/>
              <a:cs typeface="Arial"/>
            </a:endParaRPr>
          </a:p>
        </p:txBody>
      </p:sp>
      <p:sp>
        <p:nvSpPr>
          <p:cNvPr id="114691" name="Text Box 3"/>
          <p:cNvSpPr txBox="1">
            <a:spLocks noChangeArrowheads="1"/>
          </p:cNvSpPr>
          <p:nvPr/>
        </p:nvSpPr>
        <p:spPr bwMode="auto">
          <a:xfrm>
            <a:off x="259080" y="633047"/>
            <a:ext cx="8610600" cy="658641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2400" b="1" dirty="0" smtClean="0">
                <a:latin typeface="Arial"/>
                <a:cs typeface="Arial"/>
              </a:rPr>
              <a:t>A nonparametric </a:t>
            </a:r>
            <a:r>
              <a:rPr lang="en-US" sz="2400" b="1" dirty="0">
                <a:latin typeface="Arial"/>
                <a:cs typeface="Arial"/>
              </a:rPr>
              <a:t>Bayesian framework provides two important </a:t>
            </a:r>
            <a:r>
              <a:rPr lang="en-US" sz="2400" b="1" dirty="0" smtClean="0">
                <a:latin typeface="Arial"/>
                <a:cs typeface="Arial"/>
              </a:rPr>
              <a:t>features:</a:t>
            </a:r>
            <a:endParaRPr lang="en-US" sz="2400" b="1" dirty="0">
              <a:latin typeface="Arial"/>
              <a:cs typeface="Arial"/>
            </a:endParaRPr>
          </a:p>
          <a:p>
            <a:pPr marL="574675" indent="-347663">
              <a:spcAft>
                <a:spcPts val="600"/>
              </a:spcAft>
              <a:buFont typeface="Wingdings" charset="2"/>
              <a:buChar char="Ø"/>
            </a:pPr>
            <a:r>
              <a:rPr lang="en-US" sz="2400" b="1" dirty="0" smtClean="0">
                <a:latin typeface="Arial"/>
                <a:cs typeface="Arial"/>
              </a:rPr>
              <a:t>number </a:t>
            </a:r>
            <a:r>
              <a:rPr lang="en-US" sz="2400" b="1" dirty="0">
                <a:latin typeface="Arial"/>
                <a:cs typeface="Arial"/>
              </a:rPr>
              <a:t>of </a:t>
            </a:r>
            <a:r>
              <a:rPr lang="en-US" sz="2400" b="1" dirty="0" smtClean="0">
                <a:latin typeface="Arial"/>
                <a:cs typeface="Arial"/>
              </a:rPr>
              <a:t>clusters can grow with the data;</a:t>
            </a:r>
          </a:p>
          <a:p>
            <a:pPr marL="574675" indent="-347663">
              <a:spcAft>
                <a:spcPts val="1200"/>
              </a:spcAft>
              <a:buFont typeface="Wingdings" charset="2"/>
              <a:buChar char="Ø"/>
            </a:pPr>
            <a:r>
              <a:rPr lang="en-US" sz="2400" b="1" dirty="0" smtClean="0">
                <a:latin typeface="Arial"/>
                <a:cs typeface="Arial"/>
              </a:rPr>
              <a:t>parameter sharing, model and state-tying is a generalization of existing approaches.</a:t>
            </a:r>
          </a:p>
          <a:p>
            <a:pPr marL="231775" indent="-231775">
              <a:spcAft>
                <a:spcPts val="600"/>
              </a:spcAft>
              <a:buFont typeface="Arial" pitchFamily="34" charset="0"/>
              <a:buChar char="•"/>
            </a:pPr>
            <a:r>
              <a:rPr lang="en-US" sz="2400" b="1" dirty="0" smtClean="0">
                <a:latin typeface="Arial"/>
                <a:cs typeface="Arial"/>
              </a:rPr>
              <a:t>Our future goal is to use </a:t>
            </a:r>
            <a:r>
              <a:rPr lang="en-US" sz="2400" b="1" dirty="0">
                <a:latin typeface="Arial"/>
                <a:cs typeface="Arial"/>
              </a:rPr>
              <a:t>hierarchical nonparametric </a:t>
            </a:r>
            <a:r>
              <a:rPr lang="en-US" sz="2400" b="1" dirty="0" smtClean="0">
                <a:latin typeface="Arial"/>
                <a:cs typeface="Arial"/>
              </a:rPr>
              <a:t>approaches (</a:t>
            </a:r>
            <a:r>
              <a:rPr lang="en-US" sz="2400" b="1" dirty="0">
                <a:latin typeface="Arial"/>
                <a:cs typeface="Arial"/>
              </a:rPr>
              <a:t>e.g</a:t>
            </a:r>
            <a:r>
              <a:rPr lang="en-US" sz="2400" b="1" dirty="0" smtClean="0">
                <a:latin typeface="Arial"/>
                <a:cs typeface="Arial"/>
              </a:rPr>
              <a:t>., HDP</a:t>
            </a:r>
            <a:r>
              <a:rPr lang="en-US" sz="2400" b="1" dirty="0">
                <a:latin typeface="Arial"/>
                <a:cs typeface="Arial"/>
              </a:rPr>
              <a:t>-HMMs</a:t>
            </a:r>
            <a:r>
              <a:rPr lang="en-US" sz="2400" b="1" dirty="0" smtClean="0">
                <a:latin typeface="Arial"/>
                <a:cs typeface="Arial"/>
              </a:rPr>
              <a:t>) for acoustic models:</a:t>
            </a:r>
          </a:p>
          <a:p>
            <a:pPr marL="574675" indent="-347663">
              <a:spcAft>
                <a:spcPts val="600"/>
              </a:spcAft>
              <a:buFont typeface="Wingdings" charset="2"/>
              <a:buChar char="Ø"/>
            </a:pPr>
            <a:r>
              <a:rPr lang="en-US" sz="2400" b="1" dirty="0">
                <a:latin typeface="Arial"/>
                <a:cs typeface="Arial"/>
              </a:rPr>
              <a:t>a</a:t>
            </a:r>
            <a:r>
              <a:rPr lang="en-US" sz="2400" b="1" dirty="0" smtClean="0">
                <a:latin typeface="Arial"/>
                <a:cs typeface="Arial"/>
              </a:rPr>
              <a:t>coustic units are derived from a pool of shared distributions with arbitrary topologies;</a:t>
            </a:r>
          </a:p>
          <a:p>
            <a:pPr marL="574675" indent="-347663">
              <a:spcAft>
                <a:spcPts val="600"/>
              </a:spcAft>
              <a:buFont typeface="Wingdings" charset="2"/>
              <a:buChar char="Ø"/>
            </a:pPr>
            <a:r>
              <a:rPr lang="en-US" sz="2400" b="1" dirty="0">
                <a:latin typeface="Arial"/>
                <a:cs typeface="Arial"/>
              </a:rPr>
              <a:t>m</a:t>
            </a:r>
            <a:r>
              <a:rPr lang="en-US" sz="2400" b="1" dirty="0" smtClean="0">
                <a:latin typeface="Arial"/>
                <a:cs typeface="Arial"/>
              </a:rPr>
              <a:t>odels have arbitrary numbers of states, which in turn have arbitrary number of mixture components;</a:t>
            </a:r>
          </a:p>
          <a:p>
            <a:pPr marL="574675" indent="-347663">
              <a:spcAft>
                <a:spcPts val="600"/>
              </a:spcAft>
              <a:buFont typeface="Wingdings" charset="2"/>
              <a:buChar char="Ø"/>
            </a:pPr>
            <a:r>
              <a:rPr lang="en-US" sz="2400" b="1" dirty="0">
                <a:latin typeface="Arial"/>
                <a:cs typeface="Arial"/>
              </a:rPr>
              <a:t>m</a:t>
            </a:r>
            <a:r>
              <a:rPr lang="en-US" sz="2400" b="1" dirty="0" smtClean="0">
                <a:latin typeface="Arial"/>
                <a:cs typeface="Arial"/>
              </a:rPr>
              <a:t>odel complexity is guided by the data complexity;</a:t>
            </a:r>
          </a:p>
          <a:p>
            <a:pPr marL="574675" indent="-347663">
              <a:spcAft>
                <a:spcPts val="600"/>
              </a:spcAft>
              <a:buFont typeface="Wingdings" charset="2"/>
              <a:buChar char="Ø"/>
            </a:pPr>
            <a:r>
              <a:rPr lang="en-US" sz="2400" b="1" dirty="0">
                <a:latin typeface="Arial"/>
                <a:cs typeface="Arial"/>
              </a:rPr>
              <a:t>n</a:t>
            </a:r>
            <a:r>
              <a:rPr lang="en-US" sz="2400" b="1" dirty="0" smtClean="0">
                <a:latin typeface="Arial"/>
                <a:cs typeface="Arial"/>
              </a:rPr>
              <a:t>onparametric </a:t>
            </a:r>
            <a:r>
              <a:rPr lang="en-US" sz="2400" b="1" dirty="0">
                <a:latin typeface="Arial"/>
                <a:cs typeface="Arial"/>
              </a:rPr>
              <a:t>Bayesian </a:t>
            </a:r>
            <a:r>
              <a:rPr lang="en-US" sz="2400" b="1" dirty="0" smtClean="0">
                <a:latin typeface="Arial"/>
                <a:cs typeface="Arial"/>
              </a:rPr>
              <a:t>approaches are also used to segment data and discover new acoustic units.</a:t>
            </a:r>
            <a:endParaRPr lang="en-US" sz="2400" b="1" dirty="0">
              <a:latin typeface="Arial"/>
              <a:cs typeface="Arial"/>
            </a:endParaRPr>
          </a:p>
          <a:p>
            <a:pPr marL="231775" indent="-231775">
              <a:spcAft>
                <a:spcPts val="600"/>
              </a:spcAft>
              <a:buFont typeface="Arial" pitchFamily="34" charset="0"/>
              <a:buChar char="•"/>
            </a:pPr>
            <a:endParaRPr lang="en-US" sz="2400" b="1" dirty="0">
              <a:latin typeface="Arial"/>
              <a:cs typeface="Arial"/>
            </a:endParaRPr>
          </a:p>
          <a:p>
            <a:pPr marL="231775" indent="-231775">
              <a:spcAft>
                <a:spcPts val="600"/>
              </a:spcAft>
              <a:buFont typeface="Arial" pitchFamily="34" charset="0"/>
              <a:buChar char="•"/>
            </a:pPr>
            <a:endParaRPr lang="en-US" sz="1800" b="1" dirty="0" smtClean="0"/>
          </a:p>
        </p:txBody>
      </p:sp>
    </p:spTree>
    <p:extLst>
      <p:ext uri="{BB962C8B-B14F-4D97-AF65-F5344CB8AC3E}">
        <p14:creationId xmlns:p14="http://schemas.microsoft.com/office/powerpoint/2010/main" val="200485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00000"/>
                </a:solidFill>
                <a:latin typeface="Arial"/>
                <a:cs typeface="Arial"/>
              </a:rPr>
              <a:t>Brief </a:t>
            </a:r>
            <a:r>
              <a:rPr lang="en-US" sz="2400" b="1" dirty="0" smtClean="0">
                <a:solidFill>
                  <a:srgbClr val="000000"/>
                </a:solidFill>
                <a:latin typeface="Arial"/>
                <a:cs typeface="Arial"/>
              </a:rPr>
              <a:t>Bibliography of Related Research</a:t>
            </a:r>
            <a:endParaRPr lang="en-US" sz="2400" b="1" dirty="0">
              <a:solidFill>
                <a:srgbClr val="000000"/>
              </a:solidFill>
              <a:latin typeface="Arial"/>
              <a:cs typeface="Aria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454025" indent="-454025">
              <a:spcBef>
                <a:spcPts val="0"/>
              </a:spcBef>
              <a:spcAft>
                <a:spcPts val="1200"/>
              </a:spcAft>
              <a:tabLst>
                <a:tab pos="454025" algn="l"/>
              </a:tabLst>
              <a:defRPr/>
            </a:pPr>
            <a:r>
              <a:rPr lang="en-US" b="1" dirty="0" smtClean="0">
                <a:latin typeface="Arial"/>
                <a:cs typeface="Arial"/>
              </a:rPr>
              <a:t>[1]	A</a:t>
            </a:r>
            <a:r>
              <a:rPr lang="en-US" b="1" dirty="0">
                <a:latin typeface="Arial"/>
                <a:cs typeface="Arial"/>
              </a:rPr>
              <a:t>. Harati, M. </a:t>
            </a:r>
            <a:r>
              <a:rPr lang="en-US" b="1" dirty="0" err="1">
                <a:latin typeface="Arial"/>
                <a:cs typeface="Arial"/>
              </a:rPr>
              <a:t>Sobel</a:t>
            </a:r>
            <a:r>
              <a:rPr lang="en-US" b="1" dirty="0">
                <a:latin typeface="Arial"/>
                <a:cs typeface="Arial"/>
              </a:rPr>
              <a:t> and J. Picone, "Applications of Dirichlet Process Mixtures to Speaker Adaptation," </a:t>
            </a:r>
            <a:r>
              <a:rPr lang="en-US" b="1" i="1" dirty="0">
                <a:latin typeface="Arial"/>
                <a:cs typeface="Arial"/>
              </a:rPr>
              <a:t>Proceedings of the IEEE International Conference on Acoustics, Speech, and Signal Processing</a:t>
            </a:r>
            <a:r>
              <a:rPr lang="en-US" b="1" dirty="0">
                <a:latin typeface="Arial"/>
                <a:cs typeface="Arial"/>
              </a:rPr>
              <a:t>, pp. 4321-4324, Kyoto, Japan, March 2012</a:t>
            </a:r>
            <a:r>
              <a:rPr lang="en-US" b="1" dirty="0" smtClean="0">
                <a:latin typeface="Arial"/>
                <a:cs typeface="Arial"/>
              </a:rPr>
              <a:t>.</a:t>
            </a:r>
          </a:p>
          <a:p>
            <a:pPr marL="454025" indent="-454025">
              <a:spcBef>
                <a:spcPts val="0"/>
              </a:spcBef>
              <a:spcAft>
                <a:spcPts val="1200"/>
              </a:spcAft>
              <a:tabLst>
                <a:tab pos="454025" algn="l"/>
              </a:tabLst>
              <a:defRPr/>
            </a:pPr>
            <a:r>
              <a:rPr lang="en-US" b="1" dirty="0" smtClean="0">
                <a:latin typeface="Arial"/>
                <a:cs typeface="Arial"/>
              </a:rPr>
              <a:t>[2]	J</a:t>
            </a:r>
            <a:r>
              <a:rPr lang="en-US" b="1" dirty="0">
                <a:latin typeface="Arial"/>
                <a:cs typeface="Arial"/>
              </a:rPr>
              <a:t>. Paisley, “Machine learning with Dirichlet and beta process priors: Theory and Applications”, Ph.D. Dissertation, Duke University, May 2010</a:t>
            </a:r>
            <a:r>
              <a:rPr lang="en-US" b="1" dirty="0" smtClean="0">
                <a:latin typeface="Arial"/>
                <a:cs typeface="Arial"/>
              </a:rPr>
              <a:t>.</a:t>
            </a:r>
          </a:p>
          <a:p>
            <a:pPr marL="454025" indent="-454025">
              <a:spcBef>
                <a:spcPts val="0"/>
              </a:spcBef>
              <a:spcAft>
                <a:spcPts val="1200"/>
              </a:spcAft>
              <a:tabLst>
                <a:tab pos="454025" algn="l"/>
              </a:tabLst>
              <a:defRPr/>
            </a:pPr>
            <a:r>
              <a:rPr lang="en-US" b="1" dirty="0" smtClean="0">
                <a:latin typeface="Arial"/>
                <a:cs typeface="Arial"/>
              </a:rPr>
              <a:t>[3]	P</a:t>
            </a:r>
            <a:r>
              <a:rPr lang="en-US" b="1" dirty="0">
                <a:latin typeface="Arial"/>
                <a:cs typeface="Arial"/>
              </a:rPr>
              <a:t>. Liang, M. I. Jordan, and D. Klein. In T. O'Hagan and M. West “Probabilistic grammars and hierarchical Dirichlet processes”, </a:t>
            </a:r>
            <a:r>
              <a:rPr lang="en-US" b="1" i="1" dirty="0">
                <a:latin typeface="Arial"/>
                <a:cs typeface="Arial"/>
              </a:rPr>
              <a:t>The Handbook of Applied Bayesian Analysis</a:t>
            </a:r>
            <a:r>
              <a:rPr lang="en-US" b="1" dirty="0">
                <a:latin typeface="Arial"/>
                <a:cs typeface="Arial"/>
              </a:rPr>
              <a:t>, Oxford University Press, 2010</a:t>
            </a:r>
            <a:r>
              <a:rPr lang="en-US" b="1" dirty="0" smtClean="0">
                <a:latin typeface="Arial"/>
                <a:cs typeface="Arial"/>
              </a:rPr>
              <a:t>.</a:t>
            </a:r>
          </a:p>
          <a:p>
            <a:pPr marL="454025" indent="-454025">
              <a:spcBef>
                <a:spcPts val="0"/>
              </a:spcBef>
              <a:spcAft>
                <a:spcPts val="1200"/>
              </a:spcAft>
              <a:tabLst>
                <a:tab pos="454025" algn="l"/>
              </a:tabLst>
              <a:defRPr/>
            </a:pPr>
            <a:r>
              <a:rPr lang="en-US" b="1" dirty="0" smtClean="0">
                <a:latin typeface="Arial"/>
                <a:cs typeface="Arial"/>
              </a:rPr>
              <a:t>[4]	D</a:t>
            </a:r>
            <a:r>
              <a:rPr lang="en-US" b="1" dirty="0">
                <a:latin typeface="Arial"/>
                <a:cs typeface="Arial"/>
              </a:rPr>
              <a:t>. M. </a:t>
            </a:r>
            <a:r>
              <a:rPr lang="en-US" b="1" dirty="0" err="1">
                <a:latin typeface="Arial"/>
                <a:cs typeface="Arial"/>
              </a:rPr>
              <a:t>Blei</a:t>
            </a:r>
            <a:r>
              <a:rPr lang="en-US" b="1" dirty="0">
                <a:latin typeface="Arial"/>
                <a:cs typeface="Arial"/>
              </a:rPr>
              <a:t> and M. I. Jordan, “Variational inference for Dirichlet process mixtures,” </a:t>
            </a:r>
            <a:r>
              <a:rPr lang="en-US" b="1" i="1" dirty="0">
                <a:latin typeface="Arial"/>
                <a:cs typeface="Arial"/>
              </a:rPr>
              <a:t>Bayesian Analysis</a:t>
            </a:r>
            <a:r>
              <a:rPr lang="en-US" b="1" dirty="0">
                <a:latin typeface="Arial"/>
                <a:cs typeface="Arial"/>
              </a:rPr>
              <a:t>, vol. 1, pp. 121–144, 2005</a:t>
            </a:r>
            <a:r>
              <a:rPr lang="en-US" b="1" dirty="0" smtClean="0">
                <a:latin typeface="Arial"/>
                <a:cs typeface="Arial"/>
              </a:rPr>
              <a:t>.</a:t>
            </a:r>
          </a:p>
          <a:p>
            <a:pPr marL="454025" indent="-454025">
              <a:spcBef>
                <a:spcPts val="0"/>
              </a:spcBef>
              <a:spcAft>
                <a:spcPts val="1200"/>
              </a:spcAft>
              <a:tabLst>
                <a:tab pos="454025" algn="l"/>
              </a:tabLst>
              <a:defRPr/>
            </a:pPr>
            <a:r>
              <a:rPr lang="en-US" b="1" dirty="0" smtClean="0">
                <a:latin typeface="Arial"/>
                <a:cs typeface="Arial"/>
              </a:rPr>
              <a:t>[5]	K</a:t>
            </a:r>
            <a:r>
              <a:rPr lang="en-US" b="1" dirty="0">
                <a:latin typeface="Arial"/>
                <a:cs typeface="Arial"/>
              </a:rPr>
              <a:t>. </a:t>
            </a:r>
            <a:r>
              <a:rPr lang="en-US" b="1" dirty="0" err="1">
                <a:latin typeface="Arial"/>
                <a:cs typeface="Arial"/>
              </a:rPr>
              <a:t>Kurihara</a:t>
            </a:r>
            <a:r>
              <a:rPr lang="en-US" b="1" dirty="0">
                <a:latin typeface="Arial"/>
                <a:cs typeface="Arial"/>
              </a:rPr>
              <a:t>, M. Welling, and N. </a:t>
            </a:r>
            <a:r>
              <a:rPr lang="en-US" b="1" dirty="0" err="1">
                <a:latin typeface="Arial"/>
                <a:cs typeface="Arial"/>
              </a:rPr>
              <a:t>Vlassis</a:t>
            </a:r>
            <a:r>
              <a:rPr lang="en-US" b="1" dirty="0">
                <a:latin typeface="Arial"/>
                <a:cs typeface="Arial"/>
              </a:rPr>
              <a:t>, “Accelerated variational Dirichlet process    mixtures,” </a:t>
            </a:r>
            <a:r>
              <a:rPr lang="en-US" b="1" i="1" dirty="0">
                <a:latin typeface="Arial"/>
                <a:cs typeface="Arial"/>
              </a:rPr>
              <a:t>Advances in Neural Information Processing Systems</a:t>
            </a:r>
            <a:r>
              <a:rPr lang="en-US" b="1" dirty="0">
                <a:latin typeface="Arial"/>
                <a:cs typeface="Arial"/>
              </a:rPr>
              <a:t>, MIT Press, Cambridge, Massachusetts, USA, 2007 (editors: B. </a:t>
            </a:r>
            <a:r>
              <a:rPr lang="en-US" b="1" dirty="0" err="1">
                <a:latin typeface="Arial"/>
                <a:cs typeface="Arial"/>
              </a:rPr>
              <a:t>Schölkopf</a:t>
            </a:r>
            <a:r>
              <a:rPr lang="en-US" b="1" dirty="0">
                <a:latin typeface="Arial"/>
                <a:cs typeface="Arial"/>
              </a:rPr>
              <a:t> and J.C. Hofmann)</a:t>
            </a:r>
            <a:r>
              <a:rPr lang="en-US" b="1" dirty="0" smtClean="0">
                <a:latin typeface="Arial"/>
                <a:cs typeface="Arial"/>
              </a:rPr>
              <a:t>.</a:t>
            </a:r>
          </a:p>
          <a:p>
            <a:pPr marL="454025" indent="-454025">
              <a:spcBef>
                <a:spcPts val="0"/>
              </a:spcBef>
              <a:spcAft>
                <a:spcPts val="1200"/>
              </a:spcAft>
              <a:tabLst>
                <a:tab pos="454025" algn="l"/>
              </a:tabLst>
              <a:defRPr/>
            </a:pPr>
            <a:r>
              <a:rPr lang="en-US" b="1" dirty="0" smtClean="0">
                <a:latin typeface="Arial"/>
                <a:cs typeface="Arial"/>
              </a:rPr>
              <a:t>[6]	K</a:t>
            </a:r>
            <a:r>
              <a:rPr lang="en-US" b="1" dirty="0">
                <a:latin typeface="Arial"/>
                <a:cs typeface="Arial"/>
              </a:rPr>
              <a:t>. </a:t>
            </a:r>
            <a:r>
              <a:rPr lang="en-US" b="1" dirty="0" err="1">
                <a:latin typeface="Arial"/>
                <a:cs typeface="Arial"/>
              </a:rPr>
              <a:t>Kurihara</a:t>
            </a:r>
            <a:r>
              <a:rPr lang="en-US" b="1" dirty="0">
                <a:latin typeface="Arial"/>
                <a:cs typeface="Arial"/>
              </a:rPr>
              <a:t>, M. Welling, and Y. W. </a:t>
            </a:r>
            <a:r>
              <a:rPr lang="en-US" b="1" dirty="0" err="1">
                <a:latin typeface="Arial"/>
                <a:cs typeface="Arial"/>
              </a:rPr>
              <a:t>Teh</a:t>
            </a:r>
            <a:r>
              <a:rPr lang="en-US" b="1" dirty="0">
                <a:latin typeface="Arial"/>
                <a:cs typeface="Arial"/>
              </a:rPr>
              <a:t>, “Collapsed variational Dirichlet process mixture models,” </a:t>
            </a:r>
            <a:r>
              <a:rPr lang="en-US" b="1" i="1" dirty="0">
                <a:latin typeface="Arial"/>
                <a:cs typeface="Arial"/>
              </a:rPr>
              <a:t>Proceedings of the 20th International Joint Conference on Artificial Intelligence</a:t>
            </a:r>
            <a:r>
              <a:rPr lang="en-US" b="1" dirty="0">
                <a:latin typeface="Arial"/>
                <a:cs typeface="Arial"/>
              </a:rPr>
              <a:t>, Hyderabad, India, Jan. 2007.</a:t>
            </a:r>
          </a:p>
          <a:p>
            <a:pPr marL="233363" indent="-233363">
              <a:spcBef>
                <a:spcPts val="0"/>
              </a:spcBef>
              <a:spcAft>
                <a:spcPts val="1200"/>
              </a:spcAft>
              <a:buFontTx/>
              <a:buChar char="•"/>
              <a:defRPr/>
            </a:pPr>
            <a:endParaRPr lang="en-US" b="1" dirty="0"/>
          </a:p>
        </p:txBody>
      </p:sp>
    </p:spTree>
    <p:extLst>
      <p:ext uri="{BB962C8B-B14F-4D97-AF65-F5344CB8AC3E}">
        <p14:creationId xmlns:p14="http://schemas.microsoft.com/office/powerpoint/2010/main" val="40195456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TextBox 2"/>
          <p:cNvSpPr txBox="1"/>
          <p:nvPr/>
        </p:nvSpPr>
        <p:spPr>
          <a:xfrm>
            <a:off x="248772" y="798736"/>
            <a:ext cx="8680826" cy="4985981"/>
          </a:xfrm>
          <a:prstGeom prst="rect">
            <a:avLst/>
          </a:prstGeom>
          <a:noFill/>
        </p:spPr>
        <p:txBody>
          <a:bodyPr wrap="square" lIns="0" tIns="0" rIns="0" bIns="0" rtlCol="0">
            <a:spAutoFit/>
          </a:bodyPr>
          <a:lstStyle/>
          <a:p>
            <a:r>
              <a:rPr lang="en-US" b="1" dirty="0">
                <a:latin typeface="Arial"/>
                <a:cs typeface="Arial"/>
              </a:rPr>
              <a:t>Balancing unique acoustic or linguistic characteristics, such as a speaker's identity and accent, with general behaviors that describe aggregate behavior, is one of the great challenges in applying nonparametric Bayesian approaches to human language technology applications. The Dirichlet Process Model (DPM) is a relatively new model that provides an elegant framework in which individual characteristics can be balanced with aggregate behavior without diluting the quality of the individual models. Unlike Gaussian Mixture models (GMMs), which tend to smear multimodal behavior through averaging, the DPM model attempts to preserve unique behaviors through use of an infinite mixture model. In this talk, we present some exploratory research on applying these models to the acoustic modeling component of the speaker adaptation problem and to speaker independent speech recognition. </a:t>
            </a:r>
            <a:r>
              <a:rPr lang="en-US" b="1" dirty="0" smtClean="0">
                <a:latin typeface="Arial"/>
                <a:cs typeface="Arial"/>
              </a:rPr>
              <a:t/>
            </a:r>
            <a:br>
              <a:rPr lang="en-US" b="1" dirty="0" smtClean="0">
                <a:latin typeface="Arial"/>
                <a:cs typeface="Arial"/>
              </a:rPr>
            </a:br>
            <a:r>
              <a:rPr lang="en-US" b="1" dirty="0" smtClean="0">
                <a:latin typeface="Arial"/>
                <a:cs typeface="Arial"/>
              </a:rPr>
              <a:t>DPM</a:t>
            </a:r>
            <a:r>
              <a:rPr lang="en-US" b="1" dirty="0">
                <a:latin typeface="Arial"/>
                <a:cs typeface="Arial"/>
              </a:rPr>
              <a:t>-based </a:t>
            </a:r>
            <a:r>
              <a:rPr lang="en-US" b="1" dirty="0" smtClean="0">
                <a:latin typeface="Arial"/>
                <a:cs typeface="Arial"/>
              </a:rPr>
              <a:t>models </a:t>
            </a:r>
            <a:r>
              <a:rPr lang="en-US" b="1" dirty="0">
                <a:latin typeface="Arial"/>
                <a:cs typeface="Arial"/>
              </a:rPr>
              <a:t>are shown to provide up to </a:t>
            </a:r>
            <a:r>
              <a:rPr lang="en-US" b="1" dirty="0" smtClean="0">
                <a:latin typeface="Arial"/>
                <a:cs typeface="Arial"/>
              </a:rPr>
              <a:t/>
            </a:r>
            <a:br>
              <a:rPr lang="en-US" b="1" dirty="0" smtClean="0">
                <a:latin typeface="Arial"/>
                <a:cs typeface="Arial"/>
              </a:rPr>
            </a:br>
            <a:r>
              <a:rPr lang="en-US" b="1" dirty="0" smtClean="0">
                <a:latin typeface="Arial"/>
                <a:cs typeface="Arial"/>
              </a:rPr>
              <a:t>10</a:t>
            </a:r>
            <a:r>
              <a:rPr lang="en-US" b="1" dirty="0">
                <a:latin typeface="Arial"/>
                <a:cs typeface="Arial"/>
              </a:rPr>
              <a:t>% reduction in </a:t>
            </a:r>
            <a:r>
              <a:rPr lang="en-US" b="1" dirty="0" smtClean="0">
                <a:latin typeface="Arial"/>
                <a:cs typeface="Arial"/>
              </a:rPr>
              <a:t>WER </a:t>
            </a:r>
            <a:r>
              <a:rPr lang="en-US" b="1" dirty="0">
                <a:latin typeface="Arial"/>
                <a:cs typeface="Arial"/>
              </a:rPr>
              <a:t>over maximum likelihood </a:t>
            </a:r>
            <a:r>
              <a:rPr lang="en-US" b="1" dirty="0" smtClean="0">
                <a:latin typeface="Arial"/>
                <a:cs typeface="Arial"/>
              </a:rPr>
              <a:t/>
            </a:r>
            <a:br>
              <a:rPr lang="en-US" b="1" dirty="0" smtClean="0">
                <a:latin typeface="Arial"/>
                <a:cs typeface="Arial"/>
              </a:rPr>
            </a:br>
            <a:r>
              <a:rPr lang="en-US" b="1" dirty="0" smtClean="0">
                <a:latin typeface="Arial"/>
                <a:cs typeface="Arial"/>
              </a:rPr>
              <a:t>linear regression</a:t>
            </a:r>
            <a:r>
              <a:rPr lang="en-US" b="1" dirty="0">
                <a:latin typeface="Arial"/>
                <a:cs typeface="Arial"/>
              </a:rPr>
              <a:t> </a:t>
            </a:r>
            <a:r>
              <a:rPr lang="en-US" b="1" dirty="0" smtClean="0">
                <a:latin typeface="Arial"/>
                <a:cs typeface="Arial"/>
              </a:rPr>
              <a:t>(MLLR</a:t>
            </a:r>
            <a:r>
              <a:rPr lang="en-US" b="1" dirty="0">
                <a:latin typeface="Arial"/>
                <a:cs typeface="Arial"/>
              </a:rPr>
              <a:t>) on a speaker adaptation </a:t>
            </a:r>
            <a:r>
              <a:rPr lang="en-US" b="1" dirty="0" smtClean="0">
                <a:latin typeface="Arial"/>
                <a:cs typeface="Arial"/>
              </a:rPr>
              <a:t/>
            </a:r>
            <a:br>
              <a:rPr lang="en-US" b="1" dirty="0" smtClean="0">
                <a:latin typeface="Arial"/>
                <a:cs typeface="Arial"/>
              </a:rPr>
            </a:br>
            <a:r>
              <a:rPr lang="en-US" b="1" dirty="0" smtClean="0">
                <a:latin typeface="Arial"/>
                <a:cs typeface="Arial"/>
              </a:rPr>
              <a:t>task </a:t>
            </a:r>
            <a:r>
              <a:rPr lang="en-US" b="1" dirty="0">
                <a:latin typeface="Arial"/>
                <a:cs typeface="Arial"/>
              </a:rPr>
              <a:t>based on the </a:t>
            </a:r>
            <a:r>
              <a:rPr lang="en-US" b="1" dirty="0" smtClean="0">
                <a:latin typeface="Arial"/>
                <a:cs typeface="Arial"/>
              </a:rPr>
              <a:t>Resource </a:t>
            </a:r>
            <a:r>
              <a:rPr lang="en-US" b="1" dirty="0">
                <a:latin typeface="Arial"/>
                <a:cs typeface="Arial"/>
              </a:rPr>
              <a:t>Management </a:t>
            </a:r>
            <a:r>
              <a:rPr lang="en-US" b="1" dirty="0" smtClean="0">
                <a:latin typeface="Arial"/>
                <a:cs typeface="Arial"/>
              </a:rPr>
              <a:t/>
            </a:r>
            <a:br>
              <a:rPr lang="en-US" b="1" dirty="0" smtClean="0">
                <a:latin typeface="Arial"/>
                <a:cs typeface="Arial"/>
              </a:rPr>
            </a:br>
            <a:r>
              <a:rPr lang="en-US" b="1" dirty="0" smtClean="0">
                <a:latin typeface="Arial"/>
                <a:cs typeface="Arial"/>
              </a:rPr>
              <a:t>database</a:t>
            </a:r>
            <a:r>
              <a:rPr lang="en-US" b="1" dirty="0">
                <a:latin typeface="Arial"/>
                <a:cs typeface="Arial"/>
              </a:rPr>
              <a:t>. </a:t>
            </a:r>
            <a:br>
              <a:rPr lang="en-US" b="1" dirty="0">
                <a:latin typeface="Arial"/>
                <a:cs typeface="Arial"/>
              </a:rPr>
            </a:br>
            <a:endParaRPr lang="en-US" b="1" dirty="0">
              <a:latin typeface="Arial"/>
              <a:cs typeface="Arial"/>
            </a:endParaRPr>
          </a:p>
        </p:txBody>
      </p:sp>
      <p:pic>
        <p:nvPicPr>
          <p:cNvPr id="4" name="Picture 3" descr="Screen Shot 2012-05-09 at 12.23.12 PM.png"/>
          <p:cNvPicPr>
            <a:picLocks noChangeAspect="1"/>
          </p:cNvPicPr>
          <p:nvPr/>
        </p:nvPicPr>
        <p:blipFill rotWithShape="1">
          <a:blip r:embed="rId2">
            <a:extLst>
              <a:ext uri="{28A0092B-C50C-407E-A947-70E740481C1C}">
                <a14:useLocalDpi xmlns:a14="http://schemas.microsoft.com/office/drawing/2010/main" val="0"/>
              </a:ext>
            </a:extLst>
          </a:blip>
          <a:srcRect l="2549"/>
          <a:stretch/>
        </p:blipFill>
        <p:spPr>
          <a:xfrm>
            <a:off x="6006087" y="4229373"/>
            <a:ext cx="3020073" cy="2301278"/>
          </a:xfrm>
          <a:prstGeom prst="rect">
            <a:avLst/>
          </a:prstGeom>
        </p:spPr>
      </p:pic>
      <p:sp>
        <p:nvSpPr>
          <p:cNvPr id="5" name="TextBox 4"/>
          <p:cNvSpPr txBox="1"/>
          <p:nvPr/>
        </p:nvSpPr>
        <p:spPr>
          <a:xfrm>
            <a:off x="2356786" y="6036349"/>
            <a:ext cx="3535180" cy="369332"/>
          </a:xfrm>
          <a:prstGeom prst="rect">
            <a:avLst/>
          </a:prstGeom>
          <a:noFill/>
        </p:spPr>
        <p:txBody>
          <a:bodyPr wrap="square" rtlCol="0">
            <a:spAutoFit/>
          </a:bodyPr>
          <a:lstStyle/>
          <a:p>
            <a:r>
              <a:rPr lang="en-US" b="1" dirty="0" smtClean="0">
                <a:latin typeface="Arial"/>
                <a:cs typeface="Arial"/>
              </a:rPr>
              <a:t>Back again… March 25, 2009…</a:t>
            </a:r>
            <a:endParaRPr lang="en-US" b="1" dirty="0">
              <a:latin typeface="Arial"/>
              <a:cs typeface="Arial"/>
            </a:endParaRPr>
          </a:p>
        </p:txBody>
      </p:sp>
    </p:spTree>
    <p:extLst>
      <p:ext uri="{BB962C8B-B14F-4D97-AF65-F5344CB8AC3E}">
        <p14:creationId xmlns:p14="http://schemas.microsoft.com/office/powerpoint/2010/main" val="232552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sz="2400" b="1" dirty="0" smtClean="0">
                <a:latin typeface="Arial"/>
                <a:cs typeface="Arial"/>
              </a:rPr>
              <a:t>Biography</a:t>
            </a:r>
            <a:endParaRPr lang="en-US" sz="2400" b="1" dirty="0">
              <a:latin typeface="Arial"/>
              <a:cs typeface="Aria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latin typeface="Arial"/>
                <a:cs typeface="Arial"/>
              </a:rPr>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latin typeface="Arial"/>
                <a:cs typeface="Arial"/>
              </a:rPr>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latin typeface="Arial"/>
                <a:cs typeface="Arial"/>
                <a:hlinkClick r:id="rId2"/>
              </a:rPr>
              <a:t>web sites</a:t>
            </a:r>
            <a:r>
              <a:rPr lang="en-US" sz="1800" b="1" dirty="0" smtClean="0">
                <a:latin typeface="Arial"/>
                <a:cs typeface="Arial"/>
              </a:rPr>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latin typeface="Arial"/>
                <a:cs typeface="Arial"/>
              </a:rPr>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extLst>
      <p:ext uri="{BB962C8B-B14F-4D97-AF65-F5344CB8AC3E}">
        <p14:creationId xmlns:p14="http://schemas.microsoft.com/office/powerpoint/2010/main" val="37501538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62" y="731591"/>
            <a:ext cx="8640270" cy="6617195"/>
          </a:xfrm>
          <a:prstGeom prst="rect">
            <a:avLst/>
          </a:prstGeom>
          <a:noFill/>
        </p:spPr>
        <p:txBody>
          <a:bodyPr wrap="square" lIns="0" tIns="0" rIns="0" bIns="0" rtlCol="0">
            <a:spAutoFit/>
          </a:bodyPr>
          <a:lstStyle/>
          <a:p>
            <a:pPr marL="230188" indent="-230188">
              <a:spcAft>
                <a:spcPts val="1200"/>
              </a:spcAft>
              <a:buFont typeface="Arial"/>
              <a:buChar char="•"/>
            </a:pPr>
            <a:r>
              <a:rPr lang="en-US" sz="2400" b="1" dirty="0" smtClean="0">
                <a:latin typeface="Arial"/>
                <a:cs typeface="Arial"/>
              </a:rPr>
              <a:t>Generalization of any data-driven</a:t>
            </a:r>
            <a:br>
              <a:rPr lang="en-US" sz="2400" b="1" dirty="0" smtClean="0">
                <a:latin typeface="Arial"/>
                <a:cs typeface="Arial"/>
              </a:rPr>
            </a:br>
            <a:r>
              <a:rPr lang="en-US" sz="2400" b="1" dirty="0" smtClean="0">
                <a:latin typeface="Arial"/>
                <a:cs typeface="Arial"/>
              </a:rPr>
              <a:t>statistical model is a challenge.</a:t>
            </a:r>
          </a:p>
          <a:p>
            <a:pPr marL="230188" indent="-230188">
              <a:spcAft>
                <a:spcPts val="1200"/>
              </a:spcAft>
              <a:buFont typeface="Arial"/>
              <a:buChar char="•"/>
            </a:pPr>
            <a:r>
              <a:rPr lang="en-US" sz="2400" b="1" dirty="0" smtClean="0">
                <a:latin typeface="Arial"/>
                <a:cs typeface="Arial"/>
              </a:rPr>
              <a:t>How many degrees of freedom?</a:t>
            </a:r>
          </a:p>
          <a:p>
            <a:pPr marL="230188" indent="-230188">
              <a:spcAft>
                <a:spcPts val="1200"/>
              </a:spcAft>
              <a:buFont typeface="Arial"/>
              <a:buChar char="•"/>
            </a:pPr>
            <a:r>
              <a:rPr lang="en-US" sz="2400" b="1" dirty="0">
                <a:latin typeface="Arial"/>
                <a:cs typeface="Arial"/>
              </a:rPr>
              <a:t>Solution: Infer complexity from </a:t>
            </a:r>
            <a:br>
              <a:rPr lang="en-US" sz="2400" b="1" dirty="0">
                <a:latin typeface="Arial"/>
                <a:cs typeface="Arial"/>
              </a:rPr>
            </a:br>
            <a:r>
              <a:rPr lang="en-US" sz="2400" b="1" dirty="0" smtClean="0">
                <a:latin typeface="Arial"/>
                <a:cs typeface="Arial"/>
              </a:rPr>
              <a:t>the </a:t>
            </a:r>
            <a:r>
              <a:rPr lang="en-US" sz="2400" b="1" dirty="0">
                <a:latin typeface="Arial"/>
                <a:cs typeface="Arial"/>
              </a:rPr>
              <a:t>data </a:t>
            </a:r>
            <a:r>
              <a:rPr lang="en-US" sz="2400" b="1" dirty="0">
                <a:solidFill>
                  <a:srgbClr val="000090"/>
                </a:solidFill>
                <a:latin typeface="Arial"/>
                <a:cs typeface="Arial"/>
              </a:rPr>
              <a:t>(nonparametric model</a:t>
            </a:r>
            <a:r>
              <a:rPr lang="en-US" sz="2400" b="1" dirty="0" smtClean="0">
                <a:solidFill>
                  <a:srgbClr val="000090"/>
                </a:solidFill>
                <a:latin typeface="Arial"/>
                <a:cs typeface="Arial"/>
              </a:rPr>
              <a:t>)</a:t>
            </a:r>
            <a:r>
              <a:rPr lang="en-US" sz="2400" b="1" dirty="0" smtClean="0">
                <a:latin typeface="Arial"/>
                <a:cs typeface="Arial"/>
              </a:rPr>
              <a:t>.</a:t>
            </a:r>
          </a:p>
          <a:p>
            <a:pPr marL="230188" indent="-230188">
              <a:spcAft>
                <a:spcPts val="1200"/>
              </a:spcAft>
              <a:buFont typeface="Arial"/>
              <a:buChar char="•"/>
            </a:pPr>
            <a:r>
              <a:rPr lang="en-US" sz="2400" b="1" dirty="0">
                <a:latin typeface="Arial"/>
                <a:cs typeface="Arial"/>
              </a:rPr>
              <a:t>Clustering algorithms tend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not to preserve perceptually</a:t>
            </a:r>
            <a:br>
              <a:rPr lang="en-US" sz="2400" b="1" dirty="0" smtClean="0">
                <a:latin typeface="Arial"/>
                <a:cs typeface="Arial"/>
              </a:rPr>
            </a:br>
            <a:r>
              <a:rPr lang="en-US" sz="2400" b="1" dirty="0" smtClean="0">
                <a:latin typeface="Arial"/>
                <a:cs typeface="Arial"/>
              </a:rPr>
              <a:t>meaningful differences.</a:t>
            </a:r>
            <a:endParaRPr lang="en-US" sz="2400" b="1" dirty="0">
              <a:latin typeface="Arial"/>
              <a:cs typeface="Arial"/>
            </a:endParaRPr>
          </a:p>
          <a:p>
            <a:pPr marL="230188" indent="-230188">
              <a:spcAft>
                <a:spcPts val="1200"/>
              </a:spcAft>
              <a:buFont typeface="Arial"/>
              <a:buChar char="•"/>
            </a:pPr>
            <a:r>
              <a:rPr lang="en-US" sz="2400" b="1" dirty="0">
                <a:latin typeface="Arial"/>
                <a:cs typeface="Arial"/>
              </a:rPr>
              <a:t>Prior knowledge can mitigate this (e.g., gender</a:t>
            </a:r>
            <a:r>
              <a:rPr lang="en-US" sz="2400" b="1" dirty="0" smtClean="0">
                <a:latin typeface="Arial"/>
                <a:cs typeface="Arial"/>
              </a:rPr>
              <a:t>).</a:t>
            </a:r>
          </a:p>
          <a:p>
            <a:pPr marL="230188" indent="-230188">
              <a:spcAft>
                <a:spcPts val="1200"/>
              </a:spcAft>
              <a:buFont typeface="Arial"/>
              <a:buChar char="•"/>
            </a:pPr>
            <a:r>
              <a:rPr lang="en-US" sz="2400" b="1" dirty="0" smtClean="0">
                <a:latin typeface="Arial"/>
                <a:cs typeface="Arial"/>
              </a:rPr>
              <a:t>Models </a:t>
            </a:r>
            <a:r>
              <a:rPr lang="en-US" sz="2400" b="1" dirty="0">
                <a:latin typeface="Arial"/>
                <a:cs typeface="Arial"/>
              </a:rPr>
              <a:t>should utilize all of the available data and incorporate it as prior </a:t>
            </a:r>
            <a:r>
              <a:rPr lang="en-US" sz="2400" b="1" dirty="0" smtClean="0">
                <a:latin typeface="Arial"/>
                <a:cs typeface="Arial"/>
              </a:rPr>
              <a:t>knowledge </a:t>
            </a:r>
            <a:r>
              <a:rPr lang="en-US" sz="2400" b="1" dirty="0" smtClean="0">
                <a:solidFill>
                  <a:srgbClr val="000090"/>
                </a:solidFill>
                <a:latin typeface="Arial"/>
                <a:cs typeface="Arial"/>
              </a:rPr>
              <a:t>(Bayesian)</a:t>
            </a:r>
            <a:r>
              <a:rPr lang="en-US" sz="2400" b="1" dirty="0" smtClean="0">
                <a:latin typeface="Arial"/>
                <a:cs typeface="Arial"/>
              </a:rPr>
              <a:t>.</a:t>
            </a:r>
            <a:endParaRPr lang="en-US" sz="2400" b="1" dirty="0">
              <a:latin typeface="Arial"/>
              <a:cs typeface="Arial"/>
            </a:endParaRPr>
          </a:p>
          <a:p>
            <a:pPr marL="230188" indent="-230188">
              <a:spcAft>
                <a:spcPts val="1200"/>
              </a:spcAft>
              <a:buFont typeface="Arial"/>
              <a:buChar char="•"/>
            </a:pPr>
            <a:r>
              <a:rPr lang="en-US" sz="2400" b="1" dirty="0">
                <a:latin typeface="Arial"/>
                <a:cs typeface="Arial"/>
              </a:rPr>
              <a:t>Our goal is to apply </a:t>
            </a:r>
            <a:r>
              <a:rPr lang="en-US" sz="2400" b="1" dirty="0">
                <a:solidFill>
                  <a:srgbClr val="000090"/>
                </a:solidFill>
                <a:latin typeface="Arial"/>
                <a:cs typeface="Arial"/>
              </a:rPr>
              <a:t>nonparametric Bayesian methods </a:t>
            </a:r>
            <a:r>
              <a:rPr lang="en-US" sz="2400" b="1" dirty="0">
                <a:latin typeface="Arial"/>
                <a:cs typeface="Arial"/>
              </a:rPr>
              <a:t>to acoustic processing of speech.</a:t>
            </a:r>
          </a:p>
          <a:p>
            <a:pPr marL="285750" indent="-285750">
              <a:buFont typeface="Arial"/>
              <a:buChar char="•"/>
            </a:pPr>
            <a:endParaRPr lang="en-US" sz="2400" b="1" dirty="0">
              <a:latin typeface="Arial"/>
              <a:cs typeface="Arial"/>
            </a:endParaRPr>
          </a:p>
          <a:p>
            <a:pPr marL="285750" indent="-285750">
              <a:spcAft>
                <a:spcPts val="600"/>
              </a:spcAft>
              <a:buFont typeface="Arial"/>
              <a:buChar char="•"/>
            </a:pPr>
            <a:endParaRPr lang="en-US" sz="2400" b="1" dirty="0">
              <a:latin typeface="Arial"/>
              <a:cs typeface="Arial"/>
            </a:endParaRPr>
          </a:p>
        </p:txBody>
      </p:sp>
      <p:pic>
        <p:nvPicPr>
          <p:cNvPr id="9" name="Picture 8" descr="MC9004326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032" y="1309513"/>
            <a:ext cx="914400" cy="914400"/>
          </a:xfrm>
          <a:prstGeom prst="rect">
            <a:avLst/>
          </a:prstGeom>
        </p:spPr>
      </p:pic>
      <p:pic>
        <p:nvPicPr>
          <p:cNvPr id="7" name="Picture 6" descr="MC9004326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05" y="1309513"/>
            <a:ext cx="914400" cy="914400"/>
          </a:xfrm>
          <a:prstGeom prst="rect">
            <a:avLst/>
          </a:prstGeom>
        </p:spPr>
      </p:pic>
      <p:sp>
        <p:nvSpPr>
          <p:cNvPr id="2" name="Title 1"/>
          <p:cNvSpPr>
            <a:spLocks noGrp="1"/>
          </p:cNvSpPr>
          <p:nvPr>
            <p:ph type="title"/>
          </p:nvPr>
        </p:nvSpPr>
        <p:spPr/>
        <p:txBody>
          <a:bodyPr>
            <a:noAutofit/>
          </a:bodyPr>
          <a:lstStyle/>
          <a:p>
            <a:r>
              <a:rPr lang="en-US" dirty="0" smtClean="0"/>
              <a:t>Nonparametric Bayesian Approaches</a:t>
            </a:r>
            <a:endParaRPr lang="en-US" dirty="0"/>
          </a:p>
        </p:txBody>
      </p:sp>
      <p:pic>
        <p:nvPicPr>
          <p:cNvPr id="6" name="Picture 5" descr="MC9004316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447" y="621796"/>
            <a:ext cx="914400" cy="914400"/>
          </a:xfrm>
          <a:prstGeom prst="rect">
            <a:avLst/>
          </a:prstGeom>
        </p:spPr>
      </p:pic>
      <p:pic>
        <p:nvPicPr>
          <p:cNvPr id="8" name="Picture 7" descr="MC90043260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341" y="621796"/>
            <a:ext cx="914400" cy="914400"/>
          </a:xfrm>
          <a:prstGeom prst="rect">
            <a:avLst/>
          </a:prstGeom>
        </p:spPr>
      </p:pic>
      <p:pic>
        <p:nvPicPr>
          <p:cNvPr id="10" name="Picture 9" descr="MC90043262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4399" y="2339059"/>
            <a:ext cx="914400" cy="914400"/>
          </a:xfrm>
          <a:prstGeom prst="rect">
            <a:avLst/>
          </a:prstGeom>
        </p:spPr>
      </p:pic>
      <p:pic>
        <p:nvPicPr>
          <p:cNvPr id="11" name="Picture 10" descr="MC90043164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247" y="2329432"/>
            <a:ext cx="914400" cy="914400"/>
          </a:xfrm>
          <a:prstGeom prst="rect">
            <a:avLst/>
          </a:prstGeom>
        </p:spPr>
      </p:pic>
      <p:pic>
        <p:nvPicPr>
          <p:cNvPr id="12" name="Picture 11" descr="MC900433935.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141" y="1613431"/>
            <a:ext cx="914400" cy="914400"/>
          </a:xfrm>
          <a:prstGeom prst="rect">
            <a:avLst/>
          </a:prstGeom>
        </p:spPr>
      </p:pic>
      <p:pic>
        <p:nvPicPr>
          <p:cNvPr id="13" name="Picture 12" descr="MC90043488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9036" y="2655248"/>
            <a:ext cx="914400" cy="914400"/>
          </a:xfrm>
          <a:prstGeom prst="rect">
            <a:avLst/>
          </a:prstGeom>
        </p:spPr>
      </p:pic>
    </p:spTree>
    <p:extLst>
      <p:ext uri="{BB962C8B-B14F-4D97-AF65-F5344CB8AC3E}">
        <p14:creationId xmlns:p14="http://schemas.microsoft.com/office/powerpoint/2010/main" val="3079901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37"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37"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900" decel="100000" fill="hold"/>
                                        <p:tgtEl>
                                          <p:spTgt spid="11"/>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par>
                                <p:cTn id="59" presetID="37"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900" decel="100000" fill="hold"/>
                                        <p:tgtEl>
                                          <p:spTgt spid="1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par>
                                <p:cTn id="69" presetID="37"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900" decel="100000" fill="hold"/>
                                        <p:tgtEl>
                                          <p:spTgt spid="13"/>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906" y="704224"/>
            <a:ext cx="8769691" cy="5416867"/>
          </a:xfrm>
          <a:prstGeom prst="rect">
            <a:avLst/>
          </a:prstGeom>
        </p:spPr>
        <p:txBody>
          <a:bodyPr wrap="square" lIns="0" tIns="0" rIns="0" bIns="0">
            <a:spAutoFit/>
          </a:bodyPr>
          <a:lstStyle/>
          <a:p>
            <a:pPr marL="222250" indent="-222250">
              <a:buFont typeface="Arial"/>
              <a:buChar char="•"/>
            </a:pPr>
            <a:r>
              <a:rPr lang="en-US" sz="2400" b="1" dirty="0">
                <a:latin typeface="Arial"/>
                <a:cs typeface="Arial"/>
              </a:rPr>
              <a:t>Bayes </a:t>
            </a:r>
            <a:r>
              <a:rPr lang="en-US" sz="2400" b="1" dirty="0" smtClean="0">
                <a:latin typeface="Arial"/>
                <a:cs typeface="Arial"/>
              </a:rPr>
              <a:t>Rule:</a:t>
            </a:r>
            <a:endParaRPr lang="en-US" sz="2400" b="1" dirty="0">
              <a:latin typeface="Arial"/>
              <a:cs typeface="Arial"/>
            </a:endParaRP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smtClean="0">
              <a:latin typeface="Arial"/>
              <a:cs typeface="Arial"/>
            </a:endParaRPr>
          </a:p>
          <a:p>
            <a:pPr marL="222250" indent="-222250">
              <a:spcAft>
                <a:spcPts val="1200"/>
              </a:spcAft>
              <a:buFont typeface="Arial"/>
              <a:buChar char="•"/>
            </a:pPr>
            <a:r>
              <a:rPr lang="en-US" sz="2400" b="1" dirty="0" smtClean="0">
                <a:latin typeface="Arial"/>
                <a:cs typeface="Arial"/>
              </a:rPr>
              <a:t>Bayesian </a:t>
            </a:r>
            <a:r>
              <a:rPr lang="en-US" sz="2400" b="1" dirty="0">
                <a:latin typeface="Arial"/>
                <a:cs typeface="Arial"/>
              </a:rPr>
              <a:t>methods are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sensitive to the choice</a:t>
            </a:r>
            <a:br>
              <a:rPr lang="en-US" sz="2400" b="1" dirty="0" smtClean="0">
                <a:latin typeface="Arial"/>
                <a:cs typeface="Arial"/>
              </a:rPr>
            </a:br>
            <a:r>
              <a:rPr lang="en-US" sz="2400" b="1" dirty="0" smtClean="0">
                <a:latin typeface="Arial"/>
                <a:cs typeface="Arial"/>
              </a:rPr>
              <a:t>of</a:t>
            </a:r>
            <a:r>
              <a:rPr lang="en-US" sz="2400" b="1" dirty="0">
                <a:latin typeface="Arial"/>
                <a:cs typeface="Arial"/>
              </a:rPr>
              <a:t> </a:t>
            </a:r>
            <a:r>
              <a:rPr lang="en-US" sz="2400" b="1" dirty="0" smtClean="0">
                <a:latin typeface="Arial"/>
                <a:cs typeface="Arial"/>
              </a:rPr>
              <a:t>a prior.</a:t>
            </a:r>
          </a:p>
          <a:p>
            <a:pPr marL="222250" indent="-222250">
              <a:spcAft>
                <a:spcPts val="1200"/>
              </a:spcAft>
              <a:buFont typeface="Arial"/>
              <a:buChar char="•"/>
            </a:pPr>
            <a:r>
              <a:rPr lang="en-US" sz="2400" b="1" dirty="0" smtClean="0">
                <a:latin typeface="Arial"/>
                <a:cs typeface="Arial"/>
              </a:rPr>
              <a:t>Prior </a:t>
            </a:r>
            <a:r>
              <a:rPr lang="en-US" sz="2400" b="1" dirty="0">
                <a:latin typeface="Arial"/>
                <a:cs typeface="Arial"/>
              </a:rPr>
              <a:t>should reflect t</a:t>
            </a:r>
            <a:r>
              <a:rPr lang="en-US" sz="2400" b="1" dirty="0" smtClean="0">
                <a:latin typeface="Arial"/>
                <a:cs typeface="Arial"/>
              </a:rPr>
              <a:t>he beliefs </a:t>
            </a:r>
            <a:r>
              <a:rPr lang="en-US" sz="2400" b="1" dirty="0">
                <a:latin typeface="Arial"/>
                <a:cs typeface="Arial"/>
              </a:rPr>
              <a:t>about the </a:t>
            </a:r>
            <a:r>
              <a:rPr lang="en-US" sz="2400" b="1" dirty="0" smtClean="0">
                <a:latin typeface="Arial"/>
                <a:cs typeface="Arial"/>
              </a:rPr>
              <a:t>model.</a:t>
            </a:r>
          </a:p>
          <a:p>
            <a:pPr marL="222250" indent="-222250">
              <a:spcAft>
                <a:spcPts val="1200"/>
              </a:spcAft>
              <a:buFont typeface="Arial"/>
              <a:buChar char="•"/>
            </a:pPr>
            <a:r>
              <a:rPr lang="en-US" sz="2400" b="1" dirty="0" smtClean="0">
                <a:latin typeface="Arial"/>
                <a:cs typeface="Arial"/>
              </a:rPr>
              <a:t>Inflexible priors (and </a:t>
            </a:r>
            <a:r>
              <a:rPr lang="en-US" sz="2400" b="1" dirty="0">
                <a:latin typeface="Arial"/>
                <a:cs typeface="Arial"/>
              </a:rPr>
              <a:t>models</a:t>
            </a:r>
            <a:r>
              <a:rPr lang="en-US" sz="2400" b="1" dirty="0" smtClean="0">
                <a:latin typeface="Arial"/>
                <a:cs typeface="Arial"/>
              </a:rPr>
              <a:t>) lead </a:t>
            </a:r>
            <a:r>
              <a:rPr lang="en-US" sz="2400" b="1" dirty="0">
                <a:latin typeface="Arial"/>
                <a:cs typeface="Arial"/>
              </a:rPr>
              <a:t>to wrong </a:t>
            </a:r>
            <a:r>
              <a:rPr lang="en-US" sz="2400" b="1" dirty="0" smtClean="0">
                <a:latin typeface="Arial"/>
                <a:cs typeface="Arial"/>
              </a:rPr>
              <a:t>conclusions.</a:t>
            </a:r>
          </a:p>
          <a:p>
            <a:pPr marL="222250" indent="-222250">
              <a:spcAft>
                <a:spcPts val="1200"/>
              </a:spcAft>
              <a:buFont typeface="Arial"/>
              <a:buChar char="•"/>
            </a:pPr>
            <a:r>
              <a:rPr lang="en-US" sz="2400" b="1" dirty="0" smtClean="0">
                <a:latin typeface="Arial"/>
                <a:cs typeface="Arial"/>
              </a:rPr>
              <a:t>Nonparametric </a:t>
            </a:r>
            <a:r>
              <a:rPr lang="en-US" sz="2400" b="1" dirty="0">
                <a:latin typeface="Arial"/>
                <a:cs typeface="Arial"/>
              </a:rPr>
              <a:t>models are very </a:t>
            </a:r>
            <a:r>
              <a:rPr lang="en-US" sz="2400" b="1" dirty="0" smtClean="0">
                <a:latin typeface="Arial"/>
                <a:cs typeface="Arial"/>
              </a:rPr>
              <a:t>flexible -- the </a:t>
            </a:r>
            <a:r>
              <a:rPr lang="en-US" sz="2400" b="1" dirty="0">
                <a:latin typeface="Arial"/>
                <a:cs typeface="Arial"/>
              </a:rPr>
              <a:t>number of parameters can grow </a:t>
            </a:r>
            <a:r>
              <a:rPr lang="en-US" sz="2400" b="1" dirty="0" smtClean="0">
                <a:latin typeface="Arial"/>
                <a:cs typeface="Arial"/>
              </a:rPr>
              <a:t>with </a:t>
            </a:r>
            <a:r>
              <a:rPr lang="en-US" sz="2400" b="1" dirty="0">
                <a:latin typeface="Arial"/>
                <a:cs typeface="Arial"/>
              </a:rPr>
              <a:t>the amount of </a:t>
            </a:r>
            <a:r>
              <a:rPr lang="en-US" sz="2400" b="1" dirty="0" smtClean="0">
                <a:latin typeface="Arial"/>
                <a:cs typeface="Arial"/>
              </a:rPr>
              <a:t>data.</a:t>
            </a:r>
          </a:p>
          <a:p>
            <a:pPr marL="222250" indent="-222250">
              <a:spcAft>
                <a:spcPts val="1200"/>
              </a:spcAft>
              <a:buFont typeface="Arial"/>
              <a:buChar char="•"/>
            </a:pPr>
            <a:r>
              <a:rPr lang="en-US" sz="2400" b="1" dirty="0" smtClean="0">
                <a:latin typeface="Arial"/>
                <a:cs typeface="Arial"/>
              </a:rPr>
              <a:t>Common applications: clustering, regression, language modeling, natural language processing</a:t>
            </a:r>
            <a:endParaRPr lang="en-US" sz="2400" b="1" dirty="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07261612"/>
              </p:ext>
            </p:extLst>
          </p:nvPr>
        </p:nvGraphicFramePr>
        <p:xfrm>
          <a:off x="543640" y="1162515"/>
          <a:ext cx="2830535" cy="853966"/>
        </p:xfrm>
        <a:graphic>
          <a:graphicData uri="http://schemas.openxmlformats.org/presentationml/2006/ole">
            <mc:AlternateContent xmlns:mc="http://schemas.openxmlformats.org/markup-compatibility/2006">
              <mc:Choice xmlns:v="urn:schemas-microsoft-com:vml" Requires="v">
                <p:oleObj spid="_x0000_s1067" name="Equation" r:id="rId3" imgW="1473120" imgH="444240" progId="Equation.3">
                  <p:embed/>
                </p:oleObj>
              </mc:Choice>
              <mc:Fallback>
                <p:oleObj name="Equation" r:id="rId3" imgW="14731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40" y="1162515"/>
                        <a:ext cx="2830535" cy="853966"/>
                      </a:xfrm>
                      <a:prstGeom prst="rect">
                        <a:avLst/>
                      </a:prstGeom>
                      <a:noFill/>
                      <a:ln>
                        <a:noFill/>
                      </a:ln>
                      <a:extLst/>
                    </p:spPr>
                  </p:pic>
                </p:oleObj>
              </mc:Fallback>
            </mc:AlternateContent>
          </a:graphicData>
        </a:graphic>
      </p:graphicFrame>
      <p:pic>
        <p:nvPicPr>
          <p:cNvPr id="7" name="Picture 6"/>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7492" r="5008"/>
          <a:stretch/>
        </p:blipFill>
        <p:spPr bwMode="auto">
          <a:xfrm>
            <a:off x="4145647" y="990117"/>
            <a:ext cx="4823229" cy="2086727"/>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Approaches</a:t>
            </a:r>
            <a:endParaRPr lang="en-US" dirty="0"/>
          </a:p>
        </p:txBody>
      </p:sp>
    </p:spTree>
    <p:extLst>
      <p:ext uri="{BB962C8B-B14F-4D97-AF65-F5344CB8AC3E}">
        <p14:creationId xmlns:p14="http://schemas.microsoft.com/office/powerpoint/2010/main" val="4259636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7053" y="720427"/>
            <a:ext cx="6551199" cy="5832365"/>
          </a:xfrm>
          <a:prstGeom prst="rect">
            <a:avLst/>
          </a:prstGeom>
          <a:noFill/>
        </p:spPr>
        <p:txBody>
          <a:bodyPr wrap="square" lIns="0" tIns="0" rIns="0" bIns="0" rtlCol="0">
            <a:spAutoFit/>
          </a:bodyPr>
          <a:lstStyle/>
          <a:p>
            <a:pPr marL="285750" indent="-285750">
              <a:spcAft>
                <a:spcPts val="600"/>
              </a:spcAft>
              <a:buFont typeface="Arial"/>
              <a:buChar char="•"/>
            </a:pPr>
            <a:r>
              <a:rPr lang="en-US" sz="2400" b="1" dirty="0" smtClean="0">
                <a:latin typeface="Arial"/>
                <a:cs typeface="Arial"/>
              </a:rPr>
              <a:t>A generative approach to clustering:</a:t>
            </a:r>
          </a:p>
          <a:p>
            <a:pPr marL="800100" lvl="1" indent="-342900">
              <a:spcAft>
                <a:spcPts val="2400"/>
              </a:spcAft>
              <a:buFont typeface="Wingdings" charset="2"/>
              <a:buChar char="§"/>
            </a:pPr>
            <a:r>
              <a:rPr lang="en-US" sz="2400" b="1" dirty="0" smtClean="0">
                <a:latin typeface="Arial"/>
                <a:cs typeface="Arial"/>
              </a:rPr>
              <a:t>Randomly pick one of K clusters</a:t>
            </a:r>
          </a:p>
          <a:p>
            <a:pPr marL="800100" lvl="1" indent="-342900">
              <a:buFont typeface="Wingdings" charset="2"/>
              <a:buChar char="§"/>
            </a:pPr>
            <a:endParaRPr lang="en-US" sz="2400" b="1" dirty="0" smtClean="0">
              <a:latin typeface="Arial"/>
              <a:cs typeface="Arial"/>
            </a:endParaRPr>
          </a:p>
          <a:p>
            <a:pPr marL="800100" lvl="1" indent="-342900">
              <a:spcAft>
                <a:spcPts val="600"/>
              </a:spcAft>
              <a:buFont typeface="Wingdings" charset="2"/>
              <a:buChar char="§"/>
            </a:pPr>
            <a:r>
              <a:rPr lang="en-US" sz="2400" b="1" dirty="0" smtClean="0">
                <a:latin typeface="Arial"/>
                <a:cs typeface="Arial"/>
              </a:rPr>
              <a:t>Generate a data point from a parametric model of this cluster</a:t>
            </a:r>
          </a:p>
          <a:p>
            <a:pPr marL="800100" lvl="1" indent="-342900">
              <a:spcAft>
                <a:spcPts val="1200"/>
              </a:spcAft>
              <a:buFont typeface="Wingdings" charset="2"/>
              <a:buChar char="§"/>
            </a:pPr>
            <a:r>
              <a:rPr lang="en-US" sz="2400" b="1" dirty="0" smtClean="0">
                <a:latin typeface="Arial"/>
                <a:cs typeface="Arial"/>
              </a:rPr>
              <a:t>Repeat for N &gt;&gt; K data points</a:t>
            </a:r>
          </a:p>
          <a:p>
            <a:pPr marL="342900" indent="-342900">
              <a:spcAft>
                <a:spcPts val="9000"/>
              </a:spcAft>
              <a:buFont typeface="Arial"/>
              <a:buChar char="•"/>
            </a:pPr>
            <a:r>
              <a:rPr lang="en-US" sz="2400" b="1" dirty="0" smtClean="0">
                <a:latin typeface="Arial"/>
                <a:cs typeface="Arial"/>
              </a:rPr>
              <a:t>Probabilities of each generated data point:</a:t>
            </a:r>
            <a:endParaRPr lang="en-US" sz="2400" b="1" dirty="0">
              <a:latin typeface="Arial"/>
              <a:cs typeface="Arial"/>
            </a:endParaRPr>
          </a:p>
          <a:p>
            <a:pPr marL="342900" indent="-342900">
              <a:buFont typeface="Arial"/>
              <a:buChar char="•"/>
            </a:pPr>
            <a:r>
              <a:rPr lang="en-US" sz="2400" b="1" dirty="0" smtClean="0">
                <a:latin typeface="Arial"/>
                <a:cs typeface="Arial"/>
              </a:rPr>
              <a:t>Each data point can be regarded as being generated from a discrete distribution over the model parameters.</a:t>
            </a:r>
          </a:p>
          <a:p>
            <a:pPr marL="342900" indent="-342900">
              <a:buFont typeface="Arial"/>
              <a:buChar char="•"/>
            </a:pPr>
            <a:endParaRPr lang="en-US" sz="2400" b="1" dirty="0">
              <a:latin typeface="Arial"/>
              <a:cs typeface="Arial"/>
            </a:endParaRPr>
          </a:p>
        </p:txBody>
      </p:sp>
      <p:sp>
        <p:nvSpPr>
          <p:cNvPr id="9"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Generative Models</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365825859"/>
              </p:ext>
            </p:extLst>
          </p:nvPr>
        </p:nvGraphicFramePr>
        <p:xfrm>
          <a:off x="1496463" y="1503856"/>
          <a:ext cx="2378883" cy="658440"/>
        </p:xfrm>
        <a:graphic>
          <a:graphicData uri="http://schemas.openxmlformats.org/presentationml/2006/ole">
            <mc:AlternateContent xmlns:mc="http://schemas.openxmlformats.org/markup-compatibility/2006">
              <mc:Choice xmlns:v="urn:schemas-microsoft-com:vml" Requires="v">
                <p:oleObj spid="_x0000_s2191" name="Equation" r:id="rId3" imgW="1562040" imgH="431640" progId="Equation.DSMT4">
                  <p:embed/>
                </p:oleObj>
              </mc:Choice>
              <mc:Fallback>
                <p:oleObj name="Equation" r:id="rId3" imgW="156204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463" y="1503856"/>
                        <a:ext cx="2378883" cy="658440"/>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09923919"/>
              </p:ext>
            </p:extLst>
          </p:nvPr>
        </p:nvGraphicFramePr>
        <p:xfrm>
          <a:off x="1496463" y="3983446"/>
          <a:ext cx="3246356" cy="890429"/>
        </p:xfrm>
        <a:graphic>
          <a:graphicData uri="http://schemas.openxmlformats.org/presentationml/2006/ole">
            <mc:AlternateContent xmlns:mc="http://schemas.openxmlformats.org/markup-compatibility/2006">
              <mc:Choice xmlns:v="urn:schemas-microsoft-com:vml" Requires="v">
                <p:oleObj spid="_x0000_s2192" name="Equation" r:id="rId5" imgW="2222280" imgH="609480" progId="Equation.DSMT4">
                  <p:embed/>
                </p:oleObj>
              </mc:Choice>
              <mc:Fallback>
                <p:oleObj name="Equation" r:id="rId5" imgW="2222280" imgH="609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463" y="3983446"/>
                        <a:ext cx="3246356" cy="890429"/>
                      </a:xfrm>
                      <a:prstGeom prst="rect">
                        <a:avLst/>
                      </a:prstGeom>
                      <a:noFill/>
                      <a:ln>
                        <a:noFill/>
                      </a:ln>
                      <a:extLst/>
                    </p:spPr>
                  </p:pic>
                </p:oleObj>
              </mc:Fallback>
            </mc:AlternateContent>
          </a:graphicData>
        </a:graphic>
      </p:graphicFrame>
      <p:pic>
        <p:nvPicPr>
          <p:cNvPr id="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8252" y="1098935"/>
            <a:ext cx="204142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Object 15"/>
          <p:cNvGraphicFramePr>
            <a:graphicFrameLocks noChangeAspect="1"/>
          </p:cNvGraphicFramePr>
          <p:nvPr>
            <p:extLst>
              <p:ext uri="{D42A27DB-BD31-4B8C-83A1-F6EECF244321}">
                <p14:modId xmlns:p14="http://schemas.microsoft.com/office/powerpoint/2010/main" val="2369445905"/>
              </p:ext>
            </p:extLst>
          </p:nvPr>
        </p:nvGraphicFramePr>
        <p:xfrm>
          <a:off x="7382856" y="4558684"/>
          <a:ext cx="1308100" cy="1495425"/>
        </p:xfrm>
        <a:graphic>
          <a:graphicData uri="http://schemas.openxmlformats.org/presentationml/2006/ole">
            <mc:AlternateContent xmlns:mc="http://schemas.openxmlformats.org/markup-compatibility/2006">
              <mc:Choice xmlns:v="urn:schemas-microsoft-com:vml" Requires="v">
                <p:oleObj spid="_x0000_s2193" name="Equation" r:id="rId8" imgW="1155600" imgH="1320480" progId="Equation.3">
                  <p:embed/>
                </p:oleObj>
              </mc:Choice>
              <mc:Fallback>
                <p:oleObj name="Equation" r:id="rId8" imgW="1155600" imgH="1320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2856" y="4558684"/>
                        <a:ext cx="1308100" cy="14954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251451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 name="Rectangle 1"/>
          <p:cNvSpPr/>
          <p:nvPr/>
        </p:nvSpPr>
        <p:spPr>
          <a:xfrm>
            <a:off x="248773" y="872195"/>
            <a:ext cx="8549892" cy="5262979"/>
          </a:xfrm>
          <a:prstGeom prst="rect">
            <a:avLst/>
          </a:prstGeom>
        </p:spPr>
        <p:txBody>
          <a:bodyPr wrap="square" lIns="0" tIns="0" rIns="0" bIns="0">
            <a:spAutoFit/>
          </a:bodyPr>
          <a:lstStyle/>
          <a:p>
            <a:pPr marL="222250" indent="-222250">
              <a:spcAft>
                <a:spcPts val="1200"/>
              </a:spcAft>
              <a:buFont typeface="Arial"/>
              <a:buChar char="•"/>
            </a:pPr>
            <a:r>
              <a:rPr lang="en-US" sz="2400" b="1" dirty="0">
                <a:latin typeface="Arial"/>
                <a:cs typeface="Arial"/>
              </a:rPr>
              <a:t>In Bayesian </a:t>
            </a:r>
            <a:r>
              <a:rPr lang="en-US" sz="2400" b="1" dirty="0" smtClean="0">
                <a:latin typeface="Arial"/>
                <a:cs typeface="Arial"/>
              </a:rPr>
              <a:t>model-based </a:t>
            </a:r>
            <a:br>
              <a:rPr lang="en-US" sz="2400" b="1" dirty="0" smtClean="0">
                <a:latin typeface="Arial"/>
                <a:cs typeface="Arial"/>
              </a:rPr>
            </a:br>
            <a:r>
              <a:rPr lang="en-US" sz="2400" b="1" dirty="0" smtClean="0">
                <a:latin typeface="Arial"/>
                <a:cs typeface="Arial"/>
              </a:rPr>
              <a:t>clustering, a prior is placed</a:t>
            </a:r>
            <a:br>
              <a:rPr lang="en-US" sz="2400" b="1" dirty="0" smtClean="0">
                <a:latin typeface="Arial"/>
                <a:cs typeface="Arial"/>
              </a:rPr>
            </a:br>
            <a:r>
              <a:rPr lang="en-US" sz="2400" b="1" dirty="0">
                <a:latin typeface="Arial"/>
                <a:cs typeface="Arial"/>
              </a:rPr>
              <a:t>on the model parameters.</a:t>
            </a:r>
          </a:p>
          <a:p>
            <a:pPr marL="222250" indent="-222250">
              <a:spcAft>
                <a:spcPts val="1200"/>
              </a:spcAft>
              <a:buFont typeface="Arial"/>
              <a:buChar char="•"/>
            </a:pPr>
            <a:r>
              <a:rPr lang="el-GR" sz="2400" b="1" dirty="0">
                <a:latin typeface="Arial"/>
                <a:cs typeface="Arial"/>
              </a:rPr>
              <a:t>Θ</a:t>
            </a:r>
            <a:r>
              <a:rPr lang="en-US" sz="2400" b="1" dirty="0">
                <a:latin typeface="Arial"/>
                <a:cs typeface="Arial"/>
              </a:rPr>
              <a:t> is model specific; usually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we </a:t>
            </a:r>
            <a:r>
              <a:rPr lang="en-US" sz="2400" b="1" dirty="0">
                <a:latin typeface="Arial"/>
                <a:cs typeface="Arial"/>
              </a:rPr>
              <a:t>use a conjugate prior.</a:t>
            </a:r>
          </a:p>
          <a:p>
            <a:pPr marL="222250" indent="-222250">
              <a:spcAft>
                <a:spcPts val="1200"/>
              </a:spcAft>
              <a:buFont typeface="Arial"/>
              <a:buChar char="•"/>
            </a:pPr>
            <a:r>
              <a:rPr lang="en-US" sz="2400" b="1" dirty="0" smtClean="0">
                <a:latin typeface="Arial"/>
                <a:cs typeface="Arial"/>
              </a:rPr>
              <a:t>For Gaussian distributions, </a:t>
            </a:r>
            <a:br>
              <a:rPr lang="en-US" sz="2400" b="1" dirty="0" smtClean="0">
                <a:latin typeface="Arial"/>
                <a:cs typeface="Arial"/>
              </a:rPr>
            </a:br>
            <a:r>
              <a:rPr lang="en-US" sz="2400" b="1" dirty="0" smtClean="0">
                <a:latin typeface="Arial"/>
                <a:cs typeface="Arial"/>
              </a:rPr>
              <a:t>this is a normal</a:t>
            </a:r>
            <a:r>
              <a:rPr lang="en-US" sz="2400" b="1" dirty="0">
                <a:latin typeface="Arial"/>
                <a:cs typeface="Arial"/>
              </a:rPr>
              <a:t>-inverse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gamma </a:t>
            </a:r>
            <a:r>
              <a:rPr lang="en-US" sz="2400" b="1" dirty="0">
                <a:latin typeface="Arial"/>
                <a:cs typeface="Arial"/>
              </a:rPr>
              <a:t>distribution. We name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this </a:t>
            </a:r>
            <a:r>
              <a:rPr lang="en-US" sz="2400" b="1" dirty="0">
                <a:latin typeface="Arial"/>
                <a:cs typeface="Arial"/>
              </a:rPr>
              <a:t>prior </a:t>
            </a:r>
            <a:r>
              <a:rPr lang="en-US" sz="2400" b="1" dirty="0" smtClean="0">
                <a:latin typeface="Arial"/>
                <a:cs typeface="Arial"/>
              </a:rPr>
              <a:t>G</a:t>
            </a:r>
            <a:r>
              <a:rPr lang="en-US" sz="2400" b="1" baseline="-25000" dirty="0" smtClean="0">
                <a:latin typeface="Arial"/>
                <a:cs typeface="Arial"/>
              </a:rPr>
              <a:t>0</a:t>
            </a:r>
            <a:r>
              <a:rPr lang="en-US" sz="2400" b="1" dirty="0">
                <a:latin typeface="Arial"/>
                <a:cs typeface="Arial"/>
              </a:rPr>
              <a:t> </a:t>
            </a:r>
            <a:r>
              <a:rPr lang="en-US" sz="2400" b="1" dirty="0" smtClean="0">
                <a:latin typeface="Arial"/>
                <a:cs typeface="Arial"/>
              </a:rPr>
              <a:t>(for </a:t>
            </a:r>
            <a:r>
              <a:rPr lang="el-GR" sz="2400" b="1" dirty="0" smtClean="0">
                <a:latin typeface="Arial"/>
                <a:cs typeface="Arial"/>
              </a:rPr>
              <a:t>Θ</a:t>
            </a:r>
            <a:r>
              <a:rPr lang="en-US" sz="2400" b="1" dirty="0" smtClean="0">
                <a:latin typeface="Arial"/>
                <a:cs typeface="Arial"/>
              </a:rPr>
              <a:t>).</a:t>
            </a:r>
            <a:endParaRPr lang="en-US" sz="2400" b="1" dirty="0">
              <a:latin typeface="Arial"/>
              <a:cs typeface="Arial"/>
            </a:endParaRPr>
          </a:p>
          <a:p>
            <a:pPr marL="222250" indent="-222250">
              <a:spcAft>
                <a:spcPts val="1200"/>
              </a:spcAft>
              <a:buFont typeface="Arial"/>
              <a:buChar char="•"/>
            </a:pPr>
            <a:r>
              <a:rPr lang="en-US" sz="2400" b="1" dirty="0">
                <a:latin typeface="Arial"/>
                <a:cs typeface="Arial"/>
              </a:rPr>
              <a:t>The prior on </a:t>
            </a:r>
            <a:r>
              <a:rPr lang="el-GR" sz="2400" b="1" dirty="0">
                <a:latin typeface="Arial"/>
                <a:cs typeface="Arial"/>
              </a:rPr>
              <a:t>π</a:t>
            </a:r>
            <a:r>
              <a:rPr lang="en-US" sz="2400" b="1" dirty="0">
                <a:latin typeface="Arial"/>
                <a:cs typeface="Arial"/>
              </a:rPr>
              <a:t> is multinomial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and </a:t>
            </a:r>
            <a:r>
              <a:rPr lang="en-US" sz="2400" b="1" dirty="0">
                <a:latin typeface="Arial"/>
                <a:cs typeface="Arial"/>
              </a:rPr>
              <a:t>therefore we use a symmetric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Dirichlet </a:t>
            </a:r>
            <a:r>
              <a:rPr lang="en-US" sz="2400" b="1" dirty="0">
                <a:latin typeface="Arial"/>
                <a:cs typeface="Arial"/>
              </a:rPr>
              <a:t>distribution as its prior with concentration parameter </a:t>
            </a:r>
            <a:r>
              <a:rPr lang="el-GR" sz="2400" b="1" dirty="0">
                <a:latin typeface="Arial"/>
                <a:cs typeface="Arial"/>
              </a:rPr>
              <a:t>α</a:t>
            </a:r>
            <a:r>
              <a:rPr lang="en-US" sz="2400" b="1" baseline="-25000" dirty="0">
                <a:latin typeface="Arial"/>
                <a:cs typeface="Arial"/>
              </a:rPr>
              <a:t>0</a:t>
            </a:r>
            <a:r>
              <a:rPr lang="en-US" sz="2400" b="1" dirty="0">
                <a:latin typeface="Arial"/>
                <a:cs typeface="Arial"/>
              </a:rPr>
              <a:t> .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98" y="923533"/>
            <a:ext cx="3882332" cy="399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Bayesian Clustering</a:t>
            </a:r>
            <a:endParaRPr lang="en-US" dirty="0"/>
          </a:p>
        </p:txBody>
      </p:sp>
    </p:spTree>
    <p:extLst>
      <p:ext uri="{BB962C8B-B14F-4D97-AF65-F5344CB8AC3E}">
        <p14:creationId xmlns:p14="http://schemas.microsoft.com/office/powerpoint/2010/main" val="3186925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721694"/>
            <a:ext cx="8414534" cy="6345328"/>
          </a:xfrm>
          <a:prstGeom prst="rect">
            <a:avLst/>
          </a:prstGeom>
        </p:spPr>
        <p:txBody>
          <a:bodyPr wrap="square">
            <a:spAutoFit/>
          </a:bodyPr>
          <a:lstStyle/>
          <a:p>
            <a:pPr marL="342900" indent="-342900">
              <a:spcAft>
                <a:spcPts val="600"/>
              </a:spcAft>
              <a:buFont typeface="Arial" pitchFamily="34" charset="0"/>
              <a:buChar char="•"/>
            </a:pPr>
            <a:r>
              <a:rPr lang="en-US" b="1" dirty="0">
                <a:latin typeface="Arial"/>
                <a:cs typeface="Arial"/>
              </a:rPr>
              <a:t>(</a:t>
            </a:r>
            <a:r>
              <a:rPr lang="el-GR" b="1" dirty="0">
                <a:latin typeface="Arial"/>
                <a:cs typeface="Arial"/>
              </a:rPr>
              <a:t>Φ</a:t>
            </a:r>
            <a:r>
              <a:rPr lang="en-US" b="1" dirty="0">
                <a:latin typeface="Arial"/>
                <a:cs typeface="Arial"/>
              </a:rPr>
              <a:t>,</a:t>
            </a:r>
            <a:r>
              <a:rPr lang="el-GR" b="1" dirty="0">
                <a:latin typeface="Arial"/>
                <a:cs typeface="Arial"/>
              </a:rPr>
              <a:t>Σ</a:t>
            </a:r>
            <a:r>
              <a:rPr lang="en-US" b="1" dirty="0">
                <a:latin typeface="Arial"/>
                <a:cs typeface="Arial"/>
              </a:rPr>
              <a:t>) is a measurable space where </a:t>
            </a:r>
            <a:r>
              <a:rPr lang="el-GR" b="1" dirty="0">
                <a:latin typeface="Arial"/>
                <a:cs typeface="Arial"/>
              </a:rPr>
              <a:t>Σ</a:t>
            </a:r>
            <a:r>
              <a:rPr lang="en-US" b="1" dirty="0">
                <a:latin typeface="Arial"/>
                <a:cs typeface="Arial"/>
              </a:rPr>
              <a:t>  is the  sigma algebra.</a:t>
            </a:r>
          </a:p>
          <a:p>
            <a:pPr marL="342900" indent="-342900">
              <a:buFont typeface="Arial" pitchFamily="34" charset="0"/>
              <a:buChar char="•"/>
            </a:pPr>
            <a:r>
              <a:rPr lang="en-US" b="1" dirty="0" smtClean="0">
                <a:latin typeface="Arial"/>
                <a:cs typeface="Arial"/>
              </a:rPr>
              <a:t>A </a:t>
            </a:r>
            <a:r>
              <a:rPr lang="en-US" b="1" dirty="0">
                <a:latin typeface="Arial"/>
                <a:cs typeface="Arial"/>
              </a:rPr>
              <a:t>measure </a:t>
            </a:r>
            <a:r>
              <a:rPr lang="el-GR" b="1" dirty="0">
                <a:latin typeface="Arial"/>
                <a:cs typeface="Arial"/>
              </a:rPr>
              <a:t>μ</a:t>
            </a:r>
            <a:r>
              <a:rPr lang="en-US" b="1" dirty="0">
                <a:latin typeface="Arial"/>
                <a:cs typeface="Arial"/>
              </a:rPr>
              <a:t> over (</a:t>
            </a:r>
            <a:r>
              <a:rPr lang="el-GR" b="1" dirty="0">
                <a:latin typeface="Arial"/>
                <a:cs typeface="Arial"/>
              </a:rPr>
              <a:t>Φ</a:t>
            </a:r>
            <a:r>
              <a:rPr lang="en-US" b="1" dirty="0">
                <a:latin typeface="Arial"/>
                <a:cs typeface="Arial"/>
              </a:rPr>
              <a:t>,</a:t>
            </a:r>
            <a:r>
              <a:rPr lang="el-GR" b="1" dirty="0">
                <a:latin typeface="Arial"/>
                <a:cs typeface="Arial"/>
              </a:rPr>
              <a:t>Σ</a:t>
            </a:r>
            <a:r>
              <a:rPr lang="en-US" b="1" dirty="0">
                <a:latin typeface="Arial"/>
                <a:cs typeface="Arial"/>
              </a:rPr>
              <a:t>) is a function from </a:t>
            </a:r>
            <a:r>
              <a:rPr lang="el-GR" b="1" dirty="0">
                <a:latin typeface="Arial"/>
                <a:cs typeface="Arial"/>
              </a:rPr>
              <a:t>Σ</a:t>
            </a:r>
            <a:r>
              <a:rPr lang="en-US" b="1" dirty="0">
                <a:latin typeface="Arial"/>
                <a:cs typeface="Arial"/>
              </a:rPr>
              <a:t>-&gt;R</a:t>
            </a:r>
            <a:r>
              <a:rPr lang="en-US" b="1" baseline="30000" dirty="0" smtClean="0">
                <a:latin typeface="Arial"/>
                <a:cs typeface="Arial"/>
              </a:rPr>
              <a:t>+</a:t>
            </a:r>
            <a:r>
              <a:rPr lang="en-US" b="1" dirty="0">
                <a:latin typeface="Arial"/>
                <a:cs typeface="Arial"/>
              </a:rPr>
              <a:t> </a:t>
            </a:r>
            <a:r>
              <a:rPr lang="en-US" b="1" dirty="0" smtClean="0">
                <a:latin typeface="Arial"/>
                <a:cs typeface="Arial"/>
              </a:rPr>
              <a:t>such </a:t>
            </a:r>
            <a:r>
              <a:rPr lang="en-US" b="1" dirty="0">
                <a:latin typeface="Arial"/>
                <a:cs typeface="Arial"/>
              </a:rPr>
              <a:t>that:</a:t>
            </a: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spcAft>
                <a:spcPts val="1200"/>
              </a:spcAft>
              <a:buFont typeface="Arial" pitchFamily="34" charset="0"/>
              <a:buChar char="•"/>
            </a:pPr>
            <a:r>
              <a:rPr lang="en-US" b="1" dirty="0">
                <a:latin typeface="Arial"/>
                <a:cs typeface="Arial"/>
              </a:rPr>
              <a:t>For a probability measure </a:t>
            </a:r>
            <a:r>
              <a:rPr lang="el-GR" b="1" dirty="0">
                <a:latin typeface="Arial"/>
                <a:cs typeface="Arial"/>
              </a:rPr>
              <a:t>μ</a:t>
            </a:r>
            <a:r>
              <a:rPr lang="en-US" b="1" dirty="0">
                <a:latin typeface="Arial"/>
                <a:cs typeface="Arial"/>
              </a:rPr>
              <a:t>(</a:t>
            </a:r>
            <a:r>
              <a:rPr lang="el-GR" b="1" dirty="0">
                <a:latin typeface="Arial"/>
                <a:cs typeface="Arial"/>
              </a:rPr>
              <a:t>Φ</a:t>
            </a:r>
            <a:r>
              <a:rPr lang="en-US" b="1" dirty="0">
                <a:latin typeface="Arial"/>
                <a:cs typeface="Arial"/>
              </a:rPr>
              <a:t>)=</a:t>
            </a:r>
            <a:r>
              <a:rPr lang="en-US" b="1" dirty="0" smtClean="0">
                <a:latin typeface="Arial"/>
                <a:cs typeface="Arial"/>
              </a:rPr>
              <a:t>1.</a:t>
            </a:r>
            <a:endParaRPr lang="en-US" b="1" dirty="0">
              <a:latin typeface="Arial"/>
              <a:cs typeface="Arial"/>
            </a:endParaRPr>
          </a:p>
          <a:p>
            <a:pPr marL="342900" indent="-342900">
              <a:spcAft>
                <a:spcPts val="16000"/>
              </a:spcAft>
              <a:buFont typeface="Arial" pitchFamily="34" charset="0"/>
              <a:buChar char="•"/>
            </a:pPr>
            <a:r>
              <a:rPr lang="en-US" b="1" dirty="0">
                <a:latin typeface="Arial"/>
                <a:cs typeface="Arial"/>
              </a:rPr>
              <a:t>A Dirichlet distribution is a </a:t>
            </a:r>
            <a:r>
              <a:rPr lang="en-US" b="1" dirty="0" smtClean="0">
                <a:latin typeface="Arial"/>
                <a:cs typeface="Arial"/>
              </a:rPr>
              <a:t/>
            </a:r>
            <a:br>
              <a:rPr lang="en-US" b="1" dirty="0" smtClean="0">
                <a:latin typeface="Arial"/>
                <a:cs typeface="Arial"/>
              </a:rPr>
            </a:br>
            <a:r>
              <a:rPr lang="en-US" b="1" dirty="0" smtClean="0">
                <a:latin typeface="Arial"/>
                <a:cs typeface="Arial"/>
              </a:rPr>
              <a:t>distribution </a:t>
            </a:r>
            <a:r>
              <a:rPr lang="en-US" b="1" dirty="0">
                <a:latin typeface="Arial"/>
                <a:cs typeface="Arial"/>
              </a:rPr>
              <a:t>over the K-dimensional </a:t>
            </a:r>
            <a:r>
              <a:rPr lang="en-US" b="1" dirty="0" smtClean="0">
                <a:latin typeface="Arial"/>
                <a:cs typeface="Arial"/>
              </a:rPr>
              <a:t/>
            </a:r>
            <a:br>
              <a:rPr lang="en-US" b="1" dirty="0" smtClean="0">
                <a:latin typeface="Arial"/>
                <a:cs typeface="Arial"/>
              </a:rPr>
            </a:br>
            <a:r>
              <a:rPr lang="en-US" b="1" dirty="0" smtClean="0">
                <a:latin typeface="Arial"/>
                <a:cs typeface="Arial"/>
              </a:rPr>
              <a:t>probability </a:t>
            </a:r>
            <a:r>
              <a:rPr lang="en-US" b="1" dirty="0">
                <a:latin typeface="Arial"/>
                <a:cs typeface="Arial"/>
              </a:rPr>
              <a:t>simplex</a:t>
            </a:r>
            <a:r>
              <a:rPr lang="en-US" b="1" dirty="0" smtClean="0">
                <a:latin typeface="Arial"/>
                <a:cs typeface="Arial"/>
              </a:rPr>
              <a:t>.</a:t>
            </a:r>
          </a:p>
          <a:p>
            <a:pPr marL="342900" indent="-342900">
              <a:buFont typeface="Arial" pitchFamily="34" charset="0"/>
              <a:buChar char="•"/>
            </a:pPr>
            <a:r>
              <a:rPr lang="en-US" b="1" dirty="0" smtClean="0">
                <a:latin typeface="Arial"/>
                <a:cs typeface="Arial"/>
              </a:rPr>
              <a:t>The concentration parameter, α,</a:t>
            </a:r>
            <a:br>
              <a:rPr lang="en-US" b="1" dirty="0" smtClean="0">
                <a:latin typeface="Arial"/>
                <a:cs typeface="Arial"/>
              </a:rPr>
            </a:br>
            <a:r>
              <a:rPr lang="en-US" b="1" dirty="0" smtClean="0">
                <a:latin typeface="Arial"/>
                <a:cs typeface="Arial"/>
              </a:rPr>
              <a:t>and is inversely proportional to the</a:t>
            </a:r>
            <a:br>
              <a:rPr lang="en-US" b="1" dirty="0" smtClean="0">
                <a:latin typeface="Arial"/>
                <a:cs typeface="Arial"/>
              </a:rPr>
            </a:br>
            <a:r>
              <a:rPr lang="en-US" b="1" dirty="0" smtClean="0">
                <a:latin typeface="Arial"/>
                <a:cs typeface="Arial"/>
              </a:rPr>
              <a:t>variance.</a:t>
            </a:r>
            <a:endParaRPr lang="en-US" b="1" dirty="0">
              <a:latin typeface="Arial"/>
              <a:cs typeface="Arial"/>
            </a:endParaRPr>
          </a:p>
          <a:p>
            <a:pPr marL="0" indent="0">
              <a:buNone/>
            </a:pPr>
            <a:endParaRPr lang="en-US" dirty="0"/>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767650218"/>
              </p:ext>
            </p:extLst>
          </p:nvPr>
        </p:nvGraphicFramePr>
        <p:xfrm>
          <a:off x="956441" y="1670794"/>
          <a:ext cx="1059920" cy="454251"/>
        </p:xfrm>
        <a:graphic>
          <a:graphicData uri="http://schemas.openxmlformats.org/presentationml/2006/ole">
            <mc:AlternateContent xmlns:mc="http://schemas.openxmlformats.org/markup-compatibility/2006">
              <mc:Choice xmlns:v="urn:schemas-microsoft-com:vml" Requires="v">
                <p:oleObj spid="_x0000_s3152" name="Equation" r:id="rId3" imgW="799920" imgH="342720" progId="Equation.DSMT4">
                  <p:embed/>
                </p:oleObj>
              </mc:Choice>
              <mc:Fallback>
                <p:oleObj name="Equation" r:id="rId3" imgW="799920" imgH="34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41" y="1670794"/>
                        <a:ext cx="1059920" cy="454251"/>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92128241"/>
              </p:ext>
            </p:extLst>
          </p:nvPr>
        </p:nvGraphicFramePr>
        <p:xfrm>
          <a:off x="2590858" y="1609190"/>
          <a:ext cx="3159534" cy="656078"/>
        </p:xfrm>
        <a:graphic>
          <a:graphicData uri="http://schemas.openxmlformats.org/presentationml/2006/ole">
            <mc:AlternateContent xmlns:mc="http://schemas.openxmlformats.org/markup-compatibility/2006">
              <mc:Choice xmlns:v="urn:schemas-microsoft-com:vml" Requires="v">
                <p:oleObj spid="_x0000_s3153" name="Equation" r:id="rId5" imgW="2323800" imgH="482400" progId="Equation.3">
                  <p:embed/>
                </p:oleObj>
              </mc:Choice>
              <mc:Fallback>
                <p:oleObj name="Equation" r:id="rId5" imgW="23238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58" y="1609190"/>
                        <a:ext cx="3159534" cy="656078"/>
                      </a:xfrm>
                      <a:prstGeom prst="rect">
                        <a:avLst/>
                      </a:prstGeom>
                      <a:noFill/>
                      <a:ln>
                        <a:noFill/>
                      </a:ln>
                      <a:extLst/>
                    </p:spPr>
                  </p:pic>
                </p:oleObj>
              </mc:Fallback>
            </mc:AlternateContent>
          </a:graphicData>
        </a:graphic>
      </p:graphicFrame>
      <p:pic>
        <p:nvPicPr>
          <p:cNvPr id="1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917" y="3806257"/>
            <a:ext cx="4249095" cy="37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4246764"/>
            <a:ext cx="33909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482" y="4658882"/>
            <a:ext cx="3005959" cy="75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9012" y="2916228"/>
            <a:ext cx="4112302" cy="338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a:t>
            </a:r>
            <a:endParaRPr lang="en-US" dirty="0"/>
          </a:p>
        </p:txBody>
      </p:sp>
    </p:spTree>
    <p:extLst>
      <p:ext uri="{BB962C8B-B14F-4D97-AF65-F5344CB8AC3E}">
        <p14:creationId xmlns:p14="http://schemas.microsoft.com/office/powerpoint/2010/main" val="20075959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Finite Mixture Distributions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49454439"/>
              </p:ext>
            </p:extLst>
          </p:nvPr>
        </p:nvGraphicFramePr>
        <p:xfrm>
          <a:off x="972720" y="3533532"/>
          <a:ext cx="3187995" cy="2892699"/>
        </p:xfrm>
        <a:graphic>
          <a:graphicData uri="http://schemas.openxmlformats.org/presentationml/2006/ole">
            <mc:AlternateContent xmlns:mc="http://schemas.openxmlformats.org/markup-compatibility/2006">
              <mc:Choice xmlns:v="urn:schemas-microsoft-com:vml" Requires="v">
                <p:oleObj spid="_x0000_s4139" name="Equation" r:id="rId3" imgW="2197080" imgH="1993680" progId="Equation.3">
                  <p:embed/>
                </p:oleObj>
              </mc:Choice>
              <mc:Fallback>
                <p:oleObj name="Equation" r:id="rId3" imgW="2197080" imgH="1993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20" y="3533532"/>
                        <a:ext cx="3187995" cy="2892699"/>
                      </a:xfrm>
                      <a:prstGeom prst="rect">
                        <a:avLst/>
                      </a:prstGeom>
                      <a:noFill/>
                      <a:ln>
                        <a:noFill/>
                      </a:ln>
                      <a:extLst/>
                    </p:spPr>
                  </p:pic>
                </p:oleObj>
              </mc:Fallback>
            </mc:AlternateContent>
          </a:graphicData>
        </a:graphic>
      </p:graphicFrame>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742" y="3295791"/>
            <a:ext cx="3045834" cy="313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4026" y="706955"/>
            <a:ext cx="8798665" cy="2062103"/>
          </a:xfrm>
          <a:prstGeom prst="rect">
            <a:avLst/>
          </a:prstGeom>
          <a:noFill/>
        </p:spPr>
        <p:txBody>
          <a:bodyPr wrap="square" rtlCol="0">
            <a:spAutoFit/>
          </a:bodyPr>
          <a:lstStyle/>
          <a:p>
            <a:pPr marL="222250" indent="-222250">
              <a:spcAft>
                <a:spcPts val="1200"/>
              </a:spcAft>
              <a:buFont typeface="Arial"/>
              <a:buChar char="•"/>
            </a:pPr>
            <a:r>
              <a:rPr lang="en-US" b="1" dirty="0" smtClean="0">
                <a:latin typeface="Arial"/>
                <a:cs typeface="Arial"/>
              </a:rPr>
              <a:t>A generative Bayesian finite mixture model is somewhat similar to a graphical model.</a:t>
            </a:r>
          </a:p>
          <a:p>
            <a:pPr marL="222250" indent="-222250">
              <a:spcAft>
                <a:spcPts val="1200"/>
              </a:spcAft>
              <a:buFont typeface="Arial"/>
              <a:buChar char="•"/>
            </a:pPr>
            <a:r>
              <a:rPr lang="en-US" b="1" dirty="0" smtClean="0">
                <a:latin typeface="Arial"/>
                <a:cs typeface="Arial"/>
              </a:rPr>
              <a:t>Parameters and mixing proportions are sampled from G</a:t>
            </a:r>
            <a:r>
              <a:rPr lang="en-US" b="1" baseline="-25000" dirty="0" smtClean="0">
                <a:latin typeface="Arial"/>
                <a:cs typeface="Arial"/>
              </a:rPr>
              <a:t>0</a:t>
            </a:r>
            <a:r>
              <a:rPr lang="en-US" b="1" dirty="0" smtClean="0">
                <a:latin typeface="Arial"/>
                <a:cs typeface="Arial"/>
              </a:rPr>
              <a:t> and the Dirichlet distribution respectively.</a:t>
            </a:r>
          </a:p>
          <a:p>
            <a:pPr marL="222250" indent="-222250">
              <a:spcAft>
                <a:spcPts val="1200"/>
              </a:spcAft>
              <a:buFont typeface="Arial"/>
              <a:buChar char="•"/>
            </a:pPr>
            <a:r>
              <a:rPr lang="el-GR" b="1" dirty="0" smtClean="0">
                <a:latin typeface="Arial"/>
                <a:cs typeface="Arial"/>
              </a:rPr>
              <a:t>Θ</a:t>
            </a:r>
            <a:r>
              <a:rPr lang="en-US" b="1" baseline="-25000" dirty="0" err="1" smtClean="0">
                <a:latin typeface="Arial"/>
                <a:cs typeface="Arial"/>
              </a:rPr>
              <a:t>i</a:t>
            </a:r>
            <a:r>
              <a:rPr lang="en-US" b="1" dirty="0" smtClean="0">
                <a:latin typeface="Arial"/>
                <a:cs typeface="Arial"/>
              </a:rPr>
              <a:t> </a:t>
            </a:r>
            <a:r>
              <a:rPr lang="en-US" b="1" dirty="0" smtClean="0">
                <a:latin typeface="Arial"/>
                <a:cs typeface="Arial"/>
                <a:sym typeface="Mathematica1"/>
              </a:rPr>
              <a:t>is sampled from G, and each data point x</a:t>
            </a:r>
            <a:r>
              <a:rPr lang="en-US" b="1" baseline="-25000" dirty="0" smtClean="0">
                <a:latin typeface="Arial"/>
                <a:cs typeface="Arial"/>
                <a:sym typeface="Mathematica1"/>
              </a:rPr>
              <a:t>i</a:t>
            </a:r>
            <a:r>
              <a:rPr lang="en-US" b="1" dirty="0" smtClean="0">
                <a:latin typeface="Arial"/>
                <a:cs typeface="Arial"/>
                <a:sym typeface="Mathematica1"/>
              </a:rPr>
              <a:t> is sampled from a corresponding probability distribution (e.g. Gaussian).</a:t>
            </a:r>
            <a:endParaRPr lang="en-US" b="1" dirty="0">
              <a:latin typeface="Arial"/>
              <a:cs typeface="Arial"/>
            </a:endParaRPr>
          </a:p>
        </p:txBody>
      </p:sp>
    </p:spTree>
    <p:extLst>
      <p:ext uri="{BB962C8B-B14F-4D97-AF65-F5344CB8AC3E}">
        <p14:creationId xmlns:p14="http://schemas.microsoft.com/office/powerpoint/2010/main" val="6235859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dirty="0"/>
          </a:p>
        </p:txBody>
      </p:sp>
      <p:sp>
        <p:nvSpPr>
          <p:cNvPr id="2" name="Rectangle 1"/>
          <p:cNvSpPr/>
          <p:nvPr/>
        </p:nvSpPr>
        <p:spPr>
          <a:xfrm>
            <a:off x="228601" y="817966"/>
            <a:ext cx="5640966" cy="3785652"/>
          </a:xfrm>
          <a:prstGeom prst="rect">
            <a:avLst/>
          </a:prstGeom>
        </p:spPr>
        <p:txBody>
          <a:bodyPr wrap="square">
            <a:spAutoFit/>
          </a:bodyPr>
          <a:lstStyle/>
          <a:p>
            <a:pPr marL="228600" indent="-228600">
              <a:buFont typeface="Arial" pitchFamily="34" charset="0"/>
              <a:buChar char="•"/>
            </a:pPr>
            <a:r>
              <a:rPr lang="en-US" sz="2400" b="1" dirty="0">
                <a:latin typeface="Arial"/>
                <a:cs typeface="Arial"/>
              </a:rPr>
              <a:t>How to determine K?</a:t>
            </a:r>
          </a:p>
          <a:p>
            <a:pPr marL="571500" lvl="1" indent="-285750">
              <a:buFont typeface="Courier New" pitchFamily="49" charset="0"/>
              <a:buChar char="o"/>
            </a:pPr>
            <a:r>
              <a:rPr lang="en-US" sz="2400" b="1" dirty="0">
                <a:latin typeface="Arial"/>
                <a:cs typeface="Arial"/>
              </a:rPr>
              <a:t>Using model comparison methods.</a:t>
            </a:r>
          </a:p>
          <a:p>
            <a:pPr marL="571500" lvl="1" indent="-285750">
              <a:buFont typeface="Courier New" pitchFamily="49" charset="0"/>
              <a:buChar char="o"/>
            </a:pPr>
            <a:r>
              <a:rPr lang="en-US" sz="2400" b="1" dirty="0">
                <a:latin typeface="Arial"/>
                <a:cs typeface="Arial"/>
              </a:rPr>
              <a:t>Going nonparametric. </a:t>
            </a:r>
            <a:endParaRPr lang="en-US" sz="2400" b="1" dirty="0" smtClean="0">
              <a:latin typeface="Arial"/>
              <a:cs typeface="Arial"/>
            </a:endParaRPr>
          </a:p>
          <a:p>
            <a:pPr marL="914400" lvl="1" indent="-457200">
              <a:buFont typeface="Courier New" pitchFamily="49" charset="0"/>
              <a:buChar char="o"/>
            </a:pPr>
            <a:endParaRPr lang="en-US" sz="2400" b="1" dirty="0">
              <a:latin typeface="Arial"/>
              <a:cs typeface="Arial"/>
            </a:endParaRPr>
          </a:p>
          <a:p>
            <a:pPr marL="228600" indent="-228600">
              <a:buFont typeface="Arial" pitchFamily="34" charset="0"/>
              <a:buChar char="•"/>
            </a:pPr>
            <a:r>
              <a:rPr lang="en-US" sz="2400" b="1" dirty="0">
                <a:latin typeface="Arial"/>
                <a:cs typeface="Arial"/>
              </a:rPr>
              <a:t>If we let </a:t>
            </a:r>
            <a:r>
              <a:rPr lang="en-US" sz="2400" b="1" dirty="0" smtClean="0">
                <a:latin typeface="Arial"/>
                <a:cs typeface="Arial"/>
              </a:rPr>
              <a:t>K</a:t>
            </a:r>
            <a:r>
              <a:rPr lang="en-US" sz="2400" b="1" dirty="0" smtClean="0">
                <a:latin typeface="Wingdings"/>
                <a:ea typeface="Wingdings"/>
                <a:cs typeface="Wingdings"/>
                <a:sym typeface="Wingdings"/>
              </a:rPr>
              <a:t></a:t>
            </a:r>
            <a:r>
              <a:rPr lang="en-US" sz="2400" b="1" dirty="0" smtClean="0">
                <a:latin typeface="Arial"/>
                <a:cs typeface="Arial"/>
                <a:sym typeface="Mathematica1"/>
              </a:rPr>
              <a:t>∞, can </a:t>
            </a:r>
            <a:r>
              <a:rPr lang="en-US" sz="2400" b="1" dirty="0">
                <a:latin typeface="Arial"/>
                <a:cs typeface="Arial"/>
                <a:sym typeface="Mathematica1"/>
              </a:rPr>
              <a:t>we obtain a nonparametric model? What is the definition of G in this case</a:t>
            </a:r>
            <a:r>
              <a:rPr lang="en-US" sz="2400" b="1" dirty="0" smtClean="0">
                <a:latin typeface="Arial"/>
                <a:cs typeface="Arial"/>
                <a:sym typeface="Mathematica1"/>
              </a:rPr>
              <a:t>?</a:t>
            </a:r>
          </a:p>
          <a:p>
            <a:pPr marL="457200" indent="-457200">
              <a:buFont typeface="Arial" pitchFamily="34" charset="0"/>
              <a:buChar char="•"/>
            </a:pPr>
            <a:endParaRPr lang="en-US" sz="2400" b="1" dirty="0">
              <a:latin typeface="Arial"/>
              <a:cs typeface="Arial"/>
              <a:sym typeface="Mathematica1"/>
            </a:endParaRPr>
          </a:p>
          <a:p>
            <a:pPr marL="228600" indent="-228600">
              <a:buFont typeface="Arial" pitchFamily="34" charset="0"/>
              <a:buChar char="•"/>
            </a:pPr>
            <a:r>
              <a:rPr lang="en-US" sz="2400" b="1" dirty="0">
                <a:latin typeface="Arial"/>
                <a:cs typeface="Arial"/>
                <a:sym typeface="Mathematica1"/>
              </a:rPr>
              <a:t>The answer is </a:t>
            </a:r>
            <a:r>
              <a:rPr lang="en-US" sz="2400" b="1" dirty="0" smtClean="0">
                <a:latin typeface="Arial"/>
                <a:cs typeface="Arial"/>
                <a:sym typeface="Mathematica1"/>
              </a:rPr>
              <a:t>a Dirichlet </a:t>
            </a:r>
            <a:r>
              <a:rPr lang="en-US" sz="2400" b="1" dirty="0">
                <a:latin typeface="Arial"/>
                <a:cs typeface="Arial"/>
                <a:sym typeface="Mathematica1"/>
              </a:rPr>
              <a:t>Process.</a:t>
            </a:r>
          </a:p>
        </p:txBody>
      </p:sp>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Finite Mixture Distributions</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566" y="948906"/>
            <a:ext cx="3045834" cy="313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74" y="4900613"/>
            <a:ext cx="4807509" cy="120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948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TotalTime>
  <Words>1285</Words>
  <Application>Microsoft Macintosh PowerPoint</Application>
  <PresentationFormat>On-screen Show (4:3)</PresentationFormat>
  <Paragraphs>147</Paragraphs>
  <Slides>20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ISIP Content Slide</vt:lpstr>
      <vt:lpstr>ISIP Title Slide</vt:lpstr>
      <vt:lpstr>Equation</vt:lpstr>
      <vt:lpstr>PowerPoint Presentation</vt:lpstr>
      <vt:lpstr>Abstract</vt:lpstr>
      <vt:lpstr>Nonparametric Bayesian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Inference Algorithms</vt:lpstr>
      <vt:lpstr>PowerPoint Presentation</vt:lpstr>
      <vt:lpstr>Experiments with Crossword Triphones</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52</cp:revision>
  <dcterms:created xsi:type="dcterms:W3CDTF">2012-05-05T20:20:58Z</dcterms:created>
  <dcterms:modified xsi:type="dcterms:W3CDTF">2012-05-09T22:15:44Z</dcterms:modified>
</cp:coreProperties>
</file>