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5"/>
    <p:sldMasterId id="2147486725" r:id="rId6"/>
  </p:sldMasterIdLst>
  <p:notesMasterIdLst>
    <p:notesMasterId r:id="rId26"/>
  </p:notesMasterIdLst>
  <p:handoutMasterIdLst>
    <p:handoutMasterId r:id="rId27"/>
  </p:handoutMasterIdLst>
  <p:sldIdLst>
    <p:sldId id="1360" r:id="rId7"/>
    <p:sldId id="1500" r:id="rId8"/>
    <p:sldId id="1435" r:id="rId9"/>
    <p:sldId id="1490" r:id="rId10"/>
    <p:sldId id="1493" r:id="rId11"/>
    <p:sldId id="1494" r:id="rId12"/>
    <p:sldId id="1495" r:id="rId13"/>
    <p:sldId id="1499" r:id="rId14"/>
    <p:sldId id="1496" r:id="rId15"/>
    <p:sldId id="1484" r:id="rId16"/>
    <p:sldId id="1498" r:id="rId17"/>
    <p:sldId id="1471" r:id="rId18"/>
    <p:sldId id="1476" r:id="rId19"/>
    <p:sldId id="1473" r:id="rId20"/>
    <p:sldId id="1483" r:id="rId21"/>
    <p:sldId id="1482" r:id="rId22"/>
    <p:sldId id="1479" r:id="rId23"/>
    <p:sldId id="1480" r:id="rId24"/>
    <p:sldId id="1481" r:id="rId25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yle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34"/>
    <a:srgbClr val="00152E"/>
    <a:srgbClr val="00C800"/>
    <a:srgbClr val="00FF00"/>
    <a:srgbClr val="FE9118"/>
    <a:srgbClr val="FFFF66"/>
    <a:srgbClr val="FF6666"/>
    <a:srgbClr val="CCFF66"/>
    <a:srgbClr val="FFCC6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2" autoAdjust="0"/>
    <p:restoredTop sz="88997" autoAdjust="0"/>
  </p:normalViewPr>
  <p:slideViewPr>
    <p:cSldViewPr snapToGrid="0">
      <p:cViewPr varScale="1">
        <p:scale>
          <a:sx n="81" d="100"/>
          <a:sy n="81" d="100"/>
        </p:scale>
        <p:origin x="-1608" y="-104"/>
      </p:cViewPr>
      <p:guideLst>
        <p:guide orient="horz" pos="3198"/>
        <p:guide pos="5618"/>
        <p:guide pos="140"/>
      </p:guideLst>
    </p:cSldViewPr>
  </p:slideViewPr>
  <p:outlineViewPr>
    <p:cViewPr>
      <p:scale>
        <a:sx n="33" d="100"/>
        <a:sy n="33" d="100"/>
      </p:scale>
      <p:origin x="48" y="5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 snapToGrid="0">
      <p:cViewPr varScale="1">
        <p:scale>
          <a:sx n="80" d="100"/>
          <a:sy n="80" d="100"/>
        </p:scale>
        <p:origin x="-2808" y="-102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36888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l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5" y="4"/>
            <a:ext cx="3036887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6"/>
            <a:ext cx="3036888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l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5" y="8829676"/>
            <a:ext cx="3036887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C5E842D-7D15-429C-8470-08294ABF40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78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36888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l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5" y="4"/>
            <a:ext cx="3036887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3738"/>
            <a:ext cx="46482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0" y="4416425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6"/>
            <a:ext cx="3036888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l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5" y="8829676"/>
            <a:ext cx="3036887" cy="4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2416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54AC154-0E2B-4F61-B0C1-BE3CEA7497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98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82B298-F75D-5548-B7C2-7EDC75BA39C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defTabSz="921207"/>
            <a:endParaRPr lang="en-US" dirty="0"/>
          </a:p>
        </p:txBody>
      </p:sp>
      <p:sp>
        <p:nvSpPr>
          <p:cNvPr id="20485" name="Slide Number Placeholder 3"/>
          <p:cNvSpPr txBox="1">
            <a:spLocks noGrp="1"/>
          </p:cNvSpPr>
          <p:nvPr/>
        </p:nvSpPr>
        <p:spPr bwMode="auto">
          <a:xfrm>
            <a:off x="3943352" y="8853488"/>
            <a:ext cx="30670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07" tIns="44053" rIns="88107" bIns="44053" anchor="b">
            <a:prstTxWarp prst="textNoShape">
              <a:avLst/>
            </a:prstTxWarp>
          </a:bodyPr>
          <a:lstStyle/>
          <a:p>
            <a:pPr algn="r" defTabSz="879553"/>
            <a:fld id="{C5BFEA90-2CDB-0A48-B617-81C673811F4B}" type="slidenum">
              <a:rPr lang="en-US" sz="1200"/>
              <a:pPr algn="r" defTabSz="879553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8D1B4-8245-43E5-B4A3-C94D47031E5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8D1B4-8245-43E5-B4A3-C94D47031E5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For </a:t>
            </a:r>
            <a:r>
              <a:rPr lang="en-US" dirty="0">
                <a:ea typeface="+mn-ea"/>
                <a:cs typeface="+mn-cs"/>
              </a:rPr>
              <a:t>each TA, task, or sub task worked during the month provide a set of slides that go beyond the Gantt chart and communicate</a:t>
            </a:r>
            <a:r>
              <a:rPr lang="en-US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the important details associated with the following: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technical approach(</a:t>
            </a:r>
            <a:r>
              <a:rPr lang="en-US" dirty="0" err="1">
                <a:ea typeface="+mn-ea"/>
              </a:rPr>
              <a:t>es</a:t>
            </a:r>
            <a:r>
              <a:rPr lang="en-US" dirty="0">
                <a:ea typeface="+mn-ea"/>
              </a:rPr>
              <a:t>)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program plan and organization</a:t>
            </a:r>
          </a:p>
          <a:p>
            <a:pPr lvl="1">
              <a:defRPr/>
            </a:pPr>
            <a:r>
              <a:rPr lang="en-US" b="1" u="sng" dirty="0">
                <a:ea typeface="+mn-ea"/>
              </a:rPr>
              <a:t>accomplishments to date</a:t>
            </a:r>
            <a:r>
              <a:rPr lang="en-US" b="1" dirty="0">
                <a:ea typeface="+mn-ea"/>
              </a:rPr>
              <a:t> </a:t>
            </a:r>
            <a:r>
              <a:rPr lang="en-US" dirty="0">
                <a:ea typeface="+mn-ea"/>
              </a:rPr>
              <a:t>that I can show my leadership</a:t>
            </a:r>
          </a:p>
          <a:p>
            <a:pPr lvl="2">
              <a:defRPr/>
            </a:pPr>
            <a:r>
              <a:rPr lang="en-US" dirty="0">
                <a:ea typeface="+mn-ea"/>
              </a:rPr>
              <a:t>to protect your program from being cut when cut directives are passed down from above</a:t>
            </a:r>
          </a:p>
          <a:p>
            <a:pPr lvl="2">
              <a:defRPr/>
            </a:pPr>
            <a:r>
              <a:rPr lang="en-US" dirty="0">
                <a:ea typeface="+mn-ea"/>
              </a:rPr>
              <a:t>to motivate funding extension / expansion of existing or follow-on programs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risk areas</a:t>
            </a:r>
            <a:endParaRPr lang="en-US" dirty="0">
              <a:solidFill>
                <a:srgbClr val="FF0000"/>
              </a:solidFill>
              <a:ea typeface="+mn-ea"/>
            </a:endParaRPr>
          </a:p>
          <a:p>
            <a:pPr lvl="1">
              <a:defRPr/>
            </a:pPr>
            <a:r>
              <a:rPr lang="en-US" dirty="0">
                <a:ea typeface="+mn-ea"/>
              </a:rPr>
              <a:t>explanation and justification for deviations from negotiated schedule and spending plan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Clearly indicate on each slide if funding from another federal agency (NIH) has been used to support anything presented.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Clearly indicate on each slide if any content on it is pre-publication sensitive. Material that is not sensitive could be presented or shared by me with the public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  <a:p>
            <a:pPr lvl="2"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BC5FA5-A474-7849-9EF9-823C72265F67}" type="slidenum">
              <a:rPr lang="en-US" sz="1200" b="0">
                <a:solidFill>
                  <a:schemeClr val="tx1"/>
                </a:solidFill>
                <a:latin typeface="Times New Roman" charset="0"/>
              </a:rPr>
              <a:pPr eaLnBrk="1" hangingPunct="1"/>
              <a:t>4</a:t>
            </a:fld>
            <a:endParaRPr lang="en-US" sz="12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For </a:t>
            </a:r>
            <a:r>
              <a:rPr lang="en-US" dirty="0">
                <a:ea typeface="+mn-ea"/>
                <a:cs typeface="+mn-cs"/>
              </a:rPr>
              <a:t>each TA, task, or sub task worked during the month provide a set of slides that go beyond the Gantt chart and communicate</a:t>
            </a:r>
            <a:r>
              <a:rPr lang="en-US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the important details associated with the following: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technical approach(</a:t>
            </a:r>
            <a:r>
              <a:rPr lang="en-US" dirty="0" err="1">
                <a:ea typeface="+mn-ea"/>
              </a:rPr>
              <a:t>es</a:t>
            </a:r>
            <a:r>
              <a:rPr lang="en-US" dirty="0">
                <a:ea typeface="+mn-ea"/>
              </a:rPr>
              <a:t>)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program plan and organization</a:t>
            </a:r>
          </a:p>
          <a:p>
            <a:pPr lvl="1">
              <a:defRPr/>
            </a:pPr>
            <a:r>
              <a:rPr lang="en-US" b="1" u="sng" dirty="0">
                <a:ea typeface="+mn-ea"/>
              </a:rPr>
              <a:t>accomplishments to date</a:t>
            </a:r>
            <a:r>
              <a:rPr lang="en-US" b="1" dirty="0">
                <a:ea typeface="+mn-ea"/>
              </a:rPr>
              <a:t> </a:t>
            </a:r>
            <a:r>
              <a:rPr lang="en-US" dirty="0">
                <a:ea typeface="+mn-ea"/>
              </a:rPr>
              <a:t>that I can show my leadership</a:t>
            </a:r>
          </a:p>
          <a:p>
            <a:pPr lvl="2">
              <a:defRPr/>
            </a:pPr>
            <a:r>
              <a:rPr lang="en-US" dirty="0">
                <a:ea typeface="+mn-ea"/>
              </a:rPr>
              <a:t>to protect your program from being cut when cut directives are passed down from above</a:t>
            </a:r>
          </a:p>
          <a:p>
            <a:pPr lvl="2">
              <a:defRPr/>
            </a:pPr>
            <a:r>
              <a:rPr lang="en-US" dirty="0">
                <a:ea typeface="+mn-ea"/>
              </a:rPr>
              <a:t>to motivate funding extension / expansion of existing or follow-on programs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risk areas</a:t>
            </a:r>
            <a:endParaRPr lang="en-US" dirty="0">
              <a:solidFill>
                <a:srgbClr val="FF0000"/>
              </a:solidFill>
              <a:ea typeface="+mn-ea"/>
            </a:endParaRPr>
          </a:p>
          <a:p>
            <a:pPr lvl="1">
              <a:defRPr/>
            </a:pPr>
            <a:r>
              <a:rPr lang="en-US" dirty="0">
                <a:ea typeface="+mn-ea"/>
              </a:rPr>
              <a:t>explanation and justification for deviations from negotiated schedule and spending plan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Clearly indicate on each slide if funding from another federal agency (NIH) has been used to support anything presented.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Clearly indicate on each slide if any content on it is pre-publication sensitive. Material that is not sensitive could be presented or shared by me with the public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  <a:p>
            <a:pPr lvl="2"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AF7714-5D37-844D-889E-136D07A5D960}" type="slidenum">
              <a:rPr lang="en-US" sz="1200" b="0">
                <a:solidFill>
                  <a:schemeClr val="tx1"/>
                </a:solidFill>
                <a:latin typeface="Times New Roman" charset="0"/>
              </a:rPr>
              <a:pPr eaLnBrk="1" hangingPunct="1"/>
              <a:t>5</a:t>
            </a:fld>
            <a:endParaRPr lang="en-US" sz="12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Format as appropriate.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0B12AF-AC61-6B4C-B6B2-5EB65A4EB4A7}" type="slidenum">
              <a:rPr lang="en-US" sz="1200" b="0">
                <a:solidFill>
                  <a:schemeClr val="tx1"/>
                </a:solidFill>
                <a:latin typeface="Times New Roman" charset="0"/>
              </a:rPr>
              <a:pPr eaLnBrk="1" hangingPunct="1"/>
              <a:t>6</a:t>
            </a:fld>
            <a:endParaRPr lang="en-US" sz="12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Provide a description of the proposed technical risk associated with the previous task.  </a:t>
            </a:r>
          </a:p>
          <a:p>
            <a:r>
              <a:rPr lang="en-US">
                <a:latin typeface="Times New Roman" charset="0"/>
              </a:rPr>
              <a:t>Describe the challenges encountered and the steps taken to mitigate these challenges.</a:t>
            </a:r>
          </a:p>
          <a:p>
            <a:r>
              <a:rPr lang="en-US">
                <a:latin typeface="Times New Roman" charset="0"/>
              </a:rPr>
              <a:t>Describe any new or unexpected challenges encountered.</a:t>
            </a:r>
          </a:p>
          <a:p>
            <a:r>
              <a:rPr lang="en-US">
                <a:latin typeface="Times New Roman" charset="0"/>
              </a:rPr>
              <a:t>Describe any challenges encountered, strategies taken to mitigate, needs from PM to overcome this challenge.</a:t>
            </a:r>
          </a:p>
          <a:p>
            <a:endParaRPr lang="en-US">
              <a:latin typeface="Times New Roman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D798DE-97C1-CD42-881F-37A626EA5FE3}" type="slidenum">
              <a:rPr lang="en-US" sz="1200" b="0">
                <a:solidFill>
                  <a:schemeClr val="tx1"/>
                </a:solidFill>
                <a:latin typeface="Times New Roman" charset="0"/>
              </a:rPr>
              <a:pPr eaLnBrk="1" hangingPunct="1"/>
              <a:t>7</a:t>
            </a:fld>
            <a:endParaRPr lang="en-US" sz="12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Provide a description of the proposed technical risk associated with the previous task.  </a:t>
            </a:r>
          </a:p>
          <a:p>
            <a:r>
              <a:rPr lang="en-US">
                <a:latin typeface="Times New Roman" charset="0"/>
              </a:rPr>
              <a:t>Describe the challenges encountered and the steps taken to mitigate these challenges.</a:t>
            </a:r>
          </a:p>
          <a:p>
            <a:r>
              <a:rPr lang="en-US">
                <a:latin typeface="Times New Roman" charset="0"/>
              </a:rPr>
              <a:t>Describe any new or unexpected challenges encountered.</a:t>
            </a:r>
          </a:p>
          <a:p>
            <a:r>
              <a:rPr lang="en-US">
                <a:latin typeface="Times New Roman" charset="0"/>
              </a:rPr>
              <a:t>Describe any challenges encountered, strategies taken to mitigate, needs from PM to overcome this challenge.</a:t>
            </a:r>
          </a:p>
          <a:p>
            <a:endParaRPr lang="en-US">
              <a:latin typeface="Times New Roman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4F80FA-07E7-4B4D-8238-B33E96375991}" type="slidenum">
              <a:rPr lang="en-US" sz="1200" b="0">
                <a:solidFill>
                  <a:schemeClr val="tx1"/>
                </a:solidFill>
                <a:latin typeface="Times New Roman" charset="0"/>
              </a:rPr>
              <a:pPr eaLnBrk="1" hangingPunct="1"/>
              <a:t>8</a:t>
            </a:fld>
            <a:endParaRPr lang="en-US" sz="12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For </a:t>
            </a:r>
            <a:r>
              <a:rPr lang="en-US" dirty="0">
                <a:ea typeface="+mn-ea"/>
                <a:cs typeface="+mn-cs"/>
              </a:rPr>
              <a:t>each TA, task, or sub task worked during the month provide a set of slides that go beyond the Gantt chart and communicate</a:t>
            </a:r>
            <a:r>
              <a:rPr lang="en-US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the important details associated with the following: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technical approach(</a:t>
            </a:r>
            <a:r>
              <a:rPr lang="en-US" dirty="0" err="1">
                <a:ea typeface="+mn-ea"/>
              </a:rPr>
              <a:t>es</a:t>
            </a:r>
            <a:r>
              <a:rPr lang="en-US" dirty="0">
                <a:ea typeface="+mn-ea"/>
              </a:rPr>
              <a:t>)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program plan and organization</a:t>
            </a:r>
          </a:p>
          <a:p>
            <a:pPr lvl="1">
              <a:defRPr/>
            </a:pPr>
            <a:r>
              <a:rPr lang="en-US" b="1" u="sng" dirty="0">
                <a:ea typeface="+mn-ea"/>
              </a:rPr>
              <a:t>accomplishments to date</a:t>
            </a:r>
            <a:r>
              <a:rPr lang="en-US" b="1" dirty="0">
                <a:ea typeface="+mn-ea"/>
              </a:rPr>
              <a:t> </a:t>
            </a:r>
            <a:r>
              <a:rPr lang="en-US" dirty="0">
                <a:ea typeface="+mn-ea"/>
              </a:rPr>
              <a:t>that I can show my leadership</a:t>
            </a:r>
          </a:p>
          <a:p>
            <a:pPr lvl="2">
              <a:defRPr/>
            </a:pPr>
            <a:r>
              <a:rPr lang="en-US" dirty="0">
                <a:ea typeface="+mn-ea"/>
              </a:rPr>
              <a:t>to protect your program from being cut when cut directives are passed down from above</a:t>
            </a:r>
          </a:p>
          <a:p>
            <a:pPr lvl="2">
              <a:defRPr/>
            </a:pPr>
            <a:r>
              <a:rPr lang="en-US" dirty="0">
                <a:ea typeface="+mn-ea"/>
              </a:rPr>
              <a:t>to motivate funding extension / expansion of existing or follow-on programs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risk areas</a:t>
            </a:r>
            <a:endParaRPr lang="en-US" dirty="0">
              <a:solidFill>
                <a:srgbClr val="FF0000"/>
              </a:solidFill>
              <a:ea typeface="+mn-ea"/>
            </a:endParaRPr>
          </a:p>
          <a:p>
            <a:pPr lvl="1">
              <a:defRPr/>
            </a:pPr>
            <a:r>
              <a:rPr lang="en-US" dirty="0">
                <a:ea typeface="+mn-ea"/>
              </a:rPr>
              <a:t>explanation and justification for deviations from negotiated schedule and spending plan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Clearly indicate on each slide if funding from another federal agency (NIH) has been used to support anything presented.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Clearly indicate on each slide if any content on it is pre-publication sensitive. Material that is not sensitive could be presented or shared by me with the public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  <a:p>
            <a:pPr lvl="2"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25EE06-664E-3944-A296-2879CBEEE265}" type="slidenum">
              <a:rPr lang="en-US" sz="1200" b="0">
                <a:solidFill>
                  <a:schemeClr val="tx1"/>
                </a:solidFill>
                <a:latin typeface="Times New Roman" charset="0"/>
              </a:rPr>
              <a:pPr eaLnBrk="1" hangingPunct="1"/>
              <a:t>9</a:t>
            </a:fld>
            <a:endParaRPr lang="en-US" sz="12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8D1B4-8245-43E5-B4A3-C94D47031E5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10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5146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609600" y="2667000"/>
            <a:ext cx="7867650" cy="1587"/>
          </a:xfrm>
          <a:prstGeom prst="line">
            <a:avLst/>
          </a:prstGeom>
          <a:noFill/>
          <a:ln w="22225" algn="ctr">
            <a:solidFill>
              <a:srgbClr val="0F5E90"/>
            </a:solidFill>
            <a:round/>
            <a:headEnd/>
            <a:tailEnd/>
          </a:ln>
        </p:spPr>
      </p:cxnSp>
      <p:sp>
        <p:nvSpPr>
          <p:cNvPr id="11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819400"/>
            <a:ext cx="9144000" cy="2420480"/>
          </a:xfrm>
          <a:prstGeom prst="rect">
            <a:avLst/>
          </a:prstGeom>
        </p:spPr>
        <p:txBody>
          <a:bodyPr/>
          <a:lstStyle>
            <a:lvl1pPr algn="ctr">
              <a:buNone/>
              <a:defRPr sz="1800" b="0" i="0"/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14188" y="6581001"/>
            <a:ext cx="102981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4CE63A5-5B79-F741-9533-2310D13BDBD6}" type="slidenum">
              <a:rPr lang="en-US" sz="1200" b="0" smtClean="0">
                <a:latin typeface="Tahoma"/>
                <a:cs typeface="Tahoma"/>
              </a:rPr>
              <a:pPr algn="r"/>
              <a:t>‹#›</a:t>
            </a:fld>
            <a:endParaRPr lang="en-US" sz="1200" b="0" dirty="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7374E6AE-95CA-4746-8240-C2B492A51F44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1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607B0C41-0016-7747-9673-0149E547F4EA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4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264EB936-38C4-114A-9699-E529124D075D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44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BD337FB4-2DFB-D14D-A96F-FBAA0F6BFA0B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57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209672B3-9736-4C43-B4F3-B9F21DE16C3E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00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00262F03-9801-694E-9E3D-850D23F01900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8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64D6AAA5-58E0-764E-B473-F60A4B574690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23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76DC6A0C-0D40-114E-883B-8154B8FB7550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76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6E844F14-7E7C-E448-BC29-0766BE54777F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5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344" y="0"/>
            <a:ext cx="7980655" cy="9246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6596"/>
            <a:ext cx="8915400" cy="53313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76200" y="931181"/>
            <a:ext cx="8991600" cy="2382"/>
          </a:xfrm>
          <a:prstGeom prst="line">
            <a:avLst/>
          </a:prstGeom>
          <a:noFill/>
          <a:ln w="22225" algn="ctr">
            <a:solidFill>
              <a:srgbClr val="0F5E90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ontent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344" y="0"/>
            <a:ext cx="7980655" cy="93700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76200" y="931181"/>
            <a:ext cx="8991600" cy="2382"/>
          </a:xfrm>
          <a:prstGeom prst="line">
            <a:avLst/>
          </a:prstGeom>
          <a:noFill/>
          <a:ln w="22225" algn="ctr">
            <a:solidFill>
              <a:srgbClr val="0F5E90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057401"/>
            <a:ext cx="9144000" cy="12192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>
            <a:cxnSpLocks noChangeShapeType="1"/>
          </p:cNvCxnSpPr>
          <p:nvPr userDrawn="1"/>
        </p:nvCxnSpPr>
        <p:spPr bwMode="auto">
          <a:xfrm>
            <a:off x="800100" y="3389313"/>
            <a:ext cx="7867650" cy="1587"/>
          </a:xfrm>
          <a:prstGeom prst="line">
            <a:avLst/>
          </a:prstGeom>
          <a:noFill/>
          <a:ln w="22225" algn="ctr">
            <a:solidFill>
              <a:srgbClr val="0F5E90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 anchor="ctr"/>
          <a:lstStyle>
            <a:lvl1pPr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03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399D9360-4773-444E-B9E0-EF7DCFBF0044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fld id="{91C3C1D7-C644-4242-AEA9-AEB58743D7DC}" type="slidenum">
              <a:rPr lang="en-US"/>
              <a:pPr algn="l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5477" y="1219200"/>
            <a:ext cx="8898523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1143000" y="1"/>
            <a:ext cx="8000999" cy="924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18"/>
          <p:cNvSpPr txBox="1">
            <a:spLocks/>
          </p:cNvSpPr>
          <p:nvPr userDrawn="1"/>
        </p:nvSpPr>
        <p:spPr>
          <a:xfrm>
            <a:off x="290286" y="6496594"/>
            <a:ext cx="8432800" cy="36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z="900" b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Tahoma" pitchFamily="34" charset="0"/>
              </a:rPr>
              <a:t>The views expressed are those of the author and do not reflect the official policy or position of the Department of Defense or the U.S. Government.</a:t>
            </a:r>
          </a:p>
          <a:p>
            <a:r>
              <a:rPr lang="en-US" sz="900" b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Tahoma" pitchFamily="34" charset="0"/>
              </a:rPr>
              <a:t>Approved for Public Release,</a:t>
            </a:r>
            <a:r>
              <a:rPr lang="en-US" sz="900" b="0" kern="1200" baseline="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Tahoma" pitchFamily="34" charset="0"/>
              </a:rPr>
              <a:t>Distribution Unlimited</a:t>
            </a:r>
            <a:endParaRPr lang="en-US" b="0" dirty="0" smtClean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114188" y="6581001"/>
            <a:ext cx="102981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4CE63A5-5B79-F741-9533-2310D13BDBD6}" type="slidenum">
              <a:rPr lang="en-US" sz="1200" b="0" smtClean="0">
                <a:latin typeface="Tahoma"/>
                <a:cs typeface="Tahoma"/>
              </a:rPr>
              <a:pPr algn="r"/>
              <a:t>‹#›</a:t>
            </a:fld>
            <a:endParaRPr lang="en-US" sz="1200" b="0" dirty="0">
              <a:latin typeface="Tahoma"/>
              <a:cs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90" r:id="rId1"/>
    <p:sldLayoutId id="2147486722" r:id="rId2"/>
    <p:sldLayoutId id="2147486723" r:id="rId3"/>
    <p:sldLayoutId id="2147486715" r:id="rId4"/>
    <p:sldLayoutId id="2147486717" r:id="rId5"/>
    <p:sldLayoutId id="2147486655" r:id="rId6"/>
    <p:sldLayoutId id="2147486724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223838" indent="-223838" algn="l" rtl="0" eaLnBrk="0" fontAlgn="base" hangingPunct="0">
        <a:spcBef>
          <a:spcPct val="20000"/>
        </a:spcBef>
        <a:spcAft>
          <a:spcPct val="0"/>
        </a:spcAft>
        <a:buClrTx/>
        <a:buChar char="•"/>
        <a:defRPr sz="1800" b="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395288" indent="-171450" algn="l" rtl="0" eaLnBrk="0" fontAlgn="base" hangingPunct="0">
        <a:spcBef>
          <a:spcPct val="20000"/>
        </a:spcBef>
        <a:spcAft>
          <a:spcPct val="0"/>
        </a:spcAft>
        <a:buClrTx/>
        <a:buFont typeface="Arial"/>
        <a:buChar char="•"/>
        <a:defRPr sz="1600" b="0">
          <a:solidFill>
            <a:schemeClr val="tx1"/>
          </a:solidFill>
          <a:latin typeface="Tahoma" pitchFamily="34" charset="0"/>
          <a:cs typeface="Tahoma" pitchFamily="34" charset="0"/>
        </a:defRPr>
      </a:lvl2pPr>
      <a:lvl3pPr marL="576263" indent="-174625" algn="l" rtl="0" eaLnBrk="0" fontAlgn="base" hangingPunct="0">
        <a:spcBef>
          <a:spcPct val="20000"/>
        </a:spcBef>
        <a:spcAft>
          <a:spcPct val="0"/>
        </a:spcAft>
        <a:buClrTx/>
        <a:buFont typeface="Arial"/>
        <a:buChar char="•"/>
        <a:defRPr sz="1400" b="0">
          <a:solidFill>
            <a:schemeClr val="tx1"/>
          </a:solidFill>
          <a:latin typeface="Tahoma" pitchFamily="34" charset="0"/>
          <a:cs typeface="Tahoma" pitchFamily="34" charset="0"/>
        </a:defRPr>
      </a:lvl3pPr>
      <a:lvl4pPr marL="747713" indent="-165100" algn="l" rtl="0" eaLnBrk="0" fontAlgn="base" hangingPunct="0">
        <a:spcBef>
          <a:spcPct val="20000"/>
        </a:spcBef>
        <a:spcAft>
          <a:spcPct val="0"/>
        </a:spcAft>
        <a:buClrTx/>
        <a:buFont typeface="Arial"/>
        <a:buChar char="•"/>
        <a:defRPr sz="1200" b="0">
          <a:solidFill>
            <a:schemeClr val="tx1"/>
          </a:solidFill>
          <a:latin typeface="Tahoma" pitchFamily="34" charset="0"/>
          <a:cs typeface="Tahoma" pitchFamily="34" charset="0"/>
        </a:defRPr>
      </a:lvl4pPr>
      <a:lvl5pPr marL="917575" indent="-166688" algn="l" rtl="0" eaLnBrk="0" fontAlgn="base" hangingPunct="0">
        <a:spcBef>
          <a:spcPct val="20000"/>
        </a:spcBef>
        <a:spcAft>
          <a:spcPct val="0"/>
        </a:spcAft>
        <a:buClrTx/>
        <a:buFont typeface="Arial"/>
        <a:buChar char="•"/>
        <a:defRPr sz="1100" b="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87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26" r:id="rId1"/>
    <p:sldLayoutId id="2147486727" r:id="rId2"/>
    <p:sldLayoutId id="2147486728" r:id="rId3"/>
    <p:sldLayoutId id="2147486729" r:id="rId4"/>
    <p:sldLayoutId id="2147486730" r:id="rId5"/>
    <p:sldLayoutId id="2147486731" r:id="rId6"/>
    <p:sldLayoutId id="2147486732" r:id="rId7"/>
    <p:sldLayoutId id="2147486733" r:id="rId8"/>
    <p:sldLayoutId id="2147486734" r:id="rId9"/>
    <p:sldLayoutId id="2147486735" r:id="rId10"/>
    <p:sldLayoutId id="214748673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4" Type="http://schemas.openxmlformats.org/officeDocument/2006/relationships/slide" Target="slide17.xml"/><Relationship Id="rId5" Type="http://schemas.openxmlformats.org/officeDocument/2006/relationships/slide" Target="slide18.xml"/><Relationship Id="rId6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nedcdata.org" TargetMode="Externa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hyperlink" Target="http://www.nedcdata.org" TargetMode="External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.emf"/><Relationship Id="rId5" Type="http://schemas.openxmlformats.org/officeDocument/2006/relationships/image" Target="../media/image20.emf"/><Relationship Id="rId6" Type="http://schemas.openxmlformats.org/officeDocument/2006/relationships/image" Target="../media/image21.png"/><Relationship Id="rId7" Type="http://schemas.openxmlformats.org/officeDocument/2006/relationships/image" Target="../media/image22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DARPA RE-NET Program Review</a:t>
            </a:r>
            <a:br>
              <a:rPr lang="en-US" dirty="0" smtClean="0"/>
            </a:br>
            <a:r>
              <a:rPr lang="en-US" sz="2000" dirty="0" smtClean="0"/>
              <a:t>12-13 February 2014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Big Data Archive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EEG Brain Machine </a:t>
            </a:r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 smtClean="0"/>
              <a:t>Iyad Obeid and Joseph Picone</a:t>
            </a:r>
          </a:p>
          <a:p>
            <a:r>
              <a:rPr lang="en-US" sz="2400" dirty="0" smtClean="0"/>
              <a:t>The Neural Engineering Data Consortium</a:t>
            </a:r>
            <a:br>
              <a:rPr lang="en-US" sz="2400" dirty="0" smtClean="0"/>
            </a:br>
            <a:r>
              <a:rPr lang="en-US" sz="2400" dirty="0" smtClean="0"/>
              <a:t>Temple University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827" y="981075"/>
            <a:ext cx="8839217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and Schedule</a:t>
            </a:r>
            <a:endParaRPr lang="en-US" dirty="0"/>
          </a:p>
        </p:txBody>
      </p:sp>
      <p:sp>
        <p:nvSpPr>
          <p:cNvPr id="4" name="Down Arrow 5"/>
          <p:cNvSpPr>
            <a:spLocks noChangeArrowheads="1"/>
          </p:cNvSpPr>
          <p:nvPr/>
        </p:nvSpPr>
        <p:spPr bwMode="auto">
          <a:xfrm>
            <a:off x="5669762" y="2812950"/>
            <a:ext cx="423863" cy="373063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99"/>
              </a:gs>
              <a:gs pos="100000">
                <a:srgbClr val="0000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2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3"/>
          <p:cNvSpPr>
            <a:spLocks noGrp="1"/>
          </p:cNvSpPr>
          <p:nvPr>
            <p:ph type="title"/>
          </p:nvPr>
        </p:nvSpPr>
        <p:spPr>
          <a:xfrm>
            <a:off x="1163638" y="0"/>
            <a:ext cx="7980362" cy="923925"/>
          </a:xfrm>
        </p:spPr>
        <p:txBody>
          <a:bodyPr/>
          <a:lstStyle/>
          <a:p>
            <a:r>
              <a:rPr lang="en-US">
                <a:latin typeface="Tahoma" charset="0"/>
              </a:rPr>
              <a:t>Preliminary Findings – TUH EEG</a:t>
            </a:r>
          </a:p>
        </p:txBody>
      </p:sp>
      <p:sp>
        <p:nvSpPr>
          <p:cNvPr id="5222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76820F-E878-FF49-AF0C-44417ADD28F7}" type="slidenum">
              <a:rPr 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239713" y="1146175"/>
            <a:ext cx="8697912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30188" indent="-230188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0850" indent="-225425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ahoma" charset="0"/>
              </a:rPr>
              <a:t>Data processing:</a:t>
            </a:r>
          </a:p>
          <a:p>
            <a:pPr lvl="1" algn="l" eaLnBrk="1" hangingPunct="1">
              <a:spcAft>
                <a:spcPts val="600"/>
              </a:spcAft>
              <a:buFont typeface="Wingdings" charset="0"/>
              <a:buChar char="§"/>
            </a:pPr>
            <a:r>
              <a:rPr lang="en-US" sz="1800" b="0" dirty="0">
                <a:solidFill>
                  <a:schemeClr val="tx1"/>
                </a:solidFill>
                <a:latin typeface="Tahoma" charset="0"/>
              </a:rPr>
              <a:t>Classification of 12 categories that appear in EEG annotations</a:t>
            </a:r>
          </a:p>
          <a:p>
            <a:pPr lvl="1" algn="l" eaLnBrk="1" hangingPunct="1">
              <a:spcAft>
                <a:spcPts val="600"/>
              </a:spcAft>
              <a:buFont typeface="Wingdings" charset="0"/>
              <a:buChar char="§"/>
            </a:pPr>
            <a:r>
              <a:rPr lang="en-US" sz="1800" b="0" dirty="0">
                <a:solidFill>
                  <a:schemeClr val="tx1"/>
                </a:solidFill>
                <a:latin typeface="Tahoma" charset="0"/>
              </a:rPr>
              <a:t>103 files that had at least one instance of one of these 12 markers </a:t>
            </a:r>
          </a:p>
          <a:p>
            <a:pPr lvl="1" algn="l" eaLnBrk="1" hangingPunct="1">
              <a:spcAft>
                <a:spcPts val="600"/>
              </a:spcAft>
              <a:buFont typeface="Wingdings" charset="0"/>
              <a:buChar char="§"/>
            </a:pPr>
            <a:r>
              <a:rPr lang="en-US" sz="1800" b="0" dirty="0">
                <a:solidFill>
                  <a:schemeClr val="tx1"/>
                </a:solidFill>
                <a:latin typeface="Tahoma" charset="0"/>
              </a:rPr>
              <a:t>16 channels sampled at 250 Hz using a 16-bit A/D converter</a:t>
            </a:r>
          </a:p>
          <a:p>
            <a:pPr lvl="1" algn="l" eaLnBrk="1" hangingPunct="1">
              <a:spcAft>
                <a:spcPts val="600"/>
              </a:spcAft>
              <a:buFont typeface="Wingdings" charset="0"/>
              <a:buChar char="§"/>
            </a:pPr>
            <a:r>
              <a:rPr lang="en-US" sz="1800" b="0" dirty="0">
                <a:solidFill>
                  <a:schemeClr val="tx1"/>
                </a:solidFill>
                <a:latin typeface="Tahoma" charset="0"/>
              </a:rPr>
              <a:t>Used simple aggregate features: mean, variance and peak value</a:t>
            </a:r>
          </a:p>
          <a:p>
            <a:pPr algn="l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ahoma" charset="0"/>
              </a:rPr>
              <a:t>Three algorithms</a:t>
            </a:r>
            <a:r>
              <a:rPr lang="en-US" sz="1800" b="0" dirty="0">
                <a:solidFill>
                  <a:schemeClr val="tx1"/>
                </a:solidFill>
                <a:latin typeface="Tahoma" charset="0"/>
              </a:rPr>
              <a:t>: (1) a K nearest neighbor (kNN); (2) a neural network (NN) and (3) a random forest (RF)</a:t>
            </a:r>
          </a:p>
          <a:p>
            <a:pPr algn="l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ahoma" charset="0"/>
              </a:rPr>
              <a:t>Training:</a:t>
            </a:r>
            <a:r>
              <a:rPr lang="en-US" sz="1800" b="0" dirty="0">
                <a:solidFill>
                  <a:schemeClr val="tx1"/>
                </a:solidFill>
                <a:latin typeface="Tahoma" charset="0"/>
              </a:rPr>
              <a:t> “Leave-one-out” cross-</a:t>
            </a:r>
            <a:br>
              <a:rPr lang="en-US" sz="1800" b="0" dirty="0">
                <a:solidFill>
                  <a:schemeClr val="tx1"/>
                </a:solidFill>
                <a:latin typeface="Tahoma" charset="0"/>
              </a:rPr>
            </a:br>
            <a:r>
              <a:rPr lang="en-US" sz="1800" b="0" dirty="0">
                <a:solidFill>
                  <a:schemeClr val="tx1"/>
                </a:solidFill>
                <a:latin typeface="Tahoma" charset="0"/>
              </a:rPr>
              <a:t>validation approach</a:t>
            </a:r>
          </a:p>
          <a:p>
            <a:pPr algn="l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ahoma" charset="0"/>
              </a:rPr>
              <a:t>Testing:</a:t>
            </a:r>
            <a:r>
              <a:rPr lang="en-US" sz="1800" b="0" dirty="0">
                <a:solidFill>
                  <a:schemeClr val="tx1"/>
                </a:solidFill>
                <a:latin typeface="Tahoma" charset="0"/>
              </a:rPr>
              <a:t> closed and open-set testing</a:t>
            </a:r>
          </a:p>
          <a:p>
            <a:pPr algn="l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ahoma" charset="0"/>
              </a:rPr>
              <a:t>Results: </a:t>
            </a:r>
            <a:r>
              <a:rPr lang="en-US" sz="1800" b="0" dirty="0">
                <a:solidFill>
                  <a:schemeClr val="tx1"/>
                </a:solidFill>
                <a:latin typeface="Tahoma" charset="0"/>
              </a:rPr>
              <a:t>performance on closed-set </a:t>
            </a:r>
            <a:br>
              <a:rPr lang="en-US" sz="1800" b="0" dirty="0">
                <a:solidFill>
                  <a:schemeClr val="tx1"/>
                </a:solidFill>
                <a:latin typeface="Tahoma" charset="0"/>
              </a:rPr>
            </a:br>
            <a:r>
              <a:rPr lang="en-US" sz="1800" b="0" dirty="0">
                <a:solidFill>
                  <a:schemeClr val="tx1"/>
                </a:solidFill>
                <a:latin typeface="Tahoma" charset="0"/>
              </a:rPr>
              <a:t>testing for RF is extremely encouraging </a:t>
            </a:r>
            <a:br>
              <a:rPr lang="en-US" sz="1800" b="0" dirty="0">
                <a:solidFill>
                  <a:schemeClr val="tx1"/>
                </a:solidFill>
                <a:latin typeface="Tahoma" charset="0"/>
              </a:rPr>
            </a:br>
            <a:r>
              <a:rPr lang="en-US" sz="1800" b="0" dirty="0">
                <a:solidFill>
                  <a:schemeClr val="tx1"/>
                </a:solidFill>
                <a:latin typeface="Tahoma" charset="0"/>
              </a:rPr>
              <a:t>and underscores the need for big data.</a:t>
            </a:r>
          </a:p>
          <a:p>
            <a:pPr algn="l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ahoma" charset="0"/>
              </a:rPr>
              <a:t>Pilot PRES Experiments: </a:t>
            </a:r>
            <a:r>
              <a:rPr lang="en-US" sz="1800" b="0" dirty="0">
                <a:solidFill>
                  <a:schemeClr val="tx1"/>
                </a:solidFill>
                <a:latin typeface="Tahoma" charset="0"/>
              </a:rPr>
              <a:t>preliminary results on PRES detection are encouraging also (21% error), but sensitivity and specificity are low.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759325" y="3521075"/>
          <a:ext cx="4164014" cy="159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499"/>
                <a:gridCol w="755559"/>
                <a:gridCol w="719489"/>
                <a:gridCol w="719489"/>
                <a:gridCol w="719489"/>
                <a:gridCol w="719489"/>
              </a:tblGrid>
              <a:tr h="31908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Alg.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Setting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Closed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Open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Raw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Norm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Raw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Norm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kNN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K=3</a:t>
                      </a:r>
                      <a:endParaRPr lang="en-US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27.9%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61.5%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63.5%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49.0%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NN</a:t>
                      </a:r>
                      <a:endParaRPr lang="en-US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N=5</a:t>
                      </a:r>
                      <a:endParaRPr lang="en-US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39.4%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61.5%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64.4%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69.2%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RF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T=20</a:t>
                      </a:r>
                      <a:endParaRPr lang="en-US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0.0%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49.0%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62.5%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57.7%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27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 and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6596"/>
            <a:ext cx="8656638" cy="533132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22,000+ EEG signals online and growing</a:t>
            </a:r>
            <a:br>
              <a:rPr lang="en-US" sz="2400" b="1" dirty="0" smtClean="0"/>
            </a:br>
            <a:r>
              <a:rPr lang="en-US" sz="2400" b="1" dirty="0" smtClean="0"/>
              <a:t>(about 3,000 per year).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Approximately 2,000 EEGs from 2012 and 2013 have been resolved and prepared for </a:t>
            </a:r>
            <a:r>
              <a:rPr lang="en-US" sz="2400" b="1" dirty="0" err="1" smtClean="0"/>
              <a:t>deidentification</a:t>
            </a:r>
            <a:r>
              <a:rPr lang="en-US" sz="2400" b="1" dirty="0" smtClean="0"/>
              <a:t>/release.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Anticipated pilot release in January 2014.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Need community feedback on the value of the data and the preferred formats for the reports.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Expect additional incremental releases through 2Q’2014.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Acquired 1,400 more EEGs from the last half of </a:t>
            </a:r>
            <a:r>
              <a:rPr lang="en-US" sz="2400" b="1" dirty="0" smtClean="0"/>
              <a:t>2013 (newer </a:t>
            </a:r>
            <a:r>
              <a:rPr lang="en-US" sz="2400" b="1" smtClean="0"/>
              <a:t>data </a:t>
            </a:r>
            <a:r>
              <a:rPr lang="en-US" sz="2400" b="1" smtClean="0"/>
              <a:t>can </a:t>
            </a:r>
            <a:r>
              <a:rPr lang="en-US" sz="2400" b="1" dirty="0" smtClean="0"/>
              <a:t>be processed much faster).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595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Recovering the EEG signal data was challenging due to software incompatibilities and media problems.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Recovering the EEG reports is proving to be challenging and involves five different sources of material and several generations of formats.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Dealing with the channel selection issues will be a challenge (common to ignore channel labels and deal with each channel independently).</a:t>
            </a:r>
          </a:p>
        </p:txBody>
      </p:sp>
    </p:spTree>
    <p:extLst>
      <p:ext uri="{BB962C8B-B14F-4D97-AF65-F5344CB8AC3E}">
        <p14:creationId xmlns:p14="http://schemas.microsoft.com/office/powerpoint/2010/main" val="428082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 and Dissemination </a:t>
            </a:r>
            <a:r>
              <a:rPr lang="en-US" dirty="0"/>
              <a:t>A</a:t>
            </a:r>
            <a:r>
              <a:rPr lang="en-US" dirty="0" smtClean="0"/>
              <a:t>ctivities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Publications </a:t>
            </a:r>
          </a:p>
          <a:p>
            <a:pPr marL="460375" indent="-239713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b="1" dirty="0"/>
              <a:t>Harati, A., Choi, S. I., </a:t>
            </a:r>
            <a:r>
              <a:rPr lang="en-US" b="1" dirty="0" err="1"/>
              <a:t>Tabrizi</a:t>
            </a:r>
            <a:r>
              <a:rPr lang="en-US" b="1" dirty="0"/>
              <a:t>, M., Obeid, I., Jacobson, M., &amp; Picone, J. (2013). The Temple University Hospital EEG Corpus. </a:t>
            </a:r>
            <a:r>
              <a:rPr lang="en-US" b="1" i="1" dirty="0"/>
              <a:t>Proceedings of the IEEE Global Conference on Signal and Information </a:t>
            </a:r>
            <a:r>
              <a:rPr lang="en-US" b="1" i="1" dirty="0" smtClean="0"/>
              <a:t>Processing</a:t>
            </a:r>
            <a:r>
              <a:rPr lang="en-US" b="1" dirty="0" smtClean="0"/>
              <a:t>. Austin</a:t>
            </a:r>
            <a:r>
              <a:rPr lang="en-US" b="1" dirty="0"/>
              <a:t>, Texas, USA</a:t>
            </a:r>
            <a:r>
              <a:rPr lang="en-US" b="1" dirty="0" smtClean="0"/>
              <a:t>.</a:t>
            </a:r>
          </a:p>
          <a:p>
            <a:pPr marL="460375" indent="-239713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b="1" dirty="0"/>
              <a:t>Ward, C., Obeid, I., Picone, J., &amp; Jacobson, M. (2013). Leveraging Big Data Resources for Automatic Interpretation of EEGs. </a:t>
            </a:r>
            <a:r>
              <a:rPr lang="en-US" b="1" i="1" dirty="0"/>
              <a:t>Proceedings of the IEEE Signal Processing in Medicine and Biology </a:t>
            </a:r>
            <a:r>
              <a:rPr lang="en-US" b="1" i="1" dirty="0" smtClean="0"/>
              <a:t>Symposium</a:t>
            </a:r>
            <a:r>
              <a:rPr lang="en-US" b="1" dirty="0" smtClean="0"/>
              <a:t>. New </a:t>
            </a:r>
            <a:r>
              <a:rPr lang="en-US" b="1" dirty="0"/>
              <a:t>York City, New York, USA</a:t>
            </a:r>
            <a:r>
              <a:rPr lang="en-US" b="1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Related Dissemination Activities</a:t>
            </a:r>
          </a:p>
          <a:p>
            <a:pPr marL="460375" indent="-239713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b="1" dirty="0"/>
              <a:t>Advancing Neural Engineering Through Big Data, 1st IEEE Global Conference on Signal and Information Processing, Austin, Texas, December 4, </a:t>
            </a:r>
            <a:r>
              <a:rPr lang="en-US" b="1" dirty="0" smtClean="0"/>
              <a:t>2013 (NSF-Funded).</a:t>
            </a:r>
            <a:endParaRPr lang="en-US" b="1" dirty="0"/>
          </a:p>
          <a:p>
            <a:pPr marL="460375" indent="-239713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b="1" dirty="0"/>
              <a:t>IEEE Signal Processing in Medicine and Biology, Temple University, Philadelphia, Pennsylvania, December 6, </a:t>
            </a:r>
            <a:r>
              <a:rPr lang="en-US" b="1" dirty="0" smtClean="0"/>
              <a:t>2014 (NSF-Funded).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251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Additional Publicly Released </a:t>
            </a:r>
            <a:r>
              <a:rPr lang="en-US" dirty="0" smtClean="0"/>
              <a:t>Background Slides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920750" indent="-460375">
              <a:spcBef>
                <a:spcPts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en-US" sz="2400" b="1" dirty="0" smtClean="0">
                <a:ea typeface="+mj-ea"/>
                <a:hlinkClick r:id="rId3" action="ppaction://hlinksldjump"/>
              </a:rPr>
              <a:t>The </a:t>
            </a:r>
            <a:r>
              <a:rPr lang="en-US" sz="2400" b="1" dirty="0">
                <a:ea typeface="+mj-ea"/>
                <a:hlinkClick r:id="rId3" action="ppaction://hlinksldjump"/>
              </a:rPr>
              <a:t>Temple University Hospital EEG Corpus</a:t>
            </a:r>
            <a:endParaRPr lang="en-US" sz="2400" b="1" dirty="0">
              <a:ea typeface="+mj-ea"/>
            </a:endParaRPr>
          </a:p>
          <a:p>
            <a:pPr marL="920750" indent="-460375">
              <a:spcBef>
                <a:spcPts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en-US" sz="2400" b="1" dirty="0">
                <a:ea typeface="+mj-ea"/>
                <a:hlinkClick r:id="rId4" action="ppaction://hlinksldjump"/>
              </a:rPr>
              <a:t>The NEDC Community Survey</a:t>
            </a:r>
            <a:endParaRPr lang="en-US" sz="2400" b="1" dirty="0">
              <a:ea typeface="+mj-ea"/>
            </a:endParaRPr>
          </a:p>
          <a:p>
            <a:pPr marL="920750" indent="-460375">
              <a:spcBef>
                <a:spcPts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en-US" sz="2400" b="1" dirty="0">
                <a:ea typeface="+mj-ea"/>
                <a:hlinkClick r:id="rId5" action="ppaction://hlinksldjump"/>
              </a:rPr>
              <a:t>The Neural Engineering Data Consortium</a:t>
            </a:r>
            <a:endParaRPr lang="en-US" sz="2400" b="1" dirty="0">
              <a:ea typeface="+mj-ea"/>
            </a:endParaRPr>
          </a:p>
          <a:p>
            <a:pPr marL="920750" indent="-460375">
              <a:spcBef>
                <a:spcPts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en-US" sz="2400" b="1" dirty="0">
                <a:ea typeface="+mj-ea"/>
                <a:hlinkClick r:id="rId6" action="ppaction://hlinksldjump"/>
              </a:rPr>
              <a:t>Automatic Interpretation of EEGs</a:t>
            </a:r>
            <a:endParaRPr lang="en-US" sz="2400" b="1" dirty="0">
              <a:ea typeface="+mj-e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775" y="4159250"/>
            <a:ext cx="2106613" cy="236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676775" y="4184650"/>
            <a:ext cx="4137025" cy="48895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1270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8371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6" r="5309" b="2000"/>
          <a:stretch>
            <a:fillRect/>
          </a:stretch>
        </p:blipFill>
        <p:spPr bwMode="auto">
          <a:xfrm>
            <a:off x="7596188" y="219075"/>
            <a:ext cx="1265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800" smtClean="0">
                <a:solidFill>
                  <a:srgbClr val="892034"/>
                </a:solidFill>
                <a:latin typeface="Calibri" charset="0"/>
              </a:rPr>
              <a:t>The Temple University Hospital EEG Corpus</a:t>
            </a:r>
            <a:r>
              <a:rPr lang="en-US" sz="2800" smtClean="0">
                <a:latin typeface="Calibri" charset="0"/>
              </a:rPr>
              <a:t/>
            </a:r>
            <a:br>
              <a:rPr lang="en-US" sz="28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mtClean="0">
                <a:solidFill>
                  <a:srgbClr val="333399"/>
                </a:solidFill>
                <a:latin typeface="Calibri" charset="0"/>
              </a:rPr>
              <a:t>Synopsis:</a:t>
            </a:r>
            <a:r>
              <a:rPr lang="en-US" smtClean="0">
                <a:latin typeface="Calibri" charset="0"/>
              </a:rPr>
              <a:t> </a:t>
            </a:r>
            <a:r>
              <a:rPr lang="en-US" smtClean="0">
                <a:solidFill>
                  <a:srgbClr val="892034"/>
                </a:solidFill>
                <a:latin typeface="Calibri" charset="0"/>
              </a:rPr>
              <a:t>The world’s largest publicly available EEG corpus consisting of 20,000+ EEGs collected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from 15,000 patients, collected over 12 years. Includes physician’s diagnoses and patient medical 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histories. Number of channels varies from 24 to 36. Signal data distributed in an EDF format.</a:t>
            </a:r>
            <a:endParaRPr lang="en-US" smtClean="0">
              <a:latin typeface="Calibri" charset="0"/>
              <a:cs typeface="Times New Roman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5720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160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Impact: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Sufficient data to support application of state of the art machine learning algorithms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Patient medical histories, particularly drug treatments, supports statistical analysis of correlations between signals and treatments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Historical archive also supports investigation of EEG changes over time for a given patient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Enables the development of real-time monitoring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28600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1200" b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160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Database Overview: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21,000+ EEGs collected at Temple University Hospital from 2002 to 2013 (an ongoing process)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Recordings vary from 24 to 36 channels of signal data sampled at 250 Hz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Patients range in age from 18 to 90 with an average of 1.4 EEGs per patient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Data includes a test report generated by a technician, an impedance report and a physician’s report; data from 2009 forward inlcudes ICD-9 codes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A total of 1.8 TBytes of data</a:t>
            </a:r>
          </a:p>
        </p:txBody>
      </p:sp>
      <p:sp>
        <p:nvSpPr>
          <p:cNvPr id="58375" name="Rectangle 5"/>
          <p:cNvSpPr>
            <a:spLocks noChangeArrowheads="1"/>
          </p:cNvSpPr>
          <p:nvPr/>
        </p:nvSpPr>
        <p:spPr bwMode="auto">
          <a:xfrm>
            <a:off x="2286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/>
        </p:blipFill>
        <p:spPr bwMode="auto">
          <a:xfrm>
            <a:off x="2438400" y="2057400"/>
            <a:ext cx="1908175" cy="173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676775" y="4673600"/>
            <a:ext cx="4137025" cy="639763"/>
          </a:xfrm>
          <a:prstGeom prst="rect">
            <a:avLst/>
          </a:prstGeom>
          <a:solidFill>
            <a:srgbClr val="8B8B8B">
              <a:alpha val="20000"/>
            </a:srgbClr>
          </a:solidFill>
          <a:ln w="1270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76775" y="5313363"/>
            <a:ext cx="4137025" cy="1209675"/>
          </a:xfrm>
          <a:prstGeom prst="rect">
            <a:avLst/>
          </a:prstGeom>
          <a:solidFill>
            <a:srgbClr val="2C2C2C">
              <a:alpha val="20000"/>
            </a:srgbClr>
          </a:solidFill>
          <a:ln w="1270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380" name="TextBox 5"/>
          <p:cNvSpPr txBox="1">
            <a:spLocks noChangeArrowheads="1"/>
          </p:cNvSpPr>
          <p:nvPr/>
        </p:nvSpPr>
        <p:spPr bwMode="auto">
          <a:xfrm>
            <a:off x="6858000" y="4241800"/>
            <a:ext cx="19558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9063" indent="-1190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l" eaLnBrk="1" hangingPunct="1">
              <a:spcAft>
                <a:spcPts val="1000"/>
              </a:spcAft>
              <a:buFontTx/>
              <a:buChar char="•"/>
            </a:pPr>
            <a:r>
              <a:rPr lang="en-US" sz="1200" smtClean="0">
                <a:cs typeface="ＭＳ Ｐゴシック" charset="0"/>
              </a:rPr>
              <a:t>Personal information</a:t>
            </a:r>
            <a:br>
              <a:rPr lang="en-US" sz="1200" smtClean="0">
                <a:cs typeface="ＭＳ Ｐゴシック" charset="0"/>
              </a:rPr>
            </a:br>
            <a:r>
              <a:rPr lang="en-US" sz="1200" smtClean="0">
                <a:cs typeface="ＭＳ Ｐゴシック" charset="0"/>
              </a:rPr>
              <a:t>has been redacted</a:t>
            </a:r>
          </a:p>
          <a:p>
            <a:pPr lvl="1" algn="l" eaLnBrk="1" hangingPunct="1">
              <a:spcAft>
                <a:spcPts val="2400"/>
              </a:spcAft>
              <a:buFontTx/>
              <a:buChar char="•"/>
            </a:pPr>
            <a:r>
              <a:rPr lang="en-US" sz="1200" smtClean="0">
                <a:cs typeface="ＭＳ Ｐゴシック" charset="0"/>
              </a:rPr>
              <a:t>Clinical history and medication history are included</a:t>
            </a:r>
          </a:p>
          <a:p>
            <a:pPr lvl="1" algn="l" eaLnBrk="1" hangingPunct="1">
              <a:spcAft>
                <a:spcPts val="1200"/>
              </a:spcAft>
              <a:buFontTx/>
              <a:buChar char="•"/>
            </a:pPr>
            <a:r>
              <a:rPr lang="en-US" sz="1200" smtClean="0">
                <a:cs typeface="ＭＳ Ｐゴシック" charset="0"/>
              </a:rPr>
              <a:t>Physician notes are captured in three fields: description,  impression and correlation fields.</a:t>
            </a:r>
          </a:p>
        </p:txBody>
      </p:sp>
      <p:pic>
        <p:nvPicPr>
          <p:cNvPr id="30" name="Picture 29" descr="Eeg_Machine.jpg"/>
          <p:cNvPicPr>
            <a:picLocks noChangeAspect="1"/>
          </p:cNvPicPr>
          <p:nvPr/>
        </p:nvPicPr>
        <p:blipFill rotWithShape="1">
          <a:blip r:embed="rId5"/>
          <a:srcRect l="4068" t="5946" b="4778"/>
          <a:stretch/>
        </p:blipFill>
        <p:spPr>
          <a:xfrm>
            <a:off x="548842" y="2057400"/>
            <a:ext cx="1514757" cy="1879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stA="51000" endPos="20000" dist="63500" dir="5400000" sy="-100000" algn="bl" rotWithShape="0"/>
          </a:effectLst>
          <a:scene3d>
            <a:camera prst="orthographicFront">
              <a:rot lat="1800006" lon="21599991" rev="299984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373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95325"/>
            <a:ext cx="8670925" cy="562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28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800" smtClean="0">
                <a:solidFill>
                  <a:srgbClr val="892034"/>
                </a:solidFill>
                <a:latin typeface="Calibri" charset="0"/>
              </a:rPr>
              <a:t>The Neural Engineering Data Consortium</a:t>
            </a:r>
            <a:r>
              <a:rPr lang="en-US" sz="2800" smtClean="0">
                <a:latin typeface="Calibri" charset="0"/>
              </a:rPr>
              <a:t/>
            </a:r>
            <a:br>
              <a:rPr lang="en-US" sz="28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mtClean="0">
                <a:solidFill>
                  <a:srgbClr val="333399"/>
                </a:solidFill>
                <a:latin typeface="Calibri" charset="0"/>
              </a:rPr>
              <a:t>Mission:</a:t>
            </a:r>
            <a:r>
              <a:rPr lang="en-US" smtClean="0">
                <a:latin typeface="Calibri" charset="0"/>
              </a:rPr>
              <a:t> </a:t>
            </a:r>
            <a:r>
              <a:rPr lang="en-US" smtClean="0">
                <a:solidFill>
                  <a:srgbClr val="892034"/>
                </a:solidFill>
                <a:latin typeface="Calibri" charset="0"/>
              </a:rPr>
              <a:t>To focus the research community on a progression of research questions and to 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generate massive data sets used to address those questions. To broaden participation by making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data available to research groups who have significant expertise but lack capacity for data generation. </a:t>
            </a:r>
          </a:p>
        </p:txBody>
      </p:sp>
      <p:sp>
        <p:nvSpPr>
          <p:cNvPr id="61442" name="Rectangle 5"/>
          <p:cNvSpPr>
            <a:spLocks noChangeArrowheads="1"/>
          </p:cNvSpPr>
          <p:nvPr/>
        </p:nvSpPr>
        <p:spPr bwMode="auto">
          <a:xfrm>
            <a:off x="45720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160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Impact: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Big data resources enables application of state of the art machine-learning algorithms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A common evaluation paradigm ensures consistent progress towards long-term research goals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Publicly available data and performance baselines eliminate specious claims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Technology can leverage advances in data collection to produce more robust solutions</a:t>
            </a:r>
          </a:p>
        </p:txBody>
      </p:sp>
      <p:sp>
        <p:nvSpPr>
          <p:cNvPr id="61443" name="Rectangle 6"/>
          <p:cNvSpPr>
            <a:spLocks noChangeArrowheads="1"/>
          </p:cNvSpPr>
          <p:nvPr/>
        </p:nvSpPr>
        <p:spPr bwMode="auto">
          <a:xfrm>
            <a:off x="228600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1200" b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160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Expertise: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Experimental design and instrumentation of bioengineering-related data collection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Signal processing and noise reduction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Preprocessing and preparation of data for distribution and research experimentation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Automatic labeling, alignment and sorting of data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Metadata extraction for enhancing machine learning applications for the data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Statistical modeling, mining and automated interpretation of big data</a:t>
            </a:r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2286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sz="1200" smtClean="0">
                <a:solidFill>
                  <a:srgbClr val="892034"/>
                </a:solidFill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614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6" r="5309" b="2000"/>
          <a:stretch>
            <a:fillRect/>
          </a:stretch>
        </p:blipFill>
        <p:spPr bwMode="auto">
          <a:xfrm>
            <a:off x="7594600" y="211138"/>
            <a:ext cx="126523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"/>
          <a:stretch/>
        </p:blipFill>
        <p:spPr>
          <a:xfrm>
            <a:off x="336550" y="1966913"/>
            <a:ext cx="1182688" cy="1528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00" y="2119313"/>
            <a:ext cx="1036638" cy="1497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613" y="2479675"/>
            <a:ext cx="1073150" cy="139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3" y="4198938"/>
            <a:ext cx="3140075" cy="203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51" name="Rectangle 5"/>
          <p:cNvSpPr>
            <a:spLocks noChangeArrowheads="1"/>
          </p:cNvSpPr>
          <p:nvPr/>
        </p:nvSpPr>
        <p:spPr bwMode="auto">
          <a:xfrm>
            <a:off x="4570413" y="6335713"/>
            <a:ext cx="4343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lvl="1" indent="-115888" eaLnBrk="1" hangingPunct="1">
              <a:spcAft>
                <a:spcPct val="50000"/>
              </a:spcAft>
              <a:buFontTx/>
              <a:buChar char="•"/>
            </a:pPr>
            <a:r>
              <a:rPr lang="en-US" sz="1200" smtClean="0">
                <a:solidFill>
                  <a:srgbClr val="892034"/>
                </a:solidFill>
                <a:ea typeface="ＭＳ Ｐゴシック" charset="0"/>
                <a:cs typeface="ＭＳ Ｐゴシック" charset="0"/>
              </a:rPr>
              <a:t>To learn more, visit </a:t>
            </a:r>
            <a:r>
              <a:rPr lang="en-US" sz="1200" smtClean="0">
                <a:solidFill>
                  <a:srgbClr val="892034"/>
                </a:solidFill>
                <a:ea typeface="ＭＳ Ｐゴシック" charset="0"/>
                <a:cs typeface="ＭＳ Ｐゴシック" charset="0"/>
                <a:hlinkClick r:id="rId6"/>
              </a:rPr>
              <a:t>www.nedcdata.org</a:t>
            </a: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9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800" smtClean="0">
                <a:solidFill>
                  <a:srgbClr val="892034"/>
                </a:solidFill>
                <a:latin typeface="Calibri" charset="0"/>
              </a:rPr>
              <a:t>Automated Interpretation of EEGs</a:t>
            </a:r>
            <a:r>
              <a:rPr lang="en-US" sz="2800" smtClean="0">
                <a:latin typeface="Calibri" charset="0"/>
              </a:rPr>
              <a:t/>
            </a:r>
            <a:br>
              <a:rPr lang="en-US" sz="28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mtClean="0">
                <a:solidFill>
                  <a:srgbClr val="333399"/>
                </a:solidFill>
                <a:latin typeface="Calibri" charset="0"/>
              </a:rPr>
              <a:t>Goals:</a:t>
            </a:r>
            <a:r>
              <a:rPr lang="en-US" smtClean="0">
                <a:latin typeface="Calibri" charset="0"/>
              </a:rPr>
              <a:t> </a:t>
            </a:r>
            <a:r>
              <a:rPr lang="en-US" smtClean="0">
                <a:solidFill>
                  <a:srgbClr val="892034"/>
                </a:solidFill>
                <a:latin typeface="Calibri" charset="0"/>
              </a:rPr>
              <a:t>(1) To assist healthcare professionals in interpreting electroencephalography (EEG) tests,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thereby improving the quality and efficiency of a physician’s diagnostic capabilities; (2) Provide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a real-time alerting capability that addresses a critical gap in long-term monitoring technology.</a:t>
            </a:r>
          </a:p>
        </p:txBody>
      </p:sp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45720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160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Impact:</a:t>
            </a:r>
          </a:p>
          <a:p>
            <a:pPr marL="171450" lvl="1" indent="-119063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Patients and technicians will receive immediate feedback rather than waiting days or weeks for results</a:t>
            </a:r>
          </a:p>
          <a:p>
            <a:pPr marL="171450" lvl="1" indent="-119063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Physicians receive decision-making support that reduces their time spent interpreting EEGs</a:t>
            </a:r>
          </a:p>
          <a:p>
            <a:pPr marL="171450" lvl="1" indent="-119063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Medical students can be trained with the system and use search tools make it easy to view patient histories and comparable conditions in other patients</a:t>
            </a:r>
          </a:p>
          <a:p>
            <a:pPr marL="171450" lvl="1" indent="-119063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Uniform diagnostic techniques can be developed</a:t>
            </a:r>
          </a:p>
        </p:txBody>
      </p:sp>
      <p:sp>
        <p:nvSpPr>
          <p:cNvPr id="62467" name="Rectangle 6"/>
          <p:cNvSpPr>
            <a:spLocks noChangeArrowheads="1"/>
          </p:cNvSpPr>
          <p:nvPr/>
        </p:nvSpPr>
        <p:spPr bwMode="auto">
          <a:xfrm>
            <a:off x="228600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600"/>
              </a:spcAft>
            </a:pPr>
            <a:r>
              <a:rPr lang="en-US" sz="1200" b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1600" smtClean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Milestones: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Develop an enhanced set of features based on temporal and spectral measures (1Q’2014)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Statistical modeling of time-varying data sources in bioengineering using deep learning (2Q’2014)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Label events at an accuracy of 95% measured on the held-out data from the TUH EEG Corpus (3Q’2014)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Predict diagnoses with an F-score (a weighted average of precision and recall) of 0.95 (4Q’2014)</a:t>
            </a:r>
          </a:p>
          <a:p>
            <a:pPr marL="230188" lvl="1" indent="-115888" algn="l" eaLnBrk="1" hangingPunct="1">
              <a:spcAft>
                <a:spcPts val="600"/>
              </a:spcAft>
              <a:buFontTx/>
              <a:buChar char="•"/>
            </a:pPr>
            <a:r>
              <a:rPr lang="en-US" sz="1200" smtClean="0">
                <a:ea typeface="ＭＳ Ｐゴシック" charset="0"/>
                <a:cs typeface="ＭＳ Ｐゴシック" charset="0"/>
              </a:rPr>
              <a:t>Demonstrate a clinically-relevant system and assess the impact on physician workflow (4Q’2014)</a:t>
            </a: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2286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62470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6" r="5309" b="2000"/>
          <a:stretch>
            <a:fillRect/>
          </a:stretch>
        </p:blipFill>
        <p:spPr bwMode="auto">
          <a:xfrm>
            <a:off x="7597775" y="219075"/>
            <a:ext cx="126523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Screen Shot 2013-07-09 at 12.27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" y="2062163"/>
            <a:ext cx="1912937" cy="86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3" y="2965450"/>
            <a:ext cx="1912937" cy="91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0525" y="2073275"/>
            <a:ext cx="984250" cy="120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375" y="2884488"/>
            <a:ext cx="866775" cy="97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475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endParaRPr lang="en-US" sz="1200" smtClean="0">
              <a:solidFill>
                <a:srgbClr val="892034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0438" y="4192588"/>
            <a:ext cx="3946525" cy="234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898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 and Approach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6596"/>
            <a:ext cx="8688388" cy="5331322"/>
          </a:xfrm>
        </p:spPr>
        <p:txBody>
          <a:bodyPr lIns="0" tIns="0" rIns="0" bIns="0"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Goal: Release 20,000+ clinical EEG recordings from Temple University Hospital (2002-2013)</a:t>
            </a:r>
          </a:p>
          <a:p>
            <a:pPr marL="563562" indent="-342900">
              <a:spcBef>
                <a:spcPts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en-US" b="1" dirty="0" smtClean="0"/>
              <a:t>Includes physician EEG reports and patient medical histories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Three tasks:</a:t>
            </a:r>
          </a:p>
          <a:p>
            <a:pPr marL="563562" indent="-342900">
              <a:spcBef>
                <a:spcPts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en-US" b="1" dirty="0"/>
              <a:t>Software </a:t>
            </a:r>
            <a:r>
              <a:rPr lang="en-US" b="1" dirty="0" smtClean="0"/>
              <a:t>Infrastructure and Development:</a:t>
            </a:r>
          </a:p>
          <a:p>
            <a:pPr marL="747713" indent="-239713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b="1" dirty="0"/>
              <a:t>convert data from proprietary formats to an open standard (EDF)</a:t>
            </a:r>
          </a:p>
          <a:p>
            <a:pPr marL="563562" indent="-342900">
              <a:spcBef>
                <a:spcPts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en-US" b="1" dirty="0" smtClean="0"/>
              <a:t>Data Capture:</a:t>
            </a:r>
          </a:p>
          <a:p>
            <a:pPr marL="747713" indent="-239713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b="1" dirty="0"/>
              <a:t>copy files from 1500+ CDs and DVDs</a:t>
            </a:r>
          </a:p>
          <a:p>
            <a:pPr marL="563562" indent="-342900">
              <a:spcBef>
                <a:spcPts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en-US" b="1" dirty="0" smtClean="0"/>
              <a:t>Release Generation:</a:t>
            </a:r>
          </a:p>
          <a:p>
            <a:pPr marL="747713" indent="-239713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b="1" dirty="0"/>
              <a:t>D</a:t>
            </a:r>
            <a:r>
              <a:rPr lang="en-US" b="1" dirty="0" smtClean="0"/>
              <a:t>eidentify data</a:t>
            </a:r>
          </a:p>
          <a:p>
            <a:pPr marL="747713" indent="-239713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b="1" dirty="0" smtClean="0"/>
              <a:t>Resolve physician reports and EEGs</a:t>
            </a:r>
          </a:p>
          <a:p>
            <a:pPr marL="747713" indent="-239713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b="1" dirty="0" smtClean="0"/>
              <a:t>Clean up data</a:t>
            </a:r>
          </a:p>
          <a:p>
            <a:pPr marL="563562" indent="-342900">
              <a:spcBef>
                <a:spcPts val="0"/>
              </a:spcBef>
              <a:spcAft>
                <a:spcPts val="1200"/>
              </a:spcAft>
              <a:buFont typeface="Wingdings" charset="2"/>
              <a:buChar char="Ø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000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Clinical Process 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8225" y="3262313"/>
            <a:ext cx="2570163" cy="2884487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EEG_Research_with_child_tex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" r="31934"/>
          <a:stretch/>
        </p:blipFill>
        <p:spPr>
          <a:xfrm>
            <a:off x="319088" y="1270000"/>
            <a:ext cx="1360487" cy="1447800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048000" y="1160463"/>
            <a:ext cx="5122863" cy="1600200"/>
            <a:chOff x="6721799" y="173038"/>
            <a:chExt cx="5122997" cy="1600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21799" y="173038"/>
              <a:ext cx="3330662" cy="1600200"/>
            </a:xfrm>
            <a:prstGeom prst="rect">
              <a:avLst/>
            </a:prstGeom>
            <a:ln w="25400">
              <a:solidFill>
                <a:srgbClr val="CD1E26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65161" y="173038"/>
              <a:ext cx="1779635" cy="1600200"/>
            </a:xfrm>
            <a:prstGeom prst="rect">
              <a:avLst/>
            </a:prstGeom>
            <a:ln w="25400">
              <a:solidFill>
                <a:srgbClr val="CD1E26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Rectangle 3"/>
          <p:cNvSpPr txBox="1">
            <a:spLocks/>
          </p:cNvSpPr>
          <p:nvPr/>
        </p:nvSpPr>
        <p:spPr bwMode="auto">
          <a:xfrm>
            <a:off x="430213" y="3246438"/>
            <a:ext cx="39592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l"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 technician administers a 30−minute recording session.</a:t>
            </a:r>
          </a:p>
          <a:p>
            <a:pPr lvl="1" algn="l"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An EEG specialist (neurologist) interprets the EEG.</a:t>
            </a:r>
          </a:p>
          <a:p>
            <a:pPr lvl="1" algn="l"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An EEG report is generated with the diagnosis.</a:t>
            </a:r>
          </a:p>
          <a:p>
            <a:pPr lvl="1" algn="l"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Patient is billed once the report is coded and signed off.</a:t>
            </a:r>
          </a:p>
        </p:txBody>
      </p:sp>
      <p:sp>
        <p:nvSpPr>
          <p:cNvPr id="13" name="Right Arrow 12"/>
          <p:cNvSpPr>
            <a:spLocks noChangeAspect="1"/>
          </p:cNvSpPr>
          <p:nvPr/>
        </p:nvSpPr>
        <p:spPr>
          <a:xfrm>
            <a:off x="2128838" y="1762125"/>
            <a:ext cx="457200" cy="457200"/>
          </a:xfrm>
          <a:prstGeom prst="rightArrow">
            <a:avLst/>
          </a:prstGeom>
          <a:solidFill>
            <a:srgbClr val="D4322B"/>
          </a:solidFill>
          <a:ln>
            <a:solidFill>
              <a:srgbClr val="CD1E26"/>
            </a:solidFill>
          </a:ln>
          <a:effectLst>
            <a:outerShdw blurRad="292100" dist="139700" dir="2700000" rotWithShape="0">
              <a:srgbClr val="333333">
                <a:alpha val="9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Bent Arrow 13"/>
          <p:cNvSpPr/>
          <p:nvPr/>
        </p:nvSpPr>
        <p:spPr>
          <a:xfrm flipV="1">
            <a:off x="4627563" y="3070225"/>
            <a:ext cx="1208087" cy="1116013"/>
          </a:xfrm>
          <a:prstGeom prst="bentArrow">
            <a:avLst/>
          </a:prstGeom>
          <a:solidFill>
            <a:srgbClr val="D4322B"/>
          </a:solidFill>
          <a:ln>
            <a:solidFill>
              <a:srgbClr val="CD1E26"/>
            </a:solidFill>
          </a:ln>
          <a:effectLst>
            <a:outerShdw blurRad="292100" dist="139700" dir="2700000" rotWithShape="0">
              <a:srgbClr val="333333">
                <a:alpha val="9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7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4"/>
          <p:cNvSpPr>
            <a:spLocks noGrp="1"/>
          </p:cNvSpPr>
          <p:nvPr>
            <p:ph type="title"/>
          </p:nvPr>
        </p:nvSpPr>
        <p:spPr>
          <a:xfrm>
            <a:off x="1163638" y="0"/>
            <a:ext cx="7980362" cy="923925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Task 1: Software and Infrastructure Development</a:t>
            </a:r>
          </a:p>
        </p:txBody>
      </p:sp>
      <p:sp>
        <p:nvSpPr>
          <p:cNvPr id="13315" name="Content Placeholder 1"/>
          <p:cNvSpPr>
            <a:spLocks noGrp="1"/>
          </p:cNvSpPr>
          <p:nvPr>
            <p:ph idx="1"/>
          </p:nvPr>
        </p:nvSpPr>
        <p:spPr>
          <a:xfrm>
            <a:off x="225424" y="1120775"/>
            <a:ext cx="5706223" cy="2076637"/>
          </a:xfr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b="1" dirty="0" smtClean="0">
                <a:latin typeface="Tahoma" charset="0"/>
                <a:cs typeface="Tahoma" charset="0"/>
              </a:rPr>
              <a:t>Major Tasks: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latin typeface="Tahoma" charset="0"/>
                <a:cs typeface="Tahoma" charset="0"/>
              </a:rPr>
              <a:t>Inventory the data (EEGs and physician reports)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latin typeface="Tahoma" charset="0"/>
                <a:cs typeface="Tahoma" charset="0"/>
              </a:rPr>
              <a:t>Develop a process to convert data to an open format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latin typeface="Tahoma" charset="0"/>
                <a:cs typeface="Tahoma" charset="0"/>
              </a:rPr>
              <a:t>Develop a process to deidentify the data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latin typeface="Tahoma" charset="0"/>
                <a:cs typeface="Tahoma" charset="0"/>
              </a:rPr>
              <a:t>Gain necessary system accesses to the source forms of the reports</a:t>
            </a:r>
            <a:endParaRPr lang="en-US" dirty="0">
              <a:latin typeface="Tahoma" charset="0"/>
              <a:cs typeface="Tahoma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/>
        </p:blipFill>
        <p:spPr bwMode="auto">
          <a:xfrm>
            <a:off x="6125881" y="1200150"/>
            <a:ext cx="2786343" cy="1683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25425" y="3257176"/>
            <a:ext cx="8610600" cy="316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0" indent="0" eaLnBrk="0" hangingPunc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tx1"/>
                </a:solidFill>
                <a:latin typeface="Tahoma" charset="0"/>
                <a:cs typeface="Tahoma" charset="0"/>
              </a:defRPr>
            </a:lvl1pPr>
            <a:lvl2pPr marL="395288" indent="-1714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eaLnBrk="0" hangingPunct="0">
              <a:spcBef>
                <a:spcPct val="20000"/>
              </a:spcBef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en-US" sz="1800" dirty="0" smtClean="0"/>
              <a:t>Status and Issues:</a:t>
            </a:r>
          </a:p>
          <a:p>
            <a:pPr marL="223838" indent="-223838" algn="l">
              <a:buFontTx/>
              <a:buChar char="•"/>
              <a:defRPr/>
            </a:pPr>
            <a:r>
              <a:rPr lang="en-US" sz="1800" b="0" dirty="0" smtClean="0"/>
              <a:t>Efforts to automate .e to .</a:t>
            </a:r>
            <a:r>
              <a:rPr lang="en-US" sz="1800" b="0" dirty="0" err="1" smtClean="0"/>
              <a:t>edf</a:t>
            </a:r>
            <a:r>
              <a:rPr lang="en-US" sz="1800" b="0" dirty="0" smtClean="0"/>
              <a:t> conversion failed due to incompatibilities between Nicolet’s </a:t>
            </a:r>
            <a:r>
              <a:rPr lang="en-US" sz="1800" b="0" dirty="0" err="1" smtClean="0"/>
              <a:t>NicVue</a:t>
            </a:r>
            <a:r>
              <a:rPr lang="en-US" sz="1800" b="0" dirty="0" smtClean="0"/>
              <a:t> program and ‘hotkeys’ technology.</a:t>
            </a:r>
          </a:p>
          <a:p>
            <a:pPr marL="223838" indent="-223838" algn="l">
              <a:buFontTx/>
              <a:buChar char="•"/>
              <a:defRPr/>
            </a:pPr>
            <a:r>
              <a:rPr lang="en-US" sz="1800" b="0" dirty="0" smtClean="0"/>
              <a:t>Accessing physician reports required access to 5 different hospital databases and cutting through lots of red tape (e.g., it took months to get access to the primary reporting system).</a:t>
            </a:r>
          </a:p>
          <a:p>
            <a:pPr marL="223838" indent="-223838" algn="l">
              <a:buFontTx/>
              <a:buChar char="•"/>
              <a:defRPr/>
            </a:pPr>
            <a:r>
              <a:rPr lang="en-US" sz="1800" b="0" dirty="0" smtClean="0"/>
              <a:t>No automated methods for pulling reports from the back-end database.</a:t>
            </a:r>
          </a:p>
          <a:p>
            <a:pPr marL="223838" indent="-223838" algn="l">
              <a:buFontTx/>
              <a:buChar char="•"/>
              <a:defRPr/>
            </a:pPr>
            <a:r>
              <a:rPr lang="en-US" sz="1800" b="0" dirty="0" smtClean="0"/>
              <a:t>EDF files were not “to spec” according to open source “</a:t>
            </a:r>
            <a:r>
              <a:rPr lang="en-US" sz="1800" b="0" dirty="0" err="1" smtClean="0"/>
              <a:t>EDFlib</a:t>
            </a:r>
            <a:r>
              <a:rPr lang="en-US" sz="1800" b="0" dirty="0" smtClean="0"/>
              <a:t>” so additional EDF conversion software had to be written.</a:t>
            </a:r>
          </a:p>
          <a:p>
            <a:pPr marL="223838" indent="-223838" algn="l">
              <a:buFontTx/>
              <a:buChar char="•"/>
              <a:defRPr/>
            </a:pPr>
            <a:r>
              <a:rPr lang="en-US" sz="1800" b="0" dirty="0" smtClean="0"/>
              <a:t>Patient information appears in EDF annotations.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53383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4"/>
          <p:cNvSpPr>
            <a:spLocks noGrp="1"/>
          </p:cNvSpPr>
          <p:nvPr>
            <p:ph type="title"/>
          </p:nvPr>
        </p:nvSpPr>
        <p:spPr>
          <a:xfrm>
            <a:off x="1163638" y="0"/>
            <a:ext cx="7980362" cy="923925"/>
          </a:xfrm>
        </p:spPr>
        <p:txBody>
          <a:bodyPr/>
          <a:lstStyle/>
          <a:p>
            <a:r>
              <a:rPr lang="en-US">
                <a:latin typeface="Tahoma" charset="0"/>
              </a:rPr>
              <a:t>Task 2: Data Capture</a:t>
            </a:r>
          </a:p>
        </p:txBody>
      </p:sp>
      <p:sp>
        <p:nvSpPr>
          <p:cNvPr id="16387" name="Content Placeholder 1"/>
          <p:cNvSpPr>
            <a:spLocks noGrp="1"/>
          </p:cNvSpPr>
          <p:nvPr>
            <p:ph idx="1"/>
          </p:nvPr>
        </p:nvSpPr>
        <p:spPr>
          <a:xfrm>
            <a:off x="225425" y="1146175"/>
            <a:ext cx="8715375" cy="5332413"/>
          </a:xfr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b="1" dirty="0">
                <a:latin typeface="Tahoma" charset="0"/>
                <a:cs typeface="Tahoma" charset="0"/>
              </a:rPr>
              <a:t>Major Tasks: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latin typeface="Tahoma" charset="0"/>
                <a:cs typeface="Tahoma" charset="0"/>
              </a:rPr>
              <a:t>Copy data from media to disk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latin typeface="Tahoma" charset="0"/>
                <a:cs typeface="Tahoma" charset="0"/>
              </a:rPr>
              <a:t>Convert EEG files to EDF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latin typeface="Tahoma" charset="0"/>
                <a:cs typeface="Tahoma" charset="0"/>
              </a:rPr>
              <a:t>Capture Physician Reports</a:t>
            </a:r>
          </a:p>
          <a:p>
            <a:pPr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 smtClean="0">
                <a:latin typeface="Tahoma" charset="0"/>
                <a:cs typeface="Tahoma" charset="0"/>
              </a:rPr>
              <a:t>Label Generation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b="1" dirty="0" smtClean="0">
                <a:latin typeface="Tahoma" charset="0"/>
                <a:cs typeface="Tahoma" charset="0"/>
              </a:rPr>
              <a:t>Status and Issues:</a:t>
            </a:r>
            <a:endParaRPr lang="en-US" b="1" dirty="0"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latin typeface="Tahoma" charset="0"/>
                <a:cs typeface="Tahoma" charset="0"/>
              </a:rPr>
              <a:t>22,000+ EEG sessions have been captured from 1570+ CDs/DVDs.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latin typeface="Tahoma" charset="0"/>
                <a:cs typeface="Tahoma" charset="0"/>
              </a:rPr>
              <a:t>Approximately 15% of the media were defective and needed multiple reads or some form of repair.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latin typeface="Tahoma" charset="0"/>
                <a:cs typeface="Tahoma" charset="0"/>
              </a:rPr>
              <a:t>Raw data occupies about 2 </a:t>
            </a:r>
            <a:r>
              <a:rPr lang="en-US" dirty="0" err="1" smtClean="0">
                <a:latin typeface="Tahoma" charset="0"/>
                <a:cs typeface="Tahoma" charset="0"/>
              </a:rPr>
              <a:t>TBytes</a:t>
            </a:r>
            <a:r>
              <a:rPr lang="en-US" dirty="0" smtClean="0">
                <a:latin typeface="Tahoma" charset="0"/>
                <a:cs typeface="Tahoma" charset="0"/>
              </a:rPr>
              <a:t> of space including video files.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Tahoma" charset="0"/>
                <a:cs typeface="Tahoma" charset="0"/>
              </a:rPr>
              <a:t>Conversions </a:t>
            </a:r>
            <a:r>
              <a:rPr lang="en-US" dirty="0" smtClean="0">
                <a:latin typeface="Tahoma" charset="0"/>
                <a:cs typeface="Tahoma" charset="0"/>
              </a:rPr>
              <a:t>to EDF averaged </a:t>
            </a:r>
            <a:r>
              <a:rPr lang="en-US" dirty="0">
                <a:latin typeface="Tahoma" charset="0"/>
                <a:cs typeface="Tahoma" charset="0"/>
              </a:rPr>
              <a:t>1 file per minute with most of the time spent writing data to disk. The process generates three files: an EEG file in EDF format, an impedance report, and a test report that contains preliminary findings</a:t>
            </a:r>
            <a:r>
              <a:rPr lang="en-US" dirty="0" smtClean="0">
                <a:latin typeface="Tahoma" charset="0"/>
                <a:cs typeface="Tahoma" charset="0"/>
              </a:rPr>
              <a:t>.</a:t>
            </a:r>
          </a:p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Multiple EDF files per session due to the way physicians annotate EEGs.</a:t>
            </a:r>
            <a:endParaRPr lang="en-US" dirty="0">
              <a:latin typeface="Tahoma" charset="0"/>
              <a:cs typeface="Tahom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2046"/>
          <a:stretch/>
        </p:blipFill>
        <p:spPr>
          <a:xfrm>
            <a:off x="3660588" y="1456764"/>
            <a:ext cx="5224650" cy="1375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032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5425" y="1104900"/>
            <a:ext cx="3121399" cy="348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 smtClean="0">
                <a:latin typeface="Tahoma" charset="0"/>
                <a:cs typeface="Tahoma" charset="0"/>
              </a:rPr>
              <a:t>Number of Sessions: </a:t>
            </a:r>
            <a:r>
              <a:rPr lang="en-US" sz="1800" b="0" dirty="0" smtClean="0">
                <a:latin typeface="Tahoma" charset="0"/>
                <a:cs typeface="Tahoma" charset="0"/>
              </a:rPr>
              <a:t>22,000+</a:t>
            </a:r>
          </a:p>
          <a:p>
            <a:pPr marL="292100" indent="-2921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 smtClean="0">
                <a:latin typeface="Tahoma" charset="0"/>
                <a:cs typeface="Tahoma" charset="0"/>
              </a:rPr>
              <a:t>Number of Patients: </a:t>
            </a:r>
            <a:r>
              <a:rPr lang="en-US" sz="1800" b="0" dirty="0" smtClean="0">
                <a:latin typeface="Tahoma" charset="0"/>
                <a:cs typeface="Tahoma" charset="0"/>
              </a:rPr>
              <a:t>~15,000 (one patient has 42 EEG sessions)</a:t>
            </a:r>
          </a:p>
          <a:p>
            <a:pPr marL="292100" indent="-2921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 smtClean="0">
                <a:latin typeface="Tahoma" charset="0"/>
                <a:cs typeface="Tahoma" charset="0"/>
              </a:rPr>
              <a:t>Age: </a:t>
            </a:r>
            <a:r>
              <a:rPr lang="en-US" sz="1800" b="0" dirty="0" smtClean="0">
                <a:latin typeface="Tahoma" charset="0"/>
                <a:cs typeface="Tahoma" charset="0"/>
              </a:rPr>
              <a:t>16 years to 90+</a:t>
            </a:r>
          </a:p>
          <a:p>
            <a:pPr marL="292100" indent="-2921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 smtClean="0">
                <a:latin typeface="Tahoma" charset="0"/>
                <a:cs typeface="Tahoma" charset="0"/>
              </a:rPr>
              <a:t>Sampling: </a:t>
            </a:r>
            <a:r>
              <a:rPr lang="en-US" sz="1800" b="0" dirty="0" smtClean="0">
                <a:latin typeface="Tahoma" charset="0"/>
                <a:cs typeface="Tahoma" charset="0"/>
              </a:rPr>
              <a:t>16-bit data sampled at 250 Hz, 256 Hz or 512 Hz</a:t>
            </a:r>
          </a:p>
          <a:p>
            <a:pPr marL="292100" indent="-2921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 smtClean="0">
                <a:latin typeface="Tahoma" charset="0"/>
                <a:cs typeface="Tahoma" charset="0"/>
              </a:rPr>
              <a:t>Number of Channels:</a:t>
            </a:r>
            <a:br>
              <a:rPr lang="en-US" sz="1800" dirty="0" smtClean="0">
                <a:latin typeface="Tahoma" charset="0"/>
                <a:cs typeface="Tahoma" charset="0"/>
              </a:rPr>
            </a:br>
            <a:r>
              <a:rPr lang="en-US" sz="1800" b="0" dirty="0" smtClean="0">
                <a:latin typeface="Tahoma" charset="0"/>
                <a:cs typeface="Tahoma" charset="0"/>
              </a:rPr>
              <a:t>variable</a:t>
            </a:r>
            <a:endParaRPr lang="en-US" sz="1800" b="0" dirty="0">
              <a:latin typeface="Tahoma" charset="0"/>
              <a:cs typeface="Tahoma" charset="0"/>
            </a:endParaRPr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163638" y="0"/>
            <a:ext cx="7980362" cy="923925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Task 2: </a:t>
            </a:r>
            <a:r>
              <a:rPr lang="en-US" dirty="0" smtClean="0">
                <a:latin typeface="Tahoma" charset="0"/>
              </a:rPr>
              <a:t>TUH-EEG at a Glance</a:t>
            </a:r>
            <a:endParaRPr lang="en-US" dirty="0">
              <a:latin typeface="Tahoma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620061" y="1107888"/>
            <a:ext cx="5344645" cy="62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 smtClean="0">
                <a:latin typeface="Tahoma" charset="0"/>
                <a:cs typeface="Tahoma" charset="0"/>
              </a:rPr>
              <a:t>Number of </a:t>
            </a:r>
            <a:r>
              <a:rPr lang="en-US" sz="1800" dirty="0">
                <a:latin typeface="Tahoma" charset="0"/>
                <a:cs typeface="Tahoma" charset="0"/>
              </a:rPr>
              <a:t>C</a:t>
            </a:r>
            <a:r>
              <a:rPr lang="en-US" sz="1800" dirty="0" smtClean="0">
                <a:latin typeface="Tahoma" charset="0"/>
                <a:cs typeface="Tahoma" charset="0"/>
              </a:rPr>
              <a:t>hannels: </a:t>
            </a:r>
            <a:r>
              <a:rPr lang="en-US" sz="1800" b="0" dirty="0" smtClean="0">
                <a:latin typeface="Tahoma" charset="0"/>
                <a:cs typeface="Tahoma" charset="0"/>
              </a:rPr>
              <a:t>ranges from [28, 129] (one annotation channel per EDF file) </a:t>
            </a:r>
            <a:endParaRPr lang="en-US" sz="1800" b="0" dirty="0">
              <a:latin typeface="Tahoma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08" y="1857889"/>
            <a:ext cx="4541210" cy="3787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608108" y="5772523"/>
            <a:ext cx="5344645" cy="62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b="0" dirty="0" smtClean="0">
                <a:latin typeface="Tahoma" charset="0"/>
                <a:cs typeface="Tahoma" charset="0"/>
              </a:rPr>
              <a:t>Over 90% of the alternate channel assignments can be mapped to the 10-20 configuration.</a:t>
            </a:r>
            <a:endParaRPr lang="en-US" sz="1800" b="0" dirty="0">
              <a:latin typeface="Tahoma" charset="0"/>
              <a:cs typeface="Tahoma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58296" y="5067302"/>
            <a:ext cx="3121399" cy="819522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45720" anchor="ctr" anchorCtr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800" b="0" dirty="0">
                <a:latin typeface="Tahoma" charset="0"/>
                <a:cs typeface="Tahoma" charset="0"/>
              </a:rPr>
              <a:t>Analysis of EEG Reports will follow in January’</a:t>
            </a:r>
            <a:r>
              <a:rPr lang="en-US" sz="1800" b="0" dirty="0" smtClean="0">
                <a:latin typeface="Tahoma" charset="0"/>
                <a:cs typeface="Tahoma" charset="0"/>
              </a:rPr>
              <a:t>2014.</a:t>
            </a:r>
            <a:endParaRPr lang="en-US" sz="1800" b="0" dirty="0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2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163638" y="0"/>
            <a:ext cx="7980362" cy="923925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Task 2: </a:t>
            </a:r>
            <a:r>
              <a:rPr lang="en-US" dirty="0" smtClean="0">
                <a:latin typeface="Tahoma" charset="0"/>
              </a:rPr>
              <a:t>Physician Reports</a:t>
            </a:r>
            <a:endParaRPr lang="en-US" dirty="0">
              <a:latin typeface="Tahoma" charset="0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222250" y="1082675"/>
            <a:ext cx="4138613" cy="5332413"/>
          </a:xfrm>
        </p:spPr>
        <p:txBody>
          <a:bodyPr lIns="0" tIns="0" rIns="0" bIns="0"/>
          <a:lstStyle/>
          <a:p>
            <a:pPr marL="292100" indent="-292100">
              <a:spcBef>
                <a:spcPct val="0"/>
              </a:spcBef>
              <a:spcAft>
                <a:spcPts val="1200"/>
              </a:spcAft>
            </a:pPr>
            <a:r>
              <a:rPr lang="en-US" b="1" dirty="0" smtClean="0">
                <a:latin typeface="Tahoma" charset="0"/>
              </a:rPr>
              <a:t>Two Types of Reports:</a:t>
            </a:r>
          </a:p>
          <a:p>
            <a:pPr marL="568325" indent="-284163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b="1" dirty="0">
                <a:latin typeface="Tahoma" charset="0"/>
              </a:rPr>
              <a:t>Preliminary Report:</a:t>
            </a:r>
            <a:r>
              <a:rPr lang="en-US" dirty="0">
                <a:latin typeface="Tahoma" charset="0"/>
              </a:rPr>
              <a:t> contains a summary diagnosis (usually in a spreadsheet format).</a:t>
            </a:r>
          </a:p>
          <a:p>
            <a:pPr marL="568325" indent="-284163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b="1" dirty="0">
                <a:latin typeface="Tahoma" charset="0"/>
              </a:rPr>
              <a:t>EEG Report: </a:t>
            </a:r>
            <a:r>
              <a:rPr lang="en-US" dirty="0">
                <a:latin typeface="Tahoma" charset="0"/>
              </a:rPr>
              <a:t>the final “signed off” report that triggers billing.</a:t>
            </a:r>
          </a:p>
          <a:p>
            <a:pPr marL="292100" indent="-292100">
              <a:spcBef>
                <a:spcPct val="0"/>
              </a:spcBef>
              <a:spcAft>
                <a:spcPts val="1200"/>
              </a:spcAft>
            </a:pPr>
            <a:r>
              <a:rPr lang="en-US" b="1" dirty="0" smtClean="0">
                <a:latin typeface="Tahoma" charset="0"/>
              </a:rPr>
              <a:t>Inconsistent </a:t>
            </a:r>
            <a:r>
              <a:rPr lang="en-US" b="1" dirty="0">
                <a:latin typeface="Tahoma" charset="0"/>
              </a:rPr>
              <a:t>Report Formats: </a:t>
            </a:r>
            <a:r>
              <a:rPr lang="en-US" dirty="0">
                <a:latin typeface="Tahoma" charset="0"/>
              </a:rPr>
              <a:t>The format of reporting has changed several times over the past 12 </a:t>
            </a:r>
            <a:r>
              <a:rPr lang="en-US" dirty="0" smtClean="0">
                <a:latin typeface="Tahoma" charset="0"/>
              </a:rPr>
              <a:t>years.</a:t>
            </a:r>
          </a:p>
          <a:p>
            <a:pPr marL="292100" indent="-292100">
              <a:spcBef>
                <a:spcPct val="0"/>
              </a:spcBef>
              <a:spcAft>
                <a:spcPts val="1200"/>
              </a:spcAft>
            </a:pPr>
            <a:r>
              <a:rPr lang="en-US" b="1" dirty="0" smtClean="0">
                <a:latin typeface="Tahoma" charset="0"/>
              </a:rPr>
              <a:t>Report Databases:</a:t>
            </a:r>
          </a:p>
          <a:p>
            <a:pPr marL="568325" indent="-284163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err="1" smtClean="0">
                <a:latin typeface="Tahoma" charset="0"/>
              </a:rPr>
              <a:t>MedQuist</a:t>
            </a:r>
            <a:r>
              <a:rPr lang="en-US" dirty="0" smtClean="0">
                <a:latin typeface="Tahoma" charset="0"/>
              </a:rPr>
              <a:t> (MS Word .rtf)</a:t>
            </a:r>
          </a:p>
          <a:p>
            <a:pPr marL="568325" indent="-284163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>
                <a:latin typeface="Tahoma" charset="0"/>
              </a:rPr>
              <a:t>Alpha (</a:t>
            </a:r>
            <a:r>
              <a:rPr lang="en-US" dirty="0" err="1" smtClean="0">
                <a:latin typeface="Tahoma" charset="0"/>
              </a:rPr>
              <a:t>OCR’ed</a:t>
            </a:r>
            <a:r>
              <a:rPr lang="en-US" dirty="0" smtClean="0">
                <a:latin typeface="Tahoma" charset="0"/>
              </a:rPr>
              <a:t> .</a:t>
            </a:r>
            <a:r>
              <a:rPr lang="en-US" dirty="0" err="1" smtClean="0">
                <a:latin typeface="Tahoma" charset="0"/>
              </a:rPr>
              <a:t>pdf</a:t>
            </a:r>
            <a:r>
              <a:rPr lang="en-US" dirty="0" smtClean="0">
                <a:latin typeface="Tahoma" charset="0"/>
              </a:rPr>
              <a:t>)</a:t>
            </a:r>
          </a:p>
          <a:p>
            <a:pPr marL="568325" indent="-284163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>
                <a:latin typeface="Tahoma" charset="0"/>
              </a:rPr>
              <a:t>EPIC (text)</a:t>
            </a:r>
          </a:p>
          <a:p>
            <a:pPr marL="568325" indent="-284163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>
                <a:latin typeface="Tahoma" charset="0"/>
              </a:rPr>
              <a:t>Physician’s Email (MS Word .doc)</a:t>
            </a:r>
          </a:p>
          <a:p>
            <a:pPr marL="568325" indent="-284163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>
                <a:latin typeface="Tahoma" charset="0"/>
              </a:rPr>
              <a:t>Hardcopies (</a:t>
            </a:r>
            <a:r>
              <a:rPr lang="en-US" dirty="0" err="1" smtClean="0">
                <a:latin typeface="Tahoma" charset="0"/>
              </a:rPr>
              <a:t>OCR’ed</a:t>
            </a:r>
            <a:r>
              <a:rPr lang="en-US" dirty="0" smtClean="0">
                <a:latin typeface="Tahoma" charset="0"/>
              </a:rPr>
              <a:t> </a:t>
            </a:r>
            <a:r>
              <a:rPr lang="en-US" dirty="0" err="1" smtClean="0">
                <a:latin typeface="Tahoma" charset="0"/>
              </a:rPr>
              <a:t>pdf</a:t>
            </a:r>
            <a:r>
              <a:rPr lang="en-US" dirty="0" smtClean="0">
                <a:latin typeface="Tahoma" charset="0"/>
              </a:rPr>
              <a:t>)</a:t>
            </a:r>
            <a:endParaRPr lang="en-US" dirty="0">
              <a:latin typeface="Tahoma" charset="0"/>
            </a:endParaRPr>
          </a:p>
        </p:txBody>
      </p:sp>
      <p:pic>
        <p:nvPicPr>
          <p:cNvPr id="2" name="Picture 1" descr="x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7"/>
          <a:stretch/>
        </p:blipFill>
        <p:spPr>
          <a:xfrm>
            <a:off x="4687680" y="1174740"/>
            <a:ext cx="4230895" cy="522605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76824" y="2749176"/>
            <a:ext cx="6841751" cy="2327648"/>
            <a:chOff x="2076824" y="2749176"/>
            <a:chExt cx="6841751" cy="2327648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2076824" y="2749176"/>
              <a:ext cx="2838823" cy="1822824"/>
            </a:xfrm>
            <a:prstGeom prst="straightConnector1">
              <a:avLst/>
            </a:prstGeom>
            <a:gradFill rotWithShape="1">
              <a:gsLst>
                <a:gs pos="0">
                  <a:srgbClr val="000099"/>
                </a:gs>
                <a:gs pos="100000">
                  <a:srgbClr val="00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" name="Rectangle 5"/>
            <p:cNvSpPr/>
            <p:nvPr/>
          </p:nvSpPr>
          <p:spPr bwMode="auto">
            <a:xfrm>
              <a:off x="4915647" y="4542117"/>
              <a:ext cx="4002928" cy="534707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91765" y="2749177"/>
            <a:ext cx="6826810" cy="2925482"/>
            <a:chOff x="2076824" y="3394635"/>
            <a:chExt cx="6841751" cy="2280023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>
              <a:off x="2076824" y="3394635"/>
              <a:ext cx="2838823" cy="1822824"/>
            </a:xfrm>
            <a:prstGeom prst="straightConnector1">
              <a:avLst/>
            </a:prstGeom>
            <a:gradFill rotWithShape="1">
              <a:gsLst>
                <a:gs pos="0">
                  <a:srgbClr val="000099"/>
                </a:gs>
                <a:gs pos="100000">
                  <a:srgbClr val="00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Rectangle 13"/>
            <p:cNvSpPr/>
            <p:nvPr/>
          </p:nvSpPr>
          <p:spPr bwMode="auto">
            <a:xfrm>
              <a:off x="4915647" y="5208726"/>
              <a:ext cx="4002928" cy="465932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80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1163638" y="0"/>
            <a:ext cx="7980362" cy="923925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Task </a:t>
            </a:r>
            <a:r>
              <a:rPr lang="en-US" dirty="0" smtClean="0">
                <a:latin typeface="Tahoma" charset="0"/>
              </a:rPr>
              <a:t>2: </a:t>
            </a:r>
            <a:r>
              <a:rPr lang="en-US" dirty="0">
                <a:latin typeface="Tahoma" charset="0"/>
              </a:rPr>
              <a:t>Challenges </a:t>
            </a:r>
            <a:r>
              <a:rPr lang="en-US" dirty="0" smtClean="0">
                <a:latin typeface="Tahoma" charset="0"/>
              </a:rPr>
              <a:t>and Technical Risks</a:t>
            </a:r>
            <a:endParaRPr lang="en-US" dirty="0">
              <a:latin typeface="Tahoma" charset="0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228600" y="1082675"/>
            <a:ext cx="8689975" cy="5332413"/>
          </a:xfrm>
        </p:spPr>
        <p:txBody>
          <a:bodyPr lIns="0" tIns="0" rIns="0" bIns="0"/>
          <a:lstStyle/>
          <a:p>
            <a:pPr marL="292100" indent="-292100">
              <a:spcBef>
                <a:spcPct val="0"/>
              </a:spcBef>
              <a:spcAft>
                <a:spcPts val="1200"/>
              </a:spcAft>
            </a:pPr>
            <a:r>
              <a:rPr lang="en-US" b="1" dirty="0">
                <a:latin typeface="Tahoma" charset="0"/>
              </a:rPr>
              <a:t>Missing Physician Reports: </a:t>
            </a:r>
            <a:endParaRPr lang="en-US" b="1" dirty="0" smtClean="0">
              <a:latin typeface="Tahoma" charset="0"/>
            </a:endParaRPr>
          </a:p>
          <a:p>
            <a:pPr marL="568325" indent="-284163">
              <a:spcBef>
                <a:spcPct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en-US" dirty="0" smtClean="0">
                <a:latin typeface="Tahoma" charset="0"/>
              </a:rPr>
              <a:t>It </a:t>
            </a:r>
            <a:r>
              <a:rPr lang="en-US" dirty="0">
                <a:latin typeface="Tahoma" charset="0"/>
              </a:rPr>
              <a:t>is unclear how many EEG reports in the standard format will be recovered from the hospital </a:t>
            </a:r>
            <a:r>
              <a:rPr lang="en-US" dirty="0" smtClean="0">
                <a:latin typeface="Tahoma" charset="0"/>
              </a:rPr>
              <a:t>databases.</a:t>
            </a:r>
          </a:p>
          <a:p>
            <a:pPr marL="568325" indent="-284163">
              <a:spcBef>
                <a:spcPct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en-US" dirty="0" smtClean="0">
                <a:latin typeface="Tahoma" charset="0"/>
              </a:rPr>
              <a:t>Coverage for 2013 was good – less than 5% of the EEG Reports were missing (and we are still trying to locate these working with hospital staff).</a:t>
            </a:r>
          </a:p>
          <a:p>
            <a:pPr marL="568325" indent="-284163">
              <a:spcBef>
                <a:spcPct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en-US" dirty="0" smtClean="0">
                <a:latin typeface="Tahoma" charset="0"/>
              </a:rPr>
              <a:t>Coverage pre-2009 could be problematic. </a:t>
            </a:r>
          </a:p>
          <a:p>
            <a:pPr marL="568325" indent="-284163">
              <a:spcBef>
                <a:spcPct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en-US" dirty="0" smtClean="0">
                <a:latin typeface="Tahoma" charset="0"/>
              </a:rPr>
              <a:t>Our </a:t>
            </a:r>
            <a:r>
              <a:rPr lang="en-US" dirty="0">
                <a:latin typeface="Tahoma" charset="0"/>
              </a:rPr>
              <a:t>backup strategy is to use data available from preliminary reports, which contain basic classifications of normal/abnormal and when abnormal, a preliminary diagnosis</a:t>
            </a:r>
            <a:r>
              <a:rPr lang="en-US" dirty="0" smtClean="0">
                <a:latin typeface="Tahoma" charset="0"/>
              </a:rPr>
              <a:t>.</a:t>
            </a:r>
            <a:endParaRPr lang="en-US" dirty="0">
              <a:latin typeface="Tahoma" charset="0"/>
            </a:endParaRPr>
          </a:p>
          <a:p>
            <a:pPr marL="292100" indent="-292100">
              <a:spcBef>
                <a:spcPct val="0"/>
              </a:spcBef>
              <a:spcAft>
                <a:spcPts val="1200"/>
              </a:spcAft>
            </a:pPr>
            <a:r>
              <a:rPr lang="en-US" b="1" dirty="0">
                <a:latin typeface="Tahoma" charset="0"/>
              </a:rPr>
              <a:t>OCR of Physician Reports: </a:t>
            </a:r>
            <a:endParaRPr lang="en-US" b="1" dirty="0" smtClean="0">
              <a:latin typeface="Tahoma" charset="0"/>
            </a:endParaRPr>
          </a:p>
          <a:p>
            <a:pPr marL="568325" indent="-284163">
              <a:spcBef>
                <a:spcPct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en-US" dirty="0">
                <a:latin typeface="Tahoma" charset="0"/>
              </a:rPr>
              <a:t>The scanned images are noisy, resulting in OCR errors. </a:t>
            </a:r>
          </a:p>
          <a:p>
            <a:pPr marL="568325" indent="-284163">
              <a:spcBef>
                <a:spcPct val="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en-US" dirty="0">
                <a:latin typeface="Tahoma" charset="0"/>
              </a:rPr>
              <a:t>Takes 2 to 3 minutes per image to manually correct.</a:t>
            </a:r>
          </a:p>
        </p:txBody>
      </p:sp>
    </p:spTree>
    <p:extLst>
      <p:ext uri="{BB962C8B-B14F-4D97-AF65-F5344CB8AC3E}">
        <p14:creationId xmlns:p14="http://schemas.microsoft.com/office/powerpoint/2010/main" val="45266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4"/>
          <p:cNvSpPr>
            <a:spLocks noGrp="1"/>
          </p:cNvSpPr>
          <p:nvPr>
            <p:ph type="title"/>
          </p:nvPr>
        </p:nvSpPr>
        <p:spPr>
          <a:xfrm>
            <a:off x="1163638" y="0"/>
            <a:ext cx="7980362" cy="923925"/>
          </a:xfrm>
        </p:spPr>
        <p:txBody>
          <a:bodyPr/>
          <a:lstStyle/>
          <a:p>
            <a:r>
              <a:rPr lang="en-US">
                <a:latin typeface="Tahoma" charset="0"/>
              </a:rPr>
              <a:t>Task 3: Release Generation</a:t>
            </a:r>
          </a:p>
        </p:txBody>
      </p:sp>
      <p:sp>
        <p:nvSpPr>
          <p:cNvPr id="48130" name="Content Placeholder 1"/>
          <p:cNvSpPr>
            <a:spLocks noGrp="1"/>
          </p:cNvSpPr>
          <p:nvPr>
            <p:ph idx="1"/>
          </p:nvPr>
        </p:nvSpPr>
        <p:spPr>
          <a:xfrm>
            <a:off x="228599" y="1146175"/>
            <a:ext cx="8689975" cy="5332413"/>
          </a:xfr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b="1" dirty="0" smtClean="0">
                <a:latin typeface="Tahoma" charset="0"/>
              </a:rPr>
              <a:t>Major Tasks: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Tahoma" charset="0"/>
              </a:rPr>
              <a:t>Deidentify and randomly sequence files so patient information can’t be traced.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Tahoma" charset="0"/>
              </a:rPr>
              <a:t>Quality control to verify the integrity of the data.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Tahoma" charset="0"/>
              </a:rPr>
              <a:t>Release data incrementally to the community for feedback.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b="1" dirty="0" smtClean="0">
                <a:latin typeface="Tahoma" charset="0"/>
              </a:rPr>
              <a:t>Status and Issues: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Tahoma" charset="0"/>
              </a:rPr>
              <a:t>Patient’s name can appear in the annotations and must be redacted; format is unpredictable.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Tahoma" charset="0"/>
              </a:rPr>
              <a:t>Initially, we will only release standard 20-minunte EEGs. Long-term monitoring or ambulatory EEGs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smtClean="0">
                <a:latin typeface="Tahoma" charset="0"/>
              </a:rPr>
              <a:t>will be released separately once we understand the data.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>
                <a:latin typeface="Tahoma" charset="0"/>
              </a:rPr>
              <a:t>Regularization of the physician reports.</a:t>
            </a:r>
            <a:endParaRPr lang="en-US" sz="24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2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RPA Presentation Template JJ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3_New Presentation Template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0099"/>
            </a:gs>
            <a:gs pos="100000">
              <a:srgbClr val="000099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0099"/>
            </a:gs>
            <a:gs pos="100000">
              <a:srgbClr val="000099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New Presentation Template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ew Presentation Template 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New Presentation Template 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ew Presentation Template 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ew Presentation Template 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ew Presentation Template 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ew Presentation Template 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F4F6E9609FFA48A49AF397541005F7" ma:contentTypeVersion="0" ma:contentTypeDescription="Create a new document." ma:contentTypeScope="" ma:versionID="71e1f5a5d6e167bf45b4a3cc2448dd25">
  <xsd:schema xmlns:xsd="http://www.w3.org/2001/XMLSchema" xmlns:xs="http://www.w3.org/2001/XMLSchema" xmlns:p="http://schemas.microsoft.com/office/2006/metadata/properties" xmlns:ns2="db53dd2b-c220-43db-af5d-d622701bb54a" targetNamespace="http://schemas.microsoft.com/office/2006/metadata/properties" ma:root="true" ma:fieldsID="633f7f0f02d115620620fbe9eca188d5" ns2:_="">
    <xsd:import namespace="db53dd2b-c220-43db-af5d-d622701bb5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3dd2b-c220-43db-af5d-d622701bb54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b53dd2b-c220-43db-af5d-d622701bb54a">362JJHU2A77U-217-11</_dlc_DocId>
    <_dlc_DocIdUrl xmlns="db53dd2b-c220-43db-af5d-d622701bb54a">
      <Url>https://sharepoint.extranet.darpa.mil/sites/mto/RE-NET/_layouts/DocIdRedir.aspx?ID=362JJHU2A77U-217-11</Url>
      <Description>362JJHU2A77U-217-11</Description>
    </_dlc_DocIdUrl>
  </documentManagement>
</p:properties>
</file>

<file path=customXml/itemProps1.xml><?xml version="1.0" encoding="utf-8"?>
<ds:datastoreItem xmlns:ds="http://schemas.openxmlformats.org/officeDocument/2006/customXml" ds:itemID="{3D40FACB-A1F1-4F65-945C-A942486CCC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53dd2b-c220-43db-af5d-d622701bb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1922F5-A7A0-47A9-93DF-ED33B1EAEA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87C763-257E-4657-91A5-990E7EAC224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E55ADFE-E94E-44E2-BD29-2EE2DC70F612}">
  <ds:schemaRefs>
    <ds:schemaRef ds:uri="http://schemas.microsoft.com/office/2006/metadata/properties"/>
    <ds:schemaRef ds:uri="http://schemas.microsoft.com/office/infopath/2007/PartnerControls"/>
    <ds:schemaRef ds:uri="db53dd2b-c220-43db-af5d-d622701bb54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43624</TotalTime>
  <Words>2183</Words>
  <Application>Microsoft Macintosh PowerPoint</Application>
  <PresentationFormat>On-screen Show (4:3)</PresentationFormat>
  <Paragraphs>242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DARPA Presentation Template JJ</vt:lpstr>
      <vt:lpstr>Custom Design</vt:lpstr>
      <vt:lpstr> DARPA RE-NET Program Review 12-13 February 2014  Big Data Archive  for EEG Brain Machine Interfaces</vt:lpstr>
      <vt:lpstr>Program Overview and Approach </vt:lpstr>
      <vt:lpstr>The Clinical Process </vt:lpstr>
      <vt:lpstr>Task 1: Software and Infrastructure Development</vt:lpstr>
      <vt:lpstr>Task 2: Data Capture</vt:lpstr>
      <vt:lpstr>Task 2: TUH-EEG at a Glance</vt:lpstr>
      <vt:lpstr>Task 2: Physician Reports</vt:lpstr>
      <vt:lpstr>Task 2: Challenges and Technical Risks</vt:lpstr>
      <vt:lpstr>Task 3: Release Generation</vt:lpstr>
      <vt:lpstr>Status and Schedule</vt:lpstr>
      <vt:lpstr>Preliminary Findings – TUH EEG</vt:lpstr>
      <vt:lpstr>Accomplishments and Results</vt:lpstr>
      <vt:lpstr>Observations</vt:lpstr>
      <vt:lpstr>Publications and Dissemination Activities </vt:lpstr>
      <vt:lpstr>Additional Publicly Released Background Slides</vt:lpstr>
      <vt:lpstr>PowerPoint Presentation</vt:lpstr>
      <vt:lpstr>PowerPoint Presentation</vt:lpstr>
      <vt:lpstr>PowerPoint Presentation</vt:lpstr>
      <vt:lpstr>PowerPoint Presentation</vt:lpstr>
    </vt:vector>
  </TitlesOfParts>
  <Company>DARPA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Microsystems Technology Office DIRO Review</dc:title>
  <dc:subject>141213 Future Warfighting</dc:subject>
  <dc:creator>Zach Lemnios / John Zolper</dc:creator>
  <dc:description>2004 Winter DIRO Review</dc:description>
  <cp:lastModifiedBy>Joseph Picone</cp:lastModifiedBy>
  <cp:revision>1249</cp:revision>
  <cp:lastPrinted>2013-11-22T15:20:59Z</cp:lastPrinted>
  <dcterms:created xsi:type="dcterms:W3CDTF">2011-05-04T16:12:59Z</dcterms:created>
  <dcterms:modified xsi:type="dcterms:W3CDTF">2014-02-12T12:37:56Z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lect?">
    <vt:lpwstr>No</vt:lpwstr>
  </property>
  <property fmtid="{D5CDD505-2E9C-101B-9397-08002B2CF9AE}" pid="3" name="_dlc_DocIdItemGuid">
    <vt:lpwstr>fc3bbbf8-1f9e-4ebf-9db4-d3f2bb791bc0</vt:lpwstr>
  </property>
  <property fmtid="{D5CDD505-2E9C-101B-9397-08002B2CF9AE}" pid="4" name="ContentTypeId">
    <vt:lpwstr>0x01010057F4F6E9609FFA48A49AF397541005F7</vt:lpwstr>
  </property>
</Properties>
</file>