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50" r:id="rId1"/>
    <p:sldMasterId id="2147483657" r:id="rId2"/>
    <p:sldMasterId id="2147483659" r:id="rId3"/>
    <p:sldMasterId id="2147483662" r:id="rId4"/>
    <p:sldMasterId id="2147483674" r:id="rId5"/>
    <p:sldMasterId id="2147483676" r:id="rId6"/>
    <p:sldMasterId id="2147483699" r:id="rId7"/>
    <p:sldMasterId id="2147483681" r:id="rId8"/>
  </p:sldMasterIdLst>
  <p:notesMasterIdLst>
    <p:notesMasterId r:id="rId45"/>
  </p:notesMasterIdLst>
  <p:handoutMasterIdLst>
    <p:handoutMasterId r:id="rId46"/>
  </p:handoutMasterIdLst>
  <p:sldIdLst>
    <p:sldId id="361" r:id="rId9"/>
    <p:sldId id="362" r:id="rId10"/>
    <p:sldId id="298" r:id="rId11"/>
    <p:sldId id="319" r:id="rId12"/>
    <p:sldId id="363" r:id="rId13"/>
    <p:sldId id="358" r:id="rId14"/>
    <p:sldId id="323" r:id="rId15"/>
    <p:sldId id="366" r:id="rId16"/>
    <p:sldId id="327" r:id="rId17"/>
    <p:sldId id="325" r:id="rId18"/>
    <p:sldId id="329" r:id="rId19"/>
    <p:sldId id="330" r:id="rId20"/>
    <p:sldId id="331" r:id="rId21"/>
    <p:sldId id="332" r:id="rId22"/>
    <p:sldId id="335" r:id="rId23"/>
    <p:sldId id="353" r:id="rId24"/>
    <p:sldId id="364" r:id="rId25"/>
    <p:sldId id="365" r:id="rId26"/>
    <p:sldId id="336" r:id="rId27"/>
    <p:sldId id="337" r:id="rId28"/>
    <p:sldId id="355" r:id="rId29"/>
    <p:sldId id="356" r:id="rId30"/>
    <p:sldId id="367" r:id="rId31"/>
    <p:sldId id="368" r:id="rId32"/>
    <p:sldId id="369" r:id="rId33"/>
    <p:sldId id="370" r:id="rId34"/>
    <p:sldId id="357" r:id="rId35"/>
    <p:sldId id="371" r:id="rId36"/>
    <p:sldId id="372" r:id="rId37"/>
    <p:sldId id="373" r:id="rId38"/>
    <p:sldId id="354" r:id="rId39"/>
    <p:sldId id="343" r:id="rId40"/>
    <p:sldId id="344" r:id="rId41"/>
    <p:sldId id="345" r:id="rId42"/>
    <p:sldId id="278" r:id="rId43"/>
    <p:sldId id="346"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98">
          <p15:clr>
            <a:srgbClr val="A4A3A4"/>
          </p15:clr>
        </p15:guide>
        <p15:guide id="2" pos="5592" userDrawn="1">
          <p15:clr>
            <a:srgbClr val="A4A3A4"/>
          </p15:clr>
        </p15:guide>
        <p15:guide id="3" pos="2880" userDrawn="1">
          <p15:clr>
            <a:srgbClr val="A4A3A4"/>
          </p15:clr>
        </p15:guide>
        <p15:guide id="4" orient="horz" pos="2424" userDrawn="1">
          <p15:clr>
            <a:srgbClr val="A4A3A4"/>
          </p15:clr>
        </p15:guide>
        <p15:guide id="5" orient="horz" pos="336" userDrawn="1">
          <p15:clr>
            <a:srgbClr val="A4A3A4"/>
          </p15:clr>
        </p15:guide>
        <p15:guide id="6" orient="horz" pos="1656" userDrawn="1">
          <p15:clr>
            <a:srgbClr val="A4A3A4"/>
          </p15:clr>
        </p15:guide>
        <p15:guide id="7" pos="1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E6"/>
    <a:srgbClr val="C0504D"/>
    <a:srgbClr val="E3F0FE"/>
    <a:srgbClr val="004070"/>
    <a:srgbClr val="FFACAF"/>
    <a:srgbClr val="8F600B"/>
    <a:srgbClr val="F0AE38"/>
    <a:srgbClr val="333399"/>
    <a:srgbClr val="B4CFFC"/>
    <a:srgbClr val="B6D6F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5" autoAdjust="0"/>
    <p:restoredTop sz="95372" autoAdjust="0"/>
  </p:normalViewPr>
  <p:slideViewPr>
    <p:cSldViewPr snapToGrid="0" snapToObjects="1" showGuides="1">
      <p:cViewPr varScale="1">
        <p:scale>
          <a:sx n="52" d="100"/>
          <a:sy n="52" d="100"/>
        </p:scale>
        <p:origin x="624" y="43"/>
      </p:cViewPr>
      <p:guideLst>
        <p:guide orient="horz" pos="4298"/>
        <p:guide pos="5592"/>
        <p:guide pos="2880"/>
        <p:guide orient="horz" pos="2424"/>
        <p:guide orient="horz" pos="336"/>
        <p:guide orient="horz" pos="1656"/>
        <p:guide pos="131"/>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276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8.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AED787-B5FC-244B-9B6F-4A480A5609BC}" type="datetimeFigureOut">
              <a:rPr lang="en-US" smtClean="0"/>
              <a:pPr/>
              <a:t>12/2/2016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55A4DA-CB6B-D043-8375-311F45E01637}" type="slidenum">
              <a:rPr lang="en-US" smtClean="0"/>
              <a:pPr/>
              <a:t>‹#›</a:t>
            </a:fld>
            <a:endParaRPr lang="en-US" dirty="0"/>
          </a:p>
        </p:txBody>
      </p:sp>
    </p:spTree>
    <p:extLst>
      <p:ext uri="{BB962C8B-B14F-4D97-AF65-F5344CB8AC3E}">
        <p14:creationId xmlns:p14="http://schemas.microsoft.com/office/powerpoint/2010/main" val="359334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1CF6E-A7CC-034C-AA3C-9F1A6DDD080D}" type="datetimeFigureOut">
              <a:rPr lang="en-US" smtClean="0"/>
              <a:pPr/>
              <a:t>12/2/2016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7CBD4-C074-5945-B4D9-C20F0CA68938}" type="slidenum">
              <a:rPr lang="en-US" smtClean="0"/>
              <a:pPr/>
              <a:t>‹#›</a:t>
            </a:fld>
            <a:endParaRPr lang="en-US" dirty="0"/>
          </a:p>
        </p:txBody>
      </p:sp>
    </p:spTree>
    <p:extLst>
      <p:ext uri="{BB962C8B-B14F-4D97-AF65-F5344CB8AC3E}">
        <p14:creationId xmlns:p14="http://schemas.microsoft.com/office/powerpoint/2010/main" val="4204821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818AA-83EB-44C3-A230-3C4EF50B69C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062484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features are: </a:t>
            </a:r>
            <a:r>
              <a:rPr lang="en-US" dirty="0" err="1"/>
              <a:t>acinar</a:t>
            </a:r>
            <a:r>
              <a:rPr lang="en-US" dirty="0"/>
              <a:t> forming cells with high nuclear/cytoplasmic ratio with large nucleoli; it even shows bright red crystals and blue </a:t>
            </a:r>
            <a:r>
              <a:rPr lang="en-US" dirty="0" err="1"/>
              <a:t>mucin</a:t>
            </a:r>
            <a:r>
              <a:rPr lang="en-US" dirty="0"/>
              <a:t>. )</a:t>
            </a:r>
          </a:p>
          <a:p>
            <a:endParaRPr lang="en-US" dirty="0"/>
          </a:p>
          <a:p>
            <a:r>
              <a:rPr lang="en-US" dirty="0"/>
              <a:t>When it is this classic, a first year resident with 2 months in training can diagnose it. Except it is not always this easy. There are many different grades, variants and sometimes there are only a few glands, hence biopsies are like 1 mm threads of tissue.</a:t>
            </a:r>
          </a:p>
        </p:txBody>
      </p:sp>
      <p:sp>
        <p:nvSpPr>
          <p:cNvPr id="4" name="Slide Number Placeholder 3"/>
          <p:cNvSpPr>
            <a:spLocks noGrp="1"/>
          </p:cNvSpPr>
          <p:nvPr>
            <p:ph type="sldNum" sz="quarter" idx="10"/>
          </p:nvPr>
        </p:nvSpPr>
        <p:spPr/>
        <p:txBody>
          <a:bodyPr/>
          <a:lstStyle/>
          <a:p>
            <a:fld id="{5A67CBD4-C074-5945-B4D9-C20F0CA68938}" type="slidenum">
              <a:rPr lang="en-US" smtClean="0"/>
              <a:pPr/>
              <a:t>17</a:t>
            </a:fld>
            <a:endParaRPr lang="en-US" dirty="0"/>
          </a:p>
        </p:txBody>
      </p:sp>
    </p:spTree>
    <p:extLst>
      <p:ext uri="{BB962C8B-B14F-4D97-AF65-F5344CB8AC3E}">
        <p14:creationId xmlns:p14="http://schemas.microsoft.com/office/powerpoint/2010/main" val="1866729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18</a:t>
            </a:fld>
            <a:endParaRPr lang="en-US" dirty="0"/>
          </a:p>
        </p:txBody>
      </p:sp>
    </p:spTree>
    <p:extLst>
      <p:ext uri="{BB962C8B-B14F-4D97-AF65-F5344CB8AC3E}">
        <p14:creationId xmlns:p14="http://schemas.microsoft.com/office/powerpoint/2010/main" val="1902737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19</a:t>
            </a:fld>
            <a:endParaRPr lang="en-US" dirty="0"/>
          </a:p>
        </p:txBody>
      </p:sp>
    </p:spTree>
    <p:extLst>
      <p:ext uri="{BB962C8B-B14F-4D97-AF65-F5344CB8AC3E}">
        <p14:creationId xmlns:p14="http://schemas.microsoft.com/office/powerpoint/2010/main" val="994977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5D758C2-C356-43B3-AAFA-040681F9914C}" type="slidenum">
              <a:rPr lang="en-US" smtClean="0"/>
              <a:pPr/>
              <a:t>34</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387628" y="4343401"/>
            <a:ext cx="6151328" cy="4114800"/>
          </a:xfrm>
          <a:noFill/>
          <a:ln/>
        </p:spPr>
        <p:txBody>
          <a:bodyPr/>
          <a:lstStyle/>
          <a:p>
            <a:pPr eaLnBrk="1" hangingPunct="1"/>
            <a:endParaRPr lang="en-US" dirty="0"/>
          </a:p>
        </p:txBody>
      </p:sp>
    </p:spTree>
    <p:extLst>
      <p:ext uri="{BB962C8B-B14F-4D97-AF65-F5344CB8AC3E}">
        <p14:creationId xmlns:p14="http://schemas.microsoft.com/office/powerpoint/2010/main" val="3660949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3</a:t>
            </a:fld>
            <a:endParaRPr lang="en-US" dirty="0"/>
          </a:p>
        </p:txBody>
      </p:sp>
    </p:spTree>
    <p:extLst>
      <p:ext uri="{BB962C8B-B14F-4D97-AF65-F5344CB8AC3E}">
        <p14:creationId xmlns:p14="http://schemas.microsoft.com/office/powerpoint/2010/main" val="3050278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DAA630F-ABD7-4694-8D3C-FB713558476C}" type="slidenum">
              <a:rPr lang="en-US"/>
              <a:pPr/>
              <a:t>5</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412750" y="4554538"/>
            <a:ext cx="6550025" cy="4314825"/>
          </a:xfrm>
          <a:noFill/>
          <a:ln/>
        </p:spPr>
        <p:txBody>
          <a:bodyPr/>
          <a:lstStyle/>
          <a:p>
            <a:pPr eaLnBrk="1" hangingPunct="1"/>
            <a:endParaRPr lang="en-US"/>
          </a:p>
        </p:txBody>
      </p:sp>
    </p:spTree>
    <p:extLst>
      <p:ext uri="{BB962C8B-B14F-4D97-AF65-F5344CB8AC3E}">
        <p14:creationId xmlns:p14="http://schemas.microsoft.com/office/powerpoint/2010/main" val="1809511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6</a:t>
            </a:fld>
            <a:endParaRPr lang="en-US" dirty="0"/>
          </a:p>
        </p:txBody>
      </p:sp>
    </p:spTree>
    <p:extLst>
      <p:ext uri="{BB962C8B-B14F-4D97-AF65-F5344CB8AC3E}">
        <p14:creationId xmlns:p14="http://schemas.microsoft.com/office/powerpoint/2010/main" val="703720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9</a:t>
            </a:fld>
            <a:endParaRPr lang="en-US" dirty="0"/>
          </a:p>
        </p:txBody>
      </p:sp>
    </p:spTree>
    <p:extLst>
      <p:ext uri="{BB962C8B-B14F-4D97-AF65-F5344CB8AC3E}">
        <p14:creationId xmlns:p14="http://schemas.microsoft.com/office/powerpoint/2010/main" val="718460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11</a:t>
            </a:fld>
            <a:endParaRPr lang="en-US" dirty="0"/>
          </a:p>
        </p:txBody>
      </p:sp>
    </p:spTree>
    <p:extLst>
      <p:ext uri="{BB962C8B-B14F-4D97-AF65-F5344CB8AC3E}">
        <p14:creationId xmlns:p14="http://schemas.microsoft.com/office/powerpoint/2010/main" val="1882410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features are: </a:t>
            </a:r>
            <a:r>
              <a:rPr lang="en-US" dirty="0" err="1"/>
              <a:t>acinar</a:t>
            </a:r>
            <a:r>
              <a:rPr lang="en-US" dirty="0"/>
              <a:t> forming cells with high nuclear/cytoplasmic ratio with large nucleoli; it even shows bright red crystals and blue </a:t>
            </a:r>
            <a:r>
              <a:rPr lang="en-US" dirty="0" err="1"/>
              <a:t>mucin</a:t>
            </a:r>
            <a:r>
              <a:rPr lang="en-US" dirty="0"/>
              <a:t>. )</a:t>
            </a:r>
          </a:p>
          <a:p>
            <a:endParaRPr lang="en-US" dirty="0"/>
          </a:p>
          <a:p>
            <a:r>
              <a:rPr lang="en-US" dirty="0"/>
              <a:t>When it is this classic, a first year resident with 2 months in training can diagnose it. Except it is not always this easy. There are many different grades, variants and sometimes there are only a few glands, hence biopsies are like 1 mm threads of tissue.</a:t>
            </a:r>
          </a:p>
        </p:txBody>
      </p:sp>
      <p:sp>
        <p:nvSpPr>
          <p:cNvPr id="4" name="Slide Number Placeholder 3"/>
          <p:cNvSpPr>
            <a:spLocks noGrp="1"/>
          </p:cNvSpPr>
          <p:nvPr>
            <p:ph type="sldNum" sz="quarter" idx="10"/>
          </p:nvPr>
        </p:nvSpPr>
        <p:spPr/>
        <p:txBody>
          <a:bodyPr/>
          <a:lstStyle/>
          <a:p>
            <a:fld id="{5A67CBD4-C074-5945-B4D9-C20F0CA68938}" type="slidenum">
              <a:rPr lang="en-US" smtClean="0"/>
              <a:pPr/>
              <a:t>13</a:t>
            </a:fld>
            <a:endParaRPr lang="en-US" dirty="0"/>
          </a:p>
        </p:txBody>
      </p:sp>
    </p:spTree>
    <p:extLst>
      <p:ext uri="{BB962C8B-B14F-4D97-AF65-F5344CB8AC3E}">
        <p14:creationId xmlns:p14="http://schemas.microsoft.com/office/powerpoint/2010/main" val="1866729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15</a:t>
            </a:fld>
            <a:endParaRPr lang="en-US" dirty="0"/>
          </a:p>
        </p:txBody>
      </p:sp>
    </p:spTree>
    <p:extLst>
      <p:ext uri="{BB962C8B-B14F-4D97-AF65-F5344CB8AC3E}">
        <p14:creationId xmlns:p14="http://schemas.microsoft.com/office/powerpoint/2010/main" val="1759921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features are: </a:t>
            </a:r>
            <a:r>
              <a:rPr lang="en-US" dirty="0" err="1"/>
              <a:t>acinar</a:t>
            </a:r>
            <a:r>
              <a:rPr lang="en-US" dirty="0"/>
              <a:t> forming cells with high nuclear/cytoplasmic ratio with large nucleoli; it even shows bright red crystals and blue </a:t>
            </a:r>
            <a:r>
              <a:rPr lang="en-US" dirty="0" err="1"/>
              <a:t>mucin</a:t>
            </a:r>
            <a:r>
              <a:rPr lang="en-US" dirty="0"/>
              <a:t>. )</a:t>
            </a:r>
          </a:p>
          <a:p>
            <a:endParaRPr lang="en-US" dirty="0"/>
          </a:p>
          <a:p>
            <a:r>
              <a:rPr lang="en-US" dirty="0"/>
              <a:t>When it is this classic, a first year resident with 2 months in training can diagnose it. Except it is not always this easy. There are many different grades, variants and sometimes there are only a few glands, hence biopsies are like 1 mm threads of tissue.</a:t>
            </a:r>
          </a:p>
        </p:txBody>
      </p:sp>
      <p:sp>
        <p:nvSpPr>
          <p:cNvPr id="4" name="Slide Number Placeholder 3"/>
          <p:cNvSpPr>
            <a:spLocks noGrp="1"/>
          </p:cNvSpPr>
          <p:nvPr>
            <p:ph type="sldNum" sz="quarter" idx="10"/>
          </p:nvPr>
        </p:nvSpPr>
        <p:spPr/>
        <p:txBody>
          <a:bodyPr/>
          <a:lstStyle/>
          <a:p>
            <a:fld id="{5A67CBD4-C074-5945-B4D9-C20F0CA68938}" type="slidenum">
              <a:rPr lang="en-US" smtClean="0"/>
              <a:pPr/>
              <a:t>16</a:t>
            </a:fld>
            <a:endParaRPr lang="en-US" dirty="0"/>
          </a:p>
        </p:txBody>
      </p:sp>
    </p:spTree>
    <p:extLst>
      <p:ext uri="{BB962C8B-B14F-4D97-AF65-F5344CB8AC3E}">
        <p14:creationId xmlns:p14="http://schemas.microsoft.com/office/powerpoint/2010/main" val="186672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pPr/>
              <a:t>‹#›</a:t>
            </a:fld>
            <a:endParaRPr lang="en-US" dirty="0"/>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1743416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264EB936-38C4-114A-9699-E529124D075D}"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15891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BD337FB4-2DFB-D14D-A96F-FBAA0F6BFA0B}"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610156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209672B3-9736-4C43-B4F3-B9F21DE16C3E}"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88477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00262F03-9801-694E-9E3D-850D23F0190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698737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4D6AAA5-58E0-764E-B473-F60A4B57469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718101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76DC6A0C-0D40-114E-883B-8154B8FB755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092815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E844F14-7E7C-E448-BC29-0766BE54777F}"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338187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22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algn="l" eaLnBrk="1" hangingPunct="1">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algn="l" eaLnBrk="1" hangingPunct="1">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algn="l" eaLnBrk="1" hangingPunct="1">
              <a:defRPr/>
            </a:pPr>
            <a:fld id="{209672B3-9736-4C43-B4F3-B9F21DE16C3E}" type="slidenum">
              <a:rPr lang="en-US"/>
              <a:pPr algn="l" eaLnBrk="1" hangingPunct="1">
                <a:defRPr/>
              </a:pPr>
              <a:t>‹#›</a:t>
            </a:fld>
            <a:endParaRPr lang="en-US"/>
          </a:p>
        </p:txBody>
      </p:sp>
    </p:spTree>
    <p:extLst>
      <p:ext uri="{BB962C8B-B14F-4D97-AF65-F5344CB8AC3E}">
        <p14:creationId xmlns:p14="http://schemas.microsoft.com/office/powerpoint/2010/main" val="1536830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7551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428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4" name="Date Placeholder 3"/>
          <p:cNvSpPr>
            <a:spLocks noGrp="1"/>
          </p:cNvSpPr>
          <p:nvPr>
            <p:ph type="dt" sz="half" idx="10"/>
          </p:nvPr>
        </p:nvSpPr>
        <p:spPr>
          <a:xfrm>
            <a:off x="6172200" y="6191250"/>
            <a:ext cx="2476500" cy="476250"/>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914400" y="6172200"/>
            <a:ext cx="3962400" cy="457200"/>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146304" y="6210300"/>
            <a:ext cx="457200" cy="457200"/>
          </a:xfrm>
          <a:prstGeom prst="ellipse">
            <a:avLst/>
          </a:prstGeom>
        </p:spPr>
        <p:txBody>
          <a:bodyPr/>
          <a:lstStyle/>
          <a:p>
            <a:fld id="{6F42FDE4-A7DD-41A7-A0A6-9B649FB43336}" type="slidenum">
              <a:rPr kumimoji="0" lang="en-US" smtClean="0"/>
              <a:pPr/>
              <a:t>‹#›</a:t>
            </a:fld>
            <a:endParaRPr kumimoji="0" lang="en-US"/>
          </a:p>
        </p:txBody>
      </p:sp>
      <p:sp>
        <p:nvSpPr>
          <p:cNvPr id="8" name="Content Placeholder 7"/>
          <p:cNvSpPr>
            <a:spLocks noGrp="1"/>
          </p:cNvSpPr>
          <p:nvPr>
            <p:ph sz="quarter" idx="1"/>
          </p:nvPr>
        </p:nvSpPr>
        <p:spPr>
          <a:xfrm>
            <a:off x="914400" y="1447800"/>
            <a:ext cx="7772400" cy="4572000"/>
          </a:xfrm>
          <a:prstGeom prst="rect">
            <a:avLst/>
          </a:prstGeo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Rectangle 2"/>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74805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0667F4-192B-4A4C-8BEE-AF80BA8A3078}"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077C1-05C7-4A57-8A14-0E9FE0A3406A}" type="slidenum">
              <a:rPr lang="en-US" smtClean="0"/>
              <a:t>‹#›</a:t>
            </a:fld>
            <a:endParaRPr lang="en-US"/>
          </a:p>
        </p:txBody>
      </p:sp>
    </p:spTree>
    <p:extLst>
      <p:ext uri="{BB962C8B-B14F-4D97-AF65-F5344CB8AC3E}">
        <p14:creationId xmlns:p14="http://schemas.microsoft.com/office/powerpoint/2010/main" val="1838563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0667F4-192B-4A4C-8BEE-AF80BA8A3078}"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077C1-05C7-4A57-8A14-0E9FE0A3406A}" type="slidenum">
              <a:rPr lang="en-US" smtClean="0"/>
              <a:t>‹#›</a:t>
            </a:fld>
            <a:endParaRPr lang="en-US"/>
          </a:p>
        </p:txBody>
      </p:sp>
    </p:spTree>
    <p:extLst>
      <p:ext uri="{BB962C8B-B14F-4D97-AF65-F5344CB8AC3E}">
        <p14:creationId xmlns:p14="http://schemas.microsoft.com/office/powerpoint/2010/main" val="82199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0667F4-192B-4A4C-8BEE-AF80BA8A3078}"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077C1-05C7-4A57-8A14-0E9FE0A3406A}" type="slidenum">
              <a:rPr lang="en-US" smtClean="0"/>
              <a:t>‹#›</a:t>
            </a:fld>
            <a:endParaRPr lang="en-US"/>
          </a:p>
        </p:txBody>
      </p:sp>
    </p:spTree>
    <p:extLst>
      <p:ext uri="{BB962C8B-B14F-4D97-AF65-F5344CB8AC3E}">
        <p14:creationId xmlns:p14="http://schemas.microsoft.com/office/powerpoint/2010/main" val="635795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0667F4-192B-4A4C-8BEE-AF80BA8A3078}"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077C1-05C7-4A57-8A14-0E9FE0A3406A}" type="slidenum">
              <a:rPr lang="en-US" smtClean="0"/>
              <a:t>‹#›</a:t>
            </a:fld>
            <a:endParaRPr lang="en-US"/>
          </a:p>
        </p:txBody>
      </p:sp>
    </p:spTree>
    <p:extLst>
      <p:ext uri="{BB962C8B-B14F-4D97-AF65-F5344CB8AC3E}">
        <p14:creationId xmlns:p14="http://schemas.microsoft.com/office/powerpoint/2010/main" val="27340049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0667F4-192B-4A4C-8BEE-AF80BA8A3078}" type="datetimeFigureOut">
              <a:rPr lang="en-US" smtClean="0"/>
              <a:t>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077C1-05C7-4A57-8A14-0E9FE0A3406A}" type="slidenum">
              <a:rPr lang="en-US" smtClean="0"/>
              <a:t>‹#›</a:t>
            </a:fld>
            <a:endParaRPr lang="en-US"/>
          </a:p>
        </p:txBody>
      </p:sp>
    </p:spTree>
    <p:extLst>
      <p:ext uri="{BB962C8B-B14F-4D97-AF65-F5344CB8AC3E}">
        <p14:creationId xmlns:p14="http://schemas.microsoft.com/office/powerpoint/2010/main" val="310206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0667F4-192B-4A4C-8BEE-AF80BA8A3078}" type="datetimeFigureOut">
              <a:rPr lang="en-US" smtClean="0"/>
              <a:t>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077C1-05C7-4A57-8A14-0E9FE0A3406A}" type="slidenum">
              <a:rPr lang="en-US" smtClean="0"/>
              <a:t>‹#›</a:t>
            </a:fld>
            <a:endParaRPr lang="en-US"/>
          </a:p>
        </p:txBody>
      </p:sp>
    </p:spTree>
    <p:extLst>
      <p:ext uri="{BB962C8B-B14F-4D97-AF65-F5344CB8AC3E}">
        <p14:creationId xmlns:p14="http://schemas.microsoft.com/office/powerpoint/2010/main" val="1540721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0667F4-192B-4A4C-8BEE-AF80BA8A3078}" type="datetimeFigureOut">
              <a:rPr lang="en-US" smtClean="0"/>
              <a:t>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077C1-05C7-4A57-8A14-0E9FE0A3406A}" type="slidenum">
              <a:rPr lang="en-US" smtClean="0"/>
              <a:t>‹#›</a:t>
            </a:fld>
            <a:endParaRPr lang="en-US"/>
          </a:p>
        </p:txBody>
      </p:sp>
    </p:spTree>
    <p:extLst>
      <p:ext uri="{BB962C8B-B14F-4D97-AF65-F5344CB8AC3E}">
        <p14:creationId xmlns:p14="http://schemas.microsoft.com/office/powerpoint/2010/main" val="38741976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0667F4-192B-4A4C-8BEE-AF80BA8A3078}"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077C1-05C7-4A57-8A14-0E9FE0A3406A}" type="slidenum">
              <a:rPr lang="en-US" smtClean="0"/>
              <a:t>‹#›</a:t>
            </a:fld>
            <a:endParaRPr lang="en-US"/>
          </a:p>
        </p:txBody>
      </p:sp>
    </p:spTree>
    <p:extLst>
      <p:ext uri="{BB962C8B-B14F-4D97-AF65-F5344CB8AC3E}">
        <p14:creationId xmlns:p14="http://schemas.microsoft.com/office/powerpoint/2010/main" val="30212311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0667F4-192B-4A4C-8BEE-AF80BA8A3078}"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077C1-05C7-4A57-8A14-0E9FE0A3406A}" type="slidenum">
              <a:rPr lang="en-US" smtClean="0"/>
              <a:t>‹#›</a:t>
            </a:fld>
            <a:endParaRPr lang="en-US"/>
          </a:p>
        </p:txBody>
      </p:sp>
    </p:spTree>
    <p:extLst>
      <p:ext uri="{BB962C8B-B14F-4D97-AF65-F5344CB8AC3E}">
        <p14:creationId xmlns:p14="http://schemas.microsoft.com/office/powerpoint/2010/main" val="4115582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48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0667F4-192B-4A4C-8BEE-AF80BA8A3078}"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077C1-05C7-4A57-8A14-0E9FE0A3406A}" type="slidenum">
              <a:rPr lang="en-US" smtClean="0"/>
              <a:t>‹#›</a:t>
            </a:fld>
            <a:endParaRPr lang="en-US"/>
          </a:p>
        </p:txBody>
      </p:sp>
    </p:spTree>
    <p:extLst>
      <p:ext uri="{BB962C8B-B14F-4D97-AF65-F5344CB8AC3E}">
        <p14:creationId xmlns:p14="http://schemas.microsoft.com/office/powerpoint/2010/main" val="16484422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0667F4-192B-4A4C-8BEE-AF80BA8A3078}"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077C1-05C7-4A57-8A14-0E9FE0A3406A}" type="slidenum">
              <a:rPr lang="en-US" smtClean="0"/>
              <a:t>‹#›</a:t>
            </a:fld>
            <a:endParaRPr lang="en-US"/>
          </a:p>
        </p:txBody>
      </p:sp>
    </p:spTree>
    <p:extLst>
      <p:ext uri="{BB962C8B-B14F-4D97-AF65-F5344CB8AC3E}">
        <p14:creationId xmlns:p14="http://schemas.microsoft.com/office/powerpoint/2010/main" val="370535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6D2E3246-7AB8-7043-980D-57B72E5ED9CE}" type="datetimeFigureOut">
              <a:rPr lang="en-US" smtClean="0">
                <a:solidFill>
                  <a:prstClr val="white">
                    <a:tint val="75000"/>
                  </a:prstClr>
                </a:solidFill>
              </a:rPr>
              <a:pPr/>
              <a:t>12/2/2016</a:t>
            </a:fld>
            <a:endParaRPr lang="en-US">
              <a:solidFill>
                <a:prstClr val="white">
                  <a:tint val="75000"/>
                </a:prstClr>
              </a:solidFill>
            </a:endParaRPr>
          </a:p>
        </p:txBody>
      </p:sp>
      <p:sp>
        <p:nvSpPr>
          <p:cNvPr id="5" name="Footer Placeholder 4"/>
          <p:cNvSpPr>
            <a:spLocks noGrp="1"/>
          </p:cNvSpPr>
          <p:nvPr>
            <p:ph type="ftr" sz="quarter" idx="11"/>
          </p:nvPr>
        </p:nvSpPr>
        <p:spPr>
          <a:xfrm>
            <a:off x="1900237" y="5410202"/>
            <a:ext cx="3843665" cy="365125"/>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7915603" y="5410200"/>
            <a:ext cx="578317" cy="365125"/>
          </a:xfrm>
        </p:spPr>
        <p:txBody>
          <a:bodyPr/>
          <a:lstStyle/>
          <a:p>
            <a:fld id="{886BB73A-582F-4420-9A14-CB10A2B2E5E8}"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6D2E3246-7AB8-7043-980D-57B72E5ED9CE}" type="datetimeFigureOut">
              <a:rPr lang="en-US" smtClean="0">
                <a:solidFill>
                  <a:prstClr val="white">
                    <a:tint val="75000"/>
                  </a:prstClr>
                </a:solidFill>
              </a:rPr>
              <a:pPr/>
              <a:t>12/2/2016</a:t>
            </a:fld>
            <a:endParaRPr lang="en-US">
              <a:solidFill>
                <a:prstClr val="white">
                  <a:tint val="75000"/>
                </a:prstClr>
              </a:solidFill>
            </a:endParaRPr>
          </a:p>
        </p:txBody>
      </p:sp>
      <p:sp>
        <p:nvSpPr>
          <p:cNvPr id="50" name="Footer Placeholder 4"/>
          <p:cNvSpPr>
            <a:spLocks noGrp="1"/>
          </p:cNvSpPr>
          <p:nvPr>
            <p:ph type="ftr" sz="quarter" idx="11"/>
          </p:nvPr>
        </p:nvSpPr>
        <p:spPr>
          <a:xfrm>
            <a:off x="856059" y="5883276"/>
            <a:ext cx="4679482" cy="365125"/>
          </a:xfrm>
        </p:spPr>
        <p:txBody>
          <a:bodyPr/>
          <a:lstStyle/>
          <a:p>
            <a:endParaRPr lang="en-US">
              <a:solidFill>
                <a:prstClr val="white">
                  <a:tint val="75000"/>
                </a:prstClr>
              </a:solidFill>
            </a:endParaRPr>
          </a:p>
        </p:txBody>
      </p:sp>
      <p:sp>
        <p:nvSpPr>
          <p:cNvPr id="51" name="Slide Number Placeholder 5"/>
          <p:cNvSpPr>
            <a:spLocks noGrp="1"/>
          </p:cNvSpPr>
          <p:nvPr>
            <p:ph type="sldNum" sz="quarter" idx="12"/>
          </p:nvPr>
        </p:nvSpPr>
        <p:spPr>
          <a:xfrm>
            <a:off x="7707241" y="5883275"/>
            <a:ext cx="578317" cy="365125"/>
          </a:xfrm>
        </p:spPr>
        <p:txBody>
          <a:bodyPr/>
          <a:lstStyle/>
          <a:p>
            <a:fld id="{408F304C-DB71-644C-846D-4F1680458CC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2E3246-7AB8-7043-980D-57B72E5ED9CE}" type="datetimeFigureOut">
              <a:rPr lang="en-US" smtClean="0">
                <a:solidFill>
                  <a:prstClr val="white">
                    <a:tint val="75000"/>
                  </a:prstClr>
                </a:solidFill>
              </a:rPr>
              <a:pPr/>
              <a:t>12/2/2016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08F304C-DB71-644C-846D-4F1680458CC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2E3246-7AB8-7043-980D-57B72E5ED9CE}" type="datetimeFigureOut">
              <a:rPr lang="en-US" smtClean="0">
                <a:solidFill>
                  <a:prstClr val="white">
                    <a:tint val="75000"/>
                  </a:prstClr>
                </a:solidFill>
              </a:rPr>
              <a:pPr/>
              <a:t>12/2/2016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08F304C-DB71-644C-846D-4F1680458CC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2E3246-7AB8-7043-980D-57B72E5ED9CE}" type="datetimeFigureOut">
              <a:rPr lang="en-US" smtClean="0">
                <a:solidFill>
                  <a:prstClr val="white">
                    <a:tint val="75000"/>
                  </a:prstClr>
                </a:solidFill>
              </a:rPr>
              <a:pPr/>
              <a:t>12/2/2016</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408F304C-DB71-644C-846D-4F1680458CC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2E3246-7AB8-7043-980D-57B72E5ED9CE}" type="datetimeFigureOut">
              <a:rPr lang="en-US" smtClean="0">
                <a:solidFill>
                  <a:prstClr val="white">
                    <a:tint val="75000"/>
                  </a:prstClr>
                </a:solidFill>
              </a:rPr>
              <a:pPr/>
              <a:t>12/2/2016</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08F304C-DB71-644C-846D-4F1680458CC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E3246-7AB8-7043-980D-57B72E5ED9CE}" type="datetimeFigureOut">
              <a:rPr lang="en-US" smtClean="0">
                <a:solidFill>
                  <a:prstClr val="white">
                    <a:tint val="75000"/>
                  </a:prstClr>
                </a:solidFill>
              </a:rPr>
              <a:pPr/>
              <a:t>12/2/2016</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408F304C-DB71-644C-846D-4F1680458CC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2E3246-7AB8-7043-980D-57B72E5ED9CE}" type="datetimeFigureOut">
              <a:rPr lang="en-US" smtClean="0">
                <a:solidFill>
                  <a:prstClr val="white">
                    <a:tint val="75000"/>
                  </a:prstClr>
                </a:solidFill>
              </a:rPr>
              <a:pPr/>
              <a:t>12/2/2016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7499880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2E3246-7AB8-7043-980D-57B72E5ED9CE}" type="datetimeFigureOut">
              <a:rPr lang="en-US" smtClean="0">
                <a:solidFill>
                  <a:prstClr val="white">
                    <a:tint val="75000"/>
                  </a:prstClr>
                </a:solidFill>
              </a:rPr>
              <a:pPr/>
              <a:t>12/2/2016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08F304C-DB71-644C-846D-4F1680458CC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2E3246-7AB8-7043-980D-57B72E5ED9CE}" type="datetimeFigureOut">
              <a:rPr lang="en-US" smtClean="0">
                <a:solidFill>
                  <a:prstClr val="white">
                    <a:tint val="75000"/>
                  </a:prstClr>
                </a:solidFill>
              </a:rPr>
              <a:pPr/>
              <a:t>12/2/2016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08F304C-DB71-644C-846D-4F1680458CC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2E3246-7AB8-7043-980D-57B72E5ED9CE}" type="datetimeFigureOut">
              <a:rPr lang="en-US" smtClean="0">
                <a:solidFill>
                  <a:prstClr val="white">
                    <a:tint val="75000"/>
                  </a:prstClr>
                </a:solidFill>
              </a:rPr>
              <a:pPr/>
              <a:t>12/2/2016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08F304C-DB71-644C-846D-4F1680458CC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2E3246-7AB8-7043-980D-57B72E5ED9CE}" type="datetimeFigureOut">
              <a:rPr lang="en-US" smtClean="0">
                <a:solidFill>
                  <a:prstClr val="white">
                    <a:tint val="75000"/>
                  </a:prstClr>
                </a:solidFill>
              </a:rPr>
              <a:pPr/>
              <a:t>12/2/2016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08F304C-DB71-644C-846D-4F1680458CCD}" type="slidenum">
              <a:rPr lang="en-US" smtClean="0">
                <a:solidFill>
                  <a:prstClr val="white">
                    <a:tint val="75000"/>
                  </a:prstClr>
                </a:solidFill>
              </a:rPr>
              <a:pPr/>
              <a:t>‹#›</a:t>
            </a:fld>
            <a:endParaRPr lang="en-US">
              <a:solidFill>
                <a:prstClr val="white">
                  <a:tint val="75000"/>
                </a:prstClr>
              </a:solidFill>
            </a:endParaRPr>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2E3246-7AB8-7043-980D-57B72E5ED9CE}" type="datetimeFigureOut">
              <a:rPr lang="en-US" smtClean="0">
                <a:solidFill>
                  <a:prstClr val="white">
                    <a:tint val="75000"/>
                  </a:prstClr>
                </a:solidFill>
              </a:rPr>
              <a:pPr/>
              <a:t>12/2/2016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08F304C-DB71-644C-846D-4F1680458CC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D2E3246-7AB8-7043-980D-57B72E5ED9CE}" type="datetimeFigureOut">
              <a:rPr lang="en-US" smtClean="0">
                <a:solidFill>
                  <a:prstClr val="white">
                    <a:tint val="75000"/>
                  </a:prstClr>
                </a:solidFill>
              </a:rPr>
              <a:pPr/>
              <a:t>12/2/2016</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08F304C-DB71-644C-846D-4F1680458CC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D2E3246-7AB8-7043-980D-57B72E5ED9CE}" type="datetimeFigureOut">
              <a:rPr lang="en-US" smtClean="0">
                <a:solidFill>
                  <a:prstClr val="white">
                    <a:tint val="75000"/>
                  </a:prstClr>
                </a:solidFill>
              </a:rPr>
              <a:pPr/>
              <a:t>12/2/2016</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lvl1pPr>
              <a:defRPr cap="all" baseline="0"/>
            </a:lvl1p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08F304C-DB71-644C-846D-4F1680458CC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2E3246-7AB8-7043-980D-57B72E5ED9CE}" type="datetimeFigureOut">
              <a:rPr lang="en-US" smtClean="0">
                <a:solidFill>
                  <a:prstClr val="white">
                    <a:tint val="75000"/>
                  </a:prstClr>
                </a:solidFill>
              </a:rPr>
              <a:pPr/>
              <a:t>12/2/2016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08F304C-DB71-644C-846D-4F1680458CC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2E3246-7AB8-7043-980D-57B72E5ED9CE}" type="datetimeFigureOut">
              <a:rPr lang="en-US" smtClean="0">
                <a:solidFill>
                  <a:prstClr val="white">
                    <a:tint val="75000"/>
                  </a:prstClr>
                </a:solidFill>
              </a:rPr>
              <a:pPr/>
              <a:t>12/2/2016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08F304C-DB71-644C-846D-4F1680458CCD}" type="slidenum">
              <a:rPr lang="en-US" smtClean="0">
                <a:solidFill>
                  <a:prstClr val="white">
                    <a:tint val="75000"/>
                  </a:prstClr>
                </a:solidFill>
              </a:rPr>
              <a:pPr/>
              <a:t>‹#›</a:t>
            </a:fld>
            <a:endParaRPr lang="en-US">
              <a:solidFill>
                <a:prstClr val="white">
                  <a:tint val="75000"/>
                </a:prstClr>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052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399D9360-4773-444E-B9E0-EF7DCFBF0044}"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370200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91C3C1D7-C644-4242-AEA9-AEB58743D7DC}"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968678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7374E6AE-95CA-4746-8240-C2B492A51F44}"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73295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07B0C41-0016-7747-9673-0149E547F4EA}"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125297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2.gif"/><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8.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image" Target="../media/image4.pn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effectLst/>
              <a:uLnTx/>
              <a:uFillTx/>
            </a:endParaRPr>
          </a:p>
        </p:txBody>
      </p:sp>
      <p:sp>
        <p:nvSpPr>
          <p:cNvPr id="13" name="TextBox 12"/>
          <p:cNvSpPr txBox="1"/>
          <p:nvPr userDrawn="1"/>
        </p:nvSpPr>
        <p:spPr bwMode="auto">
          <a:xfrm>
            <a:off x="39093" y="6626795"/>
            <a:ext cx="9115855" cy="238527"/>
          </a:xfrm>
          <a:prstGeom prst="rect">
            <a:avLst/>
          </a:prstGeom>
          <a:noFill/>
          <a:ln w="12700" cap="sq" algn="ctr">
            <a:noFill/>
            <a:miter lim="800000"/>
            <a:headEnd/>
            <a:tailEnd/>
          </a:ln>
          <a:effectLst/>
        </p:spPr>
        <p:txBody>
          <a:bodyPr wrap="square" rtlCol="0">
            <a:noAutofit/>
          </a:bodyPr>
          <a:lstStyle/>
          <a:p>
            <a:pPr marL="285750" marR="0" indent="0" algn="l" defTabSz="457200" rtl="0" eaLnBrk="1" fontAlgn="auto" latinLnBrk="0" hangingPunct="1">
              <a:lnSpc>
                <a:spcPct val="95000"/>
              </a:lnSpc>
              <a:spcBef>
                <a:spcPts val="1200"/>
              </a:spcBef>
              <a:spcAft>
                <a:spcPts val="0"/>
              </a:spcAft>
              <a:buClrTx/>
              <a:buSzTx/>
              <a:buFontTx/>
              <a:buNone/>
              <a:tabLst>
                <a:tab pos="8513763" algn="r"/>
              </a:tabLst>
              <a:defRPr/>
            </a:pPr>
            <a:r>
              <a:rPr lang="en-US" sz="1000" b="1" cap="none" baseline="0" dirty="0">
                <a:latin typeface="Times New Roman" panose="02020603050405020304" pitchFamily="18" charset="0"/>
                <a:cs typeface="Times New Roman" panose="02020603050405020304" pitchFamily="18" charset="0"/>
              </a:rPr>
              <a:t>G. Suarez: Normal/Abnormal Classification</a:t>
            </a:r>
            <a:r>
              <a:rPr lang="en-US" sz="1000" b="0" cap="all" dirty="0">
                <a:latin typeface="Times New Roman" panose="02020603050405020304" pitchFamily="18" charset="0"/>
                <a:cs typeface="Times New Roman" panose="02020603050405020304" pitchFamily="18" charset="0"/>
              </a:rPr>
              <a:t>	</a:t>
            </a:r>
            <a:r>
              <a:rPr lang="en-US" sz="1000" b="1" cap="none" dirty="0">
                <a:solidFill>
                  <a:schemeClr val="tx2">
                    <a:lumMod val="50000"/>
                  </a:schemeClr>
                </a:solidFill>
                <a:latin typeface="+mn-lt"/>
                <a:cs typeface="+mn-cs"/>
              </a:rPr>
              <a:t>December</a:t>
            </a:r>
            <a:r>
              <a:rPr lang="en-US" sz="1000" b="1" cap="none" baseline="0" dirty="0">
                <a:solidFill>
                  <a:schemeClr val="tx2">
                    <a:lumMod val="50000"/>
                  </a:schemeClr>
                </a:solidFill>
                <a:latin typeface="+mn-lt"/>
                <a:cs typeface="+mn-cs"/>
              </a:rPr>
              <a:t> 12, 2015</a:t>
            </a:r>
            <a:endParaRPr lang="en-US" sz="1000" b="1" dirty="0">
              <a:solidFill>
                <a:schemeClr val="tx2">
                  <a:lumMod val="50000"/>
                </a:schemeClr>
              </a:solidFill>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i="0" smtClean="0">
                <a:latin typeface="Arial"/>
                <a:cs typeface="Arial"/>
              </a:rPr>
              <a:pPr/>
              <a:t>‹#›</a:t>
            </a:fld>
            <a:endParaRPr lang="en-US" sz="1000" b="1" i="0" dirty="0">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9093" y="6594644"/>
            <a:ext cx="320040" cy="220717"/>
          </a:xfrm>
          <a:prstGeom prst="rect">
            <a:avLst/>
          </a:prstGeom>
        </p:spPr>
      </p:pic>
    </p:spTree>
    <p:extLst>
      <p:ext uri="{BB962C8B-B14F-4D97-AF65-F5344CB8AC3E}">
        <p14:creationId xmlns:p14="http://schemas.microsoft.com/office/powerpoint/2010/main" val="1521350337"/>
      </p:ext>
    </p:extLst>
  </p:cSld>
  <p:clrMap bg1="lt1" tx1="dk1" bg2="lt2" tx2="dk2" accent1="accent1" accent2="accent2" accent3="accent3" accent4="accent4" accent5="accent5" accent6="accent6" hlink="hlink" folHlink="folHlink"/>
  <p:sldLayoutIdLst>
    <p:sldLayoutId id="2147483651" r:id="rId1"/>
    <p:sldLayoutId id="2147483654" r:id="rId2"/>
  </p:sldLayoutIdLst>
  <p:hf sldNum="0" hdr="0" ftr="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7" name="Document 6"/>
          <p:cNvSpPr/>
          <p:nvPr userDrawn="1"/>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2250359067"/>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26795"/>
            <a:ext cx="9115855" cy="238527"/>
          </a:xfrm>
          <a:prstGeom prst="rect">
            <a:avLst/>
          </a:prstGeom>
          <a:noFill/>
          <a:ln w="12700" cap="sq" algn="ctr">
            <a:noFill/>
            <a:miter lim="800000"/>
            <a:headEnd/>
            <a:tailEnd/>
          </a:ln>
          <a:effectLst/>
        </p:spPr>
        <p:txBody>
          <a:bodyPr wrap="square" rtlCol="0">
            <a:noAutofit/>
          </a:bodyPr>
          <a:lstStyle/>
          <a:p>
            <a:pPr marL="285750">
              <a:lnSpc>
                <a:spcPct val="95000"/>
              </a:lnSpc>
              <a:spcBef>
                <a:spcPts val="1200"/>
              </a:spcBef>
              <a:tabLst>
                <a:tab pos="8513763" algn="r"/>
              </a:tabLst>
              <a:defRPr/>
            </a:pPr>
            <a:r>
              <a:rPr lang="en-US" sz="1000" b="1" cap="none" baseline="0" dirty="0">
                <a:latin typeface="Times New Roman" panose="02020603050405020304" pitchFamily="18" charset="0"/>
                <a:cs typeface="Times New Roman" panose="02020603050405020304" pitchFamily="18" charset="0"/>
              </a:rPr>
              <a:t>G. Suarez: Normal/Abnormal Classification </a:t>
            </a:r>
            <a:r>
              <a:rPr lang="en-US" sz="1000" cap="all" dirty="0">
                <a:solidFill>
                  <a:prstClr val="black"/>
                </a:solidFill>
                <a:latin typeface="Times New Roman" panose="02020603050405020304" pitchFamily="18" charset="0"/>
                <a:cs typeface="Times New Roman" panose="02020603050405020304" pitchFamily="18" charset="0"/>
              </a:rPr>
              <a:t>	</a:t>
            </a:r>
            <a:r>
              <a:rPr lang="en-US" sz="1000" b="1" dirty="0">
                <a:solidFill>
                  <a:srgbClr val="1F497D">
                    <a:lumMod val="50000"/>
                  </a:srgbClr>
                </a:solidFill>
                <a:latin typeface="Calibri"/>
              </a:rPr>
              <a:t>December 12, 2015</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9093" y="6594644"/>
            <a:ext cx="320040" cy="220717"/>
          </a:xfrm>
          <a:prstGeom prst="rect">
            <a:avLst/>
          </a:prstGeom>
        </p:spPr>
      </p:pic>
    </p:spTree>
    <p:extLst>
      <p:ext uri="{BB962C8B-B14F-4D97-AF65-F5344CB8AC3E}">
        <p14:creationId xmlns:p14="http://schemas.microsoft.com/office/powerpoint/2010/main" val="1609013424"/>
      </p:ext>
    </p:extLst>
  </p:cSld>
  <p:clrMap bg1="lt1" tx1="dk1" bg2="lt2" tx2="dk2" accent1="accent1" accent2="accent2" accent3="accent3" accent4="accent4" accent5="accent5" accent6="accent6" hlink="hlink" folHlink="folHlink"/>
  <p:sldLayoutIdLst>
    <p:sldLayoutId id="2147483660" r:id="rId1"/>
    <p:sldLayoutId id="2147483661" r:id="rId2"/>
  </p:sldLayoutIdLst>
  <p:hf sldNum="0" hdr="0" ftr="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9525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FFACAF">
                  <a:alpha val="50000"/>
                </a:srgb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7" name="Document 6"/>
          <p:cNvSpPr/>
          <p:nvPr userDrawn="1"/>
        </p:nvSpPr>
        <p:spPr>
          <a:xfrm flipV="1">
            <a:off x="-11545" y="4335690"/>
            <a:ext cx="9155545" cy="2522310"/>
          </a:xfrm>
          <a:prstGeom prst="flowChartDocument">
            <a:avLst/>
          </a:prstGeom>
          <a:gradFill flip="none" rotWithShape="1">
            <a:gsLst>
              <a:gs pos="0">
                <a:srgbClr val="FF6C76"/>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2433974970"/>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cap="none" baseline="0" dirty="0" err="1">
                <a:latin typeface="Times New Roman" panose="02020603050405020304" pitchFamily="18" charset="0"/>
                <a:cs typeface="Times New Roman" panose="02020603050405020304" pitchFamily="18" charset="0"/>
              </a:rPr>
              <a:t>Sanda</a:t>
            </a:r>
            <a:r>
              <a:rPr lang="en-US" sz="1000" b="1" cap="none" baseline="0" dirty="0">
                <a:latin typeface="Times New Roman" panose="02020603050405020304" pitchFamily="18" charset="0"/>
                <a:cs typeface="Times New Roman" panose="02020603050405020304" pitchFamily="18" charset="0"/>
              </a:rPr>
              <a:t> </a:t>
            </a:r>
            <a:r>
              <a:rPr lang="en-US" sz="1000" b="1" cap="none" baseline="0" dirty="0" err="1">
                <a:latin typeface="Times New Roman" panose="02020603050405020304" pitchFamily="18" charset="0"/>
                <a:cs typeface="Times New Roman" panose="02020603050405020304" pitchFamily="18" charset="0"/>
              </a:rPr>
              <a:t>Harabagiu</a:t>
            </a:r>
            <a:r>
              <a:rPr lang="en-US" sz="1000" b="1" cap="none" baseline="0" dirty="0">
                <a:latin typeface="Times New Roman" panose="02020603050405020304" pitchFamily="18" charset="0"/>
                <a:cs typeface="Times New Roman" panose="02020603050405020304" pitchFamily="18" charset="0"/>
              </a:rPr>
              <a:t>: Active Deep Learning-Based Annotation of EEG Reports for Patient Cohort Retrieval </a:t>
            </a:r>
            <a:r>
              <a:rPr lang="en-US" sz="1000" b="1" dirty="0">
                <a:solidFill>
                  <a:srgbClr val="1F497D">
                    <a:lumMod val="50000"/>
                  </a:srgbClr>
                </a:solidFill>
                <a:latin typeface="Calibri"/>
              </a:rPr>
              <a:t>	December</a:t>
            </a:r>
            <a:r>
              <a:rPr lang="en-US" sz="1000" b="1" baseline="0" dirty="0">
                <a:solidFill>
                  <a:srgbClr val="1F497D">
                    <a:lumMod val="50000"/>
                  </a:srgbClr>
                </a:solidFill>
                <a:latin typeface="Calibri"/>
              </a:rPr>
              <a:t> 2</a:t>
            </a:r>
            <a:r>
              <a:rPr lang="en-US" sz="1000" b="1" dirty="0">
                <a:solidFill>
                  <a:srgbClr val="1F497D">
                    <a:lumMod val="50000"/>
                  </a:srgbClr>
                </a:solidFill>
                <a:latin typeface="Calibri"/>
              </a:rPr>
              <a:t>, 2016</a:t>
            </a:r>
            <a:endParaRPr lang="en-US" sz="1000" b="1" dirty="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srgbClr val="000000"/>
                </a:solidFill>
                <a:latin typeface="Arial"/>
                <a:cs typeface="Arial"/>
              </a:rPr>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2050" name="Picture 2" descr="Image result for human language technology research institut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9093" y="6612962"/>
            <a:ext cx="262230" cy="23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98639"/>
      </p:ext>
    </p:extLst>
  </p:cSld>
  <p:clrMap bg1="lt1" tx1="dk1" bg2="lt2" tx2="dk2" accent1="accent1" accent2="accent2" accent3="accent3" accent4="accent4" accent5="accent5" accent6="accent6" hlink="hlink" folHlink="folHlink"/>
  <p:sldLayoutIdLst>
    <p:sldLayoutId id="2147483680" r:id="rId1"/>
    <p:sldLayoutId id="2147483677" r:id="rId2"/>
    <p:sldLayoutId id="2147483711" r:id="rId3"/>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0667F4-192B-4A4C-8BEE-AF80BA8A3078}" type="datetimeFigureOut">
              <a:rPr lang="en-US" smtClean="0"/>
              <a:t>12/2/2016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077C1-05C7-4A57-8A14-0E9FE0A3406A}" type="slidenum">
              <a:rPr lang="en-US" smtClean="0"/>
              <a:t>‹#›</a:t>
            </a:fld>
            <a:endParaRPr lang="en-US"/>
          </a:p>
        </p:txBody>
      </p:sp>
    </p:spTree>
    <p:extLst>
      <p:ext uri="{BB962C8B-B14F-4D97-AF65-F5344CB8AC3E}">
        <p14:creationId xmlns:p14="http://schemas.microsoft.com/office/powerpoint/2010/main" val="2035133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E3246-7AB8-7043-980D-57B72E5ED9CE}" type="datetimeFigureOut">
              <a:rPr lang="en-US" smtClean="0">
                <a:solidFill>
                  <a:prstClr val="white">
                    <a:tint val="75000"/>
                  </a:prstClr>
                </a:solidFill>
              </a:rPr>
              <a:pPr/>
              <a:t>12/2/2016</a:t>
            </a:fld>
            <a:endParaRPr lang="en-US">
              <a:solidFill>
                <a:prstClr val="white">
                  <a:tint val="75000"/>
                </a:prstClr>
              </a:solidFill>
            </a:endParaRPr>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08F304C-DB71-644C-846D-4F1680458CC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88069131"/>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emf"/><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jpe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7.xml"/><Relationship Id="rId6" Type="http://schemas.openxmlformats.org/officeDocument/2006/relationships/image" Target="../media/image13.tiff"/><Relationship Id="rId5" Type="http://schemas.openxmlformats.org/officeDocument/2006/relationships/image" Target="../media/image12.png"/><Relationship Id="rId10" Type="http://schemas.openxmlformats.org/officeDocument/2006/relationships/image" Target="../media/image2.gif"/><Relationship Id="rId4" Type="http://schemas.openxmlformats.org/officeDocument/2006/relationships/image" Target="../media/image11.emf"/><Relationship Id="rId9" Type="http://schemas.openxmlformats.org/officeDocument/2006/relationships/image" Target="../media/image1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hlt.utdallas.edu/~sanda" TargetMode="External"/><Relationship Id="rId1" Type="http://schemas.openxmlformats.org/officeDocument/2006/relationships/slideLayout" Target="../slideLayouts/slideLayout18.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hyperlink" Target="https://www.isip.piconepress.com/projects/tuh_eeg/"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 Id="rId5" Type="http://schemas.openxmlformats.org/officeDocument/2006/relationships/image" Target="../media/image45.png"/><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6021" y="1545251"/>
            <a:ext cx="6902907" cy="1927225"/>
          </a:xfrm>
        </p:spPr>
        <p:txBody>
          <a:bodyPr>
            <a:normAutofit/>
          </a:bodyPr>
          <a:lstStyle/>
          <a:p>
            <a:r>
              <a:rPr lang="en-US" sz="3200" dirty="0"/>
              <a:t>Active Deep Learning-Based Annotation of Electroencephalography Reports for Patient Cohort Identification</a:t>
            </a:r>
            <a:endParaRPr lang="en-US" sz="3200" dirty="0">
              <a:latin typeface="+mn-lt"/>
            </a:endParaRPr>
          </a:p>
        </p:txBody>
      </p:sp>
      <p:sp>
        <p:nvSpPr>
          <p:cNvPr id="3" name="Subtitle 2"/>
          <p:cNvSpPr>
            <a:spLocks noGrp="1"/>
          </p:cNvSpPr>
          <p:nvPr>
            <p:ph type="subTitle" idx="1"/>
          </p:nvPr>
        </p:nvSpPr>
        <p:spPr>
          <a:xfrm>
            <a:off x="1886021" y="3700817"/>
            <a:ext cx="6902906" cy="1066800"/>
          </a:xfrm>
        </p:spPr>
        <p:txBody>
          <a:bodyPr>
            <a:noAutofit/>
          </a:bodyPr>
          <a:lstStyle/>
          <a:p>
            <a:pPr algn="r"/>
            <a:r>
              <a:rPr lang="en-US" i="1" dirty="0"/>
              <a:t>Speaker:</a:t>
            </a:r>
            <a:r>
              <a:rPr lang="en-US" dirty="0"/>
              <a:t>      		Prof. </a:t>
            </a:r>
            <a:r>
              <a:rPr lang="en-US" dirty="0" err="1"/>
              <a:t>Sanda</a:t>
            </a:r>
            <a:r>
              <a:rPr lang="en-US" dirty="0"/>
              <a:t>  M. </a:t>
            </a:r>
            <a:r>
              <a:rPr lang="en-US" dirty="0" err="1"/>
              <a:t>Harabagiu</a:t>
            </a:r>
            <a:r>
              <a:rPr lang="en-US" dirty="0"/>
              <a:t>, 		 University of Texas at Dallas</a:t>
            </a:r>
          </a:p>
          <a:p>
            <a:r>
              <a:rPr lang="en-US" dirty="0"/>
              <a:t>December  2, 2016</a:t>
            </a:r>
          </a:p>
        </p:txBody>
      </p:sp>
      <p:sp>
        <p:nvSpPr>
          <p:cNvPr id="4" name="TextBox 3"/>
          <p:cNvSpPr txBox="1"/>
          <p:nvPr/>
        </p:nvSpPr>
        <p:spPr>
          <a:xfrm>
            <a:off x="637199" y="214862"/>
            <a:ext cx="8048013"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solidFill>
                  <a:prstClr val="black"/>
                </a:solidFill>
              </a:rPr>
              <a:t>The Big Data to Knowledge (BD2K) </a:t>
            </a:r>
          </a:p>
          <a:p>
            <a:pPr algn="ctr"/>
            <a:r>
              <a:rPr lang="en-US" sz="2800" dirty="0">
                <a:solidFill>
                  <a:prstClr val="black"/>
                </a:solidFill>
              </a:rPr>
              <a:t>Guide to the Fundamentals of Data Science </a:t>
            </a:r>
          </a:p>
        </p:txBody>
      </p:sp>
      <p:pic>
        <p:nvPicPr>
          <p:cNvPr id="5" name="Picture 4" descr="Screen Shot 2016-09-08 at 9.36.39 A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94051" y="5895900"/>
            <a:ext cx="2051416" cy="523555"/>
          </a:xfrm>
          <a:prstGeom prst="rect">
            <a:avLst/>
          </a:prstGeom>
        </p:spPr>
      </p:pic>
      <p:pic>
        <p:nvPicPr>
          <p:cNvPr id="6" name="Picture 5" descr="Screen Shot 2016-09-08 at 9.36.04 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75336" y="5922979"/>
            <a:ext cx="2032623" cy="523554"/>
          </a:xfrm>
          <a:prstGeom prst="rect">
            <a:avLst/>
          </a:prstGeom>
        </p:spPr>
      </p:pic>
      <p:pic>
        <p:nvPicPr>
          <p:cNvPr id="7" name="Picture 6" descr="Screen Shot 2016-09-08 at 9.35.21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4483" y="5775008"/>
            <a:ext cx="1894761" cy="819497"/>
          </a:xfrm>
          <a:prstGeom prst="rect">
            <a:avLst/>
          </a:prstGeom>
        </p:spPr>
      </p:pic>
    </p:spTree>
    <p:extLst>
      <p:ext uri="{BB962C8B-B14F-4D97-AF65-F5344CB8AC3E}">
        <p14:creationId xmlns:p14="http://schemas.microsoft.com/office/powerpoint/2010/main" val="125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207964" y="728670"/>
            <a:ext cx="5188496" cy="2225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defTabSz="914400" fontAlgn="base">
              <a:spcBef>
                <a:spcPct val="0"/>
              </a:spcBef>
              <a:spcAft>
                <a:spcPts val="1200"/>
              </a:spcAft>
              <a:buFont typeface="Arial" charset="0"/>
              <a:buChar char="•"/>
            </a:pPr>
            <a:r>
              <a:rPr lang="en-US" sz="1800" dirty="0"/>
              <a:t>We noticed that EEG activities are not mentioned in a continuous expression (see Example 1. </a:t>
            </a:r>
          </a:p>
          <a:p>
            <a:pPr marL="285750" lvl="1" indent="-285750" defTabSz="914400" fontAlgn="base">
              <a:spcBef>
                <a:spcPct val="0"/>
              </a:spcBef>
              <a:spcAft>
                <a:spcPts val="1200"/>
              </a:spcAft>
              <a:buFont typeface="Wingdings" panose="05000000000000000000" pitchFamily="2" charset="2"/>
              <a:buChar char="Ø"/>
            </a:pPr>
            <a:r>
              <a:rPr lang="en-US" sz="1800" dirty="0"/>
              <a:t>To solve this problem, we annotated the </a:t>
            </a:r>
            <a:r>
              <a:rPr lang="en-US" sz="1800" i="1" dirty="0">
                <a:solidFill>
                  <a:srgbClr val="00B050"/>
                </a:solidFill>
              </a:rPr>
              <a:t>anchors</a:t>
            </a:r>
            <a:r>
              <a:rPr lang="en-US" sz="1800" i="1" dirty="0"/>
              <a:t> </a:t>
            </a:r>
            <a:r>
              <a:rPr lang="en-US" sz="1800" dirty="0"/>
              <a:t>of EEG activities and their </a:t>
            </a:r>
            <a:r>
              <a:rPr lang="en-US" sz="1800" i="1" dirty="0">
                <a:solidFill>
                  <a:srgbClr val="00B050"/>
                </a:solidFill>
              </a:rPr>
              <a:t>attributes</a:t>
            </a:r>
            <a:r>
              <a:rPr lang="en-US" sz="1800" dirty="0"/>
              <a:t>. </a:t>
            </a:r>
          </a:p>
          <a:p>
            <a:pPr marL="285750" lvl="1" indent="-285750" defTabSz="914400" fontAlgn="base">
              <a:spcBef>
                <a:spcPct val="0"/>
              </a:spcBef>
              <a:spcAft>
                <a:spcPts val="1200"/>
              </a:spcAft>
              <a:buFont typeface="Wingdings" panose="05000000000000000000" pitchFamily="2" charset="2"/>
              <a:buChar char="Ø"/>
            </a:pPr>
            <a:r>
              <a:rPr lang="en-US" sz="1800" dirty="0"/>
              <a:t>Since one of the attributes of EEG activities, namely, </a:t>
            </a:r>
            <a:r>
              <a:rPr lang="en-US" sz="1800" b="1" cap="small" dirty="0">
                <a:solidFill>
                  <a:srgbClr val="00B050"/>
                </a:solidFill>
              </a:rPr>
              <a:t>morphology</a:t>
            </a:r>
            <a:r>
              <a:rPr lang="en-US" sz="1800" dirty="0"/>
              <a:t>, best defines these concepts, we decided to use it as an </a:t>
            </a:r>
            <a:r>
              <a:rPr lang="en-US" sz="1800" i="1" dirty="0"/>
              <a:t>anchor</a:t>
            </a:r>
            <a:r>
              <a:rPr lang="en-US" sz="1800" dirty="0"/>
              <a:t>. </a:t>
            </a:r>
          </a:p>
          <a:p>
            <a:pPr marL="285750" lvl="1" indent="-285750" defTabSz="914400" fontAlgn="base">
              <a:spcBef>
                <a:spcPct val="0"/>
              </a:spcBef>
              <a:spcAft>
                <a:spcPts val="1200"/>
              </a:spcAft>
              <a:buFont typeface="Wingdings" panose="05000000000000000000" pitchFamily="2" charset="2"/>
              <a:buChar char="Ø"/>
            </a:pPr>
            <a:r>
              <a:rPr lang="en-US" sz="1800" dirty="0"/>
              <a:t>We considered three classes of attributes for EEG activities, namely:</a:t>
            </a:r>
          </a:p>
          <a:p>
            <a:pPr marL="1260475" lvl="2" indent="-342900" defTabSz="914400" fontAlgn="base">
              <a:spcBef>
                <a:spcPct val="0"/>
              </a:spcBef>
              <a:spcAft>
                <a:spcPts val="1200"/>
              </a:spcAft>
              <a:buFont typeface="+mj-lt"/>
              <a:buAutoNum type="alphaLcParenR"/>
            </a:pPr>
            <a:r>
              <a:rPr lang="en-US" sz="1800" i="1" dirty="0">
                <a:solidFill>
                  <a:srgbClr val="0070C0"/>
                </a:solidFill>
              </a:rPr>
              <a:t>general attributes </a:t>
            </a:r>
            <a:r>
              <a:rPr lang="en-US" sz="1800" dirty="0"/>
              <a:t>of the waves, e.g. the </a:t>
            </a:r>
            <a:r>
              <a:rPr lang="en-US" sz="1800" cap="small" dirty="0"/>
              <a:t>morphology</a:t>
            </a:r>
            <a:r>
              <a:rPr lang="en-US" sz="1800" dirty="0"/>
              <a:t>, the </a:t>
            </a:r>
            <a:r>
              <a:rPr lang="en-US" sz="1800" cap="small" dirty="0"/>
              <a:t>frequency band</a:t>
            </a:r>
            <a:r>
              <a:rPr lang="en-US" sz="1800" dirty="0"/>
              <a:t>; </a:t>
            </a:r>
          </a:p>
          <a:p>
            <a:pPr marL="1260475" lvl="2" indent="-342900" defTabSz="914400" fontAlgn="base">
              <a:spcBef>
                <a:spcPct val="0"/>
              </a:spcBef>
              <a:spcAft>
                <a:spcPts val="1200"/>
              </a:spcAft>
              <a:buFont typeface="+mj-lt"/>
              <a:buAutoNum type="alphaLcParenR"/>
            </a:pPr>
            <a:r>
              <a:rPr lang="en-US" sz="1800" i="1" dirty="0">
                <a:solidFill>
                  <a:srgbClr val="0070C0"/>
                </a:solidFill>
              </a:rPr>
              <a:t>temporal attributes </a:t>
            </a:r>
            <a:r>
              <a:rPr lang="en-US" sz="1800" dirty="0"/>
              <a:t>and </a:t>
            </a:r>
          </a:p>
          <a:p>
            <a:pPr marL="1260475" lvl="2" indent="-342900" defTabSz="914400" fontAlgn="base">
              <a:spcBef>
                <a:spcPct val="0"/>
              </a:spcBef>
              <a:spcAft>
                <a:spcPts val="1200"/>
              </a:spcAft>
              <a:buFont typeface="+mj-lt"/>
              <a:buAutoNum type="alphaLcParenR"/>
            </a:pPr>
            <a:r>
              <a:rPr lang="en-US" sz="1800" i="1" dirty="0">
                <a:solidFill>
                  <a:srgbClr val="0070C0"/>
                </a:solidFill>
              </a:rPr>
              <a:t>spatial attributes</a:t>
            </a:r>
            <a:r>
              <a:rPr lang="en-US" sz="1800" dirty="0"/>
              <a:t>. </a:t>
            </a:r>
          </a:p>
          <a:p>
            <a:pPr marL="117475" indent="0" defTabSz="914400" fontAlgn="base">
              <a:spcBef>
                <a:spcPct val="0"/>
              </a:spcBef>
              <a:spcAft>
                <a:spcPts val="1200"/>
              </a:spcAft>
            </a:pPr>
            <a:r>
              <a:rPr lang="en-US" sz="1800" dirty="0"/>
              <a:t>All attributes have multiple possible values associated with them.</a:t>
            </a:r>
            <a:endParaRPr lang="en-US" sz="1800" b="1" dirty="0">
              <a:solidFill>
                <a:srgbClr val="000000"/>
              </a:solidFill>
              <a:cs typeface="Arial" charset="0"/>
            </a:endParaRP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Annotating EEG activities</a:t>
            </a:r>
          </a:p>
        </p:txBody>
      </p:sp>
      <p:pic>
        <p:nvPicPr>
          <p:cNvPr id="40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1558" y="515131"/>
            <a:ext cx="2857500" cy="596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7930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defTabSz="457200" eaLnBrk="1" fontAlgn="auto" hangingPunct="1">
              <a:spcAft>
                <a:spcPts val="0"/>
              </a:spcAft>
            </a:pPr>
            <a:r>
              <a:rPr lang="en-US" dirty="0">
                <a:solidFill>
                  <a:prstClr val="black"/>
                </a:solidFill>
              </a:rPr>
              <a:t>More attributes of EEG activities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423" y="606946"/>
            <a:ext cx="1690994" cy="148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417" y="713593"/>
            <a:ext cx="1203335" cy="94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85" y="2174745"/>
            <a:ext cx="8968000" cy="1407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423" y="3444537"/>
            <a:ext cx="7548513" cy="3136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9119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222250" y="703386"/>
            <a:ext cx="8667750" cy="316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i="1" dirty="0"/>
              <a:t>CLINICAL HISTORY: 58 year old woman found [</a:t>
            </a:r>
            <a:r>
              <a:rPr lang="en-US" sz="2000" i="1" dirty="0">
                <a:solidFill>
                  <a:srgbClr val="0083E6"/>
                </a:solidFill>
              </a:rPr>
              <a:t>unresponsive</a:t>
            </a:r>
            <a:r>
              <a:rPr lang="en-US" sz="2000" i="1" dirty="0"/>
              <a:t>]</a:t>
            </a:r>
            <a:r>
              <a:rPr lang="en-US" sz="2000" i="1" baseline="-25000" dirty="0"/>
              <a:t>&lt;</a:t>
            </a:r>
            <a:r>
              <a:rPr lang="en-US" sz="2000" i="1" baseline="-25000" dirty="0">
                <a:solidFill>
                  <a:srgbClr val="FF0000"/>
                </a:solidFill>
              </a:rPr>
              <a:t>TYPE=MP, MOD=Factual, POL=Positive</a:t>
            </a:r>
            <a:r>
              <a:rPr lang="en-US" sz="2000" i="1" baseline="-25000" dirty="0">
                <a:solidFill>
                  <a:srgbClr val="C00000"/>
                </a:solidFill>
              </a:rPr>
              <a:t>&gt;</a:t>
            </a:r>
            <a:r>
              <a:rPr lang="en-US" sz="2000" i="1" dirty="0"/>
              <a:t>,</a:t>
            </a:r>
            <a:r>
              <a:rPr lang="en-US" sz="2000" i="1" dirty="0">
                <a:solidFill>
                  <a:srgbClr val="C00000"/>
                </a:solidFill>
              </a:rPr>
              <a:t> </a:t>
            </a:r>
            <a:r>
              <a:rPr lang="en-US" sz="2000" i="1" dirty="0"/>
              <a:t>history of [</a:t>
            </a:r>
            <a:r>
              <a:rPr lang="en-US" sz="2000" i="1" dirty="0">
                <a:solidFill>
                  <a:srgbClr val="0083E6"/>
                </a:solidFill>
              </a:rPr>
              <a:t>multiple sclerosis</a:t>
            </a:r>
            <a:r>
              <a:rPr lang="en-US" sz="2000" i="1" dirty="0"/>
              <a:t>]</a:t>
            </a:r>
            <a:r>
              <a:rPr lang="en-US" sz="2000" i="1" baseline="-25000" dirty="0"/>
              <a:t>&lt;</a:t>
            </a:r>
            <a:r>
              <a:rPr lang="en-US" sz="2000" i="1" baseline="-25000" dirty="0">
                <a:solidFill>
                  <a:srgbClr val="FF0000"/>
                </a:solidFill>
              </a:rPr>
              <a:t>TYPE=MP, MOD=Factual, POL=Positive</a:t>
            </a:r>
            <a:r>
              <a:rPr lang="en-US" sz="2000" i="1" baseline="-25000" dirty="0"/>
              <a:t>&gt;</a:t>
            </a:r>
            <a:r>
              <a:rPr lang="en-US" sz="2000" i="1" dirty="0"/>
              <a:t>, evaluate for [</a:t>
            </a:r>
            <a:r>
              <a:rPr lang="en-US" sz="2000" i="1" dirty="0">
                <a:solidFill>
                  <a:srgbClr val="0083E6"/>
                </a:solidFill>
              </a:rPr>
              <a:t>anoxic encephalopathy</a:t>
            </a:r>
            <a:r>
              <a:rPr lang="en-US" sz="2000" i="1" dirty="0"/>
              <a:t>]</a:t>
            </a:r>
            <a:r>
              <a:rPr lang="en-US" sz="2000" i="1" baseline="-25000" dirty="0"/>
              <a:t>&lt;</a:t>
            </a:r>
            <a:r>
              <a:rPr lang="en-US" sz="2000" i="1" baseline="-25000" dirty="0">
                <a:solidFill>
                  <a:srgbClr val="FF0000"/>
                </a:solidFill>
              </a:rPr>
              <a:t>TYPE=MP, MOD=Possible, POL=Positive</a:t>
            </a:r>
            <a:r>
              <a:rPr lang="en-US" sz="2000" i="1" baseline="-25000" dirty="0">
                <a:solidFill>
                  <a:srgbClr val="C00000"/>
                </a:solidFill>
              </a:rPr>
              <a:t>&gt;</a:t>
            </a:r>
            <a:r>
              <a:rPr lang="en-US" sz="2000" i="1" dirty="0"/>
              <a:t>.</a:t>
            </a:r>
            <a:endParaRPr lang="en-US" dirty="0"/>
          </a:p>
          <a:p>
            <a:r>
              <a:rPr lang="en-US" sz="2000" i="1" dirty="0"/>
              <a:t>MEDICATIONS: [</a:t>
            </a:r>
            <a:r>
              <a:rPr lang="en-US" sz="2000" i="1" dirty="0">
                <a:solidFill>
                  <a:srgbClr val="0083E6"/>
                </a:solidFill>
              </a:rPr>
              <a:t>Depakote</a:t>
            </a:r>
            <a:r>
              <a:rPr lang="en-US" sz="2000" i="1" dirty="0"/>
              <a:t>]</a:t>
            </a:r>
            <a:r>
              <a:rPr lang="en-US" sz="2000" i="1" baseline="-25000" dirty="0"/>
              <a:t>&lt;</a:t>
            </a:r>
            <a:r>
              <a:rPr lang="en-US" sz="2000" i="1" baseline="-25000" dirty="0">
                <a:solidFill>
                  <a:srgbClr val="FF0000"/>
                </a:solidFill>
              </a:rPr>
              <a:t>TYPE=TR, MOD=Factual, POL=Positive</a:t>
            </a:r>
            <a:r>
              <a:rPr lang="en-US" sz="2000" i="1" baseline="-25000" dirty="0">
                <a:solidFill>
                  <a:srgbClr val="C00000"/>
                </a:solidFill>
              </a:rPr>
              <a:t>&gt;</a:t>
            </a:r>
            <a:r>
              <a:rPr lang="en-US" sz="2000" i="1" dirty="0"/>
              <a:t>, [Pantoprazole]</a:t>
            </a:r>
            <a:r>
              <a:rPr lang="en-US" sz="2000" i="1" baseline="-25000" dirty="0"/>
              <a:t>&lt;</a:t>
            </a:r>
            <a:r>
              <a:rPr lang="en-US" sz="2000" i="1" baseline="-25000" dirty="0">
                <a:solidFill>
                  <a:srgbClr val="FF0000"/>
                </a:solidFill>
              </a:rPr>
              <a:t>TYPE=TR, MOD=Factual, POL=Positive</a:t>
            </a:r>
            <a:r>
              <a:rPr lang="en-US" sz="2000" i="1" baseline="-25000" dirty="0"/>
              <a:t>&gt;</a:t>
            </a:r>
            <a:r>
              <a:rPr lang="en-US" sz="2000" i="1" dirty="0"/>
              <a:t>, [</a:t>
            </a:r>
            <a:r>
              <a:rPr lang="en-US" sz="2000" i="1" dirty="0">
                <a:solidFill>
                  <a:srgbClr val="0083E6"/>
                </a:solidFill>
              </a:rPr>
              <a:t>LOVENOX</a:t>
            </a:r>
            <a:r>
              <a:rPr lang="en-US" sz="2000" i="1" dirty="0"/>
              <a:t>]</a:t>
            </a:r>
            <a:r>
              <a:rPr lang="en-US" sz="2000" i="1" baseline="-25000" dirty="0"/>
              <a:t>&lt;TYPE=TR, MOD=Factual, POL=Positive&gt;</a:t>
            </a:r>
            <a:r>
              <a:rPr lang="en-US" sz="2000" i="1" dirty="0"/>
              <a:t>.</a:t>
            </a:r>
            <a:endParaRPr lang="en-US" dirty="0"/>
          </a:p>
          <a:p>
            <a:r>
              <a:rPr lang="en-US" sz="2000" i="1" dirty="0"/>
              <a:t>INTRODUCTION: [</a:t>
            </a:r>
            <a:r>
              <a:rPr lang="en-US" sz="2000" i="1" dirty="0">
                <a:solidFill>
                  <a:srgbClr val="0083E6"/>
                </a:solidFill>
              </a:rPr>
              <a:t>Digital video EEG</a:t>
            </a:r>
            <a:r>
              <a:rPr lang="en-US" sz="2000" i="1" dirty="0"/>
              <a:t>]</a:t>
            </a:r>
            <a:r>
              <a:rPr lang="en-US" sz="2000" i="1" baseline="-25000" dirty="0"/>
              <a:t>&lt;</a:t>
            </a:r>
            <a:r>
              <a:rPr lang="en-US" sz="2000" i="1" baseline="-25000" dirty="0">
                <a:solidFill>
                  <a:srgbClr val="FF0000"/>
                </a:solidFill>
              </a:rPr>
              <a:t>TYPE=Test, MOD=Factual, POL=Positive</a:t>
            </a:r>
            <a:r>
              <a:rPr lang="en-US" sz="2000" i="1" baseline="-25000" dirty="0"/>
              <a:t>&gt;</a:t>
            </a:r>
            <a:r>
              <a:rPr lang="en-US" sz="2000" i="1" dirty="0"/>
              <a:t> was performed at bedside using standard 10.20 system of electrode placement with 1 channel of [</a:t>
            </a:r>
            <a:r>
              <a:rPr lang="en-US" sz="2000" i="1" dirty="0">
                <a:solidFill>
                  <a:srgbClr val="0083E6"/>
                </a:solidFill>
              </a:rPr>
              <a:t>EKG</a:t>
            </a:r>
            <a:r>
              <a:rPr lang="en-US" sz="2000" i="1" dirty="0"/>
              <a:t>]</a:t>
            </a:r>
            <a:r>
              <a:rPr lang="en-US" sz="2000" i="1" baseline="-25000" dirty="0"/>
              <a:t>&lt;</a:t>
            </a:r>
            <a:r>
              <a:rPr lang="en-US" sz="2000" i="1" baseline="-25000" dirty="0">
                <a:solidFill>
                  <a:srgbClr val="FF0000"/>
                </a:solidFill>
              </a:rPr>
              <a:t>TYPE=Test, MOD=Factual, POL=Positive</a:t>
            </a:r>
            <a:r>
              <a:rPr lang="en-US" sz="2000" i="1" baseline="-25000" dirty="0"/>
              <a:t>&gt;</a:t>
            </a:r>
            <a:r>
              <a:rPr lang="en-US" sz="2000" i="1" dirty="0"/>
              <a:t>. When the patient relaxes and the [</a:t>
            </a:r>
            <a:r>
              <a:rPr lang="en-US" sz="2000" i="1" dirty="0">
                <a:solidFill>
                  <a:srgbClr val="0083E6"/>
                </a:solidFill>
              </a:rPr>
              <a:t>eye blinks</a:t>
            </a:r>
            <a:r>
              <a:rPr lang="en-US" sz="2000" i="1" dirty="0"/>
              <a:t>]</a:t>
            </a:r>
            <a:r>
              <a:rPr lang="en-US" sz="2000" i="1" baseline="-25000" dirty="0"/>
              <a:t>&lt;</a:t>
            </a:r>
            <a:r>
              <a:rPr lang="en-US" sz="2000" i="1" baseline="-25000" dirty="0">
                <a:solidFill>
                  <a:srgbClr val="FF0000"/>
                </a:solidFill>
              </a:rPr>
              <a:t>TYPE=EV, MOD=Factual, POL=Positive</a:t>
            </a:r>
            <a:r>
              <a:rPr lang="en-US" sz="2000" i="1" baseline="-25000" dirty="0"/>
              <a:t>&gt;</a:t>
            </a:r>
            <a:r>
              <a:rPr lang="en-US" sz="2000" i="1" dirty="0"/>
              <a:t> stop, there are frontally predominant generalized [</a:t>
            </a:r>
            <a:r>
              <a:rPr lang="en-US" sz="2000" i="1" dirty="0">
                <a:solidFill>
                  <a:srgbClr val="0083E6"/>
                </a:solidFill>
              </a:rPr>
              <a:t>spike and wave discharges</a:t>
            </a:r>
            <a:r>
              <a:rPr lang="en-US" sz="2000" i="1" dirty="0"/>
              <a:t>]</a:t>
            </a:r>
            <a:r>
              <a:rPr lang="en-US" sz="2000" i="1" baseline="-25000" dirty="0"/>
              <a:t>&lt;</a:t>
            </a:r>
            <a:r>
              <a:rPr lang="en-US" sz="2000" i="1" baseline="-25000" dirty="0">
                <a:solidFill>
                  <a:srgbClr val="FF0000"/>
                </a:solidFill>
              </a:rPr>
              <a:t>MORPHOLGY=Transient&gt;Complex&gt;Spike and slow wave complex, FREQUENCYBAND=Delta, BACKGROUND=No, MAGNITUDE=Normal, RECURRENCE=Repeated, DISPERSAL=Generalized, HEMISPHERE=N/A, LOCATION={Frontal}, MOD=Factual, POL=Positive</a:t>
            </a:r>
            <a:r>
              <a:rPr lang="en-US" sz="2000" i="1" baseline="-25000" dirty="0"/>
              <a:t>&gt;</a:t>
            </a:r>
            <a:r>
              <a:rPr lang="en-US" sz="2000" i="1" dirty="0"/>
              <a:t> as well as [</a:t>
            </a:r>
            <a:r>
              <a:rPr lang="en-US" sz="2000" i="1" dirty="0" err="1">
                <a:solidFill>
                  <a:srgbClr val="0083E6"/>
                </a:solidFill>
              </a:rPr>
              <a:t>polyspike</a:t>
            </a:r>
            <a:r>
              <a:rPr lang="en-US" sz="2000" i="1" dirty="0">
                <a:solidFill>
                  <a:srgbClr val="0083E6"/>
                </a:solidFill>
              </a:rPr>
              <a:t> and wave discharges</a:t>
            </a:r>
            <a:r>
              <a:rPr lang="en-US" sz="2000" i="1" dirty="0"/>
              <a:t>]</a:t>
            </a:r>
            <a:r>
              <a:rPr lang="en-US" sz="2000" i="1" baseline="-25000" dirty="0"/>
              <a:t>&lt;</a:t>
            </a:r>
            <a:r>
              <a:rPr lang="en-US" sz="2000" i="1" baseline="-25000" dirty="0">
                <a:solidFill>
                  <a:srgbClr val="FF0000"/>
                </a:solidFill>
              </a:rPr>
              <a:t>MORPHOLGY=Transient&gt;Complex&gt;</a:t>
            </a:r>
            <a:r>
              <a:rPr lang="en-US" sz="2000" i="1" baseline="-25000" dirty="0" err="1">
                <a:solidFill>
                  <a:srgbClr val="FF0000"/>
                </a:solidFill>
              </a:rPr>
              <a:t>Polyspike</a:t>
            </a:r>
            <a:r>
              <a:rPr lang="en-US" sz="2000" i="1" baseline="-25000" dirty="0">
                <a:solidFill>
                  <a:srgbClr val="FF0000"/>
                </a:solidFill>
              </a:rPr>
              <a:t> and slow wave complex, FREQUENCYBAND=Delta, BACKGROUND=No, MAGNITUDE=Normal, RECURRENCE=Repeated, DISPERSAL=Generalized, HEMISPHERE=N/A, LOCATION={Frontal}, MOD=Factual, POL=Positive</a:t>
            </a:r>
            <a:r>
              <a:rPr lang="en-US" sz="2000" i="1" baseline="-25000" dirty="0"/>
              <a:t>&gt;</a:t>
            </a:r>
            <a:r>
              <a:rPr lang="en-US" sz="2000" i="1" dirty="0"/>
              <a:t> at 4 to 4.5 Hz.</a:t>
            </a:r>
            <a:endParaRPr lang="en-US" dirty="0"/>
          </a:p>
          <a:p>
            <a:pPr marL="0" lvl="1" indent="0" algn="l">
              <a:spcAft>
                <a:spcPts val="1200"/>
              </a:spcAft>
            </a:pPr>
            <a:endParaRPr lang="en-US" sz="1600" b="1" dirty="0">
              <a:solidFill>
                <a:srgbClr val="000000"/>
              </a:solidFill>
              <a:cs typeface="Arial" charset="0"/>
            </a:endParaRPr>
          </a:p>
          <a:p>
            <a:pPr lvl="1" algn="l" defTabSz="914400" fontAlgn="base">
              <a:spcBef>
                <a:spcPct val="0"/>
              </a:spcBef>
              <a:spcAft>
                <a:spcPts val="1200"/>
              </a:spcAft>
              <a:buFont typeface="Arial" charset="0"/>
              <a:buChar char="•"/>
            </a:pPr>
            <a:endParaRPr lang="en-US" sz="1600" b="1" dirty="0">
              <a:solidFill>
                <a:srgbClr val="000000"/>
              </a:solidFill>
              <a:cs typeface="Arial" charset="0"/>
            </a:endParaRP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Case Study: Manual annotations of EEG Reports</a:t>
            </a:r>
          </a:p>
        </p:txBody>
      </p:sp>
    </p:spTree>
    <p:extLst>
      <p:ext uri="{BB962C8B-B14F-4D97-AF65-F5344CB8AC3E}">
        <p14:creationId xmlns:p14="http://schemas.microsoft.com/office/powerpoint/2010/main" val="1238489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defTabSz="457200" eaLnBrk="1" fontAlgn="auto" hangingPunct="1">
              <a:spcAft>
                <a:spcPts val="0"/>
              </a:spcAft>
            </a:pPr>
            <a:r>
              <a:rPr lang="en-US" dirty="0">
                <a:solidFill>
                  <a:prstClr val="black"/>
                </a:solidFill>
              </a:rPr>
              <a:t>How can we use deep learning for producing annotations</a:t>
            </a:r>
          </a:p>
        </p:txBody>
      </p:sp>
      <p:sp>
        <p:nvSpPr>
          <p:cNvPr id="6" name="TextBox 5"/>
          <p:cNvSpPr txBox="1"/>
          <p:nvPr/>
        </p:nvSpPr>
        <p:spPr>
          <a:xfrm>
            <a:off x="189750" y="580747"/>
            <a:ext cx="8884483" cy="3693319"/>
          </a:xfrm>
          <a:prstGeom prst="rect">
            <a:avLst/>
          </a:prstGeom>
          <a:noFill/>
        </p:spPr>
        <p:txBody>
          <a:bodyPr wrap="none" rtlCol="0">
            <a:spAutoFit/>
          </a:bodyPr>
          <a:lstStyle/>
          <a:p>
            <a:r>
              <a:rPr lang="en-US" b="1" dirty="0"/>
              <a:t>A. Preprocessing the EEG reports</a:t>
            </a:r>
            <a:endParaRPr lang="en-US" dirty="0"/>
          </a:p>
          <a:p>
            <a:r>
              <a:rPr lang="en-US" dirty="0"/>
              <a:t>We used the GENIA tagger for tokenization, lemmatization, Part of Speech (</a:t>
            </a:r>
            <a:r>
              <a:rPr lang="en-US" dirty="0" err="1"/>
              <a:t>PoS</a:t>
            </a:r>
            <a:r>
              <a:rPr lang="en-US" dirty="0"/>
              <a:t>) recognition, </a:t>
            </a:r>
          </a:p>
          <a:p>
            <a:r>
              <a:rPr lang="en-US" dirty="0"/>
              <a:t>and phrase chunking. </a:t>
            </a:r>
          </a:p>
          <a:p>
            <a:r>
              <a:rPr lang="en-US" dirty="0"/>
              <a:t>Stanford </a:t>
            </a:r>
            <a:r>
              <a:rPr lang="en-US" dirty="0" err="1"/>
              <a:t>CoreNLP</a:t>
            </a:r>
            <a:r>
              <a:rPr lang="en-US" dirty="0"/>
              <a:t> was used for syntactic dependency parsing. </a:t>
            </a:r>
          </a:p>
          <a:p>
            <a:endParaRPr lang="en-US" dirty="0"/>
          </a:p>
          <a:p>
            <a:r>
              <a:rPr lang="en-US" b="1" dirty="0"/>
              <a:t>B. Feature Representations for Deep Learning operating on the EEG Big Data</a:t>
            </a:r>
          </a:p>
          <a:p>
            <a:r>
              <a:rPr lang="en-US" b="1" dirty="0">
                <a:solidFill>
                  <a:srgbClr val="FF0000"/>
                </a:solidFill>
              </a:rPr>
              <a:t>Brown Cluster features </a:t>
            </a:r>
            <a:r>
              <a:rPr lang="en-US" dirty="0"/>
              <a:t>generated from the entire TUH EEG corpus were used. </a:t>
            </a:r>
          </a:p>
          <a:p>
            <a:r>
              <a:rPr lang="en-US" dirty="0"/>
              <a:t>Brown clustering is an unsupervised learning method that discovers hierarchical clusters of </a:t>
            </a:r>
          </a:p>
          <a:p>
            <a:r>
              <a:rPr lang="en-US" dirty="0"/>
              <a:t>words based on their contexts. </a:t>
            </a:r>
          </a:p>
          <a:p>
            <a:r>
              <a:rPr lang="en-US" dirty="0"/>
              <a:t>We also used in the </a:t>
            </a:r>
            <a:r>
              <a:rPr lang="en-US" b="1" dirty="0">
                <a:solidFill>
                  <a:srgbClr val="FF0000"/>
                </a:solidFill>
              </a:rPr>
              <a:t>feature vector representation </a:t>
            </a:r>
            <a:r>
              <a:rPr lang="en-US" dirty="0"/>
              <a:t>of medical knowledge available from </a:t>
            </a:r>
          </a:p>
          <a:p>
            <a:r>
              <a:rPr lang="en-US" dirty="0"/>
              <a:t>the Unified Medical Language System (UMLS)</a:t>
            </a:r>
          </a:p>
          <a:p>
            <a:endParaRPr lang="en-US" dirty="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321" y="3777522"/>
            <a:ext cx="8370184" cy="275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4975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Deep Learning Architectures - 1</a:t>
            </a:r>
          </a:p>
        </p:txBody>
      </p:sp>
      <p:sp>
        <p:nvSpPr>
          <p:cNvPr id="6" name="Rectangle 3"/>
          <p:cNvSpPr txBox="1">
            <a:spLocks/>
          </p:cNvSpPr>
          <p:nvPr/>
        </p:nvSpPr>
        <p:spPr bwMode="auto">
          <a:xfrm>
            <a:off x="364761" y="609849"/>
            <a:ext cx="8585200" cy="215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indent="0">
              <a:spcAft>
                <a:spcPts val="1200"/>
              </a:spcAft>
            </a:pPr>
            <a:r>
              <a:rPr lang="en-US" b="1" dirty="0">
                <a:latin typeface="Arial" panose="020B0604020202020204" pitchFamily="34" charset="0"/>
                <a:cs typeface="Arial" panose="020B0604020202020204" pitchFamily="34" charset="0"/>
              </a:rPr>
              <a:t>Deep Learning architecture for the identification of:</a:t>
            </a:r>
          </a:p>
          <a:p>
            <a:pPr marL="0" lvl="1" indent="0">
              <a:spcAft>
                <a:spcPts val="1200"/>
              </a:spcAft>
            </a:pPr>
            <a:r>
              <a:rPr lang="en-US" sz="1800" b="1" dirty="0">
                <a:solidFill>
                  <a:srgbClr val="FF0000"/>
                </a:solidFill>
                <a:latin typeface="Arial" panose="020B0604020202020204" pitchFamily="34" charset="0"/>
                <a:cs typeface="Arial" panose="020B0604020202020204" pitchFamily="34" charset="0"/>
              </a:rPr>
              <a:t>(1) EEG activity anchors </a:t>
            </a:r>
            <a:r>
              <a:rPr lang="en-US" sz="1800" b="1" dirty="0">
                <a:latin typeface="Arial" panose="020B0604020202020204" pitchFamily="34" charset="0"/>
                <a:cs typeface="Arial" panose="020B0604020202020204" pitchFamily="34" charset="0"/>
              </a:rPr>
              <a:t>and </a:t>
            </a:r>
            <a:r>
              <a:rPr lang="en-US" sz="1800" b="1" dirty="0">
                <a:solidFill>
                  <a:srgbClr val="FF0000"/>
                </a:solidFill>
                <a:latin typeface="Arial" panose="020B0604020202020204" pitchFamily="34" charset="0"/>
                <a:cs typeface="Arial" panose="020B0604020202020204" pitchFamily="34" charset="0"/>
              </a:rPr>
              <a:t>(2) boundaries</a:t>
            </a:r>
            <a:r>
              <a:rPr lang="en-US" sz="1800" b="1" dirty="0">
                <a:latin typeface="Arial" panose="020B0604020202020204" pitchFamily="34" charset="0"/>
                <a:cs typeface="Arial" panose="020B0604020202020204" pitchFamily="34" charset="0"/>
              </a:rPr>
              <a:t> of expressions of:</a:t>
            </a:r>
          </a:p>
          <a:p>
            <a:pPr marL="4003675" lvl="8" indent="-342900">
              <a:spcAft>
                <a:spcPts val="1200"/>
              </a:spcAft>
              <a:buFont typeface="+mj-lt"/>
              <a:buAutoNum type="alphaLcParenR"/>
            </a:pPr>
            <a:r>
              <a:rPr lang="en-US" sz="1800" b="1" dirty="0">
                <a:solidFill>
                  <a:srgbClr val="0083E6"/>
                </a:solidFill>
                <a:latin typeface="Arial" panose="020B0604020202020204" pitchFamily="34" charset="0"/>
                <a:cs typeface="Arial" panose="020B0604020202020204" pitchFamily="34" charset="0"/>
              </a:rPr>
              <a:t>EEG events</a:t>
            </a:r>
            <a:r>
              <a:rPr lang="en-US" sz="1800" b="1" dirty="0">
                <a:latin typeface="Arial" panose="020B0604020202020204" pitchFamily="34" charset="0"/>
                <a:cs typeface="Arial" panose="020B0604020202020204" pitchFamily="34" charset="0"/>
              </a:rPr>
              <a:t>,  </a:t>
            </a:r>
          </a:p>
          <a:p>
            <a:pPr marL="4003675" lvl="8" indent="-342900">
              <a:spcAft>
                <a:spcPts val="1200"/>
              </a:spcAft>
              <a:buFont typeface="+mj-lt"/>
              <a:buAutoNum type="alphaLcParenR"/>
            </a:pPr>
            <a:r>
              <a:rPr lang="en-US" sz="1800" b="1" dirty="0">
                <a:solidFill>
                  <a:srgbClr val="0083E6"/>
                </a:solidFill>
                <a:latin typeface="Arial" panose="020B0604020202020204" pitchFamily="34" charset="0"/>
                <a:cs typeface="Arial" panose="020B0604020202020204" pitchFamily="34" charset="0"/>
              </a:rPr>
              <a:t>medical problems</a:t>
            </a:r>
            <a:r>
              <a:rPr lang="en-US" sz="1800" b="1" dirty="0">
                <a:latin typeface="Arial" panose="020B0604020202020204" pitchFamily="34" charset="0"/>
                <a:cs typeface="Arial" panose="020B0604020202020204" pitchFamily="34" charset="0"/>
              </a:rPr>
              <a:t>;</a:t>
            </a:r>
          </a:p>
          <a:p>
            <a:pPr marL="4003675" lvl="8" indent="-342900">
              <a:spcAft>
                <a:spcPts val="1200"/>
              </a:spcAft>
              <a:buFont typeface="+mj-lt"/>
              <a:buAutoNum type="alphaLcParenR"/>
            </a:pPr>
            <a:r>
              <a:rPr lang="en-US" sz="1800" b="1" dirty="0">
                <a:solidFill>
                  <a:srgbClr val="0083E6"/>
                </a:solidFill>
                <a:latin typeface="Arial" panose="020B0604020202020204" pitchFamily="34" charset="0"/>
                <a:cs typeface="Arial" panose="020B0604020202020204" pitchFamily="34" charset="0"/>
              </a:rPr>
              <a:t>medical tests </a:t>
            </a:r>
            <a:r>
              <a:rPr lang="en-US" sz="1800" b="1" dirty="0">
                <a:latin typeface="Arial" panose="020B0604020202020204" pitchFamily="34" charset="0"/>
                <a:cs typeface="Arial" panose="020B0604020202020204" pitchFamily="34" charset="0"/>
              </a:rPr>
              <a:t>and </a:t>
            </a:r>
          </a:p>
          <a:p>
            <a:pPr marL="4003675" lvl="8" indent="-342900">
              <a:spcAft>
                <a:spcPts val="1200"/>
              </a:spcAft>
              <a:buFont typeface="+mj-lt"/>
              <a:buAutoNum type="alphaLcParenR"/>
            </a:pPr>
            <a:r>
              <a:rPr lang="en-US" sz="1800" b="1" dirty="0">
                <a:solidFill>
                  <a:srgbClr val="0083E6"/>
                </a:solidFill>
                <a:latin typeface="Arial" panose="020B0604020202020204" pitchFamily="34" charset="0"/>
                <a:cs typeface="Arial" panose="020B0604020202020204" pitchFamily="34" charset="0"/>
              </a:rPr>
              <a:t>medical treatments </a:t>
            </a:r>
            <a:r>
              <a:rPr lang="en-US" sz="1800" b="1" dirty="0">
                <a:latin typeface="Arial" panose="020B0604020202020204" pitchFamily="34" charset="0"/>
                <a:cs typeface="Arial" panose="020B0604020202020204" pitchFamily="34" charset="0"/>
              </a:rPr>
              <a:t>(e.g. medications).</a:t>
            </a: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81881" y="1678527"/>
            <a:ext cx="3307829" cy="2488739"/>
          </a:xfrm>
          <a:prstGeom prst="rect">
            <a:avLst/>
          </a:prstGeom>
          <a:noFill/>
          <a:ln>
            <a:noFill/>
          </a:ln>
        </p:spPr>
      </p:pic>
      <p:sp>
        <p:nvSpPr>
          <p:cNvPr id="2" name="TextBox 1"/>
          <p:cNvSpPr txBox="1"/>
          <p:nvPr/>
        </p:nvSpPr>
        <p:spPr>
          <a:xfrm>
            <a:off x="3564661" y="3420131"/>
            <a:ext cx="5476179" cy="95410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We trained two stacked Long Short-Term Memory (LSTM) </a:t>
            </a:r>
          </a:p>
          <a:p>
            <a:r>
              <a:rPr lang="en-US" sz="1400" b="1" dirty="0">
                <a:latin typeface="Arial" panose="020B0604020202020204" pitchFamily="34" charset="0"/>
                <a:cs typeface="Arial" panose="020B0604020202020204" pitchFamily="34" charset="0"/>
              </a:rPr>
              <a:t>networks: </a:t>
            </a:r>
          </a:p>
          <a:p>
            <a:r>
              <a:rPr lang="en-US" sz="1400" b="1" dirty="0">
                <a:latin typeface="Arial" panose="020B0604020202020204" pitchFamily="34" charset="0"/>
                <a:cs typeface="Arial" panose="020B0604020202020204" pitchFamily="34" charset="0"/>
              </a:rPr>
              <a:t>-one for detecting EEG Activity anchors and </a:t>
            </a:r>
          </a:p>
          <a:p>
            <a:r>
              <a:rPr lang="en-US" sz="1400" b="1" dirty="0">
                <a:latin typeface="Arial" panose="020B0604020202020204" pitchFamily="34" charset="0"/>
                <a:cs typeface="Arial" panose="020B0604020202020204" pitchFamily="34" charset="0"/>
              </a:rPr>
              <a:t>-one for detecting the boundaries of all other clinical concepts</a:t>
            </a:r>
          </a:p>
        </p:txBody>
      </p:sp>
      <p:sp>
        <p:nvSpPr>
          <p:cNvPr id="4" name="TextBox 3"/>
          <p:cNvSpPr txBox="1"/>
          <p:nvPr/>
        </p:nvSpPr>
        <p:spPr>
          <a:xfrm>
            <a:off x="364761" y="4781862"/>
            <a:ext cx="8329716" cy="1477328"/>
          </a:xfrm>
          <a:prstGeom prst="rect">
            <a:avLst/>
          </a:prstGeom>
          <a:noFill/>
        </p:spPr>
        <p:txBody>
          <a:bodyPr wrap="none" rtlCol="0">
            <a:spAutoFit/>
          </a:bodyPr>
          <a:lstStyle/>
          <a:p>
            <a:r>
              <a:rPr lang="en-US" dirty="0"/>
              <a:t>-we represent each sentence as a sequence of tokens [</a:t>
            </a:r>
            <a:r>
              <a:rPr lang="en-US" i="1" dirty="0"/>
              <a:t>w</a:t>
            </a:r>
            <a:r>
              <a:rPr lang="en-US" i="1" baseline="-25000" dirty="0"/>
              <a:t>1</a:t>
            </a:r>
            <a:r>
              <a:rPr lang="en-US" i="1" dirty="0"/>
              <a:t>, w</a:t>
            </a:r>
            <a:r>
              <a:rPr lang="en-US" i="1" baseline="-25000" dirty="0"/>
              <a:t>2</a:t>
            </a:r>
            <a:r>
              <a:rPr lang="en-US" i="1" dirty="0"/>
              <a:t>,..., </a:t>
            </a:r>
            <a:r>
              <a:rPr lang="en-US" i="1" dirty="0" err="1"/>
              <a:t>w</a:t>
            </a:r>
            <a:r>
              <a:rPr lang="en-US" i="1" baseline="-25000" dirty="0" err="1"/>
              <a:t>N</a:t>
            </a:r>
            <a:r>
              <a:rPr lang="en-US" dirty="0"/>
              <a:t>], and train </a:t>
            </a:r>
          </a:p>
          <a:p>
            <a:r>
              <a:rPr lang="en-US" dirty="0"/>
              <a:t>both LSTMs to assign a label </a:t>
            </a:r>
            <a:r>
              <a:rPr lang="en-US" i="1" dirty="0"/>
              <a:t>b</a:t>
            </a:r>
            <a:r>
              <a:rPr lang="en-US" i="1" baseline="-25000" dirty="0"/>
              <a:t>i</a:t>
            </a:r>
            <a:r>
              <a:rPr lang="en-US" dirty="0">
                <a:sym typeface="Symbol"/>
              </a:rPr>
              <a:t></a:t>
            </a:r>
            <a:r>
              <a:rPr lang="en-US" dirty="0"/>
              <a:t>{ </a:t>
            </a:r>
            <a:r>
              <a:rPr lang="en-US" i="1" dirty="0">
                <a:solidFill>
                  <a:srgbClr val="00B050"/>
                </a:solidFill>
              </a:rPr>
              <a:t>“I”, “O”, “B”</a:t>
            </a:r>
            <a:r>
              <a:rPr lang="en-US" dirty="0"/>
              <a:t>} to each token </a:t>
            </a:r>
            <a:r>
              <a:rPr lang="en-US" i="1" dirty="0" err="1"/>
              <a:t>w</a:t>
            </a:r>
            <a:r>
              <a:rPr lang="en-US" i="1" baseline="-25000" dirty="0" err="1"/>
              <a:t>i</a:t>
            </a:r>
            <a:r>
              <a:rPr lang="en-US" i="1" dirty="0"/>
              <a:t> </a:t>
            </a:r>
            <a:r>
              <a:rPr lang="en-US" dirty="0"/>
              <a:t>such that it will receive </a:t>
            </a:r>
          </a:p>
          <a:p>
            <a:r>
              <a:rPr lang="en-US" dirty="0"/>
              <a:t>a label </a:t>
            </a:r>
            <a:r>
              <a:rPr lang="en-US" i="1" dirty="0"/>
              <a:t>b</a:t>
            </a:r>
            <a:r>
              <a:rPr lang="en-US" i="1" baseline="-25000" dirty="0"/>
              <a:t>i</a:t>
            </a:r>
            <a:r>
              <a:rPr lang="en-US" i="1" dirty="0"/>
              <a:t>=”</a:t>
            </a:r>
            <a:r>
              <a:rPr lang="en-US" i="1" dirty="0">
                <a:solidFill>
                  <a:srgbClr val="00B050"/>
                </a:solidFill>
              </a:rPr>
              <a:t>B</a:t>
            </a:r>
            <a:r>
              <a:rPr lang="en-US" i="1" dirty="0"/>
              <a:t>”</a:t>
            </a:r>
            <a:r>
              <a:rPr lang="en-US" dirty="0"/>
              <a:t> if the token </a:t>
            </a:r>
            <a:r>
              <a:rPr lang="en-US" i="1" dirty="0" err="1"/>
              <a:t>w</a:t>
            </a:r>
            <a:r>
              <a:rPr lang="en-US" i="1" baseline="-25000" dirty="0" err="1"/>
              <a:t>i</a:t>
            </a:r>
            <a:r>
              <a:rPr lang="en-US" dirty="0"/>
              <a:t> is at the </a:t>
            </a:r>
            <a:r>
              <a:rPr lang="en-US" dirty="0">
                <a:solidFill>
                  <a:srgbClr val="00B050"/>
                </a:solidFill>
              </a:rPr>
              <a:t>beginning</a:t>
            </a:r>
            <a:r>
              <a:rPr lang="en-US" dirty="0"/>
              <a:t> of a mention of a clinical concept, </a:t>
            </a:r>
          </a:p>
          <a:p>
            <a:r>
              <a:rPr lang="en-US" dirty="0"/>
              <a:t>a label </a:t>
            </a:r>
            <a:r>
              <a:rPr lang="en-US" i="1" dirty="0"/>
              <a:t>b</a:t>
            </a:r>
            <a:r>
              <a:rPr lang="en-US" i="1" baseline="-25000" dirty="0"/>
              <a:t>i</a:t>
            </a:r>
            <a:r>
              <a:rPr lang="en-US" i="1" dirty="0"/>
              <a:t>=”</a:t>
            </a:r>
            <a:r>
              <a:rPr lang="en-US" i="1" dirty="0">
                <a:solidFill>
                  <a:srgbClr val="00B050"/>
                </a:solidFill>
              </a:rPr>
              <a:t>I</a:t>
            </a:r>
            <a:r>
              <a:rPr lang="en-US" i="1" dirty="0"/>
              <a:t>”</a:t>
            </a:r>
            <a:r>
              <a:rPr lang="en-US" dirty="0"/>
              <a:t> if the token </a:t>
            </a:r>
            <a:r>
              <a:rPr lang="en-US" i="1" dirty="0" err="1"/>
              <a:t>w</a:t>
            </a:r>
            <a:r>
              <a:rPr lang="en-US" i="1" baseline="-25000" dirty="0" err="1"/>
              <a:t>i</a:t>
            </a:r>
            <a:r>
              <a:rPr lang="en-US" i="1" baseline="-25000" dirty="0"/>
              <a:t> </a:t>
            </a:r>
            <a:r>
              <a:rPr lang="en-US" dirty="0"/>
              <a:t>is </a:t>
            </a:r>
            <a:r>
              <a:rPr lang="en-US" dirty="0">
                <a:solidFill>
                  <a:srgbClr val="00B050"/>
                </a:solidFill>
              </a:rPr>
              <a:t>inside</a:t>
            </a:r>
            <a:r>
              <a:rPr lang="en-US" dirty="0"/>
              <a:t> any mention of a clinical concept and </a:t>
            </a:r>
          </a:p>
          <a:p>
            <a:r>
              <a:rPr lang="en-US" dirty="0"/>
              <a:t>a label </a:t>
            </a:r>
            <a:r>
              <a:rPr lang="en-US" i="1" dirty="0"/>
              <a:t>b</a:t>
            </a:r>
            <a:r>
              <a:rPr lang="en-US" i="1" baseline="-25000" dirty="0"/>
              <a:t>i</a:t>
            </a:r>
            <a:r>
              <a:rPr lang="en-US" i="1" dirty="0"/>
              <a:t>=”</a:t>
            </a:r>
            <a:r>
              <a:rPr lang="en-US" i="1" dirty="0">
                <a:solidFill>
                  <a:srgbClr val="00B050"/>
                </a:solidFill>
              </a:rPr>
              <a:t>O</a:t>
            </a:r>
            <a:r>
              <a:rPr lang="en-US" i="1" dirty="0"/>
              <a:t>”</a:t>
            </a:r>
            <a:r>
              <a:rPr lang="en-US" dirty="0"/>
              <a:t> if the token </a:t>
            </a:r>
            <a:r>
              <a:rPr lang="en-US" i="1" dirty="0" err="1"/>
              <a:t>w</a:t>
            </a:r>
            <a:r>
              <a:rPr lang="en-US" i="1" baseline="-25000" dirty="0" err="1"/>
              <a:t>i</a:t>
            </a:r>
            <a:r>
              <a:rPr lang="en-US" i="1" baseline="-25000" dirty="0"/>
              <a:t> </a:t>
            </a:r>
            <a:r>
              <a:rPr lang="en-US" dirty="0"/>
              <a:t>is </a:t>
            </a:r>
            <a:r>
              <a:rPr lang="en-US" dirty="0">
                <a:solidFill>
                  <a:srgbClr val="00B050"/>
                </a:solidFill>
              </a:rPr>
              <a:t>outside</a:t>
            </a:r>
            <a:r>
              <a:rPr lang="en-US" dirty="0"/>
              <a:t> any mention of a clinical concept. </a:t>
            </a:r>
          </a:p>
        </p:txBody>
      </p:sp>
    </p:spTree>
    <p:extLst>
      <p:ext uri="{BB962C8B-B14F-4D97-AF65-F5344CB8AC3E}">
        <p14:creationId xmlns:p14="http://schemas.microsoft.com/office/powerpoint/2010/main" val="1567121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defTabSz="457200" eaLnBrk="1" fontAlgn="auto" hangingPunct="1">
              <a:spcAft>
                <a:spcPts val="0"/>
              </a:spcAft>
            </a:pPr>
            <a:r>
              <a:rPr lang="en-US" dirty="0">
                <a:solidFill>
                  <a:prstClr val="black"/>
                </a:solidFill>
              </a:rPr>
              <a:t>How does it work?</a:t>
            </a:r>
          </a:p>
        </p:txBody>
      </p:sp>
      <mc:AlternateContent xmlns:mc="http://schemas.openxmlformats.org/markup-compatibility/2006" xmlns:a14="http://schemas.microsoft.com/office/drawing/2010/main">
        <mc:Choice Requires="a14">
          <p:sp>
            <p:nvSpPr>
              <p:cNvPr id="3" name="TextBox 2"/>
              <p:cNvSpPr txBox="1"/>
              <p:nvPr/>
            </p:nvSpPr>
            <p:spPr>
              <a:xfrm>
                <a:off x="79609" y="4087118"/>
                <a:ext cx="8981607" cy="2308324"/>
              </a:xfrm>
              <a:prstGeom prst="rect">
                <a:avLst/>
              </a:prstGeom>
              <a:noFill/>
            </p:spPr>
            <p:txBody>
              <a:bodyPr wrap="square" rtlCol="0">
                <a:spAutoFit/>
              </a:bodyPr>
              <a:lstStyle/>
              <a:p>
                <a:r>
                  <a:rPr lang="en-US" dirty="0"/>
                  <a:t>The features vectors </a:t>
                </a:r>
                <a:r>
                  <a:rPr lang="en-US" i="1" dirty="0"/>
                  <a:t>t</a:t>
                </a:r>
                <a:r>
                  <a:rPr lang="en-US" i="1" baseline="-25000" dirty="0"/>
                  <a:t>1</a:t>
                </a:r>
                <a:r>
                  <a:rPr lang="en-US" i="1" dirty="0"/>
                  <a:t>, t</a:t>
                </a:r>
                <a:r>
                  <a:rPr lang="en-US" i="1" baseline="-25000" dirty="0"/>
                  <a:t>2</a:t>
                </a:r>
                <a:r>
                  <a:rPr lang="en-US" i="1" dirty="0"/>
                  <a:t>, …, </a:t>
                </a:r>
                <a:r>
                  <a:rPr lang="en-US" i="1" dirty="0" err="1"/>
                  <a:t>t</a:t>
                </a:r>
                <a:r>
                  <a:rPr lang="en-US" i="1" baseline="-25000" dirty="0" err="1"/>
                  <a:t>N</a:t>
                </a:r>
                <a:r>
                  <a:rPr lang="en-US" dirty="0"/>
                  <a:t> are provided as input to the stacked  LSTMs to predict a sequence of output labels, </a:t>
                </a:r>
                <a:r>
                  <a:rPr lang="en-US" i="1" dirty="0"/>
                  <a:t>b</a:t>
                </a:r>
                <a:r>
                  <a:rPr lang="en-US" i="1" baseline="-25000" dirty="0"/>
                  <a:t>1</a:t>
                </a:r>
                <a:r>
                  <a:rPr lang="en-US" i="1" dirty="0"/>
                  <a:t>, b</a:t>
                </a:r>
                <a:r>
                  <a:rPr lang="en-US" i="1" baseline="-25000" dirty="0"/>
                  <a:t>2</a:t>
                </a:r>
                <a:r>
                  <a:rPr lang="en-US" i="1" dirty="0"/>
                  <a:t>, …, </a:t>
                </a:r>
                <a:r>
                  <a:rPr lang="en-US" i="1" dirty="0" err="1"/>
                  <a:t>b</a:t>
                </a:r>
                <a:r>
                  <a:rPr lang="en-US" i="1" baseline="-25000" dirty="0" err="1"/>
                  <a:t>N</a:t>
                </a:r>
                <a:r>
                  <a:rPr lang="en-US" dirty="0" err="1"/>
                  <a:t>.</a:t>
                </a:r>
                <a:r>
                  <a:rPr lang="en-US" dirty="0"/>
                  <a:t> </a:t>
                </a:r>
              </a:p>
              <a:p>
                <a:r>
                  <a:rPr lang="en-US" dirty="0"/>
                  <a:t>To predict each label </a:t>
                </a:r>
                <a:r>
                  <a:rPr lang="en-US" i="1" dirty="0"/>
                  <a:t>b</a:t>
                </a:r>
                <a:r>
                  <a:rPr lang="en-US" i="1" baseline="-25000" dirty="0"/>
                  <a:t>i</a:t>
                </a:r>
                <a:r>
                  <a:rPr lang="en-US" dirty="0"/>
                  <a:t>, the deep learning architecture considers:</a:t>
                </a:r>
              </a:p>
              <a:p>
                <a:r>
                  <a:rPr lang="en-US" dirty="0"/>
                  <a:t>(1) the vector representation of each token </a:t>
                </a:r>
                <a:r>
                  <a:rPr lang="en-US" i="1" dirty="0" err="1"/>
                  <a:t>t</a:t>
                </a:r>
                <a:r>
                  <a:rPr lang="en-US" i="1" baseline="-25000" dirty="0" err="1"/>
                  <a:t>i</a:t>
                </a:r>
                <a:r>
                  <a:rPr lang="en-US" dirty="0"/>
                  <a:t>; as well as </a:t>
                </a:r>
              </a:p>
              <a:p>
                <a:r>
                  <a:rPr lang="en-US" dirty="0"/>
                  <a:t>(2) the vector representation of all previous tokens from the same sentence by updating a </a:t>
                </a:r>
                <a:r>
                  <a:rPr lang="en-US" b="1" i="1" dirty="0">
                    <a:solidFill>
                      <a:srgbClr val="00B050"/>
                    </a:solidFill>
                  </a:rPr>
                  <a:t>memory</a:t>
                </a:r>
                <a:r>
                  <a:rPr lang="en-US" dirty="0"/>
                  <a:t> state that is shared throughout the network. </a:t>
                </a:r>
              </a:p>
              <a:p>
                <a:r>
                  <a:rPr lang="en-US" dirty="0"/>
                  <a:t>LSTM cells also have the property that they can be “stacked” such that the outputs of cells on level </a:t>
                </a:r>
                <a14:m>
                  <m:oMath xmlns:m="http://schemas.openxmlformats.org/officeDocument/2006/math">
                    <m:r>
                      <a:rPr lang="en-US" i="1">
                        <a:latin typeface="Cambria Math" panose="02040503050406030204" pitchFamily="18" charset="0"/>
                      </a:rPr>
                      <m:t>𝑙</m:t>
                    </m:r>
                  </m:oMath>
                </a14:m>
                <a:r>
                  <a:rPr lang="en-US" dirty="0"/>
                  <a:t> are used as the inputs to the  cells on level on level </a:t>
                </a:r>
                <a14:m>
                  <m:oMath xmlns:m="http://schemas.openxmlformats.org/officeDocument/2006/math">
                    <m:r>
                      <a:rPr lang="en-US" i="1">
                        <a:latin typeface="Cambria Math" panose="02040503050406030204" pitchFamily="18" charset="0"/>
                      </a:rPr>
                      <m:t>𝑙</m:t>
                    </m:r>
                    <m:r>
                      <a:rPr lang="en-US" i="1">
                        <a:latin typeface="Cambria Math" panose="02040503050406030204" pitchFamily="18" charset="0"/>
                      </a:rPr>
                      <m:t>+1</m:t>
                    </m:r>
                  </m:oMath>
                </a14:m>
                <a:r>
                  <a:rPr lang="en-US" dirty="0"/>
                  <a:t>. </a:t>
                </a:r>
              </a:p>
            </p:txBody>
          </p:sp>
        </mc:Choice>
        <mc:Fallback xmlns="">
          <p:sp>
            <p:nvSpPr>
              <p:cNvPr id="3" name="TextBox 2"/>
              <p:cNvSpPr txBox="1">
                <a:spLocks noRot="1" noChangeAspect="1" noMove="1" noResize="1" noEditPoints="1" noAdjustHandles="1" noChangeArrowheads="1" noChangeShapeType="1" noTextEdit="1"/>
              </p:cNvSpPr>
              <p:nvPr/>
            </p:nvSpPr>
            <p:spPr>
              <a:xfrm>
                <a:off x="79609" y="4087118"/>
                <a:ext cx="8981607" cy="2308324"/>
              </a:xfrm>
              <a:prstGeom prst="rect">
                <a:avLst/>
              </a:prstGeom>
              <a:blipFill rotWithShape="1">
                <a:blip r:embed="rId2"/>
                <a:stretch>
                  <a:fillRect l="-543" t="-1319" b="-3166"/>
                </a:stretch>
              </a:blipFill>
            </p:spPr>
            <p:txBody>
              <a:bodyPr/>
              <a:lstStyle/>
              <a:p>
                <a:r>
                  <a:rPr lang="en-US">
                    <a:noFill/>
                  </a:rPr>
                  <a:t> </a:t>
                </a:r>
              </a:p>
            </p:txBody>
          </p:sp>
        </mc:Fallback>
      </mc:AlternateContent>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46626" y="561135"/>
            <a:ext cx="4744474" cy="3530805"/>
          </a:xfrm>
          <a:prstGeom prst="rect">
            <a:avLst/>
          </a:prstGeom>
          <a:noFill/>
          <a:ln>
            <a:noFill/>
          </a:ln>
        </p:spPr>
      </p:pic>
    </p:spTree>
    <p:extLst>
      <p:ext uri="{BB962C8B-B14F-4D97-AF65-F5344CB8AC3E}">
        <p14:creationId xmlns:p14="http://schemas.microsoft.com/office/powerpoint/2010/main" val="1592822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How does it predict boundaries?</a:t>
            </a:r>
          </a:p>
        </p:txBody>
      </p:sp>
      <mc:AlternateContent xmlns:mc="http://schemas.openxmlformats.org/markup-compatibility/2006" xmlns:a14="http://schemas.microsoft.com/office/drawing/2010/main">
        <mc:Choice Requires="a14">
          <p:sp>
            <p:nvSpPr>
              <p:cNvPr id="5" name="TextBox 4"/>
              <p:cNvSpPr txBox="1"/>
              <p:nvPr/>
            </p:nvSpPr>
            <p:spPr>
              <a:xfrm>
                <a:off x="-1587" y="3694313"/>
                <a:ext cx="9361357" cy="3163687"/>
              </a:xfrm>
              <a:prstGeom prst="rect">
                <a:avLst/>
              </a:prstGeom>
              <a:noFill/>
            </p:spPr>
            <p:txBody>
              <a:bodyPr wrap="square" rtlCol="0">
                <a:spAutoFit/>
              </a:bodyPr>
              <a:lstStyle/>
              <a:p>
                <a:r>
                  <a:rPr lang="en-US" dirty="0"/>
                  <a:t>We used a stacked LSTM with 3 levels where the input to the first  level is a sequence of token vectors and the output from the top  level is used to determine the </a:t>
                </a:r>
                <a14:m>
                  <m:oMath xmlns:m="http://schemas.openxmlformats.org/officeDocument/2006/math">
                    <m:r>
                      <a:rPr lang="en-US" i="1">
                        <a:latin typeface="Cambria Math"/>
                      </a:rPr>
                      <m:t>𝐼𝑂𝐵</m:t>
                    </m:r>
                  </m:oMath>
                </a14:m>
                <a:r>
                  <a:rPr lang="en-US" dirty="0"/>
                  <a:t> labels for each token. </a:t>
                </a:r>
              </a:p>
              <a:p>
                <a:r>
                  <a:rPr lang="en-US" dirty="0"/>
                  <a:t>The output from the top level, </a:t>
                </a:r>
                <a14:m>
                  <m:oMath xmlns:m="http://schemas.openxmlformats.org/officeDocument/2006/math">
                    <m:sSubSup>
                      <m:sSubSupPr>
                        <m:ctrlPr>
                          <a:rPr lang="en-US" i="1">
                            <a:latin typeface="Cambria Math" panose="02040503050406030204" pitchFamily="18" charset="0"/>
                          </a:rPr>
                        </m:ctrlPr>
                      </m:sSubSupPr>
                      <m:e>
                        <m:r>
                          <a:rPr lang="en-US" i="1">
                            <a:latin typeface="Cambria Math"/>
                          </a:rPr>
                          <m:t>𝑜</m:t>
                        </m:r>
                      </m:e>
                      <m:sub>
                        <m:r>
                          <a:rPr lang="en-US" i="1">
                            <a:latin typeface="Cambria Math"/>
                          </a:rPr>
                          <m:t>𝑖</m:t>
                        </m:r>
                      </m:sub>
                      <m:sup>
                        <m:r>
                          <a:rPr lang="en-US" i="1">
                            <a:latin typeface="Cambria Math"/>
                          </a:rPr>
                          <m:t>3</m:t>
                        </m:r>
                      </m:sup>
                    </m:sSubSup>
                  </m:oMath>
                </a14:m>
                <a:r>
                  <a:rPr lang="en-US" dirty="0"/>
                  <a:t>, is a vector representing token </a:t>
                </a:r>
                <a14:m>
                  <m:oMath xmlns:m="http://schemas.openxmlformats.org/officeDocument/2006/math">
                    <m:sSub>
                      <m:sSubPr>
                        <m:ctrlPr>
                          <a:rPr lang="en-US" i="1">
                            <a:latin typeface="Cambria Math" panose="02040503050406030204" pitchFamily="18" charset="0"/>
                          </a:rPr>
                        </m:ctrlPr>
                      </m:sSubPr>
                      <m:e>
                        <m:r>
                          <a:rPr lang="en-US" i="1">
                            <a:latin typeface="Cambria Math"/>
                          </a:rPr>
                          <m:t>𝑤</m:t>
                        </m:r>
                      </m:e>
                      <m:sub>
                        <m:r>
                          <a:rPr lang="en-US" i="1">
                            <a:latin typeface="Cambria Math"/>
                          </a:rPr>
                          <m:t>𝑖</m:t>
                        </m:r>
                      </m:sub>
                    </m:sSub>
                  </m:oMath>
                </a14:m>
                <a:r>
                  <a:rPr lang="en-US" dirty="0"/>
                  <a:t> and every previous token in the sentence. </a:t>
                </a:r>
              </a:p>
              <a:p>
                <a:r>
                  <a:rPr lang="en-US" dirty="0"/>
                  <a:t>To determine the </a:t>
                </a:r>
                <a14:m>
                  <m:oMath xmlns:m="http://schemas.openxmlformats.org/officeDocument/2006/math">
                    <m:r>
                      <a:rPr lang="en-US" i="1">
                        <a:latin typeface="Cambria Math"/>
                      </a:rPr>
                      <m:t>𝐼𝑂𝐵</m:t>
                    </m:r>
                  </m:oMath>
                </a14:m>
                <a:r>
                  <a:rPr lang="en-US" dirty="0"/>
                  <a:t> label for token </a:t>
                </a:r>
                <a14:m>
                  <m:oMath xmlns:m="http://schemas.openxmlformats.org/officeDocument/2006/math">
                    <m:sSub>
                      <m:sSubPr>
                        <m:ctrlPr>
                          <a:rPr lang="en-US" i="1">
                            <a:latin typeface="Cambria Math" panose="02040503050406030204" pitchFamily="18" charset="0"/>
                          </a:rPr>
                        </m:ctrlPr>
                      </m:sSubPr>
                      <m:e>
                        <m:r>
                          <a:rPr lang="en-US" i="1">
                            <a:latin typeface="Cambria Math"/>
                          </a:rPr>
                          <m:t>𝑤</m:t>
                        </m:r>
                      </m:e>
                      <m:sub>
                        <m:r>
                          <a:rPr lang="en-US" i="1">
                            <a:latin typeface="Cambria Math"/>
                          </a:rPr>
                          <m:t>𝑖</m:t>
                        </m:r>
                      </m:sub>
                    </m:sSub>
                  </m:oMath>
                </a14:m>
                <a:r>
                  <a:rPr lang="en-US" dirty="0"/>
                  <a:t>, the output </a:t>
                </a:r>
                <a14:m>
                  <m:oMath xmlns:m="http://schemas.openxmlformats.org/officeDocument/2006/math">
                    <m:sSubSup>
                      <m:sSubSupPr>
                        <m:ctrlPr>
                          <a:rPr lang="en-US" i="1">
                            <a:latin typeface="Cambria Math" panose="02040503050406030204" pitchFamily="18" charset="0"/>
                          </a:rPr>
                        </m:ctrlPr>
                      </m:sSubSupPr>
                      <m:e>
                        <m:r>
                          <a:rPr lang="en-US" i="1">
                            <a:latin typeface="Cambria Math"/>
                          </a:rPr>
                          <m:t>𝑜</m:t>
                        </m:r>
                      </m:e>
                      <m:sub>
                        <m:r>
                          <a:rPr lang="en-US" i="1">
                            <a:latin typeface="Cambria Math"/>
                          </a:rPr>
                          <m:t>𝑖</m:t>
                        </m:r>
                      </m:sub>
                      <m:sup>
                        <m:r>
                          <a:rPr lang="en-US" i="1">
                            <a:latin typeface="Cambria Math"/>
                          </a:rPr>
                          <m:t>3</m:t>
                        </m:r>
                      </m:sup>
                    </m:sSubSup>
                  </m:oMath>
                </a14:m>
                <a:r>
                  <a:rPr lang="en-US" dirty="0"/>
                  <a:t> is passed  through a </a:t>
                </a:r>
                <a:r>
                  <a:rPr lang="en-US" b="1" i="1" dirty="0" err="1">
                    <a:solidFill>
                      <a:srgbClr val="00B050"/>
                    </a:solidFill>
                  </a:rPr>
                  <a:t>softmax</a:t>
                </a:r>
                <a:r>
                  <a:rPr lang="en-US" b="1" i="1" dirty="0">
                    <a:solidFill>
                      <a:srgbClr val="00B050"/>
                    </a:solidFill>
                  </a:rPr>
                  <a:t> layer</a:t>
                </a:r>
                <a:r>
                  <a:rPr lang="en-US" dirty="0"/>
                  <a:t>. </a:t>
                </a:r>
              </a:p>
              <a:p>
                <a:r>
                  <a:rPr lang="en-US" dirty="0"/>
                  <a:t>The </a:t>
                </a:r>
                <a:r>
                  <a:rPr lang="en-US" dirty="0" err="1"/>
                  <a:t>softmax</a:t>
                </a:r>
                <a:r>
                  <a:rPr lang="en-US" dirty="0"/>
                  <a:t> layer produces a probability distribution over all </a:t>
                </a:r>
                <a14:m>
                  <m:oMath xmlns:m="http://schemas.openxmlformats.org/officeDocument/2006/math">
                    <m:r>
                      <a:rPr lang="en-US" i="1">
                        <a:latin typeface="Cambria Math"/>
                      </a:rPr>
                      <m:t>𝐼𝑂𝐵</m:t>
                    </m:r>
                  </m:oMath>
                </a14:m>
                <a:r>
                  <a:rPr lang="en-US" dirty="0"/>
                  <a:t> labels. This is accomplished by computing a vector of probabilities,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sub>
                    </m:sSub>
                  </m:oMath>
                </a14:m>
                <a:r>
                  <a:rPr lang="en-US" dirty="0"/>
                  <a:t> such that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r>
                          <a:rPr lang="en-US" i="1">
                            <a:latin typeface="Cambria Math" panose="02040503050406030204" pitchFamily="18" charset="0"/>
                          </a:rPr>
                          <m:t>,1</m:t>
                        </m:r>
                      </m:sub>
                    </m:sSub>
                  </m:oMath>
                </a14:m>
                <a:r>
                  <a:rPr lang="en-US" dirty="0"/>
                  <a:t> is the probability of label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𝐼</m:t>
                    </m:r>
                    <m:r>
                      <a:rPr lang="en-US" i="1">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r>
                          <a:rPr lang="en-US" i="1">
                            <a:latin typeface="Cambria Math" panose="02040503050406030204" pitchFamily="18" charset="0"/>
                          </a:rPr>
                          <m:t>,2</m:t>
                        </m:r>
                      </m:sub>
                    </m:sSub>
                  </m:oMath>
                </a14:m>
                <a:r>
                  <a:rPr lang="en-US" dirty="0"/>
                  <a:t> is the probability of label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𝑂</m:t>
                    </m:r>
                    <m:r>
                      <a:rPr lang="en-US" i="1">
                        <a:latin typeface="Cambria Math" panose="02040503050406030204" pitchFamily="18" charset="0"/>
                      </a:rPr>
                      <m:t>"</m:t>
                    </m:r>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r>
                          <a:rPr lang="en-US" i="1">
                            <a:latin typeface="Cambria Math" panose="02040503050406030204" pitchFamily="18" charset="0"/>
                          </a:rPr>
                          <m:t>,3</m:t>
                        </m:r>
                      </m:sub>
                    </m:sSub>
                  </m:oMath>
                </a14:m>
                <a:r>
                  <a:rPr lang="en-US" dirty="0"/>
                  <a:t> is the probability of label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oMath>
                </a14:m>
                <a:r>
                  <a:rPr lang="en-US" dirty="0"/>
                  <a:t>. The predicted </a:t>
                </a:r>
                <a14:m>
                  <m:oMath xmlns:m="http://schemas.openxmlformats.org/officeDocument/2006/math">
                    <m:r>
                      <a:rPr lang="en-US" i="1">
                        <a:latin typeface="Cambria Math" panose="02040503050406030204" pitchFamily="18" charset="0"/>
                      </a:rPr>
                      <m:t>𝐼𝑂𝐵</m:t>
                    </m:r>
                  </m:oMath>
                </a14:m>
                <a:r>
                  <a:rPr lang="en-US" dirty="0"/>
                  <a:t> label is then chosen as the label with highest probability,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 </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𝑗</m:t>
                            </m:r>
                          </m:lim>
                        </m:limLow>
                      </m:fName>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𝑖𝑗</m:t>
                            </m:r>
                          </m:sub>
                        </m:sSub>
                      </m:e>
                    </m:func>
                  </m:oMath>
                </a14:m>
                <a:r>
                  <a:rPr lang="en-US" dirty="0"/>
                  <a:t>. </a:t>
                </a:r>
              </a:p>
              <a:p>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587" y="3694313"/>
                <a:ext cx="9361357" cy="3163687"/>
              </a:xfrm>
              <a:prstGeom prst="rect">
                <a:avLst/>
              </a:prstGeom>
              <a:blipFill rotWithShape="1">
                <a:blip r:embed="rId3"/>
                <a:stretch>
                  <a:fillRect l="-586" t="-963"/>
                </a:stretch>
              </a:blipFill>
            </p:spPr>
            <p:txBody>
              <a:bodyPr/>
              <a:lstStyle/>
              <a:p>
                <a:r>
                  <a:rPr lang="en-US">
                    <a:noFill/>
                  </a:rPr>
                  <a:t> </a:t>
                </a:r>
              </a:p>
            </p:txBody>
          </p:sp>
        </mc:Fallback>
      </mc:AlternateContent>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576495" y="561135"/>
            <a:ext cx="4332784" cy="3276347"/>
          </a:xfrm>
          <a:prstGeom prst="rect">
            <a:avLst/>
          </a:prstGeom>
          <a:noFill/>
          <a:ln>
            <a:noFill/>
          </a:ln>
        </p:spPr>
      </p:pic>
    </p:spTree>
    <p:extLst>
      <p:ext uri="{BB962C8B-B14F-4D97-AF65-F5344CB8AC3E}">
        <p14:creationId xmlns:p14="http://schemas.microsoft.com/office/powerpoint/2010/main" val="1823811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Deep Learning Architectures - 2</a:t>
            </a:r>
          </a:p>
        </p:txBody>
      </p:sp>
      <p:sp>
        <p:nvSpPr>
          <p:cNvPr id="6" name="Rectangle 3"/>
          <p:cNvSpPr txBox="1">
            <a:spLocks/>
          </p:cNvSpPr>
          <p:nvPr/>
        </p:nvSpPr>
        <p:spPr bwMode="auto">
          <a:xfrm>
            <a:off x="181881" y="609849"/>
            <a:ext cx="8347522" cy="153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indent="0">
              <a:spcAft>
                <a:spcPts val="1200"/>
              </a:spcAft>
            </a:pPr>
            <a:r>
              <a:rPr lang="en-US" sz="1800" b="1" dirty="0"/>
              <a:t>Deep Learning with a </a:t>
            </a:r>
            <a:r>
              <a:rPr lang="en-US" sz="1800" b="1" dirty="0" err="1">
                <a:solidFill>
                  <a:srgbClr val="00B050"/>
                </a:solidFill>
              </a:rPr>
              <a:t>ReLU</a:t>
            </a:r>
            <a:r>
              <a:rPr lang="en-US" sz="1800" b="1" dirty="0">
                <a:solidFill>
                  <a:srgbClr val="00B050"/>
                </a:solidFill>
              </a:rPr>
              <a:t> Network </a:t>
            </a:r>
            <a:r>
              <a:rPr lang="en-US" sz="1800" b="1" dirty="0"/>
              <a:t>for the Annotation of </a:t>
            </a:r>
            <a:r>
              <a:rPr lang="en-US" sz="1800" b="1" i="1" dirty="0">
                <a:solidFill>
                  <a:srgbClr val="0070C0"/>
                </a:solidFill>
              </a:rPr>
              <a:t>Attributes of EEG Activities</a:t>
            </a:r>
            <a:r>
              <a:rPr lang="en-US" sz="1800" b="1" dirty="0"/>
              <a:t>, the </a:t>
            </a:r>
            <a:r>
              <a:rPr lang="en-US" sz="1800" b="1" i="1" dirty="0">
                <a:solidFill>
                  <a:srgbClr val="C00000"/>
                </a:solidFill>
              </a:rPr>
              <a:t>Type</a:t>
            </a:r>
            <a:r>
              <a:rPr lang="en-US" sz="1800" b="1" dirty="0"/>
              <a:t> of other Clinical Concepts and the recognition of </a:t>
            </a:r>
            <a:r>
              <a:rPr lang="en-US" sz="1800" b="1" i="1" dirty="0">
                <a:solidFill>
                  <a:srgbClr val="FF0000"/>
                </a:solidFill>
              </a:rPr>
              <a:t>Modality </a:t>
            </a:r>
            <a:r>
              <a:rPr lang="en-US" sz="1800" b="1" dirty="0"/>
              <a:t>and </a:t>
            </a:r>
            <a:r>
              <a:rPr lang="en-US" sz="1800" b="1" i="1" dirty="0">
                <a:solidFill>
                  <a:srgbClr val="FF0000"/>
                </a:solidFill>
              </a:rPr>
              <a:t>Polarity</a:t>
            </a:r>
            <a:r>
              <a:rPr lang="en-US" sz="1800" b="1" dirty="0"/>
              <a:t> in EEG Reports</a:t>
            </a:r>
            <a:endParaRPr lang="en-US" sz="1800" dirty="0"/>
          </a:p>
        </p:txBody>
      </p:sp>
      <p:sp>
        <p:nvSpPr>
          <p:cNvPr id="4" name="TextBox 3"/>
          <p:cNvSpPr txBox="1"/>
          <p:nvPr/>
        </p:nvSpPr>
        <p:spPr>
          <a:xfrm>
            <a:off x="0" y="5018035"/>
            <a:ext cx="9238170" cy="1477328"/>
          </a:xfrm>
          <a:prstGeom prst="rect">
            <a:avLst/>
          </a:prstGeom>
          <a:noFill/>
        </p:spPr>
        <p:txBody>
          <a:bodyPr wrap="none" rtlCol="0">
            <a:spAutoFit/>
          </a:bodyPr>
          <a:lstStyle/>
          <a:p>
            <a:r>
              <a:rPr lang="en-US" dirty="0"/>
              <a:t>-we use two </a:t>
            </a:r>
            <a:r>
              <a:rPr lang="en-US" b="1" dirty="0">
                <a:solidFill>
                  <a:srgbClr val="C00000"/>
                </a:solidFill>
              </a:rPr>
              <a:t>Deep Rectified Linear Networks </a:t>
            </a:r>
            <a:r>
              <a:rPr lang="en-US" dirty="0"/>
              <a:t>(DRN) for multi-task attribute detection, modality…</a:t>
            </a:r>
          </a:p>
          <a:p>
            <a:r>
              <a:rPr lang="en-US" dirty="0"/>
              <a:t>Given a feature vector </a:t>
            </a:r>
            <a:r>
              <a:rPr lang="en-US" i="1" dirty="0" err="1"/>
              <a:t>x</a:t>
            </a:r>
            <a:r>
              <a:rPr lang="en-US" i="1" baseline="-25000" dirty="0" err="1"/>
              <a:t>a</a:t>
            </a:r>
            <a:r>
              <a:rPr lang="en-US" baseline="-25000" dirty="0"/>
              <a:t> </a:t>
            </a:r>
            <a:r>
              <a:rPr lang="en-US" dirty="0"/>
              <a:t>representing a clinical concept from an EEG report,  the DRN learns </a:t>
            </a:r>
          </a:p>
          <a:p>
            <a:r>
              <a:rPr lang="en-US" dirty="0"/>
              <a:t>a </a:t>
            </a:r>
            <a:r>
              <a:rPr lang="en-US" i="1" dirty="0"/>
              <a:t>multi-task embedding</a:t>
            </a:r>
            <a:r>
              <a:rPr lang="en-US" dirty="0"/>
              <a:t> of the concept, denoted as </a:t>
            </a:r>
            <a:r>
              <a:rPr lang="en-US" i="1" dirty="0"/>
              <a:t>e</a:t>
            </a:r>
            <a:r>
              <a:rPr lang="en-US" i="1" baseline="-25000" dirty="0"/>
              <a:t>a</a:t>
            </a:r>
            <a:r>
              <a:rPr lang="en-US" dirty="0"/>
              <a:t>. </a:t>
            </a:r>
          </a:p>
          <a:p>
            <a:r>
              <a:rPr lang="en-US" dirty="0"/>
              <a:t>To learn the multi-task embedding, the feature vector </a:t>
            </a:r>
            <a:r>
              <a:rPr lang="en-US" i="1" dirty="0" err="1"/>
              <a:t>x</a:t>
            </a:r>
            <a:r>
              <a:rPr lang="en-US" i="1" baseline="-25000" dirty="0" err="1"/>
              <a:t>a</a:t>
            </a:r>
            <a:r>
              <a:rPr lang="en-US" dirty="0"/>
              <a:t> is passed through 5 fully connected </a:t>
            </a:r>
          </a:p>
          <a:p>
            <a:r>
              <a:rPr lang="en-US" dirty="0"/>
              <a:t>Rectified Linear Unit (</a:t>
            </a:r>
            <a:r>
              <a:rPr lang="en-US" dirty="0" err="1"/>
              <a:t>ReLU</a:t>
            </a:r>
            <a:r>
              <a:rPr lang="en-US" dirty="0"/>
              <a:t>) layers. </a:t>
            </a:r>
          </a:p>
        </p:txBody>
      </p:sp>
      <p:pic>
        <p:nvPicPr>
          <p:cNvPr id="8" name="Picture 7"/>
          <p:cNvPicPr/>
          <p:nvPr/>
        </p:nvPicPr>
        <p:blipFill rotWithShape="1">
          <a:blip r:embed="rId3">
            <a:extLst>
              <a:ext uri="{28A0092B-C50C-407E-A947-70E740481C1C}">
                <a14:useLocalDpi xmlns:a14="http://schemas.microsoft.com/office/drawing/2010/main" val="0"/>
              </a:ext>
            </a:extLst>
          </a:blip>
          <a:srcRect t="1" b="-611"/>
          <a:stretch/>
        </p:blipFill>
        <p:spPr bwMode="auto">
          <a:xfrm>
            <a:off x="1274163" y="1543987"/>
            <a:ext cx="5748729" cy="3364493"/>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989350" y="1543986"/>
            <a:ext cx="6700604" cy="3447739"/>
          </a:xfrm>
          <a:prstGeom prst="rect">
            <a:avLst/>
          </a:prstGeom>
          <a:no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0085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How does it work?</a:t>
            </a:r>
          </a:p>
        </p:txBody>
      </p:sp>
      <p:sp>
        <p:nvSpPr>
          <p:cNvPr id="4" name="TextBox 3"/>
          <p:cNvSpPr txBox="1"/>
          <p:nvPr/>
        </p:nvSpPr>
        <p:spPr>
          <a:xfrm>
            <a:off x="181880" y="3841307"/>
            <a:ext cx="8888972" cy="2308324"/>
          </a:xfrm>
          <a:prstGeom prst="rect">
            <a:avLst/>
          </a:prstGeom>
          <a:noFill/>
        </p:spPr>
        <p:txBody>
          <a:bodyPr wrap="none" rtlCol="0">
            <a:spAutoFit/>
          </a:bodyPr>
          <a:lstStyle/>
          <a:p>
            <a:r>
              <a:rPr lang="en-US" dirty="0"/>
              <a:t>-the 16 attributes of the EEG activities are identified and annotated in the EEG reports </a:t>
            </a:r>
          </a:p>
          <a:p>
            <a:r>
              <a:rPr lang="en-US" dirty="0"/>
              <a:t>by feeding the shared embedding into a separate </a:t>
            </a:r>
            <a:r>
              <a:rPr lang="en-US" dirty="0" err="1"/>
              <a:t>softmax</a:t>
            </a:r>
            <a:r>
              <a:rPr lang="en-US" dirty="0"/>
              <a:t> layer for each attribute. </a:t>
            </a:r>
          </a:p>
          <a:p>
            <a:r>
              <a:rPr lang="en-US" dirty="0"/>
              <a:t>EEG Activities have 18 attributes (16 EEG Activity-specific attributes + modality and polarity), </a:t>
            </a:r>
          </a:p>
          <a:p>
            <a:pPr marL="285750" indent="-285750">
              <a:buFont typeface="Symbol" pitchFamily="18" charset="2"/>
              <a:buChar char="®"/>
            </a:pPr>
            <a:r>
              <a:rPr lang="en-US" dirty="0"/>
              <a:t>the DRN for learning EEG Activity attributes contains 18 </a:t>
            </a:r>
            <a:r>
              <a:rPr lang="en-US" dirty="0" err="1"/>
              <a:t>softmax</a:t>
            </a:r>
            <a:r>
              <a:rPr lang="en-US" dirty="0"/>
              <a:t> layers for 18 predictions. </a:t>
            </a:r>
          </a:p>
          <a:p>
            <a:pPr marL="285750" indent="-285750">
              <a:buFont typeface="Symbol" pitchFamily="18" charset="2"/>
              <a:buChar char="®"/>
            </a:pPr>
            <a:endParaRPr lang="en-US" dirty="0"/>
          </a:p>
          <a:p>
            <a:pPr marL="285750" indent="-285750">
              <a:buFont typeface="Symbol" pitchFamily="18" charset="2"/>
              <a:buChar char="®"/>
            </a:pPr>
            <a:r>
              <a:rPr lang="en-US" dirty="0"/>
              <a:t>In contrast, the DRN for learning the medical concept type and its modality and polarity</a:t>
            </a:r>
          </a:p>
          <a:p>
            <a:r>
              <a:rPr lang="en-US" dirty="0"/>
              <a:t>has only 3 </a:t>
            </a:r>
            <a:r>
              <a:rPr lang="en-US" dirty="0" err="1"/>
              <a:t>softmax</a:t>
            </a:r>
            <a:r>
              <a:rPr lang="en-US" dirty="0"/>
              <a:t> layers</a:t>
            </a:r>
          </a:p>
          <a:p>
            <a:endParaRPr lang="en-US" dirty="0"/>
          </a:p>
        </p:txBody>
      </p:sp>
      <p:pic>
        <p:nvPicPr>
          <p:cNvPr id="8" name="Picture 7"/>
          <p:cNvPicPr/>
          <p:nvPr/>
        </p:nvPicPr>
        <p:blipFill rotWithShape="1">
          <a:blip r:embed="rId3">
            <a:extLst>
              <a:ext uri="{28A0092B-C50C-407E-A947-70E740481C1C}">
                <a14:useLocalDpi xmlns:a14="http://schemas.microsoft.com/office/drawing/2010/main" val="0"/>
              </a:ext>
            </a:extLst>
          </a:blip>
          <a:srcRect t="1" b="-611"/>
          <a:stretch/>
        </p:blipFill>
        <p:spPr bwMode="auto">
          <a:xfrm>
            <a:off x="494685" y="648724"/>
            <a:ext cx="4377128" cy="2839837"/>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243840" y="592112"/>
            <a:ext cx="4772876" cy="3020518"/>
          </a:xfrm>
          <a:prstGeom prst="rect">
            <a:avLst/>
          </a:prstGeom>
          <a:no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5016716" y="725979"/>
            <a:ext cx="4125553" cy="3077766"/>
          </a:xfrm>
          <a:prstGeom prst="rect">
            <a:avLst/>
          </a:prstGeom>
          <a:noFill/>
        </p:spPr>
        <p:txBody>
          <a:bodyPr wrap="none" rtlCol="0">
            <a:spAutoFit/>
          </a:bodyPr>
          <a:lstStyle/>
          <a:p>
            <a:r>
              <a:rPr lang="en-US" sz="1600" dirty="0"/>
              <a:t>The </a:t>
            </a:r>
            <a:r>
              <a:rPr lang="en-US" sz="1600" dirty="0" err="1"/>
              <a:t>ReLU</a:t>
            </a:r>
            <a:r>
              <a:rPr lang="en-US" sz="1600" dirty="0"/>
              <a:t> layers provide two major benefits </a:t>
            </a:r>
          </a:p>
          <a:p>
            <a:r>
              <a:rPr lang="en-US" sz="1600" dirty="0"/>
              <a:t>that allow the network to function properly: </a:t>
            </a:r>
          </a:p>
          <a:p>
            <a:pPr marL="400050" indent="-400050">
              <a:buAutoNum type="romanLcParenBoth"/>
            </a:pPr>
            <a:r>
              <a:rPr lang="en-US" sz="1600" dirty="0" err="1"/>
              <a:t>ReLUs</a:t>
            </a:r>
            <a:r>
              <a:rPr lang="en-US" sz="1600" dirty="0"/>
              <a:t> allow for a deep-net configuration</a:t>
            </a:r>
          </a:p>
          <a:p>
            <a:pPr marL="400050" indent="-400050">
              <a:buAutoNum type="romanLcParenBoth"/>
            </a:pPr>
            <a:r>
              <a:rPr lang="en-US" sz="1600" dirty="0" err="1"/>
              <a:t>ReLUs</a:t>
            </a:r>
            <a:r>
              <a:rPr lang="en-US" sz="1600" dirty="0"/>
              <a:t> learn sparse representations, </a:t>
            </a:r>
          </a:p>
          <a:p>
            <a:r>
              <a:rPr lang="en-US" sz="1600" dirty="0"/>
              <a:t>allowing them to perform de facto internal </a:t>
            </a:r>
          </a:p>
          <a:p>
            <a:r>
              <a:rPr lang="en-US" sz="1600" dirty="0"/>
              <a:t>feature selection. </a:t>
            </a:r>
          </a:p>
          <a:p>
            <a:r>
              <a:rPr lang="en-US" sz="1600" dirty="0"/>
              <a:t>The vanishing gradient problem affects deep </a:t>
            </a:r>
          </a:p>
          <a:p>
            <a:r>
              <a:rPr lang="en-US" sz="1600" dirty="0"/>
              <a:t>networks by causing them to lose information </a:t>
            </a:r>
          </a:p>
          <a:p>
            <a:r>
              <a:rPr lang="en-US" sz="1600" dirty="0"/>
              <a:t>used to update the weights in the network </a:t>
            </a:r>
          </a:p>
          <a:p>
            <a:r>
              <a:rPr lang="en-US" sz="1600" dirty="0"/>
              <a:t>rapidly as the network gains depth, but </a:t>
            </a:r>
            <a:r>
              <a:rPr lang="en-US" sz="1600" dirty="0" err="1"/>
              <a:t>ReLUs</a:t>
            </a:r>
            <a:endParaRPr lang="en-US" sz="1600" dirty="0"/>
          </a:p>
          <a:p>
            <a:r>
              <a:rPr lang="en-US" sz="1600" dirty="0"/>
              <a:t> in particular avoid this problem.</a:t>
            </a:r>
          </a:p>
          <a:p>
            <a:endParaRPr lang="en-US" dirty="0"/>
          </a:p>
        </p:txBody>
      </p:sp>
    </p:spTree>
    <p:extLst>
      <p:ext uri="{BB962C8B-B14F-4D97-AF65-F5344CB8AC3E}">
        <p14:creationId xmlns:p14="http://schemas.microsoft.com/office/powerpoint/2010/main" val="2410675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Deep Learning and Active Learning</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44773" y="891915"/>
            <a:ext cx="8004747" cy="4534524"/>
          </a:xfrm>
          <a:prstGeom prst="rect">
            <a:avLst/>
          </a:prstGeom>
          <a:noFill/>
          <a:ln>
            <a:noFill/>
          </a:ln>
        </p:spPr>
      </p:pic>
      <p:sp>
        <p:nvSpPr>
          <p:cNvPr id="2" name="TextBox 1"/>
          <p:cNvSpPr txBox="1"/>
          <p:nvPr/>
        </p:nvSpPr>
        <p:spPr>
          <a:xfrm>
            <a:off x="951876" y="5808689"/>
            <a:ext cx="7754495" cy="369332"/>
          </a:xfrm>
          <a:prstGeom prst="rect">
            <a:avLst/>
          </a:prstGeom>
          <a:noFill/>
        </p:spPr>
        <p:txBody>
          <a:bodyPr wrap="none" rtlCol="0">
            <a:spAutoFit/>
          </a:bodyPr>
          <a:lstStyle/>
          <a:p>
            <a:r>
              <a:rPr lang="en-US" b="1" dirty="0"/>
              <a:t>Architecture of the Multi-Task Active Deep Learning for annotating EEG Reports</a:t>
            </a:r>
            <a:endParaRPr lang="en-US" dirty="0"/>
          </a:p>
        </p:txBody>
      </p:sp>
    </p:spTree>
    <p:extLst>
      <p:ext uri="{BB962C8B-B14F-4D97-AF65-F5344CB8AC3E}">
        <p14:creationId xmlns:p14="http://schemas.microsoft.com/office/powerpoint/2010/main" val="41000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880" y="607333"/>
            <a:ext cx="7429499" cy="1478570"/>
          </a:xfrm>
        </p:spPr>
        <p:txBody>
          <a:bodyPr/>
          <a:lstStyle/>
          <a:p>
            <a:pPr algn="ctr"/>
            <a:r>
              <a:rPr lang="en-US" dirty="0" err="1"/>
              <a:t>Sanda</a:t>
            </a:r>
            <a:r>
              <a:rPr lang="en-US" dirty="0"/>
              <a:t> </a:t>
            </a:r>
            <a:r>
              <a:rPr lang="en-US" dirty="0" err="1"/>
              <a:t>Harabagiu</a:t>
            </a:r>
            <a:r>
              <a:rPr lang="en-US" dirty="0"/>
              <a:t>, PhD</a:t>
            </a:r>
            <a:br>
              <a:rPr lang="en-US" dirty="0"/>
            </a:br>
            <a:endParaRPr lang="en-US" dirty="0"/>
          </a:p>
        </p:txBody>
      </p:sp>
      <p:sp>
        <p:nvSpPr>
          <p:cNvPr id="15" name="TextBox 14"/>
          <p:cNvSpPr txBox="1"/>
          <p:nvPr/>
        </p:nvSpPr>
        <p:spPr>
          <a:xfrm>
            <a:off x="3325057" y="1954386"/>
            <a:ext cx="5004358" cy="3539430"/>
          </a:xfrm>
          <a:prstGeom prst="rect">
            <a:avLst/>
          </a:prstGeom>
          <a:noFill/>
        </p:spPr>
        <p:txBody>
          <a:bodyPr wrap="square" rtlCol="0">
            <a:spAutoFit/>
          </a:bodyPr>
          <a:lstStyle/>
          <a:p>
            <a:pPr algn="just"/>
            <a:endParaRPr lang="en-US" sz="1600" dirty="0">
              <a:solidFill>
                <a:prstClr val="white"/>
              </a:solidFill>
              <a:latin typeface="Century Gothic" panose="020B0502020202020204" pitchFamily="34" charset="0"/>
            </a:endParaRPr>
          </a:p>
          <a:p>
            <a:pPr marL="285750" indent="-285750">
              <a:buFont typeface="Arial"/>
              <a:buChar char="•"/>
            </a:pPr>
            <a:r>
              <a:rPr lang="en-US" sz="1600" dirty="0">
                <a:solidFill>
                  <a:prstClr val="white"/>
                </a:solidFill>
                <a:latin typeface="Century Gothic" panose="020B0502020202020204" pitchFamily="34" charset="0"/>
              </a:rPr>
              <a:t>Professor, Department of Computer Science, University of Texas at Dallas</a:t>
            </a:r>
          </a:p>
          <a:p>
            <a:pPr marL="285750" indent="-285750">
              <a:buFont typeface="Arial"/>
              <a:buChar char="•"/>
            </a:pPr>
            <a:r>
              <a:rPr lang="en-US" sz="1600" dirty="0">
                <a:solidFill>
                  <a:prstClr val="white"/>
                </a:solidFill>
                <a:latin typeface="Century Gothic" panose="020B0502020202020204" pitchFamily="34" charset="0"/>
              </a:rPr>
              <a:t>Director, Human Language Technology Research Institute</a:t>
            </a:r>
          </a:p>
          <a:p>
            <a:pPr marL="285750" indent="-285750">
              <a:buFont typeface="Arial"/>
              <a:buChar char="•"/>
            </a:pPr>
            <a:endParaRPr lang="en-US" sz="1600" dirty="0">
              <a:solidFill>
                <a:prstClr val="white"/>
              </a:solidFill>
              <a:latin typeface="Century Gothic" panose="020B0502020202020204" pitchFamily="34" charset="0"/>
            </a:endParaRPr>
          </a:p>
          <a:p>
            <a:pPr marL="285750" indent="-285750">
              <a:buFont typeface="Arial"/>
              <a:buChar char="•"/>
            </a:pPr>
            <a:r>
              <a:rPr lang="en-US" sz="1600" i="1" dirty="0">
                <a:solidFill>
                  <a:prstClr val="white"/>
                </a:solidFill>
                <a:latin typeface="Century Gothic" panose="020B0502020202020204" pitchFamily="34" charset="0"/>
              </a:rPr>
              <a:t>Research interests</a:t>
            </a:r>
            <a:r>
              <a:rPr lang="en-US" sz="1600" dirty="0">
                <a:solidFill>
                  <a:prstClr val="white"/>
                </a:solidFill>
                <a:latin typeface="Century Gothic" panose="020B0502020202020204" pitchFamily="34" charset="0"/>
              </a:rPr>
              <a:t>:</a:t>
            </a:r>
          </a:p>
          <a:p>
            <a:pPr marL="742950" lvl="1" indent="-285750">
              <a:buFont typeface="Arial"/>
              <a:buChar char="•"/>
            </a:pPr>
            <a:r>
              <a:rPr lang="en-US" sz="1600" dirty="0">
                <a:solidFill>
                  <a:prstClr val="white"/>
                </a:solidFill>
                <a:latin typeface="Century Gothic" panose="020B0502020202020204" pitchFamily="34" charset="0"/>
              </a:rPr>
              <a:t>Natural language processing with applications to medical informatics </a:t>
            </a:r>
          </a:p>
          <a:p>
            <a:pPr marL="742950" lvl="1" indent="-285750">
              <a:buFont typeface="Arial"/>
              <a:buChar char="•"/>
            </a:pPr>
            <a:r>
              <a:rPr lang="en-US" sz="1600" dirty="0">
                <a:solidFill>
                  <a:prstClr val="white"/>
                </a:solidFill>
                <a:latin typeface="Century Gothic" panose="020B0502020202020204" pitchFamily="34" charset="0"/>
              </a:rPr>
              <a:t>Big Data methods for multimodal medical information retrieval</a:t>
            </a:r>
          </a:p>
          <a:p>
            <a:pPr marL="285750" indent="-285750">
              <a:buFont typeface="Arial"/>
              <a:buChar char="•"/>
            </a:pPr>
            <a:r>
              <a:rPr lang="en-US" sz="1600" dirty="0">
                <a:solidFill>
                  <a:prstClr val="white"/>
                </a:solidFill>
                <a:latin typeface="Century Gothic" panose="020B0502020202020204" pitchFamily="34" charset="0"/>
              </a:rPr>
              <a:t>co-PI on an NIH BD2K grant titled “Automatic discovery and processing of EEG cohorts from clinical records”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381" y="2129087"/>
            <a:ext cx="2893690" cy="2626065"/>
          </a:xfrm>
          <a:prstGeom prst="rect">
            <a:avLst/>
          </a:prstGeom>
        </p:spPr>
      </p:pic>
    </p:spTree>
    <p:extLst>
      <p:ext uri="{BB962C8B-B14F-4D97-AF65-F5344CB8AC3E}">
        <p14:creationId xmlns:p14="http://schemas.microsoft.com/office/powerpoint/2010/main" val="2108320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How can active deep-learning be implemented?</a:t>
            </a:r>
          </a:p>
        </p:txBody>
      </p:sp>
      <p:sp>
        <p:nvSpPr>
          <p:cNvPr id="3" name="Rectangle 2"/>
          <p:cNvSpPr/>
          <p:nvPr/>
        </p:nvSpPr>
        <p:spPr>
          <a:xfrm>
            <a:off x="120433" y="590762"/>
            <a:ext cx="8664498" cy="2492990"/>
          </a:xfrm>
          <a:prstGeom prst="rect">
            <a:avLst/>
          </a:prstGeom>
          <a:solidFill>
            <a:srgbClr val="FFFF00"/>
          </a:solidFill>
        </p:spPr>
        <p:txBody>
          <a:bodyPr wrap="square" lIns="0" tIns="0" rIns="0" bIns="0">
            <a:spAutoFit/>
          </a:bodyPr>
          <a:lstStyle/>
          <a:p>
            <a:r>
              <a:rPr lang="en-US" dirty="0"/>
              <a:t>Our Multi-task Active Deep Learning (MTADL) paradigm, required the following 5 steps:</a:t>
            </a:r>
          </a:p>
          <a:p>
            <a:r>
              <a:rPr lang="en-US" i="1" u="sng" dirty="0"/>
              <a:t>STEP 1</a:t>
            </a:r>
            <a:r>
              <a:rPr lang="en-US" dirty="0"/>
              <a:t>: </a:t>
            </a:r>
            <a:r>
              <a:rPr lang="en-US" i="1" dirty="0"/>
              <a:t>The development of an annotation schema;</a:t>
            </a:r>
            <a:endParaRPr lang="en-US" dirty="0"/>
          </a:p>
          <a:p>
            <a:r>
              <a:rPr lang="en-US" i="1" u="sng" dirty="0"/>
              <a:t>STEP 2:</a:t>
            </a:r>
            <a:r>
              <a:rPr lang="en-US" i="1" dirty="0"/>
              <a:t> Annotation of initial training data;</a:t>
            </a:r>
            <a:endParaRPr lang="en-US" dirty="0"/>
          </a:p>
          <a:p>
            <a:r>
              <a:rPr lang="en-US" i="1" u="sng" dirty="0"/>
              <a:t>STEP 3:</a:t>
            </a:r>
            <a:r>
              <a:rPr lang="en-US" i="1" dirty="0"/>
              <a:t> Design of deep learning methods that are capable to be trained on the data;</a:t>
            </a:r>
            <a:endParaRPr lang="en-US" dirty="0"/>
          </a:p>
          <a:p>
            <a:r>
              <a:rPr lang="en-US" i="1" u="sng" dirty="0"/>
              <a:t>STEP 4:</a:t>
            </a:r>
            <a:r>
              <a:rPr lang="en-US" i="1" dirty="0"/>
              <a:t> Development of </a:t>
            </a:r>
            <a:r>
              <a:rPr lang="en-US" b="1" i="1" dirty="0">
                <a:solidFill>
                  <a:srgbClr val="C00000"/>
                </a:solidFill>
              </a:rPr>
              <a:t>sampling methods </a:t>
            </a:r>
            <a:r>
              <a:rPr lang="en-US" i="1" dirty="0"/>
              <a:t>for Multi-task Active Deep Learning system</a:t>
            </a:r>
            <a:endParaRPr lang="en-US" dirty="0"/>
          </a:p>
          <a:p>
            <a:r>
              <a:rPr lang="en-US" i="1" u="sng" dirty="0"/>
              <a:t>STEP 5:</a:t>
            </a:r>
            <a:r>
              <a:rPr lang="en-US" i="1" dirty="0"/>
              <a:t> Usage of the Active Learning system which involves:</a:t>
            </a:r>
            <a:endParaRPr lang="en-US" dirty="0"/>
          </a:p>
          <a:p>
            <a:pPr lvl="1"/>
            <a:r>
              <a:rPr lang="en-US" i="1" u="sng" dirty="0"/>
              <a:t>Step 5.a.:</a:t>
            </a:r>
            <a:r>
              <a:rPr lang="en-US" dirty="0"/>
              <a:t> </a:t>
            </a:r>
            <a:r>
              <a:rPr lang="en-US" i="1" dirty="0"/>
              <a:t>Accepting/Editing annotations of sampled examples</a:t>
            </a:r>
            <a:endParaRPr lang="en-US" dirty="0"/>
          </a:p>
          <a:p>
            <a:pPr lvl="1"/>
            <a:r>
              <a:rPr lang="en-US" i="1" u="sng" dirty="0"/>
              <a:t>Step 5.b.:</a:t>
            </a:r>
            <a:r>
              <a:rPr lang="en-US" i="1" dirty="0"/>
              <a:t> Re-training the deep learning methods and evaluation the new system.</a:t>
            </a:r>
            <a:endParaRPr lang="en-US" dirty="0"/>
          </a:p>
          <a:p>
            <a:pPr marL="0" lvl="1" algn="l"/>
            <a:endParaRPr lang="en-US" sz="1800" b="1" dirty="0">
              <a:solidFill>
                <a:srgbClr val="000000"/>
              </a:solidFill>
              <a:latin typeface="Arial" charset="0"/>
              <a:ea typeface="ＭＳ Ｐゴシック" charset="0"/>
              <a:cs typeface="Arial" charset="0"/>
            </a:endParaRPr>
          </a:p>
        </p:txBody>
      </p:sp>
      <mc:AlternateContent xmlns:mc="http://schemas.openxmlformats.org/markup-compatibility/2006" xmlns:a14="http://schemas.microsoft.com/office/drawing/2010/main">
        <mc:Choice Requires="a14">
          <p:sp>
            <p:nvSpPr>
              <p:cNvPr id="4" name="TextBox 3"/>
              <p:cNvSpPr txBox="1"/>
              <p:nvPr/>
            </p:nvSpPr>
            <p:spPr>
              <a:xfrm>
                <a:off x="62208" y="3083752"/>
                <a:ext cx="9157956" cy="3578287"/>
              </a:xfrm>
              <a:prstGeom prst="rect">
                <a:avLst/>
              </a:prstGeom>
              <a:noFill/>
            </p:spPr>
            <p:txBody>
              <a:bodyPr wrap="none" rtlCol="0">
                <a:spAutoFit/>
              </a:bodyPr>
              <a:lstStyle/>
              <a:p>
                <a:r>
                  <a:rPr lang="en-US" b="1" dirty="0"/>
                  <a:t>Development of Sampling Methods: </a:t>
                </a:r>
                <a:r>
                  <a:rPr lang="en-US" dirty="0"/>
                  <a:t> The choice of sampling mechanism is crucial for </a:t>
                </a:r>
              </a:p>
              <a:p>
                <a:r>
                  <a:rPr lang="en-US" dirty="0"/>
                  <a:t>validation as it determines what makes one annotation a better candidate for validation </a:t>
                </a:r>
              </a:p>
              <a:p>
                <a:r>
                  <a:rPr lang="en-US" dirty="0"/>
                  <a:t>over another. Multi-task Active Deep Learning (MTADL) is an active learning paradigm for </a:t>
                </a:r>
              </a:p>
              <a:p>
                <a:r>
                  <a:rPr lang="en-US" dirty="0"/>
                  <a:t>multiple annotation tasks where new EEG reports are selected to be as informative as </a:t>
                </a:r>
              </a:p>
              <a:p>
                <a:r>
                  <a:rPr lang="en-US" dirty="0"/>
                  <a:t>possible for </a:t>
                </a:r>
                <a:r>
                  <a:rPr lang="en-US" b="1" i="1" dirty="0">
                    <a:solidFill>
                      <a:srgbClr val="0083E6"/>
                    </a:solidFill>
                  </a:rPr>
                  <a:t>a set of annotation tasks </a:t>
                </a:r>
                <a:r>
                  <a:rPr lang="en-US" dirty="0"/>
                  <a:t>instead of a single annotation task. </a:t>
                </a:r>
              </a:p>
              <a:p>
                <a:r>
                  <a:rPr lang="en-US" dirty="0"/>
                  <a:t>The sampling mechanism that we designed used the </a:t>
                </a:r>
                <a:r>
                  <a:rPr lang="en-US" b="1" i="1" dirty="0">
                    <a:solidFill>
                      <a:srgbClr val="00B050"/>
                    </a:solidFill>
                  </a:rPr>
                  <a:t>rank combination </a:t>
                </a:r>
                <a:r>
                  <a:rPr lang="en-US" b="1" dirty="0">
                    <a:solidFill>
                      <a:srgbClr val="00B050"/>
                    </a:solidFill>
                  </a:rPr>
                  <a:t>protocol</a:t>
                </a:r>
                <a:r>
                  <a:rPr lang="en-US" dirty="0"/>
                  <a:t>, which </a:t>
                </a:r>
              </a:p>
              <a:p>
                <a:r>
                  <a:rPr lang="en-US" dirty="0"/>
                  <a:t>combines several single-task active learning selection decisions into one. </a:t>
                </a:r>
              </a:p>
              <a:p>
                <a:r>
                  <a:rPr lang="en-US" dirty="0"/>
                  <a:t>The usefulness score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𝑗</m:t>
                            </m:r>
                          </m:sub>
                        </m:sSub>
                      </m:sub>
                    </m:sSub>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oMath>
                </a14:m>
                <a:r>
                  <a:rPr lang="en-US" dirty="0"/>
                  <a:t> of each un-validated annotation </a:t>
                </a:r>
                <a14:m>
                  <m:oMath xmlns:m="http://schemas.openxmlformats.org/officeDocument/2006/math">
                    <m:r>
                      <a:rPr lang="en-US" i="1">
                        <a:latin typeface="Cambria Math" panose="02040503050406030204" pitchFamily="18" charset="0"/>
                      </a:rPr>
                      <m:t>𝛼</m:t>
                    </m:r>
                  </m:oMath>
                </a14:m>
                <a:r>
                  <a:rPr lang="en-US" dirty="0"/>
                  <a:t> from an EEG Report is </a:t>
                </a:r>
              </a:p>
              <a:p>
                <a:r>
                  <a:rPr lang="en-US" dirty="0"/>
                  <a:t>calculated with respect to each annotation task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𝑗</m:t>
                        </m:r>
                      </m:sub>
                    </m:sSub>
                  </m:oMath>
                </a14:m>
                <a:r>
                  <a:rPr lang="en-US" dirty="0"/>
                  <a:t> and then translated into a rank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𝑗</m:t>
                            </m:r>
                          </m:sub>
                        </m:sSub>
                      </m:sub>
                    </m:sSub>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oMath>
                </a14:m>
                <a:r>
                  <a:rPr lang="en-US" dirty="0"/>
                  <a:t> </a:t>
                </a:r>
              </a:p>
              <a:p>
                <a:r>
                  <a:rPr lang="en-US" dirty="0"/>
                  <a:t>where higher usefulness means lower rank. For each EEG Report, we sum the ranks of each </a:t>
                </a:r>
              </a:p>
              <a:p>
                <a:r>
                  <a:rPr lang="en-US" dirty="0"/>
                  <a:t>annotation task into the overall rank </a:t>
                </a:r>
                <a14:m>
                  <m:oMath xmlns:m="http://schemas.openxmlformats.org/officeDocument/2006/math">
                    <m:r>
                      <a:rPr lang="en-US" i="1">
                        <a:latin typeface="Cambria Math" panose="02040503050406030204" pitchFamily="18" charset="0"/>
                      </a:rPr>
                      <m:t>𝑟</m:t>
                    </m:r>
                    <m:d>
                      <m:dPr>
                        <m:ctrlPr>
                          <a:rPr lang="en-US" i="1">
                            <a:latin typeface="Cambria Math" panose="02040503050406030204" pitchFamily="18" charset="0"/>
                          </a:rPr>
                        </m:ctrlPr>
                      </m:dPr>
                      <m:e>
                        <m:r>
                          <a:rPr lang="en-US" i="1">
                            <a:latin typeface="Cambria Math" panose="02040503050406030204" pitchFamily="18" charset="0"/>
                          </a:rPr>
                          <m:t>𝛼</m:t>
                        </m:r>
                      </m:e>
                    </m:d>
                    <m:r>
                      <a:rPr lang="en-US" i="1">
                        <a:latin typeface="Cambria Math" panose="02040503050406030204" pitchFamily="18" charset="0"/>
                      </a:rPr>
                      <m:t>= </m:t>
                    </m:r>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𝑗</m:t>
                        </m:r>
                        <m:r>
                          <a:rPr lang="en-US" i="1">
                            <a:latin typeface="Cambria Math" panose="02040503050406030204" pitchFamily="18" charset="0"/>
                          </a:rPr>
                          <m:t>=1</m:t>
                        </m:r>
                      </m:sub>
                      <m:sup/>
                      <m:e>
                        <m:sSub>
                          <m:sSubPr>
                            <m:ctrlPr>
                              <a:rPr lang="en-US" i="1">
                                <a:latin typeface="Cambria Math" panose="02040503050406030204" pitchFamily="18" charset="0"/>
                              </a:rPr>
                            </m:ctrlPr>
                          </m:sSubPr>
                          <m:e>
                            <m:r>
                              <a:rPr lang="en-US" i="1">
                                <a:latin typeface="Cambria Math" panose="02040503050406030204" pitchFamily="18" charset="0"/>
                              </a:rPr>
                              <m:t>𝑟</m:t>
                            </m:r>
                          </m:e>
                          <m: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𝑗</m:t>
                                </m:r>
                              </m:sub>
                            </m:sSub>
                          </m:sub>
                        </m:sSub>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e>
                    </m:nary>
                  </m:oMath>
                </a14:m>
                <a:r>
                  <a:rPr lang="en-US" dirty="0"/>
                  <a:t>. All examples are sorted and </a:t>
                </a:r>
              </a:p>
              <a:p>
                <a:r>
                  <a:rPr lang="en-US" dirty="0"/>
                  <a:t>annotations with lowest ranks are sampled for validation. Shannon entropy was also considered.</a:t>
                </a:r>
              </a:p>
            </p:txBody>
          </p:sp>
        </mc:Choice>
        <mc:Fallback xmlns="">
          <p:sp>
            <p:nvSpPr>
              <p:cNvPr id="4" name="TextBox 3"/>
              <p:cNvSpPr txBox="1">
                <a:spLocks noRot="1" noChangeAspect="1" noMove="1" noResize="1" noEditPoints="1" noAdjustHandles="1" noChangeArrowheads="1" noChangeShapeType="1" noTextEdit="1"/>
              </p:cNvSpPr>
              <p:nvPr/>
            </p:nvSpPr>
            <p:spPr>
              <a:xfrm>
                <a:off x="62208" y="3083752"/>
                <a:ext cx="9157956" cy="3578287"/>
              </a:xfrm>
              <a:prstGeom prst="rect">
                <a:avLst/>
              </a:prstGeom>
              <a:blipFill rotWithShape="1">
                <a:blip r:embed="rId3"/>
                <a:stretch>
                  <a:fillRect l="-533" t="-852" r="-399" b="-9199"/>
                </a:stretch>
              </a:blipFill>
            </p:spPr>
            <p:txBody>
              <a:bodyPr/>
              <a:lstStyle/>
              <a:p>
                <a:r>
                  <a:rPr lang="en-US">
                    <a:noFill/>
                  </a:rPr>
                  <a:t> </a:t>
                </a:r>
              </a:p>
            </p:txBody>
          </p:sp>
        </mc:Fallback>
      </mc:AlternateContent>
    </p:spTree>
    <p:extLst>
      <p:ext uri="{BB962C8B-B14F-4D97-AF65-F5344CB8AC3E}">
        <p14:creationId xmlns:p14="http://schemas.microsoft.com/office/powerpoint/2010/main" val="1127401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defTabSz="457200" eaLnBrk="1" fontAlgn="auto" hangingPunct="1">
              <a:spcAft>
                <a:spcPts val="0"/>
              </a:spcAft>
            </a:pPr>
            <a:r>
              <a:rPr lang="en-US" sz="2000" dirty="0">
                <a:solidFill>
                  <a:prstClr val="black"/>
                </a:solidFill>
              </a:rPr>
              <a:t>How well does it work? What can we do with these annotations?</a:t>
            </a:r>
          </a:p>
        </p:txBody>
      </p:sp>
      <p:grpSp>
        <p:nvGrpSpPr>
          <p:cNvPr id="5" name="Group 4"/>
          <p:cNvGrpSpPr/>
          <p:nvPr/>
        </p:nvGrpSpPr>
        <p:grpSpPr>
          <a:xfrm>
            <a:off x="142406" y="816964"/>
            <a:ext cx="3772650" cy="2585689"/>
            <a:chOff x="0" y="0"/>
            <a:chExt cx="3063240" cy="2195830"/>
          </a:xfrm>
        </p:grpSpPr>
        <p:sp>
          <p:nvSpPr>
            <p:cNvPr id="6" name="Text Box 4"/>
            <p:cNvSpPr txBox="1"/>
            <p:nvPr/>
          </p:nvSpPr>
          <p:spPr>
            <a:xfrm>
              <a:off x="34290" y="1805940"/>
              <a:ext cx="3028950" cy="389890"/>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1600" b="1" dirty="0">
                  <a:solidFill>
                    <a:srgbClr val="4F81BD"/>
                  </a:solidFill>
                  <a:effectLst/>
                  <a:latin typeface="Times New Roman"/>
                  <a:ea typeface="Times New Roman"/>
                </a:rPr>
                <a:t>Learning curves for all annotations, shown over the first 100 EEG Reports annotated and evaluated </a:t>
              </a:r>
              <a:r>
                <a:rPr lang="en-US" sz="1600" b="0" dirty="0">
                  <a:solidFill>
                    <a:srgbClr val="4F81BD"/>
                  </a:solidFill>
                  <a:effectLst/>
                  <a:latin typeface="Times New Roman"/>
                  <a:ea typeface="Times New Roman"/>
                </a:rPr>
                <a:t>(F</a:t>
              </a:r>
              <a:r>
                <a:rPr lang="en-US" sz="1600" b="0" baseline="-25000" dirty="0">
                  <a:solidFill>
                    <a:srgbClr val="4F81BD"/>
                  </a:solidFill>
                  <a:effectLst/>
                  <a:latin typeface="Times New Roman"/>
                  <a:ea typeface="Times New Roman"/>
                </a:rPr>
                <a:t>1</a:t>
              </a:r>
              <a:r>
                <a:rPr lang="en-US" sz="1600" b="0" dirty="0">
                  <a:solidFill>
                    <a:srgbClr val="4F81BD"/>
                  </a:solidFill>
                  <a:effectLst/>
                  <a:latin typeface="Times New Roman"/>
                  <a:ea typeface="Times New Roman"/>
                </a:rPr>
                <a:t> measure).</a:t>
              </a:r>
              <a:endParaRPr lang="en-US" sz="1600" b="1" dirty="0">
                <a:solidFill>
                  <a:srgbClr val="4F81BD"/>
                </a:solidFill>
                <a:effectLst/>
                <a:latin typeface="Times New Roman"/>
                <a:ea typeface="Times New Roman"/>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63240" cy="1805940"/>
            </a:xfrm>
            <a:prstGeom prst="rect">
              <a:avLst/>
            </a:prstGeom>
            <a:noFill/>
            <a:ln>
              <a:noFill/>
            </a:ln>
          </p:spPr>
        </p:pic>
      </p:grpSp>
      <p:sp>
        <p:nvSpPr>
          <p:cNvPr id="8" name="Flowchart: Multidocument 7"/>
          <p:cNvSpPr/>
          <p:nvPr/>
        </p:nvSpPr>
        <p:spPr>
          <a:xfrm>
            <a:off x="4159774" y="4122173"/>
            <a:ext cx="1761343" cy="1551596"/>
          </a:xfrm>
          <a:prstGeom prst="flowChartMultidocument">
            <a:avLst/>
          </a:prstGeom>
          <a:noFill/>
          <a:ln w="38100">
            <a:solidFill>
              <a:srgbClr val="FF0000"/>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2666" tIns="42666" rIns="42666" bIns="42666" rtlCol="0" anchor="ctr"/>
          <a:lstStyle/>
          <a:p>
            <a:pPr algn="ctr"/>
            <a:endParaRPr lang="en-US" sz="1300" dirty="0">
              <a:solidFill>
                <a:schemeClr val="tx1"/>
              </a:solidFill>
            </a:endParaRPr>
          </a:p>
        </p:txBody>
      </p:sp>
      <p:sp>
        <p:nvSpPr>
          <p:cNvPr id="9" name="TextBox 8"/>
          <p:cNvSpPr txBox="1"/>
          <p:nvPr/>
        </p:nvSpPr>
        <p:spPr>
          <a:xfrm>
            <a:off x="4285602" y="4590333"/>
            <a:ext cx="1481703" cy="781746"/>
          </a:xfrm>
          <a:prstGeom prst="rect">
            <a:avLst/>
          </a:prstGeom>
          <a:noFill/>
        </p:spPr>
        <p:txBody>
          <a:bodyPr wrap="square" lIns="42666" tIns="21333" rIns="42666" bIns="21333" rtlCol="0">
            <a:spAutoFit/>
          </a:bodyPr>
          <a:lstStyle/>
          <a:p>
            <a:r>
              <a:rPr lang="en-US" sz="1600" b="1" dirty="0">
                <a:solidFill>
                  <a:srgbClr val="C00000"/>
                </a:solidFill>
                <a:latin typeface="Arial" panose="020B0604020202020204" pitchFamily="34" charset="0"/>
                <a:cs typeface="Arial" panose="020B0604020202020204" pitchFamily="34" charset="0"/>
              </a:rPr>
              <a:t>Semantically Rich </a:t>
            </a:r>
            <a:r>
              <a:rPr lang="en-US" sz="1600" b="1" dirty="0">
                <a:solidFill>
                  <a:srgbClr val="00B050"/>
                </a:solidFill>
                <a:latin typeface="Arial" panose="020B0604020202020204" pitchFamily="34" charset="0"/>
                <a:cs typeface="Arial" panose="020B0604020202020204" pitchFamily="34" charset="0"/>
              </a:rPr>
              <a:t>Index</a:t>
            </a:r>
            <a:r>
              <a:rPr lang="en-US" sz="1600" b="1" dirty="0">
                <a:solidFill>
                  <a:srgbClr val="C00000"/>
                </a:solidFill>
                <a:latin typeface="Arial" panose="020B0604020202020204" pitchFamily="34" charset="0"/>
                <a:cs typeface="Arial" panose="020B0604020202020204" pitchFamily="34" charset="0"/>
              </a:rPr>
              <a:t> of Clinical EEG</a:t>
            </a:r>
          </a:p>
        </p:txBody>
      </p:sp>
      <p:sp>
        <p:nvSpPr>
          <p:cNvPr id="11" name="Rounded Rectangle 10"/>
          <p:cNvSpPr/>
          <p:nvPr/>
        </p:nvSpPr>
        <p:spPr>
          <a:xfrm>
            <a:off x="449285" y="4766001"/>
            <a:ext cx="2871679" cy="488051"/>
          </a:xfrm>
          <a:prstGeom prst="roundRect">
            <a:avLst/>
          </a:prstGeom>
          <a:solidFill>
            <a:srgbClr val="FFFF00"/>
          </a:solidFill>
          <a:ln w="12700">
            <a:solidFill>
              <a:schemeClr val="tx1"/>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2666" tIns="42666" rIns="42666" bIns="42666" rtlCol="0" anchor="ctr"/>
          <a:lstStyle/>
          <a:p>
            <a:pPr algn="ctr"/>
            <a:endParaRPr lang="en-US" sz="1300" dirty="0">
              <a:solidFill>
                <a:schemeClr val="tx1"/>
              </a:solidFill>
            </a:endParaRPr>
          </a:p>
        </p:txBody>
      </p:sp>
      <p:sp>
        <p:nvSpPr>
          <p:cNvPr id="12" name="TextBox 11"/>
          <p:cNvSpPr txBox="1"/>
          <p:nvPr/>
        </p:nvSpPr>
        <p:spPr>
          <a:xfrm>
            <a:off x="802131" y="4849985"/>
            <a:ext cx="2321842" cy="320082"/>
          </a:xfrm>
          <a:prstGeom prst="rect">
            <a:avLst/>
          </a:prstGeom>
          <a:noFill/>
        </p:spPr>
        <p:txBody>
          <a:bodyPr wrap="none" lIns="42666" tIns="21333" rIns="42666" bIns="21333" rtlCol="0">
            <a:spAutoFit/>
          </a:bodyPr>
          <a:lstStyle/>
          <a:p>
            <a:pPr algn="ctr"/>
            <a:r>
              <a:rPr lang="en-US" i="1" dirty="0"/>
              <a:t>EEG Report Annotations</a:t>
            </a:r>
          </a:p>
        </p:txBody>
      </p:sp>
      <p:sp>
        <p:nvSpPr>
          <p:cNvPr id="13" name="Down Arrow 12"/>
          <p:cNvSpPr/>
          <p:nvPr/>
        </p:nvSpPr>
        <p:spPr>
          <a:xfrm rot="16200000" flipH="1">
            <a:off x="3513876" y="4549741"/>
            <a:ext cx="343105" cy="613736"/>
          </a:xfrm>
          <a:prstGeom prst="downArrow">
            <a:avLst/>
          </a:prstGeom>
          <a:ln/>
        </p:spPr>
        <p:style>
          <a:lnRef idx="1">
            <a:schemeClr val="accent6"/>
          </a:lnRef>
          <a:fillRef idx="3">
            <a:schemeClr val="accent6"/>
          </a:fillRef>
          <a:effectRef idx="2">
            <a:schemeClr val="accent6"/>
          </a:effectRef>
          <a:fontRef idx="minor">
            <a:schemeClr val="lt1"/>
          </a:fontRef>
        </p:style>
        <p:txBody>
          <a:bodyPr lIns="42666" tIns="21333" rIns="42666" bIns="21333" rtlCol="0" anchor="ctr"/>
          <a:lstStyle/>
          <a:p>
            <a:pPr algn="ctr"/>
            <a:endParaRPr lang="en-US"/>
          </a:p>
        </p:txBody>
      </p:sp>
      <p:pic>
        <p:nvPicPr>
          <p:cNvPr id="14" name="Picture 4" descr="http://www.annmccranie.net/site/images/network2.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9297" y="1499018"/>
            <a:ext cx="2028633" cy="201782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570413" y="921895"/>
            <a:ext cx="3330782" cy="535525"/>
          </a:xfrm>
          <a:prstGeom prst="rect">
            <a:avLst/>
          </a:prstGeom>
          <a:noFill/>
        </p:spPr>
        <p:txBody>
          <a:bodyPr wrap="square" lIns="42666" tIns="21333" rIns="42666" bIns="21333" rtlCol="0">
            <a:spAutoFit/>
          </a:bodyPr>
          <a:lstStyle/>
          <a:p>
            <a:r>
              <a:rPr lang="en-US" sz="1600" b="1" dirty="0">
                <a:solidFill>
                  <a:srgbClr val="C00000"/>
                </a:solidFill>
                <a:latin typeface="Arial" panose="020B0604020202020204" pitchFamily="34" charset="0"/>
                <a:cs typeface="Arial" panose="020B0604020202020204" pitchFamily="34" charset="0"/>
              </a:rPr>
              <a:t>EEG Qualified Medical Knowledge Graph (EEG-QMKG)</a:t>
            </a:r>
          </a:p>
        </p:txBody>
      </p:sp>
      <p:cxnSp>
        <p:nvCxnSpPr>
          <p:cNvPr id="18" name="Curved Connector 17"/>
          <p:cNvCxnSpPr/>
          <p:nvPr/>
        </p:nvCxnSpPr>
        <p:spPr>
          <a:xfrm rot="5400000" flipH="1" flipV="1">
            <a:off x="3094891" y="3071535"/>
            <a:ext cx="1822461" cy="1566472"/>
          </a:xfrm>
          <a:prstGeom prst="curvedConnector3">
            <a:avLst/>
          </a:prstGeom>
          <a:ln w="76200">
            <a:solidFill>
              <a:srgbClr val="FFC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0" name="Down Arrow 19"/>
          <p:cNvSpPr/>
          <p:nvPr/>
        </p:nvSpPr>
        <p:spPr>
          <a:xfrm rot="16200000" flipH="1">
            <a:off x="6162140" y="4459134"/>
            <a:ext cx="343105" cy="613736"/>
          </a:xfrm>
          <a:prstGeom prst="downArrow">
            <a:avLst/>
          </a:prstGeom>
          <a:ln/>
        </p:spPr>
        <p:style>
          <a:lnRef idx="1">
            <a:schemeClr val="accent6"/>
          </a:lnRef>
          <a:fillRef idx="3">
            <a:schemeClr val="accent6"/>
          </a:fillRef>
          <a:effectRef idx="2">
            <a:schemeClr val="accent6"/>
          </a:effectRef>
          <a:fontRef idx="minor">
            <a:schemeClr val="lt1"/>
          </a:fontRef>
        </p:style>
        <p:txBody>
          <a:bodyPr lIns="42666" tIns="21333" rIns="42666" bIns="21333" rtlCol="0" anchor="ctr"/>
          <a:lstStyle/>
          <a:p>
            <a:pPr algn="ctr"/>
            <a:endParaRPr lang="en-US"/>
          </a:p>
        </p:txBody>
      </p:sp>
      <p:sp>
        <p:nvSpPr>
          <p:cNvPr id="22" name="Rectangle 21"/>
          <p:cNvSpPr/>
          <p:nvPr/>
        </p:nvSpPr>
        <p:spPr>
          <a:xfrm>
            <a:off x="6717430" y="4655777"/>
            <a:ext cx="2367529" cy="276999"/>
          </a:xfrm>
          <a:prstGeom prst="rect">
            <a:avLst/>
          </a:prstGeom>
          <a:solidFill>
            <a:schemeClr val="accent2">
              <a:lumMod val="40000"/>
              <a:lumOff val="60000"/>
            </a:schemeClr>
          </a:solidFill>
        </p:spPr>
        <p:txBody>
          <a:bodyPr wrap="square" lIns="0" tIns="0" rIns="0" bIns="0">
            <a:spAutoFit/>
          </a:bodyPr>
          <a:lstStyle/>
          <a:p>
            <a:r>
              <a:rPr lang="en-US" i="1" dirty="0"/>
              <a:t> Patient Cohort Retrieval</a:t>
            </a:r>
            <a:endParaRPr lang="en-US" sz="1800" b="1" dirty="0">
              <a:solidFill>
                <a:srgbClr val="000000"/>
              </a:solidFill>
              <a:latin typeface="Arial" charset="0"/>
              <a:ea typeface="ＭＳ Ｐゴシック" charset="0"/>
              <a:cs typeface="Arial" charset="0"/>
            </a:endParaRPr>
          </a:p>
        </p:txBody>
      </p:sp>
      <p:sp>
        <p:nvSpPr>
          <p:cNvPr id="23" name="Rectangle 22"/>
          <p:cNvSpPr/>
          <p:nvPr/>
        </p:nvSpPr>
        <p:spPr>
          <a:xfrm>
            <a:off x="6235804" y="1737476"/>
            <a:ext cx="2849155" cy="769441"/>
          </a:xfrm>
          <a:prstGeom prst="rect">
            <a:avLst/>
          </a:prstGeom>
          <a:solidFill>
            <a:srgbClr val="E3F0FE"/>
          </a:solidFill>
        </p:spPr>
        <p:txBody>
          <a:bodyPr wrap="square" lIns="0" tIns="0" rIns="0" bIns="0">
            <a:spAutoFit/>
          </a:bodyPr>
          <a:lstStyle/>
          <a:p>
            <a:r>
              <a:rPr lang="en-US" i="1" dirty="0"/>
              <a:t> </a:t>
            </a:r>
            <a:r>
              <a:rPr lang="en-US" sz="1600" i="1" dirty="0">
                <a:latin typeface="Arial" panose="020B0604020202020204" pitchFamily="34" charset="0"/>
                <a:cs typeface="Arial" panose="020B0604020202020204" pitchFamily="34" charset="0"/>
              </a:rPr>
              <a:t>Medical Question </a:t>
            </a:r>
            <a:r>
              <a:rPr lang="en-US" sz="1600" i="1" dirty="0">
                <a:solidFill>
                  <a:srgbClr val="000000"/>
                </a:solidFill>
                <a:latin typeface="Arial" panose="020B0604020202020204" pitchFamily="34" charset="0"/>
                <a:ea typeface="ＭＳ Ｐゴシック" charset="0"/>
                <a:cs typeface="Arial" panose="020B0604020202020204" pitchFamily="34" charset="0"/>
              </a:rPr>
              <a:t>Answering for </a:t>
            </a:r>
          </a:p>
          <a:p>
            <a:r>
              <a:rPr lang="en-US" sz="1600" i="1" dirty="0">
                <a:solidFill>
                  <a:srgbClr val="C0504D"/>
                </a:solidFill>
                <a:latin typeface="Arial" panose="020B0604020202020204" pitchFamily="34" charset="0"/>
                <a:ea typeface="ＭＳ Ｐゴシック" charset="0"/>
                <a:cs typeface="Arial" panose="020B0604020202020204" pitchFamily="34" charset="0"/>
              </a:rPr>
              <a:t>Clinical Decision Support</a:t>
            </a:r>
          </a:p>
        </p:txBody>
      </p:sp>
      <p:sp>
        <p:nvSpPr>
          <p:cNvPr id="25" name="Rectangle 24"/>
          <p:cNvSpPr/>
          <p:nvPr/>
        </p:nvSpPr>
        <p:spPr>
          <a:xfrm>
            <a:off x="6100998" y="2943540"/>
            <a:ext cx="2983962" cy="1015663"/>
          </a:xfrm>
          <a:prstGeom prst="rect">
            <a:avLst/>
          </a:prstGeom>
          <a:solidFill>
            <a:srgbClr val="E3F0FE"/>
          </a:solidFill>
        </p:spPr>
        <p:txBody>
          <a:bodyPr wrap="square" lIns="0" tIns="0" rIns="0" bIns="0">
            <a:spAutoFit/>
          </a:bodyPr>
          <a:lstStyle/>
          <a:p>
            <a:r>
              <a:rPr lang="en-US" i="1" dirty="0"/>
              <a:t> </a:t>
            </a:r>
            <a:r>
              <a:rPr lang="en-US" sz="1600" i="1" dirty="0">
                <a:solidFill>
                  <a:srgbClr val="00B050"/>
                </a:solidFill>
                <a:latin typeface="Arial" panose="020B0604020202020204" pitchFamily="34" charset="0"/>
                <a:cs typeface="Arial" panose="020B0604020202020204" pitchFamily="34" charset="0"/>
              </a:rPr>
              <a:t>Medical Probabilistic Inference</a:t>
            </a:r>
            <a:r>
              <a:rPr lang="en-US" sz="1600" i="1" dirty="0">
                <a:latin typeface="Arial" panose="020B0604020202020204" pitchFamily="34" charset="0"/>
                <a:cs typeface="Arial" panose="020B0604020202020204" pitchFamily="34" charset="0"/>
              </a:rPr>
              <a:t>:</a:t>
            </a:r>
            <a:r>
              <a:rPr lang="en-US" sz="1600" i="1" dirty="0">
                <a:solidFill>
                  <a:srgbClr val="000000"/>
                </a:solidFill>
                <a:latin typeface="Arial" panose="020B0604020202020204" pitchFamily="34" charset="0"/>
                <a:ea typeface="ＭＳ Ｐゴシック" charset="0"/>
                <a:cs typeface="Arial" panose="020B0604020202020204" pitchFamily="34" charset="0"/>
              </a:rPr>
              <a:t> </a:t>
            </a:r>
          </a:p>
          <a:p>
            <a:r>
              <a:rPr lang="en-US" sz="1600" i="1" dirty="0">
                <a:solidFill>
                  <a:srgbClr val="000000"/>
                </a:solidFill>
                <a:latin typeface="Arial" panose="020B0604020202020204" pitchFamily="34" charset="0"/>
                <a:ea typeface="ＭＳ Ｐゴシック" charset="0"/>
                <a:cs typeface="Arial" panose="020B0604020202020204" pitchFamily="34" charset="0"/>
              </a:rPr>
              <a:t>- e.g. Posterior distribution of clinical correlations given an EEG description</a:t>
            </a:r>
            <a:endParaRPr lang="en-US" sz="1400" i="1" dirty="0">
              <a:solidFill>
                <a:srgbClr val="000000"/>
              </a:solidFill>
              <a:latin typeface="Arial" panose="020B0604020202020204" pitchFamily="34" charset="0"/>
              <a:ea typeface="ＭＳ Ｐゴシック" charset="0"/>
              <a:cs typeface="Arial" panose="020B0604020202020204" pitchFamily="34" charset="0"/>
            </a:endParaRPr>
          </a:p>
        </p:txBody>
      </p:sp>
      <p:cxnSp>
        <p:nvCxnSpPr>
          <p:cNvPr id="27" name="Straight Arrow Connector 26"/>
          <p:cNvCxnSpPr/>
          <p:nvPr/>
        </p:nvCxnSpPr>
        <p:spPr>
          <a:xfrm flipV="1">
            <a:off x="6100998" y="2507929"/>
            <a:ext cx="449704" cy="257756"/>
          </a:xfrm>
          <a:prstGeom prst="straightConnector1">
            <a:avLst/>
          </a:prstGeom>
          <a:ln w="76200">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6100998" y="2765685"/>
            <a:ext cx="539563" cy="149655"/>
          </a:xfrm>
          <a:prstGeom prst="straightConnector1">
            <a:avLst/>
          </a:prstGeom>
          <a:ln w="76200">
            <a:headEnd type="none" w="med" len="med"/>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6366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Building a </a:t>
            </a:r>
            <a:r>
              <a:rPr lang="en-US" dirty="0">
                <a:solidFill>
                  <a:srgbClr val="C00000"/>
                </a:solidFill>
                <a:latin typeface="Arial" panose="020B0604020202020204" pitchFamily="34" charset="0"/>
                <a:cs typeface="Arial" panose="020B0604020202020204" pitchFamily="34" charset="0"/>
              </a:rPr>
              <a:t>Semantically Rich </a:t>
            </a:r>
            <a:r>
              <a:rPr lang="en-US" dirty="0">
                <a:solidFill>
                  <a:srgbClr val="00B050"/>
                </a:solidFill>
                <a:latin typeface="Arial" panose="020B0604020202020204" pitchFamily="34" charset="0"/>
                <a:cs typeface="Arial" panose="020B0604020202020204" pitchFamily="34" charset="0"/>
              </a:rPr>
              <a:t>Index</a:t>
            </a:r>
            <a:r>
              <a:rPr lang="en-US" dirty="0">
                <a:solidFill>
                  <a:srgbClr val="C00000"/>
                </a:solidFill>
                <a:latin typeface="Arial" panose="020B0604020202020204" pitchFamily="34" charset="0"/>
                <a:cs typeface="Arial" panose="020B0604020202020204" pitchFamily="34" charset="0"/>
              </a:rPr>
              <a:t> of Clinical EEG</a:t>
            </a:r>
          </a:p>
        </p:txBody>
      </p:sp>
      <p:sp>
        <p:nvSpPr>
          <p:cNvPr id="8" name="TextBox 7"/>
          <p:cNvSpPr txBox="1">
            <a:spLocks noChangeArrowheads="1"/>
          </p:cNvSpPr>
          <p:nvPr/>
        </p:nvSpPr>
        <p:spPr bwMode="auto">
          <a:xfrm>
            <a:off x="254203" y="3197999"/>
            <a:ext cx="86324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233363" indent="-233363"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lvl="1" indent="-285750" eaLnBrk="1" hangingPunct="1">
              <a:spcAft>
                <a:spcPts val="1200"/>
              </a:spcAft>
              <a:buFont typeface="Wingdings" charset="2"/>
              <a:buChar char="Ø"/>
            </a:pPr>
            <a:r>
              <a:rPr lang="en-US" sz="1800" b="1" dirty="0"/>
              <a:t>Where are the modality and polarity attributes?</a:t>
            </a:r>
          </a:p>
        </p:txBody>
      </p:sp>
      <p:sp>
        <p:nvSpPr>
          <p:cNvPr id="9" name="Rounded Rectangle 8"/>
          <p:cNvSpPr/>
          <p:nvPr/>
        </p:nvSpPr>
        <p:spPr>
          <a:xfrm>
            <a:off x="374335" y="928519"/>
            <a:ext cx="2871679" cy="488051"/>
          </a:xfrm>
          <a:prstGeom prst="roundRect">
            <a:avLst/>
          </a:prstGeom>
          <a:solidFill>
            <a:srgbClr val="FFFF00"/>
          </a:solidFill>
          <a:ln w="12700">
            <a:solidFill>
              <a:schemeClr val="tx1"/>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2666" tIns="42666" rIns="42666" bIns="42666" rtlCol="0" anchor="ctr"/>
          <a:lstStyle/>
          <a:p>
            <a:pPr algn="ctr"/>
            <a:endParaRPr lang="en-US" sz="1300" dirty="0">
              <a:solidFill>
                <a:schemeClr val="tx1"/>
              </a:solidFill>
            </a:endParaRPr>
          </a:p>
        </p:txBody>
      </p:sp>
      <p:sp>
        <p:nvSpPr>
          <p:cNvPr id="10" name="TextBox 9"/>
          <p:cNvSpPr txBox="1"/>
          <p:nvPr/>
        </p:nvSpPr>
        <p:spPr>
          <a:xfrm>
            <a:off x="727181" y="1012503"/>
            <a:ext cx="2321842" cy="320082"/>
          </a:xfrm>
          <a:prstGeom prst="rect">
            <a:avLst/>
          </a:prstGeom>
          <a:noFill/>
        </p:spPr>
        <p:txBody>
          <a:bodyPr wrap="none" lIns="42666" tIns="21333" rIns="42666" bIns="21333" rtlCol="0">
            <a:spAutoFit/>
          </a:bodyPr>
          <a:lstStyle/>
          <a:p>
            <a:pPr algn="ctr"/>
            <a:r>
              <a:rPr lang="en-US" i="1" dirty="0"/>
              <a:t>EEG Report Annotations</a:t>
            </a:r>
          </a:p>
        </p:txBody>
      </p:sp>
      <p:sp>
        <p:nvSpPr>
          <p:cNvPr id="11" name="TextBox 10"/>
          <p:cNvSpPr txBox="1"/>
          <p:nvPr/>
        </p:nvSpPr>
        <p:spPr>
          <a:xfrm>
            <a:off x="395950" y="2184866"/>
            <a:ext cx="1790618" cy="830997"/>
          </a:xfrm>
          <a:prstGeom prst="rect">
            <a:avLst/>
          </a:prstGeom>
          <a:solidFill>
            <a:schemeClr val="accent1">
              <a:lumMod val="20000"/>
              <a:lumOff val="80000"/>
            </a:schemeClr>
          </a:solidFill>
          <a:ln>
            <a:solidFill>
              <a:srgbClr val="FF0000"/>
            </a:solidFill>
          </a:ln>
        </p:spPr>
        <p:txBody>
          <a:bodyPr wrap="none" rtlCol="0">
            <a:spAutoFit/>
          </a:bodyPr>
          <a:lstStyle/>
          <a:p>
            <a:r>
              <a:rPr lang="en-US" sz="1600" i="1" dirty="0"/>
              <a:t>Medical Concept ID</a:t>
            </a:r>
          </a:p>
          <a:p>
            <a:r>
              <a:rPr lang="en-US" sz="1600" dirty="0"/>
              <a:t>….</a:t>
            </a:r>
          </a:p>
          <a:p>
            <a:r>
              <a:rPr lang="en-US" sz="1600" i="1" dirty="0"/>
              <a:t>Medical Concept ID</a:t>
            </a:r>
          </a:p>
        </p:txBody>
      </p:sp>
      <p:sp>
        <p:nvSpPr>
          <p:cNvPr id="12" name="TextBox 11"/>
          <p:cNvSpPr txBox="1"/>
          <p:nvPr/>
        </p:nvSpPr>
        <p:spPr>
          <a:xfrm>
            <a:off x="2186568" y="2184866"/>
            <a:ext cx="1592593" cy="836787"/>
          </a:xfrm>
          <a:prstGeom prst="rect">
            <a:avLst/>
          </a:prstGeom>
          <a:solidFill>
            <a:srgbClr val="FFC000"/>
          </a:solidFill>
          <a:ln>
            <a:solidFill>
              <a:srgbClr val="FF0000"/>
            </a:solidFill>
          </a:ln>
        </p:spPr>
        <p:txBody>
          <a:bodyPr wrap="square" rtlCol="0">
            <a:spAutoFit/>
          </a:bodyPr>
          <a:lstStyle/>
          <a:p>
            <a:r>
              <a:rPr lang="en-US" sz="1600" i="1" dirty="0"/>
              <a:t>Concept Type</a:t>
            </a:r>
          </a:p>
          <a:p>
            <a:r>
              <a:rPr lang="en-US" sz="1600" dirty="0"/>
              <a:t>….</a:t>
            </a:r>
          </a:p>
          <a:p>
            <a:r>
              <a:rPr lang="en-US" sz="1600" i="1" dirty="0"/>
              <a:t>Concept Type</a:t>
            </a:r>
          </a:p>
        </p:txBody>
      </p:sp>
      <p:sp>
        <p:nvSpPr>
          <p:cNvPr id="13" name="TextBox 12"/>
          <p:cNvSpPr txBox="1"/>
          <p:nvPr/>
        </p:nvSpPr>
        <p:spPr>
          <a:xfrm>
            <a:off x="3779161" y="2190656"/>
            <a:ext cx="1943737" cy="830997"/>
          </a:xfrm>
          <a:prstGeom prst="rect">
            <a:avLst/>
          </a:prstGeom>
          <a:solidFill>
            <a:srgbClr val="FFFF00"/>
          </a:solidFill>
          <a:ln>
            <a:solidFill>
              <a:srgbClr val="FF0000"/>
            </a:solidFill>
          </a:ln>
        </p:spPr>
        <p:txBody>
          <a:bodyPr wrap="none" rtlCol="0">
            <a:spAutoFit/>
          </a:bodyPr>
          <a:lstStyle/>
          <a:p>
            <a:r>
              <a:rPr lang="en-US" sz="1600" i="1" dirty="0"/>
              <a:t>alpha</a:t>
            </a:r>
          </a:p>
          <a:p>
            <a:r>
              <a:rPr lang="en-US" sz="1600" i="1" dirty="0"/>
              <a:t>….</a:t>
            </a:r>
          </a:p>
          <a:p>
            <a:r>
              <a:rPr lang="en-US" sz="1600" i="1" dirty="0"/>
              <a:t>Sharp and slow wave</a:t>
            </a:r>
          </a:p>
        </p:txBody>
      </p:sp>
      <p:sp>
        <p:nvSpPr>
          <p:cNvPr id="14" name="TextBox 13"/>
          <p:cNvSpPr txBox="1"/>
          <p:nvPr/>
        </p:nvSpPr>
        <p:spPr>
          <a:xfrm>
            <a:off x="5722898" y="2184865"/>
            <a:ext cx="806054" cy="830997"/>
          </a:xfrm>
          <a:prstGeom prst="rect">
            <a:avLst/>
          </a:prstGeom>
          <a:solidFill>
            <a:schemeClr val="accent6">
              <a:lumMod val="20000"/>
              <a:lumOff val="80000"/>
            </a:schemeClr>
          </a:solidFill>
          <a:ln>
            <a:solidFill>
              <a:srgbClr val="FF0000"/>
            </a:solidFill>
          </a:ln>
        </p:spPr>
        <p:txBody>
          <a:bodyPr wrap="none" rtlCol="0">
            <a:spAutoFit/>
          </a:bodyPr>
          <a:lstStyle/>
          <a:p>
            <a:r>
              <a:rPr lang="en-US" sz="1600" i="1" dirty="0"/>
              <a:t>term ID</a:t>
            </a:r>
          </a:p>
          <a:p>
            <a:r>
              <a:rPr lang="en-US" sz="1600" i="1" dirty="0"/>
              <a:t>….</a:t>
            </a:r>
          </a:p>
          <a:p>
            <a:r>
              <a:rPr lang="en-US" sz="1600" i="1" dirty="0"/>
              <a:t>term ID</a:t>
            </a:r>
          </a:p>
        </p:txBody>
      </p:sp>
      <p:sp>
        <p:nvSpPr>
          <p:cNvPr id="15" name="TextBox 14"/>
          <p:cNvSpPr txBox="1"/>
          <p:nvPr/>
        </p:nvSpPr>
        <p:spPr>
          <a:xfrm>
            <a:off x="6924839" y="2093220"/>
            <a:ext cx="1609287" cy="584775"/>
          </a:xfrm>
          <a:prstGeom prst="rect">
            <a:avLst/>
          </a:prstGeom>
          <a:noFill/>
        </p:spPr>
        <p:txBody>
          <a:bodyPr wrap="none" rtlCol="0">
            <a:spAutoFit/>
          </a:bodyPr>
          <a:lstStyle/>
          <a:p>
            <a:r>
              <a:rPr lang="en-US" sz="1600" b="1" dirty="0"/>
              <a:t>Medical Concept</a:t>
            </a:r>
          </a:p>
          <a:p>
            <a:r>
              <a:rPr lang="en-US" sz="1600" b="1" dirty="0"/>
              <a:t>DICTIONARY</a:t>
            </a:r>
          </a:p>
        </p:txBody>
      </p:sp>
      <p:sp>
        <p:nvSpPr>
          <p:cNvPr id="18" name="Right Brace 17"/>
          <p:cNvSpPr/>
          <p:nvPr/>
        </p:nvSpPr>
        <p:spPr>
          <a:xfrm>
            <a:off x="6663129" y="1172544"/>
            <a:ext cx="179040" cy="1849109"/>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4116436" y="1156354"/>
            <a:ext cx="1592593" cy="836787"/>
          </a:xfrm>
          <a:prstGeom prst="rect">
            <a:avLst/>
          </a:prstGeom>
          <a:solidFill>
            <a:schemeClr val="accent4">
              <a:lumMod val="20000"/>
              <a:lumOff val="80000"/>
            </a:schemeClr>
          </a:solidFill>
          <a:ln>
            <a:solidFill>
              <a:srgbClr val="FF0000"/>
            </a:solidFill>
          </a:ln>
        </p:spPr>
        <p:txBody>
          <a:bodyPr wrap="square" rtlCol="0">
            <a:spAutoFit/>
          </a:bodyPr>
          <a:lstStyle/>
          <a:p>
            <a:r>
              <a:rPr lang="en-US" sz="1600" i="1" dirty="0"/>
              <a:t>Attribute 1</a:t>
            </a:r>
          </a:p>
          <a:p>
            <a:r>
              <a:rPr lang="en-US" sz="1600" dirty="0"/>
              <a:t>….</a:t>
            </a:r>
          </a:p>
          <a:p>
            <a:r>
              <a:rPr lang="en-US" sz="1600" i="1" dirty="0"/>
              <a:t>Attribute 16</a:t>
            </a:r>
          </a:p>
        </p:txBody>
      </p:sp>
      <p:sp>
        <p:nvSpPr>
          <p:cNvPr id="20" name="TextBox 19"/>
          <p:cNvSpPr txBox="1"/>
          <p:nvPr/>
        </p:nvSpPr>
        <p:spPr>
          <a:xfrm>
            <a:off x="5709029" y="1154196"/>
            <a:ext cx="806054" cy="830997"/>
          </a:xfrm>
          <a:prstGeom prst="rect">
            <a:avLst/>
          </a:prstGeom>
          <a:solidFill>
            <a:schemeClr val="accent6">
              <a:lumMod val="20000"/>
              <a:lumOff val="80000"/>
            </a:schemeClr>
          </a:solidFill>
          <a:ln>
            <a:solidFill>
              <a:srgbClr val="FF0000"/>
            </a:solidFill>
          </a:ln>
        </p:spPr>
        <p:txBody>
          <a:bodyPr wrap="none" rtlCol="0">
            <a:spAutoFit/>
          </a:bodyPr>
          <a:lstStyle/>
          <a:p>
            <a:r>
              <a:rPr lang="en-US" sz="1600" i="1" dirty="0"/>
              <a:t>term ID</a:t>
            </a:r>
          </a:p>
          <a:p>
            <a:r>
              <a:rPr lang="en-US" sz="1600" i="1" dirty="0"/>
              <a:t>….</a:t>
            </a:r>
          </a:p>
          <a:p>
            <a:r>
              <a:rPr lang="en-US" sz="1600" i="1" dirty="0"/>
              <a:t>term ID</a:t>
            </a:r>
          </a:p>
        </p:txBody>
      </p:sp>
      <p:cxnSp>
        <p:nvCxnSpPr>
          <p:cNvPr id="3" name="Elbow Connector 2"/>
          <p:cNvCxnSpPr/>
          <p:nvPr/>
        </p:nvCxnSpPr>
        <p:spPr>
          <a:xfrm flipV="1">
            <a:off x="2563318" y="1708879"/>
            <a:ext cx="1553118" cy="475986"/>
          </a:xfrm>
          <a:prstGeom prst="bentConnector3">
            <a:avLst>
              <a:gd name="adj1" fmla="val -67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655939" y="1708879"/>
            <a:ext cx="1367875" cy="338554"/>
          </a:xfrm>
          <a:prstGeom prst="rect">
            <a:avLst/>
          </a:prstGeom>
          <a:noFill/>
        </p:spPr>
        <p:txBody>
          <a:bodyPr wrap="none" rtlCol="0">
            <a:spAutoFit/>
          </a:bodyPr>
          <a:lstStyle/>
          <a:p>
            <a:r>
              <a:rPr lang="en-US" sz="1600" b="1" dirty="0"/>
              <a:t>If EEG Activity</a:t>
            </a:r>
          </a:p>
        </p:txBody>
      </p:sp>
      <p:sp>
        <p:nvSpPr>
          <p:cNvPr id="22" name="Down Arrow 21"/>
          <p:cNvSpPr/>
          <p:nvPr/>
        </p:nvSpPr>
        <p:spPr>
          <a:xfrm flipH="1">
            <a:off x="1205391" y="1483362"/>
            <a:ext cx="343105" cy="613736"/>
          </a:xfrm>
          <a:prstGeom prst="downArrow">
            <a:avLst/>
          </a:prstGeom>
          <a:solidFill>
            <a:srgbClr val="FF0000"/>
          </a:solidFill>
          <a:ln/>
        </p:spPr>
        <p:style>
          <a:lnRef idx="1">
            <a:schemeClr val="accent6"/>
          </a:lnRef>
          <a:fillRef idx="3">
            <a:schemeClr val="accent6"/>
          </a:fillRef>
          <a:effectRef idx="2">
            <a:schemeClr val="accent6"/>
          </a:effectRef>
          <a:fontRef idx="minor">
            <a:schemeClr val="lt1"/>
          </a:fontRef>
        </p:style>
        <p:txBody>
          <a:bodyPr lIns="42666" tIns="21333" rIns="42666" bIns="21333" rtlCol="0" anchor="ctr"/>
          <a:lstStyle/>
          <a:p>
            <a:pPr algn="ctr"/>
            <a:endParaRPr lang="en-US"/>
          </a:p>
        </p:txBody>
      </p:sp>
      <p:sp>
        <p:nvSpPr>
          <p:cNvPr id="23" name="TextBox 22"/>
          <p:cNvSpPr txBox="1"/>
          <p:nvPr/>
        </p:nvSpPr>
        <p:spPr>
          <a:xfrm>
            <a:off x="625446" y="3806265"/>
            <a:ext cx="534121" cy="2031325"/>
          </a:xfrm>
          <a:prstGeom prst="rect">
            <a:avLst/>
          </a:prstGeom>
          <a:solidFill>
            <a:schemeClr val="accent6">
              <a:lumMod val="20000"/>
              <a:lumOff val="80000"/>
            </a:schemeClr>
          </a:solidFill>
          <a:ln>
            <a:solidFill>
              <a:srgbClr val="FF0000"/>
            </a:solidFill>
          </a:ln>
        </p:spPr>
        <p:txBody>
          <a:bodyPr wrap="none" rtlCol="0">
            <a:spAutoFit/>
          </a:bodyPr>
          <a:lstStyle/>
          <a:p>
            <a:r>
              <a:rPr lang="en-US" sz="900" i="1" dirty="0"/>
              <a:t>term ID</a:t>
            </a:r>
          </a:p>
          <a:p>
            <a:r>
              <a:rPr lang="en-US" sz="900" i="1" dirty="0"/>
              <a:t>term ID</a:t>
            </a:r>
          </a:p>
          <a:p>
            <a:r>
              <a:rPr lang="en-US" sz="900" dirty="0"/>
              <a:t>…</a:t>
            </a:r>
          </a:p>
          <a:p>
            <a:r>
              <a:rPr lang="en-US" sz="900" i="1" dirty="0"/>
              <a:t>term ID</a:t>
            </a:r>
          </a:p>
          <a:p>
            <a:r>
              <a:rPr lang="en-US" sz="900" dirty="0"/>
              <a:t>….</a:t>
            </a:r>
          </a:p>
          <a:p>
            <a:r>
              <a:rPr lang="en-US" sz="900" i="1" dirty="0"/>
              <a:t>term ID</a:t>
            </a:r>
          </a:p>
          <a:p>
            <a:r>
              <a:rPr lang="en-US" sz="900" dirty="0"/>
              <a:t>…</a:t>
            </a:r>
          </a:p>
          <a:p>
            <a:r>
              <a:rPr lang="en-US" sz="900" i="1" dirty="0"/>
              <a:t>term ID</a:t>
            </a:r>
          </a:p>
          <a:p>
            <a:r>
              <a:rPr lang="en-US" sz="900" i="1" dirty="0"/>
              <a:t>term ID</a:t>
            </a:r>
            <a:endParaRPr lang="en-US" sz="900" dirty="0"/>
          </a:p>
          <a:p>
            <a:r>
              <a:rPr lang="en-US" sz="900" i="1" dirty="0"/>
              <a:t>term ID</a:t>
            </a:r>
            <a:endParaRPr lang="en-US" sz="900" dirty="0"/>
          </a:p>
          <a:p>
            <a:r>
              <a:rPr lang="en-US" sz="900" i="1" dirty="0"/>
              <a:t>term ID</a:t>
            </a:r>
            <a:endParaRPr lang="en-US" sz="900" dirty="0"/>
          </a:p>
          <a:p>
            <a:r>
              <a:rPr lang="en-US" sz="900" i="1" dirty="0"/>
              <a:t>term ID</a:t>
            </a:r>
            <a:endParaRPr lang="en-US" sz="900" dirty="0"/>
          </a:p>
          <a:p>
            <a:r>
              <a:rPr lang="en-US" sz="900" dirty="0"/>
              <a:t>….</a:t>
            </a:r>
          </a:p>
          <a:p>
            <a:r>
              <a:rPr lang="en-US" sz="900" i="1" dirty="0"/>
              <a:t>term ID</a:t>
            </a:r>
          </a:p>
        </p:txBody>
      </p:sp>
      <p:sp>
        <p:nvSpPr>
          <p:cNvPr id="24" name="TextBox 23"/>
          <p:cNvSpPr txBox="1"/>
          <p:nvPr/>
        </p:nvSpPr>
        <p:spPr>
          <a:xfrm>
            <a:off x="1162416" y="3804837"/>
            <a:ext cx="792205" cy="2031325"/>
          </a:xfrm>
          <a:prstGeom prst="rect">
            <a:avLst/>
          </a:prstGeom>
          <a:solidFill>
            <a:srgbClr val="FFFF00"/>
          </a:solidFill>
          <a:ln>
            <a:solidFill>
              <a:srgbClr val="FF0000"/>
            </a:solidFill>
          </a:ln>
        </p:spPr>
        <p:txBody>
          <a:bodyPr wrap="none" rtlCol="0">
            <a:spAutoFit/>
          </a:bodyPr>
          <a:lstStyle/>
          <a:p>
            <a:r>
              <a:rPr lang="en-US" sz="900" i="1" dirty="0"/>
              <a:t>alpha</a:t>
            </a:r>
          </a:p>
          <a:p>
            <a:r>
              <a:rPr lang="en-US" sz="900" i="1" dirty="0"/>
              <a:t>beta</a:t>
            </a:r>
          </a:p>
          <a:p>
            <a:r>
              <a:rPr lang="en-US" sz="900" i="1" dirty="0"/>
              <a:t>…</a:t>
            </a:r>
          </a:p>
          <a:p>
            <a:r>
              <a:rPr lang="en-US" sz="900" i="1" dirty="0"/>
              <a:t>hypertension</a:t>
            </a:r>
          </a:p>
          <a:p>
            <a:r>
              <a:rPr lang="en-US" sz="900" i="1" dirty="0"/>
              <a:t>….</a:t>
            </a:r>
          </a:p>
          <a:p>
            <a:r>
              <a:rPr lang="en-US" sz="900" i="1" dirty="0" err="1"/>
              <a:t>lovenox</a:t>
            </a:r>
            <a:endParaRPr lang="en-US" sz="900" i="1" dirty="0"/>
          </a:p>
          <a:p>
            <a:r>
              <a:rPr lang="en-US" sz="900" i="1" dirty="0"/>
              <a:t>…</a:t>
            </a:r>
          </a:p>
          <a:p>
            <a:r>
              <a:rPr lang="en-US" sz="900" i="1" dirty="0"/>
              <a:t>seizure</a:t>
            </a:r>
          </a:p>
          <a:p>
            <a:r>
              <a:rPr lang="en-US" sz="900" i="1" dirty="0"/>
              <a:t>sharp</a:t>
            </a:r>
          </a:p>
          <a:p>
            <a:r>
              <a:rPr lang="en-US" sz="900" i="1" dirty="0"/>
              <a:t>slow</a:t>
            </a:r>
          </a:p>
          <a:p>
            <a:r>
              <a:rPr lang="en-US" sz="900" i="1" dirty="0"/>
              <a:t>spike</a:t>
            </a:r>
          </a:p>
          <a:p>
            <a:r>
              <a:rPr lang="en-US" sz="900" i="1" dirty="0"/>
              <a:t>stroke</a:t>
            </a:r>
          </a:p>
          <a:p>
            <a:r>
              <a:rPr lang="en-US" sz="900" i="1" dirty="0"/>
              <a:t>….</a:t>
            </a:r>
          </a:p>
          <a:p>
            <a:r>
              <a:rPr lang="en-US" sz="900" i="1" dirty="0"/>
              <a:t>wave</a:t>
            </a:r>
          </a:p>
        </p:txBody>
      </p:sp>
      <p:sp>
        <p:nvSpPr>
          <p:cNvPr id="25" name="TextBox 24"/>
          <p:cNvSpPr txBox="1"/>
          <p:nvPr/>
        </p:nvSpPr>
        <p:spPr>
          <a:xfrm rot="16200000">
            <a:off x="-281597" y="4681999"/>
            <a:ext cx="1537087" cy="276999"/>
          </a:xfrm>
          <a:prstGeom prst="rect">
            <a:avLst/>
          </a:prstGeom>
          <a:noFill/>
        </p:spPr>
        <p:txBody>
          <a:bodyPr wrap="none" rtlCol="0">
            <a:spAutoFit/>
          </a:bodyPr>
          <a:lstStyle/>
          <a:p>
            <a:r>
              <a:rPr lang="en-US" sz="1200" b="1" dirty="0"/>
              <a:t>TERM     DICTIONARY</a:t>
            </a:r>
          </a:p>
        </p:txBody>
      </p:sp>
      <p:cxnSp>
        <p:nvCxnSpPr>
          <p:cNvPr id="26" name="Elbow Connector 25"/>
          <p:cNvCxnSpPr/>
          <p:nvPr/>
        </p:nvCxnSpPr>
        <p:spPr>
          <a:xfrm flipV="1">
            <a:off x="1830409" y="4622393"/>
            <a:ext cx="658026" cy="260648"/>
          </a:xfrm>
          <a:prstGeom prst="bentConnector3">
            <a:avLst>
              <a:gd name="adj1" fmla="val 31169"/>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a:off x="1830409" y="4905117"/>
            <a:ext cx="658026" cy="260648"/>
          </a:xfrm>
          <a:prstGeom prst="bentConnector3">
            <a:avLst>
              <a:gd name="adj1" fmla="val 31169"/>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958594" y="4191762"/>
            <a:ext cx="655949" cy="369332"/>
          </a:xfrm>
          <a:prstGeom prst="rect">
            <a:avLst/>
          </a:prstGeom>
          <a:noFill/>
        </p:spPr>
        <p:txBody>
          <a:bodyPr wrap="none" rtlCol="0">
            <a:spAutoFit/>
          </a:bodyPr>
          <a:lstStyle/>
          <a:p>
            <a:r>
              <a:rPr lang="en-US" sz="900" b="1" dirty="0">
                <a:solidFill>
                  <a:srgbClr val="FF0000"/>
                </a:solidFill>
              </a:rPr>
              <a:t>POSITIVE</a:t>
            </a:r>
          </a:p>
          <a:p>
            <a:r>
              <a:rPr lang="en-US" sz="900" b="1" dirty="0">
                <a:solidFill>
                  <a:srgbClr val="FF0000"/>
                </a:solidFill>
              </a:rPr>
              <a:t>POLARITY</a:t>
            </a:r>
          </a:p>
        </p:txBody>
      </p:sp>
      <p:sp>
        <p:nvSpPr>
          <p:cNvPr id="29" name="TextBox 28"/>
          <p:cNvSpPr txBox="1"/>
          <p:nvPr/>
        </p:nvSpPr>
        <p:spPr>
          <a:xfrm>
            <a:off x="1969985" y="5156032"/>
            <a:ext cx="673582" cy="369332"/>
          </a:xfrm>
          <a:prstGeom prst="rect">
            <a:avLst/>
          </a:prstGeom>
          <a:noFill/>
        </p:spPr>
        <p:txBody>
          <a:bodyPr wrap="none" rtlCol="0">
            <a:spAutoFit/>
          </a:bodyPr>
          <a:lstStyle/>
          <a:p>
            <a:r>
              <a:rPr lang="en-US" sz="900" b="1" dirty="0">
                <a:solidFill>
                  <a:srgbClr val="FF0000"/>
                </a:solidFill>
              </a:rPr>
              <a:t>NEGATIVE</a:t>
            </a:r>
          </a:p>
          <a:p>
            <a:r>
              <a:rPr lang="en-US" sz="900" b="1" dirty="0">
                <a:solidFill>
                  <a:srgbClr val="FF0000"/>
                </a:solidFill>
              </a:rPr>
              <a:t>POLARITY</a:t>
            </a:r>
          </a:p>
        </p:txBody>
      </p:sp>
      <p:grpSp>
        <p:nvGrpSpPr>
          <p:cNvPr id="30" name="Group 29"/>
          <p:cNvGrpSpPr/>
          <p:nvPr/>
        </p:nvGrpSpPr>
        <p:grpSpPr>
          <a:xfrm>
            <a:off x="2552510" y="4054093"/>
            <a:ext cx="2646303" cy="785290"/>
            <a:chOff x="3063667" y="517021"/>
            <a:chExt cx="2646303" cy="785290"/>
          </a:xfrm>
        </p:grpSpPr>
        <p:sp>
          <p:nvSpPr>
            <p:cNvPr id="31" name="TextBox 30"/>
            <p:cNvSpPr txBox="1"/>
            <p:nvPr/>
          </p:nvSpPr>
          <p:spPr>
            <a:xfrm>
              <a:off x="3063667" y="517021"/>
              <a:ext cx="1022664" cy="261610"/>
            </a:xfrm>
            <a:prstGeom prst="rect">
              <a:avLst/>
            </a:prstGeom>
            <a:solidFill>
              <a:schemeClr val="accent6">
                <a:lumMod val="20000"/>
                <a:lumOff val="80000"/>
              </a:schemeClr>
            </a:solidFill>
            <a:ln>
              <a:solidFill>
                <a:srgbClr val="FF0000"/>
              </a:solidFill>
            </a:ln>
          </p:spPr>
          <p:txBody>
            <a:bodyPr wrap="square" rtlCol="0">
              <a:spAutoFit/>
            </a:bodyPr>
            <a:lstStyle/>
            <a:p>
              <a:r>
                <a:rPr lang="en-US" sz="1100" i="1" dirty="0"/>
                <a:t>EEG Report ID</a:t>
              </a:r>
            </a:p>
          </p:txBody>
        </p:sp>
        <p:sp>
          <p:nvSpPr>
            <p:cNvPr id="33" name="TextBox 32"/>
            <p:cNvSpPr txBox="1"/>
            <p:nvPr/>
          </p:nvSpPr>
          <p:spPr>
            <a:xfrm>
              <a:off x="3066512" y="776246"/>
              <a:ext cx="1013419" cy="261610"/>
            </a:xfrm>
            <a:prstGeom prst="rect">
              <a:avLst/>
            </a:prstGeom>
            <a:solidFill>
              <a:schemeClr val="accent4">
                <a:lumMod val="40000"/>
                <a:lumOff val="60000"/>
              </a:schemeClr>
            </a:solidFill>
            <a:ln>
              <a:solidFill>
                <a:srgbClr val="FF0000"/>
              </a:solidFill>
            </a:ln>
          </p:spPr>
          <p:txBody>
            <a:bodyPr wrap="none" rtlCol="0">
              <a:spAutoFit/>
            </a:bodyPr>
            <a:lstStyle/>
            <a:p>
              <a:r>
                <a:rPr lang="en-US" sz="1100" i="1" dirty="0"/>
                <a:t>Report Section</a:t>
              </a:r>
            </a:p>
          </p:txBody>
        </p:sp>
        <p:sp>
          <p:nvSpPr>
            <p:cNvPr id="34" name="TextBox 33"/>
            <p:cNvSpPr txBox="1"/>
            <p:nvPr/>
          </p:nvSpPr>
          <p:spPr>
            <a:xfrm>
              <a:off x="4086331" y="779091"/>
              <a:ext cx="1563248" cy="261610"/>
            </a:xfrm>
            <a:prstGeom prst="rect">
              <a:avLst/>
            </a:prstGeom>
            <a:solidFill>
              <a:srgbClr val="FFFF00"/>
            </a:solidFill>
            <a:ln>
              <a:solidFill>
                <a:srgbClr val="FF0000"/>
              </a:solidFill>
            </a:ln>
          </p:spPr>
          <p:txBody>
            <a:bodyPr wrap="none" rtlCol="0">
              <a:spAutoFit/>
            </a:bodyPr>
            <a:lstStyle/>
            <a:p>
              <a:r>
                <a:rPr lang="en-US" sz="1100" i="1" dirty="0"/>
                <a:t>Report  Section  Position</a:t>
              </a:r>
            </a:p>
          </p:txBody>
        </p:sp>
        <p:sp>
          <p:nvSpPr>
            <p:cNvPr id="35" name="TextBox 34"/>
            <p:cNvSpPr txBox="1"/>
            <p:nvPr/>
          </p:nvSpPr>
          <p:spPr>
            <a:xfrm>
              <a:off x="3070785" y="1036899"/>
              <a:ext cx="1289135" cy="261610"/>
            </a:xfrm>
            <a:prstGeom prst="rect">
              <a:avLst/>
            </a:prstGeom>
            <a:solidFill>
              <a:schemeClr val="accent2">
                <a:lumMod val="60000"/>
                <a:lumOff val="40000"/>
              </a:schemeClr>
            </a:solidFill>
            <a:ln>
              <a:solidFill>
                <a:srgbClr val="FF0000"/>
              </a:solidFill>
            </a:ln>
          </p:spPr>
          <p:txBody>
            <a:bodyPr wrap="none" rtlCol="0">
              <a:spAutoFit/>
            </a:bodyPr>
            <a:lstStyle/>
            <a:p>
              <a:r>
                <a:rPr lang="en-US" sz="1100" i="1" dirty="0"/>
                <a:t>Medical Concept ID</a:t>
              </a:r>
            </a:p>
          </p:txBody>
        </p:sp>
        <p:sp>
          <p:nvSpPr>
            <p:cNvPr id="36" name="TextBox 35"/>
            <p:cNvSpPr txBox="1"/>
            <p:nvPr/>
          </p:nvSpPr>
          <p:spPr>
            <a:xfrm>
              <a:off x="4359920" y="1040701"/>
              <a:ext cx="1350050" cy="261610"/>
            </a:xfrm>
            <a:prstGeom prst="rect">
              <a:avLst/>
            </a:prstGeom>
            <a:solidFill>
              <a:schemeClr val="accent6">
                <a:lumMod val="20000"/>
                <a:lumOff val="80000"/>
              </a:schemeClr>
            </a:solidFill>
            <a:ln>
              <a:solidFill>
                <a:srgbClr val="FF0000"/>
              </a:solidFill>
            </a:ln>
          </p:spPr>
          <p:txBody>
            <a:bodyPr wrap="none" rtlCol="0">
              <a:spAutoFit/>
            </a:bodyPr>
            <a:lstStyle/>
            <a:p>
              <a:r>
                <a:rPr lang="en-US" sz="1100" i="1" dirty="0"/>
                <a:t> Concept     Modality</a:t>
              </a:r>
            </a:p>
          </p:txBody>
        </p:sp>
      </p:grpSp>
      <p:grpSp>
        <p:nvGrpSpPr>
          <p:cNvPr id="37" name="Group 36"/>
          <p:cNvGrpSpPr/>
          <p:nvPr/>
        </p:nvGrpSpPr>
        <p:grpSpPr>
          <a:xfrm>
            <a:off x="2576720" y="5103823"/>
            <a:ext cx="2646303" cy="785290"/>
            <a:chOff x="3063667" y="517021"/>
            <a:chExt cx="2646303" cy="785290"/>
          </a:xfrm>
        </p:grpSpPr>
        <p:sp>
          <p:nvSpPr>
            <p:cNvPr id="38" name="TextBox 37"/>
            <p:cNvSpPr txBox="1"/>
            <p:nvPr/>
          </p:nvSpPr>
          <p:spPr>
            <a:xfrm>
              <a:off x="3063667" y="517021"/>
              <a:ext cx="981359" cy="261610"/>
            </a:xfrm>
            <a:prstGeom prst="rect">
              <a:avLst/>
            </a:prstGeom>
            <a:solidFill>
              <a:schemeClr val="accent6">
                <a:lumMod val="20000"/>
                <a:lumOff val="80000"/>
              </a:schemeClr>
            </a:solidFill>
            <a:ln>
              <a:solidFill>
                <a:srgbClr val="FF0000"/>
              </a:solidFill>
            </a:ln>
          </p:spPr>
          <p:txBody>
            <a:bodyPr wrap="none" rtlCol="0">
              <a:spAutoFit/>
            </a:bodyPr>
            <a:lstStyle/>
            <a:p>
              <a:r>
                <a:rPr lang="en-US" sz="1100" i="1" dirty="0"/>
                <a:t>EEG Report ID</a:t>
              </a:r>
            </a:p>
          </p:txBody>
        </p:sp>
        <p:sp>
          <p:nvSpPr>
            <p:cNvPr id="40" name="TextBox 39"/>
            <p:cNvSpPr txBox="1"/>
            <p:nvPr/>
          </p:nvSpPr>
          <p:spPr>
            <a:xfrm>
              <a:off x="3066512" y="776246"/>
              <a:ext cx="1013419" cy="261610"/>
            </a:xfrm>
            <a:prstGeom prst="rect">
              <a:avLst/>
            </a:prstGeom>
            <a:solidFill>
              <a:schemeClr val="accent4">
                <a:lumMod val="40000"/>
                <a:lumOff val="60000"/>
              </a:schemeClr>
            </a:solidFill>
            <a:ln>
              <a:solidFill>
                <a:srgbClr val="FF0000"/>
              </a:solidFill>
            </a:ln>
          </p:spPr>
          <p:txBody>
            <a:bodyPr wrap="none" rtlCol="0">
              <a:spAutoFit/>
            </a:bodyPr>
            <a:lstStyle/>
            <a:p>
              <a:r>
                <a:rPr lang="en-US" sz="1100" i="1" dirty="0"/>
                <a:t>Report Section</a:t>
              </a:r>
            </a:p>
          </p:txBody>
        </p:sp>
        <p:sp>
          <p:nvSpPr>
            <p:cNvPr id="41" name="TextBox 40"/>
            <p:cNvSpPr txBox="1"/>
            <p:nvPr/>
          </p:nvSpPr>
          <p:spPr>
            <a:xfrm>
              <a:off x="4086331" y="779091"/>
              <a:ext cx="1563248" cy="261610"/>
            </a:xfrm>
            <a:prstGeom prst="rect">
              <a:avLst/>
            </a:prstGeom>
            <a:solidFill>
              <a:srgbClr val="FFFF00"/>
            </a:solidFill>
            <a:ln>
              <a:solidFill>
                <a:srgbClr val="FF0000"/>
              </a:solidFill>
            </a:ln>
          </p:spPr>
          <p:txBody>
            <a:bodyPr wrap="none" rtlCol="0">
              <a:spAutoFit/>
            </a:bodyPr>
            <a:lstStyle/>
            <a:p>
              <a:r>
                <a:rPr lang="en-US" sz="1100" i="1" dirty="0"/>
                <a:t>Report  Section  Position</a:t>
              </a:r>
            </a:p>
          </p:txBody>
        </p:sp>
        <p:sp>
          <p:nvSpPr>
            <p:cNvPr id="42" name="TextBox 41"/>
            <p:cNvSpPr txBox="1"/>
            <p:nvPr/>
          </p:nvSpPr>
          <p:spPr>
            <a:xfrm>
              <a:off x="3070785" y="1036899"/>
              <a:ext cx="1289135" cy="261610"/>
            </a:xfrm>
            <a:prstGeom prst="rect">
              <a:avLst/>
            </a:prstGeom>
            <a:solidFill>
              <a:schemeClr val="accent2">
                <a:lumMod val="60000"/>
                <a:lumOff val="40000"/>
              </a:schemeClr>
            </a:solidFill>
            <a:ln>
              <a:solidFill>
                <a:srgbClr val="FF0000"/>
              </a:solidFill>
            </a:ln>
          </p:spPr>
          <p:txBody>
            <a:bodyPr wrap="none" rtlCol="0">
              <a:spAutoFit/>
            </a:bodyPr>
            <a:lstStyle/>
            <a:p>
              <a:r>
                <a:rPr lang="en-US" sz="1100" i="1" dirty="0"/>
                <a:t>Medical Concept ID</a:t>
              </a:r>
            </a:p>
          </p:txBody>
        </p:sp>
        <p:sp>
          <p:nvSpPr>
            <p:cNvPr id="43" name="TextBox 42"/>
            <p:cNvSpPr txBox="1"/>
            <p:nvPr/>
          </p:nvSpPr>
          <p:spPr>
            <a:xfrm>
              <a:off x="4359920" y="1040701"/>
              <a:ext cx="1350050" cy="261610"/>
            </a:xfrm>
            <a:prstGeom prst="rect">
              <a:avLst/>
            </a:prstGeom>
            <a:solidFill>
              <a:schemeClr val="accent6">
                <a:lumMod val="20000"/>
                <a:lumOff val="80000"/>
              </a:schemeClr>
            </a:solidFill>
            <a:ln>
              <a:solidFill>
                <a:srgbClr val="FF0000"/>
              </a:solidFill>
            </a:ln>
          </p:spPr>
          <p:txBody>
            <a:bodyPr wrap="none" rtlCol="0">
              <a:spAutoFit/>
            </a:bodyPr>
            <a:lstStyle/>
            <a:p>
              <a:r>
                <a:rPr lang="en-US" sz="1100" i="1" dirty="0"/>
                <a:t> Concept     Modality</a:t>
              </a:r>
            </a:p>
          </p:txBody>
        </p:sp>
      </p:grpSp>
      <p:sp>
        <p:nvSpPr>
          <p:cNvPr id="45" name="TextBox 44"/>
          <p:cNvSpPr txBox="1">
            <a:spLocks noChangeArrowheads="1"/>
          </p:cNvSpPr>
          <p:nvPr/>
        </p:nvSpPr>
        <p:spPr bwMode="auto">
          <a:xfrm>
            <a:off x="5622267" y="4342536"/>
            <a:ext cx="3070823"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233363" indent="-233363"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lvl="1" indent="-285750" eaLnBrk="1" hangingPunct="1">
              <a:spcAft>
                <a:spcPts val="1200"/>
              </a:spcAft>
              <a:buFont typeface="Wingdings" charset="2"/>
              <a:buChar char="Ø"/>
            </a:pPr>
            <a:r>
              <a:rPr lang="en-US" sz="1800" b="1" dirty="0"/>
              <a:t>How do we search for relevant patients?</a:t>
            </a:r>
          </a:p>
          <a:p>
            <a:pPr marL="285750" lvl="1" indent="-285750" eaLnBrk="1" hangingPunct="1">
              <a:spcAft>
                <a:spcPts val="1200"/>
              </a:spcAft>
              <a:buFont typeface="Wingdings" charset="2"/>
              <a:buChar char="Ø"/>
            </a:pPr>
            <a:endParaRPr lang="en-US" sz="1800" b="1" dirty="0"/>
          </a:p>
          <a:p>
            <a:pPr marL="285750" lvl="1" indent="-285750" eaLnBrk="1" hangingPunct="1">
              <a:spcAft>
                <a:spcPts val="1200"/>
              </a:spcAft>
              <a:buFont typeface="Wingdings" charset="2"/>
              <a:buChar char="Ø"/>
            </a:pPr>
            <a:r>
              <a:rPr lang="en-US" sz="1800" b="1" dirty="0"/>
              <a:t>Need an inverted index: build </a:t>
            </a:r>
            <a:r>
              <a:rPr lang="en-US" sz="1800" b="1" dirty="0">
                <a:solidFill>
                  <a:srgbClr val="C0504D"/>
                </a:solidFill>
              </a:rPr>
              <a:t>tiered lists</a:t>
            </a:r>
          </a:p>
        </p:txBody>
      </p:sp>
    </p:spTree>
    <p:extLst>
      <p:ext uri="{BB962C8B-B14F-4D97-AF65-F5344CB8AC3E}">
        <p14:creationId xmlns:p14="http://schemas.microsoft.com/office/powerpoint/2010/main" val="1420400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Building a Searchable</a:t>
            </a:r>
            <a:r>
              <a:rPr lang="en-US" dirty="0">
                <a:solidFill>
                  <a:srgbClr val="C00000"/>
                </a:solidFill>
                <a:latin typeface="Arial" panose="020B0604020202020204" pitchFamily="34" charset="0"/>
                <a:cs typeface="Arial" panose="020B0604020202020204" pitchFamily="34" charset="0"/>
              </a:rPr>
              <a:t> </a:t>
            </a:r>
            <a:r>
              <a:rPr lang="en-US" dirty="0">
                <a:solidFill>
                  <a:srgbClr val="00B050"/>
                </a:solidFill>
                <a:latin typeface="Arial" panose="020B0604020202020204" pitchFamily="34" charset="0"/>
                <a:cs typeface="Arial" panose="020B0604020202020204" pitchFamily="34" charset="0"/>
              </a:rPr>
              <a:t>Index</a:t>
            </a:r>
            <a:r>
              <a:rPr lang="en-US" dirty="0">
                <a:solidFill>
                  <a:srgbClr val="C00000"/>
                </a:solidFill>
                <a:latin typeface="Arial" panose="020B0604020202020204" pitchFamily="34" charset="0"/>
                <a:cs typeface="Arial" panose="020B0604020202020204" pitchFamily="34" charset="0"/>
              </a:rPr>
              <a:t> of Clinical EEG</a:t>
            </a:r>
          </a:p>
        </p:txBody>
      </p:sp>
      <p:sp>
        <p:nvSpPr>
          <p:cNvPr id="105" name="TextBox 104"/>
          <p:cNvSpPr txBox="1"/>
          <p:nvPr/>
        </p:nvSpPr>
        <p:spPr>
          <a:xfrm>
            <a:off x="598315" y="5347756"/>
            <a:ext cx="1790618" cy="830997"/>
          </a:xfrm>
          <a:prstGeom prst="rect">
            <a:avLst/>
          </a:prstGeom>
          <a:solidFill>
            <a:schemeClr val="accent1">
              <a:lumMod val="20000"/>
              <a:lumOff val="80000"/>
            </a:schemeClr>
          </a:solidFill>
          <a:ln>
            <a:solidFill>
              <a:srgbClr val="FF0000"/>
            </a:solidFill>
          </a:ln>
        </p:spPr>
        <p:txBody>
          <a:bodyPr wrap="none" rtlCol="0">
            <a:spAutoFit/>
          </a:bodyPr>
          <a:lstStyle/>
          <a:p>
            <a:r>
              <a:rPr lang="en-US" sz="1600" i="1" dirty="0"/>
              <a:t>Medical Concept ID</a:t>
            </a:r>
          </a:p>
          <a:p>
            <a:r>
              <a:rPr lang="en-US" sz="1600" dirty="0"/>
              <a:t>….</a:t>
            </a:r>
          </a:p>
          <a:p>
            <a:r>
              <a:rPr lang="en-US" sz="1600" i="1" dirty="0"/>
              <a:t>Medical Concept ID</a:t>
            </a:r>
          </a:p>
        </p:txBody>
      </p:sp>
      <p:sp>
        <p:nvSpPr>
          <p:cNvPr id="106" name="TextBox 105"/>
          <p:cNvSpPr txBox="1"/>
          <p:nvPr/>
        </p:nvSpPr>
        <p:spPr>
          <a:xfrm>
            <a:off x="2388933" y="5347756"/>
            <a:ext cx="1592593" cy="836787"/>
          </a:xfrm>
          <a:prstGeom prst="rect">
            <a:avLst/>
          </a:prstGeom>
          <a:solidFill>
            <a:srgbClr val="FFC000"/>
          </a:solidFill>
          <a:ln>
            <a:solidFill>
              <a:srgbClr val="FF0000"/>
            </a:solidFill>
          </a:ln>
        </p:spPr>
        <p:txBody>
          <a:bodyPr wrap="square" rtlCol="0">
            <a:spAutoFit/>
          </a:bodyPr>
          <a:lstStyle/>
          <a:p>
            <a:r>
              <a:rPr lang="en-US" sz="1600" i="1" dirty="0"/>
              <a:t>Concept Type</a:t>
            </a:r>
          </a:p>
          <a:p>
            <a:r>
              <a:rPr lang="en-US" sz="1600" dirty="0"/>
              <a:t>….</a:t>
            </a:r>
          </a:p>
          <a:p>
            <a:r>
              <a:rPr lang="en-US" sz="1600" i="1" dirty="0"/>
              <a:t>Concept Type</a:t>
            </a:r>
          </a:p>
        </p:txBody>
      </p:sp>
      <p:sp>
        <p:nvSpPr>
          <p:cNvPr id="107" name="TextBox 106"/>
          <p:cNvSpPr txBox="1"/>
          <p:nvPr/>
        </p:nvSpPr>
        <p:spPr>
          <a:xfrm>
            <a:off x="3981526" y="5353546"/>
            <a:ext cx="1943737" cy="830997"/>
          </a:xfrm>
          <a:prstGeom prst="rect">
            <a:avLst/>
          </a:prstGeom>
          <a:solidFill>
            <a:srgbClr val="FFFF00"/>
          </a:solidFill>
          <a:ln>
            <a:solidFill>
              <a:srgbClr val="FF0000"/>
            </a:solidFill>
          </a:ln>
        </p:spPr>
        <p:txBody>
          <a:bodyPr wrap="none" rtlCol="0">
            <a:spAutoFit/>
          </a:bodyPr>
          <a:lstStyle/>
          <a:p>
            <a:r>
              <a:rPr lang="en-US" sz="1600" i="1" dirty="0"/>
              <a:t>alpha</a:t>
            </a:r>
          </a:p>
          <a:p>
            <a:r>
              <a:rPr lang="en-US" sz="1600" i="1" dirty="0"/>
              <a:t>….</a:t>
            </a:r>
          </a:p>
          <a:p>
            <a:r>
              <a:rPr lang="en-US" sz="1600" i="1" dirty="0"/>
              <a:t>Sharp and slow wave</a:t>
            </a:r>
          </a:p>
        </p:txBody>
      </p:sp>
      <p:sp>
        <p:nvSpPr>
          <p:cNvPr id="108" name="TextBox 107"/>
          <p:cNvSpPr txBox="1"/>
          <p:nvPr/>
        </p:nvSpPr>
        <p:spPr>
          <a:xfrm>
            <a:off x="5925263" y="5347755"/>
            <a:ext cx="806054" cy="830997"/>
          </a:xfrm>
          <a:prstGeom prst="rect">
            <a:avLst/>
          </a:prstGeom>
          <a:solidFill>
            <a:schemeClr val="accent6">
              <a:lumMod val="20000"/>
              <a:lumOff val="80000"/>
            </a:schemeClr>
          </a:solidFill>
          <a:ln>
            <a:solidFill>
              <a:srgbClr val="FF0000"/>
            </a:solidFill>
          </a:ln>
        </p:spPr>
        <p:txBody>
          <a:bodyPr wrap="none" rtlCol="0">
            <a:spAutoFit/>
          </a:bodyPr>
          <a:lstStyle/>
          <a:p>
            <a:r>
              <a:rPr lang="en-US" sz="1600" i="1" dirty="0"/>
              <a:t>term ID</a:t>
            </a:r>
          </a:p>
          <a:p>
            <a:r>
              <a:rPr lang="en-US" sz="1600" i="1" dirty="0"/>
              <a:t>….</a:t>
            </a:r>
          </a:p>
          <a:p>
            <a:r>
              <a:rPr lang="en-US" sz="1600" i="1" dirty="0"/>
              <a:t>term ID</a:t>
            </a:r>
          </a:p>
        </p:txBody>
      </p:sp>
      <p:sp>
        <p:nvSpPr>
          <p:cNvPr id="109" name="TextBox 108"/>
          <p:cNvSpPr txBox="1"/>
          <p:nvPr/>
        </p:nvSpPr>
        <p:spPr>
          <a:xfrm>
            <a:off x="7127204" y="5256110"/>
            <a:ext cx="1609287" cy="584775"/>
          </a:xfrm>
          <a:prstGeom prst="rect">
            <a:avLst/>
          </a:prstGeom>
          <a:noFill/>
        </p:spPr>
        <p:txBody>
          <a:bodyPr wrap="none" rtlCol="0">
            <a:spAutoFit/>
          </a:bodyPr>
          <a:lstStyle/>
          <a:p>
            <a:r>
              <a:rPr lang="en-US" sz="1600" b="1" dirty="0"/>
              <a:t>Medical Concept</a:t>
            </a:r>
          </a:p>
          <a:p>
            <a:r>
              <a:rPr lang="en-US" sz="1600" b="1" dirty="0"/>
              <a:t>DICTIONARY</a:t>
            </a:r>
          </a:p>
        </p:txBody>
      </p:sp>
      <p:sp>
        <p:nvSpPr>
          <p:cNvPr id="110" name="Right Brace 109"/>
          <p:cNvSpPr/>
          <p:nvPr/>
        </p:nvSpPr>
        <p:spPr>
          <a:xfrm>
            <a:off x="6865494" y="4335434"/>
            <a:ext cx="179040" cy="1849109"/>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TextBox 110"/>
          <p:cNvSpPr txBox="1"/>
          <p:nvPr/>
        </p:nvSpPr>
        <p:spPr>
          <a:xfrm>
            <a:off x="4318801" y="4319244"/>
            <a:ext cx="1592593" cy="836787"/>
          </a:xfrm>
          <a:prstGeom prst="rect">
            <a:avLst/>
          </a:prstGeom>
          <a:solidFill>
            <a:schemeClr val="accent4">
              <a:lumMod val="20000"/>
              <a:lumOff val="80000"/>
            </a:schemeClr>
          </a:solidFill>
          <a:ln>
            <a:solidFill>
              <a:srgbClr val="FF0000"/>
            </a:solidFill>
          </a:ln>
        </p:spPr>
        <p:txBody>
          <a:bodyPr wrap="square" rtlCol="0">
            <a:spAutoFit/>
          </a:bodyPr>
          <a:lstStyle/>
          <a:p>
            <a:r>
              <a:rPr lang="en-US" sz="1600" i="1" dirty="0"/>
              <a:t>Attribute 1</a:t>
            </a:r>
          </a:p>
          <a:p>
            <a:r>
              <a:rPr lang="en-US" sz="1600" dirty="0"/>
              <a:t>….</a:t>
            </a:r>
          </a:p>
          <a:p>
            <a:r>
              <a:rPr lang="en-US" sz="1600" i="1" dirty="0"/>
              <a:t>Attribute 16</a:t>
            </a:r>
          </a:p>
        </p:txBody>
      </p:sp>
      <p:sp>
        <p:nvSpPr>
          <p:cNvPr id="112" name="TextBox 111"/>
          <p:cNvSpPr txBox="1"/>
          <p:nvPr/>
        </p:nvSpPr>
        <p:spPr>
          <a:xfrm>
            <a:off x="5911394" y="4317086"/>
            <a:ext cx="806054" cy="830997"/>
          </a:xfrm>
          <a:prstGeom prst="rect">
            <a:avLst/>
          </a:prstGeom>
          <a:solidFill>
            <a:schemeClr val="accent6">
              <a:lumMod val="20000"/>
              <a:lumOff val="80000"/>
            </a:schemeClr>
          </a:solidFill>
          <a:ln>
            <a:solidFill>
              <a:srgbClr val="FF0000"/>
            </a:solidFill>
          </a:ln>
        </p:spPr>
        <p:txBody>
          <a:bodyPr wrap="none" rtlCol="0">
            <a:spAutoFit/>
          </a:bodyPr>
          <a:lstStyle/>
          <a:p>
            <a:r>
              <a:rPr lang="en-US" sz="1600" i="1" dirty="0"/>
              <a:t>term ID</a:t>
            </a:r>
          </a:p>
          <a:p>
            <a:r>
              <a:rPr lang="en-US" sz="1600" i="1" dirty="0"/>
              <a:t>….</a:t>
            </a:r>
          </a:p>
          <a:p>
            <a:r>
              <a:rPr lang="en-US" sz="1600" i="1" dirty="0"/>
              <a:t>term ID</a:t>
            </a:r>
          </a:p>
        </p:txBody>
      </p:sp>
      <p:cxnSp>
        <p:nvCxnSpPr>
          <p:cNvPr id="113" name="Elbow Connector 112"/>
          <p:cNvCxnSpPr/>
          <p:nvPr/>
        </p:nvCxnSpPr>
        <p:spPr>
          <a:xfrm flipV="1">
            <a:off x="2765683" y="4871769"/>
            <a:ext cx="1553118" cy="475986"/>
          </a:xfrm>
          <a:prstGeom prst="bentConnector3">
            <a:avLst>
              <a:gd name="adj1" fmla="val -671"/>
            </a:avLst>
          </a:prstGeom>
          <a:ln>
            <a:tailEnd type="arrow"/>
          </a:ln>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2858304" y="4871769"/>
            <a:ext cx="1367875" cy="338554"/>
          </a:xfrm>
          <a:prstGeom prst="rect">
            <a:avLst/>
          </a:prstGeom>
          <a:noFill/>
        </p:spPr>
        <p:txBody>
          <a:bodyPr wrap="none" rtlCol="0">
            <a:spAutoFit/>
          </a:bodyPr>
          <a:lstStyle/>
          <a:p>
            <a:r>
              <a:rPr lang="en-US" sz="1600" b="1" dirty="0"/>
              <a:t>If EEG Activity</a:t>
            </a:r>
          </a:p>
        </p:txBody>
      </p:sp>
      <p:sp>
        <p:nvSpPr>
          <p:cNvPr id="116" name="TextBox 115"/>
          <p:cNvSpPr txBox="1"/>
          <p:nvPr/>
        </p:nvSpPr>
        <p:spPr>
          <a:xfrm>
            <a:off x="460556" y="1500387"/>
            <a:ext cx="612668" cy="2462213"/>
          </a:xfrm>
          <a:prstGeom prst="rect">
            <a:avLst/>
          </a:prstGeom>
          <a:solidFill>
            <a:schemeClr val="accent6">
              <a:lumMod val="20000"/>
              <a:lumOff val="80000"/>
            </a:schemeClr>
          </a:solidFill>
          <a:ln>
            <a:solidFill>
              <a:srgbClr val="FF0000"/>
            </a:solidFill>
          </a:ln>
        </p:spPr>
        <p:txBody>
          <a:bodyPr wrap="none" rtlCol="0">
            <a:spAutoFit/>
          </a:bodyPr>
          <a:lstStyle/>
          <a:p>
            <a:r>
              <a:rPr lang="en-US" sz="1100" i="1" dirty="0"/>
              <a:t>term ID</a:t>
            </a:r>
          </a:p>
          <a:p>
            <a:r>
              <a:rPr lang="en-US" sz="1100" i="1" dirty="0"/>
              <a:t>term ID</a:t>
            </a:r>
          </a:p>
          <a:p>
            <a:r>
              <a:rPr lang="en-US" sz="1100" dirty="0"/>
              <a:t>…</a:t>
            </a:r>
          </a:p>
          <a:p>
            <a:r>
              <a:rPr lang="en-US" sz="1100" i="1" dirty="0"/>
              <a:t>term ID</a:t>
            </a:r>
          </a:p>
          <a:p>
            <a:r>
              <a:rPr lang="en-US" sz="1100" dirty="0"/>
              <a:t>….</a:t>
            </a:r>
          </a:p>
          <a:p>
            <a:r>
              <a:rPr lang="en-US" sz="1100" i="1" dirty="0"/>
              <a:t>term ID</a:t>
            </a:r>
          </a:p>
          <a:p>
            <a:r>
              <a:rPr lang="en-US" sz="1100" dirty="0"/>
              <a:t>…</a:t>
            </a:r>
          </a:p>
          <a:p>
            <a:r>
              <a:rPr lang="en-US" sz="1100" i="1" dirty="0"/>
              <a:t>term ID</a:t>
            </a:r>
          </a:p>
          <a:p>
            <a:r>
              <a:rPr lang="en-US" sz="1100" i="1" dirty="0"/>
              <a:t>term ID</a:t>
            </a:r>
            <a:endParaRPr lang="en-US" sz="1100" dirty="0"/>
          </a:p>
          <a:p>
            <a:r>
              <a:rPr lang="en-US" sz="1100" i="1" dirty="0"/>
              <a:t>term ID</a:t>
            </a:r>
            <a:endParaRPr lang="en-US" sz="1100" dirty="0"/>
          </a:p>
          <a:p>
            <a:r>
              <a:rPr lang="en-US" sz="1100" i="1" dirty="0"/>
              <a:t>term ID</a:t>
            </a:r>
            <a:endParaRPr lang="en-US" sz="1100" dirty="0"/>
          </a:p>
          <a:p>
            <a:r>
              <a:rPr lang="en-US" sz="1100" i="1" dirty="0"/>
              <a:t>term ID</a:t>
            </a:r>
            <a:endParaRPr lang="en-US" sz="1100" dirty="0"/>
          </a:p>
          <a:p>
            <a:r>
              <a:rPr lang="en-US" sz="1100" dirty="0"/>
              <a:t>….</a:t>
            </a:r>
          </a:p>
          <a:p>
            <a:r>
              <a:rPr lang="en-US" sz="1100" i="1" dirty="0"/>
              <a:t>term ID</a:t>
            </a:r>
          </a:p>
        </p:txBody>
      </p:sp>
      <p:sp>
        <p:nvSpPr>
          <p:cNvPr id="117" name="TextBox 116"/>
          <p:cNvSpPr txBox="1"/>
          <p:nvPr/>
        </p:nvSpPr>
        <p:spPr>
          <a:xfrm>
            <a:off x="1087466" y="1443912"/>
            <a:ext cx="893193" cy="2516073"/>
          </a:xfrm>
          <a:prstGeom prst="rect">
            <a:avLst/>
          </a:prstGeom>
          <a:solidFill>
            <a:srgbClr val="FFFF00"/>
          </a:solidFill>
          <a:ln>
            <a:solidFill>
              <a:srgbClr val="FF0000"/>
            </a:solidFill>
          </a:ln>
        </p:spPr>
        <p:txBody>
          <a:bodyPr wrap="none" rtlCol="0">
            <a:spAutoFit/>
          </a:bodyPr>
          <a:lstStyle/>
          <a:p>
            <a:r>
              <a:rPr lang="en-US" sz="1050" i="1" dirty="0"/>
              <a:t>alpha</a:t>
            </a:r>
          </a:p>
          <a:p>
            <a:r>
              <a:rPr lang="en-US" sz="1050" i="1" dirty="0"/>
              <a:t>beta</a:t>
            </a:r>
          </a:p>
          <a:p>
            <a:r>
              <a:rPr lang="en-US" sz="1050" i="1" dirty="0"/>
              <a:t>…</a:t>
            </a:r>
          </a:p>
          <a:p>
            <a:r>
              <a:rPr lang="en-US" sz="1050" i="1" dirty="0"/>
              <a:t>hypertension</a:t>
            </a:r>
          </a:p>
          <a:p>
            <a:r>
              <a:rPr lang="en-US" sz="1050" i="1" dirty="0"/>
              <a:t>….</a:t>
            </a:r>
          </a:p>
          <a:p>
            <a:r>
              <a:rPr lang="en-US" sz="1050" i="1" dirty="0" err="1"/>
              <a:t>lovenox</a:t>
            </a:r>
            <a:endParaRPr lang="en-US" sz="1050" i="1" dirty="0"/>
          </a:p>
          <a:p>
            <a:r>
              <a:rPr lang="en-US" sz="1050" i="1" dirty="0"/>
              <a:t>…</a:t>
            </a:r>
          </a:p>
          <a:p>
            <a:r>
              <a:rPr lang="en-US" sz="1050" i="1" dirty="0"/>
              <a:t>seizure</a:t>
            </a:r>
          </a:p>
          <a:p>
            <a:r>
              <a:rPr lang="en-US" sz="1050" i="1" dirty="0"/>
              <a:t>sharp</a:t>
            </a:r>
          </a:p>
          <a:p>
            <a:r>
              <a:rPr lang="en-US" sz="1050" i="1" dirty="0"/>
              <a:t>slow</a:t>
            </a:r>
          </a:p>
          <a:p>
            <a:r>
              <a:rPr lang="en-US" sz="1050" i="1" dirty="0"/>
              <a:t>spike</a:t>
            </a:r>
          </a:p>
          <a:p>
            <a:r>
              <a:rPr lang="en-US" sz="1050" i="1" dirty="0"/>
              <a:t>stroke</a:t>
            </a:r>
          </a:p>
          <a:p>
            <a:r>
              <a:rPr lang="en-US" sz="1050" i="1" dirty="0"/>
              <a:t>….</a:t>
            </a:r>
          </a:p>
          <a:p>
            <a:endParaRPr lang="en-US" sz="1050" i="1" dirty="0"/>
          </a:p>
          <a:p>
            <a:r>
              <a:rPr lang="en-US" sz="1050" i="1" dirty="0"/>
              <a:t>wave</a:t>
            </a:r>
          </a:p>
        </p:txBody>
      </p:sp>
      <p:sp>
        <p:nvSpPr>
          <p:cNvPr id="118" name="TextBox 117"/>
          <p:cNvSpPr txBox="1"/>
          <p:nvPr/>
        </p:nvSpPr>
        <p:spPr>
          <a:xfrm rot="16200000">
            <a:off x="-710275" y="2659127"/>
            <a:ext cx="1980479" cy="338554"/>
          </a:xfrm>
          <a:prstGeom prst="rect">
            <a:avLst/>
          </a:prstGeom>
          <a:noFill/>
        </p:spPr>
        <p:txBody>
          <a:bodyPr wrap="none" rtlCol="0">
            <a:spAutoFit/>
          </a:bodyPr>
          <a:lstStyle/>
          <a:p>
            <a:r>
              <a:rPr lang="en-US" sz="1600" b="1" dirty="0"/>
              <a:t>TERM     DICTIONARY</a:t>
            </a:r>
          </a:p>
        </p:txBody>
      </p:sp>
      <p:cxnSp>
        <p:nvCxnSpPr>
          <p:cNvPr id="119" name="Elbow Connector 118"/>
          <p:cNvCxnSpPr/>
          <p:nvPr/>
        </p:nvCxnSpPr>
        <p:spPr>
          <a:xfrm flipV="1">
            <a:off x="1830409" y="2261468"/>
            <a:ext cx="658026" cy="260648"/>
          </a:xfrm>
          <a:prstGeom prst="bentConnector3">
            <a:avLst>
              <a:gd name="adj1" fmla="val 31169"/>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Elbow Connector 119"/>
          <p:cNvCxnSpPr/>
          <p:nvPr/>
        </p:nvCxnSpPr>
        <p:spPr>
          <a:xfrm>
            <a:off x="1830409" y="2544192"/>
            <a:ext cx="658026" cy="260648"/>
          </a:xfrm>
          <a:prstGeom prst="bentConnector3">
            <a:avLst>
              <a:gd name="adj1" fmla="val 31169"/>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1958594" y="1830837"/>
            <a:ext cx="655949" cy="369332"/>
          </a:xfrm>
          <a:prstGeom prst="rect">
            <a:avLst/>
          </a:prstGeom>
          <a:noFill/>
        </p:spPr>
        <p:txBody>
          <a:bodyPr wrap="none" rtlCol="0">
            <a:spAutoFit/>
          </a:bodyPr>
          <a:lstStyle/>
          <a:p>
            <a:r>
              <a:rPr lang="en-US" sz="900" b="1" dirty="0">
                <a:solidFill>
                  <a:srgbClr val="FF0000"/>
                </a:solidFill>
              </a:rPr>
              <a:t>POSITIVE</a:t>
            </a:r>
          </a:p>
          <a:p>
            <a:r>
              <a:rPr lang="en-US" sz="900" b="1" dirty="0">
                <a:solidFill>
                  <a:srgbClr val="FF0000"/>
                </a:solidFill>
              </a:rPr>
              <a:t>POLARITY</a:t>
            </a:r>
          </a:p>
        </p:txBody>
      </p:sp>
      <p:sp>
        <p:nvSpPr>
          <p:cNvPr id="122" name="TextBox 121"/>
          <p:cNvSpPr txBox="1"/>
          <p:nvPr/>
        </p:nvSpPr>
        <p:spPr>
          <a:xfrm>
            <a:off x="1969985" y="2795107"/>
            <a:ext cx="673582" cy="369332"/>
          </a:xfrm>
          <a:prstGeom prst="rect">
            <a:avLst/>
          </a:prstGeom>
          <a:noFill/>
        </p:spPr>
        <p:txBody>
          <a:bodyPr wrap="none" rtlCol="0">
            <a:spAutoFit/>
          </a:bodyPr>
          <a:lstStyle/>
          <a:p>
            <a:r>
              <a:rPr lang="en-US" sz="900" b="1" dirty="0">
                <a:solidFill>
                  <a:srgbClr val="FF0000"/>
                </a:solidFill>
              </a:rPr>
              <a:t>NEGATIVE</a:t>
            </a:r>
          </a:p>
          <a:p>
            <a:r>
              <a:rPr lang="en-US" sz="900" b="1" dirty="0">
                <a:solidFill>
                  <a:srgbClr val="FF0000"/>
                </a:solidFill>
              </a:rPr>
              <a:t>POLARITY</a:t>
            </a:r>
          </a:p>
        </p:txBody>
      </p:sp>
      <p:grpSp>
        <p:nvGrpSpPr>
          <p:cNvPr id="123" name="Group 122"/>
          <p:cNvGrpSpPr/>
          <p:nvPr/>
        </p:nvGrpSpPr>
        <p:grpSpPr>
          <a:xfrm>
            <a:off x="2552510" y="1693168"/>
            <a:ext cx="2646303" cy="785290"/>
            <a:chOff x="3063667" y="517021"/>
            <a:chExt cx="2646303" cy="785290"/>
          </a:xfrm>
        </p:grpSpPr>
        <p:sp>
          <p:nvSpPr>
            <p:cNvPr id="124" name="TextBox 123"/>
            <p:cNvSpPr txBox="1"/>
            <p:nvPr/>
          </p:nvSpPr>
          <p:spPr>
            <a:xfrm>
              <a:off x="3063667" y="517021"/>
              <a:ext cx="1022664" cy="261610"/>
            </a:xfrm>
            <a:prstGeom prst="rect">
              <a:avLst/>
            </a:prstGeom>
            <a:solidFill>
              <a:schemeClr val="accent6">
                <a:lumMod val="20000"/>
                <a:lumOff val="80000"/>
              </a:schemeClr>
            </a:solidFill>
            <a:ln>
              <a:solidFill>
                <a:srgbClr val="FF0000"/>
              </a:solidFill>
            </a:ln>
          </p:spPr>
          <p:txBody>
            <a:bodyPr wrap="square" rtlCol="0">
              <a:spAutoFit/>
            </a:bodyPr>
            <a:lstStyle/>
            <a:p>
              <a:r>
                <a:rPr lang="en-US" sz="1100" i="1" dirty="0"/>
                <a:t>EEG Report ID</a:t>
              </a:r>
            </a:p>
          </p:txBody>
        </p:sp>
        <p:sp>
          <p:nvSpPr>
            <p:cNvPr id="125" name="TextBox 124"/>
            <p:cNvSpPr txBox="1"/>
            <p:nvPr/>
          </p:nvSpPr>
          <p:spPr>
            <a:xfrm>
              <a:off x="3066512" y="776246"/>
              <a:ext cx="1013419" cy="261610"/>
            </a:xfrm>
            <a:prstGeom prst="rect">
              <a:avLst/>
            </a:prstGeom>
            <a:solidFill>
              <a:schemeClr val="accent4">
                <a:lumMod val="40000"/>
                <a:lumOff val="60000"/>
              </a:schemeClr>
            </a:solidFill>
            <a:ln>
              <a:solidFill>
                <a:srgbClr val="FF0000"/>
              </a:solidFill>
            </a:ln>
          </p:spPr>
          <p:txBody>
            <a:bodyPr wrap="none" rtlCol="0">
              <a:spAutoFit/>
            </a:bodyPr>
            <a:lstStyle/>
            <a:p>
              <a:r>
                <a:rPr lang="en-US" sz="1100" i="1" dirty="0"/>
                <a:t>Report Section</a:t>
              </a:r>
            </a:p>
          </p:txBody>
        </p:sp>
        <p:sp>
          <p:nvSpPr>
            <p:cNvPr id="126" name="TextBox 125"/>
            <p:cNvSpPr txBox="1"/>
            <p:nvPr/>
          </p:nvSpPr>
          <p:spPr>
            <a:xfrm>
              <a:off x="4086331" y="779091"/>
              <a:ext cx="1563248" cy="261610"/>
            </a:xfrm>
            <a:prstGeom prst="rect">
              <a:avLst/>
            </a:prstGeom>
            <a:solidFill>
              <a:srgbClr val="FFFF00"/>
            </a:solidFill>
            <a:ln>
              <a:solidFill>
                <a:srgbClr val="FF0000"/>
              </a:solidFill>
            </a:ln>
          </p:spPr>
          <p:txBody>
            <a:bodyPr wrap="none" rtlCol="0">
              <a:spAutoFit/>
            </a:bodyPr>
            <a:lstStyle/>
            <a:p>
              <a:r>
                <a:rPr lang="en-US" sz="1100" i="1" dirty="0"/>
                <a:t>Report  Section  Position</a:t>
              </a:r>
            </a:p>
          </p:txBody>
        </p:sp>
        <p:sp>
          <p:nvSpPr>
            <p:cNvPr id="127" name="TextBox 126"/>
            <p:cNvSpPr txBox="1"/>
            <p:nvPr/>
          </p:nvSpPr>
          <p:spPr>
            <a:xfrm>
              <a:off x="3070785" y="1036899"/>
              <a:ext cx="1289135" cy="261610"/>
            </a:xfrm>
            <a:prstGeom prst="rect">
              <a:avLst/>
            </a:prstGeom>
            <a:solidFill>
              <a:schemeClr val="accent2">
                <a:lumMod val="60000"/>
                <a:lumOff val="40000"/>
              </a:schemeClr>
            </a:solidFill>
            <a:ln>
              <a:solidFill>
                <a:srgbClr val="FF0000"/>
              </a:solidFill>
            </a:ln>
          </p:spPr>
          <p:txBody>
            <a:bodyPr wrap="none" rtlCol="0">
              <a:spAutoFit/>
            </a:bodyPr>
            <a:lstStyle/>
            <a:p>
              <a:r>
                <a:rPr lang="en-US" sz="1100" i="1" dirty="0"/>
                <a:t>Medical Concept ID</a:t>
              </a:r>
            </a:p>
          </p:txBody>
        </p:sp>
        <p:sp>
          <p:nvSpPr>
            <p:cNvPr id="128" name="TextBox 127"/>
            <p:cNvSpPr txBox="1"/>
            <p:nvPr/>
          </p:nvSpPr>
          <p:spPr>
            <a:xfrm>
              <a:off x="4359920" y="1040701"/>
              <a:ext cx="1350050" cy="261610"/>
            </a:xfrm>
            <a:prstGeom prst="rect">
              <a:avLst/>
            </a:prstGeom>
            <a:solidFill>
              <a:schemeClr val="accent6">
                <a:lumMod val="20000"/>
                <a:lumOff val="80000"/>
              </a:schemeClr>
            </a:solidFill>
            <a:ln>
              <a:solidFill>
                <a:srgbClr val="FF0000"/>
              </a:solidFill>
            </a:ln>
          </p:spPr>
          <p:txBody>
            <a:bodyPr wrap="none" rtlCol="0">
              <a:spAutoFit/>
            </a:bodyPr>
            <a:lstStyle/>
            <a:p>
              <a:r>
                <a:rPr lang="en-US" sz="1100" i="1" dirty="0"/>
                <a:t> Concept     Modality</a:t>
              </a:r>
            </a:p>
          </p:txBody>
        </p:sp>
      </p:grpSp>
      <p:grpSp>
        <p:nvGrpSpPr>
          <p:cNvPr id="129" name="Group 128"/>
          <p:cNvGrpSpPr/>
          <p:nvPr/>
        </p:nvGrpSpPr>
        <p:grpSpPr>
          <a:xfrm>
            <a:off x="2576720" y="2742898"/>
            <a:ext cx="2646303" cy="785290"/>
            <a:chOff x="3063667" y="517021"/>
            <a:chExt cx="2646303" cy="785290"/>
          </a:xfrm>
        </p:grpSpPr>
        <p:sp>
          <p:nvSpPr>
            <p:cNvPr id="130" name="TextBox 129"/>
            <p:cNvSpPr txBox="1"/>
            <p:nvPr/>
          </p:nvSpPr>
          <p:spPr>
            <a:xfrm>
              <a:off x="3063667" y="517021"/>
              <a:ext cx="981359" cy="261610"/>
            </a:xfrm>
            <a:prstGeom prst="rect">
              <a:avLst/>
            </a:prstGeom>
            <a:solidFill>
              <a:schemeClr val="accent6">
                <a:lumMod val="20000"/>
                <a:lumOff val="80000"/>
              </a:schemeClr>
            </a:solidFill>
            <a:ln>
              <a:solidFill>
                <a:srgbClr val="FF0000"/>
              </a:solidFill>
            </a:ln>
          </p:spPr>
          <p:txBody>
            <a:bodyPr wrap="none" rtlCol="0">
              <a:spAutoFit/>
            </a:bodyPr>
            <a:lstStyle/>
            <a:p>
              <a:r>
                <a:rPr lang="en-US" sz="1100" i="1" dirty="0"/>
                <a:t>EEG Report ID</a:t>
              </a:r>
            </a:p>
          </p:txBody>
        </p:sp>
        <p:sp>
          <p:nvSpPr>
            <p:cNvPr id="132" name="TextBox 131"/>
            <p:cNvSpPr txBox="1"/>
            <p:nvPr/>
          </p:nvSpPr>
          <p:spPr>
            <a:xfrm>
              <a:off x="3066512" y="776246"/>
              <a:ext cx="1013419" cy="261610"/>
            </a:xfrm>
            <a:prstGeom prst="rect">
              <a:avLst/>
            </a:prstGeom>
            <a:solidFill>
              <a:schemeClr val="accent4">
                <a:lumMod val="40000"/>
                <a:lumOff val="60000"/>
              </a:schemeClr>
            </a:solidFill>
            <a:ln>
              <a:solidFill>
                <a:srgbClr val="FF0000"/>
              </a:solidFill>
            </a:ln>
          </p:spPr>
          <p:txBody>
            <a:bodyPr wrap="none" rtlCol="0">
              <a:spAutoFit/>
            </a:bodyPr>
            <a:lstStyle/>
            <a:p>
              <a:r>
                <a:rPr lang="en-US" sz="1100" i="1" dirty="0"/>
                <a:t>Report Section</a:t>
              </a:r>
            </a:p>
          </p:txBody>
        </p:sp>
        <p:sp>
          <p:nvSpPr>
            <p:cNvPr id="133" name="TextBox 132"/>
            <p:cNvSpPr txBox="1"/>
            <p:nvPr/>
          </p:nvSpPr>
          <p:spPr>
            <a:xfrm>
              <a:off x="4086331" y="779091"/>
              <a:ext cx="1563248" cy="261610"/>
            </a:xfrm>
            <a:prstGeom prst="rect">
              <a:avLst/>
            </a:prstGeom>
            <a:solidFill>
              <a:srgbClr val="FFFF00"/>
            </a:solidFill>
            <a:ln>
              <a:solidFill>
                <a:srgbClr val="FF0000"/>
              </a:solidFill>
            </a:ln>
          </p:spPr>
          <p:txBody>
            <a:bodyPr wrap="none" rtlCol="0">
              <a:spAutoFit/>
            </a:bodyPr>
            <a:lstStyle/>
            <a:p>
              <a:r>
                <a:rPr lang="en-US" sz="1100" i="1" dirty="0"/>
                <a:t>Report  Section  Position</a:t>
              </a:r>
            </a:p>
          </p:txBody>
        </p:sp>
        <p:sp>
          <p:nvSpPr>
            <p:cNvPr id="134" name="TextBox 133"/>
            <p:cNvSpPr txBox="1"/>
            <p:nvPr/>
          </p:nvSpPr>
          <p:spPr>
            <a:xfrm>
              <a:off x="3070785" y="1036899"/>
              <a:ext cx="1289135" cy="261610"/>
            </a:xfrm>
            <a:prstGeom prst="rect">
              <a:avLst/>
            </a:prstGeom>
            <a:solidFill>
              <a:schemeClr val="accent2">
                <a:lumMod val="60000"/>
                <a:lumOff val="40000"/>
              </a:schemeClr>
            </a:solidFill>
            <a:ln>
              <a:solidFill>
                <a:srgbClr val="FF0000"/>
              </a:solidFill>
            </a:ln>
          </p:spPr>
          <p:txBody>
            <a:bodyPr wrap="none" rtlCol="0">
              <a:spAutoFit/>
            </a:bodyPr>
            <a:lstStyle/>
            <a:p>
              <a:r>
                <a:rPr lang="en-US" sz="1100" i="1" dirty="0"/>
                <a:t>Medical Concept ID</a:t>
              </a:r>
            </a:p>
          </p:txBody>
        </p:sp>
        <p:sp>
          <p:nvSpPr>
            <p:cNvPr id="135" name="TextBox 134"/>
            <p:cNvSpPr txBox="1"/>
            <p:nvPr/>
          </p:nvSpPr>
          <p:spPr>
            <a:xfrm>
              <a:off x="4359920" y="1040701"/>
              <a:ext cx="1350050" cy="261610"/>
            </a:xfrm>
            <a:prstGeom prst="rect">
              <a:avLst/>
            </a:prstGeom>
            <a:solidFill>
              <a:schemeClr val="accent6">
                <a:lumMod val="20000"/>
                <a:lumOff val="80000"/>
              </a:schemeClr>
            </a:solidFill>
            <a:ln>
              <a:solidFill>
                <a:srgbClr val="FF0000"/>
              </a:solidFill>
            </a:ln>
          </p:spPr>
          <p:txBody>
            <a:bodyPr wrap="none" rtlCol="0">
              <a:spAutoFit/>
            </a:bodyPr>
            <a:lstStyle/>
            <a:p>
              <a:r>
                <a:rPr lang="en-US" sz="1100" i="1" dirty="0"/>
                <a:t> Concept     Modality</a:t>
              </a:r>
            </a:p>
          </p:txBody>
        </p:sp>
      </p:gr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0772" y="1246479"/>
            <a:ext cx="1667187" cy="584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7" name="Elbow Connector 136"/>
          <p:cNvCxnSpPr/>
          <p:nvPr/>
        </p:nvCxnSpPr>
        <p:spPr>
          <a:xfrm flipV="1">
            <a:off x="3576524" y="1443912"/>
            <a:ext cx="1707506" cy="278321"/>
          </a:xfrm>
          <a:prstGeom prst="bentConnector3">
            <a:avLst>
              <a:gd name="adj1" fmla="val 50000"/>
            </a:avLst>
          </a:prstGeom>
          <a:ln w="19050">
            <a:solidFill>
              <a:srgbClr val="FF00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3648227" y="1384971"/>
            <a:ext cx="521361" cy="307777"/>
          </a:xfrm>
          <a:prstGeom prst="rect">
            <a:avLst/>
          </a:prstGeom>
          <a:noFill/>
        </p:spPr>
        <p:txBody>
          <a:bodyPr wrap="none" rtlCol="0">
            <a:spAutoFit/>
          </a:bodyPr>
          <a:lstStyle/>
          <a:p>
            <a:r>
              <a:rPr lang="en-US" sz="1400" i="1" dirty="0">
                <a:solidFill>
                  <a:srgbClr val="FF0000"/>
                </a:solidFill>
              </a:rPr>
              <a:t>Next</a:t>
            </a:r>
          </a:p>
        </p:txBody>
      </p:sp>
      <p:pic>
        <p:nvPicPr>
          <p:cNvPr id="1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0755" y="662946"/>
            <a:ext cx="1667187" cy="584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0" name="Elbow Connector 139"/>
          <p:cNvCxnSpPr/>
          <p:nvPr/>
        </p:nvCxnSpPr>
        <p:spPr>
          <a:xfrm flipV="1">
            <a:off x="5850032" y="794479"/>
            <a:ext cx="610726" cy="577942"/>
          </a:xfrm>
          <a:prstGeom prst="bentConnector3">
            <a:avLst>
              <a:gd name="adj1" fmla="val 50000"/>
            </a:avLst>
          </a:prstGeom>
          <a:ln w="19050">
            <a:solidFill>
              <a:srgbClr val="FF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476" y="3052756"/>
            <a:ext cx="1667187" cy="584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2" name="TextBox 141"/>
          <p:cNvSpPr txBox="1"/>
          <p:nvPr/>
        </p:nvSpPr>
        <p:spPr>
          <a:xfrm>
            <a:off x="4169588" y="2520627"/>
            <a:ext cx="521361" cy="307777"/>
          </a:xfrm>
          <a:prstGeom prst="rect">
            <a:avLst/>
          </a:prstGeom>
          <a:noFill/>
        </p:spPr>
        <p:txBody>
          <a:bodyPr wrap="none" rtlCol="0">
            <a:spAutoFit/>
          </a:bodyPr>
          <a:lstStyle/>
          <a:p>
            <a:r>
              <a:rPr lang="en-US" sz="1400" i="1" dirty="0">
                <a:solidFill>
                  <a:srgbClr val="FF0000"/>
                </a:solidFill>
              </a:rPr>
              <a:t>Next</a:t>
            </a:r>
          </a:p>
        </p:txBody>
      </p:sp>
      <p:cxnSp>
        <p:nvCxnSpPr>
          <p:cNvPr id="143" name="Elbow Connector 142"/>
          <p:cNvCxnSpPr/>
          <p:nvPr/>
        </p:nvCxnSpPr>
        <p:spPr>
          <a:xfrm>
            <a:off x="3568774" y="2804840"/>
            <a:ext cx="2044702" cy="359599"/>
          </a:xfrm>
          <a:prstGeom prst="bentConnector3">
            <a:avLst>
              <a:gd name="adj1" fmla="val 88122"/>
            </a:avLst>
          </a:prstGeom>
          <a:ln w="19050">
            <a:solidFill>
              <a:srgbClr val="FF00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8392" y="3373606"/>
            <a:ext cx="1667187" cy="584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6" name="Elbow Connector 145"/>
          <p:cNvCxnSpPr/>
          <p:nvPr/>
        </p:nvCxnSpPr>
        <p:spPr>
          <a:xfrm>
            <a:off x="6184985" y="3172755"/>
            <a:ext cx="1257629" cy="351631"/>
          </a:xfrm>
          <a:prstGeom prst="bentConnector3">
            <a:avLst>
              <a:gd name="adj1" fmla="val 82778"/>
            </a:avLst>
          </a:prstGeom>
          <a:ln w="19050">
            <a:solidFill>
              <a:srgbClr val="FF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4207574" y="907925"/>
            <a:ext cx="1899174" cy="338554"/>
          </a:xfrm>
          <a:prstGeom prst="rect">
            <a:avLst/>
          </a:prstGeom>
          <a:noFill/>
        </p:spPr>
        <p:txBody>
          <a:bodyPr wrap="none" rtlCol="0">
            <a:spAutoFit/>
          </a:bodyPr>
          <a:lstStyle/>
          <a:p>
            <a:r>
              <a:rPr lang="en-US" sz="1600" b="1" dirty="0"/>
              <a:t>Tiered Inverted Lists</a:t>
            </a:r>
          </a:p>
        </p:txBody>
      </p:sp>
    </p:spTree>
    <p:extLst>
      <p:ext uri="{BB962C8B-B14F-4D97-AF65-F5344CB8AC3E}">
        <p14:creationId xmlns:p14="http://schemas.microsoft.com/office/powerpoint/2010/main" val="2003019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Building a </a:t>
            </a:r>
            <a:r>
              <a:rPr lang="en-US" dirty="0">
                <a:solidFill>
                  <a:srgbClr val="00B0F0"/>
                </a:solidFill>
              </a:rPr>
              <a:t>Multimodal</a:t>
            </a:r>
            <a:r>
              <a:rPr lang="en-US" dirty="0">
                <a:solidFill>
                  <a:srgbClr val="C00000"/>
                </a:solidFill>
                <a:latin typeface="Arial" panose="020B0604020202020204" pitchFamily="34" charset="0"/>
                <a:cs typeface="Arial" panose="020B0604020202020204" pitchFamily="34" charset="0"/>
              </a:rPr>
              <a:t> </a:t>
            </a:r>
            <a:r>
              <a:rPr lang="en-US" dirty="0">
                <a:solidFill>
                  <a:srgbClr val="00B050"/>
                </a:solidFill>
                <a:latin typeface="Arial" panose="020B0604020202020204" pitchFamily="34" charset="0"/>
                <a:cs typeface="Arial" panose="020B0604020202020204" pitchFamily="34" charset="0"/>
              </a:rPr>
              <a:t>Index</a:t>
            </a:r>
            <a:r>
              <a:rPr lang="en-US" dirty="0">
                <a:solidFill>
                  <a:srgbClr val="C00000"/>
                </a:solidFill>
                <a:latin typeface="Arial" panose="020B0604020202020204" pitchFamily="34" charset="0"/>
                <a:cs typeface="Arial" panose="020B0604020202020204" pitchFamily="34" charset="0"/>
              </a:rPr>
              <a:t> of Clinical EEG</a:t>
            </a:r>
          </a:p>
        </p:txBody>
      </p:sp>
      <p:sp>
        <p:nvSpPr>
          <p:cNvPr id="105" name="TextBox 104"/>
          <p:cNvSpPr txBox="1"/>
          <p:nvPr/>
        </p:nvSpPr>
        <p:spPr>
          <a:xfrm>
            <a:off x="598315" y="5347756"/>
            <a:ext cx="1790618" cy="830997"/>
          </a:xfrm>
          <a:prstGeom prst="rect">
            <a:avLst/>
          </a:prstGeom>
          <a:solidFill>
            <a:schemeClr val="accent1">
              <a:lumMod val="20000"/>
              <a:lumOff val="80000"/>
            </a:schemeClr>
          </a:solidFill>
          <a:ln>
            <a:solidFill>
              <a:srgbClr val="FF0000"/>
            </a:solidFill>
          </a:ln>
        </p:spPr>
        <p:txBody>
          <a:bodyPr wrap="none" rtlCol="0">
            <a:spAutoFit/>
          </a:bodyPr>
          <a:lstStyle/>
          <a:p>
            <a:r>
              <a:rPr lang="en-US" sz="1600" i="1" dirty="0"/>
              <a:t>Medical Concept ID</a:t>
            </a:r>
          </a:p>
          <a:p>
            <a:r>
              <a:rPr lang="en-US" sz="1600" dirty="0"/>
              <a:t>….</a:t>
            </a:r>
          </a:p>
          <a:p>
            <a:r>
              <a:rPr lang="en-US" sz="1600" i="1" dirty="0"/>
              <a:t>Medical Concept ID</a:t>
            </a:r>
          </a:p>
        </p:txBody>
      </p:sp>
      <p:sp>
        <p:nvSpPr>
          <p:cNvPr id="106" name="TextBox 105"/>
          <p:cNvSpPr txBox="1"/>
          <p:nvPr/>
        </p:nvSpPr>
        <p:spPr>
          <a:xfrm>
            <a:off x="2388933" y="5347756"/>
            <a:ext cx="1592593" cy="836787"/>
          </a:xfrm>
          <a:prstGeom prst="rect">
            <a:avLst/>
          </a:prstGeom>
          <a:solidFill>
            <a:srgbClr val="FFC000"/>
          </a:solidFill>
          <a:ln>
            <a:solidFill>
              <a:srgbClr val="FF0000"/>
            </a:solidFill>
          </a:ln>
        </p:spPr>
        <p:txBody>
          <a:bodyPr wrap="square" rtlCol="0">
            <a:spAutoFit/>
          </a:bodyPr>
          <a:lstStyle/>
          <a:p>
            <a:r>
              <a:rPr lang="en-US" sz="1600" i="1" dirty="0"/>
              <a:t>Concept Type</a:t>
            </a:r>
          </a:p>
          <a:p>
            <a:r>
              <a:rPr lang="en-US" sz="1600" dirty="0"/>
              <a:t>….</a:t>
            </a:r>
          </a:p>
          <a:p>
            <a:r>
              <a:rPr lang="en-US" sz="1600" i="1" dirty="0"/>
              <a:t>Concept Type</a:t>
            </a:r>
          </a:p>
        </p:txBody>
      </p:sp>
      <p:sp>
        <p:nvSpPr>
          <p:cNvPr id="107" name="TextBox 106"/>
          <p:cNvSpPr txBox="1"/>
          <p:nvPr/>
        </p:nvSpPr>
        <p:spPr>
          <a:xfrm>
            <a:off x="3981526" y="5353546"/>
            <a:ext cx="1943737" cy="830997"/>
          </a:xfrm>
          <a:prstGeom prst="rect">
            <a:avLst/>
          </a:prstGeom>
          <a:solidFill>
            <a:srgbClr val="FFFF00"/>
          </a:solidFill>
          <a:ln>
            <a:solidFill>
              <a:srgbClr val="FF0000"/>
            </a:solidFill>
          </a:ln>
        </p:spPr>
        <p:txBody>
          <a:bodyPr wrap="none" rtlCol="0">
            <a:spAutoFit/>
          </a:bodyPr>
          <a:lstStyle/>
          <a:p>
            <a:r>
              <a:rPr lang="en-US" sz="1600" i="1" dirty="0"/>
              <a:t>alpha</a:t>
            </a:r>
          </a:p>
          <a:p>
            <a:r>
              <a:rPr lang="en-US" sz="1600" i="1" dirty="0"/>
              <a:t>….</a:t>
            </a:r>
          </a:p>
          <a:p>
            <a:r>
              <a:rPr lang="en-US" sz="1600" i="1" dirty="0"/>
              <a:t>Sharp and slow wave</a:t>
            </a:r>
          </a:p>
        </p:txBody>
      </p:sp>
      <p:sp>
        <p:nvSpPr>
          <p:cNvPr id="108" name="TextBox 107"/>
          <p:cNvSpPr txBox="1"/>
          <p:nvPr/>
        </p:nvSpPr>
        <p:spPr>
          <a:xfrm>
            <a:off x="5925263" y="5347755"/>
            <a:ext cx="806054" cy="830997"/>
          </a:xfrm>
          <a:prstGeom prst="rect">
            <a:avLst/>
          </a:prstGeom>
          <a:solidFill>
            <a:schemeClr val="accent6">
              <a:lumMod val="20000"/>
              <a:lumOff val="80000"/>
            </a:schemeClr>
          </a:solidFill>
          <a:ln>
            <a:solidFill>
              <a:srgbClr val="FF0000"/>
            </a:solidFill>
          </a:ln>
        </p:spPr>
        <p:txBody>
          <a:bodyPr wrap="none" rtlCol="0">
            <a:spAutoFit/>
          </a:bodyPr>
          <a:lstStyle/>
          <a:p>
            <a:r>
              <a:rPr lang="en-US" sz="1600" i="1" dirty="0"/>
              <a:t>term ID</a:t>
            </a:r>
          </a:p>
          <a:p>
            <a:r>
              <a:rPr lang="en-US" sz="1600" i="1" dirty="0"/>
              <a:t>….</a:t>
            </a:r>
          </a:p>
          <a:p>
            <a:r>
              <a:rPr lang="en-US" sz="1600" i="1" dirty="0"/>
              <a:t>term ID</a:t>
            </a:r>
          </a:p>
        </p:txBody>
      </p:sp>
      <p:sp>
        <p:nvSpPr>
          <p:cNvPr id="109" name="TextBox 108"/>
          <p:cNvSpPr txBox="1"/>
          <p:nvPr/>
        </p:nvSpPr>
        <p:spPr>
          <a:xfrm>
            <a:off x="7127204" y="5256110"/>
            <a:ext cx="1609287" cy="584775"/>
          </a:xfrm>
          <a:prstGeom prst="rect">
            <a:avLst/>
          </a:prstGeom>
          <a:noFill/>
        </p:spPr>
        <p:txBody>
          <a:bodyPr wrap="none" rtlCol="0">
            <a:spAutoFit/>
          </a:bodyPr>
          <a:lstStyle/>
          <a:p>
            <a:r>
              <a:rPr lang="en-US" sz="1600" b="1" dirty="0"/>
              <a:t>Medical Concept</a:t>
            </a:r>
          </a:p>
          <a:p>
            <a:r>
              <a:rPr lang="en-US" sz="1600" b="1" dirty="0"/>
              <a:t>DICTIONARY</a:t>
            </a:r>
          </a:p>
        </p:txBody>
      </p:sp>
      <p:sp>
        <p:nvSpPr>
          <p:cNvPr id="110" name="Right Brace 109"/>
          <p:cNvSpPr/>
          <p:nvPr/>
        </p:nvSpPr>
        <p:spPr>
          <a:xfrm>
            <a:off x="6865494" y="4335434"/>
            <a:ext cx="179040" cy="1849109"/>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TextBox 110"/>
          <p:cNvSpPr txBox="1"/>
          <p:nvPr/>
        </p:nvSpPr>
        <p:spPr>
          <a:xfrm>
            <a:off x="4318801" y="4319244"/>
            <a:ext cx="1592593" cy="836787"/>
          </a:xfrm>
          <a:prstGeom prst="rect">
            <a:avLst/>
          </a:prstGeom>
          <a:solidFill>
            <a:schemeClr val="accent4">
              <a:lumMod val="20000"/>
              <a:lumOff val="80000"/>
            </a:schemeClr>
          </a:solidFill>
          <a:ln>
            <a:solidFill>
              <a:srgbClr val="FF0000"/>
            </a:solidFill>
          </a:ln>
        </p:spPr>
        <p:txBody>
          <a:bodyPr wrap="square" rtlCol="0">
            <a:spAutoFit/>
          </a:bodyPr>
          <a:lstStyle/>
          <a:p>
            <a:r>
              <a:rPr lang="en-US" sz="1600" i="1" dirty="0"/>
              <a:t>Attribute 1</a:t>
            </a:r>
          </a:p>
          <a:p>
            <a:r>
              <a:rPr lang="en-US" sz="1600" dirty="0"/>
              <a:t>….</a:t>
            </a:r>
          </a:p>
          <a:p>
            <a:r>
              <a:rPr lang="en-US" sz="1600" i="1" dirty="0"/>
              <a:t>Attribute 16</a:t>
            </a:r>
          </a:p>
        </p:txBody>
      </p:sp>
      <p:sp>
        <p:nvSpPr>
          <p:cNvPr id="112" name="TextBox 111"/>
          <p:cNvSpPr txBox="1"/>
          <p:nvPr/>
        </p:nvSpPr>
        <p:spPr>
          <a:xfrm>
            <a:off x="5911394" y="4317086"/>
            <a:ext cx="806054" cy="830997"/>
          </a:xfrm>
          <a:prstGeom prst="rect">
            <a:avLst/>
          </a:prstGeom>
          <a:solidFill>
            <a:schemeClr val="accent6">
              <a:lumMod val="20000"/>
              <a:lumOff val="80000"/>
            </a:schemeClr>
          </a:solidFill>
          <a:ln>
            <a:solidFill>
              <a:srgbClr val="FF0000"/>
            </a:solidFill>
          </a:ln>
        </p:spPr>
        <p:txBody>
          <a:bodyPr wrap="none" rtlCol="0">
            <a:spAutoFit/>
          </a:bodyPr>
          <a:lstStyle/>
          <a:p>
            <a:r>
              <a:rPr lang="en-US" sz="1600" i="1" dirty="0"/>
              <a:t>term ID</a:t>
            </a:r>
          </a:p>
          <a:p>
            <a:r>
              <a:rPr lang="en-US" sz="1600" i="1" dirty="0"/>
              <a:t>….</a:t>
            </a:r>
          </a:p>
          <a:p>
            <a:r>
              <a:rPr lang="en-US" sz="1600" i="1" dirty="0"/>
              <a:t>term ID</a:t>
            </a:r>
          </a:p>
        </p:txBody>
      </p:sp>
      <p:cxnSp>
        <p:nvCxnSpPr>
          <p:cNvPr id="113" name="Elbow Connector 112"/>
          <p:cNvCxnSpPr/>
          <p:nvPr/>
        </p:nvCxnSpPr>
        <p:spPr>
          <a:xfrm flipV="1">
            <a:off x="2765683" y="4871769"/>
            <a:ext cx="1553118" cy="475986"/>
          </a:xfrm>
          <a:prstGeom prst="bentConnector3">
            <a:avLst>
              <a:gd name="adj1" fmla="val -671"/>
            </a:avLst>
          </a:prstGeom>
          <a:ln>
            <a:tailEnd type="arrow"/>
          </a:ln>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2858304" y="4871769"/>
            <a:ext cx="1367875" cy="338554"/>
          </a:xfrm>
          <a:prstGeom prst="rect">
            <a:avLst/>
          </a:prstGeom>
          <a:noFill/>
        </p:spPr>
        <p:txBody>
          <a:bodyPr wrap="none" rtlCol="0">
            <a:spAutoFit/>
          </a:bodyPr>
          <a:lstStyle/>
          <a:p>
            <a:r>
              <a:rPr lang="en-US" sz="1600" b="1" dirty="0"/>
              <a:t>If EEG Activity</a:t>
            </a:r>
          </a:p>
        </p:txBody>
      </p:sp>
      <p:sp>
        <p:nvSpPr>
          <p:cNvPr id="116" name="TextBox 115"/>
          <p:cNvSpPr txBox="1"/>
          <p:nvPr/>
        </p:nvSpPr>
        <p:spPr>
          <a:xfrm>
            <a:off x="460556" y="1500387"/>
            <a:ext cx="612668" cy="2462213"/>
          </a:xfrm>
          <a:prstGeom prst="rect">
            <a:avLst/>
          </a:prstGeom>
          <a:solidFill>
            <a:schemeClr val="accent6">
              <a:lumMod val="20000"/>
              <a:lumOff val="80000"/>
            </a:schemeClr>
          </a:solidFill>
          <a:ln>
            <a:solidFill>
              <a:srgbClr val="FF0000"/>
            </a:solidFill>
          </a:ln>
        </p:spPr>
        <p:txBody>
          <a:bodyPr wrap="none" rtlCol="0">
            <a:spAutoFit/>
          </a:bodyPr>
          <a:lstStyle/>
          <a:p>
            <a:r>
              <a:rPr lang="en-US" sz="1100" i="1" dirty="0"/>
              <a:t>term ID</a:t>
            </a:r>
          </a:p>
          <a:p>
            <a:r>
              <a:rPr lang="en-US" sz="1100" i="1" dirty="0"/>
              <a:t>term ID</a:t>
            </a:r>
          </a:p>
          <a:p>
            <a:r>
              <a:rPr lang="en-US" sz="1100" dirty="0"/>
              <a:t>…</a:t>
            </a:r>
          </a:p>
          <a:p>
            <a:r>
              <a:rPr lang="en-US" sz="1100" i="1" dirty="0"/>
              <a:t>term ID</a:t>
            </a:r>
          </a:p>
          <a:p>
            <a:r>
              <a:rPr lang="en-US" sz="1100" dirty="0"/>
              <a:t>….</a:t>
            </a:r>
          </a:p>
          <a:p>
            <a:r>
              <a:rPr lang="en-US" sz="1100" i="1" dirty="0"/>
              <a:t>term ID</a:t>
            </a:r>
          </a:p>
          <a:p>
            <a:r>
              <a:rPr lang="en-US" sz="1100" dirty="0"/>
              <a:t>…</a:t>
            </a:r>
          </a:p>
          <a:p>
            <a:r>
              <a:rPr lang="en-US" sz="1100" i="1" dirty="0"/>
              <a:t>term ID</a:t>
            </a:r>
          </a:p>
          <a:p>
            <a:r>
              <a:rPr lang="en-US" sz="1100" i="1" dirty="0"/>
              <a:t>term ID</a:t>
            </a:r>
            <a:endParaRPr lang="en-US" sz="1100" dirty="0"/>
          </a:p>
          <a:p>
            <a:r>
              <a:rPr lang="en-US" sz="1100" i="1" dirty="0"/>
              <a:t>term ID</a:t>
            </a:r>
            <a:endParaRPr lang="en-US" sz="1100" dirty="0"/>
          </a:p>
          <a:p>
            <a:r>
              <a:rPr lang="en-US" sz="1100" i="1" dirty="0"/>
              <a:t>term ID</a:t>
            </a:r>
            <a:endParaRPr lang="en-US" sz="1100" dirty="0"/>
          </a:p>
          <a:p>
            <a:r>
              <a:rPr lang="en-US" sz="1100" i="1" dirty="0"/>
              <a:t>term ID</a:t>
            </a:r>
            <a:endParaRPr lang="en-US" sz="1100" dirty="0"/>
          </a:p>
          <a:p>
            <a:r>
              <a:rPr lang="en-US" sz="1100" dirty="0"/>
              <a:t>….</a:t>
            </a:r>
          </a:p>
          <a:p>
            <a:r>
              <a:rPr lang="en-US" sz="1100" i="1" dirty="0"/>
              <a:t>term ID</a:t>
            </a:r>
          </a:p>
        </p:txBody>
      </p:sp>
      <p:sp>
        <p:nvSpPr>
          <p:cNvPr id="117" name="TextBox 116"/>
          <p:cNvSpPr txBox="1"/>
          <p:nvPr/>
        </p:nvSpPr>
        <p:spPr>
          <a:xfrm>
            <a:off x="1087466" y="1443912"/>
            <a:ext cx="893193" cy="2516073"/>
          </a:xfrm>
          <a:prstGeom prst="rect">
            <a:avLst/>
          </a:prstGeom>
          <a:solidFill>
            <a:srgbClr val="FFFF00"/>
          </a:solidFill>
          <a:ln>
            <a:solidFill>
              <a:srgbClr val="FF0000"/>
            </a:solidFill>
          </a:ln>
        </p:spPr>
        <p:txBody>
          <a:bodyPr wrap="none" rtlCol="0">
            <a:spAutoFit/>
          </a:bodyPr>
          <a:lstStyle/>
          <a:p>
            <a:r>
              <a:rPr lang="en-US" sz="1050" i="1" dirty="0"/>
              <a:t>alpha</a:t>
            </a:r>
          </a:p>
          <a:p>
            <a:r>
              <a:rPr lang="en-US" sz="1050" i="1" dirty="0"/>
              <a:t>beta</a:t>
            </a:r>
          </a:p>
          <a:p>
            <a:r>
              <a:rPr lang="en-US" sz="1050" i="1" dirty="0"/>
              <a:t>…</a:t>
            </a:r>
          </a:p>
          <a:p>
            <a:r>
              <a:rPr lang="en-US" sz="1050" i="1" dirty="0"/>
              <a:t>hypertension</a:t>
            </a:r>
          </a:p>
          <a:p>
            <a:r>
              <a:rPr lang="en-US" sz="1050" i="1" dirty="0"/>
              <a:t>….</a:t>
            </a:r>
          </a:p>
          <a:p>
            <a:r>
              <a:rPr lang="en-US" sz="1050" i="1" dirty="0" err="1"/>
              <a:t>lovenox</a:t>
            </a:r>
            <a:endParaRPr lang="en-US" sz="1050" i="1" dirty="0"/>
          </a:p>
          <a:p>
            <a:r>
              <a:rPr lang="en-US" sz="1050" i="1" dirty="0"/>
              <a:t>…</a:t>
            </a:r>
          </a:p>
          <a:p>
            <a:r>
              <a:rPr lang="en-US" sz="1050" i="1" dirty="0"/>
              <a:t>seizure</a:t>
            </a:r>
          </a:p>
          <a:p>
            <a:r>
              <a:rPr lang="en-US" sz="1050" i="1" dirty="0"/>
              <a:t>sharp</a:t>
            </a:r>
          </a:p>
          <a:p>
            <a:r>
              <a:rPr lang="en-US" sz="1050" i="1" dirty="0"/>
              <a:t>slow</a:t>
            </a:r>
          </a:p>
          <a:p>
            <a:r>
              <a:rPr lang="en-US" sz="1050" i="1" dirty="0"/>
              <a:t>spike</a:t>
            </a:r>
          </a:p>
          <a:p>
            <a:r>
              <a:rPr lang="en-US" sz="1050" i="1" dirty="0"/>
              <a:t>stroke</a:t>
            </a:r>
          </a:p>
          <a:p>
            <a:r>
              <a:rPr lang="en-US" sz="1050" i="1" dirty="0"/>
              <a:t>….</a:t>
            </a:r>
          </a:p>
          <a:p>
            <a:endParaRPr lang="en-US" sz="1050" i="1" dirty="0"/>
          </a:p>
          <a:p>
            <a:r>
              <a:rPr lang="en-US" sz="1050" i="1" dirty="0"/>
              <a:t>wave</a:t>
            </a:r>
          </a:p>
        </p:txBody>
      </p:sp>
      <p:sp>
        <p:nvSpPr>
          <p:cNvPr id="118" name="TextBox 117"/>
          <p:cNvSpPr txBox="1"/>
          <p:nvPr/>
        </p:nvSpPr>
        <p:spPr>
          <a:xfrm rot="16200000">
            <a:off x="-710275" y="2659127"/>
            <a:ext cx="1980479" cy="338554"/>
          </a:xfrm>
          <a:prstGeom prst="rect">
            <a:avLst/>
          </a:prstGeom>
          <a:noFill/>
        </p:spPr>
        <p:txBody>
          <a:bodyPr wrap="none" rtlCol="0">
            <a:spAutoFit/>
          </a:bodyPr>
          <a:lstStyle/>
          <a:p>
            <a:r>
              <a:rPr lang="en-US" sz="1600" b="1" dirty="0"/>
              <a:t>TERM     DICTIONARY</a:t>
            </a:r>
          </a:p>
        </p:txBody>
      </p:sp>
      <p:cxnSp>
        <p:nvCxnSpPr>
          <p:cNvPr id="119" name="Elbow Connector 118"/>
          <p:cNvCxnSpPr/>
          <p:nvPr/>
        </p:nvCxnSpPr>
        <p:spPr>
          <a:xfrm flipV="1">
            <a:off x="1830409" y="2261468"/>
            <a:ext cx="658026" cy="260648"/>
          </a:xfrm>
          <a:prstGeom prst="bentConnector3">
            <a:avLst>
              <a:gd name="adj1" fmla="val 31169"/>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Elbow Connector 119"/>
          <p:cNvCxnSpPr/>
          <p:nvPr/>
        </p:nvCxnSpPr>
        <p:spPr>
          <a:xfrm>
            <a:off x="1830409" y="2544192"/>
            <a:ext cx="729219" cy="423300"/>
          </a:xfrm>
          <a:prstGeom prst="bentConnector3">
            <a:avLst>
              <a:gd name="adj1" fmla="val 28416"/>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1958594" y="1830837"/>
            <a:ext cx="655949" cy="369332"/>
          </a:xfrm>
          <a:prstGeom prst="rect">
            <a:avLst/>
          </a:prstGeom>
          <a:noFill/>
        </p:spPr>
        <p:txBody>
          <a:bodyPr wrap="none" rtlCol="0">
            <a:spAutoFit/>
          </a:bodyPr>
          <a:lstStyle/>
          <a:p>
            <a:r>
              <a:rPr lang="en-US" sz="900" b="1" dirty="0">
                <a:solidFill>
                  <a:srgbClr val="FF0000"/>
                </a:solidFill>
              </a:rPr>
              <a:t>POSITIVE</a:t>
            </a:r>
          </a:p>
          <a:p>
            <a:r>
              <a:rPr lang="en-US" sz="900" b="1" dirty="0">
                <a:solidFill>
                  <a:srgbClr val="FF0000"/>
                </a:solidFill>
              </a:rPr>
              <a:t>POLARITY</a:t>
            </a:r>
          </a:p>
        </p:txBody>
      </p:sp>
      <p:sp>
        <p:nvSpPr>
          <p:cNvPr id="122" name="TextBox 121"/>
          <p:cNvSpPr txBox="1"/>
          <p:nvPr/>
        </p:nvSpPr>
        <p:spPr>
          <a:xfrm>
            <a:off x="1969985" y="2967492"/>
            <a:ext cx="673582" cy="369332"/>
          </a:xfrm>
          <a:prstGeom prst="rect">
            <a:avLst/>
          </a:prstGeom>
          <a:noFill/>
        </p:spPr>
        <p:txBody>
          <a:bodyPr wrap="none" rtlCol="0">
            <a:spAutoFit/>
          </a:bodyPr>
          <a:lstStyle/>
          <a:p>
            <a:r>
              <a:rPr lang="en-US" sz="900" b="1" dirty="0">
                <a:solidFill>
                  <a:srgbClr val="FF0000"/>
                </a:solidFill>
              </a:rPr>
              <a:t>NEGATIVE</a:t>
            </a:r>
          </a:p>
          <a:p>
            <a:r>
              <a:rPr lang="en-US" sz="900" b="1" dirty="0">
                <a:solidFill>
                  <a:srgbClr val="FF0000"/>
                </a:solidFill>
              </a:rPr>
              <a:t>POLARITY</a:t>
            </a:r>
          </a:p>
        </p:txBody>
      </p:sp>
      <p:grpSp>
        <p:nvGrpSpPr>
          <p:cNvPr id="123" name="Group 122"/>
          <p:cNvGrpSpPr/>
          <p:nvPr/>
        </p:nvGrpSpPr>
        <p:grpSpPr>
          <a:xfrm>
            <a:off x="2552510" y="1693168"/>
            <a:ext cx="2646303" cy="785290"/>
            <a:chOff x="3063667" y="517021"/>
            <a:chExt cx="2646303" cy="785290"/>
          </a:xfrm>
        </p:grpSpPr>
        <p:sp>
          <p:nvSpPr>
            <p:cNvPr id="124" name="TextBox 123"/>
            <p:cNvSpPr txBox="1"/>
            <p:nvPr/>
          </p:nvSpPr>
          <p:spPr>
            <a:xfrm>
              <a:off x="3063667" y="517021"/>
              <a:ext cx="1022664" cy="261610"/>
            </a:xfrm>
            <a:prstGeom prst="rect">
              <a:avLst/>
            </a:prstGeom>
            <a:solidFill>
              <a:schemeClr val="accent6">
                <a:lumMod val="20000"/>
                <a:lumOff val="80000"/>
              </a:schemeClr>
            </a:solidFill>
            <a:ln>
              <a:solidFill>
                <a:srgbClr val="FF0000"/>
              </a:solidFill>
            </a:ln>
          </p:spPr>
          <p:txBody>
            <a:bodyPr wrap="square" rtlCol="0">
              <a:spAutoFit/>
            </a:bodyPr>
            <a:lstStyle/>
            <a:p>
              <a:r>
                <a:rPr lang="en-US" sz="1100" i="1" dirty="0"/>
                <a:t>EEG Report ID</a:t>
              </a:r>
            </a:p>
          </p:txBody>
        </p:sp>
        <p:sp>
          <p:nvSpPr>
            <p:cNvPr id="125" name="TextBox 124"/>
            <p:cNvSpPr txBox="1"/>
            <p:nvPr/>
          </p:nvSpPr>
          <p:spPr>
            <a:xfrm>
              <a:off x="3066512" y="776246"/>
              <a:ext cx="1013419" cy="261610"/>
            </a:xfrm>
            <a:prstGeom prst="rect">
              <a:avLst/>
            </a:prstGeom>
            <a:solidFill>
              <a:schemeClr val="accent4">
                <a:lumMod val="40000"/>
                <a:lumOff val="60000"/>
              </a:schemeClr>
            </a:solidFill>
            <a:ln>
              <a:solidFill>
                <a:srgbClr val="FF0000"/>
              </a:solidFill>
            </a:ln>
          </p:spPr>
          <p:txBody>
            <a:bodyPr wrap="none" rtlCol="0">
              <a:spAutoFit/>
            </a:bodyPr>
            <a:lstStyle/>
            <a:p>
              <a:r>
                <a:rPr lang="en-US" sz="1100" i="1" dirty="0"/>
                <a:t>Report Section</a:t>
              </a:r>
            </a:p>
          </p:txBody>
        </p:sp>
        <p:sp>
          <p:nvSpPr>
            <p:cNvPr id="126" name="TextBox 125"/>
            <p:cNvSpPr txBox="1"/>
            <p:nvPr/>
          </p:nvSpPr>
          <p:spPr>
            <a:xfrm>
              <a:off x="4086331" y="779091"/>
              <a:ext cx="1563248" cy="261610"/>
            </a:xfrm>
            <a:prstGeom prst="rect">
              <a:avLst/>
            </a:prstGeom>
            <a:solidFill>
              <a:srgbClr val="FFFF00"/>
            </a:solidFill>
            <a:ln>
              <a:solidFill>
                <a:srgbClr val="FF0000"/>
              </a:solidFill>
            </a:ln>
          </p:spPr>
          <p:txBody>
            <a:bodyPr wrap="none" rtlCol="0">
              <a:spAutoFit/>
            </a:bodyPr>
            <a:lstStyle/>
            <a:p>
              <a:r>
                <a:rPr lang="en-US" sz="1100" i="1" dirty="0"/>
                <a:t>Report  Section  Position</a:t>
              </a:r>
            </a:p>
          </p:txBody>
        </p:sp>
        <p:sp>
          <p:nvSpPr>
            <p:cNvPr id="127" name="TextBox 126"/>
            <p:cNvSpPr txBox="1"/>
            <p:nvPr/>
          </p:nvSpPr>
          <p:spPr>
            <a:xfrm>
              <a:off x="3070785" y="1036899"/>
              <a:ext cx="1289135" cy="261610"/>
            </a:xfrm>
            <a:prstGeom prst="rect">
              <a:avLst/>
            </a:prstGeom>
            <a:solidFill>
              <a:schemeClr val="accent2">
                <a:lumMod val="60000"/>
                <a:lumOff val="40000"/>
              </a:schemeClr>
            </a:solidFill>
            <a:ln>
              <a:solidFill>
                <a:srgbClr val="FF0000"/>
              </a:solidFill>
            </a:ln>
          </p:spPr>
          <p:txBody>
            <a:bodyPr wrap="none" rtlCol="0">
              <a:spAutoFit/>
            </a:bodyPr>
            <a:lstStyle/>
            <a:p>
              <a:r>
                <a:rPr lang="en-US" sz="1100" i="1" dirty="0"/>
                <a:t>Medical Concept ID</a:t>
              </a:r>
            </a:p>
          </p:txBody>
        </p:sp>
        <p:sp>
          <p:nvSpPr>
            <p:cNvPr id="128" name="TextBox 127"/>
            <p:cNvSpPr txBox="1"/>
            <p:nvPr/>
          </p:nvSpPr>
          <p:spPr>
            <a:xfrm>
              <a:off x="4359920" y="1040701"/>
              <a:ext cx="1350050" cy="261610"/>
            </a:xfrm>
            <a:prstGeom prst="rect">
              <a:avLst/>
            </a:prstGeom>
            <a:solidFill>
              <a:schemeClr val="accent6">
                <a:lumMod val="20000"/>
                <a:lumOff val="80000"/>
              </a:schemeClr>
            </a:solidFill>
            <a:ln>
              <a:solidFill>
                <a:srgbClr val="FF0000"/>
              </a:solidFill>
            </a:ln>
          </p:spPr>
          <p:txBody>
            <a:bodyPr wrap="none" rtlCol="0">
              <a:spAutoFit/>
            </a:bodyPr>
            <a:lstStyle/>
            <a:p>
              <a:r>
                <a:rPr lang="en-US" sz="1100" i="1" dirty="0"/>
                <a:t> Concept     Modality</a:t>
              </a:r>
            </a:p>
          </p:txBody>
        </p:sp>
      </p:grpSp>
      <p:grpSp>
        <p:nvGrpSpPr>
          <p:cNvPr id="129" name="Group 128"/>
          <p:cNvGrpSpPr/>
          <p:nvPr/>
        </p:nvGrpSpPr>
        <p:grpSpPr>
          <a:xfrm>
            <a:off x="2576720" y="2862818"/>
            <a:ext cx="2646303" cy="785290"/>
            <a:chOff x="3063667" y="517021"/>
            <a:chExt cx="2646303" cy="785290"/>
          </a:xfrm>
        </p:grpSpPr>
        <p:sp>
          <p:nvSpPr>
            <p:cNvPr id="130" name="TextBox 129"/>
            <p:cNvSpPr txBox="1"/>
            <p:nvPr/>
          </p:nvSpPr>
          <p:spPr>
            <a:xfrm>
              <a:off x="3063667" y="517021"/>
              <a:ext cx="981359" cy="261610"/>
            </a:xfrm>
            <a:prstGeom prst="rect">
              <a:avLst/>
            </a:prstGeom>
            <a:solidFill>
              <a:schemeClr val="accent6">
                <a:lumMod val="20000"/>
                <a:lumOff val="80000"/>
              </a:schemeClr>
            </a:solidFill>
            <a:ln>
              <a:solidFill>
                <a:srgbClr val="FF0000"/>
              </a:solidFill>
            </a:ln>
          </p:spPr>
          <p:txBody>
            <a:bodyPr wrap="none" rtlCol="0">
              <a:spAutoFit/>
            </a:bodyPr>
            <a:lstStyle/>
            <a:p>
              <a:r>
                <a:rPr lang="en-US" sz="1100" i="1" dirty="0"/>
                <a:t>EEG Report ID</a:t>
              </a:r>
            </a:p>
          </p:txBody>
        </p:sp>
        <p:sp>
          <p:nvSpPr>
            <p:cNvPr id="132" name="TextBox 131"/>
            <p:cNvSpPr txBox="1"/>
            <p:nvPr/>
          </p:nvSpPr>
          <p:spPr>
            <a:xfrm>
              <a:off x="3066512" y="776246"/>
              <a:ext cx="1013419" cy="261610"/>
            </a:xfrm>
            <a:prstGeom prst="rect">
              <a:avLst/>
            </a:prstGeom>
            <a:solidFill>
              <a:schemeClr val="accent4">
                <a:lumMod val="40000"/>
                <a:lumOff val="60000"/>
              </a:schemeClr>
            </a:solidFill>
            <a:ln>
              <a:solidFill>
                <a:srgbClr val="FF0000"/>
              </a:solidFill>
            </a:ln>
          </p:spPr>
          <p:txBody>
            <a:bodyPr wrap="none" rtlCol="0">
              <a:spAutoFit/>
            </a:bodyPr>
            <a:lstStyle/>
            <a:p>
              <a:r>
                <a:rPr lang="en-US" sz="1100" i="1" dirty="0"/>
                <a:t>Report Section</a:t>
              </a:r>
            </a:p>
          </p:txBody>
        </p:sp>
        <p:sp>
          <p:nvSpPr>
            <p:cNvPr id="133" name="TextBox 132"/>
            <p:cNvSpPr txBox="1"/>
            <p:nvPr/>
          </p:nvSpPr>
          <p:spPr>
            <a:xfrm>
              <a:off x="4086331" y="779091"/>
              <a:ext cx="1563248" cy="261610"/>
            </a:xfrm>
            <a:prstGeom prst="rect">
              <a:avLst/>
            </a:prstGeom>
            <a:solidFill>
              <a:srgbClr val="FFFF00"/>
            </a:solidFill>
            <a:ln>
              <a:solidFill>
                <a:srgbClr val="FF0000"/>
              </a:solidFill>
            </a:ln>
          </p:spPr>
          <p:txBody>
            <a:bodyPr wrap="none" rtlCol="0">
              <a:spAutoFit/>
            </a:bodyPr>
            <a:lstStyle/>
            <a:p>
              <a:r>
                <a:rPr lang="en-US" sz="1100" i="1" dirty="0"/>
                <a:t>Report  Section  Position</a:t>
              </a:r>
            </a:p>
          </p:txBody>
        </p:sp>
        <p:sp>
          <p:nvSpPr>
            <p:cNvPr id="134" name="TextBox 133"/>
            <p:cNvSpPr txBox="1"/>
            <p:nvPr/>
          </p:nvSpPr>
          <p:spPr>
            <a:xfrm>
              <a:off x="3070785" y="1036899"/>
              <a:ext cx="1289135" cy="261610"/>
            </a:xfrm>
            <a:prstGeom prst="rect">
              <a:avLst/>
            </a:prstGeom>
            <a:solidFill>
              <a:schemeClr val="accent2">
                <a:lumMod val="60000"/>
                <a:lumOff val="40000"/>
              </a:schemeClr>
            </a:solidFill>
            <a:ln>
              <a:solidFill>
                <a:srgbClr val="FF0000"/>
              </a:solidFill>
            </a:ln>
          </p:spPr>
          <p:txBody>
            <a:bodyPr wrap="none" rtlCol="0">
              <a:spAutoFit/>
            </a:bodyPr>
            <a:lstStyle/>
            <a:p>
              <a:r>
                <a:rPr lang="en-US" sz="1100" i="1" dirty="0"/>
                <a:t>Medical Concept ID</a:t>
              </a:r>
            </a:p>
          </p:txBody>
        </p:sp>
        <p:sp>
          <p:nvSpPr>
            <p:cNvPr id="135" name="TextBox 134"/>
            <p:cNvSpPr txBox="1"/>
            <p:nvPr/>
          </p:nvSpPr>
          <p:spPr>
            <a:xfrm>
              <a:off x="4359920" y="1040701"/>
              <a:ext cx="1350050" cy="261610"/>
            </a:xfrm>
            <a:prstGeom prst="rect">
              <a:avLst/>
            </a:prstGeom>
            <a:solidFill>
              <a:schemeClr val="accent6">
                <a:lumMod val="20000"/>
                <a:lumOff val="80000"/>
              </a:schemeClr>
            </a:solidFill>
            <a:ln>
              <a:solidFill>
                <a:srgbClr val="FF0000"/>
              </a:solidFill>
            </a:ln>
          </p:spPr>
          <p:txBody>
            <a:bodyPr wrap="none" rtlCol="0">
              <a:spAutoFit/>
            </a:bodyPr>
            <a:lstStyle/>
            <a:p>
              <a:r>
                <a:rPr lang="en-US" sz="1100" i="1" dirty="0"/>
                <a:t> Concept     Modality</a:t>
              </a:r>
            </a:p>
          </p:txBody>
        </p:sp>
      </p:gr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0772" y="1246479"/>
            <a:ext cx="1667187" cy="584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7" name="Elbow Connector 136"/>
          <p:cNvCxnSpPr/>
          <p:nvPr/>
        </p:nvCxnSpPr>
        <p:spPr>
          <a:xfrm flipV="1">
            <a:off x="2995010" y="1384971"/>
            <a:ext cx="2255762" cy="293049"/>
          </a:xfrm>
          <a:prstGeom prst="bentConnector3">
            <a:avLst>
              <a:gd name="adj1" fmla="val 160"/>
            </a:avLst>
          </a:prstGeom>
          <a:ln w="19050">
            <a:solidFill>
              <a:srgbClr val="FF00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3078023" y="1064644"/>
            <a:ext cx="521361" cy="307777"/>
          </a:xfrm>
          <a:prstGeom prst="rect">
            <a:avLst/>
          </a:prstGeom>
          <a:noFill/>
        </p:spPr>
        <p:txBody>
          <a:bodyPr wrap="none" rtlCol="0">
            <a:spAutoFit/>
          </a:bodyPr>
          <a:lstStyle/>
          <a:p>
            <a:r>
              <a:rPr lang="en-US" sz="1400" i="1" dirty="0">
                <a:solidFill>
                  <a:srgbClr val="FF0000"/>
                </a:solidFill>
              </a:rPr>
              <a:t>Next</a:t>
            </a:r>
          </a:p>
        </p:txBody>
      </p:sp>
      <p:pic>
        <p:nvPicPr>
          <p:cNvPr id="1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0755" y="662946"/>
            <a:ext cx="1667187" cy="584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0" name="Elbow Connector 139"/>
          <p:cNvCxnSpPr/>
          <p:nvPr/>
        </p:nvCxnSpPr>
        <p:spPr>
          <a:xfrm flipV="1">
            <a:off x="5613476" y="794479"/>
            <a:ext cx="847282" cy="509665"/>
          </a:xfrm>
          <a:prstGeom prst="bentConnector3">
            <a:avLst>
              <a:gd name="adj1" fmla="val -422"/>
            </a:avLst>
          </a:prstGeom>
          <a:ln w="19050">
            <a:solidFill>
              <a:srgbClr val="FF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476" y="3052756"/>
            <a:ext cx="1667187" cy="584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2" name="TextBox 141"/>
          <p:cNvSpPr txBox="1"/>
          <p:nvPr/>
        </p:nvSpPr>
        <p:spPr>
          <a:xfrm>
            <a:off x="4169588" y="2520627"/>
            <a:ext cx="521361" cy="307777"/>
          </a:xfrm>
          <a:prstGeom prst="rect">
            <a:avLst/>
          </a:prstGeom>
          <a:noFill/>
        </p:spPr>
        <p:txBody>
          <a:bodyPr wrap="none" rtlCol="0">
            <a:spAutoFit/>
          </a:bodyPr>
          <a:lstStyle/>
          <a:p>
            <a:r>
              <a:rPr lang="en-US" sz="1400" i="1" dirty="0">
                <a:solidFill>
                  <a:srgbClr val="FF0000"/>
                </a:solidFill>
              </a:rPr>
              <a:t>Next</a:t>
            </a:r>
          </a:p>
        </p:txBody>
      </p:sp>
      <p:cxnSp>
        <p:nvCxnSpPr>
          <p:cNvPr id="143" name="Elbow Connector 142"/>
          <p:cNvCxnSpPr/>
          <p:nvPr/>
        </p:nvCxnSpPr>
        <p:spPr>
          <a:xfrm>
            <a:off x="3568774" y="2804840"/>
            <a:ext cx="2044702" cy="359599"/>
          </a:xfrm>
          <a:prstGeom prst="bentConnector3">
            <a:avLst>
              <a:gd name="adj1" fmla="val 88122"/>
            </a:avLst>
          </a:prstGeom>
          <a:ln w="19050">
            <a:solidFill>
              <a:srgbClr val="FF00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8392" y="3373606"/>
            <a:ext cx="1667187" cy="584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6" name="Elbow Connector 145"/>
          <p:cNvCxnSpPr/>
          <p:nvPr/>
        </p:nvCxnSpPr>
        <p:spPr>
          <a:xfrm>
            <a:off x="6307074" y="3052756"/>
            <a:ext cx="1135540" cy="471630"/>
          </a:xfrm>
          <a:prstGeom prst="bentConnector3">
            <a:avLst>
              <a:gd name="adj1" fmla="val 85642"/>
            </a:avLst>
          </a:prstGeom>
          <a:ln w="19050">
            <a:solidFill>
              <a:srgbClr val="FF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3714302" y="879978"/>
            <a:ext cx="1899174" cy="338554"/>
          </a:xfrm>
          <a:prstGeom prst="rect">
            <a:avLst/>
          </a:prstGeom>
          <a:noFill/>
        </p:spPr>
        <p:txBody>
          <a:bodyPr wrap="none" rtlCol="0">
            <a:spAutoFit/>
          </a:bodyPr>
          <a:lstStyle/>
          <a:p>
            <a:r>
              <a:rPr lang="en-US" sz="1600" b="1" dirty="0"/>
              <a:t>Tiered Inverted Lists</a:t>
            </a:r>
          </a:p>
        </p:txBody>
      </p:sp>
      <p:sp>
        <p:nvSpPr>
          <p:cNvPr id="43" name="TextBox 42"/>
          <p:cNvSpPr txBox="1"/>
          <p:nvPr/>
        </p:nvSpPr>
        <p:spPr>
          <a:xfrm>
            <a:off x="3580147" y="1700032"/>
            <a:ext cx="1601721" cy="261610"/>
          </a:xfrm>
          <a:prstGeom prst="rect">
            <a:avLst/>
          </a:prstGeom>
          <a:solidFill>
            <a:schemeClr val="accent1">
              <a:lumMod val="20000"/>
              <a:lumOff val="80000"/>
            </a:schemeClr>
          </a:solidFill>
          <a:ln>
            <a:solidFill>
              <a:srgbClr val="FF0000"/>
            </a:solidFill>
          </a:ln>
        </p:spPr>
        <p:txBody>
          <a:bodyPr wrap="none" rtlCol="0">
            <a:spAutoFit/>
          </a:bodyPr>
          <a:lstStyle/>
          <a:p>
            <a:r>
              <a:rPr lang="en-US" sz="1100" i="1" dirty="0"/>
              <a:t>EEG Signal Fingerprint ID</a:t>
            </a:r>
          </a:p>
        </p:txBody>
      </p:sp>
      <p:sp>
        <p:nvSpPr>
          <p:cNvPr id="48" name="TextBox 47"/>
          <p:cNvSpPr txBox="1"/>
          <p:nvPr/>
        </p:nvSpPr>
        <p:spPr>
          <a:xfrm>
            <a:off x="3568774" y="2871211"/>
            <a:ext cx="1601721" cy="261610"/>
          </a:xfrm>
          <a:prstGeom prst="rect">
            <a:avLst/>
          </a:prstGeom>
          <a:solidFill>
            <a:schemeClr val="accent1">
              <a:lumMod val="20000"/>
              <a:lumOff val="80000"/>
            </a:schemeClr>
          </a:solidFill>
          <a:ln>
            <a:solidFill>
              <a:srgbClr val="FF0000"/>
            </a:solidFill>
          </a:ln>
        </p:spPr>
        <p:txBody>
          <a:bodyPr wrap="none" rtlCol="0">
            <a:spAutoFit/>
          </a:bodyPr>
          <a:lstStyle/>
          <a:p>
            <a:r>
              <a:rPr lang="en-US" sz="1100" i="1" dirty="0"/>
              <a:t>EEG Signal Fingerprint ID</a:t>
            </a:r>
          </a:p>
        </p:txBody>
      </p:sp>
      <p:cxnSp>
        <p:nvCxnSpPr>
          <p:cNvPr id="53" name="Elbow Connector 52"/>
          <p:cNvCxnSpPr/>
          <p:nvPr/>
        </p:nvCxnSpPr>
        <p:spPr>
          <a:xfrm flipV="1">
            <a:off x="2765683" y="2804840"/>
            <a:ext cx="809491" cy="57418"/>
          </a:xfrm>
          <a:prstGeom prst="bentConnector3">
            <a:avLst>
              <a:gd name="adj1" fmla="val -925"/>
            </a:avLst>
          </a:prstGeom>
          <a:ln w="19050">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9875" y="1281395"/>
            <a:ext cx="914398" cy="182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415" y="703453"/>
            <a:ext cx="914398" cy="182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2972" y="3398397"/>
            <a:ext cx="914398" cy="182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2806" y="3081136"/>
            <a:ext cx="914398" cy="182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3" name="Elbow Connector 62"/>
          <p:cNvCxnSpPr/>
          <p:nvPr/>
        </p:nvCxnSpPr>
        <p:spPr>
          <a:xfrm flipV="1">
            <a:off x="5801068" y="3052756"/>
            <a:ext cx="513353" cy="69288"/>
          </a:xfrm>
          <a:prstGeom prst="bentConnector3">
            <a:avLst>
              <a:gd name="adj1" fmla="val -4021"/>
            </a:avLst>
          </a:prstGeom>
          <a:ln w="19050">
            <a:solidFill>
              <a:srgbClr val="FF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7" name="Picture 8" descr="https://cdn2.iconfinder.com/data/icons/security-1/512/finger_print-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8629107" y="993228"/>
            <a:ext cx="305634" cy="21858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8" descr="https://cdn2.iconfinder.com/data/icons/security-1/512/finger_print-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8629107" y="1287396"/>
            <a:ext cx="305634" cy="218588"/>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descr="https://cdn2.iconfinder.com/data/icons/security-1/512/finger_print-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8651145" y="1571502"/>
            <a:ext cx="305634" cy="218588"/>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8" descr="https://cdn2.iconfinder.com/data/icons/security-1/512/finger_print-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8651145" y="1865670"/>
            <a:ext cx="305634" cy="21858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8" descr="https://cdn2.iconfinder.com/data/icons/security-1/512/finger_print-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8629107" y="2168303"/>
            <a:ext cx="305634" cy="218588"/>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8" descr="https://cdn2.iconfinder.com/data/icons/security-1/512/finger_print-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8629107" y="2462471"/>
            <a:ext cx="305634" cy="21858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8" descr="https://cdn2.iconfinder.com/data/icons/security-1/512/finger_print-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8651145" y="2746577"/>
            <a:ext cx="305634" cy="218588"/>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8" descr="https://cdn2.iconfinder.com/data/icons/security-1/512/finger_print-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8651145" y="3040745"/>
            <a:ext cx="305634" cy="21858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http://regan.med.harvard.edu/pictures/Hier/3D_hi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5014" y="1591427"/>
            <a:ext cx="1373243" cy="1461329"/>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p:cNvSpPr txBox="1"/>
          <p:nvPr/>
        </p:nvSpPr>
        <p:spPr>
          <a:xfrm>
            <a:off x="5778359" y="2182268"/>
            <a:ext cx="1195777" cy="584775"/>
          </a:xfrm>
          <a:prstGeom prst="rect">
            <a:avLst/>
          </a:prstGeom>
          <a:noFill/>
        </p:spPr>
        <p:txBody>
          <a:bodyPr wrap="none" rtlCol="0">
            <a:spAutoFit/>
          </a:bodyPr>
          <a:lstStyle/>
          <a:p>
            <a:r>
              <a:rPr lang="en-US" sz="1600" i="1" dirty="0">
                <a:solidFill>
                  <a:srgbClr val="0070C0"/>
                </a:solidFill>
              </a:rPr>
              <a:t>EEG Signal</a:t>
            </a:r>
          </a:p>
          <a:p>
            <a:r>
              <a:rPr lang="en-US" sz="1600" i="1" dirty="0">
                <a:solidFill>
                  <a:srgbClr val="0070C0"/>
                </a:solidFill>
              </a:rPr>
              <a:t>fingerprints </a:t>
            </a:r>
          </a:p>
        </p:txBody>
      </p:sp>
      <p:sp>
        <p:nvSpPr>
          <p:cNvPr id="77" name="Freeform 76"/>
          <p:cNvSpPr/>
          <p:nvPr/>
        </p:nvSpPr>
        <p:spPr>
          <a:xfrm>
            <a:off x="5181868" y="1825444"/>
            <a:ext cx="1945336" cy="436024"/>
          </a:xfrm>
          <a:custGeom>
            <a:avLst/>
            <a:gdLst>
              <a:gd name="connsiteX0" fmla="*/ 0 w 1610883"/>
              <a:gd name="connsiteY0" fmla="*/ 0 h 636662"/>
              <a:gd name="connsiteX1" fmla="*/ 551204 w 1610883"/>
              <a:gd name="connsiteY1" fmla="*/ 111096 h 636662"/>
              <a:gd name="connsiteX2" fmla="*/ 1187866 w 1610883"/>
              <a:gd name="connsiteY2" fmla="*/ 508475 h 636662"/>
              <a:gd name="connsiteX3" fmla="*/ 1610883 w 1610883"/>
              <a:gd name="connsiteY3" fmla="*/ 636662 h 636662"/>
            </a:gdLst>
            <a:ahLst/>
            <a:cxnLst>
              <a:cxn ang="0">
                <a:pos x="connsiteX0" y="connsiteY0"/>
              </a:cxn>
              <a:cxn ang="0">
                <a:pos x="connsiteX1" y="connsiteY1"/>
              </a:cxn>
              <a:cxn ang="0">
                <a:pos x="connsiteX2" y="connsiteY2"/>
              </a:cxn>
              <a:cxn ang="0">
                <a:pos x="connsiteX3" y="connsiteY3"/>
              </a:cxn>
            </a:cxnLst>
            <a:rect l="l" t="t" r="r" b="b"/>
            <a:pathLst>
              <a:path w="1610883" h="636662">
                <a:moveTo>
                  <a:pt x="0" y="0"/>
                </a:moveTo>
                <a:cubicBezTo>
                  <a:pt x="176613" y="13175"/>
                  <a:pt x="353226" y="26350"/>
                  <a:pt x="551204" y="111096"/>
                </a:cubicBezTo>
                <a:cubicBezTo>
                  <a:pt x="749182" y="195842"/>
                  <a:pt x="1011253" y="420881"/>
                  <a:pt x="1187866" y="508475"/>
                </a:cubicBezTo>
                <a:cubicBezTo>
                  <a:pt x="1364479" y="596069"/>
                  <a:pt x="1487681" y="616365"/>
                  <a:pt x="1610883" y="636662"/>
                </a:cubicBezTo>
              </a:path>
            </a:pathLst>
          </a:custGeom>
          <a:noFill/>
          <a:ln w="9525">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flipV="1">
            <a:off x="5181333" y="2571765"/>
            <a:ext cx="2207059" cy="405428"/>
          </a:xfrm>
          <a:custGeom>
            <a:avLst/>
            <a:gdLst>
              <a:gd name="connsiteX0" fmla="*/ 0 w 1610883"/>
              <a:gd name="connsiteY0" fmla="*/ 0 h 636662"/>
              <a:gd name="connsiteX1" fmla="*/ 551204 w 1610883"/>
              <a:gd name="connsiteY1" fmla="*/ 111096 h 636662"/>
              <a:gd name="connsiteX2" fmla="*/ 1187866 w 1610883"/>
              <a:gd name="connsiteY2" fmla="*/ 508475 h 636662"/>
              <a:gd name="connsiteX3" fmla="*/ 1610883 w 1610883"/>
              <a:gd name="connsiteY3" fmla="*/ 636662 h 636662"/>
            </a:gdLst>
            <a:ahLst/>
            <a:cxnLst>
              <a:cxn ang="0">
                <a:pos x="connsiteX0" y="connsiteY0"/>
              </a:cxn>
              <a:cxn ang="0">
                <a:pos x="connsiteX1" y="connsiteY1"/>
              </a:cxn>
              <a:cxn ang="0">
                <a:pos x="connsiteX2" y="connsiteY2"/>
              </a:cxn>
              <a:cxn ang="0">
                <a:pos x="connsiteX3" y="connsiteY3"/>
              </a:cxn>
            </a:cxnLst>
            <a:rect l="l" t="t" r="r" b="b"/>
            <a:pathLst>
              <a:path w="1610883" h="636662">
                <a:moveTo>
                  <a:pt x="0" y="0"/>
                </a:moveTo>
                <a:cubicBezTo>
                  <a:pt x="176613" y="13175"/>
                  <a:pt x="353226" y="26350"/>
                  <a:pt x="551204" y="111096"/>
                </a:cubicBezTo>
                <a:cubicBezTo>
                  <a:pt x="749182" y="195842"/>
                  <a:pt x="1011253" y="420881"/>
                  <a:pt x="1187866" y="508475"/>
                </a:cubicBezTo>
                <a:cubicBezTo>
                  <a:pt x="1364479" y="596069"/>
                  <a:pt x="1487681" y="616365"/>
                  <a:pt x="1610883" y="636662"/>
                </a:cubicBezTo>
              </a:path>
            </a:pathLst>
          </a:custGeom>
          <a:noFill/>
          <a:ln w="9525">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p:nvPr/>
        </p:nvCxnSpPr>
        <p:spPr>
          <a:xfrm flipV="1">
            <a:off x="8152924" y="1161398"/>
            <a:ext cx="541744" cy="604097"/>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8002972" y="2795290"/>
            <a:ext cx="677435" cy="34440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8194747" y="2020042"/>
            <a:ext cx="541744" cy="604097"/>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endCxn id="69" idx="0"/>
          </p:cNvCxnSpPr>
          <p:nvPr/>
        </p:nvCxnSpPr>
        <p:spPr>
          <a:xfrm flipV="1">
            <a:off x="8194747" y="1680796"/>
            <a:ext cx="499921" cy="486604"/>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endCxn id="72" idx="0"/>
          </p:cNvCxnSpPr>
          <p:nvPr/>
        </p:nvCxnSpPr>
        <p:spPr>
          <a:xfrm>
            <a:off x="8194747" y="2279678"/>
            <a:ext cx="477883" cy="292087"/>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endCxn id="68" idx="0"/>
          </p:cNvCxnSpPr>
          <p:nvPr/>
        </p:nvCxnSpPr>
        <p:spPr>
          <a:xfrm flipV="1">
            <a:off x="8152921" y="1396690"/>
            <a:ext cx="519709" cy="886648"/>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8002972" y="2283396"/>
            <a:ext cx="664002" cy="58781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7779895" y="2827658"/>
            <a:ext cx="967343" cy="14953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968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t>
            </a:r>
            <a:r>
              <a:rPr lang="en-US" i="1" dirty="0"/>
              <a:t>Fingerprinting</a:t>
            </a:r>
            <a:r>
              <a:rPr lang="en-US" dirty="0"/>
              <a:t>” EEG Signals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2407" y="771993"/>
                <a:ext cx="9001593" cy="5247807"/>
              </a:xfrm>
            </p:spPr>
            <p:txBody>
              <a:bodyPr/>
              <a:lstStyle/>
              <a:p>
                <a:pPr marL="0" indent="0">
                  <a:buNone/>
                </a:pPr>
                <a:r>
                  <a:rPr lang="en-US" b="1" dirty="0">
                    <a:solidFill>
                      <a:schemeClr val="accent2"/>
                    </a:solidFill>
                  </a:rPr>
                  <a:t>EEG signal </a:t>
                </a:r>
                <a:r>
                  <a:rPr lang="en-US" dirty="0"/>
                  <a:t>encoded as a dense floating-point matrix, </a:t>
                </a:r>
                <a14:m>
                  <m:oMath xmlns:m="http://schemas.openxmlformats.org/officeDocument/2006/math">
                    <m:r>
                      <a:rPr lang="en-US" b="1" i="1" smtClean="0">
                        <a:latin typeface="Cambria Math" panose="02040503050406030204" pitchFamily="18" charset="0"/>
                      </a:rPr>
                      <m:t>𝑫</m:t>
                    </m:r>
                    <m:r>
                      <a:rPr lang="en-US" b="0" i="1" smtClean="0">
                        <a:latin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𝐿</m:t>
                        </m:r>
                      </m:sup>
                    </m:sSup>
                  </m:oMath>
                </a14:m>
                <a:endParaRPr lang="en-US" b="0" dirty="0">
                  <a:ea typeface="Cambria Math" panose="02040503050406030204" pitchFamily="18" charset="0"/>
                </a:endParaRPr>
              </a:p>
              <a:p>
                <a:pPr lvl="1"/>
                <a14:m>
                  <m:oMath xmlns:m="http://schemas.openxmlformats.org/officeDocument/2006/math">
                    <m:r>
                      <a:rPr lang="en-US" b="0" i="1" smtClean="0">
                        <a:latin typeface="Cambria Math" panose="02040503050406030204" pitchFamily="18" charset="0"/>
                      </a:rPr>
                      <m:t>𝑁</m:t>
                    </m:r>
                  </m:oMath>
                </a14:m>
                <a:r>
                  <a:rPr lang="en-US" dirty="0"/>
                  <a:t> is the number of electrode channels</a:t>
                </a:r>
              </a:p>
              <a:p>
                <a:pPr lvl="1"/>
                <a14:m>
                  <m:oMath xmlns:m="http://schemas.openxmlformats.org/officeDocument/2006/math">
                    <m:r>
                      <a:rPr lang="en-US" b="0" i="1" smtClean="0">
                        <a:latin typeface="Cambria Math" panose="02040503050406030204" pitchFamily="18" charset="0"/>
                      </a:rPr>
                      <m:t>𝐿</m:t>
                    </m:r>
                  </m:oMath>
                </a14:m>
                <a:r>
                  <a:rPr lang="en-US" dirty="0"/>
                  <a:t> is the number of samples in the recording (e.g.            </a:t>
                </a:r>
                <a14:m>
                  <m:oMath xmlns:m="http://schemas.openxmlformats.org/officeDocument/2006/math">
                    <m:r>
                      <a:rPr lang="en-US" b="0" i="1" smtClean="0">
                        <a:latin typeface="Cambria Math" panose="02040503050406030204" pitchFamily="18" charset="0"/>
                      </a:rPr>
                      <m:t>𝐿</m:t>
                    </m:r>
                  </m:oMath>
                </a14:m>
                <a:r>
                  <a:rPr lang="en-US" dirty="0"/>
                  <a:t> / 250 = duration of the recording in seconds)</a:t>
                </a:r>
              </a:p>
              <a:p>
                <a:pPr marL="0" indent="0">
                  <a:buNone/>
                </a:pPr>
                <a:endParaRPr lang="en-US" dirty="0"/>
              </a:p>
              <a:p>
                <a:pPr marL="0" indent="0">
                  <a:buNone/>
                </a:pPr>
                <a:r>
                  <a:rPr lang="en-US" dirty="0"/>
                  <a:t>One pass over the EEG signals requires considering </a:t>
                </a:r>
                <a:r>
                  <a:rPr lang="en-US" b="1" dirty="0">
                    <a:solidFill>
                      <a:schemeClr val="accent5"/>
                    </a:solidFill>
                  </a:rPr>
                  <a:t>over 400 gigabytes </a:t>
                </a:r>
                <a:r>
                  <a:rPr lang="en-US" dirty="0"/>
                  <a:t>of information!</a:t>
                </a:r>
              </a:p>
              <a:p>
                <a:pPr marL="0" indent="0">
                  <a:buNone/>
                </a:pPr>
                <a:r>
                  <a:rPr lang="en-US" dirty="0"/>
                  <a:t>We need a more </a:t>
                </a:r>
                <a:r>
                  <a:rPr lang="en-US" b="1" dirty="0">
                    <a:solidFill>
                      <a:schemeClr val="accent4"/>
                    </a:solidFill>
                  </a:rPr>
                  <a:t>compact</a:t>
                </a:r>
                <a:r>
                  <a:rPr lang="en-US" dirty="0"/>
                  <a:t> representation: </a:t>
                </a:r>
                <a:r>
                  <a:rPr lang="en-US" b="1" dirty="0">
                    <a:solidFill>
                      <a:srgbClr val="6600CC"/>
                    </a:solidFill>
                  </a:rPr>
                  <a:t>EEG </a:t>
                </a:r>
                <a:r>
                  <a:rPr lang="en-US" b="1" i="1" dirty="0">
                    <a:solidFill>
                      <a:srgbClr val="6600CC"/>
                    </a:solidFill>
                  </a:rPr>
                  <a:t>fingerprints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2407" y="771993"/>
                <a:ext cx="9001593" cy="5247807"/>
              </a:xfrm>
              <a:blipFill rotWithShape="1">
                <a:blip r:embed="rId2"/>
                <a:stretch>
                  <a:fillRect l="-1693" t="-1510" r="-948" b="-3833"/>
                </a:stretch>
              </a:blipFill>
            </p:spPr>
            <p:txBody>
              <a:bodyPr/>
              <a:lstStyle/>
              <a:p>
                <a:r>
                  <a:rPr lang="en-US">
                    <a:noFill/>
                  </a:rPr>
                  <a:t> </a:t>
                </a:r>
              </a:p>
            </p:txBody>
          </p:sp>
        </mc:Fallback>
      </mc:AlternateContent>
    </p:spTree>
    <p:extLst>
      <p:ext uri="{BB962C8B-B14F-4D97-AF65-F5344CB8AC3E}">
        <p14:creationId xmlns:p14="http://schemas.microsoft.com/office/powerpoint/2010/main" val="1884096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Learning EEG Fingerprints</a:t>
            </a:r>
          </a:p>
        </p:txBody>
      </p:sp>
      <p:sp>
        <p:nvSpPr>
          <p:cNvPr id="3" name="Content Placeholder 2"/>
          <p:cNvSpPr>
            <a:spLocks noGrp="1"/>
          </p:cNvSpPr>
          <p:nvPr>
            <p:ph idx="1"/>
          </p:nvPr>
        </p:nvSpPr>
        <p:spPr>
          <a:xfrm>
            <a:off x="253897" y="1116559"/>
            <a:ext cx="4089890" cy="1713988"/>
          </a:xfrm>
        </p:spPr>
        <p:txBody>
          <a:bodyPr>
            <a:normAutofit fontScale="70000" lnSpcReduction="20000"/>
          </a:bodyPr>
          <a:lstStyle/>
          <a:p>
            <a:r>
              <a:rPr lang="en-US" b="1" dirty="0">
                <a:solidFill>
                  <a:schemeClr val="accent2"/>
                </a:solidFill>
              </a:rPr>
              <a:t>Deep neural learning</a:t>
            </a:r>
          </a:p>
          <a:p>
            <a:pPr lvl="1"/>
            <a:r>
              <a:rPr lang="en-US" dirty="0"/>
              <a:t>Process EEG signals in a matter of hours rather than weeks</a:t>
            </a:r>
          </a:p>
          <a:p>
            <a:pPr lvl="1"/>
            <a:r>
              <a:rPr lang="en-US" dirty="0"/>
              <a:t>Reduce each EEG signal from 20 MB to a few hundred bytes</a:t>
            </a:r>
          </a:p>
        </p:txBody>
      </p:sp>
      <p:pic>
        <p:nvPicPr>
          <p:cNvPr id="4" name="Picture 3"/>
          <p:cNvPicPr>
            <a:picLocks noChangeAspect="1"/>
          </p:cNvPicPr>
          <p:nvPr/>
        </p:nvPicPr>
        <p:blipFill>
          <a:blip r:embed="rId2"/>
          <a:stretch>
            <a:fillRect/>
          </a:stretch>
        </p:blipFill>
        <p:spPr>
          <a:xfrm>
            <a:off x="4546154" y="1116559"/>
            <a:ext cx="3796810" cy="1956233"/>
          </a:xfrm>
          <a:prstGeom prst="rect">
            <a:avLst/>
          </a:prstGeom>
        </p:spPr>
      </p:pic>
      <mc:AlternateContent xmlns:mc="http://schemas.openxmlformats.org/markup-compatibility/2006" xmlns:a14="http://schemas.microsoft.com/office/drawing/2010/main">
        <mc:Choice Requires="a14">
          <p:sp>
            <p:nvSpPr>
              <p:cNvPr id="5" name="Content Placeholder 2"/>
              <p:cNvSpPr txBox="1">
                <a:spLocks/>
              </p:cNvSpPr>
              <p:nvPr/>
            </p:nvSpPr>
            <p:spPr>
              <a:xfrm>
                <a:off x="141470" y="3646946"/>
                <a:ext cx="7886700" cy="239510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1"/>
                    </a:solidFill>
                  </a:rPr>
                  <a:t>Recurrent Neural Network</a:t>
                </a:r>
              </a:p>
              <a:p>
                <a:pPr lvl="1"/>
                <a:r>
                  <a:rPr lang="en-US" dirty="0"/>
                  <a:t>Consider the EEG signal as a </a:t>
                </a:r>
                <a:r>
                  <a:rPr lang="en-US" i="1" dirty="0"/>
                  <a:t>sequence</a:t>
                </a:r>
                <a:r>
                  <a:rPr lang="en-US" dirty="0"/>
                  <a:t> of samples</a:t>
                </a:r>
              </a:p>
              <a:p>
                <a:pPr lvl="1"/>
                <a:r>
                  <a:rPr lang="en-US" dirty="0"/>
                  <a:t>For each sample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𝒕</m:t>
                        </m:r>
                      </m:sub>
                    </m:sSub>
                  </m:oMath>
                </a14:m>
                <a:r>
                  <a:rPr lang="en-US" dirty="0"/>
                  <a:t>, learn to predict the </a:t>
                </a:r>
                <a:r>
                  <a:rPr lang="en-US" i="1" dirty="0"/>
                  <a:t>next</a:t>
                </a:r>
                <a:r>
                  <a:rPr lang="en-US" dirty="0"/>
                  <a:t> sample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𝟏</m:t>
                        </m:r>
                      </m:sub>
                    </m:sSub>
                  </m:oMath>
                </a14:m>
                <a:endParaRPr lang="en-US" b="1" dirty="0"/>
              </a:p>
              <a:p>
                <a:r>
                  <a:rPr lang="en-US" b="1" dirty="0">
                    <a:solidFill>
                      <a:schemeClr val="accent4"/>
                    </a:solidFill>
                  </a:rPr>
                  <a:t>Long Short-Term Memory</a:t>
                </a:r>
              </a:p>
              <a:p>
                <a:pPr lvl="1"/>
                <a:r>
                  <a:rPr lang="en-US" dirty="0"/>
                  <a:t>Can learn long-range interactions in the EEG signal</a:t>
                </a:r>
              </a:p>
              <a:p>
                <a:pPr lvl="1"/>
                <a:r>
                  <a:rPr lang="en-US" dirty="0"/>
                  <a:t>Maintains &amp; updates an </a:t>
                </a:r>
                <a:r>
                  <a:rPr lang="en-US" b="1" dirty="0">
                    <a:solidFill>
                      <a:schemeClr val="accent5"/>
                    </a:solidFill>
                  </a:rPr>
                  <a:t>internal memory </a:t>
                </a:r>
                <a14:m>
                  <m:oMath xmlns:m="http://schemas.openxmlformats.org/officeDocument/2006/math">
                    <m:sSub>
                      <m:sSubPr>
                        <m:ctrlPr>
                          <a:rPr lang="en-US" b="1" i="1" smtClean="0">
                            <a:solidFill>
                              <a:schemeClr val="accent5"/>
                            </a:solidFill>
                            <a:latin typeface="Cambria Math" panose="02040503050406030204" pitchFamily="18" charset="0"/>
                          </a:rPr>
                        </m:ctrlPr>
                      </m:sSubPr>
                      <m:e>
                        <m:r>
                          <a:rPr lang="en-US" b="1" i="1" smtClean="0">
                            <a:solidFill>
                              <a:schemeClr val="accent5"/>
                            </a:solidFill>
                            <a:latin typeface="Cambria Math" panose="02040503050406030204" pitchFamily="18" charset="0"/>
                          </a:rPr>
                          <m:t>𝒉</m:t>
                        </m:r>
                      </m:e>
                      <m:sub>
                        <m:r>
                          <a:rPr lang="en-US" b="1" i="1" smtClean="0">
                            <a:solidFill>
                              <a:schemeClr val="accent5"/>
                            </a:solidFill>
                            <a:latin typeface="Cambria Math" panose="02040503050406030204" pitchFamily="18" charset="0"/>
                          </a:rPr>
                          <m:t>𝒕</m:t>
                        </m:r>
                      </m:sub>
                    </m:sSub>
                  </m:oMath>
                </a14:m>
                <a:endParaRPr lang="en-US" b="1" dirty="0">
                  <a:solidFill>
                    <a:schemeClr val="accent5"/>
                  </a:solidFill>
                </a:endParaRPr>
              </a:p>
              <a:p>
                <a:pPr lvl="1"/>
                <a:r>
                  <a:rPr lang="en-US" dirty="0"/>
                  <a:t>Final internal memory </a:t>
                </a:r>
                <a14:m>
                  <m:oMath xmlns:m="http://schemas.openxmlformats.org/officeDocument/2006/math">
                    <m:sSub>
                      <m:sSubPr>
                        <m:ctrlPr>
                          <a:rPr lang="en-US" b="1" i="1" smtClean="0">
                            <a:solidFill>
                              <a:schemeClr val="accent5"/>
                            </a:solidFill>
                            <a:latin typeface="Cambria Math" panose="02040503050406030204" pitchFamily="18" charset="0"/>
                          </a:rPr>
                        </m:ctrlPr>
                      </m:sSubPr>
                      <m:e>
                        <m:r>
                          <a:rPr lang="en-US" b="1" i="1" smtClean="0">
                            <a:solidFill>
                              <a:schemeClr val="accent5"/>
                            </a:solidFill>
                            <a:latin typeface="Cambria Math" panose="02040503050406030204" pitchFamily="18" charset="0"/>
                          </a:rPr>
                          <m:t>𝒉</m:t>
                        </m:r>
                      </m:e>
                      <m:sub>
                        <m:r>
                          <a:rPr lang="en-US" b="1" i="1" smtClean="0">
                            <a:solidFill>
                              <a:schemeClr val="accent5"/>
                            </a:solidFill>
                            <a:latin typeface="Cambria Math" panose="02040503050406030204" pitchFamily="18" charset="0"/>
                          </a:rPr>
                          <m:t>𝑳</m:t>
                        </m:r>
                      </m:sub>
                    </m:sSub>
                  </m:oMath>
                </a14:m>
                <a:r>
                  <a:rPr lang="en-US" dirty="0"/>
                  <a:t>becomes the EEG </a:t>
                </a:r>
                <a:r>
                  <a:rPr lang="en-US" b="1" i="1" dirty="0">
                    <a:solidFill>
                      <a:srgbClr val="6600CC"/>
                    </a:solidFill>
                  </a:rPr>
                  <a:t>fingerprint</a:t>
                </a:r>
                <a:endParaRPr lang="en-US" b="1" dirty="0">
                  <a:solidFill>
                    <a:srgbClr val="6600CC"/>
                  </a:solidFill>
                </a:endParaRPr>
              </a:p>
              <a:p>
                <a:pPr lvl="1"/>
                <a:endParaRPr lang="en-US" dirty="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141470" y="3646946"/>
                <a:ext cx="7886700" cy="2395105"/>
              </a:xfrm>
              <a:prstGeom prst="rect">
                <a:avLst/>
              </a:prstGeom>
              <a:blipFill rotWithShape="1">
                <a:blip r:embed="rId3"/>
                <a:stretch>
                  <a:fillRect l="-1159" t="-6361" b="-254"/>
                </a:stretch>
              </a:blipFill>
            </p:spPr>
            <p:txBody>
              <a:bodyPr/>
              <a:lstStyle/>
              <a:p>
                <a:r>
                  <a:rPr lang="en-US">
                    <a:noFill/>
                  </a:rPr>
                  <a:t> </a:t>
                </a:r>
              </a:p>
            </p:txBody>
          </p:sp>
        </mc:Fallback>
      </mc:AlternateContent>
    </p:spTree>
    <p:extLst>
      <p:ext uri="{BB962C8B-B14F-4D97-AF65-F5344CB8AC3E}">
        <p14:creationId xmlns:p14="http://schemas.microsoft.com/office/powerpoint/2010/main" val="2873094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defTabSz="457200" eaLnBrk="1" fontAlgn="auto" hangingPunct="1">
              <a:spcAft>
                <a:spcPts val="0"/>
              </a:spcAft>
            </a:pPr>
            <a:r>
              <a:rPr lang="en-US" dirty="0">
                <a:solidFill>
                  <a:prstClr val="black"/>
                </a:solidFill>
              </a:rPr>
              <a:t>Retrieving Relevant Patient Cohorts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60" y="2788434"/>
            <a:ext cx="8705423" cy="3052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34519" y="1379095"/>
            <a:ext cx="7297703" cy="1200329"/>
          </a:xfrm>
          <a:prstGeom prst="rect">
            <a:avLst/>
          </a:prstGeom>
          <a:solidFill>
            <a:srgbClr val="FFFF00"/>
          </a:solidFill>
        </p:spPr>
        <p:txBody>
          <a:bodyPr wrap="none" rtlCol="0">
            <a:spAutoFit/>
          </a:bodyPr>
          <a:lstStyle/>
          <a:p>
            <a:r>
              <a:rPr lang="en-US" i="1" dirty="0" err="1"/>
              <a:t>Q</a:t>
            </a:r>
            <a:r>
              <a:rPr lang="en-US" baseline="-25000" dirty="0" err="1"/>
              <a:t>annotated</a:t>
            </a:r>
            <a:r>
              <a:rPr lang="en-US" dirty="0"/>
              <a:t>: </a:t>
            </a:r>
            <a:r>
              <a:rPr lang="en-US" i="1" dirty="0"/>
              <a:t>Patients taking [</a:t>
            </a:r>
            <a:r>
              <a:rPr lang="en-US" i="1" dirty="0" err="1"/>
              <a:t>topiramate</a:t>
            </a:r>
            <a:r>
              <a:rPr lang="en-US" i="1" dirty="0"/>
              <a:t>]</a:t>
            </a:r>
            <a:r>
              <a:rPr lang="en-US" i="1" baseline="-25000" dirty="0"/>
              <a:t>MED</a:t>
            </a:r>
            <a:r>
              <a:rPr lang="en-US" i="1" dirty="0"/>
              <a:t> ([</a:t>
            </a:r>
            <a:r>
              <a:rPr lang="en-US" i="1" dirty="0" err="1"/>
              <a:t>Topomax</a:t>
            </a:r>
            <a:r>
              <a:rPr lang="en-US" i="1" dirty="0"/>
              <a:t>]</a:t>
            </a:r>
            <a:r>
              <a:rPr lang="en-US" i="1" baseline="-25000" dirty="0"/>
              <a:t>MED</a:t>
            </a:r>
            <a:r>
              <a:rPr lang="en-US" i="1" dirty="0"/>
              <a:t>) with a diagnosis </a:t>
            </a:r>
          </a:p>
          <a:p>
            <a:r>
              <a:rPr lang="en-US" i="1" dirty="0"/>
              <a:t>of [headache]</a:t>
            </a:r>
            <a:r>
              <a:rPr lang="en-US" i="1" baseline="-25000" dirty="0"/>
              <a:t>PROB</a:t>
            </a:r>
            <a:r>
              <a:rPr lang="en-US" i="1" dirty="0"/>
              <a:t> and [EEGs]</a:t>
            </a:r>
            <a:r>
              <a:rPr lang="en-US" i="1" baseline="-25000" dirty="0"/>
              <a:t>TEST</a:t>
            </a:r>
            <a:r>
              <a:rPr lang="en-US" i="1" dirty="0"/>
              <a:t> demonstrating [sharp waves]</a:t>
            </a:r>
            <a:r>
              <a:rPr lang="en-US" i="1" baseline="-25000" dirty="0"/>
              <a:t>ACT</a:t>
            </a:r>
            <a:r>
              <a:rPr lang="en-US" i="1" dirty="0"/>
              <a:t>, [spikes]</a:t>
            </a:r>
            <a:r>
              <a:rPr lang="en-US" i="1" baseline="-25000" dirty="0"/>
              <a:t>ACT</a:t>
            </a:r>
            <a:r>
              <a:rPr lang="en-US" i="1" dirty="0"/>
              <a:t> </a:t>
            </a:r>
          </a:p>
          <a:p>
            <a:r>
              <a:rPr lang="en-US" i="1" dirty="0"/>
              <a:t>or [spike/</a:t>
            </a:r>
            <a:r>
              <a:rPr lang="en-US" i="1" dirty="0" err="1"/>
              <a:t>polyspike</a:t>
            </a:r>
            <a:r>
              <a:rPr lang="en-US" i="1" dirty="0"/>
              <a:t> and wave activity]</a:t>
            </a:r>
            <a:r>
              <a:rPr lang="en-US" i="1" baseline="-25000" dirty="0"/>
              <a:t>ACT</a:t>
            </a:r>
            <a:endParaRPr lang="en-US" dirty="0"/>
          </a:p>
          <a:p>
            <a:endParaRPr lang="en-US" dirty="0"/>
          </a:p>
        </p:txBody>
      </p:sp>
      <p:sp>
        <p:nvSpPr>
          <p:cNvPr id="3" name="TextBox 2"/>
          <p:cNvSpPr txBox="1"/>
          <p:nvPr/>
        </p:nvSpPr>
        <p:spPr>
          <a:xfrm>
            <a:off x="831954" y="959370"/>
            <a:ext cx="6173485"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The Patient Cohort Criteria are expressed in natural language.</a:t>
            </a:r>
          </a:p>
        </p:txBody>
      </p:sp>
    </p:spTree>
    <p:extLst>
      <p:ext uri="{BB962C8B-B14F-4D97-AF65-F5344CB8AC3E}">
        <p14:creationId xmlns:p14="http://schemas.microsoft.com/office/powerpoint/2010/main" val="1237874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Methods:</a:t>
            </a:r>
            <a:r>
              <a:rPr lang="en-US" dirty="0"/>
              <a:t> Relevance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4852" y="758252"/>
                <a:ext cx="7772400" cy="4572000"/>
              </a:xfrm>
            </p:spPr>
            <p:txBody>
              <a:bodyPr>
                <a:normAutofit/>
              </a:bodyPr>
              <a:lstStyle/>
              <a:p>
                <a:pPr marL="0" indent="0">
                  <a:buNone/>
                </a:pPr>
                <a:r>
                  <a:rPr lang="en-US" sz="2000" b="1" dirty="0">
                    <a:solidFill>
                      <a:schemeClr val="accent5"/>
                    </a:solidFill>
                    <a:latin typeface="Arial" panose="020B0604020202020204" pitchFamily="34" charset="0"/>
                    <a:cs typeface="Arial" panose="020B0604020202020204" pitchFamily="34" charset="0"/>
                  </a:rPr>
                  <a:t>Purpose:</a:t>
                </a:r>
                <a:r>
                  <a:rPr lang="en-US" sz="2000" dirty="0">
                    <a:latin typeface="Arial" panose="020B0604020202020204" pitchFamily="34" charset="0"/>
                    <a:cs typeface="Arial" panose="020B0604020202020204" pitchFamily="34" charset="0"/>
                  </a:rPr>
                  <a:t> measure the relevance between a query and an EEG report</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b="1" dirty="0">
                    <a:solidFill>
                      <a:schemeClr val="accent1"/>
                    </a:solidFill>
                    <a:latin typeface="Arial" panose="020B0604020202020204" pitchFamily="34" charset="0"/>
                    <a:cs typeface="Arial" panose="020B0604020202020204" pitchFamily="34" charset="0"/>
                  </a:rPr>
                  <a:t>Case 1: </a:t>
                </a:r>
                <a:r>
                  <a:rPr lang="en-US" sz="2000" dirty="0">
                    <a:latin typeface="Arial" panose="020B0604020202020204" pitchFamily="34" charset="0"/>
                    <a:cs typeface="Arial" panose="020B0604020202020204" pitchFamily="34" charset="0"/>
                  </a:rPr>
                  <a:t>consider EEG reports only</a:t>
                </a:r>
              </a:p>
              <a:p>
                <a:pPr lvl="1"/>
                <a:r>
                  <a:rPr lang="en-US" sz="2000" b="1" dirty="0">
                    <a:latin typeface="Arial" panose="020B0604020202020204" pitchFamily="34" charset="0"/>
                    <a:cs typeface="Arial" panose="020B0604020202020204" pitchFamily="34" charset="0"/>
                  </a:rPr>
                  <a:t>BM25F</a:t>
                </a:r>
                <a:r>
                  <a:rPr lang="en-US" sz="2000" dirty="0">
                    <a:latin typeface="Arial" panose="020B0604020202020204" pitchFamily="34" charset="0"/>
                    <a:cs typeface="Arial" panose="020B0604020202020204" pitchFamily="34" charset="0"/>
                  </a:rPr>
                  <a:t> ranking function</a:t>
                </a:r>
                <a:endParaRPr lang="en-US" sz="2000" b="1"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Gives a different weight to query matches in each field, and for each polarity</a:t>
                </a:r>
                <a:br>
                  <a:rPr lang="en-US" sz="2000" dirty="0">
                    <a:latin typeface="Arial" panose="020B0604020202020204" pitchFamily="34" charset="0"/>
                    <a:cs typeface="Arial" panose="020B0604020202020204" pitchFamily="34" charset="0"/>
                  </a:rPr>
                </a:br>
                <a:endParaRPr lang="en-US" sz="2000" dirty="0">
                  <a:solidFill>
                    <a:schemeClr val="accent4"/>
                  </a:solidFill>
                  <a:latin typeface="Arial" panose="020B0604020202020204" pitchFamily="34" charset="0"/>
                  <a:cs typeface="Arial" panose="020B0604020202020204" pitchFamily="34" charset="0"/>
                </a:endParaRPr>
              </a:p>
              <a:p>
                <a:pPr marL="0" indent="0">
                  <a:buNone/>
                </a:pPr>
                <a:r>
                  <a:rPr lang="en-US" sz="2000" b="1" dirty="0">
                    <a:solidFill>
                      <a:schemeClr val="accent4"/>
                    </a:solidFill>
                    <a:latin typeface="Arial" panose="020B0604020202020204" pitchFamily="34" charset="0"/>
                    <a:cs typeface="Arial" panose="020B0604020202020204" pitchFamily="34" charset="0"/>
                  </a:rPr>
                  <a:t>Case 2: </a:t>
                </a:r>
                <a:r>
                  <a:rPr lang="en-US" sz="2000" dirty="0">
                    <a:latin typeface="Arial" panose="020B0604020202020204" pitchFamily="34" charset="0"/>
                    <a:cs typeface="Arial" panose="020B0604020202020204" pitchFamily="34" charset="0"/>
                  </a:rPr>
                  <a:t>consider EEG report + EEG fingerprint</a:t>
                </a:r>
                <a:endParaRPr lang="en-US" sz="2000" b="1"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Retrieve </a:t>
                </a:r>
                <a:r>
                  <a:rPr lang="en-US" sz="2000" i="1" dirty="0">
                    <a:latin typeface="Arial" panose="020B0604020202020204" pitchFamily="34" charset="0"/>
                    <a:cs typeface="Arial" panose="020B0604020202020204" pitchFamily="34" charset="0"/>
                  </a:rPr>
                  <a:t>initial set </a:t>
                </a:r>
                <a:r>
                  <a:rPr lang="en-US" sz="2000" dirty="0">
                    <a:latin typeface="Arial" panose="020B0604020202020204" pitchFamily="34" charset="0"/>
                    <a:cs typeface="Arial" panose="020B0604020202020204" pitchFamily="34" charset="0"/>
                  </a:rPr>
                  <a:t>of EEG reports as in </a:t>
                </a:r>
                <a:r>
                  <a:rPr lang="en-US" sz="2000" b="1" dirty="0">
                    <a:solidFill>
                      <a:schemeClr val="accent1"/>
                    </a:solidFill>
                    <a:latin typeface="Arial" panose="020B0604020202020204" pitchFamily="34" charset="0"/>
                    <a:cs typeface="Arial" panose="020B0604020202020204" pitchFamily="34" charset="0"/>
                  </a:rPr>
                  <a:t>Case 1</a:t>
                </a:r>
              </a:p>
              <a:p>
                <a:pPr lvl="1"/>
                <a:r>
                  <a:rPr lang="en-US" sz="2000" dirty="0">
                    <a:latin typeface="Arial" panose="020B0604020202020204" pitchFamily="34" charset="0"/>
                    <a:cs typeface="Arial" panose="020B0604020202020204" pitchFamily="34" charset="0"/>
                  </a:rPr>
                  <a:t>Identify the </a:t>
                </a:r>
                <a14:m>
                  <m:oMath xmlns:m="http://schemas.openxmlformats.org/officeDocument/2006/math">
                    <m:r>
                      <a:rPr lang="en-US" sz="2000" b="1" i="1">
                        <a:solidFill>
                          <a:srgbClr val="6600CC"/>
                        </a:solidFill>
                        <a:latin typeface="Cambria Math" panose="02040503050406030204" pitchFamily="18" charset="0"/>
                      </a:rPr>
                      <m:t>𝝀</m:t>
                    </m:r>
                    <m:r>
                      <a:rPr lang="en-US" sz="2000" b="1" i="1">
                        <a:solidFill>
                          <a:srgbClr val="6600CC"/>
                        </a:solidFill>
                        <a:latin typeface="Cambria Math" panose="02040503050406030204" pitchFamily="18" charset="0"/>
                      </a:rPr>
                      <m:t> </m:t>
                    </m:r>
                  </m:oMath>
                </a14:m>
                <a:r>
                  <a:rPr lang="en-US" sz="2000" dirty="0">
                    <a:latin typeface="Arial" panose="020B0604020202020204" pitchFamily="34" charset="0"/>
                    <a:cs typeface="Arial" panose="020B0604020202020204" pitchFamily="34" charset="0"/>
                  </a:rPr>
                  <a:t>top-ranked </a:t>
                </a:r>
                <a:r>
                  <a:rPr lang="en-US" sz="2000" i="1" dirty="0">
                    <a:latin typeface="Arial" panose="020B0604020202020204" pitchFamily="34" charset="0"/>
                    <a:cs typeface="Arial" panose="020B0604020202020204" pitchFamily="34" charset="0"/>
                  </a:rPr>
                  <a:t>EEG reports</a:t>
                </a:r>
              </a:p>
              <a:p>
                <a:pPr lvl="1"/>
                <a:r>
                  <a:rPr lang="en-US" sz="2000" dirty="0">
                    <a:latin typeface="Arial" panose="020B0604020202020204" pitchFamily="34" charset="0"/>
                    <a:cs typeface="Arial" panose="020B0604020202020204" pitchFamily="34" charset="0"/>
                  </a:rPr>
                  <a:t>Lookup the </a:t>
                </a:r>
                <a14:m>
                  <m:oMath xmlns:m="http://schemas.openxmlformats.org/officeDocument/2006/math">
                    <m:r>
                      <a:rPr lang="en-US" sz="2000" b="1" i="1" smtClean="0">
                        <a:solidFill>
                          <a:srgbClr val="6600CC"/>
                        </a:solidFill>
                        <a:latin typeface="Cambria Math" panose="02040503050406030204" pitchFamily="18" charset="0"/>
                      </a:rPr>
                      <m:t>𝜹</m:t>
                    </m:r>
                  </m:oMath>
                </a14:m>
                <a:r>
                  <a:rPr lang="en-US" sz="2000" dirty="0">
                    <a:latin typeface="Arial" panose="020B0604020202020204" pitchFamily="34" charset="0"/>
                    <a:cs typeface="Arial" panose="020B0604020202020204" pitchFamily="34" charset="0"/>
                  </a:rPr>
                  <a:t> most-similar </a:t>
                </a:r>
                <a:r>
                  <a:rPr lang="en-US" sz="2000" i="1" dirty="0">
                    <a:latin typeface="Arial" panose="020B0604020202020204" pitchFamily="34" charset="0"/>
                    <a:cs typeface="Arial" panose="020B0604020202020204" pitchFamily="34" charset="0"/>
                  </a:rPr>
                  <a:t>EEG fingerprints </a:t>
                </a:r>
                <a:r>
                  <a:rPr lang="en-US" sz="2000" dirty="0">
                    <a:latin typeface="Arial" panose="020B0604020202020204" pitchFamily="34" charset="0"/>
                    <a:cs typeface="Arial" panose="020B0604020202020204" pitchFamily="34" charset="0"/>
                  </a:rPr>
                  <a:t>for top-ranked reports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4852" y="758252"/>
                <a:ext cx="7772400" cy="4572000"/>
              </a:xfrm>
              <a:blipFill rotWithShape="1">
                <a:blip r:embed="rId2"/>
                <a:stretch>
                  <a:fillRect l="-863" t="-533" b="-1867"/>
                </a:stretch>
              </a:blipFill>
            </p:spPr>
            <p:txBody>
              <a:bodyPr/>
              <a:lstStyle/>
              <a:p>
                <a:r>
                  <a:rPr lang="en-US">
                    <a:noFill/>
                  </a:rPr>
                  <a:t> </a:t>
                </a:r>
              </a:p>
            </p:txBody>
          </p:sp>
        </mc:Fallback>
      </mc:AlternateContent>
    </p:spTree>
    <p:extLst>
      <p:ext uri="{BB962C8B-B14F-4D97-AF65-F5344CB8AC3E}">
        <p14:creationId xmlns:p14="http://schemas.microsoft.com/office/powerpoint/2010/main" val="2067352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Evaluation</a:t>
            </a:r>
            <a:r>
              <a:rPr lang="en-US" dirty="0"/>
              <a:t>: Queries</a:t>
            </a:r>
            <a:endParaRPr lang="en-US" b="1" dirty="0"/>
          </a:p>
        </p:txBody>
      </p:sp>
      <p:sp>
        <p:nvSpPr>
          <p:cNvPr id="3" name="Content Placeholder 2"/>
          <p:cNvSpPr>
            <a:spLocks noGrp="1"/>
          </p:cNvSpPr>
          <p:nvPr>
            <p:ph idx="1"/>
          </p:nvPr>
        </p:nvSpPr>
        <p:spPr/>
        <p:txBody>
          <a:bodyPr/>
          <a:lstStyle/>
          <a:p>
            <a:pPr marL="0" indent="0">
              <a:buNone/>
            </a:pPr>
            <a:r>
              <a:rPr lang="en-US" dirty="0"/>
              <a:t>Asked </a:t>
            </a:r>
            <a:r>
              <a:rPr lang="en-US" b="1" dirty="0"/>
              <a:t>neurologists</a:t>
            </a:r>
            <a:r>
              <a:rPr lang="en-US" dirty="0"/>
              <a:t> to provide </a:t>
            </a:r>
            <a:r>
              <a:rPr lang="en-US" i="1" dirty="0"/>
              <a:t>patient cohort descriptions (queries)</a:t>
            </a:r>
          </a:p>
        </p:txBody>
      </p:sp>
      <p:graphicFrame>
        <p:nvGraphicFramePr>
          <p:cNvPr id="4" name="Table 3"/>
          <p:cNvGraphicFramePr>
            <a:graphicFrameLocks noGrp="1"/>
          </p:cNvGraphicFramePr>
          <p:nvPr>
            <p:extLst>
              <p:ext uri="{D42A27DB-BD31-4B8C-83A1-F6EECF244321}">
                <p14:modId xmlns:p14="http://schemas.microsoft.com/office/powerpoint/2010/main" val="2840338874"/>
              </p:ext>
            </p:extLst>
          </p:nvPr>
        </p:nvGraphicFramePr>
        <p:xfrm>
          <a:off x="568492" y="2653757"/>
          <a:ext cx="8007016" cy="3291840"/>
        </p:xfrm>
        <a:graphic>
          <a:graphicData uri="http://schemas.openxmlformats.org/drawingml/2006/table">
            <a:tbl>
              <a:tblPr firstRow="1" firstCol="1">
                <a:tableStyleId>{B301B821-A1FF-4177-AEE7-76D212191A09}</a:tableStyleId>
              </a:tblPr>
              <a:tblGrid>
                <a:gridCol w="387422">
                  <a:extLst>
                    <a:ext uri="{9D8B030D-6E8A-4147-A177-3AD203B41FA5}">
                      <a16:colId xmlns:a16="http://schemas.microsoft.com/office/drawing/2014/main" val="1191876306"/>
                    </a:ext>
                  </a:extLst>
                </a:gridCol>
                <a:gridCol w="7619594">
                  <a:extLst>
                    <a:ext uri="{9D8B030D-6E8A-4147-A177-3AD203B41FA5}">
                      <a16:colId xmlns:a16="http://schemas.microsoft.com/office/drawing/2014/main" val="2507876451"/>
                    </a:ext>
                  </a:extLst>
                </a:gridCol>
              </a:tblGrid>
              <a:tr h="365760">
                <a:tc>
                  <a:txBody>
                    <a:bodyPr/>
                    <a:lstStyle/>
                    <a:p>
                      <a:pPr marL="0" marR="0">
                        <a:spcBef>
                          <a:spcPts val="0"/>
                        </a:spcBef>
                        <a:spcAft>
                          <a:spcPts val="0"/>
                        </a:spcAft>
                      </a:pPr>
                      <a:r>
                        <a:rPr lang="en-US" sz="2400">
                          <a:effectLst/>
                        </a:rPr>
                        <a:t> </a:t>
                      </a:r>
                      <a:endParaRPr lang="en-US" sz="24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2400" dirty="0">
                          <a:effectLst/>
                        </a:rPr>
                        <a:t>Patient Cohort Description (Queries)</a:t>
                      </a:r>
                      <a:endParaRPr lang="en-US" sz="24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389350536"/>
                  </a:ext>
                </a:extLst>
              </a:tr>
              <a:tr h="731520">
                <a:tc>
                  <a:txBody>
                    <a:bodyPr/>
                    <a:lstStyle/>
                    <a:p>
                      <a:pPr marL="0" marR="0">
                        <a:spcBef>
                          <a:spcPts val="0"/>
                        </a:spcBef>
                        <a:spcAft>
                          <a:spcPts val="0"/>
                        </a:spcAft>
                      </a:pPr>
                      <a:r>
                        <a:rPr lang="en-US" sz="2400">
                          <a:effectLst/>
                        </a:rPr>
                        <a:t>1.</a:t>
                      </a:r>
                      <a:endParaRPr lang="en-US" sz="24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2400" dirty="0">
                          <a:effectLst/>
                        </a:rPr>
                        <a:t>History of seizures and EEG with TIRDA without sharps, spikes, or electrographic seizures</a:t>
                      </a:r>
                      <a:endParaRPr lang="en-US" sz="24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3593910719"/>
                  </a:ext>
                </a:extLst>
              </a:tr>
              <a:tr h="365760">
                <a:tc>
                  <a:txBody>
                    <a:bodyPr/>
                    <a:lstStyle/>
                    <a:p>
                      <a:pPr marL="0" marR="0" algn="l">
                        <a:spcBef>
                          <a:spcPts val="0"/>
                        </a:spcBef>
                        <a:spcAft>
                          <a:spcPts val="0"/>
                        </a:spcAft>
                      </a:pPr>
                      <a:r>
                        <a:rPr lang="en-US" sz="2400">
                          <a:effectLst/>
                        </a:rPr>
                        <a:t>2.</a:t>
                      </a:r>
                      <a:endParaRPr lang="en-US" sz="24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2400">
                          <a:effectLst/>
                        </a:rPr>
                        <a:t>History of Alzheimer dementia and normal EEG</a:t>
                      </a:r>
                      <a:endParaRPr lang="en-US" sz="24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513564557"/>
                  </a:ext>
                </a:extLst>
              </a:tr>
              <a:tr h="731520">
                <a:tc>
                  <a:txBody>
                    <a:bodyPr/>
                    <a:lstStyle/>
                    <a:p>
                      <a:pPr marL="0" marR="0" algn="l">
                        <a:spcBef>
                          <a:spcPts val="0"/>
                        </a:spcBef>
                        <a:spcAft>
                          <a:spcPts val="0"/>
                        </a:spcAft>
                      </a:pPr>
                      <a:r>
                        <a:rPr lang="en-US" sz="2400">
                          <a:effectLst/>
                        </a:rPr>
                        <a:t>3.</a:t>
                      </a:r>
                      <a:endParaRPr lang="en-US" sz="24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2400">
                          <a:effectLst/>
                        </a:rPr>
                        <a:t>Patients with altered mental status and EEG showing nonconvulsive status epilepticus (NCSE)</a:t>
                      </a:r>
                      <a:endParaRPr lang="en-US" sz="24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915386590"/>
                  </a:ext>
                </a:extLst>
              </a:tr>
              <a:tr h="365760">
                <a:tc>
                  <a:txBody>
                    <a:bodyPr/>
                    <a:lstStyle/>
                    <a:p>
                      <a:pPr marL="0" marR="0" algn="l">
                        <a:spcBef>
                          <a:spcPts val="0"/>
                        </a:spcBef>
                        <a:spcAft>
                          <a:spcPts val="0"/>
                        </a:spcAft>
                      </a:pPr>
                      <a:r>
                        <a:rPr lang="en-US" sz="2400">
                          <a:effectLst/>
                        </a:rPr>
                        <a:t>4.</a:t>
                      </a:r>
                      <a:endParaRPr lang="en-US" sz="24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2400">
                          <a:effectLst/>
                        </a:rPr>
                        <a:t>Patients under 18 years old with absence seizures</a:t>
                      </a:r>
                      <a:endParaRPr lang="en-US" sz="24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3560991573"/>
                  </a:ext>
                </a:extLst>
              </a:tr>
              <a:tr h="731520">
                <a:tc>
                  <a:txBody>
                    <a:bodyPr/>
                    <a:lstStyle/>
                    <a:p>
                      <a:pPr marL="0" marR="0" algn="l">
                        <a:spcBef>
                          <a:spcPts val="0"/>
                        </a:spcBef>
                        <a:spcAft>
                          <a:spcPts val="0"/>
                        </a:spcAft>
                      </a:pPr>
                      <a:r>
                        <a:rPr lang="en-US" sz="2400">
                          <a:effectLst/>
                        </a:rPr>
                        <a:t>5.</a:t>
                      </a:r>
                      <a:endParaRPr lang="en-US" sz="24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2400" dirty="0">
                          <a:effectLst/>
                        </a:rPr>
                        <a:t>Patients over age 18 with history of developmental delay and EEG with electrographic seizures</a:t>
                      </a:r>
                      <a:endParaRPr lang="en-US" sz="24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3524185999"/>
                  </a:ext>
                </a:extLst>
              </a:tr>
            </a:tbl>
          </a:graphicData>
        </a:graphic>
      </p:graphicFrame>
    </p:spTree>
    <p:extLst>
      <p:ext uri="{BB962C8B-B14F-4D97-AF65-F5344CB8AC3E}">
        <p14:creationId xmlns:p14="http://schemas.microsoft.com/office/powerpoint/2010/main" val="1077774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963" y="634390"/>
            <a:ext cx="8710019" cy="1323439"/>
          </a:xfrm>
          <a:prstGeom prst="rect">
            <a:avLst/>
          </a:prstGeom>
          <a:noFill/>
        </p:spPr>
        <p:txBody>
          <a:bodyPr wrap="square" rtlCol="0">
            <a:spAutoFit/>
          </a:bodyPr>
          <a:lstStyle/>
          <a:p>
            <a:pPr algn="ctr"/>
            <a:r>
              <a:rPr lang="en-US" sz="3200" b="1" dirty="0">
                <a:latin typeface="Arial"/>
                <a:cs typeface="Arial"/>
              </a:rPr>
              <a:t>Fundamentals in Data Science:</a:t>
            </a:r>
            <a:br>
              <a:rPr lang="en-US" sz="3200" b="1" dirty="0">
                <a:latin typeface="Arial"/>
                <a:cs typeface="Arial"/>
              </a:rPr>
            </a:br>
            <a:r>
              <a:rPr lang="en-US" sz="2400" b="1" dirty="0"/>
              <a:t>Active Deep Learning-Based Annotation of Electroencephalography Reports for Patient Cohort Identification</a:t>
            </a:r>
            <a:endParaRPr lang="en-US" sz="2400" b="1" dirty="0">
              <a:latin typeface="Arial"/>
              <a:cs typeface="Arial"/>
            </a:endParaRPr>
          </a:p>
        </p:txBody>
      </p:sp>
      <p:sp>
        <p:nvSpPr>
          <p:cNvPr id="4" name="Rectangle 16"/>
          <p:cNvSpPr txBox="1">
            <a:spLocks noChangeArrowheads="1"/>
          </p:cNvSpPr>
          <p:nvPr/>
        </p:nvSpPr>
        <p:spPr>
          <a:xfrm>
            <a:off x="207963" y="5570359"/>
            <a:ext cx="6690267" cy="114488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400" b="1" dirty="0" err="1">
                <a:solidFill>
                  <a:srgbClr val="FF0000"/>
                </a:solidFill>
                <a:latin typeface="Arial"/>
                <a:cs typeface="Arial"/>
              </a:rPr>
              <a:t>Sanda</a:t>
            </a:r>
            <a:r>
              <a:rPr lang="en-US" sz="2400" b="1" dirty="0">
                <a:solidFill>
                  <a:srgbClr val="FF0000"/>
                </a:solidFill>
                <a:latin typeface="Arial"/>
                <a:cs typeface="Arial"/>
              </a:rPr>
              <a:t> </a:t>
            </a:r>
            <a:r>
              <a:rPr lang="en-US" sz="2400" b="1" dirty="0" err="1">
                <a:solidFill>
                  <a:srgbClr val="FF0000"/>
                </a:solidFill>
                <a:latin typeface="Arial"/>
                <a:cs typeface="Arial"/>
              </a:rPr>
              <a:t>Harabagiu</a:t>
            </a:r>
            <a:r>
              <a:rPr lang="en-US" sz="2400" b="1" dirty="0">
                <a:solidFill>
                  <a:srgbClr val="FF0000"/>
                </a:solidFill>
                <a:latin typeface="Arial"/>
                <a:cs typeface="Arial"/>
              </a:rPr>
              <a:t>, PhD </a:t>
            </a:r>
            <a:r>
              <a:rPr lang="en-US" sz="2400" b="1" dirty="0">
                <a:latin typeface="Arial"/>
                <a:cs typeface="Arial"/>
              </a:rPr>
              <a:t>and Travis Goodwin</a:t>
            </a:r>
          </a:p>
          <a:p>
            <a:pPr marL="0" indent="0">
              <a:spcBef>
                <a:spcPts val="0"/>
              </a:spcBef>
              <a:buNone/>
            </a:pPr>
            <a:r>
              <a:rPr lang="en-US" sz="2000" b="1" dirty="0">
                <a:latin typeface="Arial"/>
                <a:cs typeface="Arial"/>
              </a:rPr>
              <a:t>Human Language Technology Research Institute</a:t>
            </a:r>
          </a:p>
          <a:p>
            <a:pPr marL="0" indent="0">
              <a:spcBef>
                <a:spcPts val="0"/>
              </a:spcBef>
              <a:spcAft>
                <a:spcPts val="1200"/>
              </a:spcAft>
              <a:buNone/>
            </a:pPr>
            <a:r>
              <a:rPr lang="en-US" sz="1800" b="1" dirty="0">
                <a:latin typeface="Arial"/>
                <a:cs typeface="Arial"/>
              </a:rPr>
              <a:t>University of Texas at Dallas</a:t>
            </a:r>
          </a:p>
          <a:p>
            <a:pPr marL="0" indent="0">
              <a:spcBef>
                <a:spcPts val="0"/>
              </a:spcBef>
              <a:buNone/>
            </a:pPr>
            <a:endParaRPr lang="en-US" sz="1800" b="1" dirty="0">
              <a:solidFill>
                <a:srgbClr val="800000"/>
              </a:solidFill>
              <a:latin typeface="Arial"/>
              <a:cs typeface="Arial"/>
            </a:endParaRPr>
          </a:p>
          <a:p>
            <a:pPr marL="0" indent="0">
              <a:spcBef>
                <a:spcPts val="0"/>
              </a:spcBef>
              <a:buNone/>
            </a:pPr>
            <a:endParaRPr lang="en-US" sz="1800" b="1" dirty="0">
              <a:solidFill>
                <a:srgbClr val="800000"/>
              </a:solidFill>
              <a:latin typeface="Arial"/>
              <a:cs typeface="Arial"/>
            </a:endParaRPr>
          </a:p>
        </p:txBody>
      </p:sp>
      <p:grpSp>
        <p:nvGrpSpPr>
          <p:cNvPr id="60" name="Group 59"/>
          <p:cNvGrpSpPr/>
          <p:nvPr/>
        </p:nvGrpSpPr>
        <p:grpSpPr>
          <a:xfrm>
            <a:off x="565433" y="2114591"/>
            <a:ext cx="8267130" cy="1371600"/>
            <a:chOff x="598034" y="2552700"/>
            <a:chExt cx="8267130" cy="1371600"/>
          </a:xfrm>
          <a:effectLst>
            <a:outerShdw blurRad="50800" dist="38100" dir="2700000" algn="tl" rotWithShape="0">
              <a:prstClr val="black">
                <a:alpha val="40000"/>
              </a:prstClr>
            </a:outerShdw>
          </a:effectLst>
        </p:grpSpPr>
        <p:pic>
          <p:nvPicPr>
            <p:cNvPr id="61" name="Picture 60" descr="Screen Shot 2013-07-09 at 12.27.43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8034" y="2552700"/>
              <a:ext cx="3027066" cy="1371600"/>
            </a:xfrm>
            <a:prstGeom prst="rect">
              <a:avLst/>
            </a:prstGeom>
            <a:ln w="25400">
              <a:solidFill>
                <a:srgbClr val="CD1E26"/>
              </a:solidFill>
            </a:ln>
            <a:effectLst>
              <a:outerShdw blurRad="292100" dist="139700" dir="2700000" algn="tl" rotWithShape="0">
                <a:srgbClr val="333333">
                  <a:alpha val="65000"/>
                </a:srgbClr>
              </a:outerShdw>
            </a:effectLst>
          </p:spPr>
        </p:pic>
        <p:pic>
          <p:nvPicPr>
            <p:cNvPr id="62" name="Picture 61"/>
            <p:cNvPicPr>
              <a:picLocks noChangeAspect="1"/>
            </p:cNvPicPr>
            <p:nvPr/>
          </p:nvPicPr>
          <p:blipFill>
            <a:blip r:embed="rId3"/>
            <a:stretch>
              <a:fillRect/>
            </a:stretch>
          </p:blipFill>
          <p:spPr>
            <a:xfrm>
              <a:off x="3638741" y="2552700"/>
              <a:ext cx="2854536" cy="1371600"/>
            </a:xfrm>
            <a:prstGeom prst="rect">
              <a:avLst/>
            </a:prstGeom>
            <a:ln w="25400">
              <a:solidFill>
                <a:srgbClr val="CD1E26"/>
              </a:solidFill>
            </a:ln>
            <a:effectLst>
              <a:outerShdw blurRad="292100" dist="139700" dir="2700000" algn="tl" rotWithShape="0">
                <a:srgbClr val="333333">
                  <a:alpha val="65000"/>
                </a:srgbClr>
              </a:outerShdw>
            </a:effectLst>
          </p:spPr>
        </p:pic>
        <p:pic>
          <p:nvPicPr>
            <p:cNvPr id="63" name="Picture 62"/>
            <p:cNvPicPr>
              <a:picLocks noChangeAspect="1"/>
            </p:cNvPicPr>
            <p:nvPr/>
          </p:nvPicPr>
          <p:blipFill>
            <a:blip r:embed="rId4"/>
            <a:stretch>
              <a:fillRect/>
            </a:stretch>
          </p:blipFill>
          <p:spPr>
            <a:xfrm>
              <a:off x="6508124" y="2552700"/>
              <a:ext cx="1117467" cy="1371600"/>
            </a:xfrm>
            <a:prstGeom prst="rect">
              <a:avLst/>
            </a:prstGeom>
            <a:ln w="25400">
              <a:solidFill>
                <a:srgbClr val="CD1E26"/>
              </a:solidFill>
            </a:ln>
            <a:effectLst>
              <a:outerShdw blurRad="292100" dist="139700" dir="2700000" algn="tl" rotWithShape="0">
                <a:srgbClr val="333333">
                  <a:alpha val="65000"/>
                </a:srgbClr>
              </a:outerShdw>
            </a:effectLst>
          </p:spPr>
        </p:pic>
        <p:pic>
          <p:nvPicPr>
            <p:cNvPr id="64" name="Picture 6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bwMode="auto">
            <a:xfrm>
              <a:off x="7643475" y="2552700"/>
              <a:ext cx="1221689" cy="1371600"/>
            </a:xfrm>
            <a:prstGeom prst="rect">
              <a:avLst/>
            </a:prstGeom>
            <a:ln w="25400">
              <a:solidFill>
                <a:srgbClr val="CD1E26"/>
              </a:solid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grpSp>
      <p:pic>
        <p:nvPicPr>
          <p:cNvPr id="7" name="Picture 6"/>
          <p:cNvPicPr>
            <a:picLocks noChangeAspect="1"/>
          </p:cNvPicPr>
          <p:nvPr/>
        </p:nvPicPr>
        <p:blipFill rotWithShape="1">
          <a:blip r:embed="rId6"/>
          <a:srcRect l="18135" t="11805" r="12852" b="13634"/>
          <a:stretch/>
        </p:blipFill>
        <p:spPr>
          <a:xfrm>
            <a:off x="127419" y="130006"/>
            <a:ext cx="603976" cy="683117"/>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65" y="3584790"/>
            <a:ext cx="4281882" cy="1670979"/>
          </a:xfrm>
          <a:prstGeom prst="rect">
            <a:avLst/>
          </a:prstGeom>
          <a:noFill/>
          <a:ln w="38100">
            <a:solidFill>
              <a:schemeClr val="accent5">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8643" y="3572565"/>
            <a:ext cx="4512843" cy="1683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Image result for utdalla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21459" y="6278879"/>
            <a:ext cx="1400259" cy="5170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human language technology research institut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24464" y="6233157"/>
            <a:ext cx="612346" cy="559860"/>
          </a:xfrm>
          <a:prstGeom prst="rect">
            <a:avLst/>
          </a:prstGeom>
          <a:noFill/>
          <a:extLst>
            <a:ext uri="{909E8E84-426E-40DD-AFC4-6F175D3DCCD1}">
              <a14:hiddenFill xmlns:a14="http://schemas.microsoft.com/office/drawing/2010/main">
                <a:solidFill>
                  <a:srgbClr val="FFFFFF"/>
                </a:solidFill>
              </a14:hiddenFill>
            </a:ext>
          </a:extLst>
        </p:spPr>
      </p:pic>
      <p:sp>
        <p:nvSpPr>
          <p:cNvPr id="2" name="Explosion 1 1"/>
          <p:cNvSpPr/>
          <p:nvPr/>
        </p:nvSpPr>
        <p:spPr>
          <a:xfrm>
            <a:off x="-27793" y="2800391"/>
            <a:ext cx="914400" cy="914400"/>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rgbClr val="C00000"/>
                </a:solidFill>
              </a:rPr>
              <a:t>Today</a:t>
            </a:r>
          </a:p>
        </p:txBody>
      </p:sp>
    </p:spTree>
    <p:extLst>
      <p:ext uri="{BB962C8B-B14F-4D97-AF65-F5344CB8AC3E}">
        <p14:creationId xmlns:p14="http://schemas.microsoft.com/office/powerpoint/2010/main" val="1256600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Evaluation:</a:t>
            </a:r>
            <a:r>
              <a:rPr lang="en-US" dirty="0"/>
              <a:t> Patient Cohort Quality</a:t>
            </a:r>
          </a:p>
        </p:txBody>
      </p:sp>
      <p:sp>
        <p:nvSpPr>
          <p:cNvPr id="3" name="Content Placeholder 2"/>
          <p:cNvSpPr>
            <a:spLocks noGrp="1"/>
          </p:cNvSpPr>
          <p:nvPr>
            <p:ph idx="1"/>
          </p:nvPr>
        </p:nvSpPr>
        <p:spPr>
          <a:xfrm>
            <a:off x="352268" y="1058056"/>
            <a:ext cx="7772400" cy="4572000"/>
          </a:xfrm>
        </p:spPr>
        <p:txBody>
          <a:bodyPr>
            <a:normAutofit fontScale="70000" lnSpcReduction="20000"/>
          </a:bodyPr>
          <a:lstStyle/>
          <a:p>
            <a:pPr marL="0" indent="0">
              <a:buNone/>
            </a:pPr>
            <a:r>
              <a:rPr lang="en-US" dirty="0"/>
              <a:t>For each patient cohort criteria expressed as a natural language </a:t>
            </a:r>
            <a:r>
              <a:rPr lang="en-US" b="1" dirty="0">
                <a:solidFill>
                  <a:srgbClr val="6600CC"/>
                </a:solidFill>
              </a:rPr>
              <a:t>query:</a:t>
            </a:r>
          </a:p>
          <a:p>
            <a:pPr lvl="1"/>
            <a:r>
              <a:rPr lang="en-US" dirty="0"/>
              <a:t>Identified the </a:t>
            </a:r>
            <a:r>
              <a:rPr lang="en-US" b="1" dirty="0"/>
              <a:t>10 most relevant </a:t>
            </a:r>
            <a:r>
              <a:rPr lang="en-US" dirty="0"/>
              <a:t>EEG reports</a:t>
            </a:r>
          </a:p>
          <a:p>
            <a:pPr lvl="1"/>
            <a:r>
              <a:rPr lang="en-US" dirty="0"/>
              <a:t>Random sample of 10 EEG reports retrieved between ranks </a:t>
            </a:r>
            <a:r>
              <a:rPr lang="en-US" b="1" dirty="0"/>
              <a:t>11 and 100</a:t>
            </a:r>
            <a:r>
              <a:rPr lang="en-US" dirty="0"/>
              <a:t>.</a:t>
            </a:r>
          </a:p>
          <a:p>
            <a:r>
              <a:rPr lang="en-US" dirty="0"/>
              <a:t>Asked neurologists to judge whether each EEG report </a:t>
            </a:r>
            <a:r>
              <a:rPr lang="en-US" b="1" dirty="0">
                <a:solidFill>
                  <a:schemeClr val="accent5"/>
                </a:solidFill>
              </a:rPr>
              <a:t>was “relevant”:</a:t>
            </a:r>
          </a:p>
          <a:p>
            <a:pPr lvl="1"/>
            <a:r>
              <a:rPr lang="en-US" b="1" dirty="0">
                <a:solidFill>
                  <a:schemeClr val="accent1"/>
                </a:solidFill>
              </a:rPr>
              <a:t>1: </a:t>
            </a:r>
            <a:r>
              <a:rPr lang="en-US" dirty="0"/>
              <a:t>the patient described in the report </a:t>
            </a:r>
            <a:r>
              <a:rPr lang="en-US" b="1" dirty="0">
                <a:solidFill>
                  <a:schemeClr val="accent1"/>
                </a:solidFill>
              </a:rPr>
              <a:t>definitely belongs to the cohort</a:t>
            </a:r>
          </a:p>
          <a:p>
            <a:pPr lvl="1"/>
            <a:r>
              <a:rPr lang="en-US" b="1" dirty="0">
                <a:solidFill>
                  <a:schemeClr val="accent6"/>
                </a:solidFill>
              </a:rPr>
              <a:t>0:</a:t>
            </a:r>
            <a:r>
              <a:rPr lang="en-US" dirty="0"/>
              <a:t> the patient described in the report </a:t>
            </a:r>
            <a:r>
              <a:rPr lang="en-US" b="1" dirty="0">
                <a:solidFill>
                  <a:schemeClr val="accent6"/>
                </a:solidFill>
              </a:rPr>
              <a:t>does not belong to the cohort</a:t>
            </a:r>
          </a:p>
          <a:p>
            <a:r>
              <a:rPr lang="en-US" dirty="0"/>
              <a:t>Measured using standard </a:t>
            </a:r>
            <a:r>
              <a:rPr lang="en-US" b="1" dirty="0">
                <a:solidFill>
                  <a:srgbClr val="7030A0"/>
                </a:solidFill>
              </a:rPr>
              <a:t>information retrieval metrics</a:t>
            </a:r>
            <a:r>
              <a:rPr lang="en-US" dirty="0"/>
              <a:t>:</a:t>
            </a:r>
          </a:p>
          <a:p>
            <a:pPr lvl="1"/>
            <a:r>
              <a:rPr lang="en-US" i="1" dirty="0">
                <a:solidFill>
                  <a:schemeClr val="tx2"/>
                </a:solidFill>
              </a:rPr>
              <a:t>Mean Average Precision (MAP)</a:t>
            </a:r>
          </a:p>
          <a:p>
            <a:pPr lvl="1"/>
            <a:r>
              <a:rPr lang="en-US" i="1" dirty="0">
                <a:solidFill>
                  <a:schemeClr val="tx2"/>
                </a:solidFill>
              </a:rPr>
              <a:t>Normalized Discounted Cumulative Gain (NDCG)</a:t>
            </a:r>
          </a:p>
          <a:p>
            <a:pPr lvl="1"/>
            <a:r>
              <a:rPr lang="en-US" i="1" dirty="0">
                <a:solidFill>
                  <a:schemeClr val="tx2"/>
                </a:solidFill>
              </a:rPr>
              <a:t>Precision at  rank 10 (P@10)</a:t>
            </a:r>
          </a:p>
        </p:txBody>
      </p:sp>
    </p:spTree>
    <p:extLst>
      <p:ext uri="{BB962C8B-B14F-4D97-AF65-F5344CB8AC3E}">
        <p14:creationId xmlns:p14="http://schemas.microsoft.com/office/powerpoint/2010/main" val="569187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defTabSz="457200" eaLnBrk="1" fontAlgn="auto" hangingPunct="1">
              <a:spcAft>
                <a:spcPts val="0"/>
              </a:spcAft>
            </a:pPr>
            <a:r>
              <a:rPr lang="en-US" dirty="0">
                <a:solidFill>
                  <a:prstClr val="black"/>
                </a:solidFill>
              </a:rPr>
              <a:t>Multi-Modal Index improving the quality of patient cohorts </a:t>
            </a:r>
          </a:p>
        </p:txBody>
      </p:sp>
      <p:graphicFrame>
        <p:nvGraphicFramePr>
          <p:cNvPr id="6" name="Content Placeholder 3"/>
          <p:cNvGraphicFramePr>
            <a:graphicFrameLocks/>
          </p:cNvGraphicFramePr>
          <p:nvPr>
            <p:extLst>
              <p:ext uri="{D42A27DB-BD31-4B8C-83A1-F6EECF244321}">
                <p14:modId xmlns:p14="http://schemas.microsoft.com/office/powerpoint/2010/main" val="3444766400"/>
              </p:ext>
            </p:extLst>
          </p:nvPr>
        </p:nvGraphicFramePr>
        <p:xfrm>
          <a:off x="687410" y="1198936"/>
          <a:ext cx="7220776" cy="2926080"/>
        </p:xfrm>
        <a:graphic>
          <a:graphicData uri="http://schemas.openxmlformats.org/drawingml/2006/table">
            <a:tbl>
              <a:tblPr firstRow="1" firstCol="1" bandRow="1">
                <a:tableStyleId>{5C22544A-7EE6-4342-B048-85BDC9FD1C3A}</a:tableStyleId>
              </a:tblPr>
              <a:tblGrid>
                <a:gridCol w="2805811">
                  <a:extLst>
                    <a:ext uri="{9D8B030D-6E8A-4147-A177-3AD203B41FA5}">
                      <a16:colId xmlns:a16="http://schemas.microsoft.com/office/drawing/2014/main" val="3655344490"/>
                    </a:ext>
                  </a:extLst>
                </a:gridCol>
                <a:gridCol w="1397445">
                  <a:extLst>
                    <a:ext uri="{9D8B030D-6E8A-4147-A177-3AD203B41FA5}">
                      <a16:colId xmlns:a16="http://schemas.microsoft.com/office/drawing/2014/main" val="794151263"/>
                    </a:ext>
                  </a:extLst>
                </a:gridCol>
                <a:gridCol w="1463040">
                  <a:extLst>
                    <a:ext uri="{9D8B030D-6E8A-4147-A177-3AD203B41FA5}">
                      <a16:colId xmlns:a16="http://schemas.microsoft.com/office/drawing/2014/main" val="1679702898"/>
                    </a:ext>
                  </a:extLst>
                </a:gridCol>
                <a:gridCol w="1554480">
                  <a:extLst>
                    <a:ext uri="{9D8B030D-6E8A-4147-A177-3AD203B41FA5}">
                      <a16:colId xmlns:a16="http://schemas.microsoft.com/office/drawing/2014/main" val="629939237"/>
                    </a:ext>
                  </a:extLst>
                </a:gridCol>
              </a:tblGrid>
              <a:tr h="365760">
                <a:tc>
                  <a:txBody>
                    <a:bodyPr/>
                    <a:lstStyle/>
                    <a:p>
                      <a:pPr marL="0" marR="0" algn="just">
                        <a:spcBef>
                          <a:spcPts val="0"/>
                        </a:spcBef>
                        <a:spcAft>
                          <a:spcPts val="0"/>
                        </a:spcAft>
                      </a:pPr>
                      <a:r>
                        <a:rPr lang="en-US" sz="2400" dirty="0">
                          <a:effectLst/>
                        </a:rPr>
                        <a:t>Relevance Model</a:t>
                      </a:r>
                      <a:endParaRPr lang="en-US" sz="2400" dirty="0">
                        <a:effectLst/>
                        <a:latin typeface="Times New Roman" panose="02020603050405020304" pitchFamily="18" charset="0"/>
                        <a:ea typeface="Times New Roman" panose="02020603050405020304" pitchFamily="18" charset="0"/>
                      </a:endParaRPr>
                    </a:p>
                  </a:txBody>
                  <a:tcPr marL="64770" marR="64770" marT="0" marB="0">
                    <a:solidFill>
                      <a:schemeClr val="tx2"/>
                    </a:solidFill>
                  </a:tcPr>
                </a:tc>
                <a:tc>
                  <a:txBody>
                    <a:bodyPr/>
                    <a:lstStyle/>
                    <a:p>
                      <a:pPr marL="0" marR="0" algn="just">
                        <a:spcBef>
                          <a:spcPts val="0"/>
                        </a:spcBef>
                        <a:spcAft>
                          <a:spcPts val="0"/>
                        </a:spcAft>
                      </a:pPr>
                      <a:r>
                        <a:rPr lang="en-US" sz="2400" dirty="0">
                          <a:effectLst/>
                        </a:rPr>
                        <a:t>MAP</a:t>
                      </a:r>
                      <a:endParaRPr lang="en-US" sz="2400" dirty="0">
                        <a:effectLst/>
                        <a:latin typeface="Times New Roman" panose="02020603050405020304" pitchFamily="18" charset="0"/>
                        <a:ea typeface="Times New Roman" panose="02020603050405020304" pitchFamily="18" charset="0"/>
                      </a:endParaRPr>
                    </a:p>
                  </a:txBody>
                  <a:tcPr marL="64770" marR="64770" marT="0" marB="0">
                    <a:solidFill>
                      <a:schemeClr val="tx2"/>
                    </a:solidFill>
                  </a:tcPr>
                </a:tc>
                <a:tc>
                  <a:txBody>
                    <a:bodyPr/>
                    <a:lstStyle/>
                    <a:p>
                      <a:pPr marL="0" marR="0" algn="just">
                        <a:spcBef>
                          <a:spcPts val="0"/>
                        </a:spcBef>
                        <a:spcAft>
                          <a:spcPts val="0"/>
                        </a:spcAft>
                      </a:pPr>
                      <a:r>
                        <a:rPr lang="en-US" sz="2400" dirty="0">
                          <a:effectLst/>
                        </a:rPr>
                        <a:t>NDCG</a:t>
                      </a:r>
                      <a:endParaRPr lang="en-US" sz="2400" dirty="0">
                        <a:effectLst/>
                        <a:latin typeface="Times New Roman" panose="02020603050405020304" pitchFamily="18" charset="0"/>
                        <a:ea typeface="Times New Roman" panose="02020603050405020304" pitchFamily="18" charset="0"/>
                      </a:endParaRPr>
                    </a:p>
                  </a:txBody>
                  <a:tcPr marL="64770" marR="64770" marT="0" marB="0">
                    <a:solidFill>
                      <a:schemeClr val="tx2"/>
                    </a:solidFill>
                  </a:tcPr>
                </a:tc>
                <a:tc>
                  <a:txBody>
                    <a:bodyPr/>
                    <a:lstStyle/>
                    <a:p>
                      <a:pPr marL="0" marR="0" algn="just">
                        <a:spcBef>
                          <a:spcPts val="0"/>
                        </a:spcBef>
                        <a:spcAft>
                          <a:spcPts val="0"/>
                        </a:spcAft>
                      </a:pPr>
                      <a:r>
                        <a:rPr lang="en-US" sz="2400" dirty="0">
                          <a:effectLst/>
                        </a:rPr>
                        <a:t>P @ 10</a:t>
                      </a:r>
                      <a:endParaRPr lang="en-US" sz="2400" dirty="0">
                        <a:effectLst/>
                        <a:latin typeface="Times New Roman" panose="02020603050405020304" pitchFamily="18" charset="0"/>
                        <a:ea typeface="Times New Roman" panose="02020603050405020304" pitchFamily="18" charset="0"/>
                      </a:endParaRPr>
                    </a:p>
                  </a:txBody>
                  <a:tcPr marL="64770" marR="64770" marT="0" marB="0">
                    <a:solidFill>
                      <a:schemeClr val="tx2"/>
                    </a:solidFill>
                  </a:tcPr>
                </a:tc>
                <a:extLst>
                  <a:ext uri="{0D108BD9-81ED-4DB2-BD59-A6C34878D82A}">
                    <a16:rowId xmlns:a16="http://schemas.microsoft.com/office/drawing/2014/main" val="3164345845"/>
                  </a:ext>
                </a:extLst>
              </a:tr>
              <a:tr h="365760">
                <a:tc>
                  <a:txBody>
                    <a:bodyPr/>
                    <a:lstStyle/>
                    <a:p>
                      <a:pPr marL="0" marR="0" algn="just">
                        <a:spcBef>
                          <a:spcPts val="0"/>
                        </a:spcBef>
                        <a:spcAft>
                          <a:spcPts val="0"/>
                        </a:spcAft>
                      </a:pPr>
                      <a:r>
                        <a:rPr lang="en-US" sz="2400">
                          <a:effectLst/>
                        </a:rPr>
                        <a:t>Baseline 1: BM25</a:t>
                      </a:r>
                      <a:endParaRPr lang="en-US" sz="2400">
                        <a:effectLst/>
                        <a:latin typeface="Times New Roman" panose="02020603050405020304" pitchFamily="18" charset="0"/>
                        <a:ea typeface="Times New Roman" panose="02020603050405020304" pitchFamily="18" charset="0"/>
                      </a:endParaRPr>
                    </a:p>
                  </a:txBody>
                  <a:tcPr marL="64770" marR="64770" marT="0" marB="0">
                    <a:solidFill>
                      <a:schemeClr val="accent2"/>
                    </a:solidFill>
                  </a:tcPr>
                </a:tc>
                <a:tc>
                  <a:txBody>
                    <a:bodyPr/>
                    <a:lstStyle/>
                    <a:p>
                      <a:pPr marL="0" marR="0" algn="just">
                        <a:spcBef>
                          <a:spcPts val="0"/>
                        </a:spcBef>
                        <a:spcAft>
                          <a:spcPts val="0"/>
                        </a:spcAft>
                      </a:pPr>
                      <a:r>
                        <a:rPr lang="en-US" sz="2400">
                          <a:effectLst/>
                        </a:rPr>
                        <a:t>52.05%</a:t>
                      </a:r>
                      <a:endParaRPr lang="en-US" sz="2400">
                        <a:effectLst/>
                        <a:latin typeface="Times New Roman" panose="02020603050405020304" pitchFamily="18" charset="0"/>
                        <a:ea typeface="Times New Roman" panose="02020603050405020304" pitchFamily="18" charset="0"/>
                      </a:endParaRPr>
                    </a:p>
                  </a:txBody>
                  <a:tcPr marL="64770" marR="64770" marT="0" marB="0"/>
                </a:tc>
                <a:tc>
                  <a:txBody>
                    <a:bodyPr/>
                    <a:lstStyle/>
                    <a:p>
                      <a:pPr marL="0" marR="0" algn="just">
                        <a:spcBef>
                          <a:spcPts val="0"/>
                        </a:spcBef>
                        <a:spcAft>
                          <a:spcPts val="0"/>
                        </a:spcAft>
                      </a:pPr>
                      <a:r>
                        <a:rPr lang="en-US" sz="2400">
                          <a:effectLst/>
                        </a:rPr>
                        <a:t>66.41%</a:t>
                      </a:r>
                      <a:endParaRPr lang="en-US" sz="2400">
                        <a:effectLst/>
                        <a:latin typeface="Times New Roman" panose="02020603050405020304" pitchFamily="18" charset="0"/>
                        <a:ea typeface="Times New Roman" panose="02020603050405020304" pitchFamily="18" charset="0"/>
                      </a:endParaRPr>
                    </a:p>
                  </a:txBody>
                  <a:tcPr marL="64770" marR="64770" marT="0" marB="0"/>
                </a:tc>
                <a:tc>
                  <a:txBody>
                    <a:bodyPr/>
                    <a:lstStyle/>
                    <a:p>
                      <a:pPr marL="0" marR="0" algn="just">
                        <a:spcBef>
                          <a:spcPts val="0"/>
                        </a:spcBef>
                        <a:spcAft>
                          <a:spcPts val="0"/>
                        </a:spcAft>
                      </a:pPr>
                      <a:r>
                        <a:rPr lang="en-US" sz="2400">
                          <a:effectLst/>
                        </a:rPr>
                        <a:t>80.00%</a:t>
                      </a:r>
                      <a:endParaRPr lang="en-US" sz="2400">
                        <a:effectLst/>
                        <a:latin typeface="Times New Roman" panose="02020603050405020304" pitchFamily="18" charset="0"/>
                        <a:ea typeface="Times New Roman" panose="02020603050405020304" pitchFamily="18" charset="0"/>
                      </a:endParaRPr>
                    </a:p>
                  </a:txBody>
                  <a:tcPr marL="64770" marR="64770" marT="0" marB="0"/>
                </a:tc>
                <a:extLst>
                  <a:ext uri="{0D108BD9-81ED-4DB2-BD59-A6C34878D82A}">
                    <a16:rowId xmlns:a16="http://schemas.microsoft.com/office/drawing/2014/main" val="1825394004"/>
                  </a:ext>
                </a:extLst>
              </a:tr>
              <a:tr h="365760">
                <a:tc>
                  <a:txBody>
                    <a:bodyPr/>
                    <a:lstStyle/>
                    <a:p>
                      <a:pPr marL="0" marR="0" algn="just">
                        <a:spcBef>
                          <a:spcPts val="0"/>
                        </a:spcBef>
                        <a:spcAft>
                          <a:spcPts val="0"/>
                        </a:spcAft>
                      </a:pPr>
                      <a:r>
                        <a:rPr lang="en-US" sz="2400">
                          <a:effectLst/>
                        </a:rPr>
                        <a:t>Baseline 2: LMD</a:t>
                      </a:r>
                      <a:endParaRPr lang="en-US" sz="2400">
                        <a:effectLst/>
                        <a:latin typeface="Times New Roman" panose="02020603050405020304" pitchFamily="18" charset="0"/>
                        <a:ea typeface="Times New Roman" panose="02020603050405020304" pitchFamily="18" charset="0"/>
                      </a:endParaRPr>
                    </a:p>
                  </a:txBody>
                  <a:tcPr marL="64770" marR="64770" marT="0" marB="0">
                    <a:solidFill>
                      <a:schemeClr val="accent2"/>
                    </a:solidFill>
                  </a:tcPr>
                </a:tc>
                <a:tc>
                  <a:txBody>
                    <a:bodyPr/>
                    <a:lstStyle/>
                    <a:p>
                      <a:pPr marL="0" marR="0" algn="just">
                        <a:spcBef>
                          <a:spcPts val="0"/>
                        </a:spcBef>
                        <a:spcAft>
                          <a:spcPts val="0"/>
                        </a:spcAft>
                      </a:pPr>
                      <a:r>
                        <a:rPr lang="en-US" sz="2400">
                          <a:effectLst/>
                        </a:rPr>
                        <a:t>50.37%</a:t>
                      </a:r>
                      <a:endParaRPr lang="en-US" sz="2400">
                        <a:effectLst/>
                        <a:latin typeface="Times New Roman" panose="02020603050405020304" pitchFamily="18" charset="0"/>
                        <a:ea typeface="Times New Roman" panose="02020603050405020304" pitchFamily="18" charset="0"/>
                      </a:endParaRPr>
                    </a:p>
                  </a:txBody>
                  <a:tcPr marL="64770" marR="64770" marT="0" marB="0"/>
                </a:tc>
                <a:tc>
                  <a:txBody>
                    <a:bodyPr/>
                    <a:lstStyle/>
                    <a:p>
                      <a:pPr marL="0" marR="0" algn="just">
                        <a:spcBef>
                          <a:spcPts val="0"/>
                        </a:spcBef>
                        <a:spcAft>
                          <a:spcPts val="0"/>
                        </a:spcAft>
                      </a:pPr>
                      <a:r>
                        <a:rPr lang="en-US" sz="2400">
                          <a:effectLst/>
                        </a:rPr>
                        <a:t>65.90%</a:t>
                      </a:r>
                      <a:endParaRPr lang="en-US" sz="2400">
                        <a:effectLst/>
                        <a:latin typeface="Times New Roman" panose="02020603050405020304" pitchFamily="18" charset="0"/>
                        <a:ea typeface="Times New Roman" panose="02020603050405020304" pitchFamily="18" charset="0"/>
                      </a:endParaRPr>
                    </a:p>
                  </a:txBody>
                  <a:tcPr marL="64770" marR="64770" marT="0" marB="0"/>
                </a:tc>
                <a:tc>
                  <a:txBody>
                    <a:bodyPr/>
                    <a:lstStyle/>
                    <a:p>
                      <a:pPr marL="0" marR="0" algn="just">
                        <a:spcBef>
                          <a:spcPts val="0"/>
                        </a:spcBef>
                        <a:spcAft>
                          <a:spcPts val="0"/>
                        </a:spcAft>
                      </a:pPr>
                      <a:r>
                        <a:rPr lang="en-US" sz="2400">
                          <a:effectLst/>
                        </a:rPr>
                        <a:t>80.00%</a:t>
                      </a:r>
                      <a:endParaRPr lang="en-US" sz="2400">
                        <a:effectLst/>
                        <a:latin typeface="Times New Roman" panose="02020603050405020304" pitchFamily="18" charset="0"/>
                        <a:ea typeface="Times New Roman" panose="02020603050405020304" pitchFamily="18" charset="0"/>
                      </a:endParaRPr>
                    </a:p>
                  </a:txBody>
                  <a:tcPr marL="64770" marR="64770" marT="0" marB="0"/>
                </a:tc>
                <a:extLst>
                  <a:ext uri="{0D108BD9-81ED-4DB2-BD59-A6C34878D82A}">
                    <a16:rowId xmlns:a16="http://schemas.microsoft.com/office/drawing/2014/main" val="2743137111"/>
                  </a:ext>
                </a:extLst>
              </a:tr>
              <a:tr h="365760">
                <a:tc>
                  <a:txBody>
                    <a:bodyPr/>
                    <a:lstStyle/>
                    <a:p>
                      <a:pPr marL="0" marR="0" algn="just">
                        <a:spcBef>
                          <a:spcPts val="0"/>
                        </a:spcBef>
                        <a:spcAft>
                          <a:spcPts val="0"/>
                        </a:spcAft>
                      </a:pPr>
                      <a:r>
                        <a:rPr lang="en-US" sz="2400" dirty="0">
                          <a:effectLst/>
                        </a:rPr>
                        <a:t>Baseline 3: DFR</a:t>
                      </a:r>
                      <a:endParaRPr lang="en-US" sz="2400" dirty="0">
                        <a:effectLst/>
                        <a:latin typeface="Times New Roman" panose="02020603050405020304" pitchFamily="18" charset="0"/>
                        <a:ea typeface="Times New Roman" panose="02020603050405020304" pitchFamily="18" charset="0"/>
                      </a:endParaRPr>
                    </a:p>
                  </a:txBody>
                  <a:tcPr marL="64770" marR="64770" marT="0" marB="0">
                    <a:solidFill>
                      <a:schemeClr val="accent2"/>
                    </a:solidFill>
                  </a:tcPr>
                </a:tc>
                <a:tc>
                  <a:txBody>
                    <a:bodyPr/>
                    <a:lstStyle/>
                    <a:p>
                      <a:pPr marL="0" marR="0" algn="just">
                        <a:spcBef>
                          <a:spcPts val="0"/>
                        </a:spcBef>
                        <a:spcAft>
                          <a:spcPts val="0"/>
                        </a:spcAft>
                      </a:pPr>
                      <a:r>
                        <a:rPr lang="en-US" sz="2400" dirty="0">
                          <a:effectLst/>
                        </a:rPr>
                        <a:t>46.22%</a:t>
                      </a:r>
                      <a:endParaRPr lang="en-US" sz="2400" dirty="0">
                        <a:effectLst/>
                        <a:latin typeface="Times New Roman" panose="02020603050405020304" pitchFamily="18" charset="0"/>
                        <a:ea typeface="Times New Roman" panose="02020603050405020304" pitchFamily="18" charset="0"/>
                      </a:endParaRPr>
                    </a:p>
                  </a:txBody>
                  <a:tcPr marL="64770" marR="64770" marT="0" marB="0"/>
                </a:tc>
                <a:tc>
                  <a:txBody>
                    <a:bodyPr/>
                    <a:lstStyle/>
                    <a:p>
                      <a:pPr marL="0" marR="0" algn="just">
                        <a:spcBef>
                          <a:spcPts val="0"/>
                        </a:spcBef>
                        <a:spcAft>
                          <a:spcPts val="0"/>
                        </a:spcAft>
                      </a:pPr>
                      <a:r>
                        <a:rPr lang="en-US" sz="2400">
                          <a:effectLst/>
                        </a:rPr>
                        <a:t>59.35%</a:t>
                      </a:r>
                      <a:endParaRPr lang="en-US" sz="2400">
                        <a:effectLst/>
                        <a:latin typeface="Times New Roman" panose="02020603050405020304" pitchFamily="18" charset="0"/>
                        <a:ea typeface="Times New Roman" panose="02020603050405020304" pitchFamily="18" charset="0"/>
                      </a:endParaRPr>
                    </a:p>
                  </a:txBody>
                  <a:tcPr marL="64770" marR="64770" marT="0" marB="0"/>
                </a:tc>
                <a:tc>
                  <a:txBody>
                    <a:bodyPr/>
                    <a:lstStyle/>
                    <a:p>
                      <a:pPr marL="0" marR="0" algn="just">
                        <a:spcBef>
                          <a:spcPts val="0"/>
                        </a:spcBef>
                        <a:spcAft>
                          <a:spcPts val="0"/>
                        </a:spcAft>
                      </a:pPr>
                      <a:r>
                        <a:rPr lang="en-US" sz="2400">
                          <a:effectLst/>
                        </a:rPr>
                        <a:t>70.00%</a:t>
                      </a:r>
                      <a:endParaRPr lang="en-US" sz="2400">
                        <a:effectLst/>
                        <a:latin typeface="Times New Roman" panose="02020603050405020304" pitchFamily="18" charset="0"/>
                        <a:ea typeface="Times New Roman" panose="02020603050405020304" pitchFamily="18" charset="0"/>
                      </a:endParaRPr>
                    </a:p>
                  </a:txBody>
                  <a:tcPr marL="64770" marR="64770" marT="0" marB="0"/>
                </a:tc>
                <a:extLst>
                  <a:ext uri="{0D108BD9-81ED-4DB2-BD59-A6C34878D82A}">
                    <a16:rowId xmlns:a16="http://schemas.microsoft.com/office/drawing/2014/main" val="218171463"/>
                  </a:ext>
                </a:extLst>
              </a:tr>
              <a:tr h="365760">
                <a:tc>
                  <a:txBody>
                    <a:bodyPr/>
                    <a:lstStyle/>
                    <a:p>
                      <a:pPr marL="0" marR="0" algn="just">
                        <a:spcBef>
                          <a:spcPts val="0"/>
                        </a:spcBef>
                        <a:spcAft>
                          <a:spcPts val="0"/>
                        </a:spcAft>
                      </a:pPr>
                      <a:r>
                        <a:rPr lang="en-US" sz="2400">
                          <a:effectLst/>
                        </a:rPr>
                        <a:t>MERCuRY: Case 1 (a)</a:t>
                      </a:r>
                      <a:endParaRPr lang="en-US" sz="2400">
                        <a:effectLst/>
                        <a:latin typeface="Times New Roman" panose="02020603050405020304" pitchFamily="18" charset="0"/>
                        <a:ea typeface="Times New Roman" panose="02020603050405020304" pitchFamily="18" charset="0"/>
                      </a:endParaRPr>
                    </a:p>
                  </a:txBody>
                  <a:tcPr marL="64770" marR="64770" marT="0" marB="0"/>
                </a:tc>
                <a:tc>
                  <a:txBody>
                    <a:bodyPr/>
                    <a:lstStyle/>
                    <a:p>
                      <a:pPr marL="0" marR="0" algn="just">
                        <a:spcBef>
                          <a:spcPts val="0"/>
                        </a:spcBef>
                        <a:spcAft>
                          <a:spcPts val="0"/>
                        </a:spcAft>
                      </a:pPr>
                      <a:r>
                        <a:rPr lang="en-US" sz="2400">
                          <a:effectLst/>
                        </a:rPr>
                        <a:t>58.59%</a:t>
                      </a:r>
                      <a:endParaRPr lang="en-US" sz="2400">
                        <a:effectLst/>
                        <a:latin typeface="Times New Roman" panose="02020603050405020304" pitchFamily="18" charset="0"/>
                        <a:ea typeface="Times New Roman" panose="02020603050405020304" pitchFamily="18" charset="0"/>
                      </a:endParaRPr>
                    </a:p>
                  </a:txBody>
                  <a:tcPr marL="64770" marR="64770" marT="0" marB="0"/>
                </a:tc>
                <a:tc>
                  <a:txBody>
                    <a:bodyPr/>
                    <a:lstStyle/>
                    <a:p>
                      <a:pPr marL="0" marR="0" algn="just">
                        <a:spcBef>
                          <a:spcPts val="0"/>
                        </a:spcBef>
                        <a:spcAft>
                          <a:spcPts val="0"/>
                        </a:spcAft>
                      </a:pPr>
                      <a:r>
                        <a:rPr lang="en-US" sz="2400">
                          <a:effectLst/>
                        </a:rPr>
                        <a:t>72.14%</a:t>
                      </a:r>
                      <a:endParaRPr lang="en-US" sz="2400">
                        <a:effectLst/>
                        <a:latin typeface="Times New Roman" panose="02020603050405020304" pitchFamily="18" charset="0"/>
                        <a:ea typeface="Times New Roman" panose="02020603050405020304" pitchFamily="18" charset="0"/>
                      </a:endParaRPr>
                    </a:p>
                  </a:txBody>
                  <a:tcPr marL="64770" marR="64770" marT="0" marB="0"/>
                </a:tc>
                <a:tc>
                  <a:txBody>
                    <a:bodyPr/>
                    <a:lstStyle/>
                    <a:p>
                      <a:pPr marL="0" marR="0" algn="just">
                        <a:spcBef>
                          <a:spcPts val="0"/>
                        </a:spcBef>
                        <a:spcAft>
                          <a:spcPts val="0"/>
                        </a:spcAft>
                      </a:pPr>
                      <a:r>
                        <a:rPr lang="en-US" sz="2400">
                          <a:effectLst/>
                        </a:rPr>
                        <a:t>90.00%</a:t>
                      </a:r>
                      <a:endParaRPr lang="en-US" sz="2400">
                        <a:effectLst/>
                        <a:latin typeface="Times New Roman" panose="02020603050405020304" pitchFamily="18" charset="0"/>
                        <a:ea typeface="Times New Roman" panose="02020603050405020304" pitchFamily="18" charset="0"/>
                      </a:endParaRPr>
                    </a:p>
                  </a:txBody>
                  <a:tcPr marL="64770" marR="64770" marT="0" marB="0"/>
                </a:tc>
                <a:extLst>
                  <a:ext uri="{0D108BD9-81ED-4DB2-BD59-A6C34878D82A}">
                    <a16:rowId xmlns:a16="http://schemas.microsoft.com/office/drawing/2014/main" val="2031372446"/>
                  </a:ext>
                </a:extLst>
              </a:tr>
              <a:tr h="365760">
                <a:tc>
                  <a:txBody>
                    <a:bodyPr/>
                    <a:lstStyle/>
                    <a:p>
                      <a:pPr marL="0" marR="0" algn="just">
                        <a:spcBef>
                          <a:spcPts val="0"/>
                        </a:spcBef>
                        <a:spcAft>
                          <a:spcPts val="0"/>
                        </a:spcAft>
                      </a:pPr>
                      <a:r>
                        <a:rPr lang="en-US" sz="2400">
                          <a:effectLst/>
                        </a:rPr>
                        <a:t>MERCuRY: Case 1 (b)</a:t>
                      </a:r>
                      <a:endParaRPr lang="en-US" sz="2400">
                        <a:effectLst/>
                        <a:latin typeface="Times New Roman" panose="02020603050405020304" pitchFamily="18" charset="0"/>
                        <a:ea typeface="Times New Roman" panose="02020603050405020304" pitchFamily="18" charset="0"/>
                      </a:endParaRPr>
                    </a:p>
                  </a:txBody>
                  <a:tcPr marL="64770" marR="64770" marT="0" marB="0"/>
                </a:tc>
                <a:tc>
                  <a:txBody>
                    <a:bodyPr/>
                    <a:lstStyle/>
                    <a:p>
                      <a:pPr marL="0" marR="0" algn="just">
                        <a:spcBef>
                          <a:spcPts val="0"/>
                        </a:spcBef>
                        <a:spcAft>
                          <a:spcPts val="0"/>
                        </a:spcAft>
                      </a:pPr>
                      <a:r>
                        <a:rPr lang="en-US" sz="2400">
                          <a:effectLst/>
                        </a:rPr>
                        <a:t>57.95%</a:t>
                      </a:r>
                      <a:endParaRPr lang="en-US" sz="2400">
                        <a:effectLst/>
                        <a:latin typeface="Times New Roman" panose="02020603050405020304" pitchFamily="18" charset="0"/>
                        <a:ea typeface="Times New Roman" panose="02020603050405020304" pitchFamily="18" charset="0"/>
                      </a:endParaRPr>
                    </a:p>
                  </a:txBody>
                  <a:tcPr marL="64770" marR="64770" marT="0" marB="0"/>
                </a:tc>
                <a:tc>
                  <a:txBody>
                    <a:bodyPr/>
                    <a:lstStyle/>
                    <a:p>
                      <a:pPr marL="0" marR="0" algn="just">
                        <a:spcBef>
                          <a:spcPts val="0"/>
                        </a:spcBef>
                        <a:spcAft>
                          <a:spcPts val="0"/>
                        </a:spcAft>
                      </a:pPr>
                      <a:r>
                        <a:rPr lang="en-US" sz="2400">
                          <a:effectLst/>
                        </a:rPr>
                        <a:t>70.34%</a:t>
                      </a:r>
                      <a:endParaRPr lang="en-US" sz="2400">
                        <a:effectLst/>
                        <a:latin typeface="Times New Roman" panose="02020603050405020304" pitchFamily="18" charset="0"/>
                        <a:ea typeface="Times New Roman" panose="02020603050405020304" pitchFamily="18" charset="0"/>
                      </a:endParaRPr>
                    </a:p>
                  </a:txBody>
                  <a:tcPr marL="64770" marR="64770" marT="0" marB="0"/>
                </a:tc>
                <a:tc>
                  <a:txBody>
                    <a:bodyPr/>
                    <a:lstStyle/>
                    <a:p>
                      <a:pPr marL="0" marR="0" algn="just">
                        <a:spcBef>
                          <a:spcPts val="0"/>
                        </a:spcBef>
                        <a:spcAft>
                          <a:spcPts val="0"/>
                        </a:spcAft>
                      </a:pPr>
                      <a:r>
                        <a:rPr lang="en-US" sz="2400">
                          <a:effectLst/>
                        </a:rPr>
                        <a:t>90.00%</a:t>
                      </a:r>
                      <a:endParaRPr lang="en-US" sz="2400">
                        <a:effectLst/>
                        <a:latin typeface="Times New Roman" panose="02020603050405020304" pitchFamily="18" charset="0"/>
                        <a:ea typeface="Times New Roman" panose="02020603050405020304" pitchFamily="18" charset="0"/>
                      </a:endParaRPr>
                    </a:p>
                  </a:txBody>
                  <a:tcPr marL="64770" marR="64770" marT="0" marB="0"/>
                </a:tc>
                <a:extLst>
                  <a:ext uri="{0D108BD9-81ED-4DB2-BD59-A6C34878D82A}">
                    <a16:rowId xmlns:a16="http://schemas.microsoft.com/office/drawing/2014/main" val="515762777"/>
                  </a:ext>
                </a:extLst>
              </a:tr>
              <a:tr h="365760">
                <a:tc>
                  <a:txBody>
                    <a:bodyPr/>
                    <a:lstStyle/>
                    <a:p>
                      <a:pPr marL="0" marR="0" algn="just">
                        <a:spcBef>
                          <a:spcPts val="0"/>
                        </a:spcBef>
                        <a:spcAft>
                          <a:spcPts val="0"/>
                        </a:spcAft>
                      </a:pPr>
                      <a:r>
                        <a:rPr lang="en-US" sz="2400">
                          <a:effectLst/>
                        </a:rPr>
                        <a:t>MERCuRY: Case 2 (a)</a:t>
                      </a:r>
                      <a:endParaRPr lang="en-US" sz="2400">
                        <a:effectLst/>
                        <a:latin typeface="Times New Roman" panose="02020603050405020304" pitchFamily="18" charset="0"/>
                        <a:ea typeface="Times New Roman" panose="02020603050405020304" pitchFamily="18" charset="0"/>
                      </a:endParaRPr>
                    </a:p>
                  </a:txBody>
                  <a:tcPr marL="64770" marR="64770" marT="0" marB="0">
                    <a:solidFill>
                      <a:schemeClr val="accent6"/>
                    </a:solidFill>
                  </a:tcPr>
                </a:tc>
                <a:tc>
                  <a:txBody>
                    <a:bodyPr/>
                    <a:lstStyle/>
                    <a:p>
                      <a:pPr marL="0" marR="0" algn="just">
                        <a:spcBef>
                          <a:spcPts val="0"/>
                        </a:spcBef>
                        <a:spcAft>
                          <a:spcPts val="0"/>
                        </a:spcAft>
                      </a:pPr>
                      <a:r>
                        <a:rPr lang="en-US" sz="2400" dirty="0">
                          <a:effectLst/>
                        </a:rPr>
                        <a:t>70.43%</a:t>
                      </a:r>
                      <a:endParaRPr lang="en-US" sz="2400" dirty="0">
                        <a:effectLst/>
                        <a:latin typeface="Times New Roman" panose="02020603050405020304" pitchFamily="18" charset="0"/>
                        <a:ea typeface="Times New Roman" panose="02020603050405020304" pitchFamily="18" charset="0"/>
                      </a:endParaRPr>
                    </a:p>
                  </a:txBody>
                  <a:tcPr marL="64770" marR="64770" marT="0" marB="0">
                    <a:solidFill>
                      <a:schemeClr val="accent6">
                        <a:lumMod val="40000"/>
                        <a:lumOff val="60000"/>
                      </a:schemeClr>
                    </a:solidFill>
                  </a:tcPr>
                </a:tc>
                <a:tc>
                  <a:txBody>
                    <a:bodyPr/>
                    <a:lstStyle/>
                    <a:p>
                      <a:pPr marL="0" marR="0" algn="just">
                        <a:spcBef>
                          <a:spcPts val="0"/>
                        </a:spcBef>
                        <a:spcAft>
                          <a:spcPts val="0"/>
                        </a:spcAft>
                      </a:pPr>
                      <a:r>
                        <a:rPr lang="en-US" sz="2400" dirty="0">
                          <a:effectLst/>
                        </a:rPr>
                        <a:t>84.62%</a:t>
                      </a:r>
                      <a:endParaRPr lang="en-US" sz="2400" dirty="0">
                        <a:effectLst/>
                        <a:latin typeface="Times New Roman" panose="02020603050405020304" pitchFamily="18" charset="0"/>
                        <a:ea typeface="Times New Roman" panose="02020603050405020304" pitchFamily="18" charset="0"/>
                      </a:endParaRPr>
                    </a:p>
                  </a:txBody>
                  <a:tcPr marL="64770" marR="64770" marT="0" marB="0">
                    <a:solidFill>
                      <a:schemeClr val="accent6">
                        <a:lumMod val="40000"/>
                        <a:lumOff val="60000"/>
                      </a:schemeClr>
                    </a:solidFill>
                  </a:tcPr>
                </a:tc>
                <a:tc>
                  <a:txBody>
                    <a:bodyPr/>
                    <a:lstStyle/>
                    <a:p>
                      <a:pPr marL="0" marR="0" algn="just">
                        <a:spcBef>
                          <a:spcPts val="0"/>
                        </a:spcBef>
                        <a:spcAft>
                          <a:spcPts val="0"/>
                        </a:spcAft>
                      </a:pPr>
                      <a:r>
                        <a:rPr lang="en-US" sz="2400" dirty="0">
                          <a:effectLst/>
                        </a:rPr>
                        <a:t>100.00%</a:t>
                      </a:r>
                      <a:endParaRPr lang="en-US" sz="2400" dirty="0">
                        <a:effectLst/>
                        <a:latin typeface="Times New Roman" panose="02020603050405020304" pitchFamily="18" charset="0"/>
                        <a:ea typeface="Times New Roman" panose="02020603050405020304" pitchFamily="18" charset="0"/>
                      </a:endParaRPr>
                    </a:p>
                  </a:txBody>
                  <a:tcPr marL="64770" marR="64770" marT="0" marB="0">
                    <a:solidFill>
                      <a:schemeClr val="accent6">
                        <a:lumMod val="40000"/>
                        <a:lumOff val="60000"/>
                      </a:schemeClr>
                    </a:solidFill>
                  </a:tcPr>
                </a:tc>
                <a:extLst>
                  <a:ext uri="{0D108BD9-81ED-4DB2-BD59-A6C34878D82A}">
                    <a16:rowId xmlns:a16="http://schemas.microsoft.com/office/drawing/2014/main" val="3738158073"/>
                  </a:ext>
                </a:extLst>
              </a:tr>
              <a:tr h="365760">
                <a:tc>
                  <a:txBody>
                    <a:bodyPr/>
                    <a:lstStyle/>
                    <a:p>
                      <a:pPr marL="0" marR="0" algn="just">
                        <a:spcBef>
                          <a:spcPts val="0"/>
                        </a:spcBef>
                        <a:spcAft>
                          <a:spcPts val="0"/>
                        </a:spcAft>
                      </a:pPr>
                      <a:r>
                        <a:rPr lang="en-US" sz="2400">
                          <a:effectLst/>
                        </a:rPr>
                        <a:t>MERCuRY: Case 2 (b)</a:t>
                      </a:r>
                      <a:endParaRPr lang="en-US" sz="2400">
                        <a:effectLst/>
                        <a:latin typeface="Times New Roman" panose="02020603050405020304" pitchFamily="18" charset="0"/>
                        <a:ea typeface="Times New Roman" panose="02020603050405020304" pitchFamily="18" charset="0"/>
                      </a:endParaRPr>
                    </a:p>
                  </a:txBody>
                  <a:tcPr marL="64770" marR="64770" marT="0" marB="0"/>
                </a:tc>
                <a:tc>
                  <a:txBody>
                    <a:bodyPr/>
                    <a:lstStyle/>
                    <a:p>
                      <a:pPr marL="0" marR="0" algn="just">
                        <a:spcBef>
                          <a:spcPts val="0"/>
                        </a:spcBef>
                        <a:spcAft>
                          <a:spcPts val="0"/>
                        </a:spcAft>
                      </a:pPr>
                      <a:r>
                        <a:rPr lang="en-US" sz="2400">
                          <a:effectLst/>
                        </a:rPr>
                        <a:t>69.87%</a:t>
                      </a:r>
                      <a:endParaRPr lang="en-US" sz="2400">
                        <a:effectLst/>
                        <a:latin typeface="Times New Roman" panose="02020603050405020304" pitchFamily="18" charset="0"/>
                        <a:ea typeface="Times New Roman" panose="02020603050405020304" pitchFamily="18" charset="0"/>
                      </a:endParaRPr>
                    </a:p>
                  </a:txBody>
                  <a:tcPr marL="64770" marR="64770" marT="0" marB="0"/>
                </a:tc>
                <a:tc>
                  <a:txBody>
                    <a:bodyPr/>
                    <a:lstStyle/>
                    <a:p>
                      <a:pPr marL="0" marR="0" algn="just">
                        <a:spcBef>
                          <a:spcPts val="0"/>
                        </a:spcBef>
                        <a:spcAft>
                          <a:spcPts val="0"/>
                        </a:spcAft>
                      </a:pPr>
                      <a:r>
                        <a:rPr lang="en-US" sz="2400">
                          <a:effectLst/>
                        </a:rPr>
                        <a:t>83.21%</a:t>
                      </a:r>
                      <a:endParaRPr lang="en-US" sz="2400">
                        <a:effectLst/>
                        <a:latin typeface="Times New Roman" panose="02020603050405020304" pitchFamily="18" charset="0"/>
                        <a:ea typeface="Times New Roman" panose="02020603050405020304" pitchFamily="18" charset="0"/>
                      </a:endParaRPr>
                    </a:p>
                  </a:txBody>
                  <a:tcPr marL="64770" marR="64770" marT="0" marB="0"/>
                </a:tc>
                <a:tc>
                  <a:txBody>
                    <a:bodyPr/>
                    <a:lstStyle/>
                    <a:p>
                      <a:pPr marL="0" marR="0" algn="just">
                        <a:spcBef>
                          <a:spcPts val="0"/>
                        </a:spcBef>
                        <a:spcAft>
                          <a:spcPts val="0"/>
                        </a:spcAft>
                      </a:pPr>
                      <a:r>
                        <a:rPr lang="en-US" sz="2400" dirty="0">
                          <a:effectLst/>
                        </a:rPr>
                        <a:t>100.00%</a:t>
                      </a:r>
                      <a:endParaRPr lang="en-US" sz="2400" dirty="0">
                        <a:effectLst/>
                        <a:latin typeface="Times New Roman" panose="02020603050405020304" pitchFamily="18" charset="0"/>
                        <a:ea typeface="Times New Roman" panose="02020603050405020304" pitchFamily="18" charset="0"/>
                      </a:endParaRPr>
                    </a:p>
                  </a:txBody>
                  <a:tcPr marL="64770" marR="64770" marT="0" marB="0"/>
                </a:tc>
                <a:extLst>
                  <a:ext uri="{0D108BD9-81ED-4DB2-BD59-A6C34878D82A}">
                    <a16:rowId xmlns:a16="http://schemas.microsoft.com/office/drawing/2014/main" val="1428808898"/>
                  </a:ext>
                </a:extLst>
              </a:tr>
            </a:tbl>
          </a:graphicData>
        </a:graphic>
      </p:graphicFrame>
      <p:sp>
        <p:nvSpPr>
          <p:cNvPr id="7" name="Content Placeholder 2"/>
          <p:cNvSpPr txBox="1">
            <a:spLocks/>
          </p:cNvSpPr>
          <p:nvPr/>
        </p:nvSpPr>
        <p:spPr>
          <a:xfrm>
            <a:off x="83820" y="4613541"/>
            <a:ext cx="10515600" cy="641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(a)</a:t>
            </a:r>
            <a:r>
              <a:rPr lang="en-US" sz="2000" dirty="0">
                <a:solidFill>
                  <a:schemeClr val="tx2"/>
                </a:solidFill>
              </a:rPr>
              <a:t> With medical concept dictionary	</a:t>
            </a:r>
            <a:r>
              <a:rPr lang="en-US" sz="2000" b="1" dirty="0"/>
              <a:t>(b)</a:t>
            </a:r>
            <a:r>
              <a:rPr lang="en-US" sz="2000" dirty="0">
                <a:solidFill>
                  <a:schemeClr val="tx2"/>
                </a:solidFill>
              </a:rPr>
              <a:t> Without medical concept dictionary</a:t>
            </a:r>
          </a:p>
        </p:txBody>
      </p:sp>
    </p:spTree>
    <p:extLst>
      <p:ext uri="{BB962C8B-B14F-4D97-AF65-F5344CB8AC3E}">
        <p14:creationId xmlns:p14="http://schemas.microsoft.com/office/powerpoint/2010/main" val="104576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1"/>
          <p:cNvSpPr>
            <a:spLocks noGrp="1"/>
          </p:cNvSpPr>
          <p:nvPr>
            <p:ph type="sldNum" sz="quarter" idx="4294967295"/>
          </p:nvPr>
        </p:nvSpPr>
        <p:spPr bwMode="auto">
          <a:xfrm>
            <a:off x="7010400"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D37392-7B1F-1D4A-896F-98C111D98C4B}" type="slidenum">
              <a:rPr lang="en-US" sz="1200">
                <a:solidFill>
                  <a:srgbClr val="898989"/>
                </a:solidFill>
              </a:rPr>
              <a:pPr eaLnBrk="1" hangingPunct="1"/>
              <a:t>31</a:t>
            </a:fld>
            <a:endParaRPr lang="en-US" sz="1200">
              <a:solidFill>
                <a:srgbClr val="898989"/>
              </a:solidFill>
            </a:endParaRPr>
          </a:p>
        </p:txBody>
      </p:sp>
      <p:sp>
        <p:nvSpPr>
          <p:cNvPr id="3" name="Text Box 3"/>
          <p:cNvSpPr txBox="1">
            <a:spLocks noChangeArrowheads="1"/>
          </p:cNvSpPr>
          <p:nvPr/>
        </p:nvSpPr>
        <p:spPr bwMode="auto">
          <a:xfrm>
            <a:off x="222250" y="754697"/>
            <a:ext cx="8667750" cy="5738177"/>
          </a:xfrm>
          <a:prstGeom prst="rect">
            <a:avLst/>
          </a:prstGeom>
          <a:noFill/>
          <a:ln w="9525">
            <a:noFill/>
            <a:miter lim="800000"/>
            <a:headEnd/>
            <a:tailEnd/>
          </a:ln>
          <a:effectLst/>
        </p:spPr>
        <p:txBody>
          <a:bodyPr lIns="0" tIns="0" rIns="0" bIns="0"/>
          <a:lstStyle/>
          <a:p>
            <a:pPr algn="l" fontAlgn="auto">
              <a:spcBef>
                <a:spcPts val="0"/>
              </a:spcBef>
              <a:spcAft>
                <a:spcPts val="1200"/>
              </a:spcAft>
              <a:tabLst>
                <a:tab pos="3376613" algn="r"/>
              </a:tabLst>
              <a:defRPr/>
            </a:pPr>
            <a:r>
              <a:rPr lang="en-US" sz="1800" b="1" dirty="0">
                <a:solidFill>
                  <a:srgbClr val="E10000"/>
                </a:solidFill>
                <a:latin typeface="Arial"/>
                <a:cs typeface="Arial"/>
              </a:rPr>
              <a:t>Deep </a:t>
            </a:r>
            <a:r>
              <a:rPr lang="en-US" b="1" dirty="0">
                <a:solidFill>
                  <a:srgbClr val="E10000"/>
                </a:solidFill>
                <a:latin typeface="Arial"/>
                <a:cs typeface="Arial"/>
              </a:rPr>
              <a:t>Neural Learning for </a:t>
            </a:r>
            <a:r>
              <a:rPr lang="en-US" sz="1800" b="1" dirty="0">
                <a:solidFill>
                  <a:srgbClr val="E10000"/>
                </a:solidFill>
                <a:latin typeface="Arial"/>
                <a:cs typeface="Arial"/>
              </a:rPr>
              <a:t>Big Data Can Be Transformative:</a:t>
            </a:r>
          </a:p>
          <a:p>
            <a:pPr marL="285750" indent="-285750" algn="l" fontAlgn="auto">
              <a:spcBef>
                <a:spcPts val="0"/>
              </a:spcBef>
              <a:spcAft>
                <a:spcPts val="1200"/>
              </a:spcAft>
              <a:buFont typeface="Arial" charset="0"/>
              <a:buChar char="•"/>
              <a:tabLst>
                <a:tab pos="3376613" algn="r"/>
              </a:tabLst>
              <a:defRPr/>
            </a:pPr>
            <a:r>
              <a:rPr lang="en-US" sz="1800" b="1" dirty="0">
                <a:solidFill>
                  <a:prstClr val="black"/>
                </a:solidFill>
                <a:latin typeface="Arial"/>
                <a:cs typeface="Arial"/>
              </a:rPr>
              <a:t>Active Learning can take advantage of the modern, successful deep learning new approaches, if adequate sampling mechanisms are considered. </a:t>
            </a:r>
          </a:p>
          <a:p>
            <a:pPr marL="285750" indent="-285750" algn="l" fontAlgn="auto">
              <a:spcBef>
                <a:spcPts val="0"/>
              </a:spcBef>
              <a:spcAft>
                <a:spcPts val="1200"/>
              </a:spcAft>
              <a:buFont typeface="Arial" charset="0"/>
              <a:buChar char="•"/>
              <a:tabLst>
                <a:tab pos="3376613" algn="r"/>
              </a:tabLst>
              <a:defRPr/>
            </a:pPr>
            <a:r>
              <a:rPr lang="en-US" b="1" dirty="0">
                <a:solidFill>
                  <a:prstClr val="black"/>
                </a:solidFill>
                <a:latin typeface="Arial"/>
                <a:cs typeface="Arial"/>
              </a:rPr>
              <a:t>Neural Learning enables a large number of annotation tasks to be performed jointly, and thus provides rich semantic information that is captured in a global manner, across vast clinical resources. </a:t>
            </a:r>
          </a:p>
          <a:p>
            <a:pPr marL="285750" indent="-285750" algn="l" fontAlgn="auto">
              <a:spcBef>
                <a:spcPts val="0"/>
              </a:spcBef>
              <a:spcAft>
                <a:spcPts val="1200"/>
              </a:spcAft>
              <a:buFont typeface="Arial" charset="0"/>
              <a:buChar char="•"/>
              <a:tabLst>
                <a:tab pos="3376613" algn="r"/>
              </a:tabLst>
              <a:defRPr/>
            </a:pPr>
            <a:r>
              <a:rPr lang="en-US" sz="1800" b="1" dirty="0">
                <a:solidFill>
                  <a:srgbClr val="E10000"/>
                </a:solidFill>
                <a:latin typeface="Arial"/>
                <a:cs typeface="Arial"/>
              </a:rPr>
              <a:t>Deep Learning Can Play An Important Role:</a:t>
            </a:r>
          </a:p>
          <a:p>
            <a:pPr marL="285750" indent="-285750" algn="l" fontAlgn="auto">
              <a:spcBef>
                <a:spcPts val="0"/>
              </a:spcBef>
              <a:spcAft>
                <a:spcPts val="1200"/>
              </a:spcAft>
              <a:buFont typeface="Arial" charset="0"/>
              <a:buChar char="•"/>
              <a:tabLst>
                <a:tab pos="3376613" algn="r"/>
              </a:tabLst>
              <a:defRPr/>
            </a:pPr>
            <a:r>
              <a:rPr lang="en-US" sz="1800" b="1" dirty="0">
                <a:solidFill>
                  <a:prstClr val="black"/>
                </a:solidFill>
                <a:latin typeface="Arial"/>
                <a:cs typeface="Arial"/>
              </a:rPr>
              <a:t>Data wrangling is critical because there is a lack of adequately annotated data, and many applications will not support the development of annotated big data resources.</a:t>
            </a:r>
          </a:p>
          <a:p>
            <a:pPr marL="285750" indent="-285750" algn="l" fontAlgn="auto">
              <a:spcBef>
                <a:spcPts val="0"/>
              </a:spcBef>
              <a:spcAft>
                <a:spcPts val="1200"/>
              </a:spcAft>
              <a:buFont typeface="Arial" charset="0"/>
              <a:buChar char="•"/>
              <a:tabLst>
                <a:tab pos="3376613" algn="r"/>
              </a:tabLst>
              <a:defRPr/>
            </a:pPr>
            <a:r>
              <a:rPr lang="en-US" b="1" dirty="0">
                <a:solidFill>
                  <a:prstClr val="black"/>
                </a:solidFill>
                <a:latin typeface="Arial"/>
                <a:cs typeface="Arial"/>
              </a:rPr>
              <a:t>Searching these newly annotated data will also have to consider all the modalities in which clinical information is organized. Thus multi-modal indexes that are produced by novel deep learning representations are essential.</a:t>
            </a:r>
          </a:p>
          <a:p>
            <a:pPr marL="285750" indent="-285750" algn="l" fontAlgn="auto">
              <a:spcBef>
                <a:spcPts val="0"/>
              </a:spcBef>
              <a:spcAft>
                <a:spcPts val="1200"/>
              </a:spcAft>
              <a:buFont typeface="Arial" charset="0"/>
              <a:buChar char="•"/>
              <a:tabLst>
                <a:tab pos="3376613" algn="r"/>
              </a:tabLst>
              <a:defRPr/>
            </a:pPr>
            <a:r>
              <a:rPr lang="en-US" b="1" dirty="0">
                <a:solidFill>
                  <a:prstClr val="black"/>
                </a:solidFill>
                <a:latin typeface="Arial"/>
                <a:cs typeface="Arial"/>
              </a:rPr>
              <a:t>Annotations produced with deep neural learning in vast clinical data will enable the generation of probabilistic representations of medical knowledge, giving a new impetus to probabilistic medical inference. </a:t>
            </a:r>
            <a:endParaRPr lang="en-US" sz="1800" b="1" dirty="0">
              <a:solidFill>
                <a:prstClr val="black"/>
              </a:solidFill>
              <a:latin typeface="Arial"/>
              <a:cs typeface="Arial"/>
            </a:endParaRPr>
          </a:p>
        </p:txBody>
      </p:sp>
      <p:sp>
        <p:nvSpPr>
          <p:cNvPr id="10"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defTabSz="457200" eaLnBrk="1" fontAlgn="auto" hangingPunct="1">
              <a:spcAft>
                <a:spcPts val="0"/>
              </a:spcAft>
            </a:pPr>
            <a:r>
              <a:rPr lang="en-US" dirty="0">
                <a:solidFill>
                  <a:prstClr val="black"/>
                </a:solidFill>
              </a:rPr>
              <a:t>Summary</a:t>
            </a:r>
          </a:p>
        </p:txBody>
      </p:sp>
    </p:spTree>
    <p:extLst>
      <p:ext uri="{BB962C8B-B14F-4D97-AF65-F5344CB8AC3E}">
        <p14:creationId xmlns:p14="http://schemas.microsoft.com/office/powerpoint/2010/main" val="428540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1"/>
          <p:cNvSpPr>
            <a:spLocks noGrp="1"/>
          </p:cNvSpPr>
          <p:nvPr>
            <p:ph type="sldNum" sz="quarter" idx="4294967295"/>
          </p:nvPr>
        </p:nvSpPr>
        <p:spPr bwMode="auto">
          <a:xfrm>
            <a:off x="7010400"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D37392-7B1F-1D4A-896F-98C111D98C4B}" type="slidenum">
              <a:rPr lang="en-US" sz="1200">
                <a:solidFill>
                  <a:srgbClr val="898989"/>
                </a:solidFill>
              </a:rPr>
              <a:pPr eaLnBrk="1" hangingPunct="1"/>
              <a:t>32</a:t>
            </a:fld>
            <a:endParaRPr lang="en-US" sz="1200">
              <a:solidFill>
                <a:srgbClr val="898989"/>
              </a:solidFill>
            </a:endParaRPr>
          </a:p>
        </p:txBody>
      </p:sp>
      <p:sp>
        <p:nvSpPr>
          <p:cNvPr id="3" name="Text Box 3"/>
          <p:cNvSpPr txBox="1">
            <a:spLocks noChangeArrowheads="1"/>
          </p:cNvSpPr>
          <p:nvPr/>
        </p:nvSpPr>
        <p:spPr bwMode="auto">
          <a:xfrm>
            <a:off x="222250" y="754697"/>
            <a:ext cx="8667750" cy="5738177"/>
          </a:xfrm>
          <a:prstGeom prst="rect">
            <a:avLst/>
          </a:prstGeom>
          <a:noFill/>
          <a:ln w="9525">
            <a:noFill/>
            <a:miter lim="800000"/>
            <a:headEnd/>
            <a:tailEnd/>
          </a:ln>
          <a:effectLst/>
        </p:spPr>
        <p:txBody>
          <a:bodyPr lIns="0" tIns="0" rIns="0" bIns="0"/>
          <a:lstStyle/>
          <a:p>
            <a:pPr>
              <a:spcAft>
                <a:spcPts val="600"/>
              </a:spcAft>
              <a:tabLst>
                <a:tab pos="3376613" algn="r"/>
              </a:tabLst>
              <a:defRPr/>
            </a:pPr>
            <a:r>
              <a:rPr lang="en-US" b="1" dirty="0">
                <a:solidFill>
                  <a:srgbClr val="E10000"/>
                </a:solidFill>
                <a:latin typeface="Arial" charset="0"/>
                <a:ea typeface="Arial" charset="0"/>
                <a:cs typeface="Arial" charset="0"/>
              </a:rPr>
              <a:t>Automatic Discovery of EEG Cohorts:</a:t>
            </a:r>
          </a:p>
          <a:p>
            <a:pPr marL="285750" indent="-285750">
              <a:spcAft>
                <a:spcPts val="600"/>
              </a:spcAft>
              <a:buFont typeface="Arial" charset="0"/>
              <a:buChar char="•"/>
              <a:tabLst>
                <a:tab pos="3376613" algn="r"/>
              </a:tabLst>
              <a:defRPr/>
            </a:pPr>
            <a:r>
              <a:rPr lang="en-US" sz="1400" b="1" dirty="0">
                <a:latin typeface="Arial" charset="0"/>
                <a:ea typeface="Arial" charset="0"/>
                <a:cs typeface="Arial" charset="0"/>
              </a:rPr>
              <a:t>Research reported in this poster was supported by  National Human Genome Research Institute of the National Institutes of Health under award number </a:t>
            </a:r>
            <a:r>
              <a:rPr lang="is-IS" sz="1400" b="1" dirty="0">
                <a:latin typeface="Arial" charset="0"/>
                <a:ea typeface="Arial" charset="0"/>
                <a:cs typeface="Arial" charset="0"/>
              </a:rPr>
              <a:t>1U01HG008468.</a:t>
            </a:r>
          </a:p>
          <a:p>
            <a:pPr algn="l" fontAlgn="auto">
              <a:spcBef>
                <a:spcPts val="0"/>
              </a:spcBef>
              <a:spcAft>
                <a:spcPts val="600"/>
              </a:spcAft>
              <a:tabLst>
                <a:tab pos="3376613" algn="r"/>
              </a:tabLst>
              <a:defRPr/>
            </a:pPr>
            <a:r>
              <a:rPr lang="en-US" b="1" dirty="0">
                <a:solidFill>
                  <a:srgbClr val="E10000"/>
                </a:solidFill>
                <a:latin typeface="Arial" charset="0"/>
                <a:ea typeface="Arial" charset="0"/>
                <a:cs typeface="Arial" charset="0"/>
              </a:rPr>
              <a:t>The TUH EEG Corpus:</a:t>
            </a:r>
          </a:p>
          <a:p>
            <a:pPr marL="285750" indent="-285750" algn="l" fontAlgn="auto">
              <a:spcBef>
                <a:spcPts val="0"/>
              </a:spcBef>
              <a:spcAft>
                <a:spcPts val="600"/>
              </a:spcAft>
              <a:buFont typeface="Arial" charset="0"/>
              <a:buChar char="•"/>
              <a:tabLst>
                <a:tab pos="3376613" algn="r"/>
              </a:tabLst>
              <a:defRPr/>
            </a:pPr>
            <a:r>
              <a:rPr lang="en-US" sz="1400" b="1" dirty="0">
                <a:latin typeface="Arial" charset="0"/>
                <a:ea typeface="Arial" charset="0"/>
                <a:cs typeface="Arial" charset="0"/>
              </a:rPr>
              <a:t>The annotations were produced on the Temple University Hospital corpus. </a:t>
            </a:r>
          </a:p>
          <a:p>
            <a:pPr algn="l" fontAlgn="auto">
              <a:spcBef>
                <a:spcPts val="0"/>
              </a:spcBef>
              <a:spcAft>
                <a:spcPts val="600"/>
              </a:spcAft>
              <a:tabLst>
                <a:tab pos="3376613" algn="r"/>
              </a:tabLst>
              <a:defRPr/>
            </a:pPr>
            <a:r>
              <a:rPr lang="en-US" b="1" dirty="0">
                <a:solidFill>
                  <a:srgbClr val="E10000"/>
                </a:solidFill>
                <a:latin typeface="Arial" charset="0"/>
                <a:ea typeface="Arial" charset="0"/>
                <a:cs typeface="Arial" charset="0"/>
              </a:rPr>
              <a:t>Disclaimers:</a:t>
            </a:r>
          </a:p>
          <a:p>
            <a:pPr marL="285750" indent="-285750" algn="l" fontAlgn="auto">
              <a:spcBef>
                <a:spcPts val="0"/>
              </a:spcBef>
              <a:spcAft>
                <a:spcPts val="600"/>
              </a:spcAft>
              <a:buFont typeface="Arial" charset="0"/>
              <a:buChar char="•"/>
              <a:tabLst>
                <a:tab pos="3376613" algn="r"/>
              </a:tabLst>
              <a:defRPr/>
            </a:pPr>
            <a:r>
              <a:rPr lang="en-US" sz="1400" b="1" dirty="0">
                <a:latin typeface="Arial" charset="0"/>
                <a:ea typeface="Arial" charset="0"/>
                <a:cs typeface="Arial" charset="0"/>
              </a:rPr>
              <a:t>Any opinions, findings, and conclusions or recommendations expressed in this material are those of the author(s) and do not necessarily reflect the views of the National Science Foundation.</a:t>
            </a:r>
          </a:p>
          <a:p>
            <a:pPr marL="285750" indent="-285750" algn="l" fontAlgn="auto">
              <a:spcBef>
                <a:spcPts val="0"/>
              </a:spcBef>
              <a:spcAft>
                <a:spcPts val="600"/>
              </a:spcAft>
              <a:buFont typeface="Arial" charset="0"/>
              <a:buChar char="•"/>
              <a:tabLst>
                <a:tab pos="3376613" algn="r"/>
              </a:tabLst>
              <a:defRPr/>
            </a:pPr>
            <a:r>
              <a:rPr lang="en-US" sz="1400" b="1" dirty="0">
                <a:latin typeface="Arial" charset="0"/>
                <a:ea typeface="Arial" charset="0"/>
                <a:cs typeface="Arial" charset="0"/>
              </a:rPr>
              <a:t>The content is solely the responsibility of the authors and does not necessarily represent the official views of the National Institutes of Health. </a:t>
            </a:r>
            <a:endParaRPr lang="en-US" sz="1400" b="1" dirty="0">
              <a:solidFill>
                <a:srgbClr val="E10000"/>
              </a:solidFill>
              <a:latin typeface="Arial" charset="0"/>
              <a:ea typeface="Arial" charset="0"/>
              <a:cs typeface="Arial" charset="0"/>
            </a:endParaRPr>
          </a:p>
        </p:txBody>
      </p:sp>
      <p:sp>
        <p:nvSpPr>
          <p:cNvPr id="10"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defTabSz="457200" eaLnBrk="1" fontAlgn="auto" hangingPunct="1">
              <a:spcAft>
                <a:spcPts val="0"/>
              </a:spcAft>
            </a:pPr>
            <a:r>
              <a:rPr lang="en-US" dirty="0">
                <a:solidFill>
                  <a:prstClr val="black"/>
                </a:solidFill>
              </a:rPr>
              <a:t>Acknowledgements</a:t>
            </a:r>
          </a:p>
        </p:txBody>
      </p:sp>
    </p:spTree>
    <p:extLst>
      <p:ext uri="{BB962C8B-B14F-4D97-AF65-F5344CB8AC3E}">
        <p14:creationId xmlns:p14="http://schemas.microsoft.com/office/powerpoint/2010/main" val="1968456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1"/>
          <p:cNvSpPr>
            <a:spLocks noGrp="1"/>
          </p:cNvSpPr>
          <p:nvPr>
            <p:ph type="sldNum" sz="quarter" idx="4294967295"/>
          </p:nvPr>
        </p:nvSpPr>
        <p:spPr bwMode="auto">
          <a:xfrm>
            <a:off x="7010400"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D37392-7B1F-1D4A-896F-98C111D98C4B}" type="slidenum">
              <a:rPr lang="en-US" sz="1200">
                <a:solidFill>
                  <a:srgbClr val="898989"/>
                </a:solidFill>
              </a:rPr>
              <a:pPr eaLnBrk="1" hangingPunct="1"/>
              <a:t>33</a:t>
            </a:fld>
            <a:endParaRPr lang="en-US" sz="1200">
              <a:solidFill>
                <a:srgbClr val="898989"/>
              </a:solidFill>
            </a:endParaRPr>
          </a:p>
        </p:txBody>
      </p:sp>
      <p:sp>
        <p:nvSpPr>
          <p:cNvPr id="3" name="Text Box 3"/>
          <p:cNvSpPr txBox="1">
            <a:spLocks noChangeArrowheads="1"/>
          </p:cNvSpPr>
          <p:nvPr/>
        </p:nvSpPr>
        <p:spPr bwMode="auto">
          <a:xfrm>
            <a:off x="223838" y="998538"/>
            <a:ext cx="7269162" cy="1719262"/>
          </a:xfrm>
          <a:prstGeom prst="rect">
            <a:avLst/>
          </a:prstGeom>
          <a:noFill/>
          <a:ln w="9525">
            <a:noFill/>
            <a:miter lim="800000"/>
            <a:headEnd/>
            <a:tailEnd/>
          </a:ln>
          <a:effectLst/>
        </p:spPr>
        <p:txBody>
          <a:bodyPr lIns="0" tIns="0" rIns="0" bIns="0"/>
          <a:lstStyle/>
          <a:p>
            <a:pPr algn="l" fontAlgn="auto">
              <a:spcBef>
                <a:spcPts val="0"/>
              </a:spcBef>
              <a:spcAft>
                <a:spcPts val="1200"/>
              </a:spcAft>
              <a:tabLst>
                <a:tab pos="3376613" algn="r"/>
              </a:tabLst>
              <a:defRPr/>
            </a:pPr>
            <a:r>
              <a:rPr lang="en-US" sz="1800" b="1" dirty="0">
                <a:solidFill>
                  <a:prstClr val="black"/>
                </a:solidFill>
                <a:latin typeface="Arial"/>
                <a:ea typeface="+mn-ea"/>
                <a:cs typeface="Arial"/>
              </a:rPr>
              <a:t>Dr. </a:t>
            </a:r>
            <a:r>
              <a:rPr lang="en-US" b="1" dirty="0" err="1">
                <a:solidFill>
                  <a:prstClr val="black"/>
                </a:solidFill>
                <a:latin typeface="Arial"/>
                <a:cs typeface="Arial"/>
              </a:rPr>
              <a:t>Sanda</a:t>
            </a:r>
            <a:r>
              <a:rPr lang="en-US" b="1" dirty="0">
                <a:solidFill>
                  <a:prstClr val="black"/>
                </a:solidFill>
                <a:latin typeface="Arial"/>
                <a:cs typeface="Arial"/>
              </a:rPr>
              <a:t> </a:t>
            </a:r>
            <a:r>
              <a:rPr lang="en-US" b="1" dirty="0" err="1">
                <a:solidFill>
                  <a:prstClr val="black"/>
                </a:solidFill>
                <a:latin typeface="Arial"/>
                <a:cs typeface="Arial"/>
              </a:rPr>
              <a:t>Harabagiu</a:t>
            </a:r>
            <a:r>
              <a:rPr lang="en-US" sz="1800" b="1" dirty="0">
                <a:solidFill>
                  <a:prstClr val="black"/>
                </a:solidFill>
                <a:latin typeface="Arial"/>
                <a:ea typeface="+mn-ea"/>
                <a:cs typeface="Arial"/>
              </a:rPr>
              <a:t> received her Ph.D. in </a:t>
            </a:r>
            <a:r>
              <a:rPr lang="en-US" b="1" dirty="0">
                <a:solidFill>
                  <a:prstClr val="black"/>
                </a:solidFill>
                <a:latin typeface="Arial"/>
                <a:cs typeface="Arial"/>
              </a:rPr>
              <a:t>Computer</a:t>
            </a:r>
            <a:r>
              <a:rPr lang="en-US" sz="1800" b="1" dirty="0">
                <a:solidFill>
                  <a:prstClr val="black"/>
                </a:solidFill>
                <a:latin typeface="Arial"/>
                <a:ea typeface="+mn-ea"/>
                <a:cs typeface="Arial"/>
              </a:rPr>
              <a:t> Engineering in 1997 from the University of Southern California and a Ph.D. in Computer Science from the University of Rome, Italy. She is currently a professor in the Department of Computer Science at University of Texas at Dallas and the Director </a:t>
            </a:r>
            <a:r>
              <a:rPr lang="en-US" b="1" dirty="0">
                <a:solidFill>
                  <a:prstClr val="black"/>
                </a:solidFill>
                <a:latin typeface="Arial"/>
                <a:cs typeface="Arial"/>
              </a:rPr>
              <a:t>of the Human Language Technology Research Institute</a:t>
            </a:r>
            <a:r>
              <a:rPr lang="en-US" sz="1800" b="1" dirty="0">
                <a:solidFill>
                  <a:prstClr val="black"/>
                </a:solidFill>
                <a:latin typeface="Arial"/>
                <a:ea typeface="+mn-ea"/>
                <a:cs typeface="Arial"/>
              </a:rPr>
              <a:t>. She has been on the faculty of University of Texas, Austin and Southern Methodist University.</a:t>
            </a:r>
          </a:p>
        </p:txBody>
      </p:sp>
      <p:sp>
        <p:nvSpPr>
          <p:cNvPr id="5" name="Text Box 3"/>
          <p:cNvSpPr txBox="1">
            <a:spLocks noChangeArrowheads="1"/>
          </p:cNvSpPr>
          <p:nvPr/>
        </p:nvSpPr>
        <p:spPr bwMode="auto">
          <a:xfrm>
            <a:off x="2301620" y="3218615"/>
            <a:ext cx="5336499" cy="1315907"/>
          </a:xfrm>
          <a:prstGeom prst="rect">
            <a:avLst/>
          </a:prstGeom>
          <a:noFill/>
          <a:ln w="9525">
            <a:noFill/>
            <a:miter lim="800000"/>
            <a:headEnd/>
            <a:tailEnd/>
          </a:ln>
          <a:effectLst/>
        </p:spPr>
        <p:txBody>
          <a:bodyPr lIns="0" tIns="0" rIns="0" bIns="0"/>
          <a:lstStyle/>
          <a:p>
            <a:pPr>
              <a:spcAft>
                <a:spcPts val="1200"/>
              </a:spcAft>
              <a:tabLst>
                <a:tab pos="3376613" algn="r"/>
              </a:tabLst>
              <a:defRPr/>
            </a:pPr>
            <a:r>
              <a:rPr lang="en-US" sz="1800" b="1" dirty="0">
                <a:solidFill>
                  <a:prstClr val="black"/>
                </a:solidFill>
                <a:latin typeface="Arial"/>
                <a:ea typeface="+mn-ea"/>
                <a:cs typeface="Arial"/>
              </a:rPr>
              <a:t>Her primary research interests are </a:t>
            </a:r>
            <a:r>
              <a:rPr lang="en-US" b="1" dirty="0">
                <a:solidFill>
                  <a:prstClr val="black"/>
                </a:solidFill>
                <a:latin typeface="Arial"/>
                <a:cs typeface="Arial"/>
              </a:rPr>
              <a:t>natural language processing and information retrieval, with an application to medical informatics. She is well known for her research in Textual Question Answering. </a:t>
            </a:r>
            <a:r>
              <a:rPr lang="en-US" b="1" dirty="0">
                <a:latin typeface="Arial" panose="020B0604020202020204" pitchFamily="34" charset="0"/>
                <a:cs typeface="Arial" panose="020B0604020202020204" pitchFamily="34" charset="0"/>
              </a:rPr>
              <a:t>In 2006 she co-edited a book entitled “Advances in Open Domain Question Answering”. </a:t>
            </a:r>
            <a:endParaRPr lang="en-US" sz="1800" b="1" dirty="0">
              <a:solidFill>
                <a:prstClr val="black"/>
              </a:solidFill>
              <a:latin typeface="Arial" panose="020B0604020202020204" pitchFamily="34" charset="0"/>
              <a:cs typeface="Arial" panose="020B0604020202020204" pitchFamily="34" charset="0"/>
            </a:endParaRPr>
          </a:p>
        </p:txBody>
      </p:sp>
      <p:sp>
        <p:nvSpPr>
          <p:cNvPr id="7" name="Text Box 3"/>
          <p:cNvSpPr txBox="1">
            <a:spLocks noChangeArrowheads="1"/>
          </p:cNvSpPr>
          <p:nvPr/>
        </p:nvSpPr>
        <p:spPr bwMode="auto">
          <a:xfrm>
            <a:off x="227013" y="5150319"/>
            <a:ext cx="8429807" cy="1181100"/>
          </a:xfrm>
          <a:prstGeom prst="rect">
            <a:avLst/>
          </a:prstGeom>
          <a:noFill/>
          <a:ln w="9525">
            <a:noFill/>
            <a:miter lim="800000"/>
            <a:headEnd/>
            <a:tailEnd/>
          </a:ln>
          <a:effectLst/>
        </p:spPr>
        <p:txBody>
          <a:bodyPr lIns="0" tIns="0" rIns="0" bIns="0"/>
          <a:lstStyle/>
          <a:p>
            <a:pPr>
              <a:spcAft>
                <a:spcPts val="1200"/>
              </a:spcAft>
              <a:tabLst>
                <a:tab pos="3376613" algn="r"/>
              </a:tabLst>
              <a:defRPr/>
            </a:pPr>
            <a:r>
              <a:rPr lang="en-US" sz="1800" b="1" dirty="0">
                <a:solidFill>
                  <a:prstClr val="black"/>
                </a:solidFill>
                <a:latin typeface="Arial"/>
                <a:ea typeface="+mn-ea"/>
                <a:cs typeface="Arial"/>
              </a:rPr>
              <a:t>Dr. </a:t>
            </a:r>
            <a:r>
              <a:rPr lang="en-US" b="1" dirty="0" err="1">
                <a:solidFill>
                  <a:prstClr val="black"/>
                </a:solidFill>
                <a:latin typeface="Arial"/>
                <a:cs typeface="Arial"/>
              </a:rPr>
              <a:t>Harabagiu</a:t>
            </a:r>
            <a:r>
              <a:rPr lang="en-US" sz="1800" b="1" dirty="0" err="1">
                <a:solidFill>
                  <a:prstClr val="black"/>
                </a:solidFill>
                <a:latin typeface="Arial"/>
                <a:ea typeface="+mn-ea"/>
                <a:cs typeface="Arial"/>
              </a:rPr>
              <a:t>’s</a:t>
            </a:r>
            <a:r>
              <a:rPr lang="en-US" sz="1800" b="1" dirty="0">
                <a:solidFill>
                  <a:prstClr val="black"/>
                </a:solidFill>
                <a:latin typeface="Arial"/>
                <a:ea typeface="+mn-ea"/>
                <a:cs typeface="Arial"/>
              </a:rPr>
              <a:t> research funding sources over the years have included NSF, DoD, IARPA, DARPA, NIH  as well as the private sector. She is a past recipient of the National Science Foundation CAREER award. </a:t>
            </a:r>
            <a:r>
              <a:rPr lang="en-US" b="1" dirty="0">
                <a:latin typeface="Arial" panose="020B0604020202020204" pitchFamily="34" charset="0"/>
                <a:cs typeface="Arial" panose="020B0604020202020204" pitchFamily="34" charset="0"/>
              </a:rPr>
              <a:t>Prof. </a:t>
            </a:r>
            <a:r>
              <a:rPr lang="en-US" b="1" dirty="0" err="1">
                <a:latin typeface="Arial" panose="020B0604020202020204" pitchFamily="34" charset="0"/>
                <a:cs typeface="Arial" panose="020B0604020202020204" pitchFamily="34" charset="0"/>
              </a:rPr>
              <a:t>Harabagiu</a:t>
            </a:r>
            <a:r>
              <a:rPr lang="en-US" b="1" dirty="0">
                <a:latin typeface="Arial" panose="020B0604020202020204" pitchFamily="34" charset="0"/>
                <a:cs typeface="Arial" panose="020B0604020202020204" pitchFamily="34" charset="0"/>
              </a:rPr>
              <a:t> is a member of AMIA, AAAI, IEEE and ACM. See </a:t>
            </a:r>
            <a:r>
              <a:rPr lang="en-US" b="1" u="sng" dirty="0">
                <a:latin typeface="Arial" panose="020B0604020202020204" pitchFamily="34" charset="0"/>
                <a:cs typeface="Arial" panose="020B0604020202020204" pitchFamily="34" charset="0"/>
                <a:hlinkClick r:id="rId2"/>
              </a:rPr>
              <a:t>www.hlt.utdallas.edu/~sanda</a:t>
            </a:r>
            <a:r>
              <a:rPr lang="en-US" b="1" dirty="0">
                <a:latin typeface="Arial" panose="020B0604020202020204" pitchFamily="34" charset="0"/>
                <a:cs typeface="Arial" panose="020B0604020202020204" pitchFamily="34" charset="0"/>
              </a:rPr>
              <a:t> to learn more about her research and teaching.</a:t>
            </a:r>
            <a:endParaRPr lang="en-US" b="1" dirty="0">
              <a:solidFill>
                <a:prstClr val="black"/>
              </a:solidFill>
              <a:latin typeface="Arial" panose="020B0604020202020204" pitchFamily="34" charset="0"/>
              <a:cs typeface="Arial" panose="020B0604020202020204" pitchFamily="34" charset="0"/>
            </a:endParaRPr>
          </a:p>
          <a:p>
            <a:pPr algn="l" fontAlgn="auto">
              <a:spcBef>
                <a:spcPts val="0"/>
              </a:spcBef>
              <a:spcAft>
                <a:spcPts val="1200"/>
              </a:spcAft>
              <a:tabLst>
                <a:tab pos="3376613" algn="r"/>
              </a:tabLst>
              <a:defRPr/>
            </a:pPr>
            <a:endParaRPr lang="en-US" sz="1800" b="1" dirty="0">
              <a:solidFill>
                <a:prstClr val="black"/>
              </a:solidFill>
              <a:latin typeface="Arial"/>
              <a:ea typeface="+mn-ea"/>
              <a:cs typeface="Arial"/>
            </a:endParaRPr>
          </a:p>
        </p:txBody>
      </p:sp>
      <p:sp>
        <p:nvSpPr>
          <p:cNvPr id="10"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defTabSz="457200" eaLnBrk="1" fontAlgn="auto" hangingPunct="1">
              <a:spcAft>
                <a:spcPts val="0"/>
              </a:spcAft>
            </a:pPr>
            <a:r>
              <a:rPr lang="en-US" dirty="0">
                <a:solidFill>
                  <a:prstClr val="black"/>
                </a:solidFill>
              </a:rPr>
              <a:t>Biography: Dr. </a:t>
            </a:r>
            <a:r>
              <a:rPr lang="en-US" dirty="0" err="1">
                <a:solidFill>
                  <a:prstClr val="black"/>
                </a:solidFill>
              </a:rPr>
              <a:t>Sanda</a:t>
            </a:r>
            <a:r>
              <a:rPr lang="en-US" dirty="0">
                <a:solidFill>
                  <a:prstClr val="black"/>
                </a:solidFill>
              </a:rPr>
              <a:t> </a:t>
            </a:r>
            <a:r>
              <a:rPr lang="en-US" dirty="0" err="1">
                <a:solidFill>
                  <a:prstClr val="black"/>
                </a:solidFill>
              </a:rPr>
              <a:t>Harabagiu</a:t>
            </a:r>
            <a:endParaRPr lang="en-US" dirty="0">
              <a:solidFill>
                <a:prstClr val="black"/>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402" y="3520309"/>
            <a:ext cx="2047802" cy="113651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0698" y="929313"/>
            <a:ext cx="1647825" cy="2181225"/>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9468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0" y="0"/>
            <a:ext cx="9144000" cy="393234"/>
          </a:xfrm>
          <a:prstGeom prst="rect">
            <a:avLst/>
          </a:prstGeom>
        </p:spPr>
        <p:txBody>
          <a:bodyPr vert="horz" wrap="none" lIns="91440" tIns="0" rIns="91440" bIns="0" rtlCol="0" anchor="ctr" anchorCtr="0">
            <a:noAutofit/>
          </a:bodyPr>
          <a:lstStyle>
            <a:lvl1pPr>
              <a:spcBef>
                <a:spcPct val="0"/>
              </a:spcBef>
              <a:buNone/>
              <a:defRPr sz="2400" b="1" baseline="0">
                <a:latin typeface="Arial"/>
                <a:ea typeface="+mj-ea"/>
                <a:cs typeface="Arial"/>
              </a:defRPr>
            </a:lvl1pPr>
          </a:lstStyle>
          <a:p>
            <a:r>
              <a:rPr lang="en-US" dirty="0"/>
              <a:t>Brief Bibliography</a:t>
            </a:r>
          </a:p>
        </p:txBody>
      </p:sp>
      <p:sp>
        <p:nvSpPr>
          <p:cNvPr id="2457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24580"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6" name="Rectangle 109"/>
          <p:cNvSpPr txBox="1">
            <a:spLocks noChangeArrowheads="1"/>
          </p:cNvSpPr>
          <p:nvPr/>
        </p:nvSpPr>
        <p:spPr>
          <a:xfrm>
            <a:off x="190939" y="702128"/>
            <a:ext cx="8694738" cy="5901871"/>
          </a:xfrm>
          <a:prstGeom prst="rect">
            <a:avLst/>
          </a:prstGeom>
          <a:noFill/>
          <a:ln>
            <a:noFill/>
          </a:ln>
        </p:spPr>
        <p:txBody>
          <a:bodyPr lIns="0" tIns="0" rIns="0" bIns="0"/>
          <a:lstStyle>
            <a:defPPr>
              <a:defRPr lang="en-US"/>
            </a:defPPr>
            <a:lvl1pPr marL="169863" indent="-169863">
              <a:spcAft>
                <a:spcPts val="1200"/>
              </a:spcAft>
              <a:buFont typeface="Arial"/>
              <a:buChar char="•"/>
              <a:defRPr b="1">
                <a:latin typeface="Arial"/>
                <a:cs typeface="Arial"/>
              </a:defRPr>
            </a:lvl1pPr>
            <a:lvl2pPr marL="508000" lvl="1" indent="-284163">
              <a:spcAft>
                <a:spcPts val="1200"/>
              </a:spcAft>
              <a:buFont typeface="Wingdings" charset="2"/>
              <a:buChar char="q"/>
              <a:defRPr b="1">
                <a:solidFill>
                  <a:srgbClr val="000000"/>
                </a:solidFill>
                <a:latin typeface="Arial"/>
                <a:cs typeface="Arial"/>
              </a:defRPr>
            </a:lvl2pPr>
          </a:lstStyle>
          <a:p>
            <a:pPr marL="460375" indent="-460375">
              <a:buNone/>
            </a:pPr>
            <a:r>
              <a:rPr lang="en-US" dirty="0"/>
              <a:t>[1]	R. Maldonado, </a:t>
            </a:r>
            <a:r>
              <a:rPr lang="en-US" dirty="0">
                <a:latin typeface="Arial" charset="0"/>
                <a:ea typeface="Arial" charset="0"/>
                <a:cs typeface="Arial" charset="0"/>
              </a:rPr>
              <a:t>T.R. Goodwin and S.M. </a:t>
            </a:r>
            <a:r>
              <a:rPr lang="en-US" dirty="0" err="1">
                <a:latin typeface="Arial" charset="0"/>
                <a:ea typeface="Arial" charset="0"/>
                <a:cs typeface="Arial" charset="0"/>
              </a:rPr>
              <a:t>Harabagiu</a:t>
            </a:r>
            <a:r>
              <a:rPr lang="en-US" dirty="0">
                <a:latin typeface="Arial" charset="0"/>
                <a:ea typeface="Arial" charset="0"/>
                <a:cs typeface="Arial" charset="0"/>
              </a:rPr>
              <a:t>, (2017)</a:t>
            </a:r>
            <a:r>
              <a:rPr lang="en-US" dirty="0"/>
              <a:t>, “Active Deep Learning-Based Annotation of Electroencephalography Reports for Cohort Identification”, </a:t>
            </a:r>
            <a:r>
              <a:rPr lang="en-US" dirty="0">
                <a:latin typeface="Arial" charset="0"/>
                <a:ea typeface="Arial" charset="0"/>
                <a:cs typeface="Arial" charset="0"/>
              </a:rPr>
              <a:t>Proceedings of the</a:t>
            </a:r>
            <a:r>
              <a:rPr lang="en-US" dirty="0"/>
              <a:t> </a:t>
            </a:r>
            <a:r>
              <a:rPr lang="en-US" i="1" dirty="0"/>
              <a:t>2017</a:t>
            </a:r>
            <a:r>
              <a:rPr lang="en-US" dirty="0"/>
              <a:t> Joint Summits on </a:t>
            </a:r>
            <a:r>
              <a:rPr lang="en-US" i="1" dirty="0"/>
              <a:t>Clinical Research Informatics, </a:t>
            </a:r>
            <a:r>
              <a:rPr lang="en-US" dirty="0">
                <a:latin typeface="Arial" charset="0"/>
                <a:ea typeface="Arial" charset="0"/>
                <a:cs typeface="Arial" charset="0"/>
              </a:rPr>
              <a:t> American Medical Informatics Association  (</a:t>
            </a:r>
            <a:r>
              <a:rPr lang="en-US" i="1" dirty="0">
                <a:latin typeface="Arial" charset="0"/>
                <a:ea typeface="Arial" charset="0"/>
                <a:cs typeface="Arial" charset="0"/>
              </a:rPr>
              <a:t>AMIA</a:t>
            </a:r>
            <a:r>
              <a:rPr lang="en-US" dirty="0">
                <a:latin typeface="Arial" charset="0"/>
                <a:ea typeface="Arial" charset="0"/>
                <a:cs typeface="Arial" charset="0"/>
              </a:rPr>
              <a:t> –CRI 2017) </a:t>
            </a:r>
            <a:endParaRPr lang="en-US" dirty="0"/>
          </a:p>
          <a:p>
            <a:pPr marL="515938" indent="-515938">
              <a:buNone/>
            </a:pPr>
            <a:r>
              <a:rPr lang="en-US" dirty="0"/>
              <a:t>[2]	</a:t>
            </a:r>
            <a:r>
              <a:rPr lang="en-US" dirty="0">
                <a:latin typeface="Arial" charset="0"/>
                <a:ea typeface="Arial" charset="0"/>
                <a:cs typeface="Arial" charset="0"/>
              </a:rPr>
              <a:t>T.R. Goodwin and S.M. </a:t>
            </a:r>
            <a:r>
              <a:rPr lang="en-US" dirty="0" err="1">
                <a:latin typeface="Arial" charset="0"/>
                <a:ea typeface="Arial" charset="0"/>
                <a:cs typeface="Arial" charset="0"/>
              </a:rPr>
              <a:t>Harabagiu</a:t>
            </a:r>
            <a:r>
              <a:rPr lang="en-US" dirty="0">
                <a:latin typeface="Arial" charset="0"/>
                <a:ea typeface="Arial" charset="0"/>
                <a:cs typeface="Arial" charset="0"/>
              </a:rPr>
              <a:t>, (2016) “</a:t>
            </a:r>
            <a:r>
              <a:rPr lang="en-US" dirty="0"/>
              <a:t> </a:t>
            </a:r>
            <a:r>
              <a:rPr lang="en-US" dirty="0">
                <a:latin typeface="Arial" panose="020B0604020202020204" pitchFamily="34" charset="0"/>
                <a:cs typeface="Arial" panose="020B0604020202020204" pitchFamily="34" charset="0"/>
              </a:rPr>
              <a:t>Multi-modal Patient Cohort Identification from EEG Report and Signal Data”</a:t>
            </a:r>
            <a:r>
              <a:rPr lang="en-US" dirty="0">
                <a:latin typeface="Arial" charset="0"/>
                <a:ea typeface="Arial" charset="0"/>
                <a:cs typeface="Arial" charset="0"/>
              </a:rPr>
              <a:t>,  Proceedings of the Annual Symposium of the American Medical Informatics Association  (</a:t>
            </a:r>
            <a:r>
              <a:rPr lang="en-US" i="1" dirty="0">
                <a:latin typeface="Arial" charset="0"/>
                <a:ea typeface="Arial" charset="0"/>
                <a:cs typeface="Arial" charset="0"/>
              </a:rPr>
              <a:t>AMIA</a:t>
            </a:r>
            <a:r>
              <a:rPr lang="en-US" dirty="0">
                <a:latin typeface="Arial" charset="0"/>
                <a:ea typeface="Arial" charset="0"/>
                <a:cs typeface="Arial" charset="0"/>
              </a:rPr>
              <a:t> 2016) 1794-1803. </a:t>
            </a:r>
          </a:p>
          <a:p>
            <a:pPr marL="460375" indent="-460375">
              <a:buNone/>
            </a:pPr>
            <a:r>
              <a:rPr lang="en-US" dirty="0"/>
              <a:t>[4]	Obeid, I., &amp; Picone, J. (2016). The Temple University Hospital EEG Data Corpus. </a:t>
            </a:r>
            <a:r>
              <a:rPr lang="en-US" i="1" dirty="0"/>
              <a:t>Frontiers in Neuroscience, Section Neural Technology</a:t>
            </a:r>
            <a:r>
              <a:rPr lang="en-US" dirty="0"/>
              <a:t>, 10, 00196. Data is available at </a:t>
            </a:r>
            <a:r>
              <a:rPr lang="en-US" i="1" dirty="0">
                <a:hlinkClick r:id="rId3"/>
              </a:rPr>
              <a:t>https://www.isip.piconepress.com/projects/tuh_eeg/</a:t>
            </a:r>
            <a:r>
              <a:rPr lang="en-US" dirty="0"/>
              <a:t>.</a:t>
            </a:r>
          </a:p>
          <a:p>
            <a:pPr marL="460375" indent="-460375">
              <a:buNone/>
            </a:pPr>
            <a:r>
              <a:rPr lang="en-US" dirty="0"/>
              <a:t>[5]	 </a:t>
            </a:r>
            <a:r>
              <a:rPr lang="en-US" dirty="0">
                <a:latin typeface="Arial" charset="0"/>
                <a:ea typeface="Arial" charset="0"/>
                <a:cs typeface="Arial" charset="0"/>
              </a:rPr>
              <a:t>T.R. Goodwin and S.M. </a:t>
            </a:r>
            <a:r>
              <a:rPr lang="en-US" dirty="0" err="1">
                <a:latin typeface="Arial" charset="0"/>
                <a:ea typeface="Arial" charset="0"/>
                <a:cs typeface="Arial" charset="0"/>
              </a:rPr>
              <a:t>Harabagiu</a:t>
            </a:r>
            <a:r>
              <a:rPr lang="en-US" dirty="0">
                <a:latin typeface="Arial" charset="0"/>
                <a:ea typeface="Arial" charset="0"/>
                <a:cs typeface="Arial" charset="0"/>
              </a:rPr>
              <a:t>, (2016) “</a:t>
            </a:r>
            <a:r>
              <a:rPr lang="en-US" dirty="0"/>
              <a:t> </a:t>
            </a:r>
            <a:r>
              <a:rPr lang="en-US" dirty="0">
                <a:latin typeface="Arial" panose="020B0604020202020204" pitchFamily="34" charset="0"/>
                <a:cs typeface="Arial" panose="020B0604020202020204" pitchFamily="34" charset="0"/>
              </a:rPr>
              <a:t>Medical Question Answering for Clinical Decision Support”</a:t>
            </a:r>
            <a:r>
              <a:rPr lang="en-US" dirty="0">
                <a:latin typeface="Arial" charset="0"/>
                <a:ea typeface="Arial" charset="0"/>
                <a:cs typeface="Arial" charset="0"/>
              </a:rPr>
              <a:t>,  Proceedings of the Conference on Information and Knowledge Management (CIKM-2016). </a:t>
            </a:r>
          </a:p>
          <a:p>
            <a:pPr marL="460375" indent="-460375">
              <a:buNone/>
            </a:pPr>
            <a:r>
              <a:rPr lang="en-US" dirty="0"/>
              <a:t>[6]	</a:t>
            </a:r>
            <a:r>
              <a:rPr lang="en-US"/>
              <a:t> </a:t>
            </a:r>
            <a:r>
              <a:rPr lang="en-US">
                <a:latin typeface="Arial" charset="0"/>
                <a:ea typeface="Arial" charset="0"/>
                <a:cs typeface="Arial" charset="0"/>
              </a:rPr>
              <a:t>T.R</a:t>
            </a:r>
            <a:r>
              <a:rPr lang="en-US" dirty="0">
                <a:latin typeface="Arial" charset="0"/>
                <a:ea typeface="Arial" charset="0"/>
                <a:cs typeface="Arial" charset="0"/>
              </a:rPr>
              <a:t>. Goodwin and S.M. </a:t>
            </a:r>
            <a:r>
              <a:rPr lang="en-US" dirty="0" err="1">
                <a:latin typeface="Arial" charset="0"/>
                <a:ea typeface="Arial" charset="0"/>
                <a:cs typeface="Arial" charset="0"/>
              </a:rPr>
              <a:t>Harabagiu</a:t>
            </a:r>
            <a:r>
              <a:rPr lang="en-US" dirty="0">
                <a:latin typeface="Arial" charset="0"/>
                <a:ea typeface="Arial" charset="0"/>
                <a:cs typeface="Arial" charset="0"/>
              </a:rPr>
              <a:t>, (2017)</a:t>
            </a:r>
            <a:r>
              <a:rPr lang="en-US" dirty="0"/>
              <a:t>, “Deep Learning from EEG Big Data for Inferring Underspecified Information”, </a:t>
            </a:r>
            <a:r>
              <a:rPr lang="en-US" dirty="0">
                <a:latin typeface="Arial" charset="0"/>
                <a:ea typeface="Arial" charset="0"/>
                <a:cs typeface="Arial" charset="0"/>
              </a:rPr>
              <a:t>Proceedings of the</a:t>
            </a:r>
            <a:r>
              <a:rPr lang="en-US" dirty="0"/>
              <a:t> </a:t>
            </a:r>
            <a:r>
              <a:rPr lang="en-US" i="1" dirty="0"/>
              <a:t>2017</a:t>
            </a:r>
            <a:r>
              <a:rPr lang="en-US" dirty="0"/>
              <a:t> Joint Summits on </a:t>
            </a:r>
            <a:r>
              <a:rPr lang="en-US" i="1" dirty="0"/>
              <a:t>Clinical Research Informatics, </a:t>
            </a:r>
            <a:r>
              <a:rPr lang="en-US" dirty="0">
                <a:latin typeface="Arial" charset="0"/>
                <a:ea typeface="Arial" charset="0"/>
                <a:cs typeface="Arial" charset="0"/>
              </a:rPr>
              <a:t> American Medical Informatics Association  (</a:t>
            </a:r>
            <a:r>
              <a:rPr lang="en-US" i="1" dirty="0">
                <a:latin typeface="Arial" charset="0"/>
                <a:ea typeface="Arial" charset="0"/>
                <a:cs typeface="Arial" charset="0"/>
              </a:rPr>
              <a:t>AMIA</a:t>
            </a:r>
            <a:r>
              <a:rPr lang="en-US" dirty="0">
                <a:latin typeface="Arial" charset="0"/>
                <a:ea typeface="Arial" charset="0"/>
                <a:cs typeface="Arial" charset="0"/>
              </a:rPr>
              <a:t> –CRI 2017)</a:t>
            </a:r>
            <a:r>
              <a:rPr lang="en-US" dirty="0"/>
              <a:t>.</a:t>
            </a:r>
          </a:p>
          <a:p>
            <a:pPr marL="460375" indent="-460375">
              <a:buNone/>
            </a:pPr>
            <a:endParaRPr lang="en-US" dirty="0"/>
          </a:p>
          <a:p>
            <a:pPr marL="460375" indent="-460375">
              <a:buNone/>
            </a:pPr>
            <a:endParaRPr lang="en-US" dirty="0"/>
          </a:p>
        </p:txBody>
      </p:sp>
    </p:spTree>
    <p:extLst>
      <p:ext uri="{BB962C8B-B14F-4D97-AF65-F5344CB8AC3E}">
        <p14:creationId xmlns:p14="http://schemas.microsoft.com/office/powerpoint/2010/main" val="4019545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auto">
          <a:xfrm>
            <a:off x="4676775" y="4159250"/>
            <a:ext cx="2106613" cy="236378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5" name="Rectangle 24"/>
          <p:cNvSpPr/>
          <p:nvPr/>
        </p:nvSpPr>
        <p:spPr>
          <a:xfrm>
            <a:off x="4676775" y="4184650"/>
            <a:ext cx="4137025" cy="488950"/>
          </a:xfrm>
          <a:prstGeom prst="rect">
            <a:avLst/>
          </a:prstGeom>
          <a:solidFill>
            <a:schemeClr val="bg1">
              <a:lumMod val="85000"/>
              <a:alpha val="20000"/>
            </a:schemeClr>
          </a:solidFill>
          <a:ln w="12700">
            <a:no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8372" name="Rectangle 2"/>
          <p:cNvSpPr txBox="1">
            <a:spLocks noChangeArrowheads="1"/>
          </p:cNvSpPr>
          <p:nvPr/>
        </p:nvSpPr>
        <p:spPr bwMode="auto">
          <a:xfrm>
            <a:off x="228600" y="152400"/>
            <a:ext cx="86868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b="1">
                <a:solidFill>
                  <a:srgbClr val="000000"/>
                </a:solidFill>
                <a:latin typeface="Arial" charset="0"/>
                <a:ea typeface="ＭＳ Ｐゴシック" charset="0"/>
                <a:cs typeface="ＭＳ Ｐゴシック" charset="0"/>
              </a:defRPr>
            </a:lvl1pPr>
            <a:lvl2pPr marL="742950" indent="-285750" eaLnBrk="0" hangingPunct="0">
              <a:defRPr sz="1400" b="1">
                <a:solidFill>
                  <a:srgbClr val="000000"/>
                </a:solidFill>
                <a:latin typeface="Arial" charset="0"/>
                <a:ea typeface="ＭＳ Ｐゴシック" charset="0"/>
              </a:defRPr>
            </a:lvl2pPr>
            <a:lvl3pPr marL="1143000" indent="-228600" eaLnBrk="0" hangingPunct="0">
              <a:defRPr sz="1400" b="1">
                <a:solidFill>
                  <a:srgbClr val="000000"/>
                </a:solidFill>
                <a:latin typeface="Arial" charset="0"/>
                <a:ea typeface="ＭＳ Ｐゴシック" charset="0"/>
              </a:defRPr>
            </a:lvl3pPr>
            <a:lvl4pPr marL="1600200" indent="-228600" eaLnBrk="0" hangingPunct="0">
              <a:defRPr sz="1400" b="1">
                <a:solidFill>
                  <a:srgbClr val="000000"/>
                </a:solidFill>
                <a:latin typeface="Arial" charset="0"/>
                <a:ea typeface="ＭＳ Ｐゴシック" charset="0"/>
              </a:defRPr>
            </a:lvl4pPr>
            <a:lvl5pPr marL="2057400" indent="-228600" eaLnBrk="0" hangingPunct="0">
              <a:defRPr sz="1400" b="1">
                <a:solidFill>
                  <a:srgbClr val="000000"/>
                </a:solidFill>
                <a:latin typeface="Arial" charset="0"/>
                <a:ea typeface="ＭＳ Ｐゴシック" charset="0"/>
              </a:defRPr>
            </a:lvl5pPr>
            <a:lvl6pPr marL="2514600" indent="-228600" eaLnBrk="0" fontAlgn="base" hangingPunct="0">
              <a:spcBef>
                <a:spcPct val="0"/>
              </a:spcBef>
              <a:spcAft>
                <a:spcPct val="0"/>
              </a:spcAft>
              <a:defRPr sz="1400" b="1">
                <a:solidFill>
                  <a:srgbClr val="000000"/>
                </a:solidFill>
                <a:latin typeface="Arial" charset="0"/>
                <a:ea typeface="ＭＳ Ｐゴシック" charset="0"/>
              </a:defRPr>
            </a:lvl6pPr>
            <a:lvl7pPr marL="2971800" indent="-228600" eaLnBrk="0" fontAlgn="base" hangingPunct="0">
              <a:spcBef>
                <a:spcPct val="0"/>
              </a:spcBef>
              <a:spcAft>
                <a:spcPct val="0"/>
              </a:spcAft>
              <a:defRPr sz="1400" b="1">
                <a:solidFill>
                  <a:srgbClr val="000000"/>
                </a:solidFill>
                <a:latin typeface="Arial" charset="0"/>
                <a:ea typeface="ＭＳ Ｐゴシック" charset="0"/>
              </a:defRPr>
            </a:lvl7pPr>
            <a:lvl8pPr marL="3429000" indent="-228600" eaLnBrk="0" fontAlgn="base" hangingPunct="0">
              <a:spcBef>
                <a:spcPct val="0"/>
              </a:spcBef>
              <a:spcAft>
                <a:spcPct val="0"/>
              </a:spcAft>
              <a:defRPr sz="1400" b="1">
                <a:solidFill>
                  <a:srgbClr val="000000"/>
                </a:solidFill>
                <a:latin typeface="Arial" charset="0"/>
                <a:ea typeface="ＭＳ Ｐゴシック" charset="0"/>
              </a:defRPr>
            </a:lvl8pPr>
            <a:lvl9pPr marL="3886200" indent="-228600" eaLnBrk="0" fontAlgn="base" hangingPunct="0">
              <a:spcBef>
                <a:spcPct val="0"/>
              </a:spcBef>
              <a:spcAft>
                <a:spcPct val="0"/>
              </a:spcAft>
              <a:defRPr sz="1400" b="1">
                <a:solidFill>
                  <a:srgbClr val="000000"/>
                </a:solidFill>
                <a:latin typeface="Arial" charset="0"/>
                <a:ea typeface="ＭＳ Ｐゴシック" charset="0"/>
              </a:defRPr>
            </a:lvl9pPr>
          </a:lstStyle>
          <a:p>
            <a:pPr defTabSz="914400" eaLnBrk="1" fontAlgn="base" hangingPunct="1">
              <a:spcBef>
                <a:spcPct val="50000"/>
              </a:spcBef>
              <a:spcAft>
                <a:spcPct val="50000"/>
              </a:spcAft>
            </a:pPr>
            <a:r>
              <a:rPr lang="en-US" sz="2800" dirty="0">
                <a:solidFill>
                  <a:srgbClr val="892034"/>
                </a:solidFill>
                <a:latin typeface="Calibri" charset="0"/>
              </a:rPr>
              <a:t>The Temple University Hospital EEG Corpus</a:t>
            </a:r>
            <a:br>
              <a:rPr lang="en-US" sz="2800" dirty="0">
                <a:latin typeface="Calibri" charset="0"/>
              </a:rPr>
            </a:br>
            <a:br>
              <a:rPr lang="en-US" sz="900" dirty="0">
                <a:latin typeface="Calibri" charset="0"/>
              </a:rPr>
            </a:br>
            <a:br>
              <a:rPr lang="en-US" sz="900" dirty="0">
                <a:latin typeface="Calibri" charset="0"/>
              </a:rPr>
            </a:br>
            <a:r>
              <a:rPr lang="en-US" dirty="0">
                <a:solidFill>
                  <a:srgbClr val="333399"/>
                </a:solidFill>
                <a:latin typeface="Calibri" charset="0"/>
              </a:rPr>
              <a:t>Synopsis:</a:t>
            </a:r>
            <a:r>
              <a:rPr lang="en-US" dirty="0">
                <a:latin typeface="Calibri" charset="0"/>
              </a:rPr>
              <a:t> </a:t>
            </a:r>
            <a:r>
              <a:rPr lang="en-US" dirty="0">
                <a:solidFill>
                  <a:srgbClr val="892034"/>
                </a:solidFill>
                <a:latin typeface="Calibri" charset="0"/>
              </a:rPr>
              <a:t>The world’s largest publicly available EEG corpus consisting of 28,000+ EEGs collected</a:t>
            </a:r>
            <a:br>
              <a:rPr lang="en-US" dirty="0">
                <a:solidFill>
                  <a:srgbClr val="892034"/>
                </a:solidFill>
                <a:latin typeface="Calibri" charset="0"/>
              </a:rPr>
            </a:br>
            <a:r>
              <a:rPr lang="en-US" dirty="0">
                <a:solidFill>
                  <a:srgbClr val="892034"/>
                </a:solidFill>
                <a:latin typeface="Calibri" charset="0"/>
              </a:rPr>
              <a:t>from 15,000 patients, collected over 14 years. Includes EEG signal data, physician’s diagnoses</a:t>
            </a:r>
            <a:br>
              <a:rPr lang="en-US" dirty="0">
                <a:solidFill>
                  <a:srgbClr val="892034"/>
                </a:solidFill>
                <a:latin typeface="Calibri" charset="0"/>
              </a:rPr>
            </a:br>
            <a:r>
              <a:rPr lang="en-US" dirty="0">
                <a:solidFill>
                  <a:srgbClr val="892034"/>
                </a:solidFill>
                <a:latin typeface="Calibri" charset="0"/>
              </a:rPr>
              <a:t>and patient medical histories. A total of 1.4 </a:t>
            </a:r>
            <a:r>
              <a:rPr lang="en-US" dirty="0" err="1">
                <a:solidFill>
                  <a:srgbClr val="892034"/>
                </a:solidFill>
                <a:latin typeface="Calibri" charset="0"/>
              </a:rPr>
              <a:t>Tbytes</a:t>
            </a:r>
            <a:r>
              <a:rPr lang="en-US" dirty="0">
                <a:solidFill>
                  <a:srgbClr val="892034"/>
                </a:solidFill>
                <a:latin typeface="Calibri" charset="0"/>
              </a:rPr>
              <a:t> of data.</a:t>
            </a:r>
            <a:endParaRPr lang="en-US" dirty="0">
              <a:latin typeface="Calibri" charset="0"/>
              <a:cs typeface="Times New Roman" charset="0"/>
            </a:endParaRPr>
          </a:p>
        </p:txBody>
      </p:sp>
      <p:sp>
        <p:nvSpPr>
          <p:cNvPr id="58373" name="Rectangle 5"/>
          <p:cNvSpPr>
            <a:spLocks noChangeArrowheads="1"/>
          </p:cNvSpPr>
          <p:nvPr/>
        </p:nvSpPr>
        <p:spPr bwMode="auto">
          <a:xfrm>
            <a:off x="4572000" y="1895475"/>
            <a:ext cx="4343400" cy="2173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ts val="600"/>
              </a:spcAft>
            </a:pPr>
            <a:r>
              <a:rPr lang="en-US" sz="1600" b="1">
                <a:solidFill>
                  <a:srgbClr val="333399"/>
                </a:solidFill>
                <a:latin typeface="Arial" charset="0"/>
                <a:ea typeface="ＭＳ Ｐゴシック" charset="0"/>
                <a:cs typeface="ＭＳ Ｐゴシック" charset="0"/>
              </a:rPr>
              <a:t>Impact:</a:t>
            </a:r>
          </a:p>
          <a:p>
            <a:pPr marL="230188" lvl="1" indent="-115888" defTabSz="914400" fontAlgn="base">
              <a:spcBef>
                <a:spcPct val="0"/>
              </a:spcBef>
              <a:spcAft>
                <a:spcPts val="600"/>
              </a:spcAft>
              <a:buFontTx/>
              <a:buChar char="•"/>
            </a:pPr>
            <a:r>
              <a:rPr lang="en-US" sz="1200" b="1">
                <a:solidFill>
                  <a:srgbClr val="000000"/>
                </a:solidFill>
                <a:latin typeface="Arial" charset="0"/>
                <a:ea typeface="ＭＳ Ｐゴシック" charset="0"/>
                <a:cs typeface="ＭＳ Ｐゴシック" charset="0"/>
              </a:rPr>
              <a:t>Sufficient data to support application of state of the art machine learning algorithms</a:t>
            </a:r>
          </a:p>
          <a:p>
            <a:pPr marL="230188" lvl="1" indent="-115888" defTabSz="914400" fontAlgn="base">
              <a:spcBef>
                <a:spcPct val="0"/>
              </a:spcBef>
              <a:spcAft>
                <a:spcPts val="600"/>
              </a:spcAft>
              <a:buFontTx/>
              <a:buChar char="•"/>
            </a:pPr>
            <a:r>
              <a:rPr lang="en-US" sz="1200" b="1">
                <a:solidFill>
                  <a:srgbClr val="000000"/>
                </a:solidFill>
                <a:latin typeface="Arial" charset="0"/>
                <a:ea typeface="ＭＳ Ｐゴシック" charset="0"/>
                <a:cs typeface="ＭＳ Ｐゴシック" charset="0"/>
              </a:rPr>
              <a:t>Patient medical histories, particularly drug treatments, supports statistical analysis of correlations between signals and treatments</a:t>
            </a:r>
          </a:p>
          <a:p>
            <a:pPr marL="230188" lvl="1" indent="-115888" defTabSz="914400" fontAlgn="base">
              <a:spcBef>
                <a:spcPct val="0"/>
              </a:spcBef>
              <a:spcAft>
                <a:spcPts val="600"/>
              </a:spcAft>
              <a:buFontTx/>
              <a:buChar char="•"/>
            </a:pPr>
            <a:r>
              <a:rPr lang="en-US" sz="1200" b="1">
                <a:solidFill>
                  <a:srgbClr val="000000"/>
                </a:solidFill>
                <a:latin typeface="Arial" charset="0"/>
                <a:ea typeface="ＭＳ Ｐゴシック" charset="0"/>
                <a:cs typeface="ＭＳ Ｐゴシック" charset="0"/>
              </a:rPr>
              <a:t>Historical archive also supports investigation of EEG changes over time for a given patient</a:t>
            </a:r>
          </a:p>
          <a:p>
            <a:pPr marL="230188" lvl="1" indent="-115888" defTabSz="914400" fontAlgn="base">
              <a:spcBef>
                <a:spcPct val="0"/>
              </a:spcBef>
              <a:spcAft>
                <a:spcPts val="600"/>
              </a:spcAft>
              <a:buFontTx/>
              <a:buChar char="•"/>
            </a:pPr>
            <a:r>
              <a:rPr lang="en-US" sz="1200" b="1">
                <a:solidFill>
                  <a:srgbClr val="000000"/>
                </a:solidFill>
                <a:latin typeface="Arial" charset="0"/>
                <a:ea typeface="ＭＳ Ｐゴシック" charset="0"/>
                <a:cs typeface="ＭＳ Ｐゴシック" charset="0"/>
              </a:rPr>
              <a:t>Enables the development of real-time monitoring</a:t>
            </a:r>
          </a:p>
          <a:p>
            <a:pPr marL="230188" lvl="1" indent="-115888" defTabSz="914400" fontAlgn="base">
              <a:spcBef>
                <a:spcPct val="0"/>
              </a:spcBef>
              <a:spcAft>
                <a:spcPts val="600"/>
              </a:spcAft>
              <a:buFontTx/>
              <a:buChar char="•"/>
            </a:pPr>
            <a:endParaRPr lang="en-US" sz="1200" b="1">
              <a:solidFill>
                <a:srgbClr val="892034"/>
              </a:solidFill>
              <a:latin typeface="Arial" charset="0"/>
              <a:ea typeface="ＭＳ Ｐゴシック" charset="0"/>
              <a:cs typeface="ＭＳ Ｐゴシック" charset="0"/>
            </a:endParaRPr>
          </a:p>
        </p:txBody>
      </p:sp>
      <p:sp>
        <p:nvSpPr>
          <p:cNvPr id="58374" name="Rectangle 6"/>
          <p:cNvSpPr>
            <a:spLocks noChangeArrowheads="1"/>
          </p:cNvSpPr>
          <p:nvPr/>
        </p:nvSpPr>
        <p:spPr bwMode="auto">
          <a:xfrm>
            <a:off x="228600" y="4068763"/>
            <a:ext cx="4343400" cy="2606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ts val="600"/>
              </a:spcAft>
            </a:pPr>
            <a:r>
              <a:rPr lang="en-US" sz="1200" dirty="0">
                <a:solidFill>
                  <a:srgbClr val="000000"/>
                </a:solidFill>
                <a:latin typeface="Arial" charset="0"/>
                <a:ea typeface="ＭＳ Ｐゴシック" charset="0"/>
                <a:cs typeface="ＭＳ Ｐゴシック" charset="0"/>
              </a:rPr>
              <a:t> </a:t>
            </a:r>
            <a:r>
              <a:rPr lang="en-US" sz="1600" b="1" dirty="0">
                <a:solidFill>
                  <a:srgbClr val="333399"/>
                </a:solidFill>
                <a:latin typeface="Arial" charset="0"/>
                <a:ea typeface="ＭＳ Ｐゴシック" charset="0"/>
                <a:cs typeface="ＭＳ Ｐゴシック" charset="0"/>
              </a:rPr>
              <a:t>Database Overview:</a:t>
            </a:r>
          </a:p>
          <a:p>
            <a:pPr marL="230188" lvl="1" indent="-115888" defTabSz="914400" fontAlgn="base">
              <a:spcBef>
                <a:spcPct val="0"/>
              </a:spcBef>
              <a:spcAft>
                <a:spcPts val="600"/>
              </a:spcAft>
              <a:buFontTx/>
              <a:buChar char="•"/>
            </a:pPr>
            <a:r>
              <a:rPr lang="en-US" sz="1200" b="1" dirty="0">
                <a:solidFill>
                  <a:srgbClr val="000000"/>
                </a:solidFill>
                <a:latin typeface="Arial" charset="0"/>
                <a:ea typeface="ＭＳ Ｐゴシック" charset="0"/>
                <a:cs typeface="ＭＳ Ｐゴシック" charset="0"/>
              </a:rPr>
              <a:t>28,000+ EEGs collected at Temple University Hospital from 2002 to 2016 (an ongoing process)</a:t>
            </a:r>
          </a:p>
          <a:p>
            <a:pPr marL="230188" lvl="1" indent="-115888" defTabSz="914400" fontAlgn="base">
              <a:spcBef>
                <a:spcPct val="0"/>
              </a:spcBef>
              <a:spcAft>
                <a:spcPts val="600"/>
              </a:spcAft>
              <a:buFontTx/>
              <a:buChar char="•"/>
            </a:pPr>
            <a:r>
              <a:rPr lang="en-US" sz="1200" b="1" dirty="0">
                <a:solidFill>
                  <a:srgbClr val="000000"/>
                </a:solidFill>
                <a:latin typeface="Arial" charset="0"/>
                <a:ea typeface="ＭＳ Ｐゴシック" charset="0"/>
                <a:cs typeface="ＭＳ Ｐゴシック" charset="0"/>
              </a:rPr>
              <a:t>Recordings vary from 24 to 36 channels of signal data sampled at 250 Hz</a:t>
            </a:r>
          </a:p>
          <a:p>
            <a:pPr marL="230188" lvl="1" indent="-115888" defTabSz="914400" fontAlgn="base">
              <a:spcBef>
                <a:spcPct val="0"/>
              </a:spcBef>
              <a:spcAft>
                <a:spcPts val="600"/>
              </a:spcAft>
              <a:buFontTx/>
              <a:buChar char="•"/>
            </a:pPr>
            <a:r>
              <a:rPr lang="en-US" sz="1200" b="1" dirty="0">
                <a:solidFill>
                  <a:srgbClr val="000000"/>
                </a:solidFill>
                <a:latin typeface="Arial" charset="0"/>
                <a:ea typeface="ＭＳ Ｐゴシック" charset="0"/>
                <a:cs typeface="ＭＳ Ｐゴシック" charset="0"/>
              </a:rPr>
              <a:t>Patients range in age from 18 to 90+ with an average of 1.6 EEGs per patient</a:t>
            </a:r>
          </a:p>
          <a:p>
            <a:pPr marL="230188" lvl="1" indent="-115888" defTabSz="914400" fontAlgn="base">
              <a:spcBef>
                <a:spcPct val="0"/>
              </a:spcBef>
              <a:spcAft>
                <a:spcPts val="600"/>
              </a:spcAft>
              <a:buFontTx/>
              <a:buChar char="•"/>
            </a:pPr>
            <a:r>
              <a:rPr lang="en-US" sz="1200" b="1" dirty="0">
                <a:solidFill>
                  <a:srgbClr val="000000"/>
                </a:solidFill>
                <a:latin typeface="Arial" charset="0"/>
                <a:ea typeface="ＭＳ Ｐゴシック" charset="0"/>
                <a:cs typeface="ＭＳ Ｐゴシック" charset="0"/>
              </a:rPr>
              <a:t>72% of the patients have one session; 16% have two sessions; 12% have three or more sessions</a:t>
            </a:r>
          </a:p>
          <a:p>
            <a:pPr marL="230188" lvl="1" indent="-115888" defTabSz="914400" fontAlgn="base">
              <a:spcBef>
                <a:spcPct val="0"/>
              </a:spcBef>
              <a:spcAft>
                <a:spcPts val="600"/>
              </a:spcAft>
              <a:buFontTx/>
              <a:buChar char="•"/>
            </a:pPr>
            <a:r>
              <a:rPr lang="en-US" sz="1200" b="1" dirty="0">
                <a:solidFill>
                  <a:srgbClr val="000000"/>
                </a:solidFill>
                <a:latin typeface="Arial" charset="0"/>
                <a:ea typeface="ＭＳ Ｐゴシック" charset="0"/>
                <a:cs typeface="ＭＳ Ｐゴシック" charset="0"/>
              </a:rPr>
              <a:t>Data includes a test report generated by a technician, an impedance report and a physician’s report</a:t>
            </a:r>
          </a:p>
        </p:txBody>
      </p:sp>
      <p:sp>
        <p:nvSpPr>
          <p:cNvPr id="58375" name="Rectangle 5"/>
          <p:cNvSpPr>
            <a:spLocks noChangeArrowheads="1"/>
          </p:cNvSpPr>
          <p:nvPr/>
        </p:nvSpPr>
        <p:spPr bwMode="auto">
          <a:xfrm>
            <a:off x="228600" y="1895475"/>
            <a:ext cx="4343400" cy="2173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ts val="1200"/>
              </a:spcAft>
            </a:pPr>
            <a:endParaRPr lang="en-US" sz="1200" b="1">
              <a:solidFill>
                <a:srgbClr val="892034"/>
              </a:solidFill>
              <a:latin typeface="Arial" charset="0"/>
              <a:ea typeface="ＭＳ Ｐゴシック" charset="0"/>
              <a:cs typeface="ＭＳ Ｐゴシック" charset="0"/>
            </a:endParaRPr>
          </a:p>
        </p:txBody>
      </p:sp>
      <p:sp>
        <p:nvSpPr>
          <p:cNvPr id="58376" name="Rectangle 5"/>
          <p:cNvSpPr>
            <a:spLocks noChangeArrowheads="1"/>
          </p:cNvSpPr>
          <p:nvPr/>
        </p:nvSpPr>
        <p:spPr bwMode="auto">
          <a:xfrm>
            <a:off x="4570413" y="4068763"/>
            <a:ext cx="4343400" cy="2606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ts val="1200"/>
              </a:spcAft>
            </a:pPr>
            <a:endParaRPr lang="en-US" sz="1200" b="1">
              <a:solidFill>
                <a:srgbClr val="892034"/>
              </a:solidFill>
              <a:latin typeface="Arial" charset="0"/>
              <a:ea typeface="ＭＳ Ｐゴシック" charset="0"/>
              <a:cs typeface="ＭＳ Ｐゴシック" charset="0"/>
            </a:endParaRPr>
          </a:p>
        </p:txBody>
      </p:sp>
      <p:pic>
        <p:nvPicPr>
          <p:cNvPr id="17" name="Picture 16"/>
          <p:cNvPicPr/>
          <p:nvPr/>
        </p:nvPicPr>
        <p:blipFill rotWithShape="1">
          <a:blip r:embed="rId3" cstate="print">
            <a:extLst>
              <a:ext uri="{28A0092B-C50C-407E-A947-70E740481C1C}">
                <a14:useLocalDpi xmlns:a14="http://schemas.microsoft.com/office/drawing/2010/main"/>
              </a:ext>
            </a:extLst>
          </a:blip>
          <a:srcRect b="4207"/>
          <a:stretch/>
        </p:blipFill>
        <p:spPr bwMode="auto">
          <a:xfrm>
            <a:off x="2438400" y="2057400"/>
            <a:ext cx="1908175" cy="17399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7" name="Rectangle 26"/>
          <p:cNvSpPr/>
          <p:nvPr/>
        </p:nvSpPr>
        <p:spPr>
          <a:xfrm>
            <a:off x="4676775" y="4673600"/>
            <a:ext cx="4137025" cy="639763"/>
          </a:xfrm>
          <a:prstGeom prst="rect">
            <a:avLst/>
          </a:prstGeom>
          <a:solidFill>
            <a:srgbClr val="8B8B8B">
              <a:alpha val="20000"/>
            </a:srgbClr>
          </a:solidFill>
          <a:ln w="12700">
            <a:no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28" name="Rectangle 27"/>
          <p:cNvSpPr/>
          <p:nvPr/>
        </p:nvSpPr>
        <p:spPr>
          <a:xfrm>
            <a:off x="4676775" y="5313363"/>
            <a:ext cx="4137025" cy="1209675"/>
          </a:xfrm>
          <a:prstGeom prst="rect">
            <a:avLst/>
          </a:prstGeom>
          <a:solidFill>
            <a:srgbClr val="2C2C2C">
              <a:alpha val="20000"/>
            </a:srgbClr>
          </a:solidFill>
          <a:ln w="12700">
            <a:no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8380" name="TextBox 5"/>
          <p:cNvSpPr txBox="1">
            <a:spLocks noChangeArrowheads="1"/>
          </p:cNvSpPr>
          <p:nvPr/>
        </p:nvSpPr>
        <p:spPr bwMode="auto">
          <a:xfrm>
            <a:off x="6858000" y="4241800"/>
            <a:ext cx="1955800"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400" b="1">
                <a:solidFill>
                  <a:srgbClr val="000000"/>
                </a:solidFill>
                <a:latin typeface="Arial" charset="0"/>
                <a:ea typeface="ＭＳ Ｐゴシック" charset="0"/>
                <a:cs typeface="ＭＳ Ｐゴシック" charset="0"/>
              </a:defRPr>
            </a:lvl1pPr>
            <a:lvl2pPr marL="119063" indent="-119063" eaLnBrk="0" hangingPunct="0">
              <a:defRPr sz="1400" b="1">
                <a:solidFill>
                  <a:srgbClr val="000000"/>
                </a:solidFill>
                <a:latin typeface="Arial" charset="0"/>
                <a:ea typeface="ＭＳ Ｐゴシック" charset="0"/>
              </a:defRPr>
            </a:lvl2pPr>
            <a:lvl3pPr marL="1143000" indent="-228600" eaLnBrk="0" hangingPunct="0">
              <a:defRPr sz="1400" b="1">
                <a:solidFill>
                  <a:srgbClr val="000000"/>
                </a:solidFill>
                <a:latin typeface="Arial" charset="0"/>
                <a:ea typeface="ＭＳ Ｐゴシック" charset="0"/>
              </a:defRPr>
            </a:lvl3pPr>
            <a:lvl4pPr marL="1600200" indent="-228600" eaLnBrk="0" hangingPunct="0">
              <a:defRPr sz="1400" b="1">
                <a:solidFill>
                  <a:srgbClr val="000000"/>
                </a:solidFill>
                <a:latin typeface="Arial" charset="0"/>
                <a:ea typeface="ＭＳ Ｐゴシック" charset="0"/>
              </a:defRPr>
            </a:lvl4pPr>
            <a:lvl5pPr marL="2057400" indent="-228600" eaLnBrk="0" hangingPunct="0">
              <a:defRPr sz="1400" b="1">
                <a:solidFill>
                  <a:srgbClr val="000000"/>
                </a:solidFill>
                <a:latin typeface="Arial" charset="0"/>
                <a:ea typeface="ＭＳ Ｐゴシック" charset="0"/>
              </a:defRPr>
            </a:lvl5pPr>
            <a:lvl6pPr marL="2514600" indent="-228600" eaLnBrk="0" fontAlgn="base" hangingPunct="0">
              <a:spcBef>
                <a:spcPct val="0"/>
              </a:spcBef>
              <a:spcAft>
                <a:spcPct val="0"/>
              </a:spcAft>
              <a:defRPr sz="1400" b="1">
                <a:solidFill>
                  <a:srgbClr val="000000"/>
                </a:solidFill>
                <a:latin typeface="Arial" charset="0"/>
                <a:ea typeface="ＭＳ Ｐゴシック" charset="0"/>
              </a:defRPr>
            </a:lvl6pPr>
            <a:lvl7pPr marL="2971800" indent="-228600" eaLnBrk="0" fontAlgn="base" hangingPunct="0">
              <a:spcBef>
                <a:spcPct val="0"/>
              </a:spcBef>
              <a:spcAft>
                <a:spcPct val="0"/>
              </a:spcAft>
              <a:defRPr sz="1400" b="1">
                <a:solidFill>
                  <a:srgbClr val="000000"/>
                </a:solidFill>
                <a:latin typeface="Arial" charset="0"/>
                <a:ea typeface="ＭＳ Ｐゴシック" charset="0"/>
              </a:defRPr>
            </a:lvl7pPr>
            <a:lvl8pPr marL="3429000" indent="-228600" eaLnBrk="0" fontAlgn="base" hangingPunct="0">
              <a:spcBef>
                <a:spcPct val="0"/>
              </a:spcBef>
              <a:spcAft>
                <a:spcPct val="0"/>
              </a:spcAft>
              <a:defRPr sz="1400" b="1">
                <a:solidFill>
                  <a:srgbClr val="000000"/>
                </a:solidFill>
                <a:latin typeface="Arial" charset="0"/>
                <a:ea typeface="ＭＳ Ｐゴシック" charset="0"/>
              </a:defRPr>
            </a:lvl8pPr>
            <a:lvl9pPr marL="3886200" indent="-228600" eaLnBrk="0" fontAlgn="base" hangingPunct="0">
              <a:spcBef>
                <a:spcPct val="0"/>
              </a:spcBef>
              <a:spcAft>
                <a:spcPct val="0"/>
              </a:spcAft>
              <a:defRPr sz="1400" b="1">
                <a:solidFill>
                  <a:srgbClr val="000000"/>
                </a:solidFill>
                <a:latin typeface="Arial" charset="0"/>
                <a:ea typeface="ＭＳ Ｐゴシック" charset="0"/>
              </a:defRPr>
            </a:lvl9pPr>
          </a:lstStyle>
          <a:p>
            <a:pPr lvl="1" defTabSz="914400" eaLnBrk="1" fontAlgn="base" hangingPunct="1">
              <a:spcBef>
                <a:spcPct val="0"/>
              </a:spcBef>
              <a:spcAft>
                <a:spcPts val="1000"/>
              </a:spcAft>
              <a:buFontTx/>
              <a:buChar char="•"/>
            </a:pPr>
            <a:r>
              <a:rPr lang="en-US" sz="1200">
                <a:cs typeface="ＭＳ Ｐゴシック" charset="0"/>
              </a:rPr>
              <a:t>Personal information</a:t>
            </a:r>
            <a:br>
              <a:rPr lang="en-US" sz="1200">
                <a:cs typeface="ＭＳ Ｐゴシック" charset="0"/>
              </a:rPr>
            </a:br>
            <a:r>
              <a:rPr lang="en-US" sz="1200">
                <a:cs typeface="ＭＳ Ｐゴシック" charset="0"/>
              </a:rPr>
              <a:t>has been redacted</a:t>
            </a:r>
          </a:p>
          <a:p>
            <a:pPr lvl="1" defTabSz="914400" eaLnBrk="1" fontAlgn="base" hangingPunct="1">
              <a:spcBef>
                <a:spcPct val="0"/>
              </a:spcBef>
              <a:spcAft>
                <a:spcPts val="2400"/>
              </a:spcAft>
              <a:buFontTx/>
              <a:buChar char="•"/>
            </a:pPr>
            <a:r>
              <a:rPr lang="en-US" sz="1200">
                <a:cs typeface="ＭＳ Ｐゴシック" charset="0"/>
              </a:rPr>
              <a:t>Clinical history and medication history are included</a:t>
            </a:r>
          </a:p>
          <a:p>
            <a:pPr lvl="1" defTabSz="914400" eaLnBrk="1" fontAlgn="base" hangingPunct="1">
              <a:spcBef>
                <a:spcPct val="0"/>
              </a:spcBef>
              <a:spcAft>
                <a:spcPts val="1200"/>
              </a:spcAft>
              <a:buFontTx/>
              <a:buChar char="•"/>
            </a:pPr>
            <a:r>
              <a:rPr lang="en-US" sz="1200">
                <a:cs typeface="ＭＳ Ｐゴシック" charset="0"/>
              </a:rPr>
              <a:t>Physician notes are captured in three fields: description,  impression and correlation fields.</a:t>
            </a:r>
          </a:p>
        </p:txBody>
      </p:sp>
      <p:pic>
        <p:nvPicPr>
          <p:cNvPr id="30" name="Picture 29" descr="Eeg_Machine.jpg"/>
          <p:cNvPicPr>
            <a:picLocks noChangeAspect="1"/>
          </p:cNvPicPr>
          <p:nvPr/>
        </p:nvPicPr>
        <p:blipFill rotWithShape="1">
          <a:blip r:embed="rId4" cstate="print">
            <a:extLst>
              <a:ext uri="{28A0092B-C50C-407E-A947-70E740481C1C}">
                <a14:useLocalDpi xmlns:a14="http://schemas.microsoft.com/office/drawing/2010/main"/>
              </a:ext>
            </a:extLst>
          </a:blip>
          <a:srcRect l="4068" t="5946" b="4778"/>
          <a:stretch/>
        </p:blipFill>
        <p:spPr>
          <a:xfrm>
            <a:off x="548842" y="2057400"/>
            <a:ext cx="1514757" cy="1879535"/>
          </a:xfrm>
          <a:prstGeom prst="roundRect">
            <a:avLst>
              <a:gd name="adj" fmla="val 16667"/>
            </a:avLst>
          </a:prstGeom>
          <a:ln>
            <a:noFill/>
          </a:ln>
          <a:effectLst>
            <a:outerShdw blurRad="76200" dist="38100" dir="7800000" algn="tl" rotWithShape="0">
              <a:srgbClr val="000000">
                <a:alpha val="40000"/>
              </a:srgbClr>
            </a:outerShdw>
            <a:reflection stA="51000" endPos="20000" dist="63500" dir="5400000" sy="-100000" algn="bl" rotWithShape="0"/>
          </a:effectLst>
          <a:scene3d>
            <a:camera prst="orthographicFront">
              <a:rot lat="1800006" lon="21599991" rev="299984"/>
            </a:camera>
            <a:lightRig rig="contrasting" dir="t">
              <a:rot lat="0" lon="0" rev="4200000"/>
            </a:lightRig>
          </a:scene3d>
          <a:sp3d prstMaterial="plastic">
            <a:bevelT w="381000" h="114300" prst="relaxedInset"/>
            <a:contourClr>
              <a:srgbClr val="969696"/>
            </a:contourClr>
          </a:sp3d>
        </p:spPr>
      </p:pic>
      <p:pic>
        <p:nvPicPr>
          <p:cNvPr id="15" name="Picture 14" descr="nedcFinal_hires_2400x1600_t.png"/>
          <p:cNvPicPr>
            <a:picLocks noChangeAspect="1"/>
          </p:cNvPicPr>
          <p:nvPr/>
        </p:nvPicPr>
        <p:blipFill rotWithShape="1">
          <a:blip r:embed="rId5" cstate="print">
            <a:extLst>
              <a:ext uri="{28A0092B-C50C-407E-A947-70E740481C1C}">
                <a14:useLocalDpi xmlns:a14="http://schemas.microsoft.com/office/drawing/2010/main"/>
              </a:ext>
            </a:extLst>
          </a:blip>
          <a:srcRect l="17989" t="6837" r="18512" b="29217"/>
          <a:stretch/>
        </p:blipFill>
        <p:spPr>
          <a:xfrm>
            <a:off x="7620870" y="189166"/>
            <a:ext cx="1254189" cy="843585"/>
          </a:xfrm>
          <a:prstGeom prst="rect">
            <a:avLst/>
          </a:prstGeom>
        </p:spPr>
      </p:pic>
    </p:spTree>
    <p:extLst>
      <p:ext uri="{BB962C8B-B14F-4D97-AF65-F5344CB8AC3E}">
        <p14:creationId xmlns:p14="http://schemas.microsoft.com/office/powerpoint/2010/main" val="250334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207963" y="633046"/>
            <a:ext cx="8691562" cy="323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80975" indent="-180975">
              <a:spcAft>
                <a:spcPts val="600"/>
              </a:spcAft>
              <a:buFont typeface="Arial" charset="0"/>
              <a:buChar char="•"/>
            </a:pPr>
            <a:r>
              <a:rPr lang="en-US" sz="1800" b="1" dirty="0"/>
              <a:t>Data wrangling is defined as the process of mapping data from an unstructured format to another format that enables automated processing.</a:t>
            </a:r>
          </a:p>
          <a:p>
            <a:pPr marL="180975" indent="-180975">
              <a:spcAft>
                <a:spcPts val="600"/>
              </a:spcAft>
              <a:buFont typeface="Arial" charset="0"/>
              <a:buChar char="•"/>
            </a:pPr>
            <a:r>
              <a:rPr lang="en-US" sz="1800" b="1" dirty="0"/>
              <a:t>Electronic medical records (EMRs) collected at every hospital in the country contain a staggering wealth of biomedical knowledge. EMRs can include unstructured text, temporally constrained measurements (e.g., vital signs), multichannel signal data (e.g., EEGs), and image data (e.g., MRIs). </a:t>
            </a:r>
          </a:p>
          <a:p>
            <a:pPr marL="180975" indent="-180975">
              <a:spcAft>
                <a:spcPts val="600"/>
              </a:spcAft>
              <a:buFont typeface="Arial" charset="0"/>
              <a:buChar char="•"/>
            </a:pPr>
            <a:r>
              <a:rPr lang="en-US" sz="1800" b="1" dirty="0"/>
              <a:t>This information could be transformative if properly harnessed. When processing the clinical text from EMRs, state-of-the-art natural language processing (NLP) methods need to consider new forms of deep learning to face the challenges posed by the complexity and volume of Big Data repositories of medical records. </a:t>
            </a:r>
          </a:p>
          <a:p>
            <a:pPr marL="180975" indent="-180975">
              <a:spcAft>
                <a:spcPts val="600"/>
              </a:spcAft>
              <a:buFont typeface="Arial" charset="0"/>
              <a:buChar char="•"/>
            </a:pPr>
            <a:r>
              <a:rPr lang="en-US" sz="1800" b="1" dirty="0"/>
              <a:t>By combining the advantages of active and deep learning, we show how a large collection of electroencephalography (EEG) reports is annotated to capture a variety of clinical concepts and their attributes. The automatic identification of EEG-specific medical concepts allows us to produce a novel representation of EEG knowledge, namely the EEG-Qualified Medical Knowledge Graph (EEG-QMKG).</a:t>
            </a:r>
          </a:p>
          <a:p>
            <a:pPr marL="180975" indent="-180975">
              <a:spcAft>
                <a:spcPts val="600"/>
              </a:spcAft>
              <a:buFont typeface="Arial" charset="0"/>
              <a:buChar char="•"/>
            </a:pPr>
            <a:r>
              <a:rPr lang="en-US" sz="1800" b="1" dirty="0"/>
              <a:t> the EEG-QMKG is a probabilistic graphical model enabling (a) medical inference, e.g. estimation of likelihoods of clinical correlations, interpretations of the EEG tests or (b) discovery of patient cohorts. </a:t>
            </a:r>
          </a:p>
          <a:p>
            <a:pPr marL="180975" indent="-180975">
              <a:spcAft>
                <a:spcPts val="600"/>
              </a:spcAft>
              <a:buFont typeface="Arial" charset="0"/>
              <a:buChar char="•"/>
            </a:pPr>
            <a:endParaRPr lang="en-US" sz="1800" b="1" dirty="0"/>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Abstract</a:t>
            </a:r>
          </a:p>
        </p:txBody>
      </p:sp>
    </p:spTree>
    <p:extLst>
      <p:ext uri="{BB962C8B-B14F-4D97-AF65-F5344CB8AC3E}">
        <p14:creationId xmlns:p14="http://schemas.microsoft.com/office/powerpoint/2010/main" val="1643511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rgbClr val="004070"/>
                </a:solidFill>
              </a:rPr>
              <a:t>BACKGROUND: Clinical Text Mining</a:t>
            </a:r>
          </a:p>
        </p:txBody>
      </p:sp>
      <p:sp>
        <p:nvSpPr>
          <p:cNvPr id="3" name="Content Placeholder 2"/>
          <p:cNvSpPr>
            <a:spLocks noGrp="1"/>
          </p:cNvSpPr>
          <p:nvPr>
            <p:ph sz="quarter" idx="1"/>
          </p:nvPr>
        </p:nvSpPr>
        <p:spPr>
          <a:xfrm>
            <a:off x="0" y="502171"/>
            <a:ext cx="9144000" cy="5746230"/>
          </a:xfrm>
        </p:spPr>
        <p:txBody>
          <a:bodyPr>
            <a:normAutofit fontScale="55000" lnSpcReduction="20000"/>
          </a:bodyPr>
          <a:lstStyle/>
          <a:p>
            <a:pPr marL="57150" indent="0">
              <a:buNone/>
            </a:pPr>
            <a:r>
              <a:rPr lang="en-US" sz="3300" dirty="0">
                <a:latin typeface="Arial" panose="020B0604020202020204" pitchFamily="34" charset="0"/>
                <a:cs typeface="Arial" panose="020B0604020202020204" pitchFamily="34" charset="0"/>
              </a:rPr>
              <a:t>Research in medical text mining can be segmented into:</a:t>
            </a:r>
          </a:p>
          <a:p>
            <a:pPr marL="651510" lvl="1" indent="-457200">
              <a:buFont typeface="+mj-lt"/>
              <a:buAutoNum type="arabicPeriod"/>
            </a:pPr>
            <a:r>
              <a:rPr lang="en-US" sz="3300" dirty="0">
                <a:latin typeface="Arial" panose="020B0604020202020204" pitchFamily="34" charset="0"/>
                <a:cs typeface="Arial" panose="020B0604020202020204" pitchFamily="34" charset="0"/>
              </a:rPr>
              <a:t>Mining </a:t>
            </a:r>
            <a:r>
              <a:rPr lang="en-US" sz="3300" i="1" dirty="0">
                <a:solidFill>
                  <a:srgbClr val="FF0000"/>
                </a:solidFill>
                <a:latin typeface="Arial" panose="020B0604020202020204" pitchFamily="34" charset="0"/>
                <a:cs typeface="Arial" panose="020B0604020202020204" pitchFamily="34" charset="0"/>
              </a:rPr>
              <a:t>biomedical literature </a:t>
            </a:r>
            <a:r>
              <a:rPr lang="en-US" sz="3300" dirty="0">
                <a:latin typeface="Arial" panose="020B0604020202020204" pitchFamily="34" charset="0"/>
                <a:cs typeface="Arial" panose="020B0604020202020204" pitchFamily="34" charset="0"/>
              </a:rPr>
              <a:t>(e.g. medical journals, medical textbooks and other scholarly research reports)</a:t>
            </a:r>
          </a:p>
          <a:p>
            <a:pPr marL="651510" lvl="1" indent="-457200">
              <a:buFont typeface="+mj-lt"/>
              <a:buAutoNum type="arabicPeriod"/>
            </a:pPr>
            <a:r>
              <a:rPr lang="en-US" sz="3300" dirty="0">
                <a:latin typeface="Arial" panose="020B0604020202020204" pitchFamily="34" charset="0"/>
                <a:cs typeface="Arial" panose="020B0604020202020204" pitchFamily="34" charset="0"/>
              </a:rPr>
              <a:t>Mining </a:t>
            </a:r>
            <a:r>
              <a:rPr lang="en-US" sz="3300" i="1" dirty="0">
                <a:solidFill>
                  <a:srgbClr val="FF0000"/>
                </a:solidFill>
                <a:latin typeface="Arial" panose="020B0604020202020204" pitchFamily="34" charset="0"/>
                <a:cs typeface="Arial" panose="020B0604020202020204" pitchFamily="34" charset="0"/>
              </a:rPr>
              <a:t>clinical notes </a:t>
            </a:r>
            <a:r>
              <a:rPr lang="en-US" sz="3300" dirty="0">
                <a:latin typeface="Arial" panose="020B0604020202020204" pitchFamily="34" charset="0"/>
                <a:cs typeface="Arial" panose="020B0604020202020204" pitchFamily="34" charset="0"/>
              </a:rPr>
              <a:t>(e.g. radiology reports, progress notes, surgical notes, hospital discharge summaries, </a:t>
            </a:r>
            <a:r>
              <a:rPr lang="en-US" sz="3300" dirty="0" err="1">
                <a:latin typeface="Arial" panose="020B0604020202020204" pitchFamily="34" charset="0"/>
                <a:cs typeface="Arial" panose="020B0604020202020204" pitchFamily="34" charset="0"/>
              </a:rPr>
              <a:t>etc</a:t>
            </a:r>
            <a:r>
              <a:rPr lang="en-US" sz="3300" dirty="0">
                <a:latin typeface="Arial" panose="020B0604020202020204" pitchFamily="34" charset="0"/>
                <a:cs typeface="Arial" panose="020B0604020202020204" pitchFamily="34" charset="0"/>
              </a:rPr>
              <a:t>)</a:t>
            </a:r>
          </a:p>
          <a:p>
            <a:r>
              <a:rPr lang="en-US" sz="3300" dirty="0">
                <a:latin typeface="Arial" panose="020B0604020202020204" pitchFamily="34" charset="0"/>
                <a:cs typeface="Arial" panose="020B0604020202020204" pitchFamily="34" charset="0"/>
              </a:rPr>
              <a:t>Focus and Goals:</a:t>
            </a:r>
          </a:p>
          <a:p>
            <a:pPr marL="1325880" lvl="3" indent="-457200">
              <a:buFont typeface="+mj-lt"/>
              <a:buAutoNum type="alphaUcPeriod"/>
            </a:pPr>
            <a:r>
              <a:rPr lang="en-US" sz="3300" dirty="0">
                <a:latin typeface="Arial" panose="020B0604020202020204" pitchFamily="34" charset="0"/>
                <a:cs typeface="Arial" panose="020B0604020202020204" pitchFamily="34" charset="0"/>
              </a:rPr>
              <a:t>Biomedical NLP tends to focus on extracting proteins, genes, pathways, biomedical events and relations. Opportunity for </a:t>
            </a:r>
            <a:r>
              <a:rPr lang="en-US" sz="3300" i="1" dirty="0">
                <a:solidFill>
                  <a:srgbClr val="FF0000"/>
                </a:solidFill>
                <a:latin typeface="Arial" panose="020B0604020202020204" pitchFamily="34" charset="0"/>
                <a:cs typeface="Arial" panose="020B0604020202020204" pitchFamily="34" charset="0"/>
              </a:rPr>
              <a:t>translational work </a:t>
            </a:r>
            <a:r>
              <a:rPr lang="en-US" sz="3300" dirty="0">
                <a:latin typeface="Arial" panose="020B0604020202020204" pitchFamily="34" charset="0"/>
                <a:cs typeface="Arial" panose="020B0604020202020204" pitchFamily="34" charset="0"/>
              </a:rPr>
              <a:t>in biomedical natural language processing—getting results from biological domain into the clinical domain.</a:t>
            </a:r>
          </a:p>
          <a:p>
            <a:pPr marL="1325880" lvl="3" indent="-457200">
              <a:buFont typeface="+mj-lt"/>
              <a:buAutoNum type="alphaUcPeriod"/>
            </a:pPr>
            <a:r>
              <a:rPr lang="en-US" sz="3300" dirty="0">
                <a:latin typeface="Arial" panose="020B0604020202020204" pitchFamily="34" charset="0"/>
                <a:cs typeface="Arial" panose="020B0604020202020204" pitchFamily="34" charset="0"/>
              </a:rPr>
              <a:t>Clinical NLP focuses on building profiles of individual patients by extracting a broad class of medical conditions (e.g. diseases, injuries, medical symptoms) and responses (e.g. diagnoses, procedures, treatments and drugs) with the goal of </a:t>
            </a:r>
            <a:r>
              <a:rPr lang="en-US" sz="3300" i="1" dirty="0">
                <a:solidFill>
                  <a:srgbClr val="FF0000"/>
                </a:solidFill>
                <a:latin typeface="Arial" panose="020B0604020202020204" pitchFamily="34" charset="0"/>
                <a:cs typeface="Arial" panose="020B0604020202020204" pitchFamily="34" charset="0"/>
              </a:rPr>
              <a:t>improving patient care</a:t>
            </a:r>
            <a:r>
              <a:rPr lang="en-US" sz="3300" dirty="0">
                <a:latin typeface="Arial" panose="020B0604020202020204" pitchFamily="34" charset="0"/>
                <a:cs typeface="Arial" panose="020B0604020202020204" pitchFamily="34" charset="0"/>
              </a:rPr>
              <a:t>. </a:t>
            </a:r>
          </a:p>
          <a:p>
            <a:pPr marL="0" indent="0">
              <a:buNone/>
            </a:pPr>
            <a:r>
              <a:rPr lang="en-US" sz="2600" u="sng" dirty="0">
                <a:solidFill>
                  <a:srgbClr val="0070C0"/>
                </a:solidFill>
                <a:latin typeface="Arial" panose="020B0604020202020204" pitchFamily="34" charset="0"/>
                <a:cs typeface="Arial" panose="020B0604020202020204" pitchFamily="34" charset="0"/>
              </a:rPr>
              <a:t>SPECIAL CASE: Computerized Clinical Decision Support (CDS) </a:t>
            </a:r>
          </a:p>
          <a:p>
            <a:pPr lvl="1"/>
            <a:r>
              <a:rPr lang="en-US" sz="2600" dirty="0">
                <a:latin typeface="Arial" panose="020B0604020202020204" pitchFamily="34" charset="0"/>
                <a:cs typeface="Arial" panose="020B0604020202020204" pitchFamily="34" charset="0"/>
              </a:rPr>
              <a:t>aims to aid decision making of health care providers and the public by providing easily accessible health-related information at the point and time it is needed. </a:t>
            </a:r>
          </a:p>
          <a:p>
            <a:pPr lvl="1"/>
            <a:r>
              <a:rPr lang="en-US" sz="2900" dirty="0">
                <a:latin typeface="Arial" panose="020B0604020202020204" pitchFamily="34" charset="0"/>
                <a:cs typeface="Arial" panose="020B0604020202020204" pitchFamily="34" charset="0"/>
              </a:rPr>
              <a:t>Natural Language Processing (NLP) is instrumental in using free-text information to drive CDS, representing clinical knowledge and CDS interventions in standardized formats, and leveraging clinical narrative. </a:t>
            </a:r>
            <a:r>
              <a:rPr lang="en-US" sz="2900" dirty="0">
                <a:solidFill>
                  <a:srgbClr val="FF0000"/>
                </a:solidFill>
                <a:latin typeface="Arial" panose="020B0604020202020204" pitchFamily="34" charset="0"/>
                <a:cs typeface="Arial" panose="020B0604020202020204" pitchFamily="34" charset="0"/>
              </a:rPr>
              <a:t>(“What can Natural Language Processing do for Clinical Decision Support?” by Dina </a:t>
            </a:r>
            <a:r>
              <a:rPr lang="en-US" sz="2900" dirty="0" err="1">
                <a:solidFill>
                  <a:srgbClr val="FF0000"/>
                </a:solidFill>
                <a:latin typeface="Arial" panose="020B0604020202020204" pitchFamily="34" charset="0"/>
                <a:cs typeface="Arial" panose="020B0604020202020204" pitchFamily="34" charset="0"/>
              </a:rPr>
              <a:t>Demner-Fushman</a:t>
            </a:r>
            <a:r>
              <a:rPr lang="en-US" sz="2900" dirty="0">
                <a:solidFill>
                  <a:srgbClr val="FF0000"/>
                </a:solidFill>
                <a:latin typeface="Arial" panose="020B0604020202020204" pitchFamily="34" charset="0"/>
                <a:cs typeface="Arial" panose="020B0604020202020204" pitchFamily="34" charset="0"/>
              </a:rPr>
              <a:t>, Wendy W. Chapman and Clement J. McDonald)</a:t>
            </a:r>
          </a:p>
          <a:p>
            <a:pPr marL="1440180" lvl="3" indent="-571500">
              <a:buFont typeface="+mj-lt"/>
              <a:buAutoNum type="romanUcPeriod"/>
            </a:pPr>
            <a:r>
              <a:rPr lang="en-US" sz="2600" dirty="0">
                <a:solidFill>
                  <a:srgbClr val="3366FF"/>
                </a:solidFill>
                <a:latin typeface="Arial" panose="020B0604020202020204" pitchFamily="34" charset="0"/>
                <a:cs typeface="Arial" panose="020B0604020202020204" pitchFamily="34" charset="0"/>
              </a:rPr>
              <a:t>An outpatient reminder system</a:t>
            </a:r>
          </a:p>
          <a:p>
            <a:pPr marL="1325880" lvl="3" indent="-457200">
              <a:buFont typeface="+mj-lt"/>
              <a:buAutoNum type="romanUcPeriod"/>
            </a:pPr>
            <a:r>
              <a:rPr lang="en-US" sz="2600" dirty="0">
                <a:solidFill>
                  <a:srgbClr val="3366FF"/>
                </a:solidFill>
                <a:latin typeface="Arial" panose="020B0604020202020204" pitchFamily="34" charset="0"/>
                <a:cs typeface="Arial" panose="020B0604020202020204" pitchFamily="34" charset="0"/>
              </a:rPr>
              <a:t>Inpatient reminder and diagnostic decision support systems</a:t>
            </a:r>
          </a:p>
          <a:p>
            <a:pPr marL="1325880" lvl="3" indent="-457200">
              <a:buFont typeface="+mj-lt"/>
              <a:buAutoNum type="romanUcPeriod"/>
            </a:pPr>
            <a:r>
              <a:rPr lang="en-US" sz="2600" dirty="0">
                <a:solidFill>
                  <a:srgbClr val="3366FF"/>
                </a:solidFill>
                <a:latin typeface="Arial" panose="020B0604020202020204" pitchFamily="34" charset="0"/>
                <a:cs typeface="Arial" panose="020B0604020202020204" pitchFamily="34" charset="0"/>
              </a:rPr>
              <a:t>Decision support centered on computerized provider order entry (CPOE)</a:t>
            </a:r>
          </a:p>
          <a:p>
            <a:pPr marL="11430" lvl="1" indent="0">
              <a:buNone/>
            </a:pPr>
            <a:endParaRPr lang="en-US" sz="2600" dirty="0">
              <a:latin typeface="Arial" panose="020B0604020202020204" pitchFamily="34" charset="0"/>
              <a:cs typeface="Arial" panose="020B0604020202020204" pitchFamily="34" charset="0"/>
            </a:endParaRPr>
          </a:p>
          <a:p>
            <a:pPr marL="1051560" lvl="2" indent="-457200">
              <a:buFont typeface="+mj-lt"/>
              <a:buAutoNum type="arabicPeriod"/>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952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a:p>
        </p:txBody>
      </p:sp>
      <p:sp>
        <p:nvSpPr>
          <p:cNvPr id="922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a:p>
        </p:txBody>
      </p:sp>
      <p:sp>
        <p:nvSpPr>
          <p:cNvPr id="9223" name="Text Box 44"/>
          <p:cNvSpPr txBox="1">
            <a:spLocks noChangeArrowheads="1"/>
          </p:cNvSpPr>
          <p:nvPr/>
        </p:nvSpPr>
        <p:spPr bwMode="auto">
          <a:xfrm>
            <a:off x="227012" y="57150"/>
            <a:ext cx="8669337" cy="369332"/>
          </a:xfrm>
          <a:prstGeom prst="rect">
            <a:avLst/>
          </a:prstGeom>
          <a:noFill/>
          <a:ln w="9525">
            <a:noFill/>
            <a:miter lim="800000"/>
            <a:headEnd/>
            <a:tailEnd/>
          </a:ln>
        </p:spPr>
        <p:txBody>
          <a:bodyPr wrap="square" lIns="0" tIns="0" rIns="0" bIns="0">
            <a:spAutoFit/>
          </a:bodyPr>
          <a:lstStyle/>
          <a:p>
            <a:pPr>
              <a:spcBef>
                <a:spcPct val="50000"/>
              </a:spcBef>
            </a:pPr>
            <a:r>
              <a:rPr lang="en-US" sz="2400" b="1" dirty="0">
                <a:latin typeface="Arial" charset="0"/>
                <a:ea typeface="Arial" charset="0"/>
                <a:cs typeface="Arial" charset="0"/>
              </a:rPr>
              <a:t>The Classic Natural Language Processing of EMRs</a:t>
            </a:r>
          </a:p>
        </p:txBody>
      </p:sp>
      <p:sp>
        <p:nvSpPr>
          <p:cNvPr id="152" name="Text Box 43"/>
          <p:cNvSpPr txBox="1">
            <a:spLocks noChangeArrowheads="1"/>
          </p:cNvSpPr>
          <p:nvPr/>
        </p:nvSpPr>
        <p:spPr bwMode="auto">
          <a:xfrm>
            <a:off x="5603922" y="672519"/>
            <a:ext cx="3292427" cy="4570482"/>
          </a:xfrm>
          <a:prstGeom prst="rect">
            <a:avLst/>
          </a:prstGeom>
          <a:noFill/>
          <a:ln w="9525">
            <a:noFill/>
            <a:miter lim="800000"/>
            <a:headEnd/>
            <a:tailEnd/>
          </a:ln>
        </p:spPr>
        <p:txBody>
          <a:bodyPr wrap="square" lIns="0" tIns="0" rIns="0" bIns="0">
            <a:spAutoFit/>
          </a:bodyPr>
          <a:lstStyle/>
          <a:p>
            <a:pPr marL="114300" indent="-114300" defTabSz="914400" fontAlgn="base">
              <a:spcBef>
                <a:spcPct val="50000"/>
              </a:spcBef>
              <a:spcAft>
                <a:spcPct val="0"/>
              </a:spcAft>
            </a:pPr>
            <a:r>
              <a:rPr lang="en-US" b="1" dirty="0">
                <a:solidFill>
                  <a:srgbClr val="E10000"/>
                </a:solidFill>
                <a:latin typeface="Arial" charset="0"/>
                <a:ea typeface="Arial" charset="0"/>
                <a:cs typeface="Arial" charset="0"/>
              </a:rPr>
              <a:t>Key issues:</a:t>
            </a:r>
          </a:p>
          <a:p>
            <a:pPr indent="-228600" defTabSz="914400" fontAlgn="base">
              <a:spcBef>
                <a:spcPct val="50000"/>
              </a:spcBef>
              <a:spcAft>
                <a:spcPct val="0"/>
              </a:spcAft>
              <a:buFontTx/>
              <a:buChar char="•"/>
            </a:pPr>
            <a:r>
              <a:rPr lang="en-US" b="1" dirty="0">
                <a:solidFill>
                  <a:srgbClr val="000000"/>
                </a:solidFill>
                <a:latin typeface="Arial" charset="0"/>
              </a:rPr>
              <a:t>Medical natural language is ambiguous and economic!!!</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Lessons from the past</a:t>
            </a:r>
            <a:r>
              <a:rPr lang="en-US" dirty="0">
                <a:latin typeface="Arial" panose="020B0604020202020204" pitchFamily="34" charset="0"/>
                <a:cs typeface="Arial" panose="020B0604020202020204" pitchFamily="34" charset="0"/>
              </a:rPr>
              <a:t>: The 2010 i2b2/VA challenge focused on the identification of medical concepts in the form of:</a:t>
            </a:r>
          </a:p>
          <a:p>
            <a:pPr marL="971550" lvl="1" indent="-514350">
              <a:buFont typeface="+mj-lt"/>
              <a:buAutoNum type="arabicPeriod"/>
            </a:pPr>
            <a:r>
              <a:rPr lang="en-US" dirty="0">
                <a:solidFill>
                  <a:srgbClr val="3366FF"/>
                </a:solidFill>
                <a:latin typeface="Arial" panose="020B0604020202020204" pitchFamily="34" charset="0"/>
                <a:cs typeface="Arial" panose="020B0604020202020204" pitchFamily="34" charset="0"/>
              </a:rPr>
              <a:t>Medical problems </a:t>
            </a:r>
            <a:r>
              <a:rPr lang="en-US" dirty="0">
                <a:latin typeface="Arial" panose="020B0604020202020204" pitchFamily="34" charset="0"/>
                <a:cs typeface="Arial" panose="020B0604020202020204" pitchFamily="34" charset="0"/>
              </a:rPr>
              <a:t>(e.g. disease, injury)</a:t>
            </a:r>
          </a:p>
          <a:p>
            <a:pPr marL="971550" lvl="1" indent="-514350">
              <a:buFont typeface="+mj-lt"/>
              <a:buAutoNum type="arabicPeriod"/>
            </a:pPr>
            <a:r>
              <a:rPr lang="en-US" dirty="0">
                <a:solidFill>
                  <a:srgbClr val="3366FF"/>
                </a:solidFill>
                <a:latin typeface="Arial" panose="020B0604020202020204" pitchFamily="34" charset="0"/>
                <a:cs typeface="Arial" panose="020B0604020202020204" pitchFamily="34" charset="0"/>
              </a:rPr>
              <a:t>Medical tests </a:t>
            </a:r>
            <a:r>
              <a:rPr lang="en-US" dirty="0">
                <a:latin typeface="Arial" panose="020B0604020202020204" pitchFamily="34" charset="0"/>
                <a:cs typeface="Arial" panose="020B0604020202020204" pitchFamily="34" charset="0"/>
              </a:rPr>
              <a:t>(e.g. diagnostic procedure, lab test)</a:t>
            </a:r>
          </a:p>
          <a:p>
            <a:pPr marL="971550" lvl="1" indent="-514350">
              <a:buFont typeface="+mj-lt"/>
              <a:buAutoNum type="arabicPeriod"/>
            </a:pPr>
            <a:r>
              <a:rPr lang="en-US" dirty="0">
                <a:solidFill>
                  <a:srgbClr val="3366FF"/>
                </a:solidFill>
                <a:latin typeface="Arial" panose="020B0604020202020204" pitchFamily="34" charset="0"/>
                <a:cs typeface="Arial" panose="020B0604020202020204" pitchFamily="34" charset="0"/>
              </a:rPr>
              <a:t>Treatments</a:t>
            </a:r>
            <a:r>
              <a:rPr lang="en-US" dirty="0">
                <a:latin typeface="Arial" panose="020B0604020202020204" pitchFamily="34" charset="0"/>
                <a:cs typeface="Arial" panose="020B0604020202020204" pitchFamily="34" charset="0"/>
              </a:rPr>
              <a:t> (e.g. drug, preventive procedure, medical device)</a:t>
            </a:r>
            <a:endParaRPr lang="en-US" b="1" dirty="0">
              <a:solidFill>
                <a:srgbClr val="000000"/>
              </a:solidFill>
              <a:latin typeface="Arial" panose="020B0604020202020204" pitchFamily="34" charset="0"/>
              <a:cs typeface="Arial" panose="020B0604020202020204" pitchFamily="34" charset="0"/>
            </a:endParaRPr>
          </a:p>
        </p:txBody>
      </p:sp>
      <p:sp>
        <p:nvSpPr>
          <p:cNvPr id="7" name="Circular Arrow 6"/>
          <p:cNvSpPr/>
          <p:nvPr/>
        </p:nvSpPr>
        <p:spPr>
          <a:xfrm>
            <a:off x="764444" y="900339"/>
            <a:ext cx="3751184" cy="3751184"/>
          </a:xfrm>
          <a:prstGeom prst="circularArrow">
            <a:avLst>
              <a:gd name="adj1" fmla="val 5544"/>
              <a:gd name="adj2" fmla="val 330680"/>
              <a:gd name="adj3" fmla="val 13835616"/>
              <a:gd name="adj4" fmla="val 17349742"/>
              <a:gd name="adj5" fmla="val 5757"/>
            </a:avLst>
          </a:prstGeom>
          <a:gradFill rotWithShape="0">
            <a:gsLst>
              <a:gs pos="0">
                <a:srgbClr val="FFACAF"/>
              </a:gs>
              <a:gs pos="100000">
                <a:schemeClr val="bg1"/>
              </a:gs>
              <a:gs pos="100000">
                <a:schemeClr val="accent1">
                  <a:hueOff val="0"/>
                  <a:satOff val="0"/>
                  <a:lumOff val="0"/>
                  <a:alphaOff val="0"/>
                  <a:tint val="50000"/>
                  <a:shade val="100000"/>
                  <a:satMod val="350000"/>
                </a:schemeClr>
              </a:gs>
            </a:gsLst>
            <a:lin ang="3300000" scaled="0"/>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8" name="Freeform 7"/>
          <p:cNvSpPr/>
          <p:nvPr/>
        </p:nvSpPr>
        <p:spPr>
          <a:xfrm>
            <a:off x="1784481" y="836967"/>
            <a:ext cx="1711111" cy="855555"/>
          </a:xfrm>
          <a:custGeom>
            <a:avLst/>
            <a:gdLst>
              <a:gd name="connsiteX0" fmla="*/ 0 w 1711111"/>
              <a:gd name="connsiteY0" fmla="*/ 142595 h 855555"/>
              <a:gd name="connsiteX1" fmla="*/ 142595 w 1711111"/>
              <a:gd name="connsiteY1" fmla="*/ 0 h 855555"/>
              <a:gd name="connsiteX2" fmla="*/ 1568516 w 1711111"/>
              <a:gd name="connsiteY2" fmla="*/ 0 h 855555"/>
              <a:gd name="connsiteX3" fmla="*/ 1711111 w 1711111"/>
              <a:gd name="connsiteY3" fmla="*/ 142595 h 855555"/>
              <a:gd name="connsiteX4" fmla="*/ 1711111 w 1711111"/>
              <a:gd name="connsiteY4" fmla="*/ 712960 h 855555"/>
              <a:gd name="connsiteX5" fmla="*/ 1568516 w 1711111"/>
              <a:gd name="connsiteY5" fmla="*/ 855555 h 855555"/>
              <a:gd name="connsiteX6" fmla="*/ 142595 w 1711111"/>
              <a:gd name="connsiteY6" fmla="*/ 855555 h 855555"/>
              <a:gd name="connsiteX7" fmla="*/ 0 w 1711111"/>
              <a:gd name="connsiteY7" fmla="*/ 712960 h 855555"/>
              <a:gd name="connsiteX8" fmla="*/ 0 w 1711111"/>
              <a:gd name="connsiteY8" fmla="*/ 142595 h 85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111" h="855555">
                <a:moveTo>
                  <a:pt x="0" y="142595"/>
                </a:moveTo>
                <a:cubicBezTo>
                  <a:pt x="0" y="63842"/>
                  <a:pt x="63842" y="0"/>
                  <a:pt x="142595" y="0"/>
                </a:cubicBezTo>
                <a:lnTo>
                  <a:pt x="1568516" y="0"/>
                </a:lnTo>
                <a:cubicBezTo>
                  <a:pt x="1647269" y="0"/>
                  <a:pt x="1711111" y="63842"/>
                  <a:pt x="1711111" y="142595"/>
                </a:cubicBezTo>
                <a:lnTo>
                  <a:pt x="1711111" y="712960"/>
                </a:lnTo>
                <a:cubicBezTo>
                  <a:pt x="1711111" y="791713"/>
                  <a:pt x="1647269" y="855555"/>
                  <a:pt x="1568516" y="855555"/>
                </a:cubicBezTo>
                <a:lnTo>
                  <a:pt x="142595" y="855555"/>
                </a:lnTo>
                <a:cubicBezTo>
                  <a:pt x="63842" y="855555"/>
                  <a:pt x="0" y="791713"/>
                  <a:pt x="0" y="712960"/>
                </a:cubicBezTo>
                <a:lnTo>
                  <a:pt x="0" y="142595"/>
                </a:lnTo>
                <a:close/>
              </a:path>
            </a:pathLst>
          </a:custGeom>
          <a:gradFill rotWithShape="0">
            <a:gsLst>
              <a:gs pos="0">
                <a:srgbClr val="FFACAF"/>
              </a:gs>
              <a:gs pos="100000">
                <a:schemeClr val="bg1"/>
              </a:gs>
            </a:gsLst>
            <a:lin ang="3300000" scaled="0"/>
          </a:gradFill>
          <a:effectLst>
            <a:outerShdw blurRad="50800" dist="76200" dir="2700000" algn="tl" rotWithShape="0">
              <a:prstClr val="black">
                <a:alpha val="40000"/>
              </a:prstClr>
            </a:outerShdw>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110345" tIns="110345" rIns="110345" bIns="110345" numCol="1" spcCol="1270" anchor="ctr" anchorCtr="0">
            <a:noAutofit/>
          </a:bodyPr>
          <a:lstStyle/>
          <a:p>
            <a:pPr lvl="0" algn="ctr" defTabSz="800100">
              <a:lnSpc>
                <a:spcPct val="90000"/>
              </a:lnSpc>
              <a:spcBef>
                <a:spcPct val="0"/>
              </a:spcBef>
              <a:spcAft>
                <a:spcPct val="35000"/>
              </a:spcAft>
            </a:pPr>
            <a:r>
              <a:rPr lang="en-US" b="1" dirty="0">
                <a:solidFill>
                  <a:schemeClr val="tx1"/>
                </a:solidFill>
                <a:latin typeface="Arial" charset="0"/>
                <a:ea typeface="Arial" charset="0"/>
                <a:cs typeface="Arial" charset="0"/>
              </a:rPr>
              <a:t>Identification of Medical Concepts</a:t>
            </a:r>
            <a:endParaRPr lang="en-US" sz="1800" b="1" kern="1200" dirty="0">
              <a:solidFill>
                <a:schemeClr val="tx1"/>
              </a:solidFill>
              <a:latin typeface="Arial" charset="0"/>
              <a:ea typeface="Arial" charset="0"/>
              <a:cs typeface="Arial" charset="0"/>
            </a:endParaRPr>
          </a:p>
        </p:txBody>
      </p:sp>
      <p:sp>
        <p:nvSpPr>
          <p:cNvPr id="9" name="Freeform 8"/>
          <p:cNvSpPr/>
          <p:nvPr/>
        </p:nvSpPr>
        <p:spPr>
          <a:xfrm>
            <a:off x="3305841" y="1942299"/>
            <a:ext cx="1711111" cy="855555"/>
          </a:xfrm>
          <a:custGeom>
            <a:avLst/>
            <a:gdLst>
              <a:gd name="connsiteX0" fmla="*/ 0 w 1711111"/>
              <a:gd name="connsiteY0" fmla="*/ 142595 h 855555"/>
              <a:gd name="connsiteX1" fmla="*/ 142595 w 1711111"/>
              <a:gd name="connsiteY1" fmla="*/ 0 h 855555"/>
              <a:gd name="connsiteX2" fmla="*/ 1568516 w 1711111"/>
              <a:gd name="connsiteY2" fmla="*/ 0 h 855555"/>
              <a:gd name="connsiteX3" fmla="*/ 1711111 w 1711111"/>
              <a:gd name="connsiteY3" fmla="*/ 142595 h 855555"/>
              <a:gd name="connsiteX4" fmla="*/ 1711111 w 1711111"/>
              <a:gd name="connsiteY4" fmla="*/ 712960 h 855555"/>
              <a:gd name="connsiteX5" fmla="*/ 1568516 w 1711111"/>
              <a:gd name="connsiteY5" fmla="*/ 855555 h 855555"/>
              <a:gd name="connsiteX6" fmla="*/ 142595 w 1711111"/>
              <a:gd name="connsiteY6" fmla="*/ 855555 h 855555"/>
              <a:gd name="connsiteX7" fmla="*/ 0 w 1711111"/>
              <a:gd name="connsiteY7" fmla="*/ 712960 h 855555"/>
              <a:gd name="connsiteX8" fmla="*/ 0 w 1711111"/>
              <a:gd name="connsiteY8" fmla="*/ 142595 h 85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111" h="855555">
                <a:moveTo>
                  <a:pt x="0" y="142595"/>
                </a:moveTo>
                <a:cubicBezTo>
                  <a:pt x="0" y="63842"/>
                  <a:pt x="63842" y="0"/>
                  <a:pt x="142595" y="0"/>
                </a:cubicBezTo>
                <a:lnTo>
                  <a:pt x="1568516" y="0"/>
                </a:lnTo>
                <a:cubicBezTo>
                  <a:pt x="1647269" y="0"/>
                  <a:pt x="1711111" y="63842"/>
                  <a:pt x="1711111" y="142595"/>
                </a:cubicBezTo>
                <a:lnTo>
                  <a:pt x="1711111" y="712960"/>
                </a:lnTo>
                <a:cubicBezTo>
                  <a:pt x="1711111" y="791713"/>
                  <a:pt x="1647269" y="855555"/>
                  <a:pt x="1568516" y="855555"/>
                </a:cubicBezTo>
                <a:lnTo>
                  <a:pt x="142595" y="855555"/>
                </a:lnTo>
                <a:cubicBezTo>
                  <a:pt x="63842" y="855555"/>
                  <a:pt x="0" y="791713"/>
                  <a:pt x="0" y="712960"/>
                </a:cubicBezTo>
                <a:lnTo>
                  <a:pt x="0" y="142595"/>
                </a:lnTo>
                <a:close/>
              </a:path>
            </a:pathLst>
          </a:custGeom>
          <a:gradFill rotWithShape="0">
            <a:gsLst>
              <a:gs pos="0">
                <a:srgbClr val="FFACAF"/>
              </a:gs>
              <a:gs pos="100000">
                <a:schemeClr val="bg1"/>
              </a:gs>
              <a:gs pos="100000">
                <a:schemeClr val="accent1">
                  <a:hueOff val="0"/>
                  <a:satOff val="0"/>
                  <a:lumOff val="0"/>
                  <a:alphaOff val="0"/>
                  <a:tint val="50000"/>
                  <a:shade val="100000"/>
                  <a:satMod val="350000"/>
                </a:schemeClr>
              </a:gs>
            </a:gsLst>
            <a:lin ang="3300000" scaled="0"/>
          </a:gradFill>
          <a:effectLst>
            <a:outerShdw blurRad="50800" dist="76200" dir="2700000" algn="tl" rotWithShape="0">
              <a:prstClr val="black">
                <a:alpha val="40000"/>
              </a:prstClr>
            </a:outerShdw>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110345" tIns="110345" rIns="110345" bIns="110345" numCol="1" spcCol="1270" anchor="ctr" anchorCtr="0">
            <a:noAutofit/>
          </a:bodyPr>
          <a:lstStyle/>
          <a:p>
            <a:pPr lvl="0" algn="ctr" defTabSz="800100">
              <a:lnSpc>
                <a:spcPct val="90000"/>
              </a:lnSpc>
              <a:spcBef>
                <a:spcPct val="0"/>
              </a:spcBef>
              <a:spcAft>
                <a:spcPct val="35000"/>
              </a:spcAft>
            </a:pPr>
            <a:r>
              <a:rPr lang="en-US" b="1" dirty="0">
                <a:solidFill>
                  <a:schemeClr val="tx1"/>
                </a:solidFill>
                <a:latin typeface="Arial" charset="0"/>
                <a:ea typeface="Arial" charset="0"/>
                <a:cs typeface="Arial" charset="0"/>
              </a:rPr>
              <a:t>Identification of Assertions</a:t>
            </a:r>
            <a:endParaRPr lang="en-US" sz="1800" b="1" kern="1200" dirty="0">
              <a:solidFill>
                <a:schemeClr val="tx1"/>
              </a:solidFill>
              <a:latin typeface="Arial" charset="0"/>
              <a:ea typeface="Arial" charset="0"/>
              <a:cs typeface="Arial" charset="0"/>
            </a:endParaRPr>
          </a:p>
        </p:txBody>
      </p:sp>
      <p:sp>
        <p:nvSpPr>
          <p:cNvPr id="10" name="Freeform 9"/>
          <p:cNvSpPr/>
          <p:nvPr/>
        </p:nvSpPr>
        <p:spPr>
          <a:xfrm>
            <a:off x="3011076" y="3306055"/>
            <a:ext cx="1711111" cy="855555"/>
          </a:xfrm>
          <a:custGeom>
            <a:avLst/>
            <a:gdLst>
              <a:gd name="connsiteX0" fmla="*/ 0 w 1711111"/>
              <a:gd name="connsiteY0" fmla="*/ 142595 h 855555"/>
              <a:gd name="connsiteX1" fmla="*/ 142595 w 1711111"/>
              <a:gd name="connsiteY1" fmla="*/ 0 h 855555"/>
              <a:gd name="connsiteX2" fmla="*/ 1568516 w 1711111"/>
              <a:gd name="connsiteY2" fmla="*/ 0 h 855555"/>
              <a:gd name="connsiteX3" fmla="*/ 1711111 w 1711111"/>
              <a:gd name="connsiteY3" fmla="*/ 142595 h 855555"/>
              <a:gd name="connsiteX4" fmla="*/ 1711111 w 1711111"/>
              <a:gd name="connsiteY4" fmla="*/ 712960 h 855555"/>
              <a:gd name="connsiteX5" fmla="*/ 1568516 w 1711111"/>
              <a:gd name="connsiteY5" fmla="*/ 855555 h 855555"/>
              <a:gd name="connsiteX6" fmla="*/ 142595 w 1711111"/>
              <a:gd name="connsiteY6" fmla="*/ 855555 h 855555"/>
              <a:gd name="connsiteX7" fmla="*/ 0 w 1711111"/>
              <a:gd name="connsiteY7" fmla="*/ 712960 h 855555"/>
              <a:gd name="connsiteX8" fmla="*/ 0 w 1711111"/>
              <a:gd name="connsiteY8" fmla="*/ 142595 h 85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111" h="855555">
                <a:moveTo>
                  <a:pt x="0" y="142595"/>
                </a:moveTo>
                <a:cubicBezTo>
                  <a:pt x="0" y="63842"/>
                  <a:pt x="63842" y="0"/>
                  <a:pt x="142595" y="0"/>
                </a:cubicBezTo>
                <a:lnTo>
                  <a:pt x="1568516" y="0"/>
                </a:lnTo>
                <a:cubicBezTo>
                  <a:pt x="1647269" y="0"/>
                  <a:pt x="1711111" y="63842"/>
                  <a:pt x="1711111" y="142595"/>
                </a:cubicBezTo>
                <a:lnTo>
                  <a:pt x="1711111" y="712960"/>
                </a:lnTo>
                <a:cubicBezTo>
                  <a:pt x="1711111" y="791713"/>
                  <a:pt x="1647269" y="855555"/>
                  <a:pt x="1568516" y="855555"/>
                </a:cubicBezTo>
                <a:lnTo>
                  <a:pt x="142595" y="855555"/>
                </a:lnTo>
                <a:cubicBezTo>
                  <a:pt x="63842" y="855555"/>
                  <a:pt x="0" y="791713"/>
                  <a:pt x="0" y="712960"/>
                </a:cubicBezTo>
                <a:lnTo>
                  <a:pt x="0" y="142595"/>
                </a:lnTo>
                <a:close/>
              </a:path>
            </a:pathLst>
          </a:custGeom>
          <a:gradFill rotWithShape="0">
            <a:gsLst>
              <a:gs pos="0">
                <a:srgbClr val="FFACAF"/>
              </a:gs>
              <a:gs pos="100000">
                <a:schemeClr val="bg1"/>
              </a:gs>
              <a:gs pos="100000">
                <a:schemeClr val="accent1">
                  <a:hueOff val="0"/>
                  <a:satOff val="0"/>
                  <a:lumOff val="0"/>
                  <a:alphaOff val="0"/>
                  <a:tint val="50000"/>
                  <a:shade val="100000"/>
                  <a:satMod val="350000"/>
                </a:schemeClr>
              </a:gs>
            </a:gsLst>
            <a:lin ang="3300000" scaled="0"/>
          </a:gradFill>
          <a:effectLst>
            <a:outerShdw blurRad="50800" dist="76200" dir="2700000" algn="tl" rotWithShape="0">
              <a:prstClr val="black">
                <a:alpha val="40000"/>
              </a:prstClr>
            </a:outerShdw>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110345" tIns="110345" rIns="110345" bIns="110345" numCol="1" spcCol="1270" anchor="ctr" anchorCtr="0">
            <a:noAutofit/>
          </a:bodyPr>
          <a:lstStyle/>
          <a:p>
            <a:pPr lvl="0" algn="ctr" defTabSz="800100">
              <a:lnSpc>
                <a:spcPct val="90000"/>
              </a:lnSpc>
              <a:spcBef>
                <a:spcPct val="0"/>
              </a:spcBef>
              <a:spcAft>
                <a:spcPct val="35000"/>
              </a:spcAft>
            </a:pPr>
            <a:r>
              <a:rPr lang="en-US" b="1" dirty="0">
                <a:solidFill>
                  <a:schemeClr val="tx1"/>
                </a:solidFill>
                <a:latin typeface="Arial" charset="0"/>
                <a:ea typeface="Arial" charset="0"/>
                <a:cs typeface="Arial" charset="0"/>
              </a:rPr>
              <a:t>Select Features</a:t>
            </a:r>
            <a:endParaRPr lang="en-US" sz="1800" b="1" kern="1200" dirty="0">
              <a:solidFill>
                <a:schemeClr val="tx1"/>
              </a:solidFill>
              <a:latin typeface="Arial" charset="0"/>
              <a:ea typeface="Arial" charset="0"/>
              <a:cs typeface="Arial" charset="0"/>
            </a:endParaRPr>
          </a:p>
        </p:txBody>
      </p:sp>
      <p:sp>
        <p:nvSpPr>
          <p:cNvPr id="11" name="Freeform 10"/>
          <p:cNvSpPr/>
          <p:nvPr/>
        </p:nvSpPr>
        <p:spPr>
          <a:xfrm>
            <a:off x="531865" y="3306063"/>
            <a:ext cx="1711111" cy="855555"/>
          </a:xfrm>
          <a:custGeom>
            <a:avLst/>
            <a:gdLst>
              <a:gd name="connsiteX0" fmla="*/ 0 w 1711111"/>
              <a:gd name="connsiteY0" fmla="*/ 142595 h 855555"/>
              <a:gd name="connsiteX1" fmla="*/ 142595 w 1711111"/>
              <a:gd name="connsiteY1" fmla="*/ 0 h 855555"/>
              <a:gd name="connsiteX2" fmla="*/ 1568516 w 1711111"/>
              <a:gd name="connsiteY2" fmla="*/ 0 h 855555"/>
              <a:gd name="connsiteX3" fmla="*/ 1711111 w 1711111"/>
              <a:gd name="connsiteY3" fmla="*/ 142595 h 855555"/>
              <a:gd name="connsiteX4" fmla="*/ 1711111 w 1711111"/>
              <a:gd name="connsiteY4" fmla="*/ 712960 h 855555"/>
              <a:gd name="connsiteX5" fmla="*/ 1568516 w 1711111"/>
              <a:gd name="connsiteY5" fmla="*/ 855555 h 855555"/>
              <a:gd name="connsiteX6" fmla="*/ 142595 w 1711111"/>
              <a:gd name="connsiteY6" fmla="*/ 855555 h 855555"/>
              <a:gd name="connsiteX7" fmla="*/ 0 w 1711111"/>
              <a:gd name="connsiteY7" fmla="*/ 712960 h 855555"/>
              <a:gd name="connsiteX8" fmla="*/ 0 w 1711111"/>
              <a:gd name="connsiteY8" fmla="*/ 142595 h 85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111" h="855555">
                <a:moveTo>
                  <a:pt x="0" y="142595"/>
                </a:moveTo>
                <a:cubicBezTo>
                  <a:pt x="0" y="63842"/>
                  <a:pt x="63842" y="0"/>
                  <a:pt x="142595" y="0"/>
                </a:cubicBezTo>
                <a:lnTo>
                  <a:pt x="1568516" y="0"/>
                </a:lnTo>
                <a:cubicBezTo>
                  <a:pt x="1647269" y="0"/>
                  <a:pt x="1711111" y="63842"/>
                  <a:pt x="1711111" y="142595"/>
                </a:cubicBezTo>
                <a:lnTo>
                  <a:pt x="1711111" y="712960"/>
                </a:lnTo>
                <a:cubicBezTo>
                  <a:pt x="1711111" y="791713"/>
                  <a:pt x="1647269" y="855555"/>
                  <a:pt x="1568516" y="855555"/>
                </a:cubicBezTo>
                <a:lnTo>
                  <a:pt x="142595" y="855555"/>
                </a:lnTo>
                <a:cubicBezTo>
                  <a:pt x="63842" y="855555"/>
                  <a:pt x="0" y="791713"/>
                  <a:pt x="0" y="712960"/>
                </a:cubicBezTo>
                <a:lnTo>
                  <a:pt x="0" y="142595"/>
                </a:lnTo>
                <a:close/>
              </a:path>
            </a:pathLst>
          </a:custGeom>
          <a:gradFill rotWithShape="0">
            <a:gsLst>
              <a:gs pos="0">
                <a:srgbClr val="FFACAF"/>
              </a:gs>
              <a:gs pos="100000">
                <a:schemeClr val="bg1"/>
              </a:gs>
              <a:gs pos="100000">
                <a:schemeClr val="accent1">
                  <a:hueOff val="0"/>
                  <a:satOff val="0"/>
                  <a:lumOff val="0"/>
                  <a:alphaOff val="0"/>
                  <a:tint val="50000"/>
                  <a:shade val="100000"/>
                  <a:satMod val="350000"/>
                </a:schemeClr>
              </a:gs>
            </a:gsLst>
            <a:lin ang="3300000" scaled="0"/>
          </a:gradFill>
          <a:effectLst>
            <a:outerShdw blurRad="50800" dist="76200" dir="2700000" algn="tl" rotWithShape="0">
              <a:prstClr val="black">
                <a:alpha val="40000"/>
              </a:prstClr>
            </a:outerShdw>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110345" tIns="110345" rIns="110345" bIns="110345"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latin typeface="Arial" charset="0"/>
                <a:ea typeface="Arial" charset="0"/>
                <a:cs typeface="Arial" charset="0"/>
              </a:rPr>
              <a:t>Train Classifier</a:t>
            </a:r>
          </a:p>
        </p:txBody>
      </p:sp>
      <p:sp>
        <p:nvSpPr>
          <p:cNvPr id="12" name="Freeform 11"/>
          <p:cNvSpPr/>
          <p:nvPr/>
        </p:nvSpPr>
        <p:spPr>
          <a:xfrm>
            <a:off x="263121" y="1942299"/>
            <a:ext cx="1711111" cy="855555"/>
          </a:xfrm>
          <a:custGeom>
            <a:avLst/>
            <a:gdLst>
              <a:gd name="connsiteX0" fmla="*/ 0 w 1711111"/>
              <a:gd name="connsiteY0" fmla="*/ 142595 h 855555"/>
              <a:gd name="connsiteX1" fmla="*/ 142595 w 1711111"/>
              <a:gd name="connsiteY1" fmla="*/ 0 h 855555"/>
              <a:gd name="connsiteX2" fmla="*/ 1568516 w 1711111"/>
              <a:gd name="connsiteY2" fmla="*/ 0 h 855555"/>
              <a:gd name="connsiteX3" fmla="*/ 1711111 w 1711111"/>
              <a:gd name="connsiteY3" fmla="*/ 142595 h 855555"/>
              <a:gd name="connsiteX4" fmla="*/ 1711111 w 1711111"/>
              <a:gd name="connsiteY4" fmla="*/ 712960 h 855555"/>
              <a:gd name="connsiteX5" fmla="*/ 1568516 w 1711111"/>
              <a:gd name="connsiteY5" fmla="*/ 855555 h 855555"/>
              <a:gd name="connsiteX6" fmla="*/ 142595 w 1711111"/>
              <a:gd name="connsiteY6" fmla="*/ 855555 h 855555"/>
              <a:gd name="connsiteX7" fmla="*/ 0 w 1711111"/>
              <a:gd name="connsiteY7" fmla="*/ 712960 h 855555"/>
              <a:gd name="connsiteX8" fmla="*/ 0 w 1711111"/>
              <a:gd name="connsiteY8" fmla="*/ 142595 h 85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111" h="855555">
                <a:moveTo>
                  <a:pt x="0" y="142595"/>
                </a:moveTo>
                <a:cubicBezTo>
                  <a:pt x="0" y="63842"/>
                  <a:pt x="63842" y="0"/>
                  <a:pt x="142595" y="0"/>
                </a:cubicBezTo>
                <a:lnTo>
                  <a:pt x="1568516" y="0"/>
                </a:lnTo>
                <a:cubicBezTo>
                  <a:pt x="1647269" y="0"/>
                  <a:pt x="1711111" y="63842"/>
                  <a:pt x="1711111" y="142595"/>
                </a:cubicBezTo>
                <a:lnTo>
                  <a:pt x="1711111" y="712960"/>
                </a:lnTo>
                <a:cubicBezTo>
                  <a:pt x="1711111" y="791713"/>
                  <a:pt x="1647269" y="855555"/>
                  <a:pt x="1568516" y="855555"/>
                </a:cubicBezTo>
                <a:lnTo>
                  <a:pt x="142595" y="855555"/>
                </a:lnTo>
                <a:cubicBezTo>
                  <a:pt x="63842" y="855555"/>
                  <a:pt x="0" y="791713"/>
                  <a:pt x="0" y="712960"/>
                </a:cubicBezTo>
                <a:lnTo>
                  <a:pt x="0" y="142595"/>
                </a:lnTo>
                <a:close/>
              </a:path>
            </a:pathLst>
          </a:custGeom>
          <a:gradFill rotWithShape="0">
            <a:gsLst>
              <a:gs pos="0">
                <a:srgbClr val="FFACAF"/>
              </a:gs>
              <a:gs pos="100000">
                <a:schemeClr val="bg1"/>
              </a:gs>
              <a:gs pos="100000">
                <a:schemeClr val="accent1">
                  <a:hueOff val="0"/>
                  <a:satOff val="0"/>
                  <a:lumOff val="0"/>
                  <a:alphaOff val="0"/>
                  <a:tint val="50000"/>
                  <a:shade val="100000"/>
                  <a:satMod val="350000"/>
                </a:schemeClr>
              </a:gs>
            </a:gsLst>
            <a:lin ang="3300000" scaled="0"/>
          </a:gradFill>
          <a:effectLst>
            <a:outerShdw blurRad="50800" dist="76200" dir="2700000" algn="tl" rotWithShape="0">
              <a:prstClr val="black">
                <a:alpha val="40000"/>
              </a:prstClr>
            </a:outerShdw>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110345" tIns="110345" rIns="110345" bIns="110345"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latin typeface="Arial" charset="0"/>
                <a:ea typeface="Arial" charset="0"/>
                <a:cs typeface="Arial" charset="0"/>
              </a:rPr>
              <a:t>Evaluate Classifier</a:t>
            </a:r>
          </a:p>
        </p:txBody>
      </p:sp>
      <p:sp>
        <p:nvSpPr>
          <p:cNvPr id="177" name="Text Box 43"/>
          <p:cNvSpPr txBox="1">
            <a:spLocks noChangeArrowheads="1"/>
          </p:cNvSpPr>
          <p:nvPr/>
        </p:nvSpPr>
        <p:spPr bwMode="auto">
          <a:xfrm>
            <a:off x="192163" y="5336014"/>
            <a:ext cx="8739033" cy="1107996"/>
          </a:xfrm>
          <a:prstGeom prst="rect">
            <a:avLst/>
          </a:prstGeom>
          <a:noFill/>
          <a:ln w="9525">
            <a:noFill/>
            <a:miter lim="800000"/>
            <a:headEnd/>
            <a:tailEnd/>
          </a:ln>
        </p:spPr>
        <p:txBody>
          <a:bodyPr wrap="square" lIns="0" tIns="0" rIns="0" bIns="0">
            <a:spAutoFit/>
          </a:bodyPr>
          <a:lstStyle/>
          <a:p>
            <a:pPr defTabSz="914400" fontAlgn="base">
              <a:spcBef>
                <a:spcPct val="50000"/>
              </a:spcBef>
              <a:spcAft>
                <a:spcPct val="0"/>
              </a:spcAft>
            </a:pPr>
            <a:r>
              <a:rPr lang="en-US" b="1" dirty="0">
                <a:solidFill>
                  <a:srgbClr val="E10000"/>
                </a:solidFill>
                <a:latin typeface="Arial" charset="0"/>
                <a:ea typeface="Arial" charset="0"/>
                <a:cs typeface="Arial" charset="0"/>
              </a:rPr>
              <a:t>Other considerations:</a:t>
            </a:r>
          </a:p>
          <a:p>
            <a:r>
              <a:rPr lang="en-US" dirty="0"/>
              <a:t>Extracting medical concepts involves two decisions</a:t>
            </a:r>
          </a:p>
          <a:p>
            <a:pPr lvl="1"/>
            <a:r>
              <a:rPr lang="en-US" i="1" u="sng" dirty="0">
                <a:solidFill>
                  <a:srgbClr val="FF0000"/>
                </a:solidFill>
              </a:rPr>
              <a:t>Boundary classification</a:t>
            </a:r>
            <a:r>
              <a:rPr lang="en-US" dirty="0"/>
              <a:t>: Identify the first and last words of each concept</a:t>
            </a:r>
          </a:p>
          <a:p>
            <a:pPr lvl="1"/>
            <a:r>
              <a:rPr lang="en-US" i="1" u="sng" dirty="0">
                <a:solidFill>
                  <a:srgbClr val="FF0000"/>
                </a:solidFill>
              </a:rPr>
              <a:t>Type classification</a:t>
            </a:r>
            <a:r>
              <a:rPr lang="en-US" dirty="0"/>
              <a:t>: Is the concept a problem, test, or treatment?</a:t>
            </a:r>
            <a:endParaRPr lang="en-US" b="1" dirty="0">
              <a:solidFill>
                <a:srgbClr val="000000"/>
              </a:solidFill>
              <a:latin typeface="Arial" charset="0"/>
            </a:endParaRPr>
          </a:p>
        </p:txBody>
      </p:sp>
    </p:spTree>
    <p:extLst>
      <p:ext uri="{BB962C8B-B14F-4D97-AF65-F5344CB8AC3E}">
        <p14:creationId xmlns:p14="http://schemas.microsoft.com/office/powerpoint/2010/main" val="1737056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97381" y="854835"/>
            <a:ext cx="7172099" cy="218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defTabSz="914400" fontAlgn="base">
              <a:spcBef>
                <a:spcPct val="0"/>
              </a:spcBef>
              <a:spcAft>
                <a:spcPts val="1200"/>
              </a:spcAft>
              <a:buFont typeface="Arial" charset="0"/>
              <a:buChar char="•"/>
            </a:pPr>
            <a:r>
              <a:rPr lang="en-US" sz="1400" b="1" dirty="0">
                <a:solidFill>
                  <a:srgbClr val="000000"/>
                </a:solidFill>
                <a:cs typeface="Arial" charset="0"/>
              </a:rPr>
              <a:t>Many </a:t>
            </a:r>
            <a:r>
              <a:rPr lang="en-US" sz="1400" b="1" dirty="0">
                <a:solidFill>
                  <a:srgbClr val="C00000"/>
                </a:solidFill>
                <a:cs typeface="Arial" charset="0"/>
              </a:rPr>
              <a:t>more types </a:t>
            </a:r>
            <a:r>
              <a:rPr lang="en-US" sz="1400" b="1" dirty="0">
                <a:solidFill>
                  <a:srgbClr val="000000"/>
                </a:solidFill>
                <a:cs typeface="Arial" charset="0"/>
              </a:rPr>
              <a:t>of medical concepts: annotations schemas are complex</a:t>
            </a:r>
          </a:p>
          <a:p>
            <a:pPr lvl="1" defTabSz="914400" fontAlgn="base">
              <a:spcBef>
                <a:spcPct val="0"/>
              </a:spcBef>
              <a:spcAft>
                <a:spcPts val="1200"/>
              </a:spcAft>
              <a:buFont typeface="Arial" charset="0"/>
              <a:buChar char="•"/>
            </a:pPr>
            <a:r>
              <a:rPr lang="en-US" sz="1400" b="1" dirty="0">
                <a:solidFill>
                  <a:srgbClr val="C00000"/>
                </a:solidFill>
                <a:cs typeface="Arial" charset="0"/>
              </a:rPr>
              <a:t>Too many </a:t>
            </a:r>
            <a:r>
              <a:rPr lang="en-US" sz="1400" b="1" dirty="0">
                <a:solidFill>
                  <a:srgbClr val="000000"/>
                </a:solidFill>
                <a:cs typeface="Arial" charset="0"/>
              </a:rPr>
              <a:t>classifiers to be trained</a:t>
            </a:r>
          </a:p>
          <a:p>
            <a:pPr lvl="1" defTabSz="914400" fontAlgn="base">
              <a:spcBef>
                <a:spcPct val="0"/>
              </a:spcBef>
              <a:spcAft>
                <a:spcPts val="1200"/>
              </a:spcAft>
              <a:buFont typeface="Arial" charset="0"/>
              <a:buChar char="•"/>
            </a:pPr>
            <a:r>
              <a:rPr lang="en-US" sz="1400" b="1" dirty="0">
                <a:solidFill>
                  <a:srgbClr val="000000"/>
                </a:solidFill>
                <a:cs typeface="Arial" charset="0"/>
              </a:rPr>
              <a:t>Difficulty in optimal feature selection</a:t>
            </a:r>
          </a:p>
          <a:p>
            <a:pPr marL="0" lvl="1" indent="0" defTabSz="914400" fontAlgn="base">
              <a:spcBef>
                <a:spcPct val="0"/>
              </a:spcBef>
              <a:spcAft>
                <a:spcPts val="1200"/>
              </a:spcAft>
            </a:pPr>
            <a:r>
              <a:rPr lang="en-US" sz="1400" b="1" dirty="0">
                <a:solidFill>
                  <a:srgbClr val="0070C0"/>
                </a:solidFill>
                <a:cs typeface="Arial" charset="0"/>
              </a:rPr>
              <a:t>Deep learning </a:t>
            </a:r>
            <a:r>
              <a:rPr lang="en-US" sz="1400" b="1" dirty="0">
                <a:solidFill>
                  <a:srgbClr val="000000"/>
                </a:solidFill>
                <a:cs typeface="Arial" charset="0"/>
              </a:rPr>
              <a:t>provides ½ of solution</a:t>
            </a:r>
          </a:p>
          <a:p>
            <a:pPr marL="0" lvl="1" indent="0" defTabSz="914400" fontAlgn="base">
              <a:spcBef>
                <a:spcPct val="0"/>
              </a:spcBef>
              <a:spcAft>
                <a:spcPts val="1200"/>
              </a:spcAft>
            </a:pPr>
            <a:r>
              <a:rPr lang="en-US" sz="1400" b="1" dirty="0">
                <a:solidFill>
                  <a:srgbClr val="0070C0"/>
                </a:solidFill>
                <a:cs typeface="Arial" charset="0"/>
              </a:rPr>
              <a:t>Active learning </a:t>
            </a:r>
            <a:r>
              <a:rPr lang="en-US" sz="1400" b="1" dirty="0">
                <a:solidFill>
                  <a:srgbClr val="000000"/>
                </a:solidFill>
                <a:cs typeface="Arial" charset="0"/>
              </a:rPr>
              <a:t>provides the other ½ of</a:t>
            </a:r>
          </a:p>
          <a:p>
            <a:pPr marL="0" lvl="1" indent="0" defTabSz="914400" fontAlgn="base">
              <a:spcBef>
                <a:spcPct val="0"/>
              </a:spcBef>
              <a:spcAft>
                <a:spcPts val="1200"/>
              </a:spcAft>
            </a:pPr>
            <a:r>
              <a:rPr lang="en-US" sz="1400" b="1" dirty="0">
                <a:solidFill>
                  <a:srgbClr val="000000"/>
                </a:solidFill>
                <a:cs typeface="Arial" charset="0"/>
              </a:rPr>
              <a:t>		 solution</a:t>
            </a:r>
            <a:endParaRPr lang="en-US" sz="1600" b="1" dirty="0">
              <a:solidFill>
                <a:srgbClr val="000000"/>
              </a:solidFill>
              <a:cs typeface="Arial" charset="0"/>
            </a:endParaRP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Why annotating Big Data is different?</a:t>
            </a:r>
          </a:p>
        </p:txBody>
      </p:sp>
      <p:sp>
        <p:nvSpPr>
          <p:cNvPr id="2" name="TextBox 1"/>
          <p:cNvSpPr txBox="1"/>
          <p:nvPr/>
        </p:nvSpPr>
        <p:spPr>
          <a:xfrm>
            <a:off x="3697449" y="1396668"/>
            <a:ext cx="5419561" cy="2554545"/>
          </a:xfrm>
          <a:prstGeom prst="rect">
            <a:avLst/>
          </a:prstGeom>
          <a:solidFill>
            <a:srgbClr val="FFFF00"/>
          </a:solidFill>
        </p:spPr>
        <p:txBody>
          <a:bodyPr wrap="none" rtlCol="0">
            <a:spAutoFit/>
          </a:bodyPr>
          <a:lstStyle/>
          <a:p>
            <a:r>
              <a:rPr lang="en-US" sz="1600" dirty="0"/>
              <a:t>The automatic annotation of the big data of EEG reports </a:t>
            </a:r>
          </a:p>
          <a:p>
            <a:r>
              <a:rPr lang="en-US" sz="1600" dirty="0"/>
              <a:t>was performed by a </a:t>
            </a:r>
            <a:r>
              <a:rPr lang="en-US" sz="1600" b="1" dirty="0">
                <a:solidFill>
                  <a:srgbClr val="0070C0"/>
                </a:solidFill>
              </a:rPr>
              <a:t>Multi-task Active Deep Learning (MTADL) </a:t>
            </a:r>
          </a:p>
          <a:p>
            <a:r>
              <a:rPr lang="en-US" sz="1600" dirty="0"/>
              <a:t>paradigm aiming to perform concurrently multiple annotation </a:t>
            </a:r>
          </a:p>
          <a:p>
            <a:r>
              <a:rPr lang="en-US" sz="1600" dirty="0"/>
              <a:t>tasks, corresponding to the identification of:</a:t>
            </a:r>
          </a:p>
          <a:p>
            <a:r>
              <a:rPr lang="en-US" sz="1600" dirty="0"/>
              <a:t>(1) EEG activities and their attributes;</a:t>
            </a:r>
          </a:p>
          <a:p>
            <a:r>
              <a:rPr lang="en-US" sz="1600" dirty="0"/>
              <a:t>(2) EEG events;</a:t>
            </a:r>
          </a:p>
          <a:p>
            <a:r>
              <a:rPr lang="en-US" sz="1600" dirty="0"/>
              <a:t>(3) medical problems;</a:t>
            </a:r>
          </a:p>
          <a:p>
            <a:r>
              <a:rPr lang="en-US" sz="1600" dirty="0"/>
              <a:t>(4) medical treatments;</a:t>
            </a:r>
          </a:p>
          <a:p>
            <a:r>
              <a:rPr lang="en-US" sz="1600" dirty="0"/>
              <a:t>(5) medical tests</a:t>
            </a:r>
          </a:p>
          <a:p>
            <a:r>
              <a:rPr lang="en-US" sz="1600" dirty="0"/>
              <a:t>along with their inferred forms of </a:t>
            </a:r>
            <a:r>
              <a:rPr lang="en-US" sz="1600" b="1" i="1" dirty="0">
                <a:solidFill>
                  <a:srgbClr val="C00000"/>
                </a:solidFill>
              </a:rPr>
              <a:t>modality</a:t>
            </a:r>
            <a:r>
              <a:rPr lang="en-US" sz="1600" dirty="0"/>
              <a:t> and </a:t>
            </a:r>
            <a:r>
              <a:rPr lang="en-US" sz="1600" b="1" i="1" dirty="0">
                <a:solidFill>
                  <a:srgbClr val="C00000"/>
                </a:solidFill>
              </a:rPr>
              <a:t>polarity</a:t>
            </a:r>
            <a:r>
              <a:rPr lang="en-US" sz="1600" dirty="0"/>
              <a:t>. </a:t>
            </a:r>
            <a:endParaRPr lang="en-US" sz="1600" dirty="0">
              <a:latin typeface="Arial" panose="020B0604020202020204" pitchFamily="34" charset="0"/>
              <a:cs typeface="Arial" panose="020B0604020202020204" pitchFamily="34" charset="0"/>
            </a:endParaRPr>
          </a:p>
        </p:txBody>
      </p:sp>
      <p:sp>
        <p:nvSpPr>
          <p:cNvPr id="4" name="Right Arrow 3"/>
          <p:cNvSpPr/>
          <p:nvPr/>
        </p:nvSpPr>
        <p:spPr>
          <a:xfrm>
            <a:off x="2861535" y="2540672"/>
            <a:ext cx="650748" cy="484632"/>
          </a:xfrm>
          <a:prstGeom prst="rightArrow">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81" y="4195053"/>
            <a:ext cx="3664981" cy="2427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32422" y="4038600"/>
            <a:ext cx="5472652" cy="2585323"/>
          </a:xfrm>
          <a:prstGeom prst="rect">
            <a:avLst/>
          </a:prstGeom>
          <a:noFill/>
        </p:spPr>
        <p:txBody>
          <a:bodyPr wrap="none" rtlCol="0">
            <a:spAutoFit/>
          </a:bodyPr>
          <a:lstStyle/>
          <a:p>
            <a:r>
              <a:rPr lang="en-US" dirty="0"/>
              <a:t>Possible </a:t>
            </a:r>
            <a:r>
              <a:rPr lang="en-US" b="1" dirty="0">
                <a:solidFill>
                  <a:srgbClr val="C00000"/>
                </a:solidFill>
              </a:rPr>
              <a:t>modality</a:t>
            </a:r>
            <a:r>
              <a:rPr lang="en-US" dirty="0"/>
              <a:t> values are:</a:t>
            </a:r>
          </a:p>
          <a:p>
            <a:pPr marL="285750" indent="-285750">
              <a:buFont typeface="Arial" panose="020B0604020202020204" pitchFamily="34" charset="0"/>
              <a:buChar char="•"/>
            </a:pPr>
            <a:r>
              <a:rPr lang="en-US" dirty="0"/>
              <a:t>“factual”, </a:t>
            </a:r>
          </a:p>
          <a:p>
            <a:pPr marL="285750" indent="-285750">
              <a:buFont typeface="Arial" panose="020B0604020202020204" pitchFamily="34" charset="0"/>
              <a:buChar char="•"/>
            </a:pPr>
            <a:r>
              <a:rPr lang="en-US" dirty="0"/>
              <a:t>“possible”, and </a:t>
            </a:r>
          </a:p>
          <a:p>
            <a:pPr marL="285750" indent="-285750">
              <a:buFont typeface="Arial" panose="020B0604020202020204" pitchFamily="34" charset="0"/>
              <a:buChar char="•"/>
            </a:pPr>
            <a:r>
              <a:rPr lang="en-US" dirty="0"/>
              <a:t>“proposed”.</a:t>
            </a:r>
          </a:p>
          <a:p>
            <a:r>
              <a:rPr lang="en-US" dirty="0"/>
              <a:t>-indicate that clinical concepts  are actual findings, </a:t>
            </a:r>
          </a:p>
          <a:p>
            <a:r>
              <a:rPr lang="en-US" dirty="0"/>
              <a:t>possible findings and findings that may be true </a:t>
            </a:r>
          </a:p>
          <a:p>
            <a:r>
              <a:rPr lang="en-US" dirty="0"/>
              <a:t>at some point in the future.</a:t>
            </a:r>
          </a:p>
          <a:p>
            <a:r>
              <a:rPr lang="en-US" dirty="0"/>
              <a:t>Each medical concept can have either a “positive” or a </a:t>
            </a:r>
          </a:p>
          <a:p>
            <a:r>
              <a:rPr lang="en-US" dirty="0"/>
              <a:t>“negative” </a:t>
            </a:r>
            <a:r>
              <a:rPr lang="en-US" b="1" dirty="0">
                <a:solidFill>
                  <a:srgbClr val="C00000"/>
                </a:solidFill>
              </a:rPr>
              <a:t>polarity</a:t>
            </a:r>
            <a:r>
              <a:rPr lang="en-US" dirty="0"/>
              <a:t>. </a:t>
            </a:r>
            <a:endParaRPr lang="en-US" dirty="0">
              <a:latin typeface="Arial" panose="020B0604020202020204" pitchFamily="34" charset="0"/>
              <a:cs typeface="Arial" panose="020B0604020202020204" pitchFamily="34" charset="0"/>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800" y="3061578"/>
            <a:ext cx="1120088"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0878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Data:</a:t>
            </a:r>
            <a:r>
              <a:rPr lang="en-US" dirty="0"/>
              <a:t> EEG Reports</a:t>
            </a:r>
          </a:p>
        </p:txBody>
      </p:sp>
      <p:sp>
        <p:nvSpPr>
          <p:cNvPr id="3" name="Content Placeholder 2"/>
          <p:cNvSpPr>
            <a:spLocks noGrp="1"/>
          </p:cNvSpPr>
          <p:nvPr>
            <p:ph idx="1"/>
          </p:nvPr>
        </p:nvSpPr>
        <p:spPr>
          <a:xfrm>
            <a:off x="547141" y="855688"/>
            <a:ext cx="7772400" cy="4572000"/>
          </a:xfrm>
        </p:spPr>
        <p:txBody>
          <a:bodyPr>
            <a:normAutofit fontScale="55000" lnSpcReduction="20000"/>
          </a:bodyPr>
          <a:lstStyle/>
          <a:p>
            <a:pPr marL="0" indent="0">
              <a:buNone/>
            </a:pPr>
            <a:r>
              <a:rPr lang="en-US" b="1" dirty="0"/>
              <a:t>American Clinical Neurophysiology Society (ACNS) </a:t>
            </a:r>
            <a:r>
              <a:rPr lang="en-US" i="1" dirty="0"/>
              <a:t>Guidelines for writing EEG reports</a:t>
            </a:r>
            <a:br>
              <a:rPr lang="en-US" dirty="0"/>
            </a:br>
            <a:endParaRPr lang="en-US" dirty="0"/>
          </a:p>
          <a:p>
            <a:pPr marL="0" indent="0">
              <a:buNone/>
            </a:pPr>
            <a:r>
              <a:rPr lang="en-US" b="1" dirty="0">
                <a:solidFill>
                  <a:schemeClr val="accent1"/>
                </a:solidFill>
              </a:rPr>
              <a:t>Clinical History: </a:t>
            </a:r>
            <a:r>
              <a:rPr lang="en-US" dirty="0"/>
              <a:t>patients age, gender, relevant medical conditions and medications</a:t>
            </a:r>
          </a:p>
          <a:p>
            <a:pPr marL="0" indent="0">
              <a:buNone/>
            </a:pPr>
            <a:br>
              <a:rPr lang="en-US" b="1" dirty="0">
                <a:solidFill>
                  <a:schemeClr val="accent2"/>
                </a:solidFill>
              </a:rPr>
            </a:br>
            <a:r>
              <a:rPr lang="en-US" b="1" dirty="0">
                <a:solidFill>
                  <a:schemeClr val="accent2"/>
                </a:solidFill>
              </a:rPr>
              <a:t>Introduction:</a:t>
            </a:r>
            <a:r>
              <a:rPr lang="en-US" dirty="0"/>
              <a:t> EEG technique/configuration </a:t>
            </a:r>
          </a:p>
          <a:p>
            <a:pPr lvl="1"/>
            <a:r>
              <a:rPr lang="en-US" dirty="0"/>
              <a:t>“digital video EEG”, “standard 10-20 system with 1 channel EKG”</a:t>
            </a:r>
          </a:p>
          <a:p>
            <a:pPr marL="0" indent="0">
              <a:buNone/>
            </a:pPr>
            <a:br>
              <a:rPr lang="en-US" b="1" dirty="0">
                <a:solidFill>
                  <a:schemeClr val="accent3"/>
                </a:solidFill>
              </a:rPr>
            </a:br>
            <a:r>
              <a:rPr lang="en-US" b="1" dirty="0">
                <a:solidFill>
                  <a:schemeClr val="accent3"/>
                </a:solidFill>
              </a:rPr>
              <a:t>Description: </a:t>
            </a:r>
            <a:r>
              <a:rPr lang="en-US" dirty="0"/>
              <a:t>describes any notable waveform activity, patterns, or EEG events</a:t>
            </a:r>
          </a:p>
          <a:p>
            <a:pPr lvl="1"/>
            <a:r>
              <a:rPr lang="en-US" dirty="0"/>
              <a:t>“sharp wave”, “burst suppression pattern”, “very quick jerks of the head”</a:t>
            </a:r>
          </a:p>
          <a:p>
            <a:pPr marL="0" indent="0">
              <a:buNone/>
            </a:pPr>
            <a:br>
              <a:rPr lang="en-US" b="1" dirty="0">
                <a:solidFill>
                  <a:schemeClr val="accent4"/>
                </a:solidFill>
              </a:rPr>
            </a:br>
            <a:r>
              <a:rPr lang="en-US" b="1" dirty="0">
                <a:solidFill>
                  <a:schemeClr val="accent4"/>
                </a:solidFill>
              </a:rPr>
              <a:t>Impression:</a:t>
            </a:r>
            <a:r>
              <a:rPr lang="en-US" dirty="0"/>
              <a:t> interpretation of whether the EEG indicates normal or abnormal brain activity, as well as a list of contributing epileptiform phenomena</a:t>
            </a:r>
          </a:p>
          <a:p>
            <a:pPr lvl="1"/>
            <a:r>
              <a:rPr lang="en-US" dirty="0"/>
              <a:t>“abnormal EEG due to background slowing”</a:t>
            </a:r>
          </a:p>
          <a:p>
            <a:pPr marL="0" indent="0">
              <a:buNone/>
            </a:pPr>
            <a:br>
              <a:rPr lang="en-US" b="1" dirty="0">
                <a:solidFill>
                  <a:schemeClr val="accent5"/>
                </a:solidFill>
              </a:rPr>
            </a:br>
            <a:r>
              <a:rPr lang="en-US" b="1" dirty="0">
                <a:solidFill>
                  <a:schemeClr val="accent5"/>
                </a:solidFill>
              </a:rPr>
              <a:t>Clinical correlation:</a:t>
            </a:r>
            <a:r>
              <a:rPr lang="en-US" dirty="0"/>
              <a:t> relates the EEG findings to the over-all clinical picture of the patient</a:t>
            </a:r>
          </a:p>
          <a:p>
            <a:pPr lvl="1"/>
            <a:r>
              <a:rPr lang="en-US" dirty="0"/>
              <a:t>“very worrisome prognostic features”</a:t>
            </a:r>
          </a:p>
          <a:p>
            <a:endParaRPr lang="en-US" dirty="0"/>
          </a:p>
        </p:txBody>
      </p:sp>
    </p:spTree>
    <p:extLst>
      <p:ext uri="{BB962C8B-B14F-4D97-AF65-F5344CB8AC3E}">
        <p14:creationId xmlns:p14="http://schemas.microsoft.com/office/powerpoint/2010/main" val="167925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defTabSz="457200" eaLnBrk="1" fontAlgn="auto" hangingPunct="1">
              <a:spcAft>
                <a:spcPts val="0"/>
              </a:spcAft>
            </a:pPr>
            <a:r>
              <a:rPr lang="en-US" dirty="0">
                <a:solidFill>
                  <a:prstClr val="black"/>
                </a:solidFill>
              </a:rPr>
              <a:t>Big Data Annotation Schema for EEG reports</a:t>
            </a:r>
          </a:p>
        </p:txBody>
      </p:sp>
      <p:sp>
        <p:nvSpPr>
          <p:cNvPr id="17" name="TextBox 16"/>
          <p:cNvSpPr txBox="1">
            <a:spLocks noChangeArrowheads="1"/>
          </p:cNvSpPr>
          <p:nvPr/>
        </p:nvSpPr>
        <p:spPr bwMode="auto">
          <a:xfrm>
            <a:off x="236538" y="789816"/>
            <a:ext cx="86677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233363" indent="-233363"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spcBef>
                <a:spcPts val="1200"/>
              </a:spcBef>
              <a:spcAft>
                <a:spcPts val="600"/>
              </a:spcAft>
            </a:pPr>
            <a:r>
              <a:rPr lang="en-US" sz="1800" dirty="0"/>
              <a:t>EEG reports also contain a substantial number of mentions of </a:t>
            </a:r>
            <a:r>
              <a:rPr lang="en-US" sz="1800" b="1" dirty="0">
                <a:solidFill>
                  <a:srgbClr val="C00000"/>
                </a:solidFill>
              </a:rPr>
              <a:t>EEG activities </a:t>
            </a:r>
            <a:r>
              <a:rPr lang="en-US" sz="1800" dirty="0"/>
              <a:t>and </a:t>
            </a:r>
            <a:r>
              <a:rPr lang="en-US" sz="1800" b="1" dirty="0">
                <a:solidFill>
                  <a:srgbClr val="C00000"/>
                </a:solidFill>
              </a:rPr>
              <a:t>EEG events</a:t>
            </a:r>
            <a:r>
              <a:rPr lang="en-US" sz="1800" dirty="0"/>
              <a:t>, as they discuss the EEG test. The ability to automatically annotate all clinical concepts from the EEG reports entailed the development of an </a:t>
            </a:r>
            <a:r>
              <a:rPr lang="en-US" sz="1800" i="1" dirty="0">
                <a:solidFill>
                  <a:srgbClr val="0070C0"/>
                </a:solidFill>
              </a:rPr>
              <a:t>annotation schema </a:t>
            </a:r>
            <a:r>
              <a:rPr lang="en-US" sz="1800" dirty="0"/>
              <a:t>that was created after consulting numerous neurology textbooks and inspecting a large number of EEG reports from the corpus. </a:t>
            </a:r>
          </a:p>
        </p:txBody>
      </p:sp>
      <p:sp>
        <p:nvSpPr>
          <p:cNvPr id="2" name="TextBox 1"/>
          <p:cNvSpPr txBox="1"/>
          <p:nvPr/>
        </p:nvSpPr>
        <p:spPr>
          <a:xfrm>
            <a:off x="169082" y="2630774"/>
            <a:ext cx="8650638" cy="1200329"/>
          </a:xfrm>
          <a:prstGeom prst="rect">
            <a:avLst/>
          </a:prstGeom>
          <a:solidFill>
            <a:schemeClr val="accent6">
              <a:lumMod val="20000"/>
              <a:lumOff val="80000"/>
            </a:schemeClr>
          </a:solidFill>
        </p:spPr>
        <p:txBody>
          <a:bodyPr wrap="none" rtlCol="0">
            <a:spAutoFit/>
          </a:bodyPr>
          <a:lstStyle/>
          <a:p>
            <a:r>
              <a:rPr lang="en-US" i="1" dirty="0">
                <a:latin typeface="Arial" panose="020B0604020202020204" pitchFamily="34" charset="0"/>
                <a:cs typeface="Arial" panose="020B0604020202020204" pitchFamily="34" charset="0"/>
              </a:rPr>
              <a:t>What medical concepts we want to annotate</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t>medical problems [PROB], treatments [TR], tests [TEST], </a:t>
            </a:r>
          </a:p>
          <a:p>
            <a:r>
              <a:rPr lang="en-US" dirty="0"/>
              <a:t>EEG activities [ACT], and EEG events [EV] mentioned in multiple sections of any EEG report</a:t>
            </a:r>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347849" y="4219731"/>
            <a:ext cx="8293104" cy="2308324"/>
          </a:xfrm>
          <a:prstGeom prst="rect">
            <a:avLst/>
          </a:prstGeom>
          <a:noFill/>
        </p:spPr>
        <p:txBody>
          <a:bodyPr wrap="none" rtlCol="0">
            <a:spAutoFit/>
          </a:bodyPr>
          <a:lstStyle/>
          <a:p>
            <a:r>
              <a:rPr lang="en-US" u="sng" dirty="0"/>
              <a:t>Example 1:</a:t>
            </a:r>
            <a:r>
              <a:rPr lang="en-US" i="1" dirty="0"/>
              <a:t> CLINICAL HISTORY: Recently [seizure]</a:t>
            </a:r>
            <a:r>
              <a:rPr lang="en-US" i="1" baseline="-25000" dirty="0"/>
              <a:t>PROB</a:t>
            </a:r>
            <a:r>
              <a:rPr lang="en-US" i="1" dirty="0"/>
              <a:t>-free but with </a:t>
            </a:r>
          </a:p>
          <a:p>
            <a:r>
              <a:rPr lang="en-US" i="1" dirty="0"/>
              <a:t>[episodes of light flashing in her peripheral vision]</a:t>
            </a:r>
            <a:r>
              <a:rPr lang="en-US" i="1" baseline="-25000" dirty="0"/>
              <a:t>PROB</a:t>
            </a:r>
            <a:r>
              <a:rPr lang="en-US" i="1" dirty="0"/>
              <a:t> followed by [blurry vision]</a:t>
            </a:r>
            <a:r>
              <a:rPr lang="en-US" i="1" baseline="-25000" dirty="0"/>
              <a:t>PROB</a:t>
            </a:r>
            <a:r>
              <a:rPr lang="en-US" i="1" dirty="0"/>
              <a:t> </a:t>
            </a:r>
          </a:p>
          <a:p>
            <a:r>
              <a:rPr lang="en-US" i="1" dirty="0"/>
              <a:t>and [headaches]</a:t>
            </a:r>
            <a:r>
              <a:rPr lang="en-US" i="1" baseline="-25000" dirty="0"/>
              <a:t> PROB</a:t>
            </a:r>
            <a:endParaRPr lang="en-US" dirty="0"/>
          </a:p>
          <a:p>
            <a:r>
              <a:rPr lang="en-US" i="1" dirty="0"/>
              <a:t>MEDICATIONS: [</a:t>
            </a:r>
            <a:r>
              <a:rPr lang="en-US" i="1" dirty="0" err="1"/>
              <a:t>Topomax</a:t>
            </a:r>
            <a:r>
              <a:rPr lang="en-US" i="1" dirty="0"/>
              <a:t>]</a:t>
            </a:r>
            <a:r>
              <a:rPr lang="en-US" i="1" baseline="-25000" dirty="0"/>
              <a:t>TR</a:t>
            </a:r>
            <a:endParaRPr lang="en-US" dirty="0"/>
          </a:p>
          <a:p>
            <a:r>
              <a:rPr lang="en-US" i="1" dirty="0"/>
              <a:t>DESCRIPTION OF THE RECORD: There are also bursts of irregular, frontally predominant</a:t>
            </a:r>
          </a:p>
          <a:p>
            <a:r>
              <a:rPr lang="en-US" i="1" dirty="0"/>
              <a:t> [sharply contoured delta activity]</a:t>
            </a:r>
            <a:r>
              <a:rPr lang="en-US" i="1" baseline="-25000" dirty="0"/>
              <a:t>ACT</a:t>
            </a:r>
            <a:r>
              <a:rPr lang="en-US" i="1" dirty="0"/>
              <a:t>, some of which seem to have an underlying</a:t>
            </a:r>
          </a:p>
          <a:p>
            <a:r>
              <a:rPr lang="en-US" i="1" dirty="0"/>
              <a:t> [spike complex]</a:t>
            </a:r>
            <a:r>
              <a:rPr lang="en-US" i="1" baseline="-25000" dirty="0"/>
              <a:t>ACT</a:t>
            </a:r>
            <a:r>
              <a:rPr lang="en-US" i="1" dirty="0"/>
              <a:t> from the left mid-temporal region.</a:t>
            </a:r>
            <a:endParaRPr lang="en-US" dirty="0"/>
          </a:p>
          <a:p>
            <a:endParaRPr lang="en-US" dirty="0"/>
          </a:p>
        </p:txBody>
      </p:sp>
    </p:spTree>
    <p:extLst>
      <p:ext uri="{BB962C8B-B14F-4D97-AF65-F5344CB8AC3E}">
        <p14:creationId xmlns:p14="http://schemas.microsoft.com/office/powerpoint/2010/main" val="784558821"/>
      </p:ext>
    </p:extLst>
  </p:cSld>
  <p:clrMapOvr>
    <a:masterClrMapping/>
  </p:clrMapOvr>
</p:sld>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10256</TotalTime>
  <Words>4409</Words>
  <Application>Microsoft Office PowerPoint</Application>
  <PresentationFormat>On-screen Show (4:3)</PresentationFormat>
  <Paragraphs>588</Paragraphs>
  <Slides>36</Slides>
  <Notes>13</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36</vt:i4>
      </vt:variant>
    </vt:vector>
  </HeadingPairs>
  <TitlesOfParts>
    <vt:vector size="54" baseType="lpstr">
      <vt:lpstr>ＭＳ Ｐゴシック</vt:lpstr>
      <vt:lpstr>Arial</vt:lpstr>
      <vt:lpstr>Calibri</vt:lpstr>
      <vt:lpstr>Cambria Math</vt:lpstr>
      <vt:lpstr>Century Gothic</vt:lpstr>
      <vt:lpstr>Symbol</vt:lpstr>
      <vt:lpstr>Times New Roman</vt:lpstr>
      <vt:lpstr>Trebuchet MS</vt:lpstr>
      <vt:lpstr>Tw Cen MT</vt:lpstr>
      <vt:lpstr>Wingdings</vt:lpstr>
      <vt:lpstr>ISIP Content Slide</vt:lpstr>
      <vt:lpstr>ISIP Title Slide</vt:lpstr>
      <vt:lpstr>1_ISIP Content Slide</vt:lpstr>
      <vt:lpstr>Custom Design</vt:lpstr>
      <vt:lpstr>1_ISIP Title Slide</vt:lpstr>
      <vt:lpstr>2_ISIP Content Slide</vt:lpstr>
      <vt:lpstr>1_Custom Design</vt:lpstr>
      <vt:lpstr>Circuit</vt:lpstr>
      <vt:lpstr>Active Deep Learning-Based Annotation of Electroencephalography Reports for Patient Cohort Identification</vt:lpstr>
      <vt:lpstr>Sanda Harabagiu, PhD </vt:lpstr>
      <vt:lpstr>PowerPoint Presentation</vt:lpstr>
      <vt:lpstr>PowerPoint Presentation</vt:lpstr>
      <vt:lpstr>BACKGROUND: Clinical Text Mining</vt:lpstr>
      <vt:lpstr>PowerPoint Presentation</vt:lpstr>
      <vt:lpstr>PowerPoint Presentation</vt:lpstr>
      <vt:lpstr>Data: EEG 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“Fingerprinting” EEG Signals</vt:lpstr>
      <vt:lpstr>Learning EEG Fingerprints</vt:lpstr>
      <vt:lpstr>PowerPoint Presentation</vt:lpstr>
      <vt:lpstr>Methods: Relevance Model</vt:lpstr>
      <vt:lpstr>Evaluation: Queries</vt:lpstr>
      <vt:lpstr>Evaluation: Patient Cohort Quality</vt:lpstr>
      <vt:lpstr>PowerPoint Presentation</vt:lpstr>
      <vt:lpstr>PowerPoint Presentation</vt:lpstr>
      <vt:lpstr>PowerPoint Presentation</vt:lpstr>
      <vt:lpstr>PowerPoint Presentation</vt:lpstr>
      <vt:lpstr>PowerPoint Presentation</vt:lpstr>
      <vt:lpstr>PowerPoint Presentation</vt:lpstr>
    </vt:vector>
  </TitlesOfParts>
  <Company>Temple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Masih Tabrizi</dc:creator>
  <cp:lastModifiedBy>Sanda Harabagiu</cp:lastModifiedBy>
  <cp:revision>631</cp:revision>
  <dcterms:created xsi:type="dcterms:W3CDTF">2012-05-05T20:20:58Z</dcterms:created>
  <dcterms:modified xsi:type="dcterms:W3CDTF">2016-12-02T18:08:00Z</dcterms:modified>
</cp:coreProperties>
</file>