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7" r:id="rId1"/>
    <p:sldMasterId id="2147483681" r:id="rId2"/>
  </p:sldMasterIdLst>
  <p:notesMasterIdLst>
    <p:notesMasterId r:id="rId18"/>
  </p:notesMasterIdLst>
  <p:sldIdLst>
    <p:sldId id="303" r:id="rId3"/>
    <p:sldId id="319" r:id="rId4"/>
    <p:sldId id="390" r:id="rId5"/>
    <p:sldId id="391" r:id="rId6"/>
    <p:sldId id="392" r:id="rId7"/>
    <p:sldId id="393" r:id="rId8"/>
    <p:sldId id="394" r:id="rId9"/>
    <p:sldId id="360" r:id="rId10"/>
    <p:sldId id="406" r:id="rId11"/>
    <p:sldId id="405" r:id="rId12"/>
    <p:sldId id="400" r:id="rId13"/>
    <p:sldId id="401" r:id="rId14"/>
    <p:sldId id="399" r:id="rId15"/>
    <p:sldId id="402" r:id="rId16"/>
    <p:sldId id="4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3220" userDrawn="1">
          <p15:clr>
            <a:srgbClr val="A4A3A4"/>
          </p15:clr>
        </p15:guide>
        <p15:guide id="3" pos="5616" userDrawn="1">
          <p15:clr>
            <a:srgbClr val="A4A3A4"/>
          </p15:clr>
        </p15:guide>
        <p15:guide id="4" pos="144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1440" userDrawn="1">
          <p15:clr>
            <a:srgbClr val="A4A3A4"/>
          </p15:clr>
        </p15:guide>
        <p15:guide id="7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8" autoAdjust="0"/>
    <p:restoredTop sz="92109" autoAdjust="0"/>
  </p:normalViewPr>
  <p:slideViewPr>
    <p:cSldViewPr snapToGrid="0">
      <p:cViewPr varScale="1">
        <p:scale>
          <a:sx n="113" d="100"/>
          <a:sy n="113" d="100"/>
        </p:scale>
        <p:origin x="2136" y="184"/>
      </p:cViewPr>
      <p:guideLst>
        <p:guide pos="2880"/>
        <p:guide orient="horz" pos="3220"/>
        <p:guide pos="5616"/>
        <p:guide pos="144"/>
        <p:guide orient="horz" pos="4183"/>
        <p:guide pos="14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9A63F-A652-A941-943E-42655CBE92DD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B6984-104E-F74E-AFCE-72849C323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3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5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D758C2-C356-43B3-AAFA-040681F991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28" y="4343401"/>
            <a:ext cx="6151328" cy="411480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40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6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9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1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1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38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7CBD4-C074-5945-B4D9-C20F0CA6893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1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7CBD4-C074-5945-B4D9-C20F0CA689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12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1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4" y="6547620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0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86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>
              <a:defRPr sz="2400" b="0">
                <a:solidFill>
                  <a:prstClr val="black"/>
                </a:solidFill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9672B3-9736-4C43-B4F3-B9F21DE16C3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38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ACAF">
                  <a:alpha val="5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651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ocument 6"/>
          <p:cNvSpPr/>
          <p:nvPr/>
        </p:nvSpPr>
        <p:spPr>
          <a:xfrm flipV="1">
            <a:off x="-11545" y="4335690"/>
            <a:ext cx="9155545" cy="2522310"/>
          </a:xfrm>
          <a:prstGeom prst="flowChartDocument">
            <a:avLst/>
          </a:prstGeom>
          <a:gradFill flip="none" rotWithShape="1">
            <a:gsLst>
              <a:gs pos="0">
                <a:srgbClr val="FF6C76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01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0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3" y="6612962"/>
            <a:ext cx="9115855" cy="239809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85750">
              <a:lnSpc>
                <a:spcPct val="95000"/>
              </a:lnSpc>
              <a:spcBef>
                <a:spcPts val="1200"/>
              </a:spcBef>
              <a:tabLst>
                <a:tab pos="8513763" algn="r"/>
              </a:tabLst>
            </a:pPr>
            <a:r>
              <a:rPr lang="en-US" sz="1000" b="1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Picone: The TUH EEG Corpus</a:t>
            </a:r>
            <a:r>
              <a:rPr lang="en-US" sz="10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June 6, 2019</a:t>
            </a:r>
            <a:endParaRPr lang="en-US" sz="10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5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0" y="6657110"/>
            <a:ext cx="36473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1000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1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0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4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6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0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ip.piconepress.com/projects/tuh_eeg/downloads/" TargetMode="External"/><Relationship Id="rId2" Type="http://schemas.openxmlformats.org/officeDocument/2006/relationships/hyperlink" Target="https://www.isip.piconepress.com/projects/tuh_eeg/html/downloads.s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ip.piconepress.com/publications/journals_refereed/2016/frontiers_neuroscience/tuh_eeg/" TargetMode="External"/><Relationship Id="rId7" Type="http://schemas.openxmlformats.org/officeDocument/2006/relationships/hyperlink" Target="https://www.isip.piconepress.com/publications/conference_proceedings/2018/ieee_spmb/dpath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ip.piconepress.com/publications/book_sections/2018/crc_press/auto_eeg/" TargetMode="External"/><Relationship Id="rId5" Type="http://schemas.openxmlformats.org/officeDocument/2006/relationships/hyperlink" Target="https://www.isip.piconepress.com/publications/book_sections/2019/springer/deep_learning/" TargetMode="External"/><Relationship Id="rId4" Type="http://schemas.openxmlformats.org/officeDocument/2006/relationships/hyperlink" Target="https://www.isip.piconepress.com/publications/journals_refereed/2018/frontiers_neuroinformatics/tuh_eeg_seizur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edcdata.org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nedcdata.org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510196"/>
            <a:ext cx="8686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/>
                <a:cs typeface="Arial"/>
              </a:rPr>
              <a:t>The Temple University Hospital (TUH)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sz="2400" b="1" dirty="0">
                <a:latin typeface="Arial"/>
                <a:cs typeface="Arial"/>
              </a:rPr>
              <a:t>Electroencephalogram (EEG) Corpus:</a:t>
            </a:r>
          </a:p>
          <a:p>
            <a:pPr algn="ctr"/>
            <a:r>
              <a:rPr lang="en-US" b="1" dirty="0">
                <a:latin typeface="Arial"/>
                <a:cs typeface="Arial"/>
              </a:rPr>
              <a:t>An Unencumbered Big Data Resource</a:t>
            </a:r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-1" y="5279242"/>
            <a:ext cx="4572000" cy="10499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8" indent="-14288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C0504D"/>
                </a:solidFill>
                <a:latin typeface="Arial"/>
                <a:cs typeface="Arial"/>
              </a:rPr>
              <a:t>J. Picone</a:t>
            </a:r>
            <a:r>
              <a:rPr lang="en-US" sz="24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I. Obeid</a:t>
            </a: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Neural Engineering Data Consortium</a:t>
            </a:r>
          </a:p>
          <a:p>
            <a:pPr marL="115888" indent="-115888" algn="ctr">
              <a:spcBef>
                <a:spcPts val="0"/>
              </a:spcBef>
              <a:buNone/>
            </a:pPr>
            <a:r>
              <a:rPr lang="en-US" sz="1800" b="1" dirty="0">
                <a:latin typeface="Arial"/>
                <a:cs typeface="Arial"/>
              </a:rPr>
              <a:t>Temple University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DD0A8F-F279-0C48-8CB5-0F4DBF6FB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52" y="2118232"/>
            <a:ext cx="1710824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2A3B40-85ED-4E46-90AE-432B63D8F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186" y="2118232"/>
            <a:ext cx="1790623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3B5A2-613E-9446-8A7A-F9E967EFC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910" y="4991100"/>
            <a:ext cx="2469489" cy="1649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31A6B6-1807-DD47-BF76-7860EF5B0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976" y="2118232"/>
            <a:ext cx="3490046" cy="2281099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39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Related Resources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38708" y="80590"/>
            <a:ext cx="5344645" cy="62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707596"/>
            <a:ext cx="8686800" cy="5678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Data: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Abnormal: Over 2,000 EEGs classified as normal or abnormal. The eval set includes about 150 patients with normal EEGs and 105 patients with abnormal EEGs.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Artifact: Over 300 EEGs that have been carefully annotated for artifacts (e.g., chewing, slowing) appearing during non-seizure intervals. Used to train deep learning background models. 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Epilepsy: Over 100 patients with a confirmed patient history of epilepsy and 100 ‘normal’ patients (no history of epilepsy).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Events:  A small corpus that has been labeled for events such as SPWS, PLED and GPED. Over 150 files in eval and over 350 files in train.</a:t>
            </a:r>
          </a:p>
          <a:p>
            <a:pPr marL="635000" indent="-339725">
              <a:spcAft>
                <a:spcPts val="12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Seizure: A very large dataset (over 6,000 files) manually annotated for seizure events. Includes train, dev_test and a blind eval set. This data is being used for an IBM/Temple Kaggle-style challenge.</a:t>
            </a:r>
          </a:p>
          <a:p>
            <a:pPr marL="234950" indent="-2349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Software Resources:</a:t>
            </a:r>
          </a:p>
          <a:p>
            <a:pPr marL="635000" indent="-339725">
              <a:spcAft>
                <a:spcPts val="600"/>
              </a:spcAft>
              <a:buFont typeface="Wingdings" pitchFamily="2" charset="2"/>
              <a:buChar char="q"/>
            </a:pPr>
            <a:r>
              <a:rPr lang="en-US" b="1" dirty="0">
                <a:latin typeface="Arial"/>
                <a:cs typeface="Arial"/>
              </a:rPr>
              <a:t>Our web site also contains standardized scoring software, an impressive Python visualization tool, and various libraries to support manipulation of annotation files.</a:t>
            </a:r>
          </a:p>
        </p:txBody>
      </p:sp>
    </p:spTree>
    <p:extLst>
      <p:ext uri="{BB962C8B-B14F-4D97-AF65-F5344CB8AC3E}">
        <p14:creationId xmlns:p14="http://schemas.microsoft.com/office/powerpoint/2010/main" val="145151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012" y="747889"/>
            <a:ext cx="8688387" cy="58926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2pPr marL="223838" lvl="1" indent="-223838">
              <a:spcAft>
                <a:spcPts val="1200"/>
              </a:spcAft>
              <a:buFont typeface="Arial" charset="0"/>
              <a:buChar char="•"/>
              <a:defRPr b="1">
                <a:solidFill>
                  <a:srgbClr val="000000"/>
                </a:solidFill>
                <a:latin typeface="Arial"/>
                <a:cs typeface="Arial"/>
              </a:defRPr>
            </a:lvl2pPr>
          </a:lstStyle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TUH EEG Corpus:</a:t>
            </a:r>
          </a:p>
          <a:p>
            <a:pPr marL="508000" marR="0" lvl="1" indent="-2841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 a unique opportunity to advance EEG analysis using state of the art machine learning.</a:t>
            </a:r>
          </a:p>
          <a:p>
            <a:pPr marL="508000" marR="0" lvl="1" indent="-2841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Under development </a:t>
            </a:r>
            <a:r>
              <a:rPr lang="en-US" dirty="0"/>
              <a:t>since 2012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 new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release containing all data </a:t>
            </a:r>
            <a:r>
              <a:rPr lang="en-US" dirty="0"/>
              <a:t>from 2002-2016 will occur in Summer 2019.</a:t>
            </a:r>
          </a:p>
          <a:p>
            <a:pPr marL="508000" marR="0" lvl="1" indent="-2841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through May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2019 will follow in Fall 2019, bringing the total corpus size to over 35,000 sessions.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08000" lvl="1" indent="-284163" defTabSz="457200">
              <a:buFont typeface="Wingdings" charset="2"/>
              <a:buChar char="q"/>
            </a:pPr>
            <a:r>
              <a:rPr lang="en-US" dirty="0"/>
              <a:t>Over 2,000 sites have subscribed to our resources.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access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our resources: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08000" lvl="1" indent="-284163" defTabSz="457200">
              <a:buFont typeface="Wingdings" charset="2"/>
              <a:buChar char="q"/>
            </a:pPr>
            <a:r>
              <a:rPr lang="en-US" dirty="0"/>
              <a:t>Sign up:</a:t>
            </a:r>
          </a:p>
          <a:p>
            <a:pPr marL="515938" lvl="1" indent="0" defTabSz="457200">
              <a:buNone/>
            </a:pPr>
            <a:r>
              <a:rPr lang="en-US" dirty="0">
                <a:hlinkClick r:id="rId2"/>
              </a:rPr>
              <a:t>https://www.isip.piconepress.com/projects/tuh_eeg/html/downloads.shtml</a:t>
            </a:r>
            <a:endParaRPr lang="en-US" dirty="0"/>
          </a:p>
          <a:p>
            <a:pPr marL="508000" lvl="1" indent="-284163" defTabSz="457200">
              <a:buFont typeface="Wingdings" charset="2"/>
              <a:buChar char="q"/>
            </a:pPr>
            <a:r>
              <a:rPr lang="en-US" dirty="0"/>
              <a:t>Receive a username and password via an email.</a:t>
            </a:r>
          </a:p>
          <a:p>
            <a:pPr marL="508000" lvl="1" indent="-284163" defTabSz="457200">
              <a:buFont typeface="Wingdings" charset="2"/>
              <a:buChar char="q"/>
            </a:pPr>
            <a:r>
              <a:rPr lang="en-US" dirty="0"/>
              <a:t>Access resources at:</a:t>
            </a:r>
          </a:p>
          <a:p>
            <a:pPr marL="515938" lvl="1" indent="0" defTabSz="457200">
              <a:buNone/>
            </a:pPr>
            <a:r>
              <a:rPr lang="en-US" dirty="0">
                <a:hlinkClick r:id="rId3"/>
              </a:rPr>
              <a:t>https://www.isip.piconepress.com/projects/tuh_eeg/downloads/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27012" y="0"/>
            <a:ext cx="8688387" cy="39323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465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228600" y="0"/>
            <a:ext cx="8686800" cy="39323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Brief Bibliography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88" y="-206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157538" y="2381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09"/>
          <p:cNvSpPr txBox="1">
            <a:spLocks noChangeArrowheads="1"/>
          </p:cNvSpPr>
          <p:nvPr/>
        </p:nvSpPr>
        <p:spPr>
          <a:xfrm>
            <a:off x="228599" y="702128"/>
            <a:ext cx="8686801" cy="5938385"/>
          </a:xfrm>
          <a:prstGeom prst="rect">
            <a:avLst/>
          </a:prstGeom>
          <a:noFill/>
          <a:ln/>
        </p:spPr>
        <p:txBody>
          <a:bodyPr lIns="0" tIns="0" rIns="0" bIns="0"/>
          <a:lstStyle/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Obeid, I., &amp; Picone, J. (2018). The Temple University Hospital EEG Data Corpus. In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of Brain Function: Facts, Fiction and Controversy. Volume I: Brain-Machine Interfaces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(1st ed., pp. 394–398). Lausanne, Switzerland: Frontiers Media S.A.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Shah, V., von Weltin, E., Lopez, S., McHugh, J. R., Veloso, L., Golmohammadi, M., … Picone, J. (2018). The Temple University Hospital Seizure Detection Corpus. 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Frontiers in Neuroinformatics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12, 1-83.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Golmohammadi, M., Shah, V., Obeid, I., &amp; Picone, J. (2019). Deep Learning Approaches for Automatic Analysis of EEGs. In S.-M. Chan &amp; W. </a:t>
            </a:r>
            <a:r>
              <a:rPr lang="en-US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Pedrycz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(Eds.),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Learning: Algorithms and Applications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(1st ed., p. 45). New York, New York, USA: Springer-Verlag.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Obeid, I., &amp; Picone, J. (2018). Machine Learning Approaches to Automatic Interpretation of EEGs. In E. Sejdik &amp; T. Falk (Eds.), </a:t>
            </a:r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 Signal Processing in Big Data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(1st ed., p. 70). Boca Raton, Florida, USA: CRC Press. (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4025" indent="-454025" defTabSz="457200">
              <a:spcAft>
                <a:spcPts val="1200"/>
              </a:spcAft>
              <a:buFont typeface="+mj-lt"/>
              <a:buAutoNum type="arabicPeriod"/>
              <a:tabLst>
                <a:tab pos="454025" algn="l"/>
              </a:tabLs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Houser, D., Golmohammadi, M. M., Anstotz, R., Campbell, C., Obeid, I., Picone, J., … Jhala, N. (2018). The Temple University Hospital Digital Pathology Corpus. 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Proceedings of the IEEE Signal Processing in Medicine and Biology Symposium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(pp. 1–7)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 Philadelphia, Pennsylvania, USA. (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Download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51223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749728"/>
            <a:ext cx="8670925" cy="505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C67D381-54A8-4746-95A6-7E392B0F5ED7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686800" cy="39323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en-US"/>
            </a:defPPr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What Can NEDC Do For You?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4B6B9-9AEB-4B46-A9A1-B34F68304CD8}"/>
              </a:ext>
            </a:extLst>
          </p:cNvPr>
          <p:cNvSpPr txBox="1"/>
          <p:nvPr/>
        </p:nvSpPr>
        <p:spPr>
          <a:xfrm>
            <a:off x="227012" y="6108271"/>
            <a:ext cx="8688387" cy="393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en-US"/>
            </a:defPPr>
            <a:lvl2pPr marL="223838" lvl="1" indent="-223838">
              <a:spcAft>
                <a:spcPts val="1200"/>
              </a:spcAft>
              <a:buFont typeface="Arial" charset="0"/>
              <a:buChar char="•"/>
              <a:defRPr b="1">
                <a:solidFill>
                  <a:srgbClr val="000000"/>
                </a:solidFill>
                <a:latin typeface="Arial"/>
                <a:cs typeface="Arial"/>
              </a:defRPr>
            </a:lvl2pPr>
          </a:lstStyle>
          <a:p>
            <a:pPr marL="169863" marR="0" lvl="0" indent="-1698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easiest way to transfer data is to snail mail a USB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disk drive to 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4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The Neural Engineering Data Consortium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Mission: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To focus the research community on a progression of research questions and to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generate massive data sets used to address those questions. To broaden participation by making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data available to research groups who have significant expertise but lack capacity for data generation. </a:t>
            </a:r>
          </a:p>
        </p:txBody>
      </p:sp>
      <p:sp>
        <p:nvSpPr>
          <p:cNvPr id="61442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Big data resources enables application of state of the art machine-learning algorithms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 common evaluation paradigm ensures consistent progress towards long-term research goals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Publicly available data and performance baselines eliminate specious claims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Technology can leverage advances in data collection to produce more robust solutions</a:t>
            </a: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Expertise: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Experimental design and instrumentation of bioengineering-related data collection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Signal processing and noise reduction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Preprocessing and preparation of data for distribution and research experimentation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Automatic labeling, alignment and sorting of data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Metadata extraction for enhancing machine learning applications for the data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Statistical modeling, mining and automated interpretation of big data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6144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6" r="5309" b="2000"/>
          <a:stretch>
            <a:fillRect/>
          </a:stretch>
        </p:blipFill>
        <p:spPr bwMode="auto">
          <a:xfrm>
            <a:off x="7594600" y="211138"/>
            <a:ext cx="1265238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/>
          <a:stretch/>
        </p:blipFill>
        <p:spPr>
          <a:xfrm>
            <a:off x="336550" y="1966913"/>
            <a:ext cx="1182688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00" y="2119313"/>
            <a:ext cx="1036638" cy="1497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3" y="2479675"/>
            <a:ext cx="1073150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3" y="4198938"/>
            <a:ext cx="3140075" cy="20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51" name="Rectangle 5"/>
          <p:cNvSpPr>
            <a:spLocks noChangeArrowheads="1"/>
          </p:cNvSpPr>
          <p:nvPr/>
        </p:nvSpPr>
        <p:spPr bwMode="auto">
          <a:xfrm>
            <a:off x="4570413" y="6335713"/>
            <a:ext cx="4343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marR="0" lvl="1" indent="-1158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To learn more, visit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  <a:hlinkClick r:id="rId6"/>
              </a:rPr>
              <a:t>www.nedcdata.org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775" y="4159250"/>
            <a:ext cx="2106613" cy="236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676775" y="4184650"/>
            <a:ext cx="4137025" cy="48895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72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686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5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The Temple University Hospital EEG Corpus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b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Synopsis: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The world’s largest publicly available EEG corpus consisting of 30,000+ EEGs collected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from 22,000+ patients, collected over 17 years. Includes physician’s diagnoses and patient medical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92034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histories. Signal data distributed in an EDF format.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Times New Roman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5720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Impact: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Sufficient data to support application of state of the art machine learning algorithms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Patient medical histories, particularly drug treatments, supports statistical analysis of correlations between signals and treatments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Historical archive also supports investigation of EEG changes over time for a given patient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Enables the development of real-time monitoring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28600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Database Overview: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21,000+ EEGs collected at Temple University Hospital from 2002 to 2013 (an ongoing process)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Recordings vary from 24 to 36 channels of signal data sampled at 250 Hz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Patients range in age from 18 to 90 with an average of 1.4 EEGs per patient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Data includes a test report generated by a technician, an impedance report and a physician’s report; data from 2009 forward inlcudes ICD-9 codes</a:t>
            </a:r>
          </a:p>
          <a:p>
            <a:pPr marL="230188" marR="0" lvl="1" indent="-1158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A total of 1.8 TBytes of data</a:t>
            </a:r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228600" y="1895475"/>
            <a:ext cx="4343400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4570413" y="4068763"/>
            <a:ext cx="4343400" cy="2606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034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7"/>
          <a:stretch/>
        </p:blipFill>
        <p:spPr bwMode="auto">
          <a:xfrm>
            <a:off x="2438400" y="2057400"/>
            <a:ext cx="1908175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676775" y="4673600"/>
            <a:ext cx="4137025" cy="639763"/>
          </a:xfrm>
          <a:prstGeom prst="rect">
            <a:avLst/>
          </a:prstGeom>
          <a:solidFill>
            <a:srgbClr val="8B8B8B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76775" y="5313363"/>
            <a:ext cx="4137025" cy="1209675"/>
          </a:xfrm>
          <a:prstGeom prst="rect">
            <a:avLst/>
          </a:prstGeom>
          <a:solidFill>
            <a:srgbClr val="2C2C2C">
              <a:alpha val="20000"/>
            </a:srgbClr>
          </a:solidFill>
          <a:ln w="12700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380" name="TextBox 5"/>
          <p:cNvSpPr txBox="1">
            <a:spLocks noChangeArrowheads="1"/>
          </p:cNvSpPr>
          <p:nvPr/>
        </p:nvSpPr>
        <p:spPr bwMode="auto">
          <a:xfrm>
            <a:off x="6858000" y="4241800"/>
            <a:ext cx="1955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9063" indent="-119063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Personal information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has been redacted</a:t>
            </a:r>
          </a:p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Clinical history and medication history are included</a:t>
            </a:r>
          </a:p>
          <a:p>
            <a:pPr marL="119063" marR="0" lvl="1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Physician notes are captured in three fields: description,  impression and correlation fields.</a:t>
            </a:r>
          </a:p>
        </p:txBody>
      </p:sp>
      <p:pic>
        <p:nvPicPr>
          <p:cNvPr id="30" name="Picture 29" descr="Eeg_Machine.jpg"/>
          <p:cNvPicPr>
            <a:picLocks noChangeAspect="1"/>
          </p:cNvPicPr>
          <p:nvPr/>
        </p:nvPicPr>
        <p:blipFill rotWithShape="1">
          <a:blip r:embed="rId4"/>
          <a:srcRect l="4068" t="5946" b="4778"/>
          <a:stretch/>
        </p:blipFill>
        <p:spPr>
          <a:xfrm>
            <a:off x="548842" y="2057400"/>
            <a:ext cx="1514757" cy="187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stA="51000" endPos="20000" dist="63500" dir="5400000" sy="-100000" algn="bl" rotWithShape="0"/>
          </a:effectLst>
          <a:scene3d>
            <a:camera prst="orthographicFront">
              <a:rot lat="1800006" lon="21599991" rev="299984"/>
            </a:camera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nedcFinal_hires_2400x1600_t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6837" r="18512" b="29217"/>
          <a:stretch/>
        </p:blipFill>
        <p:spPr>
          <a:xfrm>
            <a:off x="7620870" y="189166"/>
            <a:ext cx="1254189" cy="8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81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8225" y="3262313"/>
            <a:ext cx="2570163" cy="2884487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EEG_Research_with_child_tex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31934"/>
          <a:stretch/>
        </p:blipFill>
        <p:spPr>
          <a:xfrm>
            <a:off x="319088" y="1270000"/>
            <a:ext cx="1360487" cy="1447800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048000" y="1160463"/>
            <a:ext cx="5122863" cy="1600200"/>
            <a:chOff x="6721799" y="173038"/>
            <a:chExt cx="5122997" cy="1600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1799" y="173038"/>
              <a:ext cx="3330662" cy="1600200"/>
            </a:xfrm>
            <a:prstGeom prst="rect">
              <a:avLst/>
            </a:prstGeom>
            <a:ln w="25400">
              <a:solidFill>
                <a:srgbClr val="CD1E2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5161" y="173038"/>
              <a:ext cx="1779635" cy="1600200"/>
            </a:xfrm>
            <a:prstGeom prst="rect">
              <a:avLst/>
            </a:prstGeom>
            <a:ln w="25400">
              <a:solidFill>
                <a:srgbClr val="CD1E2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Rectangle 3"/>
          <p:cNvSpPr txBox="1">
            <a:spLocks/>
          </p:cNvSpPr>
          <p:nvPr/>
        </p:nvSpPr>
        <p:spPr bwMode="auto">
          <a:xfrm>
            <a:off x="430213" y="3246438"/>
            <a:ext cx="39592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25425" marR="0" lvl="1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 technician administers a 30−minute recording session.</a:t>
            </a:r>
          </a:p>
          <a:p>
            <a:pPr marL="225425" marR="0" lvl="1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EEG specialist (neurologist) interprets the EEG.</a:t>
            </a:r>
          </a:p>
          <a:p>
            <a:pPr marL="225425" marR="0" lvl="1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An EEG report is generated with the diagnosis.</a:t>
            </a:r>
          </a:p>
          <a:p>
            <a:pPr marL="225425" marR="0" lvl="1" indent="-225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Patient is billed once the report is coded and signed off.</a:t>
            </a:r>
          </a:p>
        </p:txBody>
      </p:sp>
      <p:sp>
        <p:nvSpPr>
          <p:cNvPr id="10" name="Right Arrow 9"/>
          <p:cNvSpPr>
            <a:spLocks noChangeAspect="1"/>
          </p:cNvSpPr>
          <p:nvPr/>
        </p:nvSpPr>
        <p:spPr>
          <a:xfrm>
            <a:off x="2128838" y="1762125"/>
            <a:ext cx="457200" cy="457200"/>
          </a:xfrm>
          <a:prstGeom prst="rightArrow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ent Arrow 10"/>
          <p:cNvSpPr/>
          <p:nvPr/>
        </p:nvSpPr>
        <p:spPr>
          <a:xfrm flipV="1">
            <a:off x="4627563" y="3070225"/>
            <a:ext cx="1208087" cy="1116013"/>
          </a:xfrm>
          <a:prstGeom prst="bentArrow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599" y="0"/>
            <a:ext cx="8686801" cy="4572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Manual Interpretation of EEGs</a:t>
            </a:r>
          </a:p>
        </p:txBody>
      </p:sp>
    </p:spTree>
    <p:extLst>
      <p:ext uri="{BB962C8B-B14F-4D97-AF65-F5344CB8AC3E}">
        <p14:creationId xmlns:p14="http://schemas.microsoft.com/office/powerpoint/2010/main" val="37642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Automatic Interpretation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1" y="5325113"/>
            <a:ext cx="86868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Machine learning is used to map signals to event and epoch labels.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Algorithms typically require “truth-marked” data for supervised learning.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Such data is very difficult to create for clinical applications.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2496080" y="2713754"/>
            <a:ext cx="6065838" cy="2378075"/>
          </a:xfrm>
          <a:prstGeom prst="rect">
            <a:avLst/>
          </a:prstGeom>
          <a:solidFill>
            <a:srgbClr val="CCFFCC">
              <a:alpha val="50000"/>
            </a:srgbClr>
          </a:solidFill>
          <a:ln>
            <a:solidFill>
              <a:srgbClr val="CD1E26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0" y="2975688"/>
            <a:ext cx="1628775" cy="1828800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EEG_Research_with_child_tex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r="31934"/>
          <a:stretch/>
        </p:blipFill>
        <p:spPr>
          <a:xfrm>
            <a:off x="474309" y="747893"/>
            <a:ext cx="1360487" cy="1447800"/>
          </a:xfrm>
          <a:prstGeom prst="rect">
            <a:avLst/>
          </a:prstGeom>
          <a:ln w="25400">
            <a:solidFill>
              <a:srgbClr val="CD1E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954338" y="668518"/>
            <a:ext cx="5122862" cy="1600200"/>
            <a:chOff x="6721799" y="173038"/>
            <a:chExt cx="5122997" cy="1600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1799" y="173038"/>
              <a:ext cx="3330663" cy="1600200"/>
            </a:xfrm>
            <a:prstGeom prst="rect">
              <a:avLst/>
            </a:prstGeom>
            <a:ln w="25400">
              <a:solidFill>
                <a:srgbClr val="CD1E2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5162" y="173038"/>
              <a:ext cx="1779634" cy="1600200"/>
            </a:xfrm>
            <a:prstGeom prst="rect">
              <a:avLst/>
            </a:prstGeom>
            <a:ln w="25400">
              <a:solidFill>
                <a:srgbClr val="CD1E26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4" name="Right Arrow 13"/>
          <p:cNvSpPr>
            <a:spLocks noChangeAspect="1"/>
          </p:cNvSpPr>
          <p:nvPr/>
        </p:nvSpPr>
        <p:spPr>
          <a:xfrm>
            <a:off x="2137657" y="1240018"/>
            <a:ext cx="457200" cy="457200"/>
          </a:xfrm>
          <a:prstGeom prst="rightArrow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U-Turn Arrow 14"/>
          <p:cNvSpPr/>
          <p:nvPr/>
        </p:nvSpPr>
        <p:spPr>
          <a:xfrm rot="5400000">
            <a:off x="7209721" y="2383722"/>
            <a:ext cx="2696982" cy="61277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9999"/>
            </a:avLst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Arrow 16"/>
          <p:cNvSpPr>
            <a:spLocks noChangeAspect="1"/>
          </p:cNvSpPr>
          <p:nvPr/>
        </p:nvSpPr>
        <p:spPr>
          <a:xfrm flipH="1">
            <a:off x="6039380" y="3677010"/>
            <a:ext cx="457200" cy="457200"/>
          </a:xfrm>
          <a:prstGeom prst="rightArrow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spect="1"/>
          </p:cNvSpPr>
          <p:nvPr/>
        </p:nvSpPr>
        <p:spPr>
          <a:xfrm flipH="1">
            <a:off x="2144713" y="3677010"/>
            <a:ext cx="457200" cy="457200"/>
          </a:xfrm>
          <a:prstGeom prst="rightArrow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2738" y="2989799"/>
            <a:ext cx="1489075" cy="1828800"/>
          </a:xfrm>
          <a:prstGeom prst="rect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8450" y="2989799"/>
            <a:ext cx="3071813" cy="1828800"/>
          </a:xfrm>
          <a:prstGeom prst="rect">
            <a:avLst/>
          </a:prstGeom>
          <a:solidFill>
            <a:srgbClr val="D4322B"/>
          </a:solidFill>
          <a:ln>
            <a:solidFill>
              <a:srgbClr val="CD1E26"/>
            </a:solidFill>
          </a:ln>
          <a:effectLst>
            <a:outerShdw blurRad="292100" dist="139700" dir="2700000" rotWithShape="0">
              <a:srgbClr val="333333">
                <a:alpha val="9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4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EEG Reports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5425" y="705878"/>
            <a:ext cx="8841625" cy="539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69863" marR="0" lvl="0" indent="-169863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Two Types of Reports: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Preliminary Report: contains a summary diagnosis (usually in a spreadsheet format).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EEG Report: the final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“signed off” report that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triggers billing.</a:t>
            </a:r>
          </a:p>
          <a:p>
            <a:pPr marL="169863" marR="0" lvl="0" indent="-169863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Inconsistent Report Formats: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format of reporting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has changed several times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over the past 17 years.</a:t>
            </a:r>
          </a:p>
          <a:p>
            <a:pPr marL="169863" marR="0" lvl="0" indent="-169863" algn="l" defTabSz="4572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Report Databases: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MedQuist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(MS Word .rtf)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Alpha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OCR’ed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.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EPIC (text)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Physician’s Email</a:t>
            </a:r>
          </a:p>
          <a:p>
            <a:pPr marL="450850" marR="0" lvl="0" indent="-280988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Hardcopies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OCR’ed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38708" y="80590"/>
            <a:ext cx="5344645" cy="62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134"/>
          <a:stretch/>
        </p:blipFill>
        <p:spPr bwMode="auto">
          <a:xfrm>
            <a:off x="4120601" y="1594556"/>
            <a:ext cx="4946449" cy="494268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2582333" y="2469444"/>
            <a:ext cx="1721556" cy="2746023"/>
          </a:xfrm>
          <a:prstGeom prst="straightConnector1">
            <a:avLst/>
          </a:prstGeom>
          <a:gradFill rotWithShape="1">
            <a:gsLst>
              <a:gs pos="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4303889" y="5215467"/>
            <a:ext cx="4388555" cy="62371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3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bldLvl="2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70925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The TUH EEG Corpus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5425" y="708194"/>
            <a:ext cx="3819289" cy="534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79400" marR="0" lvl="0" indent="-2794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Number of Sessions: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30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,000+</a:t>
            </a:r>
          </a:p>
          <a:p>
            <a:pPr marL="279400" marR="0" lvl="0" indent="-2794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Number of Patients: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22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,500+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Frequent Flyer: 42 sessions</a:t>
            </a:r>
          </a:p>
          <a:p>
            <a:pPr marL="279400" marR="0" lvl="0" indent="-2794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Age Range (Years):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16 to 90+</a:t>
            </a:r>
          </a:p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Sampling: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Rates : 250, 256 or 512 Hz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Resolution: 16 bits</a:t>
            </a:r>
          </a:p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Data Format: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European Data Format (EDF)</a:t>
            </a:r>
          </a:p>
          <a:p>
            <a:pPr marL="279400" marR="0" lvl="0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Number of Channels:</a:t>
            </a:r>
          </a:p>
          <a:p>
            <a:pPr marL="460375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Variable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044714" y="705878"/>
            <a:ext cx="4854811" cy="2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Variations in channels and electrode labels are very real challenges</a:t>
            </a:r>
          </a:p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Number of channels ranges from [28, 129] (one annotation channel per EDF file) </a:t>
            </a:r>
          </a:p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Over 90% of the alternate channel assignments can be mapped to the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standard 10-20 configuration.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71" y="3073889"/>
            <a:ext cx="4070492" cy="339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38708" y="80590"/>
            <a:ext cx="5344645" cy="62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The TUH EEG Corpus – v1.0.0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330" y="3962836"/>
            <a:ext cx="4013672" cy="25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Corpus is growing at a rate of about 3,000 EEGs per year.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Two general types of EEGs:</a:t>
            </a:r>
          </a:p>
          <a:p>
            <a:pPr marL="450850" marR="0" lvl="1" indent="-2809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 charset="0"/>
                <a:cs typeface="Arial"/>
              </a:rPr>
              <a:t>Short-term: 20 to 30 minutes</a:t>
            </a:r>
          </a:p>
          <a:p>
            <a:pPr marL="450850" marR="0" lvl="1" indent="-2809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 charset="0"/>
                <a:cs typeface="Arial"/>
              </a:rPr>
              <a:t>Long-term: 18 to 36 hours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Since 2018, reports are held in Epic and are better indexed.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138708" y="80590"/>
            <a:ext cx="5344645" cy="62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Tahoma" charset="0"/>
            </a:endParaRPr>
          </a:p>
        </p:txBody>
      </p:sp>
      <p:pic>
        <p:nvPicPr>
          <p:cNvPr id="2" name="Picture 1" descr="Screen Shot 2014-12-07 at 11.01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90583"/>
            <a:ext cx="4470400" cy="304323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533900" y="3962836"/>
            <a:ext cx="4318000" cy="228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238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 sample EDF header.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Data has been carefully deidentified (e.g., removal of medical record number, patient name and exact birthdate)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“Pruned EEGs” are being used.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DDDD77-2F0C-A746-9F79-7B84FC6CF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17" y="944570"/>
            <a:ext cx="4065885" cy="2570608"/>
          </a:xfrm>
          <a:prstGeom prst="rect">
            <a:avLst/>
          </a:prstGeom>
          <a:effectLst>
            <a:outerShdw blurRad="50800" dist="762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3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44714" y="1792509"/>
            <a:ext cx="777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20"/>
            <a:ext cx="8686800" cy="393234"/>
          </a:xfrm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dirty="0"/>
              <a:t>Manual Annotations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198245" y="-24002"/>
            <a:ext cx="8686800" cy="62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rtlCol="0" anchor="ctr" anchorCtr="0">
            <a:noAutofit/>
          </a:bodyPr>
          <a:lstStyle>
            <a:lvl1pPr defTabSz="457200"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  <a:lvl2pPr marL="395288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2pPr>
            <a:lvl3pPr marL="57626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3pPr>
            <a:lvl4pPr marL="747713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4pPr>
            <a:lvl5pPr marL="9175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100">
                <a:solidFill>
                  <a:schemeClr val="tx1"/>
                </a:solidFill>
                <a:latin typeface="Tahoma" pitchFamily="34" charset="0"/>
                <a:ea typeface="Tahoma" charset="0"/>
                <a:cs typeface="Tahoma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99ED42-2CA9-2145-B054-9C5754FA7D71}"/>
              </a:ext>
            </a:extLst>
          </p:cNvPr>
          <p:cNvSpPr txBox="1"/>
          <p:nvPr/>
        </p:nvSpPr>
        <p:spPr>
          <a:xfrm>
            <a:off x="228600" y="645074"/>
            <a:ext cx="8686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distribute 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powerful Python-based visualization and annotation tool: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B9B53-2F31-9942-AD48-05F30C14B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" y="1264348"/>
            <a:ext cx="4206240" cy="236601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B628F-AF5B-8E41-A012-1FECB52A0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15" y="1134342"/>
            <a:ext cx="4206240" cy="2626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3126BE-F024-1C42-B416-AB6DCF016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" y="3932044"/>
            <a:ext cx="4206240" cy="23660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F62262-B15D-D741-9324-56CA0F173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1"/>
          <a:stretch/>
        </p:blipFill>
        <p:spPr>
          <a:xfrm>
            <a:off x="4757315" y="3945295"/>
            <a:ext cx="4206240" cy="2339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70D17-F545-CE4F-B5A5-F404E456147D}"/>
              </a:ext>
            </a:extLst>
          </p:cNvPr>
          <p:cNvSpPr txBox="1"/>
          <p:nvPr/>
        </p:nvSpPr>
        <p:spPr>
          <a:xfrm>
            <a:off x="228600" y="713384"/>
            <a:ext cx="4343400" cy="397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822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1587" y="0"/>
            <a:ext cx="9144000" cy="457200"/>
          </a:xfrm>
          <a:prstGeom prst="rect">
            <a:avLst/>
          </a:prstGeom>
        </p:spPr>
        <p:txBody>
          <a:bodyPr vert="horz" wrap="none" lIns="27432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dirty="0">
                <a:solidFill>
                  <a:prstClr val="black"/>
                </a:solidFill>
              </a:rPr>
              <a:t>Cohort Retrieval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073" y="609600"/>
            <a:ext cx="6163415" cy="32783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62" y="4040344"/>
            <a:ext cx="4514141" cy="24127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207962" y="1034008"/>
            <a:ext cx="2198352" cy="2429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Queries can be submitted that search signals and reports.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 simple query building interface is supported.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5005136" y="4200764"/>
            <a:ext cx="3910263" cy="22802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Search results are displayed in a way that link signals and reports.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Users can easily review and select the top-ranked results.</a:t>
            </a:r>
          </a:p>
          <a:p>
            <a:pPr marL="301625" indent="-222250" defTabSz="853303">
              <a:spcAft>
                <a:spcPts val="1200"/>
              </a:spcAft>
              <a:buFont typeface="Arial" pitchFamily="34" charset="0"/>
              <a:buChar char="•"/>
              <a:tabLst>
                <a:tab pos="28575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The user interface is being co-developed with feedback from expert neurologists.</a:t>
            </a:r>
          </a:p>
        </p:txBody>
      </p:sp>
    </p:spTree>
    <p:extLst>
      <p:ext uri="{BB962C8B-B14F-4D97-AF65-F5344CB8AC3E}">
        <p14:creationId xmlns:p14="http://schemas.microsoft.com/office/powerpoint/2010/main" val="37802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/>
          </p:cNvSpPr>
          <p:nvPr/>
        </p:nvSpPr>
        <p:spPr bwMode="auto">
          <a:xfrm>
            <a:off x="96986" y="631961"/>
            <a:ext cx="4426049" cy="29076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1125" indent="0" defTabSz="853303">
              <a:spcAft>
                <a:spcPts val="600"/>
              </a:spcAft>
              <a:tabLst>
                <a:tab pos="276225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AutoEEG: hyper-real-time automated identification and localization of EEG signal events</a:t>
            </a:r>
          </a:p>
          <a:p>
            <a:pPr marL="466725" indent="-233363" defTabSz="853303">
              <a:spcAft>
                <a:spcPts val="600"/>
              </a:spcAft>
              <a:buFont typeface="Wingdings" charset="2"/>
              <a:buChar char="§"/>
              <a:tabLst>
                <a:tab pos="101600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Identification of the temporal and spatial location of EEG signal events such as spikes.</a:t>
            </a:r>
          </a:p>
          <a:p>
            <a:pPr marL="466725" indent="-233363" defTabSz="853303">
              <a:spcAft>
                <a:spcPts val="600"/>
              </a:spcAft>
              <a:buFont typeface="Wingdings" charset="2"/>
              <a:buChar char="§"/>
              <a:tabLst>
                <a:tab pos="101600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Two levels of deep learning are used (CNN followed by LSTM), followed by a postprocessor that uses a statistical language model.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1587" y="0"/>
            <a:ext cx="9144000" cy="457200"/>
          </a:xfrm>
          <a:prstGeom prst="rect">
            <a:avLst/>
          </a:prstGeom>
        </p:spPr>
        <p:txBody>
          <a:bodyPr vert="horz" wrap="none" lIns="274320" tIns="0" rIns="0" bIns="0" rtlCol="0" anchor="ctr" anchorCtr="0">
            <a:noAutofit/>
          </a:bodyPr>
          <a:lstStyle>
            <a:lvl1pPr>
              <a:spcBef>
                <a:spcPct val="0"/>
              </a:spcBef>
              <a:buNone/>
              <a:defRPr sz="2400" b="1" baseline="0"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Overview: Two Main Components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48E5-9C40-3646-854E-4F3F10F06BAF}"/>
              </a:ext>
            </a:extLst>
          </p:cNvPr>
          <p:cNvSpPr txBox="1">
            <a:spLocks/>
          </p:cNvSpPr>
          <p:nvPr/>
        </p:nvSpPr>
        <p:spPr bwMode="auto">
          <a:xfrm>
            <a:off x="4498258" y="3642851"/>
            <a:ext cx="4513005" cy="28759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225425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09728" indent="0" defTabSz="853303">
              <a:spcAft>
                <a:spcPts val="600"/>
              </a:spcAft>
              <a:tabLst>
                <a:tab pos="466725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MERCuRY: Multi-modal EncephalogRam patient Cohort discoverY</a:t>
            </a:r>
          </a:p>
          <a:p>
            <a:pPr marL="466725" indent="-233363" defTabSz="853303">
              <a:spcAft>
                <a:spcPts val="600"/>
              </a:spcAft>
              <a:buFont typeface="Wingdings" charset="2"/>
              <a:buChar char="§"/>
              <a:tabLst>
                <a:tab pos="101600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Automated identification of EEG activities, EEG events and patterns as well as their attributes in EEG reports.</a:t>
            </a:r>
          </a:p>
          <a:p>
            <a:pPr marL="466725" indent="-233363" defTabSz="853303">
              <a:spcAft>
                <a:spcPts val="600"/>
              </a:spcAft>
              <a:buFont typeface="Wingdings" charset="2"/>
              <a:buChar char="§"/>
              <a:tabLst>
                <a:tab pos="1016000" algn="l"/>
              </a:tabLst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Identification of medical concepts that describe the clinical picture and therapy of the patients.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0102D-7EBD-0846-992C-18AD1BE57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609600"/>
            <a:ext cx="4440382" cy="254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6926C9-6CF9-2D48-9F73-4ECA694BC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6" y="3908323"/>
            <a:ext cx="4260211" cy="191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ISIP 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4946</TotalTime>
  <Words>1596</Words>
  <Application>Microsoft Macintosh PowerPoint</Application>
  <PresentationFormat>On-screen Show (4:3)</PresentationFormat>
  <Paragraphs>137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Tahoma</vt:lpstr>
      <vt:lpstr>Times New Roman</vt:lpstr>
      <vt:lpstr>Wingdings</vt:lpstr>
      <vt:lpstr>1_ISIP Title Slide</vt:lpstr>
      <vt:lpstr>2_ISIP Content Slide</vt:lpstr>
      <vt:lpstr>PowerPoint Presentation</vt:lpstr>
      <vt:lpstr>PowerPoint Presentation</vt:lpstr>
      <vt:lpstr>Automatic Interpretation </vt:lpstr>
      <vt:lpstr>EEG Reports </vt:lpstr>
      <vt:lpstr>The TUH EEG Corpus </vt:lpstr>
      <vt:lpstr>The TUH EEG Corpus – v1.0.0 </vt:lpstr>
      <vt:lpstr>Manual Annotations</vt:lpstr>
      <vt:lpstr>PowerPoint Presentation</vt:lpstr>
      <vt:lpstr>PowerPoint Presentation</vt:lpstr>
      <vt:lpstr>Related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Approaches to Automate Seizure Detection</dc:title>
  <dc:creator>Vinit Shah</dc:creator>
  <cp:lastModifiedBy>Joseph Picone</cp:lastModifiedBy>
  <cp:revision>492</cp:revision>
  <dcterms:created xsi:type="dcterms:W3CDTF">2017-04-23T05:30:39Z</dcterms:created>
  <dcterms:modified xsi:type="dcterms:W3CDTF">2022-09-13T14:00:18Z</dcterms:modified>
</cp:coreProperties>
</file>