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  <p:sldMasterId id="2147483715" r:id="rId3"/>
  </p:sldMasterIdLst>
  <p:notesMasterIdLst>
    <p:notesMasterId r:id="rId8"/>
  </p:notesMasterIdLst>
  <p:handoutMasterIdLst>
    <p:handoutMasterId r:id="rId9"/>
  </p:handoutMasterIdLst>
  <p:sldIdLst>
    <p:sldId id="325" r:id="rId4"/>
    <p:sldId id="596" r:id="rId5"/>
    <p:sldId id="580" r:id="rId6"/>
    <p:sldId id="581" r:id="rId7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8000"/>
    <a:srgbClr val="FFFFFF"/>
    <a:srgbClr val="892034"/>
    <a:srgbClr val="C0C0C0"/>
    <a:srgbClr val="333399"/>
    <a:srgbClr val="BE0F34"/>
    <a:srgbClr val="000000"/>
    <a:srgbClr val="FFFFD5"/>
    <a:srgbClr val="EFF7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6" autoAdjust="0"/>
    <p:restoredTop sz="96226" autoAdjust="0"/>
  </p:normalViewPr>
  <p:slideViewPr>
    <p:cSldViewPr snapToGrid="0">
      <p:cViewPr varScale="1">
        <p:scale>
          <a:sx n="57" d="100"/>
          <a:sy n="57" d="100"/>
        </p:scale>
        <p:origin x="-408" y="-96"/>
      </p:cViewPr>
      <p:guideLst>
        <p:guide orient="horz" pos="397"/>
        <p:guide orient="horz" pos="4223"/>
        <p:guide orient="horz" pos="4319"/>
        <p:guide pos="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7ADE9-70E7-49BB-9936-68045AA8F960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62FBB-CB92-4970-B413-09B88EFA8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203778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35804" y="6238875"/>
            <a:ext cx="590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iewerProofPdf.jpg"/>
          <p:cNvPicPr/>
          <p:nvPr userDrawn="1"/>
        </p:nvPicPr>
        <p:blipFill>
          <a:blip r:embed="rId7" cstate="print"/>
          <a:srcRect l="13412" t="10497" r="53867" b="59283"/>
          <a:stretch>
            <a:fillRect/>
          </a:stretch>
        </p:blipFill>
        <p:spPr bwMode="auto">
          <a:xfrm>
            <a:off x="608229" y="171668"/>
            <a:ext cx="249143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Board of Visitors: Slide </a:t>
            </a:r>
            <a:fld id="{56D32A91-0AE1-4806-AC33-D8959F4B7E0D}" type="slidenum">
              <a:rPr lang="en-US" sz="1200" b="1">
                <a:solidFill>
                  <a:srgbClr val="BE0F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BE0F34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78234" y="6393855"/>
            <a:ext cx="43609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temple.edu/engineering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temple.edu/engineering/ME/index.html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p.piconepress.com/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41981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THE DEPARTMENT OF</a:t>
            </a:r>
          </a:p>
          <a:p>
            <a:pPr algn="ctr">
              <a:spcBef>
                <a:spcPts val="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ELECTRICAL AND COMPUTER ENGINEERING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099" y="4996048"/>
            <a:ext cx="8417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accent1"/>
                </a:solidFill>
              </a:rPr>
              <a:t>Joseph Picone, PhD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Professor and Chair, 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College of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0346" y="1895297"/>
            <a:ext cx="4800404" cy="2877966"/>
            <a:chOff x="454221" y="1762297"/>
            <a:chExt cx="4800404" cy="2877966"/>
          </a:xfrm>
        </p:grpSpPr>
        <p:pic>
          <p:nvPicPr>
            <p:cNvPr id="19" name="Picture 2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4221" y="1763713"/>
              <a:ext cx="3428803" cy="2876550"/>
            </a:xfrm>
            <a:prstGeom prst="rect">
              <a:avLst/>
            </a:prstGeom>
            <a:noFill/>
            <a:ln w="38100">
              <a:solidFill>
                <a:srgbClr val="BE0F34"/>
              </a:solidFill>
              <a:miter lim="800000"/>
              <a:headEnd/>
              <a:tailEnd/>
            </a:ln>
            <a:effectLst/>
          </p:spPr>
        </p:pic>
        <p:pic>
          <p:nvPicPr>
            <p:cNvPr id="181251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3025" y="3481392"/>
              <a:ext cx="1371600" cy="1158871"/>
            </a:xfrm>
            <a:prstGeom prst="rect">
              <a:avLst/>
            </a:prstGeom>
            <a:noFill/>
            <a:ln w="38100">
              <a:solidFill>
                <a:srgbClr val="BE0F34"/>
              </a:solidFill>
              <a:miter lim="800000"/>
              <a:headEnd/>
              <a:tailEnd/>
            </a:ln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83025" y="2461750"/>
              <a:ext cx="1371600" cy="96289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</p:pic>
        <p:pic>
          <p:nvPicPr>
            <p:cNvPr id="13" name="Picture 12" descr="x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83025" y="1762297"/>
              <a:ext cx="1371600" cy="67809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</p:pic>
      </p:grpSp>
      <p:sp>
        <p:nvSpPr>
          <p:cNvPr id="18" name="TextBox 17"/>
          <p:cNvSpPr txBox="1"/>
          <p:nvPr/>
        </p:nvSpPr>
        <p:spPr>
          <a:xfrm>
            <a:off x="5951913" y="2664202"/>
            <a:ext cx="2809702" cy="133882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Outline:</a:t>
            </a:r>
          </a:p>
          <a:p>
            <a:pPr marL="280988" indent="-168275">
              <a:spcAft>
                <a:spcPts val="600"/>
              </a:spcAft>
            </a:pPr>
            <a:r>
              <a:rPr lang="en-US" sz="1800" b="1" dirty="0" smtClean="0">
                <a:solidFill>
                  <a:schemeClr val="accent2"/>
                </a:solidFill>
              </a:rPr>
              <a:t>•  </a:t>
            </a:r>
            <a:r>
              <a:rPr lang="en-US" sz="1800" b="1" dirty="0" smtClean="0">
                <a:solidFill>
                  <a:schemeClr val="accent2"/>
                </a:solidFill>
              </a:rPr>
              <a:t>Biography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80988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ECE at a Glance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80988" indent="-168275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Future Directions</a:t>
            </a:r>
            <a:endParaRPr lang="en-US" sz="18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My Journey To Temple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950" y="630238"/>
            <a:ext cx="8693668" cy="59400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Urban-located public universities are enjoying unprecedented success in a down market and will continue to thrive in the coming years.</a:t>
            </a:r>
          </a:p>
          <a:p>
            <a:pPr marL="173038" indent="-17303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Diverse Work Experience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Industry:</a:t>
            </a:r>
            <a:r>
              <a:rPr lang="en-US" sz="1800" b="1" dirty="0" smtClean="0"/>
              <a:t> Texas Instruments and AT&amp;T Bell Laboratories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Academia:</a:t>
            </a:r>
            <a:r>
              <a:rPr lang="en-US" sz="1800" b="1" dirty="0" smtClean="0"/>
              <a:t> Mississippi State University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2"/>
                </a:solidFill>
              </a:rPr>
              <a:t>Government:</a:t>
            </a:r>
            <a:r>
              <a:rPr lang="en-US" sz="1800" b="1" dirty="0" smtClean="0"/>
              <a:t> Extended sabbatical at the National Security Agency where I directed all human language technology research and development.</a:t>
            </a:r>
          </a:p>
          <a:p>
            <a:pPr marL="173038" indent="-17303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Significant Research Success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Founded the Institute for Signal and Information Processing whose sponsors included the National Science Foundation and NSA.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On </a:t>
            </a:r>
            <a:r>
              <a:rPr lang="en-US" sz="1800" b="1" dirty="0" smtClean="0"/>
              <a:t>the leading edge of the open source </a:t>
            </a:r>
            <a:r>
              <a:rPr lang="en-US" sz="1800" b="1" dirty="0" smtClean="0"/>
              <a:t>movement (e.g., developed the first state of the art public domain speech recognition system).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Participated in several large research center initiatives that were focused on creating large economic impact (e.g., an intelligence economy).</a:t>
            </a:r>
          </a:p>
          <a:p>
            <a:pPr marL="166688" indent="-166688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Long-term Commitment to Education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Web–based educational tools and courses (</a:t>
            </a:r>
            <a:r>
              <a:rPr lang="en-US" sz="1800" b="1" dirty="0" smtClean="0">
                <a:hlinkClick r:id="rId2"/>
              </a:rPr>
              <a:t>www.isip.piconepress.com</a:t>
            </a:r>
            <a:r>
              <a:rPr lang="en-US" sz="1800" b="1" dirty="0" smtClean="0"/>
              <a:t>)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Senior design and entrepreneurship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404088" y="2017411"/>
            <a:ext cx="2958493" cy="3402464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2988" y="4339251"/>
            <a:ext cx="4072630" cy="18149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2988" y="1216637"/>
            <a:ext cx="3523990" cy="2108454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ECE </a:t>
            </a:r>
            <a:r>
              <a:rPr lang="en-US" b="1" dirty="0" smtClean="0">
                <a:solidFill>
                  <a:schemeClr val="accent2"/>
                </a:solidFill>
              </a:rPr>
              <a:t>@ Temple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3363" y="4472508"/>
          <a:ext cx="40560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950"/>
                <a:gridCol w="498764"/>
                <a:gridCol w="764771"/>
                <a:gridCol w="731520"/>
              </a:tblGrid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Area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Full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Assoc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Assist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Biomedical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Intelligent Systems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Controls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Devices and Materials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14958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Energy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3363" y="1341953"/>
          <a:ext cx="352399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288"/>
                <a:gridCol w="615142"/>
                <a:gridCol w="831272"/>
                <a:gridCol w="714895"/>
                <a:gridCol w="648393"/>
              </a:tblGrid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Track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Full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Assoc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Assist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6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NTT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Adj.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9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Staff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 gridSpan="4"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24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1604" y="782865"/>
            <a:ext cx="4572000" cy="27699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1800" b="1" dirty="0" smtClean="0"/>
              <a:t>Faculty By Rank:</a:t>
            </a:r>
            <a:endParaRPr lang="en-US" sz="1800" b="1" dirty="0"/>
          </a:p>
        </p:txBody>
      </p:sp>
      <p:sp>
        <p:nvSpPr>
          <p:cNvPr id="9" name="Rectangle 8"/>
          <p:cNvSpPr/>
          <p:nvPr/>
        </p:nvSpPr>
        <p:spPr>
          <a:xfrm>
            <a:off x="181604" y="3763172"/>
            <a:ext cx="40246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1800" b="1" dirty="0" smtClean="0"/>
              <a:t>Faculty By Area of Specialization:</a:t>
            </a:r>
            <a:endParaRPr lang="en-US" sz="1800" b="1" dirty="0"/>
          </a:p>
        </p:txBody>
      </p:sp>
      <p:sp>
        <p:nvSpPr>
          <p:cNvPr id="11" name="Rectangle 10"/>
          <p:cNvSpPr/>
          <p:nvPr/>
        </p:nvSpPr>
        <p:spPr>
          <a:xfrm>
            <a:off x="4538750" y="789101"/>
            <a:ext cx="4572000" cy="86177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73038" indent="-173038">
              <a:spcAft>
                <a:spcPts val="2400"/>
              </a:spcAft>
              <a:buFont typeface="Arial" pitchFamily="34" charset="0"/>
              <a:buChar char="•"/>
            </a:pPr>
            <a:r>
              <a:rPr lang="en-US" sz="1800" b="1" dirty="0" smtClean="0"/>
              <a:t>Three degree options: EE, </a:t>
            </a:r>
            <a:r>
              <a:rPr lang="en-US" sz="1800" b="1" dirty="0" err="1" smtClean="0"/>
              <a:t>CpE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BioE</a:t>
            </a:r>
            <a:endParaRPr lang="en-US" sz="1800" b="1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sz="1800" b="1" dirty="0" smtClean="0"/>
              <a:t>Students By Degree Option (08-09):</a:t>
            </a:r>
            <a:endParaRPr lang="en-US" sz="1800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254462" y="2142723"/>
          <a:ext cx="2958494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811"/>
                <a:gridCol w="1030778"/>
                <a:gridCol w="1113905"/>
              </a:tblGrid>
              <a:tr h="25005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Degree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Enrolled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Graduated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BS:</a:t>
                      </a:r>
                    </a:p>
                    <a:p>
                      <a:pPr algn="r"/>
                      <a:r>
                        <a:rPr lang="en-US" sz="1400" b="1" dirty="0" smtClean="0"/>
                        <a:t>   EE</a:t>
                      </a:r>
                    </a:p>
                    <a:p>
                      <a:pPr algn="r"/>
                      <a:r>
                        <a:rPr lang="en-US" sz="1400" b="1" dirty="0" smtClean="0"/>
                        <a:t>   </a:t>
                      </a:r>
                      <a:r>
                        <a:rPr lang="en-US" sz="1400" b="1" dirty="0" err="1" smtClean="0"/>
                        <a:t>CpE</a:t>
                      </a:r>
                      <a:endParaRPr lang="en-US" sz="1400" b="1" dirty="0" smtClean="0"/>
                    </a:p>
                    <a:p>
                      <a:pPr algn="r"/>
                      <a:r>
                        <a:rPr lang="en-US" sz="1400" b="1" dirty="0" err="1" smtClean="0"/>
                        <a:t>BioE</a:t>
                      </a:r>
                      <a:endParaRPr lang="en-US" sz="1400" b="1" dirty="0" smtClean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210</a:t>
                      </a:r>
                    </a:p>
                    <a:p>
                      <a:pPr algn="r"/>
                      <a:r>
                        <a:rPr lang="en-US" sz="1400" b="1" dirty="0" smtClean="0"/>
                        <a:t>195</a:t>
                      </a:r>
                    </a:p>
                    <a:p>
                      <a:pPr algn="r"/>
                      <a:r>
                        <a:rPr lang="en-US" sz="1400" b="1" dirty="0" smtClean="0"/>
                        <a:t>15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23</a:t>
                      </a:r>
                    </a:p>
                    <a:p>
                      <a:pPr algn="r"/>
                      <a:r>
                        <a:rPr lang="en-US" sz="1400" b="1" dirty="0" smtClean="0"/>
                        <a:t>18</a:t>
                      </a:r>
                    </a:p>
                    <a:p>
                      <a:pPr algn="r"/>
                      <a:r>
                        <a:rPr lang="en-US" sz="1400" b="1" dirty="0" smtClean="0"/>
                        <a:t>5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MS:</a:t>
                      </a:r>
                    </a:p>
                    <a:p>
                      <a:pPr algn="r"/>
                      <a:r>
                        <a:rPr lang="en-US" sz="1400" b="1" dirty="0" smtClean="0"/>
                        <a:t>   EE</a:t>
                      </a:r>
                    </a:p>
                    <a:p>
                      <a:pPr algn="r"/>
                      <a:r>
                        <a:rPr lang="en-US" sz="1400" b="1" dirty="0" smtClean="0"/>
                        <a:t>   </a:t>
                      </a:r>
                      <a:r>
                        <a:rPr lang="en-US" sz="1400" b="1" dirty="0" err="1" smtClean="0"/>
                        <a:t>CpE</a:t>
                      </a:r>
                      <a:endParaRPr lang="en-US" sz="1400" b="1" dirty="0" smtClean="0"/>
                    </a:p>
                    <a:p>
                      <a:pPr algn="r"/>
                      <a:r>
                        <a:rPr lang="en-US" sz="1400" b="1" dirty="0" err="1" smtClean="0"/>
                        <a:t>BioE</a:t>
                      </a:r>
                      <a:endParaRPr lang="en-US" sz="1400" b="1" dirty="0" smtClean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60</a:t>
                      </a:r>
                    </a:p>
                    <a:p>
                      <a:pPr algn="r"/>
                      <a:r>
                        <a:rPr lang="en-US" sz="1400" b="1" dirty="0" smtClean="0"/>
                        <a:t>58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  <a:p>
                      <a:pPr algn="r"/>
                      <a:r>
                        <a:rPr lang="en-US" sz="1400" b="1" dirty="0" smtClean="0"/>
                        <a:t>2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20</a:t>
                      </a:r>
                    </a:p>
                    <a:p>
                      <a:pPr algn="r"/>
                      <a:r>
                        <a:rPr lang="en-US" sz="1400" b="1" dirty="0" smtClean="0"/>
                        <a:t>19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  <a:p>
                      <a:pPr algn="r"/>
                      <a:r>
                        <a:rPr lang="en-US" sz="1400" b="1" dirty="0" smtClean="0"/>
                        <a:t>1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PhD:</a:t>
                      </a:r>
                    </a:p>
                    <a:p>
                      <a:pPr algn="r"/>
                      <a:r>
                        <a:rPr lang="en-US" sz="1400" b="1" dirty="0" smtClean="0"/>
                        <a:t>   EE</a:t>
                      </a:r>
                    </a:p>
                    <a:p>
                      <a:pPr algn="r"/>
                      <a:r>
                        <a:rPr lang="en-US" sz="1400" b="1" dirty="0" smtClean="0"/>
                        <a:t>   </a:t>
                      </a:r>
                      <a:r>
                        <a:rPr lang="en-US" sz="1400" b="1" dirty="0" err="1" smtClean="0"/>
                        <a:t>CpE</a:t>
                      </a:r>
                      <a:endParaRPr lang="en-US" sz="1400" b="1" dirty="0" smtClean="0"/>
                    </a:p>
                    <a:p>
                      <a:pPr algn="r"/>
                      <a:r>
                        <a:rPr lang="en-US" sz="1400" b="1" dirty="0" err="1" smtClean="0"/>
                        <a:t>BioE</a:t>
                      </a:r>
                      <a:endParaRPr lang="en-US" sz="1400" b="1" dirty="0" smtClean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10</a:t>
                      </a:r>
                    </a:p>
                    <a:p>
                      <a:pPr algn="r"/>
                      <a:r>
                        <a:rPr lang="en-US" sz="1400" b="1" dirty="0" smtClean="0"/>
                        <a:t>7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  <a:p>
                      <a:pPr algn="r"/>
                      <a:r>
                        <a:rPr lang="en-US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1</a:t>
                      </a:r>
                    </a:p>
                    <a:p>
                      <a:pPr algn="r"/>
                      <a:r>
                        <a:rPr lang="en-US" sz="1400" b="1" dirty="0" smtClean="0"/>
                        <a:t>1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  <a:p>
                      <a:pPr algn="r"/>
                      <a:r>
                        <a:rPr lang="en-US" sz="1400" b="1" dirty="0" smtClean="0"/>
                        <a:t>0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250054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Total: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280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/>
                        <a:t>44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7" grpId="0" animBg="1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Future Plans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066" y="630238"/>
            <a:ext cx="8670925" cy="20467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6688" indent="-166688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Five-Year Plan:</a:t>
            </a:r>
          </a:p>
          <a:p>
            <a:pPr marL="465138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Increase research </a:t>
            </a:r>
            <a:r>
              <a:rPr lang="en-US" sz="1800" b="1" dirty="0" smtClean="0"/>
              <a:t>expenditures to $</a:t>
            </a:r>
            <a:r>
              <a:rPr lang="en-US" sz="1800" b="1" dirty="0" smtClean="0"/>
              <a:t>5M/yr.</a:t>
            </a:r>
            <a:endParaRPr lang="en-US" sz="1800" b="1" dirty="0" smtClean="0"/>
          </a:p>
          <a:p>
            <a:pPr marL="465138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Increase faculty size to 18 </a:t>
            </a:r>
            <a:r>
              <a:rPr lang="en-US" sz="1800" b="1" dirty="0" smtClean="0"/>
              <a:t>(50% growth)</a:t>
            </a:r>
            <a:endParaRPr lang="en-US" sz="1800" b="1" dirty="0" smtClean="0"/>
          </a:p>
          <a:p>
            <a:pPr marL="465138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Increase total space to 30,000 </a:t>
            </a:r>
            <a:r>
              <a:rPr lang="en-US" sz="1800" b="1" dirty="0" smtClean="0"/>
              <a:t>sqft (3x increase)</a:t>
            </a:r>
            <a:endParaRPr lang="en-US" sz="1800" b="1" dirty="0" smtClean="0"/>
          </a:p>
          <a:p>
            <a:pPr marL="465138" indent="-23177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Moderate growth in UG enrollment (10% per year)</a:t>
            </a:r>
          </a:p>
          <a:p>
            <a:pPr marL="465138" indent="-231775">
              <a:buFont typeface="Wingdings" pitchFamily="2" charset="2"/>
              <a:buChar char="§"/>
            </a:pPr>
            <a:r>
              <a:rPr lang="en-US" sz="1800" b="1" dirty="0" smtClean="0"/>
              <a:t>Major growth </a:t>
            </a:r>
            <a:r>
              <a:rPr lang="en-US" sz="1800" b="1" dirty="0" smtClean="0"/>
              <a:t>in the PhD program (50 </a:t>
            </a:r>
            <a:r>
              <a:rPr lang="en-US" sz="1800" b="1" dirty="0" smtClean="0"/>
              <a:t>students </a:t>
            </a:r>
            <a:r>
              <a:rPr lang="en-US" sz="1800" b="1" dirty="0" smtClean="0"/>
              <a:t>in 2015</a:t>
            </a:r>
            <a:r>
              <a:rPr lang="en-US" sz="1800" b="1" dirty="0" smtClean="0"/>
              <a:t>)</a:t>
            </a:r>
            <a:endParaRPr lang="en-US" sz="1800" b="1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9439" y="1065628"/>
            <a:ext cx="1051297" cy="84629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2146" y="1326923"/>
            <a:ext cx="939840" cy="88425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8896" y="1629288"/>
            <a:ext cx="1136960" cy="78139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4238" y="5153891"/>
            <a:ext cx="5900678" cy="133882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6688" indent="-166688">
              <a:spcBef>
                <a:spcPts val="1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Potential </a:t>
            </a:r>
            <a:r>
              <a:rPr lang="en-US" sz="1800" b="1" dirty="0" smtClean="0">
                <a:solidFill>
                  <a:schemeClr val="accent1"/>
                </a:solidFill>
              </a:rPr>
              <a:t>areas of focus</a:t>
            </a:r>
            <a:r>
              <a:rPr lang="en-US" sz="1800" b="1" dirty="0" smtClean="0">
                <a:solidFill>
                  <a:schemeClr val="accent1"/>
                </a:solidFill>
              </a:rPr>
              <a:t>: What is unique to Temple?</a:t>
            </a:r>
            <a:endParaRPr lang="en-US" sz="1800" b="1" dirty="0" smtClean="0">
              <a:solidFill>
                <a:schemeClr val="accent1"/>
              </a:solidFill>
            </a:endParaRP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Renewable energy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Environment and sustainability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Intelligence and cybersecurity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6051" y="3019247"/>
            <a:ext cx="6824632" cy="169277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6688" indent="-166688">
              <a:spcBef>
                <a:spcPts val="1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Approach: Think Big!</a:t>
            </a:r>
            <a:endParaRPr lang="en-US" sz="1800" b="1" dirty="0" smtClean="0">
              <a:solidFill>
                <a:schemeClr val="accent1"/>
              </a:solidFill>
            </a:endParaRP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Differentiation through </a:t>
            </a:r>
            <a:r>
              <a:rPr lang="en-US" sz="1800" b="1" dirty="0" smtClean="0"/>
              <a:t>focus and collaboration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Pursue major research center and institute initiatives</a:t>
            </a:r>
          </a:p>
          <a:p>
            <a:pPr marL="349250" indent="-1825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Improve relationships with local industry</a:t>
            </a:r>
          </a:p>
          <a:p>
            <a:pPr marL="349250" indent="-182563"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/>
              <a:t>Create regional partnerships with major state </a:t>
            </a:r>
            <a:r>
              <a:rPr lang="en-US" sz="1800" b="1" dirty="0" smtClean="0"/>
              <a:t>universities</a:t>
            </a:r>
            <a:endParaRPr lang="en-US" sz="1800" b="1" dirty="0" smtClean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60" y="2991209"/>
            <a:ext cx="903946" cy="180789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2082" y="4884738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24542</TotalTime>
  <Words>404</Words>
  <Application>Microsoft Office PowerPoint</Application>
  <PresentationFormat>Letter Paper (8.5x11 in)</PresentationFormat>
  <Paragraphs>128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lecture_title</vt:lpstr>
      <vt:lpstr>lecture_default</vt:lpstr>
      <vt:lpstr>Custom Design</vt:lpstr>
      <vt:lpstr>Slide 0</vt:lpstr>
      <vt:lpstr>Slide 1</vt:lpstr>
      <vt:lpstr>Slide 2</vt:lpstr>
      <vt:lpstr>Slide 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2205</cp:revision>
  <dcterms:created xsi:type="dcterms:W3CDTF">2002-09-12T17:13:32Z</dcterms:created>
  <dcterms:modified xsi:type="dcterms:W3CDTF">2009-12-04T05:45:45Z</dcterms:modified>
</cp:coreProperties>
</file>