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84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325" r:id="rId3"/>
    <p:sldId id="657" r:id="rId4"/>
    <p:sldId id="659" r:id="rId5"/>
    <p:sldId id="660" r:id="rId6"/>
    <p:sldId id="655" r:id="rId7"/>
    <p:sldId id="654" r:id="rId8"/>
    <p:sldId id="658" r:id="rId9"/>
    <p:sldId id="653" r:id="rId10"/>
    <p:sldId id="548" r:id="rId11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  <a:srgbClr val="00FF99"/>
    <a:srgbClr val="F7F7F7"/>
    <a:srgbClr val="F1C1CA"/>
    <a:srgbClr val="C0C0C0"/>
    <a:srgbClr val="E99FAD"/>
    <a:srgbClr val="FAEAED"/>
    <a:srgbClr val="E2E2F6"/>
    <a:srgbClr val="FFFFFF"/>
    <a:srgbClr val="D1D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21739" autoAdjust="0"/>
    <p:restoredTop sz="96226" autoAdjust="0"/>
  </p:normalViewPr>
  <p:slideViewPr>
    <p:cSldViewPr snapToGrid="0">
      <p:cViewPr varScale="1">
        <p:scale>
          <a:sx n="103" d="100"/>
          <a:sy n="103" d="100"/>
        </p:scale>
        <p:origin x="-864" y="-104"/>
      </p:cViewPr>
      <p:guideLst>
        <p:guide orient="horz" pos="1928"/>
        <p:guide orient="horz" pos="3319"/>
        <p:guide orient="horz" pos="428"/>
        <p:guide pos="5616"/>
        <p:guide pos="2884"/>
        <p:guide pos="143"/>
        <p:guide pos="148"/>
        <p:guide pos="150"/>
        <p:guide pos="2872"/>
        <p:guide pos="1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2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viewProps" Target="viewProps.xml"/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469" y="4560571"/>
            <a:ext cx="6561417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469" y="4560571"/>
            <a:ext cx="6561417" cy="432054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Temple University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F341285-6F3A-5A47-B25C-F51EB1F1C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7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5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9" Type="http://schemas.openxmlformats.org/officeDocument/2006/relationships/slideLayout" Target="../slideLayouts/slideLayout12.xml"/><Relationship Id="rId3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7844" y="174810"/>
            <a:ext cx="2846520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rtlCol="0">
            <a:spAutoFit/>
          </a:bodyPr>
          <a:lstStyle/>
          <a:p>
            <a:pPr marL="512763" indent="0" algn="l"/>
            <a:r>
              <a:rPr lang="en-US" sz="1400" b="1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Temple University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394" y="6317146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270" y="97850"/>
            <a:ext cx="4592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  <p:sldLayoutId id="2147483714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Temple University: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5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.png"/><Relationship Id="rId20" Type="http://schemas.openxmlformats.org/officeDocument/2006/relationships/image" Target="../media/image23.png"/><Relationship Id="rId4" Type="http://schemas.openxmlformats.org/officeDocument/2006/relationships/image" Target="../media/image7.png"/><Relationship Id="rId21" Type="http://schemas.openxmlformats.org/officeDocument/2006/relationships/image" Target="../media/image24.pdf"/><Relationship Id="rId22" Type="http://schemas.openxmlformats.org/officeDocument/2006/relationships/image" Target="../media/image25.png"/><Relationship Id="rId7" Type="http://schemas.openxmlformats.org/officeDocument/2006/relationships/image" Target="../media/image10.pdf"/><Relationship Id="rId11" Type="http://schemas.openxmlformats.org/officeDocument/2006/relationships/image" Target="../media/image14.pd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6" Type="http://schemas.openxmlformats.org/officeDocument/2006/relationships/image" Target="../media/image19.png"/><Relationship Id="rId8" Type="http://schemas.openxmlformats.org/officeDocument/2006/relationships/image" Target="../media/image11.png"/><Relationship Id="rId13" Type="http://schemas.openxmlformats.org/officeDocument/2006/relationships/image" Target="../media/image16.pdf"/><Relationship Id="rId10" Type="http://schemas.openxmlformats.org/officeDocument/2006/relationships/image" Target="../media/image13.png"/><Relationship Id="rId5" Type="http://schemas.openxmlformats.org/officeDocument/2006/relationships/image" Target="../media/image8.pdf"/><Relationship Id="rId15" Type="http://schemas.openxmlformats.org/officeDocument/2006/relationships/image" Target="../media/image18.pdf"/><Relationship Id="rId12" Type="http://schemas.openxmlformats.org/officeDocument/2006/relationships/image" Target="../media/image15.png"/><Relationship Id="rId17" Type="http://schemas.openxmlformats.org/officeDocument/2006/relationships/image" Target="../media/image20.pdf"/><Relationship Id="rId19" Type="http://schemas.openxmlformats.org/officeDocument/2006/relationships/image" Target="../media/image22.pdf"/><Relationship Id="rId2" Type="http://schemas.openxmlformats.org/officeDocument/2006/relationships/image" Target="../media/image5.png"/><Relationship Id="rId9" Type="http://schemas.openxmlformats.org/officeDocument/2006/relationships/image" Target="../media/image12.pdf"/><Relationship Id="rId3" Type="http://schemas.openxmlformats.org/officeDocument/2006/relationships/image" Target="../media/image6.pdf"/><Relationship Id="rId1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31.wmf"/><Relationship Id="rId5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df"/><Relationship Id="rId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://masspec.scripps.edu/publications/public_pdf/78_art.pdf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mcponline.org/content/3/1/1.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675494"/>
            <a:ext cx="8467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MASS SPECTROMETRY</a:t>
            </a:r>
          </a:p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FURTHER INVESTIGATIONS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099" y="4886532"/>
            <a:ext cx="8417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Ilyana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Mushaeva</a:t>
            </a:r>
            <a:r>
              <a:rPr lang="en-US" sz="1800" b="1" dirty="0" smtClean="0">
                <a:solidFill>
                  <a:schemeClr val="bg1"/>
                </a:solidFill>
              </a:rPr>
              <a:t> and Amber Moscato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How is the Mass Spectrum Analyzed?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1" y="1004420"/>
            <a:ext cx="5474313" cy="2686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4050" y="702752"/>
            <a:ext cx="2379629" cy="42657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i="1" kern="0" dirty="0" smtClean="0">
                <a:latin typeface="+mn-lt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= 12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i="1" kern="0" dirty="0" smtClean="0">
                <a:latin typeface="+mn-lt"/>
              </a:rPr>
              <a:t>CH</a:t>
            </a:r>
            <a:r>
              <a:rPr lang="en-US" sz="1800" b="1" kern="0" dirty="0" smtClean="0">
                <a:latin typeface="+mn-lt"/>
              </a:rPr>
              <a:t>     = 13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14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15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26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27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28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39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40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41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42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          = 43 </a:t>
            </a:r>
            <a:r>
              <a:rPr lang="en-US" sz="1800" b="1" kern="0" dirty="0" err="1" smtClean="0">
                <a:latin typeface="+mn-lt"/>
              </a:rPr>
              <a:t>m/z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85361" y="4301389"/>
            <a:ext cx="546245" cy="3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7847" y="4327476"/>
            <a:ext cx="5967566" cy="23821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has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42, so why does a peak at 43 exist?</a:t>
            </a: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M+1 peak </a:t>
            </a:r>
            <a:r>
              <a:rPr lang="en-US" sz="1800" b="1" kern="0" dirty="0" smtClean="0">
                <a:latin typeface="+mn-lt"/>
              </a:rPr>
              <a:t>exists because Carbon has 3 Isotopes (same element with different neutrons and </a:t>
            </a:r>
            <a:r>
              <a:rPr lang="en-US" sz="1800" b="1" kern="0" dirty="0" err="1" smtClean="0">
                <a:latin typeface="+mn-lt"/>
              </a:rPr>
              <a:t>amu</a:t>
            </a:r>
            <a:r>
              <a:rPr lang="en-US" sz="1800" b="1" kern="0" dirty="0" smtClean="0">
                <a:latin typeface="+mn-lt"/>
              </a:rPr>
              <a:t>). 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Carbon-13 is rare, but shows up in this spectrum.  Generally, these peaks are neglected because Carbon 12 is more common (98%).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/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6889293" y="1380847"/>
            <a:ext cx="508516" cy="2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6876963" y="1689071"/>
            <a:ext cx="496187" cy="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6884426" y="2020527"/>
            <a:ext cx="488724" cy="3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6892292" y="2354836"/>
            <a:ext cx="468528" cy="2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mc:AlternateContent>
          <mc:Choice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6896755" y="2686292"/>
            <a:ext cx="501054" cy="3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mc:AlternateContent>
          <mc:Choice xmlns:ma="http://schemas.microsoft.com/office/mac/drawingml/2008/main" Requires="ma">
            <p:blipFill>
              <a:blip r:embed="rId15"/>
              <a:srcRect/>
              <a:stretch>
                <a:fillRect/>
              </a:stretch>
            </p:blipFill>
          </mc:Choice>
          <mc:Fallback>
            <p:blipFill>
              <a:blip r:embed="rId16"/>
              <a:srcRect/>
              <a:stretch>
                <a:fillRect/>
              </a:stretch>
            </p:blipFill>
          </mc:Fallback>
        </mc:AlternateContent>
        <p:spPr bwMode="auto">
          <a:xfrm>
            <a:off x="6863893" y="3031504"/>
            <a:ext cx="509256" cy="3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mc:AlternateContent>
          <mc:Choice xmlns:ma="http://schemas.microsoft.com/office/mac/drawingml/2008/main" Requires="ma">
            <p:blipFill>
              <a:blip r:embed="rId17"/>
              <a:srcRect/>
              <a:stretch>
                <a:fillRect/>
              </a:stretch>
            </p:blipFill>
          </mc:Choice>
          <mc:Fallback>
            <p:blipFill>
              <a:blip r:embed="rId18"/>
              <a:srcRect/>
              <a:stretch>
                <a:fillRect/>
              </a:stretch>
            </p:blipFill>
          </mc:Fallback>
        </mc:AlternateContent>
        <p:spPr bwMode="auto">
          <a:xfrm>
            <a:off x="6884425" y="3364387"/>
            <a:ext cx="525714" cy="2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mc:AlternateContent>
          <mc:Choice xmlns:ma="http://schemas.microsoft.com/office/mac/drawingml/2008/main" Requires="ma">
            <p:blipFill>
              <a:blip r:embed="rId19"/>
              <a:srcRect/>
              <a:stretch>
                <a:fillRect/>
              </a:stretch>
            </p:blipFill>
          </mc:Choice>
          <mc:Fallback>
            <p:blipFill>
              <a:blip r:embed="rId20"/>
              <a:srcRect/>
              <a:stretch>
                <a:fillRect/>
              </a:stretch>
            </p:blipFill>
          </mc:Fallback>
        </mc:AlternateContent>
        <p:spPr bwMode="auto">
          <a:xfrm>
            <a:off x="6900882" y="3709599"/>
            <a:ext cx="509257" cy="2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913211" y="4042481"/>
            <a:ext cx="484598" cy="2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mc:AlternateContent>
          <mc:Choice xmlns:ma="http://schemas.microsoft.com/office/mac/drawingml/2008/main" Requires="ma">
            <p:blipFill>
              <a:blip r:embed="rId21"/>
              <a:srcRect/>
              <a:stretch>
                <a:fillRect/>
              </a:stretch>
            </p:blipFill>
          </mc:Choice>
          <mc:Fallback>
            <p:blipFill>
              <a:blip r:embed="rId22"/>
              <a:srcRect/>
              <a:stretch>
                <a:fillRect/>
              </a:stretch>
            </p:blipFill>
          </mc:Fallback>
        </mc:AlternateContent>
        <p:spPr bwMode="auto">
          <a:xfrm>
            <a:off x="6921413" y="4387692"/>
            <a:ext cx="476395" cy="27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Signal Processing in Relation to MS/MS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30" y="789055"/>
            <a:ext cx="8798769" cy="24375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 of Protein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Sequences can be </a:t>
            </a:r>
            <a:r>
              <a:rPr lang="en-US" sz="1800" b="1" kern="0" dirty="0" smtClean="0">
                <a:latin typeface="+mn-lt"/>
              </a:rPr>
              <a:t>used as a pattern recognition technique to determine the proteins we are working with.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Software exists that evaluates protein sequences from a database to determine which peptides (amino acid links) could be present.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model be constructed using cross correlation or filtering techniques?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Problem: The possible number of proteins in existence form an exponential of                and for every protein, there is another that can break it down!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1800" b="1" kern="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71046" y="2557022"/>
            <a:ext cx="952385" cy="389605"/>
          </a:xfrm>
          <a:prstGeom prst="rect">
            <a:avLst/>
          </a:prstGeom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49452" y="3156223"/>
            <a:ext cx="6805985" cy="3415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Database for Detection?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47" y="813713"/>
            <a:ext cx="8273216" cy="15511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database allows for </a:t>
            </a:r>
            <a:r>
              <a:rPr lang="en-US" sz="1800" b="1" kern="0" dirty="0" smtClean="0">
                <a:latin typeface="+mn-lt"/>
              </a:rPr>
              <a:t>a decrease in falsely determined peaks.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Generate an ROC curve, which provides a visual for correctly detected peaks vs. falsely detected peaks (cross correlation technique).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459" y="2071270"/>
            <a:ext cx="5395174" cy="4179313"/>
          </a:xfrm>
          <a:noFill/>
        </p:spPr>
      </p:pic>
      <p:sp>
        <p:nvSpPr>
          <p:cNvPr id="12" name="Text Box 66"/>
          <p:cNvSpPr txBox="1">
            <a:spLocks noChangeArrowheads="1"/>
          </p:cNvSpPr>
          <p:nvPr/>
        </p:nvSpPr>
        <p:spPr bwMode="auto">
          <a:xfrm>
            <a:off x="6251147" y="4781422"/>
            <a:ext cx="207138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ID proteins from </a:t>
            </a:r>
            <a:r>
              <a:rPr lang="en-US" dirty="0" smtClean="0"/>
              <a:t>peptide (amino acids)</a:t>
            </a:r>
            <a:endParaRPr lang="en-US" b="1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756741" y="1854657"/>
          <a:ext cx="1769610" cy="1437183"/>
        </p:xfrm>
        <a:graphic>
          <a:graphicData uri="http://schemas.openxmlformats.org/presentationml/2006/ole">
            <p:oleObj spid="_x0000_s31747" name="Graph" r:id="rId4" imgW="3493440" imgH="2838240" progId="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310282" y="2832928"/>
          <a:ext cx="1369638" cy="1112348"/>
        </p:xfrm>
        <a:graphic>
          <a:graphicData uri="http://schemas.openxmlformats.org/presentationml/2006/ole">
            <p:oleObj spid="_x0000_s31748" name="Graph" r:id="rId5" imgW="3493440" imgH="2838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172"/>
            <a:ext cx="9144000" cy="63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2743200" y="4267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446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Data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334" y="2761693"/>
            <a:ext cx="3600267" cy="8863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this precursor selected?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Is it </a:t>
            </a:r>
            <a:r>
              <a:rPr lang="en-US" sz="1800" b="1" kern="0" dirty="0" err="1" smtClean="0">
                <a:latin typeface="+mn-lt"/>
              </a:rPr>
              <a:t>Metastable</a:t>
            </a:r>
            <a:r>
              <a:rPr lang="en-US" sz="1800" b="1" kern="0" dirty="0" smtClean="0">
                <a:latin typeface="+mn-lt"/>
              </a:rPr>
              <a:t> and needs further analysis?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316721" y="3168524"/>
            <a:ext cx="1208238" cy="961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93521" y="776726"/>
            <a:ext cx="3903885" cy="12741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>
                <a:latin typeface="+mn-lt"/>
              </a:rPr>
              <a:t>PeakIntensity</a:t>
            </a:r>
            <a:r>
              <a:rPr lang="en-US" sz="1800" b="1" kern="0" dirty="0" smtClean="0">
                <a:latin typeface="+mn-lt"/>
              </a:rPr>
              <a:t> = </a:t>
            </a:r>
            <a:r>
              <a:rPr lang="en-US" sz="1800" b="1" kern="0" dirty="0" smtClean="0">
                <a:latin typeface="+mn-lt"/>
              </a:rPr>
              <a:t>53401376.000000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>
                <a:latin typeface="+mn-lt"/>
              </a:rPr>
              <a:t>PeakMass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b="1" kern="0" dirty="0" smtClean="0">
                <a:latin typeface="+mn-lt"/>
              </a:rPr>
              <a:t>= 593.510742</a:t>
            </a:r>
          </a:p>
          <a:p>
            <a:pPr marL="342900" indent="-342900">
              <a:spcBef>
                <a:spcPct val="20000"/>
              </a:spcBef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13168"/>
            <a:ext cx="9144000" cy="6244831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844963" y="2245931"/>
            <a:ext cx="2438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Fragments resulting from MS of Precursor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596" y="0"/>
            <a:ext cx="148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Ionization Process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4013482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The Ionization Process – when an electron is accelerated through an electric field, it gains kinetic energy.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Electrons accelerate through an Electric Field of 70 V and gain kinetic energy of  70 </a:t>
            </a:r>
            <a:r>
              <a:rPr lang="en-US" sz="1800" b="1" dirty="0" err="1" smtClean="0"/>
              <a:t>eV</a:t>
            </a:r>
            <a:r>
              <a:rPr lang="en-US" sz="1800" b="1" dirty="0" smtClean="0"/>
              <a:t>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They interact with neutral molecules to remove an electron from it.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These two electrons exit, leaving behind the Molecular Ion (highest mass-to-charge ratio).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Fragment Ions are formed when there is an excess of energy within the Molecular Ion.  This explains why the fragments contain smaller masses.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n-US" sz="1800" b="1" dirty="0" smtClean="0"/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endParaRPr lang="en-US" sz="1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86641" y="5552597"/>
            <a:ext cx="4056464" cy="562582"/>
          </a:xfrm>
          <a:prstGeom prst="rect">
            <a:avLst/>
          </a:prstGeom>
        </p:spPr>
      </p:pic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729" y="591791"/>
            <a:ext cx="4697610" cy="463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445" y="0"/>
            <a:ext cx="5451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Tandem Mass Spectrometry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059" y="505488"/>
            <a:ext cx="7658806" cy="2305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198" y="2798681"/>
            <a:ext cx="4623631" cy="50967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initial kinetic energy within the Precursor Ion.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Enters the Collision Induced Dissociation Region (Precursor Ion collides with a Neutral gas) and fragments (products) result.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The fragment ions are deflected at angles as a result of an electric  field, which is varied depending on individual Ion masses.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err="1" smtClean="0">
                <a:latin typeface="+mn-lt"/>
              </a:rPr>
              <a:t>Metastable</a:t>
            </a:r>
            <a:r>
              <a:rPr lang="en-US" sz="1800" b="1" kern="0" dirty="0" smtClean="0">
                <a:latin typeface="+mn-lt"/>
              </a:rPr>
              <a:t> Ions are those that contain the kinetic energies, and enter a Time of Flight analyzer.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800" b="1" kern="0" dirty="0" smtClean="0">
              <a:latin typeface="+mn-lt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Untitle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20" y="2847995"/>
            <a:ext cx="4150480" cy="361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Brief </a:t>
            </a:r>
            <a:r>
              <a:rPr lang="en-US" b="1" dirty="0" smtClean="0">
                <a:solidFill>
                  <a:schemeClr val="accent2"/>
                </a:solidFill>
              </a:rPr>
              <a:t>Bibliography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I. </a:t>
            </a:r>
            <a:r>
              <a:rPr lang="en-US" sz="1800" b="1" dirty="0" err="1" smtClean="0"/>
              <a:t>Kaltashov</a:t>
            </a:r>
            <a:r>
              <a:rPr lang="en-US" sz="1800" b="1" dirty="0" smtClean="0"/>
              <a:t> and S. </a:t>
            </a:r>
            <a:r>
              <a:rPr lang="en-US" sz="1800" b="1" dirty="0" err="1" smtClean="0"/>
              <a:t>Eyles</a:t>
            </a:r>
            <a:r>
              <a:rPr lang="en-US" sz="1800" b="1" dirty="0" smtClean="0"/>
              <a:t>. </a:t>
            </a:r>
            <a:r>
              <a:rPr lang="en-US" sz="1800" b="1" i="1" dirty="0" smtClean="0"/>
              <a:t>Mass Spectrometry in Biophysics. </a:t>
            </a:r>
            <a:r>
              <a:rPr lang="en-US" sz="1800" b="1" dirty="0" smtClean="0"/>
              <a:t>Wiley-</a:t>
            </a:r>
            <a:r>
              <a:rPr lang="en-US" sz="1800" b="1" dirty="0" err="1" smtClean="0"/>
              <a:t>Interscience</a:t>
            </a:r>
            <a:r>
              <a:rPr lang="en-US" sz="1800" b="1" dirty="0" smtClean="0"/>
              <a:t>. 2005.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M. Baldwin. </a:t>
            </a:r>
            <a:r>
              <a:rPr lang="en-US" sz="1800" b="1" i="1" dirty="0" smtClean="0"/>
              <a:t>Protein Identification by Mass Spectrometry </a:t>
            </a:r>
            <a:r>
              <a:rPr lang="en-US" sz="1800" b="1" dirty="0" smtClean="0"/>
              <a:t>available at                                         </a:t>
            </a:r>
            <a:r>
              <a:rPr lang="en-US" sz="1800" b="1" dirty="0" smtClean="0">
                <a:hlinkClick r:id="rId3"/>
              </a:rPr>
              <a:t>http://www.mcponline.org/content/3/1/1.full</a:t>
            </a:r>
            <a:endParaRPr lang="en-US" sz="1800" b="1" dirty="0" smtClean="0"/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C. G. Herbert and R. A. W. </a:t>
            </a:r>
            <a:r>
              <a:rPr lang="en-US" sz="1800" b="1" dirty="0" err="1" smtClean="0"/>
              <a:t>Johnstone</a:t>
            </a:r>
            <a:r>
              <a:rPr lang="en-US" sz="1800" b="1" dirty="0" smtClean="0"/>
              <a:t>.  </a:t>
            </a:r>
            <a:r>
              <a:rPr lang="en-US" sz="1800" b="1" i="1" dirty="0" smtClean="0"/>
              <a:t>Mass Spectrometry Basics. </a:t>
            </a:r>
            <a:r>
              <a:rPr lang="en-US" sz="1800" b="1" dirty="0" smtClean="0"/>
              <a:t>CRC Press LLC.  2003.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i="1" dirty="0" smtClean="0"/>
              <a:t>Understanding Chemistry.  Available at 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i="1" dirty="0" smtClean="0"/>
              <a:t>	</a:t>
            </a:r>
            <a:r>
              <a:rPr lang="en-US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http://</a:t>
            </a:r>
            <a:r>
              <a:rPr lang="en-US" sz="18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www.chemguide.co.uk/analysis/masspecmenu.html#top</a:t>
            </a:r>
            <a:endParaRPr lang="en-US" sz="18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1800" b="1" dirty="0" smtClean="0"/>
              <a:t>S.A. </a:t>
            </a:r>
            <a:r>
              <a:rPr lang="en-US" sz="1800" b="1" dirty="0" err="1" smtClean="0"/>
              <a:t>Trauger</a:t>
            </a:r>
            <a:r>
              <a:rPr lang="en-US" sz="1800" b="1" dirty="0" smtClean="0"/>
              <a:t> and W. Webb. </a:t>
            </a:r>
            <a:r>
              <a:rPr lang="en-US" sz="1800" b="1" i="1" dirty="0" smtClean="0"/>
              <a:t>Peptide and protein analysis with mass spectrometry. </a:t>
            </a:r>
            <a:r>
              <a:rPr lang="en-US" sz="1800" b="1" dirty="0" smtClean="0"/>
              <a:t>The Scripps Research Institute.  2002. Available at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dirty="0" smtClean="0"/>
              <a:t>   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http://masspec.scripps.edu/publications/public_pdf/78_art.pdf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defRPr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28512</TotalTime>
  <Words>661</Words>
  <Application>Microsoft Macintosh PowerPoint</Application>
  <PresentationFormat>Letter Paper (8.5x11 in)</PresentationFormat>
  <Paragraphs>64</Paragraphs>
  <Slides>9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lecture_title</vt:lpstr>
      <vt:lpstr>lecture_default</vt:lpstr>
      <vt:lpstr>Graph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Amber Moscato</cp:lastModifiedBy>
  <cp:revision>2369</cp:revision>
  <dcterms:created xsi:type="dcterms:W3CDTF">2010-05-28T15:22:08Z</dcterms:created>
  <dcterms:modified xsi:type="dcterms:W3CDTF">2010-05-28T15:42:26Z</dcterms:modified>
</cp:coreProperties>
</file>