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84" r:id="rId1"/>
    <p:sldMasterId id="2147483701" r:id="rId2"/>
  </p:sldMasterIdLst>
  <p:notesMasterIdLst>
    <p:notesMasterId r:id="rId9"/>
  </p:notesMasterIdLst>
  <p:handoutMasterIdLst>
    <p:handoutMasterId r:id="rId10"/>
  </p:handoutMasterIdLst>
  <p:sldIdLst>
    <p:sldId id="325" r:id="rId3"/>
    <p:sldId id="667" r:id="rId4"/>
    <p:sldId id="666" r:id="rId5"/>
    <p:sldId id="669" r:id="rId6"/>
    <p:sldId id="668" r:id="rId7"/>
    <p:sldId id="670" r:id="rId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  <a:srgbClr val="00FF99"/>
    <a:srgbClr val="F7F7F7"/>
    <a:srgbClr val="F1C1CA"/>
    <a:srgbClr val="C0C0C0"/>
    <a:srgbClr val="E99FAD"/>
    <a:srgbClr val="FAEAED"/>
    <a:srgbClr val="E2E2F6"/>
    <a:srgbClr val="FFFFFF"/>
    <a:srgbClr val="D1D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21739" autoAdjust="0"/>
    <p:restoredTop sz="99010" autoAdjust="0"/>
  </p:normalViewPr>
  <p:slideViewPr>
    <p:cSldViewPr snapToGrid="0">
      <p:cViewPr varScale="1">
        <p:scale>
          <a:sx n="106" d="100"/>
          <a:sy n="106" d="100"/>
        </p:scale>
        <p:origin x="-1072" y="-112"/>
      </p:cViewPr>
      <p:guideLst>
        <p:guide orient="horz" pos="1928"/>
        <p:guide orient="horz" pos="3319"/>
        <p:guide orient="horz" pos="428"/>
        <p:guide pos="5616"/>
        <p:guide pos="2884"/>
        <p:guide pos="143"/>
        <p:guide pos="148"/>
        <p:guide pos="150"/>
        <p:guide pos="2872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31116-82D1-2744-A40B-E47050E70F39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FDA66-31C5-EF49-BCA4-D95650B83C77}">
      <dgm:prSet phldrT="[Text]"/>
      <dgm:spPr/>
      <dgm:t>
        <a:bodyPr/>
        <a:lstStyle/>
        <a:p>
          <a:r>
            <a:rPr lang="en-US" dirty="0" smtClean="0">
              <a:solidFill>
                <a:srgbClr val="F7F7F7"/>
              </a:solidFill>
            </a:rPr>
            <a:t>Decode Command Line: </a:t>
          </a:r>
          <a:r>
            <a:rPr lang="en-US" dirty="0" err="1" smtClean="0">
              <a:solidFill>
                <a:srgbClr val="F7F7F7"/>
              </a:solidFill>
            </a:rPr>
            <a:t>sms_cmdl</a:t>
          </a:r>
          <a:endParaRPr lang="en-US" dirty="0" smtClean="0">
            <a:solidFill>
              <a:srgbClr val="F7F7F7"/>
            </a:solidFill>
          </a:endParaRPr>
        </a:p>
        <a:p>
          <a:r>
            <a:rPr lang="en-US" dirty="0" smtClean="0">
              <a:solidFill>
                <a:srgbClr val="F7F7F7"/>
              </a:solidFill>
            </a:rPr>
            <a:t>Configuration, Models, Debug, Input</a:t>
          </a:r>
          <a:endParaRPr lang="en-US" dirty="0">
            <a:solidFill>
              <a:srgbClr val="F7F7F7"/>
            </a:solidFill>
          </a:endParaRPr>
        </a:p>
      </dgm:t>
    </dgm:pt>
    <dgm:pt modelId="{C0DE1529-E881-144A-895C-3BBE026D8A22}" type="parTrans" cxnId="{95F7ACC6-452A-3B48-A690-048E016C79CA}">
      <dgm:prSet/>
      <dgm:spPr/>
      <dgm:t>
        <a:bodyPr/>
        <a:lstStyle/>
        <a:p>
          <a:endParaRPr lang="en-US"/>
        </a:p>
      </dgm:t>
    </dgm:pt>
    <dgm:pt modelId="{2334F661-FECF-9D40-A024-9978A23A63D2}" type="sibTrans" cxnId="{95F7ACC6-452A-3B48-A690-048E016C79CA}">
      <dgm:prSet/>
      <dgm:spPr/>
      <dgm:t>
        <a:bodyPr/>
        <a:lstStyle/>
        <a:p>
          <a:endParaRPr lang="en-US"/>
        </a:p>
      </dgm:t>
    </dgm:pt>
    <dgm:pt modelId="{79761415-3DF2-5644-8F68-2D1DE2A16EC0}">
      <dgm:prSet phldrT="[Text]"/>
      <dgm:spPr/>
      <dgm:t>
        <a:bodyPr/>
        <a:lstStyle/>
        <a:p>
          <a:r>
            <a:rPr lang="en-US" dirty="0" smtClean="0">
              <a:solidFill>
                <a:srgbClr val="F7F7F7"/>
              </a:solidFill>
            </a:rPr>
            <a:t>Check Command Line Consistency: </a:t>
          </a:r>
          <a:r>
            <a:rPr lang="en-US" dirty="0" err="1" smtClean="0">
              <a:solidFill>
                <a:srgbClr val="F7F7F7"/>
              </a:solidFill>
            </a:rPr>
            <a:t>sms_check</a:t>
          </a:r>
          <a:endParaRPr lang="en-US" dirty="0" smtClean="0">
            <a:solidFill>
              <a:srgbClr val="F7F7F7"/>
            </a:solidFill>
          </a:endParaRPr>
        </a:p>
        <a:p>
          <a:r>
            <a:rPr lang="en-US" dirty="0" smtClean="0">
              <a:solidFill>
                <a:srgbClr val="F7F7F7"/>
              </a:solidFill>
            </a:rPr>
            <a:t>Do files exist? Is debug level okay?</a:t>
          </a:r>
          <a:endParaRPr lang="en-US" dirty="0">
            <a:solidFill>
              <a:srgbClr val="F7F7F7"/>
            </a:solidFill>
          </a:endParaRPr>
        </a:p>
      </dgm:t>
    </dgm:pt>
    <dgm:pt modelId="{84435364-A66C-A047-8DED-6750BBABF1E4}" type="parTrans" cxnId="{BDE50E40-491A-C243-B413-39F9D28C7595}">
      <dgm:prSet/>
      <dgm:spPr/>
      <dgm:t>
        <a:bodyPr/>
        <a:lstStyle/>
        <a:p>
          <a:endParaRPr lang="en-US"/>
        </a:p>
      </dgm:t>
    </dgm:pt>
    <dgm:pt modelId="{5718A00C-FAB2-7D4D-AF19-1EFACE298C46}" type="sibTrans" cxnId="{BDE50E40-491A-C243-B413-39F9D28C7595}">
      <dgm:prSet/>
      <dgm:spPr/>
      <dgm:t>
        <a:bodyPr/>
        <a:lstStyle/>
        <a:p>
          <a:endParaRPr lang="en-US"/>
        </a:p>
      </dgm:t>
    </dgm:pt>
    <dgm:pt modelId="{5BADA3C3-9B50-0545-8DAA-F37C1CCC8962}">
      <dgm:prSet phldrT="[Text]"/>
      <dgm:spPr/>
      <dgm:t>
        <a:bodyPr/>
        <a:lstStyle/>
        <a:p>
          <a:r>
            <a:rPr lang="en-US" dirty="0" smtClean="0">
              <a:solidFill>
                <a:srgbClr val="F7F7F7"/>
              </a:solidFill>
            </a:rPr>
            <a:t>Load the Models: </a:t>
          </a:r>
          <a:r>
            <a:rPr lang="en-US" dirty="0" err="1" smtClean="0">
              <a:solidFill>
                <a:srgbClr val="F7F7F7"/>
              </a:solidFill>
            </a:rPr>
            <a:t>sms_load</a:t>
          </a:r>
          <a:endParaRPr lang="en-US" dirty="0" smtClean="0">
            <a:solidFill>
              <a:srgbClr val="F7F7F7"/>
            </a:solidFill>
          </a:endParaRPr>
        </a:p>
        <a:p>
          <a:r>
            <a:rPr lang="en-US" dirty="0" smtClean="0">
              <a:solidFill>
                <a:srgbClr val="F7F7F7"/>
              </a:solidFill>
            </a:rPr>
            <a:t>Amino Acids, Peptides, and Proteins</a:t>
          </a:r>
        </a:p>
      </dgm:t>
    </dgm:pt>
    <dgm:pt modelId="{23CC1085-160F-3340-A5BB-1FF7825A0FF2}" type="parTrans" cxnId="{7CF38D03-B2FB-4844-A2D5-63C1D19E4D1B}">
      <dgm:prSet/>
      <dgm:spPr/>
      <dgm:t>
        <a:bodyPr/>
        <a:lstStyle/>
        <a:p>
          <a:endParaRPr lang="en-US"/>
        </a:p>
      </dgm:t>
    </dgm:pt>
    <dgm:pt modelId="{938AF55C-185F-2C44-B17C-B35268616DE8}" type="sibTrans" cxnId="{7CF38D03-B2FB-4844-A2D5-63C1D19E4D1B}">
      <dgm:prSet/>
      <dgm:spPr/>
      <dgm:t>
        <a:bodyPr/>
        <a:lstStyle/>
        <a:p>
          <a:endParaRPr lang="en-US"/>
        </a:p>
      </dgm:t>
    </dgm:pt>
    <dgm:pt modelId="{1EC47F0A-450F-3745-9901-8CB13B7A7BB3}">
      <dgm:prSet phldrT="[Text]"/>
      <dgm:spPr/>
      <dgm:t>
        <a:bodyPr/>
        <a:lstStyle/>
        <a:p>
          <a:r>
            <a:rPr lang="en-US" dirty="0" smtClean="0">
              <a:solidFill>
                <a:srgbClr val="F7F7F7"/>
              </a:solidFill>
            </a:rPr>
            <a:t>Recognition: </a:t>
          </a:r>
          <a:r>
            <a:rPr lang="en-US" dirty="0" err="1" smtClean="0">
              <a:solidFill>
                <a:srgbClr val="F7F7F7"/>
              </a:solidFill>
            </a:rPr>
            <a:t>sms_process</a:t>
          </a:r>
          <a:endParaRPr lang="en-US" dirty="0" smtClean="0">
            <a:solidFill>
              <a:srgbClr val="F7F7F7"/>
            </a:solidFill>
          </a:endParaRPr>
        </a:p>
        <a:p>
          <a:r>
            <a:rPr lang="en-US" dirty="0" smtClean="0">
              <a:solidFill>
                <a:srgbClr val="F7F7F7"/>
              </a:solidFill>
            </a:rPr>
            <a:t>Open input list and results</a:t>
          </a:r>
        </a:p>
        <a:p>
          <a:r>
            <a:rPr lang="en-US" dirty="0" smtClean="0">
              <a:solidFill>
                <a:srgbClr val="F7F7F7"/>
              </a:solidFill>
            </a:rPr>
            <a:t>Loop over file list to process each</a:t>
          </a:r>
          <a:endParaRPr lang="en-US" dirty="0"/>
        </a:p>
      </dgm:t>
    </dgm:pt>
    <dgm:pt modelId="{346488AF-98B0-B74E-885B-B21FF579C0E4}" type="parTrans" cxnId="{B2649BC7-9E01-AF47-8817-8142BC1D6F6B}">
      <dgm:prSet/>
      <dgm:spPr/>
      <dgm:t>
        <a:bodyPr/>
        <a:lstStyle/>
        <a:p>
          <a:endParaRPr lang="en-US"/>
        </a:p>
      </dgm:t>
    </dgm:pt>
    <dgm:pt modelId="{E63F3C47-DE6A-0D49-98BA-E5B0912D83E4}" type="sibTrans" cxnId="{B2649BC7-9E01-AF47-8817-8142BC1D6F6B}">
      <dgm:prSet/>
      <dgm:spPr/>
      <dgm:t>
        <a:bodyPr/>
        <a:lstStyle/>
        <a:p>
          <a:endParaRPr lang="en-US"/>
        </a:p>
      </dgm:t>
    </dgm:pt>
    <dgm:pt modelId="{D937CC85-734F-7746-9CBE-C96B9D90B5AA}">
      <dgm:prSet phldrT="[Text]"/>
      <dgm:spPr/>
      <dgm:t>
        <a:bodyPr/>
        <a:lstStyle/>
        <a:p>
          <a:r>
            <a:rPr lang="en-US" dirty="0" smtClean="0">
              <a:solidFill>
                <a:srgbClr val="F7F7F7"/>
              </a:solidFill>
            </a:rPr>
            <a:t>Exit Program:</a:t>
          </a:r>
        </a:p>
        <a:p>
          <a:r>
            <a:rPr lang="en-US" dirty="0" smtClean="0">
              <a:solidFill>
                <a:srgbClr val="F7F7F7"/>
              </a:solidFill>
            </a:rPr>
            <a:t>Print number of files read and processed</a:t>
          </a:r>
          <a:endParaRPr lang="en-US" dirty="0">
            <a:solidFill>
              <a:srgbClr val="F7F7F7"/>
            </a:solidFill>
          </a:endParaRPr>
        </a:p>
      </dgm:t>
    </dgm:pt>
    <dgm:pt modelId="{F4E63BF0-354B-A144-847C-714DE0E2C0BF}" type="parTrans" cxnId="{C11D5427-8F65-7F40-ABB5-DCFA7B1104B3}">
      <dgm:prSet/>
      <dgm:spPr/>
      <dgm:t>
        <a:bodyPr/>
        <a:lstStyle/>
        <a:p>
          <a:endParaRPr lang="en-US"/>
        </a:p>
      </dgm:t>
    </dgm:pt>
    <dgm:pt modelId="{87257041-ECA9-B842-8DA7-7FDD1358578A}" type="sibTrans" cxnId="{C11D5427-8F65-7F40-ABB5-DCFA7B1104B3}">
      <dgm:prSet/>
      <dgm:spPr/>
      <dgm:t>
        <a:bodyPr/>
        <a:lstStyle/>
        <a:p>
          <a:endParaRPr lang="en-US"/>
        </a:p>
      </dgm:t>
    </dgm:pt>
    <dgm:pt modelId="{CA33CC8D-27EB-6442-94AC-60B3FC2512B7}" type="pres">
      <dgm:prSet presAssocID="{B5931116-82D1-2744-A40B-E47050E70F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12638A-9A5A-824A-B3A9-EA1FB2F91A61}" type="pres">
      <dgm:prSet presAssocID="{B46FDA66-31C5-EF49-BCA4-D95650B83C77}" presName="node" presStyleLbl="node1" presStyleIdx="0" presStyleCnt="5" custScaleY="126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E134-E87C-EB4E-AE21-114C625EA5E6}" type="pres">
      <dgm:prSet presAssocID="{2334F661-FECF-9D40-A024-9978A23A63D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C8D463-6EFB-7E40-851C-872BBCA705D3}" type="pres">
      <dgm:prSet presAssocID="{2334F661-FECF-9D40-A024-9978A23A63D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CEC8AA8-18BC-5749-AC34-72EE473D82D2}" type="pres">
      <dgm:prSet presAssocID="{79761415-3DF2-5644-8F68-2D1DE2A16EC0}" presName="node" presStyleLbl="node1" presStyleIdx="1" presStyleCnt="5" custScaleY="13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BB422-3E25-0945-B0EE-95B83139BC10}" type="pres">
      <dgm:prSet presAssocID="{5718A00C-FAB2-7D4D-AF19-1EFACE298C4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AC4F812-5AE3-2F4E-8AFE-535394F2C0EE}" type="pres">
      <dgm:prSet presAssocID="{5718A00C-FAB2-7D4D-AF19-1EFACE298C4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AD031E2-A686-B744-BA00-652F9B66A9E2}" type="pres">
      <dgm:prSet presAssocID="{5BADA3C3-9B50-0545-8DAA-F37C1CCC8962}" presName="node" presStyleLbl="node1" presStyleIdx="2" presStyleCnt="5" custScaleY="12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EB877-E6DB-214C-8FF7-1508736E0F9C}" type="pres">
      <dgm:prSet presAssocID="{938AF55C-185F-2C44-B17C-B35268616DE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FB3933D-009D-C544-8A66-0DF790413E71}" type="pres">
      <dgm:prSet presAssocID="{938AF55C-185F-2C44-B17C-B35268616DE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AC2CF72-41C0-CD4A-8C8C-F86A887E539E}" type="pres">
      <dgm:prSet presAssocID="{1EC47F0A-450F-3745-9901-8CB13B7A7BB3}" presName="node" presStyleLbl="node1" presStyleIdx="3" presStyleCnt="5" custScaleY="129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33767-D140-FA4F-9345-4621B80CB7C0}" type="pres">
      <dgm:prSet presAssocID="{E63F3C47-DE6A-0D49-98BA-E5B0912D83E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BBE368D-DF2E-AD42-B1F0-A53D1C3DD69B}" type="pres">
      <dgm:prSet presAssocID="{E63F3C47-DE6A-0D49-98BA-E5B0912D83E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5EE97F9-8E3F-D943-AD4F-6F813E7AF059}" type="pres">
      <dgm:prSet presAssocID="{D937CC85-734F-7746-9CBE-C96B9D90B5AA}" presName="node" presStyleLbl="node1" presStyleIdx="4" presStyleCnt="5" custScaleY="125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75487-32E9-DB42-8CB5-29C9226D7125}" type="presOf" srcId="{5BADA3C3-9B50-0545-8DAA-F37C1CCC8962}" destId="{AAD031E2-A686-B744-BA00-652F9B66A9E2}" srcOrd="0" destOrd="0" presId="urn:microsoft.com/office/officeart/2005/8/layout/process5"/>
    <dgm:cxn modelId="{B2649BC7-9E01-AF47-8817-8142BC1D6F6B}" srcId="{B5931116-82D1-2744-A40B-E47050E70F39}" destId="{1EC47F0A-450F-3745-9901-8CB13B7A7BB3}" srcOrd="3" destOrd="0" parTransId="{346488AF-98B0-B74E-885B-B21FF579C0E4}" sibTransId="{E63F3C47-DE6A-0D49-98BA-E5B0912D83E4}"/>
    <dgm:cxn modelId="{173781E8-8BA9-2D4D-877E-A0BCDB44B713}" type="presOf" srcId="{79761415-3DF2-5644-8F68-2D1DE2A16EC0}" destId="{BCEC8AA8-18BC-5749-AC34-72EE473D82D2}" srcOrd="0" destOrd="0" presId="urn:microsoft.com/office/officeart/2005/8/layout/process5"/>
    <dgm:cxn modelId="{BDE50E40-491A-C243-B413-39F9D28C7595}" srcId="{B5931116-82D1-2744-A40B-E47050E70F39}" destId="{79761415-3DF2-5644-8F68-2D1DE2A16EC0}" srcOrd="1" destOrd="0" parTransId="{84435364-A66C-A047-8DED-6750BBABF1E4}" sibTransId="{5718A00C-FAB2-7D4D-AF19-1EFACE298C46}"/>
    <dgm:cxn modelId="{B04E3445-321F-9149-A36B-FAA004699A01}" type="presOf" srcId="{B46FDA66-31C5-EF49-BCA4-D95650B83C77}" destId="{A912638A-9A5A-824A-B3A9-EA1FB2F91A61}" srcOrd="0" destOrd="0" presId="urn:microsoft.com/office/officeart/2005/8/layout/process5"/>
    <dgm:cxn modelId="{EEBC5C3D-2EF7-7B4F-B051-4AB1B6BE8876}" type="presOf" srcId="{B5931116-82D1-2744-A40B-E47050E70F39}" destId="{CA33CC8D-27EB-6442-94AC-60B3FC2512B7}" srcOrd="0" destOrd="0" presId="urn:microsoft.com/office/officeart/2005/8/layout/process5"/>
    <dgm:cxn modelId="{95F7ACC6-452A-3B48-A690-048E016C79CA}" srcId="{B5931116-82D1-2744-A40B-E47050E70F39}" destId="{B46FDA66-31C5-EF49-BCA4-D95650B83C77}" srcOrd="0" destOrd="0" parTransId="{C0DE1529-E881-144A-895C-3BBE026D8A22}" sibTransId="{2334F661-FECF-9D40-A024-9978A23A63D2}"/>
    <dgm:cxn modelId="{C11D5427-8F65-7F40-ABB5-DCFA7B1104B3}" srcId="{B5931116-82D1-2744-A40B-E47050E70F39}" destId="{D937CC85-734F-7746-9CBE-C96B9D90B5AA}" srcOrd="4" destOrd="0" parTransId="{F4E63BF0-354B-A144-847C-714DE0E2C0BF}" sibTransId="{87257041-ECA9-B842-8DA7-7FDD1358578A}"/>
    <dgm:cxn modelId="{7CF38D03-B2FB-4844-A2D5-63C1D19E4D1B}" srcId="{B5931116-82D1-2744-A40B-E47050E70F39}" destId="{5BADA3C3-9B50-0545-8DAA-F37C1CCC8962}" srcOrd="2" destOrd="0" parTransId="{23CC1085-160F-3340-A5BB-1FF7825A0FF2}" sibTransId="{938AF55C-185F-2C44-B17C-B35268616DE8}"/>
    <dgm:cxn modelId="{7CB93B42-D13E-3B4C-88A4-7B5E4069DDF7}" type="presOf" srcId="{E63F3C47-DE6A-0D49-98BA-E5B0912D83E4}" destId="{FBBE368D-DF2E-AD42-B1F0-A53D1C3DD69B}" srcOrd="1" destOrd="0" presId="urn:microsoft.com/office/officeart/2005/8/layout/process5"/>
    <dgm:cxn modelId="{30A9FDCE-8D9B-E043-8728-454A9AC1D503}" type="presOf" srcId="{5718A00C-FAB2-7D4D-AF19-1EFACE298C46}" destId="{ACEBB422-3E25-0945-B0EE-95B83139BC10}" srcOrd="0" destOrd="0" presId="urn:microsoft.com/office/officeart/2005/8/layout/process5"/>
    <dgm:cxn modelId="{4F6F6303-9C8E-2845-A69C-2F87A5733212}" type="presOf" srcId="{938AF55C-185F-2C44-B17C-B35268616DE8}" destId="{97AEB877-E6DB-214C-8FF7-1508736E0F9C}" srcOrd="0" destOrd="0" presId="urn:microsoft.com/office/officeart/2005/8/layout/process5"/>
    <dgm:cxn modelId="{B9A21938-B496-064D-978B-5E39D029E4F0}" type="presOf" srcId="{E63F3C47-DE6A-0D49-98BA-E5B0912D83E4}" destId="{44433767-D140-FA4F-9345-4621B80CB7C0}" srcOrd="0" destOrd="0" presId="urn:microsoft.com/office/officeart/2005/8/layout/process5"/>
    <dgm:cxn modelId="{B463E7C3-339D-5E45-B52F-B9E5A0B9F7A6}" type="presOf" srcId="{5718A00C-FAB2-7D4D-AF19-1EFACE298C46}" destId="{6AC4F812-5AE3-2F4E-8AFE-535394F2C0EE}" srcOrd="1" destOrd="0" presId="urn:microsoft.com/office/officeart/2005/8/layout/process5"/>
    <dgm:cxn modelId="{CA4AD422-26E3-0847-BB28-330686ECC6DE}" type="presOf" srcId="{2334F661-FECF-9D40-A024-9978A23A63D2}" destId="{0CACE134-E87C-EB4E-AE21-114C625EA5E6}" srcOrd="0" destOrd="0" presId="urn:microsoft.com/office/officeart/2005/8/layout/process5"/>
    <dgm:cxn modelId="{56FDB45F-A973-A746-9BEC-C45AA2CCA75F}" type="presOf" srcId="{1EC47F0A-450F-3745-9901-8CB13B7A7BB3}" destId="{BAC2CF72-41C0-CD4A-8C8C-F86A887E539E}" srcOrd="0" destOrd="0" presId="urn:microsoft.com/office/officeart/2005/8/layout/process5"/>
    <dgm:cxn modelId="{DD151774-2DF3-1040-8779-E985B674B3F5}" type="presOf" srcId="{2334F661-FECF-9D40-A024-9978A23A63D2}" destId="{8DC8D463-6EFB-7E40-851C-872BBCA705D3}" srcOrd="1" destOrd="0" presId="urn:microsoft.com/office/officeart/2005/8/layout/process5"/>
    <dgm:cxn modelId="{A34B162A-9B40-1146-AA6E-8A3ECAC91D87}" type="presOf" srcId="{D937CC85-734F-7746-9CBE-C96B9D90B5AA}" destId="{B5EE97F9-8E3F-D943-AD4F-6F813E7AF059}" srcOrd="0" destOrd="0" presId="urn:microsoft.com/office/officeart/2005/8/layout/process5"/>
    <dgm:cxn modelId="{74FF0917-10B2-F449-A6B7-EC75562FCF89}" type="presOf" srcId="{938AF55C-185F-2C44-B17C-B35268616DE8}" destId="{6FB3933D-009D-C544-8A66-0DF790413E71}" srcOrd="1" destOrd="0" presId="urn:microsoft.com/office/officeart/2005/8/layout/process5"/>
    <dgm:cxn modelId="{962CF4C6-87C9-F649-8D8F-EF6802913F9A}" type="presParOf" srcId="{CA33CC8D-27EB-6442-94AC-60B3FC2512B7}" destId="{A912638A-9A5A-824A-B3A9-EA1FB2F91A61}" srcOrd="0" destOrd="0" presId="urn:microsoft.com/office/officeart/2005/8/layout/process5"/>
    <dgm:cxn modelId="{35AA897A-6D81-404D-886F-6CFA654DFD9C}" type="presParOf" srcId="{CA33CC8D-27EB-6442-94AC-60B3FC2512B7}" destId="{0CACE134-E87C-EB4E-AE21-114C625EA5E6}" srcOrd="1" destOrd="0" presId="urn:microsoft.com/office/officeart/2005/8/layout/process5"/>
    <dgm:cxn modelId="{A2D25FA8-B355-6C4C-9C68-8E85415FE80D}" type="presParOf" srcId="{0CACE134-E87C-EB4E-AE21-114C625EA5E6}" destId="{8DC8D463-6EFB-7E40-851C-872BBCA705D3}" srcOrd="0" destOrd="0" presId="urn:microsoft.com/office/officeart/2005/8/layout/process5"/>
    <dgm:cxn modelId="{475FF228-A12B-914C-858A-30D07806DF03}" type="presParOf" srcId="{CA33CC8D-27EB-6442-94AC-60B3FC2512B7}" destId="{BCEC8AA8-18BC-5749-AC34-72EE473D82D2}" srcOrd="2" destOrd="0" presId="urn:microsoft.com/office/officeart/2005/8/layout/process5"/>
    <dgm:cxn modelId="{FC81F53A-198B-1D40-A584-D3B9FD4B7C18}" type="presParOf" srcId="{CA33CC8D-27EB-6442-94AC-60B3FC2512B7}" destId="{ACEBB422-3E25-0945-B0EE-95B83139BC10}" srcOrd="3" destOrd="0" presId="urn:microsoft.com/office/officeart/2005/8/layout/process5"/>
    <dgm:cxn modelId="{039E6F91-CE11-0143-84FC-2ECB9CA096BD}" type="presParOf" srcId="{ACEBB422-3E25-0945-B0EE-95B83139BC10}" destId="{6AC4F812-5AE3-2F4E-8AFE-535394F2C0EE}" srcOrd="0" destOrd="0" presId="urn:microsoft.com/office/officeart/2005/8/layout/process5"/>
    <dgm:cxn modelId="{CEDB6BCE-2BEF-EA4D-B33E-7331CA206608}" type="presParOf" srcId="{CA33CC8D-27EB-6442-94AC-60B3FC2512B7}" destId="{AAD031E2-A686-B744-BA00-652F9B66A9E2}" srcOrd="4" destOrd="0" presId="urn:microsoft.com/office/officeart/2005/8/layout/process5"/>
    <dgm:cxn modelId="{E4A878B7-207B-EA49-8646-7EE84DB0E8C4}" type="presParOf" srcId="{CA33CC8D-27EB-6442-94AC-60B3FC2512B7}" destId="{97AEB877-E6DB-214C-8FF7-1508736E0F9C}" srcOrd="5" destOrd="0" presId="urn:microsoft.com/office/officeart/2005/8/layout/process5"/>
    <dgm:cxn modelId="{6796D1AC-9B1D-254B-A42D-D5037E5D2768}" type="presParOf" srcId="{97AEB877-E6DB-214C-8FF7-1508736E0F9C}" destId="{6FB3933D-009D-C544-8A66-0DF790413E71}" srcOrd="0" destOrd="0" presId="urn:microsoft.com/office/officeart/2005/8/layout/process5"/>
    <dgm:cxn modelId="{F496F204-8901-F84D-BF26-43065A64C998}" type="presParOf" srcId="{CA33CC8D-27EB-6442-94AC-60B3FC2512B7}" destId="{BAC2CF72-41C0-CD4A-8C8C-F86A887E539E}" srcOrd="6" destOrd="0" presId="urn:microsoft.com/office/officeart/2005/8/layout/process5"/>
    <dgm:cxn modelId="{F33D21D5-E193-DC41-9235-BE2F100EC209}" type="presParOf" srcId="{CA33CC8D-27EB-6442-94AC-60B3FC2512B7}" destId="{44433767-D140-FA4F-9345-4621B80CB7C0}" srcOrd="7" destOrd="0" presId="urn:microsoft.com/office/officeart/2005/8/layout/process5"/>
    <dgm:cxn modelId="{55C9C1CB-1715-BF41-9BBF-E4CD468DAA8C}" type="presParOf" srcId="{44433767-D140-FA4F-9345-4621B80CB7C0}" destId="{FBBE368D-DF2E-AD42-B1F0-A53D1C3DD69B}" srcOrd="0" destOrd="0" presId="urn:microsoft.com/office/officeart/2005/8/layout/process5"/>
    <dgm:cxn modelId="{FC978564-A059-EE40-BB27-F7D82432F3A6}" type="presParOf" srcId="{CA33CC8D-27EB-6442-94AC-60B3FC2512B7}" destId="{B5EE97F9-8E3F-D943-AD4F-6F813E7AF05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12638A-9A5A-824A-B3A9-EA1FB2F91A61}">
      <dsp:nvSpPr>
        <dsp:cNvPr id="0" name=""/>
        <dsp:cNvSpPr/>
      </dsp:nvSpPr>
      <dsp:spPr>
        <a:xfrm>
          <a:off x="7557" y="673222"/>
          <a:ext cx="2258756" cy="1712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7F7F7"/>
              </a:solidFill>
            </a:rPr>
            <a:t>Decode Command Line: </a:t>
          </a:r>
          <a:r>
            <a:rPr lang="en-US" sz="1600" kern="1200" dirty="0" err="1" smtClean="0">
              <a:solidFill>
                <a:srgbClr val="F7F7F7"/>
              </a:solidFill>
            </a:rPr>
            <a:t>sms_cmdl</a:t>
          </a:r>
          <a:endParaRPr lang="en-US" sz="1600" kern="1200" dirty="0" smtClean="0">
            <a:solidFill>
              <a:srgbClr val="F7F7F7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7F7F7"/>
              </a:solidFill>
            </a:rPr>
            <a:t>Configuration, Models, Debug, Input</a:t>
          </a:r>
          <a:endParaRPr lang="en-US" sz="1600" kern="1200" dirty="0">
            <a:solidFill>
              <a:srgbClr val="F7F7F7"/>
            </a:solidFill>
          </a:endParaRPr>
        </a:p>
      </dsp:txBody>
      <dsp:txXfrm>
        <a:off x="7557" y="673222"/>
        <a:ext cx="2258756" cy="1712241"/>
      </dsp:txXfrm>
    </dsp:sp>
    <dsp:sp modelId="{0CACE134-E87C-EB4E-AE21-114C625EA5E6}">
      <dsp:nvSpPr>
        <dsp:cNvPr id="0" name=""/>
        <dsp:cNvSpPr/>
      </dsp:nvSpPr>
      <dsp:spPr>
        <a:xfrm>
          <a:off x="2465084" y="1249257"/>
          <a:ext cx="478856" cy="560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465084" y="1249257"/>
        <a:ext cx="478856" cy="560171"/>
      </dsp:txXfrm>
    </dsp:sp>
    <dsp:sp modelId="{BCEC8AA8-18BC-5749-AC34-72EE473D82D2}">
      <dsp:nvSpPr>
        <dsp:cNvPr id="0" name=""/>
        <dsp:cNvSpPr/>
      </dsp:nvSpPr>
      <dsp:spPr>
        <a:xfrm>
          <a:off x="3169816" y="633553"/>
          <a:ext cx="2258756" cy="1791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7F7F7"/>
              </a:solidFill>
            </a:rPr>
            <a:t>Check Command Line Consistency: </a:t>
          </a:r>
          <a:r>
            <a:rPr lang="en-US" sz="1600" kern="1200" dirty="0" err="1" smtClean="0">
              <a:solidFill>
                <a:srgbClr val="F7F7F7"/>
              </a:solidFill>
            </a:rPr>
            <a:t>sms_check</a:t>
          </a:r>
          <a:endParaRPr lang="en-US" sz="1600" kern="1200" dirty="0" smtClean="0">
            <a:solidFill>
              <a:srgbClr val="F7F7F7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7F7F7"/>
              </a:solidFill>
            </a:rPr>
            <a:t>Do files exist? Is debug level okay?</a:t>
          </a:r>
          <a:endParaRPr lang="en-US" sz="1600" kern="1200" dirty="0">
            <a:solidFill>
              <a:srgbClr val="F7F7F7"/>
            </a:solidFill>
          </a:endParaRPr>
        </a:p>
      </dsp:txBody>
      <dsp:txXfrm>
        <a:off x="3169816" y="633553"/>
        <a:ext cx="2258756" cy="1791577"/>
      </dsp:txXfrm>
    </dsp:sp>
    <dsp:sp modelId="{ACEBB422-3E25-0945-B0EE-95B83139BC10}">
      <dsp:nvSpPr>
        <dsp:cNvPr id="0" name=""/>
        <dsp:cNvSpPr/>
      </dsp:nvSpPr>
      <dsp:spPr>
        <a:xfrm>
          <a:off x="5627343" y="1249257"/>
          <a:ext cx="478856" cy="560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627343" y="1249257"/>
        <a:ext cx="478856" cy="560171"/>
      </dsp:txXfrm>
    </dsp:sp>
    <dsp:sp modelId="{AAD031E2-A686-B744-BA00-652F9B66A9E2}">
      <dsp:nvSpPr>
        <dsp:cNvPr id="0" name=""/>
        <dsp:cNvSpPr/>
      </dsp:nvSpPr>
      <dsp:spPr>
        <a:xfrm>
          <a:off x="6332075" y="658626"/>
          <a:ext cx="2258756" cy="1741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7F7F7"/>
              </a:solidFill>
            </a:rPr>
            <a:t>Load the Models: </a:t>
          </a:r>
          <a:r>
            <a:rPr lang="en-US" sz="1600" kern="1200" dirty="0" err="1" smtClean="0">
              <a:solidFill>
                <a:srgbClr val="F7F7F7"/>
              </a:solidFill>
            </a:rPr>
            <a:t>sms_load</a:t>
          </a:r>
          <a:endParaRPr lang="en-US" sz="1600" kern="1200" dirty="0" smtClean="0">
            <a:solidFill>
              <a:srgbClr val="F7F7F7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7F7F7"/>
              </a:solidFill>
            </a:rPr>
            <a:t>Amino Acids, Peptides, and Proteins</a:t>
          </a:r>
        </a:p>
      </dsp:txBody>
      <dsp:txXfrm>
        <a:off x="6332075" y="658626"/>
        <a:ext cx="2258756" cy="1741433"/>
      </dsp:txXfrm>
    </dsp:sp>
    <dsp:sp modelId="{97AEB877-E6DB-214C-8FF7-1508736E0F9C}">
      <dsp:nvSpPr>
        <dsp:cNvPr id="0" name=""/>
        <dsp:cNvSpPr/>
      </dsp:nvSpPr>
      <dsp:spPr>
        <a:xfrm rot="5400000">
          <a:off x="7215381" y="2570332"/>
          <a:ext cx="492144" cy="560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7215381" y="2570332"/>
        <a:ext cx="492144" cy="560171"/>
      </dsp:txXfrm>
    </dsp:sp>
    <dsp:sp modelId="{BAC2CF72-41C0-CD4A-8C8C-F86A887E539E}">
      <dsp:nvSpPr>
        <dsp:cNvPr id="0" name=""/>
        <dsp:cNvSpPr/>
      </dsp:nvSpPr>
      <dsp:spPr>
        <a:xfrm>
          <a:off x="6332075" y="3328634"/>
          <a:ext cx="2258756" cy="1760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7F7F7"/>
              </a:solidFill>
            </a:rPr>
            <a:t>Recognition: </a:t>
          </a:r>
          <a:r>
            <a:rPr lang="en-US" sz="1500" kern="1200" dirty="0" err="1" smtClean="0">
              <a:solidFill>
                <a:srgbClr val="F7F7F7"/>
              </a:solidFill>
            </a:rPr>
            <a:t>sms_process</a:t>
          </a:r>
          <a:endParaRPr lang="en-US" sz="1500" kern="1200" dirty="0" smtClean="0">
            <a:solidFill>
              <a:srgbClr val="F7F7F7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7F7F7"/>
              </a:solidFill>
            </a:rPr>
            <a:t>Open input list and results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7F7F7"/>
              </a:solidFill>
            </a:rPr>
            <a:t>Loop over file list to process each</a:t>
          </a:r>
          <a:endParaRPr lang="en-US" sz="1500" kern="1200" dirty="0"/>
        </a:p>
      </dsp:txBody>
      <dsp:txXfrm>
        <a:off x="6332075" y="3328634"/>
        <a:ext cx="2258756" cy="1760718"/>
      </dsp:txXfrm>
    </dsp:sp>
    <dsp:sp modelId="{44433767-D140-FA4F-9345-4621B80CB7C0}">
      <dsp:nvSpPr>
        <dsp:cNvPr id="0" name=""/>
        <dsp:cNvSpPr/>
      </dsp:nvSpPr>
      <dsp:spPr>
        <a:xfrm rot="10800000">
          <a:off x="5654448" y="3928907"/>
          <a:ext cx="478856" cy="560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654448" y="3928907"/>
        <a:ext cx="478856" cy="560171"/>
      </dsp:txXfrm>
    </dsp:sp>
    <dsp:sp modelId="{B5EE97F9-8E3F-D943-AD4F-6F813E7AF059}">
      <dsp:nvSpPr>
        <dsp:cNvPr id="0" name=""/>
        <dsp:cNvSpPr/>
      </dsp:nvSpPr>
      <dsp:spPr>
        <a:xfrm>
          <a:off x="3169816" y="3357833"/>
          <a:ext cx="2258756" cy="1702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7F7F7"/>
              </a:solidFill>
            </a:rPr>
            <a:t>Exit Program: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7F7F7"/>
              </a:solidFill>
            </a:rPr>
            <a:t>Print number of files read and processed</a:t>
          </a:r>
          <a:endParaRPr lang="en-US" sz="1500" kern="1200" dirty="0">
            <a:solidFill>
              <a:srgbClr val="F7F7F7"/>
            </a:solidFill>
          </a:endParaRPr>
        </a:p>
      </dsp:txBody>
      <dsp:txXfrm>
        <a:off x="3169816" y="3357833"/>
        <a:ext cx="2258756" cy="170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7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5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9" Type="http://schemas.openxmlformats.org/officeDocument/2006/relationships/slideLayout" Target="../slideLayouts/slideLayout11.xml"/><Relationship Id="rId3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7844" y="174810"/>
            <a:ext cx="2846520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rtlCol="0">
            <a:spAutoFit/>
          </a:bodyPr>
          <a:lstStyle/>
          <a:p>
            <a:pPr marL="512763" indent="0" algn="l"/>
            <a:r>
              <a:rPr lang="en-US" sz="14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Temple University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394" y="6317146"/>
            <a:ext cx="5334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70" y="97850"/>
            <a:ext cx="459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Temple University: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675494"/>
            <a:ext cx="8467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MASS SPECTROMETRY</a:t>
            </a:r>
          </a:p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SOFTWARE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099" y="4886532"/>
            <a:ext cx="841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Ilyana Mushaeva and Amber Moscato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46" y="0"/>
            <a:ext cx="570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Human </a:t>
            </a:r>
            <a:r>
              <a:rPr lang="en-US" b="1" dirty="0" err="1" smtClean="0">
                <a:solidFill>
                  <a:schemeClr val="accent2"/>
                </a:solidFill>
              </a:rPr>
              <a:t>Catalase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64" y="887687"/>
            <a:ext cx="8569129" cy="31577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enzyme (protein that changes the rate of chemical reactions) found in all living organisms.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Its function is to decompose Hydrogen Peroxide (bodily toxin) into Water and Oxygen molecules: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A protein composed of four peptide chains, over 500 Amino Acids long.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Molecular Mass (weight) of 59,800 </a:t>
            </a:r>
            <a:r>
              <a:rPr lang="en-US" sz="1800" b="1" kern="0" dirty="0" err="1" smtClean="0">
                <a:latin typeface="+mn-lt"/>
              </a:rPr>
              <a:t>amu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This is what our data contains.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726" y="2100888"/>
            <a:ext cx="314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→ 2 H</a:t>
            </a:r>
            <a:r>
              <a:rPr lang="en-US" baseline="-25000" dirty="0" smtClean="0"/>
              <a:t>2</a:t>
            </a:r>
            <a:r>
              <a:rPr lang="en-US" dirty="0" smtClean="0"/>
              <a:t>O +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7" name="Picture 6" descr="Catalase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30" y="3036014"/>
            <a:ext cx="3371303" cy="34151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446" y="0"/>
            <a:ext cx="570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Spectrum Breakdown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08" y="912345"/>
            <a:ext cx="2613893" cy="160659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Amino Acids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Peptides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solidFill>
                  <a:srgbClr val="FF0000"/>
                </a:solidFill>
                <a:latin typeface="+mn-lt"/>
              </a:rPr>
              <a:t>Proteins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113" y="900016"/>
            <a:ext cx="2219343" cy="160659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Letters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2682" y="3281439"/>
            <a:ext cx="711422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Spectrometry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0990" y="4593804"/>
            <a:ext cx="152888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l="16587" t="13223" r="34727" b="23967"/>
          <a:stretch>
            <a:fillRect/>
          </a:stretch>
        </p:blipFill>
        <p:spPr>
          <a:xfrm>
            <a:off x="5437389" y="1984967"/>
            <a:ext cx="2527585" cy="9370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75022" t="13309" r="10928" b="19588"/>
          <a:stretch>
            <a:fillRect/>
          </a:stretch>
        </p:blipFill>
        <p:spPr>
          <a:xfrm>
            <a:off x="5338752" y="1442492"/>
            <a:ext cx="653473" cy="5671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rcRect l="28814" t="20000" r="32396" b="25000"/>
          <a:stretch>
            <a:fillRect/>
          </a:stretch>
        </p:blipFill>
        <p:spPr>
          <a:xfrm>
            <a:off x="6053873" y="1430162"/>
            <a:ext cx="1122001" cy="6780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 l="31561" t="10709" r="44118" b="22060"/>
          <a:stretch>
            <a:fillRect/>
          </a:stretch>
        </p:blipFill>
        <p:spPr>
          <a:xfrm>
            <a:off x="7126555" y="1454821"/>
            <a:ext cx="1060353" cy="641108"/>
          </a:xfrm>
          <a:prstGeom prst="rect">
            <a:avLst/>
          </a:prstGeom>
        </p:spPr>
      </p:pic>
      <p:cxnSp>
        <p:nvCxnSpPr>
          <p:cNvPr id="29" name="Elbow Connector 28"/>
          <p:cNvCxnSpPr/>
          <p:nvPr/>
        </p:nvCxnSpPr>
        <p:spPr>
          <a:xfrm rot="16200000" flipH="1">
            <a:off x="2443080" y="3822266"/>
            <a:ext cx="764401" cy="5178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75022" t="13309" r="10928" b="19588"/>
          <a:stretch>
            <a:fillRect/>
          </a:stretch>
        </p:blipFill>
        <p:spPr>
          <a:xfrm>
            <a:off x="6157898" y="732212"/>
            <a:ext cx="275549" cy="567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28814" t="20000" r="32396" b="25000"/>
          <a:stretch>
            <a:fillRect/>
          </a:stretch>
        </p:blipFill>
        <p:spPr>
          <a:xfrm>
            <a:off x="6601626" y="671956"/>
            <a:ext cx="370936" cy="678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446" y="0"/>
            <a:ext cx="570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Spectrum Breakdown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5" y="591791"/>
            <a:ext cx="8729415" cy="5732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46" y="0"/>
            <a:ext cx="570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Software Structure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77368" y="715363"/>
          <a:ext cx="8598389" cy="572290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46" y="0"/>
            <a:ext cx="570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Results After Running Program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666" y="522072"/>
            <a:ext cx="32596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sp_thresh</a:t>
            </a:r>
            <a:r>
              <a:rPr lang="en-US" sz="2000" dirty="0" smtClean="0"/>
              <a:t> = 0.9;</a:t>
            </a:r>
          </a:p>
          <a:p>
            <a:r>
              <a:rPr lang="en-US" sz="2000" dirty="0" err="1" smtClean="0"/>
              <a:t>sp_wait</a:t>
            </a:r>
            <a:r>
              <a:rPr lang="en-US" sz="2000" dirty="0" smtClean="0"/>
              <a:t> = 1.3</a:t>
            </a:r>
          </a:p>
          <a:p>
            <a:r>
              <a:rPr lang="en-US" sz="2000" dirty="0" err="1" smtClean="0"/>
              <a:t>sp_type</a:t>
            </a:r>
            <a:r>
              <a:rPr lang="en-US" sz="2000" dirty="0" smtClean="0"/>
              <a:t> = 'really good';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f1_amino_acids</a:t>
            </a:r>
          </a:p>
          <a:p>
            <a:r>
              <a:rPr lang="en-US" sz="2000" dirty="0" smtClean="0"/>
              <a:t>f2_peptides</a:t>
            </a:r>
          </a:p>
          <a:p>
            <a:r>
              <a:rPr lang="en-US" sz="2000" dirty="0" smtClean="0"/>
              <a:t>f3_proteins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file1_spectrum1</a:t>
            </a:r>
          </a:p>
          <a:p>
            <a:r>
              <a:rPr lang="en-US" sz="2000" dirty="0" smtClean="0"/>
              <a:t>file2_spectrum2</a:t>
            </a:r>
          </a:p>
          <a:p>
            <a:r>
              <a:rPr lang="en-US" sz="2000" dirty="0" smtClean="0"/>
              <a:t>file3_spectrum3</a:t>
            </a:r>
          </a:p>
          <a:p>
            <a:r>
              <a:rPr lang="en-US" sz="2000" dirty="0" smtClean="0"/>
              <a:t>file4_spectrum4</a:t>
            </a:r>
          </a:p>
          <a:p>
            <a:r>
              <a:rPr lang="en-US" sz="2000" dirty="0" smtClean="0"/>
              <a:t>file5_spectrum5</a:t>
            </a:r>
          </a:p>
          <a:p>
            <a:r>
              <a:rPr lang="en-US" sz="2000" dirty="0" smtClean="0"/>
              <a:t>file6_spectrum6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1557" y="606778"/>
            <a:ext cx="3612444" cy="39333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/>
              <a:t>This is the results file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Processing Configuration File...</a:t>
            </a:r>
          </a:p>
          <a:p>
            <a:r>
              <a:rPr lang="en-US" sz="1800" dirty="0" smtClean="0"/>
              <a:t>Processing Models File...</a:t>
            </a:r>
          </a:p>
          <a:p>
            <a:r>
              <a:rPr lang="en-US" sz="1800" dirty="0" smtClean="0"/>
              <a:t>Processing Results File...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More Information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Number of files read from input list:</a:t>
            </a:r>
          </a:p>
          <a:p>
            <a:r>
              <a:rPr lang="en-US" sz="1800" dirty="0" smtClean="0"/>
              <a:t>     6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667" y="705554"/>
            <a:ext cx="198966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Loading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cfg_file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2102556" y="858165"/>
            <a:ext cx="917222" cy="2707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2889" y="2413000"/>
            <a:ext cx="23001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Loading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models_file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1792111" y="2568221"/>
            <a:ext cx="762000" cy="2398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2286004" y="4543776"/>
            <a:ext cx="860774" cy="3527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1444" y="4727222"/>
            <a:ext cx="222955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input_list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9556" y="1538111"/>
            <a:ext cx="174977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results_file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4529667" y="776112"/>
            <a:ext cx="987777" cy="9595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31444" y="3358444"/>
            <a:ext cx="2229556" cy="2822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Debug_level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</a:t>
            </a:r>
          </a:p>
        </p:txBody>
      </p:sp>
      <p:cxnSp>
        <p:nvCxnSpPr>
          <p:cNvPr id="36" name="Elbow Connector 35"/>
          <p:cNvCxnSpPr>
            <a:stCxn id="34" idx="0"/>
          </p:cNvCxnSpPr>
          <p:nvPr/>
        </p:nvCxnSpPr>
        <p:spPr>
          <a:xfrm rot="5400000" flipH="1" flipV="1">
            <a:off x="4670778" y="2596444"/>
            <a:ext cx="437444" cy="10865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51778" y="5235222"/>
            <a:ext cx="292100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solidFill>
                  <a:srgbClr val="0000FF"/>
                </a:solidFill>
                <a:latin typeface="+mn-lt"/>
              </a:rPr>
              <a:t>Number of files read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5400000" flipH="1" flipV="1">
            <a:off x="6198306" y="4109862"/>
            <a:ext cx="1185332" cy="10371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54334" y="3132667"/>
            <a:ext cx="287866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Files processed</a:t>
            </a:r>
          </a:p>
        </p:txBody>
      </p:sp>
      <p:cxnSp>
        <p:nvCxnSpPr>
          <p:cNvPr id="50" name="Elbow Connector 49"/>
          <p:cNvCxnSpPr/>
          <p:nvPr/>
        </p:nvCxnSpPr>
        <p:spPr>
          <a:xfrm rot="16200000" flipV="1">
            <a:off x="7584724" y="2420057"/>
            <a:ext cx="874888" cy="5221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28956</TotalTime>
  <Words>259</Words>
  <Application>Microsoft Macintosh PowerPoint</Application>
  <PresentationFormat>Letter Paper (8.5x11 in)</PresentationFormat>
  <Paragraphs>79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lecture_title</vt:lpstr>
      <vt:lpstr>lecture_default</vt:lpstr>
      <vt:lpstr>Slide 0</vt:lpstr>
      <vt:lpstr>Slide 1</vt:lpstr>
      <vt:lpstr>Slide 2</vt:lpstr>
      <vt:lpstr>Slide 3</vt:lpstr>
      <vt:lpstr>Slide 4</vt:lpstr>
      <vt:lpstr>Slide 5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Amber Moscato</cp:lastModifiedBy>
  <cp:revision>2419</cp:revision>
  <dcterms:created xsi:type="dcterms:W3CDTF">2010-06-18T13:17:09Z</dcterms:created>
  <dcterms:modified xsi:type="dcterms:W3CDTF">2010-06-18T14:16:34Z</dcterms:modified>
</cp:coreProperties>
</file>