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6"/>
  </p:notesMasterIdLst>
  <p:handoutMasterIdLst>
    <p:handoutMasterId r:id="rId17"/>
  </p:handoutMasterIdLst>
  <p:sldIdLst>
    <p:sldId id="325" r:id="rId3"/>
    <p:sldId id="583" r:id="rId4"/>
    <p:sldId id="578" r:id="rId5"/>
    <p:sldId id="580" r:id="rId6"/>
    <p:sldId id="589" r:id="rId7"/>
    <p:sldId id="584" r:id="rId8"/>
    <p:sldId id="591" r:id="rId9"/>
    <p:sldId id="585" r:id="rId10"/>
    <p:sldId id="592" r:id="rId11"/>
    <p:sldId id="586" r:id="rId12"/>
    <p:sldId id="590" r:id="rId13"/>
    <p:sldId id="579" r:id="rId14"/>
    <p:sldId id="582" r:id="rId15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4"/>
    <a:srgbClr val="333399"/>
    <a:srgbClr val="FFFFFF"/>
    <a:srgbClr val="D0D0F0"/>
    <a:srgbClr val="000000"/>
    <a:srgbClr val="892034"/>
    <a:srgbClr val="FFFFD5"/>
    <a:srgbClr val="EFF755"/>
    <a:srgbClr val="CC6600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6" autoAdjust="0"/>
    <p:restoredTop sz="96226" autoAdjust="0"/>
  </p:normalViewPr>
  <p:slideViewPr>
    <p:cSldViewPr snapToGrid="0">
      <p:cViewPr varScale="1">
        <p:scale>
          <a:sx n="66" d="100"/>
          <a:sy n="66" d="100"/>
        </p:scale>
        <p:origin x="-168" y="-96"/>
      </p:cViewPr>
      <p:guideLst>
        <p:guide orient="horz" pos="438"/>
        <p:guide orient="horz" pos="4223"/>
        <p:guide orient="horz" pos="4319"/>
        <p:guide pos="561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7883" y="107857"/>
            <a:ext cx="2096829" cy="434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456" y="174811"/>
            <a:ext cx="218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rgbClr val="BE0F34"/>
                </a:solidFill>
              </a:rPr>
              <a:t>CoE</a:t>
            </a:r>
            <a:r>
              <a:rPr lang="en-US" sz="1200" b="1" dirty="0" smtClean="0">
                <a:solidFill>
                  <a:srgbClr val="BE0F34"/>
                </a:solidFill>
              </a:rPr>
              <a:t> Open House: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temple.edu/engineering/" TargetMode="External"/><Relationship Id="rId7" Type="http://schemas.openxmlformats.org/officeDocument/2006/relationships/hyperlink" Target="http://www.temple.edu/engineering/M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temple.edu/engineering/ECE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://www.temple.edu/engineering/ME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le.edu/bulletin/Academic_programs/schools_colleges/eng/programs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ri.or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://www.asce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hyperlink" Target="http://www.concrete.org/general/home.asp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9160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WHY STUDY ENGINEERING AT TEMPLE?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646" y="2282350"/>
            <a:ext cx="3258589" cy="16927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@ Temple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Why Temple engineering?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by discipline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Things to remember</a:t>
            </a:r>
          </a:p>
        </p:txBody>
      </p:sp>
      <p:pic>
        <p:nvPicPr>
          <p:cNvPr id="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75" y="1747714"/>
            <a:ext cx="3254714" cy="27305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pic>
        <p:nvPicPr>
          <p:cNvPr id="181249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3924089" y="17477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1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089" y="3570163"/>
            <a:ext cx="1074737" cy="90805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2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088" y="26621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Mechanical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degree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Mechanical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Optional concentrations: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Energy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ME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62" y="5379720"/>
            <a:ext cx="5797731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bg1"/>
                </a:solidFill>
              </a:rPr>
              <a:t>Biofluidics</a:t>
            </a:r>
            <a:r>
              <a:rPr lang="en-US" b="1" dirty="0" smtClean="0">
                <a:solidFill>
                  <a:schemeClr val="bg1"/>
                </a:solidFill>
              </a:rPr>
              <a:t> Laboratory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Drug delivery, tissue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Bioengineering and Biomaterials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Development of new materials and models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119" y="815296"/>
            <a:ext cx="2610206" cy="181179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840655"/>
            <a:ext cx="2497138" cy="117199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5" y="5281525"/>
            <a:ext cx="2322966" cy="1090246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3" y="698272"/>
            <a:ext cx="8741681" cy="10002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Temple students pride themselves on being involved in a host of issues ranging from politics to social and environmental causes.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2941" y="1698167"/>
            <a:ext cx="7691454" cy="1143001"/>
            <a:chOff x="842941" y="1698167"/>
            <a:chExt cx="7691454" cy="1143001"/>
          </a:xfrm>
        </p:grpSpPr>
        <p:grpSp>
          <p:nvGrpSpPr>
            <p:cNvPr id="16" name="Group 15"/>
            <p:cNvGrpSpPr/>
            <p:nvPr/>
          </p:nvGrpSpPr>
          <p:grpSpPr>
            <a:xfrm>
              <a:off x="842941" y="1698167"/>
              <a:ext cx="2534143" cy="1143001"/>
              <a:chOff x="809160" y="2119073"/>
              <a:chExt cx="2534143" cy="114300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0359" y="2119074"/>
                <a:ext cx="1332944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9160" y="2119073"/>
                <a:ext cx="1213339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296226" y="1886851"/>
              <a:ext cx="4238169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Engineers Without Borders: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Building a better world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one brick at a time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993" y="3434895"/>
            <a:ext cx="7487273" cy="1143001"/>
            <a:chOff x="634993" y="3686629"/>
            <a:chExt cx="7487273" cy="1143001"/>
          </a:xfrm>
        </p:grpSpPr>
        <p:grpSp>
          <p:nvGrpSpPr>
            <p:cNvPr id="15" name="Group 14"/>
            <p:cNvGrpSpPr/>
            <p:nvPr/>
          </p:nvGrpSpPr>
          <p:grpSpPr>
            <a:xfrm>
              <a:off x="4577728" y="3686629"/>
              <a:ext cx="3544538" cy="1143001"/>
              <a:chOff x="4583311" y="3686629"/>
              <a:chExt cx="3544538" cy="114300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412" t="5558" r="7440" b="6441"/>
              <a:stretch>
                <a:fillRect/>
              </a:stretch>
            </p:blipFill>
            <p:spPr bwMode="auto">
              <a:xfrm>
                <a:off x="4583311" y="3686629"/>
                <a:ext cx="1118936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95933" y="3686630"/>
                <a:ext cx="2431916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34993" y="3853538"/>
              <a:ext cx="3385458" cy="83099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Society for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Women Engineers: 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Professional development </a:t>
              </a:r>
              <a:b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through mentoring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4657" y="5171624"/>
            <a:ext cx="7636329" cy="1157698"/>
            <a:chOff x="794657" y="5171624"/>
            <a:chExt cx="7636329" cy="115769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7" y="5171624"/>
              <a:ext cx="2630711" cy="1157698"/>
              <a:chOff x="780132" y="5171624"/>
              <a:chExt cx="2630711" cy="1157698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79850" y="5181604"/>
                <a:ext cx="1530993" cy="1147718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80132" y="5171624"/>
                <a:ext cx="1098292" cy="1156608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399635" y="5522668"/>
              <a:ext cx="4031351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National Society of Black Engineers: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increasing </a:t>
              </a:r>
              <a:r>
                <a:rPr lang="en-US" sz="1800" b="1" kern="0" dirty="0" smtClean="0">
                  <a:latin typeface="+mn-lt"/>
                </a:rPr>
                <a:t>cultural consciousness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And Now… A Paid Commercial Advertisement…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6220" y="973138"/>
            <a:ext cx="7949141" cy="2286000"/>
            <a:chOff x="596220" y="973138"/>
            <a:chExt cx="7949141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596220" y="1116222"/>
              <a:ext cx="3758062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It is never too early to start thinking about </a:t>
              </a:r>
              <a:r>
                <a:rPr lang="en-US" sz="3200" b="1" dirty="0" smtClean="0">
                  <a:solidFill>
                    <a:srgbClr val="333399"/>
                  </a:solidFill>
                </a:rPr>
                <a:t>senior design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!</a:t>
              </a:r>
            </a:p>
          </p:txBody>
        </p:sp>
        <p:pic>
          <p:nvPicPr>
            <p:cNvPr id="1026" name="Picture 2" descr="F:\DSC_01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7431" y="973138"/>
              <a:ext cx="3437930" cy="2286000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73334" y="4073525"/>
            <a:ext cx="8265862" cy="2286000"/>
            <a:chOff x="573334" y="4073525"/>
            <a:chExt cx="8265862" cy="2286000"/>
          </a:xfrm>
        </p:grpSpPr>
        <p:sp>
          <p:nvSpPr>
            <p:cNvPr id="8" name="TextBox 7"/>
            <p:cNvSpPr txBox="1"/>
            <p:nvPr/>
          </p:nvSpPr>
          <p:spPr>
            <a:xfrm>
              <a:off x="4862282" y="4217987"/>
              <a:ext cx="3976914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Graduation (and senior design) will arrive much faster than you think.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334" y="4073525"/>
              <a:ext cx="3422157" cy="2286000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  <a:effectLst>
              <a:outerShdw blurRad="139700" dist="1397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Things to Remember…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63" y="856343"/>
            <a:ext cx="8688387" cy="52527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peers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faculty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department chair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try new things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ask for help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Actively seek job experience in your field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Join professional organizations…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most importantly:</a:t>
            </a:r>
          </a:p>
          <a:p>
            <a:pPr marL="1146175" lvl="1" indent="-688975">
              <a:spcBef>
                <a:spcPts val="0"/>
              </a:spcBef>
              <a:spcAft>
                <a:spcPts val="170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GET INVOLVED!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@ Temple University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523644" y="1703561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46" y="2654404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4808" y="698271"/>
            <a:ext cx="6826942" cy="53963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Bioengineering: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biomechanics, biomaterials and bioelectronics (a new department).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Civil and Environmental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environmental, structural, and transportation.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Electrical and Computer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electrical, computer and bioelectrical.</a:t>
            </a:r>
          </a:p>
          <a:p>
            <a:pPr marL="233363" indent="-233363">
              <a:spcBef>
                <a:spcPts val="0"/>
              </a:spcBef>
              <a:spcAft>
                <a:spcPts val="7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Mechanical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mechanical design, renewable energy and materials. 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Construction Management Technology: </a:t>
            </a:r>
            <a:r>
              <a:rPr lang="en-US" sz="1800" b="1" dirty="0" smtClean="0"/>
              <a:t>prepares a student for a practitioner's role in construction engineering and management.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Engineering Technology: </a:t>
            </a:r>
            <a:r>
              <a:rPr lang="en-US" sz="1800" b="1" dirty="0" smtClean="0">
                <a:solidFill>
                  <a:schemeClr val="bg1"/>
                </a:solidFill>
              </a:rPr>
              <a:t>prepares students for practice in a variety of areas including the environment and energy.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44" y="723690"/>
            <a:ext cx="1073216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b="1937"/>
          <a:stretch>
            <a:fillRect/>
          </a:stretch>
        </p:blipFill>
        <p:spPr bwMode="auto">
          <a:xfrm>
            <a:off x="531228" y="4466986"/>
            <a:ext cx="1069848" cy="1585471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22171" y="3962400"/>
            <a:ext cx="4572000" cy="45720"/>
          </a:xfrm>
          <a:prstGeom prst="rect">
            <a:avLst/>
          </a:prstGeom>
          <a:gradFill flip="none" rotWithShape="1">
            <a:gsLst>
              <a:gs pos="0">
                <a:srgbClr val="D0D0F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rgbClr val="33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</a:t>
            </a:r>
            <a:r>
              <a:rPr lang="en-US" b="1" dirty="0" smtClean="0">
                <a:solidFill>
                  <a:schemeClr val="accent2"/>
                </a:solidFill>
              </a:rPr>
              <a:t>Engineering</a:t>
            </a:r>
            <a:r>
              <a:rPr lang="en-US" b="1" dirty="0" smtClean="0">
                <a:solidFill>
                  <a:schemeClr val="accent2"/>
                </a:solidFill>
              </a:rPr>
              <a:t>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co-op, campus employment, job fairs, career services and a strong alumni network are just a few of the tools we use to help students find good jobs.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at Temple is Multidisciplinary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53" y="709882"/>
            <a:ext cx="8569292" cy="2308324"/>
            <a:chOff x="160053" y="709882"/>
            <a:chExt cx="856929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160053" y="709882"/>
              <a:ext cx="5112987" cy="2308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First two years share many courses across disciplines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Calculus, Physics, Chemistry/Biology,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General Education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Computer Programming / Graphics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Introduction to Engineering</a:t>
              </a:r>
            </a:p>
          </p:txBody>
        </p:sp>
        <p:pic>
          <p:nvPicPr>
            <p:cNvPr id="1026" name="Picture 2" descr="F:\031809_Engineering_Classrooms0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9667" y="822960"/>
              <a:ext cx="3169678" cy="2112962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3515797"/>
            <a:ext cx="8683626" cy="2923877"/>
            <a:chOff x="228600" y="3515797"/>
            <a:chExt cx="8683626" cy="2923877"/>
          </a:xfrm>
        </p:grpSpPr>
        <p:sp>
          <p:nvSpPr>
            <p:cNvPr id="7" name="TextBox 6"/>
            <p:cNvSpPr txBox="1"/>
            <p:nvPr/>
          </p:nvSpPr>
          <p:spPr>
            <a:xfrm>
              <a:off x="4396774" y="3515797"/>
              <a:ext cx="4515452" cy="29238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Third year also shares some courses (statics, circuits)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Common capstone design experience: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Technical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Communication</a:t>
              </a:r>
              <a:endParaRPr lang="en-US" sz="1800" b="1" dirty="0" smtClean="0">
                <a:solidFill>
                  <a:schemeClr val="bg1"/>
                </a:solidFill>
              </a:endParaRP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Professional Seminar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Senior Design I and II </a:t>
              </a:r>
            </a:p>
          </p:txBody>
        </p:sp>
        <p:pic>
          <p:nvPicPr>
            <p:cNvPr id="1027" name="Picture 3" descr="F:\DSC_0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2988"/>
              <a:ext cx="3749040" cy="2492713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3920" y="929640"/>
            <a:ext cx="7284720" cy="3764280"/>
          </a:xfrm>
          <a:prstGeom prst="rect">
            <a:avLst/>
          </a:prstGeom>
          <a:solidFill>
            <a:srgbClr val="FFFFFF"/>
          </a:solidFill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By Discipline and Subject Matter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8682" y="929640"/>
          <a:ext cx="7273671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71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</a:t>
                      </a:r>
                      <a:r>
                        <a:rPr lang="en-US" b="1" baseline="0" dirty="0" smtClean="0"/>
                        <a:t> Education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Calculus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 Engineering/ Computer</a:t>
                      </a:r>
                      <a:r>
                        <a:rPr lang="en-US" b="1" baseline="0" dirty="0" smtClean="0"/>
                        <a:t> 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Professional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Practice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Discipline-Specific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Engineering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572" y="6054762"/>
            <a:ext cx="8683625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See </a:t>
            </a:r>
            <a:r>
              <a:rPr lang="en-US" sz="1400" b="1" dirty="0" smtClean="0">
                <a:solidFill>
                  <a:schemeClr val="bg1"/>
                </a:solidFill>
                <a:hlinkClick r:id="rId2"/>
              </a:rPr>
              <a:t>Temple University Bulletin</a:t>
            </a:r>
            <a:r>
              <a:rPr lang="en-US" sz="1400" b="1" dirty="0" smtClean="0">
                <a:solidFill>
                  <a:schemeClr val="bg1"/>
                </a:solidFill>
              </a:rPr>
              <a:t> for detailed comparisons of the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Civil and Environmental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6964680" y="5286693"/>
            <a:ext cx="1471557" cy="125202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Two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Civil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Environmental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professional practice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Construction Management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CE Research Activities: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810" y="3852091"/>
            <a:ext cx="1742804" cy="1161869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F:\comcast building day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417" y="987697"/>
            <a:ext cx="2275958" cy="1706880"/>
          </a:xfrm>
          <a:prstGeom prst="rect">
            <a:avLst/>
          </a:prstGeom>
          <a:noFill/>
          <a:ln w="38100">
            <a:solidFill>
              <a:srgbClr val="BE0F34"/>
            </a:solidFill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462" y="5379720"/>
            <a:ext cx="57977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Natural Resources Development and Protection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Stewardship of public lands and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Water and Environmental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Technology (WET) Center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Water quality and emerging contaminants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CEE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005944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Construction Management Competition (CMT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Design-Build Competition</a:t>
            </a:r>
            <a:br>
              <a:rPr lang="en-US" sz="1800" b="1" dirty="0" smtClean="0"/>
            </a:br>
            <a:r>
              <a:rPr lang="en-US" sz="1800" b="1" dirty="0" smtClean="0"/>
              <a:t>(CE/CMT/Arch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Heavy/Highway Competition (CE/CMT)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AWMA's Environmental Challenge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9204" b="30886"/>
          <a:stretch>
            <a:fillRect/>
          </a:stretch>
        </p:blipFill>
        <p:spPr bwMode="auto">
          <a:xfrm>
            <a:off x="798314" y="1101725"/>
            <a:ext cx="1857830" cy="7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2034019"/>
            <a:ext cx="1820662" cy="1365497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3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254" t="1007" r="2762" b="1575"/>
          <a:stretch>
            <a:fillRect/>
          </a:stretch>
        </p:blipFill>
        <p:spPr bwMode="auto">
          <a:xfrm>
            <a:off x="4130796" y="2075541"/>
            <a:ext cx="992734" cy="1364345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4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2816" y="1072694"/>
            <a:ext cx="1802094" cy="8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629" y="1073827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8462" y="2051047"/>
            <a:ext cx="1117594" cy="143238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 b="9672"/>
          <a:stretch>
            <a:fillRect/>
          </a:stretch>
        </p:blipFill>
        <p:spPr bwMode="auto">
          <a:xfrm>
            <a:off x="5764092" y="4397828"/>
            <a:ext cx="2508824" cy="1698171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886954"/>
            <a:ext cx="4720770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Three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Electrical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Computer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Bioelectrical Engineering (unofficial)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65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EE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81318"/>
            <a:ext cx="6070593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Imaging and Pattern Recognition Lab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Thermal facial imaging, terahertz signaling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Computer Fusion Laboratory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Mobile computing, multi-agent networks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40" y="711201"/>
            <a:ext cx="2892500" cy="2007735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3781109"/>
            <a:ext cx="1706880" cy="128016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743" y="5057181"/>
            <a:ext cx="2034494" cy="143660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</a:t>
            </a:r>
            <a:r>
              <a:rPr lang="en-US" b="1" dirty="0" smtClean="0">
                <a:solidFill>
                  <a:schemeClr val="accent2"/>
                </a:solidFill>
              </a:rPr>
              <a:t>ECE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209140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NASA Robotics and Ballooning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</a:t>
            </a:r>
            <a:r>
              <a:rPr lang="en-US" sz="1800" b="1" dirty="0" err="1" smtClean="0"/>
              <a:t>Xtreme</a:t>
            </a:r>
            <a:r>
              <a:rPr lang="en-US" sz="1800" b="1" dirty="0" smtClean="0"/>
              <a:t> 24-Hour </a:t>
            </a:r>
            <a:r>
              <a:rPr lang="en-US" sz="1800" b="1" dirty="0" smtClean="0"/>
              <a:t>Programming Challenge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Indoor Aerial Robotics Competition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Philadelphia Section Research Paper Competition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28" y="1320798"/>
            <a:ext cx="1280886" cy="15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88" y="1174297"/>
            <a:ext cx="1182912" cy="1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598" y="1344385"/>
            <a:ext cx="2008415" cy="20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325" y="5156967"/>
            <a:ext cx="1934755" cy="13641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864" y="4160520"/>
            <a:ext cx="1931481" cy="145161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0829" y="3033486"/>
            <a:ext cx="299357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Electronics Engineers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(IEEE)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1798" y="2982685"/>
            <a:ext cx="173808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Etta Kappa Nu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(HKN)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24242</TotalTime>
  <Words>699</Words>
  <Application>Microsoft Office PowerPoint</Application>
  <PresentationFormat>Letter Paper (8.5x11 in)</PresentationFormat>
  <Paragraphs>150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lecture_title</vt:lpstr>
      <vt:lpstr>lecture_default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2196</cp:revision>
  <dcterms:created xsi:type="dcterms:W3CDTF">2002-09-12T17:13:32Z</dcterms:created>
  <dcterms:modified xsi:type="dcterms:W3CDTF">2010-03-27T14:28:10Z</dcterms:modified>
</cp:coreProperties>
</file>