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2" r:id="rId2"/>
    <p:sldMasterId id="2147483657" r:id="rId3"/>
  </p:sldMasterIdLst>
  <p:notesMasterIdLst>
    <p:notesMasterId r:id="rId24"/>
  </p:notesMasterIdLst>
  <p:handoutMasterIdLst>
    <p:handoutMasterId r:id="rId25"/>
  </p:handoutMasterIdLst>
  <p:sldIdLst>
    <p:sldId id="259" r:id="rId4"/>
    <p:sldId id="282" r:id="rId5"/>
    <p:sldId id="258" r:id="rId6"/>
    <p:sldId id="283" r:id="rId7"/>
    <p:sldId id="284" r:id="rId8"/>
    <p:sldId id="285" r:id="rId9"/>
    <p:sldId id="286" r:id="rId10"/>
    <p:sldId id="287" r:id="rId11"/>
    <p:sldId id="288" r:id="rId12"/>
    <p:sldId id="289" r:id="rId13"/>
    <p:sldId id="290" r:id="rId14"/>
    <p:sldId id="291" r:id="rId15"/>
    <p:sldId id="295" r:id="rId16"/>
    <p:sldId id="296" r:id="rId17"/>
    <p:sldId id="292" r:id="rId18"/>
    <p:sldId id="293" r:id="rId19"/>
    <p:sldId id="297" r:id="rId20"/>
    <p:sldId id="277" r:id="rId21"/>
    <p:sldId id="278"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7384" autoAdjust="0"/>
  </p:normalViewPr>
  <p:slideViewPr>
    <p:cSldViewPr snapToGrid="0" snapToObjects="1" showGuides="1">
      <p:cViewPr>
        <p:scale>
          <a:sx n="90" d="100"/>
          <a:sy n="90" d="100"/>
        </p:scale>
        <p:origin x="-2394" y="-972"/>
      </p:cViewPr>
      <p:guideLst>
        <p:guide orient="horz" pos="4298"/>
        <p:guide pos="560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07/08/2013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07/08/2013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5A67CBD4-C074-5945-B4D9-C20F0CA68938}" type="slidenum">
              <a:rPr lang="en-US" smtClean="0"/>
              <a:pPr/>
              <a:t>9</a:t>
            </a:fld>
            <a:endParaRPr lang="en-US"/>
          </a:p>
        </p:txBody>
      </p:sp>
    </p:spTree>
    <p:extLst>
      <p:ext uri="{BB962C8B-B14F-4D97-AF65-F5344CB8AC3E}">
        <p14:creationId xmlns:p14="http://schemas.microsoft.com/office/powerpoint/2010/main" val="317476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60320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4559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4080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gi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baseline="0" dirty="0" smtClean="0">
                <a:solidFill>
                  <a:schemeClr val="tx2">
                    <a:lumMod val="50000"/>
                  </a:schemeClr>
                </a:solidFill>
              </a:rPr>
              <a:t>An Introduction to EEG </a:t>
            </a:r>
            <a:r>
              <a:rPr lang="en-US" sz="1000" b="1" dirty="0" smtClean="0">
                <a:solidFill>
                  <a:schemeClr val="tx2">
                    <a:lumMod val="50000"/>
                  </a:schemeClr>
                </a:solidFill>
              </a:rPr>
              <a:t>	July 8,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NJIT Department of Electrical and Computer Engineering	March 5,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87421255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http://www.isip.piconepress.com/drupal/projects" TargetMode="External"/><Relationship Id="rId1" Type="http://schemas.openxmlformats.org/officeDocument/2006/relationships/slideLayout" Target="../slideLayouts/slideLayout6.xml"/><Relationship Id="rId6" Type="http://schemas.openxmlformats.org/officeDocument/2006/relationships/hyperlink" Target="http://www.isip.piconepress.com/drupal/publications" TargetMode="External"/><Relationship Id="rId5" Type="http://schemas.openxmlformats.org/officeDocument/2006/relationships/image" Target="../media/image24.png"/><Relationship Id="rId4" Type="http://schemas.openxmlformats.org/officeDocument/2006/relationships/hyperlink" Target="http://www.isip.picone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5" descr="logo_ieee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463" y="140512"/>
            <a:ext cx="2664210" cy="61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89467" y="1635383"/>
            <a:ext cx="3120752" cy="984885"/>
          </a:xfrm>
          <a:prstGeom prst="rect">
            <a:avLst/>
          </a:prstGeom>
          <a:noFill/>
        </p:spPr>
        <p:txBody>
          <a:bodyPr wrap="square" lIns="0" tIns="0" rIns="0" bIns="0" rtlCol="0">
            <a:spAutoFit/>
          </a:bodyPr>
          <a:lstStyle/>
          <a:p>
            <a:pPr algn="ctr"/>
            <a:r>
              <a:rPr lang="en-US" sz="3200" b="1" dirty="0" smtClean="0">
                <a:latin typeface="Arial"/>
                <a:cs typeface="Arial"/>
              </a:rPr>
              <a:t>An Introduction to EEG</a:t>
            </a:r>
            <a:endParaRPr lang="en-US" sz="3200" b="1" dirty="0">
              <a:latin typeface="Arial"/>
              <a:cs typeface="Arial"/>
            </a:endParaRPr>
          </a:p>
        </p:txBody>
      </p:sp>
      <p:sp>
        <p:nvSpPr>
          <p:cNvPr id="4" name="Rectangle 16"/>
          <p:cNvSpPr txBox="1">
            <a:spLocks noChangeArrowheads="1"/>
          </p:cNvSpPr>
          <p:nvPr/>
        </p:nvSpPr>
        <p:spPr>
          <a:xfrm>
            <a:off x="185856" y="5211587"/>
            <a:ext cx="5470525" cy="14342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200"/>
              </a:spcAft>
              <a:buNone/>
            </a:pPr>
            <a:r>
              <a:rPr lang="en-US" sz="1800" b="1" dirty="0" err="1" smtClean="0">
                <a:latin typeface="Arial"/>
                <a:cs typeface="Arial"/>
              </a:rPr>
              <a:t>Masih</a:t>
            </a:r>
            <a:r>
              <a:rPr lang="en-US" sz="1800" b="1" dirty="0" smtClean="0">
                <a:latin typeface="Arial"/>
                <a:cs typeface="Arial"/>
              </a:rPr>
              <a:t> </a:t>
            </a:r>
            <a:r>
              <a:rPr lang="en-US" sz="1800" b="1" dirty="0" err="1" smtClean="0">
                <a:latin typeface="Arial"/>
                <a:cs typeface="Arial"/>
              </a:rPr>
              <a:t>Tabrizi</a:t>
            </a:r>
            <a:r>
              <a:rPr lang="en-US" sz="1800" b="1" dirty="0" smtClean="0">
                <a:latin typeface="Arial"/>
                <a:cs typeface="Arial"/>
              </a:rPr>
              <a:t>, Joseph </a:t>
            </a:r>
            <a:r>
              <a:rPr lang="en-US" sz="1800" b="1" dirty="0" err="1" smtClean="0">
                <a:latin typeface="Arial"/>
                <a:cs typeface="Arial"/>
              </a:rPr>
              <a:t>Picone</a:t>
            </a:r>
            <a:r>
              <a:rPr lang="en-US" sz="1800" b="1" dirty="0" smtClean="0">
                <a:latin typeface="Arial"/>
                <a:cs typeface="Arial"/>
              </a:rPr>
              <a:t> </a:t>
            </a:r>
            <a:endParaRPr lang="en-US" sz="1800" b="1" dirty="0" smtClean="0">
              <a:solidFill>
                <a:srgbClr val="FF0000"/>
              </a:solidFill>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11" name="Picture 10" descr="eeg1.JPG"/>
          <p:cNvPicPr>
            <a:picLocks noChangeAspect="1"/>
          </p:cNvPicPr>
          <p:nvPr/>
        </p:nvPicPr>
        <p:blipFill>
          <a:blip r:embed="rId4"/>
          <a:stretch>
            <a:fillRect/>
          </a:stretch>
        </p:blipFill>
        <p:spPr>
          <a:xfrm>
            <a:off x="664507" y="753451"/>
            <a:ext cx="4960873" cy="3614154"/>
          </a:xfrm>
          <a:prstGeom prst="rect">
            <a:avLst/>
          </a:prstGeom>
        </p:spPr>
      </p:pic>
    </p:spTree>
    <p:extLst>
      <p:ext uri="{BB962C8B-B14F-4D97-AF65-F5344CB8AC3E}">
        <p14:creationId xmlns:p14="http://schemas.microsoft.com/office/powerpoint/2010/main" val="318273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Abnormal EEG</a:t>
            </a:r>
            <a:endParaRPr lang="en-US" dirty="0"/>
          </a:p>
        </p:txBody>
      </p:sp>
      <p:sp>
        <p:nvSpPr>
          <p:cNvPr id="3" name="TextBox 2"/>
          <p:cNvSpPr txBox="1"/>
          <p:nvPr/>
        </p:nvSpPr>
        <p:spPr>
          <a:xfrm>
            <a:off x="213112" y="692398"/>
            <a:ext cx="8723730" cy="2046714"/>
          </a:xfrm>
          <a:prstGeom prst="rect">
            <a:avLst/>
          </a:prstGeom>
          <a:noFill/>
        </p:spPr>
        <p:txBody>
          <a:bodyPr wrap="square" lIns="0" tIns="0" rIns="0" bIns="0" rtlCol="0">
            <a:spAutoFit/>
          </a:bodyPr>
          <a:lstStyle/>
          <a:p>
            <a:pPr marL="285750" indent="-285750" algn="just">
              <a:spcAft>
                <a:spcPts val="600"/>
              </a:spcAft>
              <a:buFont typeface="Arial" pitchFamily="34" charset="0"/>
              <a:buChar char="•"/>
            </a:pPr>
            <a:r>
              <a:rPr lang="en-US" b="1" dirty="0" smtClean="0">
                <a:latin typeface="Arial"/>
                <a:cs typeface="Arial"/>
              </a:rPr>
              <a:t>Slowing (less than 8 Hz, higher amplitude)</a:t>
            </a:r>
          </a:p>
          <a:p>
            <a:pPr marL="285750" indent="-285750" algn="just">
              <a:spcAft>
                <a:spcPts val="600"/>
              </a:spcAft>
              <a:buFont typeface="Arial" pitchFamily="34" charset="0"/>
              <a:buChar char="•"/>
            </a:pPr>
            <a:endParaRPr lang="en-US" b="1" dirty="0" smtClean="0">
              <a:latin typeface="Arial"/>
              <a:cs typeface="Arial"/>
            </a:endParaRPr>
          </a:p>
          <a:p>
            <a:pPr marL="285750" indent="-285750" algn="just">
              <a:spcAft>
                <a:spcPts val="600"/>
              </a:spcAft>
              <a:buFont typeface="Arial" pitchFamily="34" charset="0"/>
              <a:buChar char="•"/>
            </a:pPr>
            <a:r>
              <a:rPr lang="en-US" b="1" dirty="0" smtClean="0">
                <a:latin typeface="Arial"/>
                <a:cs typeface="Arial"/>
              </a:rPr>
              <a:t>Diffused (or generalized) </a:t>
            </a:r>
          </a:p>
          <a:p>
            <a:pPr marL="285750" indent="-285750" algn="just">
              <a:spcAft>
                <a:spcPts val="600"/>
              </a:spcAft>
              <a:buFont typeface="Arial" pitchFamily="34" charset="0"/>
              <a:buChar char="•"/>
            </a:pPr>
            <a:endParaRPr lang="en-US" b="1" dirty="0" smtClean="0">
              <a:latin typeface="Arial"/>
              <a:cs typeface="Arial"/>
            </a:endParaRPr>
          </a:p>
          <a:p>
            <a:pPr marL="285750" indent="-285750" algn="just">
              <a:spcAft>
                <a:spcPts val="600"/>
              </a:spcAft>
              <a:buFont typeface="Arial" pitchFamily="34" charset="0"/>
              <a:buChar char="•"/>
            </a:pPr>
            <a:r>
              <a:rPr lang="en-US" b="1" dirty="0" smtClean="0">
                <a:latin typeface="Arial"/>
                <a:cs typeface="Arial"/>
              </a:rPr>
              <a:t>Focal abnormalities </a:t>
            </a:r>
          </a:p>
          <a:p>
            <a:pPr marL="285750" indent="-285750" algn="just">
              <a:spcAft>
                <a:spcPts val="600"/>
              </a:spcAft>
              <a:buFont typeface="Arial" pitchFamily="34" charset="0"/>
              <a:buChar char="•"/>
            </a:pPr>
            <a:endParaRPr lang="en-US" b="1" dirty="0" smtClean="0">
              <a:latin typeface="Arial"/>
              <a:cs typeface="Arial"/>
            </a:endParaRPr>
          </a:p>
        </p:txBody>
      </p:sp>
      <p:pic>
        <p:nvPicPr>
          <p:cNvPr id="12" name="Picture 11" descr="eeg1.JPG"/>
          <p:cNvPicPr>
            <a:picLocks noChangeAspect="1"/>
          </p:cNvPicPr>
          <p:nvPr/>
        </p:nvPicPr>
        <p:blipFill>
          <a:blip r:embed="rId3"/>
          <a:stretch>
            <a:fillRect/>
          </a:stretch>
        </p:blipFill>
        <p:spPr>
          <a:xfrm>
            <a:off x="407248" y="2739113"/>
            <a:ext cx="5030528" cy="3664900"/>
          </a:xfrm>
          <a:prstGeom prst="rect">
            <a:avLst/>
          </a:prstGeom>
        </p:spPr>
      </p:pic>
      <p:sp>
        <p:nvSpPr>
          <p:cNvPr id="13" name="TextBox 12"/>
          <p:cNvSpPr txBox="1"/>
          <p:nvPr/>
        </p:nvSpPr>
        <p:spPr>
          <a:xfrm>
            <a:off x="5943600" y="3015734"/>
            <a:ext cx="2766591" cy="923330"/>
          </a:xfrm>
          <a:prstGeom prst="rect">
            <a:avLst/>
          </a:prstGeom>
          <a:noFill/>
        </p:spPr>
        <p:txBody>
          <a:bodyPr wrap="none" rtlCol="0">
            <a:spAutoFit/>
          </a:bodyPr>
          <a:lstStyle/>
          <a:p>
            <a:r>
              <a:rPr lang="en-US" dirty="0" smtClean="0"/>
              <a:t>Intermittent or continuous</a:t>
            </a:r>
          </a:p>
          <a:p>
            <a:endParaRPr lang="en-US" dirty="0" smtClean="0"/>
          </a:p>
          <a:p>
            <a:r>
              <a:rPr lang="en-US" dirty="0" smtClean="0"/>
              <a:t>Focal: Temporal, Frontal … </a:t>
            </a:r>
            <a:endParaRPr lang="en-US" dirty="0"/>
          </a:p>
        </p:txBody>
      </p:sp>
    </p:spTree>
    <p:extLst>
      <p:ext uri="{BB962C8B-B14F-4D97-AF65-F5344CB8AC3E}">
        <p14:creationId xmlns:p14="http://schemas.microsoft.com/office/powerpoint/2010/main" val="3248763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Abnormal EEG</a:t>
            </a:r>
            <a:endParaRPr lang="en-US" dirty="0"/>
          </a:p>
        </p:txBody>
      </p:sp>
      <p:sp>
        <p:nvSpPr>
          <p:cNvPr id="5" name="TextBox 4"/>
          <p:cNvSpPr txBox="1"/>
          <p:nvPr/>
        </p:nvSpPr>
        <p:spPr>
          <a:xfrm>
            <a:off x="150813" y="732793"/>
            <a:ext cx="3841750" cy="276999"/>
          </a:xfrm>
          <a:prstGeom prst="rect">
            <a:avLst/>
          </a:prstGeom>
          <a:noFill/>
        </p:spPr>
        <p:txBody>
          <a:bodyPr wrap="square" lIns="0" tIns="0" rIns="0" bIns="0" rtlCol="0">
            <a:spAutoFit/>
          </a:bodyPr>
          <a:lstStyle/>
          <a:p>
            <a:pPr marL="222250" indent="-222250">
              <a:buFont typeface="Arial"/>
              <a:buChar char="•"/>
            </a:pPr>
            <a:endParaRPr lang="en-US" b="1" dirty="0">
              <a:latin typeface="Arial"/>
              <a:cs typeface="Arial"/>
            </a:endParaRPr>
          </a:p>
        </p:txBody>
      </p:sp>
      <p:sp>
        <p:nvSpPr>
          <p:cNvPr id="9" name="TextBox 8"/>
          <p:cNvSpPr txBox="1"/>
          <p:nvPr/>
        </p:nvSpPr>
        <p:spPr>
          <a:xfrm>
            <a:off x="150814" y="732793"/>
            <a:ext cx="8756650" cy="646331"/>
          </a:xfrm>
          <a:prstGeom prst="rect">
            <a:avLst/>
          </a:prstGeom>
          <a:noFill/>
        </p:spPr>
        <p:txBody>
          <a:bodyPr wrap="square" lIns="0" tIns="0" rIns="0" bIns="0" rtlCol="0">
            <a:spAutoFit/>
          </a:bodyPr>
          <a:lstStyle/>
          <a:p>
            <a:pPr marL="222250" indent="-222250" algn="ctr"/>
            <a:r>
              <a:rPr lang="en-US" sz="2400" b="1" dirty="0" smtClean="0"/>
              <a:t>Epileptiform Abnormalities </a:t>
            </a:r>
            <a:endParaRPr lang="en-US" sz="2400" dirty="0" smtClean="0"/>
          </a:p>
          <a:p>
            <a:pPr marL="222250" indent="-222250"/>
            <a:endParaRPr lang="en-US" b="1" dirty="0">
              <a:latin typeface="Arial"/>
              <a:cs typeface="Arial"/>
            </a:endParaRPr>
          </a:p>
        </p:txBody>
      </p:sp>
      <p:sp>
        <p:nvSpPr>
          <p:cNvPr id="10" name="TextBox 9"/>
          <p:cNvSpPr txBox="1"/>
          <p:nvPr/>
        </p:nvSpPr>
        <p:spPr>
          <a:xfrm>
            <a:off x="150814" y="1605516"/>
            <a:ext cx="8756649" cy="1138773"/>
          </a:xfrm>
          <a:prstGeom prst="rect">
            <a:avLst/>
          </a:prstGeom>
          <a:noFill/>
        </p:spPr>
        <p:txBody>
          <a:bodyPr wrap="square" lIns="0" tIns="0" rIns="0" bIns="0" rtlCol="0">
            <a:spAutoFit/>
          </a:bodyPr>
          <a:lstStyle/>
          <a:p>
            <a:pPr marL="222250" indent="-222250">
              <a:spcAft>
                <a:spcPts val="1200"/>
              </a:spcAft>
            </a:pPr>
            <a:r>
              <a:rPr lang="en-US" dirty="0" smtClean="0"/>
              <a:t>Interictal epileptiform discharges (IED): Waveforms that shows epilepsy</a:t>
            </a:r>
            <a:endParaRPr lang="en-US" b="1" dirty="0" smtClean="0">
              <a:latin typeface="Arial"/>
              <a:cs typeface="Arial"/>
            </a:endParaRPr>
          </a:p>
          <a:p>
            <a:pPr marL="222250" indent="-222250">
              <a:spcAft>
                <a:spcPts val="1200"/>
              </a:spcAft>
            </a:pPr>
            <a:r>
              <a:rPr lang="en-US" dirty="0" smtClean="0"/>
              <a:t> 	Frontal, anterior temporal, and midline IEDs have the highest correlation with seizures.</a:t>
            </a:r>
          </a:p>
          <a:p>
            <a:pPr marL="222250" indent="-222250">
              <a:spcAft>
                <a:spcPts val="1200"/>
              </a:spcAft>
            </a:pPr>
            <a:r>
              <a:rPr lang="en-US" dirty="0" smtClean="0"/>
              <a:t> 	Commonly identified IEDs are spikes and sharp waves</a:t>
            </a:r>
            <a:endParaRPr lang="en-US" b="1" dirty="0">
              <a:latin typeface="Arial"/>
              <a:cs typeface="Arial"/>
            </a:endParaRPr>
          </a:p>
        </p:txBody>
      </p:sp>
      <p:pic>
        <p:nvPicPr>
          <p:cNvPr id="11" name="Picture 10" descr="Spike.JPG"/>
          <p:cNvPicPr>
            <a:picLocks noChangeAspect="1"/>
          </p:cNvPicPr>
          <p:nvPr/>
        </p:nvPicPr>
        <p:blipFill>
          <a:blip r:embed="rId2"/>
          <a:stretch>
            <a:fillRect/>
          </a:stretch>
        </p:blipFill>
        <p:spPr>
          <a:xfrm>
            <a:off x="1307805" y="2934586"/>
            <a:ext cx="6368901" cy="3581492"/>
          </a:xfrm>
          <a:prstGeom prst="rect">
            <a:avLst/>
          </a:prstGeom>
        </p:spPr>
      </p:pic>
    </p:spTree>
    <p:extLst>
      <p:ext uri="{BB962C8B-B14F-4D97-AF65-F5344CB8AC3E}">
        <p14:creationId xmlns:p14="http://schemas.microsoft.com/office/powerpoint/2010/main" val="18140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Abnormal EEG</a:t>
            </a:r>
            <a:endParaRPr lang="en-US" dirty="0"/>
          </a:p>
        </p:txBody>
      </p:sp>
      <p:sp>
        <p:nvSpPr>
          <p:cNvPr id="6" name="TextBox 5"/>
          <p:cNvSpPr txBox="1"/>
          <p:nvPr/>
        </p:nvSpPr>
        <p:spPr>
          <a:xfrm>
            <a:off x="150813" y="1192457"/>
            <a:ext cx="8514722" cy="1569660"/>
          </a:xfrm>
          <a:prstGeom prst="rect">
            <a:avLst/>
          </a:prstGeom>
          <a:noFill/>
        </p:spPr>
        <p:txBody>
          <a:bodyPr wrap="square" lIns="0" tIns="0" rIns="0" bIns="0" rtlCol="0">
            <a:spAutoFit/>
          </a:bodyPr>
          <a:lstStyle/>
          <a:p>
            <a:pPr marL="222250" indent="-222250">
              <a:spcAft>
                <a:spcPts val="1200"/>
              </a:spcAft>
            </a:pPr>
            <a:r>
              <a:rPr lang="en-US" dirty="0" smtClean="0"/>
              <a:t>	Sharp waves: 70 to 200 m sec</a:t>
            </a:r>
          </a:p>
          <a:p>
            <a:pPr marL="222250" indent="-222250">
              <a:spcAft>
                <a:spcPts val="1200"/>
              </a:spcAft>
            </a:pPr>
            <a:r>
              <a:rPr lang="en-US" dirty="0" smtClean="0"/>
              <a:t>	Spikes: very frequently negative polarity and 20 to 70 m sec.</a:t>
            </a:r>
          </a:p>
          <a:p>
            <a:pPr marL="222250" indent="-222250">
              <a:spcAft>
                <a:spcPts val="1200"/>
              </a:spcAft>
            </a:pPr>
            <a:r>
              <a:rPr lang="en-US" dirty="0" smtClean="0"/>
              <a:t>	Combinations of IEDs often occur in the same patient at different times. </a:t>
            </a:r>
          </a:p>
          <a:p>
            <a:pPr marL="222250" indent="-222250">
              <a:spcAft>
                <a:spcPts val="1200"/>
              </a:spcAft>
              <a:buFont typeface="Arial"/>
              <a:buChar char="•"/>
            </a:pPr>
            <a:endParaRPr lang="en-US" b="1" dirty="0">
              <a:latin typeface="Arial"/>
              <a:cs typeface="Arial"/>
            </a:endParaRPr>
          </a:p>
        </p:txBody>
      </p:sp>
      <p:pic>
        <p:nvPicPr>
          <p:cNvPr id="8" name="Picture 7" descr="TLE.JPG"/>
          <p:cNvPicPr>
            <a:picLocks noChangeAspect="1"/>
          </p:cNvPicPr>
          <p:nvPr/>
        </p:nvPicPr>
        <p:blipFill>
          <a:blip r:embed="rId2"/>
          <a:stretch>
            <a:fillRect/>
          </a:stretch>
        </p:blipFill>
        <p:spPr>
          <a:xfrm>
            <a:off x="649028" y="2524567"/>
            <a:ext cx="6793763" cy="4076258"/>
          </a:xfrm>
          <a:prstGeom prst="rect">
            <a:avLst/>
          </a:prstGeom>
        </p:spPr>
      </p:pic>
    </p:spTree>
    <p:extLst>
      <p:ext uri="{BB962C8B-B14F-4D97-AF65-F5344CB8AC3E}">
        <p14:creationId xmlns:p14="http://schemas.microsoft.com/office/powerpoint/2010/main" val="18140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465674" cy="461665"/>
          </a:xfrm>
          <a:prstGeom prst="rect">
            <a:avLst/>
          </a:prstGeom>
          <a:noFill/>
        </p:spPr>
        <p:txBody>
          <a:bodyPr wrap="square" rtlCol="0">
            <a:spAutoFit/>
          </a:bodyPr>
          <a:lstStyle/>
          <a:p>
            <a:r>
              <a:rPr lang="en-US" sz="2400" b="1" dirty="0" smtClean="0">
                <a:latin typeface="Arial" pitchFamily="34" charset="0"/>
                <a:cs typeface="Arial" pitchFamily="34" charset="0"/>
              </a:rPr>
              <a:t>Activation procedures</a:t>
            </a:r>
            <a:endParaRPr lang="en-US" sz="2400" dirty="0">
              <a:latin typeface="Arial" pitchFamily="34" charset="0"/>
              <a:cs typeface="Arial" pitchFamily="34" charset="0"/>
            </a:endParaRPr>
          </a:p>
        </p:txBody>
      </p:sp>
      <p:sp>
        <p:nvSpPr>
          <p:cNvPr id="3" name="TextBox 2"/>
          <p:cNvSpPr txBox="1"/>
          <p:nvPr/>
        </p:nvSpPr>
        <p:spPr>
          <a:xfrm>
            <a:off x="467833" y="1371600"/>
            <a:ext cx="8619924" cy="923330"/>
          </a:xfrm>
          <a:prstGeom prst="rect">
            <a:avLst/>
          </a:prstGeom>
          <a:noFill/>
        </p:spPr>
        <p:txBody>
          <a:bodyPr wrap="square" rtlCol="0">
            <a:spAutoFit/>
          </a:bodyPr>
          <a:lstStyle/>
          <a:p>
            <a:r>
              <a:rPr lang="en-US" b="1" dirty="0" smtClean="0"/>
              <a:t>Hyperventilation</a:t>
            </a:r>
          </a:p>
          <a:p>
            <a:r>
              <a:rPr lang="en-US" dirty="0" smtClean="0"/>
              <a:t>Perform for 3 to 5 minutes to create cerebral vasoconstriction </a:t>
            </a:r>
            <a:endParaRPr lang="en-US" b="1" dirty="0" smtClean="0"/>
          </a:p>
          <a:p>
            <a:r>
              <a:rPr lang="en-US" dirty="0" smtClean="0"/>
              <a:t>Normally produces theta and delta in frontal, high amplitude, and effects within 1 minute.</a:t>
            </a:r>
            <a:endParaRPr lang="en-US" b="1" dirty="0" smtClean="0"/>
          </a:p>
        </p:txBody>
      </p:sp>
      <p:sp>
        <p:nvSpPr>
          <p:cNvPr id="4" name="TextBox 3"/>
          <p:cNvSpPr txBox="1"/>
          <p:nvPr/>
        </p:nvSpPr>
        <p:spPr>
          <a:xfrm>
            <a:off x="0" y="832147"/>
            <a:ext cx="8761228" cy="369332"/>
          </a:xfrm>
          <a:prstGeom prst="rect">
            <a:avLst/>
          </a:prstGeom>
          <a:noFill/>
        </p:spPr>
        <p:txBody>
          <a:bodyPr wrap="square" rtlCol="0">
            <a:spAutoFit/>
          </a:bodyPr>
          <a:lstStyle/>
          <a:p>
            <a:pPr algn="ctr"/>
            <a:r>
              <a:rPr lang="en-US" b="1" dirty="0" smtClean="0"/>
              <a:t>Activation procedures: </a:t>
            </a:r>
            <a:r>
              <a:rPr lang="en-US" dirty="0" smtClean="0"/>
              <a:t>They let us to trigger (induce) abnormalities mostly seizures.</a:t>
            </a:r>
            <a:endParaRPr lang="en-US" dirty="0"/>
          </a:p>
        </p:txBody>
      </p:sp>
      <p:pic>
        <p:nvPicPr>
          <p:cNvPr id="5" name="Picture 4" descr="Hyperventilation.JPG"/>
          <p:cNvPicPr>
            <a:picLocks noChangeAspect="1"/>
          </p:cNvPicPr>
          <p:nvPr/>
        </p:nvPicPr>
        <p:blipFill>
          <a:blip r:embed="rId2"/>
          <a:stretch>
            <a:fillRect/>
          </a:stretch>
        </p:blipFill>
        <p:spPr>
          <a:xfrm>
            <a:off x="1084521" y="2880344"/>
            <a:ext cx="6889897" cy="36944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3609145" cy="461665"/>
          </a:xfrm>
          <a:prstGeom prst="rect">
            <a:avLst/>
          </a:prstGeom>
          <a:noFill/>
        </p:spPr>
        <p:txBody>
          <a:bodyPr wrap="square" rtlCol="0">
            <a:spAutoFit/>
          </a:bodyPr>
          <a:lstStyle/>
          <a:p>
            <a:r>
              <a:rPr lang="en-US" sz="2400" b="1" dirty="0" smtClean="0">
                <a:latin typeface="Arial" pitchFamily="34" charset="0"/>
                <a:cs typeface="Arial" pitchFamily="34" charset="0"/>
              </a:rPr>
              <a:t>Activation procedures</a:t>
            </a:r>
            <a:endParaRPr lang="en-US" sz="2400" dirty="0">
              <a:latin typeface="Arial" pitchFamily="34" charset="0"/>
              <a:cs typeface="Arial" pitchFamily="34" charset="0"/>
            </a:endParaRPr>
          </a:p>
        </p:txBody>
      </p:sp>
      <p:sp>
        <p:nvSpPr>
          <p:cNvPr id="4" name="TextBox 3"/>
          <p:cNvSpPr txBox="1"/>
          <p:nvPr/>
        </p:nvSpPr>
        <p:spPr>
          <a:xfrm>
            <a:off x="404036" y="1073888"/>
            <a:ext cx="6166885" cy="1754326"/>
          </a:xfrm>
          <a:prstGeom prst="rect">
            <a:avLst/>
          </a:prstGeom>
          <a:noFill/>
        </p:spPr>
        <p:txBody>
          <a:bodyPr wrap="square" rtlCol="0">
            <a:spAutoFit/>
          </a:bodyPr>
          <a:lstStyle/>
          <a:p>
            <a:r>
              <a:rPr lang="en-US" b="1" dirty="0" smtClean="0"/>
              <a:t>Intermittent </a:t>
            </a:r>
            <a:r>
              <a:rPr lang="en-US" b="1" dirty="0" err="1" smtClean="0"/>
              <a:t>photic</a:t>
            </a:r>
            <a:r>
              <a:rPr lang="en-US" b="1" dirty="0" smtClean="0"/>
              <a:t> stimulation </a:t>
            </a:r>
          </a:p>
          <a:p>
            <a:endParaRPr lang="en-US" b="1" dirty="0" smtClean="0"/>
          </a:p>
          <a:p>
            <a:r>
              <a:rPr lang="en-US" dirty="0" smtClean="0"/>
              <a:t>	Greatest in the occipital location</a:t>
            </a:r>
          </a:p>
          <a:p>
            <a:endParaRPr lang="en-US" b="1" dirty="0" smtClean="0"/>
          </a:p>
          <a:p>
            <a:r>
              <a:rPr lang="en-US" b="1" dirty="0" smtClean="0"/>
              <a:t>	</a:t>
            </a:r>
            <a:r>
              <a:rPr lang="en-US" dirty="0" smtClean="0"/>
              <a:t>Alpha rhythm in occipital regions, when the eyes are closed</a:t>
            </a:r>
            <a:endParaRPr lang="en-US" b="1" dirty="0" smtClean="0"/>
          </a:p>
          <a:p>
            <a:endParaRPr lang="en-US" dirty="0"/>
          </a:p>
        </p:txBody>
      </p:sp>
      <p:pic>
        <p:nvPicPr>
          <p:cNvPr id="5" name="Picture 4" descr="photic.JPG"/>
          <p:cNvPicPr>
            <a:picLocks noChangeAspect="1"/>
          </p:cNvPicPr>
          <p:nvPr/>
        </p:nvPicPr>
        <p:blipFill>
          <a:blip r:embed="rId2"/>
          <a:stretch>
            <a:fillRect/>
          </a:stretch>
        </p:blipFill>
        <p:spPr>
          <a:xfrm>
            <a:off x="1087311" y="2761195"/>
            <a:ext cx="6659117" cy="386776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PRES</a:t>
            </a:r>
            <a:endParaRPr lang="en-US" dirty="0"/>
          </a:p>
        </p:txBody>
      </p:sp>
      <p:sp>
        <p:nvSpPr>
          <p:cNvPr id="11" name="TextBox 10"/>
          <p:cNvSpPr txBox="1"/>
          <p:nvPr/>
        </p:nvSpPr>
        <p:spPr>
          <a:xfrm>
            <a:off x="542260" y="829342"/>
            <a:ext cx="7268400" cy="3139321"/>
          </a:xfrm>
          <a:prstGeom prst="rect">
            <a:avLst/>
          </a:prstGeom>
          <a:noFill/>
        </p:spPr>
        <p:txBody>
          <a:bodyPr wrap="square" rtlCol="0">
            <a:spAutoFit/>
          </a:bodyPr>
          <a:lstStyle/>
          <a:p>
            <a:r>
              <a:rPr lang="en-US" b="1" dirty="0" smtClean="0"/>
              <a:t>Posterior reversible encephalopathy syndrome (PRES) </a:t>
            </a:r>
          </a:p>
          <a:p>
            <a:r>
              <a:rPr lang="en-US" b="1" dirty="0" smtClean="0"/>
              <a:t>Also known as reversible posterior leukoencephalopathy syndrome (RPLS)</a:t>
            </a:r>
          </a:p>
          <a:p>
            <a:endParaRPr lang="en-US" b="1" dirty="0" smtClean="0"/>
          </a:p>
          <a:p>
            <a:pPr>
              <a:buFont typeface="Arial" pitchFamily="34" charset="0"/>
              <a:buChar char="•"/>
            </a:pPr>
            <a:r>
              <a:rPr lang="en-US" dirty="0" smtClean="0"/>
              <a:t> Characterized by headache, visual disturbances, seizures, and radiological findings of edema (swelling)</a:t>
            </a:r>
            <a:r>
              <a:rPr lang="en-US" b="1" dirty="0" smtClean="0"/>
              <a:t> .</a:t>
            </a:r>
          </a:p>
          <a:p>
            <a:pPr>
              <a:buFont typeface="Arial" pitchFamily="34" charset="0"/>
              <a:buChar char="•"/>
            </a:pPr>
            <a:endParaRPr lang="en-US" b="1" dirty="0" smtClean="0"/>
          </a:p>
          <a:p>
            <a:pPr>
              <a:buFont typeface="Arial" pitchFamily="34" charset="0"/>
              <a:buChar char="•"/>
            </a:pPr>
            <a:r>
              <a:rPr lang="en-US" dirty="0" smtClean="0"/>
              <a:t> Diffuse theta slowing is the most frequent finding on EEG recordings.</a:t>
            </a:r>
          </a:p>
          <a:p>
            <a:pPr>
              <a:buFont typeface="Arial" pitchFamily="34" charset="0"/>
              <a:buChar char="•"/>
            </a:pPr>
            <a:endParaRPr lang="en-US" b="1" dirty="0" smtClean="0"/>
          </a:p>
          <a:p>
            <a:pPr>
              <a:buFont typeface="Arial" pitchFamily="34" charset="0"/>
              <a:buChar char="•"/>
            </a:pPr>
            <a:endParaRPr lang="en-US" b="1" dirty="0" smtClean="0"/>
          </a:p>
          <a:p>
            <a:endParaRPr lang="en-US" b="1" dirty="0" smtClean="0"/>
          </a:p>
          <a:p>
            <a:endParaRPr lang="en-US" b="1" dirty="0" smtClean="0"/>
          </a:p>
        </p:txBody>
      </p:sp>
      <p:pic>
        <p:nvPicPr>
          <p:cNvPr id="12" name="Picture 11" descr="PRES1.JPG"/>
          <p:cNvPicPr>
            <a:picLocks noChangeAspect="1"/>
          </p:cNvPicPr>
          <p:nvPr/>
        </p:nvPicPr>
        <p:blipFill>
          <a:blip r:embed="rId2"/>
          <a:stretch>
            <a:fillRect/>
          </a:stretch>
        </p:blipFill>
        <p:spPr>
          <a:xfrm>
            <a:off x="1733107" y="3043402"/>
            <a:ext cx="5172075" cy="3533775"/>
          </a:xfrm>
          <a:prstGeom prst="rect">
            <a:avLst/>
          </a:prstGeom>
        </p:spPr>
      </p:pic>
    </p:spTree>
    <p:extLst>
      <p:ext uri="{BB962C8B-B14F-4D97-AF65-F5344CB8AC3E}">
        <p14:creationId xmlns:p14="http://schemas.microsoft.com/office/powerpoint/2010/main" val="1814039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PRES</a:t>
            </a:r>
            <a:endParaRPr lang="en-US" dirty="0"/>
          </a:p>
        </p:txBody>
      </p:sp>
      <p:sp>
        <p:nvSpPr>
          <p:cNvPr id="9" name="TextBox 8"/>
          <p:cNvSpPr txBox="1"/>
          <p:nvPr/>
        </p:nvSpPr>
        <p:spPr>
          <a:xfrm>
            <a:off x="542261" y="1775637"/>
            <a:ext cx="6034152" cy="1200329"/>
          </a:xfrm>
          <a:prstGeom prst="rect">
            <a:avLst/>
          </a:prstGeom>
          <a:noFill/>
        </p:spPr>
        <p:txBody>
          <a:bodyPr wrap="none" rtlCol="0">
            <a:spAutoFit/>
          </a:bodyPr>
          <a:lstStyle/>
          <a:p>
            <a:pPr>
              <a:buFont typeface="Arial" pitchFamily="34" charset="0"/>
              <a:buChar char="•"/>
            </a:pPr>
            <a:r>
              <a:rPr lang="en-US" dirty="0" smtClean="0"/>
              <a:t> They may also have delta slowing and rhythmic delta activity.</a:t>
            </a:r>
          </a:p>
          <a:p>
            <a:pPr>
              <a:buFont typeface="Arial" pitchFamily="34" charset="0"/>
              <a:buChar char="•"/>
            </a:pPr>
            <a:endParaRPr lang="en-US" b="1" dirty="0" smtClean="0"/>
          </a:p>
          <a:p>
            <a:pPr>
              <a:buFont typeface="Arial" pitchFamily="34" charset="0"/>
              <a:buChar char="•"/>
            </a:pPr>
            <a:r>
              <a:rPr lang="en-US" dirty="0" smtClean="0"/>
              <a:t> Epileptic activity of occipital sharp-slow wave but no spikes.</a:t>
            </a:r>
          </a:p>
          <a:p>
            <a:endParaRPr lang="en-US" dirty="0"/>
          </a:p>
        </p:txBody>
      </p:sp>
      <p:sp>
        <p:nvSpPr>
          <p:cNvPr id="12" name="TextBox 11"/>
          <p:cNvSpPr txBox="1"/>
          <p:nvPr/>
        </p:nvSpPr>
        <p:spPr>
          <a:xfrm>
            <a:off x="542261" y="852307"/>
            <a:ext cx="7241149" cy="923330"/>
          </a:xfrm>
          <a:prstGeom prst="rect">
            <a:avLst/>
          </a:prstGeom>
          <a:noFill/>
        </p:spPr>
        <p:txBody>
          <a:bodyPr wrap="square" rtlCol="0">
            <a:spAutoFit/>
          </a:bodyPr>
          <a:lstStyle/>
          <a:p>
            <a:r>
              <a:rPr lang="en-US" b="1" dirty="0" smtClean="0"/>
              <a:t>Posterior reversible encephalopathy syndrome (PRES) </a:t>
            </a:r>
          </a:p>
          <a:p>
            <a:r>
              <a:rPr lang="en-US" b="1" dirty="0" smtClean="0"/>
              <a:t>Also known as reversible posterior leukoencephalopathy syndrome (RPLS)</a:t>
            </a:r>
          </a:p>
          <a:p>
            <a:endParaRPr lang="en-US" dirty="0"/>
          </a:p>
        </p:txBody>
      </p:sp>
      <p:pic>
        <p:nvPicPr>
          <p:cNvPr id="14" name="Picture 13" descr="PRES2.JPG"/>
          <p:cNvPicPr>
            <a:picLocks noChangeAspect="1"/>
          </p:cNvPicPr>
          <p:nvPr/>
        </p:nvPicPr>
        <p:blipFill>
          <a:blip r:embed="rId2"/>
          <a:stretch>
            <a:fillRect/>
          </a:stretch>
        </p:blipFill>
        <p:spPr>
          <a:xfrm>
            <a:off x="1770772" y="3177993"/>
            <a:ext cx="5219700" cy="3343275"/>
          </a:xfrm>
          <a:prstGeom prst="rect">
            <a:avLst/>
          </a:prstGeom>
        </p:spPr>
      </p:pic>
    </p:spTree>
    <p:extLst>
      <p:ext uri="{BB962C8B-B14F-4D97-AF65-F5344CB8AC3E}">
        <p14:creationId xmlns:p14="http://schemas.microsoft.com/office/powerpoint/2010/main" val="1814039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2700670" cy="461665"/>
          </a:xfrm>
          <a:prstGeom prst="rect">
            <a:avLst/>
          </a:prstGeom>
          <a:noFill/>
        </p:spPr>
        <p:txBody>
          <a:bodyPr wrap="square" rtlCol="0">
            <a:spAutoFit/>
          </a:bodyPr>
          <a:lstStyle/>
          <a:p>
            <a:r>
              <a:rPr lang="en-US" sz="2400" b="1" dirty="0" smtClean="0">
                <a:latin typeface="Arial" pitchFamily="34" charset="0"/>
                <a:cs typeface="Arial" pitchFamily="34" charset="0"/>
              </a:rPr>
              <a:t>MCA infarct</a:t>
            </a:r>
            <a:endParaRPr lang="en-US" sz="2400" b="1" dirty="0">
              <a:latin typeface="Arial" pitchFamily="34" charset="0"/>
              <a:cs typeface="Arial" pitchFamily="34" charset="0"/>
            </a:endParaRPr>
          </a:p>
        </p:txBody>
      </p:sp>
      <p:sp>
        <p:nvSpPr>
          <p:cNvPr id="3" name="TextBox 2"/>
          <p:cNvSpPr txBox="1"/>
          <p:nvPr/>
        </p:nvSpPr>
        <p:spPr>
          <a:xfrm>
            <a:off x="552892" y="914400"/>
            <a:ext cx="7325834" cy="1631216"/>
          </a:xfrm>
          <a:prstGeom prst="rect">
            <a:avLst/>
          </a:prstGeom>
          <a:noFill/>
        </p:spPr>
        <p:txBody>
          <a:bodyPr wrap="square" rtlCol="0">
            <a:spAutoFit/>
          </a:bodyPr>
          <a:lstStyle/>
          <a:p>
            <a:pPr>
              <a:buFont typeface="Arial" pitchFamily="34" charset="0"/>
              <a:buChar char="•"/>
            </a:pPr>
            <a:r>
              <a:rPr lang="en-US" sz="2000" b="1" dirty="0" smtClean="0"/>
              <a:t> PLED: Periodic Lateralized Epileptiform Discharge</a:t>
            </a:r>
          </a:p>
          <a:p>
            <a:pPr>
              <a:buFont typeface="Arial" pitchFamily="34" charset="0"/>
              <a:buChar char="•"/>
            </a:pPr>
            <a:endParaRPr lang="en-US" sz="2000" b="1" dirty="0" smtClean="0"/>
          </a:p>
          <a:p>
            <a:pPr>
              <a:buFont typeface="Arial" pitchFamily="34" charset="0"/>
              <a:buChar char="•"/>
            </a:pPr>
            <a:r>
              <a:rPr lang="en-US" sz="2000" b="1" dirty="0" smtClean="0"/>
              <a:t> Acute infarct</a:t>
            </a:r>
          </a:p>
          <a:p>
            <a:pPr>
              <a:buFont typeface="Arial" pitchFamily="34" charset="0"/>
              <a:buChar char="•"/>
            </a:pPr>
            <a:endParaRPr lang="en-US" sz="2000" b="1" dirty="0" smtClean="0"/>
          </a:p>
          <a:p>
            <a:pPr>
              <a:buFont typeface="Arial" pitchFamily="34" charset="0"/>
              <a:buChar char="•"/>
            </a:pPr>
            <a:r>
              <a:rPr lang="en-US" sz="2000" b="1" dirty="0" smtClean="0"/>
              <a:t> If infarct is not acute we have slowing in corresponding regions</a:t>
            </a:r>
            <a:endParaRPr lang="en-US" sz="2000" b="1" dirty="0"/>
          </a:p>
        </p:txBody>
      </p:sp>
      <p:pic>
        <p:nvPicPr>
          <p:cNvPr id="4" name="Picture 3" descr="PLED.JPG"/>
          <p:cNvPicPr>
            <a:picLocks noChangeAspect="1"/>
          </p:cNvPicPr>
          <p:nvPr/>
        </p:nvPicPr>
        <p:blipFill>
          <a:blip r:embed="rId2"/>
          <a:stretch>
            <a:fillRect/>
          </a:stretch>
        </p:blipFill>
        <p:spPr>
          <a:xfrm>
            <a:off x="1403498" y="2923953"/>
            <a:ext cx="6225262" cy="36560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smtClean="0">
                <a:solidFill>
                  <a:srgbClr val="000000"/>
                </a:solidFill>
                <a:latin typeface="Arial"/>
                <a:cs typeface="Arial"/>
              </a:rPr>
              <a:t>Summary</a:t>
            </a:r>
            <a:endParaRPr lang="en-US" sz="2400" b="1" dirty="0">
              <a:solidFill>
                <a:srgbClr val="000000"/>
              </a:solidFill>
              <a:latin typeface="Arial"/>
              <a:cs typeface="Arial"/>
            </a:endParaRPr>
          </a:p>
        </p:txBody>
      </p:sp>
      <p:sp>
        <p:nvSpPr>
          <p:cNvPr id="5" name="TextBox 4"/>
          <p:cNvSpPr txBox="1"/>
          <p:nvPr/>
        </p:nvSpPr>
        <p:spPr>
          <a:xfrm>
            <a:off x="227013" y="871869"/>
            <a:ext cx="8640540" cy="3970318"/>
          </a:xfrm>
          <a:prstGeom prst="rect">
            <a:avLst/>
          </a:prstGeom>
          <a:noFill/>
        </p:spPr>
        <p:txBody>
          <a:bodyPr wrap="square" rtlCol="0">
            <a:spAutoFit/>
          </a:bodyPr>
          <a:lstStyle/>
          <a:p>
            <a:r>
              <a:rPr lang="en-US" dirty="0" smtClean="0"/>
              <a:t>EEG is the most valuable tool in the evaluation of patients with a seizure disorders and stroke.</a:t>
            </a:r>
          </a:p>
          <a:p>
            <a:endParaRPr lang="en-US" dirty="0" smtClean="0"/>
          </a:p>
          <a:p>
            <a:r>
              <a:rPr lang="en-US" dirty="0" smtClean="0"/>
              <a:t>Both </a:t>
            </a:r>
            <a:r>
              <a:rPr lang="en-US" i="1" dirty="0" smtClean="0"/>
              <a:t>spikes </a:t>
            </a:r>
            <a:r>
              <a:rPr lang="en-US" dirty="0" smtClean="0"/>
              <a:t>and </a:t>
            </a:r>
            <a:r>
              <a:rPr lang="en-US" i="1" dirty="0" smtClean="0"/>
              <a:t>sharp waves </a:t>
            </a:r>
            <a:r>
              <a:rPr lang="en-US" dirty="0" smtClean="0"/>
              <a:t>are referred to as interictal epileptiform discharges</a:t>
            </a:r>
          </a:p>
          <a:p>
            <a:endParaRPr lang="en-US" dirty="0" smtClean="0"/>
          </a:p>
          <a:p>
            <a:r>
              <a:rPr lang="en-US" dirty="0" smtClean="0"/>
              <a:t>Strokes in arteries can be seen on EEG signals</a:t>
            </a:r>
            <a:r>
              <a:rPr lang="en-US" dirty="0" smtClean="0"/>
              <a:t>.</a:t>
            </a:r>
          </a:p>
          <a:p>
            <a:endParaRPr lang="en-US" smtClean="0"/>
          </a:p>
          <a:p>
            <a:endParaRPr lang="en-US" dirty="0"/>
          </a:p>
          <a:p>
            <a:r>
              <a:rPr lang="en-US" dirty="0" smtClean="0"/>
              <a:t>Most important findings in normal EEG:</a:t>
            </a:r>
          </a:p>
          <a:p>
            <a:pPr marL="342900" indent="-342900">
              <a:buAutoNum type="arabicPeriod"/>
            </a:pPr>
            <a:r>
              <a:rPr lang="en-US" b="1" dirty="0"/>
              <a:t>Anterior-posterior gradient</a:t>
            </a:r>
          </a:p>
          <a:p>
            <a:pPr marL="342900" indent="-342900"/>
            <a:r>
              <a:rPr lang="en-US" dirty="0" smtClean="0"/>
              <a:t>2</a:t>
            </a:r>
            <a:r>
              <a:rPr lang="en-US" dirty="0"/>
              <a:t>.	</a:t>
            </a:r>
            <a:r>
              <a:rPr lang="en-US" b="1" dirty="0"/>
              <a:t>Posterior dominant rhythm</a:t>
            </a:r>
          </a:p>
          <a:p>
            <a:pPr marL="342900" indent="-342900"/>
            <a:r>
              <a:rPr lang="en-US" dirty="0" smtClean="0"/>
              <a:t>3</a:t>
            </a:r>
            <a:r>
              <a:rPr lang="en-US" dirty="0"/>
              <a:t>.	</a:t>
            </a:r>
            <a:r>
              <a:rPr lang="en-US" b="1" dirty="0"/>
              <a:t>Having symmetric activity</a:t>
            </a:r>
          </a:p>
          <a:p>
            <a:pPr marL="342900" indent="-342900"/>
            <a:r>
              <a:rPr lang="en-US" dirty="0" smtClean="0"/>
              <a:t>4</a:t>
            </a:r>
            <a:r>
              <a:rPr lang="en-US" dirty="0"/>
              <a:t>.	</a:t>
            </a:r>
            <a:r>
              <a:rPr lang="en-US" b="1" dirty="0"/>
              <a:t>Normal sleep architecture </a:t>
            </a:r>
          </a:p>
          <a:p>
            <a:endParaRPr lang="en-US" dirty="0"/>
          </a:p>
        </p:txBody>
      </p:sp>
    </p:spTree>
    <p:extLst>
      <p:ext uri="{BB962C8B-B14F-4D97-AF65-F5344CB8AC3E}">
        <p14:creationId xmlns:p14="http://schemas.microsoft.com/office/powerpoint/2010/main" val="2004857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00000"/>
                </a:solidFill>
                <a:latin typeface="Arial"/>
                <a:cs typeface="Arial"/>
              </a:rPr>
              <a:t>Brief </a:t>
            </a:r>
            <a:r>
              <a:rPr lang="en-US" sz="2400" b="1" dirty="0" smtClean="0">
                <a:solidFill>
                  <a:srgbClr val="000000"/>
                </a:solidFill>
                <a:latin typeface="Arial"/>
                <a:cs typeface="Arial"/>
              </a:rPr>
              <a:t>Bibliography, References </a:t>
            </a:r>
            <a:endParaRPr lang="en-US" sz="2400" b="1" dirty="0">
              <a:solidFill>
                <a:srgbClr val="000000"/>
              </a:solidFill>
              <a:latin typeface="Arial"/>
              <a:cs typeface="Aria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454025" indent="-454025">
              <a:spcBef>
                <a:spcPts val="0"/>
              </a:spcBef>
              <a:spcAft>
                <a:spcPts val="1200"/>
              </a:spcAft>
              <a:tabLst>
                <a:tab pos="454025" algn="l"/>
              </a:tabLst>
              <a:defRPr/>
            </a:pPr>
            <a:r>
              <a:rPr lang="en-US" b="1" dirty="0" smtClean="0">
                <a:latin typeface="Arial"/>
                <a:cs typeface="Arial"/>
              </a:rPr>
              <a:t>[1]	</a:t>
            </a:r>
            <a:r>
              <a:rPr lang="en-US" sz="2000" b="1" dirty="0" smtClean="0"/>
              <a:t>Hand book of EEG interpretation </a:t>
            </a:r>
            <a:r>
              <a:rPr lang="en-US" sz="2000" dirty="0" smtClean="0"/>
              <a:t>;William O. Tatum, </a:t>
            </a:r>
            <a:r>
              <a:rPr lang="en-US" sz="2000" dirty="0" err="1" smtClean="0"/>
              <a:t>Aatif</a:t>
            </a:r>
            <a:r>
              <a:rPr lang="en-US" sz="2000" dirty="0" smtClean="0"/>
              <a:t> M. Husain, </a:t>
            </a:r>
            <a:r>
              <a:rPr lang="en-US" sz="2000" dirty="0" err="1" smtClean="0"/>
              <a:t>Selim</a:t>
            </a:r>
            <a:r>
              <a:rPr lang="en-US" sz="2000" dirty="0" smtClean="0"/>
              <a:t> R. </a:t>
            </a:r>
            <a:r>
              <a:rPr lang="en-US" sz="2000" dirty="0" err="1" smtClean="0"/>
              <a:t>Benbadis</a:t>
            </a:r>
            <a:r>
              <a:rPr lang="en-US" sz="2000" dirty="0" smtClean="0"/>
              <a:t>, Peter W. Kaplan.</a:t>
            </a:r>
            <a:endParaRPr lang="en-US" sz="2000" b="1" dirty="0" smtClean="0">
              <a:latin typeface="Arial"/>
              <a:cs typeface="Arial"/>
            </a:endParaRPr>
          </a:p>
          <a:p>
            <a:pPr marL="454025" lvl="0" indent="-454025">
              <a:spcAft>
                <a:spcPts val="1200"/>
              </a:spcAft>
              <a:tabLst>
                <a:tab pos="454025" algn="l"/>
              </a:tabLst>
              <a:defRPr/>
            </a:pPr>
            <a:r>
              <a:rPr lang="en-US" b="1" dirty="0" smtClean="0">
                <a:latin typeface="Arial"/>
                <a:cs typeface="Arial"/>
              </a:rPr>
              <a:t>[2]	</a:t>
            </a:r>
            <a:r>
              <a:rPr lang="en-US" b="1" dirty="0" smtClean="0"/>
              <a:t>Posterior Reversible Encephalopathy Syndrome</a:t>
            </a:r>
            <a:r>
              <a:rPr lang="en-US" dirty="0" smtClean="0"/>
              <a:t>: A Review , </a:t>
            </a:r>
            <a:r>
              <a:rPr lang="en-US" dirty="0" err="1" smtClean="0"/>
              <a:t>Pedraza</a:t>
            </a:r>
            <a:r>
              <a:rPr lang="en-US" dirty="0" smtClean="0"/>
              <a:t>, R; et al</a:t>
            </a:r>
            <a:endParaRPr lang="en-US" b="1" dirty="0">
              <a:latin typeface="Arial"/>
              <a:cs typeface="Arial"/>
            </a:endParaRPr>
          </a:p>
          <a:p>
            <a:pPr marL="454025" indent="-454025">
              <a:spcAft>
                <a:spcPts val="1200"/>
              </a:spcAft>
              <a:tabLst>
                <a:tab pos="454025" algn="l"/>
              </a:tabLst>
              <a:defRPr/>
            </a:pPr>
            <a:r>
              <a:rPr lang="en-US" b="1" dirty="0">
                <a:latin typeface="Arial"/>
                <a:cs typeface="Arial"/>
              </a:rPr>
              <a:t>[3]</a:t>
            </a:r>
            <a:r>
              <a:rPr lang="en-US" dirty="0">
                <a:latin typeface="Arial"/>
                <a:cs typeface="Arial"/>
              </a:rPr>
              <a:t>	</a:t>
            </a:r>
            <a:r>
              <a:rPr lang="en-US" b="1" dirty="0" smtClean="0"/>
              <a:t>Posterior reversible encephalopathy syndrome </a:t>
            </a:r>
            <a:r>
              <a:rPr lang="en-US" dirty="0" smtClean="0"/>
              <a:t>(PRES): electroencephalographic findings and seizure patterns, Oliver </a:t>
            </a:r>
            <a:r>
              <a:rPr lang="en-US" dirty="0" err="1" smtClean="0"/>
              <a:t>Kastrup</a:t>
            </a:r>
            <a:r>
              <a:rPr lang="en-US" dirty="0" smtClean="0"/>
              <a:t>; et al</a:t>
            </a:r>
            <a:endParaRPr lang="en-US" b="1" dirty="0">
              <a:latin typeface="Arial"/>
              <a:cs typeface="Arial"/>
            </a:endParaRPr>
          </a:p>
          <a:p>
            <a:pPr lvl="0"/>
            <a:endParaRPr lang="en-US" dirty="0"/>
          </a:p>
        </p:txBody>
      </p:sp>
    </p:spTree>
    <p:extLst>
      <p:ext uri="{BB962C8B-B14F-4D97-AF65-F5344CB8AC3E}">
        <p14:creationId xmlns:p14="http://schemas.microsoft.com/office/powerpoint/2010/main" val="4019545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 t="2000" r="28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Abstract</a:t>
            </a:r>
            <a:endParaRPr lang="en-US" dirty="0"/>
          </a:p>
        </p:txBody>
      </p:sp>
      <p:sp>
        <p:nvSpPr>
          <p:cNvPr id="9" name="TextBox 8"/>
          <p:cNvSpPr txBox="1"/>
          <p:nvPr/>
        </p:nvSpPr>
        <p:spPr>
          <a:xfrm>
            <a:off x="6598087" y="4009071"/>
            <a:ext cx="2075547" cy="276999"/>
          </a:xfrm>
          <a:prstGeom prst="rect">
            <a:avLst/>
          </a:prstGeom>
          <a:noFill/>
        </p:spPr>
        <p:txBody>
          <a:bodyPr wrap="square" lIns="0" tIns="0" rIns="0" bIns="0" rtlCol="0">
            <a:spAutoFit/>
          </a:bodyPr>
          <a:lstStyle/>
          <a:p>
            <a:pPr algn="ctr"/>
            <a:endParaRPr lang="en-US" b="1" dirty="0">
              <a:latin typeface="Arial"/>
              <a:cs typeface="Arial"/>
            </a:endParaRPr>
          </a:p>
        </p:txBody>
      </p:sp>
      <p:pic>
        <p:nvPicPr>
          <p:cNvPr id="13" name="Picture 12" descr="Eeg_Machine.jpg"/>
          <p:cNvPicPr>
            <a:picLocks noChangeAspect="1"/>
          </p:cNvPicPr>
          <p:nvPr/>
        </p:nvPicPr>
        <p:blipFill>
          <a:blip r:embed="rId3"/>
          <a:stretch>
            <a:fillRect/>
          </a:stretch>
        </p:blipFill>
        <p:spPr>
          <a:xfrm>
            <a:off x="6711427" y="3355604"/>
            <a:ext cx="2432573" cy="3243430"/>
          </a:xfrm>
          <a:prstGeom prst="rect">
            <a:avLst/>
          </a:prstGeom>
        </p:spPr>
      </p:pic>
      <p:sp>
        <p:nvSpPr>
          <p:cNvPr id="16" name="Rectangle 15"/>
          <p:cNvSpPr/>
          <p:nvPr/>
        </p:nvSpPr>
        <p:spPr>
          <a:xfrm>
            <a:off x="441064" y="733647"/>
            <a:ext cx="7777778" cy="4524315"/>
          </a:xfrm>
          <a:prstGeom prst="rect">
            <a:avLst/>
          </a:prstGeom>
        </p:spPr>
        <p:txBody>
          <a:bodyPr wrap="square">
            <a:spAutoFit/>
          </a:bodyPr>
          <a:lstStyle/>
          <a:p>
            <a:r>
              <a:rPr lang="en-US" b="1" dirty="0" smtClean="0"/>
              <a:t>Electrical activity in the cortex can be recorded by surface electrodes. Electro Encephalography (EEG) machine records potential difference between two electrodes. EEG helps us to diagnose all disease that effects on cortex such as epilepsy using signals that are consistent with epilepsy diagnosis.</a:t>
            </a:r>
          </a:p>
          <a:p>
            <a:endParaRPr lang="en-US" b="1" dirty="0" smtClean="0"/>
          </a:p>
          <a:p>
            <a:endParaRPr lang="en-US" b="1" dirty="0" smtClean="0"/>
          </a:p>
          <a:p>
            <a:r>
              <a:rPr lang="en-US" b="1" dirty="0" smtClean="0"/>
              <a:t>Clinically speaking epilepsy is abrupt cessation of brain function. Therefore during seizure, because of abnormal firing neurons that creates abnormal potential particular EEG channels record abnormal signals. </a:t>
            </a:r>
          </a:p>
          <a:p>
            <a:endParaRPr lang="en-US" b="1" dirty="0" smtClean="0"/>
          </a:p>
          <a:p>
            <a:endParaRPr lang="en-US" b="1" dirty="0" smtClean="0"/>
          </a:p>
          <a:p>
            <a:r>
              <a:rPr lang="en-US" b="1" dirty="0" smtClean="0"/>
              <a:t>Use of EEG is not limited to diagnose epilepsy. By using EEG signals, stroke, syncope, migraine, and coma can be prognosticated.</a:t>
            </a:r>
          </a:p>
          <a:p>
            <a:endParaRPr lang="en-US" b="1" dirty="0" smtClean="0"/>
          </a:p>
          <a:p>
            <a:endParaRPr lang="en-US" b="1" dirty="0" smtClean="0"/>
          </a:p>
          <a:p>
            <a:pPr algn="ctr"/>
            <a:endParaRPr lang="en-US" b="1" dirty="0">
              <a:latin typeface="Arial"/>
              <a:cs typeface="Arial"/>
            </a:endParaRPr>
          </a:p>
        </p:txBody>
      </p:sp>
    </p:spTree>
    <p:extLst>
      <p:ext uri="{BB962C8B-B14F-4D97-AF65-F5344CB8AC3E}">
        <p14:creationId xmlns:p14="http://schemas.microsoft.com/office/powerpoint/2010/main" val="232552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sz="2400" b="1" dirty="0" smtClean="0">
                <a:solidFill>
                  <a:prstClr val="black"/>
                </a:solidFill>
                <a:latin typeface="Arial"/>
                <a:cs typeface="Arial"/>
              </a:rPr>
              <a:t>Biography</a:t>
            </a:r>
            <a:endParaRPr lang="en-US" sz="2400" b="1" dirty="0">
              <a:solidFill>
                <a:prstClr val="black"/>
              </a:solidFill>
              <a:latin typeface="Arial"/>
              <a:cs typeface="Arial"/>
            </a:endParaRPr>
          </a:p>
        </p:txBody>
      </p:sp>
      <p:sp>
        <p:nvSpPr>
          <p:cNvPr id="41" name="Text Box 3"/>
          <p:cNvSpPr txBox="1">
            <a:spLocks noChangeArrowheads="1"/>
          </p:cNvSpPr>
          <p:nvPr/>
        </p:nvSpPr>
        <p:spPr bwMode="auto">
          <a:xfrm>
            <a:off x="223838" y="703386"/>
            <a:ext cx="7269162" cy="1970882"/>
          </a:xfrm>
          <a:prstGeom prst="rect">
            <a:avLst/>
          </a:prstGeom>
          <a:noFill/>
          <a:ln w="9525">
            <a:noFill/>
            <a:miter lim="800000"/>
            <a:headEnd/>
            <a:tailEnd/>
          </a:ln>
          <a:effectLst/>
        </p:spPr>
        <p:txBody>
          <a:bodyPr lIns="0" tIns="0" rIns="0" bIns="0"/>
          <a:lstStyle/>
          <a:p>
            <a:pPr>
              <a:spcAft>
                <a:spcPts val="1200"/>
              </a:spcAft>
              <a:tabLst>
                <a:tab pos="3376613" algn="r"/>
              </a:tabLst>
            </a:pPr>
            <a:r>
              <a:rPr lang="en-US" b="1" dirty="0" smtClean="0">
                <a:solidFill>
                  <a:prstClr val="black"/>
                </a:solidFill>
                <a:latin typeface="Arial"/>
                <a:cs typeface="Arial"/>
              </a:rPr>
              <a:t>Joseph </a:t>
            </a:r>
            <a:r>
              <a:rPr lang="en-US" b="1" dirty="0">
                <a:solidFill>
                  <a:prstClr val="black"/>
                </a:solidFill>
                <a:latin typeface="Arial"/>
                <a:cs typeface="Arial"/>
              </a:rPr>
              <a:t>Picone received his Ph.D. in Electrical Engineering in </a:t>
            </a:r>
            <a:r>
              <a:rPr lang="en-US" b="1" dirty="0" smtClean="0">
                <a:solidFill>
                  <a:prstClr val="black"/>
                </a:solidFill>
                <a:latin typeface="Arial"/>
                <a:cs typeface="Arial"/>
              </a:rPr>
              <a:t>1983</a:t>
            </a:r>
            <a:br>
              <a:rPr lang="en-US" b="1" dirty="0" smtClean="0">
                <a:solidFill>
                  <a:prstClr val="black"/>
                </a:solidFill>
                <a:latin typeface="Arial"/>
                <a:cs typeface="Arial"/>
              </a:rPr>
            </a:br>
            <a:r>
              <a:rPr lang="en-US" b="1" dirty="0" smtClean="0">
                <a:solidFill>
                  <a:prstClr val="black"/>
                </a:solidFill>
                <a:latin typeface="Arial"/>
                <a:cs typeface="Arial"/>
              </a:rPr>
              <a:t>from </a:t>
            </a:r>
            <a:r>
              <a:rPr lang="en-US" b="1" dirty="0">
                <a:solidFill>
                  <a:prstClr val="black"/>
                </a:solidFill>
                <a:latin typeface="Arial"/>
                <a:cs typeface="Arial"/>
              </a:rPr>
              <a:t>the Illinois Institute of Technology. He is currently a professor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a:solidFill>
                  <a:prstClr val="black"/>
                </a:solidFill>
                <a:latin typeface="Arial"/>
                <a:cs typeface="Arial"/>
              </a:rPr>
              <a:t>in the Department of Electrical and Computer Engineering at </a:t>
            </a:r>
            <a:br>
              <a:rPr lang="en-US" b="1" dirty="0">
                <a:solidFill>
                  <a:prstClr val="black"/>
                </a:solidFill>
                <a:latin typeface="Arial"/>
                <a:cs typeface="Arial"/>
              </a:rPr>
            </a:br>
            <a:r>
              <a:rPr lang="en-US" b="1" dirty="0">
                <a:solidFill>
                  <a:prstClr val="black"/>
                </a:solidFill>
                <a:latin typeface="Arial"/>
                <a:cs typeface="Arial"/>
              </a:rPr>
              <a:t>Temple University. </a:t>
            </a:r>
            <a:r>
              <a:rPr lang="en-US" b="1" dirty="0" smtClean="0">
                <a:solidFill>
                  <a:prstClr val="black"/>
                </a:solidFill>
                <a:latin typeface="Arial"/>
                <a:cs typeface="Arial"/>
              </a:rPr>
              <a:t>He has spent </a:t>
            </a:r>
            <a:r>
              <a:rPr lang="en-US" b="1" dirty="0">
                <a:solidFill>
                  <a:prstClr val="black"/>
                </a:solidFill>
                <a:latin typeface="Arial"/>
                <a:cs typeface="Arial"/>
              </a:rPr>
              <a:t>significant portions of his career in </a:t>
            </a:r>
            <a:r>
              <a:rPr lang="en-US" b="1" dirty="0" smtClean="0">
                <a:solidFill>
                  <a:prstClr val="black"/>
                </a:solidFill>
                <a:latin typeface="Arial"/>
                <a:cs typeface="Arial"/>
              </a:rPr>
              <a:t>academia (MS State), research (Texas Instruments, AT&amp;T) </a:t>
            </a:r>
            <a:r>
              <a:rPr lang="en-US" b="1" dirty="0">
                <a:solidFill>
                  <a:prstClr val="black"/>
                </a:solidFill>
                <a:latin typeface="Arial"/>
                <a:cs typeface="Arial"/>
              </a:rPr>
              <a:t>and the </a:t>
            </a:r>
            <a:r>
              <a:rPr lang="en-US" b="1" dirty="0" smtClean="0">
                <a:solidFill>
                  <a:prstClr val="black"/>
                </a:solidFill>
                <a:latin typeface="Arial"/>
                <a:cs typeface="Arial"/>
              </a:rPr>
              <a:t>government (NSA), </a:t>
            </a:r>
            <a:r>
              <a:rPr lang="en-US" b="1" dirty="0">
                <a:solidFill>
                  <a:prstClr val="black"/>
                </a:solidFill>
                <a:latin typeface="Arial"/>
                <a:cs typeface="Arial"/>
              </a:rPr>
              <a:t>giving him a very balanced perspective on </a:t>
            </a:r>
            <a:r>
              <a:rPr lang="en-US" b="1" dirty="0" smtClean="0">
                <a:solidFill>
                  <a:prstClr val="black"/>
                </a:solidFill>
                <a:latin typeface="Arial"/>
                <a:cs typeface="Arial"/>
              </a:rPr>
              <a:t>the challenges of building sustainable R</a:t>
            </a:r>
            <a:r>
              <a:rPr lang="en-US" b="1" dirty="0">
                <a:solidFill>
                  <a:prstClr val="black"/>
                </a:solidFill>
                <a:latin typeface="Arial"/>
                <a:cs typeface="Arial"/>
              </a:rPr>
              <a:t>&amp;</a:t>
            </a:r>
            <a:r>
              <a:rPr lang="en-US" b="1" dirty="0" smtClean="0">
                <a:solidFill>
                  <a:prstClr val="black"/>
                </a:solidFill>
                <a:latin typeface="Arial"/>
                <a:cs typeface="Arial"/>
              </a:rPr>
              <a:t>D programs. </a:t>
            </a:r>
            <a:endParaRPr lang="en-US" b="1" dirty="0">
              <a:solidFill>
                <a:prstClr val="black"/>
              </a:solidFill>
              <a:latin typeface="Arial"/>
              <a:cs typeface="Arial"/>
            </a:endParaRPr>
          </a:p>
        </p:txBody>
      </p:sp>
      <p:pic>
        <p:nvPicPr>
          <p:cNvPr id="2" name="Picture 1">
            <a:hlinkClick r:id="rId2"/>
          </p:cNvPr>
          <p:cNvPicPr>
            <a:picLocks noChangeAspect="1"/>
          </p:cNvPicPr>
          <p:nvPr/>
        </p:nvPicPr>
        <p:blipFill>
          <a:blip r:embed="rId3"/>
          <a:stretch>
            <a:fillRect/>
          </a:stretch>
        </p:blipFill>
        <p:spPr>
          <a:xfrm>
            <a:off x="7775575" y="817685"/>
            <a:ext cx="1144588" cy="1716882"/>
          </a:xfrm>
          <a:prstGeom prst="rect">
            <a:avLst/>
          </a:prstGeom>
          <a:ln>
            <a:noFill/>
          </a:ln>
          <a:effectLst>
            <a:outerShdw blurRad="292100" dist="139700" dir="2700000" algn="tl" rotWithShape="0">
              <a:srgbClr val="333333">
                <a:alpha val="65000"/>
              </a:srgbClr>
            </a:outerShdw>
          </a:effectLst>
        </p:spPr>
      </p:pic>
      <p:sp>
        <p:nvSpPr>
          <p:cNvPr id="5" name="Text Box 3"/>
          <p:cNvSpPr txBox="1">
            <a:spLocks noChangeArrowheads="1"/>
          </p:cNvSpPr>
          <p:nvPr/>
        </p:nvSpPr>
        <p:spPr bwMode="auto">
          <a:xfrm>
            <a:off x="2451099" y="3060701"/>
            <a:ext cx="6469063" cy="1739899"/>
          </a:xfrm>
          <a:prstGeom prst="rect">
            <a:avLst/>
          </a:prstGeom>
          <a:noFill/>
          <a:ln w="9525">
            <a:noFill/>
            <a:miter lim="800000"/>
            <a:headEnd/>
            <a:tailEnd/>
          </a:ln>
          <a:effectLst/>
        </p:spPr>
        <p:txBody>
          <a:bodyPr lIns="0" tIns="0" rIns="0" bIns="0"/>
          <a:lstStyle/>
          <a:p>
            <a:pPr>
              <a:spcAft>
                <a:spcPts val="1200"/>
              </a:spcAft>
              <a:tabLst>
                <a:tab pos="3376613" algn="r"/>
              </a:tabLst>
            </a:pPr>
            <a:r>
              <a:rPr lang="en-US" b="1" dirty="0">
                <a:solidFill>
                  <a:prstClr val="black"/>
                </a:solidFill>
                <a:latin typeface="Arial"/>
                <a:cs typeface="Arial"/>
              </a:rPr>
              <a:t>His primary research interests are machine learning approaches to acoustic modeling in speech recognition. </a:t>
            </a:r>
            <a:r>
              <a:rPr lang="en-US" b="1" dirty="0" smtClean="0">
                <a:solidFill>
                  <a:prstClr val="black"/>
                </a:solidFill>
                <a:latin typeface="Arial"/>
                <a:cs typeface="Arial"/>
              </a:rPr>
              <a:t>For almost 20 years, his </a:t>
            </a:r>
            <a:r>
              <a:rPr lang="en-US" b="1" dirty="0">
                <a:solidFill>
                  <a:prstClr val="black"/>
                </a:solidFill>
                <a:latin typeface="Arial"/>
                <a:cs typeface="Arial"/>
              </a:rPr>
              <a:t>research group </a:t>
            </a:r>
            <a:r>
              <a:rPr lang="en-US" b="1" dirty="0" smtClean="0">
                <a:solidFill>
                  <a:prstClr val="black"/>
                </a:solidFill>
                <a:latin typeface="Arial"/>
                <a:cs typeface="Arial"/>
              </a:rPr>
              <a:t>has been known </a:t>
            </a:r>
            <a:r>
              <a:rPr lang="en-US" b="1" dirty="0">
                <a:solidFill>
                  <a:prstClr val="black"/>
                </a:solidFill>
                <a:latin typeface="Arial"/>
                <a:cs typeface="Arial"/>
              </a:rPr>
              <a:t>for producing many innovative open source materials for signal processing including a public domain speech recognition system (see </a:t>
            </a:r>
            <a:r>
              <a:rPr lang="en-US" b="1" i="1" dirty="0" smtClean="0">
                <a:solidFill>
                  <a:prstClr val="black"/>
                </a:solidFill>
                <a:latin typeface="Arial"/>
                <a:cs typeface="Arial"/>
              </a:rPr>
              <a:t>www.isip.piconepress.com).</a:t>
            </a:r>
            <a:endParaRPr lang="en-US" b="1" dirty="0" smtClean="0">
              <a:solidFill>
                <a:prstClr val="black"/>
              </a:solidFill>
              <a:latin typeface="Arial"/>
              <a:cs typeface="Arial"/>
            </a:endParaRPr>
          </a:p>
        </p:txBody>
      </p:sp>
      <p:pic>
        <p:nvPicPr>
          <p:cNvPr id="3" name="Picture 2" descr="Screen Shot 2013-03-03 at 12.18.35 PM.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124200"/>
            <a:ext cx="1703943" cy="1536700"/>
          </a:xfrm>
          <a:prstGeom prst="rect">
            <a:avLst/>
          </a:prstGeom>
          <a:ln>
            <a:noFill/>
          </a:ln>
          <a:effectLst>
            <a:outerShdw blurRad="292100" dist="139700" dir="2700000" algn="tl" rotWithShape="0">
              <a:srgbClr val="333333">
                <a:alpha val="65000"/>
              </a:srgbClr>
            </a:outerShdw>
          </a:effectLst>
        </p:spPr>
      </p:pic>
      <p:sp>
        <p:nvSpPr>
          <p:cNvPr id="7" name="Text Box 3"/>
          <p:cNvSpPr txBox="1">
            <a:spLocks noChangeArrowheads="1"/>
          </p:cNvSpPr>
          <p:nvPr/>
        </p:nvSpPr>
        <p:spPr bwMode="auto">
          <a:xfrm>
            <a:off x="227013" y="5065484"/>
            <a:ext cx="6376987" cy="1328966"/>
          </a:xfrm>
          <a:prstGeom prst="rect">
            <a:avLst/>
          </a:prstGeom>
          <a:noFill/>
          <a:ln w="9525">
            <a:noFill/>
            <a:miter lim="800000"/>
            <a:headEnd/>
            <a:tailEnd/>
          </a:ln>
          <a:effectLst/>
        </p:spPr>
        <p:txBody>
          <a:bodyPr lIns="0" tIns="0" rIns="0" bIns="0"/>
          <a:lstStyle/>
          <a:p>
            <a:pPr>
              <a:spcAft>
                <a:spcPts val="1200"/>
              </a:spcAft>
              <a:tabLst>
                <a:tab pos="3376613" algn="r"/>
              </a:tabLst>
            </a:pPr>
            <a:r>
              <a:rPr lang="en-US" b="1" dirty="0" smtClean="0">
                <a:solidFill>
                  <a:prstClr val="black"/>
                </a:solidFill>
                <a:latin typeface="Arial"/>
                <a:cs typeface="Arial"/>
              </a:rPr>
              <a:t>Dr. </a:t>
            </a:r>
            <a:r>
              <a:rPr lang="en-US" b="1" dirty="0" err="1" smtClean="0">
                <a:solidFill>
                  <a:prstClr val="black"/>
                </a:solidFill>
                <a:latin typeface="Arial"/>
                <a:cs typeface="Arial"/>
              </a:rPr>
              <a:t>Picone’s</a:t>
            </a:r>
            <a:r>
              <a:rPr lang="en-US" b="1" dirty="0" smtClean="0">
                <a:solidFill>
                  <a:prstClr val="black"/>
                </a:solidFill>
                <a:latin typeface="Arial"/>
                <a:cs typeface="Arial"/>
              </a:rPr>
              <a:t> research funding sources over the years have included NSF, DoD, DARPA as well as the private sector. Dr</a:t>
            </a:r>
            <a:r>
              <a:rPr lang="en-US" b="1" dirty="0">
                <a:solidFill>
                  <a:prstClr val="black"/>
                </a:solidFill>
                <a:latin typeface="Arial"/>
                <a:cs typeface="Arial"/>
              </a:rPr>
              <a:t>. Picone is a Senior Member of the IEEE, holds several patents in </a:t>
            </a:r>
            <a:r>
              <a:rPr lang="en-US" b="1" dirty="0" smtClean="0">
                <a:solidFill>
                  <a:prstClr val="black"/>
                </a:solidFill>
                <a:latin typeface="Arial"/>
                <a:cs typeface="Arial"/>
              </a:rPr>
              <a:t>human language technology, </a:t>
            </a:r>
            <a:r>
              <a:rPr lang="en-US" b="1" dirty="0">
                <a:solidFill>
                  <a:prstClr val="black"/>
                </a:solidFill>
                <a:latin typeface="Arial"/>
                <a:cs typeface="Arial"/>
              </a:rPr>
              <a:t>and has been active in several professional societies related to </a:t>
            </a:r>
            <a:r>
              <a:rPr lang="en-US" b="1" dirty="0" smtClean="0">
                <a:solidFill>
                  <a:prstClr val="black"/>
                </a:solidFill>
                <a:latin typeface="Arial"/>
                <a:cs typeface="Arial"/>
              </a:rPr>
              <a:t>HLT.</a:t>
            </a:r>
          </a:p>
        </p:txBody>
      </p:sp>
      <p:pic>
        <p:nvPicPr>
          <p:cNvPr id="6" name="Picture 5" descr="Screen Shot 2013-03-03 at 12.39.39 PM.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1786" y="5200650"/>
            <a:ext cx="1848377"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845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2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Basic introductions to EEG machine, montages </a:t>
            </a:r>
            <a:endParaRPr lang="en-US" dirty="0"/>
          </a:p>
        </p:txBody>
      </p:sp>
      <p:sp>
        <p:nvSpPr>
          <p:cNvPr id="7" name="TextBox 6"/>
          <p:cNvSpPr txBox="1"/>
          <p:nvPr/>
        </p:nvSpPr>
        <p:spPr>
          <a:xfrm>
            <a:off x="2355925" y="851417"/>
            <a:ext cx="6426125" cy="2739211"/>
          </a:xfrm>
          <a:prstGeom prst="rect">
            <a:avLst/>
          </a:prstGeom>
          <a:noFill/>
        </p:spPr>
        <p:txBody>
          <a:bodyPr wrap="square" lIns="0" tIns="0" rIns="0" bIns="0" rtlCol="0">
            <a:spAutoFit/>
          </a:bodyPr>
          <a:lstStyle/>
          <a:p>
            <a:pPr marL="231775" indent="-231775" algn="just">
              <a:spcAft>
                <a:spcPts val="1200"/>
              </a:spcAft>
              <a:buFont typeface="Arial"/>
              <a:buChar char="•"/>
            </a:pPr>
            <a:r>
              <a:rPr lang="en-US" sz="2000" dirty="0" smtClean="0"/>
              <a:t>EEG focuses on the part of the brain that controls conscious activities. Whenever a subject decides to do something those parts light up and create potential difference on different parts of cortex (EEG helps us to diagnose all disease that effects on cortex) and that potential can be recorded using surface electrode.</a:t>
            </a:r>
          </a:p>
          <a:p>
            <a:pPr marL="231775" indent="-231775" algn="just">
              <a:spcAft>
                <a:spcPts val="1200"/>
              </a:spcAft>
              <a:buFont typeface="Arial"/>
              <a:buChar char="•"/>
            </a:pPr>
            <a:r>
              <a:rPr lang="en-US" sz="2000" dirty="0" smtClean="0"/>
              <a:t>EEG records potential difference between two electrodes</a:t>
            </a:r>
            <a:endParaRPr lang="en-US" sz="2000" b="1" dirty="0" smtClean="0">
              <a:latin typeface="Arial"/>
              <a:cs typeface="Arial"/>
            </a:endParaRPr>
          </a:p>
          <a:p>
            <a:pPr marL="231775" indent="-231775" algn="just">
              <a:spcAft>
                <a:spcPts val="1200"/>
              </a:spcAft>
              <a:buFont typeface="Arial"/>
              <a:buChar char="•"/>
            </a:pPr>
            <a:endParaRPr lang="en-US" b="1" dirty="0">
              <a:latin typeface="Arial"/>
              <a:cs typeface="Arial"/>
            </a:endParaRPr>
          </a:p>
        </p:txBody>
      </p:sp>
      <p:sp>
        <p:nvSpPr>
          <p:cNvPr id="8" name="TextBox 7"/>
          <p:cNvSpPr txBox="1"/>
          <p:nvPr/>
        </p:nvSpPr>
        <p:spPr>
          <a:xfrm>
            <a:off x="378719" y="4507470"/>
            <a:ext cx="4677375" cy="1231106"/>
          </a:xfrm>
          <a:prstGeom prst="rect">
            <a:avLst/>
          </a:prstGeom>
          <a:noFill/>
        </p:spPr>
        <p:txBody>
          <a:bodyPr wrap="square" lIns="0" tIns="0" rIns="0" bIns="0" rtlCol="0">
            <a:spAutoFit/>
          </a:bodyPr>
          <a:lstStyle/>
          <a:p>
            <a:pPr marL="231775" indent="-231775" algn="just">
              <a:spcAft>
                <a:spcPts val="1200"/>
              </a:spcAft>
              <a:buFont typeface="Arial"/>
              <a:buChar char="•"/>
            </a:pPr>
            <a:r>
              <a:rPr lang="en-US" sz="2000" i="1" dirty="0" smtClean="0"/>
              <a:t>Bipolar</a:t>
            </a:r>
            <a:r>
              <a:rPr lang="en-US" sz="2000" dirty="0" smtClean="0"/>
              <a:t> montage or </a:t>
            </a:r>
            <a:r>
              <a:rPr lang="en-US" sz="2000" i="1" dirty="0" smtClean="0"/>
              <a:t>Referential</a:t>
            </a:r>
            <a:r>
              <a:rPr lang="en-US" sz="2000" dirty="0" smtClean="0"/>
              <a:t> montage.</a:t>
            </a:r>
          </a:p>
          <a:p>
            <a:pPr marL="231775" indent="-231775" algn="just">
              <a:spcAft>
                <a:spcPts val="1200"/>
              </a:spcAft>
              <a:buFont typeface="Arial"/>
              <a:buChar char="•"/>
            </a:pPr>
            <a:r>
              <a:rPr lang="en-US" sz="2000" dirty="0" smtClean="0">
                <a:latin typeface="+mj-lt"/>
              </a:rPr>
              <a:t>Electrode placement (10-20 system) </a:t>
            </a:r>
          </a:p>
          <a:p>
            <a:pPr marL="231775" indent="-231775" algn="just">
              <a:spcAft>
                <a:spcPts val="1200"/>
              </a:spcAft>
              <a:buFont typeface="Arial"/>
              <a:buChar char="•"/>
            </a:pPr>
            <a:r>
              <a:rPr lang="en-US" sz="2000" dirty="0" smtClean="0">
                <a:latin typeface="+mj-lt"/>
                <a:cs typeface="Arial"/>
              </a:rPr>
              <a:t>EKG</a:t>
            </a:r>
            <a:endParaRPr lang="en-US" sz="2000" dirty="0">
              <a:latin typeface="+mj-lt"/>
              <a:cs typeface="Arial"/>
            </a:endParaRPr>
          </a:p>
        </p:txBody>
      </p:sp>
      <p:pic>
        <p:nvPicPr>
          <p:cNvPr id="12" name="Picture 11" descr="10-20.JPG"/>
          <p:cNvPicPr>
            <a:picLocks noChangeAspect="1"/>
          </p:cNvPicPr>
          <p:nvPr/>
        </p:nvPicPr>
        <p:blipFill>
          <a:blip r:embed="rId3"/>
          <a:stretch>
            <a:fillRect/>
          </a:stretch>
        </p:blipFill>
        <p:spPr>
          <a:xfrm>
            <a:off x="5238974" y="3202991"/>
            <a:ext cx="3905026" cy="3192430"/>
          </a:xfrm>
          <a:prstGeom prst="rect">
            <a:avLst/>
          </a:prstGeom>
        </p:spPr>
      </p:pic>
    </p:spTree>
    <p:extLst>
      <p:ext uri="{BB962C8B-B14F-4D97-AF65-F5344CB8AC3E}">
        <p14:creationId xmlns:p14="http://schemas.microsoft.com/office/powerpoint/2010/main" val="307990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49" y="731591"/>
            <a:ext cx="8556415" cy="2123658"/>
          </a:xfrm>
          <a:prstGeom prst="rect">
            <a:avLst/>
          </a:prstGeom>
          <a:noFill/>
        </p:spPr>
        <p:txBody>
          <a:bodyPr wrap="square" lIns="0" tIns="0" rIns="0" bIns="0" rtlCol="0">
            <a:spAutoFit/>
          </a:bodyPr>
          <a:lstStyle/>
          <a:p>
            <a:pPr marL="465138" lvl="1" indent="-233363">
              <a:spcAft>
                <a:spcPts val="1200"/>
              </a:spcAft>
              <a:buFont typeface="Wingdings" charset="2"/>
              <a:buChar char="§"/>
            </a:pPr>
            <a:r>
              <a:rPr lang="en-US" i="1" dirty="0" smtClean="0"/>
              <a:t>Alpha </a:t>
            </a:r>
            <a:r>
              <a:rPr lang="en-US" dirty="0" smtClean="0"/>
              <a:t>rhythm: Has 8-13 Hz, less than 15 µV amplitude, blocks with eye opening. </a:t>
            </a:r>
            <a:endParaRPr lang="en-US" b="1" dirty="0">
              <a:latin typeface="Arial"/>
              <a:cs typeface="Arial"/>
            </a:endParaRPr>
          </a:p>
          <a:p>
            <a:pPr marL="465138" lvl="1" indent="-233363">
              <a:spcAft>
                <a:spcPts val="1200"/>
              </a:spcAft>
              <a:buFont typeface="Wingdings" charset="2"/>
              <a:buChar char="§"/>
            </a:pPr>
            <a:r>
              <a:rPr lang="en-US" i="1" dirty="0" smtClean="0"/>
              <a:t>Beta </a:t>
            </a:r>
            <a:r>
              <a:rPr lang="en-US" dirty="0" smtClean="0"/>
              <a:t>rhythms: more than 13 Hz, normally observed within 18- to 25 Hz with the amplitude of less than 20 µV. </a:t>
            </a:r>
            <a:endParaRPr lang="en-US" b="1" dirty="0">
              <a:latin typeface="Arial"/>
              <a:cs typeface="Arial"/>
            </a:endParaRPr>
          </a:p>
          <a:p>
            <a:pPr marL="465138" lvl="1" indent="-233363">
              <a:spcAft>
                <a:spcPts val="1200"/>
              </a:spcAft>
              <a:buFont typeface="Wingdings" charset="2"/>
              <a:buChar char="§"/>
            </a:pPr>
            <a:r>
              <a:rPr lang="en-US" i="1" dirty="0" smtClean="0"/>
              <a:t>Theta </a:t>
            </a:r>
            <a:r>
              <a:rPr lang="en-US" dirty="0" smtClean="0"/>
              <a:t>rhythms: 4-7 Hz frequencies less than 15 µV, frontal or frontocentral head regions.</a:t>
            </a:r>
          </a:p>
          <a:p>
            <a:pPr marL="465138" lvl="1" indent="-233363">
              <a:spcAft>
                <a:spcPts val="1200"/>
              </a:spcAft>
              <a:buFont typeface="Wingdings" charset="2"/>
              <a:buChar char="§"/>
            </a:pPr>
            <a:r>
              <a:rPr lang="en-US" i="1" dirty="0" smtClean="0"/>
              <a:t>Delta </a:t>
            </a:r>
            <a:r>
              <a:rPr lang="en-US" dirty="0" smtClean="0"/>
              <a:t>rhythms are frequencies consist of less than 4 Hz activity. </a:t>
            </a:r>
            <a:endParaRPr lang="en-US" b="1" dirty="0">
              <a:latin typeface="Arial"/>
              <a:cs typeface="Arial"/>
            </a:endParaRPr>
          </a:p>
        </p:txBody>
      </p:sp>
      <p:sp>
        <p:nvSpPr>
          <p:cNvPr id="2" name="Title 1"/>
          <p:cNvSpPr>
            <a:spLocks noGrp="1"/>
          </p:cNvSpPr>
          <p:nvPr>
            <p:ph type="title"/>
          </p:nvPr>
        </p:nvSpPr>
        <p:spPr/>
        <p:txBody>
          <a:bodyPr>
            <a:noAutofit/>
          </a:bodyPr>
          <a:lstStyle/>
          <a:p>
            <a:r>
              <a:rPr lang="en-US" dirty="0" smtClean="0"/>
              <a:t>Alpha, beta, theta, and delta rhythms</a:t>
            </a:r>
            <a:endParaRPr lang="en-US" dirty="0"/>
          </a:p>
        </p:txBody>
      </p:sp>
      <p:pic>
        <p:nvPicPr>
          <p:cNvPr id="20" name="Picture 19" descr="eye open-close.JPG"/>
          <p:cNvPicPr>
            <a:picLocks noChangeAspect="1"/>
          </p:cNvPicPr>
          <p:nvPr/>
        </p:nvPicPr>
        <p:blipFill>
          <a:blip r:embed="rId2"/>
          <a:stretch>
            <a:fillRect/>
          </a:stretch>
        </p:blipFill>
        <p:spPr>
          <a:xfrm>
            <a:off x="935915" y="3071924"/>
            <a:ext cx="7207623" cy="3209925"/>
          </a:xfrm>
          <a:prstGeom prst="rect">
            <a:avLst/>
          </a:prstGeom>
        </p:spPr>
      </p:pic>
    </p:spTree>
    <p:extLst>
      <p:ext uri="{BB962C8B-B14F-4D97-AF65-F5344CB8AC3E}">
        <p14:creationId xmlns:p14="http://schemas.microsoft.com/office/powerpoint/2010/main" val="1934965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162" y="674363"/>
            <a:ext cx="8968838" cy="2123658"/>
          </a:xfrm>
          <a:prstGeom prst="rect">
            <a:avLst/>
          </a:prstGeom>
          <a:noFill/>
        </p:spPr>
        <p:txBody>
          <a:bodyPr wrap="square" lIns="0" tIns="0" rIns="0" bIns="0" rtlCol="0">
            <a:spAutoFit/>
          </a:bodyPr>
          <a:lstStyle/>
          <a:p>
            <a:pPr marL="231775" indent="-231775">
              <a:spcAft>
                <a:spcPts val="1200"/>
              </a:spcAft>
              <a:buFont typeface="Arial"/>
              <a:buChar char="•"/>
            </a:pPr>
            <a:r>
              <a:rPr lang="en-US" b="1" dirty="0" smtClean="0">
                <a:latin typeface="+mj-lt"/>
              </a:rPr>
              <a:t>Various generators of non-physiological and physiological artifacts may deceive the interpreter:</a:t>
            </a:r>
          </a:p>
          <a:p>
            <a:pPr marL="231775" indent="-231775">
              <a:spcAft>
                <a:spcPts val="1200"/>
              </a:spcAft>
              <a:buFont typeface="Arial"/>
              <a:buChar char="•"/>
            </a:pPr>
            <a:r>
              <a:rPr lang="en-US" b="1" dirty="0" smtClean="0">
                <a:latin typeface="+mj-lt"/>
                <a:cs typeface="Arial"/>
              </a:rPr>
              <a:t>Eye artifacts: </a:t>
            </a:r>
            <a:r>
              <a:rPr lang="en-US" dirty="0" smtClean="0">
                <a:latin typeface="+mj-lt"/>
                <a:cs typeface="Arial"/>
              </a:rPr>
              <a:t>H</a:t>
            </a:r>
            <a:r>
              <a:rPr lang="en-US" dirty="0" smtClean="0">
                <a:latin typeface="+mj-lt"/>
              </a:rPr>
              <a:t>igher amplitude activity in Fp1, Fp2, F7, F8</a:t>
            </a:r>
            <a:endParaRPr lang="en-US" b="1" dirty="0" smtClean="0">
              <a:latin typeface="+mj-lt"/>
              <a:cs typeface="Arial"/>
            </a:endParaRPr>
          </a:p>
          <a:p>
            <a:pPr marL="231775" indent="-231775">
              <a:spcAft>
                <a:spcPts val="1200"/>
              </a:spcAft>
              <a:buFont typeface="Arial"/>
              <a:buChar char="•"/>
            </a:pPr>
            <a:r>
              <a:rPr lang="en-US" b="1" dirty="0" smtClean="0">
                <a:latin typeface="+mj-lt"/>
                <a:cs typeface="Arial"/>
              </a:rPr>
              <a:t>Muscle artifact (EMG): </a:t>
            </a:r>
            <a:r>
              <a:rPr lang="en-US" dirty="0" smtClean="0">
                <a:latin typeface="+mj-lt"/>
              </a:rPr>
              <a:t>Anterior muscles of the scalp produce EMG artifact  on                     Fp1, Fp2, F4, F3, F7, F8</a:t>
            </a:r>
            <a:endParaRPr lang="en-US" b="1" dirty="0" smtClean="0">
              <a:latin typeface="+mj-lt"/>
              <a:cs typeface="Arial"/>
            </a:endParaRPr>
          </a:p>
          <a:p>
            <a:pPr marL="231775" indent="-231775">
              <a:spcAft>
                <a:spcPts val="1200"/>
              </a:spcAft>
              <a:buFont typeface="Arial"/>
              <a:buChar char="•"/>
            </a:pPr>
            <a:r>
              <a:rPr lang="en-US" b="1" dirty="0" smtClean="0">
                <a:latin typeface="+mj-lt"/>
              </a:rPr>
              <a:t>EKG</a:t>
            </a:r>
            <a:endParaRPr lang="en-US" dirty="0" smtClean="0">
              <a:latin typeface="+mj-lt"/>
            </a:endParaRPr>
          </a:p>
        </p:txBody>
      </p:sp>
      <p:sp>
        <p:nvSpPr>
          <p:cNvPr id="2" name="Title 1"/>
          <p:cNvSpPr>
            <a:spLocks noGrp="1"/>
          </p:cNvSpPr>
          <p:nvPr>
            <p:ph type="title"/>
          </p:nvPr>
        </p:nvSpPr>
        <p:spPr/>
        <p:txBody>
          <a:bodyPr>
            <a:noAutofit/>
          </a:bodyPr>
          <a:lstStyle/>
          <a:p>
            <a:r>
              <a:rPr lang="en-US" dirty="0" smtClean="0"/>
              <a:t>Extra Cerebral Artifacts</a:t>
            </a:r>
            <a:endParaRPr lang="en-US" dirty="0"/>
          </a:p>
        </p:txBody>
      </p:sp>
      <p:pic>
        <p:nvPicPr>
          <p:cNvPr id="7" name="Picture 6" descr="blink.JPG"/>
          <p:cNvPicPr>
            <a:picLocks noChangeAspect="1"/>
          </p:cNvPicPr>
          <p:nvPr/>
        </p:nvPicPr>
        <p:blipFill>
          <a:blip r:embed="rId2"/>
          <a:stretch>
            <a:fillRect/>
          </a:stretch>
        </p:blipFill>
        <p:spPr>
          <a:xfrm>
            <a:off x="548640" y="2902688"/>
            <a:ext cx="7767021" cy="3676067"/>
          </a:xfrm>
          <a:prstGeom prst="rect">
            <a:avLst/>
          </a:prstGeom>
        </p:spPr>
      </p:pic>
    </p:spTree>
    <p:extLst>
      <p:ext uri="{BB962C8B-B14F-4D97-AF65-F5344CB8AC3E}">
        <p14:creationId xmlns:p14="http://schemas.microsoft.com/office/powerpoint/2010/main" val="1934965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Extra Cerebral Artifacts</a:t>
            </a:r>
            <a:endParaRPr lang="en-US" dirty="0"/>
          </a:p>
        </p:txBody>
      </p:sp>
      <p:pic>
        <p:nvPicPr>
          <p:cNvPr id="20" name="Picture 19" descr="Eye artifact.JPG"/>
          <p:cNvPicPr>
            <a:picLocks noChangeAspect="1"/>
          </p:cNvPicPr>
          <p:nvPr/>
        </p:nvPicPr>
        <p:blipFill>
          <a:blip r:embed="rId2"/>
          <a:stretch>
            <a:fillRect/>
          </a:stretch>
        </p:blipFill>
        <p:spPr>
          <a:xfrm>
            <a:off x="232801" y="552450"/>
            <a:ext cx="4973900" cy="2190750"/>
          </a:xfrm>
          <a:prstGeom prst="rect">
            <a:avLst/>
          </a:prstGeom>
        </p:spPr>
      </p:pic>
      <p:pic>
        <p:nvPicPr>
          <p:cNvPr id="27" name="Picture 26" descr="EKG artifact.JPG"/>
          <p:cNvPicPr>
            <a:picLocks noChangeAspect="1"/>
          </p:cNvPicPr>
          <p:nvPr/>
        </p:nvPicPr>
        <p:blipFill>
          <a:blip r:embed="rId3"/>
          <a:stretch>
            <a:fillRect/>
          </a:stretch>
        </p:blipFill>
        <p:spPr>
          <a:xfrm>
            <a:off x="289169" y="4455470"/>
            <a:ext cx="4917532" cy="2034361"/>
          </a:xfrm>
          <a:prstGeom prst="rect">
            <a:avLst/>
          </a:prstGeom>
        </p:spPr>
      </p:pic>
      <p:sp>
        <p:nvSpPr>
          <p:cNvPr id="28" name="TextBox 27"/>
          <p:cNvSpPr txBox="1"/>
          <p:nvPr/>
        </p:nvSpPr>
        <p:spPr>
          <a:xfrm>
            <a:off x="5206701" y="4572000"/>
            <a:ext cx="1301254" cy="369332"/>
          </a:xfrm>
          <a:prstGeom prst="rect">
            <a:avLst/>
          </a:prstGeom>
          <a:noFill/>
        </p:spPr>
        <p:txBody>
          <a:bodyPr wrap="square" rtlCol="0">
            <a:spAutoFit/>
          </a:bodyPr>
          <a:lstStyle/>
          <a:p>
            <a:r>
              <a:rPr lang="en-US" dirty="0" smtClean="0"/>
              <a:t>EKG Artifact</a:t>
            </a:r>
            <a:endParaRPr lang="en-US" dirty="0"/>
          </a:p>
        </p:txBody>
      </p:sp>
      <p:sp>
        <p:nvSpPr>
          <p:cNvPr id="29" name="TextBox 28"/>
          <p:cNvSpPr txBox="1"/>
          <p:nvPr/>
        </p:nvSpPr>
        <p:spPr>
          <a:xfrm>
            <a:off x="5346551" y="817581"/>
            <a:ext cx="2357890" cy="369332"/>
          </a:xfrm>
          <a:prstGeom prst="rect">
            <a:avLst/>
          </a:prstGeom>
          <a:noFill/>
        </p:spPr>
        <p:txBody>
          <a:bodyPr wrap="square" rtlCol="0">
            <a:spAutoFit/>
          </a:bodyPr>
          <a:lstStyle/>
          <a:p>
            <a:r>
              <a:rPr lang="en-US" dirty="0" smtClean="0"/>
              <a:t>Eye movement artifact</a:t>
            </a:r>
            <a:endParaRPr lang="en-US" dirty="0"/>
          </a:p>
        </p:txBody>
      </p:sp>
      <p:pic>
        <p:nvPicPr>
          <p:cNvPr id="30" name="Picture 29" descr="EMG.JPG"/>
          <p:cNvPicPr>
            <a:picLocks noChangeAspect="1"/>
          </p:cNvPicPr>
          <p:nvPr/>
        </p:nvPicPr>
        <p:blipFill>
          <a:blip r:embed="rId4"/>
          <a:stretch>
            <a:fillRect/>
          </a:stretch>
        </p:blipFill>
        <p:spPr>
          <a:xfrm>
            <a:off x="171938" y="2937818"/>
            <a:ext cx="5034763" cy="1312237"/>
          </a:xfrm>
          <a:prstGeom prst="rect">
            <a:avLst/>
          </a:prstGeom>
        </p:spPr>
      </p:pic>
      <p:sp>
        <p:nvSpPr>
          <p:cNvPr id="31" name="TextBox 30"/>
          <p:cNvSpPr txBox="1"/>
          <p:nvPr/>
        </p:nvSpPr>
        <p:spPr>
          <a:xfrm>
            <a:off x="5346551" y="3114675"/>
            <a:ext cx="1387239" cy="369332"/>
          </a:xfrm>
          <a:prstGeom prst="rect">
            <a:avLst/>
          </a:prstGeom>
          <a:noFill/>
        </p:spPr>
        <p:txBody>
          <a:bodyPr wrap="none" rtlCol="0">
            <a:spAutoFit/>
          </a:bodyPr>
          <a:lstStyle/>
          <a:p>
            <a:r>
              <a:rPr lang="en-US" dirty="0" smtClean="0"/>
              <a:t>EMG Artifact</a:t>
            </a:r>
            <a:endParaRPr lang="en-US" dirty="0"/>
          </a:p>
        </p:txBody>
      </p:sp>
    </p:spTree>
    <p:extLst>
      <p:ext uri="{BB962C8B-B14F-4D97-AF65-F5344CB8AC3E}">
        <p14:creationId xmlns:p14="http://schemas.microsoft.com/office/powerpoint/2010/main" val="1253157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Normal EEG</a:t>
            </a:r>
            <a:endParaRPr lang="en-US" dirty="0"/>
          </a:p>
        </p:txBody>
      </p:sp>
      <p:sp>
        <p:nvSpPr>
          <p:cNvPr id="5" name="TextBox 4"/>
          <p:cNvSpPr txBox="1"/>
          <p:nvPr/>
        </p:nvSpPr>
        <p:spPr>
          <a:xfrm>
            <a:off x="191386" y="797442"/>
            <a:ext cx="8367823" cy="5632311"/>
          </a:xfrm>
          <a:prstGeom prst="rect">
            <a:avLst/>
          </a:prstGeom>
          <a:noFill/>
        </p:spPr>
        <p:txBody>
          <a:bodyPr wrap="square" rtlCol="0">
            <a:spAutoFit/>
          </a:bodyPr>
          <a:lstStyle/>
          <a:p>
            <a:r>
              <a:rPr lang="en-US" b="1" dirty="0" smtClean="0"/>
              <a:t>The most important factors that a subject must have to be considered as normal are:</a:t>
            </a:r>
          </a:p>
          <a:p>
            <a:endParaRPr lang="en-US" dirty="0" smtClean="0"/>
          </a:p>
          <a:p>
            <a:pPr marL="342900" indent="-342900">
              <a:buAutoNum type="arabicPeriod"/>
            </a:pPr>
            <a:r>
              <a:rPr lang="en-US" b="1" dirty="0" smtClean="0"/>
              <a:t>Anterior-posterior gradient</a:t>
            </a:r>
          </a:p>
          <a:p>
            <a:pPr marL="342900" indent="-342900"/>
            <a:r>
              <a:rPr lang="en-US" dirty="0" smtClean="0"/>
              <a:t>	Beta frequencies in anterior regions with low amplitude</a:t>
            </a:r>
          </a:p>
          <a:p>
            <a:pPr marL="342900" indent="-342900"/>
            <a:r>
              <a:rPr lang="en-US" dirty="0" smtClean="0"/>
              <a:t>	Over occipital region normally we should observe alpha rhythm with higher amplitude.</a:t>
            </a:r>
          </a:p>
          <a:p>
            <a:pPr marL="342900" indent="-342900"/>
            <a:endParaRPr lang="en-US" dirty="0" smtClean="0"/>
          </a:p>
          <a:p>
            <a:pPr marL="342900" indent="-342900"/>
            <a:r>
              <a:rPr lang="en-US" dirty="0" smtClean="0"/>
              <a:t>2.	</a:t>
            </a:r>
            <a:r>
              <a:rPr lang="en-US" b="1" dirty="0" smtClean="0"/>
              <a:t>Posterior dominant rhythm</a:t>
            </a:r>
          </a:p>
          <a:p>
            <a:pPr marL="342900" indent="-342900"/>
            <a:r>
              <a:rPr lang="en-US" dirty="0" smtClean="0"/>
              <a:t>	Posterior head regions has alpha frequency 8-12 Hz</a:t>
            </a:r>
          </a:p>
          <a:p>
            <a:pPr marL="342900" indent="-342900"/>
            <a:endParaRPr lang="en-US" dirty="0" smtClean="0"/>
          </a:p>
          <a:p>
            <a:pPr marL="342900" indent="-342900"/>
            <a:r>
              <a:rPr lang="en-US" dirty="0" smtClean="0"/>
              <a:t>3.	</a:t>
            </a:r>
            <a:r>
              <a:rPr lang="en-US" b="1" dirty="0" smtClean="0"/>
              <a:t>Having symmetric activity</a:t>
            </a:r>
          </a:p>
          <a:p>
            <a:pPr marL="342900" indent="-342900"/>
            <a:r>
              <a:rPr lang="en-US" dirty="0" smtClean="0"/>
              <a:t>	Having asymmetric activity represents abnormality:</a:t>
            </a:r>
          </a:p>
          <a:p>
            <a:pPr marL="342900" indent="-342900"/>
            <a:r>
              <a:rPr lang="en-US" dirty="0" smtClean="0"/>
              <a:t>	More than 1 Hz and more than 50% amplitude represent abnormality</a:t>
            </a:r>
          </a:p>
          <a:p>
            <a:pPr marL="342900" indent="-342900"/>
            <a:endParaRPr lang="en-US" dirty="0" smtClean="0"/>
          </a:p>
          <a:p>
            <a:pPr marL="342900" indent="-342900"/>
            <a:r>
              <a:rPr lang="en-US" dirty="0" smtClean="0"/>
              <a:t>4.	</a:t>
            </a:r>
            <a:r>
              <a:rPr lang="en-US" b="1" dirty="0" smtClean="0"/>
              <a:t>Normal sleep architecture </a:t>
            </a:r>
          </a:p>
          <a:p>
            <a:pPr marL="342900" indent="-342900"/>
            <a:r>
              <a:rPr lang="en-US" dirty="0" smtClean="0"/>
              <a:t>	No anterior-posterior gradient </a:t>
            </a:r>
          </a:p>
          <a:p>
            <a:pPr marL="342900" indent="-342900"/>
            <a:r>
              <a:rPr lang="en-US" dirty="0" smtClean="0"/>
              <a:t>	Spindle , k complex, POSTS, and v wave</a:t>
            </a:r>
          </a:p>
          <a:p>
            <a:pPr marL="342900" indent="-342900">
              <a:buAutoNum type="arabicPeriod"/>
            </a:pPr>
            <a:endParaRPr lang="en-US" dirty="0" smtClean="0"/>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568544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Sleep Architecture</a:t>
            </a:r>
            <a:endParaRPr lang="en-US" dirty="0"/>
          </a:p>
        </p:txBody>
      </p:sp>
      <p:pic>
        <p:nvPicPr>
          <p:cNvPr id="11" name="Picture 10" descr="2013-06-29 21.49.39.jpg"/>
          <p:cNvPicPr>
            <a:picLocks noChangeAspect="1"/>
          </p:cNvPicPr>
          <p:nvPr/>
        </p:nvPicPr>
        <p:blipFill>
          <a:blip r:embed="rId2"/>
          <a:stretch>
            <a:fillRect/>
          </a:stretch>
        </p:blipFill>
        <p:spPr>
          <a:xfrm>
            <a:off x="3264195" y="1185528"/>
            <a:ext cx="6198782" cy="5374759"/>
          </a:xfrm>
          <a:prstGeom prst="rect">
            <a:avLst/>
          </a:prstGeom>
        </p:spPr>
      </p:pic>
      <p:sp>
        <p:nvSpPr>
          <p:cNvPr id="13" name="TextBox 12"/>
          <p:cNvSpPr txBox="1"/>
          <p:nvPr/>
        </p:nvSpPr>
        <p:spPr>
          <a:xfrm>
            <a:off x="857908" y="574158"/>
            <a:ext cx="7403589" cy="523220"/>
          </a:xfrm>
          <a:prstGeom prst="rect">
            <a:avLst/>
          </a:prstGeom>
          <a:noFill/>
        </p:spPr>
        <p:txBody>
          <a:bodyPr wrap="square" rtlCol="0">
            <a:spAutoFit/>
          </a:bodyPr>
          <a:lstStyle/>
          <a:p>
            <a:pPr algn="ctr"/>
            <a:r>
              <a:rPr lang="en-US" sz="2800" dirty="0" smtClean="0"/>
              <a:t>Transients of Sleep </a:t>
            </a:r>
            <a:endParaRPr lang="en-US" sz="2800" dirty="0"/>
          </a:p>
        </p:txBody>
      </p:sp>
      <p:sp>
        <p:nvSpPr>
          <p:cNvPr id="14" name="TextBox 13"/>
          <p:cNvSpPr txBox="1"/>
          <p:nvPr/>
        </p:nvSpPr>
        <p:spPr>
          <a:xfrm>
            <a:off x="233916" y="1637414"/>
            <a:ext cx="2687980" cy="2031325"/>
          </a:xfrm>
          <a:prstGeom prst="rect">
            <a:avLst/>
          </a:prstGeom>
          <a:noFill/>
        </p:spPr>
        <p:txBody>
          <a:bodyPr wrap="none" rtlCol="0">
            <a:spAutoFit/>
          </a:bodyPr>
          <a:lstStyle/>
          <a:p>
            <a:r>
              <a:rPr lang="en-US" dirty="0" smtClean="0"/>
              <a:t>Spindle (12-14 Hz),</a:t>
            </a:r>
          </a:p>
          <a:p>
            <a:endParaRPr lang="en-US" dirty="0" smtClean="0"/>
          </a:p>
          <a:p>
            <a:r>
              <a:rPr lang="en-US" dirty="0" smtClean="0"/>
              <a:t>K complex(less than 4 Hz), </a:t>
            </a:r>
          </a:p>
          <a:p>
            <a:endParaRPr lang="en-US" dirty="0" smtClean="0"/>
          </a:p>
          <a:p>
            <a:r>
              <a:rPr lang="en-US" dirty="0" smtClean="0"/>
              <a:t>POSTS(less than 8 Hz),</a:t>
            </a:r>
          </a:p>
          <a:p>
            <a:endParaRPr lang="en-US" dirty="0" smtClean="0"/>
          </a:p>
          <a:p>
            <a:r>
              <a:rPr lang="en-US" dirty="0" smtClean="0"/>
              <a:t>V wave (4-13 Hz).</a:t>
            </a:r>
            <a:endParaRPr lang="en-US" dirty="0"/>
          </a:p>
        </p:txBody>
      </p:sp>
    </p:spTree>
    <p:extLst>
      <p:ext uri="{BB962C8B-B14F-4D97-AF65-F5344CB8AC3E}">
        <p14:creationId xmlns:p14="http://schemas.microsoft.com/office/powerpoint/2010/main" val="1624314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Symmetry Activities</a:t>
            </a:r>
            <a:endParaRPr lang="en-US" dirty="0"/>
          </a:p>
        </p:txBody>
      </p:sp>
      <p:pic>
        <p:nvPicPr>
          <p:cNvPr id="11" name="Picture 10" descr="symmetry.JPG"/>
          <p:cNvPicPr>
            <a:picLocks noChangeAspect="1"/>
          </p:cNvPicPr>
          <p:nvPr/>
        </p:nvPicPr>
        <p:blipFill>
          <a:blip r:embed="rId2"/>
          <a:stretch>
            <a:fillRect/>
          </a:stretch>
        </p:blipFill>
        <p:spPr>
          <a:xfrm>
            <a:off x="3373401" y="1525550"/>
            <a:ext cx="5292134" cy="4662799"/>
          </a:xfrm>
          <a:prstGeom prst="rect">
            <a:avLst/>
          </a:prstGeom>
        </p:spPr>
      </p:pic>
      <p:sp>
        <p:nvSpPr>
          <p:cNvPr id="13" name="TextBox 12"/>
          <p:cNvSpPr txBox="1"/>
          <p:nvPr/>
        </p:nvSpPr>
        <p:spPr>
          <a:xfrm>
            <a:off x="276447" y="971552"/>
            <a:ext cx="4475841" cy="369332"/>
          </a:xfrm>
          <a:prstGeom prst="rect">
            <a:avLst/>
          </a:prstGeom>
          <a:noFill/>
        </p:spPr>
        <p:txBody>
          <a:bodyPr wrap="none" rtlCol="0">
            <a:spAutoFit/>
          </a:bodyPr>
          <a:lstStyle/>
          <a:p>
            <a:r>
              <a:rPr lang="en-US" b="1" dirty="0" smtClean="0"/>
              <a:t>Asymmetric activity represents abnormalities</a:t>
            </a:r>
            <a:endParaRPr lang="en-US" b="1" dirty="0"/>
          </a:p>
        </p:txBody>
      </p:sp>
      <p:sp>
        <p:nvSpPr>
          <p:cNvPr id="16" name="TextBox 15"/>
          <p:cNvSpPr txBox="1"/>
          <p:nvPr/>
        </p:nvSpPr>
        <p:spPr>
          <a:xfrm>
            <a:off x="425302" y="2020186"/>
            <a:ext cx="2696764" cy="923330"/>
          </a:xfrm>
          <a:prstGeom prst="rect">
            <a:avLst/>
          </a:prstGeom>
          <a:noFill/>
        </p:spPr>
        <p:txBody>
          <a:bodyPr wrap="none" rtlCol="0">
            <a:spAutoFit/>
          </a:bodyPr>
          <a:lstStyle/>
          <a:p>
            <a:r>
              <a:rPr lang="en-US" dirty="0" smtClean="0"/>
              <a:t>More than 1 Hz</a:t>
            </a:r>
          </a:p>
          <a:p>
            <a:endParaRPr lang="en-US" dirty="0" smtClean="0"/>
          </a:p>
          <a:p>
            <a:r>
              <a:rPr lang="en-US" dirty="0" smtClean="0"/>
              <a:t>More than 50% amplitude </a:t>
            </a:r>
            <a:endParaRPr lang="en-US" dirty="0"/>
          </a:p>
        </p:txBody>
      </p:sp>
    </p:spTree>
    <p:extLst>
      <p:ext uri="{BB962C8B-B14F-4D97-AF65-F5344CB8AC3E}">
        <p14:creationId xmlns:p14="http://schemas.microsoft.com/office/powerpoint/2010/main" val="745259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3560</TotalTime>
  <Words>756</Words>
  <Application>Microsoft Office PowerPoint</Application>
  <PresentationFormat>On-screen Show (4:3)</PresentationFormat>
  <Paragraphs>139</Paragraphs>
  <Slides>20</Slides>
  <Notes>2</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ISIP Content Slide</vt:lpstr>
      <vt:lpstr>ISIP Title Slide</vt:lpstr>
      <vt:lpstr>1_ISIP Content Slide</vt:lpstr>
      <vt:lpstr>PowerPoint Presentation</vt:lpstr>
      <vt:lpstr>Abstract</vt:lpstr>
      <vt:lpstr>Basic introductions to EEG machine, montages </vt:lpstr>
      <vt:lpstr>Alpha, beta, theta, and delta rhythms</vt:lpstr>
      <vt:lpstr>Extra Cerebral Artifacts</vt:lpstr>
      <vt:lpstr>Extra Cerebral Artifacts</vt:lpstr>
      <vt:lpstr>Normal EEG</vt:lpstr>
      <vt:lpstr>Sleep Architecture</vt:lpstr>
      <vt:lpstr>Symmetry Activities</vt:lpstr>
      <vt:lpstr>Abnormal EEG</vt:lpstr>
      <vt:lpstr>Abnormal EEG</vt:lpstr>
      <vt:lpstr>Abnormal EEG</vt:lpstr>
      <vt:lpstr>PowerPoint Presentation</vt:lpstr>
      <vt:lpstr>PowerPoint Presentation</vt:lpstr>
      <vt:lpstr>PRES</vt:lpstr>
      <vt:lpstr>PRES</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Computer Services</cp:lastModifiedBy>
  <cp:revision>195</cp:revision>
  <dcterms:created xsi:type="dcterms:W3CDTF">2012-05-05T20:20:58Z</dcterms:created>
  <dcterms:modified xsi:type="dcterms:W3CDTF">2013-07-08T16:10:08Z</dcterms:modified>
</cp:coreProperties>
</file>