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64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6A5AD51-F19B-4683-8D52-7A492F5EAFF6}" type="slidenum">
              <a:t>‹nº›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8970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DA3F01AC-D5BC-48E6-9947-7C01E60851EC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0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 cap="none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254FB1B-F87A-453C-A6A7-B6F7B3015E86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32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6DAEA6-617D-4793-B03A-A4530ABAC8C5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4B39F87-08F8-4C69-97E2-881B011FEF5A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A0DB5A-E048-48E5-8919-D9086919F683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3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38FF7C-F4CD-44C4-ABEC-0CF0874A2370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8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57357F-6B6D-4E31-8E2B-1CAD79FE4787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1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AD3F53-23B1-4013-8BB0-B6D25FA73BCC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4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868037-BBB8-4187-83D1-8588029F6E67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1C3A24-E69F-41B6-AB81-147F1A4F7042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2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D3160B-66E8-42A4-847D-CF1AD9203128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7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032084C-4331-431F-9CE3-AA628D245DFB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3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00616CE7-3238-4D97-925B-734CABF7E20E}" type="slidenum"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sz="4400" b="0" i="0" u="none" strike="noStrike" kern="1200" cap="none">
          <a:ln>
            <a:noFill/>
          </a:ln>
          <a:latin typeface="Liberation Sans" pitchFamily="18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en-US" sz="3200" b="0" i="0" u="none" strike="noStrike" kern="1200" cap="none">
          <a:ln>
            <a:noFill/>
          </a:ln>
          <a:latin typeface="Liberation Sans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n.p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64812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en-US" sz="5400" dirty="0"/>
              <a:t>Kaldi</a:t>
            </a:r>
          </a:p>
          <a:p>
            <a:pPr marL="0" lvl="0" indent="0" algn="ctr">
              <a:buNone/>
            </a:pPr>
            <a:endParaRPr lang="en-US" sz="5400" dirty="0"/>
          </a:p>
          <a:p>
            <a:pPr marL="0" lvl="0" indent="0" algn="ctr">
              <a:buNone/>
            </a:pPr>
            <a:r>
              <a:rPr lang="en-US" sz="2400" dirty="0" err="1" smtClean="0"/>
              <a:t>Andreson</a:t>
            </a:r>
            <a:r>
              <a:rPr lang="en-US" sz="2400" dirty="0"/>
              <a:t> </a:t>
            </a:r>
            <a:r>
              <a:rPr lang="en-US" sz="2400" dirty="0" err="1" smtClean="0"/>
              <a:t>Guimaraes</a:t>
            </a:r>
            <a:r>
              <a:rPr lang="en-US" sz="2400" dirty="0" smtClean="0"/>
              <a:t> </a:t>
            </a:r>
            <a:r>
              <a:rPr lang="en-US" sz="2400" dirty="0"/>
              <a:t>Moura</a:t>
            </a:r>
          </a:p>
          <a:p>
            <a:pPr marL="0" lvl="0" indent="0" algn="ctr">
              <a:buNone/>
            </a:pPr>
            <a:r>
              <a:rPr lang="en-US" sz="2400" dirty="0" err="1"/>
              <a:t>Jonatas</a:t>
            </a:r>
            <a:r>
              <a:rPr lang="en-US" sz="2400" dirty="0"/>
              <a:t> </a:t>
            </a:r>
            <a:r>
              <a:rPr lang="en-US" sz="2400" dirty="0" err="1"/>
              <a:t>Macedo</a:t>
            </a:r>
            <a:r>
              <a:rPr lang="en-US" sz="2400" dirty="0"/>
              <a:t> </a:t>
            </a:r>
            <a:r>
              <a:rPr lang="en-US" sz="2400" dirty="0" err="1"/>
              <a:t>Soares</a:t>
            </a:r>
            <a:endParaRPr lang="en-US" sz="2400" dirty="0"/>
          </a:p>
          <a:p>
            <a:pPr marL="0" lvl="0" indent="0" algn="ctr">
              <a:buNone/>
            </a:pPr>
            <a:endParaRPr lang="en-US" sz="2400" dirty="0"/>
          </a:p>
          <a:p>
            <a:pPr marL="0" lvl="0" indent="0" algn="ctr">
              <a:buNone/>
            </a:pP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G.fst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/>
              <a:t>local/rm_prepare_grammar.sh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743199" y="2194560"/>
            <a:ext cx="4480560" cy="4937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Monophone training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dirty="0"/>
              <a:t>run steps/train_mono.sh --</a:t>
            </a:r>
            <a:r>
              <a:rPr lang="en-US" dirty="0" err="1"/>
              <a:t>nj</a:t>
            </a:r>
            <a:r>
              <a:rPr lang="en-US" dirty="0"/>
              <a:t> 4 --</a:t>
            </a:r>
            <a:r>
              <a:rPr lang="en-US" dirty="0" err="1"/>
              <a:t>cmd</a:t>
            </a:r>
            <a:r>
              <a:rPr lang="en-US" dirty="0"/>
              <a:t> "run.pl" data/train data/</a:t>
            </a:r>
            <a:r>
              <a:rPr lang="en-US" dirty="0" err="1"/>
              <a:t>lang</a:t>
            </a:r>
            <a:r>
              <a:rPr lang="en-US" dirty="0"/>
              <a:t> </a:t>
            </a:r>
            <a:r>
              <a:rPr lang="en-US" dirty="0" err="1"/>
              <a:t>exp</a:t>
            </a:r>
            <a:r>
              <a:rPr lang="en-US" dirty="0"/>
              <a:t>/mono</a:t>
            </a:r>
          </a:p>
          <a:p>
            <a:pPr lvl="0"/>
            <a:r>
              <a:rPr lang="en-US" dirty="0"/>
              <a:t>utils/mkgraph.sh --mono data/</a:t>
            </a:r>
            <a:r>
              <a:rPr lang="en-US" dirty="0" err="1"/>
              <a:t>lang</a:t>
            </a:r>
            <a:r>
              <a:rPr lang="en-US" dirty="0"/>
              <a:t> </a:t>
            </a:r>
            <a:r>
              <a:rPr lang="en-US" dirty="0" err="1"/>
              <a:t>exp</a:t>
            </a:r>
            <a:r>
              <a:rPr lang="en-US" dirty="0"/>
              <a:t>/mono </a:t>
            </a:r>
            <a:r>
              <a:rPr lang="en-US" dirty="0" err="1"/>
              <a:t>exp</a:t>
            </a:r>
            <a:r>
              <a:rPr lang="en-US" dirty="0"/>
              <a:t>/mono/graph</a:t>
            </a:r>
          </a:p>
          <a:p>
            <a:pPr lvl="0"/>
            <a:r>
              <a:rPr lang="en-US" dirty="0"/>
              <a:t>steps/decode.sh --</a:t>
            </a:r>
            <a:r>
              <a:rPr lang="en-US" dirty="0" err="1"/>
              <a:t>config</a:t>
            </a:r>
            <a:r>
              <a:rPr lang="en-US" dirty="0"/>
              <a:t> </a:t>
            </a:r>
            <a:r>
              <a:rPr lang="en-US" dirty="0" err="1"/>
              <a:t>conf</a:t>
            </a:r>
            <a:r>
              <a:rPr lang="en-US" dirty="0"/>
              <a:t>/</a:t>
            </a:r>
            <a:r>
              <a:rPr lang="en-US" dirty="0" err="1"/>
              <a:t>decode.config</a:t>
            </a:r>
            <a:r>
              <a:rPr lang="en-US" dirty="0"/>
              <a:t> --</a:t>
            </a:r>
            <a:r>
              <a:rPr lang="en-US" dirty="0" err="1"/>
              <a:t>nj</a:t>
            </a:r>
            <a:r>
              <a:rPr lang="en-US" dirty="0"/>
              <a:t> 20 --</a:t>
            </a:r>
            <a:r>
              <a:rPr lang="en-US" dirty="0" err="1"/>
              <a:t>cmd</a:t>
            </a:r>
            <a:r>
              <a:rPr lang="en-US" dirty="0"/>
              <a:t> "run.pl"   </a:t>
            </a:r>
            <a:r>
              <a:rPr lang="en-US" dirty="0" err="1"/>
              <a:t>exp</a:t>
            </a:r>
            <a:r>
              <a:rPr lang="en-US" dirty="0"/>
              <a:t>/mono/graph data/test </a:t>
            </a:r>
            <a:r>
              <a:rPr lang="en-US" dirty="0" err="1"/>
              <a:t>exp</a:t>
            </a:r>
            <a:r>
              <a:rPr lang="en-US" dirty="0"/>
              <a:t>/mono/decode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Results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1" rtl="0" hangingPunct="0"/>
            <a:r>
              <a:rPr lang="en-US" sz="2400" dirty="0" smtClean="0"/>
              <a:t>Results on RM</a:t>
            </a:r>
          </a:p>
          <a:p>
            <a:pPr lvl="2" rtl="0" hangingPunct="0"/>
            <a:r>
              <a:rPr lang="en-US" sz="2000" dirty="0" smtClean="0"/>
              <a:t>Kaldi documentation:</a:t>
            </a:r>
          </a:p>
          <a:p>
            <a:pPr lvl="3" rtl="0" hangingPunct="0"/>
            <a:r>
              <a:rPr lang="de-DE" sz="1600" dirty="0" smtClean="0"/>
              <a:t>%</a:t>
            </a:r>
            <a:r>
              <a:rPr lang="de-DE" sz="1600" dirty="0"/>
              <a:t>WER 8.74 [ 1095 / 12533, 143 ins, 226 del, 726 sub ] exp/mono/decode/wer_2</a:t>
            </a:r>
            <a:endParaRPr lang="en-US" sz="1600" dirty="0" smtClean="0"/>
          </a:p>
          <a:p>
            <a:pPr lvl="1" rtl="0" hangingPunct="0"/>
            <a:endParaRPr lang="en-US" sz="2400" dirty="0"/>
          </a:p>
          <a:p>
            <a:pPr lvl="1" rtl="0" hangingPunct="0"/>
            <a:endParaRPr lang="en-US" sz="2400" dirty="0" smtClean="0"/>
          </a:p>
          <a:p>
            <a:pPr lvl="1" rtl="0" hangingPunct="0"/>
            <a:endParaRPr lang="en-US" sz="2400" dirty="0"/>
          </a:p>
          <a:p>
            <a:pPr lvl="1" rtl="0" hangingPunct="0"/>
            <a:endParaRPr lang="en-US" sz="2400" dirty="0" smtClean="0"/>
          </a:p>
          <a:p>
            <a:pPr lvl="1" rtl="0" hangingPunct="0"/>
            <a:r>
              <a:rPr lang="en-US" sz="2400" dirty="0" smtClean="0"/>
              <a:t>Results on </a:t>
            </a:r>
            <a:r>
              <a:rPr lang="en-US" sz="2400" dirty="0" err="1" smtClean="0"/>
              <a:t>TIDigits</a:t>
            </a:r>
            <a:endParaRPr lang="en-US" sz="2400" dirty="0" smtClean="0"/>
          </a:p>
          <a:p>
            <a:pPr lvl="1" rtl="0" hangingPunct="0"/>
            <a:endParaRPr lang="en-US" sz="24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91767"/>
              </p:ext>
            </p:extLst>
          </p:nvPr>
        </p:nvGraphicFramePr>
        <p:xfrm>
          <a:off x="431800" y="3131765"/>
          <a:ext cx="9072561" cy="1546160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3024187"/>
                <a:gridCol w="3024187"/>
                <a:gridCol w="3024187"/>
              </a:tblGrid>
              <a:tr h="557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Amir's result on </a:t>
                      </a:r>
                      <a:r>
                        <a:rPr lang="en-US" sz="1600" u="none" strike="noStrike" dirty="0" err="1">
                          <a:effectLst/>
                        </a:rPr>
                        <a:t>Owlsnest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Our result on </a:t>
                      </a:r>
                      <a:r>
                        <a:rPr lang="en-US" sz="1600" u="none" strike="noStrike" dirty="0" err="1">
                          <a:effectLst/>
                        </a:rPr>
                        <a:t>Owlsnest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Our result on the computer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6" marR="6936" marT="6936" marB="0" anchor="ctr"/>
                </a:tc>
              </a:tr>
              <a:tr h="98910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%WER 8.73 [ 1094 / 12533, 109 ins, 321 del, 664 sub ] exp/mono/decode/wer_3_3.5</a:t>
                      </a:r>
                      <a:endParaRPr lang="de-DE" sz="1600" b="0" i="0" u="none" strike="noStrike" dirty="0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%WER 8.73 [ 1094 / 12533, 109 ins, 321 del, 664 sub ] exp/mono/decode/wer_3_3.5</a:t>
                      </a:r>
                      <a:endParaRPr lang="de-DE" sz="1600" b="0" i="0" u="none" strike="noStrike" dirty="0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%WER 8.77 [ 1099 / 12533, 164 ins, 237 del, 698 sub ] exp/mono/decode/wer_3_0.0</a:t>
                      </a:r>
                      <a:endParaRPr lang="de-DE" sz="1600" b="0" i="0" u="none" strike="noStrike" dirty="0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6936" marR="6936" marT="6936" marB="0"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032471"/>
              </p:ext>
            </p:extLst>
          </p:nvPr>
        </p:nvGraphicFramePr>
        <p:xfrm>
          <a:off x="791840" y="5364013"/>
          <a:ext cx="8280920" cy="1373310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4140460"/>
                <a:gridCol w="4140460"/>
              </a:tblGrid>
              <a:tr h="632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Amir’s result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Our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result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63879">
                <a:tc>
                  <a:txBody>
                    <a:bodyPr/>
                    <a:lstStyle/>
                    <a:p>
                      <a:pPr marL="0" marR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u="none" strike="noStrike" dirty="0" smtClean="0">
                          <a:effectLst/>
                        </a:rPr>
                        <a:t>%WER 0.37 [ 4 / 1084, 2 ins, 2 del, 0 sub ] exp/mono/decode/wer_7_0.0</a:t>
                      </a:r>
                    </a:p>
                    <a:p>
                      <a:pPr algn="ctr" fontAlgn="b"/>
                      <a:endParaRPr lang="de-DE" sz="1600" b="0" i="0" u="none" strike="noStrike" dirty="0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%WER 0.37 [ 4 / 1084, 2 ins, 2 del, 0 sub ] exp/mono/decode/wer_7_0.0</a:t>
                      </a:r>
                      <a:endParaRPr lang="de-DE" sz="1600" b="0" i="0" u="none" strike="noStrike" dirty="0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What is Kaldi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65760" y="1554479"/>
            <a:ext cx="9067040" cy="5609734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sz="1200" b="1" dirty="0">
                <a:latin typeface="Arial" pitchFamily="34" charset="0"/>
              </a:rPr>
              <a:t>Open-source toolkit for speech recognition</a:t>
            </a:r>
          </a:p>
          <a:p>
            <a:pPr lvl="0"/>
            <a:r>
              <a:rPr lang="en-US" sz="1200" b="1" dirty="0">
                <a:latin typeface="Arial" pitchFamily="34" charset="0"/>
              </a:rPr>
              <a:t>Important Features</a:t>
            </a:r>
          </a:p>
          <a:p>
            <a:pPr lvl="1" rtl="0" hangingPunct="0"/>
            <a:r>
              <a:rPr lang="en-US" sz="1200" dirty="0">
                <a:latin typeface="Arial" pitchFamily="34" charset="0"/>
              </a:rPr>
              <a:t>Integration with Finite State Transducers</a:t>
            </a:r>
          </a:p>
          <a:p>
            <a:pPr lvl="1" rtl="0" hangingPunct="0"/>
            <a:r>
              <a:rPr lang="en-US" sz="1200" dirty="0">
                <a:latin typeface="Arial" pitchFamily="34" charset="0"/>
              </a:rPr>
              <a:t>Extensive linear algebra support</a:t>
            </a:r>
          </a:p>
          <a:p>
            <a:pPr lvl="1" rtl="0" hangingPunct="0"/>
            <a:r>
              <a:rPr lang="en-US" sz="1200" dirty="0">
                <a:latin typeface="Arial" pitchFamily="34" charset="0"/>
              </a:rPr>
              <a:t>Extensible </a:t>
            </a:r>
            <a:r>
              <a:rPr lang="en-US" sz="1200" dirty="0" smtClean="0">
                <a:latin typeface="Arial" pitchFamily="34" charset="0"/>
              </a:rPr>
              <a:t>design</a:t>
            </a:r>
            <a:endParaRPr lang="en-US" sz="1200" dirty="0">
              <a:latin typeface="Arial" pitchFamily="34" charset="0"/>
            </a:endParaRPr>
          </a:p>
          <a:p>
            <a:pPr lvl="1" rtl="0" hangingPunct="0"/>
            <a:r>
              <a:rPr lang="en-US" sz="1200" dirty="0">
                <a:latin typeface="Arial" pitchFamily="34" charset="0"/>
              </a:rPr>
              <a:t>Complete recipes</a:t>
            </a:r>
          </a:p>
          <a:p>
            <a:pPr lvl="0"/>
            <a:r>
              <a:rPr lang="en-US" sz="1200" b="1" dirty="0">
                <a:effectLst>
                  <a:outerShdw dist="17961" dir="2700000">
                    <a:scrgbClr r="0" g="0" b="0"/>
                  </a:outerShdw>
                </a:effectLst>
                <a:latin typeface="Arial" pitchFamily="34" charset="0"/>
              </a:rPr>
              <a:t>The toolkit supports:</a:t>
            </a:r>
          </a:p>
          <a:p>
            <a:pPr lvl="1" rtl="0" hangingPunct="0"/>
            <a:r>
              <a:rPr lang="en-US" sz="1200" b="1" dirty="0">
                <a:latin typeface="Arial" pitchFamily="34" charset="0"/>
              </a:rPr>
              <a:t>Feature Extraction</a:t>
            </a:r>
          </a:p>
          <a:p>
            <a:pPr lvl="2" rtl="0" hangingPunct="0"/>
            <a:r>
              <a:rPr lang="en-US" sz="1200" dirty="0" err="1">
                <a:latin typeface="Arial" pitchFamily="34" charset="0"/>
              </a:rPr>
              <a:t>mfcc</a:t>
            </a:r>
            <a:r>
              <a:rPr lang="en-US" sz="1200" dirty="0">
                <a:latin typeface="Arial" pitchFamily="34" charset="0"/>
              </a:rPr>
              <a:t>, </a:t>
            </a:r>
            <a:r>
              <a:rPr lang="en-US" sz="1200" dirty="0" err="1">
                <a:latin typeface="Arial" pitchFamily="34" charset="0"/>
              </a:rPr>
              <a:t>plp</a:t>
            </a:r>
            <a:r>
              <a:rPr lang="en-US" sz="1200" dirty="0">
                <a:latin typeface="Arial" pitchFamily="34" charset="0"/>
              </a:rPr>
              <a:t>, </a:t>
            </a:r>
            <a:r>
              <a:rPr lang="en-US" sz="1200" dirty="0" err="1">
                <a:latin typeface="Arial" pitchFamily="34" charset="0"/>
              </a:rPr>
              <a:t>cmvn</a:t>
            </a:r>
            <a:endParaRPr lang="en-US" sz="1200" dirty="0">
              <a:latin typeface="Arial" pitchFamily="34" charset="0"/>
            </a:endParaRPr>
          </a:p>
          <a:p>
            <a:pPr lvl="1" rtl="0" hangingPunct="0"/>
            <a:r>
              <a:rPr lang="en-US" sz="1200" b="1" dirty="0">
                <a:latin typeface="Arial" pitchFamily="34" charset="0"/>
              </a:rPr>
              <a:t>Acoustic Modeling</a:t>
            </a:r>
          </a:p>
          <a:p>
            <a:pPr lvl="2" rtl="0" hangingPunct="0"/>
            <a:r>
              <a:rPr lang="en-US" sz="1200" dirty="0">
                <a:latin typeface="Arial" pitchFamily="34" charset="0"/>
              </a:rPr>
              <a:t>Conventional models (</a:t>
            </a:r>
            <a:r>
              <a:rPr lang="en-US" sz="1200" dirty="0" err="1">
                <a:latin typeface="Arial" pitchFamily="34" charset="0"/>
              </a:rPr>
              <a:t>gmm</a:t>
            </a:r>
            <a:r>
              <a:rPr lang="en-US" sz="1200" dirty="0">
                <a:latin typeface="Arial" pitchFamily="34" charset="0"/>
              </a:rPr>
              <a:t>, </a:t>
            </a:r>
            <a:r>
              <a:rPr lang="en-US" sz="1200" dirty="0" err="1">
                <a:latin typeface="Arial" pitchFamily="34" charset="0"/>
              </a:rPr>
              <a:t>sgmm</a:t>
            </a:r>
            <a:r>
              <a:rPr lang="en-US" sz="1200" dirty="0">
                <a:latin typeface="Arial" pitchFamily="34" charset="0"/>
              </a:rPr>
              <a:t>)</a:t>
            </a:r>
          </a:p>
          <a:p>
            <a:pPr lvl="1" rtl="0" hangingPunct="0"/>
            <a:r>
              <a:rPr lang="en-US" sz="1200" b="1" dirty="0">
                <a:latin typeface="Arial" pitchFamily="34" charset="0"/>
              </a:rPr>
              <a:t>Phonetic Decision Trees</a:t>
            </a:r>
          </a:p>
          <a:p>
            <a:pPr lvl="2" rtl="0" hangingPunct="0"/>
            <a:r>
              <a:rPr lang="en-US" sz="1200" dirty="0">
                <a:latin typeface="Arial" pitchFamily="34" charset="0"/>
              </a:rPr>
              <a:t>Efficient for arbitrary context sizes</a:t>
            </a:r>
          </a:p>
          <a:p>
            <a:pPr lvl="1" rtl="0" hangingPunct="0"/>
            <a:r>
              <a:rPr lang="en-US" sz="1200" b="1" dirty="0">
                <a:latin typeface="Arial" pitchFamily="34" charset="0"/>
              </a:rPr>
              <a:t>Language Modeling</a:t>
            </a:r>
          </a:p>
          <a:p>
            <a:pPr lvl="2" rtl="0" hangingPunct="0"/>
            <a:r>
              <a:rPr lang="en-US" sz="1200" dirty="0">
                <a:latin typeface="Arial" pitchFamily="34" charset="0"/>
              </a:rPr>
              <a:t>Any language model that can be represented as an </a:t>
            </a:r>
            <a:r>
              <a:rPr lang="en-US" sz="1200" dirty="0" err="1">
                <a:latin typeface="Arial" pitchFamily="34" charset="0"/>
              </a:rPr>
              <a:t>FST</a:t>
            </a:r>
            <a:endParaRPr lang="en-US" sz="1200" dirty="0">
              <a:latin typeface="Arial" pitchFamily="34" charset="0"/>
            </a:endParaRPr>
          </a:p>
          <a:p>
            <a:pPr lvl="1" rtl="0" hangingPunct="0"/>
            <a:r>
              <a:rPr lang="en-US" sz="1200" b="1" dirty="0">
                <a:latin typeface="Arial" pitchFamily="34" charset="0"/>
              </a:rPr>
              <a:t>Decoders</a:t>
            </a:r>
          </a:p>
          <a:p>
            <a:pPr lvl="2" rtl="0" hangingPunct="0"/>
            <a:r>
              <a:rPr lang="en-US" sz="1200" dirty="0">
                <a:latin typeface="Arial" pitchFamily="34" charset="0"/>
              </a:rPr>
              <a:t>C++ class that implements the core decoding algorithm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Data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dirty="0"/>
              <a:t>Resource Management</a:t>
            </a:r>
          </a:p>
          <a:p>
            <a:pPr lvl="1" rtl="0" hangingPunct="0"/>
            <a:r>
              <a:rPr lang="en-US" dirty="0"/>
              <a:t>Clean speech in a medium-vocabulary task consisting of commands to a (presumably imaginary) computer system.</a:t>
            </a:r>
          </a:p>
          <a:p>
            <a:pPr lvl="1" rtl="0" hangingPunct="0"/>
            <a:r>
              <a:rPr lang="en-US" dirty="0"/>
              <a:t>About 3 hours of training data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TIDigits</a:t>
            </a:r>
            <a:endParaRPr lang="en-US" dirty="0"/>
          </a:p>
          <a:p>
            <a:pPr lvl="1" rtl="0" hangingPunct="0"/>
            <a:r>
              <a:rPr lang="en-US" dirty="0"/>
              <a:t>Men, women, boys and girls reading digit strings of varying lengths</a:t>
            </a:r>
          </a:p>
          <a:p>
            <a:pPr lvl="1" rtl="0" hangingPunct="0"/>
            <a:r>
              <a:rPr lang="en-US" dirty="0"/>
              <a:t>Sampled at 20 kHz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dirty="0" smtClean="0"/>
              <a:t>Run.sh</a:t>
            </a:r>
          </a:p>
          <a:p>
            <a:pPr lvl="0"/>
            <a:r>
              <a:rPr lang="en-US" dirty="0" smtClean="0"/>
              <a:t>Data preparation:</a:t>
            </a:r>
          </a:p>
          <a:p>
            <a:pPr lvl="1"/>
            <a:r>
              <a:rPr lang="en-US" dirty="0" smtClean="0"/>
              <a:t>Data directory</a:t>
            </a:r>
            <a:endParaRPr lang="en-US" dirty="0"/>
          </a:p>
          <a:p>
            <a:pPr lvl="1"/>
            <a:r>
              <a:rPr lang="en-US" dirty="0"/>
              <a:t>Lang </a:t>
            </a:r>
            <a:r>
              <a:rPr lang="en-US" dirty="0" smtClean="0"/>
              <a:t>directory</a:t>
            </a:r>
          </a:p>
          <a:p>
            <a:r>
              <a:rPr lang="en-US" dirty="0" smtClean="0"/>
              <a:t>Feature extraction:</a:t>
            </a:r>
          </a:p>
          <a:p>
            <a:pPr lvl="1"/>
            <a:r>
              <a:rPr lang="en-US" dirty="0"/>
              <a:t>steps/make_mfcc.sh --</a:t>
            </a:r>
            <a:r>
              <a:rPr lang="en-US" dirty="0" err="1"/>
              <a:t>nj</a:t>
            </a:r>
            <a:r>
              <a:rPr lang="en-US" dirty="0"/>
              <a:t> 8 --</a:t>
            </a:r>
            <a:r>
              <a:rPr lang="en-US" dirty="0" err="1"/>
              <a:t>cmd</a:t>
            </a:r>
            <a:r>
              <a:rPr lang="en-US" dirty="0"/>
              <a:t> "</a:t>
            </a:r>
            <a:r>
              <a:rPr lang="en-US" dirty="0">
                <a:hlinkClick r:id="rId3"/>
              </a:rPr>
              <a:t>run.pl</a:t>
            </a:r>
            <a:r>
              <a:rPr lang="en-US" dirty="0"/>
              <a:t>" data/train  </a:t>
            </a:r>
            <a:r>
              <a:rPr lang="en-US" dirty="0" err="1"/>
              <a:t>exp</a:t>
            </a:r>
            <a:r>
              <a:rPr lang="en-US" dirty="0"/>
              <a:t>/</a:t>
            </a:r>
            <a:r>
              <a:rPr lang="en-US" dirty="0" err="1"/>
              <a:t>make_feat</a:t>
            </a:r>
            <a:r>
              <a:rPr lang="en-US" dirty="0"/>
              <a:t>/train/ </a:t>
            </a:r>
            <a:r>
              <a:rPr lang="en-US" dirty="0" err="1"/>
              <a:t>mfcc</a:t>
            </a:r>
            <a:endParaRPr lang="en-US" dirty="0"/>
          </a:p>
          <a:p>
            <a:pPr lvl="0"/>
            <a:r>
              <a:rPr lang="en-US" dirty="0" err="1" smtClean="0"/>
              <a:t>Monophone</a:t>
            </a:r>
            <a:r>
              <a:rPr lang="en-US" dirty="0" smtClean="0"/>
              <a:t> training</a:t>
            </a:r>
            <a:endParaRPr lang="en-US" dirty="0"/>
          </a:p>
          <a:p>
            <a:pPr lvl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Data preparation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2880" y="1769040"/>
            <a:ext cx="978408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sz="2400"/>
              <a:t>local/rm_data_prep.sh /data/isip/data/rm/LDC1993S3A/package/rm_comp/</a:t>
            </a:r>
          </a:p>
          <a:p>
            <a:pPr lvl="1" rtl="0" hangingPunct="0"/>
            <a:r>
              <a:rPr lang="en-US" sz="3200"/>
              <a:t>local :</a:t>
            </a:r>
            <a:r>
              <a:rPr lang="en-US" sz="2400"/>
              <a:t> Contains the dictionary for the current data.</a:t>
            </a:r>
          </a:p>
          <a:p>
            <a:pPr lvl="1" rtl="0" hangingPunct="0"/>
            <a:r>
              <a:rPr lang="en-US" sz="3200"/>
              <a:t>train :</a:t>
            </a:r>
            <a:r>
              <a:rPr lang="en-US" sz="2400"/>
              <a:t> The data segmented from the corpora for training purposes.</a:t>
            </a:r>
          </a:p>
          <a:p>
            <a:pPr lvl="1" rtl="0" hangingPunct="0"/>
            <a:r>
              <a:rPr lang="en-US" sz="3200"/>
              <a:t>test_* :</a:t>
            </a:r>
            <a:r>
              <a:rPr lang="en-US" sz="2400"/>
              <a:t> The data segmented from the corpora for testing purposes.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Data directory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sz="2400" dirty="0" err="1"/>
              <a:t>cmvn.scp</a:t>
            </a:r>
            <a:r>
              <a:rPr lang="en-US" sz="2400" dirty="0"/>
              <a:t>  </a:t>
            </a:r>
          </a:p>
          <a:p>
            <a:pPr lvl="0"/>
            <a:r>
              <a:rPr lang="en-US" sz="2400" dirty="0" err="1"/>
              <a:t>feats.scp</a:t>
            </a:r>
            <a:r>
              <a:rPr lang="en-US" sz="2400" dirty="0"/>
              <a:t>  </a:t>
            </a:r>
          </a:p>
          <a:p>
            <a:pPr lvl="0"/>
            <a:r>
              <a:rPr lang="en-US" sz="2400" dirty="0" err="1">
                <a:solidFill>
                  <a:srgbClr val="FF0000"/>
                </a:solidFill>
              </a:rPr>
              <a:t>reco2file_and_channel</a:t>
            </a:r>
            <a:r>
              <a:rPr lang="en-US" sz="2400" dirty="0"/>
              <a:t>  </a:t>
            </a:r>
          </a:p>
          <a:p>
            <a:pPr lvl="0"/>
            <a:r>
              <a:rPr lang="en-US" sz="2400" dirty="0">
                <a:solidFill>
                  <a:srgbClr val="FF0000"/>
                </a:solidFill>
              </a:rPr>
              <a:t>segments</a:t>
            </a:r>
            <a:r>
              <a:rPr lang="en-US" sz="2400" dirty="0"/>
              <a:t> &lt;utterance-id&gt; &lt;recording-id&gt; &lt;segment-begin&gt; &lt;segment-end&gt;</a:t>
            </a:r>
          </a:p>
          <a:p>
            <a:pPr lvl="0"/>
            <a:r>
              <a:rPr lang="en-US" sz="2400" dirty="0" err="1">
                <a:solidFill>
                  <a:srgbClr val="000000"/>
                </a:solidFill>
              </a:rPr>
              <a:t>spk2utt</a:t>
            </a:r>
            <a:r>
              <a:rPr lang="en-US" sz="2400" dirty="0"/>
              <a:t>  </a:t>
            </a:r>
          </a:p>
          <a:p>
            <a:pPr lvl="0"/>
            <a:r>
              <a:rPr lang="en-US" sz="2400" dirty="0">
                <a:solidFill>
                  <a:srgbClr val="FF0000"/>
                </a:solidFill>
              </a:rPr>
              <a:t>text </a:t>
            </a:r>
            <a:r>
              <a:rPr lang="en-US" sz="2400" dirty="0"/>
              <a:t> &lt;recording-id&gt; &lt;extended-filename&gt;</a:t>
            </a:r>
          </a:p>
          <a:p>
            <a:pPr lvl="1" rtl="0" hangingPunct="0"/>
            <a:r>
              <a:rPr lang="en-US" sz="2000" dirty="0"/>
              <a:t>Contains the transcriptions of each utterance</a:t>
            </a:r>
          </a:p>
          <a:p>
            <a:pPr lvl="0"/>
            <a:r>
              <a:rPr lang="en-US" sz="2400" dirty="0" err="1">
                <a:solidFill>
                  <a:srgbClr val="FF0000"/>
                </a:solidFill>
              </a:rPr>
              <a:t>utt2spk</a:t>
            </a:r>
            <a:r>
              <a:rPr lang="en-US" sz="2400" dirty="0">
                <a:solidFill>
                  <a:srgbClr val="FF0000"/>
                </a:solidFill>
              </a:rPr>
              <a:t>  &lt;utterance-id&gt; &lt;speaker-id&gt;</a:t>
            </a:r>
          </a:p>
          <a:p>
            <a:pPr lvl="0"/>
            <a:r>
              <a:rPr lang="en-US" sz="2400" dirty="0" err="1">
                <a:solidFill>
                  <a:srgbClr val="FF0000"/>
                </a:solidFill>
              </a:rPr>
              <a:t>wav.scp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Lang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sz="2400" dirty="0"/>
              <a:t>utils/prepare_lang.sh data/local/</a:t>
            </a:r>
            <a:r>
              <a:rPr lang="en-US" sz="2400" dirty="0" err="1"/>
              <a:t>dict</a:t>
            </a:r>
            <a:r>
              <a:rPr lang="en-US" sz="2400" dirty="0"/>
              <a:t> '!SIL' data/local/</a:t>
            </a:r>
            <a:r>
              <a:rPr lang="en-US" sz="2400" dirty="0" err="1"/>
              <a:t>lang</a:t>
            </a:r>
            <a:r>
              <a:rPr lang="en-US" sz="2400" dirty="0"/>
              <a:t> data/</a:t>
            </a:r>
            <a:r>
              <a:rPr lang="en-US" sz="2400" dirty="0" err="1"/>
              <a:t>lang</a:t>
            </a:r>
            <a:endParaRPr lang="en-US" sz="2400" dirty="0"/>
          </a:p>
          <a:p>
            <a:pPr lvl="1" rtl="0" hangingPunct="0"/>
            <a:r>
              <a:rPr lang="en-US" sz="2400" dirty="0"/>
              <a:t>data/local/</a:t>
            </a:r>
            <a:r>
              <a:rPr lang="en-US" sz="2400" dirty="0" err="1"/>
              <a:t>dict</a:t>
            </a:r>
            <a:endParaRPr lang="en-US" sz="2400" dirty="0"/>
          </a:p>
          <a:p>
            <a:pPr lvl="2" rtl="0" hangingPunct="0"/>
            <a:r>
              <a:rPr lang="en-US" dirty="0"/>
              <a:t>extra_questions.txt  </a:t>
            </a:r>
          </a:p>
          <a:p>
            <a:pPr lvl="2" rtl="0" hangingPunct="0"/>
            <a:r>
              <a:rPr lang="en-US" dirty="0"/>
              <a:t>lexicon.txt</a:t>
            </a:r>
          </a:p>
          <a:p>
            <a:pPr lvl="2" rtl="0" hangingPunct="0"/>
            <a:r>
              <a:rPr lang="en-US" dirty="0"/>
              <a:t>nonsilence_phones.txt  </a:t>
            </a:r>
          </a:p>
          <a:p>
            <a:pPr lvl="2" rtl="0" hangingPunct="0"/>
            <a:r>
              <a:rPr lang="en-US" dirty="0"/>
              <a:t>optional_silence.txt  </a:t>
            </a:r>
          </a:p>
          <a:p>
            <a:pPr lvl="2" rtl="0" hangingPunct="0"/>
            <a:r>
              <a:rPr lang="en-US" dirty="0"/>
              <a:t>silence_phones.txt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Lang directory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dirty="0" err="1"/>
              <a:t>L.fst</a:t>
            </a:r>
            <a:r>
              <a:rPr lang="en-US" dirty="0"/>
              <a:t>  </a:t>
            </a:r>
          </a:p>
          <a:p>
            <a:pPr lvl="0"/>
            <a:r>
              <a:rPr lang="en-US" dirty="0" err="1"/>
              <a:t>L_disambig.fst</a:t>
            </a:r>
            <a:endParaRPr lang="en-US" dirty="0"/>
          </a:p>
          <a:p>
            <a:pPr lvl="0"/>
            <a:r>
              <a:rPr lang="en-US" dirty="0"/>
              <a:t>oov.int	</a:t>
            </a:r>
          </a:p>
          <a:p>
            <a:pPr lvl="0"/>
            <a:r>
              <a:rPr lang="en-US" dirty="0"/>
              <a:t>oov.txt  </a:t>
            </a:r>
          </a:p>
          <a:p>
            <a:pPr lvl="0"/>
            <a:r>
              <a:rPr lang="en-US" dirty="0"/>
              <a:t>phones/  </a:t>
            </a:r>
          </a:p>
          <a:p>
            <a:pPr lvl="0"/>
            <a:r>
              <a:rPr lang="en-US" dirty="0"/>
              <a:t>phones.txt  </a:t>
            </a:r>
          </a:p>
          <a:p>
            <a:pPr lvl="0"/>
            <a:r>
              <a:rPr lang="en-US" dirty="0"/>
              <a:t>topo  </a:t>
            </a:r>
          </a:p>
          <a:p>
            <a:pPr lvl="0"/>
            <a:r>
              <a:rPr lang="en-US" dirty="0"/>
              <a:t>words.txt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0" y="6739560"/>
            <a:ext cx="1645920" cy="4842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sz="2400"/>
              <a:t>L.fst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933200" y="121320"/>
            <a:ext cx="6387840" cy="6462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421</Words>
  <Application>Microsoft Office PowerPoint</Application>
  <PresentationFormat>Personalizar</PresentationFormat>
  <Paragraphs>96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Default</vt:lpstr>
      <vt:lpstr>Apresentação do PowerPoint</vt:lpstr>
      <vt:lpstr>What is Kaldi</vt:lpstr>
      <vt:lpstr>Data</vt:lpstr>
      <vt:lpstr>Overview</vt:lpstr>
      <vt:lpstr>Data preparation</vt:lpstr>
      <vt:lpstr>Data directory</vt:lpstr>
      <vt:lpstr>Lang</vt:lpstr>
      <vt:lpstr>Lang directory</vt:lpstr>
      <vt:lpstr>Apresentação do PowerPoint</vt:lpstr>
      <vt:lpstr>G.fst</vt:lpstr>
      <vt:lpstr>Monophone training</vt:lpstr>
      <vt:lpstr>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</dc:creator>
  <cp:lastModifiedBy>JMS</cp:lastModifiedBy>
  <cp:revision>10</cp:revision>
  <dcterms:created xsi:type="dcterms:W3CDTF">2015-06-07T18:54:00Z</dcterms:created>
  <dcterms:modified xsi:type="dcterms:W3CDTF">2015-06-15T05:54:22Z</dcterms:modified>
</cp:coreProperties>
</file>