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66" r:id="rId4"/>
    <p:sldId id="265" r:id="rId5"/>
    <p:sldId id="270" r:id="rId6"/>
    <p:sldId id="267" r:id="rId7"/>
    <p:sldId id="26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BAC51C4-7167-4FF1-884E-26B6F9C506F2}">
          <p14:sldIdLst>
            <p14:sldId id="256"/>
          </p14:sldIdLst>
        </p14:section>
        <p14:section name="Previous Goals" id="{54B8F842-6742-484C-8628-DA5831B5F865}">
          <p14:sldIdLst>
            <p14:sldId id="257"/>
          </p14:sldIdLst>
        </p14:section>
        <p14:section name="Acomplishments" id="{7698FABC-474F-4746-B978-DA277978C62E}">
          <p14:sldIdLst>
            <p14:sldId id="266"/>
          </p14:sldIdLst>
        </p14:section>
        <p14:section name="Acomplishments" id="{7C1E1F10-C3A1-43DB-B9E9-5F69D4EB9948}">
          <p14:sldIdLst>
            <p14:sldId id="265"/>
            <p14:sldId id="270"/>
            <p14:sldId id="267"/>
          </p14:sldIdLst>
        </p14:section>
        <p14:section name="New Goals" id="{96E6F908-75B6-48E6-A5E2-D489C632B12D}">
          <p14:sldIdLst>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3B4C6F-F883-43B2-B0A4-9B941942EF78}"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630762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3B4C6F-F883-43B2-B0A4-9B941942EF78}"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426791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3B4C6F-F883-43B2-B0A4-9B941942EF78}"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1474168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3B4C6F-F883-43B2-B0A4-9B941942EF78}"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4066347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3B4C6F-F883-43B2-B0A4-9B941942EF78}"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719725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3B4C6F-F883-43B2-B0A4-9B941942EF78}"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2409701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3B4C6F-F883-43B2-B0A4-9B941942EF78}" type="datetimeFigureOut">
              <a:rPr lang="en-US" smtClean="0"/>
              <a:t>6/15/2015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927455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3B4C6F-F883-43B2-B0A4-9B941942EF78}" type="datetimeFigureOut">
              <a:rPr lang="en-US" smtClean="0"/>
              <a:t>6/15/2015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2228088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B4C6F-F883-43B2-B0A4-9B941942EF78}" type="datetimeFigureOut">
              <a:rPr lang="en-US" smtClean="0"/>
              <a:t>6/15/2015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3281951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B4C6F-F883-43B2-B0A4-9B941942EF78}"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242669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B4C6F-F883-43B2-B0A4-9B941942EF78}"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3636870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B4C6F-F883-43B2-B0A4-9B941942EF78}" type="datetimeFigureOut">
              <a:rPr lang="en-US" smtClean="0"/>
              <a:t>6/15/2015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CFBA95-DC32-4974-B85A-1D148C4B8E89}" type="slidenum">
              <a:rPr lang="en-US" smtClean="0"/>
              <a:t>‹#›</a:t>
            </a:fld>
            <a:endParaRPr lang="en-US"/>
          </a:p>
        </p:txBody>
      </p:sp>
    </p:spTree>
    <p:extLst>
      <p:ext uri="{BB962C8B-B14F-4D97-AF65-F5344CB8AC3E}">
        <p14:creationId xmlns:p14="http://schemas.microsoft.com/office/powerpoint/2010/main" val="352550553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Maui_Cluster_Scheduler" TargetMode="External"/><Relationship Id="rId7" Type="http://schemas.openxmlformats.org/officeDocument/2006/relationships/image" Target="../media/image1.png"/><Relationship Id="rId2" Type="http://schemas.openxmlformats.org/officeDocument/2006/relationships/hyperlink" Target="http://www.adaptivecomputing.com/products/open-source/torque/" TargetMode="External"/><Relationship Id="rId1" Type="http://schemas.openxmlformats.org/officeDocument/2006/relationships/slideLayout" Target="../slideLayouts/slideLayout2.xml"/><Relationship Id="rId6" Type="http://schemas.openxmlformats.org/officeDocument/2006/relationships/hyperlink" Target="https://www.tacc.utexas.edu/research-development/tacc-projects/lmod" TargetMode="External"/><Relationship Id="rId5" Type="http://schemas.openxmlformats.org/officeDocument/2006/relationships/hyperlink" Target="https://www.nagios.org/" TargetMode="External"/><Relationship Id="rId4" Type="http://schemas.openxmlformats.org/officeDocument/2006/relationships/hyperlink" Target="http://ganglia.sourceforge.ne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Weekly Report</a:t>
            </a:r>
            <a:endParaRPr lang="en-US" dirty="0"/>
          </a:p>
        </p:txBody>
      </p:sp>
      <p:sp>
        <p:nvSpPr>
          <p:cNvPr id="3" name="Subtitle 2"/>
          <p:cNvSpPr>
            <a:spLocks noGrp="1"/>
          </p:cNvSpPr>
          <p:nvPr>
            <p:ph type="subTitle" idx="1"/>
          </p:nvPr>
        </p:nvSpPr>
        <p:spPr/>
        <p:txBody>
          <a:bodyPr>
            <a:normAutofit/>
          </a:bodyPr>
          <a:lstStyle/>
          <a:p>
            <a:r>
              <a:rPr lang="en-US" dirty="0" smtClean="0"/>
              <a:t>By: Devin Trejo</a:t>
            </a:r>
          </a:p>
          <a:p>
            <a:endParaRPr lang="en-US" dirty="0"/>
          </a:p>
          <a:p>
            <a:r>
              <a:rPr lang="en-US" dirty="0" smtClean="0"/>
              <a:t>Week of </a:t>
            </a:r>
            <a:r>
              <a:rPr lang="en-US" dirty="0"/>
              <a:t>June </a:t>
            </a:r>
            <a:r>
              <a:rPr lang="en-US" dirty="0" smtClean="0"/>
              <a:t>7, 2015</a:t>
            </a:r>
            <a:r>
              <a:rPr lang="en-US" dirty="0" smtClean="0"/>
              <a:t>-&gt; </a:t>
            </a:r>
            <a:r>
              <a:rPr lang="en-US" dirty="0" smtClean="0"/>
              <a:t>June </a:t>
            </a:r>
            <a:r>
              <a:rPr lang="en-US" dirty="0" smtClean="0"/>
              <a:t>13, </a:t>
            </a:r>
            <a:r>
              <a:rPr lang="en-US" dirty="0" smtClean="0"/>
              <a:t>2015</a:t>
            </a:r>
            <a:endParaRPr lang="en-US" dirty="0"/>
          </a:p>
        </p:txBody>
      </p:sp>
      <p:pic>
        <p:nvPicPr>
          <p:cNvPr id="5" name="Picture 2" descr="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7757" y="365125"/>
            <a:ext cx="6236043" cy="956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485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Goals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a:t>Hadoop -&gt; HPC</a:t>
            </a:r>
          </a:p>
          <a:p>
            <a:r>
              <a:rPr lang="en-US" dirty="0"/>
              <a:t>Switch to using </a:t>
            </a:r>
            <a:r>
              <a:rPr lang="en-US" dirty="0">
                <a:hlinkClick r:id="rId2"/>
              </a:rPr>
              <a:t>Torque</a:t>
            </a:r>
            <a:r>
              <a:rPr lang="en-US" dirty="0"/>
              <a:t> (w/ </a:t>
            </a:r>
            <a:r>
              <a:rPr lang="en-US" dirty="0">
                <a:hlinkClick r:id="rId3"/>
              </a:rPr>
              <a:t>MAUI</a:t>
            </a:r>
            <a:r>
              <a:rPr lang="en-US" dirty="0"/>
              <a:t>) as a job scheduler. As noted above, Torque is the open-source sister project of PBS which Temple uses.</a:t>
            </a:r>
          </a:p>
          <a:p>
            <a:r>
              <a:rPr lang="en-US" dirty="0"/>
              <a:t>For cluster monitoring we can use </a:t>
            </a:r>
            <a:r>
              <a:rPr lang="en-US" dirty="0">
                <a:hlinkClick r:id="rId4"/>
              </a:rPr>
              <a:t>Ganglia</a:t>
            </a:r>
            <a:r>
              <a:rPr lang="en-US" dirty="0"/>
              <a:t> and </a:t>
            </a:r>
            <a:r>
              <a:rPr lang="en-US" dirty="0">
                <a:hlinkClick r:id="rId5"/>
              </a:rPr>
              <a:t>Nagios</a:t>
            </a:r>
            <a:r>
              <a:rPr lang="en-US" dirty="0"/>
              <a:t>. They allow for monitoring of resources and handle node failure notification. For system deployment we can use experiment with one of the HPC deployment systems quoted above. For module handling we can use </a:t>
            </a:r>
            <a:r>
              <a:rPr lang="en-US" dirty="0">
                <a:hlinkClick r:id="rId6"/>
              </a:rPr>
              <a:t>LMOD</a:t>
            </a:r>
            <a:r>
              <a:rPr lang="en-US" dirty="0"/>
              <a:t>.</a:t>
            </a:r>
            <a:endParaRPr lang="en-US" b="1" dirty="0"/>
          </a:p>
          <a:p>
            <a:pPr marL="0" indent="0">
              <a:buNone/>
            </a:pPr>
            <a:r>
              <a:rPr lang="en-US" b="1" dirty="0"/>
              <a:t>NEDC Data</a:t>
            </a:r>
          </a:p>
          <a:p>
            <a:r>
              <a:rPr lang="en-US" dirty="0"/>
              <a:t>Finalize 2014 for release</a:t>
            </a:r>
          </a:p>
          <a:p>
            <a:r>
              <a:rPr lang="en-US" dirty="0"/>
              <a:t>Proceed to prepare 2015 for spell check</a:t>
            </a:r>
          </a:p>
        </p:txBody>
      </p:sp>
      <p:pic>
        <p:nvPicPr>
          <p:cNvPr id="1026" name="Picture 2" descr="Ho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17757" y="365125"/>
            <a:ext cx="6236043" cy="956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5452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6616"/>
            <a:ext cx="10515600" cy="1325563"/>
          </a:xfrm>
        </p:spPr>
        <p:txBody>
          <a:bodyPr/>
          <a:lstStyle/>
          <a:p>
            <a:r>
              <a:rPr lang="en-US" smtClean="0"/>
              <a:t>Week Overview</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169878754"/>
              </p:ext>
            </p:extLst>
          </p:nvPr>
        </p:nvGraphicFramePr>
        <p:xfrm>
          <a:off x="1550176" y="1846566"/>
          <a:ext cx="8763000" cy="4028440"/>
        </p:xfrm>
        <a:graphic>
          <a:graphicData uri="http://schemas.openxmlformats.org/drawingml/2006/table">
            <a:tbl>
              <a:tblPr firstRow="1" bandRow="1">
                <a:tableStyleId>{9D7B26C5-4107-4FEC-AEDC-1716B250A1EF}</a:tableStyleId>
              </a:tblPr>
              <a:tblGrid>
                <a:gridCol w="1752600"/>
                <a:gridCol w="1752600"/>
                <a:gridCol w="1752600"/>
                <a:gridCol w="1752600"/>
                <a:gridCol w="1752600"/>
              </a:tblGrid>
              <a:tr h="370840">
                <a:tc>
                  <a:txBody>
                    <a:bodyPr/>
                    <a:lstStyle/>
                    <a:p>
                      <a:pPr algn="ctr"/>
                      <a:r>
                        <a:rPr lang="en-US" dirty="0" smtClean="0"/>
                        <a:t>Monday</a:t>
                      </a:r>
                      <a:endParaRPr lang="en-US" dirty="0"/>
                    </a:p>
                  </a:txBody>
                  <a:tcPr anchor="ctr"/>
                </a:tc>
                <a:tc>
                  <a:txBody>
                    <a:bodyPr/>
                    <a:lstStyle/>
                    <a:p>
                      <a:pPr algn="ctr"/>
                      <a:r>
                        <a:rPr lang="en-US" dirty="0" smtClean="0"/>
                        <a:t>Tuesday</a:t>
                      </a:r>
                      <a:endParaRPr lang="en-US" dirty="0"/>
                    </a:p>
                  </a:txBody>
                  <a:tcPr anchor="ctr"/>
                </a:tc>
                <a:tc>
                  <a:txBody>
                    <a:bodyPr/>
                    <a:lstStyle/>
                    <a:p>
                      <a:pPr algn="ctr"/>
                      <a:r>
                        <a:rPr lang="en-US" dirty="0" smtClean="0"/>
                        <a:t>Wednesday</a:t>
                      </a:r>
                      <a:endParaRPr lang="en-US" dirty="0"/>
                    </a:p>
                  </a:txBody>
                  <a:tcPr anchor="ctr"/>
                </a:tc>
                <a:tc>
                  <a:txBody>
                    <a:bodyPr/>
                    <a:lstStyle/>
                    <a:p>
                      <a:pPr algn="ctr"/>
                      <a:r>
                        <a:rPr lang="en-US" dirty="0" smtClean="0"/>
                        <a:t>Thursday</a:t>
                      </a:r>
                      <a:endParaRPr lang="en-US" dirty="0"/>
                    </a:p>
                  </a:txBody>
                  <a:tcPr anchor="ctr"/>
                </a:tc>
                <a:tc>
                  <a:txBody>
                    <a:bodyPr/>
                    <a:lstStyle/>
                    <a:p>
                      <a:pPr algn="ctr"/>
                      <a:r>
                        <a:rPr lang="en-US" dirty="0" smtClean="0"/>
                        <a:t>Friday</a:t>
                      </a:r>
                      <a:endParaRPr lang="en-US" dirty="0"/>
                    </a:p>
                  </a:txBody>
                  <a:tcPr anchor="ctr"/>
                </a:tc>
              </a:tr>
              <a:tr h="370840">
                <a:tc>
                  <a:txBody>
                    <a:bodyPr/>
                    <a:lstStyle/>
                    <a:p>
                      <a:pPr algn="ctr"/>
                      <a:r>
                        <a:rPr lang="en-US" dirty="0" smtClean="0"/>
                        <a:t>Research </a:t>
                      </a:r>
                      <a:r>
                        <a:rPr lang="en-US" dirty="0" err="1" smtClean="0"/>
                        <a:t>Warewulf</a:t>
                      </a:r>
                      <a:r>
                        <a:rPr lang="en-US" dirty="0" smtClean="0"/>
                        <a:t> Installation Procedure</a:t>
                      </a:r>
                      <a:endParaRPr lang="en-US" dirty="0"/>
                    </a:p>
                  </a:txBody>
                  <a:tcPr anchor="ctr"/>
                </a:tc>
                <a:tc>
                  <a:txBody>
                    <a:bodyPr/>
                    <a:lstStyle/>
                    <a:p>
                      <a:pPr algn="ctr"/>
                      <a:r>
                        <a:rPr lang="en-US" dirty="0" smtClean="0"/>
                        <a:t>Start</a:t>
                      </a:r>
                      <a:r>
                        <a:rPr lang="en-US" baseline="0" dirty="0" smtClean="0"/>
                        <a:t> configuring VNFS Compute Images</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Installed </a:t>
                      </a:r>
                      <a:r>
                        <a:rPr lang="en-US" dirty="0" err="1" smtClean="0"/>
                        <a:t>Gangila</a:t>
                      </a:r>
                      <a:endParaRPr lang="en-US" dirty="0" smtClean="0"/>
                    </a:p>
                  </a:txBody>
                  <a:tcPr anchor="ctr"/>
                </a:tc>
                <a:tc>
                  <a:txBody>
                    <a:bodyPr/>
                    <a:lstStyle/>
                    <a:p>
                      <a:pPr algn="ctr"/>
                      <a:r>
                        <a:rPr lang="en-US" dirty="0" smtClean="0"/>
                        <a:t>Setup </a:t>
                      </a:r>
                      <a:r>
                        <a:rPr lang="en-US" dirty="0" err="1" smtClean="0"/>
                        <a:t>LMod</a:t>
                      </a:r>
                      <a:endParaRPr lang="en-US" dirty="0"/>
                    </a:p>
                  </a:txBody>
                  <a:tcPr anchor="ctr"/>
                </a:tc>
                <a:tc>
                  <a:txBody>
                    <a:bodyPr/>
                    <a:lstStyle/>
                    <a:p>
                      <a:pPr algn="ctr"/>
                      <a:r>
                        <a:rPr lang="en-US" dirty="0" smtClean="0"/>
                        <a:t>Configure </a:t>
                      </a:r>
                      <a:r>
                        <a:rPr lang="en-US" dirty="0" err="1" smtClean="0"/>
                        <a:t>WebServer</a:t>
                      </a:r>
                      <a:r>
                        <a:rPr lang="en-US" dirty="0" smtClean="0"/>
                        <a:t> files</a:t>
                      </a:r>
                      <a:endParaRPr lang="en-US" dirty="0"/>
                    </a:p>
                  </a:txBody>
                  <a:tcPr anchor="ctr"/>
                </a:tc>
              </a:tr>
              <a:tr h="370840">
                <a:tc>
                  <a:txBody>
                    <a:bodyPr/>
                    <a:lstStyle/>
                    <a:p>
                      <a:pPr algn="ctr"/>
                      <a:r>
                        <a:rPr lang="en-US" dirty="0" smtClean="0"/>
                        <a:t>Re-image Main</a:t>
                      </a:r>
                      <a:r>
                        <a:rPr lang="en-US" baseline="0" dirty="0" smtClean="0"/>
                        <a:t> Computer</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Struggle With </a:t>
                      </a:r>
                      <a:r>
                        <a:rPr lang="en-US" dirty="0" err="1" smtClean="0"/>
                        <a:t>Iptables</a:t>
                      </a:r>
                      <a:endParaRPr lang="en-US"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Fixed Issues with NFS (loopback)</a:t>
                      </a:r>
                    </a:p>
                  </a:txBody>
                  <a:tcPr anchor="ctr"/>
                </a:tc>
                <a:tc>
                  <a:txBody>
                    <a:bodyPr/>
                    <a:lstStyle/>
                    <a:p>
                      <a:pPr algn="ctr"/>
                      <a:r>
                        <a:rPr lang="en-US" dirty="0" smtClean="0"/>
                        <a:t>Start setting up </a:t>
                      </a:r>
                      <a:r>
                        <a:rPr lang="en-US" dirty="0" err="1" smtClean="0"/>
                        <a:t>EasyBuild</a:t>
                      </a:r>
                      <a:endParaRPr lang="en-US" dirty="0"/>
                    </a:p>
                  </a:txBody>
                  <a:tcPr anchor="ctr"/>
                </a:tc>
                <a:tc>
                  <a:txBody>
                    <a:bodyPr/>
                    <a:lstStyle/>
                    <a:p>
                      <a:pPr algn="ctr"/>
                      <a:r>
                        <a:rPr lang="en-US" dirty="0" smtClean="0"/>
                        <a:t>Troubleshoot </a:t>
                      </a:r>
                      <a:r>
                        <a:rPr lang="en-US" smtClean="0"/>
                        <a:t>symbolic links</a:t>
                      </a:r>
                      <a:endParaRPr lang="en-US" dirty="0"/>
                    </a:p>
                  </a:txBody>
                  <a:tcPr anchor="ctr"/>
                </a:tc>
              </a:tr>
              <a:tr h="370840">
                <a:tc>
                  <a:txBody>
                    <a:bodyPr/>
                    <a:lstStyle/>
                    <a:p>
                      <a:pPr algn="ctr"/>
                      <a:r>
                        <a:rPr lang="en-US" dirty="0" smtClean="0"/>
                        <a:t>Download </a:t>
                      </a:r>
                      <a:r>
                        <a:rPr lang="en-US" dirty="0" err="1" smtClean="0"/>
                        <a:t>Warewulf</a:t>
                      </a:r>
                      <a:r>
                        <a:rPr lang="en-US" dirty="0" smtClean="0"/>
                        <a:t>,</a:t>
                      </a:r>
                      <a:r>
                        <a:rPr lang="en-US" baseline="0" dirty="0" smtClean="0"/>
                        <a:t> required </a:t>
                      </a:r>
                      <a:r>
                        <a:rPr lang="en-US" baseline="0" dirty="0" err="1" smtClean="0"/>
                        <a:t>Pkgs</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Problems</a:t>
                      </a:r>
                      <a:r>
                        <a:rPr lang="en-US" baseline="0" dirty="0" smtClean="0">
                          <a:solidFill>
                            <a:schemeClr val="tx1"/>
                          </a:solidFill>
                        </a:rPr>
                        <a:t> with NFS</a:t>
                      </a:r>
                      <a:endParaRPr lang="en-US" dirty="0" smtClean="0">
                        <a:solidFill>
                          <a:schemeClr val="tx1"/>
                        </a:solidFill>
                      </a:endParaRPr>
                    </a:p>
                  </a:txBody>
                  <a:tcPr anchor="ctr"/>
                </a:tc>
                <a:tc>
                  <a:txBody>
                    <a:bodyPr/>
                    <a:lstStyle/>
                    <a:p>
                      <a:pPr algn="ctr"/>
                      <a:r>
                        <a:rPr lang="en-US" dirty="0" smtClean="0"/>
                        <a:t>Struggle</a:t>
                      </a:r>
                      <a:r>
                        <a:rPr lang="en-US" baseline="0" dirty="0" smtClean="0"/>
                        <a:t> with Torque dependencies</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Obtain </a:t>
                      </a:r>
                      <a:r>
                        <a:rPr lang="en-US" dirty="0" err="1" smtClean="0"/>
                        <a:t>RedHat</a:t>
                      </a:r>
                      <a:r>
                        <a:rPr lang="en-US" baseline="0" dirty="0" smtClean="0"/>
                        <a:t> ISO from IT</a:t>
                      </a:r>
                      <a:endParaRPr lang="en-US" dirty="0" smtClean="0"/>
                    </a:p>
                  </a:txBody>
                  <a:tcPr anchor="ctr"/>
                </a:tc>
                <a:tc>
                  <a:txBody>
                    <a:bodyPr/>
                    <a:lstStyle/>
                    <a:p>
                      <a:pPr algn="ctr"/>
                      <a:endParaRPr lang="en-US" dirty="0">
                        <a:solidFill>
                          <a:schemeClr val="tx1"/>
                        </a:solidFill>
                      </a:endParaRPr>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Setup </a:t>
                      </a:r>
                      <a:r>
                        <a:rPr lang="en-US" dirty="0" err="1" smtClean="0"/>
                        <a:t>Warewulf</a:t>
                      </a:r>
                      <a:r>
                        <a:rPr lang="en-US" dirty="0" smtClean="0"/>
                        <a:t> Up and running</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NEDC EEG Corpus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NEDC EEG Corpus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Install </a:t>
                      </a:r>
                      <a:r>
                        <a:rPr lang="en-US" dirty="0" err="1" smtClean="0"/>
                        <a:t>WebServer</a:t>
                      </a:r>
                      <a:r>
                        <a:rPr lang="en-US" baseline="0" dirty="0" smtClean="0"/>
                        <a:t> </a:t>
                      </a:r>
                      <a:r>
                        <a:rPr lang="en-US" baseline="0" dirty="0" err="1" smtClean="0"/>
                        <a:t>depedences</a:t>
                      </a:r>
                      <a:endParaRPr lang="en-US" dirty="0" smtClean="0"/>
                    </a:p>
                  </a:txBody>
                  <a:tcPr anchor="ctr"/>
                </a:tc>
                <a:tc>
                  <a:txBody>
                    <a:bodyPr/>
                    <a:lstStyle/>
                    <a:p>
                      <a:pPr algn="ctr"/>
                      <a:endParaRPr lang="en-US" dirty="0"/>
                    </a:p>
                  </a:txBody>
                  <a:tcPr anchor="ctr"/>
                </a:tc>
              </a:tr>
            </a:tbl>
          </a:graphicData>
        </a:graphic>
      </p:graphicFrame>
      <p:pic>
        <p:nvPicPr>
          <p:cNvPr id="8" name="Picture 2" descr="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7757" y="365125"/>
            <a:ext cx="6236043" cy="956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8684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a:t>
            </a:r>
            <a:endParaRPr lang="en-US" dirty="0"/>
          </a:p>
        </p:txBody>
      </p:sp>
      <p:sp>
        <p:nvSpPr>
          <p:cNvPr id="7" name="Content Placeholder 6"/>
          <p:cNvSpPr>
            <a:spLocks noGrp="1"/>
          </p:cNvSpPr>
          <p:nvPr>
            <p:ph idx="1"/>
          </p:nvPr>
        </p:nvSpPr>
        <p:spPr/>
        <p:txBody>
          <a:bodyPr>
            <a:normAutofit/>
          </a:bodyPr>
          <a:lstStyle/>
          <a:p>
            <a:r>
              <a:rPr lang="en-US" dirty="0"/>
              <a:t>I configured and installed </a:t>
            </a:r>
            <a:r>
              <a:rPr lang="en-US" dirty="0" err="1"/>
              <a:t>Warewulf</a:t>
            </a:r>
            <a:r>
              <a:rPr lang="en-US" dirty="0"/>
              <a:t> so all the node PCs download a current/updated </a:t>
            </a:r>
            <a:r>
              <a:rPr lang="en-US" dirty="0" smtClean="0"/>
              <a:t>ISO image </a:t>
            </a:r>
            <a:r>
              <a:rPr lang="en-US" dirty="0"/>
              <a:t>from the main node on boot (this is the VNFS). </a:t>
            </a:r>
          </a:p>
          <a:p>
            <a:pPr lvl="1"/>
            <a:r>
              <a:rPr lang="en-US" dirty="0"/>
              <a:t>By default each node is running the OS off of a RAM disk so it fast access to resources. The ISO image right now is sitting at 70MB. </a:t>
            </a:r>
            <a:endParaRPr lang="en-US" dirty="0" smtClean="0"/>
          </a:p>
          <a:p>
            <a:pPr lvl="1"/>
            <a:r>
              <a:rPr lang="en-US" dirty="0" smtClean="0"/>
              <a:t>Since </a:t>
            </a:r>
            <a:r>
              <a:rPr lang="en-US" dirty="0"/>
              <a:t>each node is using a RAM disk all the data is being stored on a NFS. The main node is hosting and sharing /home, /opt. </a:t>
            </a:r>
            <a:endParaRPr lang="en-US" dirty="0" smtClean="0"/>
          </a:p>
          <a:p>
            <a:r>
              <a:rPr lang="en-US" dirty="0" smtClean="0"/>
              <a:t>Torque</a:t>
            </a:r>
            <a:r>
              <a:rPr lang="en-US" dirty="0"/>
              <a:t>: Started to setup Torque but was having trouble with environment dependencies. </a:t>
            </a:r>
          </a:p>
          <a:p>
            <a:pPr lvl="1"/>
            <a:r>
              <a:rPr lang="en-US" dirty="0" err="1"/>
              <a:t>LMod</a:t>
            </a:r>
            <a:r>
              <a:rPr lang="en-US" dirty="0"/>
              <a:t> and </a:t>
            </a:r>
            <a:r>
              <a:rPr lang="en-US" dirty="0" err="1"/>
              <a:t>EasyBuild</a:t>
            </a:r>
            <a:r>
              <a:rPr lang="en-US" dirty="0"/>
              <a:t> which allow for fast and easy building of software across HPC. </a:t>
            </a:r>
          </a:p>
        </p:txBody>
      </p:sp>
      <p:pic>
        <p:nvPicPr>
          <p:cNvPr id="8" name="Picture 2" descr="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7757" y="365125"/>
            <a:ext cx="6236043" cy="956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5221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Accomplishments </a:t>
            </a:r>
            <a:br>
              <a:rPr lang="en-US" dirty="0"/>
            </a:br>
            <a:r>
              <a:rPr lang="en-US" dirty="0"/>
              <a:t>(cont.)</a:t>
            </a:r>
            <a:endParaRPr lang="en-US" dirty="0"/>
          </a:p>
        </p:txBody>
      </p:sp>
      <p:sp>
        <p:nvSpPr>
          <p:cNvPr id="7" name="Content Placeholder 6"/>
          <p:cNvSpPr>
            <a:spLocks noGrp="1"/>
          </p:cNvSpPr>
          <p:nvPr>
            <p:ph idx="1"/>
          </p:nvPr>
        </p:nvSpPr>
        <p:spPr/>
        <p:txBody>
          <a:bodyPr>
            <a:normAutofit/>
          </a:bodyPr>
          <a:lstStyle/>
          <a:p>
            <a:r>
              <a:rPr lang="en-US" dirty="0" smtClean="0"/>
              <a:t>ISIP Website:</a:t>
            </a:r>
          </a:p>
          <a:p>
            <a:pPr lvl="1"/>
            <a:r>
              <a:rPr lang="en-US" dirty="0" smtClean="0"/>
              <a:t>I </a:t>
            </a:r>
            <a:r>
              <a:rPr lang="en-US" dirty="0"/>
              <a:t>obtained a copy of </a:t>
            </a:r>
            <a:r>
              <a:rPr lang="en-US" dirty="0" err="1"/>
              <a:t>RedHat</a:t>
            </a:r>
            <a:r>
              <a:rPr lang="en-US" dirty="0"/>
              <a:t> Linux from Temple IT. I read up on Apache http and </a:t>
            </a:r>
            <a:r>
              <a:rPr lang="en-US" dirty="0" smtClean="0"/>
              <a:t>Drupal </a:t>
            </a:r>
            <a:r>
              <a:rPr lang="en-US" dirty="0"/>
              <a:t>so I was familiar with the setup. </a:t>
            </a:r>
          </a:p>
          <a:p>
            <a:pPr lvl="1"/>
            <a:r>
              <a:rPr lang="en-US" dirty="0"/>
              <a:t>On Friday I obtained a copy of ISIP server data. I have the main page resolving. </a:t>
            </a:r>
            <a:endParaRPr lang="en-US" dirty="0" smtClean="0"/>
          </a:p>
          <a:p>
            <a:pPr lvl="1"/>
            <a:r>
              <a:rPr lang="en-US" dirty="0" smtClean="0"/>
              <a:t>The </a:t>
            </a:r>
            <a:r>
              <a:rPr lang="en-US" dirty="0" err="1"/>
              <a:t>RedHat</a:t>
            </a:r>
            <a:r>
              <a:rPr lang="en-US" dirty="0"/>
              <a:t> OS I have is not registered so I couldn't </a:t>
            </a:r>
            <a:r>
              <a:rPr lang="en-US" dirty="0" smtClean="0"/>
              <a:t>install </a:t>
            </a:r>
            <a:r>
              <a:rPr lang="en-US" dirty="0"/>
              <a:t>MySQL. </a:t>
            </a:r>
            <a:r>
              <a:rPr lang="en-US" dirty="0" err="1"/>
              <a:t>RedHat</a:t>
            </a:r>
            <a:r>
              <a:rPr lang="en-US" dirty="0"/>
              <a:t> registration will be resolved on Monday. </a:t>
            </a:r>
          </a:p>
          <a:p>
            <a:pPr lvl="1"/>
            <a:r>
              <a:rPr lang="en-US" dirty="0"/>
              <a:t>Also I made a symbolic link to the webserver data so it was hosted from the external drive. 1/2 the webserver is 350GB which is too large to be stored on the local 250GB disk inside the server. Doing this however led me to learn you can't have symbolic links inside a FAT32 </a:t>
            </a:r>
            <a:r>
              <a:rPr lang="en-US" dirty="0" err="1"/>
              <a:t>filesystem</a:t>
            </a:r>
            <a:r>
              <a:rPr lang="en-US" dirty="0" smtClean="0"/>
              <a:t>.</a:t>
            </a:r>
          </a:p>
        </p:txBody>
      </p:sp>
      <p:pic>
        <p:nvPicPr>
          <p:cNvPr id="8" name="Picture 2" descr="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7757" y="365125"/>
            <a:ext cx="6236043" cy="956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7320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 </a:t>
            </a:r>
            <a:br>
              <a:rPr lang="en-US" dirty="0" smtClean="0"/>
            </a:br>
            <a:r>
              <a:rPr lang="en-US" dirty="0" smtClean="0"/>
              <a:t>(cont.)</a:t>
            </a:r>
            <a:endParaRPr lang="en-US" dirty="0"/>
          </a:p>
        </p:txBody>
      </p:sp>
      <p:pic>
        <p:nvPicPr>
          <p:cNvPr id="5" name="Picture 2" descr="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7757" y="365125"/>
            <a:ext cx="6236043" cy="956113"/>
          </a:xfrm>
          <a:prstGeom prst="rect">
            <a:avLst/>
          </a:prstGeom>
          <a:noFill/>
          <a:extLst>
            <a:ext uri="{909E8E84-426E-40DD-AFC4-6F175D3DCCD1}">
              <a14:hiddenFill xmlns:a14="http://schemas.microsoft.com/office/drawing/2010/main">
                <a:solidFill>
                  <a:srgbClr val="FFFFFF"/>
                </a:solidFill>
              </a14:hiddenFill>
            </a:ext>
          </a:extLst>
        </p:spPr>
      </p:pic>
      <p:sp>
        <p:nvSpPr>
          <p:cNvPr id="30" name="Content Placeholder 29"/>
          <p:cNvSpPr>
            <a:spLocks noGrp="1"/>
          </p:cNvSpPr>
          <p:nvPr>
            <p:ph idx="1"/>
          </p:nvPr>
        </p:nvSpPr>
        <p:spPr>
          <a:xfrm>
            <a:off x="838200" y="1825625"/>
            <a:ext cx="10515600" cy="559435"/>
          </a:xfrm>
        </p:spPr>
        <p:txBody>
          <a:bodyPr/>
          <a:lstStyle/>
          <a:p>
            <a:pPr marL="0" indent="0">
              <a:buNone/>
            </a:pPr>
            <a:r>
              <a:rPr lang="en-US" dirty="0" smtClean="0"/>
              <a:t>Report Status 2014/2015:</a:t>
            </a:r>
          </a:p>
          <a:p>
            <a:pPr marL="0" indent="0">
              <a:buNone/>
            </a:pPr>
            <a:endParaRPr lang="en-US" dirty="0" smtClean="0"/>
          </a:p>
        </p:txBody>
      </p:sp>
      <p:graphicFrame>
        <p:nvGraphicFramePr>
          <p:cNvPr id="32" name="Table 31"/>
          <p:cNvGraphicFramePr>
            <a:graphicFrameLocks noGrp="1"/>
          </p:cNvGraphicFramePr>
          <p:nvPr>
            <p:extLst>
              <p:ext uri="{D42A27DB-BD31-4B8C-83A1-F6EECF244321}">
                <p14:modId xmlns:p14="http://schemas.microsoft.com/office/powerpoint/2010/main" val="2324974404"/>
              </p:ext>
            </p:extLst>
          </p:nvPr>
        </p:nvGraphicFramePr>
        <p:xfrm>
          <a:off x="838200" y="2385060"/>
          <a:ext cx="10515600" cy="891921"/>
        </p:xfrm>
        <a:graphic>
          <a:graphicData uri="http://schemas.openxmlformats.org/drawingml/2006/table">
            <a:tbl>
              <a:tblPr firstRow="1" firstCol="1" bandRow="1">
                <a:tableStyleId>{9D7B26C5-4107-4FEC-AEDC-1716B250A1EF}</a:tableStyleId>
              </a:tblPr>
              <a:tblGrid>
                <a:gridCol w="1752600"/>
                <a:gridCol w="1752600"/>
                <a:gridCol w="1752600"/>
                <a:gridCol w="1752600"/>
                <a:gridCol w="1752600"/>
                <a:gridCol w="1752600"/>
              </a:tblGrid>
              <a:tr h="0">
                <a:tc>
                  <a:txBody>
                    <a:bodyPr/>
                    <a:lstStyle/>
                    <a:p>
                      <a:pPr>
                        <a:lnSpc>
                          <a:spcPct val="107000"/>
                        </a:lnSpc>
                      </a:pPr>
                      <a:endParaRPr lang="en-US" sz="1100" dirty="0">
                        <a:effectLst/>
                        <a:latin typeface="Calibri" panose="020F0502020204030204" pitchFamily="34" charset="0"/>
                      </a:endParaRPr>
                    </a:p>
                  </a:txBody>
                  <a:tcPr marL="50800" marR="50800" marT="50800" marB="50800" anchor="ctr"/>
                </a:tc>
                <a:tc>
                  <a:txBody>
                    <a:bodyPr/>
                    <a:lstStyle/>
                    <a:p>
                      <a:pPr marL="0" marR="0" algn="ctr">
                        <a:lnSpc>
                          <a:spcPct val="107000"/>
                        </a:lnSpc>
                        <a:spcBef>
                          <a:spcPts val="0"/>
                        </a:spcBef>
                        <a:spcAft>
                          <a:spcPts val="0"/>
                        </a:spcAft>
                      </a:pPr>
                      <a:r>
                        <a:rPr lang="en-US" sz="1200" dirty="0">
                          <a:effectLst/>
                        </a:rPr>
                        <a:t>Session 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Access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mModal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HC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Missing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r>
              <a:tr h="0">
                <a:tc>
                  <a:txBody>
                    <a:bodyPr/>
                    <a:lstStyle/>
                    <a:p>
                      <a:pPr marL="0" marR="0" algn="ctr">
                        <a:lnSpc>
                          <a:spcPct val="107000"/>
                        </a:lnSpc>
                        <a:spcBef>
                          <a:spcPts val="0"/>
                        </a:spcBef>
                        <a:spcAft>
                          <a:spcPts val="0"/>
                        </a:spcAft>
                      </a:pPr>
                      <a:r>
                        <a:rPr lang="en-US" sz="1200">
                          <a:effectLst/>
                        </a:rPr>
                        <a:t>Release_2014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3013 (2977 w/ Reports)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1746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971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260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r>
              <a:tr h="0">
                <a:tc>
                  <a:txBody>
                    <a:bodyPr/>
                    <a:lstStyle/>
                    <a:p>
                      <a:pPr marL="0" marR="0" algn="ctr">
                        <a:lnSpc>
                          <a:spcPct val="107000"/>
                        </a:lnSpc>
                        <a:spcBef>
                          <a:spcPts val="0"/>
                        </a:spcBef>
                        <a:spcAft>
                          <a:spcPts val="0"/>
                        </a:spcAft>
                      </a:pPr>
                      <a:r>
                        <a:rPr lang="en-US" sz="1200">
                          <a:effectLst/>
                        </a:rPr>
                        <a:t>Release_2015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dirty="0">
                          <a:effectLst/>
                        </a:rPr>
                        <a:t>490 (458 w/ Reports)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dirty="0">
                          <a:effectLst/>
                        </a:rPr>
                        <a:t>286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164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dirty="0">
                          <a:effectLst/>
                        </a:rPr>
                        <a:t>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r>
            </a:tbl>
          </a:graphicData>
        </a:graphic>
      </p:graphicFrame>
      <p:sp>
        <p:nvSpPr>
          <p:cNvPr id="33" name="Content Placeholder 29"/>
          <p:cNvSpPr txBox="1">
            <a:spLocks/>
          </p:cNvSpPr>
          <p:nvPr/>
        </p:nvSpPr>
        <p:spPr>
          <a:xfrm>
            <a:off x="838200" y="3395345"/>
            <a:ext cx="10515600" cy="5594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Overall Status 2014:</a:t>
            </a:r>
            <a:endParaRPr lang="en-US" dirty="0" smtClean="0"/>
          </a:p>
        </p:txBody>
      </p:sp>
      <p:graphicFrame>
        <p:nvGraphicFramePr>
          <p:cNvPr id="34" name="Table 33"/>
          <p:cNvGraphicFramePr>
            <a:graphicFrameLocks noGrp="1"/>
          </p:cNvGraphicFramePr>
          <p:nvPr>
            <p:extLst>
              <p:ext uri="{D42A27DB-BD31-4B8C-83A1-F6EECF244321}">
                <p14:modId xmlns:p14="http://schemas.microsoft.com/office/powerpoint/2010/main" val="2285492927"/>
              </p:ext>
            </p:extLst>
          </p:nvPr>
        </p:nvGraphicFramePr>
        <p:xfrm>
          <a:off x="839470" y="4029710"/>
          <a:ext cx="10575289" cy="2477770"/>
        </p:xfrm>
        <a:graphic>
          <a:graphicData uri="http://schemas.openxmlformats.org/drawingml/2006/table">
            <a:tbl>
              <a:tblPr firstRow="1" firstCol="1" bandRow="1">
                <a:tableStyleId>{9D7B26C5-4107-4FEC-AEDC-1716B250A1EF}</a:tableStyleId>
              </a:tblPr>
              <a:tblGrid>
                <a:gridCol w="291601"/>
                <a:gridCol w="2152500"/>
                <a:gridCol w="4947731"/>
                <a:gridCol w="1552906"/>
                <a:gridCol w="1630551"/>
              </a:tblGrid>
              <a:tr h="247777">
                <a:tc>
                  <a:txBody>
                    <a:bodyPr/>
                    <a:lstStyle/>
                    <a:p>
                      <a:pPr marL="0" marR="0">
                        <a:lnSpc>
                          <a:spcPct val="107000"/>
                        </a:lnSpc>
                        <a:spcBef>
                          <a:spcPts val="0"/>
                        </a:spcBef>
                        <a:spcAft>
                          <a:spcPts val="0"/>
                        </a:spcAft>
                      </a:pPr>
                      <a:r>
                        <a:rPr lang="en-US" sz="12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a:effectLst/>
                        </a:rPr>
                        <a:t>Function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a:effectLst/>
                        </a:rPr>
                        <a:t>Description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a:effectLst/>
                        </a:rPr>
                        <a:t>Status 1</a:t>
                      </a:r>
                      <a:r>
                        <a:rPr lang="en-US" sz="800">
                          <a:effectLst/>
                        </a:rPr>
                        <a:t>st</a:t>
                      </a:r>
                      <a:r>
                        <a:rPr lang="en-US" sz="1200">
                          <a:effectLst/>
                        </a:rPr>
                        <a:t> Pass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a:effectLst/>
                        </a:rPr>
                        <a:t>Status 2</a:t>
                      </a:r>
                      <a:r>
                        <a:rPr lang="en-US" sz="800">
                          <a:effectLst/>
                        </a:rPr>
                        <a:t>nd</a:t>
                      </a:r>
                      <a:r>
                        <a:rPr lang="en-US" sz="1200">
                          <a:effectLst/>
                        </a:rPr>
                        <a:t> Pass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47777">
                <a:tc>
                  <a:txBody>
                    <a:bodyPr/>
                    <a:lstStyle/>
                    <a:p>
                      <a:pPr marL="0" marR="0">
                        <a:lnSpc>
                          <a:spcPct val="107000"/>
                        </a:lnSpc>
                        <a:spcBef>
                          <a:spcPts val="0"/>
                        </a:spcBef>
                        <a:spcAft>
                          <a:spcPts val="0"/>
                        </a:spcAft>
                      </a:pPr>
                      <a:r>
                        <a:rPr lang="en-US"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chck_mrns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Finds: No. Records Found, Duplicate MRNs, Multiple MRNs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05/18/2015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05/26/2015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47777">
                <a:tc>
                  <a:txBody>
                    <a:bodyPr/>
                    <a:lstStyle/>
                    <a:p>
                      <a:pPr marL="0" marR="0">
                        <a:lnSpc>
                          <a:spcPct val="107000"/>
                        </a:lnSpc>
                        <a:spcBef>
                          <a:spcPts val="0"/>
                        </a:spcBef>
                        <a:spcAft>
                          <a:spcPts val="0"/>
                        </a:spcAft>
                      </a:pPr>
                      <a:r>
                        <a:rPr lang="en-US" sz="12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check_fnames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Checks file_name syntax (Len(MRN)=8, Len(Date)=8, appendix)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05/18/2015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05/26/2015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47777">
                <a:tc>
                  <a:txBody>
                    <a:bodyPr/>
                    <a:lstStyle/>
                    <a:p>
                      <a:pPr marL="0" marR="0">
                        <a:lnSpc>
                          <a:spcPct val="107000"/>
                        </a:lnSpc>
                        <a:spcBef>
                          <a:spcPts val="0"/>
                        </a:spcBef>
                        <a:spcAft>
                          <a:spcPts val="0"/>
                        </a:spcAft>
                      </a:pPr>
                      <a:r>
                        <a:rPr lang="en-US" sz="12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check_dirs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Checks to ensure we have all necessary files in a directory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05/19/2015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05/26/2015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47777">
                <a:tc>
                  <a:txBody>
                    <a:bodyPr/>
                    <a:lstStyle/>
                    <a:p>
                      <a:pPr marL="0" marR="0">
                        <a:lnSpc>
                          <a:spcPct val="107000"/>
                        </a:lnSpc>
                        <a:spcBef>
                          <a:spcPts val="0"/>
                        </a:spcBef>
                        <a:spcAft>
                          <a:spcPts val="0"/>
                        </a:spcAft>
                      </a:pPr>
                      <a:r>
                        <a:rPr lang="en-US"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check_prerelease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outputs the files we need to exist in each directory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05/25/2015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05/26/2015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47777">
                <a:tc>
                  <a:txBody>
                    <a:bodyPr/>
                    <a:lstStyle/>
                    <a:p>
                      <a:pPr marL="0" marR="0">
                        <a:lnSpc>
                          <a:spcPct val="107000"/>
                        </a:lnSpc>
                        <a:spcBef>
                          <a:spcPts val="0"/>
                        </a:spcBef>
                        <a:spcAft>
                          <a:spcPts val="0"/>
                        </a:spcAft>
                      </a:pPr>
                      <a:r>
                        <a:rPr lang="en-US" sz="12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check_names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Compares names in NPA to reports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05/25/2015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05/26/2015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47777">
                <a:tc>
                  <a:txBody>
                    <a:bodyPr/>
                    <a:lstStyle/>
                    <a:p>
                      <a:pPr marL="0" marR="0">
                        <a:lnSpc>
                          <a:spcPct val="107000"/>
                        </a:lnSpc>
                        <a:spcBef>
                          <a:spcPts val="0"/>
                        </a:spcBef>
                        <a:spcAft>
                          <a:spcPts val="0"/>
                        </a:spcAft>
                      </a:pPr>
                      <a:r>
                        <a:rPr lang="en-US" sz="12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check_eg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dirty="0">
                          <a:effectLst/>
                        </a:rPr>
                        <a:t>Checks to see if de-identified = source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05/25/2015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05/26/2015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47777">
                <a:tc>
                  <a:txBody>
                    <a:bodyPr/>
                    <a:lstStyle/>
                    <a:p>
                      <a:pPr marL="0" marR="0">
                        <a:lnSpc>
                          <a:spcPct val="107000"/>
                        </a:lnSpc>
                        <a:spcBef>
                          <a:spcPts val="0"/>
                        </a:spcBef>
                        <a:spcAft>
                          <a:spcPts val="0"/>
                        </a:spcAft>
                      </a:pPr>
                      <a:r>
                        <a:rPr lang="en-US" sz="12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word_frequency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A tool to look for patient names, ect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05/26/2015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47777">
                <a:tc>
                  <a:txBody>
                    <a:bodyPr/>
                    <a:lstStyle/>
                    <a:p>
                      <a:pPr marL="0" marR="0">
                        <a:lnSpc>
                          <a:spcPct val="107000"/>
                        </a:lnSpc>
                        <a:spcBef>
                          <a:spcPts val="0"/>
                        </a:spcBef>
                        <a:spcAft>
                          <a:spcPts val="0"/>
                        </a:spcAft>
                      </a:pPr>
                      <a:r>
                        <a:rPr lang="en-US" sz="12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spell_check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Spell check the reports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In Progress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47777">
                <a:tc>
                  <a:txBody>
                    <a:bodyPr/>
                    <a:lstStyle/>
                    <a:p>
                      <a:pPr marL="0" marR="0">
                        <a:lnSpc>
                          <a:spcPct val="107000"/>
                        </a:lnSpc>
                        <a:spcBef>
                          <a:spcPts val="0"/>
                        </a:spcBef>
                        <a:spcAft>
                          <a:spcPts val="0"/>
                        </a:spcAft>
                      </a:pPr>
                      <a:r>
                        <a:rPr lang="en-US" sz="12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dirty="0" err="1">
                          <a:effectLst/>
                        </a:rPr>
                        <a:t>check_special_words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Checks for special words that correlate to identifiable information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dirty="0">
                          <a:effectLst/>
                        </a:rPr>
                        <a:t>Done 05/27/2015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bl>
          </a:graphicData>
        </a:graphic>
      </p:graphicFrame>
      <p:sp>
        <p:nvSpPr>
          <p:cNvPr id="35" name="Rectangle 7"/>
          <p:cNvSpPr>
            <a:spLocks noChangeArrowheads="1"/>
          </p:cNvSpPr>
          <p:nvPr/>
        </p:nvSpPr>
        <p:spPr bwMode="auto">
          <a:xfrm>
            <a:off x="3163570" y="410464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Box 2"/>
          <p:cNvSpPr txBox="1"/>
          <p:nvPr/>
        </p:nvSpPr>
        <p:spPr>
          <a:xfrm>
            <a:off x="7063021" y="3475712"/>
            <a:ext cx="2345514" cy="369332"/>
          </a:xfrm>
          <a:prstGeom prst="rect">
            <a:avLst/>
          </a:prstGeom>
          <a:noFill/>
        </p:spPr>
        <p:txBody>
          <a:bodyPr wrap="none" rtlCol="0">
            <a:spAutoFit/>
          </a:bodyPr>
          <a:lstStyle/>
          <a:p>
            <a:r>
              <a:rPr lang="en-US" dirty="0" smtClean="0"/>
              <a:t>2014 Spell Check - 80%</a:t>
            </a:r>
            <a:endParaRPr lang="en-US" dirty="0"/>
          </a:p>
        </p:txBody>
      </p:sp>
    </p:spTree>
    <p:extLst>
      <p:ext uri="{BB962C8B-B14F-4D97-AF65-F5344CB8AC3E}">
        <p14:creationId xmlns:p14="http://schemas.microsoft.com/office/powerpoint/2010/main" val="1269720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Goals</a:t>
            </a:r>
            <a:endParaRPr lang="en-US" dirty="0"/>
          </a:p>
        </p:txBody>
      </p:sp>
      <p:sp>
        <p:nvSpPr>
          <p:cNvPr id="3" name="Content Placeholder 2"/>
          <p:cNvSpPr>
            <a:spLocks noGrp="1"/>
          </p:cNvSpPr>
          <p:nvPr>
            <p:ph idx="1"/>
          </p:nvPr>
        </p:nvSpPr>
        <p:spPr/>
        <p:txBody>
          <a:bodyPr>
            <a:normAutofit/>
          </a:bodyPr>
          <a:lstStyle/>
          <a:p>
            <a:r>
              <a:rPr lang="en-US" dirty="0"/>
              <a:t>Priority: Finish setup of </a:t>
            </a:r>
            <a:r>
              <a:rPr lang="en-US" dirty="0" smtClean="0"/>
              <a:t>webserver. </a:t>
            </a:r>
            <a:r>
              <a:rPr lang="en-US" dirty="0"/>
              <a:t>Also find a permanent home for it and having it up and running on the internet.</a:t>
            </a:r>
          </a:p>
          <a:p>
            <a:r>
              <a:rPr lang="en-US" dirty="0"/>
              <a:t>Finish spell check for release_2014 data.</a:t>
            </a:r>
          </a:p>
          <a:p>
            <a:r>
              <a:rPr lang="en-US" dirty="0"/>
              <a:t>Setup Torque on </a:t>
            </a:r>
            <a:r>
              <a:rPr lang="en-US" dirty="0" smtClean="0"/>
              <a:t>the </a:t>
            </a:r>
            <a:r>
              <a:rPr lang="en-US" dirty="0"/>
              <a:t>cluster and run a job on the cluster. </a:t>
            </a:r>
            <a:endParaRPr lang="en-US" dirty="0"/>
          </a:p>
        </p:txBody>
      </p:sp>
      <p:pic>
        <p:nvPicPr>
          <p:cNvPr id="4" name="Picture 2" descr="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7757" y="365125"/>
            <a:ext cx="6236043" cy="956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617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1639</TotalTime>
  <Words>572</Words>
  <Application>Microsoft Office PowerPoint</Application>
  <PresentationFormat>Widescreen</PresentationFormat>
  <Paragraphs>122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Weekly Report</vt:lpstr>
      <vt:lpstr>Previous Goals</vt:lpstr>
      <vt:lpstr>Week Overview</vt:lpstr>
      <vt:lpstr>Accomplishments</vt:lpstr>
      <vt:lpstr>Accomplishments  (cont.)</vt:lpstr>
      <vt:lpstr>Accomplishments  (cont.)</vt:lpstr>
      <vt:lpstr>New Goals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Devin Trejo</dc:creator>
  <cp:lastModifiedBy>Devin Trejo</cp:lastModifiedBy>
  <cp:revision>37</cp:revision>
  <dcterms:created xsi:type="dcterms:W3CDTF">2015-06-01T22:09:28Z</dcterms:created>
  <dcterms:modified xsi:type="dcterms:W3CDTF">2015-06-15T11:19:02Z</dcterms:modified>
</cp:coreProperties>
</file>