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65" r:id="rId4"/>
    <p:sldId id="270" r:id="rId5"/>
    <p:sldId id="272" r:id="rId6"/>
    <p:sldId id="271" r:id="rId7"/>
    <p:sldId id="273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AC51C4-7167-4FF1-884E-26B6F9C506F2}">
          <p14:sldIdLst>
            <p14:sldId id="256"/>
          </p14:sldIdLst>
        </p14:section>
        <p14:section name="Previous Goals" id="{54B8F842-6742-484C-8628-DA5831B5F865}">
          <p14:sldIdLst>
            <p14:sldId id="257"/>
          </p14:sldIdLst>
        </p14:section>
        <p14:section name="Acomplishments" id="{7C1E1F10-C3A1-43DB-B9E9-5F69D4EB9948}">
          <p14:sldIdLst>
            <p14:sldId id="265"/>
            <p14:sldId id="270"/>
            <p14:sldId id="272"/>
            <p14:sldId id="271"/>
            <p14:sldId id="273"/>
          </p14:sldIdLst>
        </p14:section>
        <p14:section name="New Goals" id="{96E6F908-75B6-48E6-A5E2-D489C632B12D}">
          <p14:sldIdLst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1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6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4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2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0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5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8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5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96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7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B4C6F-F883-43B2-B0A4-9B941942EF78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0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kmate.com/system/stx-nl-xe24-2460v3-sas3/9967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hinkmate.com/system/hdx-qa12-5210/99710" TargetMode="External"/><Relationship Id="rId4" Type="http://schemas.openxmlformats.org/officeDocument/2006/relationships/hyperlink" Target="http://www.thinkmate.com/system/hdx-xb24-5260v3/9970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sip2.piconepres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By: Devin Trejo</a:t>
            </a:r>
          </a:p>
          <a:p>
            <a:endParaRPr lang="en-US" dirty="0"/>
          </a:p>
          <a:p>
            <a:r>
              <a:rPr lang="en-US" dirty="0" smtClean="0"/>
              <a:t>Week of </a:t>
            </a:r>
            <a:r>
              <a:rPr lang="en-US" dirty="0"/>
              <a:t>June </a:t>
            </a:r>
            <a:r>
              <a:rPr lang="en-US" dirty="0" smtClean="0"/>
              <a:t>21, </a:t>
            </a:r>
            <a:r>
              <a:rPr lang="en-US" dirty="0" smtClean="0"/>
              <a:t>2015-&gt; June </a:t>
            </a:r>
            <a:r>
              <a:rPr lang="en-US" dirty="0" smtClean="0"/>
              <a:t>28</a:t>
            </a:r>
            <a:r>
              <a:rPr lang="en-US" dirty="0" smtClean="0"/>
              <a:t>,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5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4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the webserver accessible on the network. </a:t>
            </a:r>
          </a:p>
          <a:p>
            <a:r>
              <a:rPr lang="en-US" dirty="0"/>
              <a:t>Get it's security approved by Dave Hart (Temple Network Administrator)</a:t>
            </a:r>
          </a:p>
          <a:p>
            <a:r>
              <a:rPr lang="en-US" dirty="0"/>
              <a:t>Get exp22 to run successfully on the cluster.</a:t>
            </a:r>
          </a:p>
          <a:p>
            <a:r>
              <a:rPr lang="en-US" dirty="0"/>
              <a:t>Pick out/price a hardware configuration for the cluster based on the results from the test job. </a:t>
            </a:r>
          </a:p>
          <a:p>
            <a:r>
              <a:rPr lang="en-US" dirty="0"/>
              <a:t>NEDC Corpus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4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website has web access over its own static IP address</a:t>
            </a:r>
          </a:p>
          <a:p>
            <a:r>
              <a:rPr lang="en-US" dirty="0"/>
              <a:t>I synced the web hosted </a:t>
            </a:r>
            <a:r>
              <a:rPr lang="en-US" dirty="0" err="1"/>
              <a:t>isip</a:t>
            </a:r>
            <a:r>
              <a:rPr lang="en-US" dirty="0"/>
              <a:t> website with the local disk. I also made a local backup of the external drive.</a:t>
            </a:r>
          </a:p>
          <a:p>
            <a:r>
              <a:rPr lang="en-US" dirty="0"/>
              <a:t>Contacted Dave Hart about getting the security on the box checked. I emailed him on Tuesday and received no response. I'll follow up with him on Monday.</a:t>
            </a:r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22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</a:t>
            </a:r>
            <a:br>
              <a:rPr lang="en-US" dirty="0"/>
            </a:br>
            <a:r>
              <a:rPr lang="en-US" dirty="0"/>
              <a:t>(cont.)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 is Alive! </a:t>
            </a:r>
            <a:endParaRPr lang="en-US" dirty="0" smtClean="0"/>
          </a:p>
          <a:p>
            <a:r>
              <a:rPr lang="en-US" dirty="0"/>
              <a:t>I worked on getting </a:t>
            </a:r>
            <a:r>
              <a:rPr lang="en-US" dirty="0" err="1"/>
              <a:t>gen_feats</a:t>
            </a:r>
            <a:r>
              <a:rPr lang="en-US" dirty="0"/>
              <a:t> operating on 1000 EEGs running on the cluster. I queued 50 instances of the job to run on the cluster. I also ran one instance of the job on owl's nest for comparison. Results </a:t>
            </a:r>
            <a:r>
              <a:rPr lang="en-US" dirty="0" smtClean="0"/>
              <a:t>next slide.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32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</a:t>
            </a:r>
            <a:br>
              <a:rPr lang="en-US" dirty="0"/>
            </a:br>
            <a:r>
              <a:rPr lang="en-US" dirty="0"/>
              <a:t>(cont.)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NEDC Test Cluster:</a:t>
            </a:r>
          </a:p>
          <a:p>
            <a:pPr marL="0" indent="0">
              <a:buNone/>
            </a:pPr>
            <a:r>
              <a:rPr lang="en-US" dirty="0"/>
              <a:t>user=</a:t>
            </a:r>
            <a:r>
              <a:rPr lang="en-US" dirty="0" err="1"/>
              <a:t>devin</a:t>
            </a:r>
            <a:r>
              <a:rPr lang="en-US" dirty="0"/>
              <a:t> group=</a:t>
            </a:r>
            <a:r>
              <a:rPr lang="en-US" dirty="0" err="1"/>
              <a:t>devin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jobname</a:t>
            </a:r>
            <a:r>
              <a:rPr lang="en-US" dirty="0"/>
              <a:t>=feats_049</a:t>
            </a:r>
          </a:p>
          <a:p>
            <a:pPr marL="0" indent="0">
              <a:buNone/>
            </a:pPr>
            <a:r>
              <a:rPr lang="en-US" dirty="0" err="1"/>
              <a:t>exec_host</a:t>
            </a:r>
            <a:r>
              <a:rPr lang="en-US" dirty="0"/>
              <a:t>=n004.nedccluster.com/0</a:t>
            </a:r>
          </a:p>
          <a:p>
            <a:pPr marL="0" indent="0">
              <a:buNone/>
            </a:pPr>
            <a:r>
              <a:rPr lang="en-US" dirty="0" err="1"/>
              <a:t>Exit_status</a:t>
            </a:r>
            <a:r>
              <a:rPr lang="en-US" dirty="0"/>
              <a:t>=0</a:t>
            </a:r>
          </a:p>
          <a:p>
            <a:pPr marL="0" indent="0">
              <a:buNone/>
            </a:pPr>
            <a:r>
              <a:rPr lang="en-US" dirty="0" err="1"/>
              <a:t>resources_used.cput</a:t>
            </a:r>
            <a:r>
              <a:rPr lang="en-US" dirty="0"/>
              <a:t>=05:53:00 </a:t>
            </a:r>
          </a:p>
          <a:p>
            <a:pPr marL="0" indent="0">
              <a:buNone/>
            </a:pPr>
            <a:r>
              <a:rPr lang="en-US" dirty="0" err="1"/>
              <a:t>resources_used.mem</a:t>
            </a:r>
            <a:r>
              <a:rPr lang="en-US" dirty="0"/>
              <a:t>=1848284kb </a:t>
            </a:r>
          </a:p>
          <a:p>
            <a:pPr marL="0" indent="0">
              <a:buNone/>
            </a:pPr>
            <a:r>
              <a:rPr lang="en-US" dirty="0" err="1"/>
              <a:t>resources_used.vmem</a:t>
            </a:r>
            <a:r>
              <a:rPr lang="en-US" dirty="0"/>
              <a:t>=3491816kb</a:t>
            </a:r>
          </a:p>
          <a:p>
            <a:pPr marL="0" indent="0">
              <a:buNone/>
            </a:pPr>
            <a:r>
              <a:rPr lang="en-US" dirty="0" err="1"/>
              <a:t>resources_used.walltime</a:t>
            </a:r>
            <a:r>
              <a:rPr lang="en-US" dirty="0"/>
              <a:t>=06:00:55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Owl's Nest:</a:t>
            </a:r>
          </a:p>
          <a:p>
            <a:pPr marL="0" indent="0">
              <a:buNone/>
            </a:pPr>
            <a:r>
              <a:rPr lang="en-US" dirty="0"/>
              <a:t>PBS Job Id: 524936.owlsnest1.nfs</a:t>
            </a:r>
          </a:p>
          <a:p>
            <a:pPr marL="0" indent="0">
              <a:buNone/>
            </a:pPr>
            <a:r>
              <a:rPr lang="en-US" dirty="0"/>
              <a:t>Job Name:   feats_000</a:t>
            </a:r>
          </a:p>
          <a:p>
            <a:pPr marL="0" indent="0">
              <a:buNone/>
            </a:pPr>
            <a:r>
              <a:rPr lang="en-US" dirty="0"/>
              <a:t>Exec host:  w066/0</a:t>
            </a:r>
          </a:p>
          <a:p>
            <a:pPr marL="0" indent="0">
              <a:buNone/>
            </a:pPr>
            <a:r>
              <a:rPr lang="en-US" dirty="0"/>
              <a:t>Execution terminated</a:t>
            </a:r>
          </a:p>
          <a:p>
            <a:pPr marL="0" indent="0">
              <a:buNone/>
            </a:pPr>
            <a:r>
              <a:rPr lang="en-US" dirty="0" err="1"/>
              <a:t>Exit_status</a:t>
            </a:r>
            <a:r>
              <a:rPr lang="en-US" dirty="0"/>
              <a:t>=0</a:t>
            </a:r>
          </a:p>
          <a:p>
            <a:pPr marL="0" indent="0">
              <a:buNone/>
            </a:pPr>
            <a:r>
              <a:rPr lang="en-US" dirty="0" err="1"/>
              <a:t>resources_used.cput</a:t>
            </a:r>
            <a:r>
              <a:rPr lang="en-US" dirty="0"/>
              <a:t>=05:14:17</a:t>
            </a:r>
          </a:p>
          <a:p>
            <a:pPr marL="0" indent="0">
              <a:buNone/>
            </a:pPr>
            <a:r>
              <a:rPr lang="en-US" dirty="0" err="1"/>
              <a:t>resources_used.mem</a:t>
            </a:r>
            <a:r>
              <a:rPr lang="en-US" dirty="0"/>
              <a:t>=3453572kb</a:t>
            </a:r>
          </a:p>
          <a:p>
            <a:pPr marL="0" indent="0">
              <a:buNone/>
            </a:pPr>
            <a:r>
              <a:rPr lang="en-US" dirty="0" err="1"/>
              <a:t>resources_used.vmem</a:t>
            </a:r>
            <a:r>
              <a:rPr lang="en-US" dirty="0"/>
              <a:t>=3690128kb</a:t>
            </a:r>
          </a:p>
          <a:p>
            <a:pPr marL="0" indent="0">
              <a:buNone/>
            </a:pPr>
            <a:r>
              <a:rPr lang="en-US" dirty="0" err="1"/>
              <a:t>resources_used.walltime</a:t>
            </a:r>
            <a:r>
              <a:rPr lang="en-US" dirty="0"/>
              <a:t>=05:19:17</a:t>
            </a:r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57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</a:t>
            </a:r>
            <a:br>
              <a:rPr lang="en-US" dirty="0"/>
            </a:br>
            <a:r>
              <a:rPr lang="en-US" dirty="0"/>
              <a:t>(cont.)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Of note the NEDC Cluster completed the job at 6hrs flat compared to the 5 </a:t>
            </a:r>
            <a:r>
              <a:rPr lang="en-US" dirty="0" err="1"/>
              <a:t>hrs</a:t>
            </a:r>
            <a:r>
              <a:rPr lang="en-US" dirty="0"/>
              <a:t> 19 </a:t>
            </a:r>
            <a:r>
              <a:rPr lang="en-US" dirty="0" err="1"/>
              <a:t>mins</a:t>
            </a:r>
            <a:r>
              <a:rPr lang="en-US" dirty="0"/>
              <a:t> on the Owl's Nest. </a:t>
            </a:r>
            <a:endParaRPr lang="en-US" dirty="0" smtClean="0"/>
          </a:p>
          <a:p>
            <a:pPr lvl="1"/>
            <a:r>
              <a:rPr lang="en-US" dirty="0" smtClean="0"/>
              <a:t>Finished </a:t>
            </a:r>
            <a:r>
              <a:rPr lang="en-US" dirty="0"/>
              <a:t>with errors, while Owl's Nest finished with no errors. 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suspect an IO issue. </a:t>
            </a:r>
          </a:p>
          <a:p>
            <a:r>
              <a:rPr lang="en-US" dirty="0" smtClean="0"/>
              <a:t>3.5GB </a:t>
            </a:r>
            <a:r>
              <a:rPr lang="en-US" dirty="0"/>
              <a:t>of RAM on Owl's Nest. </a:t>
            </a:r>
            <a:endParaRPr lang="en-US" dirty="0" smtClean="0"/>
          </a:p>
          <a:p>
            <a:r>
              <a:rPr lang="en-US" dirty="0" smtClean="0"/>
              <a:t>I'm </a:t>
            </a:r>
            <a:r>
              <a:rPr lang="en-US" dirty="0"/>
              <a:t>rerunning the experiment on the cluster </a:t>
            </a:r>
            <a:r>
              <a:rPr lang="en-US" dirty="0" smtClean="0"/>
              <a:t>on node w/ 6GB </a:t>
            </a:r>
            <a:r>
              <a:rPr lang="en-US" dirty="0"/>
              <a:t>to see if the usage will result in similar results to what was seen on Owl's Nest.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Displaying owl_genfeats_mem_usa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531" y="3051755"/>
            <a:ext cx="4992938" cy="189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16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</a:t>
            </a:r>
            <a:br>
              <a:rPr lang="en-US" dirty="0"/>
            </a:br>
            <a:r>
              <a:rPr lang="en-US" dirty="0"/>
              <a:t>(cont.)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964415"/>
              </p:ext>
            </p:extLst>
          </p:nvPr>
        </p:nvGraphicFramePr>
        <p:xfrm>
          <a:off x="433229" y="1849071"/>
          <a:ext cx="5131326" cy="2141774"/>
        </p:xfrm>
        <a:graphic>
          <a:graphicData uri="http://schemas.openxmlformats.org/drawingml/2006/table">
            <a:tbl>
              <a:tblPr/>
              <a:tblGrid>
                <a:gridCol w="2565663"/>
                <a:gridCol w="2565663"/>
              </a:tblGrid>
              <a:tr h="13386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500050"/>
                          </a:solidFill>
                          <a:effectLst/>
                          <a:latin typeface="arial" panose="020B0604020202020204" pitchFamily="34" charset="0"/>
                        </a:rPr>
                        <a:t>NFS </a:t>
                      </a:r>
                      <a:r>
                        <a:rPr lang="en-US" sz="800" b="1" cap="all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SELECTION SUMMARY</a:t>
                      </a:r>
                      <a:endParaRPr lang="en-US" sz="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466" marR="3346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7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cap="al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PROCESSOR</a:t>
                      </a:r>
                      <a:endParaRPr lang="en-US" sz="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466" marR="33466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x Quad-Core Intel® Xeon® Processor E5-2623 v3 3.0GHz 10MB Cache (105W)</a:t>
                      </a:r>
                      <a:endParaRPr lang="it-IT" sz="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466" marR="3346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7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cap="al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MOTHERBOARD</a:t>
                      </a:r>
                      <a:endParaRPr lang="en-US" sz="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466" marR="33466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Intel® C612 Chipset- Dual Intel® 10-Gigabit Ethernet (RJ45) - 10x SATA3 - IPMI 2.0 with LAN</a:t>
                      </a:r>
                      <a:endParaRPr lang="en-US" sz="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466" marR="3346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cap="al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MEMORY</a:t>
                      </a:r>
                      <a:endParaRPr lang="en-US" sz="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466" marR="33466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x 4GB PC4-17000 2133MHz DDR4 ECC Registered DIMM</a:t>
                      </a:r>
                      <a:endParaRPr lang="en-US" sz="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466" marR="3346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01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cap="al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CHASSIS</a:t>
                      </a:r>
                      <a:endParaRPr lang="en-US" sz="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466" marR="33466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Thinkmate® STX-4324 4U Chassis - 24x Hot-Swap 3.5" SATA/SAS - 12Gb/s Single Expander - 920W Redundant Power</a:t>
                      </a:r>
                      <a:endParaRPr lang="en-US" sz="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466" marR="3346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cap="al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BOOT DRIVE</a:t>
                      </a:r>
                      <a:endParaRPr lang="en-US" sz="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466" marR="33466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x 64GB SATA 6.0Gb/s Disk on Module (MLC) (Vertical)</a:t>
                      </a:r>
                      <a:endParaRPr lang="en-US" sz="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466" marR="3346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67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cap="al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STORAGE DRIVE</a:t>
                      </a:r>
                      <a:endParaRPr lang="en-US" sz="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466" marR="33466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x 3.0TB SATA 6.0Gb/s 7200RPM - 3.5" - Western Digital RE WD3000FYYZ</a:t>
                      </a:r>
                      <a:endParaRPr lang="en-US" sz="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466" marR="3346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cap="al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CONTROLLER CARD</a:t>
                      </a:r>
                      <a:endParaRPr lang="en-US" sz="8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466" marR="33466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LSI SAS 9300-8i SAS 12Gb/s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PCIe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3.0 8-Port Host Bus Adapter</a:t>
                      </a:r>
                      <a:endParaRPr lang="en-US" sz="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466" marR="3346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688123" y="418904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$7,705.00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LINK: 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http://www.thinkmate.com/system/stx-nl-xe24-2460v3-sas3/99671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464672"/>
              </p:ext>
            </p:extLst>
          </p:nvPr>
        </p:nvGraphicFramePr>
        <p:xfrm>
          <a:off x="5736862" y="1555699"/>
          <a:ext cx="5954632" cy="1723557"/>
        </p:xfrm>
        <a:graphic>
          <a:graphicData uri="http://schemas.openxmlformats.org/drawingml/2006/table">
            <a:tbl>
              <a:tblPr/>
              <a:tblGrid>
                <a:gridCol w="2977316"/>
                <a:gridCol w="2977316"/>
              </a:tblGrid>
              <a:tr h="15668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cap="all" dirty="0">
                          <a:effectLst/>
                          <a:latin typeface="arial" panose="020B0604020202020204" pitchFamily="34" charset="0"/>
                        </a:rPr>
                        <a:t>COMPUTE NODES (INTEL) </a:t>
                      </a:r>
                      <a:r>
                        <a:rPr lang="en-US" sz="1000" b="1" cap="all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SELECTION SUMMARY</a:t>
                      </a: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35" marR="38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00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cap="al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BAREBONE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35" marR="38835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Supermicro SuperServer 2028TP-HTR - 2U TwinPro2 - 24x SATA - Dual Gigabit Ethernet - 2000W Redundant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35" marR="38835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133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cap="al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PROCESSOR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35" marR="38835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x Ten-Core Intel® Xeon® Processor E5-2650 v3 2.30GHz 25MB Cache (105W)</a:t>
                      </a:r>
                      <a:endParaRPr lang="it-IT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35" marR="38835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33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cap="al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MEMORY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35" marR="38835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x 8GB PC4-17000 2133MHz DDR4 ECC Registered DIMM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35" marR="38835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56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cap="al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BOOT DRIVE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35" marR="38835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x No SATA Disk on Module for boot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35" marR="38835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33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cap="all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HARD DRIVE</a:t>
                      </a: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35" marR="38835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x 120GB Micron M500DC 2.5" SATA 6.0Gb/s Solid State Drive</a:t>
                      </a: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35" marR="38835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54794"/>
              </p:ext>
            </p:extLst>
          </p:nvPr>
        </p:nvGraphicFramePr>
        <p:xfrm>
          <a:off x="5699367" y="3831868"/>
          <a:ext cx="6008078" cy="1584195"/>
        </p:xfrm>
        <a:graphic>
          <a:graphicData uri="http://schemas.openxmlformats.org/drawingml/2006/table">
            <a:tbl>
              <a:tblPr/>
              <a:tblGrid>
                <a:gridCol w="3004039"/>
                <a:gridCol w="3004039"/>
              </a:tblGrid>
              <a:tr h="31683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cap="all" dirty="0" smtClean="0">
                          <a:effectLst/>
                          <a:latin typeface="arial" panose="020B0604020202020204" pitchFamily="34" charset="0"/>
                        </a:rPr>
                        <a:t>COMPUTE NODES (AMD) </a:t>
                      </a:r>
                      <a:r>
                        <a:rPr lang="en-US" sz="1000" b="1" cap="all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SELECTION SUMMARY</a:t>
                      </a: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1" marR="38571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1" marR="38571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16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cap="all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BAREBONE</a:t>
                      </a: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1" marR="38571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Supermicro A+ Server 2022TG-HTRF - 2U Twin2 - 1400W Redundant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1" marR="38571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16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cap="al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PROCESSOR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1" marR="38571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x Sixteen-Core AMD Opteron™ Model 6378 - 2.4GHz 16MB Cache (115W TDP)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1" marR="38571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6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cap="all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MEMORY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1" marR="38571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x 16GB PC3-14900 1866MHz DDR3 ECC Registered DIMM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1" marR="38571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16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cap="all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HARD DRIVE</a:t>
                      </a: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1" marR="38571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x 120GB Micron M500DC 2.5" SATA 6.0Gb/s Solid State Drive</a:t>
                      </a: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71" marR="38571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8307754" y="3501292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$18,752.00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LINK: 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http://www.thinkmate.com/system/hdx-xb24-5260v3/99709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8456246" y="5634892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$18,715.00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LINK: 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http://www.thinkmate.com/system/hdx-qa12-5210/99710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348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 </a:t>
            </a:r>
            <a:r>
              <a:rPr lang="en-US" dirty="0">
                <a:hlinkClick r:id="rId2"/>
              </a:rPr>
              <a:t>isip2.piconepress.com</a:t>
            </a:r>
            <a:r>
              <a:rPr lang="en-US" dirty="0"/>
              <a:t> responding to http requests.</a:t>
            </a:r>
          </a:p>
          <a:p>
            <a:r>
              <a:rPr lang="en-US" dirty="0"/>
              <a:t>Finalize a hardware configuration for the cluster</a:t>
            </a:r>
          </a:p>
          <a:p>
            <a:pPr lvl="1"/>
            <a:r>
              <a:rPr lang="en-US" dirty="0"/>
              <a:t>Resolve python dependencies and run exp22 on the cluster to test hardware resource draw for training. </a:t>
            </a:r>
          </a:p>
          <a:p>
            <a:r>
              <a:rPr lang="en-US" dirty="0"/>
              <a:t>Budget Management</a:t>
            </a:r>
          </a:p>
          <a:p>
            <a:r>
              <a:rPr lang="en-US" dirty="0"/>
              <a:t>NEDC Corpus</a:t>
            </a:r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1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</TotalTime>
  <Words>497</Words>
  <Application>Microsoft Office PowerPoint</Application>
  <PresentationFormat>Widescreen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Office Theme</vt:lpstr>
      <vt:lpstr>Weekly Report</vt:lpstr>
      <vt:lpstr>Previous Goals</vt:lpstr>
      <vt:lpstr>Accomplishments</vt:lpstr>
      <vt:lpstr>Accomplishments  (cont.)</vt:lpstr>
      <vt:lpstr>Accomplishments  (cont.)</vt:lpstr>
      <vt:lpstr>Accomplishments  (cont.)</vt:lpstr>
      <vt:lpstr>Accomplishments  (cont.)</vt:lpstr>
      <vt:lpstr>New Goals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Devin Trejo</dc:creator>
  <cp:lastModifiedBy>Devin Trejo</cp:lastModifiedBy>
  <cp:revision>46</cp:revision>
  <dcterms:created xsi:type="dcterms:W3CDTF">2015-06-01T22:09:28Z</dcterms:created>
  <dcterms:modified xsi:type="dcterms:W3CDTF">2015-06-29T01:53:33Z</dcterms:modified>
</cp:coreProperties>
</file>