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65" r:id="rId4"/>
    <p:sldId id="276" r:id="rId5"/>
    <p:sldId id="274" r:id="rId6"/>
    <p:sldId id="275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AC51C4-7167-4FF1-884E-26B6F9C506F2}">
          <p14:sldIdLst>
            <p14:sldId id="256"/>
          </p14:sldIdLst>
        </p14:section>
        <p14:section name="Previous Goals" id="{54B8F842-6742-484C-8628-DA5831B5F865}">
          <p14:sldIdLst>
            <p14:sldId id="257"/>
          </p14:sldIdLst>
        </p14:section>
        <p14:section name="Acomplishments" id="{7C1E1F10-C3A1-43DB-B9E9-5F69D4EB9948}">
          <p14:sldIdLst>
            <p14:sldId id="265"/>
            <p14:sldId id="276"/>
            <p14:sldId id="274"/>
            <p14:sldId id="275"/>
          </p14:sldIdLst>
        </p14:section>
        <p14:section name="New Goals" id="{96E6F908-75B6-48E6-A5E2-D489C632B12D}">
          <p14:sldIdLst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6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16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4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2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5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88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5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6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7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B4C6F-F883-43B2-B0A4-9B941942EF78}" type="datetimeFigureOut">
              <a:rPr lang="en-US" smtClean="0"/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BA95-DC32-4974-B85A-1D148C4B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0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Devin Trejo</a:t>
            </a:r>
          </a:p>
          <a:p>
            <a:endParaRPr lang="en-US" dirty="0"/>
          </a:p>
          <a:p>
            <a:r>
              <a:rPr lang="en-US" dirty="0" smtClean="0"/>
              <a:t>Week of </a:t>
            </a:r>
            <a:r>
              <a:rPr lang="en-US" dirty="0" smtClean="0"/>
              <a:t>July 6, </a:t>
            </a:r>
            <a:r>
              <a:rPr lang="en-US" dirty="0" smtClean="0"/>
              <a:t>2015-&gt; July </a:t>
            </a:r>
            <a:r>
              <a:rPr lang="en-US" dirty="0" smtClean="0"/>
              <a:t>12,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WE2 Workshop</a:t>
            </a:r>
          </a:p>
          <a:p>
            <a:r>
              <a:rPr lang="en-US" dirty="0" err="1"/>
              <a:t>Isip</a:t>
            </a:r>
            <a:r>
              <a:rPr lang="en-US" dirty="0"/>
              <a:t> security cleared and domain name responding on world wide web.</a:t>
            </a:r>
          </a:p>
          <a:p>
            <a:r>
              <a:rPr lang="en-US" dirty="0"/>
              <a:t>Purchase hardware for cluster!?</a:t>
            </a:r>
          </a:p>
          <a:p>
            <a:r>
              <a:rPr lang="en-US" dirty="0"/>
              <a:t>Create a list of compensation budget management issues that need to be address.</a:t>
            </a:r>
          </a:p>
          <a:p>
            <a:r>
              <a:rPr lang="en-US" dirty="0"/>
              <a:t>Finish 2014 NEDC Corpus.</a:t>
            </a:r>
            <a:endParaRPr lang="en-US" dirty="0"/>
          </a:p>
        </p:txBody>
      </p:sp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4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WE2 Workshop</a:t>
            </a:r>
          </a:p>
          <a:p>
            <a:pPr marL="0" indent="0">
              <a:buNone/>
            </a:pPr>
            <a:r>
              <a:rPr lang="en-US" dirty="0" smtClean="0"/>
              <a:t>Budget</a:t>
            </a:r>
            <a:endParaRPr lang="en-US" dirty="0"/>
          </a:p>
          <a:p>
            <a:pPr lvl="1"/>
            <a:r>
              <a:rPr lang="en-US" dirty="0"/>
              <a:t>Met with Dr. </a:t>
            </a:r>
            <a:r>
              <a:rPr lang="en-US" dirty="0" err="1"/>
              <a:t>Picone</a:t>
            </a:r>
            <a:r>
              <a:rPr lang="en-US" dirty="0"/>
              <a:t> to calculate fringe benefits. 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balanced </a:t>
            </a:r>
            <a:r>
              <a:rPr lang="en-US" dirty="0"/>
              <a:t>the compensation budget sheets </a:t>
            </a:r>
            <a:r>
              <a:rPr lang="en-US" dirty="0" smtClean="0"/>
              <a:t>to </a:t>
            </a:r>
            <a:r>
              <a:rPr lang="en-US" dirty="0"/>
              <a:t>date. </a:t>
            </a:r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2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ISIP Website: No </a:t>
            </a:r>
            <a:r>
              <a:rPr lang="en-US" dirty="0" smtClean="0"/>
              <a:t>accomplishment</a:t>
            </a:r>
            <a:endParaRPr lang="en-US" dirty="0"/>
          </a:p>
          <a:p>
            <a:pPr lvl="1"/>
            <a:r>
              <a:rPr lang="en-US" dirty="0" smtClean="0"/>
              <a:t>Still </a:t>
            </a:r>
            <a:r>
              <a:rPr lang="en-US" dirty="0"/>
              <a:t>waiting for security approval to get the server on public domain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Git</a:t>
            </a:r>
            <a:endParaRPr lang="en-US" dirty="0"/>
          </a:p>
          <a:p>
            <a:pPr lvl="1"/>
            <a:r>
              <a:rPr lang="en-US" dirty="0" smtClean="0"/>
              <a:t>Web </a:t>
            </a:r>
            <a:r>
              <a:rPr lang="en-US" dirty="0"/>
              <a:t>server is waiting for IT security </a:t>
            </a:r>
            <a:r>
              <a:rPr lang="en-US" dirty="0" smtClean="0"/>
              <a:t>approval -&gt; couldn't </a:t>
            </a:r>
            <a:r>
              <a:rPr lang="en-US" dirty="0"/>
              <a:t>thoroughly test the environment. </a:t>
            </a:r>
          </a:p>
          <a:p>
            <a:pPr lvl="1"/>
            <a:r>
              <a:rPr lang="en-US" dirty="0" smtClean="0"/>
              <a:t>Main boot </a:t>
            </a:r>
            <a:r>
              <a:rPr lang="en-US" dirty="0"/>
              <a:t>drive </a:t>
            </a:r>
            <a:r>
              <a:rPr lang="en-US" dirty="0" smtClean="0"/>
              <a:t>throwing </a:t>
            </a:r>
            <a:r>
              <a:rPr lang="en-US" dirty="0"/>
              <a:t>SMART </a:t>
            </a:r>
            <a:r>
              <a:rPr lang="en-US" dirty="0" smtClean="0"/>
              <a:t>errors</a:t>
            </a:r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3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Cluster</a:t>
            </a:r>
          </a:p>
          <a:p>
            <a:pPr lvl="1"/>
            <a:r>
              <a:rPr lang="en-US" dirty="0" smtClean="0"/>
              <a:t>Finalized </a:t>
            </a:r>
            <a:r>
              <a:rPr lang="en-US" dirty="0"/>
              <a:t>the compute cluster build configuration</a:t>
            </a:r>
          </a:p>
          <a:p>
            <a:pPr lvl="2"/>
            <a:r>
              <a:rPr lang="en-US" dirty="0"/>
              <a:t>Contacted several vendors (to get the best deal possible).</a:t>
            </a:r>
          </a:p>
          <a:p>
            <a:pPr lvl="1"/>
            <a:r>
              <a:rPr lang="en-US" dirty="0"/>
              <a:t>WebEx session w/ Dr. </a:t>
            </a:r>
            <a:r>
              <a:rPr lang="en-US" dirty="0" err="1"/>
              <a:t>Picone</a:t>
            </a:r>
            <a:r>
              <a:rPr lang="en-US" dirty="0"/>
              <a:t> to discuss cluster serial job parallelization across nodes. </a:t>
            </a:r>
          </a:p>
          <a:p>
            <a:pPr lvl="2"/>
            <a:r>
              <a:rPr lang="en-US" dirty="0"/>
              <a:t>If you specify a job to run on nodes=3:ppn=2 and submit a PBSJOB script with multiple serial jobs it will run on one node exclusively. The other two nodes will sit idle and the job </a:t>
            </a:r>
            <a:r>
              <a:rPr lang="en-US" dirty="0" err="1"/>
              <a:t>schuelder</a:t>
            </a:r>
            <a:r>
              <a:rPr lang="en-US" dirty="0"/>
              <a:t> will not submit new jobs to those idle nodes.</a:t>
            </a:r>
          </a:p>
          <a:p>
            <a:pPr lvl="2"/>
            <a:r>
              <a:rPr lang="en-US" dirty="0"/>
              <a:t>If you set the </a:t>
            </a:r>
            <a:r>
              <a:rPr lang="en-US" dirty="0" err="1"/>
              <a:t>ppn</a:t>
            </a:r>
            <a:r>
              <a:rPr lang="en-US" dirty="0"/>
              <a:t>=2 while the node has 4 cores and submit multiple serial jobs use a PBSJOB script, it will run on all four codes on the node. The job scheduler doesn't restrict core usage for a job even when specifying a </a:t>
            </a:r>
            <a:r>
              <a:rPr lang="en-US" dirty="0" err="1"/>
              <a:t>ppn</a:t>
            </a:r>
            <a:r>
              <a:rPr lang="en-US" dirty="0"/>
              <a:t> count. </a:t>
            </a:r>
          </a:p>
          <a:p>
            <a:pPr lvl="1"/>
            <a:r>
              <a:rPr lang="en-US" dirty="0"/>
              <a:t>I'm currently experimenting currently with a </a:t>
            </a:r>
            <a:r>
              <a:rPr lang="en-US" dirty="0" err="1"/>
              <a:t>OpenMPI</a:t>
            </a:r>
            <a:r>
              <a:rPr lang="en-US" dirty="0"/>
              <a:t>/</a:t>
            </a:r>
            <a:r>
              <a:rPr lang="en-US" dirty="0" err="1"/>
              <a:t>pbsdsh</a:t>
            </a:r>
            <a:r>
              <a:rPr lang="en-US" dirty="0"/>
              <a:t> approach to running multiple serial jobs in parallel. </a:t>
            </a:r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5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</a:t>
            </a:r>
            <a:br>
              <a:rPr lang="en-US" dirty="0"/>
            </a:br>
            <a:r>
              <a:rPr lang="en-US" dirty="0"/>
              <a:t>(cont.)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NEDC</a:t>
            </a:r>
            <a:endParaRPr lang="en-US" dirty="0" smtClean="0"/>
          </a:p>
          <a:p>
            <a:pPr lvl="1"/>
            <a:r>
              <a:rPr lang="en-US" dirty="0" smtClean="0"/>
              <a:t>Spell </a:t>
            </a:r>
            <a:r>
              <a:rPr lang="en-US" dirty="0"/>
              <a:t>check for 2014 is done. </a:t>
            </a:r>
          </a:p>
          <a:p>
            <a:pPr lvl="1"/>
            <a:r>
              <a:rPr lang="en-US" dirty="0"/>
              <a:t>Copied in 16 out of 44 new CDs. These are for release_2015 </a:t>
            </a:r>
            <a:r>
              <a:rPr lang="en-US" dirty="0" smtClean="0"/>
              <a:t>book_17.</a:t>
            </a:r>
          </a:p>
          <a:p>
            <a:pPr marL="0" indent="0">
              <a:buNone/>
            </a:pPr>
            <a:r>
              <a:rPr lang="en-US" b="1" dirty="0" smtClean="0"/>
              <a:t>Status</a:t>
            </a:r>
            <a:r>
              <a:rPr lang="en-US" b="1" dirty="0"/>
              <a:t>: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672203"/>
              </p:ext>
            </p:extLst>
          </p:nvPr>
        </p:nvGraphicFramePr>
        <p:xfrm>
          <a:off x="515230" y="4075311"/>
          <a:ext cx="3670122" cy="12465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6253"/>
                <a:gridCol w="746620"/>
                <a:gridCol w="528506"/>
                <a:gridCol w="553674"/>
                <a:gridCol w="403382"/>
                <a:gridCol w="611687"/>
              </a:tblGrid>
              <a:tr h="441714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Reports:</a:t>
                      </a:r>
                      <a:endParaRPr lang="en-US" sz="1200" b="1" dirty="0"/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Session Count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Access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mModal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HC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Missing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</a:tr>
              <a:tr h="133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Release_2014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3013 (2977 w/ Reports)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1746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971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260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35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</a:tr>
              <a:tr h="133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Release_2015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490 (458 w/ Reports)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286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164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9966" marR="29966" marT="29966" marB="29966"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94671"/>
              </p:ext>
            </p:extLst>
          </p:nvPr>
        </p:nvGraphicFramePr>
        <p:xfrm>
          <a:off x="4339287" y="3341484"/>
          <a:ext cx="7412027" cy="2743200"/>
        </p:xfrm>
        <a:graphic>
          <a:graphicData uri="http://schemas.openxmlformats.org/drawingml/2006/table">
            <a:tbl>
              <a:tblPr/>
              <a:tblGrid>
                <a:gridCol w="204378"/>
                <a:gridCol w="1508648"/>
                <a:gridCol w="3467775"/>
                <a:gridCol w="1088403"/>
                <a:gridCol w="1142823"/>
              </a:tblGrid>
              <a:tr h="75911">
                <a:tc>
                  <a:txBody>
                    <a:bodyPr/>
                    <a:lstStyle/>
                    <a:p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</a:rPr>
                        <a:t>#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effectLst/>
                          <a:latin typeface="Calibri" panose="020F0502020204030204" pitchFamily="34" charset="0"/>
                        </a:rPr>
                        <a:t>Function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effectLst/>
                          <a:latin typeface="Calibri" panose="020F0502020204030204" pitchFamily="34" charset="0"/>
                        </a:rPr>
                        <a:t>Status 1st Pass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>
                          <a:effectLst/>
                          <a:latin typeface="Calibri" panose="020F0502020204030204" pitchFamily="34" charset="0"/>
                        </a:rPr>
                        <a:t>Status 2nd Pass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867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chck_mrns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Finds: No. Records Found, Duplicate MRNs, Multiple MRNs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Done 05/18/2015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Done 05/26/2015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000">
                          <a:effectLst/>
                          <a:latin typeface="arial" panose="020B0604020202020204" pitchFamily="34" charset="0"/>
                        </a:rPr>
                      </a:b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867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check_fnames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effectLst/>
                          <a:latin typeface="Calibri" panose="020F0502020204030204" pitchFamily="34" charset="0"/>
                        </a:rPr>
                        <a:t>Checks </a:t>
                      </a:r>
                      <a:r>
                        <a:rPr lang="en-US" sz="600" dirty="0" err="1">
                          <a:effectLst/>
                          <a:latin typeface="Calibri" panose="020F0502020204030204" pitchFamily="34" charset="0"/>
                        </a:rPr>
                        <a:t>file_name</a:t>
                      </a:r>
                      <a:r>
                        <a:rPr lang="en-US" sz="600" dirty="0">
                          <a:effectLst/>
                          <a:latin typeface="Calibri" panose="020F0502020204030204" pitchFamily="34" charset="0"/>
                        </a:rPr>
                        <a:t> syntax (Len(MRN)=8, Len(Date)=8, appendix)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Done 05/18/2015 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Done 05/26/2015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000">
                          <a:effectLst/>
                          <a:latin typeface="arial" panose="020B0604020202020204" pitchFamily="34" charset="0"/>
                        </a:rPr>
                      </a:b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867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check_dirs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Checks to ensure we have all necessary files in a directory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Done 05/19/2015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Done 05/26/2015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000">
                          <a:effectLst/>
                          <a:latin typeface="arial" panose="020B0604020202020204" pitchFamily="34" charset="0"/>
                        </a:rPr>
                      </a:b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867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check_prerelease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Arial" panose="020B0604020202020204" pitchFamily="34" charset="0"/>
                        </a:rPr>
                        <a:t>outputs the files we need to exist in each directory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Done 05/25/2015 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Done 05/26/2015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000">
                          <a:effectLst/>
                          <a:latin typeface="arial" panose="020B0604020202020204" pitchFamily="34" charset="0"/>
                        </a:rPr>
                      </a:b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867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check_names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Compares names in NPA to reports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Done 05/25/2015 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Done 05/26/2015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000">
                          <a:effectLst/>
                          <a:latin typeface="arial" panose="020B0604020202020204" pitchFamily="34" charset="0"/>
                        </a:rPr>
                      </a:b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911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check_eg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Checks to see if de-identified = source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Done 05/25/2015 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Done 05/26/2015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867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word_frequency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A tool to look for patient names, ect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Done 05/26/2015</a:t>
                      </a:r>
                      <a:r>
                        <a:rPr lang="en-US" sz="100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000">
                          <a:effectLst/>
                          <a:latin typeface="arial" panose="020B0604020202020204" pitchFamily="34" charset="0"/>
                        </a:rPr>
                      </a:b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3867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spell_check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Spell check the reports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Done 07/09/2015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</a:rPr>
                      </a:b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3867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err="1">
                          <a:effectLst/>
                          <a:latin typeface="Calibri" panose="020F0502020204030204" pitchFamily="34" charset="0"/>
                        </a:rPr>
                        <a:t>check_special_words</a:t>
                      </a: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Checks for special words that correlate to identifiable information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600"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0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851" marR="388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Calibri" panose="020F0502020204030204" pitchFamily="34" charset="0"/>
                        </a:rPr>
                        <a:t>Done 05/27/2015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</a:rPr>
                      </a:br>
                      <a:endParaRPr lang="en-US" sz="10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5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WebServer</a:t>
            </a:r>
            <a:endParaRPr lang="en-US" dirty="0" smtClean="0"/>
          </a:p>
          <a:p>
            <a:r>
              <a:rPr lang="en-US" dirty="0" smtClean="0"/>
              <a:t>Webserver </a:t>
            </a:r>
            <a:r>
              <a:rPr lang="en-US" dirty="0"/>
              <a:t>security checked. </a:t>
            </a:r>
            <a:endParaRPr lang="en-US" dirty="0" smtClean="0"/>
          </a:p>
          <a:p>
            <a:r>
              <a:rPr lang="en-US" dirty="0" err="1" smtClean="0"/>
              <a:t>GitLab</a:t>
            </a:r>
            <a:r>
              <a:rPr lang="en-US" dirty="0" smtClean="0"/>
              <a:t> test</a:t>
            </a:r>
          </a:p>
          <a:p>
            <a:pPr marL="0" indent="0">
              <a:buNone/>
            </a:pPr>
            <a:r>
              <a:rPr lang="en-US" dirty="0" smtClean="0"/>
              <a:t>NEDC</a:t>
            </a:r>
            <a:endParaRPr lang="en-US" dirty="0"/>
          </a:p>
          <a:p>
            <a:r>
              <a:rPr lang="en-US" dirty="0" smtClean="0"/>
              <a:t>Rerun </a:t>
            </a:r>
            <a:r>
              <a:rPr lang="en-US" dirty="0"/>
              <a:t>all the checks on 2014, including </a:t>
            </a:r>
            <a:r>
              <a:rPr lang="en-US" dirty="0" err="1"/>
              <a:t>check_mrms</a:t>
            </a:r>
            <a:r>
              <a:rPr lang="en-US" dirty="0"/>
              <a:t> across the entire database, to make sure we didn't miss anything.</a:t>
            </a:r>
          </a:p>
          <a:p>
            <a:r>
              <a:rPr lang="en-US" dirty="0"/>
              <a:t>Digitize and store the new CDs</a:t>
            </a:r>
          </a:p>
          <a:p>
            <a:r>
              <a:rPr lang="en-US" dirty="0"/>
              <a:t>Move forward on 2015</a:t>
            </a:r>
          </a:p>
          <a:p>
            <a:pPr marL="0" indent="0">
              <a:buNone/>
            </a:pPr>
            <a:r>
              <a:rPr lang="en-US" dirty="0"/>
              <a:t>Cluster</a:t>
            </a:r>
          </a:p>
          <a:p>
            <a:r>
              <a:rPr lang="en-US" dirty="0"/>
              <a:t>Purchase hardware for cluster!? (week2)</a:t>
            </a:r>
          </a:p>
          <a:p>
            <a:r>
              <a:rPr lang="en-US" dirty="0"/>
              <a:t>Test further ways to parallelize jobs across multiple nodes.</a:t>
            </a:r>
          </a:p>
          <a:p>
            <a:pPr marL="0" indent="0">
              <a:buNone/>
            </a:pPr>
            <a:r>
              <a:rPr lang="en-US" dirty="0"/>
              <a:t>Poster</a:t>
            </a:r>
            <a:endParaRPr lang="en-US" dirty="0"/>
          </a:p>
        </p:txBody>
      </p:sp>
      <p:pic>
        <p:nvPicPr>
          <p:cNvPr id="4" name="Picture 2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57" y="365125"/>
            <a:ext cx="6236043" cy="9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1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1960</TotalTime>
  <Words>318</Words>
  <Application>Microsoft Office PowerPoint</Application>
  <PresentationFormat>Widescreen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Office Theme</vt:lpstr>
      <vt:lpstr>Weekly Report</vt:lpstr>
      <vt:lpstr>Previous Goals</vt:lpstr>
      <vt:lpstr>Accomplishments</vt:lpstr>
      <vt:lpstr>Accomplishments</vt:lpstr>
      <vt:lpstr>Accomplishments  (cont.)</vt:lpstr>
      <vt:lpstr>Accomplishments  (cont.)</vt:lpstr>
      <vt:lpstr>New Goals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 Trejo</dc:creator>
  <cp:lastModifiedBy>Devin Trejo</cp:lastModifiedBy>
  <cp:revision>55</cp:revision>
  <dcterms:created xsi:type="dcterms:W3CDTF">2015-06-01T22:09:28Z</dcterms:created>
  <dcterms:modified xsi:type="dcterms:W3CDTF">2015-07-13T03:17:14Z</dcterms:modified>
</cp:coreProperties>
</file>