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Lst>
  <p:sldSz cx="12192000" cy="68580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906" y="9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lstStyle/>
          <a:p>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29" name="PlaceHolder 4"/>
          <p:cNvSpPr>
            <a:spLocks noGrp="1"/>
          </p:cNvSpPr>
          <p:nvPr>
            <p:ph type="body"/>
          </p:nvPr>
        </p:nvSpPr>
        <p:spPr>
          <a:xfrm>
            <a:off x="6231960" y="3682080"/>
            <a:ext cx="5354280" cy="1896840"/>
          </a:xfrm>
          <a:prstGeom prst="rect">
            <a:avLst/>
          </a:prstGeom>
        </p:spPr>
        <p:txBody>
          <a:bodyPr lIns="0" tIns="0" rIns="0" bIns="0"/>
          <a:lstStyle/>
          <a:p>
            <a:endParaRPr/>
          </a:p>
        </p:txBody>
      </p:sp>
      <p:sp>
        <p:nvSpPr>
          <p:cNvPr id="30" name="PlaceHolder 5"/>
          <p:cNvSpPr>
            <a:spLocks noGrp="1"/>
          </p:cNvSpPr>
          <p:nvPr>
            <p:ph type="body"/>
          </p:nvPr>
        </p:nvSpPr>
        <p:spPr>
          <a:xfrm>
            <a:off x="609480" y="3682080"/>
            <a:ext cx="535428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32" name="PlaceHolder 2"/>
          <p:cNvSpPr>
            <a:spLocks noGrp="1"/>
          </p:cNvSpPr>
          <p:nvPr>
            <p:ph type="body"/>
          </p:nvPr>
        </p:nvSpPr>
        <p:spPr>
          <a:xfrm>
            <a:off x="609480" y="1604520"/>
            <a:ext cx="10972440" cy="3977280"/>
          </a:xfrm>
          <a:prstGeom prst="rect">
            <a:avLst/>
          </a:prstGeom>
        </p:spPr>
        <p:txBody>
          <a:bodyPr lIns="0" tIns="0" rIns="0" bIns="0"/>
          <a:lstStyle/>
          <a:p>
            <a:endParaRPr/>
          </a:p>
        </p:txBody>
      </p:sp>
      <p:sp>
        <p:nvSpPr>
          <p:cNvPr id="33" name="PlaceHolder 3"/>
          <p:cNvSpPr>
            <a:spLocks noGrp="1"/>
          </p:cNvSpPr>
          <p:nvPr>
            <p:ph type="body"/>
          </p:nvPr>
        </p:nvSpPr>
        <p:spPr>
          <a:xfrm>
            <a:off x="609480" y="1604520"/>
            <a:ext cx="10972440" cy="3977280"/>
          </a:xfrm>
          <a:prstGeom prst="rect">
            <a:avLst/>
          </a:prstGeom>
        </p:spPr>
        <p:txBody>
          <a:bodyPr lIns="0" tIns="0" rIns="0" bIns="0"/>
          <a:lstStyle/>
          <a:p>
            <a:endParaRPr/>
          </a:p>
        </p:txBody>
      </p:sp>
      <p:pic>
        <p:nvPicPr>
          <p:cNvPr id="34" name="Picture 33"/>
          <p:cNvPicPr/>
          <p:nvPr/>
        </p:nvPicPr>
        <p:blipFill>
          <a:blip r:embed="rId2"/>
          <a:stretch>
            <a:fillRect/>
          </a:stretch>
        </p:blipFill>
        <p:spPr>
          <a:xfrm>
            <a:off x="3602880" y="1604520"/>
            <a:ext cx="4984920" cy="3977280"/>
          </a:xfrm>
          <a:prstGeom prst="rect">
            <a:avLst/>
          </a:prstGeom>
          <a:ln>
            <a:noFill/>
          </a:ln>
        </p:spPr>
      </p:pic>
      <p:pic>
        <p:nvPicPr>
          <p:cNvPr id="35" name="Picture 34"/>
          <p:cNvPicPr/>
          <p:nvPr/>
        </p:nvPicPr>
        <p:blipFill>
          <a:blip r:embed="rId2"/>
          <a:stretch>
            <a:fillRect/>
          </a:stretch>
        </p:blipFill>
        <p:spPr>
          <a:xfrm>
            <a:off x="360288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39" name="PlaceHolder 2"/>
          <p:cNvSpPr>
            <a:spLocks noGrp="1"/>
          </p:cNvSpPr>
          <p:nvPr>
            <p:ph type="subTitle"/>
          </p:nvPr>
        </p:nvSpPr>
        <p:spPr>
          <a:xfrm>
            <a:off x="609480" y="1604520"/>
            <a:ext cx="10972440" cy="397764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41" name="PlaceHolder 2"/>
          <p:cNvSpPr>
            <a:spLocks noGrp="1"/>
          </p:cNvSpPr>
          <p:nvPr>
            <p:ph type="body"/>
          </p:nvPr>
        </p:nvSpPr>
        <p:spPr>
          <a:xfrm>
            <a:off x="609480" y="1604520"/>
            <a:ext cx="109724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43"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44" name="PlaceHolder 3"/>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609480" y="273600"/>
            <a:ext cx="10972440" cy="530820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48"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49" name="PlaceHolder 3"/>
          <p:cNvSpPr>
            <a:spLocks noGrp="1"/>
          </p:cNvSpPr>
          <p:nvPr>
            <p:ph type="body"/>
          </p:nvPr>
        </p:nvSpPr>
        <p:spPr>
          <a:xfrm>
            <a:off x="609480" y="3682080"/>
            <a:ext cx="5354280" cy="1896840"/>
          </a:xfrm>
          <a:prstGeom prst="rect">
            <a:avLst/>
          </a:prstGeom>
        </p:spPr>
        <p:txBody>
          <a:bodyPr lIns="0" tIns="0" rIns="0" bIns="0"/>
          <a:lstStyle/>
          <a:p>
            <a:endParaRPr/>
          </a:p>
        </p:txBody>
      </p:sp>
      <p:sp>
        <p:nvSpPr>
          <p:cNvPr id="50" name="PlaceHolder 4"/>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3" name="PlaceHolder 2"/>
          <p:cNvSpPr>
            <a:spLocks noGrp="1"/>
          </p:cNvSpPr>
          <p:nvPr>
            <p:ph type="subTitle"/>
          </p:nvPr>
        </p:nvSpPr>
        <p:spPr>
          <a:xfrm>
            <a:off x="609480" y="1604520"/>
            <a:ext cx="10972440" cy="397764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52"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53"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54" name="PlaceHolder 4"/>
          <p:cNvSpPr>
            <a:spLocks noGrp="1"/>
          </p:cNvSpPr>
          <p:nvPr>
            <p:ph type="body"/>
          </p:nvPr>
        </p:nvSpPr>
        <p:spPr>
          <a:xfrm>
            <a:off x="6231960" y="3682080"/>
            <a:ext cx="535428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56"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57"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58" name="PlaceHolder 4"/>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60" name="PlaceHolder 2"/>
          <p:cNvSpPr>
            <a:spLocks noGrp="1"/>
          </p:cNvSpPr>
          <p:nvPr>
            <p:ph type="body"/>
          </p:nvPr>
        </p:nvSpPr>
        <p:spPr>
          <a:xfrm>
            <a:off x="609480" y="1604520"/>
            <a:ext cx="10972440" cy="1896840"/>
          </a:xfrm>
          <a:prstGeom prst="rect">
            <a:avLst/>
          </a:prstGeom>
        </p:spPr>
        <p:txBody>
          <a:bodyPr lIns="0" tIns="0" rIns="0" bIns="0"/>
          <a:lstStyle/>
          <a:p>
            <a:endParaRPr/>
          </a:p>
        </p:txBody>
      </p:sp>
      <p:sp>
        <p:nvSpPr>
          <p:cNvPr id="61" name="PlaceHolder 3"/>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63"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64"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65" name="PlaceHolder 4"/>
          <p:cNvSpPr>
            <a:spLocks noGrp="1"/>
          </p:cNvSpPr>
          <p:nvPr>
            <p:ph type="body"/>
          </p:nvPr>
        </p:nvSpPr>
        <p:spPr>
          <a:xfrm>
            <a:off x="6231960" y="3682080"/>
            <a:ext cx="5354280" cy="1896840"/>
          </a:xfrm>
          <a:prstGeom prst="rect">
            <a:avLst/>
          </a:prstGeom>
        </p:spPr>
        <p:txBody>
          <a:bodyPr lIns="0" tIns="0" rIns="0" bIns="0"/>
          <a:lstStyle/>
          <a:p>
            <a:endParaRPr/>
          </a:p>
        </p:txBody>
      </p:sp>
      <p:sp>
        <p:nvSpPr>
          <p:cNvPr id="66" name="PlaceHolder 5"/>
          <p:cNvSpPr>
            <a:spLocks noGrp="1"/>
          </p:cNvSpPr>
          <p:nvPr>
            <p:ph type="body"/>
          </p:nvPr>
        </p:nvSpPr>
        <p:spPr>
          <a:xfrm>
            <a:off x="609480" y="3682080"/>
            <a:ext cx="535428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68" name="PlaceHolder 2"/>
          <p:cNvSpPr>
            <a:spLocks noGrp="1"/>
          </p:cNvSpPr>
          <p:nvPr>
            <p:ph type="body"/>
          </p:nvPr>
        </p:nvSpPr>
        <p:spPr>
          <a:xfrm>
            <a:off x="609480" y="1604520"/>
            <a:ext cx="10972440" cy="3977280"/>
          </a:xfrm>
          <a:prstGeom prst="rect">
            <a:avLst/>
          </a:prstGeom>
        </p:spPr>
        <p:txBody>
          <a:bodyPr lIns="0" tIns="0" rIns="0" bIns="0"/>
          <a:lstStyle/>
          <a:p>
            <a:endParaRPr/>
          </a:p>
        </p:txBody>
      </p:sp>
      <p:sp>
        <p:nvSpPr>
          <p:cNvPr id="69" name="PlaceHolder 3"/>
          <p:cNvSpPr>
            <a:spLocks noGrp="1"/>
          </p:cNvSpPr>
          <p:nvPr>
            <p:ph type="body"/>
          </p:nvPr>
        </p:nvSpPr>
        <p:spPr>
          <a:xfrm>
            <a:off x="609480" y="1604520"/>
            <a:ext cx="10972440" cy="3977280"/>
          </a:xfrm>
          <a:prstGeom prst="rect">
            <a:avLst/>
          </a:prstGeom>
        </p:spPr>
        <p:txBody>
          <a:bodyPr lIns="0" tIns="0" rIns="0" bIns="0"/>
          <a:lstStyle/>
          <a:p>
            <a:endParaRPr/>
          </a:p>
        </p:txBody>
      </p:sp>
      <p:pic>
        <p:nvPicPr>
          <p:cNvPr id="70" name="Picture 69"/>
          <p:cNvPicPr/>
          <p:nvPr/>
        </p:nvPicPr>
        <p:blipFill>
          <a:blip r:embed="rId2"/>
          <a:stretch>
            <a:fillRect/>
          </a:stretch>
        </p:blipFill>
        <p:spPr>
          <a:xfrm>
            <a:off x="3602880" y="1604520"/>
            <a:ext cx="4984920" cy="3977280"/>
          </a:xfrm>
          <a:prstGeom prst="rect">
            <a:avLst/>
          </a:prstGeom>
          <a:ln>
            <a:noFill/>
          </a:ln>
        </p:spPr>
      </p:pic>
      <p:pic>
        <p:nvPicPr>
          <p:cNvPr id="71" name="Picture 70"/>
          <p:cNvPicPr/>
          <p:nvPr/>
        </p:nvPicPr>
        <p:blipFill>
          <a:blip r:embed="rId2"/>
          <a:stretch>
            <a:fillRect/>
          </a:stretch>
        </p:blipFill>
        <p:spPr>
          <a:xfrm>
            <a:off x="3602880" y="1604520"/>
            <a:ext cx="4984920" cy="397728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82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13" name="PlaceHolder 3"/>
          <p:cNvSpPr>
            <a:spLocks noGrp="1"/>
          </p:cNvSpPr>
          <p:nvPr>
            <p:ph type="body"/>
          </p:nvPr>
        </p:nvSpPr>
        <p:spPr>
          <a:xfrm>
            <a:off x="609480" y="3682080"/>
            <a:ext cx="5354280" cy="1896840"/>
          </a:xfrm>
          <a:prstGeom prst="rect">
            <a:avLst/>
          </a:prstGeom>
        </p:spPr>
        <p:txBody>
          <a:bodyPr lIns="0" tIns="0" rIns="0" bIns="0"/>
          <a:lstStyle/>
          <a:p>
            <a:endParaRPr/>
          </a:p>
        </p:txBody>
      </p:sp>
      <p:sp>
        <p:nvSpPr>
          <p:cNvPr id="14" name="PlaceHolder 4"/>
          <p:cNvSpPr>
            <a:spLocks noGrp="1"/>
          </p:cNvSpPr>
          <p:nvPr>
            <p:ph type="body"/>
          </p:nvPr>
        </p:nvSpPr>
        <p:spPr>
          <a:xfrm>
            <a:off x="6231960" y="1604520"/>
            <a:ext cx="535428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lstStyle/>
          <a:p>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5160"/>
          </a:xfrm>
          <a:prstGeom prst="rect">
            <a:avLst/>
          </a:prstGeom>
        </p:spPr>
        <p:txBody>
          <a:bodyPr lIns="0" tIns="0" rIns="0" bIns="0" anchor="ctr"/>
          <a:lstStyle/>
          <a:p>
            <a:pPr algn="ctr"/>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lstStyle/>
          <a:p>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lstStyle/>
          <a:p>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lstStyle/>
          <a:p>
            <a:pPr algn="ctr"/>
            <a:r>
              <a:rPr lang="en-US" sz="4400">
                <a:latin typeface="Arial"/>
              </a:rPr>
              <a:t>Click to edit the title text format</a:t>
            </a:r>
            <a:endParaRPr/>
          </a:p>
        </p:txBody>
      </p:sp>
      <p:sp>
        <p:nvSpPr>
          <p:cNvPr id="3" name="PlaceHolder 2"/>
          <p:cNvSpPr>
            <a:spLocks noGrp="1"/>
          </p:cNvSpPr>
          <p:nvPr>
            <p:ph type="body"/>
          </p:nvPr>
        </p:nvSpPr>
        <p:spPr>
          <a:xfrm>
            <a:off x="609480" y="1604520"/>
            <a:ext cx="10972440" cy="397728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p:spPr>
        <p:txBody>
          <a:bodyPr lIns="0" tIns="0" rIns="0" bIns="0" anchor="ctr"/>
          <a:lstStyle/>
          <a:p>
            <a:pPr algn="ctr"/>
            <a:r>
              <a:rPr lang="en-US" sz="4400">
                <a:latin typeface="Arial"/>
              </a:rPr>
              <a:t>Click to edit the title text format</a:t>
            </a:r>
            <a:endParaRPr/>
          </a:p>
        </p:txBody>
      </p:sp>
      <p:sp>
        <p:nvSpPr>
          <p:cNvPr id="37" name="PlaceHolder 2"/>
          <p:cNvSpPr>
            <a:spLocks noGrp="1"/>
          </p:cNvSpPr>
          <p:nvPr>
            <p:ph type="body"/>
          </p:nvPr>
        </p:nvSpPr>
        <p:spPr>
          <a:xfrm>
            <a:off x="609480" y="1604520"/>
            <a:ext cx="10972440" cy="3977280"/>
          </a:xfrm>
          <a:prstGeom prst="rect">
            <a:avLst/>
          </a:prstGeom>
        </p:spPr>
        <p:txBody>
          <a:bodyPr lIns="0" tIns="0" rIns="0" bIns="0"/>
          <a:lstStyle/>
          <a:p>
            <a:pPr>
              <a:buSzPct val="45000"/>
              <a:buFont typeface="StarSymbol"/>
              <a:buChar char=""/>
            </a:pPr>
            <a:r>
              <a:rPr lang="en-US" sz="3200">
                <a:latin typeface="Arial"/>
              </a:rPr>
              <a:t>Click to edit the outline text format</a:t>
            </a:r>
            <a:endParaRPr/>
          </a:p>
          <a:p>
            <a:pPr lvl="1">
              <a:buSzPct val="75000"/>
              <a:buFont typeface="StarSymbol"/>
              <a:buChar char=""/>
            </a:pPr>
            <a:r>
              <a:rPr lang="en-US" sz="2800">
                <a:latin typeface="Arial"/>
              </a:rPr>
              <a:t>Second Outline Level</a:t>
            </a:r>
            <a:endParaRPr/>
          </a:p>
          <a:p>
            <a:pPr lvl="2">
              <a:buSzPct val="45000"/>
              <a:buFont typeface="StarSymbol"/>
              <a:buChar char=""/>
            </a:pPr>
            <a:r>
              <a:rPr lang="en-US" sz="2400">
                <a:latin typeface="Arial"/>
              </a:rPr>
              <a:t>Third Outline Level</a:t>
            </a:r>
            <a:endParaRPr/>
          </a:p>
          <a:p>
            <a:pPr lvl="3">
              <a:buSzPct val="75000"/>
              <a:buFont typeface="StarSymbol"/>
              <a:buChar char=""/>
            </a:pPr>
            <a:r>
              <a:rPr lang="en-US" sz="2000">
                <a:latin typeface="Arial"/>
              </a:rPr>
              <a:t>Fourth Outline Level</a:t>
            </a:r>
            <a:endParaRPr/>
          </a:p>
          <a:p>
            <a:pPr lvl="4">
              <a:buSzPct val="45000"/>
              <a:buFont typeface="StarSymbol"/>
              <a:buChar char=""/>
            </a:pPr>
            <a:r>
              <a:rPr lang="en-US" sz="2000">
                <a:latin typeface="Arial"/>
              </a:rPr>
              <a:t>Fifth Outline Level</a:t>
            </a:r>
            <a:endParaRPr/>
          </a:p>
          <a:p>
            <a:pPr lvl="5">
              <a:buSzPct val="45000"/>
              <a:buFont typeface="StarSymbol"/>
              <a:buChar char=""/>
            </a:pPr>
            <a:r>
              <a:rPr lang="en-US" sz="2000">
                <a:latin typeface="Arial"/>
              </a:rPr>
              <a:t>Sixth Outline Level</a:t>
            </a:r>
            <a:endParaRPr/>
          </a:p>
          <a:p>
            <a:pPr lvl="6">
              <a:buSzPct val="45000"/>
              <a:buFont typeface="StarSymbol"/>
              <a:buChar char=""/>
            </a:pPr>
            <a:r>
              <a:rPr lang="en-US" sz="2000">
                <a:latin typeface="Arial"/>
              </a:rPr>
              <a:t>Seventh Outline Level</a:t>
            </a:r>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2341800" y="4779000"/>
            <a:ext cx="7522920" cy="637200"/>
          </a:xfrm>
          <a:prstGeom prst="rect">
            <a:avLst/>
          </a:prstGeom>
          <a:noFill/>
          <a:ln>
            <a:noFill/>
          </a:ln>
        </p:spPr>
        <p:txBody>
          <a:bodyPr lIns="90000" tIns="45000" rIns="90000" bIns="45000"/>
          <a:lstStyle/>
          <a:p>
            <a:pPr algn="ctr">
              <a:lnSpc>
                <a:spcPct val="100000"/>
              </a:lnSpc>
            </a:pPr>
            <a:r>
              <a:rPr lang="en-US" dirty="0">
                <a:solidFill>
                  <a:srgbClr val="000000"/>
                </a:solidFill>
                <a:latin typeface="Calibri"/>
              </a:rPr>
              <a:t>Pedro Henrique da Rocha Garrit</a:t>
            </a:r>
            <a:endParaRPr dirty="0"/>
          </a:p>
          <a:p>
            <a:pPr algn="ctr">
              <a:lnSpc>
                <a:spcPct val="100000"/>
              </a:lnSpc>
            </a:pPr>
            <a:r>
              <a:rPr lang="en-US" dirty="0" smtClean="0">
                <a:solidFill>
                  <a:srgbClr val="000000"/>
                </a:solidFill>
                <a:latin typeface="Calibri"/>
              </a:rPr>
              <a:t>07/26/2015</a:t>
            </a:r>
            <a:endParaRPr dirty="0"/>
          </a:p>
        </p:txBody>
      </p:sp>
      <p:sp>
        <p:nvSpPr>
          <p:cNvPr id="73" name="CustomShape 2"/>
          <p:cNvSpPr/>
          <p:nvPr/>
        </p:nvSpPr>
        <p:spPr>
          <a:xfrm>
            <a:off x="826200" y="2572920"/>
            <a:ext cx="10554480" cy="1308960"/>
          </a:xfrm>
          <a:prstGeom prst="rect">
            <a:avLst/>
          </a:prstGeom>
          <a:noFill/>
          <a:ln>
            <a:noFill/>
          </a:ln>
        </p:spPr>
        <p:txBody>
          <a:bodyPr wrap="none" lIns="90000" tIns="45000" rIns="90000" bIns="45000"/>
          <a:lstStyle/>
          <a:p>
            <a:pPr algn="ctr">
              <a:lnSpc>
                <a:spcPct val="100000"/>
              </a:lnSpc>
            </a:pPr>
            <a:r>
              <a:rPr lang="en-US" sz="8000">
                <a:solidFill>
                  <a:srgbClr val="000000"/>
                </a:solidFill>
                <a:latin typeface="Calibri"/>
              </a:rPr>
              <a:t>Weekly Presentation</a:t>
            </a:r>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CustomShape 1"/>
          <p:cNvSpPr/>
          <p:nvPr/>
        </p:nvSpPr>
        <p:spPr>
          <a:xfrm>
            <a:off x="0" y="0"/>
            <a:ext cx="9903960" cy="1476360"/>
          </a:xfrm>
          <a:prstGeom prst="rect">
            <a:avLst/>
          </a:prstGeom>
          <a:noFill/>
          <a:ln>
            <a:noFill/>
          </a:ln>
        </p:spPr>
        <p:txBody>
          <a:bodyPr lIns="90000" tIns="45000" rIns="90000" bIns="45000" anchor="ctr"/>
          <a:lstStyle/>
          <a:p>
            <a:pPr>
              <a:lnSpc>
                <a:spcPct val="90000"/>
              </a:lnSpc>
            </a:pPr>
            <a:r>
              <a:rPr lang="en-US" sz="4400">
                <a:solidFill>
                  <a:srgbClr val="000000"/>
                </a:solidFill>
                <a:latin typeface="Calibri Light"/>
              </a:rPr>
              <a:t>	Goals:</a:t>
            </a:r>
            <a:endParaRPr/>
          </a:p>
        </p:txBody>
      </p:sp>
      <p:sp>
        <p:nvSpPr>
          <p:cNvPr id="75" name="CustomShape 2"/>
          <p:cNvSpPr/>
          <p:nvPr/>
        </p:nvSpPr>
        <p:spPr>
          <a:xfrm>
            <a:off x="963747" y="1356086"/>
            <a:ext cx="10594080" cy="2654640"/>
          </a:xfrm>
          <a:prstGeom prst="rect">
            <a:avLst/>
          </a:prstGeom>
          <a:noFill/>
          <a:ln>
            <a:noFill/>
          </a:ln>
        </p:spPr>
        <p:txBody>
          <a:bodyPr lIns="90000" tIns="45000" rIns="90000" bIns="45000"/>
          <a:lstStyle/>
          <a:p>
            <a:pPr>
              <a:lnSpc>
                <a:spcPct val="90000"/>
              </a:lnSpc>
            </a:pPr>
            <a:r>
              <a:rPr lang="en-US" sz="2400" dirty="0" smtClean="0">
                <a:solidFill>
                  <a:srgbClr val="000000"/>
                </a:solidFill>
                <a:latin typeface="Calibri"/>
              </a:rPr>
              <a:t>-Finish the poster.</a:t>
            </a:r>
          </a:p>
          <a:p>
            <a:pPr>
              <a:lnSpc>
                <a:spcPct val="90000"/>
              </a:lnSpc>
            </a:pPr>
            <a:endParaRPr lang="en-US" sz="2400" dirty="0" smtClean="0">
              <a:solidFill>
                <a:srgbClr val="000000"/>
              </a:solidFill>
              <a:latin typeface="Calibri"/>
            </a:endParaRPr>
          </a:p>
          <a:p>
            <a:pPr>
              <a:lnSpc>
                <a:spcPct val="90000"/>
              </a:lnSpc>
            </a:pPr>
            <a:r>
              <a:rPr lang="en-US" sz="2400" dirty="0" smtClean="0">
                <a:solidFill>
                  <a:srgbClr val="000000"/>
                </a:solidFill>
                <a:latin typeface="Calibri"/>
              </a:rPr>
              <a:t>-Finish running the new experiment with the wavelet features using bins of approximately 4hz to cover the frequency band from 0-20hz </a:t>
            </a:r>
            <a:endParaRPr lang="en-US" sz="2400" dirty="0" smtClean="0"/>
          </a:p>
          <a:p>
            <a:pPr>
              <a:lnSpc>
                <a:spcPct val="90000"/>
              </a:lnSpc>
            </a:pPr>
            <a:endParaRPr dirty="0"/>
          </a:p>
          <a:p>
            <a:pPr>
              <a:lnSpc>
                <a:spcPct val="90000"/>
              </a:lnSpc>
            </a:pPr>
            <a:endParaRPr dirty="0"/>
          </a:p>
          <a:p>
            <a:pPr>
              <a:lnSpc>
                <a:spcPct val="9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250200" y="-112320"/>
            <a:ext cx="9903960" cy="1476360"/>
          </a:xfrm>
          <a:prstGeom prst="rect">
            <a:avLst/>
          </a:prstGeom>
          <a:noFill/>
          <a:ln>
            <a:noFill/>
          </a:ln>
        </p:spPr>
        <p:txBody>
          <a:bodyPr lIns="90000" tIns="45000" rIns="90000" bIns="45000" anchor="ctr"/>
          <a:lstStyle/>
          <a:p>
            <a:pPr>
              <a:lnSpc>
                <a:spcPct val="90000"/>
              </a:lnSpc>
            </a:pPr>
            <a:r>
              <a:rPr lang="en-US" sz="4000">
                <a:solidFill>
                  <a:srgbClr val="000000"/>
                </a:solidFill>
                <a:latin typeface="Calibri Light"/>
              </a:rPr>
              <a:t>	Accomplishments:</a:t>
            </a:r>
            <a:endParaRPr/>
          </a:p>
        </p:txBody>
      </p:sp>
      <p:graphicFrame>
        <p:nvGraphicFramePr>
          <p:cNvPr id="6" name="Table 5"/>
          <p:cNvGraphicFramePr>
            <a:graphicFrameLocks noGrp="1"/>
          </p:cNvGraphicFramePr>
          <p:nvPr>
            <p:extLst>
              <p:ext uri="{D42A27DB-BD31-4B8C-83A1-F6EECF244321}">
                <p14:modId xmlns:p14="http://schemas.microsoft.com/office/powerpoint/2010/main" val="1873345396"/>
              </p:ext>
            </p:extLst>
          </p:nvPr>
        </p:nvGraphicFramePr>
        <p:xfrm>
          <a:off x="975362" y="2156523"/>
          <a:ext cx="4678681" cy="2628836"/>
        </p:xfrm>
        <a:graphic>
          <a:graphicData uri="http://schemas.openxmlformats.org/drawingml/2006/table">
            <a:tbl>
              <a:tblPr firstRow="1" bandRow="1"/>
              <a:tblGrid>
                <a:gridCol w="761998"/>
                <a:gridCol w="574768"/>
                <a:gridCol w="668383"/>
                <a:gridCol w="668383"/>
                <a:gridCol w="668383"/>
                <a:gridCol w="668383"/>
                <a:gridCol w="668383"/>
              </a:tblGrid>
              <a:tr h="375548">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 </a:t>
                      </a:r>
                      <a:r>
                        <a:rPr lang="en-US" sz="1200" b="1" i="0" u="none" strike="noStrike" dirty="0" smtClean="0">
                          <a:solidFill>
                            <a:srgbClr val="000000"/>
                          </a:solidFill>
                          <a:effectLst/>
                          <a:latin typeface="Arial" panose="020B0604020202020204" pitchFamily="34" charset="0"/>
                          <a:cs typeface="Arial" panose="020B0604020202020204" pitchFamily="34" charset="0"/>
                        </a:rPr>
                        <a:t>Wavelets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SPSW</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PLED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GPED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EYEM</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ARTF</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BCKG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r>
              <a:tr h="375548">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SPSW</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0.76%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22.73%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40.91%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11.36%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11.36%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12.88%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r>
              <a:tr h="375548">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PLED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4.48%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65.67%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18.66%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5.22%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5.22%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0.75%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r>
              <a:tr h="375548">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GPED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1.60%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40.80%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53.60%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2.40%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0.80%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0.80%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r>
              <a:tr h="375548">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EYEM</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5.66%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3.77%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84.91%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5.66%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r>
              <a:tr h="375548">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ARTF</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0.33%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1.42%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2.51%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17.45%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78.30%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r>
              <a:tr h="375548">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BCKG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61.84%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38.16%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60297023"/>
              </p:ext>
            </p:extLst>
          </p:nvPr>
        </p:nvGraphicFramePr>
        <p:xfrm>
          <a:off x="967739" y="5322631"/>
          <a:ext cx="3544624" cy="710394"/>
        </p:xfrm>
        <a:graphic>
          <a:graphicData uri="http://schemas.openxmlformats.org/drawingml/2006/table">
            <a:tbl>
              <a:tblPr firstRow="1" bandRow="1"/>
              <a:tblGrid>
                <a:gridCol w="886156"/>
                <a:gridCol w="886156"/>
                <a:gridCol w="886156"/>
                <a:gridCol w="886156"/>
              </a:tblGrid>
              <a:tr h="0">
                <a:tc gridSpan="2">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200" b="1" dirty="0" smtClean="0">
                          <a:solidFill>
                            <a:schemeClr val="tx1"/>
                          </a:solidFill>
                          <a:latin typeface="Arial" panose="020B0604020202020204" pitchFamily="34" charset="0"/>
                          <a:cs typeface="Arial" panose="020B0604020202020204" pitchFamily="34" charset="0"/>
                        </a:rPr>
                        <a:t>Error Rate: 6 Classes</a:t>
                      </a:r>
                      <a:endParaRPr lang="en-US" sz="12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gridSpan="2">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200" b="1" dirty="0" smtClean="0">
                          <a:solidFill>
                            <a:schemeClr val="tx1"/>
                          </a:solidFill>
                          <a:latin typeface="Arial" panose="020B0604020202020204" pitchFamily="34" charset="0"/>
                          <a:cs typeface="Arial" panose="020B0604020202020204" pitchFamily="34" charset="0"/>
                        </a:rPr>
                        <a:t>Error Rate:  4 Classes </a:t>
                      </a:r>
                      <a:endParaRPr lang="en-US" sz="1200" b="1" dirty="0">
                        <a:solidFill>
                          <a:schemeClr val="tx1"/>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hMerge="1">
                  <a:txBody>
                    <a:bodyPr/>
                    <a:lstStyle/>
                    <a:p>
                      <a:endParaRPr 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218037">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Wavelets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smtClean="0">
                          <a:solidFill>
                            <a:srgbClr val="000000"/>
                          </a:solidFill>
                          <a:effectLst/>
                          <a:latin typeface="Arial" panose="020B0604020202020204" pitchFamily="34" charset="0"/>
                          <a:cs typeface="Arial" panose="020B0604020202020204" pitchFamily="34" charset="0"/>
                        </a:rPr>
                        <a:t>33.3%</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Wavelets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smtClean="0">
                          <a:solidFill>
                            <a:srgbClr val="000000"/>
                          </a:solidFill>
                          <a:effectLst/>
                          <a:latin typeface="Arial" panose="020B0604020202020204" pitchFamily="34" charset="0"/>
                          <a:cs typeface="Arial" panose="020B0604020202020204" pitchFamily="34" charset="0"/>
                        </a:rPr>
                        <a:t>22.1%</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r>
              <a:tr h="218037">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MFCC's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smtClean="0">
                          <a:solidFill>
                            <a:srgbClr val="000000"/>
                          </a:solidFill>
                          <a:effectLst/>
                          <a:latin typeface="Arial" panose="020B0604020202020204" pitchFamily="34" charset="0"/>
                          <a:cs typeface="Arial" panose="020B0604020202020204" pitchFamily="34" charset="0"/>
                        </a:rPr>
                        <a:t>33.2%</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MFCC's</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smtClean="0">
                          <a:solidFill>
                            <a:srgbClr val="000000"/>
                          </a:solidFill>
                          <a:effectLst/>
                          <a:latin typeface="Arial" panose="020B0604020202020204" pitchFamily="34" charset="0"/>
                          <a:cs typeface="Arial" panose="020B0604020202020204" pitchFamily="34" charset="0"/>
                        </a:rPr>
                        <a:t>17.8%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r>
            </a:tbl>
          </a:graphicData>
        </a:graphic>
      </p:graphicFrame>
      <p:sp>
        <p:nvSpPr>
          <p:cNvPr id="2" name="Rectangle 1"/>
          <p:cNvSpPr/>
          <p:nvPr/>
        </p:nvSpPr>
        <p:spPr>
          <a:xfrm>
            <a:off x="754380" y="979236"/>
            <a:ext cx="10965180" cy="1089529"/>
          </a:xfrm>
          <a:prstGeom prst="rect">
            <a:avLst/>
          </a:prstGeom>
        </p:spPr>
        <p:txBody>
          <a:bodyPr wrap="square">
            <a:spAutoFit/>
          </a:bodyPr>
          <a:lstStyle/>
          <a:p>
            <a:pPr>
              <a:lnSpc>
                <a:spcPct val="90000"/>
              </a:lnSpc>
            </a:pPr>
            <a:r>
              <a:rPr lang="en-US" dirty="0" smtClean="0">
                <a:solidFill>
                  <a:srgbClr val="000000"/>
                </a:solidFill>
                <a:latin typeface="Calibri"/>
              </a:rPr>
              <a:t>-Run the new wavelet experiment using the new features 7 features (6 bins first bins from the fifth level of decomposition covering the band of 0Hz to 23.4375Hz on frequency bins of 3.90625Hz and the level zero corresponding to the signal) the results are show below:</a:t>
            </a:r>
            <a:endParaRPr lang="en-US" dirty="0" smtClean="0"/>
          </a:p>
          <a:p>
            <a:pPr>
              <a:lnSpc>
                <a:spcPct val="90000"/>
              </a:lnSpc>
            </a:pP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150260855"/>
              </p:ext>
            </p:extLst>
          </p:nvPr>
        </p:nvGraphicFramePr>
        <p:xfrm>
          <a:off x="5980924" y="2164081"/>
          <a:ext cx="4671835" cy="2621279"/>
        </p:xfrm>
        <a:graphic>
          <a:graphicData uri="http://schemas.openxmlformats.org/drawingml/2006/table">
            <a:tbl>
              <a:tblPr firstRow="1" bandRow="1"/>
              <a:tblGrid>
                <a:gridCol w="667405"/>
                <a:gridCol w="667405"/>
                <a:gridCol w="667405"/>
                <a:gridCol w="667405"/>
                <a:gridCol w="713648"/>
                <a:gridCol w="621162"/>
                <a:gridCol w="667405"/>
              </a:tblGrid>
              <a:tr h="354707">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 </a:t>
                      </a:r>
                      <a:r>
                        <a:rPr lang="en-US" sz="1200" b="1" i="0" u="none" strike="noStrike" dirty="0" smtClean="0">
                          <a:solidFill>
                            <a:srgbClr val="000000"/>
                          </a:solidFill>
                          <a:effectLst/>
                          <a:latin typeface="Arial" panose="020B0604020202020204" pitchFamily="34" charset="0"/>
                          <a:cs typeface="Arial" panose="020B0604020202020204" pitchFamily="34" charset="0"/>
                        </a:rPr>
                        <a:t>MFCC’s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SPSW</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PLED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GPED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EYEM</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ARTF</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BCKG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r>
              <a:tr h="377762">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SPSW</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5.30%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23.48%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13.64%</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32.58%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3.79%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21.21%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r>
              <a:tr h="377762">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PLED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11.19%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53.73%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23.88%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2.99%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0.75%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7.46%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r>
              <a:tr h="377762">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GPED</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2.40%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28.80%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68.80%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r>
              <a:tr h="377762">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EYEM</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18.87%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9.43%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64.15%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7.55%</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r>
              <a:tr h="377762">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ARTF</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0.00%</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0.48%</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83.09%</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16.43%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40000"/>
                      </a:srgbClr>
                    </a:solidFill>
                  </a:tcPr>
                </a:tc>
              </a:tr>
              <a:tr h="377762">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BCKG</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808080"/>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4.47%</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6.22%</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0.76%</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0.11%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a:solidFill>
                            <a:srgbClr val="000000"/>
                          </a:solidFill>
                          <a:effectLst/>
                          <a:latin typeface="Arial" panose="020B0604020202020204" pitchFamily="34" charset="0"/>
                          <a:cs typeface="Arial" panose="020B0604020202020204" pitchFamily="34" charset="0"/>
                        </a:rPr>
                        <a:t>14.83%</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c>
                  <a:txBody>
                    <a:bodyPr/>
                    <a:lstStyle>
                      <a:lvl1pPr marL="0" algn="l" defTabSz="914400" rtl="0" eaLnBrk="1" latinLnBrk="0" hangingPunct="1">
                        <a:defRPr sz="1800" kern="1200">
                          <a:solidFill>
                            <a:schemeClr val="dk1"/>
                          </a:solidFill>
                          <a:latin typeface="Times New Roman"/>
                        </a:defRPr>
                      </a:lvl1pPr>
                      <a:lvl2pPr marL="457200" algn="l" defTabSz="914400" rtl="0" eaLnBrk="1" latinLnBrk="0" hangingPunct="1">
                        <a:defRPr sz="1800" kern="1200">
                          <a:solidFill>
                            <a:schemeClr val="dk1"/>
                          </a:solidFill>
                          <a:latin typeface="Times New Roman"/>
                        </a:defRPr>
                      </a:lvl2pPr>
                      <a:lvl3pPr marL="914400" algn="l" defTabSz="914400" rtl="0" eaLnBrk="1" latinLnBrk="0" hangingPunct="1">
                        <a:defRPr sz="1800" kern="1200">
                          <a:solidFill>
                            <a:schemeClr val="dk1"/>
                          </a:solidFill>
                          <a:latin typeface="Times New Roman"/>
                        </a:defRPr>
                      </a:lvl3pPr>
                      <a:lvl4pPr marL="1371600" algn="l" defTabSz="914400" rtl="0" eaLnBrk="1" latinLnBrk="0" hangingPunct="1">
                        <a:defRPr sz="1800" kern="1200">
                          <a:solidFill>
                            <a:schemeClr val="dk1"/>
                          </a:solidFill>
                          <a:latin typeface="Times New Roman"/>
                        </a:defRPr>
                      </a:lvl4pPr>
                      <a:lvl5pPr marL="1828800" algn="l" defTabSz="914400" rtl="0" eaLnBrk="1" latinLnBrk="0" hangingPunct="1">
                        <a:defRPr sz="1800" kern="1200">
                          <a:solidFill>
                            <a:schemeClr val="dk1"/>
                          </a:solidFill>
                          <a:latin typeface="Times New Roman"/>
                        </a:defRPr>
                      </a:lvl5pPr>
                      <a:lvl6pPr marL="2286000" algn="l" defTabSz="914400" rtl="0" eaLnBrk="1" latinLnBrk="0" hangingPunct="1">
                        <a:defRPr sz="1800" kern="1200">
                          <a:solidFill>
                            <a:schemeClr val="dk1"/>
                          </a:solidFill>
                          <a:latin typeface="Times New Roman"/>
                        </a:defRPr>
                      </a:lvl6pPr>
                      <a:lvl7pPr marL="2743200" algn="l" defTabSz="914400" rtl="0" eaLnBrk="1" latinLnBrk="0" hangingPunct="1">
                        <a:defRPr sz="1800" kern="1200">
                          <a:solidFill>
                            <a:schemeClr val="dk1"/>
                          </a:solidFill>
                          <a:latin typeface="Times New Roman"/>
                        </a:defRPr>
                      </a:lvl7pPr>
                      <a:lvl8pPr marL="3200400" algn="l" defTabSz="914400" rtl="0" eaLnBrk="1" latinLnBrk="0" hangingPunct="1">
                        <a:defRPr sz="1800" kern="1200">
                          <a:solidFill>
                            <a:schemeClr val="dk1"/>
                          </a:solidFill>
                          <a:latin typeface="Times New Roman"/>
                        </a:defRPr>
                      </a:lvl8pPr>
                      <a:lvl9pPr marL="3657600" algn="l" defTabSz="914400" rtl="0" eaLnBrk="1" latinLnBrk="0" hangingPunct="1">
                        <a:defRPr sz="1800" kern="1200">
                          <a:solidFill>
                            <a:schemeClr val="dk1"/>
                          </a:solidFill>
                          <a:latin typeface="Times New Roman"/>
                        </a:defRPr>
                      </a:lvl9pPr>
                    </a:lstStyle>
                    <a:p>
                      <a:pPr algn="ctr" fontAlgn="ctr"/>
                      <a:r>
                        <a:rPr lang="en-US" sz="1200" b="1" i="0" u="none" strike="noStrike" dirty="0">
                          <a:solidFill>
                            <a:srgbClr val="000000"/>
                          </a:solidFill>
                          <a:effectLst/>
                          <a:latin typeface="Arial" panose="020B0604020202020204" pitchFamily="34" charset="0"/>
                          <a:cs typeface="Arial" panose="020B0604020202020204" pitchFamily="34" charset="0"/>
                        </a:rPr>
                        <a:t>73.61%</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DDDD">
                        <a:tint val="20000"/>
                      </a:srgbClr>
                    </a:solidFill>
                  </a:tcP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838080" y="365040"/>
            <a:ext cx="10513440" cy="1323360"/>
          </a:xfrm>
          <a:prstGeom prst="rect">
            <a:avLst/>
          </a:prstGeom>
          <a:noFill/>
          <a:ln>
            <a:noFill/>
          </a:ln>
        </p:spPr>
        <p:txBody>
          <a:bodyPr lIns="90000" tIns="45000" rIns="90000" bIns="45000" anchor="ctr"/>
          <a:lstStyle/>
          <a:p>
            <a:pPr>
              <a:lnSpc>
                <a:spcPct val="90000"/>
              </a:lnSpc>
            </a:pPr>
            <a:r>
              <a:rPr lang="en-US" sz="4400">
                <a:solidFill>
                  <a:srgbClr val="000000"/>
                </a:solidFill>
                <a:latin typeface="Calibri Light"/>
              </a:rPr>
              <a:t>Plans:</a:t>
            </a:r>
            <a:endParaRPr/>
          </a:p>
        </p:txBody>
      </p:sp>
      <p:sp>
        <p:nvSpPr>
          <p:cNvPr id="79" name="CustomShape 2"/>
          <p:cNvSpPr/>
          <p:nvPr/>
        </p:nvSpPr>
        <p:spPr>
          <a:xfrm>
            <a:off x="1017000" y="1554480"/>
            <a:ext cx="10594080" cy="4021560"/>
          </a:xfrm>
          <a:prstGeom prst="rect">
            <a:avLst/>
          </a:prstGeom>
          <a:noFill/>
          <a:ln>
            <a:noFill/>
          </a:ln>
        </p:spPr>
        <p:txBody>
          <a:bodyPr lIns="90000" tIns="45000" rIns="90000" bIns="45000"/>
          <a:lstStyle/>
          <a:p>
            <a:pPr>
              <a:lnSpc>
                <a:spcPct val="90000"/>
              </a:lnSpc>
            </a:pPr>
            <a:r>
              <a:rPr lang="en-US" sz="2800" dirty="0">
                <a:solidFill>
                  <a:srgbClr val="000000"/>
                </a:solidFill>
                <a:latin typeface="Calibri"/>
              </a:rPr>
              <a:t>-Finish </a:t>
            </a:r>
            <a:r>
              <a:rPr lang="en-US" sz="2800" dirty="0" smtClean="0">
                <a:solidFill>
                  <a:srgbClr val="000000"/>
                </a:solidFill>
                <a:latin typeface="Calibri"/>
              </a:rPr>
              <a:t>the Poster.</a:t>
            </a:r>
          </a:p>
          <a:p>
            <a:pPr>
              <a:lnSpc>
                <a:spcPct val="90000"/>
              </a:lnSpc>
            </a:pPr>
            <a:endParaRPr lang="en-US" sz="2800" dirty="0">
              <a:solidFill>
                <a:srgbClr val="000000"/>
              </a:solidFill>
              <a:latin typeface="Calibri"/>
            </a:endParaRPr>
          </a:p>
          <a:p>
            <a:pPr>
              <a:lnSpc>
                <a:spcPct val="90000"/>
              </a:lnSpc>
            </a:pPr>
            <a:r>
              <a:rPr lang="en-US" sz="2800" dirty="0" smtClean="0">
                <a:solidFill>
                  <a:srgbClr val="000000"/>
                </a:solidFill>
                <a:latin typeface="Calibri"/>
              </a:rPr>
              <a:t>-Help Francisco and Lucas Santana with the training of </a:t>
            </a:r>
            <a:r>
              <a:rPr lang="en-US" sz="2800" dirty="0" err="1" smtClean="0">
                <a:solidFill>
                  <a:srgbClr val="000000"/>
                </a:solidFill>
                <a:latin typeface="Calibri"/>
              </a:rPr>
              <a:t>ther</a:t>
            </a:r>
            <a:r>
              <a:rPr lang="en-US" sz="2800" dirty="0" smtClean="0">
                <a:solidFill>
                  <a:srgbClr val="000000"/>
                </a:solidFill>
                <a:latin typeface="Calibri"/>
              </a:rPr>
              <a:t> experiment (exp_0026).</a:t>
            </a:r>
          </a:p>
          <a:p>
            <a:pPr>
              <a:lnSpc>
                <a:spcPct val="90000"/>
              </a:lnSpc>
            </a:pPr>
            <a:endParaRPr lang="en-US" sz="2800" dirty="0" smtClean="0">
              <a:solidFill>
                <a:srgbClr val="000000"/>
              </a:solidFill>
              <a:latin typeface="Calibri"/>
            </a:endParaRPr>
          </a:p>
          <a:p>
            <a:pPr>
              <a:lnSpc>
                <a:spcPct val="90000"/>
              </a:lnSpc>
            </a:pPr>
            <a:endParaRPr lang="en-US" sz="2800" dirty="0">
              <a:solidFill>
                <a:srgbClr val="000000"/>
              </a:solidFill>
              <a:latin typeface="Calibri"/>
            </a:endParaRPr>
          </a:p>
          <a:p>
            <a:pPr>
              <a:lnSpc>
                <a:spcPct val="90000"/>
              </a:lnSpc>
            </a:pPr>
            <a:endParaRPr dirty="0"/>
          </a:p>
          <a:p>
            <a:pPr>
              <a:lnSpc>
                <a:spcPct val="90000"/>
              </a:lnSpc>
            </a:pPr>
            <a:endParaRPr dirty="0"/>
          </a:p>
          <a:p>
            <a:pPr>
              <a:lnSpc>
                <a:spcPct val="90000"/>
              </a:lnSpc>
            </a:pP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297</Words>
  <Application>Microsoft Office PowerPoint</Application>
  <PresentationFormat>Widescreen</PresentationFormat>
  <Paragraphs>125</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DejaVu Sans</vt:lpstr>
      <vt:lpstr>StarSymbol</vt:lpstr>
      <vt:lpstr>Office Theme</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pedro garrit</dc:creator>
  <cp:lastModifiedBy>pedro garrit</cp:lastModifiedBy>
  <cp:revision>5</cp:revision>
  <dcterms:modified xsi:type="dcterms:W3CDTF">2015-07-27T07:08:06Z</dcterms:modified>
</cp:coreProperties>
</file>