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35"/>
  </p:notesMasterIdLst>
  <p:handoutMasterIdLst>
    <p:handoutMasterId r:id="rId36"/>
  </p:handoutMasterIdLst>
  <p:sldIdLst>
    <p:sldId id="298" r:id="rId7"/>
    <p:sldId id="343" r:id="rId8"/>
    <p:sldId id="344" r:id="rId9"/>
    <p:sldId id="345" r:id="rId10"/>
    <p:sldId id="346" r:id="rId11"/>
    <p:sldId id="347" r:id="rId12"/>
    <p:sldId id="348" r:id="rId13"/>
    <p:sldId id="349" r:id="rId14"/>
    <p:sldId id="350" r:id="rId15"/>
    <p:sldId id="351" r:id="rId16"/>
    <p:sldId id="370"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06">
          <p15:clr>
            <a:srgbClr val="A4A3A4"/>
          </p15:clr>
        </p15:guide>
        <p15:guide id="3" pos="5731">
          <p15:clr>
            <a:srgbClr val="A4A3A4"/>
          </p15:clr>
        </p15:guide>
        <p15:guide id="4" orient="horz" pos="2415">
          <p15:clr>
            <a:srgbClr val="A4A3A4"/>
          </p15:clr>
        </p15:guide>
        <p15:guide id="5" orient="horz" pos="504" userDrawn="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1" autoAdjust="0"/>
    <p:restoredTop sz="75224" autoAdjust="0"/>
  </p:normalViewPr>
  <p:slideViewPr>
    <p:cSldViewPr snapToGrid="0" snapToObjects="1" showGuides="1">
      <p:cViewPr varScale="1">
        <p:scale>
          <a:sx n="56" d="100"/>
          <a:sy n="56" d="100"/>
        </p:scale>
        <p:origin x="2034" y="48"/>
      </p:cViewPr>
      <p:guideLst>
        <p:guide orient="horz" pos="4298"/>
        <p:guide pos="5606"/>
        <p:guide pos="5731"/>
        <p:guide orient="horz" pos="2415"/>
        <p:guide orient="horz" pos="504"/>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morning every one, it’s great to see you all here and thank you for coming.</a:t>
            </a:r>
            <a:r>
              <a:rPr lang="en-US" baseline="0" dirty="0" smtClean="0"/>
              <a:t> </a:t>
            </a:r>
            <a:r>
              <a:rPr lang="en-US" dirty="0" smtClean="0"/>
              <a:t>My name is </a:t>
            </a:r>
            <a:r>
              <a:rPr lang="en-US" dirty="0" err="1" smtClean="0"/>
              <a:t>Meysam</a:t>
            </a:r>
            <a:r>
              <a:rPr lang="en-US" dirty="0" smtClean="0"/>
              <a:t> and it's my honor to work with Dr. </a:t>
            </a:r>
            <a:r>
              <a:rPr lang="en-US" dirty="0" err="1" smtClean="0"/>
              <a:t>Picone</a:t>
            </a:r>
            <a:r>
              <a:rPr lang="en-US" dirty="0" smtClean="0"/>
              <a:t> as my advisor. </a:t>
            </a:r>
            <a:r>
              <a:rPr lang="en-US" dirty="0" smtClean="0"/>
              <a:t>Please</a:t>
            </a:r>
            <a:r>
              <a:rPr lang="en-US" baseline="0" dirty="0" smtClean="0"/>
              <a:t> let me welcome Dr. </a:t>
            </a:r>
            <a:r>
              <a:rPr lang="en-US" baseline="0" dirty="0" err="1" smtClean="0"/>
              <a:t>Chitturi</a:t>
            </a:r>
            <a:r>
              <a:rPr lang="en-US" baseline="0" dirty="0" smtClean="0"/>
              <a:t> from Statistics Department. I also would like to take this moment as a chance to express my gratitude to Dr. Won and Dr. Obeid who supported my entrance in PhD program as first place. </a:t>
            </a:r>
            <a:r>
              <a:rPr lang="en-US" dirty="0" smtClean="0"/>
              <a:t>Today </a:t>
            </a:r>
            <a:r>
              <a:rPr lang="en-US" dirty="0" smtClean="0"/>
              <a:t>I am going to be talking about long short term memory recurrent neural networks and their potential for EEG classification task.</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potential disadvantage of traditional RNN which explained in</a:t>
            </a:r>
            <a:r>
              <a:rPr lang="en-US" sz="1200" kern="1200" baseline="0" dirty="0" smtClean="0">
                <a:solidFill>
                  <a:schemeClr val="tx1"/>
                </a:solidFill>
                <a:latin typeface="+mn-lt"/>
                <a:ea typeface="+mn-ea"/>
                <a:cs typeface="+mn-cs"/>
              </a:rPr>
              <a:t> the first part of the presentation</a:t>
            </a:r>
            <a:r>
              <a:rPr lang="en-US" sz="1200" kern="1200" dirty="0" smtClean="0">
                <a:solidFill>
                  <a:schemeClr val="tx1"/>
                </a:solidFill>
                <a:latin typeface="+mn-lt"/>
                <a:ea typeface="+mn-ea"/>
                <a:cs typeface="+mn-cs"/>
              </a:rPr>
              <a:t> is that,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part a structure called deep recurrent neural network(DRNN) will be explained which is basically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DRNN by stacking RNNs,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12</a:t>
            </a:fld>
            <a:endParaRPr lang="en-US"/>
          </a:p>
        </p:txBody>
      </p:sp>
    </p:spTree>
    <p:extLst>
      <p:ext uri="{BB962C8B-B14F-4D97-AF65-F5344CB8AC3E}">
        <p14:creationId xmlns:p14="http://schemas.microsoft.com/office/powerpoint/2010/main" val="93087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input frames, hidden states, and output frames are represented by </a:t>
            </a:r>
            <a:r>
              <a:rPr lang="en-US" sz="1200" kern="1200" dirty="0" err="1" smtClean="0">
                <a:solidFill>
                  <a:schemeClr val="tx1"/>
                </a:solidFill>
                <a:latin typeface="+mn-lt"/>
                <a:ea typeface="+mn-ea"/>
                <a:cs typeface="+mn-cs"/>
              </a:rPr>
              <a:t>white,black</a:t>
            </a:r>
            <a:r>
              <a:rPr lang="en-US" sz="1200" kern="1200" dirty="0" smtClean="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13</a:t>
            </a:fld>
            <a:endParaRPr lang="en-US"/>
          </a:p>
        </p:txBody>
      </p:sp>
    </p:spTree>
    <p:extLst>
      <p:ext uri="{BB962C8B-B14F-4D97-AF65-F5344CB8AC3E}">
        <p14:creationId xmlns:p14="http://schemas.microsoft.com/office/powerpoint/2010/main" val="402763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15</a:t>
            </a:fld>
            <a:endParaRPr lang="en-US"/>
          </a:p>
        </p:txBody>
      </p:sp>
    </p:spTree>
    <p:extLst>
      <p:ext uri="{BB962C8B-B14F-4D97-AF65-F5344CB8AC3E}">
        <p14:creationId xmlns:p14="http://schemas.microsoft.com/office/powerpoint/2010/main" val="22695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16</a:t>
            </a:fld>
            <a:endParaRPr lang="en-US"/>
          </a:p>
        </p:txBody>
      </p:sp>
    </p:spTree>
    <p:extLst>
      <p:ext uri="{BB962C8B-B14F-4D97-AF65-F5344CB8AC3E}">
        <p14:creationId xmlns:p14="http://schemas.microsoft.com/office/powerpoint/2010/main" val="39898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greatest disadvantageous of RNN and LSTM structures that were introduced in part 1 and 2, is that they are processing information just based on the previous context. </a:t>
            </a:r>
          </a:p>
          <a:p>
            <a:r>
              <a:rPr lang="en-US" dirty="0" smtClean="0"/>
              <a:t>In a lot of application including speech recognition, we prefer another structure called bidirectional LSTM (BLSTM) which can …</a:t>
            </a:r>
          </a:p>
          <a:p>
            <a:r>
              <a:rPr lang="en-US" dirty="0" smtClean="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17</a:t>
            </a:fld>
            <a:endParaRPr lang="en-US"/>
          </a:p>
        </p:txBody>
      </p:sp>
    </p:spTree>
    <p:extLst>
      <p:ext uri="{BB962C8B-B14F-4D97-AF65-F5344CB8AC3E}">
        <p14:creationId xmlns:p14="http://schemas.microsoft.com/office/powerpoint/2010/main" val="393751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start  from scratch with Recurrent Neural Networks. Then I’ll explain Long Short-Term</a:t>
            </a:r>
            <a:r>
              <a:rPr lang="en-US" baseline="0" dirty="0" smtClean="0"/>
              <a:t> Memory Networks. After that I will continue with </a:t>
            </a:r>
            <a:r>
              <a:rPr lang="en-US" dirty="0" smtClean="0"/>
              <a:t>Deep Recurrent Neural Networks. Then I</a:t>
            </a:r>
            <a:r>
              <a:rPr lang="en-US" baseline="0" dirty="0" smtClean="0"/>
              <a:t> will introduce you to  </a:t>
            </a:r>
            <a:r>
              <a:rPr lang="en-US" dirty="0" smtClean="0"/>
              <a:t>Deep Bidirectional Long Short-Term Memory Networks.</a:t>
            </a:r>
            <a:r>
              <a:rPr lang="en-US" baseline="0" dirty="0" smtClean="0"/>
              <a:t> And finally I’ll wrap up the discussion with an overview on EEG classification using deep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a:t>
            </a:fld>
            <a:endParaRPr lang="en-US"/>
          </a:p>
        </p:txBody>
      </p:sp>
    </p:spTree>
    <p:extLst>
      <p:ext uri="{BB962C8B-B14F-4D97-AF65-F5344CB8AC3E}">
        <p14:creationId xmlns:p14="http://schemas.microsoft.com/office/powerpoint/2010/main" val="74217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RNNs are called recurrent  …</a:t>
            </a:r>
          </a:p>
          <a:p>
            <a:r>
              <a:rPr lang="en-US" sz="1200" kern="1200" dirty="0" smtClean="0">
                <a:solidFill>
                  <a:schemeClr val="tx1"/>
                </a:solidFill>
                <a:latin typeface="+mn-lt"/>
                <a:ea typeface="+mn-ea"/>
                <a:cs typeface="+mn-cs"/>
              </a:rPr>
              <a:t>We can consider RNNs as …</a:t>
            </a:r>
          </a:p>
          <a:p>
            <a:r>
              <a:rPr lang="en-US" sz="1200" kern="1200" dirty="0" smtClean="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3</a:t>
            </a:fld>
            <a:endParaRPr lang="en-US"/>
          </a:p>
        </p:txBody>
      </p:sp>
    </p:spTree>
    <p:extLst>
      <p:ext uri="{BB962C8B-B14F-4D97-AF65-F5344CB8AC3E}">
        <p14:creationId xmlns:p14="http://schemas.microsoft.com/office/powerpoint/2010/main" val="28093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4</a:t>
            </a:fld>
            <a:endParaRPr lang="en-US"/>
          </a:p>
        </p:txBody>
      </p:sp>
    </p:spTree>
    <p:extLst>
      <p:ext uri="{BB962C8B-B14F-4D97-AF65-F5344CB8AC3E}">
        <p14:creationId xmlns:p14="http://schemas.microsoft.com/office/powerpoint/2010/main" val="388903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feedforward neural networks can be trained by backpropagation algorithm. In RNNs, a slightly modified version of this algorithm called Backpropagation through Time (BPTT) is used to train the network.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5</a:t>
            </a:fld>
            <a:endParaRPr lang="en-US"/>
          </a:p>
        </p:txBody>
      </p:sp>
    </p:spTree>
    <p:extLst>
      <p:ext uri="{BB962C8B-B14F-4D97-AF65-F5344CB8AC3E}">
        <p14:creationId xmlns:p14="http://schemas.microsoft.com/office/powerpoint/2010/main" val="35586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backpropagation</a:t>
            </a:r>
            <a:r>
              <a:rPr lang="en-US" sz="1200" kern="1200" dirty="0" smtClean="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6</a:t>
            </a:fld>
            <a:endParaRPr lang="en-US"/>
          </a:p>
        </p:txBody>
      </p:sp>
    </p:spTree>
    <p:extLst>
      <p:ext uri="{BB962C8B-B14F-4D97-AF65-F5344CB8AC3E}">
        <p14:creationId xmlns:p14="http://schemas.microsoft.com/office/powerpoint/2010/main" val="166126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main reason is “vanishing gradient problem” which explored in depth by </a:t>
            </a:r>
            <a:r>
              <a:rPr lang="en-US" sz="1200" kern="1200" dirty="0" err="1" smtClean="0">
                <a:solidFill>
                  <a:schemeClr val="tx1"/>
                </a:solidFill>
                <a:effectLst/>
                <a:latin typeface="+mn-lt"/>
                <a:ea typeface="+mn-ea"/>
                <a:cs typeface="+mn-cs"/>
              </a:rPr>
              <a:t>Bengio</a:t>
            </a:r>
            <a:r>
              <a:rPr lang="en-US" sz="1200" kern="1200" baseline="0" dirty="0" smtClean="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7</a:t>
            </a:fld>
            <a:endParaRPr lang="en-US"/>
          </a:p>
        </p:txBody>
      </p:sp>
    </p:spTree>
    <p:extLst>
      <p:ext uri="{BB962C8B-B14F-4D97-AF65-F5344CB8AC3E}">
        <p14:creationId xmlns:p14="http://schemas.microsoft.com/office/powerpoint/2010/main" val="305790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8</a:t>
            </a:fld>
            <a:endParaRPr lang="en-US"/>
          </a:p>
        </p:txBody>
      </p:sp>
    </p:spTree>
    <p:extLst>
      <p:ext uri="{BB962C8B-B14F-4D97-AF65-F5344CB8AC3E}">
        <p14:creationId xmlns:p14="http://schemas.microsoft.com/office/powerpoint/2010/main" val="30243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CAEBE13E-4B7E-4445-AA1D-E25F39BAB5ED}" type="datetimeFigureOut">
              <a:rPr lang="en-US" smtClean="0"/>
              <a:pPr/>
              <a:t>2/22/2016</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A10A36D-0FF4-4F0B-BDFE-FB879F3DD541}" type="slidenum">
              <a:rPr lang="en-US" smtClean="0"/>
              <a:pPr/>
              <a:t>‹#›</a:t>
            </a:fld>
            <a:endParaRPr lang="en-US"/>
          </a:p>
        </p:txBody>
      </p:sp>
    </p:spTree>
    <p:extLst>
      <p:ext uri="{BB962C8B-B14F-4D97-AF65-F5344CB8AC3E}">
        <p14:creationId xmlns:p14="http://schemas.microsoft.com/office/powerpoint/2010/main" val="2330418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EEG Classification Using Long Short-Term Memory Recurrent Neural Networks</a:t>
            </a:r>
            <a:r>
              <a:rPr lang="en-US" sz="1000" b="1" dirty="0" smtClean="0">
                <a:solidFill>
                  <a:srgbClr val="1F497D">
                    <a:lumMod val="50000"/>
                  </a:srgbClr>
                </a:solidFill>
                <a:latin typeface="Calibri"/>
              </a:rPr>
              <a:t>	February 23, 2015</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4.tm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241" y="1687683"/>
            <a:ext cx="5770002" cy="1569660"/>
          </a:xfrm>
          <a:prstGeom prst="rect">
            <a:avLst/>
          </a:prstGeom>
          <a:noFill/>
        </p:spPr>
        <p:txBody>
          <a:bodyPr wrap="square" rtlCol="0">
            <a:spAutoFit/>
          </a:bodyPr>
          <a:lstStyle/>
          <a:p>
            <a:r>
              <a:rPr lang="en-US" sz="3200" b="1" dirty="0"/>
              <a:t>EEG Classification Using </a:t>
            </a:r>
            <a:endParaRPr lang="en-US" sz="3200" b="1" dirty="0" smtClean="0"/>
          </a:p>
          <a:p>
            <a:r>
              <a:rPr lang="en-US" sz="3200" b="1" dirty="0" smtClean="0"/>
              <a:t>Long </a:t>
            </a:r>
            <a:r>
              <a:rPr lang="en-US" sz="3200" b="1" dirty="0"/>
              <a:t>Short-Term Memory Recurrent Neural Networks</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err="1" smtClean="0">
                <a:latin typeface="Arial"/>
                <a:cs typeface="Arial"/>
              </a:rPr>
              <a:t>Meysam</a:t>
            </a:r>
            <a:r>
              <a:rPr lang="en-US" sz="1800" b="1" dirty="0" smtClean="0">
                <a:latin typeface="Arial"/>
                <a:cs typeface="Arial"/>
              </a:rPr>
              <a:t> </a:t>
            </a:r>
            <a:r>
              <a:rPr lang="en-US" sz="1800" b="1" dirty="0" err="1">
                <a:latin typeface="Arial"/>
                <a:cs typeface="Arial"/>
              </a:rPr>
              <a:t>Golmohammadi</a:t>
            </a:r>
            <a:endParaRPr lang="en-US" sz="1800" b="1" dirty="0">
              <a:latin typeface="Arial"/>
              <a:cs typeface="Arial"/>
            </a:endParaRPr>
          </a:p>
          <a:p>
            <a:pPr marL="0" indent="0">
              <a:spcBef>
                <a:spcPts val="0"/>
              </a:spcBef>
              <a:buNone/>
            </a:pPr>
            <a:r>
              <a:rPr lang="en-US" sz="1800" b="1" dirty="0" smtClean="0">
                <a:latin typeface="Arial"/>
                <a:cs typeface="Arial"/>
              </a:rPr>
              <a:t>meysam@temple.edu</a:t>
            </a:r>
            <a:endParaRPr lang="en-US" sz="1800" b="1" dirty="0">
              <a:latin typeface="Arial"/>
              <a:cs typeface="Arial"/>
            </a:endParaRPr>
          </a:p>
          <a:p>
            <a:pPr marL="0" indent="0">
              <a:spcBef>
                <a:spcPts val="0"/>
              </a:spcBef>
              <a:buNone/>
            </a:pPr>
            <a:r>
              <a:rPr lang="en-US" sz="1800" b="1" dirty="0">
                <a:latin typeface="Arial"/>
                <a:cs typeface="Arial"/>
              </a:rPr>
              <a:t>Neural Engineering Data Consortium</a:t>
            </a:r>
          </a:p>
          <a:p>
            <a:pPr marL="0" indent="0">
              <a:spcBef>
                <a:spcPts val="0"/>
              </a:spcBef>
              <a:buNone/>
            </a:pPr>
            <a:r>
              <a:rPr lang="en-US" sz="1800" b="1" dirty="0" smtClean="0">
                <a:latin typeface="Arial"/>
                <a:cs typeface="Arial"/>
              </a:rPr>
              <a:t>College </a:t>
            </a:r>
            <a:r>
              <a:rPr lang="en-US" sz="1800" b="1" dirty="0">
                <a:latin typeface="Arial"/>
                <a:cs typeface="Arial"/>
              </a:rPr>
              <a:t>of Engineering </a:t>
            </a:r>
          </a:p>
          <a:p>
            <a:pPr marL="0" indent="0">
              <a:spcBef>
                <a:spcPts val="0"/>
              </a:spcBef>
              <a:buNone/>
            </a:pPr>
            <a:r>
              <a:rPr lang="en-US" sz="1800" b="1" dirty="0">
                <a:latin typeface="Arial"/>
                <a:cs typeface="Arial"/>
              </a:rPr>
              <a:t>Temple University </a:t>
            </a:r>
          </a:p>
          <a:p>
            <a:pPr marL="0" indent="0">
              <a:spcBef>
                <a:spcPts val="0"/>
              </a:spcBef>
              <a:buNone/>
            </a:pPr>
            <a:r>
              <a:rPr lang="en-US" sz="1800" b="1" dirty="0">
                <a:latin typeface="Arial"/>
                <a:cs typeface="Arial"/>
              </a:rPr>
              <a:t>February </a:t>
            </a:r>
            <a:r>
              <a:rPr lang="en-US" sz="1800" b="1" dirty="0" smtClean="0">
                <a:latin typeface="Arial"/>
                <a:cs typeface="Arial"/>
              </a:rPr>
              <a:t>2016</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960793" y="1700591"/>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5529768"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7020738" y="2893599"/>
            <a:ext cx="1855960" cy="1735737"/>
          </a:xfrm>
          <a:prstGeom prst="rect">
            <a:avLst/>
          </a:prstGeom>
          <a:noFill/>
          <a:ln>
            <a:noFill/>
          </a:ln>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Cell in LSTM</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2405831"/>
            <a:ext cx="2278915" cy="2062481"/>
          </a:xfrm>
          <a:prstGeom prst="rect">
            <a:avLst/>
          </a:prstGeom>
        </p:spPr>
      </p:pic>
      <p:sp>
        <p:nvSpPr>
          <p:cNvPr id="6" name="Rectangle 5"/>
          <p:cNvSpPr/>
          <p:nvPr/>
        </p:nvSpPr>
        <p:spPr>
          <a:xfrm>
            <a:off x="6675319" y="4713872"/>
            <a:ext cx="1617751" cy="300082"/>
          </a:xfrm>
          <a:prstGeom prst="rect">
            <a:avLst/>
          </a:prstGeom>
        </p:spPr>
        <p:txBody>
          <a:bodyPr wrap="none">
            <a:spAutoFit/>
          </a:bodyPr>
          <a:lstStyle/>
          <a:p>
            <a:r>
              <a:rPr lang="en-US" sz="1350" dirty="0">
                <a:latin typeface="Times New Roman" panose="02020603050405020304" pitchFamily="18" charset="0"/>
                <a:ea typeface="Times New Roman" panose="02020603050405020304" pitchFamily="18" charset="0"/>
              </a:rPr>
              <a:t>LSTM Memory Cell</a:t>
            </a:r>
            <a:endParaRPr lang="en-US" sz="1350" dirty="0"/>
          </a:p>
        </p:txBody>
      </p:sp>
      <p:sp>
        <p:nvSpPr>
          <p:cNvPr id="7" name="Content Placeholder 2"/>
          <p:cNvSpPr>
            <a:spLocks noGrp="1"/>
          </p:cNvSpPr>
          <p:nvPr>
            <p:ph idx="1"/>
          </p:nvPr>
        </p:nvSpPr>
        <p:spPr>
          <a:xfrm>
            <a:off x="329800" y="1425391"/>
            <a:ext cx="7543800" cy="4023360"/>
          </a:xfrm>
        </p:spPr>
        <p:txBody>
          <a:bodyPr/>
          <a:lstStyle/>
          <a:p>
            <a:r>
              <a:rPr lang="en-US" sz="2400" dirty="0"/>
              <a:t>LSTM </a:t>
            </a:r>
            <a:r>
              <a:rPr lang="en-US" sz="2400" dirty="0" smtClean="0"/>
              <a:t>networks introduce </a:t>
            </a:r>
            <a:r>
              <a:rPr lang="en-US" sz="2400" dirty="0"/>
              <a:t>a new structure called a memory cell.</a:t>
            </a:r>
          </a:p>
          <a:p>
            <a:r>
              <a:rPr lang="en-US" sz="2400" dirty="0"/>
              <a:t> Each memory cell contains four main elements: </a:t>
            </a:r>
          </a:p>
          <a:p>
            <a:pPr lvl="1">
              <a:buFont typeface="Wingdings" panose="05000000000000000000" pitchFamily="2" charset="2"/>
              <a:buChar char="Ø"/>
            </a:pPr>
            <a:r>
              <a:rPr lang="en-US" sz="2000" dirty="0"/>
              <a:t>Input gate</a:t>
            </a:r>
          </a:p>
          <a:p>
            <a:pPr lvl="1">
              <a:buFont typeface="Wingdings" panose="05000000000000000000" pitchFamily="2" charset="2"/>
              <a:buChar char="Ø"/>
            </a:pPr>
            <a:r>
              <a:rPr lang="en-US" sz="2000" dirty="0"/>
              <a:t>Forget gate</a:t>
            </a:r>
          </a:p>
          <a:p>
            <a:pPr lvl="1">
              <a:buFont typeface="Wingdings" panose="05000000000000000000" pitchFamily="2" charset="2"/>
              <a:buChar char="Ø"/>
            </a:pPr>
            <a:r>
              <a:rPr lang="en-US" sz="2000" dirty="0"/>
              <a:t>Output gate</a:t>
            </a:r>
          </a:p>
          <a:p>
            <a:pPr lvl="1">
              <a:buFont typeface="Wingdings" panose="05000000000000000000" pitchFamily="2" charset="2"/>
              <a:buChar char="Ø"/>
            </a:pPr>
            <a:r>
              <a:rPr lang="en-US" sz="2000" dirty="0"/>
              <a:t>Neuron with a self-recurrent</a:t>
            </a:r>
          </a:p>
          <a:p>
            <a:r>
              <a:rPr lang="en-US" sz="2400" dirty="0"/>
              <a:t>These gates allow the cells to keep and access information over long periods of time. </a:t>
            </a:r>
          </a:p>
        </p:txBody>
      </p:sp>
    </p:spTree>
    <p:extLst>
      <p:ext uri="{BB962C8B-B14F-4D97-AF65-F5344CB8AC3E}">
        <p14:creationId xmlns:p14="http://schemas.microsoft.com/office/powerpoint/2010/main" val="290131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pPr/>
              <a:t>10</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297335" y="1557483"/>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a:latin typeface="Cambria Math" panose="02040503050406030204" pitchFamily="18" charset="0"/>
                      </a:rPr>
                      <m:t>  </m:t>
                    </m:r>
                  </m:oMath>
                </a14:m>
                <a:endParaRPr lang="en-US" sz="2000" i="1" dirty="0" smtClean="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297335" y="1557483"/>
                <a:ext cx="3594928" cy="3209151"/>
              </a:xfrm>
              <a:blipFill rotWithShape="0">
                <a:blip r:embed="rId2"/>
                <a:stretch>
                  <a:fillRect l="-15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4799" y="1557483"/>
                <a:ext cx="5042536" cy="3785652"/>
              </a:xfrm>
              <a:prstGeom prst="rect">
                <a:avLst/>
              </a:prstGeom>
            </p:spPr>
            <p:txBody>
              <a:bodyPr wrap="square">
                <a:spAutoFit/>
              </a:bodyPr>
              <a:lstStyle/>
              <a:p>
                <a:pPr algn="just" hangingPunct="0">
                  <a:spcAft>
                    <a:spcPts val="1200"/>
                  </a:spcAft>
                </a:pPr>
                <a14:m>
                  <m:oMath xmlns:m="http://schemas.openxmlformats.org/officeDocument/2006/math">
                    <m:r>
                      <a:rPr lang="en-US" i="1" smtClean="0">
                        <a:effectLst/>
                        <a:latin typeface="Cambria Math" panose="02040503050406030204" pitchFamily="18" charset="0"/>
                        <a:ea typeface="Times New Roman" panose="02020603050405020304" pitchFamily="18" charset="0"/>
                      </a:rPr>
                      <m:t>𝑖</m:t>
                    </m:r>
                    <m:r>
                      <a:rPr lang="en-US" i="1" smtClean="0">
                        <a:effectLst/>
                        <a:latin typeface="Cambria Math" panose="02040503050406030204" pitchFamily="18" charset="0"/>
                        <a:ea typeface="Times New Roman" panose="02020603050405020304" pitchFamily="18" charset="0"/>
                      </a:rPr>
                      <m:t> : </m:t>
                    </m:r>
                  </m:oMath>
                </a14:m>
                <a:r>
                  <a:rPr lang="en-US" dirty="0" smtClean="0">
                    <a:effectLst/>
                    <a:latin typeface="Times New Roman" panose="02020603050405020304" pitchFamily="18" charset="0"/>
                    <a:ea typeface="Times New Roman" panose="02020603050405020304" pitchFamily="18" charset="0"/>
                  </a:rPr>
                  <a:t>input gate, how </a:t>
                </a:r>
                <a:r>
                  <a:rPr lang="en-US" dirty="0">
                    <a:effectLst/>
                    <a:latin typeface="Times New Roman" panose="02020603050405020304" pitchFamily="18" charset="0"/>
                    <a:ea typeface="Times New Roman" panose="02020603050405020304" pitchFamily="18" charset="0"/>
                  </a:rPr>
                  <a:t>much of the new information will be let through the memory cell. </a:t>
                </a:r>
                <a:endParaRPr lang="en-US" dirty="0" smtClean="0">
                  <a:effectLst/>
                  <a:latin typeface="Times New Roman" panose="02020603050405020304" pitchFamily="18" charset="0"/>
                  <a:ea typeface="Times New Roman" panose="02020603050405020304" pitchFamily="18" charset="0"/>
                </a:endParaRPr>
              </a:p>
              <a:p>
                <a:pPr algn="just" hangingPunct="0">
                  <a:spcAft>
                    <a:spcPts val="120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𝑓</m:t>
                    </m:r>
                    <m:r>
                      <a:rPr lang="en-US" i="1">
                        <a:effectLst/>
                        <a:latin typeface="Cambria Math" panose="02040503050406030204" pitchFamily="18" charset="0"/>
                        <a:ea typeface="Times New Roman" panose="02020603050405020304" pitchFamily="18" charset="0"/>
                      </a:rPr>
                      <m:t> </m:t>
                    </m:r>
                  </m:oMath>
                </a14:m>
                <a:r>
                  <a:rPr lang="en-US" dirty="0" smtClean="0">
                    <a:effectLst/>
                    <a:latin typeface="Times New Roman" panose="02020603050405020304" pitchFamily="18" charset="0"/>
                    <a:ea typeface="Times New Roman" panose="02020603050405020304" pitchFamily="18" charset="0"/>
                  </a:rPr>
                  <a:t>: forget gate, responsible </a:t>
                </a:r>
                <a:r>
                  <a:rPr lang="en-US" dirty="0">
                    <a:effectLst/>
                    <a:latin typeface="Times New Roman" panose="02020603050405020304" pitchFamily="18" charset="0"/>
                    <a:ea typeface="Times New Roman" panose="02020603050405020304" pitchFamily="18" charset="0"/>
                  </a:rPr>
                  <a:t>for information should be thrown away from memory cell. </a:t>
                </a:r>
                <a:endParaRPr lang="en-US" dirty="0" smtClean="0">
                  <a:effectLst/>
                  <a:latin typeface="Times New Roman" panose="02020603050405020304" pitchFamily="18" charset="0"/>
                  <a:ea typeface="Times New Roman" panose="02020603050405020304" pitchFamily="18" charset="0"/>
                </a:endParaRPr>
              </a:p>
              <a:p>
                <a:pPr algn="just" hangingPunct="0">
                  <a:spcAft>
                    <a:spcPts val="120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𝑜</m:t>
                    </m:r>
                    <m:r>
                      <a:rPr lang="en-US" b="0" i="1" smtClean="0">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 </m:t>
                    </m:r>
                  </m:oMath>
                </a14:m>
                <a:r>
                  <a:rPr lang="en-US" dirty="0" smtClean="0">
                    <a:effectLst/>
                    <a:latin typeface="Times New Roman" panose="02020603050405020304" pitchFamily="18" charset="0"/>
                    <a:ea typeface="Times New Roman" panose="02020603050405020304" pitchFamily="18" charset="0"/>
                  </a:rPr>
                  <a:t>output gate, how </a:t>
                </a:r>
                <a:r>
                  <a:rPr lang="en-US" dirty="0">
                    <a:effectLst/>
                    <a:latin typeface="Times New Roman" panose="02020603050405020304" pitchFamily="18" charset="0"/>
                    <a:ea typeface="Times New Roman" panose="02020603050405020304" pitchFamily="18" charset="0"/>
                  </a:rPr>
                  <a:t>much of the information will be passed to expose to the next time step</a:t>
                </a:r>
                <a:r>
                  <a:rPr lang="en-US" dirty="0" smtClean="0">
                    <a:effectLst/>
                    <a:latin typeface="Times New Roman" panose="02020603050405020304" pitchFamily="18" charset="0"/>
                    <a:ea typeface="Times New Roman" panose="02020603050405020304" pitchFamily="18" charset="0"/>
                  </a:rPr>
                  <a:t>.</a:t>
                </a:r>
              </a:p>
              <a:p>
                <a:pPr algn="just" hangingPunct="0">
                  <a:spcAft>
                    <a:spcPts val="120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𝑔</m:t>
                    </m:r>
                    <m:r>
                      <a:rPr lang="en-US" i="1">
                        <a:effectLst/>
                        <a:latin typeface="Cambria Math" panose="02040503050406030204" pitchFamily="18" charset="0"/>
                        <a:ea typeface="Times New Roman" panose="02020603050405020304" pitchFamily="18" charset="0"/>
                      </a:rPr>
                      <m:t> : </m:t>
                    </m:r>
                  </m:oMath>
                </a14:m>
                <a:r>
                  <a:rPr lang="en-US" dirty="0" smtClean="0">
                    <a:effectLst/>
                    <a:latin typeface="Times New Roman" panose="02020603050405020304" pitchFamily="18" charset="0"/>
                    <a:ea typeface="Times New Roman" panose="02020603050405020304" pitchFamily="18" charset="0"/>
                  </a:rPr>
                  <a:t>self-recurrent </a:t>
                </a:r>
                <a:r>
                  <a:rPr lang="en-US" dirty="0">
                    <a:effectLst/>
                    <a:latin typeface="Times New Roman" panose="02020603050405020304" pitchFamily="18" charset="0"/>
                    <a:ea typeface="Times New Roman" panose="02020603050405020304" pitchFamily="18" charset="0"/>
                  </a:rPr>
                  <a:t>which is equal to </a:t>
                </a:r>
                <a:r>
                  <a:rPr lang="en-US" dirty="0" smtClean="0">
                    <a:effectLst/>
                    <a:latin typeface="Times New Roman" panose="02020603050405020304" pitchFamily="18" charset="0"/>
                    <a:ea typeface="Times New Roman" panose="02020603050405020304" pitchFamily="18" charset="0"/>
                  </a:rPr>
                  <a:t>standard RNN</a:t>
                </a:r>
              </a:p>
              <a:p>
                <a:pPr algn="just" hangingPunct="0">
                  <a:spcAft>
                    <a:spcPts val="1200"/>
                  </a:spcAft>
                </a:pPr>
                <a14:m>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𝑐</m:t>
                        </m:r>
                      </m:e>
                      <m:sub>
                        <m:r>
                          <a:rPr lang="en-US" i="1">
                            <a:effectLst/>
                            <a:latin typeface="Cambria Math" panose="02040503050406030204" pitchFamily="18" charset="0"/>
                            <a:ea typeface="Times New Roman" panose="02020603050405020304" pitchFamily="18" charset="0"/>
                          </a:rPr>
                          <m:t>𝑡</m:t>
                        </m:r>
                      </m:sub>
                    </m:sSub>
                    <m:r>
                      <a:rPr lang="en-US" i="1">
                        <a:effectLst/>
                        <a:latin typeface="Cambria Math" panose="02040503050406030204" pitchFamily="18" charset="0"/>
                        <a:ea typeface="Times New Roman" panose="02020603050405020304" pitchFamily="18" charset="0"/>
                      </a:rPr>
                      <m:t> </m:t>
                    </m:r>
                  </m:oMath>
                </a14:m>
                <a:r>
                  <a:rPr lang="en-US" dirty="0" smtClean="0">
                    <a:effectLst/>
                    <a:latin typeface="Times New Roman" panose="02020603050405020304" pitchFamily="18" charset="0"/>
                    <a:ea typeface="Times New Roman" panose="02020603050405020304" pitchFamily="18" charset="0"/>
                  </a:rPr>
                  <a:t>: internal </a:t>
                </a:r>
                <a:r>
                  <a:rPr lang="en-US" dirty="0">
                    <a:effectLst/>
                    <a:latin typeface="Times New Roman" panose="02020603050405020304" pitchFamily="18" charset="0"/>
                    <a:ea typeface="Times New Roman" panose="02020603050405020304" pitchFamily="18" charset="0"/>
                  </a:rPr>
                  <a:t>memory of the memory cell </a:t>
                </a:r>
                <a:endParaRPr lang="en-US" dirty="0" smtClean="0">
                  <a:effectLst/>
                  <a:latin typeface="Times New Roman" panose="02020603050405020304" pitchFamily="18" charset="0"/>
                  <a:ea typeface="Times New Roman" panose="02020603050405020304" pitchFamily="18" charset="0"/>
                </a:endParaRPr>
              </a:p>
              <a:p>
                <a:pPr algn="just" hangingPunct="0">
                  <a:spcAft>
                    <a:spcPts val="1200"/>
                  </a:spcAft>
                </a:pP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𝑠</m:t>
                        </m:r>
                      </m:e>
                      <m:sub>
                        <m:r>
                          <a:rPr lang="en-US" i="1">
                            <a:effectLst/>
                            <a:latin typeface="Cambria Math" panose="02040503050406030204" pitchFamily="18" charset="0"/>
                            <a:ea typeface="Times New Roman" panose="02020603050405020304" pitchFamily="18" charset="0"/>
                          </a:rPr>
                          <m:t>𝑡</m:t>
                        </m:r>
                      </m:sub>
                    </m:sSub>
                    <m:r>
                      <a:rPr lang="en-US" i="1">
                        <a:effectLst/>
                        <a:latin typeface="Cambria Math" panose="02040503050406030204" pitchFamily="18" charset="0"/>
                        <a:ea typeface="Times New Roman" panose="02020603050405020304" pitchFamily="18" charset="0"/>
                      </a:rPr>
                      <m:t> </m:t>
                    </m:r>
                  </m:oMath>
                </a14:m>
                <a:r>
                  <a:rPr lang="en-US" dirty="0" smtClean="0">
                    <a:effectLst/>
                    <a:latin typeface="Times New Roman" panose="02020603050405020304" pitchFamily="18" charset="0"/>
                    <a:ea typeface="Times New Roman" panose="02020603050405020304" pitchFamily="18" charset="0"/>
                  </a:rPr>
                  <a:t>: hidden state </a:t>
                </a:r>
              </a:p>
              <a:p>
                <a:pPr algn="just" hangingPunct="0">
                  <a:spcAft>
                    <a:spcPts val="1200"/>
                  </a:spcAft>
                </a:pPr>
                <a:r>
                  <a:rPr lang="en-US" dirty="0" smtClean="0">
                    <a:latin typeface="Times New Roman" panose="02020603050405020304" pitchFamily="18" charset="0"/>
                    <a:ea typeface="Times New Roman" panose="02020603050405020304" pitchFamily="18" charset="0"/>
                  </a:rPr>
                  <a:t>y : </a:t>
                </a:r>
                <a:r>
                  <a:rPr lang="en-US" dirty="0" smtClean="0">
                    <a:effectLst/>
                    <a:latin typeface="Times New Roman" panose="02020603050405020304" pitchFamily="18" charset="0"/>
                    <a:ea typeface="Times New Roman" panose="02020603050405020304" pitchFamily="18" charset="0"/>
                  </a:rPr>
                  <a:t>final output</a:t>
                </a:r>
                <a:endParaRPr lang="en-US" dirty="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4799" y="1557483"/>
                <a:ext cx="5042536" cy="3785652"/>
              </a:xfrm>
              <a:prstGeom prst="rect">
                <a:avLst/>
              </a:prstGeom>
              <a:blipFill rotWithShape="0">
                <a:blip r:embed="rId3"/>
                <a:stretch>
                  <a:fillRect l="-1088" t="-805" r="-967" b="-1610"/>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349" y="4558886"/>
            <a:ext cx="1982843" cy="1794528"/>
          </a:xfrm>
          <a:prstGeom prst="rect">
            <a:avLst/>
          </a:prstGeom>
        </p:spPr>
      </p:pic>
    </p:spTree>
    <p:extLst>
      <p:ext uri="{BB962C8B-B14F-4D97-AF65-F5344CB8AC3E}">
        <p14:creationId xmlns:p14="http://schemas.microsoft.com/office/powerpoint/2010/main" val="200676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t>Preserving the </a:t>
            </a:r>
            <a:r>
              <a:rPr lang="en-US" sz="3300" dirty="0" smtClean="0"/>
              <a:t>information </a:t>
            </a:r>
            <a:r>
              <a:rPr lang="en-US" sz="3300" dirty="0"/>
              <a:t>in LSTM</a:t>
            </a:r>
          </a:p>
        </p:txBody>
      </p:sp>
      <p:sp>
        <p:nvSpPr>
          <p:cNvPr id="3" name="Content Placeholder 2"/>
          <p:cNvSpPr>
            <a:spLocks noGrp="1"/>
          </p:cNvSpPr>
          <p:nvPr>
            <p:ph idx="1"/>
          </p:nvPr>
        </p:nvSpPr>
        <p:spPr>
          <a:xfrm>
            <a:off x="360624" y="1234684"/>
            <a:ext cx="7273075" cy="3070188"/>
          </a:xfrm>
        </p:spPr>
        <p:txBody>
          <a:bodyPr>
            <a:noAutofit/>
          </a:bodyPr>
          <a:lstStyle/>
          <a:p>
            <a:pPr>
              <a:buFont typeface="Arial" panose="020B0604020202020204" pitchFamily="34" charset="0"/>
              <a:buChar char="•"/>
            </a:pPr>
            <a:r>
              <a:rPr lang="en-US" sz="2000" dirty="0" smtClean="0"/>
              <a:t> A </a:t>
            </a:r>
            <a:r>
              <a:rPr lang="en-US" sz="2000" dirty="0"/>
              <a:t>schematic of an LSTM unrolled in time to show how LSTM can preserve the </a:t>
            </a:r>
            <a:r>
              <a:rPr lang="en-US" sz="2000" dirty="0" smtClean="0"/>
              <a:t>information</a:t>
            </a:r>
            <a:r>
              <a:rPr lang="en-US" sz="2000" dirty="0"/>
              <a:t>. </a:t>
            </a:r>
            <a:endParaRPr lang="en-US" sz="2000" dirty="0" smtClean="0"/>
          </a:p>
          <a:p>
            <a:pPr>
              <a:buFont typeface="Arial" panose="020B0604020202020204" pitchFamily="34" charset="0"/>
              <a:buChar char="•"/>
            </a:pPr>
            <a:r>
              <a:rPr lang="en-US" sz="2000" dirty="0" smtClean="0"/>
              <a:t>The </a:t>
            </a:r>
            <a:r>
              <a:rPr lang="en-US" sz="2000" dirty="0"/>
              <a:t>input, forget, and output gate activations are respectively displayed below, to the left and above the memory block. For simplicity, the gates are either entirely open (‘O’) or entirely closed </a:t>
            </a:r>
            <a:r>
              <a:rPr lang="en-US" sz="2000" dirty="0" smtClean="0"/>
              <a:t>(‘—’).</a:t>
            </a:r>
          </a:p>
          <a:p>
            <a:pPr>
              <a:buFont typeface="Arial" panose="020B0604020202020204" pitchFamily="34" charset="0"/>
              <a:buChar char="•"/>
            </a:pPr>
            <a:r>
              <a:rPr lang="en-US" sz="2000" dirty="0"/>
              <a:t>T</a:t>
            </a:r>
            <a:r>
              <a:rPr lang="en-US" sz="2000" dirty="0" smtClean="0"/>
              <a:t>raditional RNNs: a </a:t>
            </a:r>
            <a:r>
              <a:rPr lang="en-US" sz="2000" dirty="0"/>
              <a:t>special case of </a:t>
            </a:r>
            <a:r>
              <a:rPr lang="en-US" sz="2000" dirty="0" smtClean="0"/>
              <a:t>LSTMs, If </a:t>
            </a:r>
            <a:r>
              <a:rPr lang="en-US" sz="2000" dirty="0"/>
              <a:t>we set the input gate all ones (passing all of the new information), the forget gate all zeros (forgetting all of the previous memory) and the output gate to all ones (exposing the whole memory</a:t>
            </a:r>
            <a:r>
              <a:rPr lang="en-US" sz="2000" dirty="0" smtClean="0"/>
              <a:t>).</a:t>
            </a:r>
          </a:p>
        </p:txBody>
      </p:sp>
      <p:pic>
        <p:nvPicPr>
          <p:cNvPr id="5" name="Picture 4"/>
          <p:cNvPicPr/>
          <p:nvPr/>
        </p:nvPicPr>
        <p:blipFill>
          <a:blip r:embed="rId2"/>
          <a:srcRect/>
          <a:stretch>
            <a:fillRect/>
          </a:stretch>
        </p:blipFill>
        <p:spPr bwMode="auto">
          <a:xfrm>
            <a:off x="5322013" y="4304872"/>
            <a:ext cx="3585516" cy="1989201"/>
          </a:xfrm>
          <a:prstGeom prst="rect">
            <a:avLst/>
          </a:prstGeom>
          <a:noFill/>
          <a:ln w="9525">
            <a:noFill/>
            <a:miter lim="800000"/>
            <a:headEnd/>
            <a:tailEnd/>
          </a:ln>
        </p:spPr>
      </p:pic>
    </p:spTree>
    <p:extLst>
      <p:ext uri="{BB962C8B-B14F-4D97-AF65-F5344CB8AC3E}">
        <p14:creationId xmlns:p14="http://schemas.microsoft.com/office/powerpoint/2010/main" val="147816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215648" y="3498687"/>
            <a:ext cx="1699751" cy="1836200"/>
          </a:xfrm>
          <a:prstGeom prst="rect">
            <a:avLst/>
          </a:prstGeom>
        </p:spPr>
      </p:pic>
      <p:pic>
        <p:nvPicPr>
          <p:cNvPr id="5" name="Content Placeholder 3"/>
          <p:cNvPicPr>
            <a:picLocks/>
          </p:cNvPicPr>
          <p:nvPr/>
        </p:nvPicPr>
        <p:blipFill rotWithShape="1">
          <a:blip r:embed="rId3">
            <a:extLst>
              <a:ext uri="{28A0092B-C50C-407E-A947-70E740481C1C}">
                <a14:useLocalDpi xmlns:a14="http://schemas.microsoft.com/office/drawing/2010/main" val="0"/>
              </a:ext>
            </a:extLst>
          </a:blip>
          <a:srcRect l="62300" t="19999" r="5907" b="8315"/>
          <a:stretch/>
        </p:blipFill>
        <p:spPr>
          <a:xfrm>
            <a:off x="7175090" y="2290806"/>
            <a:ext cx="1780868" cy="131629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394146" y="1298084"/>
            <a:ext cx="6780943" cy="4401205"/>
          </a:xfrm>
          <a:prstGeom prst="rect">
            <a:avLst/>
          </a:prstGeom>
        </p:spPr>
        <p:txBody>
          <a:bodyPr wrap="square">
            <a:spAutoFit/>
          </a:bodyPr>
          <a:lstStyle/>
          <a:p>
            <a:pPr marL="342900" indent="-342900">
              <a:buFont typeface="Arial" panose="020B0604020202020204" pitchFamily="34" charset="0"/>
              <a:buChar char="•"/>
            </a:pPr>
            <a:r>
              <a:rPr lang="en-US" sz="2000" dirty="0"/>
              <a:t>Standard RNN: the information only passes through one layer of processing before going to the output.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sequence tasks we usually need to process the information at several time scales.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DRNN: a combination of the concepts of deep neural networks (DNN) with RNNs.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By stacking RNNs, every layer is an RNN in the hierarchy that receives the hidden state of the previous layer as input</a:t>
            </a:r>
            <a:r>
              <a:rPr lang="en-US" sz="2000" dirty="0" smtClean="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Processing of different time scales at different levels, and therefore a temporal hierarchy will be </a:t>
            </a:r>
            <a:r>
              <a:rPr lang="en-US" sz="2000" dirty="0" smtClean="0"/>
              <a:t>created.</a:t>
            </a:r>
            <a:endParaRPr lang="en-US" sz="2000" dirty="0"/>
          </a:p>
        </p:txBody>
      </p:sp>
    </p:spTree>
    <p:extLst>
      <p:ext uri="{BB962C8B-B14F-4D97-AF65-F5344CB8AC3E}">
        <p14:creationId xmlns:p14="http://schemas.microsoft.com/office/powerpoint/2010/main" val="3712241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DRNN-1O vs. DRNN-AO</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215648" y="3498687"/>
            <a:ext cx="1699751" cy="1836200"/>
          </a:xfrm>
          <a:prstGeom prst="rect">
            <a:avLst/>
          </a:prstGeom>
        </p:spPr>
      </p:pic>
      <p:pic>
        <p:nvPicPr>
          <p:cNvPr id="5" name="Content Placeholder 3"/>
          <p:cNvPicPr>
            <a:picLocks/>
          </p:cNvPicPr>
          <p:nvPr/>
        </p:nvPicPr>
        <p:blipFill rotWithShape="1">
          <a:blip r:embed="rId3">
            <a:extLst>
              <a:ext uri="{28A0092B-C50C-407E-A947-70E740481C1C}">
                <a14:useLocalDpi xmlns:a14="http://schemas.microsoft.com/office/drawing/2010/main" val="0"/>
              </a:ext>
            </a:extLst>
          </a:blip>
          <a:srcRect l="62300" t="19999" r="5907" b="8315"/>
          <a:stretch/>
        </p:blipFill>
        <p:spPr>
          <a:xfrm>
            <a:off x="7175090" y="2290806"/>
            <a:ext cx="1780868" cy="131629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626724" y="1166843"/>
            <a:ext cx="6231276" cy="4524315"/>
          </a:xfrm>
          <a:prstGeom prst="rect">
            <a:avLst/>
          </a:prstGeom>
        </p:spPr>
        <p:txBody>
          <a:bodyPr wrap="square">
            <a:spAutoFit/>
          </a:bodyPr>
          <a:lstStyle/>
          <a:p>
            <a:pPr marL="285750" indent="-285750">
              <a:buFont typeface="Arial" panose="020B0604020202020204" pitchFamily="34" charset="0"/>
              <a:buChar char="•"/>
            </a:pPr>
            <a:r>
              <a:rPr lang="en-US" dirty="0"/>
              <a:t>Two variants of DRNN structures:</a:t>
            </a:r>
          </a:p>
          <a:p>
            <a:pPr marL="742950" lvl="1" indent="-285750">
              <a:buFont typeface="Wingdings" panose="05000000000000000000" pitchFamily="2" charset="2"/>
              <a:buChar char="Ø"/>
            </a:pPr>
            <a:r>
              <a:rPr lang="en-US" dirty="0"/>
              <a:t>DRNN-1O: the output will be computed just based on the hidden state of the last layer</a:t>
            </a:r>
          </a:p>
          <a:p>
            <a:pPr marL="742950" lvl="1" indent="-285750">
              <a:buFont typeface="Wingdings" panose="05000000000000000000" pitchFamily="2" charset="2"/>
              <a:buChar char="Ø"/>
            </a:pPr>
            <a:r>
              <a:rPr lang="en-US" dirty="0"/>
              <a:t>DRNN-AO: the output will be the combination of the hidden states of the all layers. </a:t>
            </a:r>
            <a:endParaRPr lang="en-US" dirty="0" smtClean="0"/>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a:t>DRNN-AO has two great advantageous in comparison with DRNN-1O:</a:t>
            </a:r>
          </a:p>
          <a:p>
            <a:pPr marL="742950" lvl="1" indent="-285750">
              <a:buFont typeface="Wingdings" panose="05000000000000000000" pitchFamily="2" charset="2"/>
              <a:buChar char="Ø"/>
            </a:pPr>
            <a:r>
              <a:rPr lang="en-US" dirty="0"/>
              <a:t> Using BPTT for DRNN-AO, the error will propagate from the top layer down the hierarchy without attenuating of magnitude and as a result the system will be trained effectively. </a:t>
            </a:r>
          </a:p>
          <a:p>
            <a:pPr marL="742950" lvl="1" indent="-285750">
              <a:buFont typeface="Wingdings" panose="05000000000000000000" pitchFamily="2" charset="2"/>
              <a:buChar char="Ø"/>
            </a:pPr>
            <a:r>
              <a:rPr lang="en-US" dirty="0"/>
              <a:t>It gives us the ability to evaluate the impact of each layer in solving the task by leaving out an individual layer’s contribution. </a:t>
            </a:r>
          </a:p>
          <a:p>
            <a:endParaRPr lang="en-US" dirty="0"/>
          </a:p>
        </p:txBody>
      </p:sp>
    </p:spTree>
    <p:extLst>
      <p:ext uri="{BB962C8B-B14F-4D97-AF65-F5344CB8AC3E}">
        <p14:creationId xmlns:p14="http://schemas.microsoft.com/office/powerpoint/2010/main" val="64355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DRNN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8025" y="1306602"/>
                <a:ext cx="6327854" cy="4590764"/>
              </a:xfrm>
            </p:spPr>
            <p:txBody>
              <a:bodyPr>
                <a:normAutofit fontScale="55000" lnSpcReduction="20000"/>
              </a:bodyPr>
              <a:lstStyle/>
              <a:p>
                <a:pPr hangingPunct="0">
                  <a:buFont typeface="Arial" panose="020B0604020202020204" pitchFamily="34" charset="0"/>
                  <a:buChar char="•"/>
                </a:pPr>
                <a:r>
                  <a:rPr lang="en-US" dirty="0" smtClean="0"/>
                  <a:t>DRNN </a:t>
                </a:r>
                <a:r>
                  <a:rPr lang="en-US" dirty="0"/>
                  <a:t>with L layers, N neurons per layer, a time series x(t) as input and dimensionality of N­</a:t>
                </a:r>
                <a:r>
                  <a:rPr lang="en-US" baseline="-25000" dirty="0"/>
                  <a:t>in</a:t>
                </a:r>
                <a:r>
                  <a:rPr lang="en-US" dirty="0"/>
                  <a:t>and y(t) as the output of </a:t>
                </a:r>
                <a:r>
                  <a:rPr lang="en-US" dirty="0" smtClean="0"/>
                  <a:t>DRNN:</a:t>
                </a:r>
              </a:p>
              <a:p>
                <a:pPr hangingPunct="0">
                  <a:buFont typeface="Arial" panose="020B0604020202020204" pitchFamily="34" charset="0"/>
                  <a:buChar char="•"/>
                </a:pPr>
                <a:endParaRPr lang="en-US" dirty="0"/>
              </a:p>
              <a:p>
                <a:pPr marL="457200" lvl="1" indent="0" hangingPunct="0">
                  <a:buNone/>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𝑡</m:t>
                          </m:r>
                        </m:sub>
                        <m:sup>
                          <m:r>
                            <a:rPr lang="en-US" i="1">
                              <a:latin typeface="Cambria Math" panose="02040503050406030204" pitchFamily="18" charset="0"/>
                            </a:rPr>
                            <m:t>𝑙</m:t>
                          </m:r>
                        </m:sup>
                      </m:sSubSup>
                      <m:r>
                        <a:rPr lang="en-US" i="1">
                          <a:latin typeface="Cambria Math" panose="02040503050406030204" pitchFamily="18" charset="0"/>
                        </a:rPr>
                        <m:t>=</m:t>
                      </m:r>
                      <m:r>
                        <a:rPr lang="en-US" i="1">
                          <a:latin typeface="Cambria Math" panose="02040503050406030204" pitchFamily="18" charset="0"/>
                        </a:rPr>
                        <m:t>𝑡𝑎𝑛h</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𝑙</m:t>
                              </m:r>
                            </m:sup>
                          </m:s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𝑙</m:t>
                              </m:r>
                            </m:sup>
                          </m:s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𝑙</m:t>
                              </m:r>
                            </m:sup>
                          </m:sSubSup>
                        </m:e>
                      </m:d>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𝑙</m:t>
                      </m:r>
                      <m:r>
                        <a:rPr lang="en-US" i="1">
                          <a:latin typeface="Cambria Math" panose="02040503050406030204" pitchFamily="18" charset="0"/>
                        </a:rPr>
                        <m:t>=1</m:t>
                      </m:r>
                    </m:oMath>
                  </m:oMathPara>
                </a14:m>
                <a:endParaRPr lang="en-US" i="1" dirty="0"/>
              </a:p>
              <a:p>
                <a:pPr marL="457200" lvl="1" indent="0" hangingPunct="0">
                  <a:buNone/>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𝑡</m:t>
                          </m:r>
                        </m:sub>
                        <m:sup>
                          <m:r>
                            <a:rPr lang="en-US" i="1">
                              <a:latin typeface="Cambria Math" panose="02040503050406030204" pitchFamily="18" charset="0"/>
                            </a:rPr>
                            <m:t>𝑙</m:t>
                          </m:r>
                        </m:sup>
                      </m:sSubSup>
                      <m:r>
                        <a:rPr lang="en-US" i="1">
                          <a:latin typeface="Cambria Math" panose="02040503050406030204" pitchFamily="18" charset="0"/>
                        </a:rPr>
                        <m:t>=</m:t>
                      </m:r>
                      <m:r>
                        <a:rPr lang="en-US" i="1">
                          <a:latin typeface="Cambria Math" panose="02040503050406030204" pitchFamily="18" charset="0"/>
                        </a:rPr>
                        <m:t>𝑡𝑎𝑛h</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𝑙</m:t>
                              </m:r>
                            </m:sup>
                          </m:s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𝑡</m:t>
                              </m:r>
                            </m:sub>
                            <m:sup>
                              <m:r>
                                <a:rPr lang="en-US" i="1">
                                  <a:latin typeface="Cambria Math" panose="02040503050406030204" pitchFamily="18" charset="0"/>
                                </a:rPr>
                                <m:t>𝑙</m:t>
                              </m:r>
                              <m:r>
                                <a:rPr lang="en-US" i="1">
                                  <a:latin typeface="Cambria Math" panose="02040503050406030204" pitchFamily="18" charset="0"/>
                                </a:rPr>
                                <m:t>−1</m:t>
                              </m:r>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𝑙</m:t>
                              </m:r>
                            </m:sup>
                          </m:s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𝑙</m:t>
                              </m:r>
                            </m:sup>
                          </m:sSubSup>
                        </m:e>
                      </m:d>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𝑙</m:t>
                      </m:r>
                      <m:r>
                        <a:rPr lang="en-US" i="1">
                          <a:latin typeface="Cambria Math" panose="02040503050406030204" pitchFamily="18" charset="0"/>
                        </a:rPr>
                        <m:t>&gt;1 </m:t>
                      </m:r>
                    </m:oMath>
                  </m:oMathPara>
                </a14:m>
                <a:endParaRPr lang="en-US" i="1" dirty="0"/>
              </a:p>
              <a:p>
                <a:pPr marL="514350" indent="-457200" hangingPunct="0">
                  <a:buFont typeface="Arial" panose="020B0604020202020204" pitchFamily="34" charset="0"/>
                  <a:buChar char="•"/>
                </a:pPr>
                <a:endParaRPr lang="en-US" dirty="0" smtClean="0"/>
              </a:p>
              <a:p>
                <a:pPr marL="514350" indent="-457200" hangingPunct="0">
                  <a:buFont typeface="Arial" panose="020B0604020202020204" pitchFamily="34" charset="0"/>
                  <a:buChar char="•"/>
                </a:pPr>
                <a:r>
                  <a:rPr lang="en-US" dirty="0" smtClean="0"/>
                  <a:t>The </a:t>
                </a:r>
                <a:r>
                  <a:rPr lang="en-US" dirty="0"/>
                  <a:t>output for </a:t>
                </a:r>
                <a:r>
                  <a:rPr lang="en-US" dirty="0" smtClean="0"/>
                  <a:t>DRNN-1O:</a:t>
                </a:r>
              </a:p>
              <a:p>
                <a:pPr marL="514350" indent="-457200" hangingPunct="0">
                  <a:buFont typeface="Arial" panose="020B0604020202020204" pitchFamily="34" charset="0"/>
                  <a:buChar char="•"/>
                </a:pPr>
                <a:endParaRPr lang="en-US" dirty="0"/>
              </a:p>
              <a:p>
                <a:pPr marL="457200" lvl="1" indent="0" hangingPunc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𝑜𝑓𝑡𝑚𝑎𝑥</m:t>
                      </m:r>
                      <m:d>
                        <m:dPr>
                          <m:ctrlPr>
                            <a:rPr lang="en-US" i="1">
                              <a:latin typeface="Cambria Math" panose="02040503050406030204" pitchFamily="18" charset="0"/>
                            </a:rPr>
                          </m:ctrlPr>
                        </m:dPr>
                        <m:e>
                          <m:r>
                            <a:rPr lang="en-US" i="1">
                              <a:latin typeface="Cambria Math" panose="02040503050406030204" pitchFamily="18" charset="0"/>
                            </a:rPr>
                            <m:t>𝑉</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𝑡</m:t>
                              </m:r>
                            </m:sub>
                            <m:sup>
                              <m:r>
                                <a:rPr lang="en-US" i="1">
                                  <a:latin typeface="Cambria Math" panose="02040503050406030204" pitchFamily="18" charset="0"/>
                                </a:rPr>
                                <m:t>𝐿</m:t>
                              </m:r>
                            </m:sup>
                          </m:sSubSup>
                        </m:e>
                      </m:d>
                      <m:r>
                        <a:rPr lang="en-US" i="1">
                          <a:latin typeface="Cambria Math" panose="02040503050406030204" pitchFamily="18" charset="0"/>
                        </a:rPr>
                        <m:t>  </m:t>
                      </m:r>
                    </m:oMath>
                  </m:oMathPara>
                </a14:m>
                <a:endParaRPr lang="en-US" dirty="0" smtClean="0"/>
              </a:p>
              <a:p>
                <a:pPr lvl="1" hangingPunct="0">
                  <a:buFont typeface="Arial" panose="020B0604020202020204" pitchFamily="34" charset="0"/>
                  <a:buChar char="•"/>
                </a:pPr>
                <a:endParaRPr lang="en-US" dirty="0" smtClean="0"/>
              </a:p>
              <a:p>
                <a:pPr hangingPunct="0">
                  <a:buFont typeface="Arial" panose="020B0604020202020204" pitchFamily="34" charset="0"/>
                  <a:buChar char="•"/>
                </a:pPr>
                <a:r>
                  <a:rPr lang="en-US" sz="3300" dirty="0"/>
                  <a:t>The output for DRNN-AO:</a:t>
                </a:r>
              </a:p>
              <a:p>
                <a:pPr lvl="1" hangingPunct="0">
                  <a:buFont typeface="Arial" panose="020B0604020202020204" pitchFamily="34" charset="0"/>
                  <a:buChar char="•"/>
                </a:pPr>
                <a:endParaRPr lang="en-US" dirty="0"/>
              </a:p>
              <a:p>
                <a:pPr marL="457200" lvl="1"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r>
                        <a:rPr lang="en-US" i="1">
                          <a:latin typeface="Cambria Math" panose="02040503050406030204" pitchFamily="18" charset="0"/>
                        </a:rPr>
                        <m:t>= </m:t>
                      </m:r>
                      <m:r>
                        <a:rPr lang="en-US" i="1">
                          <a:latin typeface="Cambria Math" panose="02040503050406030204" pitchFamily="18" charset="0"/>
                        </a:rPr>
                        <m:t>𝑠𝑜𝑓𝑡𝑚𝑎𝑥</m:t>
                      </m:r>
                      <m:d>
                        <m:dPr>
                          <m:ctrlPr>
                            <a:rPr lang="en-US" i="1">
                              <a:latin typeface="Cambria Math" panose="02040503050406030204" pitchFamily="18" charset="0"/>
                            </a:rPr>
                          </m:ctrlPr>
                        </m:d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𝑙</m:t>
                              </m:r>
                              <m:r>
                                <a:rPr lang="en-US" i="1">
                                  <a:latin typeface="Cambria Math" panose="02040503050406030204" pitchFamily="18" charset="0"/>
                                </a:rPr>
                                <m:t>=1</m:t>
                              </m:r>
                            </m:sub>
                            <m:sup>
                              <m:r>
                                <a:rPr lang="en-US" i="1">
                                  <a:latin typeface="Cambria Math" panose="02040503050406030204" pitchFamily="18" charset="0"/>
                                </a:rPr>
                                <m:t>𝐿</m:t>
                              </m:r>
                            </m:sup>
                            <m:e>
                              <m:sSubSup>
                                <m:sSubSupPr>
                                  <m:ctrlPr>
                                    <a:rPr lang="en-US" i="1">
                                      <a:latin typeface="Cambria Math" panose="02040503050406030204" pitchFamily="18" charset="0"/>
                                    </a:rPr>
                                  </m:ctrlPr>
                                </m:sSubSupPr>
                                <m:e>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𝐿</m:t>
                                      </m:r>
                                    </m:sup>
                                  </m:sSup>
                                  <m:r>
                                    <a:rPr lang="en-US" i="1">
                                      <a:latin typeface="Cambria Math" panose="02040503050406030204" pitchFamily="18" charset="0"/>
                                    </a:rPr>
                                    <m:t>𝑠</m:t>
                                  </m:r>
                                </m:e>
                                <m:sub>
                                  <m:r>
                                    <a:rPr lang="en-US" i="1">
                                      <a:latin typeface="Cambria Math" panose="02040503050406030204" pitchFamily="18" charset="0"/>
                                    </a:rPr>
                                    <m:t>𝑡</m:t>
                                  </m:r>
                                </m:sub>
                                <m:sup>
                                  <m:r>
                                    <a:rPr lang="en-US" i="1">
                                      <a:latin typeface="Cambria Math" panose="02040503050406030204" pitchFamily="18" charset="0"/>
                                    </a:rPr>
                                    <m:t>𝑙</m:t>
                                  </m:r>
                                </m:sup>
                              </m:sSubSup>
                            </m:e>
                          </m:nary>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8025" y="1306602"/>
                <a:ext cx="6327854" cy="4590764"/>
              </a:xfrm>
              <a:blipFill rotWithShape="0">
                <a:blip r:embed="rId2"/>
                <a:stretch>
                  <a:fillRect l="-674" t="-1726"/>
                </a:stretch>
              </a:blipFill>
            </p:spPr>
            <p:txBody>
              <a:bodyPr/>
              <a:lstStyle/>
              <a:p>
                <a:r>
                  <a:rPr lang="en-US">
                    <a:noFill/>
                  </a:rPr>
                  <a:t> </a:t>
                </a:r>
              </a:p>
            </p:txBody>
          </p:sp>
        </mc:Fallback>
      </mc:AlternateContent>
      <p:pic>
        <p:nvPicPr>
          <p:cNvPr id="5"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215648" y="3498687"/>
            <a:ext cx="1699751" cy="1836200"/>
          </a:xfrm>
          <a:prstGeom prst="rect">
            <a:avLst/>
          </a:prstGeom>
        </p:spPr>
      </p:pic>
      <p:pic>
        <p:nvPicPr>
          <p:cNvPr id="6" name="Content Placeholder 3"/>
          <p:cNvPicPr>
            <a:picLocks/>
          </p:cNvPicPr>
          <p:nvPr/>
        </p:nvPicPr>
        <p:blipFill rotWithShape="1">
          <a:blip r:embed="rId3">
            <a:extLst>
              <a:ext uri="{28A0092B-C50C-407E-A947-70E740481C1C}">
                <a14:useLocalDpi xmlns:a14="http://schemas.microsoft.com/office/drawing/2010/main" val="0"/>
              </a:ext>
            </a:extLst>
          </a:blip>
          <a:srcRect l="62300" t="19999" r="5907" b="8315"/>
          <a:stretch/>
        </p:blipFill>
        <p:spPr>
          <a:xfrm>
            <a:off x="7175090" y="2290806"/>
            <a:ext cx="1780868" cy="1316294"/>
          </a:xfrm>
          <a:prstGeom prst="rect">
            <a:avLst/>
          </a:prstGeom>
        </p:spPr>
      </p:pic>
    </p:spTree>
    <p:extLst>
      <p:ext uri="{BB962C8B-B14F-4D97-AF65-F5344CB8AC3E}">
        <p14:creationId xmlns:p14="http://schemas.microsoft.com/office/powerpoint/2010/main" val="1774111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DRNN </a:t>
            </a:r>
            <a:r>
              <a:rPr lang="en-US" dirty="0"/>
              <a:t>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hangingPunct="0">
                  <a:buFont typeface="Arial" panose="020B0604020202020204" pitchFamily="34" charset="0"/>
                  <a:buChar char="•"/>
                </a:pPr>
                <a:r>
                  <a:rPr lang="en-US" dirty="0" smtClean="0"/>
                  <a:t>A BPTT </a:t>
                </a:r>
                <a:r>
                  <a:rPr lang="en-US" dirty="0"/>
                  <a:t>approach can be applied using stochastic gradient decent for optimizing the parameters as follows:</a:t>
                </a:r>
              </a:p>
              <a:p>
                <a:pPr hangingPunct="0">
                  <a:buFont typeface="Arial" panose="020B0604020202020204" pitchFamily="34" charset="0"/>
                  <a:buChar char="•"/>
                </a:pPr>
                <a14:m>
                  <m:oMath xmlns:m="http://schemas.openxmlformats.org/officeDocument/2006/math">
                    <m:r>
                      <a:rPr lang="en-US" i="1">
                        <a:latin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𝑗</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𝑗</m:t>
                            </m:r>
                          </m:num>
                          <m:den>
                            <m:r>
                              <a:rPr lang="en-US" i="1">
                                <a:latin typeface="Cambria Math" panose="02040503050406030204" pitchFamily="18" charset="0"/>
                              </a:rPr>
                              <m:t>𝑇</m:t>
                            </m:r>
                          </m:den>
                        </m:f>
                      </m:e>
                    </m: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m:t>
                            </m:r>
                          </m:e>
                          <m:sub>
                            <m:r>
                              <m:rPr>
                                <m:sty m:val="p"/>
                              </m:rPr>
                              <a:rPr lang="en-US">
                                <a:latin typeface="Cambria Math" panose="02040503050406030204" pitchFamily="18" charset="0"/>
                              </a:rPr>
                              <m:t>θ</m:t>
                            </m:r>
                          </m:sub>
                        </m:sSub>
                        <m:d>
                          <m:dPr>
                            <m:ctrlPr>
                              <a:rPr lang="en-US" i="1">
                                <a:latin typeface="Cambria Math" panose="02040503050406030204" pitchFamily="18" charset="0"/>
                              </a:rPr>
                            </m:ctrlPr>
                          </m:dPr>
                          <m:e>
                            <m:r>
                              <a:rPr lang="en-US" i="1">
                                <a:latin typeface="Cambria Math" panose="02040503050406030204" pitchFamily="18" charset="0"/>
                              </a:rPr>
                              <m:t>𝑗</m:t>
                            </m:r>
                          </m:e>
                        </m:d>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m:t>
                                </m:r>
                              </m:e>
                              <m:sub>
                                <m:r>
                                  <m:rPr>
                                    <m:sty m:val="p"/>
                                  </m:rPr>
                                  <a:rPr lang="en-US">
                                    <a:latin typeface="Cambria Math" panose="02040503050406030204" pitchFamily="18" charset="0"/>
                                  </a:rPr>
                                  <m:t>θ</m:t>
                                </m:r>
                              </m:sub>
                            </m:sSub>
                            <m:d>
                              <m:dPr>
                                <m:ctrlPr>
                                  <a:rPr lang="en-US" i="1">
                                    <a:latin typeface="Cambria Math" panose="02040503050406030204" pitchFamily="18" charset="0"/>
                                  </a:rPr>
                                </m:ctrlPr>
                              </m:dPr>
                              <m:e>
                                <m:r>
                                  <a:rPr lang="en-US" i="1">
                                    <a:latin typeface="Cambria Math" panose="02040503050406030204" pitchFamily="18" charset="0"/>
                                  </a:rPr>
                                  <m:t>𝑗</m:t>
                                </m:r>
                              </m:e>
                            </m:d>
                          </m:e>
                        </m:d>
                      </m:den>
                    </m:f>
                    <m:r>
                      <a:rPr lang="en-US" i="1">
                        <a:latin typeface="Cambria Math" panose="02040503050406030204" pitchFamily="18" charset="0"/>
                      </a:rPr>
                      <m:t>   </m:t>
                    </m:r>
                  </m:oMath>
                </a14:m>
                <a:endParaRPr lang="en-US" dirty="0" smtClean="0"/>
              </a:p>
              <a:p>
                <a:pPr lvl="1" hangingPunct="0">
                  <a:buFont typeface="Wingdings" panose="05000000000000000000" pitchFamily="2" charset="2"/>
                  <a:buChar char="Ø"/>
                </a:pPr>
                <a14:m>
                  <m:oMath xmlns:m="http://schemas.openxmlformats.org/officeDocument/2006/math">
                    <m:r>
                      <a:rPr lang="en-US" i="1">
                        <a:latin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𝑗</m:t>
                        </m:r>
                      </m:e>
                    </m:d>
                    <m:r>
                      <a:rPr lang="en-US" b="0" i="0" smtClean="0">
                        <a:latin typeface="Cambria Math" panose="02040503050406030204" pitchFamily="18" charset="0"/>
                      </a:rPr>
                      <m:t>: </m:t>
                    </m:r>
                  </m:oMath>
                </a14:m>
                <a:r>
                  <a:rPr lang="en-US" dirty="0"/>
                  <a:t>the set of all </a:t>
                </a:r>
                <a:r>
                  <a:rPr lang="en-US" dirty="0" smtClean="0"/>
                  <a:t>trainable parameters after j updates </a:t>
                </a:r>
              </a:p>
              <a:p>
                <a:pPr lvl="1" hangingPunct="0">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m:t>
                        </m:r>
                      </m:e>
                      <m:sub>
                        <m:r>
                          <m:rPr>
                            <m:sty m:val="p"/>
                          </m:rPr>
                          <a:rPr lang="en-US">
                            <a:latin typeface="Cambria Math" panose="02040503050406030204" pitchFamily="18" charset="0"/>
                          </a:rPr>
                          <m:t>θ</m:t>
                        </m:r>
                      </m:sub>
                    </m:sSub>
                    <m:d>
                      <m:dPr>
                        <m:ctrlPr>
                          <a:rPr lang="en-US" i="1">
                            <a:latin typeface="Cambria Math" panose="02040503050406030204" pitchFamily="18" charset="0"/>
                          </a:rPr>
                        </m:ctrlPr>
                      </m:dPr>
                      <m:e>
                        <m:r>
                          <a:rPr lang="en-US" i="1">
                            <a:latin typeface="Cambria Math" panose="02040503050406030204" pitchFamily="18" charset="0"/>
                          </a:rPr>
                          <m:t>𝑗</m:t>
                        </m:r>
                      </m:e>
                    </m:d>
                  </m:oMath>
                </a14:m>
                <a:r>
                  <a:rPr lang="en-US" dirty="0" smtClean="0"/>
                  <a:t>: the </a:t>
                </a:r>
                <a:r>
                  <a:rPr lang="en-US" dirty="0"/>
                  <a:t>gradient of a cost function with respect to this parameter set, as computed on a randomly sampled part of the training set. </a:t>
                </a:r>
                <a:endParaRPr lang="en-US" dirty="0" smtClean="0"/>
              </a:p>
              <a:p>
                <a:pPr lvl="1" hangingPunct="0">
                  <a:buFont typeface="Wingdings" panose="05000000000000000000" pitchFamily="2" charset="2"/>
                  <a:buChar char="Ø"/>
                </a:pPr>
                <a:r>
                  <a:rPr lang="en-US" dirty="0" smtClean="0"/>
                  <a:t>T: the </a:t>
                </a:r>
                <a:r>
                  <a:rPr lang="en-US" dirty="0"/>
                  <a:t>number of </a:t>
                </a:r>
                <a:r>
                  <a:rPr lang="en-US" dirty="0" smtClean="0"/>
                  <a:t>batches</a:t>
                </a:r>
              </a:p>
              <a:p>
                <a:pPr lvl="1" hangingPunct="0">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0</m:t>
                        </m:r>
                      </m:sub>
                    </m:sSub>
                  </m:oMath>
                </a14:m>
                <a:r>
                  <a:rPr lang="en-US" dirty="0" smtClean="0"/>
                  <a:t>: the </a:t>
                </a:r>
                <a:r>
                  <a:rPr lang="en-US" dirty="0"/>
                  <a:t>learning rate is set at an initial </a:t>
                </a:r>
                <a:r>
                  <a:rPr lang="en-US" dirty="0" smtClean="0"/>
                  <a:t>value </a:t>
                </a:r>
                <a:r>
                  <a:rPr lang="en-US" dirty="0"/>
                  <a:t>which decreases linearly with each subsequent parameter update.</a:t>
                </a:r>
              </a:p>
              <a:p>
                <a:pPr hangingPunct="0">
                  <a:buFont typeface="Arial" panose="020B0604020202020204" pitchFamily="34" charset="0"/>
                  <a:buChar char="•"/>
                </a:pPr>
                <a:r>
                  <a:rPr lang="en-US" dirty="0" smtClean="0"/>
                  <a:t>Incremental layer-wise method:  training the full network with BPTT and linearly reducing the learning rate to zero before a new layer is added. After adding a new layer the previous output weights will be discarded, and new output weights are initialized connecting from the new top layer. </a:t>
                </a:r>
              </a:p>
              <a:p>
                <a:pPr hangingPunct="0">
                  <a:buFont typeface="Arial" panose="020B0604020202020204" pitchFamily="34" charset="0"/>
                  <a:buChar char="•"/>
                </a:pPr>
                <a:r>
                  <a:rPr lang="en-US" dirty="0" smtClean="0"/>
                  <a:t>For </a:t>
                </a:r>
                <a:r>
                  <a:rPr lang="en-US" dirty="0"/>
                  <a:t>DRNN-AO, we can test the influence of each layer by setting it to zero. This can assure us that model is efficiently trained. </a:t>
                </a:r>
              </a:p>
              <a:p>
                <a:pPr>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485" t="-2121" r="-1212"/>
                </a:stretch>
              </a:blipFill>
            </p:spPr>
            <p:txBody>
              <a:bodyPr/>
              <a:lstStyle/>
              <a:p>
                <a:r>
                  <a:rPr lang="en-US">
                    <a:noFill/>
                  </a:rPr>
                  <a:t> </a:t>
                </a:r>
              </a:p>
            </p:txBody>
          </p:sp>
        </mc:Fallback>
      </mc:AlternateContent>
    </p:spTree>
    <p:extLst>
      <p:ext uri="{BB962C8B-B14F-4D97-AF65-F5344CB8AC3E}">
        <p14:creationId xmlns:p14="http://schemas.microsoft.com/office/powerpoint/2010/main" val="195582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a:t>
            </a:r>
            <a:r>
              <a:rPr lang="en-US" dirty="0"/>
              <a:t>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a:buFont typeface="Arial" panose="020B0604020202020204" pitchFamily="34" charset="0"/>
                  <a:buChar char="•"/>
                </a:pPr>
                <a:r>
                  <a:rPr lang="en-US" dirty="0" smtClean="0"/>
                  <a:t>Experiment: Given </a:t>
                </a:r>
                <a:r>
                  <a:rPr lang="en-US" dirty="0"/>
                  <a:t>a sequence of text, predict the probability distribution of the </a:t>
                </a:r>
                <a:r>
                  <a:rPr lang="en-US" dirty="0" smtClean="0"/>
                  <a:t>next character</a:t>
                </a:r>
                <a:r>
                  <a:rPr lang="en-US" dirty="0"/>
                  <a:t>. The used performance metric is the average number of bits-per-character (BPC), </a:t>
                </a:r>
                <a:r>
                  <a:rPr lang="en-US" dirty="0" smtClean="0"/>
                  <a:t>given by </a:t>
                </a:r>
                <a:r>
                  <a:rPr lang="en-US" dirty="0"/>
                  <a:t>BPC </a:t>
                </a:r>
                <a:r>
                  <a:rPr lang="en-US" dirty="0" smtClean="0"/>
                  <a:t>=</a:t>
                </a:r>
                <a14:m>
                  <m:oMath xmlns:m="http://schemas.openxmlformats.org/officeDocument/2006/math">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e>
                    </m:func>
                  </m:oMath>
                </a14:m>
                <a:r>
                  <a:rPr lang="en-US" dirty="0" smtClean="0"/>
                  <a:t>, </a:t>
                </a:r>
                <a:r>
                  <a:rPr lang="en-US" dirty="0"/>
                  <a:t>where </a:t>
                </a:r>
                <a14:m>
                  <m:oMath xmlns:m="http://schemas.openxmlformats.org/officeDocument/2006/math">
                    <m:sSub>
                      <m:sSubPr>
                        <m:ctrlPr>
                          <a:rPr lang="en-US" sz="3300" i="1">
                            <a:solidFill>
                              <a:srgbClr val="000000">
                                <a:lumMod val="75000"/>
                                <a:lumOff val="25000"/>
                              </a:srgbClr>
                            </a:solidFill>
                            <a:latin typeface="Cambria Math" panose="02040503050406030204" pitchFamily="18" charset="0"/>
                          </a:rPr>
                        </m:ctrlPr>
                      </m:sSubPr>
                      <m:e>
                        <m:r>
                          <a:rPr lang="en-US" sz="3300" i="1">
                            <a:solidFill>
                              <a:srgbClr val="000000">
                                <a:lumMod val="75000"/>
                                <a:lumOff val="25000"/>
                              </a:srgbClr>
                            </a:solidFill>
                            <a:latin typeface="Cambria Math" panose="02040503050406030204" pitchFamily="18" charset="0"/>
                          </a:rPr>
                          <m:t>𝑝</m:t>
                        </m:r>
                      </m:e>
                      <m:sub>
                        <m:r>
                          <a:rPr lang="en-US" sz="3300" i="1">
                            <a:solidFill>
                              <a:srgbClr val="000000">
                                <a:lumMod val="75000"/>
                                <a:lumOff val="25000"/>
                              </a:srgbClr>
                            </a:solidFill>
                            <a:latin typeface="Cambria Math" panose="02040503050406030204" pitchFamily="18" charset="0"/>
                          </a:rPr>
                          <m:t>𝑐</m:t>
                        </m:r>
                      </m:sub>
                    </m:sSub>
                  </m:oMath>
                </a14:m>
                <a:r>
                  <a:rPr lang="en-US" dirty="0" smtClean="0"/>
                  <a:t> is </a:t>
                </a:r>
                <a:r>
                  <a:rPr lang="en-US" dirty="0"/>
                  <a:t>the probability as predicted by the network of the correct </a:t>
                </a:r>
                <a:r>
                  <a:rPr lang="en-US" dirty="0" smtClean="0"/>
                  <a:t>next character. </a:t>
                </a:r>
              </a:p>
              <a:p>
                <a:pPr>
                  <a:buFont typeface="Arial" panose="020B0604020202020204" pitchFamily="34" charset="0"/>
                  <a:buChar char="•"/>
                </a:pPr>
                <a:r>
                  <a:rPr lang="en-US" dirty="0" smtClean="0"/>
                  <a:t>Two DRNNs including both of DRNN-1O and DRNN-AO is trained for Wikipedia character prediction task. The results of these experiments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DRNNs can improve the performance of the network for the task of language </a:t>
                </a:r>
                <a:r>
                  <a:rPr lang="en-US" dirty="0"/>
                  <a:t>modeling significantly and in fact it can </a:t>
                </a:r>
                <a:r>
                  <a:rPr lang="en-US" dirty="0" smtClean="0"/>
                  <a:t>give </a:t>
                </a:r>
                <a:r>
                  <a:rPr lang="en-US" dirty="0"/>
                  <a:t>us a state of the art performance using SGD. </a:t>
                </a:r>
                <a:endParaRPr lang="en-US" dirty="0" smtClean="0"/>
              </a:p>
              <a:p>
                <a:pPr>
                  <a:buFont typeface="Arial" panose="020B0604020202020204" pitchFamily="34" charset="0"/>
                  <a:buChar char="•"/>
                </a:pPr>
                <a:r>
                  <a:rPr lang="en-US" dirty="0" smtClean="0"/>
                  <a:t>DRNNs </a:t>
                </a:r>
                <a:r>
                  <a:rPr lang="en-US" dirty="0"/>
                  <a:t>can have extensive memory of several hundred characters long.</a:t>
                </a:r>
              </a:p>
              <a:p>
                <a:pPr>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485" t="-2121"/>
                </a:stretch>
              </a:blipFill>
            </p:spPr>
            <p:txBody>
              <a:bodyPr/>
              <a:lstStyle/>
              <a:p>
                <a:r>
                  <a:rPr lang="en-US">
                    <a:noFill/>
                  </a:rPr>
                  <a:t> </a:t>
                </a:r>
              </a:p>
            </p:txBody>
          </p:sp>
        </mc:Fallback>
      </mc:AlternateContent>
      <p:pic>
        <p:nvPicPr>
          <p:cNvPr id="4" name="Picture 3"/>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2789761" y="3307730"/>
            <a:ext cx="3031176" cy="7593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6889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DEEP BIDIRECTIONAL LONG SHORT-TERM MEMORY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a:buFont typeface="Arial" panose="020B0604020202020204" pitchFamily="34" charset="0"/>
                  <a:buChar char="•"/>
                </a:pPr>
                <a:r>
                  <a:rPr lang="en-US" dirty="0"/>
                  <a:t>By stacking multiple LSTM layers on top of each other, </a:t>
                </a:r>
                <a:r>
                  <a:rPr lang="en-US" dirty="0" smtClean="0"/>
                  <a:t>DBLSTMs </a:t>
                </a:r>
                <a:r>
                  <a:rPr lang="en-US" dirty="0"/>
                  <a:t>could also benefit from depth in space. </a:t>
                </a:r>
              </a:p>
              <a:p>
                <a:pPr>
                  <a:buFont typeface="Arial" panose="020B0604020202020204" pitchFamily="34" charset="0"/>
                  <a:buChar char="•"/>
                </a:pPr>
                <a:r>
                  <a:rPr lang="en-US" dirty="0" smtClean="0"/>
                  <a:t>Bidirectional LSTM: process </a:t>
                </a:r>
                <a:r>
                  <a:rPr lang="en-US" dirty="0"/>
                  <a:t>information in both directions with two separate hidden layers, which are then fed forwards to the same output </a:t>
                </a:r>
                <a:r>
                  <a:rPr lang="en-US" dirty="0" smtClean="0"/>
                  <a:t>layer, </a:t>
                </a:r>
                <a:r>
                  <a:rPr lang="en-US" dirty="0"/>
                  <a:t>providing it with access to the past and future context of every point in the sequence. </a:t>
                </a:r>
                <a:endParaRPr lang="en-US" dirty="0" smtClean="0"/>
              </a:p>
              <a:p>
                <a:pPr>
                  <a:buFont typeface="Arial" panose="020B0604020202020204" pitchFamily="34" charset="0"/>
                  <a:buChar char="•"/>
                </a:pPr>
                <a:r>
                  <a:rPr lang="en-US" dirty="0" smtClean="0"/>
                  <a:t>BLSTM </a:t>
                </a:r>
                <a:r>
                  <a:rPr lang="en-US" dirty="0"/>
                  <a:t>outperform unidirectional LSTMs and standard RNNs and it is also much faster and more </a:t>
                </a:r>
                <a:r>
                  <a:rPr lang="en-US" dirty="0" smtClean="0"/>
                  <a:t>accurate. </a:t>
                </a:r>
              </a:p>
              <a:p>
                <a:pPr hangingPunct="0">
                  <a:buFont typeface="Arial" panose="020B0604020202020204" pitchFamily="34" charset="0"/>
                  <a:buChar char="•"/>
                </a:pPr>
                <a:r>
                  <a:rPr lang="en-US" dirty="0" smtClean="0"/>
                  <a:t>DBLSTMs equations: repeating equations of LSTM for every layer, </a:t>
                </a:r>
                <a:r>
                  <a:rPr lang="en-US" dirty="0"/>
                  <a:t>and replacing each hidden state,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𝑡</m:t>
                        </m:r>
                      </m:sub>
                      <m:sup>
                        <m:r>
                          <a:rPr lang="en-US" i="1">
                            <a:latin typeface="Cambria Math" panose="02040503050406030204" pitchFamily="18" charset="0"/>
                          </a:rPr>
                          <m:t>𝑙</m:t>
                        </m:r>
                      </m:sup>
                    </m:sSubSup>
                  </m:oMath>
                </a14:m>
                <a:r>
                  <a:rPr lang="en-US" dirty="0"/>
                  <a:t>, in every layer with the forward and backward states, </a:t>
                </a:r>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𝑡</m:t>
                        </m:r>
                      </m:sub>
                      <m:sup>
                        <m:r>
                          <a:rPr lang="en-US" i="1">
                            <a:latin typeface="Cambria Math" panose="02040503050406030204" pitchFamily="18" charset="0"/>
                          </a:rPr>
                          <m:t>𝑙</m:t>
                        </m:r>
                      </m:sup>
                    </m:sSubSup>
                    <m:r>
                      <a:rPr lang="en-US" i="1">
                        <a:latin typeface="Cambria Math" panose="02040503050406030204" pitchFamily="18" charset="0"/>
                      </a:rPr>
                      <m:t> </m:t>
                    </m:r>
                  </m:oMath>
                </a14:m>
                <a:r>
                  <a:rPr lang="en-US" dirty="0"/>
                  <a:t>and </a:t>
                </a:r>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𝑡</m:t>
                        </m:r>
                      </m:sub>
                      <m:sup>
                        <m:r>
                          <a:rPr lang="en-US" i="1">
                            <a:latin typeface="Cambria Math" panose="02040503050406030204" pitchFamily="18" charset="0"/>
                          </a:rPr>
                          <m:t>𝑙</m:t>
                        </m:r>
                      </m:sup>
                    </m:sSubSup>
                    <m:r>
                      <a:rPr lang="en-US" i="1">
                        <a:latin typeface="Cambria Math" panose="02040503050406030204" pitchFamily="18" charset="0"/>
                      </a:rPr>
                      <m:t> , </m:t>
                    </m:r>
                  </m:oMath>
                </a14:m>
                <a:r>
                  <a:rPr lang="en-US" dirty="0"/>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89" t="-2576" r="-808"/>
                </a:stretch>
              </a:blipFill>
            </p:spPr>
            <p:txBody>
              <a:bodyPr/>
              <a:lstStyle/>
              <a:p>
                <a:r>
                  <a:rPr lang="en-US">
                    <a:noFill/>
                  </a:rPr>
                  <a:t> </a:t>
                </a:r>
              </a:p>
            </p:txBody>
          </p:sp>
        </mc:Fallback>
      </mc:AlternateContent>
    </p:spTree>
    <p:extLst>
      <p:ext uri="{BB962C8B-B14F-4D97-AF65-F5344CB8AC3E}">
        <p14:creationId xmlns:p14="http://schemas.microsoft.com/office/powerpoint/2010/main" val="70738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DBLSTM training and regularization</a:t>
            </a:r>
            <a:endParaRPr lang="en-US" dirty="0"/>
          </a:p>
        </p:txBody>
      </p:sp>
      <p:sp>
        <p:nvSpPr>
          <p:cNvPr id="3" name="Content Placeholder 2"/>
          <p:cNvSpPr>
            <a:spLocks noGrp="1"/>
          </p:cNvSpPr>
          <p:nvPr>
            <p:ph idx="1"/>
          </p:nvPr>
        </p:nvSpPr>
        <p:spPr>
          <a:xfrm>
            <a:off x="822960" y="1845734"/>
            <a:ext cx="6759368" cy="3733133"/>
          </a:xfrm>
        </p:spPr>
        <p:txBody>
          <a:bodyPr>
            <a:normAutofit fontScale="77500" lnSpcReduction="20000"/>
          </a:bodyPr>
          <a:lstStyle/>
          <a:p>
            <a:pPr>
              <a:buFont typeface="Arial" panose="020B0604020202020204" pitchFamily="34" charset="0"/>
              <a:buChar char="•"/>
            </a:pPr>
            <a:r>
              <a:rPr lang="en-US" dirty="0" smtClean="0"/>
              <a:t>End-to-end </a:t>
            </a:r>
            <a:r>
              <a:rPr lang="en-US" dirty="0"/>
              <a:t>training </a:t>
            </a:r>
            <a:r>
              <a:rPr lang="en-US" dirty="0" smtClean="0"/>
              <a:t>methods :</a:t>
            </a:r>
          </a:p>
          <a:p>
            <a:pPr lvl="1">
              <a:buFont typeface="Wingdings" panose="05000000000000000000" pitchFamily="2" charset="2"/>
              <a:buChar char="Ø"/>
            </a:pPr>
            <a:r>
              <a:rPr lang="en-US" dirty="0" smtClean="0"/>
              <a:t>Connectionist </a:t>
            </a:r>
            <a:r>
              <a:rPr lang="en-US" dirty="0"/>
              <a:t>Temporal Classification (CTC</a:t>
            </a:r>
            <a:r>
              <a:rPr lang="en-US" dirty="0" smtClean="0"/>
              <a:t>). </a:t>
            </a:r>
          </a:p>
          <a:p>
            <a:pPr lvl="1">
              <a:buFont typeface="Wingdings" panose="05000000000000000000" pitchFamily="2" charset="2"/>
              <a:buChar char="Ø"/>
            </a:pPr>
            <a:r>
              <a:rPr lang="en-US" dirty="0" smtClean="0"/>
              <a:t>RNN </a:t>
            </a:r>
            <a:r>
              <a:rPr lang="en-US" dirty="0"/>
              <a:t>Transducer</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Regularization:</a:t>
            </a:r>
          </a:p>
          <a:p>
            <a:pPr lvl="1">
              <a:buFont typeface="Wingdings" panose="05000000000000000000" pitchFamily="2" charset="2"/>
              <a:buChar char="Ø"/>
            </a:pPr>
            <a:r>
              <a:rPr lang="en-US" dirty="0" smtClean="0"/>
              <a:t>early </a:t>
            </a:r>
            <a:r>
              <a:rPr lang="en-US" dirty="0"/>
              <a:t>stopping </a:t>
            </a:r>
            <a:r>
              <a:rPr lang="en-US" dirty="0" smtClean="0"/>
              <a:t>: </a:t>
            </a:r>
            <a:r>
              <a:rPr lang="en-US" dirty="0"/>
              <a:t>monitoring the model’s performance on a validation set. </a:t>
            </a:r>
            <a:endParaRPr lang="en-US" dirty="0" smtClean="0"/>
          </a:p>
          <a:p>
            <a:pPr lvl="1">
              <a:buFont typeface="Wingdings" panose="05000000000000000000" pitchFamily="2" charset="2"/>
              <a:buChar char="Ø"/>
            </a:pPr>
            <a:r>
              <a:rPr lang="en-US" dirty="0" smtClean="0"/>
              <a:t>weight </a:t>
            </a:r>
            <a:r>
              <a:rPr lang="en-US" dirty="0"/>
              <a:t>noise </a:t>
            </a:r>
            <a:r>
              <a:rPr lang="en-US" dirty="0" smtClean="0"/>
              <a:t>: adding </a:t>
            </a:r>
            <a:r>
              <a:rPr lang="en-US" dirty="0"/>
              <a:t>Gaussian noise to the network weights during training. Weight noise was added once per training sequence, rather than at every time step</a:t>
            </a:r>
            <a:r>
              <a:rPr lang="en-US" dirty="0" smtClean="0"/>
              <a: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973176" y="1845734"/>
            <a:ext cx="2057807" cy="2120417"/>
          </a:xfrm>
          <a:prstGeom prst="rect">
            <a:avLst/>
          </a:prstGeom>
          <a:noFill/>
          <a:ln>
            <a:noFill/>
          </a:ln>
        </p:spPr>
      </p:pic>
    </p:spTree>
    <p:extLst>
      <p:ext uri="{BB962C8B-B14F-4D97-AF65-F5344CB8AC3E}">
        <p14:creationId xmlns:p14="http://schemas.microsoft.com/office/powerpoint/2010/main" val="1833753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Recurrent Neural Networks</a:t>
            </a:r>
          </a:p>
          <a:p>
            <a:pPr>
              <a:buFont typeface="Arial" panose="020B0604020202020204" pitchFamily="34" charset="0"/>
              <a:buChar char="•"/>
            </a:pPr>
            <a:r>
              <a:rPr lang="en-US" sz="2400" dirty="0" smtClean="0"/>
              <a:t>Long Short-Term Memory Networks</a:t>
            </a:r>
          </a:p>
          <a:p>
            <a:pPr>
              <a:buFont typeface="Arial" panose="020B0604020202020204" pitchFamily="34" charset="0"/>
              <a:buChar char="•"/>
            </a:pPr>
            <a:r>
              <a:rPr lang="en-US" sz="2400" dirty="0" smtClean="0"/>
              <a:t>Deep Recurrent Neural Networks</a:t>
            </a:r>
          </a:p>
          <a:p>
            <a:pPr>
              <a:buFont typeface="Arial" panose="020B0604020202020204" pitchFamily="34" charset="0"/>
              <a:buChar char="•"/>
            </a:pPr>
            <a:r>
              <a:rPr lang="en-US" sz="2400" dirty="0" smtClean="0"/>
              <a:t>Deep Bidirectional Long Short-Term Memory Networks</a:t>
            </a:r>
          </a:p>
          <a:p>
            <a:pPr>
              <a:buFont typeface="Arial" panose="020B0604020202020204" pitchFamily="34" charset="0"/>
              <a:buChar char="•"/>
            </a:pPr>
            <a:r>
              <a:rPr lang="en-US" sz="2400" dirty="0" smtClean="0"/>
              <a:t>EEG Classification Using Deep Learning</a:t>
            </a:r>
            <a:endParaRPr lang="en-US" sz="2400" dirty="0"/>
          </a:p>
        </p:txBody>
      </p:sp>
    </p:spTree>
    <p:extLst>
      <p:ext uri="{BB962C8B-B14F-4D97-AF65-F5344CB8AC3E}">
        <p14:creationId xmlns:p14="http://schemas.microsoft.com/office/powerpoint/2010/main" val="51371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273996"/>
                <a:ext cx="7704591" cy="4595098"/>
              </a:xfrm>
            </p:spPr>
            <p:txBody>
              <a:bodyPr>
                <a:normAutofit fontScale="62500" lnSpcReduction="20000"/>
              </a:bodyPr>
              <a:lstStyle/>
              <a:p>
                <a:pPr hangingPunct="0">
                  <a:buFont typeface="Arial" panose="020B0604020202020204" pitchFamily="34" charset="0"/>
                  <a:buChar char="•"/>
                </a:pPr>
                <a:r>
                  <a:rPr lang="en-US" dirty="0"/>
                  <a:t>CTC is an RNN output layer specifically designed for sequence labeling tasks without requiring the data to be </a:t>
                </a:r>
                <a:r>
                  <a:rPr lang="en-US" dirty="0" err="1"/>
                  <a:t>presegmented</a:t>
                </a:r>
                <a:r>
                  <a:rPr lang="en-US" dirty="0"/>
                  <a:t>, and it directly outputs a probability distribution over label </a:t>
                </a:r>
                <a:r>
                  <a:rPr lang="en-US" dirty="0" smtClean="0"/>
                  <a:t>sequences. </a:t>
                </a:r>
              </a:p>
              <a:p>
                <a:pPr hangingPunct="0">
                  <a:buFont typeface="Arial" panose="020B0604020202020204" pitchFamily="34" charset="0"/>
                  <a:buChar char="•"/>
                </a:pPr>
                <a:r>
                  <a:rPr lang="en-US" dirty="0" smtClean="0"/>
                  <a:t>A </a:t>
                </a:r>
                <a:r>
                  <a:rPr lang="en-US" dirty="0"/>
                  <a:t>CTC output layer contains as many units as there are labels in the task, plus an additional ‘blank’ or ‘no label’ unit. </a:t>
                </a:r>
                <a:endParaRPr lang="en-US" dirty="0" smtClean="0"/>
              </a:p>
              <a:p>
                <a:pPr hangingPunct="0">
                  <a:buFont typeface="Arial" panose="020B0604020202020204" pitchFamily="34" charset="0"/>
                  <a:buChar char="•"/>
                </a:pPr>
                <a:r>
                  <a:rPr lang="en-US" dirty="0" smtClean="0"/>
                  <a:t>Given </a:t>
                </a:r>
                <a:r>
                  <a:rPr lang="en-US" dirty="0"/>
                  <a:t>a length </a:t>
                </a:r>
                <a14:m>
                  <m:oMath xmlns:m="http://schemas.openxmlformats.org/officeDocument/2006/math">
                    <m:r>
                      <a:rPr lang="en-US" i="1">
                        <a:latin typeface="Cambria Math" panose="02040503050406030204" pitchFamily="18" charset="0"/>
                      </a:rPr>
                      <m:t>𝑇</m:t>
                    </m:r>
                  </m:oMath>
                </a14:m>
                <a:r>
                  <a:rPr lang="en-US" dirty="0"/>
                  <a:t> input sequence </a:t>
                </a:r>
                <a14:m>
                  <m:oMath xmlns:m="http://schemas.openxmlformats.org/officeDocument/2006/math">
                    <m:r>
                      <a:rPr lang="en-US" i="1">
                        <a:latin typeface="Cambria Math" panose="02040503050406030204" pitchFamily="18" charset="0"/>
                      </a:rPr>
                      <m:t>𝑥</m:t>
                    </m:r>
                  </m:oMath>
                </a14:m>
                <a:r>
                  <a:rPr lang="en-US" dirty="0"/>
                  <a:t>, the output vectors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oMath>
                </a14:m>
                <a:r>
                  <a:rPr lang="en-US" dirty="0"/>
                  <a:t> are </a:t>
                </a:r>
                <a:r>
                  <a:rPr lang="en-US" dirty="0" err="1"/>
                  <a:t>normalised</a:t>
                </a:r>
                <a:r>
                  <a:rPr lang="en-US" dirty="0"/>
                  <a:t> with the </a:t>
                </a:r>
                <a:r>
                  <a:rPr lang="en-US" dirty="0" err="1"/>
                  <a:t>softmax</a:t>
                </a:r>
                <a:r>
                  <a:rPr lang="en-US" dirty="0"/>
                  <a:t> function, then interpreted as the probability of emitting the label (or blank) with index </a:t>
                </a:r>
                <a14:m>
                  <m:oMath xmlns:m="http://schemas.openxmlformats.org/officeDocument/2006/math">
                    <m:r>
                      <a:rPr lang="en-US" i="1">
                        <a:latin typeface="Cambria Math" panose="02040503050406030204" pitchFamily="18" charset="0"/>
                      </a:rPr>
                      <m:t>𝑘</m:t>
                    </m:r>
                  </m:oMath>
                </a14:m>
                <a:r>
                  <a:rPr lang="en-US" dirty="0"/>
                  <a:t> at time </a:t>
                </a:r>
                <a14:m>
                  <m:oMath xmlns:m="http://schemas.openxmlformats.org/officeDocument/2006/math">
                    <m:r>
                      <a:rPr lang="en-US" i="1">
                        <a:latin typeface="Cambria Math" panose="02040503050406030204" pitchFamily="18" charset="0"/>
                      </a:rPr>
                      <m:t>𝑡</m:t>
                    </m:r>
                  </m:oMath>
                </a14:m>
                <a:r>
                  <a:rPr lang="en-US" dirty="0"/>
                  <a:t>:</a:t>
                </a:r>
              </a:p>
              <a:p>
                <a:pPr marL="857250" lvl="2" indent="0" hangingPunc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𝑡</m:t>
                          </m:r>
                        </m:e>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𝑘</m:t>
                                  </m:r>
                                </m:sup>
                              </m:sSubSup>
                            </m:sup>
                          </m:sSup>
                        </m:num>
                        <m:den>
                          <m:nary>
                            <m:naryPr>
                              <m:chr m:val="∑"/>
                              <m:limLoc m:val="subSup"/>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m:t>
                                  </m:r>
                                </m:sup>
                              </m:sSup>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𝑡</m:t>
                                      </m:r>
                                    </m:sub>
                                    <m:sup>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m:t>
                                          </m:r>
                                        </m:sup>
                                      </m:sSup>
                                    </m:sup>
                                  </m:sSubSup>
                                </m:sup>
                              </m:sSup>
                            </m:e>
                          </m:nary>
                        </m:den>
                      </m:f>
                      <m:r>
                        <a:rPr lang="en-US" i="1">
                          <a:latin typeface="Cambria Math" panose="02040503050406030204" pitchFamily="18" charset="0"/>
                        </a:rPr>
                        <m:t>   </m:t>
                      </m:r>
                    </m:oMath>
                  </m:oMathPara>
                </a14:m>
                <a:endParaRPr lang="en-US" dirty="0" smtClean="0"/>
              </a:p>
              <a:p>
                <a:pPr marL="400050" lvl="1" indent="0" hangingPunct="0">
                  <a:buNone/>
                </a:pPr>
                <a:r>
                  <a:rPr lang="en-US" dirty="0" smtClean="0"/>
                  <a:t>Where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𝑘</m:t>
                        </m:r>
                      </m:sup>
                    </m:sSubSup>
                  </m:oMath>
                </a14:m>
                <a:r>
                  <a:rPr lang="en-US" dirty="0"/>
                  <a:t> is element k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oMath>
                </a14:m>
                <a:r>
                  <a:rPr lang="en-US" dirty="0"/>
                  <a:t>. </a:t>
                </a:r>
              </a:p>
              <a:p>
                <a:pPr hangingPunct="0">
                  <a:buFont typeface="Arial" panose="020B0604020202020204" pitchFamily="34" charset="0"/>
                  <a:buChar char="•"/>
                </a:pPr>
                <a:r>
                  <a:rPr lang="en-US" dirty="0" smtClean="0"/>
                  <a:t>A CTC alignment </a:t>
                </a:r>
                <a14:m>
                  <m:oMath xmlns:m="http://schemas.openxmlformats.org/officeDocument/2006/math">
                    <m:r>
                      <a:rPr lang="en-US" i="1">
                        <a:latin typeface="Cambria Math" panose="02040503050406030204" pitchFamily="18" charset="0"/>
                      </a:rPr>
                      <m:t>𝑎</m:t>
                    </m:r>
                  </m:oMath>
                </a14:m>
                <a:r>
                  <a:rPr lang="en-US" dirty="0"/>
                  <a:t> is a length T sequence of blank and label indices. The probability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is the product of the emission probabilities at every time-step:</a:t>
                </a:r>
              </a:p>
              <a:p>
                <a:pPr marL="800100" lvl="2" indent="0" hangingPunc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𝑥</m:t>
                          </m:r>
                        </m:e>
                      </m:d>
                      <m:r>
                        <a:rPr lang="en-US" i="1">
                          <a:latin typeface="Cambria Math" panose="02040503050406030204" pitchFamily="18" charset="0"/>
                        </a:rPr>
                        <m:t>=</m:t>
                      </m:r>
                      <m:nary>
                        <m:naryPr>
                          <m:chr m:val="∏"/>
                          <m:limLoc m:val="undOvr"/>
                          <m:ctrlPr>
                            <a:rPr lang="en-US" i="1" smtClean="0">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e>
                              <m:r>
                                <a:rPr lang="en-US" i="1">
                                  <a:latin typeface="Cambria Math" panose="02040503050406030204" pitchFamily="18" charset="0"/>
                                </a:rPr>
                                <m:t>𝑥</m:t>
                              </m:r>
                            </m:e>
                          </m:d>
                          <m:r>
                            <a:rPr lang="en-US" i="1">
                              <a:latin typeface="Cambria Math" panose="02040503050406030204" pitchFamily="18" charset="0"/>
                            </a:rPr>
                            <m:t>   </m:t>
                          </m:r>
                        </m:e>
                      </m:nary>
                    </m:oMath>
                  </m:oMathPara>
                </a14:m>
                <a:endParaRPr lang="en-US" dirty="0"/>
              </a:p>
              <a:p>
                <a:pPr hangingPunct="0">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273996"/>
                <a:ext cx="7704591" cy="4595098"/>
              </a:xfrm>
              <a:blipFill rotWithShape="0">
                <a:blip r:embed="rId2"/>
                <a:stretch>
                  <a:fillRect l="-712" t="-1989" r="-237"/>
                </a:stretch>
              </a:blipFill>
            </p:spPr>
            <p:txBody>
              <a:bodyPr/>
              <a:lstStyle/>
              <a:p>
                <a:r>
                  <a:rPr lang="en-US">
                    <a:noFill/>
                  </a:rPr>
                  <a:t> </a:t>
                </a:r>
              </a:p>
            </p:txBody>
          </p:sp>
        </mc:Fallback>
      </mc:AlternateContent>
    </p:spTree>
    <p:extLst>
      <p:ext uri="{BB962C8B-B14F-4D97-AF65-F5344CB8AC3E}">
        <p14:creationId xmlns:p14="http://schemas.microsoft.com/office/powerpoint/2010/main" val="923796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9191" y="883578"/>
                <a:ext cx="7647569" cy="4851701"/>
              </a:xfrm>
            </p:spPr>
            <p:txBody>
              <a:bodyPr>
                <a:normAutofit fontScale="85000" lnSpcReduction="10000"/>
              </a:bodyPr>
              <a:lstStyle/>
              <a:p>
                <a:pPr hangingPunct="0">
                  <a:buFont typeface="Arial" panose="020B0604020202020204" pitchFamily="34" charset="0"/>
                  <a:buChar char="•"/>
                </a:pPr>
                <a:r>
                  <a:rPr lang="en-US" sz="1800" dirty="0"/>
                  <a:t>For a given transcription sequence, there are as many possible alignments as there different ways of separating the labels with blanks. </a:t>
                </a:r>
              </a:p>
              <a:p>
                <a:pPr hangingPunct="0">
                  <a:buFont typeface="Arial" panose="020B0604020202020204" pitchFamily="34" charset="0"/>
                  <a:buChar char="•"/>
                </a:pPr>
                <a:r>
                  <a:rPr lang="en-US" sz="1800" dirty="0"/>
                  <a:t>For example (using ‘−’ to denote blanks) the alignments (a, −, b, c, −, −) and (−, −, a, −, b, c) both correspond to the transcription (a, b, c). When the same label appears on successive time-steps in an alignment, the repeats are removed: therefore (a, b, b, b, c, c) and (a, −, b, −, c, c) also correspond to (a, b, c). </a:t>
                </a:r>
              </a:p>
              <a:p>
                <a:pPr hangingPunct="0">
                  <a:buFont typeface="Arial" panose="020B0604020202020204" pitchFamily="34" charset="0"/>
                  <a:buChar char="•"/>
                </a:pPr>
                <a:r>
                  <a:rPr lang="en-US" sz="1800" dirty="0"/>
                  <a:t>Denoting by B an operator that removes first the repeated labels, then the blanks from alignments, and observing that the total probability of an output transcription y is equal to the sum of the probabilities of the alignments corresponding to it, we can write</a:t>
                </a:r>
              </a:p>
              <a:p>
                <a:pPr marL="800100" lvl="2" indent="0" hangingPunct="0">
                  <a:buNone/>
                </a:pPr>
                <a14:m>
                  <m:oMathPara xmlns:m="http://schemas.openxmlformats.org/officeDocument/2006/math">
                    <m:oMathParaPr>
                      <m:jc m:val="left"/>
                    </m:oMathParaPr>
                    <m:oMath xmlns:m="http://schemas.openxmlformats.org/officeDocument/2006/math">
                      <m:r>
                        <a:rPr lang="en-US" sz="1500" i="1">
                          <a:latin typeface="Cambria Math" panose="02040503050406030204" pitchFamily="18" charset="0"/>
                        </a:rPr>
                        <m:t>𝑝</m:t>
                      </m:r>
                      <m:d>
                        <m:dPr>
                          <m:ctrlPr>
                            <a:rPr lang="en-US" sz="1500" i="1">
                              <a:latin typeface="Cambria Math" panose="02040503050406030204" pitchFamily="18" charset="0"/>
                            </a:rPr>
                          </m:ctrlPr>
                        </m:dPr>
                        <m:e>
                          <m:r>
                            <a:rPr lang="en-US" sz="1500" i="1">
                              <a:latin typeface="Cambria Math" panose="02040503050406030204" pitchFamily="18" charset="0"/>
                            </a:rPr>
                            <m:t>𝑦</m:t>
                          </m:r>
                        </m:e>
                        <m:e>
                          <m:r>
                            <a:rPr lang="en-US" sz="1500" i="1">
                              <a:latin typeface="Cambria Math" panose="02040503050406030204" pitchFamily="18" charset="0"/>
                            </a:rPr>
                            <m:t>𝑥</m:t>
                          </m:r>
                        </m:e>
                      </m:d>
                      <m:r>
                        <a:rPr lang="en-US" sz="1500" i="1">
                          <a:latin typeface="Cambria Math" panose="02040503050406030204" pitchFamily="18" charset="0"/>
                        </a:rPr>
                        <m:t>=</m:t>
                      </m:r>
                      <m:nary>
                        <m:naryPr>
                          <m:chr m:val="∑"/>
                          <m:limLoc m:val="undOvr"/>
                          <m:supHide m:val="on"/>
                          <m:ctrlPr>
                            <a:rPr lang="en-US" sz="1500" i="1">
                              <a:latin typeface="Cambria Math" panose="02040503050406030204" pitchFamily="18" charset="0"/>
                            </a:rPr>
                          </m:ctrlPr>
                        </m:naryPr>
                        <m:sub>
                          <m:r>
                            <a:rPr lang="en-US" sz="1500" i="1">
                              <a:latin typeface="Cambria Math" panose="02040503050406030204" pitchFamily="18" charset="0"/>
                            </a:rPr>
                            <m:t>𝑎</m:t>
                          </m:r>
                          <m:r>
                            <a:rPr lang="en-US" sz="1500" i="1">
                              <a:latin typeface="Cambria Math" panose="02040503050406030204" pitchFamily="18" charset="0"/>
                            </a:rPr>
                            <m:t>∈</m:t>
                          </m:r>
                          <m:sSup>
                            <m:sSupPr>
                              <m:ctrlPr>
                                <a:rPr lang="en-US" sz="1500" i="1">
                                  <a:latin typeface="Cambria Math" panose="02040503050406030204" pitchFamily="18" charset="0"/>
                                </a:rPr>
                              </m:ctrlPr>
                            </m:sSupPr>
                            <m:e>
                              <m:r>
                                <a:rPr lang="en-US" sz="1500" i="1">
                                  <a:latin typeface="Cambria Math" panose="02040503050406030204" pitchFamily="18" charset="0"/>
                                </a:rPr>
                                <m:t>ℬ</m:t>
                              </m:r>
                            </m:e>
                            <m:sup>
                              <m:r>
                                <a:rPr lang="en-US" sz="1500" i="1">
                                  <a:latin typeface="Cambria Math" panose="02040503050406030204" pitchFamily="18" charset="0"/>
                                </a:rPr>
                                <m:t>−1</m:t>
                              </m:r>
                            </m:sup>
                          </m:sSup>
                          <m:r>
                            <a:rPr lang="en-US" sz="1500" i="1">
                              <a:latin typeface="Cambria Math" panose="02040503050406030204" pitchFamily="18" charset="0"/>
                            </a:rPr>
                            <m:t>(</m:t>
                          </m:r>
                          <m:r>
                            <a:rPr lang="en-US" sz="1500" i="1">
                              <a:latin typeface="Cambria Math" panose="02040503050406030204" pitchFamily="18" charset="0"/>
                            </a:rPr>
                            <m:t>𝑦</m:t>
                          </m:r>
                          <m:r>
                            <a:rPr lang="en-US" sz="1500" i="1">
                              <a:latin typeface="Cambria Math" panose="02040503050406030204" pitchFamily="18" charset="0"/>
                            </a:rPr>
                            <m:t>)</m:t>
                          </m:r>
                        </m:sub>
                        <m:sup/>
                        <m:e>
                          <m:r>
                            <a:rPr lang="en-US" sz="1500" i="1">
                              <a:latin typeface="Cambria Math" panose="02040503050406030204" pitchFamily="18" charset="0"/>
                            </a:rPr>
                            <m:t>𝑝</m:t>
                          </m:r>
                          <m:r>
                            <a:rPr lang="en-US" sz="1500" i="1">
                              <a:latin typeface="Cambria Math" panose="02040503050406030204" pitchFamily="18" charset="0"/>
                            </a:rPr>
                            <m:t>(</m:t>
                          </m:r>
                          <m:r>
                            <a:rPr lang="en-US" sz="1500" i="1">
                              <a:latin typeface="Cambria Math" panose="02040503050406030204" pitchFamily="18" charset="0"/>
                            </a:rPr>
                            <m:t>𝑎</m:t>
                          </m:r>
                          <m:r>
                            <a:rPr lang="en-US" sz="1500" i="1">
                              <a:latin typeface="Cambria Math" panose="02040503050406030204" pitchFamily="18" charset="0"/>
                            </a:rPr>
                            <m:t>|</m:t>
                          </m:r>
                          <m:r>
                            <a:rPr lang="en-US" sz="1500" i="1">
                              <a:latin typeface="Cambria Math" panose="02040503050406030204" pitchFamily="18" charset="0"/>
                            </a:rPr>
                            <m:t>𝑥</m:t>
                          </m:r>
                          <m:r>
                            <a:rPr lang="en-US" sz="1500" i="1">
                              <a:latin typeface="Cambria Math" panose="02040503050406030204" pitchFamily="18" charset="0"/>
                            </a:rPr>
                            <m:t>)</m:t>
                          </m:r>
                        </m:e>
                      </m:nary>
                      <m:r>
                        <a:rPr lang="en-US" sz="1500" i="1">
                          <a:latin typeface="Cambria Math" panose="02040503050406030204" pitchFamily="18" charset="0"/>
                        </a:rPr>
                        <m:t>  </m:t>
                      </m:r>
                    </m:oMath>
                  </m:oMathPara>
                </a14:m>
                <a:endParaRPr lang="en-US" sz="1000" dirty="0"/>
              </a:p>
              <a:p>
                <a:pPr hangingPunct="0">
                  <a:buFont typeface="Arial" panose="020B0604020202020204" pitchFamily="34" charset="0"/>
                  <a:buChar char="•"/>
                </a:pPr>
                <a:r>
                  <a:rPr lang="en-US" sz="1800" dirty="0"/>
                  <a:t>This ‘integrating out’ over possible alignments is what allows the network to be trained with </a:t>
                </a:r>
                <a:r>
                  <a:rPr lang="en-US" sz="1800" dirty="0" err="1"/>
                  <a:t>unsegmented</a:t>
                </a:r>
                <a:r>
                  <a:rPr lang="en-US" sz="1800" dirty="0"/>
                  <a:t> data. </a:t>
                </a:r>
              </a:p>
              <a:p>
                <a:pPr hangingPunct="0">
                  <a:buFont typeface="Arial" panose="020B0604020202020204" pitchFamily="34" charset="0"/>
                  <a:buChar char="•"/>
                </a:pPr>
                <a:r>
                  <a:rPr lang="en-US" sz="1800" dirty="0"/>
                  <a:t>Intuition : we don’t know where the labels within a particular transcription will occur, we sum over all the places where they could occur. </a:t>
                </a:r>
              </a:p>
              <a:p>
                <a:pPr hangingPunct="0">
                  <a:buFont typeface="Arial" panose="020B0604020202020204" pitchFamily="34" charset="0"/>
                  <a:buChar char="•"/>
                </a:pPr>
                <a:r>
                  <a:rPr lang="en-US" sz="1800" dirty="0"/>
                  <a:t>Previous equation can be efficiently evaluated and differentiated using a dynamic programming algorithm. </a:t>
                </a:r>
              </a:p>
              <a:p>
                <a:pPr hangingPunct="0">
                  <a:buFont typeface="Arial" panose="020B0604020202020204" pitchFamily="34" charset="0"/>
                  <a:buChar char="•"/>
                </a:pPr>
                <a:r>
                  <a:rPr lang="en-US" sz="1800" dirty="0"/>
                  <a:t>Given a target transcription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𝑦</m:t>
                        </m:r>
                      </m:e>
                    </m:acc>
                  </m:oMath>
                </a14:m>
                <a:r>
                  <a:rPr lang="en-US" sz="1800" dirty="0"/>
                  <a:t>, the network can then be trained to minimize the CTC objective function:</a:t>
                </a:r>
              </a:p>
              <a:p>
                <a:pPr marL="800100" lvl="2" indent="0">
                  <a:buNone/>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𝐶𝑇𝐶</m:t>
                      </m:r>
                      <m:d>
                        <m:dPr>
                          <m:ctrlPr>
                            <a:rPr lang="en-US" sz="1600" i="1">
                              <a:latin typeface="Cambria Math" panose="02040503050406030204" pitchFamily="18" charset="0"/>
                            </a:rPr>
                          </m:ctrlPr>
                        </m:dPr>
                        <m:e>
                          <m:r>
                            <a:rPr lang="en-US" sz="1600" i="1">
                              <a:latin typeface="Cambria Math" panose="02040503050406030204" pitchFamily="18" charset="0"/>
                            </a:rPr>
                            <m:t>𝑥</m:t>
                          </m:r>
                        </m:e>
                      </m:d>
                      <m:r>
                        <a:rPr lang="en-US" sz="1600" i="1">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log</m:t>
                          </m:r>
                        </m:fName>
                        <m:e>
                          <m:r>
                            <a:rPr lang="en-US" sz="1600" i="1">
                              <a:latin typeface="Cambria Math" panose="02040503050406030204" pitchFamily="18" charset="0"/>
                            </a:rPr>
                            <m:t>𝑝</m:t>
                          </m:r>
                          <m:d>
                            <m:dPr>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r>
                                    <a:rPr lang="en-US" sz="1600" i="1">
                                      <a:latin typeface="Cambria Math" panose="02040503050406030204" pitchFamily="18" charset="0"/>
                                    </a:rPr>
                                    <m:t>𝑦</m:t>
                                  </m:r>
                                </m:e>
                              </m:acc>
                            </m:e>
                            <m:e>
                              <m:r>
                                <a:rPr lang="en-US" sz="1600" i="1">
                                  <a:latin typeface="Cambria Math" panose="02040503050406030204" pitchFamily="18" charset="0"/>
                                </a:rPr>
                                <m:t>𝑥</m:t>
                              </m:r>
                            </m:e>
                          </m:d>
                        </m:e>
                      </m:func>
                    </m:oMath>
                  </m:oMathPara>
                </a14:m>
                <a:endParaRPr lang="en-US" sz="1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9191" y="883578"/>
                <a:ext cx="7647569" cy="4851701"/>
              </a:xfrm>
              <a:blipFill rotWithShape="0">
                <a:blip r:embed="rId2"/>
                <a:stretch>
                  <a:fillRect l="-239" t="-628" r="-558"/>
                </a:stretch>
              </a:blipFill>
            </p:spPr>
            <p:txBody>
              <a:bodyPr/>
              <a:lstStyle/>
              <a:p>
                <a:r>
                  <a:rPr lang="en-US">
                    <a:noFill/>
                  </a:rPr>
                  <a:t> </a:t>
                </a:r>
              </a:p>
            </p:txBody>
          </p:sp>
        </mc:Fallback>
      </mc:AlternateContent>
    </p:spTree>
    <p:extLst>
      <p:ext uri="{BB962C8B-B14F-4D97-AF65-F5344CB8AC3E}">
        <p14:creationId xmlns:p14="http://schemas.microsoft.com/office/powerpoint/2010/main" val="1174001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RNN transducer</a:t>
            </a:r>
            <a:endParaRPr lang="en-US" dirty="0"/>
          </a:p>
        </p:txBody>
      </p:sp>
      <p:sp>
        <p:nvSpPr>
          <p:cNvPr id="3" name="Content Placeholder 2"/>
          <p:cNvSpPr>
            <a:spLocks noGrp="1"/>
          </p:cNvSpPr>
          <p:nvPr>
            <p:ph idx="1"/>
          </p:nvPr>
        </p:nvSpPr>
        <p:spPr/>
        <p:txBody>
          <a:bodyPr>
            <a:normAutofit fontScale="55000" lnSpcReduction="20000"/>
          </a:bodyPr>
          <a:lstStyle/>
          <a:p>
            <a:pPr>
              <a:buFont typeface="Arial" panose="020B0604020202020204" pitchFamily="34" charset="0"/>
              <a:buChar char="•"/>
            </a:pPr>
            <a:r>
              <a:rPr lang="en-US" dirty="0" smtClean="0"/>
              <a:t>A </a:t>
            </a:r>
            <a:r>
              <a:rPr lang="en-US" dirty="0"/>
              <a:t>combination of a </a:t>
            </a:r>
            <a:r>
              <a:rPr lang="en-US" dirty="0" smtClean="0"/>
              <a:t>CTC </a:t>
            </a:r>
            <a:r>
              <a:rPr lang="en-US" dirty="0"/>
              <a:t>network with a separate DBLSTM that predicts each phoneme given the previous </a:t>
            </a:r>
            <a:r>
              <a:rPr lang="en-US" dirty="0" smtClean="0"/>
              <a:t>one. </a:t>
            </a:r>
          </a:p>
          <a:p>
            <a:pPr>
              <a:buFont typeface="Arial" panose="020B0604020202020204" pitchFamily="34" charset="0"/>
              <a:buChar char="•"/>
            </a:pPr>
            <a:r>
              <a:rPr lang="en-US" dirty="0" smtClean="0"/>
              <a:t>Unlike </a:t>
            </a:r>
            <a:r>
              <a:rPr lang="en-US" dirty="0"/>
              <a:t>CTC which is a an acoustic-only model, RNN Transducer can integrate acoustic and linguistic information during a speech recognition task and yields a jointly trained acoustic and language model. </a:t>
            </a:r>
            <a:endParaRPr lang="en-US" dirty="0" smtClean="0"/>
          </a:p>
          <a:p>
            <a:pPr>
              <a:buFont typeface="Arial" panose="020B0604020202020204" pitchFamily="34" charset="0"/>
              <a:buChar char="•"/>
            </a:pPr>
            <a:r>
              <a:rPr lang="en-US" dirty="0" smtClean="0"/>
              <a:t>While </a:t>
            </a:r>
            <a:r>
              <a:rPr lang="en-US" dirty="0"/>
              <a:t>CTC predicts an output distribution at each input time step, an RNN transducer determines a separate distribution </a:t>
            </a:r>
            <a:r>
              <a:rPr lang="en-US" dirty="0" smtClean="0"/>
              <a:t>P(</a:t>
            </a:r>
            <a:r>
              <a:rPr lang="en-US" dirty="0" err="1" smtClean="0"/>
              <a:t>k|t,u</a:t>
            </a:r>
            <a:r>
              <a:rPr lang="en-US" dirty="0"/>
              <a:t>) for every combination of input </a:t>
            </a:r>
            <a:r>
              <a:rPr lang="en-US" dirty="0" err="1"/>
              <a:t>timestep</a:t>
            </a:r>
            <a:r>
              <a:rPr lang="en-US" dirty="0"/>
              <a:t> t and output </a:t>
            </a:r>
            <a:r>
              <a:rPr lang="en-US" dirty="0" err="1"/>
              <a:t>timestep</a:t>
            </a:r>
            <a:r>
              <a:rPr lang="en-US" dirty="0"/>
              <a:t> u. </a:t>
            </a:r>
            <a:endParaRPr lang="en-US" dirty="0" smtClean="0"/>
          </a:p>
          <a:p>
            <a:pPr>
              <a:buFont typeface="Arial" panose="020B0604020202020204" pitchFamily="34" charset="0"/>
              <a:buChar char="•"/>
            </a:pPr>
            <a:r>
              <a:rPr lang="en-US" dirty="0" smtClean="0"/>
              <a:t>RNN </a:t>
            </a:r>
            <a:r>
              <a:rPr lang="en-US" dirty="0"/>
              <a:t>transducer is using two </a:t>
            </a:r>
            <a:r>
              <a:rPr lang="en-US" dirty="0" smtClean="0"/>
              <a:t>networks:</a:t>
            </a:r>
          </a:p>
          <a:p>
            <a:pPr lvl="1">
              <a:buFont typeface="Wingdings" panose="05000000000000000000" pitchFamily="2" charset="2"/>
              <a:buChar char="Ø"/>
            </a:pPr>
            <a:r>
              <a:rPr lang="en-US" dirty="0" smtClean="0"/>
              <a:t>Transcription network: </a:t>
            </a:r>
            <a:r>
              <a:rPr lang="en-US" dirty="0"/>
              <a:t>scans the input sequence and outputs the sequence of transcription vectors. </a:t>
            </a:r>
            <a:endParaRPr lang="en-US" dirty="0" smtClean="0"/>
          </a:p>
          <a:p>
            <a:pPr lvl="1">
              <a:buFont typeface="Wingdings" panose="05000000000000000000" pitchFamily="2" charset="2"/>
              <a:buChar char="Ø"/>
            </a:pPr>
            <a:r>
              <a:rPr lang="en-US" dirty="0" smtClean="0"/>
              <a:t>Prediction network: </a:t>
            </a:r>
            <a:r>
              <a:rPr lang="en-US" dirty="0"/>
              <a:t>scans the output sequence and outputs the prediction vector sequence.  </a:t>
            </a:r>
            <a:endParaRPr lang="en-US" dirty="0" smtClean="0"/>
          </a:p>
          <a:p>
            <a:pPr>
              <a:buFont typeface="Arial" panose="020B0604020202020204" pitchFamily="34" charset="0"/>
              <a:buChar char="•"/>
            </a:pPr>
            <a:r>
              <a:rPr lang="en-US" dirty="0" smtClean="0"/>
              <a:t>RNN </a:t>
            </a:r>
            <a:r>
              <a:rPr lang="en-US" dirty="0"/>
              <a:t>transducers can be decoded with beam search to yield an n-best list of candidate transcriptions.</a:t>
            </a:r>
          </a:p>
        </p:txBody>
      </p:sp>
    </p:spTree>
    <p:extLst>
      <p:ext uri="{BB962C8B-B14F-4D97-AF65-F5344CB8AC3E}">
        <p14:creationId xmlns:p14="http://schemas.microsoft.com/office/powerpoint/2010/main" val="3552160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DBLSTM performance</a:t>
            </a:r>
            <a:endParaRPr lang="en-US" dirty="0"/>
          </a:p>
        </p:txBody>
      </p:sp>
      <p:sp>
        <p:nvSpPr>
          <p:cNvPr id="3" name="Content Placeholder 2"/>
          <p:cNvSpPr>
            <a:spLocks noGrp="1"/>
          </p:cNvSpPr>
          <p:nvPr>
            <p:ph idx="1"/>
          </p:nvPr>
        </p:nvSpPr>
        <p:spPr>
          <a:xfrm>
            <a:off x="482918" y="952028"/>
            <a:ext cx="7543800" cy="851693"/>
          </a:xfrm>
        </p:spPr>
        <p:txBody>
          <a:bodyPr/>
          <a:lstStyle/>
          <a:p>
            <a:pPr>
              <a:buFont typeface="Arial" panose="020B0604020202020204" pitchFamily="34" charset="0"/>
              <a:buChar char="•"/>
            </a:pPr>
            <a:r>
              <a:rPr lang="en-US" sz="2400" dirty="0" smtClean="0"/>
              <a:t>phoneme </a:t>
            </a:r>
            <a:r>
              <a:rPr lang="en-US" sz="2400" dirty="0"/>
              <a:t>recognition experiments on the TIMIT corpus. </a:t>
            </a:r>
            <a:endParaRPr lang="en-US" sz="2400" dirty="0" smtClean="0"/>
          </a:p>
          <a:p>
            <a:pPr>
              <a:buFont typeface="Arial" panose="020B0604020202020204" pitchFamily="34" charset="0"/>
              <a:buChar char="•"/>
            </a:pPr>
            <a:r>
              <a:rPr lang="en-US" sz="2400" dirty="0" smtClean="0"/>
              <a:t>Bidirectional </a:t>
            </a:r>
            <a:r>
              <a:rPr lang="en-US" sz="2400" dirty="0"/>
              <a:t>LSTM was used for all networks except CTC-3l-500h-tanh, which had </a:t>
            </a:r>
            <a:r>
              <a:rPr lang="en-US" sz="2400" dirty="0" err="1"/>
              <a:t>tanh</a:t>
            </a:r>
            <a:r>
              <a:rPr lang="en-US" sz="2400" dirty="0"/>
              <a:t> units instead of LSTM cells, and CTC-3l-421h-uni where the LSTM layers were unidirectional</a:t>
            </a:r>
            <a:r>
              <a:rPr lang="en-US" sz="2400" dirty="0" smtClean="0"/>
              <a:t>.</a:t>
            </a:r>
          </a:p>
          <a:p>
            <a:pPr>
              <a:buFont typeface="Arial" panose="020B0604020202020204" pitchFamily="34" charset="0"/>
              <a:buChar char="•"/>
            </a:pPr>
            <a:r>
              <a:rPr lang="en-US" sz="2400" dirty="0"/>
              <a:t>LSTM works much better than </a:t>
            </a:r>
            <a:r>
              <a:rPr lang="en-US" sz="2400" dirty="0" err="1"/>
              <a:t>tanh</a:t>
            </a:r>
            <a:r>
              <a:rPr lang="en-US" sz="2400" dirty="0"/>
              <a:t> for this task.</a:t>
            </a:r>
          </a:p>
          <a:p>
            <a:pPr>
              <a:buFont typeface="Arial" panose="020B0604020202020204" pitchFamily="34" charset="0"/>
              <a:buChar char="•"/>
            </a:pPr>
            <a:r>
              <a:rPr lang="en-US" sz="2400" dirty="0"/>
              <a:t>bidirectional LSTM has a slight advantage over unidirectional LSTM.</a:t>
            </a:r>
          </a:p>
          <a:p>
            <a:pPr>
              <a:buFont typeface="Arial" panose="020B0604020202020204" pitchFamily="34" charset="0"/>
              <a:buChar char="•"/>
            </a:pPr>
            <a:r>
              <a:rPr lang="en-US" sz="2400" dirty="0"/>
              <a:t>depth is more important than layer size. </a:t>
            </a:r>
          </a:p>
          <a:p>
            <a:pPr>
              <a:buFont typeface="Arial" panose="020B0604020202020204" pitchFamily="34" charset="0"/>
              <a:buChar char="•"/>
            </a:pPr>
            <a:endParaRPr lang="en-US" sz="2400" dirty="0" smtClean="0"/>
          </a:p>
        </p:txBody>
      </p:sp>
      <p:pic>
        <p:nvPicPr>
          <p:cNvPr id="4" name="Picture 3"/>
          <p:cNvPicPr/>
          <p:nvPr/>
        </p:nvPicPr>
        <p:blipFill>
          <a:blip r:embed="rId2"/>
          <a:srcRect/>
          <a:stretch>
            <a:fillRect/>
          </a:stretch>
        </p:blipFill>
        <p:spPr bwMode="auto">
          <a:xfrm>
            <a:off x="6022984" y="4115158"/>
            <a:ext cx="2733199" cy="1672352"/>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US" sz="1500" dirty="0"/>
          </a:p>
        </p:txBody>
      </p:sp>
    </p:spTree>
    <p:extLst>
      <p:ext uri="{BB962C8B-B14F-4D97-AF65-F5344CB8AC3E}">
        <p14:creationId xmlns:p14="http://schemas.microsoft.com/office/powerpoint/2010/main" val="3564718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Electroencephalograms (EEGs) </a:t>
            </a:r>
          </a:p>
        </p:txBody>
      </p:sp>
      <p:sp>
        <p:nvSpPr>
          <p:cNvPr id="3" name="Content Placeholder 2"/>
          <p:cNvSpPr>
            <a:spLocks noGrp="1"/>
          </p:cNvSpPr>
          <p:nvPr>
            <p:ph idx="1"/>
          </p:nvPr>
        </p:nvSpPr>
        <p:spPr>
          <a:xfrm>
            <a:off x="339047" y="1071204"/>
            <a:ext cx="6124068" cy="5226853"/>
          </a:xfrm>
        </p:spPr>
        <p:txBody>
          <a:bodyPr>
            <a:noAutofit/>
          </a:bodyPr>
          <a:lstStyle/>
          <a:p>
            <a:pPr>
              <a:buFont typeface="Arial" panose="020B0604020202020204" pitchFamily="34" charset="0"/>
              <a:buChar char="•"/>
            </a:pPr>
            <a:r>
              <a:rPr lang="en-US" sz="2000" dirty="0"/>
              <a:t>Electroencephalograms (EEGs) are used in a wide range of clinical settings to record electrical activity along the scalp. </a:t>
            </a:r>
            <a:endParaRPr lang="en-US" sz="2000" dirty="0" smtClean="0"/>
          </a:p>
          <a:p>
            <a:pPr>
              <a:buFont typeface="Arial" panose="020B0604020202020204" pitchFamily="34" charset="0"/>
              <a:buChar char="•"/>
            </a:pPr>
            <a:r>
              <a:rPr lang="en-US" sz="2000" dirty="0" smtClean="0"/>
              <a:t>EEGs </a:t>
            </a:r>
            <a:r>
              <a:rPr lang="en-US" sz="2000" dirty="0"/>
              <a:t>are the primary means by which neurologists diagnose brain-related illnesses such as epilepsy and seizures. </a:t>
            </a:r>
            <a:endParaRPr lang="en-US" sz="2000" dirty="0" smtClean="0"/>
          </a:p>
          <a:p>
            <a:pPr>
              <a:buFont typeface="Arial" panose="020B0604020202020204" pitchFamily="34" charset="0"/>
              <a:buChar char="•"/>
            </a:pPr>
            <a:r>
              <a:rPr lang="en-US" sz="2000" dirty="0" smtClean="0"/>
              <a:t>Manual </a:t>
            </a:r>
            <a:r>
              <a:rPr lang="en-US" sz="2000" dirty="0"/>
              <a:t>review of an EEG by a neurologist is time-consuming and tedious. </a:t>
            </a:r>
            <a:endParaRPr lang="en-US" sz="2000" dirty="0" smtClean="0"/>
          </a:p>
          <a:p>
            <a:pPr>
              <a:buFont typeface="Arial" panose="020B0604020202020204" pitchFamily="34" charset="0"/>
              <a:buChar char="•"/>
            </a:pPr>
            <a:r>
              <a:rPr lang="en-US" sz="2000" dirty="0" smtClean="0"/>
              <a:t>A </a:t>
            </a:r>
            <a:r>
              <a:rPr lang="en-US" sz="2000" dirty="0"/>
              <a:t>clinical decision support tool that automatically interprets EEGs can reduce time to diagnosis, reduce error and enhance real-time applications such as ICU monitoring</a:t>
            </a:r>
            <a:r>
              <a:rPr lang="en-US" sz="2000" dirty="0" smtClean="0"/>
              <a:t>.</a:t>
            </a:r>
          </a:p>
          <a:p>
            <a:pPr>
              <a:buFont typeface="Arial" panose="020B0604020202020204" pitchFamily="34" charset="0"/>
              <a:buChar char="•"/>
            </a:pPr>
            <a:r>
              <a:rPr lang="en-US" sz="2000" dirty="0" smtClean="0"/>
              <a:t>EEG classification using deep learning:</a:t>
            </a:r>
          </a:p>
          <a:p>
            <a:pPr lvl="1">
              <a:buFont typeface="Wingdings" panose="05000000000000000000" pitchFamily="2" charset="2"/>
              <a:buChar char="Ø"/>
            </a:pPr>
            <a:r>
              <a:rPr lang="en-US" sz="1600" dirty="0" smtClean="0"/>
              <a:t>Deep Belief Network (DBNs)</a:t>
            </a:r>
          </a:p>
          <a:p>
            <a:pPr lvl="1">
              <a:buFont typeface="Wingdings" panose="05000000000000000000" pitchFamily="2" charset="2"/>
              <a:buChar char="Ø"/>
            </a:pPr>
            <a:r>
              <a:rPr lang="en-US" sz="1600" dirty="0" smtClean="0"/>
              <a:t>Stacked </a:t>
            </a:r>
            <a:r>
              <a:rPr lang="en-US" sz="1600" dirty="0" err="1" smtClean="0"/>
              <a:t>denoising</a:t>
            </a:r>
            <a:r>
              <a:rPr lang="en-US" sz="1600" dirty="0" smtClean="0"/>
              <a:t> </a:t>
            </a:r>
            <a:r>
              <a:rPr lang="en-US" sz="1600" dirty="0" err="1" smtClean="0"/>
              <a:t>Autoencoder</a:t>
            </a:r>
            <a:r>
              <a:rPr lang="en-US" sz="1600" dirty="0" smtClean="0"/>
              <a:t> (</a:t>
            </a:r>
            <a:r>
              <a:rPr lang="en-US" sz="1600" dirty="0" err="1" smtClean="0"/>
              <a:t>SdA</a:t>
            </a:r>
            <a:r>
              <a:rPr lang="en-US" sz="1600" dirty="0" smtClean="0"/>
              <a:t>)</a:t>
            </a:r>
          </a:p>
          <a:p>
            <a:pPr>
              <a:buFont typeface="Arial" panose="020B0604020202020204" pitchFamily="34" charset="0"/>
              <a:buChar char="•"/>
            </a:pPr>
            <a:endParaRPr lang="en-US" sz="2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10568" y="2646772"/>
            <a:ext cx="2433294" cy="1184730"/>
          </a:xfrm>
          <a:prstGeom prst="rect">
            <a:avLst/>
          </a:prstGeom>
          <a:ln w="25400">
            <a:solidFill>
              <a:srgbClr val="CD1E26"/>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stretch>
            <a:fillRect/>
          </a:stretch>
        </p:blipFill>
        <p:spPr>
          <a:xfrm>
            <a:off x="6636207" y="1428392"/>
            <a:ext cx="1168284" cy="1557712"/>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7615492" y="3546201"/>
            <a:ext cx="1155277" cy="1471723"/>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7049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EEG classification using DBNs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353" y="1130157"/>
                <a:ext cx="7627021" cy="4749211"/>
              </a:xfrm>
            </p:spPr>
            <p:txBody>
              <a:bodyPr>
                <a:normAutofit fontScale="55000" lnSpcReduction="20000"/>
              </a:bodyPr>
              <a:lstStyle/>
              <a:p>
                <a:pPr>
                  <a:buFont typeface="Arial" panose="020B0604020202020204" pitchFamily="34" charset="0"/>
                  <a:buChar char="•"/>
                </a:pPr>
                <a:r>
                  <a:rPr lang="en-US" dirty="0" smtClean="0"/>
                  <a:t>Feature extraction: visible </a:t>
                </a:r>
                <a:r>
                  <a:rPr lang="en-US" dirty="0"/>
                  <a:t>features of the time series such as area under curve, normalized decay, line length, mean energy, average peak amplitude, average valley </a:t>
                </a:r>
                <a:r>
                  <a:rPr lang="en-US" dirty="0" smtClean="0"/>
                  <a:t>amplitude.</a:t>
                </a:r>
              </a:p>
              <a:p>
                <a:pPr hangingPunct="0">
                  <a:buFont typeface="Arial" panose="020B0604020202020204" pitchFamily="34" charset="0"/>
                  <a:buChar char="•"/>
                </a:pPr>
                <a:r>
                  <a:rPr lang="en-US" dirty="0" smtClean="0"/>
                  <a:t>DBNs: </a:t>
                </a:r>
                <a:r>
                  <a:rPr lang="en-US" dirty="0" err="1" smtClean="0"/>
                  <a:t>Feedforward</a:t>
                </a:r>
                <a:r>
                  <a:rPr lang="en-US" dirty="0"/>
                  <a:t>neural networks consisting of stacked Restricted Boltzmann Machines (RBMs). </a:t>
                </a:r>
                <a:endParaRPr lang="en-US" dirty="0" smtClean="0"/>
              </a:p>
              <a:p>
                <a:pPr hangingPunct="0">
                  <a:buFont typeface="Arial" panose="020B0604020202020204" pitchFamily="34" charset="0"/>
                  <a:buChar char="•"/>
                </a:pPr>
                <a:r>
                  <a:rPr lang="en-US" dirty="0" smtClean="0"/>
                  <a:t>They </a:t>
                </a:r>
                <a:r>
                  <a:rPr lang="en-US" dirty="0"/>
                  <a:t>model the joint distribution between observed vector </a:t>
                </a:r>
                <a14:m>
                  <m:oMath xmlns:m="http://schemas.openxmlformats.org/officeDocument/2006/math">
                    <m:r>
                      <a:rPr lang="en-US" i="1">
                        <a:latin typeface="Cambria Math" panose="02040503050406030204" pitchFamily="18" charset="0"/>
                      </a:rPr>
                      <m:t>𝑥</m:t>
                    </m:r>
                  </m:oMath>
                </a14:m>
                <a:r>
                  <a:rPr lang="en-US" dirty="0"/>
                  <a:t> and the </a:t>
                </a:r>
                <a14:m>
                  <m:oMath xmlns:m="http://schemas.openxmlformats.org/officeDocument/2006/math">
                    <m:r>
                      <a:rPr lang="en-US" i="1">
                        <a:latin typeface="Cambria Math" panose="02040503050406030204" pitchFamily="18" charset="0"/>
                      </a:rPr>
                      <m:t>𝑙</m:t>
                    </m:r>
                  </m:oMath>
                </a14:m>
                <a:r>
                  <a:rPr lang="en-US" dirty="0"/>
                  <a:t> hidden layers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𝑘</m:t>
                        </m:r>
                      </m:sup>
                    </m:sSup>
                  </m:oMath>
                </a14:m>
                <a:r>
                  <a:rPr lang="en-US" dirty="0"/>
                  <a:t> as follows:</a:t>
                </a:r>
              </a:p>
              <a:p>
                <a:pPr marL="400050" lvl="1"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1</m:t>
                              </m:r>
                            </m:sup>
                          </m:sSup>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𝑙</m:t>
                              </m:r>
                            </m:sup>
                          </m:sSup>
                        </m:e>
                      </m:d>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𝑙</m:t>
                          </m:r>
                          <m:r>
                            <a:rPr lang="en-US" i="1">
                              <a:latin typeface="Cambria Math" panose="02040503050406030204" pitchFamily="18" charset="0"/>
                            </a:rPr>
                            <m:t>−2</m:t>
                          </m:r>
                        </m:sup>
                        <m:e>
                          <m:r>
                            <a:rPr lang="en-US" i="1">
                              <a:latin typeface="Cambria Math" panose="02040503050406030204" pitchFamily="18" charset="0"/>
                            </a:rPr>
                            <m:t>𝑃</m:t>
                          </m:r>
                          <m:d>
                            <m:dPr>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𝑘</m:t>
                                  </m:r>
                                </m:sup>
                              </m:sSup>
                            </m:e>
                          </m:d>
                        </m:e>
                      </m:nary>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𝑙</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𝑙</m:t>
                          </m:r>
                        </m:sup>
                      </m:sSup>
                      <m:r>
                        <a:rPr lang="en-US" i="1">
                          <a:latin typeface="Cambria Math" panose="02040503050406030204" pitchFamily="18" charset="0"/>
                        </a:rPr>
                        <m:t>)</m:t>
                      </m:r>
                    </m:oMath>
                  </m:oMathPara>
                </a14:m>
                <a:endParaRPr lang="en-US" dirty="0"/>
              </a:p>
              <a:p>
                <a:pPr hangingPunct="0">
                  <a:buFont typeface="Arial" panose="020B0604020202020204" pitchFamily="34" charset="0"/>
                  <a:buChar char="•"/>
                </a:pPr>
                <a:r>
                  <a:rPr lang="en-US" dirty="0" smtClean="0"/>
                  <a:t>DBNs </a:t>
                </a:r>
                <a:r>
                  <a:rPr lang="en-US" dirty="0"/>
                  <a:t>with RBMs can be trained using the greedy layer-wise unsupervised training as the building blocks for each </a:t>
                </a:r>
                <a:r>
                  <a:rPr lang="en-US" dirty="0" smtClean="0"/>
                  <a:t>layer.</a:t>
                </a:r>
              </a:p>
              <a:p>
                <a:pPr hangingPunct="0">
                  <a:buFont typeface="Arial" panose="020B0604020202020204" pitchFamily="34" charset="0"/>
                  <a:buChar char="•"/>
                </a:pPr>
                <a:r>
                  <a:rPr lang="en-US" dirty="0"/>
                  <a:t>The parameters for a seizure detection system using </a:t>
                </a:r>
                <a:r>
                  <a:rPr lang="en-US" dirty="0" smtClean="0"/>
                  <a:t>DBNs: </a:t>
                </a:r>
              </a:p>
              <a:p>
                <a:pPr lvl="1" hangingPunct="0">
                  <a:buFont typeface="Arial" panose="020B0604020202020204" pitchFamily="34" charset="0"/>
                  <a:buChar char="•"/>
                </a:pPr>
                <a:r>
                  <a:rPr lang="en-US" dirty="0" smtClean="0"/>
                  <a:t>number </a:t>
                </a:r>
                <a:r>
                  <a:rPr lang="en-US" dirty="0"/>
                  <a:t>of input nodes to the DBN is 207, with 2 output nodes to classify a second of EEG data as a seizure or </a:t>
                </a:r>
                <a:r>
                  <a:rPr lang="en-US" dirty="0" smtClean="0"/>
                  <a:t>non-seizure; two </a:t>
                </a:r>
                <a:r>
                  <a:rPr lang="en-US" dirty="0"/>
                  <a:t>hidden layers of 500 nodes each. Learning rate is 001. After the </a:t>
                </a:r>
                <a:r>
                  <a:rPr lang="en-US" dirty="0" err="1"/>
                  <a:t>pretraining</a:t>
                </a:r>
                <a:r>
                  <a:rPr lang="en-US" dirty="0"/>
                  <a:t> process of abstraction was completed (without the usage of class labels), the logistic regression layer was trained in the </a:t>
                </a:r>
                <a:r>
                  <a:rPr lang="en-US" dirty="0" err="1"/>
                  <a:t>finetuning</a:t>
                </a:r>
                <a:r>
                  <a:rPr lang="en-US" dirty="0"/>
                  <a:t> process. 16 iterations of </a:t>
                </a:r>
                <a:r>
                  <a:rPr lang="en-US" dirty="0" err="1"/>
                  <a:t>finetuning</a:t>
                </a:r>
                <a:r>
                  <a:rPr lang="en-US" dirty="0"/>
                  <a:t> were completed, with a learning rate of 0.1.</a:t>
                </a:r>
              </a:p>
              <a:p>
                <a:pPr hangingPunct="0">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353" y="1130157"/>
                <a:ext cx="7627021" cy="4749211"/>
              </a:xfrm>
              <a:blipFill rotWithShape="0">
                <a:blip r:embed="rId2"/>
                <a:stretch>
                  <a:fillRect l="-479" t="-1669" r="-399"/>
                </a:stretch>
              </a:blipFill>
            </p:spPr>
            <p:txBody>
              <a:bodyPr/>
              <a:lstStyle/>
              <a:p>
                <a:r>
                  <a:rPr lang="en-US">
                    <a:noFill/>
                  </a:rPr>
                  <a:t> </a:t>
                </a:r>
              </a:p>
            </p:txBody>
          </p:sp>
        </mc:Fallback>
      </mc:AlternateContent>
    </p:spTree>
    <p:extLst>
      <p:ext uri="{BB962C8B-B14F-4D97-AF65-F5344CB8AC3E}">
        <p14:creationId xmlns:p14="http://schemas.microsoft.com/office/powerpoint/2010/main" val="765889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EEG classification using </a:t>
            </a:r>
            <a:r>
              <a:rPr lang="en-US" dirty="0" err="1" smtClean="0"/>
              <a:t>SdAs</a:t>
            </a:r>
            <a:endParaRPr lang="en-US" dirty="0"/>
          </a:p>
        </p:txBody>
      </p:sp>
      <p:sp>
        <p:nvSpPr>
          <p:cNvPr id="3" name="Content Placeholder 2"/>
          <p:cNvSpPr>
            <a:spLocks noGrp="1"/>
          </p:cNvSpPr>
          <p:nvPr>
            <p:ph idx="1"/>
          </p:nvPr>
        </p:nvSpPr>
        <p:spPr>
          <a:xfrm>
            <a:off x="535283" y="927689"/>
            <a:ext cx="7468286" cy="2452509"/>
          </a:xfrm>
        </p:spPr>
        <p:txBody>
          <a:bodyPr/>
          <a:lstStyle/>
          <a:p>
            <a:pPr>
              <a:buFont typeface="Arial" panose="020B0604020202020204" pitchFamily="34" charset="0"/>
              <a:buChar char="•"/>
            </a:pPr>
            <a:r>
              <a:rPr lang="en-US" sz="2000" dirty="0" err="1"/>
              <a:t>AutoEEG</a:t>
            </a:r>
            <a:r>
              <a:rPr lang="en-US" sz="2000" dirty="0"/>
              <a:t> is a hybrid system that uses three levels of processing to achieve high performance event detection on clinical data:</a:t>
            </a:r>
          </a:p>
          <a:p>
            <a:pPr lvl="1">
              <a:buFont typeface="Wingdings" panose="05000000000000000000" pitchFamily="2" charset="2"/>
              <a:buChar char="Ø"/>
            </a:pPr>
            <a:r>
              <a:rPr lang="en-US" sz="1800" dirty="0"/>
              <a:t>P1: hidden Markov models </a:t>
            </a:r>
          </a:p>
          <a:p>
            <a:pPr lvl="1">
              <a:buFont typeface="Wingdings" panose="05000000000000000000" pitchFamily="2" charset="2"/>
              <a:buChar char="Ø"/>
            </a:pPr>
            <a:r>
              <a:rPr lang="en-US" sz="1800" dirty="0"/>
              <a:t>P2: </a:t>
            </a:r>
            <a:r>
              <a:rPr lang="en-US" sz="1800" dirty="0" err="1" smtClean="0"/>
              <a:t>SdA</a:t>
            </a:r>
            <a:endParaRPr lang="en-US" sz="1800" dirty="0"/>
          </a:p>
          <a:p>
            <a:pPr lvl="1">
              <a:buFont typeface="Wingdings" panose="05000000000000000000" pitchFamily="2" charset="2"/>
              <a:buChar char="Ø"/>
            </a:pPr>
            <a:r>
              <a:rPr lang="en-US" sz="1800" dirty="0"/>
              <a:t>P3: Language Model</a:t>
            </a:r>
          </a:p>
          <a:p>
            <a:pPr>
              <a:buFont typeface="Arial" panose="020B0604020202020204" pitchFamily="34" charset="0"/>
              <a:buChar char="•"/>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371" y="3462391"/>
            <a:ext cx="6594198" cy="2346719"/>
          </a:xfrm>
          <a:prstGeom prst="rect">
            <a:avLst/>
          </a:prstGeom>
        </p:spPr>
      </p:pic>
    </p:spTree>
    <p:extLst>
      <p:ext uri="{BB962C8B-B14F-4D97-AF65-F5344CB8AC3E}">
        <p14:creationId xmlns:p14="http://schemas.microsoft.com/office/powerpoint/2010/main" val="192301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643282" y="1332026"/>
            <a:ext cx="7868977" cy="3784504"/>
          </a:xfrm>
        </p:spPr>
        <p:txBody>
          <a:bodyPr>
            <a:normAutofit/>
          </a:bodyPr>
          <a:lstStyle/>
          <a:p>
            <a:pPr>
              <a:buFont typeface="Arial" panose="020B0604020202020204" pitchFamily="34" charset="0"/>
              <a:buChar char="•"/>
            </a:pPr>
            <a:r>
              <a:rPr lang="en-US" sz="1600" dirty="0" smtClean="0"/>
              <a:t>Deep </a:t>
            </a:r>
            <a:r>
              <a:rPr lang="en-US" sz="1600" dirty="0"/>
              <a:t>recurrent neural networks and deep bidirectional long short-term </a:t>
            </a:r>
            <a:r>
              <a:rPr lang="en-US" sz="1600" dirty="0" smtClean="0"/>
              <a:t>memory have given the best known results </a:t>
            </a:r>
            <a:r>
              <a:rPr lang="en-US" sz="1600" dirty="0"/>
              <a:t>in sequential </a:t>
            </a:r>
            <a:r>
              <a:rPr lang="en-US" sz="1600" dirty="0" smtClean="0"/>
              <a:t>tasks like speech recognition.</a:t>
            </a:r>
          </a:p>
          <a:p>
            <a:pPr>
              <a:buFont typeface="Arial" panose="020B0604020202020204" pitchFamily="34" charset="0"/>
              <a:buChar char="•"/>
            </a:pPr>
            <a:r>
              <a:rPr lang="en-US" sz="1600" dirty="0" smtClean="0"/>
              <a:t>EEG classification using deep learning methods like </a:t>
            </a:r>
            <a:r>
              <a:rPr lang="en-US" sz="1600" dirty="0"/>
              <a:t>deep belief network </a:t>
            </a:r>
            <a:r>
              <a:rPr lang="en-US" sz="1600" dirty="0" smtClean="0"/>
              <a:t>and </a:t>
            </a:r>
            <a:r>
              <a:rPr lang="en-US" sz="1600" dirty="0" err="1" smtClean="0"/>
              <a:t>SdAs</a:t>
            </a:r>
            <a:r>
              <a:rPr lang="en-US" sz="1600" dirty="0" smtClean="0"/>
              <a:t> introduced.</a:t>
            </a:r>
          </a:p>
          <a:p>
            <a:pPr>
              <a:buFont typeface="Arial" panose="020B0604020202020204" pitchFamily="34" charset="0"/>
              <a:buChar char="•"/>
            </a:pPr>
            <a:r>
              <a:rPr lang="en-US" sz="1600" dirty="0" smtClean="0"/>
              <a:t>EEG classification is a sequetional task and to the best of my knowledge RNNs have never been used for this task.</a:t>
            </a:r>
            <a:endParaRPr lang="en-US" sz="1600" dirty="0"/>
          </a:p>
          <a:p>
            <a:pPr>
              <a:buFont typeface="Arial" panose="020B0604020202020204" pitchFamily="34" charset="0"/>
              <a:buChar char="•"/>
            </a:pPr>
            <a:r>
              <a:rPr lang="en-US" sz="1600" dirty="0" smtClean="0"/>
              <a:t>LSTMs seems </a:t>
            </a:r>
            <a:r>
              <a:rPr lang="en-US" sz="1600" dirty="0"/>
              <a:t>to be a good candidate for analyzing of EEG signals as </a:t>
            </a:r>
            <a:r>
              <a:rPr lang="en-US" sz="1600" dirty="0" smtClean="0"/>
              <a:t>:</a:t>
            </a:r>
          </a:p>
          <a:p>
            <a:pPr lvl="1">
              <a:buFont typeface="Wingdings" panose="05000000000000000000" pitchFamily="2" charset="2"/>
              <a:buChar char="Ø"/>
            </a:pPr>
            <a:r>
              <a:rPr lang="en-US" sz="1400" dirty="0" smtClean="0"/>
              <a:t>Their memory decrease the false alarm.</a:t>
            </a:r>
          </a:p>
          <a:p>
            <a:pPr lvl="1">
              <a:buFont typeface="Wingdings" panose="05000000000000000000" pitchFamily="2" charset="2"/>
              <a:buChar char="Ø"/>
            </a:pPr>
            <a:r>
              <a:rPr lang="en-US" sz="1400" dirty="0" smtClean="0"/>
              <a:t>Using CTC for training, we can probably use physicians reports directly without alignment.</a:t>
            </a:r>
          </a:p>
          <a:p>
            <a:pPr lvl="1">
              <a:buFont typeface="Wingdings" panose="05000000000000000000" pitchFamily="2" charset="2"/>
              <a:buChar char="Ø"/>
            </a:pPr>
            <a:r>
              <a:rPr lang="en-US" sz="1400" dirty="0" smtClean="0"/>
              <a:t>Heuristics language </a:t>
            </a:r>
            <a:r>
              <a:rPr lang="en-US" sz="1400" dirty="0"/>
              <a:t>model </a:t>
            </a:r>
            <a:r>
              <a:rPr lang="en-US" sz="1400" dirty="0" smtClean="0"/>
              <a:t>can be replaced by </a:t>
            </a:r>
            <a:r>
              <a:rPr lang="en-US" sz="1400" dirty="0"/>
              <a:t>the structure of </a:t>
            </a:r>
            <a:r>
              <a:rPr lang="en-US" sz="1400" dirty="0" smtClean="0"/>
              <a:t>DBLSTM using RNN Transducer.</a:t>
            </a:r>
          </a:p>
          <a:p>
            <a:pPr lvl="1">
              <a:buFont typeface="Wingdings" panose="05000000000000000000" pitchFamily="2" charset="2"/>
              <a:buChar char="Ø"/>
            </a:pPr>
            <a:r>
              <a:rPr lang="en-US" sz="1400" dirty="0" smtClean="0"/>
              <a:t>Seizure prediction that can alarm much earlier.</a:t>
            </a:r>
          </a:p>
          <a:p>
            <a:pPr>
              <a:buFont typeface="Arial" panose="020B0604020202020204" pitchFamily="34" charset="0"/>
              <a:buChar char="•"/>
            </a:pPr>
            <a:r>
              <a:rPr lang="en-US" sz="1600" dirty="0" smtClean="0"/>
              <a:t> Future work: </a:t>
            </a:r>
          </a:p>
          <a:p>
            <a:pPr lvl="1">
              <a:buFont typeface="Wingdings" panose="05000000000000000000" pitchFamily="2" charset="2"/>
              <a:buChar char="Ø"/>
            </a:pPr>
            <a:r>
              <a:rPr lang="en-US" sz="1400" dirty="0" smtClean="0"/>
              <a:t>Replacing </a:t>
            </a:r>
            <a:r>
              <a:rPr lang="en-US" sz="1400" dirty="0" err="1" smtClean="0"/>
              <a:t>SdA</a:t>
            </a:r>
            <a:r>
              <a:rPr lang="en-US" sz="1400" dirty="0" smtClean="0"/>
              <a:t> by these algorithms respectively: Standard RNN, LSTM, DRNN, DLSTM, DBLSTM.</a:t>
            </a:r>
          </a:p>
          <a:p>
            <a:pPr lvl="1">
              <a:buFont typeface="Wingdings" panose="05000000000000000000" pitchFamily="2" charset="2"/>
              <a:buChar char="Ø"/>
            </a:pPr>
            <a:r>
              <a:rPr lang="en-US" sz="1400" dirty="0" smtClean="0"/>
              <a:t>Developing a seizure prediction tool using DBLSTM.</a:t>
            </a:r>
            <a:endParaRPr lang="en-US" sz="1400" dirty="0"/>
          </a:p>
        </p:txBody>
      </p:sp>
    </p:spTree>
    <p:extLst>
      <p:ext uri="{BB962C8B-B14F-4D97-AF65-F5344CB8AC3E}">
        <p14:creationId xmlns:p14="http://schemas.microsoft.com/office/powerpoint/2010/main" val="1774894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 Bibliography</a:t>
            </a:r>
          </a:p>
        </p:txBody>
      </p:sp>
      <p:sp>
        <p:nvSpPr>
          <p:cNvPr id="3" name="Content Placeholder 2"/>
          <p:cNvSpPr>
            <a:spLocks noGrp="1"/>
          </p:cNvSpPr>
          <p:nvPr>
            <p:ph idx="1"/>
          </p:nvPr>
        </p:nvSpPr>
        <p:spPr>
          <a:xfrm>
            <a:off x="691246" y="910785"/>
            <a:ext cx="7949320" cy="5263983"/>
          </a:xfrm>
        </p:spPr>
        <p:txBody>
          <a:bodyPr>
            <a:noAutofit/>
          </a:bodyPr>
          <a:lstStyle/>
          <a:p>
            <a:pPr marL="0" indent="0">
              <a:buNone/>
            </a:pPr>
            <a:r>
              <a:rPr lang="en-US" sz="1200" dirty="0"/>
              <a:t>[1]M. </a:t>
            </a:r>
            <a:r>
              <a:rPr lang="en-US" sz="1200" dirty="0" err="1"/>
              <a:t>Hermans</a:t>
            </a:r>
            <a:r>
              <a:rPr lang="en-US" sz="1200" dirty="0"/>
              <a:t> and B. </a:t>
            </a:r>
            <a:r>
              <a:rPr lang="en-US" sz="1200" dirty="0" err="1"/>
              <a:t>Schrauwen</a:t>
            </a:r>
            <a:r>
              <a:rPr lang="en-US" sz="1200" dirty="0"/>
              <a:t>, “Training and Analyzing Deep Recurrent Neural Networks,” Adv. Neural Inf. Process. Syst., pp. 190–198, 2013.</a:t>
            </a:r>
          </a:p>
          <a:p>
            <a:pPr marL="0" indent="0">
              <a:buNone/>
            </a:pPr>
            <a:r>
              <a:rPr lang="en-US" sz="1200" dirty="0" smtClean="0"/>
              <a:t>[2] </a:t>
            </a:r>
            <a:r>
              <a:rPr lang="en-US" sz="1200" dirty="0"/>
              <a:t>A. Graves, A. Mohamed, and G. Hinton, “Speech Recognition With Deep Recurrent Neural Networks,” IEEE Int. Conf. </a:t>
            </a:r>
            <a:r>
              <a:rPr lang="en-US" sz="1200" dirty="0" err="1"/>
              <a:t>Acoust</a:t>
            </a:r>
            <a:r>
              <a:rPr lang="en-US" sz="1200" dirty="0"/>
              <a:t>. Speech, Signal Process., no. 3, pp. 6645–6649, 2013.</a:t>
            </a:r>
          </a:p>
          <a:p>
            <a:pPr marL="0" indent="0">
              <a:buNone/>
            </a:pPr>
            <a:r>
              <a:rPr lang="en-US" sz="1200" dirty="0"/>
              <a:t>[3</a:t>
            </a:r>
            <a:r>
              <a:rPr lang="en-US" sz="1200" dirty="0" smtClean="0"/>
              <a:t>] </a:t>
            </a:r>
            <a:r>
              <a:rPr lang="en-US" sz="1200" dirty="0"/>
              <a:t>J. T. Turner, A. Page, T. </a:t>
            </a:r>
            <a:r>
              <a:rPr lang="en-US" sz="1200" dirty="0" err="1"/>
              <a:t>Mohsenin</a:t>
            </a:r>
            <a:r>
              <a:rPr lang="en-US" sz="1200" dirty="0"/>
              <a:t>, and T. Oates, “Deep Belief Networks used on High Resolution Multichannel Electroencephalography Data for Seizure Detection,” AAAI Spring </a:t>
            </a:r>
            <a:r>
              <a:rPr lang="en-US" sz="1200" dirty="0" err="1"/>
              <a:t>Symp</a:t>
            </a:r>
            <a:r>
              <a:rPr lang="en-US" sz="1200" dirty="0"/>
              <a:t>. Ser., no. </a:t>
            </a:r>
            <a:r>
              <a:rPr lang="en-US" sz="1200" dirty="0" err="1"/>
              <a:t>Bengio</a:t>
            </a:r>
            <a:r>
              <a:rPr lang="en-US" sz="1200" dirty="0"/>
              <a:t>, pp. 75–81, 2014.</a:t>
            </a:r>
            <a:endParaRPr lang="en-US" sz="1200" dirty="0" smtClean="0"/>
          </a:p>
          <a:p>
            <a:pPr marL="0" indent="0">
              <a:buNone/>
            </a:pPr>
            <a:r>
              <a:rPr lang="en-US" sz="1200" dirty="0" smtClean="0"/>
              <a:t>[</a:t>
            </a:r>
            <a:r>
              <a:rPr lang="en-US" sz="1200" dirty="0"/>
              <a:t>4]Y. </a:t>
            </a:r>
            <a:r>
              <a:rPr lang="en-US" sz="1200" dirty="0" err="1"/>
              <a:t>LeCun</a:t>
            </a:r>
            <a:r>
              <a:rPr lang="en-US" sz="1200" dirty="0"/>
              <a:t>, Y. </a:t>
            </a:r>
            <a:r>
              <a:rPr lang="en-US" sz="1200" dirty="0" err="1"/>
              <a:t>Bengio</a:t>
            </a:r>
            <a:r>
              <a:rPr lang="en-US" sz="1200" dirty="0"/>
              <a:t>, and G. Hinton, “Deep learning,” Nature, vol. 521, no. 7553, pp. 436–444, 2015.</a:t>
            </a:r>
          </a:p>
          <a:p>
            <a:pPr marL="0" indent="0">
              <a:buNone/>
            </a:pPr>
            <a:r>
              <a:rPr lang="en-US" sz="1200" dirty="0"/>
              <a:t>[5]Y. </a:t>
            </a:r>
            <a:r>
              <a:rPr lang="en-US" sz="1200" dirty="0" err="1"/>
              <a:t>Bengio</a:t>
            </a:r>
            <a:r>
              <a:rPr lang="en-US" sz="1200" dirty="0"/>
              <a:t>, P. </a:t>
            </a:r>
            <a:r>
              <a:rPr lang="en-US" sz="1200" dirty="0" err="1"/>
              <a:t>Simard</a:t>
            </a:r>
            <a:r>
              <a:rPr lang="en-US" sz="1200" dirty="0"/>
              <a:t>, and P. </a:t>
            </a:r>
            <a:r>
              <a:rPr lang="en-US" sz="1200" dirty="0" err="1"/>
              <a:t>Frasconi</a:t>
            </a:r>
            <a:r>
              <a:rPr lang="en-US" sz="1200" dirty="0"/>
              <a:t>, “Learning Long-Term Dependencies with Gradient Descent is Difficult,” IEEE Trans. Neural Networks, vol. 5, no. 2, pp. 157–166, 1994.</a:t>
            </a:r>
          </a:p>
          <a:p>
            <a:pPr marL="0" indent="0">
              <a:buNone/>
            </a:pPr>
            <a:r>
              <a:rPr lang="en-US" sz="1200" dirty="0"/>
              <a:t>[6]R. </a:t>
            </a:r>
            <a:r>
              <a:rPr lang="en-US" sz="1200" dirty="0" err="1"/>
              <a:t>Pascanu</a:t>
            </a:r>
            <a:r>
              <a:rPr lang="en-US" sz="1200" dirty="0"/>
              <a:t>, T. </a:t>
            </a:r>
            <a:r>
              <a:rPr lang="en-US" sz="1200" dirty="0" err="1"/>
              <a:t>Mikolov</a:t>
            </a:r>
            <a:r>
              <a:rPr lang="en-US" sz="1200" dirty="0"/>
              <a:t>, and Y. </a:t>
            </a:r>
            <a:r>
              <a:rPr lang="en-US" sz="1200" dirty="0" err="1"/>
              <a:t>Bengio</a:t>
            </a:r>
            <a:r>
              <a:rPr lang="en-US" sz="1200" dirty="0"/>
              <a:t>, “On the difficulty of training recurrent neural networks,” in International Conference on Machine Learning, 2013, no. 2, pp. 1310–1318.</a:t>
            </a:r>
          </a:p>
          <a:p>
            <a:pPr marL="0" indent="0">
              <a:buNone/>
            </a:pPr>
            <a:r>
              <a:rPr lang="en-US" sz="1200" dirty="0"/>
              <a:t>[7]S. </a:t>
            </a:r>
            <a:r>
              <a:rPr lang="en-US" sz="1200" dirty="0" err="1"/>
              <a:t>Hochreiter</a:t>
            </a:r>
            <a:r>
              <a:rPr lang="en-US" sz="1200" dirty="0"/>
              <a:t>, Y. </a:t>
            </a:r>
            <a:r>
              <a:rPr lang="en-US" sz="1200" dirty="0" err="1"/>
              <a:t>Bengio</a:t>
            </a:r>
            <a:r>
              <a:rPr lang="en-US" sz="1200" dirty="0"/>
              <a:t>, P. </a:t>
            </a:r>
            <a:r>
              <a:rPr lang="en-US" sz="1200" dirty="0" err="1"/>
              <a:t>Frasconi</a:t>
            </a:r>
            <a:r>
              <a:rPr lang="en-US" sz="1200" dirty="0"/>
              <a:t>, and J. </a:t>
            </a:r>
            <a:r>
              <a:rPr lang="en-US" sz="1200" dirty="0" err="1"/>
              <a:t>Schmidhuber</a:t>
            </a:r>
            <a:r>
              <a:rPr lang="en-US" sz="1200" dirty="0"/>
              <a:t>, “Gradient flow in recurrent nets: the difficulty of learning long-term dependencies,” A F. </a:t>
            </a:r>
            <a:r>
              <a:rPr lang="en-US" sz="1200" dirty="0" err="1"/>
              <a:t>Guid</a:t>
            </a:r>
            <a:r>
              <a:rPr lang="en-US" sz="1200" dirty="0"/>
              <a:t>. to </a:t>
            </a:r>
            <a:r>
              <a:rPr lang="en-US" sz="1200" dirty="0" err="1"/>
              <a:t>Dyn</a:t>
            </a:r>
            <a:r>
              <a:rPr lang="en-US" sz="1200" dirty="0"/>
              <a:t>. </a:t>
            </a:r>
            <a:r>
              <a:rPr lang="en-US" sz="1200" dirty="0" err="1"/>
              <a:t>Recurr</a:t>
            </a:r>
            <a:r>
              <a:rPr lang="en-US" sz="1200" dirty="0"/>
              <a:t>. Networks, pp. 237–243, 2001.</a:t>
            </a:r>
          </a:p>
          <a:p>
            <a:pPr marL="0" indent="0">
              <a:buNone/>
            </a:pPr>
            <a:r>
              <a:rPr lang="en-US" sz="1200" dirty="0"/>
              <a:t>[8]S. </a:t>
            </a:r>
            <a:r>
              <a:rPr lang="en-US" sz="1200" dirty="0" err="1"/>
              <a:t>Hochreiter</a:t>
            </a:r>
            <a:r>
              <a:rPr lang="en-US" sz="1200" dirty="0"/>
              <a:t>, S. </a:t>
            </a:r>
            <a:r>
              <a:rPr lang="en-US" sz="1200" dirty="0" err="1"/>
              <a:t>Hochreiter</a:t>
            </a:r>
            <a:r>
              <a:rPr lang="en-US" sz="1200" dirty="0"/>
              <a:t>, J. </a:t>
            </a:r>
            <a:r>
              <a:rPr lang="en-US" sz="1200" dirty="0" err="1"/>
              <a:t>Schmidhuber</a:t>
            </a:r>
            <a:r>
              <a:rPr lang="en-US" sz="1200" dirty="0"/>
              <a:t>, and J. </a:t>
            </a:r>
            <a:r>
              <a:rPr lang="en-US" sz="1200" dirty="0" err="1"/>
              <a:t>Schmidhuber</a:t>
            </a:r>
            <a:r>
              <a:rPr lang="en-US" sz="1200" dirty="0"/>
              <a:t>, “Long short-term memory.,” Neural </a:t>
            </a:r>
            <a:r>
              <a:rPr lang="en-US" sz="1200" dirty="0" err="1"/>
              <a:t>Comput</a:t>
            </a:r>
            <a:r>
              <a:rPr lang="en-US" sz="1200" dirty="0"/>
              <a:t>., vol. 9, no. 8, pp. 1735–80, 1997.</a:t>
            </a:r>
          </a:p>
          <a:p>
            <a:pPr marL="0" indent="0">
              <a:buNone/>
            </a:pPr>
            <a:r>
              <a:rPr lang="en-US" sz="1200" dirty="0"/>
              <a:t>[9]K. </a:t>
            </a:r>
            <a:r>
              <a:rPr lang="en-US" sz="1200" dirty="0" err="1"/>
              <a:t>Greff</a:t>
            </a:r>
            <a:r>
              <a:rPr lang="en-US" sz="1200" dirty="0"/>
              <a:t>, R. K. Srivastava, J. </a:t>
            </a:r>
            <a:r>
              <a:rPr lang="en-US" sz="1200" dirty="0" err="1"/>
              <a:t>Koutník</a:t>
            </a:r>
            <a:r>
              <a:rPr lang="en-US" sz="1200" dirty="0"/>
              <a:t>, B. R. </a:t>
            </a:r>
            <a:r>
              <a:rPr lang="en-US" sz="1200" dirty="0" err="1"/>
              <a:t>Steunebrink</a:t>
            </a:r>
            <a:r>
              <a:rPr lang="en-US" sz="1200" dirty="0"/>
              <a:t>, and J. </a:t>
            </a:r>
            <a:r>
              <a:rPr lang="en-US" sz="1200" dirty="0" err="1"/>
              <a:t>Schmidhuber</a:t>
            </a:r>
            <a:r>
              <a:rPr lang="en-US" sz="1200" dirty="0"/>
              <a:t>, “LSTM: A Search Space Odyssey,” </a:t>
            </a:r>
            <a:r>
              <a:rPr lang="en-US" sz="1200" dirty="0" err="1"/>
              <a:t>arXiv</a:t>
            </a:r>
            <a:r>
              <a:rPr lang="en-US" sz="1200" dirty="0"/>
              <a:t>, p. 10, 2015.</a:t>
            </a:r>
          </a:p>
          <a:p>
            <a:pPr marL="0" indent="0">
              <a:buNone/>
            </a:pPr>
            <a:r>
              <a:rPr lang="en-US" sz="1200" dirty="0"/>
              <a:t>[10]A. Graves and J. </a:t>
            </a:r>
            <a:r>
              <a:rPr lang="en-US" sz="1200" dirty="0" err="1"/>
              <a:t>Schmidhuber</a:t>
            </a:r>
            <a:r>
              <a:rPr lang="en-US" sz="1200" dirty="0"/>
              <a:t>, “</a:t>
            </a:r>
            <a:r>
              <a:rPr lang="en-US" sz="1200" dirty="0" err="1"/>
              <a:t>Framewise</a:t>
            </a:r>
            <a:r>
              <a:rPr lang="en-US" sz="1200" dirty="0"/>
              <a:t> phoneme classification with bidirectional LSTM networks,” in Proceedings of the International Joint Conference on Neural Networks, 2005, vol. 4, pp. 2047–2052.</a:t>
            </a:r>
          </a:p>
          <a:p>
            <a:pPr marL="0" indent="0">
              <a:buNone/>
            </a:pPr>
            <a:r>
              <a:rPr lang="en-US" sz="1200" dirty="0"/>
              <a:t>[11]A. Graves, S. Fernandez, F. Gomez, and J. </a:t>
            </a:r>
            <a:r>
              <a:rPr lang="en-US" sz="1200" dirty="0" err="1"/>
              <a:t>Schmidhuber</a:t>
            </a:r>
            <a:r>
              <a:rPr lang="en-US" sz="1200" dirty="0"/>
              <a:t>, “Connectionist Temporal Classification : Labelling </a:t>
            </a:r>
            <a:r>
              <a:rPr lang="en-US" sz="1200" dirty="0" err="1"/>
              <a:t>Unsegmented</a:t>
            </a:r>
            <a:r>
              <a:rPr lang="en-US" sz="1200" dirty="0"/>
              <a:t> Sequence Data with Recurrent Neural Networks,” Proc. 23rd Int. Conf. Mach. Learn., pp. 369–376, 2006.</a:t>
            </a:r>
          </a:p>
          <a:p>
            <a:pPr marL="0" indent="0">
              <a:buNone/>
            </a:pPr>
            <a:r>
              <a:rPr lang="en-US" sz="1200" dirty="0"/>
              <a:t>[12]A. Graves, “Sequence transduction with recurrent neural networks,” in ICML Representation Learning Workshop, 2012</a:t>
            </a:r>
          </a:p>
          <a:p>
            <a:pPr marL="0" indent="0">
              <a:buNone/>
            </a:pPr>
            <a:r>
              <a:rPr lang="en-US" sz="1200" dirty="0"/>
              <a:t>[13]G. E. Hinton and R. R. </a:t>
            </a:r>
            <a:r>
              <a:rPr lang="en-US" sz="1200" dirty="0" err="1"/>
              <a:t>Salakhutdinov</a:t>
            </a:r>
            <a:r>
              <a:rPr lang="en-US" sz="1200" dirty="0"/>
              <a:t>, “Reducing the Dimensionality of Data with Neural Networks,” Science (80-. )., vol. 313, no. 5786, pp. 504–507, 2006.</a:t>
            </a:r>
          </a:p>
          <a:p>
            <a:pPr marL="0" indent="0">
              <a:buNone/>
            </a:pPr>
            <a:r>
              <a:rPr lang="en-US" sz="1200" dirty="0"/>
              <a:t>[14]Y. </a:t>
            </a:r>
            <a:r>
              <a:rPr lang="en-US" sz="1200" dirty="0" err="1"/>
              <a:t>Bengio</a:t>
            </a:r>
            <a:r>
              <a:rPr lang="en-US" sz="1200" dirty="0"/>
              <a:t>, P. </a:t>
            </a:r>
            <a:r>
              <a:rPr lang="en-US" sz="1200" dirty="0" err="1"/>
              <a:t>Lamblin</a:t>
            </a:r>
            <a:r>
              <a:rPr lang="en-US" sz="1200" dirty="0"/>
              <a:t>, D. </a:t>
            </a:r>
            <a:r>
              <a:rPr lang="en-US" sz="1200" dirty="0" err="1"/>
              <a:t>Popovici</a:t>
            </a:r>
            <a:r>
              <a:rPr lang="en-US" sz="1200" dirty="0"/>
              <a:t>, and H. </a:t>
            </a:r>
            <a:r>
              <a:rPr lang="en-US" sz="1200" dirty="0" err="1"/>
              <a:t>Larochelle</a:t>
            </a:r>
            <a:r>
              <a:rPr lang="en-US" sz="1200" dirty="0"/>
              <a:t>, “Greedy Layer-Wise Training of Deep Networks,” Adv. Neural Inf. Process. Syst., vol. 19, no. 1, p. 153, 2007.</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11413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Neural Networks</a:t>
            </a:r>
            <a:endParaRPr lang="en-US" dirty="0"/>
          </a:p>
        </p:txBody>
      </p:sp>
      <p:sp>
        <p:nvSpPr>
          <p:cNvPr id="3" name="Content Placeholder 2"/>
          <p:cNvSpPr>
            <a:spLocks noGrp="1"/>
          </p:cNvSpPr>
          <p:nvPr>
            <p:ph idx="1"/>
          </p:nvPr>
        </p:nvSpPr>
        <p:spPr>
          <a:xfrm>
            <a:off x="822960" y="1226372"/>
            <a:ext cx="7543800" cy="4642722"/>
          </a:xfrm>
        </p:spPr>
        <p:txBody>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Generally there are two kinds of neural </a:t>
            </a:r>
            <a:r>
              <a:rPr lang="en-US" sz="2400" dirty="0" smtClean="0">
                <a:latin typeface="Arial" panose="020B0604020202020204" pitchFamily="34" charset="0"/>
                <a:cs typeface="Arial" panose="020B0604020202020204" pitchFamily="34" charset="0"/>
              </a:rPr>
              <a:t>networks:</a:t>
            </a:r>
          </a:p>
          <a:p>
            <a:pPr marL="0" indent="0">
              <a:buNone/>
            </a:pPr>
            <a:endParaRPr lang="en-US" sz="24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Feedforward Neural Networks:</a:t>
            </a:r>
          </a:p>
          <a:p>
            <a:pPr marL="9715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connections between the units do not form a </a:t>
            </a:r>
            <a:r>
              <a:rPr lang="en-US" sz="1100" dirty="0" smtClean="0">
                <a:latin typeface="Arial" panose="020B0604020202020204" pitchFamily="34" charset="0"/>
                <a:cs typeface="Arial" panose="020B0604020202020204" pitchFamily="34" charset="0"/>
              </a:rPr>
              <a:t>cycle</a:t>
            </a: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Recurrent Neural Network:</a:t>
            </a:r>
          </a:p>
          <a:p>
            <a:pPr lvl="2">
              <a:buFont typeface="Wingdings" panose="05000000000000000000" pitchFamily="2" charset="2"/>
              <a:buChar char="ü"/>
            </a:pPr>
            <a:r>
              <a:rPr lang="en-US" sz="1100" dirty="0">
                <a:latin typeface="Arial" panose="020B0604020202020204" pitchFamily="34" charset="0"/>
                <a:cs typeface="Arial" panose="020B0604020202020204" pitchFamily="34" charset="0"/>
              </a:rPr>
              <a:t>connections between units form cyclic paths</a:t>
            </a:r>
          </a:p>
        </p:txBody>
      </p:sp>
      <p:pic>
        <p:nvPicPr>
          <p:cNvPr id="2056" name="Picture 8" descr="http://blog.josephwilk.net/images/blog/2012/10/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282" y="1663885"/>
            <a:ext cx="2009043" cy="19661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josephwilk.net/images/blog/2012/10/recurrent_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283" y="3860800"/>
            <a:ext cx="2009043" cy="196618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7237322" y="3731808"/>
            <a:ext cx="419491" cy="255320"/>
          </a:xfrm>
          <a:prstGeom prst="line">
            <a:avLst/>
          </a:prstGeom>
          <a:ln cap="sq">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57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Recurrent Neural </a:t>
            </a:r>
            <a:r>
              <a:rPr lang="en-US" dirty="0" smtClean="0"/>
              <a:t>Network (RNN)</a:t>
            </a:r>
            <a:endParaRPr lang="en-US" dirty="0"/>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006" y="3246791"/>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822960" y="1542302"/>
            <a:ext cx="5825266" cy="3761217"/>
          </a:xfrm>
        </p:spPr>
        <p:txBody>
          <a:bodyPr/>
          <a:lstStyle/>
          <a:p>
            <a:pPr>
              <a:buFont typeface="Arial" panose="020B0604020202020204" pitchFamily="34" charset="0"/>
              <a:buChar char="•"/>
            </a:pPr>
            <a:r>
              <a:rPr lang="en-US" sz="1800" dirty="0" smtClean="0"/>
              <a:t>Recurrent since </a:t>
            </a:r>
            <a:r>
              <a:rPr lang="en-US" sz="1800" dirty="0"/>
              <a:t>they receive inputs, update the hidden states depended on the previous computations, and make predictions for every element of a sequence</a:t>
            </a:r>
            <a:r>
              <a:rPr lang="en-US" sz="1800" dirty="0" smtClean="0"/>
              <a:t>.</a:t>
            </a:r>
          </a:p>
          <a:p>
            <a:pPr>
              <a:buFont typeface="Arial" panose="020B0604020202020204" pitchFamily="34" charset="0"/>
              <a:buChar char="•"/>
            </a:pPr>
            <a:r>
              <a:rPr lang="en-US" sz="1800" dirty="0"/>
              <a:t>We can consider RNNs as a </a:t>
            </a:r>
            <a:r>
              <a:rPr lang="en-US" sz="1800" dirty="0" smtClean="0"/>
              <a:t>neural network with memory as they keep </a:t>
            </a:r>
            <a:r>
              <a:rPr lang="en-US" sz="1800" dirty="0"/>
              <a:t>information of what has been processed so far. </a:t>
            </a:r>
            <a:endParaRPr lang="en-US" sz="1800" dirty="0" smtClean="0"/>
          </a:p>
          <a:p>
            <a:pPr>
              <a:buFont typeface="Arial" panose="020B0604020202020204" pitchFamily="34" charset="0"/>
              <a:buChar char="•"/>
            </a:pPr>
            <a:r>
              <a:rPr lang="en-US" sz="1800" dirty="0" smtClean="0"/>
              <a:t>RNNs are very powerful </a:t>
            </a:r>
            <a:r>
              <a:rPr lang="en-US" sz="1800" dirty="0"/>
              <a:t>dynamic systems for sequence </a:t>
            </a:r>
            <a:r>
              <a:rPr lang="en-US" sz="1800" dirty="0" smtClean="0"/>
              <a:t>tasks </a:t>
            </a:r>
            <a:r>
              <a:rPr lang="en-US" sz="1800" dirty="0"/>
              <a:t>such as speech recognition or handwritten </a:t>
            </a:r>
            <a:r>
              <a:rPr lang="en-US" sz="1800" dirty="0" smtClean="0"/>
              <a:t>recognition</a:t>
            </a:r>
            <a:r>
              <a:rPr lang="en-US" sz="1800" dirty="0"/>
              <a:t> as </a:t>
            </a:r>
            <a:r>
              <a:rPr lang="en-US" sz="1800" dirty="0" smtClean="0"/>
              <a:t>they </a:t>
            </a:r>
            <a:r>
              <a:rPr lang="en-US" sz="1800" dirty="0"/>
              <a:t>can maintain a state vector that implicitly contains information about the history of all the past elements of the sequence. </a:t>
            </a:r>
          </a:p>
          <a:p>
            <a:pPr marL="0" indent="0">
              <a:buNone/>
            </a:pPr>
            <a:endParaRPr lang="en-US" sz="1800" dirty="0"/>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986" y="1542302"/>
            <a:ext cx="1742781" cy="138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29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RNN unrolled in time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187" y="1431277"/>
                <a:ext cx="7543800" cy="4980281"/>
              </a:xfrm>
            </p:spPr>
            <p:txBody>
              <a:bodyPr/>
              <a:lstStyle/>
              <a:p>
                <a:pPr>
                  <a:buFont typeface="Arial" panose="020B0604020202020204" pitchFamily="34" charset="0"/>
                  <a:buChar char="•"/>
                </a:pPr>
                <a:r>
                  <a:rPr lang="en-US" sz="1800" dirty="0"/>
                  <a:t>By unrolling an RNN in time, it can be considered as a deep neural network (DNN) with </a:t>
                </a:r>
                <a:r>
                  <a:rPr lang="en-US" sz="1800" dirty="0" smtClean="0"/>
                  <a:t>indefinitely </a:t>
                </a:r>
                <a:r>
                  <a:rPr lang="en-US" sz="1800" dirty="0"/>
                  <a:t>many layers</a:t>
                </a:r>
                <a:r>
                  <a:rPr lang="en-US" sz="1800" dirty="0" smtClean="0"/>
                  <a:t>.</a:t>
                </a:r>
              </a:p>
              <a:p>
                <a:pPr>
                  <a:buFont typeface="Arial" panose="020B0604020202020204" pitchFamily="34" charset="0"/>
                  <a:buChar char="•"/>
                </a:pPr>
                <a:endParaRPr lang="en-US" sz="1800" dirty="0"/>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a:p>
                <a:pPr marL="214313" indent="-214313">
                  <a:buFont typeface="Wingdings" panose="05000000000000000000" pitchFamily="2" charset="2"/>
                  <a:buChar char="Ø"/>
                </a:pPr>
                <a14:m>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𝑥</m:t>
                        </m:r>
                      </m:e>
                      <m:sub>
                        <m:r>
                          <a:rPr lang="en-US" sz="1800">
                            <a:latin typeface="Cambria Math" panose="02040503050406030204" pitchFamily="18" charset="0"/>
                          </a:rPr>
                          <m:t>𝑡</m:t>
                        </m:r>
                      </m:sub>
                    </m:sSub>
                  </m:oMath>
                </a14:m>
                <a:r>
                  <a:rPr lang="en-US" sz="1800" dirty="0"/>
                  <a:t>: input at time step t</a:t>
                </a:r>
              </a:p>
              <a:p>
                <a:pPr marL="214313" indent="-214313">
                  <a:buFont typeface="Wingdings" panose="05000000000000000000" pitchFamily="2" charset="2"/>
                  <a:buChar char="Ø"/>
                </a:pPr>
                <a14:m>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𝑠</m:t>
                        </m:r>
                      </m:e>
                      <m:sub>
                        <m:r>
                          <a:rPr lang="en-US" sz="1800">
                            <a:latin typeface="Cambria Math" panose="02040503050406030204" pitchFamily="18" charset="0"/>
                          </a:rPr>
                          <m:t>𝑡</m:t>
                        </m:r>
                      </m:sub>
                    </m:sSub>
                  </m:oMath>
                </a14:m>
                <a:r>
                  <a:rPr lang="en-US" sz="1800" dirty="0"/>
                  <a:t>: hidden state at time step t , memory of the network.</a:t>
                </a:r>
              </a:p>
              <a:p>
                <a:pPr marL="214313" indent="-214313">
                  <a:buFont typeface="Wingdings" panose="05000000000000000000" pitchFamily="2" charset="2"/>
                  <a:buChar char="Ø"/>
                </a:pPr>
                <a14:m>
                  <m:oMath xmlns:m="http://schemas.openxmlformats.org/officeDocument/2006/math">
                    <m:r>
                      <a:rPr lang="en-US" sz="1800">
                        <a:latin typeface="Cambria Math" panose="02040503050406030204" pitchFamily="18" charset="0"/>
                      </a:rPr>
                      <m:t>𝑓</m:t>
                    </m:r>
                  </m:oMath>
                </a14:m>
                <a:r>
                  <a:rPr lang="en-US" sz="1800" dirty="0"/>
                  <a:t>: is an activation function such as  </a:t>
                </a:r>
                <a:r>
                  <a:rPr lang="en-US" sz="1800" dirty="0" err="1"/>
                  <a:t>tanh</a:t>
                </a:r>
                <a:r>
                  <a:rPr lang="en-US" sz="1800" dirty="0"/>
                  <a:t> and </a:t>
                </a:r>
                <a:r>
                  <a:rPr lang="en-US" sz="1800" dirty="0" err="1"/>
                  <a:t>ReLUs</a:t>
                </a:r>
                <a:r>
                  <a:rPr lang="en-US" sz="1800" dirty="0"/>
                  <a:t>. </a:t>
                </a:r>
              </a:p>
              <a:p>
                <a:pPr marL="214313" indent="-214313">
                  <a:buFont typeface="Wingdings" panose="05000000000000000000" pitchFamily="2" charset="2"/>
                  <a:buChar char="Ø"/>
                </a:pPr>
                <a:r>
                  <a:rPr lang="en-US" sz="1800" dirty="0"/>
                  <a:t>U, V, W: Network parameters; Unlike FNN, a RNN shares the same parameters across all steps.</a:t>
                </a:r>
              </a:p>
              <a:p>
                <a:pPr marL="214313" indent="-214313">
                  <a:buFont typeface="Wingdings" panose="05000000000000000000" pitchFamily="2" charset="2"/>
                  <a:buChar char="Ø"/>
                </a:pPr>
                <a:r>
                  <a:rPr lang="en-US" sz="1800" dirty="0"/>
                  <a:t>g: activation function for the output layer, usually a </a:t>
                </a:r>
                <a:r>
                  <a:rPr lang="en-US" sz="1800" dirty="0" err="1"/>
                  <a:t>softmax</a:t>
                </a:r>
                <a:r>
                  <a:rPr lang="en-US" sz="1800" dirty="0"/>
                  <a:t> function.</a:t>
                </a:r>
              </a:p>
              <a:p>
                <a:pPr marL="214313" indent="-214313">
                  <a:buFont typeface="Wingdings" panose="05000000000000000000" pitchFamily="2" charset="2"/>
                  <a:buChar char="Ø"/>
                </a:pPr>
                <a:r>
                  <a:rPr lang="en-US" sz="1800" dirty="0"/>
                  <a:t>y: the output of the network at time step t</a:t>
                </a:r>
              </a:p>
              <a:p>
                <a:pPr>
                  <a:buFont typeface="Arial" panose="020B0604020202020204" pitchFamily="34" charset="0"/>
                  <a:buChar char="•"/>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187" y="1431277"/>
                <a:ext cx="7543800" cy="4980281"/>
              </a:xfrm>
              <a:blipFill rotWithShape="0">
                <a:blip r:embed="rId3"/>
                <a:stretch>
                  <a:fillRect l="-485" t="-734" r="-404"/>
                </a:stretch>
              </a:blipFill>
            </p:spPr>
            <p:txBody>
              <a:bodyPr/>
              <a:lstStyle/>
              <a:p>
                <a:r>
                  <a:rPr lang="en-US">
                    <a:noFill/>
                  </a:rPr>
                  <a:t> </a:t>
                </a:r>
              </a:p>
            </p:txBody>
          </p:sp>
        </mc:Fallback>
      </mc:AlternateContent>
      <p:pic>
        <p:nvPicPr>
          <p:cNvPr id="4" name="Picture 3" descr="rnn.jpg"/>
          <p:cNvPicPr/>
          <p:nvPr/>
        </p:nvPicPr>
        <p:blipFill>
          <a:blip r:embed="rId4" cstate="print"/>
          <a:stretch>
            <a:fillRect/>
          </a:stretch>
        </p:blipFill>
        <p:spPr>
          <a:xfrm>
            <a:off x="4042119" y="2292933"/>
            <a:ext cx="3602117" cy="124761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981178" y="2457706"/>
                <a:ext cx="23391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𝑈</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r>
                            <a:rPr lang="en-US">
                              <a:latin typeface="Cambria Math" panose="02040503050406030204" pitchFamily="18" charset="0"/>
                            </a:rPr>
                            <m:t>+</m:t>
                          </m:r>
                          <m:r>
                            <a:rPr lang="en-US" i="1">
                              <a:latin typeface="Cambria Math" panose="02040503050406030204" pitchFamily="18" charset="0"/>
                            </a:rPr>
                            <m:t>𝑊</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a:latin typeface="Cambria Math" panose="02040503050406030204" pitchFamily="18" charset="0"/>
                                </a:rPr>
                                <m:t>−1</m:t>
                              </m:r>
                            </m:sub>
                          </m:sSub>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81178" y="2457706"/>
                <a:ext cx="2339102"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81179" y="2939948"/>
                <a:ext cx="13508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𝑔</m:t>
                          </m:r>
                          <m:r>
                            <a:rPr lang="en-US">
                              <a:latin typeface="Cambria Math" panose="02040503050406030204" pitchFamily="18" charset="0"/>
                            </a:rPr>
                            <m:t>(</m:t>
                          </m:r>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81179" y="2939948"/>
                <a:ext cx="1350883" cy="369332"/>
              </a:xfrm>
              <a:prstGeom prst="rect">
                <a:avLst/>
              </a:prstGeom>
              <a:blipFill rotWithShape="0">
                <a:blip r:embed="rId6"/>
                <a:stretch>
                  <a:fillRect t="-119672" r="-37387" b="-183607"/>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3162559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RNN </a:t>
            </a:r>
            <a:r>
              <a:rPr lang="en-US" dirty="0"/>
              <a:t>training</a:t>
            </a:r>
          </a:p>
        </p:txBody>
      </p:sp>
      <p:sp>
        <p:nvSpPr>
          <p:cNvPr id="3" name="Content Placeholder 2"/>
          <p:cNvSpPr>
            <a:spLocks noGrp="1"/>
          </p:cNvSpPr>
          <p:nvPr>
            <p:ph idx="1"/>
          </p:nvPr>
        </p:nvSpPr>
        <p:spPr>
          <a:xfrm>
            <a:off x="290456" y="1097804"/>
            <a:ext cx="6618677" cy="5123688"/>
          </a:xfrm>
        </p:spPr>
        <p:txBody>
          <a:bodyPr/>
          <a:lstStyle/>
          <a:p>
            <a:pPr marL="0" indent="0">
              <a:buNone/>
            </a:pPr>
            <a:r>
              <a:rPr lang="en-US" sz="1800" dirty="0" smtClean="0"/>
              <a:t>There </a:t>
            </a:r>
            <a:r>
              <a:rPr lang="en-US" sz="1800" dirty="0"/>
              <a:t>are different approaches for training of RNNs</a:t>
            </a:r>
            <a:r>
              <a:rPr lang="en-US" sz="1800" dirty="0" smtClean="0"/>
              <a:t>:</a:t>
            </a:r>
          </a:p>
          <a:p>
            <a:pPr marL="0" indent="0">
              <a:buNone/>
            </a:pPr>
            <a:endParaRPr lang="en-US" sz="1800" dirty="0"/>
          </a:p>
          <a:p>
            <a:pPr>
              <a:buFont typeface="Arial" panose="020B0604020202020204" pitchFamily="34" charset="0"/>
              <a:buChar char="•"/>
            </a:pPr>
            <a:r>
              <a:rPr lang="en-US" sz="1800" dirty="0"/>
              <a:t>Back-Propagation Through Time (BPTT):</a:t>
            </a:r>
          </a:p>
          <a:p>
            <a:pPr lvl="1">
              <a:buFont typeface="Wingdings" panose="05000000000000000000" pitchFamily="2" charset="2"/>
              <a:buChar char="ü"/>
            </a:pPr>
            <a:r>
              <a:rPr lang="en-US" sz="1800" dirty="0"/>
              <a:t>Unfolding RNN in time and using the extended version of backpropagation which is used to train feedforward neural </a:t>
            </a:r>
            <a:r>
              <a:rPr lang="en-US" sz="1800" dirty="0" smtClean="0"/>
              <a:t>network.</a:t>
            </a:r>
          </a:p>
          <a:p>
            <a:pPr lvl="1">
              <a:buFont typeface="Arial" panose="020B0604020202020204" pitchFamily="34" charset="0"/>
              <a:buChar char="•"/>
            </a:pPr>
            <a:endParaRPr lang="en-US" sz="1800" dirty="0"/>
          </a:p>
          <a:p>
            <a:pPr>
              <a:buFont typeface="Arial" panose="020B0604020202020204" pitchFamily="34" charset="0"/>
              <a:buChar char="•"/>
            </a:pPr>
            <a:r>
              <a:rPr lang="en-US" sz="1800" dirty="0"/>
              <a:t>Real-Time Recurrent Learning (RTRL): </a:t>
            </a:r>
          </a:p>
          <a:p>
            <a:pPr lvl="1">
              <a:buFont typeface="Wingdings" panose="05000000000000000000" pitchFamily="2" charset="2"/>
              <a:buChar char="ü"/>
            </a:pPr>
            <a:r>
              <a:rPr lang="en-US" sz="1800" dirty="0" smtClean="0"/>
              <a:t>Computing </a:t>
            </a:r>
            <a:r>
              <a:rPr lang="en-US" sz="1800" dirty="0"/>
              <a:t>the error gradient and update weights for each time step. </a:t>
            </a:r>
            <a:endParaRPr lang="en-US" sz="1800" dirty="0" smtClean="0"/>
          </a:p>
          <a:p>
            <a:pPr lvl="1">
              <a:buFont typeface="Arial" panose="020B0604020202020204" pitchFamily="34" charset="0"/>
              <a:buChar char="•"/>
            </a:pPr>
            <a:endParaRPr lang="en-US" sz="1800" dirty="0"/>
          </a:p>
          <a:p>
            <a:pPr>
              <a:buFont typeface="Arial" panose="020B0604020202020204" pitchFamily="34" charset="0"/>
              <a:buChar char="•"/>
            </a:pPr>
            <a:r>
              <a:rPr lang="en-US" sz="1800" dirty="0"/>
              <a:t>Extended </a:t>
            </a:r>
            <a:r>
              <a:rPr lang="en-US" sz="1800" dirty="0" err="1"/>
              <a:t>Kalman</a:t>
            </a:r>
            <a:r>
              <a:rPr lang="en-US" sz="1800" dirty="0"/>
              <a:t> Filtering (EKF): </a:t>
            </a:r>
            <a:endParaRPr lang="en-US" sz="1800" dirty="0" smtClean="0"/>
          </a:p>
          <a:p>
            <a:pPr lvl="1">
              <a:buFont typeface="Wingdings" panose="05000000000000000000" pitchFamily="2" charset="2"/>
              <a:buChar char="ü"/>
            </a:pPr>
            <a:r>
              <a:rPr lang="en-US" sz="1800" dirty="0"/>
              <a:t>a set of mathematical equations that provides an efficient computational means to estimate the state of a process, in a way that minimizes the mean of the squared error on linear system.</a:t>
            </a:r>
          </a:p>
          <a:p>
            <a:pPr>
              <a:buFont typeface="Arial" panose="020B0604020202020204" pitchFamily="34" charset="0"/>
              <a:buChar char="•"/>
            </a:pPr>
            <a:endParaRPr lang="en-US" sz="22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519" y="1277320"/>
            <a:ext cx="1602635" cy="2435049"/>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6519" y="4292025"/>
            <a:ext cx="2126637" cy="1380619"/>
          </a:xfrm>
          <a:prstGeom prst="rect">
            <a:avLst/>
          </a:prstGeom>
        </p:spPr>
      </p:pic>
      <p:sp>
        <p:nvSpPr>
          <p:cNvPr id="6" name="TextBox 5"/>
          <p:cNvSpPr txBox="1"/>
          <p:nvPr/>
        </p:nvSpPr>
        <p:spPr>
          <a:xfrm>
            <a:off x="7619095" y="3712369"/>
            <a:ext cx="654859" cy="369332"/>
          </a:xfrm>
          <a:prstGeom prst="rect">
            <a:avLst/>
          </a:prstGeom>
          <a:noFill/>
        </p:spPr>
        <p:txBody>
          <a:bodyPr wrap="none" rtlCol="0">
            <a:spAutoFit/>
          </a:bodyPr>
          <a:lstStyle/>
          <a:p>
            <a:r>
              <a:rPr lang="en-US" dirty="0" smtClean="0"/>
              <a:t>BPTT</a:t>
            </a:r>
            <a:endParaRPr lang="en-US" dirty="0"/>
          </a:p>
        </p:txBody>
      </p:sp>
      <p:sp>
        <p:nvSpPr>
          <p:cNvPr id="8" name="TextBox 7"/>
          <p:cNvSpPr txBox="1"/>
          <p:nvPr/>
        </p:nvSpPr>
        <p:spPr>
          <a:xfrm>
            <a:off x="7619095" y="5852160"/>
            <a:ext cx="642484" cy="369332"/>
          </a:xfrm>
          <a:prstGeom prst="rect">
            <a:avLst/>
          </a:prstGeom>
          <a:noFill/>
        </p:spPr>
        <p:txBody>
          <a:bodyPr wrap="none" rtlCol="0">
            <a:spAutoFit/>
          </a:bodyPr>
          <a:lstStyle/>
          <a:p>
            <a:r>
              <a:rPr lang="en-US" dirty="0"/>
              <a:t>RTRL</a:t>
            </a:r>
          </a:p>
        </p:txBody>
      </p:sp>
    </p:spTree>
    <p:extLst>
      <p:ext uri="{BB962C8B-B14F-4D97-AF65-F5344CB8AC3E}">
        <p14:creationId xmlns:p14="http://schemas.microsoft.com/office/powerpoint/2010/main" val="2026785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Back-Propagation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5871" y="1312334"/>
                <a:ext cx="7543800" cy="4023360"/>
              </a:xfrm>
            </p:spPr>
            <p:txBody>
              <a:bodyPr>
                <a:normAutofit fontScale="62500" lnSpcReduction="20000"/>
              </a:bodyPr>
              <a:lstStyle/>
              <a:p>
                <a:pPr>
                  <a:buFont typeface="Arial" panose="020B0604020202020204" pitchFamily="34" charset="0"/>
                  <a:buChar char="•"/>
                </a:pPr>
                <a:r>
                  <a:rPr lang="en-US" dirty="0"/>
                  <a:t>The </a:t>
                </a:r>
                <a:r>
                  <a:rPr lang="en-US" dirty="0" err="1"/>
                  <a:t>backpropagation</a:t>
                </a:r>
                <a:r>
                  <a:rPr lang="en-US" dirty="0"/>
                  <a:t> algorithm can be extended to BPTT by unfolding RNN in time and stacking identical copies of the RNN. </a:t>
                </a:r>
              </a:p>
              <a:p>
                <a:pPr>
                  <a:buFont typeface="Arial" panose="020B0604020202020204" pitchFamily="34" charset="0"/>
                  <a:buChar char="•"/>
                </a:pPr>
                <a:r>
                  <a:rPr lang="en-US" dirty="0"/>
                  <a:t>As the parameters that are supposed to be learnt (U, V and W) are shared by all time steps in the network, the gradient at each output </a:t>
                </a:r>
                <a:r>
                  <a:rPr lang="en-US" dirty="0" smtClean="0"/>
                  <a:t>depends, </a:t>
                </a:r>
                <a:r>
                  <a:rPr lang="en-US" dirty="0"/>
                  <a:t>not only on the calculations of the current time step, but also the previous time steps</a:t>
                </a:r>
                <a:r>
                  <a:rPr lang="en-US" dirty="0" smtClean="0"/>
                  <a:t>.</a:t>
                </a:r>
                <a:endParaRPr lang="en-US" dirty="0"/>
              </a:p>
              <a:p>
                <a:pPr hangingPunct="0">
                  <a:buFont typeface="Arial" panose="020B0604020202020204" pitchFamily="34" charset="0"/>
                  <a:buChar char="•"/>
                </a:pPr>
                <a:r>
                  <a:rPr lang="en-US" dirty="0"/>
                  <a:t>In RNNs, a common choice for the loss function is the cross-entropy loss which is given by:</a:t>
                </a:r>
              </a:p>
              <a:p>
                <a:pPr marL="400050" lvl="1"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i="1">
                                  <a:latin typeface="Cambria Math" panose="02040503050406030204" pitchFamily="18" charset="0"/>
                                  <a:ea typeface="Times New Roman" panose="02020603050405020304" pitchFamily="18" charset="0"/>
                                  <a:cs typeface="Times New Roman" panose="02020603050405020304" pitchFamily="18" charset="0"/>
                                </a:rPr>
                                <m:t>𝑙</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𝑦</m:t>
                          </m:r>
                        </m:e>
                      </m:d>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𝑁</m:t>
                          </m:r>
                        </m:den>
                      </m:f>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𝑁</m:t>
                          </m:r>
                        </m:sub>
                        <m:sup/>
                        <m:e>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i="1">
                                  <a:latin typeface="Cambria Math" panose="02040503050406030204" pitchFamily="18" charset="0"/>
                                  <a:ea typeface="Times New Roman" panose="02020603050405020304" pitchFamily="18" charset="0"/>
                                  <a:cs typeface="Times New Roman" panose="02020603050405020304" pitchFamily="18" charset="0"/>
                                </a:rPr>
                                <m:t>𝑙𝑛</m:t>
                              </m:r>
                            </m:sub>
                          </m:sSub>
                          <m:func>
                            <m:funcPr>
                              <m:ctrlPr>
                                <a:rPr lang="en-US" i="1">
                                  <a:latin typeface="Cambria Math" panose="02040503050406030204" pitchFamily="18" charset="0"/>
                                </a:rPr>
                              </m:ctrlPr>
                            </m:funcPr>
                            <m:fNa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i="1">
                                      <a:latin typeface="Cambria Math" panose="02040503050406030204" pitchFamily="18" charset="0"/>
                                      <a:ea typeface="Times New Roman" panose="02020603050405020304" pitchFamily="18" charset="0"/>
                                      <a:cs typeface="Times New Roman" panose="02020603050405020304" pitchFamily="18" charset="0"/>
                                    </a:rPr>
                                    <m:t>𝑛</m:t>
                                  </m:r>
                                </m:sub>
                              </m:sSub>
                            </m:e>
                          </m:func>
                        </m:e>
                      </m:nary>
                      <m:r>
                        <a:rPr lang="en-US"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dirty="0"/>
              </a:p>
              <a:p>
                <a:pPr lvl="1" hangingPunct="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𝑁</m:t>
                    </m:r>
                    <m:r>
                      <a:rPr lang="en-US" b="0" i="0" smtClean="0">
                        <a:latin typeface="Cambria Math" panose="02040503050406030204" pitchFamily="18" charset="0"/>
                      </a:rPr>
                      <m:t>:</m:t>
                    </m:r>
                  </m:oMath>
                </a14:m>
                <a:r>
                  <a:rPr lang="en-US" dirty="0"/>
                  <a:t>the number of training examples</a:t>
                </a:r>
                <a:r>
                  <a:rPr lang="en-US" dirty="0" smtClean="0"/>
                  <a:t>.</a:t>
                </a:r>
              </a:p>
              <a:p>
                <a:pPr lvl="1" hangingPunct="0">
                  <a:buFont typeface="Wingdings" panose="05000000000000000000" pitchFamily="2" charset="2"/>
                  <a:buChar char="Ø"/>
                </a:pP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m:t>
                    </m:r>
                  </m:oMath>
                </a14:m>
                <a:r>
                  <a:rPr lang="en-US" dirty="0" smtClean="0"/>
                  <a:t>the </a:t>
                </a:r>
                <a:r>
                  <a:rPr lang="en-US" dirty="0"/>
                  <a:t>prediction of the network </a:t>
                </a:r>
                <a:endParaRPr lang="en-US" dirty="0" smtClean="0"/>
              </a:p>
              <a:p>
                <a:pPr lvl="1" hangingPunct="0">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𝑙</m:t>
                        </m:r>
                      </m:sub>
                    </m:sSub>
                  </m:oMath>
                </a14:m>
                <a:r>
                  <a:rPr lang="en-US" dirty="0" smtClean="0"/>
                  <a:t>: true </a:t>
                </a:r>
                <a:r>
                  <a:rPr lang="en-US" dirty="0"/>
                  <a:t>label.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5871" y="1312334"/>
                <a:ext cx="7543800" cy="4023360"/>
              </a:xfrm>
              <a:blipFill rotWithShape="0">
                <a:blip r:embed="rId3"/>
                <a:stretch>
                  <a:fillRect l="-727" t="-2121" r="-969"/>
                </a:stretch>
              </a:blipFill>
            </p:spPr>
            <p:txBody>
              <a:bodyPr/>
              <a:lstStyle/>
              <a:p>
                <a:r>
                  <a:rPr lang="en-US">
                    <a:noFill/>
                  </a:rPr>
                  <a:t> </a:t>
                </a:r>
              </a:p>
            </p:txBody>
          </p:sp>
        </mc:Fallback>
      </mc:AlternateContent>
    </p:spTree>
    <p:extLst>
      <p:ext uri="{BB962C8B-B14F-4D97-AF65-F5344CB8AC3E}">
        <p14:creationId xmlns:p14="http://schemas.microsoft.com/office/powerpoint/2010/main" val="80812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Vanishing </a:t>
            </a:r>
            <a:r>
              <a:rPr lang="en-US" dirty="0"/>
              <a:t>Gradient Problem</a:t>
            </a:r>
          </a:p>
        </p:txBody>
      </p:sp>
      <p:sp>
        <p:nvSpPr>
          <p:cNvPr id="3" name="Content Placeholder 2"/>
          <p:cNvSpPr>
            <a:spLocks noGrp="1"/>
          </p:cNvSpPr>
          <p:nvPr>
            <p:ph idx="1"/>
          </p:nvPr>
        </p:nvSpPr>
        <p:spPr>
          <a:xfrm>
            <a:off x="805871" y="1199261"/>
            <a:ext cx="7543800" cy="4023360"/>
          </a:xfrm>
        </p:spPr>
        <p:txBody>
          <a:bodyPr/>
          <a:lstStyle/>
          <a:p>
            <a:pPr>
              <a:buFont typeface="Arial" panose="020B0604020202020204" pitchFamily="34" charset="0"/>
              <a:buChar char="•"/>
            </a:pPr>
            <a:r>
              <a:rPr lang="en-US" sz="2400" dirty="0" smtClean="0"/>
              <a:t>Definition: The </a:t>
            </a:r>
            <a:r>
              <a:rPr lang="en-US" sz="2400" dirty="0"/>
              <a:t>influence of a given input on the hidden layer, and therefore on the network output, either decays or blows up exponentially as it pipes through RNN</a:t>
            </a:r>
            <a:r>
              <a:rPr lang="en-US" sz="2400" dirty="0" smtClean="0"/>
              <a:t>.</a:t>
            </a:r>
          </a:p>
          <a:p>
            <a:pPr>
              <a:buFont typeface="Arial" panose="020B0604020202020204" pitchFamily="34" charset="0"/>
              <a:buChar char="•"/>
            </a:pPr>
            <a:r>
              <a:rPr lang="en-US" sz="2400" dirty="0" smtClean="0"/>
              <a:t>In practice, the </a:t>
            </a:r>
            <a:r>
              <a:rPr lang="en-US" sz="2400" dirty="0"/>
              <a:t>range of contextual information that standard RNNs can access are </a:t>
            </a:r>
            <a:r>
              <a:rPr lang="en-US" sz="2400" dirty="0" smtClean="0"/>
              <a:t>limited about </a:t>
            </a:r>
            <a:r>
              <a:rPr lang="en-US" sz="2400" dirty="0"/>
              <a:t>10 time steps between relevant input and target </a:t>
            </a:r>
            <a:r>
              <a:rPr lang="en-US" sz="2400" dirty="0" smtClean="0"/>
              <a:t>events. </a:t>
            </a:r>
          </a:p>
          <a:p>
            <a:pPr>
              <a:buFont typeface="Arial" panose="020B0604020202020204" pitchFamily="34" charset="0"/>
              <a:buChar char="•"/>
            </a:pPr>
            <a:r>
              <a:rPr lang="en-US" sz="2400" dirty="0" smtClean="0"/>
              <a:t>Solution: LSTM networks.</a:t>
            </a:r>
          </a:p>
          <a:p>
            <a:endParaRPr lang="en-US" sz="2400" dirty="0"/>
          </a:p>
        </p:txBody>
      </p:sp>
      <p:pic>
        <p:nvPicPr>
          <p:cNvPr id="5" name="Picture 4"/>
          <p:cNvPicPr/>
          <p:nvPr/>
        </p:nvPicPr>
        <p:blipFill>
          <a:blip r:embed="rId3"/>
          <a:srcRect/>
          <a:stretch>
            <a:fillRect/>
          </a:stretch>
        </p:blipFill>
        <p:spPr bwMode="auto">
          <a:xfrm>
            <a:off x="5131916" y="4355915"/>
            <a:ext cx="3621666" cy="1952418"/>
          </a:xfrm>
          <a:prstGeom prst="rect">
            <a:avLst/>
          </a:prstGeom>
          <a:noFill/>
          <a:ln w="9525">
            <a:noFill/>
            <a:miter lim="800000"/>
            <a:headEnd/>
            <a:tailEnd/>
          </a:ln>
        </p:spPr>
      </p:pic>
    </p:spTree>
    <p:extLst>
      <p:ext uri="{BB962C8B-B14F-4D97-AF65-F5344CB8AC3E}">
        <p14:creationId xmlns:p14="http://schemas.microsoft.com/office/powerpoint/2010/main" val="1083920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 SHORT-TERM MEMORY (LSTM)</a:t>
            </a:r>
          </a:p>
        </p:txBody>
      </p:sp>
      <p:sp>
        <p:nvSpPr>
          <p:cNvPr id="3" name="Content Placeholder 2"/>
          <p:cNvSpPr>
            <a:spLocks noGrp="1"/>
          </p:cNvSpPr>
          <p:nvPr>
            <p:ph idx="1"/>
          </p:nvPr>
        </p:nvSpPr>
        <p:spPr>
          <a:xfrm>
            <a:off x="313703" y="1296328"/>
            <a:ext cx="5736577" cy="4210620"/>
          </a:xfrm>
        </p:spPr>
        <p:txBody>
          <a:bodyPr/>
          <a:lstStyle/>
          <a:p>
            <a:pPr>
              <a:buFont typeface="Arial" panose="020B0604020202020204" pitchFamily="34" charset="0"/>
              <a:buChar char="•"/>
            </a:pPr>
            <a:r>
              <a:rPr lang="en-US" sz="2000" dirty="0"/>
              <a:t>LSTM: A special kind of RNN architecture, capable of learning long-term dependencies</a:t>
            </a:r>
            <a:r>
              <a:rPr lang="en-US" sz="2000" dirty="0" smtClean="0"/>
              <a:t>.</a:t>
            </a:r>
            <a:endParaRPr lang="en-US" sz="2000" dirty="0"/>
          </a:p>
          <a:p>
            <a:pPr>
              <a:buFont typeface="Arial" panose="020B0604020202020204" pitchFamily="34" charset="0"/>
              <a:buChar char="•"/>
            </a:pPr>
            <a:r>
              <a:rPr lang="en-US" sz="2000" dirty="0"/>
              <a:t>LSTM can learn to bridge time intervals in excess of 1000 steps.</a:t>
            </a:r>
          </a:p>
          <a:p>
            <a:pPr>
              <a:buFont typeface="Arial" panose="020B0604020202020204" pitchFamily="34" charset="0"/>
              <a:buChar char="•"/>
            </a:pPr>
            <a:r>
              <a:rPr lang="en-US" sz="2000" dirty="0"/>
              <a:t>LSTM networks can outperforms alternative RNNs and Hidden Markov Models (HMM):</a:t>
            </a:r>
          </a:p>
          <a:p>
            <a:pPr lvl="1">
              <a:buFont typeface="Wingdings" panose="05000000000000000000" pitchFamily="2" charset="2"/>
              <a:buChar char="Ø"/>
            </a:pPr>
            <a:r>
              <a:rPr lang="en-US" sz="1600" dirty="0"/>
              <a:t>Speech Recognition :17.7% phoneme error rate on TIMIT natural speech dataset. </a:t>
            </a:r>
          </a:p>
          <a:p>
            <a:pPr lvl="1">
              <a:buFont typeface="Wingdings" panose="05000000000000000000" pitchFamily="2" charset="2"/>
              <a:buChar char="Ø"/>
            </a:pPr>
            <a:r>
              <a:rPr lang="en-US" sz="1600" dirty="0"/>
              <a:t>Winner of the ICDAR handwriting competition for the best known results in handwriting recognition.</a:t>
            </a:r>
          </a:p>
          <a:p>
            <a:pPr>
              <a:buFont typeface="Arial" panose="020B0604020202020204" pitchFamily="34" charset="0"/>
              <a:buChar char="•"/>
            </a:pPr>
            <a:r>
              <a:rPr lang="en-US" sz="2000" dirty="0"/>
              <a:t>This is achieved by multiplicative gate units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2405831"/>
            <a:ext cx="2278915" cy="2062481"/>
          </a:xfrm>
          <a:prstGeom prst="rect">
            <a:avLst/>
          </a:prstGeom>
        </p:spPr>
      </p:pic>
      <p:sp>
        <p:nvSpPr>
          <p:cNvPr id="6" name="Rectangle 5"/>
          <p:cNvSpPr/>
          <p:nvPr/>
        </p:nvSpPr>
        <p:spPr>
          <a:xfrm>
            <a:off x="6675319" y="4713872"/>
            <a:ext cx="1617751" cy="300082"/>
          </a:xfrm>
          <a:prstGeom prst="rect">
            <a:avLst/>
          </a:prstGeom>
        </p:spPr>
        <p:txBody>
          <a:bodyPr wrap="none">
            <a:spAutoFit/>
          </a:bodyPr>
          <a:lstStyle/>
          <a:p>
            <a:r>
              <a:rPr lang="en-US" sz="1350" dirty="0">
                <a:latin typeface="Times New Roman" panose="02020603050405020304" pitchFamily="18" charset="0"/>
                <a:ea typeface="Times New Roman" panose="02020603050405020304" pitchFamily="18" charset="0"/>
              </a:rPr>
              <a:t>LSTM Memory Cell</a:t>
            </a:r>
            <a:endParaRPr lang="en-US" sz="1350" dirty="0"/>
          </a:p>
        </p:txBody>
      </p:sp>
    </p:spTree>
    <p:extLst>
      <p:ext uri="{BB962C8B-B14F-4D97-AF65-F5344CB8AC3E}">
        <p14:creationId xmlns:p14="http://schemas.microsoft.com/office/powerpoint/2010/main" val="3590121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8838</TotalTime>
  <Words>3221</Words>
  <Application>Microsoft Office PowerPoint</Application>
  <PresentationFormat>On-screen Show (4:3)</PresentationFormat>
  <Paragraphs>300</Paragraphs>
  <Slides>28</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28</vt:i4>
      </vt:variant>
    </vt:vector>
  </HeadingPairs>
  <TitlesOfParts>
    <vt:vector size="40" baseType="lpstr">
      <vt:lpstr>ＭＳ Ｐゴシック</vt:lpstr>
      <vt:lpstr>Arial</vt:lpstr>
      <vt:lpstr>Calibri</vt:lpstr>
      <vt:lpstr>Cambria Math</vt:lpstr>
      <vt:lpstr>Times New Roman</vt:lpstr>
      <vt:lpstr>Wingdings</vt:lpstr>
      <vt:lpstr>ISIP Content Slide</vt:lpstr>
      <vt:lpstr>ISIP Title Slide</vt:lpstr>
      <vt:lpstr>1_ISIP Content Slide</vt:lpstr>
      <vt:lpstr>Custom Design</vt:lpstr>
      <vt:lpstr>1_ISIP Title Slide</vt:lpstr>
      <vt:lpstr>2_ISIP Content Slide</vt:lpstr>
      <vt:lpstr>PowerPoint Presentation</vt:lpstr>
      <vt:lpstr>Introduction</vt:lpstr>
      <vt:lpstr>Neural Networks</vt:lpstr>
      <vt:lpstr>Recurrent Neural Network (RNN)</vt:lpstr>
      <vt:lpstr>RNN unrolled in time</vt:lpstr>
      <vt:lpstr>RNN training</vt:lpstr>
      <vt:lpstr>Back-Propagation Through Time</vt:lpstr>
      <vt:lpstr>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BIDIRECTIONAL LONG SHORT-TERM MEMORY (DBLSTM)</vt:lpstr>
      <vt:lpstr>DBLSTM training and regularization</vt:lpstr>
      <vt:lpstr>Connectionist Temporal Classification (CTC)</vt:lpstr>
      <vt:lpstr>Connectionist Temporal Classification (CTC)</vt:lpstr>
      <vt:lpstr>RNN transducer</vt:lpstr>
      <vt:lpstr>DBLSTM performance</vt:lpstr>
      <vt:lpstr>Electroencephalograms (EEGs) </vt:lpstr>
      <vt:lpstr>EEG classification using DBNs</vt:lpstr>
      <vt:lpstr>EEG classification using SdAs</vt:lpstr>
      <vt:lpstr>Summary</vt:lpstr>
      <vt:lpstr>Brief Bibliography</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Naghmeh Rezaie</cp:lastModifiedBy>
  <cp:revision>508</cp:revision>
  <dcterms:created xsi:type="dcterms:W3CDTF">2012-05-05T20:20:58Z</dcterms:created>
  <dcterms:modified xsi:type="dcterms:W3CDTF">2016-02-23T04:54:00Z</dcterms:modified>
</cp:coreProperties>
</file>