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30"/>
  </p:notesMasterIdLst>
  <p:handoutMasterIdLst>
    <p:handoutMasterId r:id="rId31"/>
  </p:handoutMasterIdLst>
  <p:sldIdLst>
    <p:sldId id="298" r:id="rId7"/>
    <p:sldId id="369" r:id="rId8"/>
    <p:sldId id="364" r:id="rId9"/>
    <p:sldId id="365" r:id="rId10"/>
    <p:sldId id="346" r:id="rId11"/>
    <p:sldId id="345" r:id="rId12"/>
    <p:sldId id="347" r:id="rId13"/>
    <p:sldId id="350" r:id="rId14"/>
    <p:sldId id="352" r:id="rId15"/>
    <p:sldId id="351" r:id="rId16"/>
    <p:sldId id="370" r:id="rId17"/>
    <p:sldId id="367" r:id="rId18"/>
    <p:sldId id="353" r:id="rId19"/>
    <p:sldId id="368" r:id="rId20"/>
    <p:sldId id="366" r:id="rId21"/>
    <p:sldId id="372" r:id="rId22"/>
    <p:sldId id="374" r:id="rId23"/>
    <p:sldId id="355" r:id="rId24"/>
    <p:sldId id="357" r:id="rId25"/>
    <p:sldId id="358" r:id="rId26"/>
    <p:sldId id="361" r:id="rId27"/>
    <p:sldId id="375" r:id="rId28"/>
    <p:sldId id="36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616" userDrawn="1">
          <p15:clr>
            <a:srgbClr val="A4A3A4"/>
          </p15:clr>
        </p15:guide>
        <p15:guide id="3" pos="5760" userDrawn="1">
          <p15:clr>
            <a:srgbClr val="A4A3A4"/>
          </p15:clr>
        </p15:guide>
        <p15:guide id="4" orient="horz" pos="2424" userDrawn="1">
          <p15:clr>
            <a:srgbClr val="A4A3A4"/>
          </p15:clr>
        </p15:guide>
        <p15:guide id="5" orient="horz" pos="408" userDrawn="1">
          <p15:clr>
            <a:srgbClr val="A4A3A4"/>
          </p15:clr>
        </p15:guide>
        <p15:guide id="6" orient="horz" pos="2822">
          <p15:clr>
            <a:srgbClr val="A4A3A4"/>
          </p15:clr>
        </p15:guide>
        <p15:guide id="7" pos="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4" autoAdjust="0"/>
    <p:restoredTop sz="95377" autoAdjust="0"/>
  </p:normalViewPr>
  <p:slideViewPr>
    <p:cSldViewPr snapToGrid="0" snapToObjects="1" showGuides="1">
      <p:cViewPr>
        <p:scale>
          <a:sx n="90" d="100"/>
          <a:sy n="90" d="100"/>
        </p:scale>
        <p:origin x="376" y="320"/>
      </p:cViewPr>
      <p:guideLst>
        <p:guide pos="5616"/>
        <p:guide pos="5760"/>
        <p:guide orient="horz" pos="2424"/>
        <p:guide orient="horz" pos="408"/>
        <p:guide orient="horz" pos="2822"/>
        <p:guide pos="1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2/25/16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2/25/16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86531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here we have an interesting tables which</a:t>
            </a:r>
            <a:r>
              <a:rPr lang="en-US" baseline="0" dirty="0" smtClean="0"/>
              <a:t> the compares the performance of different deep learning structures with each other.</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10</a:t>
            </a:fld>
            <a:endParaRPr lang="en-US" dirty="0"/>
          </a:p>
        </p:txBody>
      </p:sp>
    </p:spTree>
    <p:extLst>
      <p:ext uri="{BB962C8B-B14F-4D97-AF65-F5344CB8AC3E}">
        <p14:creationId xmlns:p14="http://schemas.microsoft.com/office/powerpoint/2010/main" val="136389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IBM research group have been focused on IBM recently.</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11</a:t>
            </a:fld>
            <a:endParaRPr lang="en-US" dirty="0"/>
          </a:p>
        </p:txBody>
      </p:sp>
    </p:spTree>
    <p:extLst>
      <p:ext uri="{BB962C8B-B14F-4D97-AF65-F5344CB8AC3E}">
        <p14:creationId xmlns:p14="http://schemas.microsoft.com/office/powerpoint/2010/main" val="72079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it will be trained.</a:t>
            </a:r>
            <a:endParaRPr lang="en-US" dirty="0"/>
          </a:p>
        </p:txBody>
      </p:sp>
      <p:sp>
        <p:nvSpPr>
          <p:cNvPr id="4" name="Slide Number Placeholder 3"/>
          <p:cNvSpPr>
            <a:spLocks noGrp="1"/>
          </p:cNvSpPr>
          <p:nvPr>
            <p:ph type="sldNum" sz="quarter" idx="10"/>
          </p:nvPr>
        </p:nvSpPr>
        <p:spPr/>
        <p:txBody>
          <a:bodyPr/>
          <a:lstStyle/>
          <a:p>
            <a:fld id="{AAD813F9-4750-426F-82D4-24D668086026}" type="slidenum">
              <a:rPr lang="en-US" smtClean="0"/>
              <a:pPr/>
              <a:t>12</a:t>
            </a:fld>
            <a:endParaRPr lang="en-US"/>
          </a:p>
        </p:txBody>
      </p:sp>
    </p:spTree>
    <p:extLst>
      <p:ext uri="{BB962C8B-B14F-4D97-AF65-F5344CB8AC3E}">
        <p14:creationId xmlns:p14="http://schemas.microsoft.com/office/powerpoint/2010/main" val="1579317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As the electroencephalographic (EEG) data is high dimensional and multichannel, </a:t>
            </a:r>
            <a:r>
              <a:rPr lang="en-US" sz="1200" dirty="0" err="1" smtClean="0">
                <a:solidFill>
                  <a:srgbClr val="FF0000"/>
                </a:solidFill>
              </a:rPr>
              <a:t>convolutional</a:t>
            </a:r>
            <a:r>
              <a:rPr lang="en-US" sz="1200" dirty="0" smtClean="0">
                <a:solidFill>
                  <a:srgbClr val="FF0000"/>
                </a:solidFill>
              </a:rPr>
              <a:t> deep belief network is applied to the feature learning of EEG data.</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15</a:t>
            </a:fld>
            <a:endParaRPr lang="en-US" dirty="0"/>
          </a:p>
        </p:txBody>
      </p:sp>
    </p:spTree>
    <p:extLst>
      <p:ext uri="{BB962C8B-B14F-4D97-AF65-F5344CB8AC3E}">
        <p14:creationId xmlns:p14="http://schemas.microsoft.com/office/powerpoint/2010/main" val="155097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instance what class the input belongs to or make it more easier to make prediction about our data what we may interested to know. </a:t>
            </a:r>
          </a:p>
          <a:p>
            <a:r>
              <a:rPr lang="en-US" baseline="0" dirty="0" smtClean="0"/>
              <a:t>Add a data-dependent regularization to training.</a:t>
            </a:r>
          </a:p>
          <a:p>
            <a:r>
              <a:rPr lang="en-US" baseline="0" dirty="0" smtClean="0"/>
              <a:t>Modeling of distribution over x involves some </a:t>
            </a:r>
            <a:r>
              <a:rPr lang="en-US" baseline="0" dirty="0" err="1" smtClean="0"/>
              <a:t>some</a:t>
            </a:r>
            <a:r>
              <a:rPr lang="en-US" baseline="0" dirty="0" smtClean="0"/>
              <a:t> latent </a:t>
            </a:r>
            <a:r>
              <a:rPr lang="en-US" baseline="0" dirty="0" err="1" smtClean="0"/>
              <a:t>varibales</a:t>
            </a:r>
            <a:r>
              <a:rPr lang="en-US" baseline="0" dirty="0" smtClean="0"/>
              <a:t> in hidden units.</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16</a:t>
            </a:fld>
            <a:endParaRPr lang="en-US" dirty="0"/>
          </a:p>
        </p:txBody>
      </p:sp>
    </p:spTree>
    <p:extLst>
      <p:ext uri="{BB962C8B-B14F-4D97-AF65-F5344CB8AC3E}">
        <p14:creationId xmlns:p14="http://schemas.microsoft.com/office/powerpoint/2010/main" val="1821195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Training :</a:t>
            </a:r>
            <a:r>
              <a:rPr lang="en-US" baseline="0" dirty="0" smtClean="0"/>
              <a:t> the double expectation should be calculated that it hard to compute so the alternative solution was proposed by </a:t>
            </a:r>
            <a:r>
              <a:rPr lang="en-US" baseline="0" dirty="0" err="1" smtClean="0"/>
              <a:t>hinton</a:t>
            </a:r>
            <a:r>
              <a:rPr lang="en-US" baseline="0" dirty="0" smtClean="0"/>
              <a:t> on 2002 which is called contrastive divergence</a:t>
            </a:r>
          </a:p>
          <a:p>
            <a:r>
              <a:rPr lang="en-US" baseline="0" dirty="0" smtClean="0"/>
              <a:t>P(</a:t>
            </a:r>
            <a:r>
              <a:rPr lang="en-US" baseline="0" dirty="0" err="1" smtClean="0"/>
              <a:t>hj</a:t>
            </a:r>
            <a:r>
              <a:rPr lang="en-US" baseline="0" dirty="0" smtClean="0"/>
              <a:t>=1|x)&gt;u[0,1]-&gt; 1 otherwise 0</a:t>
            </a:r>
          </a:p>
          <a:p>
            <a:pPr lvl="1"/>
            <a:r>
              <a:rPr lang="en-US" sz="2400" i="1" dirty="0" smtClean="0"/>
              <a:t>P</a:t>
            </a:r>
            <a:r>
              <a:rPr lang="en-US" sz="2400" dirty="0" smtClean="0"/>
              <a:t>(</a:t>
            </a:r>
            <a:r>
              <a:rPr lang="en-US" sz="2400" i="1" dirty="0" err="1" smtClean="0"/>
              <a:t>h</a:t>
            </a:r>
            <a:r>
              <a:rPr lang="en-US" sz="2400" i="1" baseline="-25000" dirty="0" err="1" smtClean="0"/>
              <a:t>j</a:t>
            </a:r>
            <a:r>
              <a:rPr lang="en-US" sz="2400" i="1" baseline="-25000" dirty="0" smtClean="0"/>
              <a:t> </a:t>
            </a:r>
            <a:r>
              <a:rPr lang="en-US" sz="2400" dirty="0" smtClean="0"/>
              <a:t>= 1|</a:t>
            </a:r>
            <a:r>
              <a:rPr lang="en-US" sz="2400" b="1" dirty="0" smtClean="0"/>
              <a:t>x</a:t>
            </a:r>
            <a:r>
              <a:rPr lang="en-US" sz="2400" dirty="0" smtClean="0"/>
              <a:t>) = sigmoid(</a:t>
            </a:r>
            <a:r>
              <a:rPr lang="en-US" sz="2400" i="1" dirty="0" err="1" smtClean="0"/>
              <a:t>W’</a:t>
            </a:r>
            <a:r>
              <a:rPr lang="en-US" sz="2400" i="1" baseline="-25000" dirty="0" err="1" smtClean="0"/>
              <a:t>j</a:t>
            </a:r>
            <a:r>
              <a:rPr lang="en-US" sz="2400" i="1" baseline="-25000" dirty="0" smtClean="0"/>
              <a:t> </a:t>
            </a:r>
            <a:r>
              <a:rPr lang="en-US" sz="2400" b="1" dirty="0" smtClean="0"/>
              <a:t>x</a:t>
            </a:r>
            <a:r>
              <a:rPr lang="en-US" sz="2400" dirty="0" smtClean="0"/>
              <a:t> + </a:t>
            </a:r>
            <a:r>
              <a:rPr lang="en-US" sz="2400" i="1" dirty="0" err="1" smtClean="0"/>
              <a:t>b</a:t>
            </a:r>
            <a:r>
              <a:rPr lang="en-US" sz="2400" i="1" baseline="-25000" dirty="0" err="1" smtClean="0"/>
              <a:t>j</a:t>
            </a:r>
            <a:r>
              <a:rPr lang="en-US" sz="2400" dirty="0" smtClean="0"/>
              <a:t>) = 1/(1+e</a:t>
            </a:r>
            <a:r>
              <a:rPr lang="en-US" sz="2400" baseline="30000" dirty="0" smtClean="0"/>
              <a:t>-net(</a:t>
            </a:r>
            <a:r>
              <a:rPr lang="en-US" sz="2400" i="1" baseline="30000" dirty="0" smtClean="0"/>
              <a:t>h</a:t>
            </a:r>
            <a:r>
              <a:rPr lang="en-US" sz="2400" i="1" baseline="12000" dirty="0" smtClean="0"/>
              <a:t>i</a:t>
            </a:r>
            <a:r>
              <a:rPr lang="en-US" sz="2400" baseline="30000" dirty="0" smtClean="0"/>
              <a:t>)</a:t>
            </a:r>
            <a:r>
              <a:rPr lang="en-US" sz="2400" dirty="0" smtClean="0"/>
              <a:t>)    </a:t>
            </a:r>
          </a:p>
          <a:p>
            <a:pPr lvl="2"/>
            <a:r>
              <a:rPr lang="en-US" sz="2000" dirty="0" smtClean="0"/>
              <a:t> </a:t>
            </a:r>
            <a:r>
              <a:rPr lang="en-US" sz="2000" i="1" dirty="0" smtClean="0"/>
              <a:t>b</a:t>
            </a:r>
            <a:r>
              <a:rPr lang="en-US" sz="2000" i="1" baseline="-25000" dirty="0" smtClean="0"/>
              <a:t>i</a:t>
            </a:r>
            <a:r>
              <a:rPr lang="en-US" sz="2000" dirty="0" smtClean="0"/>
              <a:t> : hidden node bias</a:t>
            </a:r>
          </a:p>
          <a:p>
            <a:pPr lvl="1"/>
            <a:r>
              <a:rPr lang="en-US" sz="2400" i="1" dirty="0" smtClean="0"/>
              <a:t>P</a:t>
            </a:r>
            <a:r>
              <a:rPr lang="en-US" sz="2400" dirty="0" smtClean="0"/>
              <a:t>(</a:t>
            </a:r>
            <a:r>
              <a:rPr lang="en-US" sz="2400" i="1" dirty="0" err="1" smtClean="0"/>
              <a:t>x</a:t>
            </a:r>
            <a:r>
              <a:rPr lang="en-US" sz="2400" i="1" baseline="-25000" dirty="0" err="1" smtClean="0"/>
              <a:t>k</a:t>
            </a:r>
            <a:r>
              <a:rPr lang="en-US" sz="2400" i="1" baseline="-25000" dirty="0" smtClean="0"/>
              <a:t> </a:t>
            </a:r>
            <a:r>
              <a:rPr lang="en-US" sz="2400" dirty="0" smtClean="0"/>
              <a:t>= 1|</a:t>
            </a:r>
            <a:r>
              <a:rPr lang="en-US" sz="2400" b="1" dirty="0" smtClean="0"/>
              <a:t>h</a:t>
            </a:r>
            <a:r>
              <a:rPr lang="en-US" sz="2400" dirty="0" smtClean="0"/>
              <a:t>) = sigmoid(</a:t>
            </a:r>
            <a:r>
              <a:rPr lang="en-US" sz="2400" i="1" dirty="0" err="1" smtClean="0"/>
              <a:t>W‘</a:t>
            </a:r>
            <a:r>
              <a:rPr lang="en-US" sz="2400" i="1" baseline="-25000" dirty="0" err="1" smtClean="0"/>
              <a:t>k</a:t>
            </a:r>
            <a:r>
              <a:rPr lang="en-US" sz="2400" i="1" baseline="-25000" dirty="0" smtClean="0"/>
              <a:t> </a:t>
            </a:r>
            <a:r>
              <a:rPr lang="en-US" sz="2400" b="1" dirty="0" smtClean="0"/>
              <a:t>h</a:t>
            </a:r>
            <a:r>
              <a:rPr lang="en-US" sz="2400" dirty="0" smtClean="0"/>
              <a:t> + </a:t>
            </a:r>
            <a:r>
              <a:rPr lang="en-US" sz="2400" i="1" dirty="0" smtClean="0"/>
              <a:t>c</a:t>
            </a:r>
            <a:r>
              <a:rPr lang="en-US" sz="2400" i="1" baseline="-25000" dirty="0" smtClean="0"/>
              <a:t>k</a:t>
            </a:r>
            <a:r>
              <a:rPr lang="en-US" sz="2400" dirty="0" smtClean="0"/>
              <a:t>) = 1/(1+e</a:t>
            </a:r>
            <a:r>
              <a:rPr lang="en-US" sz="2400" baseline="30000" dirty="0" smtClean="0"/>
              <a:t>-net(</a:t>
            </a:r>
            <a:r>
              <a:rPr lang="en-US" sz="2400" i="1" baseline="30000" dirty="0" smtClean="0"/>
              <a:t>x</a:t>
            </a:r>
            <a:r>
              <a:rPr lang="en-US" sz="2400" i="1" baseline="12000" dirty="0" smtClean="0"/>
              <a:t>i</a:t>
            </a:r>
            <a:r>
              <a:rPr lang="en-US" sz="2400" baseline="30000" dirty="0" smtClean="0"/>
              <a:t>)</a:t>
            </a:r>
            <a:r>
              <a:rPr lang="en-US" sz="2400" dirty="0" smtClean="0"/>
              <a:t>)   </a:t>
            </a:r>
          </a:p>
          <a:p>
            <a:pPr lvl="2"/>
            <a:r>
              <a:rPr lang="en-US" sz="2000" dirty="0" smtClean="0"/>
              <a:t> </a:t>
            </a:r>
            <a:r>
              <a:rPr lang="en-US" sz="2000" i="1" dirty="0" smtClean="0"/>
              <a:t>c</a:t>
            </a:r>
            <a:r>
              <a:rPr lang="en-US" sz="2000" i="1" baseline="-25000" dirty="0" smtClean="0"/>
              <a:t>k</a:t>
            </a:r>
            <a:r>
              <a:rPr lang="en-US" sz="2000" dirty="0" smtClean="0"/>
              <a:t> : visible node bias</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17</a:t>
            </a:fld>
            <a:endParaRPr lang="en-US" dirty="0"/>
          </a:p>
        </p:txBody>
      </p:sp>
    </p:spTree>
    <p:extLst>
      <p:ext uri="{BB962C8B-B14F-4D97-AF65-F5344CB8AC3E}">
        <p14:creationId xmlns:p14="http://schemas.microsoft.com/office/powerpoint/2010/main" val="74128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answer is greedy layer-wise training</a:t>
            </a:r>
          </a:p>
          <a:p>
            <a:pPr marL="457200" indent="-457200">
              <a:buClrTx/>
              <a:buFont typeface="+mj-lt"/>
              <a:buAutoNum type="arabicPeriod"/>
            </a:pPr>
            <a:r>
              <a:rPr lang="en-US" dirty="0" smtClean="0"/>
              <a:t>Train first layer using your data without the labels (unsupervised)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2.Then freeze the first layer parameters and start training the second layer using the output of the first layer as the unsupervised input to the second layer</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3Use the outputs of the final layer as inputs to a supervised layer/model and train the last supervised layer(s) (leave early weights frozen)</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Unfreeze all weights and fine tune the full network by training with a supervised approach, given the pre-processed weight settings</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18</a:t>
            </a:fld>
            <a:endParaRPr lang="en-US" dirty="0"/>
          </a:p>
        </p:txBody>
      </p:sp>
    </p:spTree>
    <p:extLst>
      <p:ext uri="{BB962C8B-B14F-4D97-AF65-F5344CB8AC3E}">
        <p14:creationId xmlns:p14="http://schemas.microsoft.com/office/powerpoint/2010/main" val="128938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IBM Speech Recognition Approaches:</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a:t>
            </a:fld>
            <a:endParaRPr lang="en-US" dirty="0"/>
          </a:p>
        </p:txBody>
      </p:sp>
    </p:spTree>
    <p:extLst>
      <p:ext uri="{BB962C8B-B14F-4D97-AF65-F5344CB8AC3E}">
        <p14:creationId xmlns:p14="http://schemas.microsoft.com/office/powerpoint/2010/main" val="31191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activation</a:t>
            </a:r>
            <a:r>
              <a:rPr lang="en-US" baseline="0" dirty="0" smtClean="0"/>
              <a:t> function is a </a:t>
            </a:r>
            <a:r>
              <a:rPr lang="en-US" baseline="0" dirty="0" err="1" smtClean="0"/>
              <a:t>nonliear</a:t>
            </a:r>
            <a:r>
              <a:rPr lang="en-US" baseline="0" dirty="0" smtClean="0"/>
              <a:t> function which maps input to output.</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a:t>
            </a:fld>
            <a:endParaRPr lang="en-US" dirty="0"/>
          </a:p>
        </p:txBody>
      </p:sp>
    </p:spTree>
    <p:extLst>
      <p:ext uri="{BB962C8B-B14F-4D97-AF65-F5344CB8AC3E}">
        <p14:creationId xmlns:p14="http://schemas.microsoft.com/office/powerpoint/2010/main" val="28693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a:t>
            </a:fld>
            <a:endParaRPr lang="en-US" dirty="0"/>
          </a:p>
        </p:txBody>
      </p:sp>
    </p:spTree>
    <p:extLst>
      <p:ext uri="{BB962C8B-B14F-4D97-AF65-F5344CB8AC3E}">
        <p14:creationId xmlns:p14="http://schemas.microsoft.com/office/powerpoint/2010/main" val="134705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4</a:t>
            </a:fld>
            <a:endParaRPr lang="en-US" dirty="0"/>
          </a:p>
        </p:txBody>
      </p:sp>
    </p:spTree>
    <p:extLst>
      <p:ext uri="{BB962C8B-B14F-4D97-AF65-F5344CB8AC3E}">
        <p14:creationId xmlns:p14="http://schemas.microsoft.com/office/powerpoint/2010/main" val="110462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 will be update according to the difference</a:t>
            </a:r>
            <a:r>
              <a:rPr lang="en-US" baseline="0" dirty="0" smtClean="0"/>
              <a:t> value between actual value and the desire target distribution.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DNN are train to optimize a objective function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Training is optimizing</a:t>
            </a:r>
            <a:r>
              <a:rPr lang="en-US" baseline="0" dirty="0" smtClean="0"/>
              <a:t> the a given objective function.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AAD813F9-4750-426F-82D4-24D668086026}" type="slidenum">
              <a:rPr lang="en-US" smtClean="0"/>
              <a:pPr/>
              <a:t>5</a:t>
            </a:fld>
            <a:endParaRPr lang="en-US"/>
          </a:p>
        </p:txBody>
      </p:sp>
    </p:spTree>
    <p:extLst>
      <p:ext uri="{BB962C8B-B14F-4D97-AF65-F5344CB8AC3E}">
        <p14:creationId xmlns:p14="http://schemas.microsoft.com/office/powerpoint/2010/main" val="44984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latin typeface="+mn-lt"/>
                <a:ea typeface="+mn-ea"/>
                <a:cs typeface="+mn-cs"/>
              </a:rPr>
              <a:t>Pooling reduce the spectral variance .</a:t>
            </a:r>
          </a:p>
          <a:p>
            <a:r>
              <a:rPr lang="en-US" dirty="0" smtClean="0"/>
              <a:t>Neural network with specialized connectivity structure </a:t>
            </a:r>
          </a:p>
          <a:p>
            <a:r>
              <a:rPr lang="en-US" dirty="0" smtClean="0"/>
              <a:t>•Stack multiple stages of feature extractors </a:t>
            </a:r>
          </a:p>
          <a:p>
            <a:r>
              <a:rPr lang="en-US" dirty="0" smtClean="0"/>
              <a:t>•Higher stages compute more global, more invariant features </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extLst>
      <p:ext uri="{BB962C8B-B14F-4D97-AF65-F5344CB8AC3E}">
        <p14:creationId xmlns:p14="http://schemas.microsoft.com/office/powerpoint/2010/main" val="1378073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FMLLR</a:t>
            </a:r>
            <a:r>
              <a:rPr lang="en-US" baseline="0" dirty="0" smtClean="0"/>
              <a:t> is a popular speaker-adoption technique used to reduced variability of speech due to different speakers. </a:t>
            </a:r>
          </a:p>
          <a:p>
            <a:r>
              <a:rPr lang="en-US" sz="1200" dirty="0" smtClean="0">
                <a:latin typeface="Arial" pitchFamily="34" charset="0"/>
                <a:cs typeface="Arial" pitchFamily="34" charset="0"/>
              </a:rPr>
              <a:t>is commonly used features for speaker verification and speaker recognition applications as they encapsulate relevant information about speaker’s identity in a low-dimensional feature vector.</a:t>
            </a:r>
            <a:endParaRPr lang="en-US" baseline="0" dirty="0" smtClean="0"/>
          </a:p>
          <a:p>
            <a:endParaRPr lang="en-US" baseline="0" dirty="0" smtClean="0"/>
          </a:p>
          <a:p>
            <a:r>
              <a:rPr lang="en-US" baseline="0" dirty="0" smtClean="0"/>
              <a:t>The performance of system will be increase by using speaker adopted features which do not display locality in frequency. </a:t>
            </a:r>
          </a:p>
          <a:p>
            <a:endParaRPr lang="en-US" baseline="0" dirty="0" smtClean="0"/>
          </a:p>
          <a:p>
            <a:r>
              <a:rPr lang="en-US" baseline="0" dirty="0" smtClean="0"/>
              <a:t>I-vector is commonly used features for speaker verification and speaker recognition applications as they encapsulate relevant information about speaker’s identity in a low-dimensional feature vector.</a:t>
            </a:r>
            <a:endParaRPr lang="en-US" dirty="0"/>
          </a:p>
        </p:txBody>
      </p:sp>
      <p:sp>
        <p:nvSpPr>
          <p:cNvPr id="4" name="Slide Number Placeholder 3"/>
          <p:cNvSpPr>
            <a:spLocks noGrp="1"/>
          </p:cNvSpPr>
          <p:nvPr>
            <p:ph type="sldNum" sz="quarter" idx="10"/>
          </p:nvPr>
        </p:nvSpPr>
        <p:spPr/>
        <p:txBody>
          <a:bodyPr/>
          <a:lstStyle/>
          <a:p>
            <a:fld id="{AAD813F9-4750-426F-82D4-24D668086026}" type="slidenum">
              <a:rPr lang="en-US" smtClean="0"/>
              <a:pPr/>
              <a:t>8</a:t>
            </a:fld>
            <a:endParaRPr lang="en-US"/>
          </a:p>
        </p:txBody>
      </p:sp>
    </p:spTree>
    <p:extLst>
      <p:ext uri="{BB962C8B-B14F-4D97-AF65-F5344CB8AC3E}">
        <p14:creationId xmlns:p14="http://schemas.microsoft.com/office/powerpoint/2010/main" val="627875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 and</a:t>
            </a:r>
            <a:r>
              <a:rPr lang="en-US" baseline="0" dirty="0" smtClean="0"/>
              <a:t> full weight sharing:</a:t>
            </a:r>
          </a:p>
          <a:p>
            <a:r>
              <a:rPr lang="en-US" baseline="0" dirty="0" smtClean="0"/>
              <a:t>As behavior of speech feature in Low and high frequency is different. They chose two different weight for a signal.</a:t>
            </a:r>
          </a:p>
          <a:p>
            <a:r>
              <a:rPr lang="en-US" baseline="0" dirty="0" smtClean="0"/>
              <a:t>It can not work well for many layer of </a:t>
            </a:r>
            <a:r>
              <a:rPr lang="en-US" baseline="0" dirty="0" err="1" smtClean="0"/>
              <a:t>convolutional</a:t>
            </a:r>
            <a:r>
              <a:rPr lang="en-US" baseline="0" dirty="0" smtClean="0"/>
              <a:t> layers.</a:t>
            </a:r>
          </a:p>
          <a:p>
            <a:pPr marL="228600" indent="-228600">
              <a:buAutoNum type="arabicParenR"/>
            </a:pPr>
            <a:r>
              <a:rPr lang="en-US" baseline="0" dirty="0" smtClean="0"/>
              <a:t>Each limited filter spans is small so extra convolution on the output of this region would not helpful. </a:t>
            </a:r>
          </a:p>
          <a:p>
            <a:pPr marL="228600" indent="-228600">
              <a:buAutoNum type="arabicParenR"/>
            </a:pPr>
            <a:r>
              <a:rPr lang="en-US" baseline="0" dirty="0" smtClean="0"/>
              <a:t>As the locality between the these regions are removed we can not perform convolution with filter output across different local region. </a:t>
            </a:r>
          </a:p>
          <a:p>
            <a:pPr marL="228600" indent="-228600">
              <a:buAutoNum type="arabicParenR"/>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AD813F9-4750-426F-82D4-24D668086026}" type="slidenum">
              <a:rPr lang="en-US" smtClean="0"/>
              <a:pPr/>
              <a:t>9</a:t>
            </a:fld>
            <a:endParaRPr lang="en-US"/>
          </a:p>
        </p:txBody>
      </p:sp>
    </p:spTree>
    <p:extLst>
      <p:ext uri="{BB962C8B-B14F-4D97-AF65-F5344CB8AC3E}">
        <p14:creationId xmlns:p14="http://schemas.microsoft.com/office/powerpoint/2010/main" val="2201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6775519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57200" y="1609416"/>
            <a:ext cx="7239000" cy="484632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5936" y="6557946"/>
            <a:ext cx="2002464" cy="226902"/>
          </a:xfrm>
          <a:prstGeom prst="rect">
            <a:avLst/>
          </a:prstGeom>
        </p:spPr>
        <p:txBody>
          <a:bodyPr/>
          <a:lstStyle>
            <a:extLst/>
          </a:lstStyle>
          <a:p>
            <a:fld id="{B2AF7D13-6DBC-4C4E-AE68-16B531F73F9C}" type="datetimeFigureOut">
              <a:rPr lang="en-US" smtClean="0"/>
              <a:pPr/>
              <a:t>2/25/16</a:t>
            </a:fld>
            <a:endParaRPr lang="en-US"/>
          </a:p>
        </p:txBody>
      </p:sp>
      <p:sp>
        <p:nvSpPr>
          <p:cNvPr id="5" name="Footer Placeholder 4"/>
          <p:cNvSpPr>
            <a:spLocks noGrp="1"/>
          </p:cNvSpPr>
          <p:nvPr>
            <p:ph type="ftr" sz="quarter" idx="11"/>
          </p:nvPr>
        </p:nvSpPr>
        <p:spPr>
          <a:xfrm>
            <a:off x="457200" y="6557946"/>
            <a:ext cx="3657600" cy="228600"/>
          </a:xfrm>
          <a:prstGeom prst="rect">
            <a:avLst/>
          </a:prstGeom>
        </p:spPr>
        <p:txBody>
          <a:bodyPr/>
          <a:lstStyle>
            <a:extLst/>
          </a:lstStyle>
          <a:p>
            <a:endParaRPr lang="en-US" dirty="0"/>
          </a:p>
        </p:txBody>
      </p:sp>
      <p:sp>
        <p:nvSpPr>
          <p:cNvPr id="6" name="Slide Number Placeholder 5"/>
          <p:cNvSpPr>
            <a:spLocks noGrp="1"/>
          </p:cNvSpPr>
          <p:nvPr>
            <p:ph type="sldNum" sz="quarter" idx="12"/>
          </p:nvPr>
        </p:nvSpPr>
        <p:spPr>
          <a:xfrm>
            <a:off x="6251448" y="6556248"/>
            <a:ext cx="588336" cy="228600"/>
          </a:xfrm>
          <a:prstGeom prst="rect">
            <a:avLst/>
          </a:prstGeom>
        </p:spPr>
        <p:txBody>
          <a:bodyPr/>
          <a:lstStyle>
            <a:extLst/>
          </a:lstStyle>
          <a:p>
            <a:fld id="{7A6FCD10-2ADA-4F52-AEA9-1C547679E4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a:prstGeom prst="rect">
            <a:avLst/>
          </a:prstGeo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a:prstGeom prst="rect">
            <a:avLst/>
          </a:prstGeo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245936" y="6557946"/>
            <a:ext cx="2002464" cy="226902"/>
          </a:xfrm>
          <a:prstGeom prst="rect">
            <a:avLst/>
          </a:prstGeom>
        </p:spPr>
        <p:txBody>
          <a:bodyPr/>
          <a:lstStyle>
            <a:extLst/>
          </a:lstStyle>
          <a:p>
            <a:fld id="{B2AF7D13-6DBC-4C4E-AE68-16B531F73F9C}" type="datetimeFigureOut">
              <a:rPr lang="en-US" smtClean="0"/>
              <a:pPr/>
              <a:t>2/25/16</a:t>
            </a:fld>
            <a:endParaRPr lang="en-US"/>
          </a:p>
        </p:txBody>
      </p:sp>
      <p:sp>
        <p:nvSpPr>
          <p:cNvPr id="6" name="Footer Placeholder 5"/>
          <p:cNvSpPr>
            <a:spLocks noGrp="1"/>
          </p:cNvSpPr>
          <p:nvPr>
            <p:ph type="ftr" sz="quarter" idx="11"/>
          </p:nvPr>
        </p:nvSpPr>
        <p:spPr>
          <a:xfrm>
            <a:off x="457200" y="6557946"/>
            <a:ext cx="3657600" cy="228600"/>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6251448" y="6556248"/>
            <a:ext cx="588336" cy="228600"/>
          </a:xfrm>
          <a:prstGeom prst="rect">
            <a:avLst/>
          </a:prstGeom>
        </p:spPr>
        <p:txBody>
          <a:bodyPr/>
          <a:lstStyle>
            <a:extLst/>
          </a:lstStyle>
          <a:p>
            <a:fld id="{7A6FCD10-2ADA-4F52-AEA9-1C547679E4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9988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4.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theme" Target="../theme/theme6.xml"/><Relationship Id="rId5" Type="http://schemas.openxmlformats.org/officeDocument/2006/relationships/image" Target="../media/image1.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smtClean="0">
                <a:latin typeface="Times New Roman" panose="02020603050405020304" pitchFamily="18" charset="0"/>
                <a:cs typeface="Times New Roman" panose="02020603050405020304" pitchFamily="18" charset="0"/>
              </a:rPr>
              <a:t>S. Lopez: TUH EEG Corpus</a:t>
            </a:r>
            <a:r>
              <a:rPr lang="en-US" sz="1000" b="0" cap="all" dirty="0" smtClean="0">
                <a:latin typeface="Times New Roman" panose="02020603050405020304" pitchFamily="18" charset="0"/>
                <a:cs typeface="Times New Roman" panose="02020603050405020304" pitchFamily="18" charset="0"/>
              </a:rPr>
              <a:t>	</a:t>
            </a:r>
            <a:r>
              <a:rPr lang="en-US" sz="1000" b="1" cap="none" dirty="0" smtClean="0">
                <a:solidFill>
                  <a:schemeClr val="tx2">
                    <a:lumMod val="50000"/>
                  </a:schemeClr>
                </a:solidFill>
                <a:latin typeface="+mn-lt"/>
                <a:cs typeface="+mn-cs"/>
              </a:rPr>
              <a:t>December</a:t>
            </a:r>
            <a:r>
              <a:rPr lang="en-US" sz="1000" b="1" cap="none" baseline="0" dirty="0" smtClean="0">
                <a:solidFill>
                  <a:schemeClr val="tx2">
                    <a:lumMod val="50000"/>
                  </a:schemeClr>
                </a:solidFill>
                <a:latin typeface="+mn-lt"/>
                <a:cs typeface="+mn-cs"/>
              </a:rPr>
              <a:t> 13, 2014</a:t>
            </a:r>
            <a:endParaRPr lang="en-US" sz="1000" b="1" dirty="0" smtClean="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dirty="0" smtClean="0">
                <a:solidFill>
                  <a:prstClr val="black"/>
                </a:solidFill>
                <a:latin typeface="Times New Roman" panose="02020603050405020304" pitchFamily="18" charset="0"/>
                <a:cs typeface="Times New Roman" panose="02020603050405020304" pitchFamily="18" charset="0"/>
              </a:rPr>
              <a:t>S. Lopez: TUH EEG Corpus</a:t>
            </a:r>
            <a:r>
              <a:rPr lang="en-US" sz="1000" cap="all" dirty="0" smtClean="0">
                <a:solidFill>
                  <a:prstClr val="black"/>
                </a:solidFill>
                <a:latin typeface="Times New Roman" panose="02020603050405020304" pitchFamily="18" charset="0"/>
                <a:cs typeface="Times New Roman" panose="02020603050405020304" pitchFamily="18" charset="0"/>
              </a:rPr>
              <a:t>	</a:t>
            </a:r>
            <a:r>
              <a:rPr lang="en-US" sz="1000" b="1" dirty="0" smtClean="0">
                <a:solidFill>
                  <a:srgbClr val="1F497D">
                    <a:lumMod val="50000"/>
                  </a:srgbClr>
                </a:solidFill>
                <a:latin typeface="Calibri"/>
              </a:rPr>
              <a:t>December 13, 2014</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smtClean="0">
                <a:latin typeface="Times New Roman" panose="02020603050405020304" pitchFamily="18" charset="0"/>
                <a:cs typeface="Times New Roman" panose="02020603050405020304" pitchFamily="18" charset="0"/>
              </a:rPr>
              <a:t>S. Khoshgoftar: </a:t>
            </a:r>
            <a:r>
              <a:rPr lang="en-US" sz="1000" b="1" dirty="0" smtClean="0"/>
              <a:t>Signal Modeling Using Deep Neural Networks </a:t>
            </a:r>
            <a:r>
              <a:rPr lang="en-US" sz="1000" b="1" dirty="0" smtClean="0">
                <a:solidFill>
                  <a:srgbClr val="1F497D">
                    <a:lumMod val="50000"/>
                  </a:srgbClr>
                </a:solidFill>
                <a:latin typeface="Calibri"/>
              </a:rPr>
              <a:t>	February 25, 2016</a:t>
            </a:r>
            <a:endParaRPr lang="en-US" sz="1000" b="1" dirty="0" smtClean="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5"/>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3.emf"/><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4.bin"/><Relationship Id="rId5" Type="http://schemas.openxmlformats.org/officeDocument/2006/relationships/image" Target="../media/image27.wmf"/><Relationship Id="rId6" Type="http://schemas.openxmlformats.org/officeDocument/2006/relationships/oleObject" Target="../embeddings/oleObject5.bin"/><Relationship Id="rId7" Type="http://schemas.openxmlformats.org/officeDocument/2006/relationships/image" Target="../media/image28.wmf"/><Relationship Id="rId8" Type="http://schemas.openxmlformats.org/officeDocument/2006/relationships/image" Target="../media/image26.png"/><Relationship Id="rId1" Type="http://schemas.openxmlformats.org/officeDocument/2006/relationships/vmlDrawing" Target="../drawings/vmlDrawing3.vml"/><Relationship Id="rId2"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0.emf"/><Relationship Id="rId3" Type="http://schemas.openxmlformats.org/officeDocument/2006/relationships/image" Target="../media/image3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oleObject" Target="../embeddings/oleObject2.bin"/><Relationship Id="rId7"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19.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5398" y="993774"/>
            <a:ext cx="5770002" cy="1569660"/>
          </a:xfrm>
          <a:prstGeom prst="rect">
            <a:avLst/>
          </a:prstGeom>
          <a:noFill/>
        </p:spPr>
        <p:txBody>
          <a:bodyPr wrap="square" rtlCol="0">
            <a:spAutoFit/>
          </a:bodyPr>
          <a:lstStyle/>
          <a:p>
            <a:pPr algn="r"/>
            <a:r>
              <a:rPr lang="en-US" sz="3200" b="1" smtClean="0"/>
              <a:t>Signal </a:t>
            </a:r>
            <a:r>
              <a:rPr lang="en-US" sz="3200" b="1" smtClean="0"/>
              <a:t>Modeling</a:t>
            </a:r>
            <a:br>
              <a:rPr lang="en-US" sz="3200" b="1" smtClean="0"/>
            </a:br>
            <a:r>
              <a:rPr lang="en-US" sz="3200" b="1" smtClean="0"/>
              <a:t>Using</a:t>
            </a:r>
            <a:r>
              <a:rPr lang="en-US" sz="3200" b="1" dirty="0" smtClean="0"/>
              <a:t/>
            </a:r>
            <a:br>
              <a:rPr lang="en-US" sz="3200" b="1" dirty="0" smtClean="0"/>
            </a:br>
            <a:r>
              <a:rPr lang="en-US" sz="3200" b="1" dirty="0" smtClean="0"/>
              <a:t>Deep </a:t>
            </a:r>
            <a:r>
              <a:rPr lang="en-US" sz="3200" b="1" dirty="0" smtClean="0"/>
              <a:t>Neural Networks</a:t>
            </a:r>
            <a:endParaRPr lang="en-US" sz="3200" b="1" dirty="0">
              <a:latin typeface="Arial"/>
              <a:cs typeface="Arial"/>
            </a:endParaRP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None/>
            </a:pPr>
            <a:r>
              <a:rPr lang="en-US" sz="1800" b="1" dirty="0" err="1" smtClean="0">
                <a:latin typeface="Arial"/>
                <a:cs typeface="Arial"/>
              </a:rPr>
              <a:t>Seyedeh</a:t>
            </a:r>
            <a:r>
              <a:rPr lang="en-US" sz="1800" b="1" dirty="0" smtClean="0">
                <a:latin typeface="Arial"/>
                <a:cs typeface="Arial"/>
              </a:rPr>
              <a:t> Saeedeh Khoshgoftar </a:t>
            </a:r>
            <a:r>
              <a:rPr lang="en-US" sz="1800" b="1" dirty="0" err="1" smtClean="0">
                <a:latin typeface="Arial"/>
                <a:cs typeface="Arial"/>
              </a:rPr>
              <a:t>Ziyabari</a:t>
            </a:r>
            <a:endParaRPr lang="en-US" sz="1800" b="1" dirty="0" smtClean="0">
              <a:latin typeface="Arial"/>
              <a:cs typeface="Arial"/>
            </a:endParaRPr>
          </a:p>
          <a:p>
            <a:pPr>
              <a:spcBef>
                <a:spcPts val="0"/>
              </a:spcBef>
              <a:buNone/>
            </a:pPr>
            <a:r>
              <a:rPr lang="en-US" sz="1800" b="1" dirty="0" smtClean="0">
                <a:latin typeface="Arial"/>
                <a:cs typeface="Arial"/>
              </a:rPr>
              <a:t>saeedeh@temple.edu</a:t>
            </a:r>
          </a:p>
          <a:p>
            <a:pPr marL="0" indent="0">
              <a:spcBef>
                <a:spcPts val="0"/>
              </a:spcBef>
              <a:buNone/>
            </a:pPr>
            <a:r>
              <a:rPr lang="en-US" sz="1800" b="1" dirty="0" smtClean="0">
                <a:latin typeface="Arial"/>
                <a:cs typeface="Arial"/>
              </a:rPr>
              <a:t>Neural </a:t>
            </a:r>
            <a:r>
              <a:rPr lang="en-US" sz="1800" b="1" dirty="0">
                <a:latin typeface="Arial"/>
                <a:cs typeface="Arial"/>
              </a:rPr>
              <a:t>Engineering Data Consortium</a:t>
            </a:r>
          </a:p>
          <a:p>
            <a:pPr marL="0" indent="0">
              <a:spcBef>
                <a:spcPts val="0"/>
              </a:spcBef>
              <a:buNone/>
            </a:pPr>
            <a:r>
              <a:rPr lang="en-US" sz="1800" b="1" dirty="0" smtClean="0">
                <a:latin typeface="Arial"/>
                <a:cs typeface="Arial"/>
              </a:rPr>
              <a:t>College of Engineering </a:t>
            </a:r>
          </a:p>
          <a:p>
            <a:pPr marL="0" indent="0">
              <a:spcBef>
                <a:spcPts val="0"/>
              </a:spcBef>
              <a:buNone/>
            </a:pPr>
            <a:r>
              <a:rPr lang="en-US" sz="1800" b="1" dirty="0" smtClean="0">
                <a:latin typeface="Arial"/>
                <a:cs typeface="Arial"/>
              </a:rPr>
              <a:t>Temple University </a:t>
            </a:r>
          </a:p>
          <a:p>
            <a:pPr marL="0" indent="0">
              <a:spcBef>
                <a:spcPts val="0"/>
              </a:spcBef>
              <a:buNone/>
            </a:pPr>
            <a:r>
              <a:rPr lang="en-US" sz="1800" b="1" dirty="0" smtClean="0">
                <a:latin typeface="Arial"/>
                <a:cs typeface="Arial"/>
              </a:rPr>
              <a:t>February 2016</a:t>
            </a:r>
            <a:endParaRPr lang="en-US" sz="1800" b="1" dirty="0" smtClean="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3"/>
          <a:stretch>
            <a:fillRect/>
          </a:stretch>
        </p:blipFill>
        <p:spPr>
          <a:xfrm>
            <a:off x="6062173" y="4807512"/>
            <a:ext cx="2984500" cy="1993397"/>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433296" y="1657794"/>
            <a:ext cx="2603818" cy="1701859"/>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269399" y="206375"/>
            <a:ext cx="1250156" cy="1666875"/>
          </a:xfrm>
          <a:prstGeom prst="rect">
            <a:avLst/>
          </a:prstGeom>
          <a:ln w="25400">
            <a:solidFill>
              <a:srgbClr val="CD1E26"/>
            </a:solidFill>
          </a:ln>
          <a:effectLst>
            <a:outerShdw blurRad="292100" dist="139700" dir="2700000" algn="tl" rotWithShape="0">
              <a:srgbClr val="333333">
                <a:alpha val="65000"/>
              </a:srgbClr>
            </a:outerShdw>
          </a:effectLst>
        </p:spPr>
      </p:pic>
      <p:pic>
        <p:nvPicPr>
          <p:cNvPr id="9" name="Picture 8" descr="C:\Users\saeedeh\Desktop\full_network4.png"/>
          <p:cNvPicPr/>
          <p:nvPr/>
        </p:nvPicPr>
        <p:blipFill>
          <a:blip r:embed="rId6"/>
          <a:srcRect/>
          <a:stretch>
            <a:fillRect/>
          </a:stretch>
        </p:blipFill>
        <p:spPr bwMode="auto">
          <a:xfrm>
            <a:off x="1519555" y="2490357"/>
            <a:ext cx="2314434" cy="1738591"/>
          </a:xfrm>
          <a:prstGeom prst="rect">
            <a:avLst/>
          </a:prstGeom>
          <a:noFill/>
          <a:ln w="9525">
            <a:noFill/>
            <a:miter lim="800000"/>
            <a:headEnd/>
            <a:tailEnd/>
          </a:ln>
        </p:spPr>
      </p:pic>
    </p:spTree>
    <p:extLst>
      <p:ext uri="{BB962C8B-B14F-4D97-AF65-F5344CB8AC3E}">
        <p14:creationId xmlns:p14="http://schemas.microsoft.com/office/powerpoint/2010/main" val="125660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04801"/>
          </a:xfrm>
        </p:spPr>
        <p:txBody>
          <a:bodyPr vert="horz" wrap="none" lIns="91440" tIns="45720" rIns="91440" bIns="45720" rtlCol="0" anchor="ctr" anchorCtr="0">
            <a:noAutofit/>
          </a:bodyPr>
          <a:lstStyle/>
          <a:p>
            <a:r>
              <a:rPr lang="en-US" dirty="0"/>
              <a:t>Joint </a:t>
            </a:r>
            <a:r>
              <a:rPr lang="en-US" dirty="0"/>
              <a:t>DNN/CNN</a:t>
            </a:r>
            <a:r>
              <a:rPr lang="en-US" dirty="0"/>
              <a:t> Structure</a:t>
            </a:r>
            <a:endParaRPr lang="en-US" dirty="0"/>
          </a:p>
        </p:txBody>
      </p:sp>
      <p:pic>
        <p:nvPicPr>
          <p:cNvPr id="4" name="Picture 3"/>
          <p:cNvPicPr>
            <a:picLocks noChangeAspect="1"/>
          </p:cNvPicPr>
          <p:nvPr/>
        </p:nvPicPr>
        <p:blipFill>
          <a:blip r:embed="rId3"/>
          <a:srcRect/>
          <a:stretch>
            <a:fillRect/>
          </a:stretch>
        </p:blipFill>
        <p:spPr bwMode="auto">
          <a:xfrm>
            <a:off x="207963" y="647700"/>
            <a:ext cx="4381743" cy="5203320"/>
          </a:xfrm>
          <a:prstGeom prst="rect">
            <a:avLst/>
          </a:prstGeom>
          <a:noFill/>
          <a:ln w="9525">
            <a:noFill/>
            <a:miter lim="800000"/>
            <a:headEnd/>
            <a:tailEnd/>
          </a:ln>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207962" y="6015037"/>
            <a:ext cx="4381743" cy="369332"/>
          </a:xfrm>
          <a:prstGeom prst="rect">
            <a:avLst/>
          </a:prstGeom>
        </p:spPr>
        <p:txBody>
          <a:bodyPr wrap="square">
            <a:spAutoFit/>
          </a:bodyPr>
          <a:lstStyle/>
          <a:p>
            <a:pPr algn="ctr"/>
            <a:r>
              <a:rPr lang="en-US" b="1" dirty="0" smtClean="0">
                <a:latin typeface="Arial" charset="0"/>
                <a:ea typeface="Arial" charset="0"/>
                <a:cs typeface="Arial" charset="0"/>
              </a:rPr>
              <a:t>A Joint </a:t>
            </a:r>
            <a:r>
              <a:rPr lang="en-US" b="1" dirty="0" smtClean="0">
                <a:latin typeface="Arial" charset="0"/>
                <a:ea typeface="Arial" charset="0"/>
                <a:cs typeface="Arial" charset="0"/>
              </a:rPr>
              <a:t>CNN/DNN </a:t>
            </a:r>
            <a:r>
              <a:rPr lang="en-US" b="1" dirty="0">
                <a:latin typeface="Arial" charset="0"/>
                <a:ea typeface="Arial" charset="0"/>
                <a:cs typeface="Arial" charset="0"/>
              </a:rPr>
              <a:t>A</a:t>
            </a:r>
            <a:r>
              <a:rPr lang="en-US" b="1" dirty="0" smtClean="0">
                <a:latin typeface="Arial" charset="0"/>
                <a:ea typeface="Arial" charset="0"/>
                <a:cs typeface="Arial" charset="0"/>
              </a:rPr>
              <a:t>rchitecture</a:t>
            </a:r>
            <a:endParaRPr lang="en-US" b="1" dirty="0">
              <a:latin typeface="Arial" charset="0"/>
              <a:ea typeface="Arial" charset="0"/>
              <a:cs typeface="Arial" charset="0"/>
            </a:endParaRPr>
          </a:p>
        </p:txBody>
      </p:sp>
      <p:sp>
        <p:nvSpPr>
          <p:cNvPr id="10" name="Content Placeholder 9"/>
          <p:cNvSpPr>
            <a:spLocks noGrp="1"/>
          </p:cNvSpPr>
          <p:nvPr>
            <p:ph sz="half" idx="2"/>
          </p:nvPr>
        </p:nvSpPr>
        <p:spPr>
          <a:xfrm>
            <a:off x="4351972" y="647700"/>
            <a:ext cx="4563428" cy="3772692"/>
          </a:xfrm>
        </p:spPr>
        <p:txBody>
          <a:bodyPr lIns="0" tIns="0" rIns="0" bIns="0">
            <a:normAutofit/>
          </a:bodyPr>
          <a:lstStyle/>
          <a:p>
            <a:pPr marL="182563" indent="-182563">
              <a:spcBef>
                <a:spcPts val="0"/>
              </a:spcBef>
              <a:spcAft>
                <a:spcPts val="1200"/>
              </a:spcAft>
            </a:pPr>
            <a:r>
              <a:rPr lang="en-US" sz="1900" b="1" dirty="0" smtClean="0">
                <a:latin typeface="Arial" charset="0"/>
                <a:ea typeface="Arial" charset="0"/>
                <a:cs typeface="Arial" charset="0"/>
              </a:rPr>
              <a:t>The </a:t>
            </a:r>
            <a:r>
              <a:rPr lang="en-US" sz="1800" b="1" dirty="0" smtClean="0">
                <a:latin typeface="Arial" charset="0"/>
                <a:ea typeface="Arial" charset="0"/>
                <a:cs typeface="Arial" charset="0"/>
              </a:rPr>
              <a:t>joint CNN/DNN uses full weight sharing (FWS) with 2 convolutional </a:t>
            </a:r>
            <a:r>
              <a:rPr lang="en-US" sz="1800" b="1" dirty="0" smtClean="0">
                <a:latin typeface="Arial" charset="0"/>
                <a:ea typeface="Arial" charset="0"/>
                <a:cs typeface="Arial" charset="0"/>
              </a:rPr>
              <a:t>layers.</a:t>
            </a:r>
          </a:p>
          <a:p>
            <a:pPr marL="182563" indent="-182563">
              <a:spcBef>
                <a:spcPts val="0"/>
              </a:spcBef>
              <a:spcAft>
                <a:spcPts val="1200"/>
              </a:spcAft>
            </a:pPr>
            <a:r>
              <a:rPr lang="en-US" sz="1800" b="1" dirty="0" smtClean="0">
                <a:latin typeface="Arial" charset="0"/>
                <a:ea typeface="Arial" charset="0"/>
                <a:cs typeface="Arial" charset="0"/>
              </a:rPr>
              <a:t>The filter </a:t>
            </a:r>
            <a:r>
              <a:rPr lang="en-US" sz="1800" b="1" dirty="0" smtClean="0">
                <a:latin typeface="Arial" charset="0"/>
                <a:ea typeface="Arial" charset="0"/>
                <a:cs typeface="Arial" charset="0"/>
              </a:rPr>
              <a:t>size for the first layer is 9*9 and 4*3 for the second layer.</a:t>
            </a:r>
          </a:p>
          <a:p>
            <a:pPr marL="182563" indent="-182563">
              <a:spcBef>
                <a:spcPts val="0"/>
              </a:spcBef>
              <a:spcAft>
                <a:spcPts val="1200"/>
              </a:spcAft>
            </a:pPr>
            <a:r>
              <a:rPr lang="en-US" sz="1800" b="1" dirty="0" smtClean="0">
                <a:latin typeface="Arial" charset="0"/>
                <a:ea typeface="Arial" charset="0"/>
                <a:cs typeface="Arial" charset="0"/>
              </a:rPr>
              <a:t>4 </a:t>
            </a:r>
            <a:r>
              <a:rPr lang="en-US" sz="1800" b="1" dirty="0" smtClean="0">
                <a:latin typeface="Arial" charset="0"/>
                <a:ea typeface="Arial" charset="0"/>
                <a:cs typeface="Arial" charset="0"/>
              </a:rPr>
              <a:t>fully connected neuron network with 1024 units and 512 output</a:t>
            </a:r>
            <a:r>
              <a:rPr lang="en-US" sz="1800" b="1" dirty="0" smtClean="0">
                <a:latin typeface="Arial" charset="0"/>
                <a:ea typeface="Arial" charset="0"/>
                <a:cs typeface="Arial" charset="0"/>
              </a:rPr>
              <a:t>.</a:t>
            </a:r>
            <a:endParaRPr lang="en-US" sz="1800" b="1" dirty="0" smtClean="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Joint </a:t>
            </a:r>
            <a:r>
              <a:rPr lang="en-US" sz="2700" dirty="0"/>
              <a:t>CNN/DNN</a:t>
            </a:r>
            <a:r>
              <a:rPr lang="en-US" dirty="0" smtClean="0"/>
              <a:t> </a:t>
            </a:r>
            <a:r>
              <a:rPr lang="en-US" dirty="0" smtClean="0"/>
              <a:t>Performance</a:t>
            </a:r>
            <a:endParaRPr lang="en-US" dirty="0"/>
          </a:p>
        </p:txBody>
      </p:sp>
      <p:pic>
        <p:nvPicPr>
          <p:cNvPr id="65539" name="Picture 3"/>
          <p:cNvPicPr>
            <a:picLocks noChangeAspect="1" noChangeArrowheads="1"/>
          </p:cNvPicPr>
          <p:nvPr/>
        </p:nvPicPr>
        <p:blipFill>
          <a:blip r:embed="rId3"/>
          <a:srcRect/>
          <a:stretch>
            <a:fillRect/>
          </a:stretch>
        </p:blipFill>
        <p:spPr bwMode="auto">
          <a:xfrm>
            <a:off x="850900" y="647700"/>
            <a:ext cx="6964362" cy="2305361"/>
          </a:xfrm>
          <a:prstGeom prst="rect">
            <a:avLst/>
          </a:prstGeom>
          <a:noFill/>
          <a:ln w="9525">
            <a:noFill/>
            <a:miter lim="800000"/>
            <a:headEnd/>
            <a:tailEnd/>
          </a:ln>
          <a:effectLst/>
        </p:spPr>
      </p:pic>
      <p:pic>
        <p:nvPicPr>
          <p:cNvPr id="65540" name="Picture 4"/>
          <p:cNvPicPr>
            <a:picLocks noGrp="1" noChangeAspect="1" noChangeArrowheads="1"/>
          </p:cNvPicPr>
          <p:nvPr>
            <p:ph idx="1"/>
          </p:nvPr>
        </p:nvPicPr>
        <p:blipFill>
          <a:blip r:embed="rId4"/>
          <a:srcRect/>
          <a:stretch>
            <a:fillRect/>
          </a:stretch>
        </p:blipFill>
        <p:spPr bwMode="auto">
          <a:xfrm>
            <a:off x="850900" y="2933149"/>
            <a:ext cx="6978651" cy="1801327"/>
          </a:xfrm>
          <a:prstGeom prst="rect">
            <a:avLst/>
          </a:prstGeom>
          <a:noFill/>
          <a:ln w="9525">
            <a:noFill/>
            <a:miter lim="800000"/>
            <a:headEnd/>
            <a:tailEnd/>
          </a:ln>
          <a:effectLst/>
        </p:spPr>
      </p:pic>
      <p:pic>
        <p:nvPicPr>
          <p:cNvPr id="65541" name="Picture 5"/>
          <p:cNvPicPr>
            <a:picLocks noChangeAspect="1" noChangeArrowheads="1"/>
          </p:cNvPicPr>
          <p:nvPr/>
        </p:nvPicPr>
        <p:blipFill>
          <a:blip r:embed="rId5"/>
          <a:srcRect/>
          <a:stretch>
            <a:fillRect/>
          </a:stretch>
        </p:blipFill>
        <p:spPr bwMode="auto">
          <a:xfrm>
            <a:off x="850901" y="4734476"/>
            <a:ext cx="6907211" cy="1789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08"/>
            <a:ext cx="9144000" cy="363404"/>
          </a:xfrm>
        </p:spPr>
        <p:txBody>
          <a:bodyPr>
            <a:normAutofit fontScale="90000"/>
          </a:bodyPr>
          <a:lstStyle/>
          <a:p>
            <a:r>
              <a:rPr lang="en-US" dirty="0" smtClean="0"/>
              <a:t>The IBM Joint DNN/CNN</a:t>
            </a:r>
            <a:endParaRPr lang="en-US" dirty="0"/>
          </a:p>
        </p:txBody>
      </p:sp>
      <p:pic>
        <p:nvPicPr>
          <p:cNvPr id="4" name="Content Placeholder 3"/>
          <p:cNvPicPr>
            <a:picLocks noGrp="1"/>
          </p:cNvPicPr>
          <p:nvPr>
            <p:ph sz="half" idx="1"/>
          </p:nvPr>
        </p:nvPicPr>
        <p:blipFill>
          <a:blip r:embed="rId3"/>
          <a:stretch>
            <a:fillRect/>
          </a:stretch>
        </p:blipFill>
        <p:spPr bwMode="auto">
          <a:xfrm>
            <a:off x="704850" y="964900"/>
            <a:ext cx="3352800" cy="4147189"/>
          </a:xfrm>
          <a:prstGeom prst="rect">
            <a:avLst/>
          </a:prstGeom>
          <a:noFill/>
          <a:ln w="9525">
            <a:noFill/>
            <a:miter lim="800000"/>
            <a:headEnd/>
            <a:tailEnd/>
          </a:ln>
        </p:spPr>
      </p:pic>
      <p:sp>
        <p:nvSpPr>
          <p:cNvPr id="5" name="Content Placeholder 4"/>
          <p:cNvSpPr>
            <a:spLocks noGrp="1"/>
          </p:cNvSpPr>
          <p:nvPr>
            <p:ph sz="half" idx="2"/>
          </p:nvPr>
        </p:nvSpPr>
        <p:spPr>
          <a:xfrm>
            <a:off x="4374243" y="964900"/>
            <a:ext cx="3520440" cy="4913531"/>
          </a:xfrm>
        </p:spPr>
        <p:txBody>
          <a:bodyPr lIns="0" tIns="0" rIns="0" bIns="0" anchor="t">
            <a:normAutofit/>
          </a:bodyPr>
          <a:lstStyle/>
          <a:p>
            <a:pPr marL="182563" indent="-182563">
              <a:spcBef>
                <a:spcPts val="0"/>
              </a:spcBef>
              <a:spcAft>
                <a:spcPts val="1200"/>
              </a:spcAft>
            </a:pPr>
            <a:r>
              <a:rPr lang="en-US" sz="1900" b="1" dirty="0">
                <a:latin typeface="Arial" charset="0"/>
                <a:ea typeface="Arial" charset="0"/>
                <a:cs typeface="Arial" charset="0"/>
              </a:rPr>
              <a:t>The first layer </a:t>
            </a:r>
            <a:r>
              <a:rPr lang="en-US" sz="1900" b="1" dirty="0" smtClean="0">
                <a:latin typeface="Arial" charset="0"/>
                <a:ea typeface="Arial" charset="0"/>
                <a:cs typeface="Arial" charset="0"/>
              </a:rPr>
              <a:t>is </a:t>
            </a:r>
            <a:r>
              <a:rPr lang="en-US" sz="1900" b="1" dirty="0">
                <a:latin typeface="Arial" charset="0"/>
                <a:ea typeface="Arial" charset="0"/>
                <a:cs typeface="Arial" charset="0"/>
              </a:rPr>
              <a:t>specific (CNN or DNN), the remaining layers are shared.  </a:t>
            </a:r>
          </a:p>
          <a:p>
            <a:pPr marL="182563" indent="-182563">
              <a:spcBef>
                <a:spcPts val="0"/>
              </a:spcBef>
              <a:spcAft>
                <a:spcPts val="1200"/>
              </a:spcAft>
            </a:pPr>
            <a:r>
              <a:rPr lang="en-US" sz="1900" b="1" dirty="0" smtClean="0">
                <a:latin typeface="Arial" charset="0"/>
                <a:ea typeface="Arial" charset="0"/>
                <a:cs typeface="Arial" charset="0"/>
              </a:rPr>
              <a:t>10.5% WER on 300 hours of Switchboard.</a:t>
            </a:r>
            <a:endParaRPr lang="en-US" sz="1900" b="1" dirty="0">
              <a:latin typeface="Arial" charset="0"/>
              <a:ea typeface="Arial" charset="0"/>
              <a:cs typeface="Arial" charset="0"/>
            </a:endParaRPr>
          </a:p>
        </p:txBody>
      </p:sp>
      <p:sp>
        <p:nvSpPr>
          <p:cNvPr id="6" name="Rectangle 5"/>
          <p:cNvSpPr/>
          <p:nvPr/>
        </p:nvSpPr>
        <p:spPr>
          <a:xfrm>
            <a:off x="422300" y="5169241"/>
            <a:ext cx="3849687" cy="277000"/>
          </a:xfrm>
          <a:prstGeom prst="rect">
            <a:avLst/>
          </a:prstGeom>
        </p:spPr>
        <p:txBody>
          <a:bodyPr wrap="square" lIns="0" tIns="0" rIns="0" bIns="0">
            <a:spAutoFit/>
          </a:bodyPr>
          <a:lstStyle/>
          <a:p>
            <a:pPr algn="ctr"/>
            <a:r>
              <a:rPr lang="en-US" b="1" smtClean="0">
                <a:latin typeface="Arial" charset="0"/>
                <a:ea typeface="Arial" charset="0"/>
                <a:cs typeface="Arial" charset="0"/>
              </a:rPr>
              <a:t>IBM’s Joint </a:t>
            </a:r>
            <a:r>
              <a:rPr lang="en-US" b="1" smtClean="0">
                <a:latin typeface="Arial" charset="0"/>
                <a:ea typeface="Arial" charset="0"/>
                <a:cs typeface="Arial" charset="0"/>
              </a:rPr>
              <a:t>CNN/DNN </a:t>
            </a:r>
            <a:r>
              <a:rPr lang="en-US" b="1" smtClean="0">
                <a:latin typeface="Arial" charset="0"/>
                <a:ea typeface="Arial" charset="0"/>
                <a:cs typeface="Arial" charset="0"/>
              </a:rPr>
              <a:t>Model</a:t>
            </a:r>
            <a:endParaRPr lang="en-US" b="1" dirty="0">
              <a:latin typeface="Arial" charset="0"/>
              <a:ea typeface="Arial" charset="0"/>
              <a:cs typeface="Arial" charset="0"/>
            </a:endParaRPr>
          </a:p>
        </p:txBody>
      </p:sp>
      <p:sp>
        <p:nvSpPr>
          <p:cNvPr id="7" name="Left Brace 6"/>
          <p:cNvSpPr/>
          <p:nvPr/>
        </p:nvSpPr>
        <p:spPr>
          <a:xfrm>
            <a:off x="704850" y="3758900"/>
            <a:ext cx="395514" cy="943429"/>
          </a:xfrm>
          <a:prstGeom prst="lef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9" name="Straight Arrow Connector 8"/>
          <p:cNvCxnSpPr/>
          <p:nvPr/>
        </p:nvCxnSpPr>
        <p:spPr>
          <a:xfrm rot="16200000" flipV="1">
            <a:off x="3565980" y="3615574"/>
            <a:ext cx="551543" cy="4317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3737683" y="4107245"/>
            <a:ext cx="639935" cy="4209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DNN</a:t>
            </a:r>
            <a:endParaRPr lang="en-US" sz="1400" dirty="0">
              <a:solidFill>
                <a:schemeClr val="tx1"/>
              </a:solidFill>
            </a:endParaRPr>
          </a:p>
        </p:txBody>
      </p:sp>
      <p:sp>
        <p:nvSpPr>
          <p:cNvPr id="11" name="Rectangle 10"/>
          <p:cNvSpPr/>
          <p:nvPr/>
        </p:nvSpPr>
        <p:spPr>
          <a:xfrm>
            <a:off x="171450" y="3983868"/>
            <a:ext cx="533400" cy="53703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CNN</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0" rIns="0" bIns="0" rtlCol="0" anchor="ctr" anchorCtr="0">
            <a:normAutofit fontScale="90000"/>
          </a:bodyPr>
          <a:lstStyle/>
          <a:p>
            <a:r>
              <a:rPr lang="en-US" dirty="0"/>
              <a:t>Recurrent Neural Network (RNN)</a:t>
            </a:r>
            <a:endParaRPr lang="en-US" dirty="0"/>
          </a:p>
        </p:txBody>
      </p:sp>
      <p:sp>
        <p:nvSpPr>
          <p:cNvPr id="3" name="Content Placeholder 2"/>
          <p:cNvSpPr>
            <a:spLocks noGrp="1"/>
          </p:cNvSpPr>
          <p:nvPr>
            <p:ph idx="1"/>
          </p:nvPr>
        </p:nvSpPr>
        <p:spPr>
          <a:xfrm>
            <a:off x="207962" y="647700"/>
            <a:ext cx="5207001" cy="5105400"/>
          </a:xfrm>
        </p:spPr>
        <p:txBody>
          <a:bodyPr lIns="0" tIns="0" rIns="0" bIns="0">
            <a:normAutofit/>
          </a:bodyPr>
          <a:lstStyle/>
          <a:p>
            <a:pPr marL="182563" indent="-182563">
              <a:spcBef>
                <a:spcPts val="0"/>
              </a:spcBef>
              <a:spcAft>
                <a:spcPts val="1200"/>
              </a:spcAft>
            </a:pPr>
            <a:r>
              <a:rPr lang="en-US" sz="1800" b="1" dirty="0" smtClean="0">
                <a:latin typeface="Arial" charset="0"/>
                <a:ea typeface="Arial" charset="0"/>
                <a:cs typeface="Arial" charset="0"/>
              </a:rPr>
              <a:t>Neural networks </a:t>
            </a:r>
            <a:r>
              <a:rPr lang="en-US" sz="1800" b="1" dirty="0" smtClean="0">
                <a:latin typeface="Arial" charset="0"/>
                <a:ea typeface="Arial" charset="0"/>
                <a:cs typeface="Arial" charset="0"/>
              </a:rPr>
              <a:t>are referred to as “recurrent” when they </a:t>
            </a:r>
            <a:r>
              <a:rPr lang="en-US" sz="1800" b="1" dirty="0" smtClean="0">
                <a:latin typeface="Arial" charset="0"/>
                <a:ea typeface="Arial" charset="0"/>
                <a:cs typeface="Arial" charset="0"/>
              </a:rPr>
              <a:t>receive inputs, update the hidden </a:t>
            </a:r>
            <a:r>
              <a:rPr lang="en-US" sz="1800" b="1" dirty="0" smtClean="0">
                <a:latin typeface="Arial" charset="0"/>
                <a:ea typeface="Arial" charset="0"/>
                <a:cs typeface="Arial" charset="0"/>
              </a:rPr>
              <a:t>states depending on </a:t>
            </a:r>
            <a:r>
              <a:rPr lang="en-US" sz="1800" b="1" dirty="0" smtClean="0">
                <a:latin typeface="Arial" charset="0"/>
                <a:ea typeface="Arial" charset="0"/>
                <a:cs typeface="Arial" charset="0"/>
              </a:rPr>
              <a:t>the previous computations, and make predictions for  every element of a sequence.</a:t>
            </a:r>
          </a:p>
          <a:p>
            <a:pPr marL="182563" indent="-182563">
              <a:spcBef>
                <a:spcPts val="0"/>
              </a:spcBef>
              <a:spcAft>
                <a:spcPts val="1200"/>
              </a:spcAft>
            </a:pPr>
            <a:r>
              <a:rPr lang="en-US" sz="1800" b="1" dirty="0" smtClean="0">
                <a:latin typeface="Arial" charset="0"/>
                <a:ea typeface="Arial" charset="0"/>
                <a:cs typeface="Arial" charset="0"/>
              </a:rPr>
              <a:t>Neural networks with memory as they </a:t>
            </a:r>
            <a:r>
              <a:rPr lang="en-US" sz="1800" b="1" dirty="0" smtClean="0">
                <a:latin typeface="Arial" charset="0"/>
                <a:ea typeface="Arial" charset="0"/>
                <a:cs typeface="Arial" charset="0"/>
              </a:rPr>
              <a:t>retain information </a:t>
            </a:r>
            <a:r>
              <a:rPr lang="en-US" sz="1800" b="1" dirty="0" smtClean="0">
                <a:latin typeface="Arial" charset="0"/>
                <a:ea typeface="Arial" charset="0"/>
                <a:cs typeface="Arial" charset="0"/>
              </a:rPr>
              <a:t>of what has been processed so far.</a:t>
            </a:r>
          </a:p>
          <a:p>
            <a:pPr marL="182563" indent="-182563">
              <a:spcBef>
                <a:spcPts val="0"/>
              </a:spcBef>
              <a:spcAft>
                <a:spcPts val="1200"/>
              </a:spcAft>
            </a:pPr>
            <a:r>
              <a:rPr lang="en-US" sz="1800" b="1" dirty="0" smtClean="0">
                <a:latin typeface="Arial" charset="0"/>
                <a:ea typeface="Arial" charset="0"/>
                <a:cs typeface="Arial" charset="0"/>
              </a:rPr>
              <a:t>Powerful dynamic systems for sequence </a:t>
            </a:r>
            <a:r>
              <a:rPr lang="en-US" sz="1800" b="1" dirty="0" smtClean="0">
                <a:latin typeface="Arial" charset="0"/>
                <a:ea typeface="Arial" charset="0"/>
                <a:cs typeface="Arial" charset="0"/>
              </a:rPr>
              <a:t>tasks.</a:t>
            </a:r>
            <a:endParaRPr lang="en-US" sz="1800" b="1" dirty="0" smtClean="0">
              <a:latin typeface="Arial" charset="0"/>
              <a:ea typeface="Arial" charset="0"/>
              <a:cs typeface="Arial" charset="0"/>
            </a:endParaRPr>
          </a:p>
          <a:p>
            <a:pPr marL="182563" indent="-182563">
              <a:spcBef>
                <a:spcPts val="0"/>
              </a:spcBef>
              <a:spcAft>
                <a:spcPts val="1200"/>
              </a:spcAft>
            </a:pPr>
            <a:r>
              <a:rPr lang="en-US" sz="1800" b="1" dirty="0" smtClean="0">
                <a:latin typeface="Arial" charset="0"/>
                <a:ea typeface="Arial" charset="0"/>
                <a:cs typeface="Arial" charset="0"/>
              </a:rPr>
              <a:t>They can maintain a state vector that implicitly contains information about the history of all the past elements of the sequence</a:t>
            </a:r>
            <a:r>
              <a:rPr lang="en-US" sz="1800" b="1" dirty="0" smtClean="0">
                <a:latin typeface="Arial" charset="0"/>
                <a:ea typeface="Arial" charset="0"/>
                <a:cs typeface="Arial" charset="0"/>
              </a:rPr>
              <a:t>.</a:t>
            </a:r>
            <a:endParaRPr lang="en-US" dirty="0"/>
          </a:p>
        </p:txBody>
      </p:sp>
      <p:pic>
        <p:nvPicPr>
          <p:cNvPr id="5" name="Picture 6" descr="http://blog.josephwilk.net/images/blog/2012/10/recurrent_neural_network1.png"/>
          <p:cNvPicPr>
            <a:picLocks noChangeAspect="1" noChangeArrowheads="1"/>
          </p:cNvPicPr>
          <p:nvPr/>
        </p:nvPicPr>
        <p:blipFill>
          <a:blip r:embed="rId3"/>
          <a:srcRect/>
          <a:stretch>
            <a:fillRect/>
          </a:stretch>
        </p:blipFill>
        <p:spPr bwMode="auto">
          <a:xfrm>
            <a:off x="5486400" y="1610743"/>
            <a:ext cx="3429000" cy="210191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330740"/>
          </a:xfrm>
        </p:spPr>
        <p:txBody>
          <a:bodyPr vert="horz" wrap="none" lIns="91440" tIns="0" rIns="0" bIns="0" rtlCol="0" anchor="ctr" anchorCtr="0">
            <a:normAutofit fontScale="90000"/>
          </a:bodyPr>
          <a:lstStyle/>
          <a:p>
            <a:r>
              <a:rPr lang="en-US" dirty="0" smtClean="0"/>
              <a:t>A Joint RNN/CNN Proposed By IBM</a:t>
            </a:r>
            <a:endParaRPr lang="en-US" dirty="0"/>
          </a:p>
        </p:txBody>
      </p:sp>
      <p:sp>
        <p:nvSpPr>
          <p:cNvPr id="7" name="Content Placeholder 6"/>
          <p:cNvSpPr>
            <a:spLocks noGrp="1"/>
          </p:cNvSpPr>
          <p:nvPr>
            <p:ph sz="half" idx="2"/>
          </p:nvPr>
        </p:nvSpPr>
        <p:spPr>
          <a:xfrm>
            <a:off x="219456" y="644271"/>
            <a:ext cx="4218432" cy="2077799"/>
          </a:xfrm>
        </p:spPr>
        <p:txBody>
          <a:bodyPr lIns="0" tIns="0" rIns="0" bIns="0">
            <a:normAutofit/>
          </a:bodyPr>
          <a:lstStyle/>
          <a:p>
            <a:pPr marL="182563" indent="-182563">
              <a:spcBef>
                <a:spcPts val="0"/>
              </a:spcBef>
              <a:spcAft>
                <a:spcPts val="1200"/>
              </a:spcAft>
            </a:pPr>
            <a:r>
              <a:rPr lang="en-US" sz="1800" b="1" dirty="0">
                <a:latin typeface="Arial" charset="0"/>
                <a:ea typeface="Arial" charset="0"/>
                <a:cs typeface="Arial" charset="0"/>
              </a:rPr>
              <a:t>First layer is </a:t>
            </a:r>
            <a:r>
              <a:rPr lang="en-US" sz="1800" b="1" dirty="0" smtClean="0">
                <a:latin typeface="Arial" charset="0"/>
                <a:ea typeface="Arial" charset="0"/>
                <a:cs typeface="Arial" charset="0"/>
              </a:rPr>
              <a:t>a recurrent </a:t>
            </a:r>
            <a:r>
              <a:rPr lang="en-US" sz="1800" b="1" dirty="0">
                <a:latin typeface="Arial" charset="0"/>
                <a:ea typeface="Arial" charset="0"/>
                <a:cs typeface="Arial" charset="0"/>
              </a:rPr>
              <a:t>neural network (</a:t>
            </a:r>
            <a:r>
              <a:rPr lang="en-US" sz="1800" b="1" dirty="0" smtClean="0">
                <a:latin typeface="Arial" charset="0"/>
                <a:ea typeface="Arial" charset="0"/>
                <a:cs typeface="Arial" charset="0"/>
              </a:rPr>
              <a:t>RNN.</a:t>
            </a:r>
          </a:p>
          <a:p>
            <a:pPr marL="182563" lvl="0" indent="-182563">
              <a:spcBef>
                <a:spcPts val="0"/>
              </a:spcBef>
              <a:spcAft>
                <a:spcPts val="1200"/>
              </a:spcAft>
            </a:pPr>
            <a:r>
              <a:rPr lang="en-US" sz="1800" b="1" dirty="0" smtClean="0">
                <a:latin typeface="Arial" charset="0"/>
                <a:ea typeface="Arial" charset="0"/>
                <a:cs typeface="Arial" charset="0"/>
              </a:rPr>
              <a:t>This is followed </a:t>
            </a:r>
            <a:r>
              <a:rPr lang="en-US" sz="1800" b="1" dirty="0">
                <a:latin typeface="Arial" charset="0"/>
                <a:ea typeface="Arial" charset="0"/>
                <a:cs typeface="Arial" charset="0"/>
              </a:rPr>
              <a:t>by 4 non-recurrent hidden </a:t>
            </a:r>
            <a:r>
              <a:rPr lang="en-US" sz="1800" b="1" dirty="0" smtClean="0">
                <a:latin typeface="Arial" charset="0"/>
                <a:ea typeface="Arial" charset="0"/>
                <a:cs typeface="Arial" charset="0"/>
              </a:rPr>
              <a:t>layers.</a:t>
            </a:r>
            <a:endParaRPr lang="en-US" sz="1800" b="1" dirty="0" smtClean="0">
              <a:latin typeface="Arial" pitchFamily="34" charset="0"/>
              <a:ea typeface="Times New Roman" pitchFamily="18" charset="0"/>
              <a:cs typeface="NimbusRomNo9L-Regu"/>
            </a:endParaRPr>
          </a:p>
          <a:p>
            <a:pPr marL="182563" lvl="0" indent="-182563">
              <a:spcBef>
                <a:spcPts val="0"/>
              </a:spcBef>
              <a:spcAft>
                <a:spcPts val="1200"/>
              </a:spcAft>
            </a:pPr>
            <a:r>
              <a:rPr lang="en-US" sz="1800" b="1" dirty="0" smtClean="0">
                <a:latin typeface="Arial" pitchFamily="34" charset="0"/>
                <a:ea typeface="Times New Roman" pitchFamily="18" charset="0"/>
                <a:cs typeface="NimbusRomNo9L-Regu"/>
              </a:rPr>
              <a:t>Comparison </a:t>
            </a:r>
            <a:r>
              <a:rPr lang="en-US" sz="1800" b="1" dirty="0">
                <a:latin typeface="Arial" pitchFamily="34" charset="0"/>
                <a:ea typeface="Times New Roman" pitchFamily="18" charset="0"/>
                <a:cs typeface="NimbusRomNo9L-Regu"/>
              </a:rPr>
              <a:t>of word error rates for CNN, DNN, RNN and joint </a:t>
            </a:r>
            <a:r>
              <a:rPr lang="en-US" sz="1800" b="1" dirty="0" smtClean="0">
                <a:latin typeface="Arial" pitchFamily="34" charset="0"/>
                <a:ea typeface="Times New Roman" pitchFamily="18" charset="0"/>
                <a:cs typeface="NimbusRomNo9L-Regu"/>
              </a:rPr>
              <a:t>models</a:t>
            </a:r>
            <a:r>
              <a:rPr lang="en-US" sz="1800" b="1" dirty="0">
                <a:latin typeface="Arial" pitchFamily="34" charset="0"/>
                <a:ea typeface="Times New Roman" pitchFamily="18" charset="0"/>
                <a:cs typeface="NimbusRomNo9L-Regu"/>
              </a:rPr>
              <a:t>:</a:t>
            </a:r>
            <a:r>
              <a:rPr lang="en-US" sz="1800" b="1" dirty="0" smtClean="0">
                <a:latin typeface="Arial" charset="0"/>
                <a:ea typeface="Arial" charset="0"/>
                <a:cs typeface="Arial" charset="0"/>
              </a:rPr>
              <a:t>  </a:t>
            </a:r>
            <a:endParaRPr lang="en-US" sz="1800" b="1" dirty="0">
              <a:latin typeface="Arial" charset="0"/>
              <a:ea typeface="Arial" charset="0"/>
              <a:cs typeface="Arial" charset="0"/>
            </a:endParaRPr>
          </a:p>
        </p:txBody>
      </p:sp>
      <p:pic>
        <p:nvPicPr>
          <p:cNvPr id="10" name="Content Placeholder 3"/>
          <p:cNvPicPr>
            <a:picLocks noGrp="1" noChangeAspect="1"/>
          </p:cNvPicPr>
          <p:nvPr>
            <p:ph sz="half" idx="1"/>
          </p:nvPr>
        </p:nvPicPr>
        <p:blipFill>
          <a:blip r:embed="rId2"/>
          <a:stretch>
            <a:fillRect/>
          </a:stretch>
        </p:blipFill>
        <p:spPr bwMode="auto">
          <a:xfrm>
            <a:off x="4572000" y="647701"/>
            <a:ext cx="3744605" cy="4452938"/>
          </a:xfrm>
          <a:prstGeom prst="rect">
            <a:avLst/>
          </a:prstGeom>
          <a:noFill/>
          <a:ln w="9525">
            <a:noFill/>
            <a:miter lim="800000"/>
            <a:headEnd/>
            <a:tailEnd/>
          </a:ln>
        </p:spPr>
      </p:pic>
      <p:cxnSp>
        <p:nvCxnSpPr>
          <p:cNvPr id="9" name="Straight Arrow Connector 8"/>
          <p:cNvCxnSpPr/>
          <p:nvPr/>
        </p:nvCxnSpPr>
        <p:spPr>
          <a:xfrm rot="16200000" flipV="1">
            <a:off x="7915873" y="3486566"/>
            <a:ext cx="769256" cy="6782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8319698" y="4345851"/>
            <a:ext cx="631081" cy="3628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RNN</a:t>
            </a:r>
            <a:endParaRPr lang="en-US" dirty="0">
              <a:solidFill>
                <a:schemeClr val="tx1"/>
              </a:solidFill>
            </a:endParaRPr>
          </a:p>
        </p:txBody>
      </p:sp>
      <p:pic>
        <p:nvPicPr>
          <p:cNvPr id="8" name="Picture 6"/>
          <p:cNvPicPr>
            <a:picLocks noChangeAspect="1" noChangeArrowheads="1"/>
          </p:cNvPicPr>
          <p:nvPr/>
        </p:nvPicPr>
        <p:blipFill>
          <a:blip r:embed="rId3"/>
          <a:srcRect/>
          <a:stretch>
            <a:fillRect/>
          </a:stretch>
        </p:blipFill>
        <p:spPr bwMode="auto">
          <a:xfrm>
            <a:off x="286136" y="2722070"/>
            <a:ext cx="4085072" cy="25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455"/>
            <a:ext cx="9097963" cy="330741"/>
          </a:xfrm>
        </p:spPr>
        <p:txBody>
          <a:bodyPr vert="horz" wrap="none" lIns="91440" tIns="0" rIns="0" bIns="0" rtlCol="0" anchor="ctr" anchorCtr="0">
            <a:normAutofit fontScale="90000"/>
          </a:bodyPr>
          <a:lstStyle/>
          <a:p>
            <a:r>
              <a:rPr lang="en-US" dirty="0" smtClean="0"/>
              <a:t>Performance Analysis of a Joint </a:t>
            </a:r>
            <a:r>
              <a:rPr lang="en-US" dirty="0"/>
              <a:t>RNN/CNN </a:t>
            </a:r>
            <a:r>
              <a:rPr lang="en-US" dirty="0" smtClean="0"/>
              <a:t>System</a:t>
            </a:r>
            <a:endParaRPr lang="en-US" dirty="0"/>
          </a:p>
        </p:txBody>
      </p:sp>
      <p:sp>
        <p:nvSpPr>
          <p:cNvPr id="3" name="Content Placeholder 2"/>
          <p:cNvSpPr>
            <a:spLocks noGrp="1"/>
          </p:cNvSpPr>
          <p:nvPr>
            <p:ph sz="half" idx="1"/>
          </p:nvPr>
        </p:nvSpPr>
        <p:spPr>
          <a:xfrm>
            <a:off x="207963" y="647700"/>
            <a:ext cx="4143194" cy="4956048"/>
          </a:xfrm>
        </p:spPr>
        <p:txBody>
          <a:bodyPr lIns="0" tIns="0" rIns="0" bIns="0" anchor="t">
            <a:normAutofit/>
          </a:bodyPr>
          <a:lstStyle/>
          <a:p>
            <a:pPr marL="182563" indent="-182563">
              <a:spcBef>
                <a:spcPts val="0"/>
              </a:spcBef>
              <a:spcAft>
                <a:spcPts val="600"/>
              </a:spcAft>
            </a:pPr>
            <a:r>
              <a:rPr lang="en-US" sz="1800" b="1" dirty="0">
                <a:latin typeface="Arial" charset="0"/>
                <a:ea typeface="Arial" charset="0"/>
                <a:cs typeface="Arial" charset="0"/>
              </a:rPr>
              <a:t>Class-base language model which consists of two separate </a:t>
            </a:r>
            <a:r>
              <a:rPr lang="en-US" sz="1800" b="1" dirty="0" smtClean="0">
                <a:latin typeface="Arial" charset="0"/>
                <a:ea typeface="Arial" charset="0"/>
                <a:cs typeface="Arial" charset="0"/>
              </a:rPr>
              <a:t>components:</a:t>
            </a:r>
          </a:p>
          <a:p>
            <a:pPr marL="352425" indent="-169863">
              <a:spcBef>
                <a:spcPts val="0"/>
              </a:spcBef>
              <a:spcAft>
                <a:spcPts val="600"/>
              </a:spcAft>
              <a:buFont typeface="Wingdings" charset="2"/>
              <a:buChar char="§"/>
            </a:pPr>
            <a:r>
              <a:rPr lang="en-US" sz="1800" b="1" dirty="0" smtClean="0">
                <a:latin typeface="Arial" charset="0"/>
                <a:ea typeface="Arial" charset="0"/>
                <a:cs typeface="Arial" charset="0"/>
              </a:rPr>
              <a:t>The </a:t>
            </a:r>
            <a:r>
              <a:rPr lang="en-US" sz="1800" b="1" dirty="0">
                <a:latin typeface="Arial" charset="0"/>
                <a:ea typeface="Arial" charset="0"/>
                <a:cs typeface="Arial" charset="0"/>
              </a:rPr>
              <a:t>first is a n -gram which models the sequence of </a:t>
            </a:r>
            <a:r>
              <a:rPr lang="en-US" sz="1800" b="1" dirty="0" smtClean="0">
                <a:latin typeface="Arial" charset="0"/>
                <a:ea typeface="Arial" charset="0"/>
                <a:cs typeface="Arial" charset="0"/>
              </a:rPr>
              <a:t>classes.</a:t>
            </a:r>
          </a:p>
          <a:p>
            <a:pPr marL="352425" indent="-169863">
              <a:spcBef>
                <a:spcPts val="0"/>
              </a:spcBef>
              <a:spcAft>
                <a:spcPts val="1200"/>
              </a:spcAft>
              <a:buFont typeface="Wingdings" charset="2"/>
              <a:buChar char="§"/>
            </a:pPr>
            <a:r>
              <a:rPr lang="en-US" sz="1800" b="1" dirty="0" smtClean="0">
                <a:latin typeface="Arial" charset="0"/>
                <a:ea typeface="Arial" charset="0"/>
                <a:cs typeface="Arial" charset="0"/>
              </a:rPr>
              <a:t>The </a:t>
            </a:r>
            <a:r>
              <a:rPr lang="en-US" sz="1800" b="1" dirty="0">
                <a:latin typeface="Arial" charset="0"/>
                <a:ea typeface="Arial" charset="0"/>
                <a:cs typeface="Arial" charset="0"/>
              </a:rPr>
              <a:t>second is a class map with associated word counts.  </a:t>
            </a:r>
          </a:p>
          <a:p>
            <a:pPr marL="182563" indent="-182563">
              <a:spcBef>
                <a:spcPts val="0"/>
              </a:spcBef>
              <a:spcAft>
                <a:spcPts val="1200"/>
              </a:spcAft>
            </a:pPr>
            <a:r>
              <a:rPr lang="en-US" sz="1800" b="1" dirty="0">
                <a:latin typeface="Arial" charset="0"/>
                <a:ea typeface="Arial" charset="0"/>
                <a:cs typeface="Arial" charset="0"/>
              </a:rPr>
              <a:t>The error rate of the proposed RNN/CNN model </a:t>
            </a:r>
            <a:r>
              <a:rPr lang="en-US" sz="1800" b="1" dirty="0" smtClean="0">
                <a:latin typeface="Arial" charset="0"/>
                <a:ea typeface="Arial" charset="0"/>
                <a:cs typeface="Arial" charset="0"/>
              </a:rPr>
              <a:t>is 8</a:t>
            </a:r>
            <a:r>
              <a:rPr lang="en-US" sz="1800" b="1" dirty="0">
                <a:latin typeface="Arial" charset="0"/>
                <a:ea typeface="Arial" charset="0"/>
                <a:cs typeface="Arial" charset="0"/>
              </a:rPr>
              <a:t>% </a:t>
            </a:r>
            <a:r>
              <a:rPr lang="en-US" sz="1800" b="1" dirty="0" smtClean="0">
                <a:latin typeface="Arial" charset="0"/>
                <a:ea typeface="Arial" charset="0"/>
                <a:cs typeface="Arial" charset="0"/>
              </a:rPr>
              <a:t>on SWB and </a:t>
            </a:r>
            <a:r>
              <a:rPr lang="en-US" sz="1800" b="1" dirty="0">
                <a:latin typeface="Arial" charset="0"/>
                <a:ea typeface="Arial" charset="0"/>
                <a:cs typeface="Arial" charset="0"/>
              </a:rPr>
              <a:t>14.1% </a:t>
            </a:r>
            <a:r>
              <a:rPr lang="en-US" sz="1800" b="1" dirty="0" smtClean="0">
                <a:latin typeface="Arial" charset="0"/>
                <a:ea typeface="Arial" charset="0"/>
                <a:cs typeface="Arial" charset="0"/>
              </a:rPr>
              <a:t>Call Home (CH) after </a:t>
            </a:r>
            <a:r>
              <a:rPr lang="en-US" sz="1800" b="1" dirty="0">
                <a:latin typeface="Arial" charset="0"/>
                <a:ea typeface="Arial" charset="0"/>
                <a:cs typeface="Arial" charset="0"/>
              </a:rPr>
              <a:t>using the class-based exponential model</a:t>
            </a:r>
            <a:r>
              <a:rPr lang="en-US" sz="1800" b="1" dirty="0" smtClean="0">
                <a:latin typeface="Arial" charset="0"/>
                <a:ea typeface="Arial" charset="0"/>
                <a:cs typeface="Arial" charset="0"/>
              </a:rPr>
              <a:t>.</a:t>
            </a:r>
            <a:endParaRPr lang="en-US" sz="1800" b="1" dirty="0">
              <a:latin typeface="Arial" charset="0"/>
              <a:ea typeface="Arial" charset="0"/>
              <a:cs typeface="Arial" charset="0"/>
            </a:endParaRPr>
          </a:p>
        </p:txBody>
      </p:sp>
      <p:pic>
        <p:nvPicPr>
          <p:cNvPr id="63490" name="Picture 2"/>
          <p:cNvPicPr>
            <a:picLocks noChangeAspect="1" noChangeArrowheads="1"/>
          </p:cNvPicPr>
          <p:nvPr/>
        </p:nvPicPr>
        <p:blipFill>
          <a:blip r:embed="rId2"/>
          <a:srcRect/>
          <a:stretch>
            <a:fillRect/>
          </a:stretch>
        </p:blipFill>
        <p:spPr bwMode="auto">
          <a:xfrm>
            <a:off x="4548980" y="881580"/>
            <a:ext cx="4214421" cy="25716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none" lIns="91440" tIns="0" rIns="0" bIns="0" rtlCol="0" anchor="ctr" anchorCtr="0">
            <a:normAutofit fontScale="90000"/>
          </a:bodyPr>
          <a:lstStyle/>
          <a:p>
            <a:r>
              <a:rPr lang="en-US" dirty="0"/>
              <a:t>Electroencephalograms (EEGs)</a:t>
            </a:r>
            <a:endParaRPr lang="en-US" dirty="0"/>
          </a:p>
        </p:txBody>
      </p:sp>
      <p:sp>
        <p:nvSpPr>
          <p:cNvPr id="7" name="Content Placeholder 6"/>
          <p:cNvSpPr>
            <a:spLocks noGrp="1"/>
          </p:cNvSpPr>
          <p:nvPr>
            <p:ph idx="1"/>
          </p:nvPr>
        </p:nvSpPr>
        <p:spPr>
          <a:xfrm>
            <a:off x="207962" y="647700"/>
            <a:ext cx="8707437" cy="5638800"/>
          </a:xfrm>
        </p:spPr>
        <p:txBody>
          <a:bodyPr lIns="0" tIns="0" rIns="0" bIns="0" anchor="t">
            <a:noAutofit/>
          </a:bodyPr>
          <a:lstStyle/>
          <a:p>
            <a:pPr marL="182563" indent="-182563">
              <a:spcBef>
                <a:spcPts val="0"/>
              </a:spcBef>
              <a:spcAft>
                <a:spcPts val="1200"/>
              </a:spcAft>
            </a:pPr>
            <a:r>
              <a:rPr lang="en-US" sz="2200" b="1" dirty="0">
                <a:latin typeface="Arial" charset="0"/>
                <a:ea typeface="Arial" charset="0"/>
                <a:cs typeface="Arial" charset="0"/>
              </a:rPr>
              <a:t>Electroencephalograms (EEGs) are used in a wide range of clinical settings to record electrical activity along the scalp. </a:t>
            </a:r>
          </a:p>
          <a:p>
            <a:pPr marL="182563" indent="-182563">
              <a:spcBef>
                <a:spcPts val="0"/>
              </a:spcBef>
              <a:spcAft>
                <a:spcPts val="1200"/>
              </a:spcAft>
            </a:pPr>
            <a:r>
              <a:rPr lang="en-US" sz="2200" b="1" dirty="0">
                <a:latin typeface="Arial" charset="0"/>
                <a:ea typeface="Arial" charset="0"/>
                <a:cs typeface="Arial" charset="0"/>
              </a:rPr>
              <a:t>EEGs are the primary means by which neurologists diagnose brain-related illnesses such as epilepsy and seizures. </a:t>
            </a:r>
          </a:p>
          <a:p>
            <a:pPr marL="182563" indent="-182563">
              <a:spcBef>
                <a:spcPts val="0"/>
              </a:spcBef>
              <a:spcAft>
                <a:spcPts val="1200"/>
              </a:spcAft>
            </a:pPr>
            <a:r>
              <a:rPr lang="en-US" sz="2200" b="1" dirty="0">
                <a:latin typeface="Arial" charset="0"/>
                <a:ea typeface="Arial" charset="0"/>
                <a:cs typeface="Arial" charset="0"/>
              </a:rPr>
              <a:t>Manual review of an EEG by a neurologist is time-consuming and tedious. </a:t>
            </a:r>
          </a:p>
          <a:p>
            <a:pPr marL="182563" indent="-182563">
              <a:spcBef>
                <a:spcPts val="0"/>
              </a:spcBef>
              <a:spcAft>
                <a:spcPts val="1200"/>
              </a:spcAft>
            </a:pPr>
            <a:r>
              <a:rPr lang="en-US" sz="2200" b="1" dirty="0">
                <a:latin typeface="Arial" charset="0"/>
                <a:ea typeface="Arial" charset="0"/>
                <a:cs typeface="Arial" charset="0"/>
              </a:rPr>
              <a:t>A clinical decision support tool that automatically interprets EEGs can reduce time to diagnosis, reduce error and enhance real-time applications such as ICU monitoring.</a:t>
            </a:r>
          </a:p>
          <a:p>
            <a:pPr marL="182563" indent="-182563">
              <a:spcBef>
                <a:spcPts val="0"/>
              </a:spcBef>
              <a:spcAft>
                <a:spcPts val="1200"/>
              </a:spcAft>
            </a:pPr>
            <a:r>
              <a:rPr lang="en-US" sz="2200" b="1" dirty="0">
                <a:latin typeface="Arial" charset="0"/>
                <a:ea typeface="Arial" charset="0"/>
                <a:cs typeface="Arial" charset="0"/>
              </a:rPr>
              <a:t>EEG classification using Convolutional Deep Belief Network (CDBN) and Compare the result with the other state- of- art feature extraction methods.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0" rIns="0" bIns="0" rtlCol="0" anchor="ctr" anchorCtr="0">
            <a:normAutofit fontScale="90000"/>
          </a:bodyPr>
          <a:lstStyle/>
          <a:p>
            <a:r>
              <a:rPr lang="en-US" dirty="0"/>
              <a:t>Restricted Boltzmann </a:t>
            </a:r>
            <a:r>
              <a:rPr lang="en-US" dirty="0" smtClean="0"/>
              <a:t>Machines (RBM</a:t>
            </a:r>
            <a:r>
              <a:rPr lang="en-US" dirty="0"/>
              <a:t>)</a:t>
            </a:r>
            <a:endParaRPr lang="en-US" dirty="0"/>
          </a:p>
        </p:txBody>
      </p:sp>
      <p:sp>
        <p:nvSpPr>
          <p:cNvPr id="3" name="Content Placeholder 2"/>
          <p:cNvSpPr>
            <a:spLocks noGrp="1"/>
          </p:cNvSpPr>
          <p:nvPr>
            <p:ph idx="1"/>
          </p:nvPr>
        </p:nvSpPr>
        <p:spPr>
          <a:xfrm>
            <a:off x="207963" y="647700"/>
            <a:ext cx="5538754" cy="5670877"/>
          </a:xfrm>
        </p:spPr>
        <p:txBody>
          <a:bodyPr lIns="0" tIns="0" rIns="0" bIns="0"/>
          <a:lstStyle/>
          <a:p>
            <a:pPr marL="182563" indent="-182563" algn="just">
              <a:spcBef>
                <a:spcPts val="0"/>
              </a:spcBef>
              <a:spcAft>
                <a:spcPts val="1200"/>
              </a:spcAft>
            </a:pPr>
            <a:r>
              <a:rPr lang="en-US" sz="1800" b="1" dirty="0" smtClean="0">
                <a:latin typeface="Arial" pitchFamily="34" charset="0"/>
                <a:cs typeface="Arial" pitchFamily="34" charset="0"/>
              </a:rPr>
              <a:t>It is one type of unsupervised learning neural network.</a:t>
            </a:r>
          </a:p>
          <a:p>
            <a:pPr marL="182563" indent="-182563" algn="just">
              <a:spcBef>
                <a:spcPts val="0"/>
              </a:spcBef>
              <a:spcAft>
                <a:spcPts val="1200"/>
              </a:spcAft>
            </a:pPr>
            <a:r>
              <a:rPr lang="en-US" sz="1800" b="1" dirty="0" smtClean="0">
                <a:latin typeface="Arial" pitchFamily="34" charset="0"/>
                <a:cs typeface="Arial" pitchFamily="34" charset="0"/>
              </a:rPr>
              <a:t>Unsupervised learning means only use input (training set) for learning.</a:t>
            </a:r>
          </a:p>
          <a:p>
            <a:pPr marL="182563" indent="-182563" algn="just">
              <a:spcBef>
                <a:spcPts val="0"/>
              </a:spcBef>
              <a:spcAft>
                <a:spcPts val="1200"/>
              </a:spcAft>
            </a:pPr>
            <a:r>
              <a:rPr lang="en-US" sz="1800" b="1" dirty="0" smtClean="0">
                <a:latin typeface="Arial" pitchFamily="34" charset="0"/>
                <a:cs typeface="Arial" pitchFamily="34" charset="0"/>
              </a:rPr>
              <a:t>Automatically extract meaningful features for your data which is more explicit .</a:t>
            </a:r>
          </a:p>
          <a:p>
            <a:pPr marL="182563" indent="-182563" algn="just">
              <a:spcBef>
                <a:spcPts val="0"/>
              </a:spcBef>
              <a:spcAft>
                <a:spcPts val="1200"/>
              </a:spcAft>
            </a:pPr>
            <a:r>
              <a:rPr lang="en-US" sz="1800" b="1" dirty="0" smtClean="0">
                <a:latin typeface="Arial" pitchFamily="34" charset="0"/>
                <a:cs typeface="Arial" pitchFamily="34" charset="0"/>
              </a:rPr>
              <a:t>It is </a:t>
            </a:r>
            <a:r>
              <a:rPr lang="en-US" sz="1800" b="1" dirty="0" smtClean="0">
                <a:latin typeface="Arial" pitchFamily="34" charset="0"/>
                <a:cs typeface="Arial" pitchFamily="34" charset="0"/>
              </a:rPr>
              <a:t>a non-directional </a:t>
            </a:r>
            <a:r>
              <a:rPr lang="en-US" sz="1800" b="1" dirty="0" smtClean="0">
                <a:latin typeface="Arial" pitchFamily="34" charset="0"/>
                <a:cs typeface="Arial" pitchFamily="34" charset="0"/>
              </a:rPr>
              <a:t>graphical </a:t>
            </a:r>
            <a:r>
              <a:rPr lang="en-US" sz="1800" b="1" dirty="0" smtClean="0">
                <a:latin typeface="Arial" pitchFamily="34" charset="0"/>
                <a:cs typeface="Arial" pitchFamily="34" charset="0"/>
              </a:rPr>
              <a:t>model:</a:t>
            </a:r>
            <a:endParaRPr lang="en-US" sz="1800" b="1" dirty="0" smtClean="0">
              <a:latin typeface="Arial" pitchFamily="34" charset="0"/>
              <a:cs typeface="Arial" pitchFamily="34" charset="0"/>
            </a:endParaRPr>
          </a:p>
          <a:p>
            <a:pPr marL="352425" lvl="2" indent="-169863" algn="just">
              <a:spcBef>
                <a:spcPts val="0"/>
              </a:spcBef>
              <a:spcAft>
                <a:spcPts val="1200"/>
              </a:spcAft>
              <a:buFont typeface="Wingdings" charset="2"/>
              <a:buChar char="§"/>
            </a:pPr>
            <a:r>
              <a:rPr lang="en-US" sz="1800" b="1" dirty="0" smtClean="0">
                <a:latin typeface="Arial" pitchFamily="34" charset="0"/>
                <a:cs typeface="Arial" pitchFamily="34" charset="0"/>
              </a:rPr>
              <a:t>Consists </a:t>
            </a:r>
            <a:r>
              <a:rPr lang="en-US" sz="1800" b="1" dirty="0" smtClean="0">
                <a:latin typeface="Arial" pitchFamily="34" charset="0"/>
                <a:cs typeface="Arial" pitchFamily="34" charset="0"/>
              </a:rPr>
              <a:t>of visible and hidden </a:t>
            </a:r>
            <a:r>
              <a:rPr lang="en-US" sz="1800" b="1" dirty="0" smtClean="0">
                <a:latin typeface="Arial" pitchFamily="34" charset="0"/>
                <a:cs typeface="Arial" pitchFamily="34" charset="0"/>
              </a:rPr>
              <a:t>layers.  </a:t>
            </a:r>
            <a:endParaRPr lang="en-US" sz="1800" b="1" dirty="0" smtClean="0">
              <a:latin typeface="Arial" pitchFamily="34" charset="0"/>
              <a:cs typeface="Arial" pitchFamily="34" charset="0"/>
            </a:endParaRPr>
          </a:p>
          <a:p>
            <a:pPr marL="352425" lvl="2" indent="-169863" algn="just">
              <a:spcBef>
                <a:spcPts val="0"/>
              </a:spcBef>
              <a:spcAft>
                <a:spcPts val="1200"/>
              </a:spcAft>
              <a:buFont typeface="Wingdings" charset="2"/>
              <a:buChar char="§"/>
            </a:pPr>
            <a:r>
              <a:rPr lang="en-US" sz="1800" b="1" dirty="0" smtClean="0">
                <a:latin typeface="Arial" pitchFamily="34" charset="0"/>
                <a:cs typeface="Arial" pitchFamily="34" charset="0"/>
              </a:rPr>
              <a:t>Finds a </a:t>
            </a:r>
            <a:r>
              <a:rPr lang="en-US" sz="1800" b="1" dirty="0" smtClean="0">
                <a:latin typeface="Arial" pitchFamily="34" charset="0"/>
                <a:cs typeface="Arial" pitchFamily="34" charset="0"/>
              </a:rPr>
              <a:t>distribution </a:t>
            </a:r>
            <a:r>
              <a:rPr lang="en-US" sz="1800" b="1" dirty="0" smtClean="0">
                <a:latin typeface="Arial" pitchFamily="34" charset="0"/>
                <a:cs typeface="Arial" pitchFamily="34" charset="0"/>
              </a:rPr>
              <a:t>over </a:t>
            </a:r>
            <a:r>
              <a:rPr lang="en-US" sz="1800" b="1" dirty="0" smtClean="0">
                <a:latin typeface="Arial" pitchFamily="34" charset="0"/>
                <a:cs typeface="Arial" pitchFamily="34" charset="0"/>
              </a:rPr>
              <a:t>the input </a:t>
            </a:r>
            <a:r>
              <a:rPr lang="en-US" sz="1800" b="1" dirty="0" smtClean="0">
                <a:latin typeface="Arial" pitchFamily="34" charset="0"/>
                <a:cs typeface="Arial" pitchFamily="34" charset="0"/>
              </a:rPr>
              <a:t>vector (x) and model the distribution of those vectors of the training data using the hidden layer (h) .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A6FCD10-2ADA-4F52-AEA9-1C547679E457}" type="slidenum">
              <a:rPr lang="en-US" smtClean="0"/>
              <a:pPr/>
              <a:t>16</a:t>
            </a:fld>
            <a:endParaRPr lang="en-US"/>
          </a:p>
        </p:txBody>
      </p:sp>
      <p:pic>
        <p:nvPicPr>
          <p:cNvPr id="108547" name="Picture 3"/>
          <p:cNvPicPr>
            <a:picLocks noChangeAspect="1" noChangeArrowheads="1"/>
          </p:cNvPicPr>
          <p:nvPr/>
        </p:nvPicPr>
        <p:blipFill>
          <a:blip r:embed="rId3"/>
          <a:srcRect/>
          <a:stretch>
            <a:fillRect/>
          </a:stretch>
        </p:blipFill>
        <p:spPr bwMode="auto">
          <a:xfrm>
            <a:off x="6026345" y="1899783"/>
            <a:ext cx="2889055"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30740"/>
          </a:xfrm>
        </p:spPr>
        <p:txBody>
          <a:bodyPr>
            <a:normAutofit fontScale="90000"/>
          </a:bodyPr>
          <a:lstStyle/>
          <a:p>
            <a:r>
              <a:rPr lang="en-US" dirty="0" smtClean="0"/>
              <a:t>Restricted Boltzmann </a:t>
            </a:r>
            <a:r>
              <a:rPr lang="en-US" dirty="0" smtClean="0"/>
              <a:t>Machines (RBM</a:t>
            </a:r>
            <a:r>
              <a:rPr lang="en-US" dirty="0" smtClean="0"/>
              <a:t>)</a:t>
            </a:r>
            <a:endParaRPr lang="en-US" dirty="0"/>
          </a:p>
        </p:txBody>
      </p:sp>
      <p:sp>
        <p:nvSpPr>
          <p:cNvPr id="8" name="Content Placeholder 7"/>
          <p:cNvSpPr>
            <a:spLocks noGrp="1"/>
          </p:cNvSpPr>
          <p:nvPr>
            <p:ph sz="half" idx="2"/>
          </p:nvPr>
        </p:nvSpPr>
        <p:spPr>
          <a:xfrm>
            <a:off x="3713733" y="789195"/>
            <a:ext cx="4637314" cy="4525963"/>
          </a:xfrm>
        </p:spPr>
        <p:txBody>
          <a:bodyPr lIns="0" tIns="0" rIns="0" bIns="91440"/>
          <a:lstStyle/>
          <a:p>
            <a:pPr marL="182563" indent="-182563"/>
            <a:r>
              <a:rPr lang="en-US" sz="2400" b="1" dirty="0" smtClean="0">
                <a:latin typeface="Arial" pitchFamily="34" charset="0"/>
                <a:cs typeface="Arial" pitchFamily="34" charset="0"/>
              </a:rPr>
              <a:t>Energy of configuration: </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marL="465138" lvl="2" indent="-282575">
              <a:buFont typeface="Wingdings" pitchFamily="2" charset="2"/>
              <a:buChar char="Ø"/>
            </a:pPr>
            <a:r>
              <a:rPr lang="en-US" sz="1800" b="1" i="1" dirty="0" err="1" smtClean="0">
                <a:latin typeface="Arial" pitchFamily="34" charset="0"/>
                <a:cs typeface="Arial" pitchFamily="34" charset="0"/>
              </a:rPr>
              <a:t>h</a:t>
            </a:r>
            <a:r>
              <a:rPr lang="en-US" sz="1800" b="1" i="1" baseline="-25000" dirty="0" err="1" smtClean="0">
                <a:latin typeface="Arial" pitchFamily="34" charset="0"/>
                <a:cs typeface="Arial" pitchFamily="34" charset="0"/>
              </a:rPr>
              <a:t>j</a:t>
            </a:r>
            <a:r>
              <a:rPr lang="en-US" sz="1800" b="1" dirty="0" smtClean="0">
                <a:latin typeface="Arial" pitchFamily="34" charset="0"/>
                <a:cs typeface="Arial" pitchFamily="34" charset="0"/>
              </a:rPr>
              <a:t>: Hidden unit</a:t>
            </a:r>
          </a:p>
          <a:p>
            <a:pPr marL="465138" lvl="2" indent="-282575">
              <a:buFont typeface="Wingdings" pitchFamily="2" charset="2"/>
              <a:buChar char="Ø"/>
            </a:pPr>
            <a:r>
              <a:rPr lang="en-US" sz="1800" b="1" i="1" dirty="0" err="1" smtClean="0">
                <a:latin typeface="Arial" pitchFamily="34" charset="0"/>
                <a:cs typeface="Arial" pitchFamily="34" charset="0"/>
              </a:rPr>
              <a:t>x</a:t>
            </a:r>
            <a:r>
              <a:rPr lang="en-US" sz="1800" b="1" i="1" baseline="-25000" dirty="0" err="1" smtClean="0">
                <a:latin typeface="Arial" pitchFamily="34" charset="0"/>
                <a:cs typeface="Arial" pitchFamily="34" charset="0"/>
              </a:rPr>
              <a:t>k</a:t>
            </a:r>
            <a:r>
              <a:rPr lang="en-US" sz="1800" b="1" dirty="0" smtClean="0">
                <a:latin typeface="Arial" pitchFamily="34" charset="0"/>
                <a:cs typeface="Arial" pitchFamily="34" charset="0"/>
              </a:rPr>
              <a:t>: visible </a:t>
            </a:r>
            <a:r>
              <a:rPr lang="en-US" sz="1800" b="1" dirty="0" smtClean="0">
                <a:latin typeface="Arial" pitchFamily="34" charset="0"/>
                <a:cs typeface="Arial" pitchFamily="34" charset="0"/>
              </a:rPr>
              <a:t>unit</a:t>
            </a:r>
          </a:p>
          <a:p>
            <a:pPr marL="465138" lvl="2" indent="-282575">
              <a:buFont typeface="Wingdings" pitchFamily="2" charset="2"/>
              <a:buChar char="Ø"/>
            </a:pPr>
            <a:r>
              <a:rPr lang="en-US" sz="1800" b="1" i="1" dirty="0" smtClean="0">
                <a:latin typeface="Arial" pitchFamily="34" charset="0"/>
                <a:cs typeface="Arial" pitchFamily="34" charset="0"/>
              </a:rPr>
              <a:t>c</a:t>
            </a:r>
            <a:r>
              <a:rPr lang="en-US" sz="1800" b="1" i="1" baseline="-25000" dirty="0" smtClean="0">
                <a:latin typeface="Arial" pitchFamily="34" charset="0"/>
                <a:cs typeface="Arial" pitchFamily="34" charset="0"/>
              </a:rPr>
              <a:t>k</a:t>
            </a:r>
            <a:r>
              <a:rPr lang="en-US" sz="1800" b="1" dirty="0" smtClean="0">
                <a:latin typeface="Arial" pitchFamily="34" charset="0"/>
                <a:cs typeface="Arial" pitchFamily="34" charset="0"/>
              </a:rPr>
              <a:t>: hidden node bias</a:t>
            </a:r>
          </a:p>
          <a:p>
            <a:pPr marL="465138" lvl="2" indent="-282575">
              <a:buFont typeface="Wingdings" pitchFamily="2" charset="2"/>
              <a:buChar char="Ø"/>
            </a:pPr>
            <a:r>
              <a:rPr lang="en-US" sz="1800" b="1" i="1" dirty="0" err="1" smtClean="0">
                <a:latin typeface="Arial" pitchFamily="34" charset="0"/>
                <a:cs typeface="Arial" pitchFamily="34" charset="0"/>
              </a:rPr>
              <a:t>b</a:t>
            </a:r>
            <a:r>
              <a:rPr lang="en-US" sz="1800" b="1" i="1" baseline="-25000" dirty="0" err="1" smtClean="0">
                <a:latin typeface="Arial" pitchFamily="34" charset="0"/>
                <a:cs typeface="Arial" pitchFamily="34" charset="0"/>
              </a:rPr>
              <a:t>j</a:t>
            </a:r>
            <a:r>
              <a:rPr lang="en-US" sz="1800" b="1" dirty="0" smtClean="0">
                <a:latin typeface="Arial" pitchFamily="34" charset="0"/>
                <a:cs typeface="Arial" pitchFamily="34" charset="0"/>
              </a:rPr>
              <a:t>: </a:t>
            </a:r>
            <a:r>
              <a:rPr lang="en-US" sz="1800" b="1" dirty="0" smtClean="0">
                <a:latin typeface="Arial" pitchFamily="34" charset="0"/>
                <a:cs typeface="Arial" pitchFamily="34" charset="0"/>
              </a:rPr>
              <a:t>visible </a:t>
            </a:r>
            <a:r>
              <a:rPr lang="en-US" sz="1800" b="1" dirty="0" smtClean="0">
                <a:latin typeface="Arial" pitchFamily="34" charset="0"/>
                <a:cs typeface="Arial" pitchFamily="34" charset="0"/>
              </a:rPr>
              <a:t>node bias</a:t>
            </a:r>
          </a:p>
          <a:p>
            <a:pPr marL="465138" lvl="2" indent="-282575">
              <a:buFont typeface="Wingdings" pitchFamily="2" charset="2"/>
              <a:buChar char="Ø"/>
            </a:pPr>
            <a:r>
              <a:rPr lang="en-US" sz="1800" b="1" i="1" dirty="0" smtClean="0">
                <a:latin typeface="Arial" pitchFamily="34" charset="0"/>
                <a:cs typeface="Arial" pitchFamily="34" charset="0"/>
              </a:rPr>
              <a:t>W</a:t>
            </a:r>
            <a:r>
              <a:rPr lang="en-US" sz="1800" b="1" dirty="0" smtClean="0">
                <a:latin typeface="Arial" pitchFamily="34" charset="0"/>
                <a:cs typeface="Arial" pitchFamily="34" charset="0"/>
              </a:rPr>
              <a:t>: connection matrix</a:t>
            </a:r>
          </a:p>
        </p:txBody>
      </p:sp>
      <p:graphicFrame>
        <p:nvGraphicFramePr>
          <p:cNvPr id="9" name="Object 8"/>
          <p:cNvGraphicFramePr>
            <a:graphicFrameLocks noChangeAspect="1"/>
          </p:cNvGraphicFramePr>
          <p:nvPr>
            <p:extLst>
              <p:ext uri="{D42A27DB-BD31-4B8C-83A1-F6EECF244321}">
                <p14:modId xmlns:p14="http://schemas.microsoft.com/office/powerpoint/2010/main" val="135816990"/>
              </p:ext>
            </p:extLst>
          </p:nvPr>
        </p:nvGraphicFramePr>
        <p:xfrm>
          <a:off x="428625" y="4581808"/>
          <a:ext cx="3814763" cy="742711"/>
        </p:xfrm>
        <a:graphic>
          <a:graphicData uri="http://schemas.openxmlformats.org/presentationml/2006/ole">
            <mc:AlternateContent xmlns:mc="http://schemas.openxmlformats.org/markup-compatibility/2006">
              <mc:Choice xmlns:v="urn:schemas-microsoft-com:vml" Requires="v">
                <p:oleObj spid="_x0000_s2095" name="Equation" r:id="rId4" imgW="1574640" imgH="393480" progId="Equation.3">
                  <p:embed/>
                </p:oleObj>
              </mc:Choice>
              <mc:Fallback>
                <p:oleObj name="Equation" r:id="rId4" imgW="157464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4581808"/>
                        <a:ext cx="3814763" cy="742711"/>
                      </a:xfrm>
                      <a:prstGeom prst="rect">
                        <a:avLst/>
                      </a:prstGeom>
                      <a:noFill/>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1693257197"/>
              </p:ext>
            </p:extLst>
          </p:nvPr>
        </p:nvGraphicFramePr>
        <p:xfrm>
          <a:off x="3856609" y="1282909"/>
          <a:ext cx="5058792" cy="899228"/>
        </p:xfrm>
        <a:graphic>
          <a:graphicData uri="http://schemas.openxmlformats.org/presentationml/2006/ole">
            <mc:AlternateContent xmlns:mc="http://schemas.openxmlformats.org/markup-compatibility/2006">
              <mc:Choice xmlns:v="urn:schemas-microsoft-com:vml" Requires="v">
                <p:oleObj spid="_x0000_s2096" name="Equation" r:id="rId6" imgW="2489040" imgH="355320" progId="Equation.3">
                  <p:embed/>
                </p:oleObj>
              </mc:Choice>
              <mc:Fallback>
                <p:oleObj name="Equation" r:id="rId6" imgW="2489040" imgH="35532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6609" y="1282909"/>
                        <a:ext cx="5058792" cy="899228"/>
                      </a:xfrm>
                      <a:prstGeom prst="rect">
                        <a:avLst/>
                      </a:prstGeom>
                      <a:noFill/>
                      <a:ln>
                        <a:noFill/>
                      </a:ln>
                      <a:effectLst/>
                    </p:spPr>
                  </p:pic>
                </p:oleObj>
              </mc:Fallback>
            </mc:AlternateContent>
          </a:graphicData>
        </a:graphic>
      </p:graphicFrame>
      <p:pic>
        <p:nvPicPr>
          <p:cNvPr id="2053" name="Picture 5"/>
          <p:cNvPicPr>
            <a:picLocks noChangeAspect="1" noChangeArrowheads="1"/>
          </p:cNvPicPr>
          <p:nvPr/>
        </p:nvPicPr>
        <p:blipFill>
          <a:blip r:embed="rId8"/>
          <a:srcRect/>
          <a:stretch>
            <a:fillRect/>
          </a:stretch>
        </p:blipFill>
        <p:spPr bwMode="auto">
          <a:xfrm>
            <a:off x="220436" y="647700"/>
            <a:ext cx="3371850" cy="2336800"/>
          </a:xfrm>
          <a:prstGeom prst="rect">
            <a:avLst/>
          </a:prstGeom>
          <a:noFill/>
          <a:ln w="9525">
            <a:noFill/>
            <a:miter lim="800000"/>
            <a:headEnd/>
            <a:tailEnd/>
          </a:ln>
          <a:effectLst/>
        </p:spPr>
      </p:pic>
      <p:sp>
        <p:nvSpPr>
          <p:cNvPr id="11" name="Rectangle 10"/>
          <p:cNvSpPr/>
          <p:nvPr/>
        </p:nvSpPr>
        <p:spPr>
          <a:xfrm>
            <a:off x="198494" y="3985858"/>
            <a:ext cx="4214423" cy="494067"/>
          </a:xfrm>
          <a:prstGeom prst="rect">
            <a:avLst/>
          </a:prstGeom>
        </p:spPr>
        <p:txBody>
          <a:bodyPr lIns="0" tIns="0" rIns="0" bIns="91440" anchor="t"/>
          <a:lstStyle/>
          <a:p>
            <a:pPr marL="182563" indent="-182563">
              <a:spcBef>
                <a:spcPct val="20000"/>
              </a:spcBef>
              <a:buFont typeface="Arial"/>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Probability distribution</a:t>
            </a:r>
            <a:r>
              <a:rPr lang="en-US" sz="2400" b="1" dirty="0">
                <a:latin typeface="Arial" pitchFamily="34" charset="0"/>
                <a:cs typeface="Arial" pitchFamily="34" charset="0"/>
              </a:rPr>
              <a:t>:</a:t>
            </a:r>
          </a:p>
        </p:txBody>
      </p:sp>
      <p:sp>
        <p:nvSpPr>
          <p:cNvPr id="12" name="Rectangle 11"/>
          <p:cNvSpPr/>
          <p:nvPr/>
        </p:nvSpPr>
        <p:spPr>
          <a:xfrm>
            <a:off x="428625" y="5426402"/>
            <a:ext cx="3304110" cy="369332"/>
          </a:xfrm>
          <a:prstGeom prst="rect">
            <a:avLst/>
          </a:prstGeom>
        </p:spPr>
        <p:txBody>
          <a:bodyPr wrap="none">
            <a:spAutoFit/>
          </a:bodyPr>
          <a:lstStyle/>
          <a:p>
            <a:pPr marL="295275" lvl="2" indent="-282575">
              <a:buFont typeface="Wingdings" pitchFamily="2" charset="2"/>
              <a:buChar char="Ø"/>
            </a:pPr>
            <a:r>
              <a:rPr lang="en-US" b="1" dirty="0" smtClean="0">
                <a:latin typeface="Arial" pitchFamily="34" charset="0"/>
                <a:cs typeface="Arial" pitchFamily="34" charset="0"/>
              </a:rPr>
              <a:t>Z: normalization function </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330740"/>
          </a:xfrm>
        </p:spPr>
        <p:txBody>
          <a:bodyPr vert="horz" wrap="none" lIns="91440" tIns="0" rIns="0" bIns="0" rtlCol="0" anchor="ctr" anchorCtr="0">
            <a:normAutofit fontScale="90000"/>
          </a:bodyPr>
          <a:lstStyle/>
          <a:p>
            <a:r>
              <a:rPr lang="en-US" dirty="0"/>
              <a:t>Deep </a:t>
            </a:r>
            <a:r>
              <a:rPr lang="en-US" dirty="0" smtClean="0"/>
              <a:t>Belief Networks </a:t>
            </a:r>
            <a:r>
              <a:rPr lang="en-US" dirty="0"/>
              <a:t>(DBN)</a:t>
            </a:r>
            <a:endParaRPr lang="en-US" dirty="0"/>
          </a:p>
        </p:txBody>
      </p:sp>
      <p:pic>
        <p:nvPicPr>
          <p:cNvPr id="25602" name="Picture 2"/>
          <p:cNvPicPr>
            <a:picLocks noGrp="1" noChangeAspect="1" noChangeArrowheads="1"/>
          </p:cNvPicPr>
          <p:nvPr>
            <p:ph sz="half" idx="1"/>
          </p:nvPr>
        </p:nvPicPr>
        <p:blipFill>
          <a:blip r:embed="rId3"/>
          <a:stretch>
            <a:fillRect/>
          </a:stretch>
        </p:blipFill>
        <p:spPr bwMode="auto">
          <a:xfrm>
            <a:off x="6057900" y="647700"/>
            <a:ext cx="2857500" cy="2819400"/>
          </a:xfrm>
          <a:prstGeom prst="rect">
            <a:avLst/>
          </a:prstGeom>
          <a:noFill/>
          <a:ln w="9525">
            <a:noFill/>
            <a:miter lim="800000"/>
            <a:headEnd/>
            <a:tailEnd/>
          </a:ln>
          <a:effectLst/>
        </p:spPr>
      </p:pic>
      <p:sp>
        <p:nvSpPr>
          <p:cNvPr id="5" name="Content Placeholder 4"/>
          <p:cNvSpPr>
            <a:spLocks noGrp="1"/>
          </p:cNvSpPr>
          <p:nvPr>
            <p:ph sz="half" idx="2"/>
          </p:nvPr>
        </p:nvSpPr>
        <p:spPr>
          <a:xfrm>
            <a:off x="207963" y="647700"/>
            <a:ext cx="5210628" cy="5824538"/>
          </a:xfrm>
          <a:prstGeom prst="rect">
            <a:avLst/>
          </a:prstGeom>
        </p:spPr>
        <p:txBody>
          <a:bodyPr lIns="0" tIns="0" rIns="0" bIns="0">
            <a:normAutofit fontScale="25000" lnSpcReduction="20000"/>
          </a:bodyPr>
          <a:lstStyle/>
          <a:p>
            <a:pPr marL="182563" indent="-182563">
              <a:lnSpc>
                <a:spcPct val="120000"/>
              </a:lnSpc>
              <a:spcBef>
                <a:spcPts val="0"/>
              </a:spcBef>
              <a:spcAft>
                <a:spcPts val="1200"/>
              </a:spcAft>
            </a:pPr>
            <a:r>
              <a:rPr lang="en-US" sz="9600" b="1" dirty="0" smtClean="0">
                <a:latin typeface="Arial" pitchFamily="34" charset="0"/>
                <a:cs typeface="Arial" pitchFamily="34" charset="0"/>
              </a:rPr>
              <a:t>Deep </a:t>
            </a:r>
            <a:r>
              <a:rPr lang="en-US" sz="9600" b="1" dirty="0" smtClean="0">
                <a:latin typeface="Arial" pitchFamily="34" charset="0"/>
                <a:cs typeface="Arial" pitchFamily="34" charset="0"/>
              </a:rPr>
              <a:t>Belief </a:t>
            </a:r>
            <a:r>
              <a:rPr lang="en-US" sz="9600" b="1" dirty="0" smtClean="0">
                <a:latin typeface="Arial" pitchFamily="34" charset="0"/>
                <a:cs typeface="Arial" pitchFamily="34" charset="0"/>
              </a:rPr>
              <a:t>N</a:t>
            </a:r>
            <a:r>
              <a:rPr lang="en-US" sz="9600" b="1" dirty="0" smtClean="0">
                <a:latin typeface="Arial" pitchFamily="34" charset="0"/>
                <a:cs typeface="Arial" pitchFamily="34" charset="0"/>
              </a:rPr>
              <a:t>etwork (DBN): stack </a:t>
            </a:r>
            <a:r>
              <a:rPr lang="en-US" sz="9600" b="1" dirty="0" smtClean="0">
                <a:latin typeface="Arial" pitchFamily="34" charset="0"/>
                <a:cs typeface="Arial" pitchFamily="34" charset="0"/>
              </a:rPr>
              <a:t>several RBMs together.</a:t>
            </a:r>
          </a:p>
          <a:p>
            <a:pPr marL="182563" indent="-182563">
              <a:lnSpc>
                <a:spcPct val="120000"/>
              </a:lnSpc>
              <a:spcBef>
                <a:spcPts val="0"/>
              </a:spcBef>
              <a:spcAft>
                <a:spcPts val="600"/>
              </a:spcAft>
            </a:pPr>
            <a:r>
              <a:rPr lang="en-US" sz="9600" b="1" dirty="0" smtClean="0">
                <a:latin typeface="Arial" pitchFamily="34" charset="0"/>
                <a:cs typeface="Arial" pitchFamily="34" charset="0"/>
              </a:rPr>
              <a:t>DBNs can </a:t>
            </a:r>
            <a:r>
              <a:rPr lang="en-US" sz="9600" b="1" dirty="0" smtClean="0">
                <a:latin typeface="Arial" pitchFamily="34" charset="0"/>
                <a:cs typeface="Arial" pitchFamily="34" charset="0"/>
              </a:rPr>
              <a:t>be trained by </a:t>
            </a:r>
            <a:r>
              <a:rPr lang="en-US" sz="9600" b="1" dirty="0" smtClean="0">
                <a:latin typeface="Arial" pitchFamily="34" charset="0"/>
                <a:cs typeface="Arial" pitchFamily="34" charset="0"/>
              </a:rPr>
              <a:t>a greedy </a:t>
            </a:r>
            <a:r>
              <a:rPr lang="en-US" sz="9600" b="1" dirty="0" smtClean="0">
                <a:latin typeface="Arial" pitchFamily="34" charset="0"/>
                <a:cs typeface="Arial" pitchFamily="34" charset="0"/>
              </a:rPr>
              <a:t>layer-wise approach: </a:t>
            </a:r>
          </a:p>
          <a:p>
            <a:pPr marL="407988" lvl="1" indent="-168275">
              <a:lnSpc>
                <a:spcPct val="120000"/>
              </a:lnSpc>
              <a:spcBef>
                <a:spcPts val="0"/>
              </a:spcBef>
              <a:spcAft>
                <a:spcPts val="600"/>
              </a:spcAft>
              <a:buFont typeface="Wingdings" charset="2"/>
              <a:buChar char="§"/>
            </a:pPr>
            <a:r>
              <a:rPr lang="en-US" sz="7200" b="1" dirty="0" smtClean="0">
                <a:latin typeface="Arial" pitchFamily="34" charset="0"/>
                <a:cs typeface="Arial" pitchFamily="34" charset="0"/>
              </a:rPr>
              <a:t>Train first layer using your data without the labels (unsupervised).</a:t>
            </a:r>
          </a:p>
          <a:p>
            <a:pPr marL="407988" lvl="1" indent="-168275">
              <a:lnSpc>
                <a:spcPct val="120000"/>
              </a:lnSpc>
              <a:spcBef>
                <a:spcPts val="0"/>
              </a:spcBef>
              <a:spcAft>
                <a:spcPts val="600"/>
              </a:spcAft>
              <a:buFont typeface="Wingdings" charset="2"/>
              <a:buChar char="§"/>
            </a:pPr>
            <a:r>
              <a:rPr lang="en-US" sz="7200" b="1" dirty="0">
                <a:latin typeface="Arial" pitchFamily="34" charset="0"/>
                <a:cs typeface="Arial" pitchFamily="34" charset="0"/>
              </a:rPr>
              <a:t>F</a:t>
            </a:r>
            <a:r>
              <a:rPr lang="en-US" sz="7200" b="1" dirty="0" smtClean="0">
                <a:latin typeface="Arial" pitchFamily="34" charset="0"/>
                <a:cs typeface="Arial" pitchFamily="34" charset="0"/>
              </a:rPr>
              <a:t>reeze </a:t>
            </a:r>
            <a:r>
              <a:rPr lang="en-US" sz="7200" b="1" dirty="0" smtClean="0">
                <a:latin typeface="Arial" pitchFamily="34" charset="0"/>
                <a:cs typeface="Arial" pitchFamily="34" charset="0"/>
              </a:rPr>
              <a:t>the first layer parameters and start training the second layer using the output of the first layer as the unsupervised input to the second layer.</a:t>
            </a:r>
          </a:p>
          <a:p>
            <a:pPr marL="407988" lvl="1" indent="-168275">
              <a:lnSpc>
                <a:spcPct val="120000"/>
              </a:lnSpc>
              <a:spcBef>
                <a:spcPts val="0"/>
              </a:spcBef>
              <a:spcAft>
                <a:spcPts val="600"/>
              </a:spcAft>
              <a:buFont typeface="Wingdings" charset="2"/>
              <a:buChar char="§"/>
            </a:pPr>
            <a:r>
              <a:rPr lang="en-US" sz="7200" b="1" dirty="0" smtClean="0">
                <a:latin typeface="Arial" pitchFamily="34" charset="0"/>
                <a:cs typeface="Arial" pitchFamily="34" charset="0"/>
              </a:rPr>
              <a:t>Use the outputs of the final layer as inputs to a supervised layer/model and train the last supervised layer(s) (leave early weights frozen</a:t>
            </a:r>
            <a:r>
              <a:rPr lang="en-US" sz="7200" b="1" dirty="0" smtClean="0">
                <a:latin typeface="Arial" pitchFamily="34" charset="0"/>
                <a:cs typeface="Arial" pitchFamily="34" charset="0"/>
              </a:rPr>
              <a:t>).</a:t>
            </a:r>
            <a:endParaRPr lang="en-US" sz="7200" b="1" dirty="0" smtClean="0">
              <a:latin typeface="Arial" pitchFamily="34" charset="0"/>
              <a:cs typeface="Arial" pitchFamily="34" charset="0"/>
            </a:endParaRPr>
          </a:p>
          <a:p>
            <a:pPr marL="407988" lvl="1" indent="-168275">
              <a:lnSpc>
                <a:spcPct val="120000"/>
              </a:lnSpc>
              <a:spcBef>
                <a:spcPts val="0"/>
              </a:spcBef>
              <a:spcAft>
                <a:spcPts val="600"/>
              </a:spcAft>
              <a:buFont typeface="Wingdings" charset="2"/>
              <a:buChar char="§"/>
            </a:pPr>
            <a:r>
              <a:rPr lang="en-US" sz="7200" b="1" dirty="0" smtClean="0">
                <a:latin typeface="Arial" pitchFamily="34" charset="0"/>
                <a:cs typeface="Arial" pitchFamily="34" charset="0"/>
              </a:rPr>
              <a:t>Unfreeze all weights and fine tune the full network by training with a supervised approach, given the pre-processed weight settings.</a:t>
            </a:r>
          </a:p>
          <a:p>
            <a:pPr lvl="1">
              <a:lnSpc>
                <a:spcPct val="120000"/>
              </a:lnSpc>
              <a:spcBef>
                <a:spcPts val="0"/>
              </a:spcBef>
              <a:spcAft>
                <a:spcPts val="1200"/>
              </a:spcAft>
              <a:buNone/>
            </a:pPr>
            <a:endParaRPr lang="en-US" sz="6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963" y="647700"/>
            <a:ext cx="8707437" cy="5380591"/>
          </a:xfrm>
        </p:spPr>
        <p:txBody>
          <a:bodyPr lIns="0" tIns="0" rIns="0" bIns="0"/>
          <a:lstStyle/>
          <a:p>
            <a:pPr marL="239713" indent="-239713">
              <a:spcBef>
                <a:spcPts val="0"/>
              </a:spcBef>
              <a:spcAft>
                <a:spcPts val="1200"/>
              </a:spcAft>
            </a:pPr>
            <a:r>
              <a:rPr lang="en-US" sz="2400" b="1" dirty="0" smtClean="0">
                <a:latin typeface="Arial" charset="0"/>
                <a:ea typeface="Arial" charset="0"/>
                <a:cs typeface="Arial" charset="0"/>
              </a:rPr>
              <a:t>Deep neural networks are becoming a fundamental component of high performance speech recognition systems. </a:t>
            </a:r>
          </a:p>
          <a:p>
            <a:pPr marL="239713" indent="-239713">
              <a:spcBef>
                <a:spcPts val="0"/>
              </a:spcBef>
              <a:spcAft>
                <a:spcPts val="1200"/>
              </a:spcAft>
            </a:pPr>
            <a:r>
              <a:rPr lang="en-US" sz="2400" b="1" dirty="0" smtClean="0">
                <a:latin typeface="Arial" charset="0"/>
                <a:ea typeface="Arial" charset="0"/>
                <a:cs typeface="Arial" charset="0"/>
              </a:rPr>
              <a:t>Performance of deep learning based systems (DNN) has recently exceeded that of their Gaussian mixture model (GMM) counterparts in acoustic modeling. </a:t>
            </a:r>
          </a:p>
          <a:p>
            <a:pPr marL="239713" indent="-239713">
              <a:spcBef>
                <a:spcPts val="0"/>
              </a:spcBef>
              <a:spcAft>
                <a:spcPts val="600"/>
              </a:spcAft>
            </a:pPr>
            <a:r>
              <a:rPr lang="en-US" sz="2400" b="1" dirty="0" smtClean="0">
                <a:latin typeface="Arial" charset="0"/>
                <a:ea typeface="Arial" charset="0"/>
                <a:cs typeface="Arial" charset="0"/>
              </a:rPr>
              <a:t>In this talk, we will review high performance deep learning systems that are used for signal modeling:</a:t>
            </a:r>
          </a:p>
          <a:p>
            <a:pPr marL="465138" lvl="1" indent="-169863">
              <a:buFont typeface="Wingdings" charset="2"/>
              <a:buChar char="§"/>
            </a:pPr>
            <a:r>
              <a:rPr lang="en-US" sz="1800" b="1" dirty="0">
                <a:latin typeface="Arial" charset="0"/>
                <a:ea typeface="Arial" charset="0"/>
                <a:cs typeface="Arial" charset="0"/>
              </a:rPr>
              <a:t>Deep Neural </a:t>
            </a:r>
            <a:r>
              <a:rPr lang="en-US" sz="1800" b="1" dirty="0" smtClean="0">
                <a:latin typeface="Arial" charset="0"/>
                <a:ea typeface="Arial" charset="0"/>
                <a:cs typeface="Arial" charset="0"/>
              </a:rPr>
              <a:t>Network (</a:t>
            </a:r>
            <a:r>
              <a:rPr lang="en-US" sz="1800" b="1" dirty="0">
                <a:latin typeface="Arial" charset="0"/>
                <a:ea typeface="Arial" charset="0"/>
                <a:cs typeface="Arial" charset="0"/>
              </a:rPr>
              <a:t>DNN)</a:t>
            </a:r>
          </a:p>
          <a:p>
            <a:pPr marL="465138" lvl="1" indent="-169863">
              <a:buFont typeface="Wingdings" charset="2"/>
              <a:buChar char="§"/>
            </a:pPr>
            <a:r>
              <a:rPr lang="en-US" sz="1800" b="1" dirty="0">
                <a:latin typeface="Arial" charset="0"/>
                <a:ea typeface="Arial" charset="0"/>
                <a:cs typeface="Arial" charset="0"/>
              </a:rPr>
              <a:t>Convolutional Neural </a:t>
            </a:r>
            <a:r>
              <a:rPr lang="en-US" sz="1800" b="1" dirty="0" smtClean="0">
                <a:latin typeface="Arial" charset="0"/>
                <a:ea typeface="Arial" charset="0"/>
                <a:cs typeface="Arial" charset="0"/>
              </a:rPr>
              <a:t>Network (</a:t>
            </a:r>
            <a:r>
              <a:rPr lang="en-US" sz="1800" b="1" dirty="0">
                <a:latin typeface="Arial" charset="0"/>
                <a:ea typeface="Arial" charset="0"/>
                <a:cs typeface="Arial" charset="0"/>
              </a:rPr>
              <a:t>CNN)</a:t>
            </a:r>
          </a:p>
          <a:p>
            <a:pPr marL="465138" lvl="1" indent="-169863">
              <a:buFont typeface="Wingdings" charset="2"/>
              <a:buChar char="§"/>
            </a:pPr>
            <a:r>
              <a:rPr lang="en-US" sz="1800" b="1" dirty="0">
                <a:latin typeface="Arial" charset="0"/>
                <a:ea typeface="Arial" charset="0"/>
                <a:cs typeface="Arial" charset="0"/>
              </a:rPr>
              <a:t>Joint DNN/CNN</a:t>
            </a:r>
          </a:p>
          <a:p>
            <a:pPr marL="465138" lvl="1" indent="-169863">
              <a:buFont typeface="Wingdings" charset="2"/>
              <a:buChar char="§"/>
            </a:pPr>
            <a:r>
              <a:rPr lang="en-US" sz="1800" b="1" dirty="0">
                <a:latin typeface="Arial" charset="0"/>
                <a:ea typeface="Arial" charset="0"/>
                <a:cs typeface="Arial" charset="0"/>
              </a:rPr>
              <a:t>Recurrent Neural </a:t>
            </a:r>
            <a:r>
              <a:rPr lang="en-US" sz="1800" b="1" dirty="0" smtClean="0">
                <a:latin typeface="Arial" charset="0"/>
                <a:ea typeface="Arial" charset="0"/>
                <a:cs typeface="Arial" charset="0"/>
              </a:rPr>
              <a:t>Network (</a:t>
            </a:r>
            <a:r>
              <a:rPr lang="en-US" sz="1800" b="1" dirty="0">
                <a:latin typeface="Arial" charset="0"/>
                <a:ea typeface="Arial" charset="0"/>
                <a:cs typeface="Arial" charset="0"/>
              </a:rPr>
              <a:t>RNN)</a:t>
            </a:r>
          </a:p>
          <a:p>
            <a:pPr marL="465138" lvl="1" indent="-169863">
              <a:buFont typeface="Wingdings" charset="2"/>
              <a:buChar char="§"/>
            </a:pPr>
            <a:r>
              <a:rPr lang="en-US" sz="1800" b="1" dirty="0">
                <a:latin typeface="Arial" charset="0"/>
                <a:ea typeface="Arial" charset="0"/>
                <a:cs typeface="Arial" charset="0"/>
              </a:rPr>
              <a:t>Joint RNN/CNN</a:t>
            </a:r>
          </a:p>
          <a:p>
            <a:pPr marL="465138" lvl="1" indent="-169863">
              <a:buFont typeface="Wingdings" charset="2"/>
              <a:buChar char="§"/>
            </a:pPr>
            <a:r>
              <a:rPr lang="en-US" sz="1800" b="1" dirty="0">
                <a:latin typeface="Arial" charset="0"/>
                <a:ea typeface="Arial" charset="0"/>
                <a:cs typeface="Arial" charset="0"/>
              </a:rPr>
              <a:t>Using Deep Learning for analysis of EEG data </a:t>
            </a:r>
            <a:endParaRPr lang="en-US" sz="1800" b="1" dirty="0">
              <a:latin typeface="Arial" charset="0"/>
              <a:ea typeface="Arial" charset="0"/>
              <a:cs typeface="Arial" charset="0"/>
            </a:endParaRPr>
          </a:p>
        </p:txBody>
      </p:sp>
      <p:sp>
        <p:nvSpPr>
          <p:cNvPr id="4" name="Title 1"/>
          <p:cNvSpPr txBox="1">
            <a:spLocks/>
          </p:cNvSpPr>
          <p:nvPr/>
        </p:nvSpPr>
        <p:spPr>
          <a:xfrm>
            <a:off x="0" y="0"/>
            <a:ext cx="9155545" cy="328461"/>
          </a:xfrm>
          <a:prstGeom prst="rect">
            <a:avLst/>
          </a:prstGeom>
        </p:spPr>
        <p:txBody>
          <a:bodyPr vert="horz" wrap="none" lIns="91440" tIns="45720" rIns="91440" bIns="45720" rtlCol="0"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Abstract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330740"/>
          </a:xfrm>
        </p:spPr>
        <p:txBody>
          <a:bodyPr>
            <a:normAutofit fontScale="90000"/>
          </a:bodyPr>
          <a:lstStyle/>
          <a:p>
            <a:r>
              <a:rPr lang="en-US" dirty="0" smtClean="0"/>
              <a:t>Convolutional </a:t>
            </a:r>
            <a:r>
              <a:rPr lang="en-US" dirty="0" smtClean="0"/>
              <a:t>Deep </a:t>
            </a:r>
            <a:r>
              <a:rPr lang="en-US" dirty="0"/>
              <a:t>B</a:t>
            </a:r>
            <a:r>
              <a:rPr lang="en-US" dirty="0" smtClean="0"/>
              <a:t>elief </a:t>
            </a:r>
            <a:r>
              <a:rPr lang="en-US" dirty="0" smtClean="0"/>
              <a:t>N</a:t>
            </a:r>
            <a:r>
              <a:rPr lang="en-US" dirty="0" smtClean="0"/>
              <a:t>etworks (CDBN</a:t>
            </a:r>
            <a:r>
              <a:rPr lang="en-US" dirty="0" smtClean="0"/>
              <a:t>)</a:t>
            </a:r>
            <a:endParaRPr lang="en-US" dirty="0"/>
          </a:p>
        </p:txBody>
      </p:sp>
      <p:sp>
        <p:nvSpPr>
          <p:cNvPr id="5" name="Content Placeholder 4"/>
          <p:cNvSpPr>
            <a:spLocks noGrp="1"/>
          </p:cNvSpPr>
          <p:nvPr>
            <p:ph sz="half" idx="1"/>
          </p:nvPr>
        </p:nvSpPr>
        <p:spPr>
          <a:xfrm>
            <a:off x="200240" y="647700"/>
            <a:ext cx="4724401" cy="4525963"/>
          </a:xfrm>
        </p:spPr>
        <p:txBody>
          <a:bodyPr lIns="0" tIns="0" rIns="0" bIns="0"/>
          <a:lstStyle/>
          <a:p>
            <a:pPr marL="182563" indent="-182563">
              <a:spcBef>
                <a:spcPts val="0"/>
              </a:spcBef>
              <a:spcAft>
                <a:spcPts val="1200"/>
              </a:spcAft>
            </a:pPr>
            <a:r>
              <a:rPr lang="en-US" sz="1800" b="1" dirty="0" smtClean="0">
                <a:latin typeface="Arial" pitchFamily="34" charset="0"/>
                <a:cs typeface="Arial" pitchFamily="34" charset="0"/>
              </a:rPr>
              <a:t>A Convolutional </a:t>
            </a:r>
            <a:r>
              <a:rPr lang="en-US" sz="1800" b="1" dirty="0">
                <a:latin typeface="Arial" pitchFamily="34" charset="0"/>
                <a:cs typeface="Arial" pitchFamily="34" charset="0"/>
              </a:rPr>
              <a:t>D</a:t>
            </a:r>
            <a:r>
              <a:rPr lang="en-US" sz="1800" b="1" dirty="0" smtClean="0">
                <a:latin typeface="Arial" pitchFamily="34" charset="0"/>
                <a:cs typeface="Arial" pitchFamily="34" charset="0"/>
              </a:rPr>
              <a:t>eep </a:t>
            </a:r>
            <a:r>
              <a:rPr lang="en-US" sz="1800" b="1" dirty="0">
                <a:latin typeface="Arial" pitchFamily="34" charset="0"/>
                <a:cs typeface="Arial" pitchFamily="34" charset="0"/>
              </a:rPr>
              <a:t>B</a:t>
            </a:r>
            <a:r>
              <a:rPr lang="en-US" sz="1800" b="1" dirty="0" smtClean="0">
                <a:latin typeface="Arial" pitchFamily="34" charset="0"/>
                <a:cs typeface="Arial" pitchFamily="34" charset="0"/>
              </a:rPr>
              <a:t>elief </a:t>
            </a:r>
            <a:r>
              <a:rPr lang="en-US" sz="1800" b="1" dirty="0">
                <a:latin typeface="Arial" pitchFamily="34" charset="0"/>
                <a:cs typeface="Arial" pitchFamily="34" charset="0"/>
              </a:rPr>
              <a:t>N</a:t>
            </a:r>
            <a:r>
              <a:rPr lang="en-US" sz="1800" b="1" dirty="0" smtClean="0">
                <a:latin typeface="Arial" pitchFamily="34" charset="0"/>
                <a:cs typeface="Arial" pitchFamily="34" charset="0"/>
              </a:rPr>
              <a:t>etwork </a:t>
            </a:r>
            <a:r>
              <a:rPr lang="en-US" sz="1800" b="1" dirty="0" smtClean="0">
                <a:latin typeface="Arial" pitchFamily="34" charset="0"/>
                <a:cs typeface="Arial" pitchFamily="34" charset="0"/>
              </a:rPr>
              <a:t>(CDBN) is composed of multiple layers of convolutional restricted Boltzmann machine.</a:t>
            </a:r>
          </a:p>
          <a:p>
            <a:pPr marL="182563" indent="-182563">
              <a:spcBef>
                <a:spcPts val="0"/>
              </a:spcBef>
              <a:spcAft>
                <a:spcPts val="1200"/>
              </a:spcAft>
            </a:pPr>
            <a:r>
              <a:rPr lang="en-US" sz="1800" b="1" dirty="0" smtClean="0">
                <a:latin typeface="Arial" pitchFamily="34" charset="0"/>
                <a:cs typeface="Arial" pitchFamily="34" charset="0"/>
              </a:rPr>
              <a:t>A convolutional restricted Boltzmann </a:t>
            </a:r>
            <a:r>
              <a:rPr lang="en-US" sz="1800" b="1" dirty="0" smtClean="0">
                <a:latin typeface="Arial" pitchFamily="34" charset="0"/>
                <a:cs typeface="Arial" pitchFamily="34" charset="0"/>
              </a:rPr>
              <a:t>machine(CRBM) is </a:t>
            </a:r>
            <a:r>
              <a:rPr lang="en-US" sz="1800" b="1" dirty="0" smtClean="0">
                <a:latin typeface="Arial" pitchFamily="34" charset="0"/>
                <a:cs typeface="Arial" pitchFamily="34" charset="0"/>
              </a:rPr>
              <a:t>a combination  of a restricted </a:t>
            </a:r>
            <a:r>
              <a:rPr lang="en-US" sz="1800" b="1" dirty="0" smtClean="0">
                <a:latin typeface="Arial" pitchFamily="34" charset="0"/>
                <a:cs typeface="Arial" pitchFamily="34" charset="0"/>
              </a:rPr>
              <a:t>Boltzmann machine (RBM) and convolutional neural network concepts. </a:t>
            </a:r>
          </a:p>
          <a:p>
            <a:pPr marL="182563" indent="-182563">
              <a:spcBef>
                <a:spcPts val="0"/>
              </a:spcBef>
              <a:spcAft>
                <a:spcPts val="1200"/>
              </a:spcAft>
            </a:pPr>
            <a:r>
              <a:rPr lang="en-US" sz="1800" b="1" dirty="0" smtClean="0">
                <a:latin typeface="Arial" pitchFamily="34" charset="0"/>
                <a:cs typeface="Arial" pitchFamily="34" charset="0"/>
              </a:rPr>
              <a:t>It </a:t>
            </a:r>
            <a:r>
              <a:rPr lang="en-US" sz="1800" b="1" dirty="0" smtClean="0">
                <a:latin typeface="Arial" pitchFamily="34" charset="0"/>
                <a:cs typeface="Arial" pitchFamily="34" charset="0"/>
              </a:rPr>
              <a:t>contains L </a:t>
            </a:r>
            <a:r>
              <a:rPr lang="en-US" sz="1800" b="1" dirty="0" smtClean="0">
                <a:latin typeface="Arial" pitchFamily="34" charset="0"/>
                <a:cs typeface="Arial" pitchFamily="34" charset="0"/>
              </a:rPr>
              <a:t>and K groups </a:t>
            </a:r>
            <a:r>
              <a:rPr lang="en-US" sz="1800" b="1" dirty="0" smtClean="0">
                <a:latin typeface="Arial" pitchFamily="34" charset="0"/>
                <a:cs typeface="Arial" pitchFamily="34" charset="0"/>
              </a:rPr>
              <a:t>of </a:t>
            </a:r>
            <a:r>
              <a:rPr lang="en-US" sz="1800" b="1" dirty="0" smtClean="0">
                <a:latin typeface="Arial" pitchFamily="34" charset="0"/>
                <a:cs typeface="Arial" pitchFamily="34" charset="0"/>
              </a:rPr>
              <a:t>visible </a:t>
            </a:r>
            <a:r>
              <a:rPr lang="en-US" sz="1800" b="1" dirty="0" smtClean="0">
                <a:latin typeface="Arial" pitchFamily="34" charset="0"/>
                <a:cs typeface="Arial" pitchFamily="34" charset="0"/>
              </a:rPr>
              <a:t>and hidden layers respectively.</a:t>
            </a:r>
            <a:endParaRPr lang="en-US" sz="1800" b="1" dirty="0"/>
          </a:p>
        </p:txBody>
      </p:sp>
      <p:pic>
        <p:nvPicPr>
          <p:cNvPr id="4" name="Content Placeholder 3"/>
          <p:cNvPicPr>
            <a:picLocks/>
          </p:cNvPicPr>
          <p:nvPr/>
        </p:nvPicPr>
        <p:blipFill>
          <a:blip r:embed="rId2"/>
          <a:srcRect/>
          <a:stretch>
            <a:fillRect/>
          </a:stretch>
        </p:blipFill>
        <p:spPr bwMode="auto">
          <a:xfrm>
            <a:off x="5722255" y="2781300"/>
            <a:ext cx="3193145" cy="2071914"/>
          </a:xfrm>
          <a:prstGeom prst="rect">
            <a:avLst/>
          </a:prstGeom>
          <a:noFill/>
          <a:ln w="9525">
            <a:noFill/>
            <a:miter lim="800000"/>
            <a:headEnd/>
            <a:tailEnd/>
          </a:ln>
        </p:spPr>
      </p:pic>
      <p:pic>
        <p:nvPicPr>
          <p:cNvPr id="7" name="Content Placeholder 3"/>
          <p:cNvPicPr>
            <a:picLocks noGrp="1"/>
          </p:cNvPicPr>
          <p:nvPr>
            <p:ph sz="half" idx="1"/>
          </p:nvPr>
        </p:nvPicPr>
        <p:blipFill>
          <a:blip r:embed="rId3"/>
          <a:stretch>
            <a:fillRect/>
          </a:stretch>
        </p:blipFill>
        <p:spPr bwMode="auto">
          <a:xfrm>
            <a:off x="5610438" y="647700"/>
            <a:ext cx="1468325" cy="1626984"/>
          </a:xfrm>
          <a:prstGeom prst="rect">
            <a:avLst/>
          </a:prstGeom>
          <a:noFill/>
          <a:ln w="9525">
            <a:noFill/>
            <a:miter lim="800000"/>
            <a:headEnd/>
            <a:tailEnd/>
          </a:ln>
        </p:spPr>
      </p:pic>
      <p:sp>
        <p:nvSpPr>
          <p:cNvPr id="8" name="Left Brace 7"/>
          <p:cNvSpPr/>
          <p:nvPr/>
        </p:nvSpPr>
        <p:spPr>
          <a:xfrm flipH="1">
            <a:off x="6763072" y="1856016"/>
            <a:ext cx="188686" cy="68330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 name="Left Brace 8"/>
          <p:cNvSpPr/>
          <p:nvPr/>
        </p:nvSpPr>
        <p:spPr>
          <a:xfrm flipH="1">
            <a:off x="6951758" y="1620159"/>
            <a:ext cx="177801" cy="471713"/>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Rectangle 9"/>
          <p:cNvSpPr/>
          <p:nvPr/>
        </p:nvSpPr>
        <p:spPr>
          <a:xfrm>
            <a:off x="7078763" y="2091872"/>
            <a:ext cx="798285" cy="30480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CRBM</a:t>
            </a:r>
            <a:endParaRPr lang="en-US" sz="1400" dirty="0">
              <a:solidFill>
                <a:schemeClr val="tx1"/>
              </a:solidFill>
            </a:endParaRPr>
          </a:p>
        </p:txBody>
      </p:sp>
      <p:sp>
        <p:nvSpPr>
          <p:cNvPr id="11" name="Rectangle 10"/>
          <p:cNvSpPr/>
          <p:nvPr/>
        </p:nvSpPr>
        <p:spPr>
          <a:xfrm>
            <a:off x="7129560" y="1703615"/>
            <a:ext cx="798285" cy="30480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CRBM</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Convolutional </a:t>
            </a:r>
            <a:r>
              <a:rPr lang="en-US" dirty="0" smtClean="0"/>
              <a:t>Deep </a:t>
            </a:r>
            <a:r>
              <a:rPr lang="en-US" dirty="0"/>
              <a:t>B</a:t>
            </a:r>
            <a:r>
              <a:rPr lang="en-US" dirty="0" smtClean="0"/>
              <a:t>elief </a:t>
            </a:r>
            <a:r>
              <a:rPr lang="en-US" dirty="0" smtClean="0"/>
              <a:t>N</a:t>
            </a:r>
            <a:r>
              <a:rPr lang="en-US" dirty="0" smtClean="0"/>
              <a:t>etworks (CDBN</a:t>
            </a:r>
            <a:r>
              <a:rPr lang="en-US" dirty="0" smtClean="0"/>
              <a:t>)</a:t>
            </a:r>
            <a:endParaRPr lang="en-US" dirty="0"/>
          </a:p>
        </p:txBody>
      </p:sp>
      <p:sp>
        <p:nvSpPr>
          <p:cNvPr id="6" name="Content Placeholder 5"/>
          <p:cNvSpPr>
            <a:spLocks noGrp="1"/>
          </p:cNvSpPr>
          <p:nvPr>
            <p:ph idx="1"/>
          </p:nvPr>
        </p:nvSpPr>
        <p:spPr>
          <a:xfrm>
            <a:off x="207962" y="647700"/>
            <a:ext cx="8707437" cy="1281113"/>
          </a:xfrm>
        </p:spPr>
        <p:txBody>
          <a:bodyPr lIns="0" tIns="0" rIns="0" bIns="0"/>
          <a:lstStyle/>
          <a:p>
            <a:pPr marL="182563" indent="-182563"/>
            <a:r>
              <a:rPr lang="en-US" sz="2400" b="1" dirty="0" smtClean="0">
                <a:latin typeface="Arial" pitchFamily="34" charset="0"/>
                <a:cs typeface="Arial" pitchFamily="34" charset="0"/>
              </a:rPr>
              <a:t>Convolutional </a:t>
            </a:r>
            <a:r>
              <a:rPr lang="en-US" sz="2400" b="1" dirty="0" smtClean="0">
                <a:latin typeface="Arial" pitchFamily="34" charset="0"/>
                <a:cs typeface="Arial" pitchFamily="34" charset="0"/>
              </a:rPr>
              <a:t>Deep </a:t>
            </a:r>
            <a:r>
              <a:rPr lang="en-US" sz="2400" b="1" dirty="0">
                <a:latin typeface="Arial" pitchFamily="34" charset="0"/>
                <a:cs typeface="Arial" pitchFamily="34" charset="0"/>
              </a:rPr>
              <a:t>B</a:t>
            </a:r>
            <a:r>
              <a:rPr lang="en-US" sz="2400" b="1" dirty="0" smtClean="0">
                <a:latin typeface="Arial" pitchFamily="34" charset="0"/>
                <a:cs typeface="Arial" pitchFamily="34" charset="0"/>
              </a:rPr>
              <a:t>elief </a:t>
            </a:r>
            <a:r>
              <a:rPr lang="en-US" sz="2400" b="1" dirty="0" smtClean="0">
                <a:latin typeface="Arial" pitchFamily="34" charset="0"/>
                <a:cs typeface="Arial" pitchFamily="34" charset="0"/>
              </a:rPr>
              <a:t>N</a:t>
            </a:r>
            <a:r>
              <a:rPr lang="en-US" sz="2400" b="1" dirty="0" smtClean="0">
                <a:latin typeface="Arial" pitchFamily="34" charset="0"/>
                <a:cs typeface="Arial" pitchFamily="34" charset="0"/>
              </a:rPr>
              <a:t>etworks have the </a:t>
            </a:r>
            <a:r>
              <a:rPr lang="en-US" sz="2400" b="1" dirty="0" smtClean="0">
                <a:latin typeface="Arial" pitchFamily="34" charset="0"/>
                <a:cs typeface="Arial" pitchFamily="34" charset="0"/>
              </a:rPr>
              <a:t>best performance </a:t>
            </a:r>
            <a:r>
              <a:rPr lang="en-US" sz="2400" b="1" dirty="0" smtClean="0">
                <a:latin typeface="Arial" pitchFamily="34" charset="0"/>
                <a:cs typeface="Arial" pitchFamily="34" charset="0"/>
              </a:rPr>
              <a:t>for feature </a:t>
            </a:r>
            <a:r>
              <a:rPr lang="en-US" sz="2400" b="1" dirty="0" smtClean="0">
                <a:latin typeface="Arial" pitchFamily="34" charset="0"/>
                <a:cs typeface="Arial" pitchFamily="34" charset="0"/>
              </a:rPr>
              <a:t>learning in EEG </a:t>
            </a:r>
            <a:r>
              <a:rPr lang="en-US" sz="2400" b="1" dirty="0" smtClean="0">
                <a:latin typeface="Arial" pitchFamily="34" charset="0"/>
                <a:cs typeface="Arial" pitchFamily="34" charset="0"/>
              </a:rPr>
              <a:t>signal processing:</a:t>
            </a:r>
            <a:endParaRPr lang="en-US" dirty="0"/>
          </a:p>
        </p:txBody>
      </p:sp>
      <p:sp>
        <p:nvSpPr>
          <p:cNvPr id="8" name="Rectangle 7"/>
          <p:cNvSpPr/>
          <p:nvPr/>
        </p:nvSpPr>
        <p:spPr>
          <a:xfrm>
            <a:off x="1261194" y="5507631"/>
            <a:ext cx="6633154" cy="369332"/>
          </a:xfrm>
          <a:prstGeom prst="rect">
            <a:avLst/>
          </a:prstGeom>
        </p:spPr>
        <p:txBody>
          <a:bodyPr wrap="square">
            <a:spAutoFit/>
          </a:bodyPr>
          <a:lstStyle/>
          <a:p>
            <a:pPr algn="ctr"/>
            <a:r>
              <a:rPr lang="en-US" b="1" dirty="0" smtClean="0">
                <a:latin typeface="Arial" charset="0"/>
                <a:ea typeface="Arial" charset="0"/>
                <a:cs typeface="Arial" charset="0"/>
              </a:rPr>
              <a:t>Mean </a:t>
            </a:r>
            <a:r>
              <a:rPr lang="en-US" b="1" dirty="0" smtClean="0">
                <a:latin typeface="Arial" charset="0"/>
                <a:ea typeface="Arial" charset="0"/>
                <a:cs typeface="Arial" charset="0"/>
              </a:rPr>
              <a:t>Classification </a:t>
            </a:r>
            <a:r>
              <a:rPr lang="en-US" b="1" dirty="0">
                <a:latin typeface="Arial" charset="0"/>
                <a:ea typeface="Arial" charset="0"/>
                <a:cs typeface="Arial" charset="0"/>
              </a:rPr>
              <a:t>A</a:t>
            </a:r>
            <a:r>
              <a:rPr lang="en-US" b="1" dirty="0" smtClean="0">
                <a:latin typeface="Arial" charset="0"/>
                <a:ea typeface="Arial" charset="0"/>
                <a:cs typeface="Arial" charset="0"/>
              </a:rPr>
              <a:t>ccuracy </a:t>
            </a:r>
            <a:r>
              <a:rPr lang="en-US" b="1" dirty="0">
                <a:latin typeface="Arial" charset="0"/>
                <a:ea typeface="Arial" charset="0"/>
                <a:cs typeface="Arial" charset="0"/>
              </a:rPr>
              <a:t>F</a:t>
            </a:r>
            <a:r>
              <a:rPr lang="en-US" b="1" dirty="0" smtClean="0">
                <a:latin typeface="Arial" charset="0"/>
                <a:ea typeface="Arial" charset="0"/>
                <a:cs typeface="Arial" charset="0"/>
              </a:rPr>
              <a:t>or </a:t>
            </a:r>
            <a:r>
              <a:rPr lang="en-US" b="1" dirty="0">
                <a:latin typeface="Arial" charset="0"/>
                <a:ea typeface="Arial" charset="0"/>
                <a:cs typeface="Arial" charset="0"/>
              </a:rPr>
              <a:t>D</a:t>
            </a:r>
            <a:r>
              <a:rPr lang="en-US" b="1" dirty="0" smtClean="0">
                <a:latin typeface="Arial" charset="0"/>
                <a:ea typeface="Arial" charset="0"/>
                <a:cs typeface="Arial" charset="0"/>
              </a:rPr>
              <a:t>ifferent </a:t>
            </a:r>
            <a:r>
              <a:rPr lang="en-US" b="1" dirty="0">
                <a:latin typeface="Arial" charset="0"/>
                <a:ea typeface="Arial" charset="0"/>
                <a:cs typeface="Arial" charset="0"/>
              </a:rPr>
              <a:t>F</a:t>
            </a:r>
            <a:r>
              <a:rPr lang="en-US" b="1" dirty="0" smtClean="0">
                <a:latin typeface="Arial" charset="0"/>
                <a:ea typeface="Arial" charset="0"/>
                <a:cs typeface="Arial" charset="0"/>
              </a:rPr>
              <a:t>eatures</a:t>
            </a:r>
            <a:endParaRPr lang="en-US" b="1" dirty="0">
              <a:latin typeface="Arial" charset="0"/>
              <a:ea typeface="Arial" charset="0"/>
              <a:cs typeface="Arial" charset="0"/>
            </a:endParaRPr>
          </a:p>
        </p:txBody>
      </p:sp>
      <p:pic>
        <p:nvPicPr>
          <p:cNvPr id="109571" name="Picture 3"/>
          <p:cNvPicPr>
            <a:picLocks noChangeAspect="1" noChangeArrowheads="1"/>
          </p:cNvPicPr>
          <p:nvPr/>
        </p:nvPicPr>
        <p:blipFill>
          <a:blip r:embed="rId2"/>
          <a:srcRect/>
          <a:stretch>
            <a:fillRect/>
          </a:stretch>
        </p:blipFill>
        <p:spPr bwMode="auto">
          <a:xfrm>
            <a:off x="1261194" y="1928813"/>
            <a:ext cx="6633154" cy="3578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 </a:t>
            </a:r>
            <a:r>
              <a:rPr lang="en-US" dirty="0" smtClean="0"/>
              <a:t>and Future </a:t>
            </a:r>
            <a:r>
              <a:rPr lang="en-US" dirty="0" smtClean="0"/>
              <a:t>Work</a:t>
            </a:r>
            <a:endParaRPr lang="en-US" dirty="0"/>
          </a:p>
        </p:txBody>
      </p:sp>
      <p:sp>
        <p:nvSpPr>
          <p:cNvPr id="3" name="Content Placeholder 2"/>
          <p:cNvSpPr>
            <a:spLocks noGrp="1"/>
          </p:cNvSpPr>
          <p:nvPr>
            <p:ph idx="1"/>
          </p:nvPr>
        </p:nvSpPr>
        <p:spPr>
          <a:xfrm>
            <a:off x="207962" y="800100"/>
            <a:ext cx="8707437" cy="5756148"/>
          </a:xfrm>
        </p:spPr>
        <p:txBody>
          <a:bodyPr lIns="0" tIns="0" rIns="0" bIns="0"/>
          <a:lstStyle/>
          <a:p>
            <a:pPr marL="182563" indent="-182563" algn="just">
              <a:spcBef>
                <a:spcPts val="0"/>
              </a:spcBef>
              <a:spcAft>
                <a:spcPts val="1200"/>
              </a:spcAft>
            </a:pPr>
            <a:r>
              <a:rPr lang="en-US" sz="2400" b="1" dirty="0" smtClean="0">
                <a:latin typeface="Arial" pitchFamily="34" charset="0"/>
                <a:cs typeface="Arial" pitchFamily="34" charset="0"/>
              </a:rPr>
              <a:t>Compared and contrasted the </a:t>
            </a:r>
            <a:r>
              <a:rPr lang="en-US" sz="2400" b="1" dirty="0" smtClean="0">
                <a:latin typeface="Arial" pitchFamily="34" charset="0"/>
                <a:cs typeface="Arial" pitchFamily="34" charset="0"/>
              </a:rPr>
              <a:t>different types of feed forward neural </a:t>
            </a:r>
            <a:r>
              <a:rPr lang="en-US" sz="2400" b="1" dirty="0" smtClean="0">
                <a:latin typeface="Arial" pitchFamily="34" charset="0"/>
                <a:cs typeface="Arial" pitchFamily="34" charset="0"/>
              </a:rPr>
              <a:t>networks including convolutional </a:t>
            </a:r>
            <a:r>
              <a:rPr lang="en-US" sz="2400" b="1" dirty="0" smtClean="0">
                <a:latin typeface="Arial" pitchFamily="34" charset="0"/>
                <a:cs typeface="Arial" pitchFamily="34" charset="0"/>
              </a:rPr>
              <a:t>neural </a:t>
            </a:r>
            <a:r>
              <a:rPr lang="en-US" sz="2400" b="1" dirty="0" smtClean="0">
                <a:latin typeface="Arial" pitchFamily="34" charset="0"/>
                <a:cs typeface="Arial" pitchFamily="34" charset="0"/>
              </a:rPr>
              <a:t>networks (CNN</a:t>
            </a:r>
            <a:r>
              <a:rPr lang="en-US" sz="2400" b="1" dirty="0" smtClean="0">
                <a:latin typeface="Arial" pitchFamily="34" charset="0"/>
                <a:cs typeface="Arial" pitchFamily="34" charset="0"/>
              </a:rPr>
              <a:t>) and deep belief </a:t>
            </a:r>
            <a:r>
              <a:rPr lang="en-US" sz="2400" b="1" dirty="0" smtClean="0">
                <a:latin typeface="Arial" pitchFamily="34" charset="0"/>
                <a:cs typeface="Arial" pitchFamily="34" charset="0"/>
              </a:rPr>
              <a:t>networks (DBN) and </a:t>
            </a:r>
            <a:r>
              <a:rPr lang="en-US" sz="2400" b="1" dirty="0" smtClean="0">
                <a:latin typeface="Arial" pitchFamily="34" charset="0"/>
                <a:cs typeface="Arial" pitchFamily="34" charset="0"/>
              </a:rPr>
              <a:t>joint models (CNN/DNN</a:t>
            </a:r>
            <a:r>
              <a:rPr lang="en-US" sz="2400" b="1" dirty="0" smtClean="0">
                <a:latin typeface="Arial" pitchFamily="34" charset="0"/>
                <a:cs typeface="Arial" pitchFamily="34" charset="0"/>
              </a:rPr>
              <a:t>).</a:t>
            </a:r>
            <a:endParaRPr lang="en-US" sz="2400" b="1" dirty="0" smtClean="0">
              <a:latin typeface="Arial" pitchFamily="34" charset="0"/>
              <a:cs typeface="Arial" pitchFamily="34" charset="0"/>
            </a:endParaRPr>
          </a:p>
          <a:p>
            <a:pPr marL="182563" indent="-182563" algn="just">
              <a:spcBef>
                <a:spcPts val="0"/>
              </a:spcBef>
              <a:spcAft>
                <a:spcPts val="1200"/>
              </a:spcAft>
            </a:pPr>
            <a:r>
              <a:rPr lang="en-US" sz="2400" b="1" dirty="0" smtClean="0">
                <a:latin typeface="Arial" pitchFamily="34" charset="0"/>
                <a:cs typeface="Arial" pitchFamily="34" charset="0"/>
              </a:rPr>
              <a:t>A recurrent </a:t>
            </a:r>
            <a:r>
              <a:rPr lang="en-US" sz="2400" b="1" dirty="0" smtClean="0">
                <a:latin typeface="Arial" pitchFamily="34" charset="0"/>
                <a:cs typeface="Arial" pitchFamily="34" charset="0"/>
              </a:rPr>
              <a:t>neural </a:t>
            </a:r>
            <a:r>
              <a:rPr lang="en-US" sz="2400" b="1" dirty="0" smtClean="0">
                <a:latin typeface="Arial" pitchFamily="34" charset="0"/>
                <a:cs typeface="Arial" pitchFamily="34" charset="0"/>
              </a:rPr>
              <a:t>network (</a:t>
            </a:r>
            <a:r>
              <a:rPr lang="en-US" sz="2400" b="1" dirty="0" smtClean="0">
                <a:latin typeface="Arial" pitchFamily="34" charset="0"/>
                <a:cs typeface="Arial" pitchFamily="34" charset="0"/>
              </a:rPr>
              <a:t>RNN) and joint </a:t>
            </a:r>
            <a:r>
              <a:rPr lang="en-US" sz="2400" b="1" dirty="0" smtClean="0">
                <a:latin typeface="Arial" pitchFamily="34" charset="0"/>
                <a:cs typeface="Arial" pitchFamily="34" charset="0"/>
              </a:rPr>
              <a:t>model network (RNN/CNN</a:t>
            </a:r>
            <a:r>
              <a:rPr lang="en-US" sz="2400" b="1" dirty="0" smtClean="0">
                <a:latin typeface="Arial" pitchFamily="34" charset="0"/>
                <a:cs typeface="Arial" pitchFamily="34" charset="0"/>
              </a:rPr>
              <a:t>) </a:t>
            </a:r>
            <a:r>
              <a:rPr lang="en-US" sz="2400" b="1" dirty="0" smtClean="0">
                <a:latin typeface="Arial" pitchFamily="34" charset="0"/>
                <a:cs typeface="Arial" pitchFamily="34" charset="0"/>
              </a:rPr>
              <a:t>were </a:t>
            </a:r>
            <a:r>
              <a:rPr lang="en-US" sz="2400" b="1" dirty="0" smtClean="0">
                <a:latin typeface="Arial" pitchFamily="34" charset="0"/>
                <a:cs typeface="Arial" pitchFamily="34" charset="0"/>
              </a:rPr>
              <a:t>introduced. </a:t>
            </a:r>
          </a:p>
          <a:p>
            <a:pPr marL="182563" indent="-182563" algn="just">
              <a:spcBef>
                <a:spcPts val="0"/>
              </a:spcBef>
              <a:spcAft>
                <a:spcPts val="600"/>
              </a:spcAft>
            </a:pPr>
            <a:r>
              <a:rPr lang="en-US" sz="2400" b="1" dirty="0" smtClean="0">
                <a:latin typeface="Arial" pitchFamily="34" charset="0"/>
                <a:cs typeface="Arial" pitchFamily="34" charset="0"/>
              </a:rPr>
              <a:t>Future </a:t>
            </a:r>
            <a:r>
              <a:rPr lang="en-US" sz="2400" b="1" dirty="0" smtClean="0">
                <a:latin typeface="Arial" pitchFamily="34" charset="0"/>
                <a:cs typeface="Arial" pitchFamily="34" charset="0"/>
              </a:rPr>
              <a:t>work:</a:t>
            </a:r>
            <a:endParaRPr lang="en-US" sz="2400" b="1" dirty="0" smtClean="0">
              <a:latin typeface="Arial" pitchFamily="34" charset="0"/>
              <a:cs typeface="Arial" pitchFamily="34" charset="0"/>
            </a:endParaRPr>
          </a:p>
          <a:p>
            <a:pPr marL="465138" lvl="1" indent="-282575" algn="just">
              <a:spcBef>
                <a:spcPts val="0"/>
              </a:spcBef>
              <a:spcAft>
                <a:spcPts val="600"/>
              </a:spcAft>
              <a:buFont typeface="Wingdings" pitchFamily="2" charset="2"/>
              <a:buChar char="Ø"/>
            </a:pPr>
            <a:r>
              <a:rPr lang="en-US" sz="2400" b="1" dirty="0" smtClean="0">
                <a:latin typeface="Arial" pitchFamily="34" charset="0"/>
                <a:cs typeface="Arial" pitchFamily="34" charset="0"/>
              </a:rPr>
              <a:t>Plans to implement CNN and DBN for EEG analysis.</a:t>
            </a:r>
            <a:endParaRPr lang="en-US" sz="2400" b="1" dirty="0" smtClean="0">
              <a:latin typeface="Arial" pitchFamily="34" charset="0"/>
              <a:cs typeface="Arial" pitchFamily="34" charset="0"/>
            </a:endParaRPr>
          </a:p>
          <a:p>
            <a:pPr marL="465138" lvl="1" indent="-282575" algn="just">
              <a:buFont typeface="Wingdings" pitchFamily="2" charset="2"/>
              <a:buChar char="Ø"/>
            </a:pPr>
            <a:r>
              <a:rPr lang="en-US" sz="2400" b="1" dirty="0" smtClean="0">
                <a:latin typeface="Arial" pitchFamily="34" charset="0"/>
                <a:cs typeface="Arial" pitchFamily="34" charset="0"/>
              </a:rPr>
              <a:t>The performance of join structures such </a:t>
            </a:r>
            <a:r>
              <a:rPr lang="en-US" sz="2400" b="1" dirty="0" smtClean="0">
                <a:latin typeface="Arial" pitchFamily="34" charset="0"/>
                <a:cs typeface="Arial" pitchFamily="34" charset="0"/>
              </a:rPr>
              <a:t>as CNN/RNN  </a:t>
            </a:r>
            <a:r>
              <a:rPr lang="en-US" sz="2400" b="1" dirty="0" smtClean="0">
                <a:latin typeface="Arial" pitchFamily="34" charset="0"/>
                <a:cs typeface="Arial" pitchFamily="34" charset="0"/>
              </a:rPr>
              <a:t>and CNN/DNN on both of the speech recognition and EEG classification task will be explored.</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Brief Bibliography</a:t>
            </a:r>
            <a:endParaRPr lang="en-US" dirty="0"/>
          </a:p>
        </p:txBody>
      </p:sp>
      <p:sp>
        <p:nvSpPr>
          <p:cNvPr id="3" name="Content Placeholder 2"/>
          <p:cNvSpPr>
            <a:spLocks noGrp="1"/>
          </p:cNvSpPr>
          <p:nvPr>
            <p:ph idx="1"/>
          </p:nvPr>
        </p:nvSpPr>
        <p:spPr>
          <a:xfrm>
            <a:off x="207963" y="603115"/>
            <a:ext cx="8691562" cy="5852621"/>
          </a:xfrm>
        </p:spPr>
        <p:txBody>
          <a:bodyPr>
            <a:noAutofit/>
          </a:bodyPr>
          <a:lstStyle/>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[1]	</a:t>
            </a:r>
            <a:r>
              <a:rPr lang="en-US" sz="1200" b="1" dirty="0" smtClean="0">
                <a:latin typeface="Arial" charset="0"/>
                <a:ea typeface="Arial" charset="0"/>
                <a:cs typeface="Arial" charset="0"/>
              </a:rPr>
              <a:t>	G</a:t>
            </a:r>
            <a:r>
              <a:rPr lang="en-US" sz="1200" b="1" dirty="0">
                <a:latin typeface="Arial" charset="0"/>
                <a:ea typeface="Arial" charset="0"/>
                <a:cs typeface="Arial" charset="0"/>
              </a:rPr>
              <a:t>. </a:t>
            </a:r>
            <a:r>
              <a:rPr lang="en-US" sz="1200" b="1" dirty="0">
                <a:latin typeface="Arial" charset="0"/>
                <a:ea typeface="Arial" charset="0"/>
                <a:cs typeface="Arial" charset="0"/>
              </a:rPr>
              <a:t>Hinton, L. Deng, D. Yu, G. E. Dahl, A. Mohamed, N. </a:t>
            </a:r>
            <a:r>
              <a:rPr lang="en-US" sz="1200" b="1" dirty="0" err="1">
                <a:latin typeface="Arial" charset="0"/>
                <a:ea typeface="Arial" charset="0"/>
                <a:cs typeface="Arial" charset="0"/>
              </a:rPr>
              <a:t>Jaitly</a:t>
            </a:r>
            <a:r>
              <a:rPr lang="en-US" sz="1200" b="1" dirty="0">
                <a:latin typeface="Arial" charset="0"/>
                <a:ea typeface="Arial" charset="0"/>
                <a:cs typeface="Arial" charset="0"/>
              </a:rPr>
              <a:t>, A. Senior, V. </a:t>
            </a:r>
            <a:r>
              <a:rPr lang="en-US" sz="1200" b="1" dirty="0" err="1">
                <a:latin typeface="Arial" charset="0"/>
                <a:ea typeface="Arial" charset="0"/>
                <a:cs typeface="Arial" charset="0"/>
              </a:rPr>
              <a:t>Vanhoucke</a:t>
            </a:r>
            <a:r>
              <a:rPr lang="en-US" sz="1200" b="1" dirty="0">
                <a:latin typeface="Arial" charset="0"/>
                <a:ea typeface="Arial" charset="0"/>
                <a:cs typeface="Arial" charset="0"/>
              </a:rPr>
              <a:t>, P. Nguyen, T. N. </a:t>
            </a:r>
            <a:r>
              <a:rPr lang="en-US" sz="1200" b="1" dirty="0" err="1">
                <a:latin typeface="Arial" charset="0"/>
                <a:ea typeface="Arial" charset="0"/>
                <a:cs typeface="Arial" charset="0"/>
              </a:rPr>
              <a:t>Sainath</a:t>
            </a:r>
            <a:r>
              <a:rPr lang="en-US" sz="1200" b="1" dirty="0">
                <a:latin typeface="Arial" charset="0"/>
                <a:ea typeface="Arial" charset="0"/>
                <a:cs typeface="Arial" charset="0"/>
              </a:rPr>
              <a:t>, and B. Kingsbury, “Deep Neural Networks for Acoustic Modeling in Speech Recognition,” IEEE Signal Process. Mag., no. November, pp. 82–97, 2012.</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[2]	</a:t>
            </a:r>
            <a:r>
              <a:rPr lang="en-US" sz="1200" b="1" dirty="0" smtClean="0">
                <a:latin typeface="Arial" charset="0"/>
                <a:ea typeface="Arial" charset="0"/>
                <a:cs typeface="Arial" charset="0"/>
              </a:rPr>
              <a:t>	O</a:t>
            </a:r>
            <a:r>
              <a:rPr lang="en-US" sz="1200" b="1" dirty="0">
                <a:latin typeface="Arial" charset="0"/>
                <a:ea typeface="Arial" charset="0"/>
                <a:cs typeface="Arial" charset="0"/>
              </a:rPr>
              <a:t>. </a:t>
            </a:r>
            <a:r>
              <a:rPr lang="en-US" sz="1200" b="1" dirty="0">
                <a:latin typeface="Arial" charset="0"/>
                <a:ea typeface="Arial" charset="0"/>
                <a:cs typeface="Arial" charset="0"/>
              </a:rPr>
              <a:t>Abdel-</a:t>
            </a:r>
            <a:r>
              <a:rPr lang="en-US" sz="1200" b="1" dirty="0" err="1">
                <a:latin typeface="Arial" charset="0"/>
                <a:ea typeface="Arial" charset="0"/>
                <a:cs typeface="Arial" charset="0"/>
              </a:rPr>
              <a:t>Hamid</a:t>
            </a:r>
            <a:r>
              <a:rPr lang="en-US" sz="1200" b="1" dirty="0">
                <a:latin typeface="Arial" charset="0"/>
                <a:ea typeface="Arial" charset="0"/>
                <a:cs typeface="Arial" charset="0"/>
              </a:rPr>
              <a:t>, A. R. Mohamed, H. Jiang, and G. Penn, “Applying </a:t>
            </a:r>
            <a:r>
              <a:rPr lang="en-US" sz="1200" b="1" dirty="0" err="1">
                <a:latin typeface="Arial" charset="0"/>
                <a:ea typeface="Arial" charset="0"/>
                <a:cs typeface="Arial" charset="0"/>
              </a:rPr>
              <a:t>convolutional</a:t>
            </a:r>
            <a:r>
              <a:rPr lang="en-US" sz="1200" b="1" dirty="0">
                <a:latin typeface="Arial" charset="0"/>
                <a:ea typeface="Arial" charset="0"/>
                <a:cs typeface="Arial" charset="0"/>
              </a:rPr>
              <a:t> neural networks concepts to hybrid NN-HMM model for speech recognition,” in ICASSP, IEEE International Conference on Acoustics, Speech and Signal Processing - Proceedings, 2012, pp. 4277–4280.</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[3]	</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LeCun</a:t>
            </a:r>
            <a:r>
              <a:rPr lang="en-US" sz="1200" b="1" dirty="0">
                <a:latin typeface="Arial" charset="0"/>
                <a:ea typeface="Arial" charset="0"/>
                <a:cs typeface="Arial" charset="0"/>
              </a:rPr>
              <a:t> and Y. </a:t>
            </a:r>
            <a:r>
              <a:rPr lang="en-US" sz="1200" b="1" dirty="0" err="1">
                <a:latin typeface="Arial" charset="0"/>
                <a:ea typeface="Arial" charset="0"/>
                <a:cs typeface="Arial" charset="0"/>
              </a:rPr>
              <a:t>Bengio</a:t>
            </a:r>
            <a:r>
              <a:rPr lang="en-US" sz="1200" b="1" dirty="0">
                <a:latin typeface="Arial" charset="0"/>
                <a:ea typeface="Arial" charset="0"/>
                <a:cs typeface="Arial" charset="0"/>
              </a:rPr>
              <a:t>, “Convolutional Networks for Images, Speech, and Time-Series,” </a:t>
            </a:r>
            <a:r>
              <a:rPr lang="en-US" sz="1200" b="1" dirty="0" err="1">
                <a:latin typeface="Arial" charset="0"/>
                <a:ea typeface="Arial" charset="0"/>
                <a:cs typeface="Arial" charset="0"/>
              </a:rPr>
              <a:t>Handb</a:t>
            </a:r>
            <a:r>
              <a:rPr lang="en-US" sz="1200" b="1" dirty="0">
                <a:latin typeface="Arial" charset="0"/>
                <a:ea typeface="Arial" charset="0"/>
                <a:cs typeface="Arial" charset="0"/>
              </a:rPr>
              <a:t>. brain theory neural networks, p. 255, 1995.</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[4]	</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LeCun</a:t>
            </a:r>
            <a:r>
              <a:rPr lang="en-US" sz="1200" b="1" dirty="0">
                <a:latin typeface="Arial" charset="0"/>
                <a:ea typeface="Arial" charset="0"/>
                <a:cs typeface="Arial" charset="0"/>
              </a:rPr>
              <a:t>, L. </a:t>
            </a:r>
            <a:r>
              <a:rPr lang="en-US" sz="1200" b="1" dirty="0" err="1">
                <a:latin typeface="Arial" charset="0"/>
                <a:ea typeface="Arial" charset="0"/>
                <a:cs typeface="Arial" charset="0"/>
              </a:rPr>
              <a:t>Bottou</a:t>
            </a:r>
            <a:r>
              <a:rPr lang="en-US" sz="1200" b="1" dirty="0">
                <a:latin typeface="Arial" charset="0"/>
                <a:ea typeface="Arial" charset="0"/>
                <a:cs typeface="Arial" charset="0"/>
              </a:rPr>
              <a:t>, Y. </a:t>
            </a:r>
            <a:r>
              <a:rPr lang="en-US" sz="1200" b="1" dirty="0" err="1">
                <a:latin typeface="Arial" charset="0"/>
                <a:ea typeface="Arial" charset="0"/>
                <a:cs typeface="Arial" charset="0"/>
              </a:rPr>
              <a:t>Bengio</a:t>
            </a:r>
            <a:r>
              <a:rPr lang="en-US" sz="1200" b="1" dirty="0">
                <a:latin typeface="Arial" charset="0"/>
                <a:ea typeface="Arial" charset="0"/>
                <a:cs typeface="Arial" charset="0"/>
              </a:rPr>
              <a:t>, and P. </a:t>
            </a:r>
            <a:r>
              <a:rPr lang="en-US" sz="1200" b="1" dirty="0" err="1">
                <a:latin typeface="Arial" charset="0"/>
                <a:ea typeface="Arial" charset="0"/>
                <a:cs typeface="Arial" charset="0"/>
              </a:rPr>
              <a:t>Haffner</a:t>
            </a:r>
            <a:r>
              <a:rPr lang="en-US" sz="1200" b="1" dirty="0">
                <a:latin typeface="Arial" charset="0"/>
                <a:ea typeface="Arial" charset="0"/>
                <a:cs typeface="Arial" charset="0"/>
              </a:rPr>
              <a:t>, “Gradient-based learning applied to document recognition,” Proc. IEEE, vol. 86, no. 11, pp. 2278–2323, 1998.</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[5]	</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LeCun</a:t>
            </a:r>
            <a:r>
              <a:rPr lang="en-US" sz="1200" b="1" dirty="0">
                <a:latin typeface="Arial" charset="0"/>
                <a:ea typeface="Arial" charset="0"/>
                <a:cs typeface="Arial" charset="0"/>
              </a:rPr>
              <a:t>, F. J. Huang, and L. </a:t>
            </a:r>
            <a:r>
              <a:rPr lang="en-US" sz="1200" b="1" dirty="0" err="1">
                <a:latin typeface="Arial" charset="0"/>
                <a:ea typeface="Arial" charset="0"/>
                <a:cs typeface="Arial" charset="0"/>
              </a:rPr>
              <a:t>Bottou</a:t>
            </a:r>
            <a:r>
              <a:rPr lang="en-US" sz="1200" b="1" dirty="0">
                <a:latin typeface="Arial" charset="0"/>
                <a:ea typeface="Arial" charset="0"/>
                <a:cs typeface="Arial" charset="0"/>
              </a:rPr>
              <a:t>, “Learning methods for generic object recognition with invariance to pose and lighting,” Proc. 2004 IEEE </a:t>
            </a:r>
            <a:r>
              <a:rPr lang="en-US" sz="1200" b="1" dirty="0" err="1">
                <a:latin typeface="Arial" charset="0"/>
                <a:ea typeface="Arial" charset="0"/>
                <a:cs typeface="Arial" charset="0"/>
              </a:rPr>
              <a:t>Comput</a:t>
            </a:r>
            <a:r>
              <a:rPr lang="en-US" sz="1200" b="1" dirty="0">
                <a:latin typeface="Arial" charset="0"/>
                <a:ea typeface="Arial" charset="0"/>
                <a:cs typeface="Arial" charset="0"/>
              </a:rPr>
              <a:t>. Soc. Conf. </a:t>
            </a:r>
            <a:r>
              <a:rPr lang="en-US" sz="1200" b="1" dirty="0" err="1">
                <a:latin typeface="Arial" charset="0"/>
                <a:ea typeface="Arial" charset="0"/>
                <a:cs typeface="Arial" charset="0"/>
              </a:rPr>
              <a:t>Comput</a:t>
            </a:r>
            <a:r>
              <a:rPr lang="en-US" sz="1200" b="1" dirty="0">
                <a:latin typeface="Arial" charset="0"/>
                <a:ea typeface="Arial" charset="0"/>
                <a:cs typeface="Arial" charset="0"/>
              </a:rPr>
              <a:t>. Vis. Pattern Recognition, 2004. CVPR 2004., vol. 2, pp. 97–104, 2004.</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[6]	</a:t>
            </a:r>
            <a:r>
              <a:rPr lang="en-US" sz="1200" b="1" dirty="0" smtClean="0">
                <a:latin typeface="Arial" charset="0"/>
                <a:ea typeface="Arial" charset="0"/>
                <a:cs typeface="Arial" charset="0"/>
              </a:rPr>
              <a:t>	T</a:t>
            </a:r>
            <a:r>
              <a:rPr lang="en-US" sz="1200" b="1" dirty="0">
                <a:latin typeface="Arial" charset="0"/>
                <a:ea typeface="Arial" charset="0"/>
                <a:cs typeface="Arial" charset="0"/>
              </a:rPr>
              <a:t>. </a:t>
            </a:r>
            <a:r>
              <a:rPr lang="en-US" sz="1200" b="1" dirty="0">
                <a:latin typeface="Arial" charset="0"/>
                <a:ea typeface="Arial" charset="0"/>
                <a:cs typeface="Arial" charset="0"/>
              </a:rPr>
              <a:t>N. </a:t>
            </a:r>
            <a:r>
              <a:rPr lang="en-US" sz="1200" b="1" dirty="0" err="1">
                <a:latin typeface="Arial" charset="0"/>
                <a:ea typeface="Arial" charset="0"/>
                <a:cs typeface="Arial" charset="0"/>
              </a:rPr>
              <a:t>Sainath</a:t>
            </a:r>
            <a:r>
              <a:rPr lang="en-US" sz="1200" b="1" dirty="0">
                <a:latin typeface="Arial" charset="0"/>
                <a:ea typeface="Arial" charset="0"/>
                <a:cs typeface="Arial" charset="0"/>
              </a:rPr>
              <a:t>, B. Kingsbury, G. </a:t>
            </a:r>
            <a:r>
              <a:rPr lang="en-US" sz="1200" b="1" dirty="0" err="1">
                <a:latin typeface="Arial" charset="0"/>
                <a:ea typeface="Arial" charset="0"/>
                <a:cs typeface="Arial" charset="0"/>
              </a:rPr>
              <a:t>Saon</a:t>
            </a:r>
            <a:r>
              <a:rPr lang="en-US" sz="1200" b="1" dirty="0">
                <a:latin typeface="Arial" charset="0"/>
                <a:ea typeface="Arial" charset="0"/>
                <a:cs typeface="Arial" charset="0"/>
              </a:rPr>
              <a:t>, H. </a:t>
            </a:r>
            <a:r>
              <a:rPr lang="en-US" sz="1200" b="1" dirty="0" err="1">
                <a:latin typeface="Arial" charset="0"/>
                <a:ea typeface="Arial" charset="0"/>
                <a:cs typeface="Arial" charset="0"/>
              </a:rPr>
              <a:t>Soltau</a:t>
            </a:r>
            <a:r>
              <a:rPr lang="en-US" sz="1200" b="1" dirty="0">
                <a:latin typeface="Arial" charset="0"/>
                <a:ea typeface="Arial" charset="0"/>
                <a:cs typeface="Arial" charset="0"/>
              </a:rPr>
              <a:t>, A. </a:t>
            </a:r>
            <a:r>
              <a:rPr lang="en-US" sz="1200" b="1" dirty="0" err="1">
                <a:latin typeface="Arial" charset="0"/>
                <a:ea typeface="Arial" charset="0"/>
                <a:cs typeface="Arial" charset="0"/>
              </a:rPr>
              <a:t>rahman</a:t>
            </a:r>
            <a:r>
              <a:rPr lang="en-US" sz="1200" b="1" dirty="0">
                <a:latin typeface="Arial" charset="0"/>
                <a:ea typeface="Arial" charset="0"/>
                <a:cs typeface="Arial" charset="0"/>
              </a:rPr>
              <a:t> Mohamed, G. Dahl, and B. </a:t>
            </a:r>
            <a:r>
              <a:rPr lang="en-US" sz="1200" b="1" dirty="0" err="1">
                <a:latin typeface="Arial" charset="0"/>
                <a:ea typeface="Arial" charset="0"/>
                <a:cs typeface="Arial" charset="0"/>
              </a:rPr>
              <a:t>Ramabhadran</a:t>
            </a:r>
            <a:r>
              <a:rPr lang="en-US" sz="1200" b="1" dirty="0">
                <a:latin typeface="Arial" charset="0"/>
                <a:ea typeface="Arial" charset="0"/>
                <a:cs typeface="Arial" charset="0"/>
              </a:rPr>
              <a:t>, “Deep Convolutional Neural Networks for Large-scale Speech Tasks,” Neural Networks, vol. 64, pp. 39–48, 2015.</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[7]	</a:t>
            </a:r>
            <a:r>
              <a:rPr lang="en-US" sz="1200" b="1" dirty="0" smtClean="0">
                <a:latin typeface="Arial" charset="0"/>
                <a:ea typeface="Arial" charset="0"/>
                <a:cs typeface="Arial" charset="0"/>
              </a:rPr>
              <a:t>	B</a:t>
            </a:r>
            <a:r>
              <a:rPr lang="en-US" sz="1200" b="1" dirty="0">
                <a:latin typeface="Arial" charset="0"/>
                <a:ea typeface="Arial" charset="0"/>
                <a:cs typeface="Arial" charset="0"/>
              </a:rPr>
              <a:t>. </a:t>
            </a:r>
            <a:r>
              <a:rPr lang="en-US" sz="1200" b="1" dirty="0">
                <a:latin typeface="Arial" charset="0"/>
                <a:ea typeface="Arial" charset="0"/>
                <a:cs typeface="Arial" charset="0"/>
              </a:rPr>
              <a:t>Kingsbury, T. </a:t>
            </a:r>
            <a:r>
              <a:rPr lang="en-US" sz="1200" b="1" dirty="0" err="1">
                <a:latin typeface="Arial" charset="0"/>
                <a:ea typeface="Arial" charset="0"/>
                <a:cs typeface="Arial" charset="0"/>
              </a:rPr>
              <a:t>Sainath</a:t>
            </a:r>
            <a:r>
              <a:rPr lang="en-US" sz="1200" b="1" dirty="0">
                <a:latin typeface="Arial" charset="0"/>
                <a:ea typeface="Arial" charset="0"/>
                <a:cs typeface="Arial" charset="0"/>
              </a:rPr>
              <a:t>, and H. </a:t>
            </a:r>
            <a:r>
              <a:rPr lang="en-US" sz="1200" b="1" dirty="0" err="1">
                <a:latin typeface="Arial" charset="0"/>
                <a:ea typeface="Arial" charset="0"/>
                <a:cs typeface="Arial" charset="0"/>
              </a:rPr>
              <a:t>Soltau</a:t>
            </a:r>
            <a:r>
              <a:rPr lang="en-US" sz="1200" b="1" dirty="0">
                <a:latin typeface="Arial" charset="0"/>
                <a:ea typeface="Arial" charset="0"/>
                <a:cs typeface="Arial" charset="0"/>
              </a:rPr>
              <a:t>, “Scalable minimum </a:t>
            </a:r>
            <a:r>
              <a:rPr lang="en-US" sz="1200" b="1" dirty="0" err="1">
                <a:latin typeface="Arial" charset="0"/>
                <a:ea typeface="Arial" charset="0"/>
                <a:cs typeface="Arial" charset="0"/>
              </a:rPr>
              <a:t>Bayes</a:t>
            </a:r>
            <a:r>
              <a:rPr lang="en-US" sz="1200" b="1" dirty="0">
                <a:latin typeface="Arial" charset="0"/>
                <a:ea typeface="Arial" charset="0"/>
                <a:cs typeface="Arial" charset="0"/>
              </a:rPr>
              <a:t> risk training of deep neural network acoustic models using distributed hessian-free optimization,” Proc. </a:t>
            </a:r>
            <a:r>
              <a:rPr lang="en-US" sz="1200" b="1" dirty="0" err="1">
                <a:latin typeface="Arial" charset="0"/>
                <a:ea typeface="Arial" charset="0"/>
                <a:cs typeface="Arial" charset="0"/>
              </a:rPr>
              <a:t>Interspeech</a:t>
            </a:r>
            <a:r>
              <a:rPr lang="en-US" sz="1200" b="1" dirty="0">
                <a:latin typeface="Arial" charset="0"/>
                <a:ea typeface="Arial" charset="0"/>
                <a:cs typeface="Arial" charset="0"/>
              </a:rPr>
              <a:t>, pp. 1–4, 2012.</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[8]	</a:t>
            </a:r>
            <a:r>
              <a:rPr lang="en-US" sz="1200" b="1" dirty="0" smtClean="0">
                <a:latin typeface="Arial" charset="0"/>
                <a:ea typeface="Arial" charset="0"/>
                <a:cs typeface="Arial" charset="0"/>
              </a:rPr>
              <a:t>	T</a:t>
            </a:r>
            <a:r>
              <a:rPr lang="en-US" sz="1200" b="1" dirty="0">
                <a:latin typeface="Arial" charset="0"/>
                <a:ea typeface="Arial" charset="0"/>
                <a:cs typeface="Arial" charset="0"/>
              </a:rPr>
              <a:t>. </a:t>
            </a:r>
            <a:r>
              <a:rPr lang="en-US" sz="1200" b="1" dirty="0">
                <a:latin typeface="Arial" charset="0"/>
                <a:ea typeface="Arial" charset="0"/>
                <a:cs typeface="Arial" charset="0"/>
              </a:rPr>
              <a:t>N. </a:t>
            </a:r>
            <a:r>
              <a:rPr lang="en-US" sz="1200" b="1" dirty="0" err="1">
                <a:latin typeface="Arial" charset="0"/>
                <a:ea typeface="Arial" charset="0"/>
                <a:cs typeface="Arial" charset="0"/>
              </a:rPr>
              <a:t>Sainath</a:t>
            </a:r>
            <a:r>
              <a:rPr lang="en-US" sz="1200" b="1" dirty="0">
                <a:latin typeface="Arial" charset="0"/>
                <a:ea typeface="Arial" charset="0"/>
                <a:cs typeface="Arial" charset="0"/>
              </a:rPr>
              <a:t>, B. Kingsbury, A. R. Mohamed, G. E. Dahl, G. </a:t>
            </a:r>
            <a:r>
              <a:rPr lang="en-US" sz="1200" b="1" dirty="0" err="1">
                <a:latin typeface="Arial" charset="0"/>
                <a:ea typeface="Arial" charset="0"/>
                <a:cs typeface="Arial" charset="0"/>
              </a:rPr>
              <a:t>Saon</a:t>
            </a:r>
            <a:r>
              <a:rPr lang="en-US" sz="1200" b="1" dirty="0">
                <a:latin typeface="Arial" charset="0"/>
                <a:ea typeface="Arial" charset="0"/>
                <a:cs typeface="Arial" charset="0"/>
              </a:rPr>
              <a:t>, H. </a:t>
            </a:r>
            <a:r>
              <a:rPr lang="en-US" sz="1200" b="1" dirty="0" err="1">
                <a:latin typeface="Arial" charset="0"/>
                <a:ea typeface="Arial" charset="0"/>
                <a:cs typeface="Arial" charset="0"/>
              </a:rPr>
              <a:t>Soltau</a:t>
            </a:r>
            <a:r>
              <a:rPr lang="en-US" sz="1200" b="1" dirty="0">
                <a:latin typeface="Arial" charset="0"/>
                <a:ea typeface="Arial" charset="0"/>
                <a:cs typeface="Arial" charset="0"/>
              </a:rPr>
              <a:t>, T. </a:t>
            </a:r>
            <a:r>
              <a:rPr lang="en-US" sz="1200" b="1" dirty="0" err="1">
                <a:latin typeface="Arial" charset="0"/>
                <a:ea typeface="Arial" charset="0"/>
                <a:cs typeface="Arial" charset="0"/>
              </a:rPr>
              <a:t>Beran</a:t>
            </a:r>
            <a:r>
              <a:rPr lang="en-US" sz="1200" b="1" dirty="0">
                <a:latin typeface="Arial" charset="0"/>
                <a:ea typeface="Arial" charset="0"/>
                <a:cs typeface="Arial" charset="0"/>
              </a:rPr>
              <a:t>, A. Y. </a:t>
            </a:r>
            <a:r>
              <a:rPr lang="en-US" sz="1200" b="1" dirty="0" err="1">
                <a:latin typeface="Arial" charset="0"/>
                <a:ea typeface="Arial" charset="0"/>
                <a:cs typeface="Arial" charset="0"/>
              </a:rPr>
              <a:t>Aravkin</a:t>
            </a:r>
            <a:r>
              <a:rPr lang="en-US" sz="1200" b="1" dirty="0">
                <a:latin typeface="Arial" charset="0"/>
                <a:ea typeface="Arial" charset="0"/>
                <a:cs typeface="Arial" charset="0"/>
              </a:rPr>
              <a:t>, and B. </a:t>
            </a:r>
            <a:r>
              <a:rPr lang="en-US" sz="1200" b="1" dirty="0" err="1">
                <a:latin typeface="Arial" charset="0"/>
                <a:ea typeface="Arial" charset="0"/>
                <a:cs typeface="Arial" charset="0"/>
              </a:rPr>
              <a:t>Ramabhadran</a:t>
            </a:r>
            <a:r>
              <a:rPr lang="en-US" sz="1200" b="1" dirty="0">
                <a:latin typeface="Arial" charset="0"/>
                <a:ea typeface="Arial" charset="0"/>
                <a:cs typeface="Arial" charset="0"/>
              </a:rPr>
              <a:t>, “Improvements to deep </a:t>
            </a:r>
            <a:r>
              <a:rPr lang="en-US" sz="1200" b="1" dirty="0" err="1">
                <a:latin typeface="Arial" charset="0"/>
                <a:ea typeface="Arial" charset="0"/>
                <a:cs typeface="Arial" charset="0"/>
              </a:rPr>
              <a:t>convolutional</a:t>
            </a:r>
            <a:r>
              <a:rPr lang="en-US" sz="1200" b="1" dirty="0">
                <a:latin typeface="Arial" charset="0"/>
                <a:ea typeface="Arial" charset="0"/>
                <a:cs typeface="Arial" charset="0"/>
              </a:rPr>
              <a:t> neural networks for LVCSR,” in 2013 IEEE Workshop on Automatic Speech Recognition and Understanding, ASRU 2013 - Proceedings, 2013, pp. 315–320.</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[9]	</a:t>
            </a:r>
            <a:r>
              <a:rPr lang="en-US" sz="1200" b="1" dirty="0" smtClean="0">
                <a:latin typeface="Arial" charset="0"/>
                <a:ea typeface="Arial" charset="0"/>
                <a:cs typeface="Arial" charset="0"/>
              </a:rPr>
              <a:t>	G</a:t>
            </a:r>
            <a:r>
              <a:rPr lang="en-US" sz="1200" b="1" dirty="0">
                <a:latin typeface="Arial" charset="0"/>
                <a:ea typeface="Arial" charset="0"/>
                <a:cs typeface="Arial" charset="0"/>
              </a:rPr>
              <a:t>. </a:t>
            </a:r>
            <a:r>
              <a:rPr lang="en-US" sz="1200" b="1" dirty="0">
                <a:latin typeface="Arial" charset="0"/>
                <a:ea typeface="Arial" charset="0"/>
                <a:cs typeface="Arial" charset="0"/>
              </a:rPr>
              <a:t>E. Dahl, T. N. </a:t>
            </a:r>
            <a:r>
              <a:rPr lang="en-US" sz="1200" b="1" dirty="0" err="1">
                <a:latin typeface="Arial" charset="0"/>
                <a:ea typeface="Arial" charset="0"/>
                <a:cs typeface="Arial" charset="0"/>
              </a:rPr>
              <a:t>Sainath</a:t>
            </a:r>
            <a:r>
              <a:rPr lang="en-US" sz="1200" b="1" dirty="0">
                <a:latin typeface="Arial" charset="0"/>
                <a:ea typeface="Arial" charset="0"/>
                <a:cs typeface="Arial" charset="0"/>
              </a:rPr>
              <a:t>, and G. E. Hinton, “Improving deep neural networks for LVCSR using rectified linear units and dropout,” in ICASSP, IEEE International Conference on Acoustics, Speech and Signal Processing - Proceedings, 2013, pp. 8609–8613.</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[10]	</a:t>
            </a:r>
            <a:r>
              <a:rPr lang="en-US" sz="1200" b="1" dirty="0" smtClean="0">
                <a:latin typeface="Arial" charset="0"/>
                <a:ea typeface="Arial" charset="0"/>
                <a:cs typeface="Arial" charset="0"/>
              </a:rPr>
              <a:t>	G</a:t>
            </a:r>
            <a:r>
              <a:rPr lang="en-US" sz="1200" b="1" dirty="0">
                <a:latin typeface="Arial" charset="0"/>
                <a:ea typeface="Arial" charset="0"/>
                <a:cs typeface="Arial" charset="0"/>
              </a:rPr>
              <a:t>. </a:t>
            </a:r>
            <a:r>
              <a:rPr lang="en-US" sz="1200" b="1" dirty="0" err="1">
                <a:latin typeface="Arial" charset="0"/>
                <a:ea typeface="Arial" charset="0"/>
                <a:cs typeface="Arial" charset="0"/>
              </a:rPr>
              <a:t>Saon</a:t>
            </a:r>
            <a:r>
              <a:rPr lang="en-US" sz="1200" b="1" dirty="0">
                <a:latin typeface="Arial" charset="0"/>
                <a:ea typeface="Arial" charset="0"/>
                <a:cs typeface="Arial" charset="0"/>
              </a:rPr>
              <a:t>, H.-K. J. </a:t>
            </a:r>
            <a:r>
              <a:rPr lang="en-US" sz="1200" b="1" dirty="0" err="1">
                <a:latin typeface="Arial" charset="0"/>
                <a:ea typeface="Arial" charset="0"/>
                <a:cs typeface="Arial" charset="0"/>
              </a:rPr>
              <a:t>Kuo</a:t>
            </a:r>
            <a:r>
              <a:rPr lang="en-US" sz="1200" b="1" dirty="0">
                <a:latin typeface="Arial" charset="0"/>
                <a:ea typeface="Arial" charset="0"/>
                <a:cs typeface="Arial" charset="0"/>
              </a:rPr>
              <a:t>, S. </a:t>
            </a:r>
            <a:r>
              <a:rPr lang="en-US" sz="1200" b="1" dirty="0" err="1">
                <a:latin typeface="Arial" charset="0"/>
                <a:ea typeface="Arial" charset="0"/>
                <a:cs typeface="Arial" charset="0"/>
              </a:rPr>
              <a:t>Rennie</a:t>
            </a:r>
            <a:r>
              <a:rPr lang="en-US" sz="1200" b="1" dirty="0">
                <a:latin typeface="Arial" charset="0"/>
                <a:ea typeface="Arial" charset="0"/>
                <a:cs typeface="Arial" charset="0"/>
              </a:rPr>
              <a:t>, and M. </a:t>
            </a:r>
            <a:r>
              <a:rPr lang="en-US" sz="1200" b="1" dirty="0" err="1">
                <a:latin typeface="Arial" charset="0"/>
                <a:ea typeface="Arial" charset="0"/>
                <a:cs typeface="Arial" charset="0"/>
              </a:rPr>
              <a:t>Picheny</a:t>
            </a:r>
            <a:r>
              <a:rPr lang="en-US" sz="1200" b="1" dirty="0">
                <a:latin typeface="Arial" charset="0"/>
                <a:ea typeface="Arial" charset="0"/>
                <a:cs typeface="Arial" charset="0"/>
              </a:rPr>
              <a:t>, “The IBM 2015 English Conversational Telephone Speech Recognition System,” </a:t>
            </a:r>
            <a:r>
              <a:rPr lang="en-US" sz="1200" b="1" dirty="0" err="1">
                <a:latin typeface="Arial" charset="0"/>
                <a:ea typeface="Arial" charset="0"/>
                <a:cs typeface="Arial" charset="0"/>
              </a:rPr>
              <a:t>Interspeech</a:t>
            </a:r>
            <a:r>
              <a:rPr lang="en-US" sz="1200" b="1" dirty="0">
                <a:latin typeface="Arial" charset="0"/>
                <a:ea typeface="Arial" charset="0"/>
                <a:cs typeface="Arial" charset="0"/>
              </a:rPr>
              <a:t> </a:t>
            </a:r>
            <a:r>
              <a:rPr lang="en-US" sz="1200" b="1" dirty="0">
                <a:latin typeface="Arial" charset="0"/>
                <a:ea typeface="Arial" charset="0"/>
                <a:cs typeface="Arial" charset="0"/>
              </a:rPr>
              <a:t>2015, pp. 3–7, 2015.</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[11]	</a:t>
            </a:r>
            <a:r>
              <a:rPr lang="en-US" sz="1200" b="1" dirty="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Ren</a:t>
            </a:r>
            <a:r>
              <a:rPr lang="en-US" sz="1200" b="1" dirty="0">
                <a:latin typeface="Arial" charset="0"/>
                <a:ea typeface="Arial" charset="0"/>
                <a:cs typeface="Arial" charset="0"/>
              </a:rPr>
              <a:t> and Y. Wu, “Convolutional deep belief networks for feature extraction of EEG signal,” 2014 Int. Jt. Conf. Neural Networks, pp. 2850–2853, 2014.</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[12]	</a:t>
            </a:r>
            <a:r>
              <a:rPr lang="en-US" sz="1200" b="1" dirty="0">
                <a:latin typeface="Arial" charset="0"/>
                <a:ea typeface="Arial" charset="0"/>
                <a:cs typeface="Arial" charset="0"/>
              </a:rPr>
              <a:t>	</a:t>
            </a:r>
            <a:r>
              <a:rPr lang="en-US" sz="1200" b="1" dirty="0">
                <a:latin typeface="Arial" charset="0"/>
                <a:ea typeface="Arial" charset="0"/>
                <a:cs typeface="Arial" charset="0"/>
              </a:rPr>
              <a:t> H. Lee, R. Grosse, R. </a:t>
            </a:r>
            <a:r>
              <a:rPr lang="en-US" sz="1200" b="1" dirty="0" err="1">
                <a:latin typeface="Arial" charset="0"/>
                <a:ea typeface="Arial" charset="0"/>
                <a:cs typeface="Arial" charset="0"/>
              </a:rPr>
              <a:t>Ranganath</a:t>
            </a:r>
            <a:r>
              <a:rPr lang="en-US" sz="1200" b="1" dirty="0">
                <a:latin typeface="Arial" charset="0"/>
                <a:ea typeface="Arial" charset="0"/>
                <a:cs typeface="Arial" charset="0"/>
              </a:rPr>
              <a:t>, and A. Y. Ng, </a:t>
            </a:r>
            <a:r>
              <a:rPr lang="en-US" sz="1200" b="1" dirty="0">
                <a:latin typeface="Arial" charset="0"/>
                <a:ea typeface="Arial" charset="0"/>
                <a:cs typeface="Arial" charset="0"/>
              </a:rPr>
              <a:t>“</a:t>
            </a:r>
            <a:r>
              <a:rPr lang="en-US" sz="1200" b="1" dirty="0">
                <a:latin typeface="Arial" charset="0"/>
                <a:ea typeface="Arial" charset="0"/>
                <a:cs typeface="Arial" charset="0"/>
              </a:rPr>
              <a:t>C</a:t>
            </a:r>
            <a:r>
              <a:rPr lang="en-US" sz="1200" b="1" dirty="0">
                <a:latin typeface="Arial" charset="0"/>
                <a:ea typeface="Arial" charset="0"/>
                <a:cs typeface="Arial" charset="0"/>
              </a:rPr>
              <a:t>onvolutional deep belief networks for scalable unsupervised learning of hierarchical representations,” Proc. </a:t>
            </a:r>
            <a:r>
              <a:rPr lang="en-US" sz="1200" b="1" dirty="0">
                <a:latin typeface="Arial" charset="0"/>
                <a:ea typeface="Arial" charset="0"/>
                <a:cs typeface="Arial" charset="0"/>
              </a:rPr>
              <a:t>26th </a:t>
            </a:r>
            <a:r>
              <a:rPr lang="en-US" sz="1200" b="1" dirty="0" err="1">
                <a:latin typeface="Arial" charset="0"/>
                <a:ea typeface="Arial" charset="0"/>
                <a:cs typeface="Arial" charset="0"/>
              </a:rPr>
              <a:t>Annu</a:t>
            </a:r>
            <a:r>
              <a:rPr lang="en-US" sz="1200" b="1" dirty="0">
                <a:latin typeface="Arial" charset="0"/>
                <a:ea typeface="Arial" charset="0"/>
                <a:cs typeface="Arial" charset="0"/>
              </a:rPr>
              <a:t>. Int. Conf. Mach. Learn. ICML 09, vol. 2008, pp. 1–8, 2009.</a:t>
            </a:r>
          </a:p>
          <a:p>
            <a:pPr marL="404813" indent="-404813">
              <a:spcBef>
                <a:spcPts val="0"/>
              </a:spcBef>
              <a:spcAft>
                <a:spcPts val="300"/>
              </a:spcAft>
              <a:buNone/>
              <a:tabLst>
                <a:tab pos="274638" algn="r"/>
                <a:tab pos="385763" algn="l"/>
              </a:tabLst>
            </a:pPr>
            <a:endParaRPr lang="en-US" sz="1200" b="1"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328613"/>
          </a:xfrm>
        </p:spPr>
        <p:txBody>
          <a:bodyPr vert="horz" wrap="none" lIns="91440" tIns="45720" rIns="91440" bIns="45720" rtlCol="0" anchor="ctr" anchorCtr="0">
            <a:noAutofit/>
          </a:bodyPr>
          <a:lstStyle/>
          <a:p>
            <a:r>
              <a:rPr lang="en-US" dirty="0"/>
              <a:t>Artificial Neural </a:t>
            </a:r>
            <a:r>
              <a:rPr lang="en-US" dirty="0" smtClean="0"/>
              <a:t>Networks</a:t>
            </a:r>
            <a:endParaRPr lang="en-US" dirty="0"/>
          </a:p>
        </p:txBody>
      </p:sp>
      <p:graphicFrame>
        <p:nvGraphicFramePr>
          <p:cNvPr id="51202" name="Object 2"/>
          <p:cNvGraphicFramePr>
            <a:graphicFrameLocks noGrp="1" noChangeAspect="1"/>
          </p:cNvGraphicFramePr>
          <p:nvPr>
            <p:ph sz="half" idx="1"/>
            <p:extLst>
              <p:ext uri="{D42A27DB-BD31-4B8C-83A1-F6EECF244321}">
                <p14:modId xmlns:p14="http://schemas.microsoft.com/office/powerpoint/2010/main" val="1791011998"/>
              </p:ext>
            </p:extLst>
          </p:nvPr>
        </p:nvGraphicFramePr>
        <p:xfrm>
          <a:off x="771589" y="2584526"/>
          <a:ext cx="3521075" cy="3464608"/>
        </p:xfrm>
        <a:graphic>
          <a:graphicData uri="http://schemas.openxmlformats.org/presentationml/2006/ole">
            <mc:AlternateContent xmlns:mc="http://schemas.openxmlformats.org/markup-compatibility/2006">
              <mc:Choice xmlns:v="urn:schemas-microsoft-com:vml" Requires="v">
                <p:oleObj spid="_x0000_s51248" name="Visio" r:id="rId4" imgW="5417922" imgH="6555254" progId="">
                  <p:embed/>
                </p:oleObj>
              </mc:Choice>
              <mc:Fallback>
                <p:oleObj name="Visio" r:id="rId4" imgW="5417922" imgH="655525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89" y="2584526"/>
                        <a:ext cx="3521075" cy="346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04" name="Object 4"/>
          <p:cNvGraphicFramePr>
            <a:graphicFrameLocks noGrp="1" noChangeAspect="1"/>
          </p:cNvGraphicFramePr>
          <p:nvPr>
            <p:ph sz="half" idx="2"/>
            <p:extLst>
              <p:ext uri="{D42A27DB-BD31-4B8C-83A1-F6EECF244321}">
                <p14:modId xmlns:p14="http://schemas.microsoft.com/office/powerpoint/2010/main" val="260370387"/>
              </p:ext>
            </p:extLst>
          </p:nvPr>
        </p:nvGraphicFramePr>
        <p:xfrm>
          <a:off x="4818164" y="2584526"/>
          <a:ext cx="3521075" cy="1679049"/>
        </p:xfrm>
        <a:graphic>
          <a:graphicData uri="http://schemas.openxmlformats.org/presentationml/2006/ole">
            <mc:AlternateContent xmlns:mc="http://schemas.openxmlformats.org/markup-compatibility/2006">
              <mc:Choice xmlns:v="urn:schemas-microsoft-com:vml" Requires="v">
                <p:oleObj spid="_x0000_s51249" name="Visio" r:id="rId6" imgW="7962595" imgH="4433250" progId="">
                  <p:embed/>
                </p:oleObj>
              </mc:Choice>
              <mc:Fallback>
                <p:oleObj name="Visio" r:id="rId6" imgW="7962595" imgH="443325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8164" y="2584526"/>
                        <a:ext cx="3521075" cy="167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AutoShape 6"/>
          <p:cNvSpPr>
            <a:spLocks noChangeArrowheads="1"/>
          </p:cNvSpPr>
          <p:nvPr/>
        </p:nvSpPr>
        <p:spPr bwMode="auto">
          <a:xfrm>
            <a:off x="3388509" y="4563758"/>
            <a:ext cx="2743200" cy="705145"/>
          </a:xfrm>
          <a:prstGeom prst="curvedUpArrow">
            <a:avLst>
              <a:gd name="adj1" fmla="val 60189"/>
              <a:gd name="adj2" fmla="val 124296"/>
              <a:gd name="adj3" fmla="val 37292"/>
            </a:avLst>
          </a:prstGeom>
          <a:solidFill>
            <a:schemeClr val="accent1"/>
          </a:solidFill>
          <a:ln w="12700">
            <a:solidFill>
              <a:schemeClr val="tx1"/>
            </a:solidFill>
            <a:miter lim="800000"/>
            <a:headEnd/>
            <a:tailEnd/>
          </a:ln>
          <a:effectLst/>
        </p:spPr>
        <p:txBody>
          <a:bodyPr wrap="none" anchor="ctr"/>
          <a:lstStyle/>
          <a:p>
            <a:endParaRPr lang="en-US"/>
          </a:p>
        </p:txBody>
      </p:sp>
      <p:sp>
        <p:nvSpPr>
          <p:cNvPr id="8" name="Rectangle 7"/>
          <p:cNvSpPr/>
          <p:nvPr/>
        </p:nvSpPr>
        <p:spPr>
          <a:xfrm>
            <a:off x="207963" y="628796"/>
            <a:ext cx="8747364" cy="1538883"/>
          </a:xfrm>
          <a:prstGeom prst="rect">
            <a:avLst/>
          </a:prstGeom>
        </p:spPr>
        <p:txBody>
          <a:bodyPr wrap="square" lIns="0" tIns="0" rIns="0" bIns="0">
            <a:spAutoFit/>
          </a:bodyPr>
          <a:lstStyle/>
          <a:p>
            <a:pPr marL="182563" indent="-182563">
              <a:spcAft>
                <a:spcPts val="600"/>
              </a:spcAft>
              <a:buFont typeface="Arial" pitchFamily="34" charset="0"/>
              <a:buChar char="•"/>
              <a:tabLst>
                <a:tab pos="168275" algn="l"/>
              </a:tabLst>
            </a:pPr>
            <a:r>
              <a:rPr lang="en-US" b="1" dirty="0" smtClean="0">
                <a:latin typeface="Arial" charset="0"/>
                <a:ea typeface="Arial" charset="0"/>
                <a:cs typeface="Arial" charset="0"/>
              </a:rPr>
              <a:t>Artificial </a:t>
            </a:r>
            <a:r>
              <a:rPr lang="en-US" b="1" dirty="0">
                <a:latin typeface="Arial" charset="0"/>
                <a:ea typeface="Arial" charset="0"/>
                <a:cs typeface="Arial" charset="0"/>
              </a:rPr>
              <a:t>neural </a:t>
            </a:r>
            <a:r>
              <a:rPr lang="en-US" b="1" dirty="0" smtClean="0">
                <a:latin typeface="Arial" charset="0"/>
                <a:ea typeface="Arial" charset="0"/>
                <a:cs typeface="Arial" charset="0"/>
              </a:rPr>
              <a:t>networks are inspired </a:t>
            </a:r>
            <a:r>
              <a:rPr lang="en-US" b="1" dirty="0">
                <a:latin typeface="Arial" charset="0"/>
                <a:ea typeface="Arial" charset="0"/>
                <a:cs typeface="Arial" charset="0"/>
              </a:rPr>
              <a:t>by biological neural </a:t>
            </a:r>
            <a:r>
              <a:rPr lang="en-US" b="1" dirty="0" smtClean="0">
                <a:latin typeface="Arial" charset="0"/>
                <a:ea typeface="Arial" charset="0"/>
                <a:cs typeface="Arial" charset="0"/>
              </a:rPr>
              <a:t>networks. </a:t>
            </a:r>
            <a:r>
              <a:rPr lang="en-US" b="1" dirty="0">
                <a:latin typeface="Arial" charset="0"/>
                <a:ea typeface="Arial" charset="0"/>
                <a:cs typeface="Arial" charset="0"/>
              </a:rPr>
              <a:t> </a:t>
            </a:r>
          </a:p>
          <a:p>
            <a:pPr marL="182563" indent="-182563">
              <a:spcAft>
                <a:spcPts val="600"/>
              </a:spcAft>
              <a:buFont typeface="Arial" pitchFamily="34" charset="0"/>
              <a:buChar char="•"/>
              <a:tabLst>
                <a:tab pos="168275" algn="l"/>
              </a:tabLst>
            </a:pPr>
            <a:r>
              <a:rPr lang="en-US" b="1" dirty="0">
                <a:latin typeface="Arial" charset="0"/>
                <a:ea typeface="Arial" charset="0"/>
                <a:cs typeface="Arial" charset="0"/>
              </a:rPr>
              <a:t>Artificial neural networks are generally presented as systems of interconnected neurons which exchange </a:t>
            </a:r>
            <a:r>
              <a:rPr lang="en-US" b="1" dirty="0" smtClean="0">
                <a:latin typeface="Arial" charset="0"/>
                <a:ea typeface="Arial" charset="0"/>
                <a:cs typeface="Arial" charset="0"/>
              </a:rPr>
              <a:t>messages. </a:t>
            </a:r>
            <a:endParaRPr lang="en-US" b="1" dirty="0">
              <a:latin typeface="Arial" charset="0"/>
              <a:ea typeface="Arial" charset="0"/>
              <a:cs typeface="Arial" charset="0"/>
            </a:endParaRPr>
          </a:p>
          <a:p>
            <a:pPr marL="182563" indent="-182563">
              <a:spcAft>
                <a:spcPts val="600"/>
              </a:spcAft>
              <a:buFont typeface="Arial" pitchFamily="34" charset="0"/>
              <a:buChar char="•"/>
              <a:tabLst>
                <a:tab pos="168275" algn="l"/>
              </a:tabLst>
            </a:pPr>
            <a:r>
              <a:rPr lang="en-US" b="1" dirty="0">
                <a:latin typeface="Arial" charset="0"/>
                <a:ea typeface="Arial" charset="0"/>
                <a:cs typeface="Arial" charset="0"/>
              </a:rPr>
              <a:t>The connections have numeric weights (W) that can be tuned based on experience, making neural nets adaptive to inputs and capable of learning.</a:t>
            </a:r>
            <a:endParaRPr lang="en-US" b="1" dirty="0">
              <a:latin typeface="Arial" charset="0"/>
              <a:ea typeface="Arial" charset="0"/>
              <a:cs typeface="Arial" charset="0"/>
            </a:endParaRPr>
          </a:p>
        </p:txBody>
      </p:sp>
      <p:sp>
        <p:nvSpPr>
          <p:cNvPr id="9" name="Rectangle 8"/>
          <p:cNvSpPr/>
          <p:nvPr/>
        </p:nvSpPr>
        <p:spPr>
          <a:xfrm>
            <a:off x="3242136" y="5700588"/>
            <a:ext cx="5779146" cy="369332"/>
          </a:xfrm>
          <a:prstGeom prst="rect">
            <a:avLst/>
          </a:prstGeom>
        </p:spPr>
        <p:txBody>
          <a:bodyPr wrap="none">
            <a:spAutoFit/>
          </a:bodyPr>
          <a:lstStyle/>
          <a:p>
            <a:pPr>
              <a:buFont typeface="Wingdings" pitchFamily="2" charset="2"/>
              <a:buChar char="Ø"/>
            </a:pPr>
            <a:r>
              <a:rPr lang="en-US" b="1" dirty="0" smtClean="0">
                <a:latin typeface="Arial" charset="0"/>
                <a:ea typeface="Arial" charset="0"/>
                <a:cs typeface="Arial" charset="0"/>
              </a:rPr>
              <a:t> g: activation function (</a:t>
            </a:r>
            <a:r>
              <a:rPr lang="en-US" b="1" dirty="0" err="1" smtClean="0">
                <a:latin typeface="Arial" charset="0"/>
                <a:ea typeface="Arial" charset="0"/>
                <a:cs typeface="Arial" charset="0"/>
              </a:rPr>
              <a:t>ReLU</a:t>
            </a:r>
            <a:r>
              <a:rPr lang="en-US" b="1" dirty="0" smtClean="0">
                <a:latin typeface="Arial" charset="0"/>
                <a:ea typeface="Arial" charset="0"/>
                <a:cs typeface="Arial" charset="0"/>
              </a:rPr>
              <a:t>, Sigmoid, and  </a:t>
            </a:r>
            <a:r>
              <a:rPr lang="en-US" b="1" dirty="0" err="1" smtClean="0">
                <a:latin typeface="Arial" charset="0"/>
                <a:ea typeface="Arial" charset="0"/>
                <a:cs typeface="Arial" charset="0"/>
              </a:rPr>
              <a:t>tanh</a:t>
            </a:r>
            <a:r>
              <a:rPr lang="en-US" b="1" dirty="0" smtClean="0">
                <a:latin typeface="Arial" charset="0"/>
                <a:ea typeface="Arial" charset="0"/>
                <a:cs typeface="Arial" charset="0"/>
              </a:rPr>
              <a:t>)</a:t>
            </a:r>
            <a:endParaRPr lang="en-US" b="1" dirty="0">
              <a:latin typeface="Arial" charset="0"/>
              <a:ea typeface="Arial" charset="0"/>
              <a:cs typeface="Arial" charset="0"/>
            </a:endParaRPr>
          </a:p>
        </p:txBody>
      </p:sp>
      <p:cxnSp>
        <p:nvCxnSpPr>
          <p:cNvPr id="13" name="Straight Arrow Connector 12"/>
          <p:cNvCxnSpPr/>
          <p:nvPr/>
        </p:nvCxnSpPr>
        <p:spPr>
          <a:xfrm rot="5400000">
            <a:off x="5238374" y="4436866"/>
            <a:ext cx="2136273" cy="3496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Neural </a:t>
            </a:r>
            <a:r>
              <a:rPr lang="en-US" dirty="0" smtClean="0"/>
              <a:t>Networks </a:t>
            </a:r>
            <a:r>
              <a:rPr lang="en-US" dirty="0"/>
              <a:t>(DNN)</a:t>
            </a:r>
            <a:endParaRPr lang="en-US" dirty="0"/>
          </a:p>
        </p:txBody>
      </p:sp>
      <p:pic>
        <p:nvPicPr>
          <p:cNvPr id="52227" name="Picture 3"/>
          <p:cNvPicPr>
            <a:picLocks noGrp="1" noChangeAspect="1" noChangeArrowheads="1"/>
          </p:cNvPicPr>
          <p:nvPr>
            <p:ph idx="1"/>
          </p:nvPr>
        </p:nvPicPr>
        <p:blipFill>
          <a:blip r:embed="rId3"/>
          <a:srcRect/>
          <a:stretch>
            <a:fillRect/>
          </a:stretch>
        </p:blipFill>
        <p:spPr bwMode="auto">
          <a:xfrm>
            <a:off x="1668314" y="1705603"/>
            <a:ext cx="6032649" cy="4616447"/>
          </a:xfrm>
          <a:prstGeom prst="rect">
            <a:avLst/>
          </a:prstGeom>
          <a:noFill/>
          <a:ln w="9525">
            <a:noFill/>
            <a:miter lim="800000"/>
            <a:headEnd/>
            <a:tailEnd/>
          </a:ln>
          <a:effectLst/>
        </p:spPr>
      </p:pic>
      <p:sp>
        <p:nvSpPr>
          <p:cNvPr id="5" name="Rectangle 4"/>
          <p:cNvSpPr/>
          <p:nvPr/>
        </p:nvSpPr>
        <p:spPr>
          <a:xfrm>
            <a:off x="207963" y="647700"/>
            <a:ext cx="8707437" cy="738664"/>
          </a:xfrm>
          <a:prstGeom prst="rect">
            <a:avLst/>
          </a:prstGeom>
        </p:spPr>
        <p:txBody>
          <a:bodyPr wrap="square" lIns="0" tIns="0" rIns="0" bIns="0">
            <a:spAutoFit/>
          </a:bodyPr>
          <a:lstStyle/>
          <a:p>
            <a:pPr marL="182563" indent="-182563">
              <a:buFont typeface="Arial" pitchFamily="34" charset="0"/>
              <a:buChar char="•"/>
              <a:tabLst>
                <a:tab pos="168275" algn="l"/>
              </a:tabLst>
            </a:pPr>
            <a:r>
              <a:rPr lang="en-US" sz="2400" b="1" dirty="0" smtClean="0">
                <a:latin typeface="Arial" pitchFamily="34" charset="0"/>
                <a:cs typeface="Arial" pitchFamily="34" charset="0"/>
              </a:rPr>
              <a:t>Deep </a:t>
            </a:r>
            <a:r>
              <a:rPr lang="en-US" sz="2400" b="1" dirty="0" smtClean="0">
                <a:latin typeface="Arial" pitchFamily="34" charset="0"/>
                <a:cs typeface="Arial" pitchFamily="34" charset="0"/>
              </a:rPr>
              <a:t>neural networks are a network with two or more hidden </a:t>
            </a:r>
            <a:r>
              <a:rPr lang="en-US" sz="2400" b="1" dirty="0" smtClean="0">
                <a:latin typeface="Arial" pitchFamily="34" charset="0"/>
                <a:cs typeface="Arial" pitchFamily="34" charset="0"/>
              </a:rPr>
              <a:t>layers:</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Types of Deep Neural </a:t>
            </a:r>
            <a:r>
              <a:rPr lang="en-US" dirty="0" smtClean="0"/>
              <a:t>Networks</a:t>
            </a:r>
            <a:endParaRPr lang="en-US" dirty="0"/>
          </a:p>
        </p:txBody>
      </p:sp>
      <p:sp>
        <p:nvSpPr>
          <p:cNvPr id="3" name="Content Placeholder 2"/>
          <p:cNvSpPr>
            <a:spLocks noGrp="1"/>
          </p:cNvSpPr>
          <p:nvPr>
            <p:ph idx="1"/>
          </p:nvPr>
        </p:nvSpPr>
        <p:spPr>
          <a:xfrm>
            <a:off x="207963" y="647700"/>
            <a:ext cx="8707437" cy="5687641"/>
          </a:xfrm>
        </p:spPr>
        <p:txBody>
          <a:bodyPr lIns="0" tIns="0" rIns="0" bIns="0">
            <a:noAutofit/>
          </a:bodyPr>
          <a:lstStyle/>
          <a:p>
            <a:pPr marL="182563" indent="-182563">
              <a:spcBef>
                <a:spcPts val="0"/>
              </a:spcBef>
              <a:spcAft>
                <a:spcPts val="600"/>
              </a:spcAft>
              <a:tabLst>
                <a:tab pos="168275" algn="l"/>
              </a:tabLst>
            </a:pPr>
            <a:r>
              <a:rPr lang="en-US" sz="1800" b="1" dirty="0" smtClean="0">
                <a:latin typeface="Arial" charset="0"/>
                <a:ea typeface="Arial" charset="0"/>
                <a:cs typeface="Arial" charset="0"/>
              </a:rPr>
              <a:t>Feed-forward </a:t>
            </a:r>
            <a:r>
              <a:rPr lang="en-US" sz="1800" b="1" dirty="0" smtClean="0">
                <a:latin typeface="Arial" charset="0"/>
                <a:ea typeface="Arial" charset="0"/>
                <a:cs typeface="Arial" charset="0"/>
              </a:rPr>
              <a:t>Neural </a:t>
            </a:r>
            <a:r>
              <a:rPr lang="en-US" sz="1800" b="1" dirty="0" smtClean="0">
                <a:latin typeface="Arial" charset="0"/>
                <a:ea typeface="Arial" charset="0"/>
                <a:cs typeface="Arial" charset="0"/>
              </a:rPr>
              <a:t>Network</a:t>
            </a:r>
            <a:r>
              <a:rPr lang="en-US" sz="1800" b="1" dirty="0" smtClean="0">
                <a:latin typeface="Arial" charset="0"/>
                <a:ea typeface="Arial" charset="0"/>
                <a:cs typeface="Arial" charset="0"/>
              </a:rPr>
              <a:t>:</a:t>
            </a:r>
          </a:p>
          <a:p>
            <a:pPr marL="352425" lvl="1" indent="-169863">
              <a:spcBef>
                <a:spcPts val="0"/>
              </a:spcBef>
              <a:spcAft>
                <a:spcPts val="600"/>
              </a:spcAft>
              <a:buFont typeface="Wingdings" charset="2"/>
              <a:buChar char="§"/>
              <a:tabLst>
                <a:tab pos="338138" algn="l"/>
              </a:tabLst>
            </a:pPr>
            <a:r>
              <a:rPr lang="en-US" sz="1800" b="1" dirty="0" smtClean="0">
                <a:latin typeface="Arial" charset="0"/>
                <a:ea typeface="Arial" charset="0"/>
                <a:cs typeface="Arial" charset="0"/>
              </a:rPr>
              <a:t>Connections between the units do not form a cycle.</a:t>
            </a:r>
          </a:p>
          <a:p>
            <a:pPr marL="352425" lvl="1" indent="-169863">
              <a:spcBef>
                <a:spcPts val="0"/>
              </a:spcBef>
              <a:spcAft>
                <a:spcPts val="600"/>
              </a:spcAft>
              <a:buFont typeface="Wingdings" charset="2"/>
              <a:buChar char="§"/>
              <a:tabLst>
                <a:tab pos="338138" algn="l"/>
              </a:tabLst>
            </a:pPr>
            <a:r>
              <a:rPr lang="en-US" sz="1800" b="1" dirty="0" smtClean="0">
                <a:latin typeface="Arial" charset="0"/>
                <a:ea typeface="Arial" charset="0"/>
                <a:cs typeface="Arial" charset="0"/>
              </a:rPr>
              <a:t>Convolutional Neuron Network </a:t>
            </a:r>
            <a:r>
              <a:rPr lang="en-US" sz="1800" b="1" dirty="0">
                <a:latin typeface="Arial" charset="0"/>
                <a:ea typeface="Arial" charset="0"/>
                <a:cs typeface="Arial" charset="0"/>
              </a:rPr>
              <a:t>(CNN): is formed </a:t>
            </a:r>
            <a:r>
              <a:rPr lang="en-US" sz="1800" b="1" dirty="0" smtClean="0">
                <a:latin typeface="Arial" charset="0"/>
                <a:ea typeface="Arial" charset="0"/>
                <a:cs typeface="Arial" charset="0"/>
              </a:rPr>
              <a:t>by</a:t>
            </a:r>
            <a:br>
              <a:rPr lang="en-US" sz="1800" b="1" dirty="0" smtClean="0">
                <a:latin typeface="Arial" charset="0"/>
                <a:ea typeface="Arial" charset="0"/>
                <a:cs typeface="Arial" charset="0"/>
              </a:rPr>
            </a:br>
            <a:r>
              <a:rPr lang="en-US" sz="1800" b="1" dirty="0" smtClean="0">
                <a:latin typeface="Arial" charset="0"/>
                <a:ea typeface="Arial" charset="0"/>
                <a:cs typeface="Arial" charset="0"/>
              </a:rPr>
              <a:t>a </a:t>
            </a:r>
            <a:r>
              <a:rPr lang="en-US" sz="1800" b="1" dirty="0">
                <a:latin typeface="Arial" charset="0"/>
                <a:ea typeface="Arial" charset="0"/>
                <a:cs typeface="Arial" charset="0"/>
              </a:rPr>
              <a:t>stack of distinct layers that transform the </a:t>
            </a:r>
            <a:r>
              <a:rPr lang="en-US" sz="1800" b="1" dirty="0" smtClean="0">
                <a:latin typeface="Arial" charset="0"/>
                <a:ea typeface="Arial" charset="0"/>
                <a:cs typeface="Arial" charset="0"/>
              </a:rPr>
              <a:t>input</a:t>
            </a:r>
            <a:br>
              <a:rPr lang="en-US" sz="1800" b="1" dirty="0" smtClean="0">
                <a:latin typeface="Arial" charset="0"/>
                <a:ea typeface="Arial" charset="0"/>
                <a:cs typeface="Arial" charset="0"/>
              </a:rPr>
            </a:br>
            <a:r>
              <a:rPr lang="en-US" sz="1800" b="1" dirty="0" smtClean="0">
                <a:latin typeface="Arial" charset="0"/>
                <a:ea typeface="Arial" charset="0"/>
                <a:cs typeface="Arial" charset="0"/>
              </a:rPr>
              <a:t>volume </a:t>
            </a:r>
            <a:r>
              <a:rPr lang="en-US" sz="1800" b="1" dirty="0">
                <a:latin typeface="Arial" charset="0"/>
                <a:ea typeface="Arial" charset="0"/>
                <a:cs typeface="Arial" charset="0"/>
              </a:rPr>
              <a:t>into an output volume through a </a:t>
            </a:r>
            <a:r>
              <a:rPr lang="en-US" sz="1800" b="1" dirty="0" smtClean="0">
                <a:latin typeface="Arial" charset="0"/>
                <a:ea typeface="Arial" charset="0"/>
                <a:cs typeface="Arial" charset="0"/>
              </a:rPr>
              <a:t>differentiable</a:t>
            </a:r>
            <a:br>
              <a:rPr lang="en-US" sz="1800" b="1" dirty="0" smtClean="0">
                <a:latin typeface="Arial" charset="0"/>
                <a:ea typeface="Arial" charset="0"/>
                <a:cs typeface="Arial" charset="0"/>
              </a:rPr>
            </a:br>
            <a:r>
              <a:rPr lang="en-US" sz="1800" b="1" dirty="0" smtClean="0">
                <a:latin typeface="Arial" charset="0"/>
                <a:ea typeface="Arial" charset="0"/>
                <a:cs typeface="Arial" charset="0"/>
              </a:rPr>
              <a:t>function </a:t>
            </a:r>
            <a:r>
              <a:rPr lang="en-US" sz="1800" b="1" dirty="0">
                <a:latin typeface="Arial" charset="0"/>
                <a:ea typeface="Arial" charset="0"/>
                <a:cs typeface="Arial" charset="0"/>
              </a:rPr>
              <a:t>in order to find the set of locally </a:t>
            </a:r>
            <a:r>
              <a:rPr lang="en-US" sz="1800" b="1" dirty="0" smtClean="0">
                <a:latin typeface="Arial" charset="0"/>
                <a:ea typeface="Arial" charset="0"/>
                <a:cs typeface="Arial" charset="0"/>
              </a:rPr>
              <a:t>connected</a:t>
            </a:r>
            <a:br>
              <a:rPr lang="en-US" sz="1800" b="1" dirty="0" smtClean="0">
                <a:latin typeface="Arial" charset="0"/>
                <a:ea typeface="Arial" charset="0"/>
                <a:cs typeface="Arial" charset="0"/>
              </a:rPr>
            </a:br>
            <a:r>
              <a:rPr lang="en-US" sz="1800" b="1" dirty="0" smtClean="0">
                <a:latin typeface="Arial" charset="0"/>
                <a:ea typeface="Arial" charset="0"/>
                <a:cs typeface="Arial" charset="0"/>
              </a:rPr>
              <a:t>neurons.</a:t>
            </a:r>
            <a:r>
              <a:rPr lang="en-US" sz="1800" b="1" dirty="0">
                <a:latin typeface="Arial" charset="0"/>
                <a:ea typeface="Arial" charset="0"/>
                <a:cs typeface="Arial" charset="0"/>
              </a:rPr>
              <a:t>	</a:t>
            </a:r>
          </a:p>
          <a:p>
            <a:pPr marL="352425" lvl="1" indent="-169863">
              <a:spcBef>
                <a:spcPts val="0"/>
              </a:spcBef>
              <a:spcAft>
                <a:spcPts val="600"/>
              </a:spcAft>
              <a:buFont typeface="Wingdings" charset="2"/>
              <a:buChar char="§"/>
              <a:tabLst>
                <a:tab pos="338138" algn="l"/>
              </a:tabLst>
            </a:pPr>
            <a:r>
              <a:rPr lang="en-US" sz="1800" b="1" dirty="0" smtClean="0">
                <a:latin typeface="Arial" charset="0"/>
                <a:ea typeface="Arial" charset="0"/>
                <a:cs typeface="Arial" charset="0"/>
              </a:rPr>
              <a:t>Deep Belief Network </a:t>
            </a:r>
            <a:r>
              <a:rPr lang="en-US" sz="1800" b="1" dirty="0">
                <a:latin typeface="Arial" charset="0"/>
                <a:ea typeface="Arial" charset="0"/>
                <a:cs typeface="Arial" charset="0"/>
              </a:rPr>
              <a:t>(DBN</a:t>
            </a:r>
            <a:r>
              <a:rPr lang="en-US" sz="1800" b="1" dirty="0" smtClean="0">
                <a:latin typeface="Arial" charset="0"/>
                <a:ea typeface="Arial" charset="0"/>
                <a:cs typeface="Arial" charset="0"/>
              </a:rPr>
              <a:t>): graphical </a:t>
            </a:r>
            <a:r>
              <a:rPr lang="en-US" sz="1800" b="1" dirty="0">
                <a:latin typeface="Arial" charset="0"/>
                <a:ea typeface="Arial" charset="0"/>
                <a:cs typeface="Arial" charset="0"/>
              </a:rPr>
              <a:t>models which learn to extract a deep hierarchical representation of the training data</a:t>
            </a:r>
            <a:r>
              <a:rPr lang="en-US" sz="1800" b="1" dirty="0" smtClean="0">
                <a:latin typeface="Arial" charset="0"/>
                <a:ea typeface="Arial" charset="0"/>
                <a:cs typeface="Arial" charset="0"/>
              </a:rPr>
              <a:t>.</a:t>
            </a:r>
            <a:endParaRPr lang="en-US" sz="1800" b="1" dirty="0" smtClean="0">
              <a:latin typeface="Arial" charset="0"/>
              <a:ea typeface="Arial" charset="0"/>
              <a:cs typeface="Arial" charset="0"/>
            </a:endParaRPr>
          </a:p>
          <a:p>
            <a:pPr marL="182563" indent="-182563">
              <a:spcBef>
                <a:spcPts val="1200"/>
              </a:spcBef>
              <a:spcAft>
                <a:spcPts val="600"/>
              </a:spcAft>
            </a:pPr>
            <a:r>
              <a:rPr lang="en-US" sz="1800" b="1" dirty="0">
                <a:latin typeface="Arial" charset="0"/>
                <a:ea typeface="Arial" charset="0"/>
                <a:cs typeface="Arial" charset="0"/>
              </a:rPr>
              <a:t>Recurrent Neural </a:t>
            </a:r>
            <a:r>
              <a:rPr lang="en-US" sz="1800" b="1" dirty="0" smtClean="0">
                <a:latin typeface="Arial" charset="0"/>
                <a:ea typeface="Arial" charset="0"/>
                <a:cs typeface="Arial" charset="0"/>
              </a:rPr>
              <a:t>Network (RNN):</a:t>
            </a:r>
            <a:endParaRPr lang="en-US" sz="1800" b="1" dirty="0">
              <a:latin typeface="Arial" charset="0"/>
              <a:ea typeface="Arial" charset="0"/>
              <a:cs typeface="Arial" charset="0"/>
            </a:endParaRPr>
          </a:p>
          <a:p>
            <a:pPr marL="352425" lvl="1" indent="-169863">
              <a:spcBef>
                <a:spcPts val="0"/>
              </a:spcBef>
              <a:spcAft>
                <a:spcPts val="600"/>
              </a:spcAft>
              <a:buFont typeface="Wingdings" charset="2"/>
              <a:buChar char="§"/>
              <a:tabLst>
                <a:tab pos="338138" algn="l"/>
              </a:tabLst>
            </a:pPr>
            <a:r>
              <a:rPr lang="en-US" sz="1800" b="1" dirty="0">
                <a:latin typeface="Arial" charset="0"/>
                <a:ea typeface="Arial" charset="0"/>
                <a:cs typeface="Arial" charset="0"/>
              </a:rPr>
              <a:t>C</a:t>
            </a:r>
            <a:r>
              <a:rPr lang="en-US" sz="1800" b="1" dirty="0" smtClean="0">
                <a:latin typeface="Arial" charset="0"/>
                <a:ea typeface="Arial" charset="0"/>
                <a:cs typeface="Arial" charset="0"/>
              </a:rPr>
              <a:t>onnections </a:t>
            </a:r>
            <a:r>
              <a:rPr lang="en-US" sz="1800" b="1" dirty="0">
                <a:latin typeface="Arial" charset="0"/>
                <a:ea typeface="Arial" charset="0"/>
                <a:cs typeface="Arial" charset="0"/>
              </a:rPr>
              <a:t>between units form </a:t>
            </a:r>
            <a:r>
              <a:rPr lang="en-US" sz="1800" b="1" dirty="0" smtClean="0">
                <a:latin typeface="Arial" charset="0"/>
                <a:ea typeface="Arial" charset="0"/>
                <a:cs typeface="Arial" charset="0"/>
              </a:rPr>
              <a:t>a</a:t>
            </a:r>
            <a:r>
              <a:rPr lang="en-US" sz="1800" b="1" dirty="0">
                <a:latin typeface="Arial" charset="0"/>
                <a:ea typeface="Arial" charset="0"/>
                <a:cs typeface="Arial" charset="0"/>
              </a:rPr>
              <a:t> </a:t>
            </a:r>
            <a:r>
              <a:rPr lang="en-US" sz="1800" b="1" dirty="0" smtClean="0">
                <a:latin typeface="Arial" charset="0"/>
                <a:ea typeface="Arial" charset="0"/>
                <a:cs typeface="Arial" charset="0"/>
              </a:rPr>
              <a:t>cycle</a:t>
            </a:r>
            <a:r>
              <a:rPr lang="en-US" sz="1800" b="1" dirty="0">
                <a:latin typeface="Arial" charset="0"/>
                <a:ea typeface="Arial" charset="0"/>
                <a:cs typeface="Arial" charset="0"/>
              </a:rPr>
              <a:t>. </a:t>
            </a:r>
            <a:r>
              <a:rPr lang="en-US" sz="1800" b="1" dirty="0" smtClean="0">
                <a:latin typeface="Arial" charset="0"/>
                <a:ea typeface="Arial" charset="0"/>
                <a:cs typeface="Arial" charset="0"/>
              </a:rPr>
              <a:t>This</a:t>
            </a:r>
            <a:br>
              <a:rPr lang="en-US" sz="1800" b="1" dirty="0" smtClean="0">
                <a:latin typeface="Arial" charset="0"/>
                <a:ea typeface="Arial" charset="0"/>
                <a:cs typeface="Arial" charset="0"/>
              </a:rPr>
            </a:br>
            <a:r>
              <a:rPr lang="en-US" sz="1800" b="1" dirty="0" smtClean="0">
                <a:latin typeface="Arial" charset="0"/>
                <a:ea typeface="Arial" charset="0"/>
                <a:cs typeface="Arial" charset="0"/>
              </a:rPr>
              <a:t>creates </a:t>
            </a:r>
            <a:r>
              <a:rPr lang="en-US" sz="1800" b="1" dirty="0">
                <a:latin typeface="Arial" charset="0"/>
                <a:ea typeface="Arial" charset="0"/>
                <a:cs typeface="Arial" charset="0"/>
              </a:rPr>
              <a:t>an internal state of </a:t>
            </a:r>
            <a:r>
              <a:rPr lang="en-US" sz="1800" b="1" dirty="0" smtClean="0">
                <a:latin typeface="Arial" charset="0"/>
                <a:ea typeface="Arial" charset="0"/>
                <a:cs typeface="Arial" charset="0"/>
              </a:rPr>
              <a:t>the network which</a:t>
            </a:r>
            <a:br>
              <a:rPr lang="en-US" sz="1800" b="1" dirty="0" smtClean="0">
                <a:latin typeface="Arial" charset="0"/>
                <a:ea typeface="Arial" charset="0"/>
                <a:cs typeface="Arial" charset="0"/>
              </a:rPr>
            </a:br>
            <a:r>
              <a:rPr lang="en-US" sz="1800" b="1" dirty="0" smtClean="0">
                <a:latin typeface="Arial" charset="0"/>
                <a:ea typeface="Arial" charset="0"/>
                <a:cs typeface="Arial" charset="0"/>
              </a:rPr>
              <a:t>allows </a:t>
            </a:r>
            <a:r>
              <a:rPr lang="en-US" sz="1800" b="1" dirty="0">
                <a:latin typeface="Arial" charset="0"/>
                <a:ea typeface="Arial" charset="0"/>
                <a:cs typeface="Arial" charset="0"/>
              </a:rPr>
              <a:t>it to exhibit </a:t>
            </a:r>
            <a:r>
              <a:rPr lang="en-US" sz="1800" b="1" dirty="0" smtClean="0">
                <a:latin typeface="Arial" charset="0"/>
                <a:ea typeface="Arial" charset="0"/>
                <a:cs typeface="Arial" charset="0"/>
              </a:rPr>
              <a:t>dynamic temporal </a:t>
            </a:r>
            <a:r>
              <a:rPr lang="en-US" sz="1800" b="1" dirty="0">
                <a:latin typeface="Arial" charset="0"/>
                <a:ea typeface="Arial" charset="0"/>
                <a:cs typeface="Arial" charset="0"/>
              </a:rPr>
              <a:t>behavior.</a:t>
            </a:r>
          </a:p>
          <a:p>
            <a:pPr marL="352425" lvl="1" indent="-169863">
              <a:spcBef>
                <a:spcPts val="0"/>
              </a:spcBef>
              <a:spcAft>
                <a:spcPts val="600"/>
              </a:spcAft>
              <a:buFont typeface="Wingdings" charset="2"/>
              <a:buChar char="§"/>
              <a:tabLst>
                <a:tab pos="338138" algn="l"/>
              </a:tabLst>
            </a:pPr>
            <a:endParaRPr lang="en-US" sz="1800" b="1" dirty="0">
              <a:latin typeface="Arial" charset="0"/>
              <a:ea typeface="Arial" charset="0"/>
              <a:cs typeface="Arial" charset="0"/>
            </a:endParaRPr>
          </a:p>
          <a:p>
            <a:pPr>
              <a:buNone/>
            </a:pPr>
            <a:endParaRPr lang="en-US" sz="1800" b="1" dirty="0">
              <a:latin typeface="Arial" charset="0"/>
              <a:ea typeface="Arial" charset="0"/>
              <a:cs typeface="Arial" charset="0"/>
            </a:endParaRPr>
          </a:p>
        </p:txBody>
      </p:sp>
      <p:pic>
        <p:nvPicPr>
          <p:cNvPr id="16386" name="Picture 2" descr="Image result for feed forward network and recurrent network"/>
          <p:cNvPicPr>
            <a:picLocks noChangeAspect="1" noChangeArrowheads="1"/>
          </p:cNvPicPr>
          <p:nvPr/>
        </p:nvPicPr>
        <p:blipFill>
          <a:blip r:embed="rId3"/>
          <a:srcRect/>
          <a:stretch>
            <a:fillRect/>
          </a:stretch>
        </p:blipFill>
        <p:spPr bwMode="auto">
          <a:xfrm>
            <a:off x="6830367" y="1232474"/>
            <a:ext cx="2014324" cy="1217715"/>
          </a:xfrm>
          <a:prstGeom prst="rect">
            <a:avLst/>
          </a:prstGeom>
          <a:noFill/>
        </p:spPr>
      </p:pic>
      <p:pic>
        <p:nvPicPr>
          <p:cNvPr id="16390" name="Picture 6" descr="http://blog.josephwilk.net/images/blog/2012/10/recurrent_neural_network1.png"/>
          <p:cNvPicPr>
            <a:picLocks noChangeAspect="1" noChangeArrowheads="1"/>
          </p:cNvPicPr>
          <p:nvPr/>
        </p:nvPicPr>
        <p:blipFill>
          <a:blip r:embed="rId4"/>
          <a:srcRect/>
          <a:stretch>
            <a:fillRect/>
          </a:stretch>
        </p:blipFill>
        <p:spPr bwMode="auto">
          <a:xfrm>
            <a:off x="6449366" y="3685504"/>
            <a:ext cx="2395325" cy="1243065"/>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DNN Training</a:t>
            </a:r>
            <a:endParaRPr lang="en-US" dirty="0"/>
          </a:p>
        </p:txBody>
      </p:sp>
      <p:sp>
        <p:nvSpPr>
          <p:cNvPr id="3" name="Content Placeholder 2"/>
          <p:cNvSpPr>
            <a:spLocks noGrp="1"/>
          </p:cNvSpPr>
          <p:nvPr>
            <p:ph idx="1"/>
          </p:nvPr>
        </p:nvSpPr>
        <p:spPr>
          <a:xfrm>
            <a:off x="233010" y="1308908"/>
            <a:ext cx="8682390" cy="5280660"/>
          </a:xfrm>
        </p:spPr>
        <p:txBody>
          <a:bodyPr lIns="0" tIns="0" rIns="0" bIns="0">
            <a:noAutofit/>
          </a:bodyPr>
          <a:lstStyle/>
          <a:p>
            <a:pPr marL="182563" indent="-182563"/>
            <a:r>
              <a:rPr lang="en-US" sz="1800" b="1" dirty="0" smtClean="0">
                <a:latin typeface="Arial" pitchFamily="34" charset="0"/>
                <a:cs typeface="Arial" pitchFamily="34" charset="0"/>
              </a:rPr>
              <a:t>Feed Forward Training:</a:t>
            </a:r>
          </a:p>
          <a:p>
            <a:pPr marL="465138" lvl="1" indent="-225425">
              <a:spcBef>
                <a:spcPts val="0"/>
              </a:spcBef>
              <a:spcAft>
                <a:spcPts val="600"/>
              </a:spcAft>
              <a:buFont typeface="Wingdings" charset="2"/>
              <a:buChar char="§"/>
            </a:pPr>
            <a:r>
              <a:rPr lang="en-US" sz="1800" b="1" dirty="0" smtClean="0">
                <a:latin typeface="Arial" pitchFamily="34" charset="0"/>
                <a:cs typeface="Arial" pitchFamily="34" charset="0"/>
              </a:rPr>
              <a:t>Back-Propagation:</a:t>
            </a:r>
          </a:p>
          <a:p>
            <a:pPr marL="747713" lvl="2" indent="-282575">
              <a:spcBef>
                <a:spcPts val="0"/>
              </a:spcBef>
              <a:spcAft>
                <a:spcPts val="600"/>
              </a:spcAft>
              <a:buFont typeface="Wingdings" charset="2"/>
              <a:buChar char="Ø"/>
            </a:pPr>
            <a:r>
              <a:rPr lang="en-US" sz="1800" b="1" dirty="0" smtClean="0">
                <a:latin typeface="Arial" pitchFamily="34" charset="0"/>
                <a:cs typeface="Arial" pitchFamily="34" charset="0"/>
              </a:rPr>
              <a:t>minimizing </a:t>
            </a:r>
            <a:r>
              <a:rPr lang="en-US" sz="1800" b="1" dirty="0" smtClean="0">
                <a:latin typeface="Arial" pitchFamily="34" charset="0"/>
                <a:cs typeface="Arial" pitchFamily="34" charset="0"/>
              </a:rPr>
              <a:t>the loss </a:t>
            </a:r>
            <a:r>
              <a:rPr lang="en-US" sz="1800" b="1" dirty="0" smtClean="0">
                <a:latin typeface="Arial" pitchFamily="34" charset="0"/>
                <a:cs typeface="Arial" pitchFamily="34" charset="0"/>
              </a:rPr>
              <a:t>function with </a:t>
            </a:r>
            <a:r>
              <a:rPr lang="en-US" sz="1800" b="1" dirty="0" smtClean="0">
                <a:latin typeface="Arial" pitchFamily="34" charset="0"/>
                <a:cs typeface="Arial" pitchFamily="34" charset="0"/>
              </a:rPr>
              <a:t>respect to </a:t>
            </a:r>
            <a:r>
              <a:rPr lang="en-US" sz="1800" b="1" dirty="0" smtClean="0">
                <a:latin typeface="Arial" pitchFamily="34" charset="0"/>
                <a:cs typeface="Arial" pitchFamily="34" charset="0"/>
              </a:rPr>
              <a:t>network parameters  by using optimization methods like stochastic gradient decent (SGD), gradient </a:t>
            </a:r>
            <a:r>
              <a:rPr lang="en-US" sz="1800" b="1" dirty="0" smtClean="0">
                <a:latin typeface="Arial" pitchFamily="34" charset="0"/>
                <a:cs typeface="Arial" pitchFamily="34" charset="0"/>
              </a:rPr>
              <a:t>decent (</a:t>
            </a:r>
            <a:r>
              <a:rPr lang="en-US" sz="1800" b="1" dirty="0" smtClean="0">
                <a:latin typeface="Arial" pitchFamily="34" charset="0"/>
                <a:cs typeface="Arial" pitchFamily="34" charset="0"/>
              </a:rPr>
              <a:t>GD) and </a:t>
            </a:r>
            <a:r>
              <a:rPr lang="en-US" sz="1800" b="1" dirty="0" smtClean="0">
                <a:latin typeface="Arial" pitchFamily="34" charset="0"/>
                <a:cs typeface="Arial" pitchFamily="34" charset="0"/>
              </a:rPr>
              <a:t>Hessian </a:t>
            </a:r>
            <a:r>
              <a:rPr lang="en-US" sz="1800" b="1" dirty="0" smtClean="0">
                <a:latin typeface="Arial" pitchFamily="34" charset="0"/>
                <a:cs typeface="Arial" pitchFamily="34" charset="0"/>
              </a:rPr>
              <a:t>free.</a:t>
            </a:r>
          </a:p>
          <a:p>
            <a:pPr marL="747713" lvl="2" indent="-282575">
              <a:spcBef>
                <a:spcPts val="0"/>
              </a:spcBef>
              <a:spcAft>
                <a:spcPts val="600"/>
              </a:spcAft>
              <a:buFont typeface="Wingdings" charset="2"/>
              <a:buChar char="Ø"/>
            </a:pPr>
            <a:r>
              <a:rPr lang="en-US" sz="1800" b="1" dirty="0" smtClean="0">
                <a:latin typeface="Arial" pitchFamily="34" charset="0"/>
                <a:cs typeface="Arial" pitchFamily="34" charset="0"/>
              </a:rPr>
              <a:t>A commonly used loss </a:t>
            </a:r>
            <a:r>
              <a:rPr lang="en-US" sz="1800" b="1" dirty="0" smtClean="0">
                <a:latin typeface="Arial" pitchFamily="34" charset="0"/>
                <a:cs typeface="Arial" pitchFamily="34" charset="0"/>
              </a:rPr>
              <a:t>function is </a:t>
            </a:r>
            <a:r>
              <a:rPr lang="en-US" sz="1800" b="1" dirty="0" smtClean="0">
                <a:latin typeface="Arial" pitchFamily="34" charset="0"/>
                <a:cs typeface="Arial" pitchFamily="34" charset="0"/>
              </a:rPr>
              <a:t>cross-entropy:</a:t>
            </a:r>
            <a:endParaRPr lang="en-US"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pPr marL="915988" indent="-168275">
              <a:buNone/>
            </a:pPr>
            <a:r>
              <a:rPr lang="en-US" sz="1800" b="1" i="1" dirty="0" smtClean="0">
                <a:latin typeface="Arial" pitchFamily="34" charset="0"/>
                <a:cs typeface="Arial" pitchFamily="34" charset="0"/>
              </a:rPr>
              <a:t>N</a:t>
            </a:r>
            <a:r>
              <a:rPr lang="en-US" sz="1800" b="1" dirty="0" smtClean="0">
                <a:latin typeface="Arial" pitchFamily="34" charset="0"/>
                <a:cs typeface="Arial" pitchFamily="34" charset="0"/>
              </a:rPr>
              <a:t>: the </a:t>
            </a:r>
            <a:r>
              <a:rPr lang="en-US" sz="1800" b="1" dirty="0" smtClean="0">
                <a:latin typeface="Arial" pitchFamily="34" charset="0"/>
                <a:cs typeface="Arial" pitchFamily="34" charset="0"/>
              </a:rPr>
              <a:t>number of training </a:t>
            </a:r>
            <a:r>
              <a:rPr lang="en-US" sz="1800" b="1" dirty="0" smtClean="0">
                <a:latin typeface="Arial" pitchFamily="34" charset="0"/>
                <a:cs typeface="Arial" pitchFamily="34" charset="0"/>
              </a:rPr>
              <a:t>examples.</a:t>
            </a:r>
          </a:p>
          <a:p>
            <a:pPr marL="915988" indent="-168275">
              <a:buNone/>
            </a:pPr>
            <a:r>
              <a:rPr lang="en-US" sz="1800" b="1" i="1" dirty="0">
                <a:latin typeface="Arial" pitchFamily="34" charset="0"/>
                <a:cs typeface="Arial" pitchFamily="34" charset="0"/>
              </a:rPr>
              <a:t>y: the prediction of the network.</a:t>
            </a:r>
          </a:p>
          <a:p>
            <a:pPr marL="915988" indent="-168275">
              <a:buNone/>
            </a:pPr>
            <a:r>
              <a:rPr lang="en-US" sz="1800" b="1" i="1" dirty="0" err="1">
                <a:latin typeface="Arial" pitchFamily="34" charset="0"/>
                <a:cs typeface="Arial" pitchFamily="34" charset="0"/>
              </a:rPr>
              <a:t>y</a:t>
            </a:r>
            <a:r>
              <a:rPr lang="en-US" sz="1800" b="1" i="1" baseline="-25000" dirty="0" err="1">
                <a:latin typeface="Arial" pitchFamily="34" charset="0"/>
                <a:cs typeface="Arial" pitchFamily="34" charset="0"/>
              </a:rPr>
              <a:t>l</a:t>
            </a:r>
            <a:r>
              <a:rPr lang="en-US" sz="1800" b="1" i="1" dirty="0">
                <a:latin typeface="Arial" pitchFamily="34" charset="0"/>
                <a:cs typeface="Arial" pitchFamily="34" charset="0"/>
              </a:rPr>
              <a:t>:  true label</a:t>
            </a:r>
            <a:r>
              <a:rPr lang="en-US" sz="1800" b="1" i="1" dirty="0" smtClean="0">
                <a:latin typeface="Arial" pitchFamily="34" charset="0"/>
                <a:cs typeface="Arial" pitchFamily="34" charset="0"/>
              </a:rPr>
              <a:t>.</a:t>
            </a:r>
            <a:endParaRPr lang="en-US" sz="1800" b="1" dirty="0" smtClean="0">
              <a:latin typeface="Arial" pitchFamily="34" charset="0"/>
              <a:cs typeface="Arial" pitchFamily="34" charset="0"/>
            </a:endParaRPr>
          </a:p>
          <a:p>
            <a:pPr marL="182563" indent="-182563">
              <a:spcBef>
                <a:spcPts val="1200"/>
              </a:spcBef>
              <a:spcAft>
                <a:spcPts val="600"/>
              </a:spcAft>
            </a:pPr>
            <a:r>
              <a:rPr lang="en-US" sz="1800" b="1" dirty="0">
                <a:latin typeface="Arial" pitchFamily="34" charset="0"/>
                <a:cs typeface="Arial" pitchFamily="34" charset="0"/>
              </a:rPr>
              <a:t>Recurrent Neural Network:</a:t>
            </a:r>
          </a:p>
          <a:p>
            <a:pPr marL="465138" lvl="1" indent="-225425">
              <a:spcBef>
                <a:spcPts val="0"/>
              </a:spcBef>
              <a:spcAft>
                <a:spcPts val="600"/>
              </a:spcAft>
              <a:buFont typeface="Wingdings" charset="2"/>
              <a:buChar char="§"/>
            </a:pPr>
            <a:r>
              <a:rPr lang="en-US" sz="1800" b="1" dirty="0" smtClean="0">
                <a:latin typeface="Arial" pitchFamily="34" charset="0"/>
                <a:cs typeface="Arial" pitchFamily="34" charset="0"/>
              </a:rPr>
              <a:t>Back-propagation </a:t>
            </a:r>
            <a:r>
              <a:rPr lang="en-US" sz="1800" b="1" dirty="0">
                <a:latin typeface="Arial" pitchFamily="34" charset="0"/>
                <a:cs typeface="Arial" pitchFamily="34" charset="0"/>
              </a:rPr>
              <a:t>Through Time: As the parameters that are supposed to be </a:t>
            </a:r>
            <a:r>
              <a:rPr lang="en-US" sz="1800" b="1" dirty="0" smtClean="0">
                <a:latin typeface="Arial" pitchFamily="34" charset="0"/>
                <a:cs typeface="Arial" pitchFamily="34" charset="0"/>
              </a:rPr>
              <a:t>learned (U</a:t>
            </a:r>
            <a:r>
              <a:rPr lang="en-US" sz="1800" b="1" dirty="0">
                <a:latin typeface="Arial" pitchFamily="34" charset="0"/>
                <a:cs typeface="Arial" pitchFamily="34" charset="0"/>
              </a:rPr>
              <a:t>, V and W) are shared by all time steps in the network, the gradient at each output depends not only on the calculations of the current time step, but also the previous time steps.</a:t>
            </a:r>
          </a:p>
          <a:p>
            <a:pPr lvl="2"/>
            <a:endParaRPr lang="en-US" sz="1800" b="1" dirty="0" smtClean="0"/>
          </a:p>
        </p:txBody>
      </p:sp>
      <p:graphicFrame>
        <p:nvGraphicFramePr>
          <p:cNvPr id="1028" name="Object 4"/>
          <p:cNvGraphicFramePr>
            <a:graphicFrameLocks noChangeAspect="1"/>
          </p:cNvGraphicFramePr>
          <p:nvPr>
            <p:extLst>
              <p:ext uri="{D42A27DB-BD31-4B8C-83A1-F6EECF244321}">
                <p14:modId xmlns:p14="http://schemas.microsoft.com/office/powerpoint/2010/main" val="228434556"/>
              </p:ext>
            </p:extLst>
          </p:nvPr>
        </p:nvGraphicFramePr>
        <p:xfrm>
          <a:off x="1205041" y="3192802"/>
          <a:ext cx="4062582" cy="609732"/>
        </p:xfrm>
        <a:graphic>
          <a:graphicData uri="http://schemas.openxmlformats.org/presentationml/2006/ole">
            <mc:AlternateContent xmlns:mc="http://schemas.openxmlformats.org/markup-compatibility/2006">
              <mc:Choice xmlns:v="urn:schemas-microsoft-com:vml" Requires="v">
                <p:oleObj spid="_x0000_s1071" name="Equation" r:id="rId4" imgW="1688760" imgH="431640" progId="Equation.3">
                  <p:embed/>
                </p:oleObj>
              </mc:Choice>
              <mc:Fallback>
                <p:oleObj name="Equation" r:id="rId4" imgW="168876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041" y="3192802"/>
                        <a:ext cx="4062582" cy="60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Rectangle 7"/>
          <p:cNvSpPr/>
          <p:nvPr/>
        </p:nvSpPr>
        <p:spPr>
          <a:xfrm>
            <a:off x="233010" y="637413"/>
            <a:ext cx="8682390" cy="553998"/>
          </a:xfrm>
          <a:prstGeom prst="rect">
            <a:avLst/>
          </a:prstGeom>
        </p:spPr>
        <p:txBody>
          <a:bodyPr wrap="square" lIns="0" tIns="0" rIns="0" bIns="0">
            <a:spAutoFit/>
          </a:bodyPr>
          <a:lstStyle/>
          <a:p>
            <a:r>
              <a:rPr lang="en-US" b="1" dirty="0" smtClean="0">
                <a:latin typeface="Arial" pitchFamily="34" charset="0"/>
                <a:cs typeface="Arial" pitchFamily="34" charset="0"/>
              </a:rPr>
              <a:t>Training: find network </a:t>
            </a:r>
            <a:r>
              <a:rPr lang="en-US" b="1" dirty="0" smtClean="0">
                <a:latin typeface="Arial" pitchFamily="34" charset="0"/>
                <a:cs typeface="Arial" pitchFamily="34" charset="0"/>
              </a:rPr>
              <a:t>parameters that minimize </a:t>
            </a:r>
            <a:r>
              <a:rPr lang="en-US" b="1" dirty="0" smtClean="0">
                <a:latin typeface="Arial" pitchFamily="34" charset="0"/>
                <a:cs typeface="Arial" pitchFamily="34" charset="0"/>
              </a:rPr>
              <a:t>the error between true training labels and estimated labels.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29184"/>
          </a:xfrm>
        </p:spPr>
        <p:txBody>
          <a:bodyPr vert="horz" wrap="none" lIns="91440" tIns="45720" rIns="91440" bIns="45720" rtlCol="0" anchor="ctr" anchorCtr="0">
            <a:noAutofit/>
          </a:bodyPr>
          <a:lstStyle/>
          <a:p>
            <a:r>
              <a:rPr lang="en-US" dirty="0"/>
              <a:t>Convolutional Neural Network (CNN)</a:t>
            </a:r>
            <a:endParaRPr lang="en-US" dirty="0"/>
          </a:p>
        </p:txBody>
      </p:sp>
      <p:pic>
        <p:nvPicPr>
          <p:cNvPr id="4" name="Content Placeholder 3"/>
          <p:cNvPicPr>
            <a:picLocks noGrp="1"/>
          </p:cNvPicPr>
          <p:nvPr>
            <p:ph sz="half" idx="1"/>
          </p:nvPr>
        </p:nvPicPr>
        <p:blipFill>
          <a:blip r:embed="rId3"/>
          <a:stretch>
            <a:fillRect/>
          </a:stretch>
        </p:blipFill>
        <p:spPr bwMode="auto">
          <a:xfrm>
            <a:off x="1295400" y="4356993"/>
            <a:ext cx="6553200" cy="2082787"/>
          </a:xfrm>
          <a:prstGeom prst="rect">
            <a:avLst/>
          </a:prstGeom>
          <a:noFill/>
          <a:ln w="9525">
            <a:noFill/>
            <a:miter lim="800000"/>
            <a:headEnd/>
            <a:tailEnd/>
          </a:ln>
        </p:spPr>
      </p:pic>
      <p:sp>
        <p:nvSpPr>
          <p:cNvPr id="6" name="Rectangle 5"/>
          <p:cNvSpPr/>
          <p:nvPr/>
        </p:nvSpPr>
        <p:spPr>
          <a:xfrm>
            <a:off x="207963" y="621792"/>
            <a:ext cx="8707437" cy="3631763"/>
          </a:xfrm>
          <a:prstGeom prst="rect">
            <a:avLst/>
          </a:prstGeom>
        </p:spPr>
        <p:txBody>
          <a:bodyPr wrap="square" lIns="0" tIns="0" rIns="0" bIns="0">
            <a:spAutoFit/>
          </a:bodyPr>
          <a:lstStyle/>
          <a:p>
            <a:pPr>
              <a:spcAft>
                <a:spcPts val="600"/>
              </a:spcAft>
            </a:pPr>
            <a:r>
              <a:rPr lang="en-US" b="1" dirty="0" smtClean="0">
                <a:latin typeface="Arial" pitchFamily="34" charset="0"/>
                <a:cs typeface="Arial" pitchFamily="34" charset="0"/>
              </a:rPr>
              <a:t>A CNN architecture is formed by a stack of distinct layers that transform the input volume into an output volume through a differentiable function in order to find the set of locally connected neurons. A few distinct types of layers are commonly used. </a:t>
            </a:r>
          </a:p>
          <a:p>
            <a:pPr marL="352425" lvl="1" indent="-169863">
              <a:spcAft>
                <a:spcPts val="600"/>
              </a:spcAft>
              <a:buFont typeface="Arial" pitchFamily="34" charset="0"/>
              <a:buChar char="•"/>
            </a:pPr>
            <a:r>
              <a:rPr lang="en-US" b="1" dirty="0" smtClean="0">
                <a:latin typeface="Arial" pitchFamily="34" charset="0"/>
                <a:cs typeface="Arial" pitchFamily="34" charset="0"/>
              </a:rPr>
              <a:t>Convolutional layer:</a:t>
            </a:r>
          </a:p>
          <a:p>
            <a:pPr marL="577850" lvl="2" indent="-225425">
              <a:spcAft>
                <a:spcPts val="600"/>
              </a:spcAft>
              <a:buFont typeface="Wingdings" charset="2"/>
              <a:buChar char="Ø"/>
            </a:pPr>
            <a:r>
              <a:rPr lang="en-US" b="1" dirty="0" smtClean="0">
                <a:latin typeface="Arial" pitchFamily="34" charset="0"/>
                <a:cs typeface="Arial" pitchFamily="34" charset="0"/>
              </a:rPr>
              <a:t>The layer's parameters consist of a set of filters (</a:t>
            </a:r>
            <a:r>
              <a:rPr lang="en-US" b="1" dirty="0" smtClean="0">
                <a:latin typeface="Arial" pitchFamily="34" charset="0"/>
                <a:cs typeface="Arial" pitchFamily="34" charset="0"/>
              </a:rPr>
              <a:t>weights).</a:t>
            </a:r>
            <a:endParaRPr lang="en-US" b="1" dirty="0" smtClean="0">
              <a:latin typeface="Arial" pitchFamily="34" charset="0"/>
              <a:cs typeface="Arial" pitchFamily="34" charset="0"/>
            </a:endParaRPr>
          </a:p>
          <a:p>
            <a:pPr marL="577850" lvl="2" indent="-225425">
              <a:spcAft>
                <a:spcPts val="600"/>
              </a:spcAft>
              <a:buFont typeface="Wingdings" charset="2"/>
              <a:buChar char="Ø"/>
            </a:pPr>
            <a:r>
              <a:rPr lang="en-US" b="1" dirty="0" smtClean="0">
                <a:latin typeface="Arial" pitchFamily="34" charset="0"/>
                <a:cs typeface="Arial" pitchFamily="34" charset="0"/>
              </a:rPr>
              <a:t>During the forward pass, each filter is convolved across the input, computing the dot product between the entries of the filter and the input is producing an activation map of that filter.</a:t>
            </a:r>
          </a:p>
          <a:p>
            <a:pPr marL="352425" lvl="1" indent="-169863">
              <a:spcAft>
                <a:spcPts val="600"/>
              </a:spcAft>
              <a:buFont typeface="Arial" pitchFamily="34" charset="0"/>
              <a:buChar char="•"/>
            </a:pPr>
            <a:r>
              <a:rPr lang="en-US" b="1" dirty="0">
                <a:latin typeface="Arial" pitchFamily="34" charset="0"/>
                <a:cs typeface="Arial" pitchFamily="34" charset="0"/>
              </a:rPr>
              <a:t>Pooling layer: It is a form of </a:t>
            </a:r>
            <a:r>
              <a:rPr lang="en-US" b="1" dirty="0" smtClean="0">
                <a:latin typeface="Arial" pitchFamily="34" charset="0"/>
                <a:cs typeface="Arial" pitchFamily="34" charset="0"/>
              </a:rPr>
              <a:t>nonlinear </a:t>
            </a:r>
            <a:r>
              <a:rPr lang="en-US" b="1" dirty="0" err="1" smtClean="0">
                <a:latin typeface="Arial" pitchFamily="34" charset="0"/>
                <a:cs typeface="Arial" pitchFamily="34" charset="0"/>
              </a:rPr>
              <a:t>downsampling</a:t>
            </a:r>
            <a:r>
              <a:rPr lang="en-US" b="1" dirty="0">
                <a:latin typeface="Arial" pitchFamily="34" charset="0"/>
                <a:cs typeface="Arial" pitchFamily="34" charset="0"/>
              </a:rPr>
              <a:t>. </a:t>
            </a:r>
            <a:r>
              <a:rPr lang="en-US" b="1" dirty="0">
                <a:latin typeface="Arial" pitchFamily="34" charset="0"/>
                <a:cs typeface="Arial" pitchFamily="34" charset="0"/>
              </a:rPr>
              <a:t>Pooling partitions the input into a set of non-overlapping rectangles and, for each such sub-region, outputs the maximum/average value</a:t>
            </a:r>
            <a:r>
              <a:rPr lang="en-US" b="1" dirty="0" smtClean="0">
                <a:latin typeface="Arial" pitchFamily="34" charset="0"/>
                <a:cs typeface="Arial" pitchFamily="34" charset="0"/>
              </a:rPr>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DNN VS CNN</a:t>
            </a:r>
            <a:endParaRPr lang="en-US" dirty="0"/>
          </a:p>
        </p:txBody>
      </p:sp>
      <p:sp>
        <p:nvSpPr>
          <p:cNvPr id="3" name="Content Placeholder 2"/>
          <p:cNvSpPr>
            <a:spLocks noGrp="1"/>
          </p:cNvSpPr>
          <p:nvPr>
            <p:ph idx="1"/>
          </p:nvPr>
        </p:nvSpPr>
        <p:spPr>
          <a:xfrm>
            <a:off x="207962" y="647701"/>
            <a:ext cx="8707437" cy="1308036"/>
          </a:xfrm>
        </p:spPr>
        <p:txBody>
          <a:bodyPr lIns="0" tIns="0" rIns="0" bIns="0"/>
          <a:lstStyle/>
          <a:p>
            <a:pPr marL="239713" indent="-239713">
              <a:spcBef>
                <a:spcPts val="0"/>
              </a:spcBef>
              <a:spcAft>
                <a:spcPts val="1200"/>
              </a:spcAft>
              <a:buFont typeface="Arial" pitchFamily="34" charset="0"/>
              <a:buChar char="•"/>
            </a:pPr>
            <a:r>
              <a:rPr lang="en-US" sz="2400" b="1" dirty="0" smtClean="0">
                <a:latin typeface="Arial" pitchFamily="34" charset="0"/>
                <a:cs typeface="Arial" pitchFamily="34" charset="0"/>
              </a:rPr>
              <a:t>DNN </a:t>
            </a:r>
            <a:r>
              <a:rPr lang="en-US" sz="2400" b="1" smtClean="0">
                <a:latin typeface="Arial" pitchFamily="34" charset="0"/>
                <a:cs typeface="Arial" pitchFamily="34" charset="0"/>
              </a:rPr>
              <a:t>forgets </a:t>
            </a:r>
            <a:r>
              <a:rPr lang="en-US" sz="2400" b="1" smtClean="0">
                <a:latin typeface="Arial" pitchFamily="34" charset="0"/>
                <a:cs typeface="Arial" pitchFamily="34" charset="0"/>
              </a:rPr>
              <a:t>the input </a:t>
            </a:r>
            <a:r>
              <a:rPr lang="en-US" sz="2400" b="1" dirty="0" smtClean="0">
                <a:latin typeface="Arial" pitchFamily="34" charset="0"/>
                <a:cs typeface="Arial" pitchFamily="34" charset="0"/>
              </a:rPr>
              <a:t>topology while CNN does not.</a:t>
            </a:r>
          </a:p>
          <a:p>
            <a:pPr marL="239713" indent="-239713">
              <a:spcBef>
                <a:spcPts val="0"/>
              </a:spcBef>
              <a:spcAft>
                <a:spcPts val="1200"/>
              </a:spcAft>
              <a:buFont typeface="Arial" pitchFamily="34" charset="0"/>
              <a:buChar char="•"/>
            </a:pPr>
            <a:r>
              <a:rPr lang="en-US" sz="2400" b="1" dirty="0" smtClean="0">
                <a:latin typeface="Arial" pitchFamily="34" charset="0"/>
                <a:cs typeface="Arial" pitchFamily="34" charset="0"/>
              </a:rPr>
              <a:t>Unlike DNN, CNN reduces translation variance with fewer parameters. </a:t>
            </a:r>
          </a:p>
          <a:p>
            <a:endParaRPr lang="en-US" b="1" dirty="0"/>
          </a:p>
        </p:txBody>
      </p:sp>
      <p:grpSp>
        <p:nvGrpSpPr>
          <p:cNvPr id="11" name="Group 10"/>
          <p:cNvGrpSpPr/>
          <p:nvPr/>
        </p:nvGrpSpPr>
        <p:grpSpPr>
          <a:xfrm>
            <a:off x="636587" y="2132102"/>
            <a:ext cx="7678737" cy="4068673"/>
            <a:chOff x="990600" y="2451036"/>
            <a:chExt cx="5362575" cy="2943225"/>
          </a:xfrm>
        </p:grpSpPr>
        <p:pic>
          <p:nvPicPr>
            <p:cNvPr id="5" name="Picture 2"/>
            <p:cNvPicPr>
              <a:picLocks noChangeAspect="1" noChangeArrowheads="1"/>
            </p:cNvPicPr>
            <p:nvPr/>
          </p:nvPicPr>
          <p:blipFill>
            <a:blip r:embed="rId2"/>
            <a:srcRect/>
            <a:stretch>
              <a:fillRect/>
            </a:stretch>
          </p:blipFill>
          <p:spPr bwMode="auto">
            <a:xfrm>
              <a:off x="990600" y="2451036"/>
              <a:ext cx="5362575" cy="57150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1219200" y="2984436"/>
              <a:ext cx="5105400" cy="371475"/>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a:stretch>
              <a:fillRect/>
            </a:stretch>
          </p:blipFill>
          <p:spPr bwMode="auto">
            <a:xfrm>
              <a:off x="990600" y="3517836"/>
              <a:ext cx="5334000" cy="504825"/>
            </a:xfrm>
            <a:prstGeom prst="rect">
              <a:avLst/>
            </a:prstGeom>
            <a:noFill/>
            <a:ln w="9525">
              <a:noFill/>
              <a:miter lim="800000"/>
              <a:headEnd/>
              <a:tailEnd/>
            </a:ln>
            <a:effectLst/>
          </p:spPr>
        </p:pic>
        <p:pic>
          <p:nvPicPr>
            <p:cNvPr id="8" name="Picture 6"/>
            <p:cNvPicPr>
              <a:picLocks noChangeAspect="1" noChangeArrowheads="1"/>
            </p:cNvPicPr>
            <p:nvPr/>
          </p:nvPicPr>
          <p:blipFill>
            <a:blip r:embed="rId5"/>
            <a:srcRect/>
            <a:stretch>
              <a:fillRect/>
            </a:stretch>
          </p:blipFill>
          <p:spPr bwMode="auto">
            <a:xfrm>
              <a:off x="1066800" y="4051236"/>
              <a:ext cx="5153025" cy="323799"/>
            </a:xfrm>
            <a:prstGeom prst="rect">
              <a:avLst/>
            </a:prstGeom>
            <a:noFill/>
            <a:ln w="9525">
              <a:noFill/>
              <a:miter lim="800000"/>
              <a:headEnd/>
              <a:tailEnd/>
            </a:ln>
            <a:effectLst/>
          </p:spPr>
        </p:pic>
        <p:pic>
          <p:nvPicPr>
            <p:cNvPr id="9" name="Picture 7"/>
            <p:cNvPicPr>
              <a:picLocks noChangeAspect="1" noChangeArrowheads="1"/>
            </p:cNvPicPr>
            <p:nvPr/>
          </p:nvPicPr>
          <p:blipFill>
            <a:blip r:embed="rId6"/>
            <a:srcRect/>
            <a:stretch>
              <a:fillRect/>
            </a:stretch>
          </p:blipFill>
          <p:spPr bwMode="auto">
            <a:xfrm>
              <a:off x="990600" y="4508436"/>
              <a:ext cx="5334000" cy="504825"/>
            </a:xfrm>
            <a:prstGeom prst="rect">
              <a:avLst/>
            </a:prstGeom>
            <a:noFill/>
            <a:ln w="9525">
              <a:noFill/>
              <a:miter lim="800000"/>
              <a:headEnd/>
              <a:tailEnd/>
            </a:ln>
            <a:effectLst/>
          </p:spPr>
        </p:pic>
        <p:pic>
          <p:nvPicPr>
            <p:cNvPr id="10" name="Picture 8"/>
            <p:cNvPicPr>
              <a:picLocks noChangeAspect="1" noChangeArrowheads="1"/>
            </p:cNvPicPr>
            <p:nvPr/>
          </p:nvPicPr>
          <p:blipFill>
            <a:blip r:embed="rId7"/>
            <a:srcRect/>
            <a:stretch>
              <a:fillRect/>
            </a:stretch>
          </p:blipFill>
          <p:spPr bwMode="auto">
            <a:xfrm>
              <a:off x="1066800" y="5041836"/>
              <a:ext cx="5229225" cy="3524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wrap="none" lIns="91440" tIns="45720" rIns="91440" bIns="45720" rtlCol="0" anchor="ctr" anchorCtr="0">
            <a:noAutofit/>
          </a:bodyPr>
          <a:lstStyle/>
          <a:p>
            <a:r>
              <a:rPr lang="en-US" dirty="0"/>
              <a:t>Joint </a:t>
            </a:r>
            <a:r>
              <a:rPr lang="en-US" dirty="0"/>
              <a:t>CNN/DNN</a:t>
            </a:r>
            <a:r>
              <a:rPr lang="en-US" dirty="0"/>
              <a:t>:</a:t>
            </a:r>
            <a:endParaRPr lang="en-US" dirty="0"/>
          </a:p>
        </p:txBody>
      </p:sp>
      <p:sp>
        <p:nvSpPr>
          <p:cNvPr id="6" name="Content Placeholder 5"/>
          <p:cNvSpPr>
            <a:spLocks noGrp="1"/>
          </p:cNvSpPr>
          <p:nvPr>
            <p:ph idx="1"/>
          </p:nvPr>
        </p:nvSpPr>
        <p:spPr>
          <a:xfrm>
            <a:off x="224052" y="647700"/>
            <a:ext cx="8707437" cy="3995738"/>
          </a:xfrm>
        </p:spPr>
        <p:txBody>
          <a:bodyPr lIns="0" tIns="0" rIns="0" bIns="0"/>
          <a:lstStyle/>
          <a:p>
            <a:pPr marL="182563" indent="-182563">
              <a:spcBef>
                <a:spcPts val="0"/>
              </a:spcBef>
              <a:spcAft>
                <a:spcPts val="600"/>
              </a:spcAft>
            </a:pPr>
            <a:r>
              <a:rPr lang="en-US" sz="1800" b="1" dirty="0" smtClean="0">
                <a:latin typeface="Arial" pitchFamily="34" charset="0"/>
                <a:cs typeface="Arial" pitchFamily="34" charset="0"/>
              </a:rPr>
              <a:t>To improve speech recognition performance of </a:t>
            </a:r>
            <a:r>
              <a:rPr lang="en-US" sz="1800" b="1" dirty="0" smtClean="0">
                <a:solidFill>
                  <a:schemeClr val="tx1">
                    <a:lumMod val="95000"/>
                    <a:lumOff val="5000"/>
                  </a:schemeClr>
                </a:solidFill>
                <a:latin typeface="Arial" pitchFamily="34" charset="0"/>
                <a:cs typeface="Arial" pitchFamily="34" charset="0"/>
              </a:rPr>
              <a:t>DNN </a:t>
            </a:r>
            <a:r>
              <a:rPr lang="en-US" sz="1800" b="1" dirty="0" smtClean="0">
                <a:latin typeface="Arial" pitchFamily="34" charset="0"/>
                <a:cs typeface="Arial" pitchFamily="34" charset="0"/>
              </a:rPr>
              <a:t>we usually use these techniques:</a:t>
            </a:r>
          </a:p>
          <a:p>
            <a:pPr marL="407988" lvl="1" indent="-225425">
              <a:spcBef>
                <a:spcPts val="0"/>
              </a:spcBef>
              <a:spcAft>
                <a:spcPts val="600"/>
              </a:spcAft>
              <a:buFont typeface="Wingdings" pitchFamily="2" charset="2"/>
              <a:buChar char="Ø"/>
            </a:pPr>
            <a:r>
              <a:rPr lang="en-US" sz="1800" b="1" dirty="0" smtClean="0">
                <a:latin typeface="Arial" pitchFamily="34" charset="0"/>
                <a:cs typeface="Arial" pitchFamily="34" charset="0"/>
              </a:rPr>
              <a:t>Feature-space </a:t>
            </a:r>
            <a:r>
              <a:rPr lang="en-US" sz="1800" b="1" dirty="0" smtClean="0">
                <a:latin typeface="Arial" pitchFamily="34" charset="0"/>
                <a:cs typeface="Arial" pitchFamily="34" charset="0"/>
              </a:rPr>
              <a:t>Maximum </a:t>
            </a:r>
            <a:r>
              <a:rPr lang="en-US" sz="1800" b="1" dirty="0">
                <a:latin typeface="Arial" pitchFamily="34" charset="0"/>
                <a:cs typeface="Arial" pitchFamily="34" charset="0"/>
              </a:rPr>
              <a:t>L</a:t>
            </a:r>
            <a:r>
              <a:rPr lang="en-US" sz="1800" b="1" dirty="0" smtClean="0">
                <a:latin typeface="Arial" pitchFamily="34" charset="0"/>
                <a:cs typeface="Arial" pitchFamily="34" charset="0"/>
              </a:rPr>
              <a:t>ikelihood </a:t>
            </a:r>
            <a:r>
              <a:rPr lang="en-US" sz="1800" b="1" dirty="0">
                <a:latin typeface="Arial" pitchFamily="34" charset="0"/>
                <a:cs typeface="Arial" pitchFamily="34" charset="0"/>
              </a:rPr>
              <a:t>L</a:t>
            </a:r>
            <a:r>
              <a:rPr lang="en-US" sz="1800" b="1" dirty="0" smtClean="0">
                <a:latin typeface="Arial" pitchFamily="34" charset="0"/>
                <a:cs typeface="Arial" pitchFamily="34" charset="0"/>
              </a:rPr>
              <a:t>inear </a:t>
            </a:r>
            <a:r>
              <a:rPr lang="en-US" sz="1800" b="1" dirty="0">
                <a:latin typeface="Arial" pitchFamily="34" charset="0"/>
                <a:cs typeface="Arial" pitchFamily="34" charset="0"/>
              </a:rPr>
              <a:t>R</a:t>
            </a:r>
            <a:r>
              <a:rPr lang="en-US" sz="1800" b="1" dirty="0" smtClean="0">
                <a:latin typeface="Arial" pitchFamily="34" charset="0"/>
                <a:cs typeface="Arial" pitchFamily="34" charset="0"/>
              </a:rPr>
              <a:t>egression </a:t>
            </a:r>
            <a:r>
              <a:rPr lang="en-US" sz="1800" b="1" dirty="0">
                <a:latin typeface="Arial" pitchFamily="34" charset="0"/>
                <a:cs typeface="Arial" pitchFamily="34" charset="0"/>
              </a:rPr>
              <a:t>F</a:t>
            </a:r>
            <a:r>
              <a:rPr lang="en-US" sz="1800" b="1" dirty="0" smtClean="0">
                <a:latin typeface="Arial" pitchFamily="34" charset="0"/>
                <a:cs typeface="Arial" pitchFamily="34" charset="0"/>
              </a:rPr>
              <a:t>eatures </a:t>
            </a:r>
            <a:r>
              <a:rPr lang="en-US" sz="1800" b="1" dirty="0" smtClean="0">
                <a:latin typeface="Arial" pitchFamily="34" charset="0"/>
                <a:cs typeface="Arial" pitchFamily="34" charset="0"/>
              </a:rPr>
              <a:t>(</a:t>
            </a:r>
            <a:r>
              <a:rPr lang="en-US" sz="1800" b="1" dirty="0" err="1" smtClean="0">
                <a:latin typeface="Arial" pitchFamily="34" charset="0"/>
                <a:cs typeface="Arial" pitchFamily="34" charset="0"/>
              </a:rPr>
              <a:t>fMLLR</a:t>
            </a:r>
            <a:r>
              <a:rPr lang="en-US" sz="1800" b="1" dirty="0" smtClean="0">
                <a:latin typeface="Arial" pitchFamily="34" charset="0"/>
                <a:cs typeface="Arial" pitchFamily="34" charset="0"/>
              </a:rPr>
              <a:t>): a popular speaker-adaptation technique </a:t>
            </a:r>
            <a:r>
              <a:rPr lang="en-US" sz="1800" b="1" dirty="0" smtClean="0">
                <a:latin typeface="Arial" pitchFamily="34" charset="0"/>
                <a:cs typeface="Arial" pitchFamily="34" charset="0"/>
              </a:rPr>
              <a:t>that is </a:t>
            </a:r>
            <a:r>
              <a:rPr lang="en-US" sz="1800" b="1" dirty="0" smtClean="0">
                <a:latin typeface="Arial" pitchFamily="34" charset="0"/>
                <a:cs typeface="Arial" pitchFamily="34" charset="0"/>
              </a:rPr>
              <a:t>a set </a:t>
            </a:r>
            <a:r>
              <a:rPr lang="en-US" sz="1800" b="1" dirty="0" smtClean="0">
                <a:latin typeface="Arial" pitchFamily="34" charset="0"/>
                <a:cs typeface="Arial" pitchFamily="34" charset="0"/>
              </a:rPr>
              <a:t>of linear transformation </a:t>
            </a:r>
            <a:r>
              <a:rPr lang="en-US" sz="1800" b="1" dirty="0" smtClean="0">
                <a:latin typeface="Arial" pitchFamily="34" charset="0"/>
                <a:cs typeface="Arial" pitchFamily="34" charset="0"/>
              </a:rPr>
              <a:t>matrices that transforms the </a:t>
            </a:r>
            <a:r>
              <a:rPr lang="en-US" sz="1800" b="1" dirty="0" smtClean="0">
                <a:latin typeface="Arial" pitchFamily="34" charset="0"/>
                <a:cs typeface="Arial" pitchFamily="34" charset="0"/>
              </a:rPr>
              <a:t>model parameters and </a:t>
            </a:r>
            <a:r>
              <a:rPr lang="en-US" sz="1800" b="1" dirty="0" smtClean="0">
                <a:latin typeface="Arial" pitchFamily="34" charset="0"/>
                <a:cs typeface="Arial" pitchFamily="34" charset="0"/>
              </a:rPr>
              <a:t>maximizes </a:t>
            </a:r>
            <a:r>
              <a:rPr lang="en-US" sz="1800" b="1" dirty="0" smtClean="0">
                <a:latin typeface="Arial" pitchFamily="34" charset="0"/>
                <a:cs typeface="Arial" pitchFamily="34" charset="0"/>
              </a:rPr>
              <a:t>the likelihood </a:t>
            </a:r>
            <a:r>
              <a:rPr lang="en-US" sz="1800" b="1" dirty="0" smtClean="0">
                <a:latin typeface="Arial" pitchFamily="34" charset="0"/>
                <a:cs typeface="Arial" pitchFamily="34" charset="0"/>
              </a:rPr>
              <a:t>of the adaptation </a:t>
            </a:r>
            <a:r>
              <a:rPr lang="en-US" sz="1800" b="1" dirty="0" smtClean="0">
                <a:latin typeface="Arial" pitchFamily="34" charset="0"/>
                <a:cs typeface="Arial" pitchFamily="34" charset="0"/>
              </a:rPr>
              <a:t>data. </a:t>
            </a:r>
          </a:p>
          <a:p>
            <a:pPr marL="407988" lvl="1" indent="-225425">
              <a:spcBef>
                <a:spcPts val="0"/>
              </a:spcBef>
              <a:spcAft>
                <a:spcPts val="600"/>
              </a:spcAft>
              <a:buFont typeface="Wingdings" pitchFamily="2" charset="2"/>
              <a:buChar char="Ø"/>
            </a:pPr>
            <a:r>
              <a:rPr lang="en-US" sz="1800" b="1" dirty="0" smtClean="0">
                <a:latin typeface="Arial" pitchFamily="34" charset="0"/>
                <a:cs typeface="Arial" pitchFamily="34" charset="0"/>
              </a:rPr>
              <a:t>Speaker identity vector </a:t>
            </a:r>
            <a:r>
              <a:rPr lang="en-US" sz="1800" b="1" dirty="0" smtClean="0">
                <a:latin typeface="Arial" pitchFamily="34" charset="0"/>
                <a:cs typeface="Arial" pitchFamily="34" charset="0"/>
              </a:rPr>
              <a:t>(</a:t>
            </a:r>
            <a:r>
              <a:rPr lang="en-US" sz="1800" b="1" dirty="0" smtClean="0">
                <a:latin typeface="Arial" pitchFamily="34" charset="0"/>
                <a:cs typeface="Arial" pitchFamily="34" charset="0"/>
              </a:rPr>
              <a:t>I</a:t>
            </a:r>
            <a:r>
              <a:rPr lang="en-US" sz="1800" b="1" dirty="0" smtClean="0">
                <a:latin typeface="Arial" pitchFamily="34" charset="0"/>
                <a:cs typeface="Arial" pitchFamily="34" charset="0"/>
              </a:rPr>
              <a:t>-Vector): encapsulates relevant </a:t>
            </a:r>
            <a:r>
              <a:rPr lang="en-US" sz="1800" b="1" dirty="0" smtClean="0">
                <a:latin typeface="Arial" pitchFamily="34" charset="0"/>
                <a:cs typeface="Arial" pitchFamily="34" charset="0"/>
              </a:rPr>
              <a:t>information about speaker’s identity in a low-dimensional feature vector.</a:t>
            </a:r>
          </a:p>
          <a:p>
            <a:pPr marL="182563" indent="-182563">
              <a:spcBef>
                <a:spcPts val="1200"/>
              </a:spcBef>
              <a:spcAft>
                <a:spcPts val="600"/>
              </a:spcAft>
            </a:pPr>
            <a:r>
              <a:rPr lang="en-US" sz="1800" b="1" dirty="0" smtClean="0">
                <a:latin typeface="Arial" pitchFamily="34" charset="0"/>
                <a:cs typeface="Arial" pitchFamily="34" charset="0"/>
              </a:rPr>
              <a:t>These techniques cannot be applied </a:t>
            </a:r>
            <a:r>
              <a:rPr lang="en-US" sz="1800" b="1" dirty="0" smtClean="0">
                <a:latin typeface="Arial" pitchFamily="34" charset="0"/>
                <a:cs typeface="Arial" pitchFamily="34" charset="0"/>
              </a:rPr>
              <a:t>to </a:t>
            </a:r>
            <a:r>
              <a:rPr lang="en-US" sz="1800" b="1" dirty="0" smtClean="0">
                <a:latin typeface="Arial" pitchFamily="34" charset="0"/>
                <a:cs typeface="Arial" pitchFamily="34" charset="0"/>
              </a:rPr>
              <a:t>CNN </a:t>
            </a:r>
            <a:r>
              <a:rPr lang="en-US" sz="1800" b="1" dirty="0" smtClean="0">
                <a:latin typeface="Arial" pitchFamily="34" charset="0"/>
                <a:cs typeface="Arial" pitchFamily="34" charset="0"/>
              </a:rPr>
              <a:t>as it require features which obey a frequency (and time) locality property which </a:t>
            </a:r>
            <a:r>
              <a:rPr lang="en-US" sz="1800" b="1" dirty="0" err="1" smtClean="0">
                <a:latin typeface="Arial" pitchFamily="34" charset="0"/>
                <a:cs typeface="Arial" pitchFamily="34" charset="0"/>
              </a:rPr>
              <a:t>fMLLR</a:t>
            </a:r>
            <a:r>
              <a:rPr lang="en-US" sz="1800" b="1" dirty="0" smtClean="0">
                <a:latin typeface="Arial" pitchFamily="34" charset="0"/>
                <a:cs typeface="Arial" pitchFamily="34" charset="0"/>
              </a:rPr>
              <a:t> </a:t>
            </a:r>
            <a:r>
              <a:rPr lang="en-US" sz="1800" b="1" dirty="0" smtClean="0">
                <a:latin typeface="Arial" pitchFamily="34" charset="0"/>
                <a:cs typeface="Arial" pitchFamily="34" charset="0"/>
              </a:rPr>
              <a:t>and </a:t>
            </a:r>
            <a:r>
              <a:rPr lang="en-US" sz="1800" b="1" dirty="0" smtClean="0">
                <a:latin typeface="Arial" pitchFamily="34" charset="0"/>
                <a:cs typeface="Arial" pitchFamily="34" charset="0"/>
              </a:rPr>
              <a:t>I</a:t>
            </a:r>
            <a:r>
              <a:rPr lang="en-US" sz="1800" b="1" dirty="0" smtClean="0">
                <a:latin typeface="Arial" pitchFamily="34" charset="0"/>
                <a:cs typeface="Arial" pitchFamily="34" charset="0"/>
              </a:rPr>
              <a:t>-Vector </a:t>
            </a:r>
            <a:r>
              <a:rPr lang="en-US" sz="1800" b="1" dirty="0" smtClean="0">
                <a:latin typeface="Arial" pitchFamily="34" charset="0"/>
                <a:cs typeface="Arial" pitchFamily="34" charset="0"/>
              </a:rPr>
              <a:t>do not </a:t>
            </a:r>
            <a:r>
              <a:rPr lang="en-US" sz="1800" b="1" dirty="0" smtClean="0">
                <a:latin typeface="Arial" pitchFamily="34" charset="0"/>
                <a:cs typeface="Arial" pitchFamily="34" charset="0"/>
              </a:rPr>
              <a:t>have.</a:t>
            </a:r>
            <a:endParaRPr lang="en-US" sz="1800" b="1" dirty="0" smtClean="0">
              <a:latin typeface="Arial" pitchFamily="34" charset="0"/>
              <a:cs typeface="Arial" pitchFamily="34" charset="0"/>
            </a:endParaRPr>
          </a:p>
          <a:p>
            <a:pPr marL="182563" indent="-182563">
              <a:spcBef>
                <a:spcPts val="1200"/>
              </a:spcBef>
              <a:spcAft>
                <a:spcPts val="600"/>
              </a:spcAft>
            </a:pPr>
            <a:r>
              <a:rPr lang="en-US" sz="1800" b="1" dirty="0" smtClean="0">
                <a:latin typeface="Arial" pitchFamily="34" charset="0"/>
                <a:cs typeface="Arial" pitchFamily="34" charset="0"/>
              </a:rPr>
              <a:t>Since these </a:t>
            </a:r>
            <a:r>
              <a:rPr lang="en-US" sz="1800" b="1" dirty="0" smtClean="0">
                <a:latin typeface="Arial" pitchFamily="34" charset="0"/>
                <a:cs typeface="Arial" pitchFamily="34" charset="0"/>
              </a:rPr>
              <a:t>techniques cannot be applied </a:t>
            </a:r>
            <a:r>
              <a:rPr lang="en-US" sz="1800" b="1" dirty="0" smtClean="0">
                <a:latin typeface="Arial" pitchFamily="34" charset="0"/>
                <a:cs typeface="Arial" pitchFamily="34" charset="0"/>
              </a:rPr>
              <a:t>to </a:t>
            </a:r>
            <a:r>
              <a:rPr lang="en-US" sz="1800" b="1" dirty="0" smtClean="0">
                <a:latin typeface="Arial" pitchFamily="34" charset="0"/>
                <a:cs typeface="Arial" pitchFamily="34" charset="0"/>
              </a:rPr>
              <a:t>CNN, </a:t>
            </a:r>
            <a:r>
              <a:rPr lang="en-US" sz="1800" b="1" dirty="0" smtClean="0">
                <a:latin typeface="Arial" pitchFamily="34" charset="0"/>
                <a:cs typeface="Arial" pitchFamily="34" charset="0"/>
              </a:rPr>
              <a:t>a joint CNN/ DNN </a:t>
            </a:r>
            <a:r>
              <a:rPr lang="en-US" sz="1800" b="1" dirty="0" smtClean="0">
                <a:latin typeface="Arial" pitchFamily="34" charset="0"/>
                <a:cs typeface="Arial" pitchFamily="34" charset="0"/>
              </a:rPr>
              <a:t>has been introduced</a:t>
            </a:r>
            <a:r>
              <a:rPr lang="en-US" sz="1800" b="1" dirty="0" smtClean="0">
                <a:latin typeface="Arial" pitchFamily="34" charset="0"/>
                <a:cs typeface="Arial" pitchFamily="34" charset="0"/>
              </a:rPr>
              <a:t>.</a:t>
            </a:r>
            <a:endParaRPr lang="en-US" sz="3000" dirty="0" smtClean="0"/>
          </a:p>
          <a:p>
            <a:pPr marL="407988" lvl="1" indent="-225425">
              <a:spcBef>
                <a:spcPts val="0"/>
              </a:spcBef>
              <a:spcAft>
                <a:spcPts val="600"/>
              </a:spcAft>
              <a:buFont typeface="Wingdings" pitchFamily="2" charset="2"/>
              <a:buChar char="Ø"/>
            </a:pPr>
            <a:r>
              <a:rPr lang="en-US" sz="1800" b="1" dirty="0">
                <a:latin typeface="Arial" pitchFamily="34" charset="0"/>
                <a:cs typeface="Arial" pitchFamily="34" charset="0"/>
              </a:rPr>
              <a:t>Issue: They do not have frequency and time locality property.</a:t>
            </a:r>
          </a:p>
          <a:p>
            <a:pPr>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10910</TotalTime>
  <Words>1794</Words>
  <Application>Microsoft Macintosh PowerPoint</Application>
  <PresentationFormat>On-screen Show (4:3)</PresentationFormat>
  <Paragraphs>204</Paragraphs>
  <Slides>23</Slides>
  <Notes>16</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2</vt:i4>
      </vt:variant>
      <vt:variant>
        <vt:lpstr>Slide Titles</vt:lpstr>
      </vt:variant>
      <vt:variant>
        <vt:i4>23</vt:i4>
      </vt:variant>
    </vt:vector>
  </HeadingPairs>
  <TitlesOfParts>
    <vt:vector size="37" baseType="lpstr">
      <vt:lpstr>Calibri</vt:lpstr>
      <vt:lpstr>ＭＳ Ｐゴシック</vt:lpstr>
      <vt:lpstr>NimbusRomNo9L-Regu</vt:lpstr>
      <vt:lpstr>Times New Roman</vt:lpstr>
      <vt:lpstr>Wingdings</vt:lpstr>
      <vt:lpstr>Arial</vt:lpstr>
      <vt:lpstr>ISIP Content Slide</vt:lpstr>
      <vt:lpstr>ISIP Title Slide</vt:lpstr>
      <vt:lpstr>1_ISIP Content Slide</vt:lpstr>
      <vt:lpstr>Custom Design</vt:lpstr>
      <vt:lpstr>1_ISIP Title Slide</vt:lpstr>
      <vt:lpstr>2_ISIP Content Slide</vt:lpstr>
      <vt:lpstr>Visio</vt:lpstr>
      <vt:lpstr>Equation</vt:lpstr>
      <vt:lpstr>PowerPoint Presentation</vt:lpstr>
      <vt:lpstr>PowerPoint Presentation</vt:lpstr>
      <vt:lpstr>Artificial Neural Networks</vt:lpstr>
      <vt:lpstr>Deep Neural Networks (DNN)</vt:lpstr>
      <vt:lpstr>Types of Deep Neural Networks</vt:lpstr>
      <vt:lpstr>DNN Training</vt:lpstr>
      <vt:lpstr>Convolutional Neural Network (CNN)</vt:lpstr>
      <vt:lpstr>DNN VS CNN</vt:lpstr>
      <vt:lpstr>Joint CNN/DNN:</vt:lpstr>
      <vt:lpstr>Joint DNN/CNN Structure</vt:lpstr>
      <vt:lpstr>Joint CNN/DNN Performance</vt:lpstr>
      <vt:lpstr>The IBM Joint DNN/CNN</vt:lpstr>
      <vt:lpstr>Recurrent Neural Network (RNN)</vt:lpstr>
      <vt:lpstr>A Joint RNN/CNN Proposed By IBM</vt:lpstr>
      <vt:lpstr>Performance Analysis of a Joint RNN/CNN System</vt:lpstr>
      <vt:lpstr>Electroencephalograms (EEGs)</vt:lpstr>
      <vt:lpstr>Restricted Boltzmann Machines (RBM)</vt:lpstr>
      <vt:lpstr>Restricted Boltzmann Machines (RBM)</vt:lpstr>
      <vt:lpstr>Deep Belief Networks (DBN)</vt:lpstr>
      <vt:lpstr>Convolutional Deep Belief Networks (CDBN)</vt:lpstr>
      <vt:lpstr>Convolutional Deep Belief Networks (CDBN)</vt:lpstr>
      <vt:lpstr>Conclusions and Future Work</vt:lpstr>
      <vt:lpstr>Brief Bibliography</vt:lpstr>
    </vt:vector>
  </TitlesOfParts>
  <Company>Temple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Joseph Picone</cp:lastModifiedBy>
  <cp:revision>548</cp:revision>
  <dcterms:created xsi:type="dcterms:W3CDTF">2012-05-05T20:20:58Z</dcterms:created>
  <dcterms:modified xsi:type="dcterms:W3CDTF">2016-02-25T13:10:09Z</dcterms:modified>
</cp:coreProperties>
</file>