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9"/>
  </p:notesMasterIdLst>
  <p:handoutMasterIdLst>
    <p:handoutMasterId r:id="rId10"/>
  </p:handoutMasterIdLst>
  <p:sldIdLst>
    <p:sldId id="347" r:id="rId7"/>
    <p:sldId id="34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5592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424" userDrawn="1">
          <p15:clr>
            <a:srgbClr val="A4A3A4"/>
          </p15:clr>
        </p15:guide>
        <p15:guide id="5" orient="horz" pos="336" userDrawn="1">
          <p15:clr>
            <a:srgbClr val="A4A3A4"/>
          </p15:clr>
        </p15:guide>
        <p15:guide id="6" orient="horz" pos="1656" userDrawn="1">
          <p15:clr>
            <a:srgbClr val="A4A3A4"/>
          </p15:clr>
        </p15:guide>
        <p15:guide id="7" pos="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AF"/>
    <a:srgbClr val="004070"/>
    <a:srgbClr val="0083E6"/>
    <a:srgbClr val="8F600B"/>
    <a:srgbClr val="F0AE38"/>
    <a:srgbClr val="C0504D"/>
    <a:srgbClr val="333399"/>
    <a:srgbClr val="B4CFFC"/>
    <a:srgbClr val="B6D6FC"/>
    <a:srgbClr val="E3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64" autoAdjust="0"/>
    <p:restoredTop sz="95377" autoAdjust="0"/>
  </p:normalViewPr>
  <p:slideViewPr>
    <p:cSldViewPr snapToGrid="0" snapToObjects="1" showGuides="1">
      <p:cViewPr varScale="1">
        <p:scale>
          <a:sx n="91" d="100"/>
          <a:sy n="91" d="100"/>
        </p:scale>
        <p:origin x="784" y="176"/>
      </p:cViewPr>
      <p:guideLst>
        <p:guide orient="horz" pos="4298"/>
        <p:guide pos="5592"/>
        <p:guide pos="2880"/>
        <p:guide orient="horz" pos="2424"/>
        <p:guide orient="horz" pos="336"/>
        <p:guide orient="horz" pos="1656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4/27/17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4/27/17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12, 2015</a:t>
            </a: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 </a:t>
            </a:r>
            <a:r>
              <a:rPr lang="en-US" sz="10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12, 2015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Picone: Data Wrangling, Normalization and Preprocessing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November 18, 2016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www.nedcdata.org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ignalanalytics.com/" TargetMode="External"/><Relationship Id="rId4" Type="http://schemas.openxmlformats.org/officeDocument/2006/relationships/image" Target="../media/image8.tif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892034"/>
                </a:solidFill>
                <a:latin typeface="Calibri" charset="0"/>
              </a:rPr>
              <a:t>The Neural Engineering Data Consortium</a:t>
            </a:r>
            <a:r>
              <a:rPr lang="en-US" sz="2800" dirty="0" smtClean="0">
                <a:latin typeface="Calibri" charset="0"/>
              </a:rPr>
              <a:t/>
            </a:r>
            <a:br>
              <a:rPr lang="en-US" sz="28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dirty="0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To focus the research community on a progression of research questions and to </a:t>
            </a:r>
            <a:br>
              <a:rPr lang="en-US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generate massive data sets used to address those questions. To broaden participation by making</a:t>
            </a:r>
            <a:br>
              <a:rPr lang="en-US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data available to research groups who have significant expertise but lack capacity for data generation. 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Big data resources enables application of state of the art machine-learning algorithms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common evaluation paradigm ensures consistent progress towards long-term research goals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Publicly available data and performance baselines eliminate specious claims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Technology can leverage advances in data collection to produce more robust solutions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Expertise: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Experimental design and instrumentation of bioengineering-related data collection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Signal processing and noise reduction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Preprocessing and preparation of data for distribution and research experimentation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Automatic labeling, alignment and sorting of data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Metadata extraction for enhancing machine learning applications for the data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modeling, mining and automated interpretation of big data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5"/>
          <a:stretch/>
        </p:blipFill>
        <p:spPr>
          <a:xfrm>
            <a:off x="336550" y="1966913"/>
            <a:ext cx="118268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300" y="2119313"/>
            <a:ext cx="1036638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613" y="2479675"/>
            <a:ext cx="1073150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313" y="4198938"/>
            <a:ext cx="3140075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1" name="Rectangle 5"/>
          <p:cNvSpPr>
            <a:spLocks noChangeArrowheads="1"/>
          </p:cNvSpPr>
          <p:nvPr/>
        </p:nvSpPr>
        <p:spPr bwMode="auto">
          <a:xfrm>
            <a:off x="4570413" y="6335713"/>
            <a:ext cx="434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1" indent="-115888" algn="ctr" defTabSz="914400" fontAlgn="base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To learn more, visit </a:t>
            </a: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www.nedcdata.org</a:t>
            </a: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 descr="nedcFinal_hires_2400x1600_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9" t="6837" r="18512" b="29217"/>
          <a:stretch/>
        </p:blipFill>
        <p:spPr>
          <a:xfrm>
            <a:off x="7620870" y="189163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83" y="3950908"/>
            <a:ext cx="4376669" cy="278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dirty="0" err="1" smtClean="0">
                <a:solidFill>
                  <a:srgbClr val="892034"/>
                </a:solidFill>
                <a:latin typeface="Calibri" charset="0"/>
              </a:rPr>
              <a:t>Biosignal</a:t>
            </a:r>
            <a:r>
              <a:rPr lang="en-US" sz="2800" dirty="0" smtClean="0">
                <a:solidFill>
                  <a:srgbClr val="892034"/>
                </a:solidFill>
                <a:latin typeface="Calibri" charset="0"/>
              </a:rPr>
              <a:t> Analytics Inc.</a:t>
            </a:r>
            <a:r>
              <a:rPr lang="en-US" sz="2800" dirty="0" smtClean="0">
                <a:latin typeface="Calibri" charset="0"/>
              </a:rPr>
              <a:t/>
            </a:r>
            <a:br>
              <a:rPr lang="en-US" sz="28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dirty="0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We </a:t>
            </a:r>
            <a:r>
              <a:rPr lang="en-US" dirty="0">
                <a:solidFill>
                  <a:srgbClr val="892034"/>
                </a:solidFill>
                <a:latin typeface="Calibri" charset="0"/>
              </a:rPr>
              <a:t>are dedicated to improving the quality of healthcare through the use of </a:t>
            </a: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automated</a:t>
            </a:r>
            <a:br>
              <a:rPr lang="en-US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interpretation </a:t>
            </a:r>
            <a:r>
              <a:rPr lang="en-US" dirty="0">
                <a:solidFill>
                  <a:srgbClr val="892034"/>
                </a:solidFill>
                <a:latin typeface="Calibri" charset="0"/>
              </a:rPr>
              <a:t>technology based on state of the art machine learning algorithms. We leverage big data resources to train sophisticated models capable of self-organizing information and discovering underlying structure. 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0" y="1737360"/>
            <a:ext cx="4343400" cy="2331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Reduces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time required for clinicians to make appropriate treatment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Automated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seizure detection with real-time alerts of seizure events during long-term and continuous EEG monitoring are beneficial in optimizing treatment using antiepileptic drugs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High performance real-time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detection of critical EEG events in an ICU setting will increase the use of brain monitoring in critical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care.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Expertise: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Machine learning applied to healthcare applications that demand cost-effective and robust solutions.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Automated analysis of dense data such as EEGs, MRIs and other biological signals.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Normalization of and Information extraction from unstructured text.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Unification of dense data and text into a single comprehensive decision support structure.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User-centric design that maximizes the return on investment through productivity enhancement.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28600" y="1737360"/>
            <a:ext cx="4343400" cy="2331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1451" name="Rectangle 5"/>
          <p:cNvSpPr>
            <a:spLocks noChangeArrowheads="1"/>
          </p:cNvSpPr>
          <p:nvPr/>
        </p:nvSpPr>
        <p:spPr bwMode="auto">
          <a:xfrm>
            <a:off x="4570413" y="6335713"/>
            <a:ext cx="434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1" indent="-115888" algn="ctr" defTabSz="914400" fontAlgn="base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1200" b="1" dirty="0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To learn more, visit </a:t>
            </a:r>
            <a:r>
              <a:rPr lang="en-US" sz="1200" b="1" dirty="0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www.biosignalanalytics.com</a:t>
            </a:r>
            <a:endParaRPr lang="en-US" sz="1200" b="1" dirty="0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719" y="228600"/>
            <a:ext cx="1171893" cy="617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0" y="1858670"/>
            <a:ext cx="1905703" cy="716890"/>
          </a:xfrm>
          <a:prstGeom prst="rect">
            <a:avLst/>
          </a:prstGeom>
        </p:spPr>
      </p:pic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2464725" y="1919631"/>
            <a:ext cx="1962881" cy="64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80975" lvl="1" indent="-1666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Transforming big and fast data into actionable information.</a:t>
            </a: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289560" y="2712720"/>
            <a:ext cx="2118360" cy="12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80975" lvl="1" indent="-1666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Enabling dense data such as EEGs to be searchable by content.</a:t>
            </a:r>
          </a:p>
          <a:p>
            <a:pPr marL="180975" lvl="1" indent="-1666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Powerful sequential modeling based on unique big data resources.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582794" y="2762141"/>
            <a:ext cx="1836487" cy="109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279</Words>
  <Application>Microsoft Macintosh PowerPoint</Application>
  <PresentationFormat>On-screen Show (4:3)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ＭＳ Ｐゴシック</vt:lpstr>
      <vt:lpstr>Times New Roman</vt:lpstr>
      <vt:lpstr>Arial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533</cp:revision>
  <dcterms:created xsi:type="dcterms:W3CDTF">2012-05-05T20:20:58Z</dcterms:created>
  <dcterms:modified xsi:type="dcterms:W3CDTF">2017-04-28T00:01:23Z</dcterms:modified>
</cp:coreProperties>
</file>