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19"/>
  </p:notesMasterIdLst>
  <p:sldIdLst>
    <p:sldId id="303" r:id="rId3"/>
    <p:sldId id="267" r:id="rId4"/>
    <p:sldId id="305" r:id="rId5"/>
    <p:sldId id="307" r:id="rId6"/>
    <p:sldId id="306" r:id="rId7"/>
    <p:sldId id="314" r:id="rId8"/>
    <p:sldId id="311" r:id="rId9"/>
    <p:sldId id="313" r:id="rId10"/>
    <p:sldId id="315" r:id="rId11"/>
    <p:sldId id="317" r:id="rId12"/>
    <p:sldId id="316" r:id="rId13"/>
    <p:sldId id="323" r:id="rId14"/>
    <p:sldId id="319" r:id="rId15"/>
    <p:sldId id="320" r:id="rId16"/>
    <p:sldId id="321" r:id="rId17"/>
    <p:sldId id="32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4" userDrawn="1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254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4" autoAdjust="0"/>
    <p:restoredTop sz="92105" autoAdjust="0"/>
  </p:normalViewPr>
  <p:slideViewPr>
    <p:cSldViewPr snapToGrid="0">
      <p:cViewPr varScale="1">
        <p:scale>
          <a:sx n="97" d="100"/>
          <a:sy n="97" d="100"/>
        </p:scale>
        <p:origin x="1188" y="90"/>
      </p:cViewPr>
      <p:guideLst>
        <p:guide pos="144"/>
        <p:guide pos="5616"/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</a:t>
            </a:r>
            <a:r>
              <a:rPr lang="en-US" baseline="0"/>
              <a:t> of DNN-HMM system (using OVLP)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Sensitivity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Sheet1!$A$15:$A$18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Sheet1!$B$15:$B$18</c:f>
              <c:numCache>
                <c:formatCode>General</c:formatCode>
                <c:ptCount val="4"/>
                <c:pt idx="0">
                  <c:v>77.39</c:v>
                </c:pt>
                <c:pt idx="1">
                  <c:v>56.58</c:v>
                </c:pt>
                <c:pt idx="2">
                  <c:v>65.900000000000006</c:v>
                </c:pt>
                <c:pt idx="3">
                  <c:v>65.569999999999993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7-427B-A3A8-3DF66C655512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Specificity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Sheet1!$A$15:$A$18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Sheet1!$C$15:$C$18</c:f>
              <c:numCache>
                <c:formatCode>General</c:formatCode>
                <c:ptCount val="4"/>
                <c:pt idx="0">
                  <c:v>97.53</c:v>
                </c:pt>
                <c:pt idx="1">
                  <c:v>97.18</c:v>
                </c:pt>
                <c:pt idx="2">
                  <c:v>94.25</c:v>
                </c:pt>
                <c:pt idx="3">
                  <c:v>98.68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7-427B-A3A8-3DF66C655512}"/>
            </c:ext>
          </c:extLst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False Alarms /24 Hr.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Sheet1!$A$15:$A$18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Sheet1!$D$15:$D$18</c:f>
              <c:numCache>
                <c:formatCode>General</c:formatCode>
                <c:ptCount val="4"/>
                <c:pt idx="0">
                  <c:v>20.87</c:v>
                </c:pt>
                <c:pt idx="1">
                  <c:v>11.25</c:v>
                </c:pt>
                <c:pt idx="2">
                  <c:v>19.920000000000002</c:v>
                </c:pt>
                <c:pt idx="3">
                  <c:v>2.0190000000000001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A7-427B-A3A8-3DF66C655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944256"/>
        <c:axId val="374944584"/>
      </c:barChart>
      <c:catAx>
        <c:axId val="3749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44584"/>
        <c:crosses val="autoZero"/>
        <c:auto val="1"/>
        <c:lblAlgn val="ctr"/>
        <c:lblOffset val="100"/>
        <c:noMultiLvlLbl val="0"/>
      </c:catAx>
      <c:valAx>
        <c:axId val="37494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 of DNN-HMM system</a:t>
            </a:r>
            <a:r>
              <a:rPr lang="en-US" baseline="0"/>
              <a:t> (using TAES)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Sensitivity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Sheet1!$B$22:$B$25</c:f>
              <c:numCache>
                <c:formatCode>General</c:formatCode>
                <c:ptCount val="4"/>
                <c:pt idx="0">
                  <c:v>65.900000000000006</c:v>
                </c:pt>
                <c:pt idx="1">
                  <c:v>38.42</c:v>
                </c:pt>
                <c:pt idx="2">
                  <c:v>47.31</c:v>
                </c:pt>
                <c:pt idx="3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D-44B9-B6F8-CD8B06E0DB45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Specificity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Sheet1!$C$22:$C$25</c:f>
              <c:numCache>
                <c:formatCode>General</c:formatCode>
                <c:ptCount val="4"/>
                <c:pt idx="0">
                  <c:v>75.44</c:v>
                </c:pt>
                <c:pt idx="1">
                  <c:v>68.69</c:v>
                </c:pt>
                <c:pt idx="2">
                  <c:v>76.3</c:v>
                </c:pt>
                <c:pt idx="3">
                  <c:v>78.69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D-44B9-B6F8-CD8B06E0DB45}"/>
            </c:ext>
          </c:extLst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False Alarms /24 Hr.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Sheet1!$D$22:$D$25</c:f>
              <c:numCache>
                <c:formatCode>General</c:formatCode>
                <c:ptCount val="4"/>
                <c:pt idx="0">
                  <c:v>189.87</c:v>
                </c:pt>
                <c:pt idx="1">
                  <c:v>85.65</c:v>
                </c:pt>
                <c:pt idx="2">
                  <c:v>60.04</c:v>
                </c:pt>
                <c:pt idx="3">
                  <c:v>26.64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D-44B9-B6F8-CD8B06E0D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98536"/>
        <c:axId val="375498864"/>
      </c:barChart>
      <c:catAx>
        <c:axId val="3754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98864"/>
        <c:crosses val="autoZero"/>
        <c:auto val="1"/>
        <c:lblAlgn val="ctr"/>
        <c:lblOffset val="100"/>
        <c:noMultiLvlLbl val="0"/>
      </c:catAx>
      <c:valAx>
        <c:axId val="3754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9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0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Shah: Adaptation of Kaldi for EEGs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November 13, 2018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0" y="5456349"/>
            <a:ext cx="4583649" cy="134456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Vinit Shah &amp; Joseph Picone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 amt="79000"/>
          </a:blip>
          <a:srcRect l="43499"/>
          <a:stretch/>
        </p:blipFill>
        <p:spPr>
          <a:xfrm>
            <a:off x="357008" y="1536826"/>
            <a:ext cx="1402907" cy="1329342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6062173" y="1960730"/>
            <a:ext cx="2573339" cy="1474194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CAED8-C7DC-4000-ABAB-99BC30909D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2488" r="833" b="2987"/>
          <a:stretch/>
        </p:blipFill>
        <p:spPr>
          <a:xfrm>
            <a:off x="2944659" y="1158095"/>
            <a:ext cx="3254681" cy="2239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ACECC3-6472-4830-9937-B2DA5619D88E}"/>
              </a:ext>
            </a:extLst>
          </p:cNvPr>
          <p:cNvSpPr txBox="1"/>
          <p:nvPr/>
        </p:nvSpPr>
        <p:spPr>
          <a:xfrm>
            <a:off x="4199939" y="1677736"/>
            <a:ext cx="199940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EEG Segments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3ED109-ED14-4B67-8329-1B45FCF8A9C5}"/>
              </a:ext>
            </a:extLst>
          </p:cNvPr>
          <p:cNvSpPr>
            <a:spLocks noChangeAspect="1"/>
          </p:cNvSpPr>
          <p:nvPr/>
        </p:nvSpPr>
        <p:spPr>
          <a:xfrm>
            <a:off x="1759915" y="1166956"/>
            <a:ext cx="2369488" cy="2239780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0986C-34ED-4205-AADD-E437978E911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22" y="1158095"/>
            <a:ext cx="1973687" cy="677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9DBF4A-7958-4826-B1F5-EFAEEB78F648}"/>
              </a:ext>
            </a:extLst>
          </p:cNvPr>
          <p:cNvSpPr txBox="1"/>
          <p:nvPr/>
        </p:nvSpPr>
        <p:spPr>
          <a:xfrm>
            <a:off x="531781" y="251348"/>
            <a:ext cx="808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/>
                <a:cs typeface="Arial"/>
              </a:rPr>
              <a:t>Kaldi Adaptation for EEG event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1EAF8-9B1E-45F2-AFFF-A917B72A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12" y="834111"/>
            <a:ext cx="4698594" cy="279585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12D1D9-2E9D-4DAC-A3BB-ACFC2208470A}"/>
              </a:ext>
            </a:extLst>
          </p:cNvPr>
          <p:cNvSpPr txBox="1">
            <a:spLocks/>
          </p:cNvSpPr>
          <p:nvPr/>
        </p:nvSpPr>
        <p:spPr>
          <a:xfrm>
            <a:off x="5983142" y="3760595"/>
            <a:ext cx="1429134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LSTM Model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3A5E6E-F250-4B41-AD2E-346196DF5E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Baseline systems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8B3FC5-8BB2-4293-A496-7229809122A3}"/>
              </a:ext>
            </a:extLst>
          </p:cNvPr>
          <p:cNvSpPr txBox="1">
            <a:spLocks/>
          </p:cNvSpPr>
          <p:nvPr/>
        </p:nvSpPr>
        <p:spPr>
          <a:xfrm>
            <a:off x="236164" y="643095"/>
            <a:ext cx="8425463" cy="5024175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Channel based LSTM Architecture: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sample is 7 sec. long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window with right/left context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(splice width) of 11 frames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(1.1 sec.).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channel is processed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individually so that the model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only learns spike/sharp and wave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discharges. 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Trained with annealing learning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rate after CV loss is stagnated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3 consecutive epochs.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SGD optimizer with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nestrov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momentum is used.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small CNN-LSTM-MLP model is used for postprocessing which is followed by a heuristic postprocessing.</a:t>
            </a:r>
          </a:p>
        </p:txBody>
      </p:sp>
    </p:spTree>
    <p:extLst>
      <p:ext uri="{BB962C8B-B14F-4D97-AF65-F5344CB8AC3E}">
        <p14:creationId xmlns:p14="http://schemas.microsoft.com/office/powerpoint/2010/main" val="17704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FC0BBC-5554-4327-8819-595F5EF00B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Baseline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ED535-5F24-4336-B8BC-5D6A0B62C681}"/>
              </a:ext>
            </a:extLst>
          </p:cNvPr>
          <p:cNvSpPr txBox="1">
            <a:spLocks/>
          </p:cNvSpPr>
          <p:nvPr/>
        </p:nvSpPr>
        <p:spPr>
          <a:xfrm>
            <a:off x="213852" y="650730"/>
            <a:ext cx="8701548" cy="1077586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baseline systems: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Kaldi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multipass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systems with P-norm (Dan’s DNN (nnet2) implementation)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Kaldi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multipass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systems with MLP networks (TF implementation).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502D0-465D-4201-8A32-DF48E30B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1896724"/>
            <a:ext cx="2600325" cy="37528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77FC60-D0F0-4E9B-AC5F-8CB3BEBE5EBB}"/>
              </a:ext>
            </a:extLst>
          </p:cNvPr>
          <p:cNvSpPr txBox="1">
            <a:spLocks/>
          </p:cNvSpPr>
          <p:nvPr/>
        </p:nvSpPr>
        <p:spPr>
          <a:xfrm>
            <a:off x="213853" y="1728316"/>
            <a:ext cx="5931812" cy="3127452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P-norm fast: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Fixed Affined Component / LDA is applied to decorrelate splice window of 11 (left/right context of 5).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Training is performed for 20 epochs with annealing learning rate with last 5 epochs with constant minimum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lr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P-norm Input dim = 2000 &amp; Output dim = 400.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Preconditioned SGD is used which is a matrix valued learning rate.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C72F4E-74D6-4C05-8CEF-2DAAE70CE7E9}"/>
              </a:ext>
            </a:extLst>
          </p:cNvPr>
          <p:cNvSpPr txBox="1">
            <a:spLocks/>
          </p:cNvSpPr>
          <p:nvPr/>
        </p:nvSpPr>
        <p:spPr>
          <a:xfrm>
            <a:off x="213852" y="4931396"/>
            <a:ext cx="8307150" cy="1690468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DNN (TF):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Tensorflow’s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 MLP network with 3 hidden layers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is implemented.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Priors, decision tree and alignments from Kaldi’s LDA-MLLT systems are used for acoustic modeling.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EC06A-F3F7-4D72-A878-77256920B4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46" y="1625736"/>
            <a:ext cx="5711190" cy="1648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F3883B-E626-4B40-A4FA-8FAF5AA4996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Evaluation metric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ECFE03-9864-4516-85A4-7D7F6BE6E037}"/>
              </a:ext>
            </a:extLst>
          </p:cNvPr>
          <p:cNvSpPr txBox="1">
            <a:spLocks/>
          </p:cNvSpPr>
          <p:nvPr/>
        </p:nvSpPr>
        <p:spPr>
          <a:xfrm>
            <a:off x="236164" y="643097"/>
            <a:ext cx="8298235" cy="3073498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Any Overlap method (OVLP):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Any overlap method is a permissive method which looks for the detection of an event within a proximity of the reference.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metric tend to produce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higher sensitivities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since only isolated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events are considered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 false alarms.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Multiple overlapping events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detected in bursts are also counted as detection.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3AF4C1-E303-4793-AC51-FA288DA27E10}"/>
              </a:ext>
            </a:extLst>
          </p:cNvPr>
          <p:cNvSpPr txBox="1">
            <a:spLocks/>
          </p:cNvSpPr>
          <p:nvPr/>
        </p:nvSpPr>
        <p:spPr>
          <a:xfrm>
            <a:off x="236164" y="3842372"/>
            <a:ext cx="8298235" cy="203527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Performance measures are calculated in terms of Sensitivity and Specificity (or false alarms per 24 hours):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= ( True Positives / (True Positives + False Negatives) )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 = (True Negatives / (True Negatives + False Positives)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False Alarm rate = Rate of ( ( # Target False Positives / Total duration ) × (60 × 60 × 24) )</a:t>
            </a:r>
          </a:p>
        </p:txBody>
      </p:sp>
    </p:spTree>
    <p:extLst>
      <p:ext uri="{BB962C8B-B14F-4D97-AF65-F5344CB8AC3E}">
        <p14:creationId xmlns:p14="http://schemas.microsoft.com/office/powerpoint/2010/main" val="6329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E0319B-7FA6-4B3C-BD2A-3FD63D88F5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Performance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6826B8-41CF-4F02-9544-348C2A08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87694"/>
              </p:ext>
            </p:extLst>
          </p:nvPr>
        </p:nvGraphicFramePr>
        <p:xfrm>
          <a:off x="4107264" y="781013"/>
          <a:ext cx="4787541" cy="21180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57268">
                  <a:extLst>
                    <a:ext uri="{9D8B030D-6E8A-4147-A177-3AD203B41FA5}">
                      <a16:colId xmlns:a16="http://schemas.microsoft.com/office/drawing/2014/main" val="4150354107"/>
                    </a:ext>
                  </a:extLst>
                </a:gridCol>
                <a:gridCol w="1665136">
                  <a:extLst>
                    <a:ext uri="{9D8B030D-6E8A-4147-A177-3AD203B41FA5}">
                      <a16:colId xmlns:a16="http://schemas.microsoft.com/office/drawing/2014/main" val="3020320506"/>
                    </a:ext>
                  </a:extLst>
                </a:gridCol>
                <a:gridCol w="1665137">
                  <a:extLst>
                    <a:ext uri="{9D8B030D-6E8A-4147-A177-3AD203B41FA5}">
                      <a16:colId xmlns:a16="http://schemas.microsoft.com/office/drawing/2014/main" val="663349864"/>
                    </a:ext>
                  </a:extLst>
                </a:gridCol>
              </a:tblGrid>
              <a:tr h="423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DNN models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Sensitivity (%)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FA/24 Hours</a:t>
                      </a:r>
                    </a:p>
                  </a:txBody>
                  <a:tcPr marL="36830" marR="36830" marT="0" marB="0" anchor="ctr"/>
                </a:tc>
                <a:extLst>
                  <a:ext uri="{0D108BD9-81ED-4DB2-BD59-A6C34878D82A}">
                    <a16:rowId xmlns:a16="http://schemas.microsoft.com/office/drawing/2014/main" val="2719192434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CNN-LSTM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30.83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6.74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20550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LSTM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40.29</a:t>
                      </a:r>
                    </a:p>
                  </a:txBody>
                  <a:tcPr marL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5.77</a:t>
                      </a:r>
                    </a:p>
                  </a:txBody>
                  <a:tcPr marL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42830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Kaldi P-Norm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60.09</a:t>
                      </a:r>
                    </a:p>
                  </a:txBody>
                  <a:tcPr marL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25.7</a:t>
                      </a:r>
                    </a:p>
                  </a:txBody>
                  <a:tcPr marL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446697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Kaldi MLP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49.83</a:t>
                      </a:r>
                    </a:p>
                  </a:txBody>
                  <a:tcPr marL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2.58</a:t>
                      </a:r>
                    </a:p>
                  </a:txBody>
                  <a:tcPr marL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6682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9B2951-18FA-4010-8832-3F450447AB69}"/>
              </a:ext>
            </a:extLst>
          </p:cNvPr>
          <p:cNvSpPr txBox="1">
            <a:spLocks/>
          </p:cNvSpPr>
          <p:nvPr/>
        </p:nvSpPr>
        <p:spPr>
          <a:xfrm>
            <a:off x="213852" y="650729"/>
            <a:ext cx="3893412" cy="2485761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Note that Kaldi models use word boundaries during event classification.</a:t>
            </a:r>
          </a:p>
          <a:p>
            <a:pPr>
              <a:spcAft>
                <a:spcPts val="600"/>
              </a:spcAft>
            </a:pPr>
            <a:r>
              <a:rPr lang="en-US" dirty="0"/>
              <a:t>Kaldi’s optimal performance is still at ~50% sensitivity with 2.58 FAs. </a:t>
            </a:r>
          </a:p>
          <a:p>
            <a:pPr>
              <a:spcAft>
                <a:spcPts val="600"/>
              </a:spcAft>
            </a:pPr>
            <a:r>
              <a:rPr lang="en-US" dirty="0"/>
              <a:t>Channel based LSTM network outperforms other models.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F27A0-4B7E-4CE9-9DBD-4961D01D7A2D}"/>
              </a:ext>
            </a:extLst>
          </p:cNvPr>
          <p:cNvSpPr txBox="1">
            <a:spLocks/>
          </p:cNvSpPr>
          <p:nvPr/>
        </p:nvSpPr>
        <p:spPr>
          <a:xfrm>
            <a:off x="4676994" y="3207043"/>
            <a:ext cx="4217811" cy="3143515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ROC curve shows the performance of each baseline system for the target/seizure class.</a:t>
            </a:r>
          </a:p>
          <a:p>
            <a:pPr>
              <a:spcAft>
                <a:spcPts val="600"/>
              </a:spcAft>
            </a:pPr>
            <a:r>
              <a:rPr lang="en-US" dirty="0"/>
              <a:t>Performance of all systems is very close to each other which can be observed via overlapping ROC throughout the graph.</a:t>
            </a:r>
          </a:p>
          <a:p>
            <a:pPr>
              <a:spcAft>
                <a:spcPts val="600"/>
              </a:spcAft>
            </a:pPr>
            <a:r>
              <a:rPr lang="en-US" dirty="0"/>
              <a:t>The region of interest is at lower false alarm rate where HMM-MLP systems outperforms other systems.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1C9C8D0-6D4A-43E8-A2CB-A7A36442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3" y="3029327"/>
            <a:ext cx="4401341" cy="33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0A6D39-6B63-4B65-A629-AFCC8CCE11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Decoding and Error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3B5A6-6CC0-4F82-8EC8-FB5A3794AAA3}"/>
              </a:ext>
            </a:extLst>
          </p:cNvPr>
          <p:cNvSpPr txBox="1">
            <a:spLocks/>
          </p:cNvSpPr>
          <p:nvPr/>
        </p:nvSpPr>
        <p:spPr>
          <a:xfrm>
            <a:off x="213852" y="650730"/>
            <a:ext cx="8697248" cy="195179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lattices were used during decoding.</a:t>
            </a:r>
          </a:p>
          <a:p>
            <a:pPr>
              <a:spcAft>
                <a:spcPts val="600"/>
              </a:spcAft>
            </a:pPr>
            <a:r>
              <a:rPr lang="en-US" dirty="0"/>
              <a:t>Lattice-1best, lattice-push and lattice-to-post were used to obtain decoding results. Each of which uses word boundaries.</a:t>
            </a:r>
          </a:p>
          <a:p>
            <a:pPr>
              <a:spcAft>
                <a:spcPts val="600"/>
              </a:spcAft>
            </a:pPr>
            <a:r>
              <a:rPr lang="en-US" dirty="0"/>
              <a:t>Kaldi has a crude energy based automatic segmentation approach which is not adequate for segmentation of EEGs.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74942-E1AC-43BF-8671-F2BE681E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2" y="2768746"/>
            <a:ext cx="4181475" cy="3438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1DD20-3AF0-4E96-BEA1-1140BE991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75" y="2768746"/>
            <a:ext cx="4162425" cy="234315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3C22C6-C553-481B-83D9-B40D9B74F569}"/>
              </a:ext>
            </a:extLst>
          </p:cNvPr>
          <p:cNvSpPr txBox="1">
            <a:spLocks/>
          </p:cNvSpPr>
          <p:nvPr/>
        </p:nvSpPr>
        <p:spPr>
          <a:xfrm>
            <a:off x="934325" y="6295073"/>
            <a:ext cx="2934290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Reference Transcriptions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536846-84F8-4CD0-A5C8-68967D2E067C}"/>
              </a:ext>
            </a:extLst>
          </p:cNvPr>
          <p:cNvSpPr txBox="1">
            <a:spLocks/>
          </p:cNvSpPr>
          <p:nvPr/>
        </p:nvSpPr>
        <p:spPr>
          <a:xfrm>
            <a:off x="5362742" y="5154279"/>
            <a:ext cx="2934290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Hypothesis Transcriptions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0777718-7D8E-4925-B78A-8797030448D2}"/>
              </a:ext>
            </a:extLst>
          </p:cNvPr>
          <p:cNvSpPr/>
          <p:nvPr/>
        </p:nvSpPr>
        <p:spPr>
          <a:xfrm>
            <a:off x="166184" y="2754254"/>
            <a:ext cx="1412717" cy="204408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F3663BE-E8E6-4BD1-98D8-ED483FD7011E}"/>
              </a:ext>
            </a:extLst>
          </p:cNvPr>
          <p:cNvSpPr/>
          <p:nvPr/>
        </p:nvSpPr>
        <p:spPr>
          <a:xfrm>
            <a:off x="4713805" y="2740857"/>
            <a:ext cx="1412716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637844C-E1E3-4290-B607-B045B7743356}"/>
              </a:ext>
            </a:extLst>
          </p:cNvPr>
          <p:cNvSpPr/>
          <p:nvPr/>
        </p:nvSpPr>
        <p:spPr>
          <a:xfrm>
            <a:off x="1497203" y="3323658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C498F1C8-00E4-45E4-A4C0-02BFEE13E457}"/>
              </a:ext>
            </a:extLst>
          </p:cNvPr>
          <p:cNvSpPr/>
          <p:nvPr/>
        </p:nvSpPr>
        <p:spPr>
          <a:xfrm>
            <a:off x="6077655" y="3309164"/>
            <a:ext cx="755224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A0A1C3D-0642-4B76-A263-A97C824C2CEE}"/>
              </a:ext>
            </a:extLst>
          </p:cNvPr>
          <p:cNvSpPr/>
          <p:nvPr/>
        </p:nvSpPr>
        <p:spPr>
          <a:xfrm>
            <a:off x="1497202" y="3845363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03349247-114E-46FD-9ABC-9893C90091D7}"/>
              </a:ext>
            </a:extLst>
          </p:cNvPr>
          <p:cNvSpPr/>
          <p:nvPr/>
        </p:nvSpPr>
        <p:spPr>
          <a:xfrm>
            <a:off x="6074663" y="3446506"/>
            <a:ext cx="755224" cy="204408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F5832C3-A912-4C26-BADB-0198111A7F12}"/>
              </a:ext>
            </a:extLst>
          </p:cNvPr>
          <p:cNvSpPr/>
          <p:nvPr/>
        </p:nvSpPr>
        <p:spPr>
          <a:xfrm>
            <a:off x="1490670" y="4218926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BE004D6-7660-4EC5-9978-E6EA1EC90396}"/>
              </a:ext>
            </a:extLst>
          </p:cNvPr>
          <p:cNvSpPr/>
          <p:nvPr/>
        </p:nvSpPr>
        <p:spPr>
          <a:xfrm>
            <a:off x="6074663" y="3817137"/>
            <a:ext cx="755224" cy="211444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922B2F7-AA4A-4BCB-B8B6-30DA7375E1BB}"/>
              </a:ext>
            </a:extLst>
          </p:cNvPr>
          <p:cNvSpPr/>
          <p:nvPr/>
        </p:nvSpPr>
        <p:spPr>
          <a:xfrm>
            <a:off x="1484138" y="4393050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92E0A549-1CD4-402C-AC3A-31150A6890DE}"/>
              </a:ext>
            </a:extLst>
          </p:cNvPr>
          <p:cNvSpPr/>
          <p:nvPr/>
        </p:nvSpPr>
        <p:spPr>
          <a:xfrm>
            <a:off x="6074663" y="4007482"/>
            <a:ext cx="755224" cy="211444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ECD3AA9-81C7-4920-BEB3-B345494CB3B2}"/>
              </a:ext>
            </a:extLst>
          </p:cNvPr>
          <p:cNvSpPr/>
          <p:nvPr/>
        </p:nvSpPr>
        <p:spPr>
          <a:xfrm>
            <a:off x="1497203" y="5843229"/>
            <a:ext cx="904268" cy="190017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CF42C69F-96F7-437E-B7D2-81440AB0036D}"/>
              </a:ext>
            </a:extLst>
          </p:cNvPr>
          <p:cNvSpPr/>
          <p:nvPr/>
        </p:nvSpPr>
        <p:spPr>
          <a:xfrm>
            <a:off x="1497702" y="6009258"/>
            <a:ext cx="904268" cy="190017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CD64456E-22DA-4A01-8E07-2CEA9E3A6DCA}"/>
              </a:ext>
            </a:extLst>
          </p:cNvPr>
          <p:cNvSpPr/>
          <p:nvPr/>
        </p:nvSpPr>
        <p:spPr>
          <a:xfrm>
            <a:off x="6076006" y="4725193"/>
            <a:ext cx="847308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83261E8B-36A0-4F90-9665-7E8DB1277198}"/>
              </a:ext>
            </a:extLst>
          </p:cNvPr>
          <p:cNvSpPr/>
          <p:nvPr/>
        </p:nvSpPr>
        <p:spPr>
          <a:xfrm>
            <a:off x="6074663" y="4896430"/>
            <a:ext cx="847308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DD111D-054D-4688-BAEF-F2C2D840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7" y="812405"/>
            <a:ext cx="3317972" cy="248847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A7F646-7596-421E-AD01-445753DA4B65}"/>
              </a:ext>
            </a:extLst>
          </p:cNvPr>
          <p:cNvSpPr txBox="1">
            <a:spLocks/>
          </p:cNvSpPr>
          <p:nvPr/>
        </p:nvSpPr>
        <p:spPr>
          <a:xfrm>
            <a:off x="5515451" y="3300884"/>
            <a:ext cx="2934290" cy="46976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P-Norm DNN (Kaldi)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A91196-8F11-4BCA-A4F6-D4C606BAE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7" y="3657600"/>
            <a:ext cx="3317972" cy="248847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BD40C-F905-4071-AD47-25856E8A4193}"/>
              </a:ext>
            </a:extLst>
          </p:cNvPr>
          <p:cNvSpPr txBox="1">
            <a:spLocks/>
          </p:cNvSpPr>
          <p:nvPr/>
        </p:nvSpPr>
        <p:spPr>
          <a:xfrm>
            <a:off x="5595838" y="637815"/>
            <a:ext cx="2934290" cy="34918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Posterior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1A5BF4-6819-4151-8E98-EDE9D74DE13E}"/>
              </a:ext>
            </a:extLst>
          </p:cNvPr>
          <p:cNvSpPr txBox="1">
            <a:spLocks/>
          </p:cNvSpPr>
          <p:nvPr/>
        </p:nvSpPr>
        <p:spPr>
          <a:xfrm>
            <a:off x="5515451" y="6146079"/>
            <a:ext cx="2934290" cy="46976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LSTM network 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AutoEEG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CB52BE-D470-4324-BC43-8DBDC5A915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Decoding and Error Analysis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01B3A8-131C-4CF2-AF97-A13D941B8134}"/>
              </a:ext>
            </a:extLst>
          </p:cNvPr>
          <p:cNvSpPr txBox="1">
            <a:spLocks/>
          </p:cNvSpPr>
          <p:nvPr/>
        </p:nvSpPr>
        <p:spPr>
          <a:xfrm>
            <a:off x="213852" y="650730"/>
            <a:ext cx="5091678" cy="2778270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Performance of the DNN-HMM models on seizures with different durations is quite similar. </a:t>
            </a:r>
          </a:p>
          <a:p>
            <a:pPr>
              <a:spcAft>
                <a:spcPts val="600"/>
              </a:spcAft>
            </a:pPr>
            <a:r>
              <a:rPr lang="en-US" dirty="0"/>
              <a:t>Decoded transcription probabilities (</a:t>
            </a:r>
            <a:r>
              <a:rPr lang="en-US" dirty="0" err="1"/>
              <a:t>Hyp</a:t>
            </a:r>
            <a:r>
              <a:rPr lang="en-US" dirty="0"/>
              <a:t>.) are very high compared to any non-Kaldi models we have developed.</a:t>
            </a:r>
          </a:p>
          <a:p>
            <a:pPr>
              <a:spcAft>
                <a:spcPts val="600"/>
              </a:spcAft>
            </a:pPr>
            <a:r>
              <a:rPr lang="en-US" dirty="0"/>
              <a:t>Due to the binary classification problem, LM seems to flip the correctly detect classes at the beginning and end of the record.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6FECE7-6E3B-40AF-8B30-FC70E514E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422719"/>
              </p:ext>
            </p:extLst>
          </p:nvPr>
        </p:nvGraphicFramePr>
        <p:xfrm>
          <a:off x="253675" y="3928884"/>
          <a:ext cx="2564102" cy="237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9A72CBC-4CF0-4C0F-AEA9-573DC3D89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1375"/>
              </p:ext>
            </p:extLst>
          </p:nvPr>
        </p:nvGraphicFramePr>
        <p:xfrm>
          <a:off x="2817777" y="3928884"/>
          <a:ext cx="2564102" cy="237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03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011901-77B8-43B6-B3FF-1B2E592A6144}"/>
              </a:ext>
            </a:extLst>
          </p:cNvPr>
          <p:cNvSpPr txBox="1">
            <a:spLocks/>
          </p:cNvSpPr>
          <p:nvPr/>
        </p:nvSpPr>
        <p:spPr>
          <a:xfrm>
            <a:off x="2200589" y="2946678"/>
            <a:ext cx="4742822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394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EEGs and various seizure morphologies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Seizure data and feature extraction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Comparison between Kaldi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AutoEEG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Performance of the DNN systems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Error analysis on results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76BED8-304A-4117-B04A-ECA970E8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3429000"/>
            <a:ext cx="5457825" cy="2819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What is an EEG 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71616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Electroencephalography (EEG) is a popular tool used to diagnose brain related illnesses.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Scalp Electroencephalogram (EEG) monitoring is a non-invasive and convenient method to assess electrical activity from brain.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of EEGs is challenging, and its accurate annotation requires extensive training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diagnosis, clinicians also use information such as patient’s video recordings, medical history, age, environmental &amp; physiological changes.</a:t>
            </a:r>
          </a:p>
        </p:txBody>
      </p:sp>
    </p:spTree>
    <p:extLst>
      <p:ext uri="{BB962C8B-B14F-4D97-AF65-F5344CB8AC3E}">
        <p14:creationId xmlns:p14="http://schemas.microsoft.com/office/powerpoint/2010/main" val="321272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2D947-DA7C-4AB9-81B6-C3967732C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3221155"/>
            <a:ext cx="4935468" cy="2859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8CE7C-9D01-41A9-ABD6-2D573E43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7484"/>
            <a:ext cx="4493341" cy="26836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22849E-35A1-48F6-BF19-9AA79508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Seizure morphologies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7511A-2697-4881-B2C6-0B241EF5D08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r="36429"/>
          <a:stretch/>
        </p:blipFill>
        <p:spPr>
          <a:xfrm>
            <a:off x="78659" y="6080875"/>
            <a:ext cx="4935468" cy="48295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9BA1CE-2D79-4C46-B906-5B489229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4302558" cy="2555160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Electrographic seizures can be detected either by observing epileptiform activities or by observing artifacts related to specific types of seizures.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multiple types of seizures (i.e. tonic-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clonic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/grand mal, absence/petit mal, complex-partial)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43EBF2-6EA8-49CA-811E-A21969332A1A}"/>
              </a:ext>
            </a:extLst>
          </p:cNvPr>
          <p:cNvSpPr txBox="1">
            <a:spLocks/>
          </p:cNvSpPr>
          <p:nvPr/>
        </p:nvSpPr>
        <p:spPr>
          <a:xfrm>
            <a:off x="5084467" y="3267997"/>
            <a:ext cx="4059533" cy="3295829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of focal seizures require temporal as well as sufficient level of spatial information.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Typically interpreters look for epileptiform activity such as spike and wave discharges and its evolution over time.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Easy seizures show clear evolution in signal’s frequency and amplitude.</a:t>
            </a:r>
          </a:p>
        </p:txBody>
      </p:sp>
    </p:spTree>
    <p:extLst>
      <p:ext uri="{BB962C8B-B14F-4D97-AF65-F5344CB8AC3E}">
        <p14:creationId xmlns:p14="http://schemas.microsoft.com/office/powerpoint/2010/main" val="162720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54E0B6-696B-43A2-91A2-2224BE7C31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Inconclusive segments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9D791-8A54-4CA6-BF20-C369259E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3253836"/>
            <a:ext cx="5604387" cy="322018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4A01A8-63B0-4106-BD1F-0F228351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345984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Some EEG records are very challenging and show wide spread epileptiform features along with artifacts (i.e. Shivers). Obscured patterns as such could also make interpretation inconclusive.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specific rules implemented by American Clinical Neurophysiology Society (ACNS) for diagnosis of patients with epilepsy.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Accurate onset and offset detection of an ictal is, in many cases, subjective which encourages us to use Any-Overlap method for scoring.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E9CD01D-3819-4A87-B043-7CEAB5412DAA}"/>
              </a:ext>
            </a:extLst>
          </p:cNvPr>
          <p:cNvSpPr/>
          <p:nvPr/>
        </p:nvSpPr>
        <p:spPr>
          <a:xfrm rot="16200000">
            <a:off x="5842231" y="2188955"/>
            <a:ext cx="187669" cy="18740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5E05A0B-3A32-4DF7-9B54-DDAD9EABF83D}"/>
              </a:ext>
            </a:extLst>
          </p:cNvPr>
          <p:cNvSpPr/>
          <p:nvPr/>
        </p:nvSpPr>
        <p:spPr>
          <a:xfrm rot="10800000">
            <a:off x="1504333" y="4549436"/>
            <a:ext cx="115555" cy="10942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339B6-D2D7-45D1-8272-146C97287BD9}"/>
              </a:ext>
            </a:extLst>
          </p:cNvPr>
          <p:cNvSpPr txBox="1"/>
          <p:nvPr/>
        </p:nvSpPr>
        <p:spPr>
          <a:xfrm>
            <a:off x="5421842" y="2845835"/>
            <a:ext cx="187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Shivers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E73C4-FB8F-46F0-AF09-300FFB258278}"/>
              </a:ext>
            </a:extLst>
          </p:cNvPr>
          <p:cNvSpPr txBox="1"/>
          <p:nvPr/>
        </p:nvSpPr>
        <p:spPr>
          <a:xfrm>
            <a:off x="25119" y="4863927"/>
            <a:ext cx="159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Epileptiform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69948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B8691-956F-493B-B642-23542813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3658653"/>
            <a:ext cx="6361471" cy="2923584"/>
          </a:xfrm>
          <a:prstGeom prst="rect">
            <a:avLst/>
          </a:prstGeom>
        </p:spPr>
      </p:pic>
      <p:pic>
        <p:nvPicPr>
          <p:cNvPr id="8" name="Picture 7" descr="A picture containing shelf, wall, cabinet, indoor&#10;&#10;Description automatically generated">
            <a:extLst>
              <a:ext uri="{FF2B5EF4-FFF2-40B4-BE49-F238E27FC236}">
                <a16:creationId xmlns:a16="http://schemas.microsoft.com/office/drawing/2014/main" id="{F398CCBB-B26F-42A7-9E52-5E75CCC0E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44" y="780210"/>
            <a:ext cx="6318869" cy="28784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18BD50-EAA4-4592-BCD4-9362BD75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Spectral properties of an ictal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0F8DF3-4D3F-477A-B6DD-0C8D67F2B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2508040" cy="271616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Seizures usually occur within the range of 2.5 to 25 Hz.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Seizure duration can last from 3 seconds (absence seizures) to up to days (refractory status epilepticus).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7D21A3-725C-4594-911C-7A5F1DB04357}"/>
              </a:ext>
            </a:extLst>
          </p:cNvPr>
          <p:cNvSpPr txBox="1">
            <a:spLocks/>
          </p:cNvSpPr>
          <p:nvPr/>
        </p:nvSpPr>
        <p:spPr>
          <a:xfrm>
            <a:off x="6498715" y="3811807"/>
            <a:ext cx="2508040" cy="277043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Generalized seizures are easy to spot due to their high energy on specific frequency bands.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Waxing-waning patterns (i.e. Bursts) can be mistakenly identified as ictal.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7409A0-7C63-4475-A5B6-6E0BE4942394}"/>
              </a:ext>
            </a:extLst>
          </p:cNvPr>
          <p:cNvCxnSpPr/>
          <p:nvPr/>
        </p:nvCxnSpPr>
        <p:spPr>
          <a:xfrm>
            <a:off x="199104" y="6400800"/>
            <a:ext cx="7134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7562D2-59CC-4773-82EE-B8D890DF8D13}"/>
              </a:ext>
            </a:extLst>
          </p:cNvPr>
          <p:cNvCxnSpPr/>
          <p:nvPr/>
        </p:nvCxnSpPr>
        <p:spPr>
          <a:xfrm>
            <a:off x="199104" y="5809622"/>
            <a:ext cx="7134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B47CFA-032B-4853-9615-CA6DB8525A75}"/>
              </a:ext>
            </a:extLst>
          </p:cNvPr>
          <p:cNvCxnSpPr/>
          <p:nvPr/>
        </p:nvCxnSpPr>
        <p:spPr>
          <a:xfrm>
            <a:off x="199104" y="5226818"/>
            <a:ext cx="7134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0CC708-E252-426F-A37D-DB54F81A3A6C}"/>
              </a:ext>
            </a:extLst>
          </p:cNvPr>
          <p:cNvCxnSpPr/>
          <p:nvPr/>
        </p:nvCxnSpPr>
        <p:spPr>
          <a:xfrm>
            <a:off x="199104" y="4654062"/>
            <a:ext cx="7134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A0BE0B-23D7-4FF3-8CD6-7E2F8AFB73EC}"/>
              </a:ext>
            </a:extLst>
          </p:cNvPr>
          <p:cNvCxnSpPr/>
          <p:nvPr/>
        </p:nvCxnSpPr>
        <p:spPr>
          <a:xfrm>
            <a:off x="199104" y="4061208"/>
            <a:ext cx="7134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83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outdoor, sky&#10;&#10;Description automatically generated">
            <a:extLst>
              <a:ext uri="{FF2B5EF4-FFF2-40B4-BE49-F238E27FC236}">
                <a16:creationId xmlns:a16="http://schemas.microsoft.com/office/drawing/2014/main" id="{C7D8E40E-CCA1-4F2E-A40F-72356754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3608439"/>
            <a:ext cx="6318869" cy="2907498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B90E1D3-83B0-4E7F-9BB8-FD07A5B52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42" y="730793"/>
            <a:ext cx="6361471" cy="29278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380453-8787-4E3A-BB59-068D2B7F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Spectral properties of an ictal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978854-5A07-4942-ADE4-27CE102F4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2508040" cy="2907497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Activities such as chewing resembles features of grand mal and could also be a sign of a complex-partial seizure.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is usually cross verified from the context/history of the record.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66DE2E-63A1-4F41-B614-4FB7D2F5934F}"/>
              </a:ext>
            </a:extLst>
          </p:cNvPr>
          <p:cNvSpPr txBox="1">
            <a:spLocks/>
          </p:cNvSpPr>
          <p:nvPr/>
        </p:nvSpPr>
        <p:spPr>
          <a:xfrm>
            <a:off x="6417191" y="3676609"/>
            <a:ext cx="2508040" cy="2907497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Medication makes it harder to detect seizures.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Subtle seizures such as extremely focal, low energy seizures are wide spread in ICU patients due to their medication.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F168E4E-5933-4062-802F-4C1872334A76}"/>
              </a:ext>
            </a:extLst>
          </p:cNvPr>
          <p:cNvSpPr/>
          <p:nvPr/>
        </p:nvSpPr>
        <p:spPr>
          <a:xfrm>
            <a:off x="199103" y="5659690"/>
            <a:ext cx="6218087" cy="21859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348D91-73C1-4229-8A68-309BCD15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Seizure Data and Feature extraction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26B8A-B1DF-4F62-AC4E-F88D87ADE3B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6740160"/>
              </p:ext>
            </p:extLst>
          </p:nvPr>
        </p:nvGraphicFramePr>
        <p:xfrm>
          <a:off x="3898760" y="712837"/>
          <a:ext cx="5047526" cy="2286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5013">
                  <a:extLst>
                    <a:ext uri="{9D8B030D-6E8A-4147-A177-3AD203B41FA5}">
                      <a16:colId xmlns:a16="http://schemas.microsoft.com/office/drawing/2014/main" val="3718242562"/>
                    </a:ext>
                  </a:extLst>
                </a:gridCol>
                <a:gridCol w="974001">
                  <a:extLst>
                    <a:ext uri="{9D8B030D-6E8A-4147-A177-3AD203B41FA5}">
                      <a16:colId xmlns:a16="http://schemas.microsoft.com/office/drawing/2014/main" val="540823448"/>
                    </a:ext>
                  </a:extLst>
                </a:gridCol>
                <a:gridCol w="1009504">
                  <a:extLst>
                    <a:ext uri="{9D8B030D-6E8A-4147-A177-3AD203B41FA5}">
                      <a16:colId xmlns:a16="http://schemas.microsoft.com/office/drawing/2014/main" val="2733397533"/>
                    </a:ext>
                  </a:extLst>
                </a:gridCol>
                <a:gridCol w="1009504">
                  <a:extLst>
                    <a:ext uri="{9D8B030D-6E8A-4147-A177-3AD203B41FA5}">
                      <a16:colId xmlns:a16="http://schemas.microsoft.com/office/drawing/2014/main" val="1899843563"/>
                    </a:ext>
                  </a:extLst>
                </a:gridCol>
                <a:gridCol w="1009504">
                  <a:extLst>
                    <a:ext uri="{9D8B030D-6E8A-4147-A177-3AD203B41FA5}">
                      <a16:colId xmlns:a16="http://schemas.microsoft.com/office/drawing/2014/main" val="1743662182"/>
                    </a:ext>
                  </a:extLst>
                </a:gridCol>
              </a:tblGrid>
              <a:tr h="5081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Seizure 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Corpus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1.2.1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33046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set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set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83588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905557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7616558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404988"/>
                  </a:ext>
                </a:extLst>
              </a:tr>
              <a:tr h="5081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Epochs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(sec.)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76,517.40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(6.39%)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1,196,381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(100.00%)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55,764.93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(9.02%)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618,096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(100.00%)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4632372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81E200-7A82-40D5-B702-7CC8AA55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3" y="712838"/>
            <a:ext cx="3699657" cy="1879637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TUH EEG Seizure Corpus (v1.2.1) is used to develop our ML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database contains diverse patterns with different type of seizures.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3704FB-C027-418E-84AE-6E84EB88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39" y="3412373"/>
            <a:ext cx="5044815" cy="285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10A014-1758-4DD1-B724-62BAE2F78236}"/>
              </a:ext>
            </a:extLst>
          </p:cNvPr>
          <p:cNvSpPr txBox="1">
            <a:spLocks/>
          </p:cNvSpPr>
          <p:nvPr/>
        </p:nvSpPr>
        <p:spPr>
          <a:xfrm>
            <a:off x="175998" y="2701726"/>
            <a:ext cx="3656225" cy="2286596"/>
          </a:xfrm>
        </p:spPr>
        <p:txBody>
          <a:bodyPr lIns="0" tIns="0" rIns="0" bIns="0"/>
          <a:lstStyle>
            <a:defPPr>
              <a:defRPr lang="en-US"/>
            </a:defPPr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Features are calculated from the signal using a window of 0.2 seconds and a frame of 0.1 seconds. </a:t>
            </a:r>
          </a:p>
          <a:p>
            <a:r>
              <a:rPr lang="en-US" dirty="0"/>
              <a:t>Nine base features comprised of frequency domain energy, 1st through 7th cepstral coefficients, and a differential energy term are computed. </a:t>
            </a:r>
          </a:p>
          <a:p>
            <a:r>
              <a:rPr lang="en-US" dirty="0"/>
              <a:t>Using these base features, first and second derivative features are calculated, forming feature vectors of dimension 26.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BAAF0A-A861-4DCC-8C2E-9DAFB75397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Baseline systems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51DC89-2AEF-4DF4-9319-1585EBB2F5E2}"/>
              </a:ext>
            </a:extLst>
          </p:cNvPr>
          <p:cNvSpPr txBox="1">
            <a:spLocks/>
          </p:cNvSpPr>
          <p:nvPr/>
        </p:nvSpPr>
        <p:spPr>
          <a:xfrm>
            <a:off x="213852" y="650728"/>
            <a:ext cx="8701548" cy="2293439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We have developed three Baseline systems over the period of last three years: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CNN-LSTM system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Channel based LSTM networks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Kaldi’s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multipass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system with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P-norm and MLP networks.</a:t>
            </a:r>
          </a:p>
          <a:p>
            <a:pPr marL="174625" lvl="1"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4ACC8-6009-419F-AC2C-1E15D889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43" y="1260568"/>
            <a:ext cx="4835769" cy="458495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EE68C0-AA4C-4B18-BA36-478C43237547}"/>
              </a:ext>
            </a:extLst>
          </p:cNvPr>
          <p:cNvSpPr txBox="1">
            <a:spLocks/>
          </p:cNvSpPr>
          <p:nvPr/>
        </p:nvSpPr>
        <p:spPr>
          <a:xfrm>
            <a:off x="5501307" y="5862994"/>
            <a:ext cx="2057239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CNN-LSTM Model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B9F86-F057-4B24-AE17-6D4F367F270B}"/>
              </a:ext>
            </a:extLst>
          </p:cNvPr>
          <p:cNvSpPr txBox="1">
            <a:spLocks/>
          </p:cNvSpPr>
          <p:nvPr/>
        </p:nvSpPr>
        <p:spPr>
          <a:xfrm>
            <a:off x="246264" y="2767114"/>
            <a:ext cx="3833367" cy="358344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CNN-LSTM Architecture: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sample is 21 sec. long window for all 22 channels.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Trained with constant learning rate with kernel size of (3, 3).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Heuristic postprocessing approaches are applied which includes setting a threshold for output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probabilities and filtering seizure events of certain duration.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Adam is used as an optimizer.</a:t>
            </a:r>
          </a:p>
          <a:p>
            <a:pPr marL="174625" lvl="1"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1134</Words>
  <Application>Microsoft Office PowerPoint</Application>
  <PresentationFormat>On-screen Show (4:3)</PresentationFormat>
  <Paragraphs>148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2_ISIP Content Slide</vt:lpstr>
      <vt:lpstr>1_ISIP Title Slide</vt:lpstr>
      <vt:lpstr>PowerPoint Presentation</vt:lpstr>
      <vt:lpstr>Outline</vt:lpstr>
      <vt:lpstr>What is an EEG ?</vt:lpstr>
      <vt:lpstr>Seizure morphologies</vt:lpstr>
      <vt:lpstr>PowerPoint Presentation</vt:lpstr>
      <vt:lpstr>Spectral properties of an ictal</vt:lpstr>
      <vt:lpstr>Spectral properties of an ictal</vt:lpstr>
      <vt:lpstr>Seizure Data and Feature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Vinit Shah</cp:lastModifiedBy>
  <cp:revision>463</cp:revision>
  <dcterms:created xsi:type="dcterms:W3CDTF">2017-04-23T05:30:39Z</dcterms:created>
  <dcterms:modified xsi:type="dcterms:W3CDTF">2018-11-13T04:01:06Z</dcterms:modified>
</cp:coreProperties>
</file>