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7" r:id="rId2"/>
  </p:sldMasterIdLst>
  <p:notesMasterIdLst>
    <p:notesMasterId r:id="rId13"/>
  </p:notesMasterIdLst>
  <p:sldIdLst>
    <p:sldId id="303" r:id="rId3"/>
    <p:sldId id="267" r:id="rId4"/>
    <p:sldId id="304" r:id="rId5"/>
    <p:sldId id="305" r:id="rId6"/>
    <p:sldId id="306" r:id="rId7"/>
    <p:sldId id="307" r:id="rId8"/>
    <p:sldId id="308" r:id="rId9"/>
    <p:sldId id="309" r:id="rId10"/>
    <p:sldId id="310" r:id="rId11"/>
    <p:sldId id="29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44" userDrawn="1">
          <p15:clr>
            <a:srgbClr val="A4A3A4"/>
          </p15:clr>
        </p15:guide>
        <p15:guide id="2" pos="5616" userDrawn="1">
          <p15:clr>
            <a:srgbClr val="A4A3A4"/>
          </p15:clr>
        </p15:guide>
        <p15:guide id="3" orient="horz" pos="2544" userDrawn="1">
          <p15:clr>
            <a:srgbClr val="A4A3A4"/>
          </p15:clr>
        </p15:guide>
        <p15:guide id="4"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58" autoAdjust="0"/>
    <p:restoredTop sz="92143" autoAdjust="0"/>
  </p:normalViewPr>
  <p:slideViewPr>
    <p:cSldViewPr snapToGrid="0">
      <p:cViewPr varScale="1">
        <p:scale>
          <a:sx n="83" d="100"/>
          <a:sy n="83" d="100"/>
        </p:scale>
        <p:origin x="1928" y="200"/>
      </p:cViewPr>
      <p:guideLst>
        <p:guide pos="144"/>
        <p:guide pos="5616"/>
        <p:guide orient="horz" pos="2544"/>
        <p:guide pos="2880"/>
      </p:guideLst>
    </p:cSldViewPr>
  </p:slideViewPr>
  <p:notesTextViewPr>
    <p:cViewPr>
      <p:scale>
        <a:sx n="1" d="1"/>
        <a:sy n="1" d="1"/>
      </p:scale>
      <p:origin x="0" y="0"/>
    </p:cViewPr>
  </p:notesTextViewPr>
  <p:notesViewPr>
    <p:cSldViewPr snapToGrid="0">
      <p:cViewPr varScale="1">
        <p:scale>
          <a:sx n="81" d="100"/>
          <a:sy n="81" d="100"/>
        </p:scale>
        <p:origin x="3174" y="90"/>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8"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89A63F-A652-A941-943E-42655CBE92DD}" type="datetimeFigureOut">
              <a:rPr lang="en-US" smtClean="0"/>
              <a:t>1/2/18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2B6984-104E-F74E-AFCE-72849C323162}" type="slidenum">
              <a:rPr lang="en-US" smtClean="0"/>
              <a:t>‹#›</a:t>
            </a:fld>
            <a:endParaRPr lang="en-US"/>
          </a:p>
        </p:txBody>
      </p:sp>
    </p:spTree>
    <p:extLst>
      <p:ext uri="{BB962C8B-B14F-4D97-AF65-F5344CB8AC3E}">
        <p14:creationId xmlns:p14="http://schemas.microsoft.com/office/powerpoint/2010/main" val="587836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1</a:t>
            </a:fld>
            <a:endParaRPr lang="en-US" dirty="0"/>
          </a:p>
        </p:txBody>
      </p:sp>
    </p:spTree>
    <p:extLst>
      <p:ext uri="{BB962C8B-B14F-4D97-AF65-F5344CB8AC3E}">
        <p14:creationId xmlns:p14="http://schemas.microsoft.com/office/powerpoint/2010/main" val="1073054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2B6984-104E-F74E-AFCE-72849C323162}" type="slidenum">
              <a:rPr lang="en-US" smtClean="0"/>
              <a:t>2</a:t>
            </a:fld>
            <a:endParaRPr lang="en-US"/>
          </a:p>
        </p:txBody>
      </p:sp>
    </p:spTree>
    <p:extLst>
      <p:ext uri="{BB962C8B-B14F-4D97-AF65-F5344CB8AC3E}">
        <p14:creationId xmlns:p14="http://schemas.microsoft.com/office/powerpoint/2010/main" val="2051965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C2B6984-104E-F74E-AFCE-72849C323162}" type="slidenum">
              <a:rPr lang="en-US" smtClean="0"/>
              <a:t>4</a:t>
            </a:fld>
            <a:endParaRPr lang="en-US"/>
          </a:p>
        </p:txBody>
      </p:sp>
    </p:spTree>
    <p:extLst>
      <p:ext uri="{BB962C8B-B14F-4D97-AF65-F5344CB8AC3E}">
        <p14:creationId xmlns:p14="http://schemas.microsoft.com/office/powerpoint/2010/main" val="2805758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2B6984-104E-F74E-AFCE-72849C323162}" type="slidenum">
              <a:rPr lang="en-US" smtClean="0"/>
              <a:t>6</a:t>
            </a:fld>
            <a:endParaRPr lang="en-US"/>
          </a:p>
        </p:txBody>
      </p:sp>
    </p:spTree>
    <p:extLst>
      <p:ext uri="{BB962C8B-B14F-4D97-AF65-F5344CB8AC3E}">
        <p14:creationId xmlns:p14="http://schemas.microsoft.com/office/powerpoint/2010/main" val="57662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2B6984-104E-F74E-AFCE-72849C323162}" type="slidenum">
              <a:rPr lang="en-US" smtClean="0"/>
              <a:t>8</a:t>
            </a:fld>
            <a:endParaRPr lang="en-US"/>
          </a:p>
        </p:txBody>
      </p:sp>
    </p:spTree>
    <p:extLst>
      <p:ext uri="{BB962C8B-B14F-4D97-AF65-F5344CB8AC3E}">
        <p14:creationId xmlns:p14="http://schemas.microsoft.com/office/powerpoint/2010/main" val="2119448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CAC36DC0-CB90-4730-A688-285CC47A5567}" type="slidenum">
              <a:rPr lang="en-US" smtClean="0"/>
              <a:t>‹#›</a:t>
            </a:fld>
            <a:endParaRPr lang="en-US"/>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298432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0B538D-9F28-454B-A741-5EDD6E284E52}" type="datetimeFigureOut">
              <a:rPr lang="en-US" smtClean="0"/>
              <a:t>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36DC0-CB90-4730-A688-285CC47A5567}" type="slidenum">
              <a:rPr lang="en-US" smtClean="0"/>
              <a:t>‹#›</a:t>
            </a:fld>
            <a:endParaRPr lang="en-US"/>
          </a:p>
        </p:txBody>
      </p:sp>
    </p:spTree>
    <p:extLst>
      <p:ext uri="{BB962C8B-B14F-4D97-AF65-F5344CB8AC3E}">
        <p14:creationId xmlns:p14="http://schemas.microsoft.com/office/powerpoint/2010/main" val="1645916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75042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57148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ocument 6"/>
          <p:cNvSpPr/>
          <p:nvPr/>
        </p:nvSpPr>
        <p:spPr>
          <a:xfrm>
            <a:off x="0" y="0"/>
            <a:ext cx="9155545" cy="533400"/>
          </a:xfrm>
          <a:prstGeom prst="flowChartDocument">
            <a:avLst/>
          </a:prstGeom>
          <a:gradFill flip="none" rotWithShape="1">
            <a:gsLst>
              <a:gs pos="0">
                <a:srgbClr val="FFACA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p:nvSpPr>
        <p:spPr bwMode="auto">
          <a:xfrm>
            <a:off x="8697748" y="6624263"/>
            <a:ext cx="457200" cy="241558"/>
          </a:xfrm>
          <a:prstGeom prst="rect">
            <a:avLst/>
          </a:prstGeom>
          <a:solidFill>
            <a:srgbClr val="FFACA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sp>
        <p:nvSpPr>
          <p:cNvPr id="13" name="TextBox 12"/>
          <p:cNvSpPr txBox="1"/>
          <p:nvPr/>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cap="none" baseline="0" dirty="0">
                <a:latin typeface="Times New Roman" panose="02020603050405020304" pitchFamily="18" charset="0"/>
                <a:cs typeface="Times New Roman" panose="02020603050405020304" pitchFamily="18" charset="0"/>
              </a:rPr>
              <a:t>V. Shah: Channel Binding Topologies and CCA as a Preprocessing step in the Application of Seizure Detection</a:t>
            </a:r>
            <a:r>
              <a:rPr lang="en-US" sz="1000" b="1" dirty="0">
                <a:solidFill>
                  <a:srgbClr val="1F497D">
                    <a:lumMod val="50000"/>
                  </a:srgbClr>
                </a:solidFill>
                <a:latin typeface="Calibri"/>
              </a:rPr>
              <a:t>	February X, 2018</a:t>
            </a:r>
            <a:endParaRPr lang="en-US" sz="1000" b="1" dirty="0">
              <a:solidFill>
                <a:srgbClr val="000000"/>
              </a:solidFill>
              <a:latin typeface="Calibri"/>
            </a:endParaRPr>
          </a:p>
        </p:txBody>
      </p:sp>
      <p:cxnSp>
        <p:nvCxnSpPr>
          <p:cNvPr id="10" name="Straight Connector 9"/>
          <p:cNvCxnSpPr/>
          <p:nvPr/>
        </p:nvCxnSpPr>
        <p:spPr bwMode="auto">
          <a:xfrm>
            <a:off x="392405" y="6629400"/>
            <a:ext cx="8751595" cy="0"/>
          </a:xfrm>
          <a:prstGeom prst="line">
            <a:avLst/>
          </a:prstGeom>
          <a:solidFill>
            <a:schemeClr val="accent2"/>
          </a:solidFill>
          <a:ln w="19050" cap="sq" cmpd="sng" algn="ctr">
            <a:solidFill>
              <a:srgbClr val="FFACAF"/>
            </a:solidFill>
            <a:prstDash val="solid"/>
            <a:round/>
            <a:headEnd type="none" w="med" len="med"/>
            <a:tailEnd type="none" w="med" len="med"/>
          </a:ln>
          <a:effectLst/>
        </p:spPr>
      </p:cxnSp>
      <p:sp>
        <p:nvSpPr>
          <p:cNvPr id="16" name="TextBox 15"/>
          <p:cNvSpPr txBox="1"/>
          <p:nvPr/>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srgbClr val="000000"/>
                </a:solidFill>
                <a:latin typeface="Arial"/>
                <a:cs typeface="Arial"/>
              </a:rPr>
              <a:pPr/>
              <a:t>‹#›</a:t>
            </a:fld>
            <a:endParaRPr lang="en-US" sz="1000" b="1" dirty="0">
              <a:solidFill>
                <a:srgbClr val="000000"/>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p:nvPicPr>
        <p:blipFill>
          <a:blip r:embed="rId5"/>
          <a:stretch>
            <a:fillRect/>
          </a:stretch>
        </p:blipFill>
        <p:spPr>
          <a:xfrm>
            <a:off x="39093" y="6594644"/>
            <a:ext cx="320040" cy="220717"/>
          </a:xfrm>
          <a:prstGeom prst="rect">
            <a:avLst/>
          </a:prstGeom>
        </p:spPr>
      </p:pic>
    </p:spTree>
    <p:extLst>
      <p:ext uri="{BB962C8B-B14F-4D97-AF65-F5344CB8AC3E}">
        <p14:creationId xmlns:p14="http://schemas.microsoft.com/office/powerpoint/2010/main" val="15682822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0" r:id="rId3"/>
  </p:sldLayoutIdLst>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gradFill flip="none" rotWithShape="1">
            <a:gsLst>
              <a:gs pos="0">
                <a:srgbClr val="FFACAF">
                  <a:alpha val="50000"/>
                </a:srgb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7" name="Document 6"/>
          <p:cNvSpPr/>
          <p:nvPr/>
        </p:nvSpPr>
        <p:spPr>
          <a:xfrm flipV="1">
            <a:off x="-11545" y="4335690"/>
            <a:ext cx="9155545" cy="2522310"/>
          </a:xfrm>
          <a:prstGeom prst="flowChartDocument">
            <a:avLst/>
          </a:prstGeom>
          <a:gradFill flip="none" rotWithShape="1">
            <a:gsLst>
              <a:gs pos="0">
                <a:srgbClr val="FF6C76"/>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Tree>
    <p:extLst>
      <p:ext uri="{BB962C8B-B14F-4D97-AF65-F5344CB8AC3E}">
        <p14:creationId xmlns:p14="http://schemas.microsoft.com/office/powerpoint/2010/main" val="4204019904"/>
      </p:ext>
    </p:extLst>
  </p:cSld>
  <p:clrMap bg1="lt1" tx1="dk1" bg2="lt2" tx2="dk2" accent1="accent1" accent2="accent2" accent3="accent3" accent4="accent4" accent5="accent5" accent6="accent6" hlink="hlink" folHlink="folHlink"/>
  <p:sldLayoutIdLst>
    <p:sldLayoutId id="214748367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89703" y="2721462"/>
            <a:ext cx="6764594" cy="1384995"/>
          </a:xfrm>
          <a:prstGeom prst="rect">
            <a:avLst/>
          </a:prstGeom>
          <a:noFill/>
        </p:spPr>
        <p:txBody>
          <a:bodyPr wrap="square" rtlCol="0">
            <a:spAutoFit/>
          </a:bodyPr>
          <a:lstStyle/>
          <a:p>
            <a:pPr algn="ctr"/>
            <a:r>
              <a:rPr lang="en-US" sz="2800" b="1" dirty="0">
                <a:latin typeface="Arial"/>
                <a:cs typeface="Arial"/>
              </a:rPr>
              <a:t>Channel Binding Topologies and CCA as a Preprocessing step in the Application of Seizure Detection</a:t>
            </a:r>
          </a:p>
        </p:txBody>
      </p:sp>
      <p:sp>
        <p:nvSpPr>
          <p:cNvPr id="4" name="Rectangle 16"/>
          <p:cNvSpPr txBox="1">
            <a:spLocks noChangeArrowheads="1"/>
          </p:cNvSpPr>
          <p:nvPr/>
        </p:nvSpPr>
        <p:spPr>
          <a:xfrm>
            <a:off x="228600" y="5262354"/>
            <a:ext cx="4583649" cy="1344560"/>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5888" indent="-115888">
              <a:spcBef>
                <a:spcPts val="0"/>
              </a:spcBef>
              <a:buNone/>
            </a:pPr>
            <a:r>
              <a:rPr lang="en-US" sz="1800" b="1" dirty="0">
                <a:latin typeface="Arial"/>
                <a:cs typeface="Arial"/>
              </a:rPr>
              <a:t>A Dissertation Proposal by:</a:t>
            </a:r>
          </a:p>
          <a:p>
            <a:pPr marL="115888" indent="-115888">
              <a:spcBef>
                <a:spcPts val="0"/>
              </a:spcBef>
              <a:buNone/>
            </a:pPr>
            <a:r>
              <a:rPr lang="en-US" sz="1800" b="1" dirty="0">
                <a:latin typeface="Arial"/>
                <a:cs typeface="Arial"/>
              </a:rPr>
              <a:t>Vinit Shah</a:t>
            </a:r>
          </a:p>
          <a:p>
            <a:pPr marL="115888" indent="-115888">
              <a:spcBef>
                <a:spcPts val="0"/>
              </a:spcBef>
              <a:buNone/>
            </a:pPr>
            <a:r>
              <a:rPr lang="en-US" sz="1800" b="1" dirty="0">
                <a:latin typeface="Arial"/>
                <a:cs typeface="Arial"/>
              </a:rPr>
              <a:t>Neural Engineering Data Consortium</a:t>
            </a:r>
          </a:p>
          <a:p>
            <a:pPr marL="115888" indent="-115888">
              <a:spcBef>
                <a:spcPts val="0"/>
              </a:spcBef>
              <a:buNone/>
            </a:pPr>
            <a:r>
              <a:rPr lang="en-US" sz="1800" b="1" dirty="0">
                <a:latin typeface="Arial"/>
                <a:cs typeface="Arial"/>
              </a:rPr>
              <a:t>Temple University</a:t>
            </a:r>
          </a:p>
          <a:p>
            <a:pPr marL="115888" indent="-115888">
              <a:spcBef>
                <a:spcPts val="0"/>
              </a:spcBef>
              <a:buNone/>
            </a:pPr>
            <a:r>
              <a:rPr lang="en-US" sz="1800" b="1" dirty="0" smtClean="0">
                <a:latin typeface="Arial"/>
                <a:cs typeface="Arial"/>
              </a:rPr>
              <a:t>Philadelphia</a:t>
            </a:r>
            <a:r>
              <a:rPr lang="en-US" sz="1800" b="1" dirty="0">
                <a:latin typeface="Arial"/>
                <a:cs typeface="Arial"/>
              </a:rPr>
              <a:t>, Pennsylvania, USA</a:t>
            </a:r>
          </a:p>
        </p:txBody>
      </p:sp>
      <p:pic>
        <p:nvPicPr>
          <p:cNvPr id="5" name="Picture 4"/>
          <p:cNvPicPr>
            <a:picLocks noChangeAspect="1"/>
          </p:cNvPicPr>
          <p:nvPr/>
        </p:nvPicPr>
        <p:blipFill>
          <a:blip r:embed="rId3"/>
          <a:stretch>
            <a:fillRect/>
          </a:stretch>
        </p:blipFill>
        <p:spPr>
          <a:xfrm>
            <a:off x="6062173" y="4807512"/>
            <a:ext cx="2984500" cy="1993397"/>
          </a:xfrm>
          <a:prstGeom prst="rect">
            <a:avLst/>
          </a:prstGeom>
        </p:spPr>
      </p:pic>
      <p:sp>
        <p:nvSpPr>
          <p:cNvPr id="14" name="Rectangle 13">
            <a:extLst>
              <a:ext uri="{FF2B5EF4-FFF2-40B4-BE49-F238E27FC236}">
                <a16:creationId xmlns="" xmlns:a16="http://schemas.microsoft.com/office/drawing/2014/main" id="{265C75BB-20C4-403F-93BF-1559489F3E7B}"/>
              </a:ext>
            </a:extLst>
          </p:cNvPr>
          <p:cNvSpPr>
            <a:spLocks noChangeAspect="1"/>
          </p:cNvSpPr>
          <p:nvPr/>
        </p:nvSpPr>
        <p:spPr>
          <a:xfrm>
            <a:off x="1962300" y="321427"/>
            <a:ext cx="2273081" cy="1383522"/>
          </a:xfrm>
          <a:prstGeom prst="rect">
            <a:avLst/>
          </a:prstGeom>
          <a:blipFill>
            <a:blip r:embed="rId4">
              <a:alphaModFix amt="79000"/>
            </a:blip>
            <a:stretch>
              <a:fillRect/>
            </a:stretch>
          </a:blipFill>
          <a:ln>
            <a:noFill/>
          </a:ln>
          <a:effectLst>
            <a:outerShdw blurRad="292100" dist="139700" dir="2700000" algn="tl"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http://neuralnetworksanddeeplearning.com/images/tikz41.png"/>
          <p:cNvPicPr>
            <a:picLocks noChangeAspect="1" noChangeArrowheads="1"/>
          </p:cNvPicPr>
          <p:nvPr/>
        </p:nvPicPr>
        <p:blipFill rotWithShape="1">
          <a:blip r:embed="rId5">
            <a:extLst>
              <a:ext uri="{28A0092B-C50C-407E-A947-70E740481C1C}">
                <a14:useLocalDpi xmlns:a14="http://schemas.microsoft.com/office/drawing/2010/main" val="0"/>
              </a:ext>
            </a:extLst>
          </a:blip>
          <a:srcRect t="10593"/>
          <a:stretch/>
        </p:blipFill>
        <p:spPr bwMode="auto">
          <a:xfrm>
            <a:off x="4140599" y="182260"/>
            <a:ext cx="3656964" cy="1628964"/>
          </a:xfrm>
          <a:prstGeom prst="rect">
            <a:avLst/>
          </a:prstGeom>
          <a:noFill/>
          <a:effectLst>
            <a:outerShdw blurRad="292100" dist="139700" dir="2700000" algn="tl" rotWithShape="0">
              <a:prstClr val="black">
                <a:alpha val="65000"/>
              </a:prstClr>
            </a:outerShdw>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 xmlns:a16="http://schemas.microsoft.com/office/drawing/2014/main" id="{05FA039B-EF31-4A82-AAF5-1E37F176A3FF}"/>
              </a:ext>
            </a:extLst>
          </p:cNvPr>
          <p:cNvPicPr>
            <a:picLocks noChangeAspect="1"/>
          </p:cNvPicPr>
          <p:nvPr/>
        </p:nvPicPr>
        <p:blipFill>
          <a:blip r:embed="rId6"/>
          <a:stretch>
            <a:fillRect/>
          </a:stretch>
        </p:blipFill>
        <p:spPr>
          <a:xfrm>
            <a:off x="228600" y="178904"/>
            <a:ext cx="675067" cy="764724"/>
          </a:xfrm>
          <a:prstGeom prst="rect">
            <a:avLst/>
          </a:prstGeom>
        </p:spPr>
      </p:pic>
    </p:spTree>
    <p:extLst>
      <p:ext uri="{BB962C8B-B14F-4D97-AF65-F5344CB8AC3E}">
        <p14:creationId xmlns:p14="http://schemas.microsoft.com/office/powerpoint/2010/main" val="3675394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59F054AA-CB02-4658-A912-43EF2B6F4840}"/>
              </a:ext>
            </a:extLst>
          </p:cNvPr>
          <p:cNvSpPr txBox="1">
            <a:spLocks/>
          </p:cNvSpPr>
          <p:nvPr/>
        </p:nvSpPr>
        <p:spPr>
          <a:xfrm>
            <a:off x="0" y="0"/>
            <a:ext cx="9144000" cy="482322"/>
          </a:xfrm>
          <a:prstGeom prst="rect">
            <a:avLst/>
          </a:prstGeom>
        </p:spPr>
        <p:txBody>
          <a:bodyPr vert="horz" wrap="none" lIns="274320" tIns="0" rIns="0" bIns="0" rtlCol="0" anchor="ctr" anchorCtr="0">
            <a:noAutofit/>
          </a:bodyPr>
          <a:lstStyle>
            <a:defPPr>
              <a:defRPr lang="en-US"/>
            </a:defPPr>
            <a:lvl1pPr defTabSz="457200">
              <a:spcBef>
                <a:spcPct val="0"/>
              </a:spcBef>
              <a:buNone/>
              <a:defRPr sz="2400" b="1" baseline="0">
                <a:solidFill>
                  <a:prstClr val="black"/>
                </a:solidFill>
                <a:latin typeface="Arial"/>
                <a:ea typeface="+mj-ea"/>
                <a:cs typeface="Arial"/>
              </a:defRPr>
            </a:lvl1pPr>
          </a:lstStyle>
          <a:p>
            <a:r>
              <a:rPr lang="en-US" dirty="0"/>
              <a:t>Timeline</a:t>
            </a:r>
          </a:p>
        </p:txBody>
      </p:sp>
      <p:sp>
        <p:nvSpPr>
          <p:cNvPr id="5" name="Content Placeholder 2">
            <a:extLst>
              <a:ext uri="{FF2B5EF4-FFF2-40B4-BE49-F238E27FC236}">
                <a16:creationId xmlns="" xmlns:a16="http://schemas.microsoft.com/office/drawing/2014/main" id="{9126C24B-0667-4C17-86BB-5105608A154A}"/>
              </a:ext>
            </a:extLst>
          </p:cNvPr>
          <p:cNvSpPr txBox="1">
            <a:spLocks/>
          </p:cNvSpPr>
          <p:nvPr/>
        </p:nvSpPr>
        <p:spPr>
          <a:xfrm>
            <a:off x="213852" y="650728"/>
            <a:ext cx="8701548" cy="4476795"/>
          </a:xfrm>
        </p:spPr>
        <p:txBody>
          <a:bodyPr lIns="0" tIns="0" rIns="0" bIns="0"/>
          <a:lstStyle>
            <a:lvl1pPr marL="174625" indent="-174625" defTabSz="457200">
              <a:spcBef>
                <a:spcPts val="0"/>
              </a:spcBef>
              <a:spcAft>
                <a:spcPts val="1200"/>
              </a:spcAft>
              <a:buFont typeface="Arial" panose="020B0604020202020204" pitchFamily="34" charset="0"/>
              <a:buChar char="•"/>
              <a:defRPr b="1">
                <a:latin typeface="Arial" panose="020B0604020202020204" pitchFamily="34" charset="0"/>
                <a:cs typeface="Arial" panose="020B0604020202020204" pitchFamily="34" charset="0"/>
              </a:defRPr>
            </a:lvl1pPr>
            <a:lvl2pPr indent="0" defTabSz="457200">
              <a:spcBef>
                <a:spcPct val="20000"/>
              </a:spcBef>
              <a:buFont typeface="Arial"/>
              <a:buNone/>
              <a:defRPr sz="2000">
                <a:solidFill>
                  <a:schemeClr val="tx1">
                    <a:tint val="75000"/>
                  </a:schemeClr>
                </a:solidFill>
              </a:defRPr>
            </a:lvl2pPr>
            <a:lvl3pPr indent="0" defTabSz="457200">
              <a:spcBef>
                <a:spcPct val="20000"/>
              </a:spcBef>
              <a:buFont typeface="Arial"/>
              <a:buNone/>
              <a:defRPr>
                <a:solidFill>
                  <a:schemeClr val="tx1">
                    <a:tint val="75000"/>
                  </a:schemeClr>
                </a:solidFill>
              </a:defRPr>
            </a:lvl3pPr>
            <a:lvl4pPr indent="0" defTabSz="457200">
              <a:spcBef>
                <a:spcPct val="20000"/>
              </a:spcBef>
              <a:buFont typeface="Arial"/>
              <a:buNone/>
              <a:defRPr sz="1600">
                <a:solidFill>
                  <a:schemeClr val="tx1">
                    <a:tint val="75000"/>
                  </a:schemeClr>
                </a:solidFill>
              </a:defRPr>
            </a:lvl4pPr>
            <a:lvl5pPr indent="0" defTabSz="457200">
              <a:spcBef>
                <a:spcPct val="20000"/>
              </a:spcBef>
              <a:buFont typeface="Arial"/>
              <a:buNone/>
              <a:defRPr sz="1600">
                <a:solidFill>
                  <a:schemeClr val="tx1">
                    <a:tint val="75000"/>
                  </a:schemeClr>
                </a:solidFill>
              </a:defRPr>
            </a:lvl5pPr>
            <a:lvl6pPr indent="0" defTabSz="457200">
              <a:spcBef>
                <a:spcPct val="20000"/>
              </a:spcBef>
              <a:buFont typeface="Arial"/>
              <a:buNone/>
              <a:defRPr sz="1600">
                <a:solidFill>
                  <a:schemeClr val="tx1">
                    <a:tint val="75000"/>
                  </a:schemeClr>
                </a:solidFill>
              </a:defRPr>
            </a:lvl6pPr>
            <a:lvl7pPr indent="0" defTabSz="457200">
              <a:spcBef>
                <a:spcPct val="20000"/>
              </a:spcBef>
              <a:buFont typeface="Arial"/>
              <a:buNone/>
              <a:defRPr sz="1600">
                <a:solidFill>
                  <a:schemeClr val="tx1">
                    <a:tint val="75000"/>
                  </a:schemeClr>
                </a:solidFill>
              </a:defRPr>
            </a:lvl7pPr>
            <a:lvl8pPr indent="0" defTabSz="457200">
              <a:spcBef>
                <a:spcPct val="20000"/>
              </a:spcBef>
              <a:buFont typeface="Arial"/>
              <a:buNone/>
              <a:defRPr sz="1600">
                <a:solidFill>
                  <a:schemeClr val="tx1">
                    <a:tint val="75000"/>
                  </a:schemeClr>
                </a:solidFill>
              </a:defRPr>
            </a:lvl8pPr>
            <a:lvl9pPr indent="0" defTabSz="457200">
              <a:spcBef>
                <a:spcPct val="20000"/>
              </a:spcBef>
              <a:buFont typeface="Arial"/>
              <a:buNone/>
              <a:defRPr sz="1600">
                <a:solidFill>
                  <a:schemeClr val="tx1">
                    <a:tint val="75000"/>
                  </a:schemeClr>
                </a:solidFill>
              </a:defRPr>
            </a:lvl9pPr>
          </a:lstStyle>
          <a:p>
            <a:pPr>
              <a:spcAft>
                <a:spcPts val="600"/>
              </a:spcAft>
            </a:pPr>
            <a:endParaRPr lang="en-US" sz="1800" dirty="0"/>
          </a:p>
        </p:txBody>
      </p:sp>
      <p:sp>
        <p:nvSpPr>
          <p:cNvPr id="7" name="Text Placeholder 2">
            <a:extLst>
              <a:ext uri="{FF2B5EF4-FFF2-40B4-BE49-F238E27FC236}">
                <a16:creationId xmlns="" xmlns:a16="http://schemas.microsoft.com/office/drawing/2014/main" id="{E547244C-F3E9-4258-AD5A-74CAB890A385}"/>
              </a:ext>
            </a:extLst>
          </p:cNvPr>
          <p:cNvSpPr>
            <a:spLocks noGrp="1"/>
          </p:cNvSpPr>
          <p:nvPr>
            <p:ph type="body" idx="1"/>
          </p:nvPr>
        </p:nvSpPr>
        <p:spPr>
          <a:xfrm>
            <a:off x="199104" y="712837"/>
            <a:ext cx="8716296" cy="6017747"/>
          </a:xfrm>
        </p:spPr>
        <p:txBody>
          <a:bodyPr lIns="0" tIns="0" rIns="0" bIns="0"/>
          <a:lstStyle/>
          <a:p>
            <a:pPr algn="ctr">
              <a:spcBef>
                <a:spcPts val="0"/>
              </a:spcBef>
              <a:spcAft>
                <a:spcPts val="1200"/>
              </a:spcAft>
            </a:pPr>
            <a:r>
              <a:rPr lang="en-US" sz="1800" b="1" dirty="0">
                <a:latin typeface="Arial" panose="020B0604020202020204" pitchFamily="34" charset="0"/>
                <a:cs typeface="Arial" panose="020B0604020202020204" pitchFamily="34" charset="0"/>
              </a:rPr>
              <a:t>February-March</a:t>
            </a:r>
          </a:p>
          <a:p>
            <a:pPr marL="285750" indent="-285750">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Set up primary CCA and DCCA experiments with raw and LFCC features using HMM baseline system.</a:t>
            </a:r>
          </a:p>
          <a:p>
            <a:pPr marL="285750" indent="-285750">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Start writing dissertation.</a:t>
            </a:r>
          </a:p>
          <a:p>
            <a:pPr algn="ctr">
              <a:spcBef>
                <a:spcPts val="0"/>
              </a:spcBef>
              <a:spcAft>
                <a:spcPts val="1200"/>
              </a:spcAft>
            </a:pPr>
            <a:r>
              <a:rPr lang="en-US" sz="1800" b="1" dirty="0">
                <a:latin typeface="Arial" panose="020B0604020202020204" pitchFamily="34" charset="0"/>
                <a:cs typeface="Arial" panose="020B0604020202020204" pitchFamily="34" charset="0"/>
              </a:rPr>
              <a:t>March-May</a:t>
            </a:r>
          </a:p>
          <a:p>
            <a:pPr marL="285750" indent="-285750">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Design an efficient topology for channel selection for CCA stage. Investigate on types of montage, channel configurations, influence of reference channels, </a:t>
            </a:r>
            <a:r>
              <a:rPr lang="en-US" sz="1800" b="1" dirty="0" err="1">
                <a:latin typeface="Arial" panose="020B0604020202020204" pitchFamily="34" charset="0"/>
                <a:cs typeface="Arial" panose="020B0604020202020204" pitchFamily="34" charset="0"/>
              </a:rPr>
              <a:t>etc</a:t>
            </a:r>
            <a:r>
              <a:rPr lang="en-US" sz="1800" b="1" dirty="0">
                <a:latin typeface="Arial" panose="020B0604020202020204" pitchFamily="34" charset="0"/>
                <a:cs typeface="Arial" panose="020B0604020202020204" pitchFamily="34" charset="0"/>
              </a:rPr>
              <a:t>… which can improve overall performance of the system.</a:t>
            </a:r>
          </a:p>
          <a:p>
            <a:pPr algn="ctr">
              <a:spcBef>
                <a:spcPts val="0"/>
              </a:spcBef>
              <a:spcAft>
                <a:spcPts val="1200"/>
              </a:spcAft>
            </a:pPr>
            <a:r>
              <a:rPr lang="en-US" sz="1800" b="1" dirty="0">
                <a:latin typeface="Arial" panose="020B0604020202020204" pitchFamily="34" charset="0"/>
                <a:cs typeface="Arial" panose="020B0604020202020204" pitchFamily="34" charset="0"/>
              </a:rPr>
              <a:t>June-September</a:t>
            </a:r>
          </a:p>
          <a:p>
            <a:pPr marL="285750" indent="-285750">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Implement the LSTM, RBM and KNN experiments for the classification of seizure detection problem. The systems shall be implemented using Kaldi, </a:t>
            </a:r>
            <a:r>
              <a:rPr lang="en-US" sz="1800" b="1" dirty="0" err="1">
                <a:latin typeface="Arial" panose="020B0604020202020204" pitchFamily="34" charset="0"/>
                <a:cs typeface="Arial" panose="020B0604020202020204" pitchFamily="34" charset="0"/>
              </a:rPr>
              <a:t>Tensorflow</a:t>
            </a:r>
            <a:r>
              <a:rPr lang="en-US" sz="1800" b="1" dirty="0">
                <a:latin typeface="Arial" panose="020B0604020202020204" pitchFamily="34" charset="0"/>
                <a:cs typeface="Arial" panose="020B0604020202020204" pitchFamily="34" charset="0"/>
              </a:rPr>
              <a:t>/</a:t>
            </a:r>
            <a:r>
              <a:rPr lang="en-US" sz="1800" b="1" dirty="0" err="1">
                <a:latin typeface="Arial" panose="020B0604020202020204" pitchFamily="34" charset="0"/>
                <a:cs typeface="Arial" panose="020B0604020202020204" pitchFamily="34" charset="0"/>
              </a:rPr>
              <a:t>Theano</a:t>
            </a:r>
            <a:r>
              <a:rPr lang="en-US" sz="1800" b="1" dirty="0">
                <a:latin typeface="Arial" panose="020B0604020202020204" pitchFamily="34" charset="0"/>
                <a:cs typeface="Arial" panose="020B0604020202020204" pitchFamily="34" charset="0"/>
              </a:rPr>
              <a:t> python libraries.</a:t>
            </a:r>
          </a:p>
          <a:p>
            <a:pPr marL="285750" indent="-285750">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Finish and proofread the Dissertation for possible updates.</a:t>
            </a:r>
          </a:p>
          <a:p>
            <a:pPr marL="285750" indent="-285750">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Defend the dissertation.</a:t>
            </a:r>
          </a:p>
        </p:txBody>
      </p:sp>
    </p:spTree>
    <p:extLst>
      <p:ext uri="{BB962C8B-B14F-4D97-AF65-F5344CB8AC3E}">
        <p14:creationId xmlns:p14="http://schemas.microsoft.com/office/powerpoint/2010/main" val="421071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482322"/>
          </a:xfrm>
        </p:spPr>
        <p:txBody>
          <a:bodyPr vert="horz" wrap="none" lIns="274320" tIns="0" rIns="0" bIns="0" rtlCol="0" anchor="ctr" anchorCtr="0">
            <a:noAutofit/>
          </a:bodyPr>
          <a:lstStyle/>
          <a:p>
            <a:r>
              <a:rPr lang="en-US" sz="2400" dirty="0">
                <a:solidFill>
                  <a:prstClr val="black"/>
                </a:solidFill>
              </a:rPr>
              <a:t>Abstract</a:t>
            </a:r>
          </a:p>
        </p:txBody>
      </p:sp>
      <p:sp>
        <p:nvSpPr>
          <p:cNvPr id="3" name="Text Placeholder 2"/>
          <p:cNvSpPr>
            <a:spLocks noGrp="1"/>
          </p:cNvSpPr>
          <p:nvPr>
            <p:ph type="body" idx="1"/>
          </p:nvPr>
        </p:nvSpPr>
        <p:spPr>
          <a:xfrm>
            <a:off x="199104" y="712837"/>
            <a:ext cx="8716296" cy="5796118"/>
          </a:xfrm>
        </p:spPr>
        <p:txBody>
          <a:bodyPr lIns="0" tIns="0" rIns="0" bIns="0"/>
          <a:lstStyle/>
          <a:p>
            <a:pPr marL="174625" indent="-174625">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Electroencephalograms (EEGs) are the primary tools for the diagnosis of seizure in hospitals; interpretation of which requires expertise.</a:t>
            </a:r>
          </a:p>
          <a:p>
            <a:pPr marL="174625" indent="-174625">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Lack of “Automated Seizure Detection Tools” slows down the diagnostic process. As a results, diagnostic actions can be delayed from a half to several days.</a:t>
            </a:r>
          </a:p>
          <a:p>
            <a:pPr marL="174625" indent="-174625">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Local EEG signals are correlated on spatial domain. Various EEG events can be explained based on their polarities, morphologies, evolution of events on temporal and/or spatial domain, etc.</a:t>
            </a:r>
          </a:p>
          <a:p>
            <a:pPr marL="174625" indent="-174625">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The events which are of least interest in the application of seizure detection are artifacts and noise.</a:t>
            </a:r>
          </a:p>
          <a:p>
            <a:pPr marL="174625" indent="-174625">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Canonical Correlation Analysis (CCA) is able to collect linearly-dependent correlated multivariate features to collect the spatial domain information efficiently.</a:t>
            </a:r>
          </a:p>
          <a:p>
            <a:pPr marL="174625" indent="-174625">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Channel selection as the input of CCA requires knowledge related to cerebral cortex-lobe’s functionality and electrode positioning. Few possible topologies are proposed with their limitation.</a:t>
            </a:r>
          </a:p>
          <a:p>
            <a:pPr marL="174625" indent="-174625">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Channel Topology + DCCA features + ML algorithms can further increase the performance level of a seizure detection system.</a:t>
            </a:r>
          </a:p>
        </p:txBody>
      </p:sp>
    </p:spTree>
    <p:extLst>
      <p:ext uri="{BB962C8B-B14F-4D97-AF65-F5344CB8AC3E}">
        <p14:creationId xmlns:p14="http://schemas.microsoft.com/office/powerpoint/2010/main" val="267311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3E1BE35E-548D-472A-97B4-1EE06E530536}"/>
              </a:ext>
            </a:extLst>
          </p:cNvPr>
          <p:cNvSpPr txBox="1">
            <a:spLocks/>
          </p:cNvSpPr>
          <p:nvPr/>
        </p:nvSpPr>
        <p:spPr>
          <a:xfrm>
            <a:off x="0" y="0"/>
            <a:ext cx="9144000" cy="482322"/>
          </a:xfrm>
          <a:prstGeom prst="rect">
            <a:avLst/>
          </a:prstGeom>
        </p:spPr>
        <p:txBody>
          <a:bodyPr vert="horz" wrap="none" lIns="274320" tIns="0" rIns="0" bIns="0" rtlCol="0" anchor="ctr" anchorCtr="0">
            <a:noAutofit/>
          </a:bodyPr>
          <a:lstStyle>
            <a:lvl1pPr algn="l" defTabSz="457200" rtl="0" eaLnBrk="1" latinLnBrk="0" hangingPunct="1">
              <a:spcBef>
                <a:spcPct val="0"/>
              </a:spcBef>
              <a:buNone/>
              <a:defRPr sz="6000" b="1" kern="1200" baseline="0">
                <a:solidFill>
                  <a:schemeClr val="tx1"/>
                </a:solidFill>
                <a:latin typeface="Arial"/>
                <a:ea typeface="+mj-ea"/>
                <a:cs typeface="Arial"/>
              </a:defRPr>
            </a:lvl1pPr>
          </a:lstStyle>
          <a:p>
            <a:r>
              <a:rPr lang="en-US" sz="2400" dirty="0">
                <a:solidFill>
                  <a:prstClr val="black"/>
                </a:solidFill>
              </a:rPr>
              <a:t>Introduction</a:t>
            </a:r>
          </a:p>
        </p:txBody>
      </p:sp>
      <p:sp>
        <p:nvSpPr>
          <p:cNvPr id="5" name="Text Placeholder 2">
            <a:extLst>
              <a:ext uri="{FF2B5EF4-FFF2-40B4-BE49-F238E27FC236}">
                <a16:creationId xmlns="" xmlns:a16="http://schemas.microsoft.com/office/drawing/2014/main" id="{F91F1768-D540-419A-A0E9-D6FE5E6B423A}"/>
              </a:ext>
            </a:extLst>
          </p:cNvPr>
          <p:cNvSpPr>
            <a:spLocks noGrp="1"/>
          </p:cNvSpPr>
          <p:nvPr>
            <p:ph type="body" idx="1"/>
          </p:nvPr>
        </p:nvSpPr>
        <p:spPr>
          <a:xfrm>
            <a:off x="199104" y="712837"/>
            <a:ext cx="8716296" cy="6017747"/>
          </a:xfrm>
        </p:spPr>
        <p:txBody>
          <a:bodyPr lIns="0" tIns="0" rIns="0" bIns="0"/>
          <a:lstStyle/>
          <a:p>
            <a:pPr marL="174625" indent="-174625">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Electroencephalography (EEG) is a popular tool used to diagnose brain related illnesses. </a:t>
            </a:r>
          </a:p>
          <a:p>
            <a:pPr marL="174625" indent="-174625">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The 10-20 system is a universally accepted method for the placement of electrodes for any EEG test or experiment. </a:t>
            </a:r>
          </a:p>
          <a:p>
            <a:pPr marL="174625" indent="-174625">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Neurophysiologists use various montage and channel selection strategies to observe specific seizure events. For example, Transverse montages help in observation of vertex waves where as Longitudinal montages help detect the parasagittal events more effectively.</a:t>
            </a:r>
          </a:p>
          <a:p>
            <a:pPr marL="174625" indent="-174625">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Similar approach should be used as a preprocessing step to improve  representation of input information to the ML recognition systems.</a:t>
            </a:r>
          </a:p>
          <a:p>
            <a:pPr>
              <a:spcBef>
                <a:spcPts val="0"/>
              </a:spcBef>
              <a:spcAft>
                <a:spcPts val="1200"/>
              </a:spcAft>
            </a:pPr>
            <a:endParaRPr lang="en-US" sz="1800" b="1"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 xmlns:a16="http://schemas.microsoft.com/office/drawing/2014/main" id="{69F052D4-B48C-4D12-BD44-64EB85320A3C}"/>
              </a:ext>
            </a:extLst>
          </p:cNvPr>
          <p:cNvPicPr>
            <a:picLocks noChangeAspect="1"/>
          </p:cNvPicPr>
          <p:nvPr/>
        </p:nvPicPr>
        <p:blipFill>
          <a:blip r:embed="rId2"/>
          <a:stretch>
            <a:fillRect/>
          </a:stretch>
        </p:blipFill>
        <p:spPr>
          <a:xfrm>
            <a:off x="199104" y="4049011"/>
            <a:ext cx="3175820" cy="2470082"/>
          </a:xfrm>
          <a:prstGeom prst="rect">
            <a:avLst/>
          </a:prstGeom>
        </p:spPr>
      </p:pic>
      <p:pic>
        <p:nvPicPr>
          <p:cNvPr id="3" name="Picture 2">
            <a:extLst>
              <a:ext uri="{FF2B5EF4-FFF2-40B4-BE49-F238E27FC236}">
                <a16:creationId xmlns="" xmlns:a16="http://schemas.microsoft.com/office/drawing/2014/main" id="{600B9BB2-7544-4559-A0BF-E48F1626BB82}"/>
              </a:ext>
            </a:extLst>
          </p:cNvPr>
          <p:cNvPicPr>
            <a:picLocks noChangeAspect="1"/>
          </p:cNvPicPr>
          <p:nvPr/>
        </p:nvPicPr>
        <p:blipFill>
          <a:blip r:embed="rId3"/>
          <a:stretch>
            <a:fillRect/>
          </a:stretch>
        </p:blipFill>
        <p:spPr>
          <a:xfrm>
            <a:off x="4876031" y="4049011"/>
            <a:ext cx="4229883" cy="2470082"/>
          </a:xfrm>
          <a:prstGeom prst="rect">
            <a:avLst/>
          </a:prstGeom>
        </p:spPr>
      </p:pic>
      <p:pic>
        <p:nvPicPr>
          <p:cNvPr id="7" name="Picture 6">
            <a:extLst>
              <a:ext uri="{FF2B5EF4-FFF2-40B4-BE49-F238E27FC236}">
                <a16:creationId xmlns="" xmlns:a16="http://schemas.microsoft.com/office/drawing/2014/main" id="{4F7B111B-914C-444F-BEF4-93B1E71C7BED}"/>
              </a:ext>
            </a:extLst>
          </p:cNvPr>
          <p:cNvPicPr>
            <a:picLocks noChangeAspect="1"/>
          </p:cNvPicPr>
          <p:nvPr/>
        </p:nvPicPr>
        <p:blipFill>
          <a:blip r:embed="rId4"/>
          <a:stretch>
            <a:fillRect/>
          </a:stretch>
        </p:blipFill>
        <p:spPr>
          <a:xfrm>
            <a:off x="3726426" y="5284052"/>
            <a:ext cx="1149605" cy="1267947"/>
          </a:xfrm>
          <a:prstGeom prst="rect">
            <a:avLst/>
          </a:prstGeom>
        </p:spPr>
      </p:pic>
      <p:pic>
        <p:nvPicPr>
          <p:cNvPr id="8" name="Picture 7">
            <a:extLst>
              <a:ext uri="{FF2B5EF4-FFF2-40B4-BE49-F238E27FC236}">
                <a16:creationId xmlns="" xmlns:a16="http://schemas.microsoft.com/office/drawing/2014/main" id="{A4CB9F42-FEA0-4500-9AEB-A78DB97CE5AE}"/>
              </a:ext>
            </a:extLst>
          </p:cNvPr>
          <p:cNvPicPr>
            <a:picLocks noChangeAspect="1"/>
          </p:cNvPicPr>
          <p:nvPr/>
        </p:nvPicPr>
        <p:blipFill>
          <a:blip r:embed="rId5"/>
          <a:stretch>
            <a:fillRect/>
          </a:stretch>
        </p:blipFill>
        <p:spPr>
          <a:xfrm>
            <a:off x="3374924" y="3997032"/>
            <a:ext cx="1149605" cy="1254114"/>
          </a:xfrm>
          <a:prstGeom prst="rect">
            <a:avLst/>
          </a:prstGeom>
        </p:spPr>
      </p:pic>
      <p:sp>
        <p:nvSpPr>
          <p:cNvPr id="10" name="TextBox 9">
            <a:extLst>
              <a:ext uri="{FF2B5EF4-FFF2-40B4-BE49-F238E27FC236}">
                <a16:creationId xmlns="" xmlns:a16="http://schemas.microsoft.com/office/drawing/2014/main" id="{59C1C0A9-5230-40BB-8ED1-54961AD35057}"/>
              </a:ext>
            </a:extLst>
          </p:cNvPr>
          <p:cNvSpPr txBox="1"/>
          <p:nvPr/>
        </p:nvSpPr>
        <p:spPr>
          <a:xfrm>
            <a:off x="1622323" y="4395019"/>
            <a:ext cx="570271" cy="1612491"/>
          </a:xfrm>
          <a:prstGeom prst="rect">
            <a:avLst/>
          </a:prstGeom>
          <a:noFill/>
          <a:ln w="28575">
            <a:solidFill>
              <a:srgbClr val="FF0000"/>
            </a:solidFill>
          </a:ln>
        </p:spPr>
        <p:txBody>
          <a:bodyPr wrap="square" rtlCol="0">
            <a:spAutoFit/>
          </a:bodyPr>
          <a:lstStyle/>
          <a:p>
            <a:endParaRPr lang="en-US" dirty="0"/>
          </a:p>
        </p:txBody>
      </p:sp>
      <p:sp>
        <p:nvSpPr>
          <p:cNvPr id="11" name="TextBox 10">
            <a:extLst>
              <a:ext uri="{FF2B5EF4-FFF2-40B4-BE49-F238E27FC236}">
                <a16:creationId xmlns="" xmlns:a16="http://schemas.microsoft.com/office/drawing/2014/main" id="{36A8031B-6FBA-4F50-A983-F3CFDF45253F}"/>
              </a:ext>
            </a:extLst>
          </p:cNvPr>
          <p:cNvSpPr txBox="1"/>
          <p:nvPr/>
        </p:nvSpPr>
        <p:spPr>
          <a:xfrm>
            <a:off x="7344697" y="6145163"/>
            <a:ext cx="865238" cy="373930"/>
          </a:xfrm>
          <a:prstGeom prst="rect">
            <a:avLst/>
          </a:prstGeom>
          <a:noFill/>
          <a:ln w="28575">
            <a:solidFill>
              <a:srgbClr val="FF0000"/>
            </a:solidFill>
          </a:ln>
        </p:spPr>
        <p:txBody>
          <a:bodyPr wrap="square" rtlCol="0">
            <a:spAutoFit/>
          </a:bodyPr>
          <a:lstStyle/>
          <a:p>
            <a:endParaRPr lang="en-US" sz="1000" dirty="0"/>
          </a:p>
        </p:txBody>
      </p:sp>
    </p:spTree>
    <p:extLst>
      <p:ext uri="{BB962C8B-B14F-4D97-AF65-F5344CB8AC3E}">
        <p14:creationId xmlns:p14="http://schemas.microsoft.com/office/powerpoint/2010/main" val="133454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74CC9665-AC0B-4A3B-9441-875C9A66C64A}"/>
              </a:ext>
            </a:extLst>
          </p:cNvPr>
          <p:cNvSpPr txBox="1">
            <a:spLocks/>
          </p:cNvSpPr>
          <p:nvPr/>
        </p:nvSpPr>
        <p:spPr>
          <a:xfrm>
            <a:off x="0" y="0"/>
            <a:ext cx="9144000" cy="482322"/>
          </a:xfrm>
          <a:prstGeom prst="rect">
            <a:avLst/>
          </a:prstGeom>
        </p:spPr>
        <p:txBody>
          <a:bodyPr vert="horz" wrap="none" lIns="274320" tIns="0" rIns="0" bIns="0" rtlCol="0" anchor="ctr" anchorCtr="0">
            <a:noAutofit/>
          </a:bodyPr>
          <a:lstStyle>
            <a:lvl1pPr algn="l" defTabSz="457200" rtl="0" eaLnBrk="1" latinLnBrk="0" hangingPunct="1">
              <a:spcBef>
                <a:spcPct val="0"/>
              </a:spcBef>
              <a:buNone/>
              <a:defRPr sz="6000" b="1" kern="1200" baseline="0">
                <a:solidFill>
                  <a:schemeClr val="tx1"/>
                </a:solidFill>
                <a:latin typeface="Arial"/>
                <a:ea typeface="+mj-ea"/>
                <a:cs typeface="Arial"/>
              </a:defRPr>
            </a:lvl1pPr>
          </a:lstStyle>
          <a:p>
            <a:r>
              <a:rPr lang="en-US" sz="2400" dirty="0">
                <a:solidFill>
                  <a:prstClr val="black"/>
                </a:solidFill>
              </a:rPr>
              <a:t>Canonical Correlation Analysis (CCA)</a:t>
            </a:r>
          </a:p>
        </p:txBody>
      </p:sp>
      <p:sp>
        <p:nvSpPr>
          <p:cNvPr id="5" name="Text Placeholder 2">
            <a:extLst>
              <a:ext uri="{FF2B5EF4-FFF2-40B4-BE49-F238E27FC236}">
                <a16:creationId xmlns="" xmlns:a16="http://schemas.microsoft.com/office/drawing/2014/main" id="{8BCD38C6-C665-45C4-821F-E9C5E307E2AB}"/>
              </a:ext>
            </a:extLst>
          </p:cNvPr>
          <p:cNvSpPr>
            <a:spLocks noGrp="1"/>
          </p:cNvSpPr>
          <p:nvPr>
            <p:ph type="body" idx="1"/>
          </p:nvPr>
        </p:nvSpPr>
        <p:spPr>
          <a:xfrm>
            <a:off x="199104" y="712837"/>
            <a:ext cx="8716296" cy="6017747"/>
          </a:xfrm>
        </p:spPr>
        <p:txBody>
          <a:bodyPr lIns="0" tIns="0" rIns="0" bIns="0"/>
          <a:lstStyle/>
          <a:p>
            <a:pPr marL="174625" indent="-174625">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Canonical Correlation Analysis is a multivariate generalization of the ordinary Pearson Correlation.</a:t>
            </a:r>
          </a:p>
          <a:p>
            <a:pPr marL="174625" indent="-174625">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EEG events show some correlation within the sets of channels which can be considered as variables.</a:t>
            </a:r>
          </a:p>
          <a:p>
            <a:pPr marL="174625" indent="-174625">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In multivariate case, sets of channels can contain dependent (two adjacent channels) as well as independent variables and its relevant events (channels from separate hemispheres, 60 Hz noise, etc.)</a:t>
            </a:r>
          </a:p>
          <a:p>
            <a:pPr marL="174625" indent="-174625">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In CCA, we look for the maximum variance on overlap between dependent variables. </a:t>
            </a:r>
          </a:p>
          <a:p>
            <a:pPr marL="174625" indent="-174625">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The goal is to maximize the correlation between </a:t>
            </a:r>
            <a:r>
              <a:rPr lang="en-US" sz="1800" b="1" dirty="0" smtClean="0">
                <a:latin typeface="Arial" panose="020B0604020202020204" pitchFamily="34" charset="0"/>
                <a:cs typeface="Arial" panose="020B0604020202020204" pitchFamily="34" charset="0"/>
              </a:rPr>
              <a:t>two multivariate sets </a:t>
            </a:r>
            <a:r>
              <a:rPr lang="en-US" sz="1800" b="1" dirty="0">
                <a:latin typeface="Arial" panose="020B0604020202020204" pitchFamily="34" charset="0"/>
                <a:cs typeface="Arial" panose="020B0604020202020204" pitchFamily="34" charset="0"/>
              </a:rPr>
              <a:t>X &amp; Y.</a:t>
            </a:r>
          </a:p>
          <a:p>
            <a:pPr marL="174625" indent="-174625">
              <a:spcBef>
                <a:spcPts val="0"/>
              </a:spcBef>
              <a:spcAft>
                <a:spcPts val="1200"/>
              </a:spcAft>
              <a:buFont typeface="Arial" panose="020B0604020202020204" pitchFamily="34" charset="0"/>
              <a:buChar char="•"/>
            </a:pPr>
            <a:endParaRPr lang="en-US" sz="1800" b="1" dirty="0">
              <a:latin typeface="Arial" panose="020B0604020202020204" pitchFamily="34" charset="0"/>
              <a:cs typeface="Arial" panose="020B0604020202020204" pitchFamily="34" charset="0"/>
            </a:endParaRPr>
          </a:p>
          <a:p>
            <a:pPr>
              <a:spcBef>
                <a:spcPts val="0"/>
              </a:spcBef>
              <a:spcAft>
                <a:spcPts val="1200"/>
              </a:spcAft>
            </a:pPr>
            <a:endParaRPr lang="en-US" sz="1800" b="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 xmlns:a16="http://schemas.microsoft.com/office/drawing/2014/main" id="{AD0F212C-E4AE-4E5A-86FA-DB7D44399D90}"/>
              </a:ext>
            </a:extLst>
          </p:cNvPr>
          <p:cNvPicPr>
            <a:picLocks noChangeAspect="1"/>
          </p:cNvPicPr>
          <p:nvPr/>
        </p:nvPicPr>
        <p:blipFill>
          <a:blip r:embed="rId3"/>
          <a:stretch>
            <a:fillRect/>
          </a:stretch>
        </p:blipFill>
        <p:spPr>
          <a:xfrm>
            <a:off x="664768" y="4035924"/>
            <a:ext cx="2954762" cy="970220"/>
          </a:xfrm>
          <a:prstGeom prst="rect">
            <a:avLst/>
          </a:prstGeom>
        </p:spPr>
      </p:pic>
      <p:pic>
        <p:nvPicPr>
          <p:cNvPr id="7" name="Picture 6">
            <a:extLst>
              <a:ext uri="{FF2B5EF4-FFF2-40B4-BE49-F238E27FC236}">
                <a16:creationId xmlns="" xmlns:a16="http://schemas.microsoft.com/office/drawing/2014/main" id="{5EB8650E-90AA-4931-96B0-F55E8F71A3E2}"/>
              </a:ext>
            </a:extLst>
          </p:cNvPr>
          <p:cNvPicPr>
            <a:picLocks noChangeAspect="1"/>
          </p:cNvPicPr>
          <p:nvPr/>
        </p:nvPicPr>
        <p:blipFill>
          <a:blip r:embed="rId4"/>
          <a:stretch>
            <a:fillRect/>
          </a:stretch>
        </p:blipFill>
        <p:spPr>
          <a:xfrm>
            <a:off x="664768" y="4893734"/>
            <a:ext cx="2233598" cy="774658"/>
          </a:xfrm>
          <a:prstGeom prst="rect">
            <a:avLst/>
          </a:prstGeom>
        </p:spPr>
      </p:pic>
      <p:pic>
        <p:nvPicPr>
          <p:cNvPr id="8" name="Picture 7">
            <a:extLst>
              <a:ext uri="{FF2B5EF4-FFF2-40B4-BE49-F238E27FC236}">
                <a16:creationId xmlns="" xmlns:a16="http://schemas.microsoft.com/office/drawing/2014/main" id="{3C3688C2-083D-4E3C-B775-18A16913A841}"/>
              </a:ext>
            </a:extLst>
          </p:cNvPr>
          <p:cNvPicPr>
            <a:picLocks noChangeAspect="1"/>
          </p:cNvPicPr>
          <p:nvPr/>
        </p:nvPicPr>
        <p:blipFill>
          <a:blip r:embed="rId5"/>
          <a:stretch>
            <a:fillRect/>
          </a:stretch>
        </p:blipFill>
        <p:spPr>
          <a:xfrm>
            <a:off x="664768" y="5681838"/>
            <a:ext cx="2504160" cy="926650"/>
          </a:xfrm>
          <a:prstGeom prst="rect">
            <a:avLst/>
          </a:prstGeom>
        </p:spPr>
      </p:pic>
      <p:pic>
        <p:nvPicPr>
          <p:cNvPr id="9" name="Picture 8">
            <a:extLst>
              <a:ext uri="{FF2B5EF4-FFF2-40B4-BE49-F238E27FC236}">
                <a16:creationId xmlns="" xmlns:a16="http://schemas.microsoft.com/office/drawing/2014/main" id="{41E28F03-2D73-4E37-B574-00072E47B801}"/>
              </a:ext>
            </a:extLst>
          </p:cNvPr>
          <p:cNvPicPr>
            <a:picLocks noChangeAspect="1"/>
          </p:cNvPicPr>
          <p:nvPr/>
        </p:nvPicPr>
        <p:blipFill>
          <a:blip r:embed="rId6"/>
          <a:stretch>
            <a:fillRect/>
          </a:stretch>
        </p:blipFill>
        <p:spPr>
          <a:xfrm>
            <a:off x="3736259" y="4276268"/>
            <a:ext cx="5179142" cy="2246375"/>
          </a:xfrm>
          <a:prstGeom prst="rect">
            <a:avLst/>
          </a:prstGeom>
        </p:spPr>
      </p:pic>
    </p:spTree>
    <p:extLst>
      <p:ext uri="{BB962C8B-B14F-4D97-AF65-F5344CB8AC3E}">
        <p14:creationId xmlns:p14="http://schemas.microsoft.com/office/powerpoint/2010/main" val="12576463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8AFAA6A5-18E2-47A3-ABD6-DC05D24E9917}"/>
              </a:ext>
            </a:extLst>
          </p:cNvPr>
          <p:cNvPicPr>
            <a:picLocks noChangeAspect="1"/>
          </p:cNvPicPr>
          <p:nvPr/>
        </p:nvPicPr>
        <p:blipFill>
          <a:blip r:embed="rId2"/>
          <a:stretch>
            <a:fillRect/>
          </a:stretch>
        </p:blipFill>
        <p:spPr>
          <a:xfrm>
            <a:off x="1465003" y="4165709"/>
            <a:ext cx="7437777" cy="2320624"/>
          </a:xfrm>
          <a:prstGeom prst="rect">
            <a:avLst/>
          </a:prstGeom>
        </p:spPr>
      </p:pic>
      <p:pic>
        <p:nvPicPr>
          <p:cNvPr id="4" name="Picture 3">
            <a:extLst>
              <a:ext uri="{FF2B5EF4-FFF2-40B4-BE49-F238E27FC236}">
                <a16:creationId xmlns="" xmlns:a16="http://schemas.microsoft.com/office/drawing/2014/main" id="{952E5491-C445-4F5C-B899-5A9BEF08C92B}"/>
              </a:ext>
            </a:extLst>
          </p:cNvPr>
          <p:cNvPicPr>
            <a:picLocks noChangeAspect="1"/>
          </p:cNvPicPr>
          <p:nvPr/>
        </p:nvPicPr>
        <p:blipFill>
          <a:blip r:embed="rId3"/>
          <a:stretch>
            <a:fillRect/>
          </a:stretch>
        </p:blipFill>
        <p:spPr>
          <a:xfrm>
            <a:off x="1465006" y="768349"/>
            <a:ext cx="7437777" cy="3397360"/>
          </a:xfrm>
          <a:prstGeom prst="rect">
            <a:avLst/>
          </a:prstGeom>
        </p:spPr>
      </p:pic>
      <p:sp>
        <p:nvSpPr>
          <p:cNvPr id="6" name="Left Brace 5">
            <a:extLst>
              <a:ext uri="{FF2B5EF4-FFF2-40B4-BE49-F238E27FC236}">
                <a16:creationId xmlns="" xmlns:a16="http://schemas.microsoft.com/office/drawing/2014/main" id="{1A644E86-FC65-4BEA-A555-7BF29D4EB934}"/>
              </a:ext>
            </a:extLst>
          </p:cNvPr>
          <p:cNvSpPr/>
          <p:nvPr/>
        </p:nvSpPr>
        <p:spPr>
          <a:xfrm>
            <a:off x="1214277" y="1189704"/>
            <a:ext cx="167149" cy="314632"/>
          </a:xfrm>
          <a:prstGeom prst="leftBrace">
            <a:avLst/>
          </a:pr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Left Brace 6">
            <a:extLst>
              <a:ext uri="{FF2B5EF4-FFF2-40B4-BE49-F238E27FC236}">
                <a16:creationId xmlns="" xmlns:a16="http://schemas.microsoft.com/office/drawing/2014/main" id="{FF6241B2-3952-457B-BC59-2922E6940DEC}"/>
              </a:ext>
            </a:extLst>
          </p:cNvPr>
          <p:cNvSpPr/>
          <p:nvPr/>
        </p:nvSpPr>
        <p:spPr>
          <a:xfrm>
            <a:off x="1214276" y="2108153"/>
            <a:ext cx="167149" cy="314632"/>
          </a:xfrm>
          <a:prstGeom prst="leftBrace">
            <a:avLst/>
          </a:pr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Left Brace 7">
            <a:extLst>
              <a:ext uri="{FF2B5EF4-FFF2-40B4-BE49-F238E27FC236}">
                <a16:creationId xmlns="" xmlns:a16="http://schemas.microsoft.com/office/drawing/2014/main" id="{1C020537-B2AB-457A-B68D-156EC1E8E2F3}"/>
              </a:ext>
            </a:extLst>
          </p:cNvPr>
          <p:cNvSpPr/>
          <p:nvPr/>
        </p:nvSpPr>
        <p:spPr>
          <a:xfrm>
            <a:off x="1214275" y="3222523"/>
            <a:ext cx="167149" cy="314632"/>
          </a:xfrm>
          <a:prstGeom prst="leftBrace">
            <a:avLst/>
          </a:pr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Left Brace 8">
            <a:extLst>
              <a:ext uri="{FF2B5EF4-FFF2-40B4-BE49-F238E27FC236}">
                <a16:creationId xmlns="" xmlns:a16="http://schemas.microsoft.com/office/drawing/2014/main" id="{F811158E-0880-46A3-AA14-9075AB6FC715}"/>
              </a:ext>
            </a:extLst>
          </p:cNvPr>
          <p:cNvSpPr/>
          <p:nvPr/>
        </p:nvSpPr>
        <p:spPr>
          <a:xfrm>
            <a:off x="1214274" y="4179577"/>
            <a:ext cx="167149" cy="314632"/>
          </a:xfrm>
          <a:prstGeom prst="leftBrace">
            <a:avLst/>
          </a:pr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 xmlns:a16="http://schemas.microsoft.com/office/drawing/2014/main" id="{2BB8C6CA-4FDA-412D-89F4-59E85D4321A2}"/>
              </a:ext>
            </a:extLst>
          </p:cNvPr>
          <p:cNvSpPr txBox="1"/>
          <p:nvPr/>
        </p:nvSpPr>
        <p:spPr>
          <a:xfrm>
            <a:off x="384815" y="4197961"/>
            <a:ext cx="1223782" cy="646331"/>
          </a:xfrm>
          <a:prstGeom prst="rect">
            <a:avLst/>
          </a:prstGeom>
          <a:noFill/>
        </p:spPr>
        <p:txBody>
          <a:bodyPr wrap="square" rtlCol="0">
            <a:spAutoFit/>
          </a:bodyPr>
          <a:lstStyle/>
          <a:p>
            <a:r>
              <a:rPr lang="en-US" dirty="0">
                <a:solidFill>
                  <a:srgbClr val="C00000"/>
                </a:solidFill>
              </a:rPr>
              <a:t>Ictal</a:t>
            </a:r>
          </a:p>
          <a:p>
            <a:r>
              <a:rPr lang="en-US" dirty="0">
                <a:solidFill>
                  <a:srgbClr val="C00000"/>
                </a:solidFill>
              </a:rPr>
              <a:t>(1</a:t>
            </a:r>
            <a:r>
              <a:rPr lang="en-US" baseline="30000" dirty="0">
                <a:solidFill>
                  <a:srgbClr val="C00000"/>
                </a:solidFill>
              </a:rPr>
              <a:t>st</a:t>
            </a:r>
            <a:r>
              <a:rPr lang="en-US" dirty="0">
                <a:solidFill>
                  <a:srgbClr val="C00000"/>
                </a:solidFill>
              </a:rPr>
              <a:t> Comp)</a:t>
            </a:r>
          </a:p>
        </p:txBody>
      </p:sp>
      <p:sp>
        <p:nvSpPr>
          <p:cNvPr id="11" name="Left Brace 10">
            <a:extLst>
              <a:ext uri="{FF2B5EF4-FFF2-40B4-BE49-F238E27FC236}">
                <a16:creationId xmlns="" xmlns:a16="http://schemas.microsoft.com/office/drawing/2014/main" id="{9AD50FF6-F810-4C02-9923-BCC4B5C83DD5}"/>
              </a:ext>
            </a:extLst>
          </p:cNvPr>
          <p:cNvSpPr/>
          <p:nvPr/>
        </p:nvSpPr>
        <p:spPr>
          <a:xfrm>
            <a:off x="789001" y="1189704"/>
            <a:ext cx="415411" cy="2347451"/>
          </a:xfrm>
          <a:prstGeom prst="leftBrace">
            <a:avLst/>
          </a:pr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 xmlns:a16="http://schemas.microsoft.com/office/drawing/2014/main" id="{F87819F4-2826-43C9-A6F2-615F84FD3DF6}"/>
              </a:ext>
            </a:extLst>
          </p:cNvPr>
          <p:cNvSpPr txBox="1"/>
          <p:nvPr/>
        </p:nvSpPr>
        <p:spPr>
          <a:xfrm>
            <a:off x="127791" y="2178763"/>
            <a:ext cx="894764" cy="1200329"/>
          </a:xfrm>
          <a:prstGeom prst="rect">
            <a:avLst/>
          </a:prstGeom>
          <a:noFill/>
        </p:spPr>
        <p:txBody>
          <a:bodyPr wrap="square" rtlCol="0">
            <a:spAutoFit/>
          </a:bodyPr>
          <a:lstStyle/>
          <a:p>
            <a:r>
              <a:rPr lang="en-US" dirty="0">
                <a:solidFill>
                  <a:srgbClr val="C00000"/>
                </a:solidFill>
              </a:rPr>
              <a:t>Left </a:t>
            </a:r>
            <a:r>
              <a:rPr lang="en-US" dirty="0" err="1">
                <a:solidFill>
                  <a:srgbClr val="C00000"/>
                </a:solidFill>
              </a:rPr>
              <a:t>Hemis-pheric</a:t>
            </a:r>
            <a:r>
              <a:rPr lang="en-US" dirty="0">
                <a:solidFill>
                  <a:srgbClr val="C00000"/>
                </a:solidFill>
              </a:rPr>
              <a:t> Ictal</a:t>
            </a:r>
          </a:p>
        </p:txBody>
      </p:sp>
      <p:sp>
        <p:nvSpPr>
          <p:cNvPr id="14" name="Title 1">
            <a:extLst>
              <a:ext uri="{FF2B5EF4-FFF2-40B4-BE49-F238E27FC236}">
                <a16:creationId xmlns="" xmlns:a16="http://schemas.microsoft.com/office/drawing/2014/main" id="{007A325E-D9AF-4FDB-9B9A-554E5BE941B3}"/>
              </a:ext>
            </a:extLst>
          </p:cNvPr>
          <p:cNvSpPr txBox="1">
            <a:spLocks/>
          </p:cNvSpPr>
          <p:nvPr/>
        </p:nvSpPr>
        <p:spPr>
          <a:xfrm>
            <a:off x="0" y="0"/>
            <a:ext cx="9144000" cy="482322"/>
          </a:xfrm>
          <a:prstGeom prst="rect">
            <a:avLst/>
          </a:prstGeom>
        </p:spPr>
        <p:txBody>
          <a:bodyPr vert="horz" wrap="none" lIns="274320" tIns="0" rIns="0" bIns="0" rtlCol="0" anchor="ctr" anchorCtr="0">
            <a:noAutofit/>
          </a:bodyPr>
          <a:lstStyle>
            <a:lvl1pPr algn="l" defTabSz="457200" rtl="0" eaLnBrk="1" latinLnBrk="0" hangingPunct="1">
              <a:spcBef>
                <a:spcPct val="0"/>
              </a:spcBef>
              <a:buNone/>
              <a:defRPr sz="6000" b="1" kern="1200" baseline="0">
                <a:solidFill>
                  <a:schemeClr val="tx1"/>
                </a:solidFill>
                <a:latin typeface="Arial"/>
                <a:ea typeface="+mj-ea"/>
                <a:cs typeface="Arial"/>
              </a:defRPr>
            </a:lvl1pPr>
          </a:lstStyle>
          <a:p>
            <a:r>
              <a:rPr lang="en-US" sz="2400" dirty="0">
                <a:solidFill>
                  <a:prstClr val="black"/>
                </a:solidFill>
              </a:rPr>
              <a:t>CCA in Action</a:t>
            </a:r>
          </a:p>
        </p:txBody>
      </p:sp>
      <p:sp>
        <p:nvSpPr>
          <p:cNvPr id="2" name="TextBox 1">
            <a:extLst>
              <a:ext uri="{FF2B5EF4-FFF2-40B4-BE49-F238E27FC236}">
                <a16:creationId xmlns="" xmlns:a16="http://schemas.microsoft.com/office/drawing/2014/main" id="{75B3F2D6-3B0B-4262-9677-6C15125FACD2}"/>
              </a:ext>
            </a:extLst>
          </p:cNvPr>
          <p:cNvSpPr txBox="1"/>
          <p:nvPr/>
        </p:nvSpPr>
        <p:spPr>
          <a:xfrm>
            <a:off x="4640827" y="4572000"/>
            <a:ext cx="2930014" cy="338554"/>
          </a:xfrm>
          <a:prstGeom prst="rect">
            <a:avLst/>
          </a:prstGeom>
          <a:noFill/>
          <a:ln w="28575">
            <a:solidFill>
              <a:schemeClr val="tx2">
                <a:lumMod val="60000"/>
                <a:lumOff val="40000"/>
              </a:schemeClr>
            </a:solidFill>
          </a:ln>
        </p:spPr>
        <p:txBody>
          <a:bodyPr wrap="square" rtlCol="0">
            <a:spAutoFit/>
          </a:bodyPr>
          <a:lstStyle/>
          <a:p>
            <a:pPr algn="ctr"/>
            <a:r>
              <a:rPr lang="en-US" sz="1600" dirty="0"/>
              <a:t>Left Hemisphere Components</a:t>
            </a:r>
          </a:p>
        </p:txBody>
      </p:sp>
      <p:sp>
        <p:nvSpPr>
          <p:cNvPr id="13" name="TextBox 12">
            <a:extLst>
              <a:ext uri="{FF2B5EF4-FFF2-40B4-BE49-F238E27FC236}">
                <a16:creationId xmlns="" xmlns:a16="http://schemas.microsoft.com/office/drawing/2014/main" id="{8428E64F-98C9-490A-9908-9A2C683D8613}"/>
              </a:ext>
            </a:extLst>
          </p:cNvPr>
          <p:cNvSpPr txBox="1"/>
          <p:nvPr/>
        </p:nvSpPr>
        <p:spPr>
          <a:xfrm>
            <a:off x="4640826" y="5920374"/>
            <a:ext cx="2930014" cy="338554"/>
          </a:xfrm>
          <a:prstGeom prst="rect">
            <a:avLst/>
          </a:prstGeom>
          <a:noFill/>
          <a:ln w="28575">
            <a:solidFill>
              <a:schemeClr val="tx2">
                <a:lumMod val="60000"/>
                <a:lumOff val="40000"/>
              </a:schemeClr>
            </a:solidFill>
          </a:ln>
        </p:spPr>
        <p:txBody>
          <a:bodyPr wrap="square" rtlCol="0">
            <a:spAutoFit/>
          </a:bodyPr>
          <a:lstStyle/>
          <a:p>
            <a:pPr algn="ctr"/>
            <a:r>
              <a:rPr lang="en-US" sz="1600" dirty="0"/>
              <a:t>Right Hemisphere Components</a:t>
            </a:r>
          </a:p>
        </p:txBody>
      </p:sp>
      <p:cxnSp>
        <p:nvCxnSpPr>
          <p:cNvPr id="15" name="Straight Arrow Connector 14">
            <a:extLst>
              <a:ext uri="{FF2B5EF4-FFF2-40B4-BE49-F238E27FC236}">
                <a16:creationId xmlns="" xmlns:a16="http://schemas.microsoft.com/office/drawing/2014/main" id="{1E56D7A3-7C98-47BD-AB6D-D30DB154B8BC}"/>
              </a:ext>
            </a:extLst>
          </p:cNvPr>
          <p:cNvCxnSpPr>
            <a:cxnSpLocks/>
            <a:stCxn id="2" idx="1"/>
          </p:cNvCxnSpPr>
          <p:nvPr/>
        </p:nvCxnSpPr>
        <p:spPr>
          <a:xfrm flipH="1" flipV="1">
            <a:off x="4247537" y="4451737"/>
            <a:ext cx="393290" cy="2895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 xmlns:a16="http://schemas.microsoft.com/office/drawing/2014/main" id="{FABD499E-2E42-4286-91BB-758C7D7773E3}"/>
              </a:ext>
            </a:extLst>
          </p:cNvPr>
          <p:cNvCxnSpPr/>
          <p:nvPr/>
        </p:nvCxnSpPr>
        <p:spPr>
          <a:xfrm flipH="1">
            <a:off x="4247535" y="4741277"/>
            <a:ext cx="393290" cy="2633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 xmlns:a16="http://schemas.microsoft.com/office/drawing/2014/main" id="{42CFC70F-6B54-4628-B01A-615B7F6EC9B7}"/>
              </a:ext>
            </a:extLst>
          </p:cNvPr>
          <p:cNvCxnSpPr/>
          <p:nvPr/>
        </p:nvCxnSpPr>
        <p:spPr>
          <a:xfrm flipH="1" flipV="1">
            <a:off x="4247535" y="5800110"/>
            <a:ext cx="393291" cy="2895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 xmlns:a16="http://schemas.microsoft.com/office/drawing/2014/main" id="{77C37BFB-A840-4FAD-BCF5-5D4528A956B3}"/>
              </a:ext>
            </a:extLst>
          </p:cNvPr>
          <p:cNvCxnSpPr/>
          <p:nvPr/>
        </p:nvCxnSpPr>
        <p:spPr>
          <a:xfrm flipH="1">
            <a:off x="4247535" y="6089651"/>
            <a:ext cx="393290" cy="2633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4846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BA1F14CB-6346-49FC-8712-5C740AA9374E}"/>
              </a:ext>
            </a:extLst>
          </p:cNvPr>
          <p:cNvSpPr txBox="1">
            <a:spLocks/>
          </p:cNvSpPr>
          <p:nvPr/>
        </p:nvSpPr>
        <p:spPr>
          <a:xfrm>
            <a:off x="0" y="0"/>
            <a:ext cx="9144000" cy="482322"/>
          </a:xfrm>
          <a:prstGeom prst="rect">
            <a:avLst/>
          </a:prstGeom>
        </p:spPr>
        <p:txBody>
          <a:bodyPr vert="horz" wrap="none" lIns="274320" tIns="0" rIns="0" bIns="0" rtlCol="0" anchor="ctr" anchorCtr="0">
            <a:noAutofit/>
          </a:bodyPr>
          <a:lstStyle>
            <a:lvl1pPr algn="l" defTabSz="457200" rtl="0" eaLnBrk="1" latinLnBrk="0" hangingPunct="1">
              <a:spcBef>
                <a:spcPct val="0"/>
              </a:spcBef>
              <a:buNone/>
              <a:defRPr sz="6000" b="1" kern="1200" baseline="0">
                <a:solidFill>
                  <a:schemeClr val="tx1"/>
                </a:solidFill>
                <a:latin typeface="Arial"/>
                <a:ea typeface="+mj-ea"/>
                <a:cs typeface="Arial"/>
              </a:defRPr>
            </a:lvl1pPr>
          </a:lstStyle>
          <a:p>
            <a:r>
              <a:rPr lang="en-US" sz="2400" dirty="0">
                <a:solidFill>
                  <a:prstClr val="black"/>
                </a:solidFill>
              </a:rPr>
              <a:t>Topology</a:t>
            </a:r>
          </a:p>
        </p:txBody>
      </p:sp>
      <p:pic>
        <p:nvPicPr>
          <p:cNvPr id="3" name="Picture 2">
            <a:extLst>
              <a:ext uri="{FF2B5EF4-FFF2-40B4-BE49-F238E27FC236}">
                <a16:creationId xmlns="" xmlns:a16="http://schemas.microsoft.com/office/drawing/2014/main" id="{0AA91712-143E-4504-8700-710718CF52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1452" y="3429000"/>
            <a:ext cx="2916922" cy="2531668"/>
          </a:xfrm>
          <a:prstGeom prst="rect">
            <a:avLst/>
          </a:prstGeom>
        </p:spPr>
      </p:pic>
      <p:pic>
        <p:nvPicPr>
          <p:cNvPr id="5" name="Picture 4">
            <a:extLst>
              <a:ext uri="{FF2B5EF4-FFF2-40B4-BE49-F238E27FC236}">
                <a16:creationId xmlns="" xmlns:a16="http://schemas.microsoft.com/office/drawing/2014/main" id="{E843C9C3-BA51-45DD-873C-E4AA1243F9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5626" y="3432378"/>
            <a:ext cx="2916922" cy="2531668"/>
          </a:xfrm>
          <a:prstGeom prst="rect">
            <a:avLst/>
          </a:prstGeom>
        </p:spPr>
      </p:pic>
      <p:sp>
        <p:nvSpPr>
          <p:cNvPr id="14" name="Oval 13">
            <a:extLst>
              <a:ext uri="{FF2B5EF4-FFF2-40B4-BE49-F238E27FC236}">
                <a16:creationId xmlns="" xmlns:a16="http://schemas.microsoft.com/office/drawing/2014/main" id="{4A4ED7DD-83DA-4C00-B6FD-ABDBAA0E9C41}"/>
              </a:ext>
            </a:extLst>
          </p:cNvPr>
          <p:cNvSpPr/>
          <p:nvPr/>
        </p:nvSpPr>
        <p:spPr>
          <a:xfrm>
            <a:off x="2330245" y="3755923"/>
            <a:ext cx="294968" cy="27530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 xmlns:a16="http://schemas.microsoft.com/office/drawing/2014/main" id="{FB4E65F3-4EEE-4244-AE61-58123B4AAFEE}"/>
              </a:ext>
            </a:extLst>
          </p:cNvPr>
          <p:cNvSpPr/>
          <p:nvPr/>
        </p:nvSpPr>
        <p:spPr>
          <a:xfrm>
            <a:off x="1882877" y="4031226"/>
            <a:ext cx="294968" cy="27530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 xmlns:a16="http://schemas.microsoft.com/office/drawing/2014/main" id="{C7AF35C0-8AA5-4FC7-9724-BE0EF631199F}"/>
              </a:ext>
            </a:extLst>
          </p:cNvPr>
          <p:cNvSpPr/>
          <p:nvPr/>
        </p:nvSpPr>
        <p:spPr>
          <a:xfrm>
            <a:off x="2256503" y="4168877"/>
            <a:ext cx="294968" cy="27530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 xmlns:a16="http://schemas.microsoft.com/office/drawing/2014/main" id="{DA1ADA75-2A8C-4D91-B8F3-4C8C87117F52}"/>
              </a:ext>
            </a:extLst>
          </p:cNvPr>
          <p:cNvSpPr/>
          <p:nvPr/>
        </p:nvSpPr>
        <p:spPr>
          <a:xfrm>
            <a:off x="1735393" y="4557182"/>
            <a:ext cx="294968" cy="27530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 xmlns:a16="http://schemas.microsoft.com/office/drawing/2014/main" id="{FA524214-7A93-42C5-89C6-7975CE6B2FEE}"/>
              </a:ext>
            </a:extLst>
          </p:cNvPr>
          <p:cNvSpPr/>
          <p:nvPr/>
        </p:nvSpPr>
        <p:spPr>
          <a:xfrm>
            <a:off x="2164726" y="4582992"/>
            <a:ext cx="294968" cy="275303"/>
          </a:xfrm>
          <a:prstGeom prst="ellipse">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 xmlns:a16="http://schemas.microsoft.com/office/drawing/2014/main" id="{9E42B934-DABD-4E8C-9A72-E2983159E7B3}"/>
              </a:ext>
            </a:extLst>
          </p:cNvPr>
          <p:cNvSpPr/>
          <p:nvPr/>
        </p:nvSpPr>
        <p:spPr>
          <a:xfrm>
            <a:off x="2243384" y="5005778"/>
            <a:ext cx="294968" cy="275303"/>
          </a:xfrm>
          <a:prstGeom prst="ellipse">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 xmlns:a16="http://schemas.microsoft.com/office/drawing/2014/main" id="{012EB05B-2FAC-4580-A827-31089C670005}"/>
              </a:ext>
            </a:extLst>
          </p:cNvPr>
          <p:cNvSpPr/>
          <p:nvPr/>
        </p:nvSpPr>
        <p:spPr>
          <a:xfrm>
            <a:off x="1869758" y="5134178"/>
            <a:ext cx="294968" cy="275303"/>
          </a:xfrm>
          <a:prstGeom prst="ellipse">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 xmlns:a16="http://schemas.microsoft.com/office/drawing/2014/main" id="{B924F3B7-C502-4281-BF76-8C453217EBAF}"/>
              </a:ext>
            </a:extLst>
          </p:cNvPr>
          <p:cNvSpPr/>
          <p:nvPr/>
        </p:nvSpPr>
        <p:spPr>
          <a:xfrm>
            <a:off x="2330245" y="5419893"/>
            <a:ext cx="294968" cy="275303"/>
          </a:xfrm>
          <a:prstGeom prst="ellipse">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 xmlns:a16="http://schemas.microsoft.com/office/drawing/2014/main" id="{B6B34107-CDBB-40C7-A63F-EBB1C3C59B8B}"/>
              </a:ext>
            </a:extLst>
          </p:cNvPr>
          <p:cNvSpPr/>
          <p:nvPr/>
        </p:nvSpPr>
        <p:spPr>
          <a:xfrm>
            <a:off x="2893141" y="3755922"/>
            <a:ext cx="294968" cy="275303"/>
          </a:xfrm>
          <a:prstGeom prst="ellipse">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 xmlns:a16="http://schemas.microsoft.com/office/drawing/2014/main" id="{06E7427F-8696-464F-95E5-A16994F6C4B7}"/>
              </a:ext>
            </a:extLst>
          </p:cNvPr>
          <p:cNvSpPr/>
          <p:nvPr/>
        </p:nvSpPr>
        <p:spPr>
          <a:xfrm>
            <a:off x="3003755" y="4168876"/>
            <a:ext cx="294968" cy="275303"/>
          </a:xfrm>
          <a:prstGeom prst="ellipse">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 xmlns:a16="http://schemas.microsoft.com/office/drawing/2014/main" id="{D8C1D777-30CB-4A88-B383-08A1BFB4D83F}"/>
              </a:ext>
            </a:extLst>
          </p:cNvPr>
          <p:cNvSpPr/>
          <p:nvPr/>
        </p:nvSpPr>
        <p:spPr>
          <a:xfrm>
            <a:off x="3060290" y="4582992"/>
            <a:ext cx="294968" cy="275303"/>
          </a:xfrm>
          <a:prstGeom prst="ellipse">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 xmlns:a16="http://schemas.microsoft.com/office/drawing/2014/main" id="{E3260D94-6082-4C73-855D-53B45AE3CD56}"/>
              </a:ext>
            </a:extLst>
          </p:cNvPr>
          <p:cNvSpPr/>
          <p:nvPr/>
        </p:nvSpPr>
        <p:spPr>
          <a:xfrm>
            <a:off x="2985720" y="4996526"/>
            <a:ext cx="294968" cy="275303"/>
          </a:xfrm>
          <a:prstGeom prst="ellipse">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 xmlns:a16="http://schemas.microsoft.com/office/drawing/2014/main" id="{F7763679-915A-46A0-AE67-1E8EE200A67F}"/>
              </a:ext>
            </a:extLst>
          </p:cNvPr>
          <p:cNvSpPr/>
          <p:nvPr/>
        </p:nvSpPr>
        <p:spPr>
          <a:xfrm>
            <a:off x="3350342" y="4089636"/>
            <a:ext cx="294968" cy="275303"/>
          </a:xfrm>
          <a:prstGeom prst="ellipse">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 xmlns:a16="http://schemas.microsoft.com/office/drawing/2014/main" id="{87900EDC-FA1B-4EBF-8DB5-DB37A6F77A8B}"/>
              </a:ext>
            </a:extLst>
          </p:cNvPr>
          <p:cNvSpPr/>
          <p:nvPr/>
        </p:nvSpPr>
        <p:spPr>
          <a:xfrm>
            <a:off x="3515033" y="4582992"/>
            <a:ext cx="294968" cy="275303"/>
          </a:xfrm>
          <a:prstGeom prst="ellipse">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 xmlns:a16="http://schemas.microsoft.com/office/drawing/2014/main" id="{97596BC3-B316-42E2-8BBE-AC9A484848FB}"/>
              </a:ext>
            </a:extLst>
          </p:cNvPr>
          <p:cNvSpPr/>
          <p:nvPr/>
        </p:nvSpPr>
        <p:spPr>
          <a:xfrm>
            <a:off x="3365091" y="5114510"/>
            <a:ext cx="294968" cy="275303"/>
          </a:xfrm>
          <a:prstGeom prst="ellipse">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 xmlns:a16="http://schemas.microsoft.com/office/drawing/2014/main" id="{68E93E69-A857-4CBF-BDB3-5165737F3AB0}"/>
              </a:ext>
            </a:extLst>
          </p:cNvPr>
          <p:cNvSpPr/>
          <p:nvPr/>
        </p:nvSpPr>
        <p:spPr>
          <a:xfrm>
            <a:off x="2893141" y="5419893"/>
            <a:ext cx="294968" cy="275303"/>
          </a:xfrm>
          <a:prstGeom prst="ellipse">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 Placeholder 2">
            <a:extLst>
              <a:ext uri="{FF2B5EF4-FFF2-40B4-BE49-F238E27FC236}">
                <a16:creationId xmlns="" xmlns:a16="http://schemas.microsoft.com/office/drawing/2014/main" id="{59EE7826-75B6-4AB7-BCEA-DA6F0F580218}"/>
              </a:ext>
            </a:extLst>
          </p:cNvPr>
          <p:cNvSpPr>
            <a:spLocks noGrp="1"/>
          </p:cNvSpPr>
          <p:nvPr>
            <p:ph type="body" idx="1"/>
          </p:nvPr>
        </p:nvSpPr>
        <p:spPr>
          <a:xfrm>
            <a:off x="199104" y="712837"/>
            <a:ext cx="8716296" cy="6017747"/>
          </a:xfrm>
        </p:spPr>
        <p:txBody>
          <a:bodyPr lIns="0" tIns="0" rIns="0" bIns="0"/>
          <a:lstStyle/>
          <a:p>
            <a:pPr marL="174625" indent="-174625">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Unipolar montage is an easy choice to select canonical variates for CCA. Two obvious topologies are shown in the left figure.</a:t>
            </a:r>
          </a:p>
          <a:p>
            <a:pPr marL="174625" indent="-174625">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Vertex referential montage is good choice to remove the reference channel noise.</a:t>
            </a:r>
          </a:p>
          <a:p>
            <a:pPr marL="174625" indent="-174625">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Although bipolar montage can help us reduce noise and better understand localizing the event, information collected from such montage channels cannot be exploited efficiently due to repeating channels. (i.e. T3-T5, T5-O1)</a:t>
            </a:r>
          </a:p>
        </p:txBody>
      </p:sp>
      <p:sp>
        <p:nvSpPr>
          <p:cNvPr id="33" name="TextBox 32">
            <a:extLst>
              <a:ext uri="{FF2B5EF4-FFF2-40B4-BE49-F238E27FC236}">
                <a16:creationId xmlns="" xmlns:a16="http://schemas.microsoft.com/office/drawing/2014/main" id="{B2022BB9-37CF-4BFB-878B-9A4689B5BD86}"/>
              </a:ext>
            </a:extLst>
          </p:cNvPr>
          <p:cNvSpPr txBox="1"/>
          <p:nvPr/>
        </p:nvSpPr>
        <p:spPr>
          <a:xfrm>
            <a:off x="1702609" y="5878428"/>
            <a:ext cx="2074608" cy="369332"/>
          </a:xfrm>
          <a:prstGeom prst="rect">
            <a:avLst/>
          </a:prstGeom>
          <a:noFill/>
        </p:spPr>
        <p:txBody>
          <a:bodyPr wrap="square" rtlCol="0">
            <a:spAutoFit/>
          </a:bodyPr>
          <a:lstStyle/>
          <a:p>
            <a:pPr algn="ctr"/>
            <a:r>
              <a:rPr lang="en-US" b="1" dirty="0"/>
              <a:t>Raw channels</a:t>
            </a:r>
          </a:p>
        </p:txBody>
      </p:sp>
      <p:sp>
        <p:nvSpPr>
          <p:cNvPr id="34" name="TextBox 33">
            <a:extLst>
              <a:ext uri="{FF2B5EF4-FFF2-40B4-BE49-F238E27FC236}">
                <a16:creationId xmlns="" xmlns:a16="http://schemas.microsoft.com/office/drawing/2014/main" id="{311203DD-95F3-4CAE-938A-68F42E5B3AB2}"/>
              </a:ext>
            </a:extLst>
          </p:cNvPr>
          <p:cNvSpPr txBox="1"/>
          <p:nvPr/>
        </p:nvSpPr>
        <p:spPr>
          <a:xfrm>
            <a:off x="5366783" y="5878428"/>
            <a:ext cx="2074608" cy="369332"/>
          </a:xfrm>
          <a:prstGeom prst="rect">
            <a:avLst/>
          </a:prstGeom>
          <a:noFill/>
        </p:spPr>
        <p:txBody>
          <a:bodyPr wrap="square" rtlCol="0">
            <a:spAutoFit/>
          </a:bodyPr>
          <a:lstStyle/>
          <a:p>
            <a:pPr algn="ctr"/>
            <a:r>
              <a:rPr lang="en-US" b="1" dirty="0"/>
              <a:t>Vertex montage</a:t>
            </a:r>
          </a:p>
        </p:txBody>
      </p:sp>
      <p:cxnSp>
        <p:nvCxnSpPr>
          <p:cNvPr id="36" name="Straight Connector 35">
            <a:extLst>
              <a:ext uri="{FF2B5EF4-FFF2-40B4-BE49-F238E27FC236}">
                <a16:creationId xmlns="" xmlns:a16="http://schemas.microsoft.com/office/drawing/2014/main" id="{21CC5EC0-7AAF-4B81-9A3E-8A78D8F89AE9}"/>
              </a:ext>
            </a:extLst>
          </p:cNvPr>
          <p:cNvCxnSpPr/>
          <p:nvPr/>
        </p:nvCxnSpPr>
        <p:spPr>
          <a:xfrm>
            <a:off x="6145161" y="3893573"/>
            <a:ext cx="258926" cy="82707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 xmlns:a16="http://schemas.microsoft.com/office/drawing/2014/main" id="{F139A3FB-2DDF-4246-8216-4E1E4BA047E8}"/>
              </a:ext>
            </a:extLst>
          </p:cNvPr>
          <p:cNvCxnSpPr>
            <a:cxnSpLocks/>
          </p:cNvCxnSpPr>
          <p:nvPr/>
        </p:nvCxnSpPr>
        <p:spPr>
          <a:xfrm>
            <a:off x="5666668" y="4227287"/>
            <a:ext cx="737419" cy="493356"/>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 xmlns:a16="http://schemas.microsoft.com/office/drawing/2014/main" id="{E2CA8D2E-348F-41DF-8782-8D903A4C6643}"/>
              </a:ext>
            </a:extLst>
          </p:cNvPr>
          <p:cNvCxnSpPr>
            <a:cxnSpLocks/>
          </p:cNvCxnSpPr>
          <p:nvPr/>
        </p:nvCxnSpPr>
        <p:spPr>
          <a:xfrm>
            <a:off x="6035377" y="4281005"/>
            <a:ext cx="392047" cy="439638"/>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 xmlns:a16="http://schemas.microsoft.com/office/drawing/2014/main" id="{A7C5EBD9-76A4-4817-9F70-FFAEA2B04DD3}"/>
              </a:ext>
            </a:extLst>
          </p:cNvPr>
          <p:cNvCxnSpPr>
            <a:cxnSpLocks/>
          </p:cNvCxnSpPr>
          <p:nvPr/>
        </p:nvCxnSpPr>
        <p:spPr>
          <a:xfrm>
            <a:off x="5928852" y="4720643"/>
            <a:ext cx="475235"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 xmlns:a16="http://schemas.microsoft.com/office/drawing/2014/main" id="{C6C457CC-A177-467C-93C0-B52B3E4A084C}"/>
              </a:ext>
            </a:extLst>
          </p:cNvPr>
          <p:cNvCxnSpPr>
            <a:cxnSpLocks/>
          </p:cNvCxnSpPr>
          <p:nvPr/>
        </p:nvCxnSpPr>
        <p:spPr>
          <a:xfrm flipV="1">
            <a:off x="5444791" y="4710315"/>
            <a:ext cx="1002208" cy="64046"/>
          </a:xfrm>
          <a:prstGeom prst="line">
            <a:avLst/>
          </a:prstGeom>
          <a:ln w="571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 xmlns:a16="http://schemas.microsoft.com/office/drawing/2014/main" id="{F30C0532-5C9D-4B66-A24E-83D29FB4466B}"/>
              </a:ext>
            </a:extLst>
          </p:cNvPr>
          <p:cNvCxnSpPr>
            <a:cxnSpLocks/>
          </p:cNvCxnSpPr>
          <p:nvPr/>
        </p:nvCxnSpPr>
        <p:spPr>
          <a:xfrm flipV="1">
            <a:off x="5666668" y="4720642"/>
            <a:ext cx="760756" cy="549278"/>
          </a:xfrm>
          <a:prstGeom prst="line">
            <a:avLst/>
          </a:prstGeom>
          <a:ln w="571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 xmlns:a16="http://schemas.microsoft.com/office/drawing/2014/main" id="{31F611C6-7827-4B46-ACF5-2F28EF1324D5}"/>
              </a:ext>
            </a:extLst>
          </p:cNvPr>
          <p:cNvCxnSpPr>
            <a:cxnSpLocks/>
          </p:cNvCxnSpPr>
          <p:nvPr/>
        </p:nvCxnSpPr>
        <p:spPr>
          <a:xfrm flipV="1">
            <a:off x="5961635" y="4720641"/>
            <a:ext cx="465789" cy="491736"/>
          </a:xfrm>
          <a:prstGeom prst="line">
            <a:avLst/>
          </a:prstGeom>
          <a:ln w="571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 xmlns:a16="http://schemas.microsoft.com/office/drawing/2014/main" id="{76A66F2B-1358-4E47-9066-44A7493D87CC}"/>
              </a:ext>
            </a:extLst>
          </p:cNvPr>
          <p:cNvCxnSpPr>
            <a:cxnSpLocks/>
          </p:cNvCxnSpPr>
          <p:nvPr/>
        </p:nvCxnSpPr>
        <p:spPr>
          <a:xfrm flipV="1">
            <a:off x="6090876" y="4693494"/>
            <a:ext cx="336548" cy="943569"/>
          </a:xfrm>
          <a:prstGeom prst="line">
            <a:avLst/>
          </a:prstGeom>
          <a:ln w="571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 xmlns:a16="http://schemas.microsoft.com/office/drawing/2014/main" id="{8565A1E2-017E-46E4-99E5-B6867544FBD3}"/>
              </a:ext>
            </a:extLst>
          </p:cNvPr>
          <p:cNvCxnSpPr>
            <a:cxnSpLocks/>
          </p:cNvCxnSpPr>
          <p:nvPr/>
        </p:nvCxnSpPr>
        <p:spPr>
          <a:xfrm flipV="1">
            <a:off x="6404087" y="3901113"/>
            <a:ext cx="278975" cy="817906"/>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 xmlns:a16="http://schemas.microsoft.com/office/drawing/2014/main" id="{440F8D66-940D-427E-9E5A-EDA4F331D93A}"/>
              </a:ext>
            </a:extLst>
          </p:cNvPr>
          <p:cNvCxnSpPr>
            <a:cxnSpLocks/>
          </p:cNvCxnSpPr>
          <p:nvPr/>
        </p:nvCxnSpPr>
        <p:spPr>
          <a:xfrm flipV="1">
            <a:off x="6415756" y="4266113"/>
            <a:ext cx="430574" cy="460446"/>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 xmlns:a16="http://schemas.microsoft.com/office/drawing/2014/main" id="{CF9C3A39-F709-49E9-BC6F-2637B97EED41}"/>
              </a:ext>
            </a:extLst>
          </p:cNvPr>
          <p:cNvCxnSpPr>
            <a:cxnSpLocks/>
          </p:cNvCxnSpPr>
          <p:nvPr/>
        </p:nvCxnSpPr>
        <p:spPr>
          <a:xfrm>
            <a:off x="6415756" y="4719019"/>
            <a:ext cx="472154" cy="15457"/>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 xmlns:a16="http://schemas.microsoft.com/office/drawing/2014/main" id="{CE8454F0-5BA8-4866-A3B1-1E6C0D76D355}"/>
              </a:ext>
            </a:extLst>
          </p:cNvPr>
          <p:cNvCxnSpPr>
            <a:cxnSpLocks/>
          </p:cNvCxnSpPr>
          <p:nvPr/>
        </p:nvCxnSpPr>
        <p:spPr>
          <a:xfrm>
            <a:off x="6415756" y="4719019"/>
            <a:ext cx="406793" cy="463944"/>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 xmlns:a16="http://schemas.microsoft.com/office/drawing/2014/main" id="{27597525-12E1-4E51-A1C1-E7DBE413BA91}"/>
              </a:ext>
            </a:extLst>
          </p:cNvPr>
          <p:cNvCxnSpPr>
            <a:cxnSpLocks/>
          </p:cNvCxnSpPr>
          <p:nvPr/>
        </p:nvCxnSpPr>
        <p:spPr>
          <a:xfrm flipV="1">
            <a:off x="6415756" y="4187872"/>
            <a:ext cx="745324" cy="531147"/>
          </a:xfrm>
          <a:prstGeom prst="line">
            <a:avLst/>
          </a:prstGeom>
          <a:ln w="5715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 xmlns:a16="http://schemas.microsoft.com/office/drawing/2014/main" id="{1448115C-DB3C-4C8D-8D50-8AD9DA3D4DF7}"/>
              </a:ext>
            </a:extLst>
          </p:cNvPr>
          <p:cNvCxnSpPr>
            <a:cxnSpLocks/>
          </p:cNvCxnSpPr>
          <p:nvPr/>
        </p:nvCxnSpPr>
        <p:spPr>
          <a:xfrm>
            <a:off x="6436870" y="4710315"/>
            <a:ext cx="858665" cy="86945"/>
          </a:xfrm>
          <a:prstGeom prst="line">
            <a:avLst/>
          </a:prstGeom>
          <a:ln w="5715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 xmlns:a16="http://schemas.microsoft.com/office/drawing/2014/main" id="{B7AFAB7C-F335-426A-B5EC-4D6BA5AA0327}"/>
              </a:ext>
            </a:extLst>
          </p:cNvPr>
          <p:cNvCxnSpPr>
            <a:cxnSpLocks/>
          </p:cNvCxnSpPr>
          <p:nvPr/>
        </p:nvCxnSpPr>
        <p:spPr>
          <a:xfrm>
            <a:off x="6404087" y="4710315"/>
            <a:ext cx="791124" cy="554808"/>
          </a:xfrm>
          <a:prstGeom prst="line">
            <a:avLst/>
          </a:prstGeom>
          <a:ln w="5715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 xmlns:a16="http://schemas.microsoft.com/office/drawing/2014/main" id="{4CC6C43E-10A0-4F15-A9FD-94FFF2FCC1AC}"/>
              </a:ext>
            </a:extLst>
          </p:cNvPr>
          <p:cNvCxnSpPr>
            <a:cxnSpLocks/>
          </p:cNvCxnSpPr>
          <p:nvPr/>
        </p:nvCxnSpPr>
        <p:spPr>
          <a:xfrm>
            <a:off x="6415756" y="4741451"/>
            <a:ext cx="291617" cy="881395"/>
          </a:xfrm>
          <a:prstGeom prst="line">
            <a:avLst/>
          </a:prstGeom>
          <a:ln w="5715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 xmlns:a16="http://schemas.microsoft.com/office/drawing/2014/main" id="{F1B125F5-7E1B-4DA0-8FF1-C305467094E5}"/>
              </a:ext>
            </a:extLst>
          </p:cNvPr>
          <p:cNvCxnSpPr>
            <a:cxnSpLocks/>
            <a:stCxn id="3" idx="0"/>
            <a:endCxn id="33" idx="0"/>
          </p:cNvCxnSpPr>
          <p:nvPr/>
        </p:nvCxnSpPr>
        <p:spPr>
          <a:xfrm>
            <a:off x="2739913" y="3429000"/>
            <a:ext cx="0" cy="2449428"/>
          </a:xfrm>
          <a:prstGeom prst="line">
            <a:avLst/>
          </a:prstGeom>
          <a:ln>
            <a:solidFill>
              <a:schemeClr val="accent6"/>
            </a:solidFill>
            <a:prstDash val="dash"/>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 xmlns:a16="http://schemas.microsoft.com/office/drawing/2014/main" id="{1F1A9E49-17C2-4276-8AE0-F0150801EBED}"/>
              </a:ext>
            </a:extLst>
          </p:cNvPr>
          <p:cNvCxnSpPr>
            <a:cxnSpLocks/>
          </p:cNvCxnSpPr>
          <p:nvPr/>
        </p:nvCxnSpPr>
        <p:spPr>
          <a:xfrm>
            <a:off x="6404087" y="3429000"/>
            <a:ext cx="0" cy="2449428"/>
          </a:xfrm>
          <a:prstGeom prst="line">
            <a:avLst/>
          </a:prstGeom>
          <a:ln>
            <a:solidFill>
              <a:schemeClr val="accent6"/>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514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6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70"/>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20" grpId="0" animBg="1"/>
      <p:bldP spid="21" grpId="0" animBg="1"/>
      <p:bldP spid="22" grpId="0" animBg="1"/>
      <p:bldP spid="23" grpId="0" animBg="1"/>
      <p:bldP spid="25" grpId="0" animBg="1"/>
      <p:bldP spid="26" grpId="0" animBg="1"/>
      <p:bldP spid="27" grpId="0" animBg="1"/>
      <p:bldP spid="28" grpId="0" animBg="1"/>
      <p:bldP spid="29" grpId="0" animBg="1"/>
      <p:bldP spid="30" grpId="0" animBg="1"/>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7370979F-DCFA-4110-A4E3-E2697CF35149}"/>
              </a:ext>
            </a:extLst>
          </p:cNvPr>
          <p:cNvSpPr txBox="1">
            <a:spLocks/>
          </p:cNvSpPr>
          <p:nvPr/>
        </p:nvSpPr>
        <p:spPr>
          <a:xfrm>
            <a:off x="0" y="0"/>
            <a:ext cx="9144000" cy="482322"/>
          </a:xfrm>
          <a:prstGeom prst="rect">
            <a:avLst/>
          </a:prstGeom>
        </p:spPr>
        <p:txBody>
          <a:bodyPr vert="horz" wrap="none" lIns="274320" tIns="0" rIns="0" bIns="0" rtlCol="0" anchor="ctr" anchorCtr="0">
            <a:noAutofit/>
          </a:bodyPr>
          <a:lstStyle>
            <a:lvl1pPr algn="l" defTabSz="457200" rtl="0" eaLnBrk="1" latinLnBrk="0" hangingPunct="1">
              <a:spcBef>
                <a:spcPct val="0"/>
              </a:spcBef>
              <a:buNone/>
              <a:defRPr sz="6000" b="1" kern="1200" baseline="0">
                <a:solidFill>
                  <a:schemeClr val="tx1"/>
                </a:solidFill>
                <a:latin typeface="Arial"/>
                <a:ea typeface="+mj-ea"/>
                <a:cs typeface="Arial"/>
              </a:defRPr>
            </a:lvl1pPr>
          </a:lstStyle>
          <a:p>
            <a:r>
              <a:rPr lang="en-US" sz="2400" dirty="0">
                <a:solidFill>
                  <a:prstClr val="black"/>
                </a:solidFill>
              </a:rPr>
              <a:t>Topology</a:t>
            </a:r>
          </a:p>
        </p:txBody>
      </p:sp>
      <p:sp>
        <p:nvSpPr>
          <p:cNvPr id="6" name="Text Placeholder 2">
            <a:extLst>
              <a:ext uri="{FF2B5EF4-FFF2-40B4-BE49-F238E27FC236}">
                <a16:creationId xmlns="" xmlns:a16="http://schemas.microsoft.com/office/drawing/2014/main" id="{4B7A3E2E-566C-438F-BF0B-E1E0664800A7}"/>
              </a:ext>
            </a:extLst>
          </p:cNvPr>
          <p:cNvSpPr>
            <a:spLocks noGrp="1"/>
          </p:cNvSpPr>
          <p:nvPr>
            <p:ph type="body" idx="1"/>
          </p:nvPr>
        </p:nvSpPr>
        <p:spPr>
          <a:xfrm>
            <a:off x="199104" y="712837"/>
            <a:ext cx="8716296" cy="6017747"/>
          </a:xfrm>
        </p:spPr>
        <p:txBody>
          <a:bodyPr lIns="0" tIns="0" rIns="0" bIns="0"/>
          <a:lstStyle/>
          <a:p>
            <a:pPr marL="174625" indent="-174625">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So far, we defined the topologies based on the spatial location of electrodes and expert knowledge can further increase the level of information extraction.</a:t>
            </a:r>
          </a:p>
          <a:p>
            <a:pPr marL="174625" indent="-174625">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During CCA pre-processing, we considered processing information from both hemisphere separately. The issues with this approach could be:</a:t>
            </a:r>
          </a:p>
          <a:p>
            <a:pPr marL="800100" lvl="1" indent="-342900">
              <a:spcBef>
                <a:spcPts val="0"/>
              </a:spcBef>
              <a:spcAft>
                <a:spcPts val="1200"/>
              </a:spcAft>
              <a:buFont typeface="Wingdings" panose="05000000000000000000" pitchFamily="2" charset="2"/>
              <a:buChar char="§"/>
            </a:pPr>
            <a:r>
              <a:rPr lang="en-US" sz="1800" b="1" dirty="0">
                <a:solidFill>
                  <a:schemeClr val="tx1"/>
                </a:solidFill>
                <a:cs typeface="Arial" panose="020B0604020202020204" pitchFamily="34" charset="0"/>
              </a:rPr>
              <a:t>The “Temporal Lobe Seizures” occur on both sides of temporal lobes and this information can be used during CCA step.</a:t>
            </a:r>
          </a:p>
          <a:p>
            <a:pPr marL="800100" lvl="1" indent="-342900">
              <a:spcBef>
                <a:spcPts val="0"/>
              </a:spcBef>
              <a:spcAft>
                <a:spcPts val="1200"/>
              </a:spcAft>
              <a:buFont typeface="Wingdings" panose="05000000000000000000" pitchFamily="2" charset="2"/>
              <a:buChar char="§"/>
            </a:pPr>
            <a:r>
              <a:rPr lang="en-US" sz="1800" b="1" dirty="0">
                <a:solidFill>
                  <a:schemeClr val="tx1"/>
                </a:solidFill>
                <a:cs typeface="Arial" panose="020B0604020202020204" pitchFamily="34" charset="0"/>
              </a:rPr>
              <a:t>The edge electrodes (such as Frontal Polar) might not have any other electrodes to check correlation with. So, it is susceptible to miss the information related to “Frontal Lobe Seizures”.</a:t>
            </a:r>
          </a:p>
          <a:p>
            <a:pPr marL="800100" lvl="1" indent="-342900">
              <a:spcBef>
                <a:spcPts val="0"/>
              </a:spcBef>
              <a:spcAft>
                <a:spcPts val="1200"/>
              </a:spcAft>
              <a:buFont typeface="Wingdings" panose="05000000000000000000" pitchFamily="2" charset="2"/>
              <a:buChar char="§"/>
            </a:pPr>
            <a:r>
              <a:rPr lang="en-US" sz="1800" b="1" dirty="0">
                <a:solidFill>
                  <a:schemeClr val="tx1"/>
                </a:solidFill>
                <a:cs typeface="Arial" panose="020B0604020202020204" pitchFamily="34" charset="0"/>
              </a:rPr>
              <a:t>The occipital lobes from both hemispheres should be used during the pre-processing step. Events occurring on one occipital electrode is likely to observe on the other side of the hemisphere.</a:t>
            </a:r>
          </a:p>
        </p:txBody>
      </p:sp>
      <p:pic>
        <p:nvPicPr>
          <p:cNvPr id="7" name="Picture 6">
            <a:extLst>
              <a:ext uri="{FF2B5EF4-FFF2-40B4-BE49-F238E27FC236}">
                <a16:creationId xmlns="" xmlns:a16="http://schemas.microsoft.com/office/drawing/2014/main" id="{8FA5A9A1-BCB8-44EE-8A0B-EEB55C65E9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0425" y="4412181"/>
            <a:ext cx="2271251" cy="1971274"/>
          </a:xfrm>
          <a:prstGeom prst="rect">
            <a:avLst/>
          </a:prstGeom>
        </p:spPr>
      </p:pic>
      <p:sp>
        <p:nvSpPr>
          <p:cNvPr id="8" name="Circle: Hollow 7">
            <a:extLst>
              <a:ext uri="{FF2B5EF4-FFF2-40B4-BE49-F238E27FC236}">
                <a16:creationId xmlns="" xmlns:a16="http://schemas.microsoft.com/office/drawing/2014/main" id="{C7E875FF-CBDE-485A-A4EE-1487765E074D}"/>
              </a:ext>
            </a:extLst>
          </p:cNvPr>
          <p:cNvSpPr/>
          <p:nvPr/>
        </p:nvSpPr>
        <p:spPr>
          <a:xfrm>
            <a:off x="5978013" y="4562167"/>
            <a:ext cx="403122" cy="403123"/>
          </a:xfrm>
          <a:prstGeom prst="donu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Circle: Hollow 8">
            <a:extLst>
              <a:ext uri="{FF2B5EF4-FFF2-40B4-BE49-F238E27FC236}">
                <a16:creationId xmlns="" xmlns:a16="http://schemas.microsoft.com/office/drawing/2014/main" id="{C64C0858-9769-4062-BFBC-0862EACE2970}"/>
              </a:ext>
            </a:extLst>
          </p:cNvPr>
          <p:cNvSpPr/>
          <p:nvPr/>
        </p:nvSpPr>
        <p:spPr>
          <a:xfrm>
            <a:off x="6424152" y="4562167"/>
            <a:ext cx="403122" cy="403123"/>
          </a:xfrm>
          <a:prstGeom prst="donu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11" name="Straight Connector 10">
            <a:extLst>
              <a:ext uri="{FF2B5EF4-FFF2-40B4-BE49-F238E27FC236}">
                <a16:creationId xmlns="" xmlns:a16="http://schemas.microsoft.com/office/drawing/2014/main" id="{DD284012-26E1-4907-AB59-2C0E6788FD34}"/>
              </a:ext>
            </a:extLst>
          </p:cNvPr>
          <p:cNvCxnSpPr>
            <a:cxnSpLocks/>
          </p:cNvCxnSpPr>
          <p:nvPr/>
        </p:nvCxnSpPr>
        <p:spPr>
          <a:xfrm>
            <a:off x="6248399" y="6115667"/>
            <a:ext cx="290053" cy="0"/>
          </a:xfrm>
          <a:prstGeom prst="line">
            <a:avLst/>
          </a:prstGeom>
          <a:ln w="3810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 xmlns:a16="http://schemas.microsoft.com/office/drawing/2014/main" id="{413492A5-EB60-4443-AC19-85F6780420F0}"/>
              </a:ext>
            </a:extLst>
          </p:cNvPr>
          <p:cNvCxnSpPr>
            <a:cxnSpLocks/>
          </p:cNvCxnSpPr>
          <p:nvPr/>
        </p:nvCxnSpPr>
        <p:spPr>
          <a:xfrm>
            <a:off x="5832986" y="5039034"/>
            <a:ext cx="1167582" cy="820992"/>
          </a:xfrm>
          <a:prstGeom prst="line">
            <a:avLst/>
          </a:prstGeom>
          <a:ln w="3810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 xmlns:a16="http://schemas.microsoft.com/office/drawing/2014/main" id="{BF0FA57A-7B06-4EA8-8D50-5CA06EC9DCB9}"/>
              </a:ext>
            </a:extLst>
          </p:cNvPr>
          <p:cNvCxnSpPr>
            <a:cxnSpLocks/>
          </p:cNvCxnSpPr>
          <p:nvPr/>
        </p:nvCxnSpPr>
        <p:spPr>
          <a:xfrm flipV="1">
            <a:off x="5809634" y="5039034"/>
            <a:ext cx="1122108" cy="820992"/>
          </a:xfrm>
          <a:prstGeom prst="line">
            <a:avLst/>
          </a:prstGeom>
          <a:ln w="3810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 xmlns:a16="http://schemas.microsoft.com/office/drawing/2014/main" id="{24FEB390-C030-4F21-B9BF-74867CABA040}"/>
              </a:ext>
            </a:extLst>
          </p:cNvPr>
          <p:cNvCxnSpPr>
            <a:cxnSpLocks/>
          </p:cNvCxnSpPr>
          <p:nvPr/>
        </p:nvCxnSpPr>
        <p:spPr>
          <a:xfrm>
            <a:off x="5664608" y="5413682"/>
            <a:ext cx="1414618" cy="0"/>
          </a:xfrm>
          <a:prstGeom prst="line">
            <a:avLst/>
          </a:prstGeom>
          <a:ln w="38100">
            <a:solidFill>
              <a:srgbClr val="00B0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55536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8E858D8D-DEE9-4F67-B993-3A8553D1F154}"/>
              </a:ext>
            </a:extLst>
          </p:cNvPr>
          <p:cNvSpPr txBox="1">
            <a:spLocks/>
          </p:cNvSpPr>
          <p:nvPr/>
        </p:nvSpPr>
        <p:spPr>
          <a:xfrm>
            <a:off x="0" y="0"/>
            <a:ext cx="9144000" cy="482322"/>
          </a:xfrm>
          <a:prstGeom prst="rect">
            <a:avLst/>
          </a:prstGeom>
        </p:spPr>
        <p:txBody>
          <a:bodyPr vert="horz" wrap="none" lIns="274320" tIns="0" rIns="0" bIns="0" rtlCol="0" anchor="ctr" anchorCtr="0">
            <a:noAutofit/>
          </a:bodyPr>
          <a:lstStyle>
            <a:lvl1pPr algn="l" defTabSz="457200" rtl="0" eaLnBrk="1" latinLnBrk="0" hangingPunct="1">
              <a:spcBef>
                <a:spcPct val="0"/>
              </a:spcBef>
              <a:buNone/>
              <a:defRPr sz="6000" b="1" kern="1200" baseline="0">
                <a:solidFill>
                  <a:schemeClr val="tx1"/>
                </a:solidFill>
                <a:latin typeface="Arial"/>
                <a:ea typeface="+mj-ea"/>
                <a:cs typeface="Arial"/>
              </a:defRPr>
            </a:lvl1pPr>
          </a:lstStyle>
          <a:p>
            <a:r>
              <a:rPr lang="en-US" sz="2400" dirty="0">
                <a:solidFill>
                  <a:prstClr val="black"/>
                </a:solidFill>
              </a:rPr>
              <a:t>Deep CCA</a:t>
            </a:r>
          </a:p>
        </p:txBody>
      </p:sp>
      <p:pic>
        <p:nvPicPr>
          <p:cNvPr id="5" name="Picture 4">
            <a:extLst>
              <a:ext uri="{FF2B5EF4-FFF2-40B4-BE49-F238E27FC236}">
                <a16:creationId xmlns="" xmlns:a16="http://schemas.microsoft.com/office/drawing/2014/main" id="{12EE031D-8B79-4B6D-A694-A5803FAA1CC5}"/>
              </a:ext>
            </a:extLst>
          </p:cNvPr>
          <p:cNvPicPr>
            <a:picLocks noChangeAspect="1"/>
          </p:cNvPicPr>
          <p:nvPr/>
        </p:nvPicPr>
        <p:blipFill>
          <a:blip r:embed="rId3"/>
          <a:stretch>
            <a:fillRect/>
          </a:stretch>
        </p:blipFill>
        <p:spPr>
          <a:xfrm>
            <a:off x="2657475" y="3079186"/>
            <a:ext cx="3829050" cy="3000375"/>
          </a:xfrm>
          <a:prstGeom prst="rect">
            <a:avLst/>
          </a:prstGeom>
        </p:spPr>
      </p:pic>
      <p:sp>
        <p:nvSpPr>
          <p:cNvPr id="6" name="TextBox 5">
            <a:extLst>
              <a:ext uri="{FF2B5EF4-FFF2-40B4-BE49-F238E27FC236}">
                <a16:creationId xmlns="" xmlns:a16="http://schemas.microsoft.com/office/drawing/2014/main" id="{D0CCDA17-379B-48E4-A93B-51C0325AAFD5}"/>
              </a:ext>
            </a:extLst>
          </p:cNvPr>
          <p:cNvSpPr txBox="1"/>
          <p:nvPr/>
        </p:nvSpPr>
        <p:spPr>
          <a:xfrm>
            <a:off x="2497392" y="6079561"/>
            <a:ext cx="2074608" cy="369332"/>
          </a:xfrm>
          <a:prstGeom prst="rect">
            <a:avLst/>
          </a:prstGeom>
          <a:noFill/>
        </p:spPr>
        <p:txBody>
          <a:bodyPr wrap="square" rtlCol="0">
            <a:spAutoFit/>
          </a:bodyPr>
          <a:lstStyle/>
          <a:p>
            <a:pPr algn="ctr"/>
            <a:r>
              <a:rPr lang="en-US" b="1" dirty="0"/>
              <a:t>Variate X</a:t>
            </a:r>
          </a:p>
        </p:txBody>
      </p:sp>
      <p:sp>
        <p:nvSpPr>
          <p:cNvPr id="7" name="TextBox 6">
            <a:extLst>
              <a:ext uri="{FF2B5EF4-FFF2-40B4-BE49-F238E27FC236}">
                <a16:creationId xmlns="" xmlns:a16="http://schemas.microsoft.com/office/drawing/2014/main" id="{22423690-A19C-44BC-B724-B2EAEC8672A3}"/>
              </a:ext>
            </a:extLst>
          </p:cNvPr>
          <p:cNvSpPr txBox="1"/>
          <p:nvPr/>
        </p:nvSpPr>
        <p:spPr>
          <a:xfrm>
            <a:off x="4411917" y="6079561"/>
            <a:ext cx="2074608" cy="369332"/>
          </a:xfrm>
          <a:prstGeom prst="rect">
            <a:avLst/>
          </a:prstGeom>
          <a:noFill/>
        </p:spPr>
        <p:txBody>
          <a:bodyPr wrap="square" rtlCol="0">
            <a:spAutoFit/>
          </a:bodyPr>
          <a:lstStyle/>
          <a:p>
            <a:pPr algn="ctr"/>
            <a:r>
              <a:rPr lang="en-US" b="1" dirty="0"/>
              <a:t>Variate Y</a:t>
            </a:r>
          </a:p>
        </p:txBody>
      </p:sp>
      <p:sp>
        <p:nvSpPr>
          <p:cNvPr id="8" name="Text Placeholder 2">
            <a:extLst>
              <a:ext uri="{FF2B5EF4-FFF2-40B4-BE49-F238E27FC236}">
                <a16:creationId xmlns="" xmlns:a16="http://schemas.microsoft.com/office/drawing/2014/main" id="{EC9AF37B-8755-48F1-B18F-DC5F20094AF3}"/>
              </a:ext>
            </a:extLst>
          </p:cNvPr>
          <p:cNvSpPr>
            <a:spLocks noGrp="1"/>
          </p:cNvSpPr>
          <p:nvPr>
            <p:ph type="body" idx="1"/>
          </p:nvPr>
        </p:nvSpPr>
        <p:spPr>
          <a:xfrm>
            <a:off x="199104" y="712837"/>
            <a:ext cx="8716296" cy="6017747"/>
          </a:xfrm>
        </p:spPr>
        <p:txBody>
          <a:bodyPr lIns="0" tIns="0" rIns="0" bIns="0"/>
          <a:lstStyle/>
          <a:p>
            <a:pPr marL="174625" indent="-174625">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More efficient algorithm for learning correlated features is Deep CCA which computes representations of the two sets by passing them through multiple stacked layers of nonlinear transformation.</a:t>
            </a:r>
          </a:p>
          <a:p>
            <a:pPr marL="174625" indent="-174625">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DCCA tries to jointly learn parameters for both canonical variates such that correlation is as high as possible.</a:t>
            </a:r>
          </a:p>
          <a:p>
            <a:pPr>
              <a:spcBef>
                <a:spcPts val="0"/>
              </a:spcBef>
              <a:spcAft>
                <a:spcPts val="1200"/>
              </a:spcAft>
            </a:pPr>
            <a:endParaRPr lang="en-US" sz="1800" b="1"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 xmlns:a16="http://schemas.microsoft.com/office/drawing/2014/main" id="{98F006BE-1914-48F5-823E-4B4AB18AD5F1}"/>
              </a:ext>
            </a:extLst>
          </p:cNvPr>
          <p:cNvPicPr>
            <a:picLocks noChangeAspect="1"/>
          </p:cNvPicPr>
          <p:nvPr/>
        </p:nvPicPr>
        <p:blipFill>
          <a:blip r:embed="rId4"/>
          <a:stretch>
            <a:fillRect/>
          </a:stretch>
        </p:blipFill>
        <p:spPr>
          <a:xfrm>
            <a:off x="311404" y="2414579"/>
            <a:ext cx="4371975" cy="590550"/>
          </a:xfrm>
          <a:prstGeom prst="rect">
            <a:avLst/>
          </a:prstGeom>
        </p:spPr>
      </p:pic>
    </p:spTree>
    <p:extLst>
      <p:ext uri="{BB962C8B-B14F-4D97-AF65-F5344CB8AC3E}">
        <p14:creationId xmlns:p14="http://schemas.microsoft.com/office/powerpoint/2010/main" val="12207155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534D2CC0-9CFE-4FA7-9D9A-D66EFFECD9F8}"/>
              </a:ext>
            </a:extLst>
          </p:cNvPr>
          <p:cNvSpPr txBox="1">
            <a:spLocks/>
          </p:cNvSpPr>
          <p:nvPr/>
        </p:nvSpPr>
        <p:spPr>
          <a:xfrm>
            <a:off x="0" y="0"/>
            <a:ext cx="9144000" cy="482322"/>
          </a:xfrm>
          <a:prstGeom prst="rect">
            <a:avLst/>
          </a:prstGeom>
        </p:spPr>
        <p:txBody>
          <a:bodyPr vert="horz" wrap="none" lIns="274320" tIns="0" rIns="0" bIns="0" rtlCol="0" anchor="ctr" anchorCtr="0">
            <a:noAutofit/>
          </a:bodyPr>
          <a:lstStyle>
            <a:lvl1pPr algn="l" defTabSz="457200" rtl="0" eaLnBrk="1" latinLnBrk="0" hangingPunct="1">
              <a:spcBef>
                <a:spcPct val="0"/>
              </a:spcBef>
              <a:buNone/>
              <a:defRPr sz="6000" b="1" kern="1200" baseline="0">
                <a:solidFill>
                  <a:schemeClr val="tx1"/>
                </a:solidFill>
                <a:latin typeface="Arial"/>
                <a:ea typeface="+mj-ea"/>
                <a:cs typeface="Arial"/>
              </a:defRPr>
            </a:lvl1pPr>
          </a:lstStyle>
          <a:p>
            <a:r>
              <a:rPr lang="en-US" sz="2400" dirty="0">
                <a:solidFill>
                  <a:prstClr val="black"/>
                </a:solidFill>
              </a:rPr>
              <a:t>Proposed architectures</a:t>
            </a:r>
          </a:p>
        </p:txBody>
      </p:sp>
      <p:sp>
        <p:nvSpPr>
          <p:cNvPr id="5" name="Rectangle 4">
            <a:extLst>
              <a:ext uri="{FF2B5EF4-FFF2-40B4-BE49-F238E27FC236}">
                <a16:creationId xmlns="" xmlns:a16="http://schemas.microsoft.com/office/drawing/2014/main" id="{222C37CF-D150-4112-87B5-0E5AC7617DE6}"/>
              </a:ext>
            </a:extLst>
          </p:cNvPr>
          <p:cNvSpPr/>
          <p:nvPr/>
        </p:nvSpPr>
        <p:spPr>
          <a:xfrm>
            <a:off x="275303" y="2288458"/>
            <a:ext cx="1779639" cy="482322"/>
          </a:xfrm>
          <a:prstGeom prst="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Raw EEG signals</a:t>
            </a:r>
          </a:p>
        </p:txBody>
      </p:sp>
      <p:sp>
        <p:nvSpPr>
          <p:cNvPr id="6" name="Rectangle 5">
            <a:extLst>
              <a:ext uri="{FF2B5EF4-FFF2-40B4-BE49-F238E27FC236}">
                <a16:creationId xmlns="" xmlns:a16="http://schemas.microsoft.com/office/drawing/2014/main" id="{CB621B89-00C2-4DAB-94F1-711C10D15C56}"/>
              </a:ext>
            </a:extLst>
          </p:cNvPr>
          <p:cNvSpPr/>
          <p:nvPr/>
        </p:nvSpPr>
        <p:spPr>
          <a:xfrm>
            <a:off x="275302" y="3429000"/>
            <a:ext cx="1779639" cy="482322"/>
          </a:xfrm>
          <a:prstGeom prst="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Apply Topology</a:t>
            </a:r>
          </a:p>
        </p:txBody>
      </p:sp>
      <p:sp>
        <p:nvSpPr>
          <p:cNvPr id="7" name="Rectangle 6">
            <a:extLst>
              <a:ext uri="{FF2B5EF4-FFF2-40B4-BE49-F238E27FC236}">
                <a16:creationId xmlns="" xmlns:a16="http://schemas.microsoft.com/office/drawing/2014/main" id="{B34EF181-172D-47BA-A463-0898A3FF11EA}"/>
              </a:ext>
            </a:extLst>
          </p:cNvPr>
          <p:cNvSpPr/>
          <p:nvPr/>
        </p:nvSpPr>
        <p:spPr>
          <a:xfrm>
            <a:off x="2792361" y="3429000"/>
            <a:ext cx="2202426" cy="482322"/>
          </a:xfrm>
          <a:prstGeom prst="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Deep CCA</a:t>
            </a:r>
          </a:p>
        </p:txBody>
      </p:sp>
      <p:sp>
        <p:nvSpPr>
          <p:cNvPr id="8" name="Rectangle 7">
            <a:extLst>
              <a:ext uri="{FF2B5EF4-FFF2-40B4-BE49-F238E27FC236}">
                <a16:creationId xmlns="" xmlns:a16="http://schemas.microsoft.com/office/drawing/2014/main" id="{49B8EEA5-971C-4B93-84EF-CB8D3FFA8E77}"/>
              </a:ext>
            </a:extLst>
          </p:cNvPr>
          <p:cNvSpPr/>
          <p:nvPr/>
        </p:nvSpPr>
        <p:spPr>
          <a:xfrm>
            <a:off x="1533830" y="4606414"/>
            <a:ext cx="1779639" cy="482322"/>
          </a:xfrm>
          <a:prstGeom prst="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CCA</a:t>
            </a:r>
          </a:p>
        </p:txBody>
      </p:sp>
      <p:sp>
        <p:nvSpPr>
          <p:cNvPr id="9" name="Rectangle 8">
            <a:extLst>
              <a:ext uri="{FF2B5EF4-FFF2-40B4-BE49-F238E27FC236}">
                <a16:creationId xmlns="" xmlns:a16="http://schemas.microsoft.com/office/drawing/2014/main" id="{5A76E318-CD96-4F0F-B440-1F4D16F46E91}"/>
              </a:ext>
            </a:extLst>
          </p:cNvPr>
          <p:cNvSpPr/>
          <p:nvPr/>
        </p:nvSpPr>
        <p:spPr>
          <a:xfrm>
            <a:off x="4572000" y="4611333"/>
            <a:ext cx="1779639" cy="482322"/>
          </a:xfrm>
          <a:prstGeom prst="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LFCC features</a:t>
            </a:r>
          </a:p>
        </p:txBody>
      </p:sp>
      <p:sp>
        <p:nvSpPr>
          <p:cNvPr id="12" name="Rectangle 11">
            <a:extLst>
              <a:ext uri="{FF2B5EF4-FFF2-40B4-BE49-F238E27FC236}">
                <a16:creationId xmlns="" xmlns:a16="http://schemas.microsoft.com/office/drawing/2014/main" id="{2F372A03-37CC-4ADE-9A0B-9EDBB3EDDFB8}"/>
              </a:ext>
            </a:extLst>
          </p:cNvPr>
          <p:cNvSpPr/>
          <p:nvPr/>
        </p:nvSpPr>
        <p:spPr>
          <a:xfrm>
            <a:off x="6823590" y="3429000"/>
            <a:ext cx="1779639" cy="482322"/>
          </a:xfrm>
          <a:prstGeom prst="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RBM</a:t>
            </a:r>
          </a:p>
        </p:txBody>
      </p:sp>
      <p:sp>
        <p:nvSpPr>
          <p:cNvPr id="13" name="Rectangle 12">
            <a:extLst>
              <a:ext uri="{FF2B5EF4-FFF2-40B4-BE49-F238E27FC236}">
                <a16:creationId xmlns="" xmlns:a16="http://schemas.microsoft.com/office/drawing/2014/main" id="{EBF5944C-C7E7-42B1-BB2A-BDD767AD6B5D}"/>
              </a:ext>
            </a:extLst>
          </p:cNvPr>
          <p:cNvSpPr/>
          <p:nvPr/>
        </p:nvSpPr>
        <p:spPr>
          <a:xfrm>
            <a:off x="6823589" y="2288458"/>
            <a:ext cx="1779639" cy="482322"/>
          </a:xfrm>
          <a:prstGeom prst="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HMM</a:t>
            </a:r>
          </a:p>
        </p:txBody>
      </p:sp>
      <p:sp>
        <p:nvSpPr>
          <p:cNvPr id="14" name="Rectangle 13">
            <a:extLst>
              <a:ext uri="{FF2B5EF4-FFF2-40B4-BE49-F238E27FC236}">
                <a16:creationId xmlns="" xmlns:a16="http://schemas.microsoft.com/office/drawing/2014/main" id="{88753225-F013-4821-8EB2-D97978EA2246}"/>
              </a:ext>
            </a:extLst>
          </p:cNvPr>
          <p:cNvSpPr/>
          <p:nvPr/>
        </p:nvSpPr>
        <p:spPr>
          <a:xfrm>
            <a:off x="6823589" y="4606415"/>
            <a:ext cx="1779639" cy="482322"/>
          </a:xfrm>
          <a:prstGeom prst="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LSTM</a:t>
            </a:r>
          </a:p>
        </p:txBody>
      </p:sp>
      <p:sp>
        <p:nvSpPr>
          <p:cNvPr id="15" name="Rectangle 14">
            <a:extLst>
              <a:ext uri="{FF2B5EF4-FFF2-40B4-BE49-F238E27FC236}">
                <a16:creationId xmlns="" xmlns:a16="http://schemas.microsoft.com/office/drawing/2014/main" id="{C2FF636F-CBF9-47EC-9700-ACB1777B5C9B}"/>
              </a:ext>
            </a:extLst>
          </p:cNvPr>
          <p:cNvSpPr/>
          <p:nvPr/>
        </p:nvSpPr>
        <p:spPr>
          <a:xfrm>
            <a:off x="6823589" y="5628970"/>
            <a:ext cx="1779639" cy="482322"/>
          </a:xfrm>
          <a:prstGeom prst="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KNN</a:t>
            </a:r>
          </a:p>
        </p:txBody>
      </p:sp>
      <p:sp>
        <p:nvSpPr>
          <p:cNvPr id="16" name="Arrow: Right 15">
            <a:extLst>
              <a:ext uri="{FF2B5EF4-FFF2-40B4-BE49-F238E27FC236}">
                <a16:creationId xmlns="" xmlns:a16="http://schemas.microsoft.com/office/drawing/2014/main" id="{A4083D12-E915-452B-9CB0-3EB4465325FB}"/>
              </a:ext>
            </a:extLst>
          </p:cNvPr>
          <p:cNvSpPr/>
          <p:nvPr/>
        </p:nvSpPr>
        <p:spPr>
          <a:xfrm>
            <a:off x="2172928" y="3576754"/>
            <a:ext cx="501445" cy="186813"/>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 xmlns:a16="http://schemas.microsoft.com/office/drawing/2014/main" id="{0CE80A41-47AB-4550-9AA1-374687332B87}"/>
              </a:ext>
            </a:extLst>
          </p:cNvPr>
          <p:cNvSpPr/>
          <p:nvPr/>
        </p:nvSpPr>
        <p:spPr>
          <a:xfrm rot="5400000">
            <a:off x="914398" y="3006483"/>
            <a:ext cx="501445" cy="186813"/>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 xmlns:a16="http://schemas.microsoft.com/office/drawing/2014/main" id="{7A3D1C30-D0EC-4AC7-AA82-2DE47FB66353}"/>
              </a:ext>
            </a:extLst>
          </p:cNvPr>
          <p:cNvSpPr/>
          <p:nvPr/>
        </p:nvSpPr>
        <p:spPr>
          <a:xfrm rot="5400000">
            <a:off x="2049341" y="3967997"/>
            <a:ext cx="748618" cy="186815"/>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 xmlns:a16="http://schemas.microsoft.com/office/drawing/2014/main" id="{2C733ABB-D1F7-4242-9377-3ED74AC836D9}"/>
              </a:ext>
            </a:extLst>
          </p:cNvPr>
          <p:cNvSpPr/>
          <p:nvPr/>
        </p:nvSpPr>
        <p:spPr>
          <a:xfrm>
            <a:off x="3412469" y="4763171"/>
            <a:ext cx="1053835" cy="177811"/>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 xmlns:a16="http://schemas.microsoft.com/office/drawing/2014/main" id="{E124C7B2-D053-4EFD-B038-536D8234BB40}"/>
              </a:ext>
            </a:extLst>
          </p:cNvPr>
          <p:cNvSpPr/>
          <p:nvPr/>
        </p:nvSpPr>
        <p:spPr>
          <a:xfrm>
            <a:off x="6394656" y="4754169"/>
            <a:ext cx="385916" cy="186813"/>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 xmlns:a16="http://schemas.microsoft.com/office/drawing/2014/main" id="{5876B05D-036C-4744-9BAE-F601C7EA5480}"/>
              </a:ext>
            </a:extLst>
          </p:cNvPr>
          <p:cNvSpPr/>
          <p:nvPr/>
        </p:nvSpPr>
        <p:spPr>
          <a:xfrm>
            <a:off x="5112775" y="3576753"/>
            <a:ext cx="1573160" cy="186813"/>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Arrow: Bent-Up 21">
            <a:extLst>
              <a:ext uri="{FF2B5EF4-FFF2-40B4-BE49-F238E27FC236}">
                <a16:creationId xmlns="" xmlns:a16="http://schemas.microsoft.com/office/drawing/2014/main" id="{9934076E-C50E-464C-AA92-110CCC79DC03}"/>
              </a:ext>
            </a:extLst>
          </p:cNvPr>
          <p:cNvSpPr/>
          <p:nvPr/>
        </p:nvSpPr>
        <p:spPr>
          <a:xfrm rot="5400000">
            <a:off x="5988662" y="4149075"/>
            <a:ext cx="1253887" cy="329929"/>
          </a:xfrm>
          <a:prstGeom prst="bentUp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Arrow: Bent-Up 22">
            <a:extLst>
              <a:ext uri="{FF2B5EF4-FFF2-40B4-BE49-F238E27FC236}">
                <a16:creationId xmlns="" xmlns:a16="http://schemas.microsoft.com/office/drawing/2014/main" id="{DF8C2EB7-7AA0-4466-A04E-528B56383A56}"/>
              </a:ext>
            </a:extLst>
          </p:cNvPr>
          <p:cNvSpPr/>
          <p:nvPr/>
        </p:nvSpPr>
        <p:spPr>
          <a:xfrm rot="5400000">
            <a:off x="6003130" y="5210680"/>
            <a:ext cx="1224947" cy="329929"/>
          </a:xfrm>
          <a:prstGeom prst="bentUp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Arrow: Bent-Up 23">
            <a:extLst>
              <a:ext uri="{FF2B5EF4-FFF2-40B4-BE49-F238E27FC236}">
                <a16:creationId xmlns="" xmlns:a16="http://schemas.microsoft.com/office/drawing/2014/main" id="{90876245-30EF-4BC9-A2D4-3DF4DF5C2BDB}"/>
              </a:ext>
            </a:extLst>
          </p:cNvPr>
          <p:cNvSpPr/>
          <p:nvPr/>
        </p:nvSpPr>
        <p:spPr>
          <a:xfrm rot="5400000" flipH="1">
            <a:off x="6003132" y="2909657"/>
            <a:ext cx="1224947" cy="329929"/>
          </a:xfrm>
          <a:prstGeom prst="bentUpArrow">
            <a:avLst>
              <a:gd name="adj1" fmla="val 25000"/>
              <a:gd name="adj2" fmla="val 25000"/>
              <a:gd name="adj3" fmla="val 50000"/>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 Placeholder 2">
            <a:extLst>
              <a:ext uri="{FF2B5EF4-FFF2-40B4-BE49-F238E27FC236}">
                <a16:creationId xmlns="" xmlns:a16="http://schemas.microsoft.com/office/drawing/2014/main" id="{CF381C42-4251-476D-A1CB-641840A3B0E2}"/>
              </a:ext>
            </a:extLst>
          </p:cNvPr>
          <p:cNvSpPr>
            <a:spLocks noGrp="1"/>
          </p:cNvSpPr>
          <p:nvPr>
            <p:ph type="body" idx="1"/>
          </p:nvPr>
        </p:nvSpPr>
        <p:spPr>
          <a:xfrm>
            <a:off x="199104" y="712837"/>
            <a:ext cx="8716296" cy="6017747"/>
          </a:xfrm>
        </p:spPr>
        <p:txBody>
          <a:bodyPr lIns="0" tIns="0" rIns="0" bIns="0"/>
          <a:lstStyle/>
          <a:p>
            <a:pPr marL="174625" indent="-174625">
              <a:spcBef>
                <a:spcPts val="0"/>
              </a:spcBef>
              <a:spcAft>
                <a:spcPts val="1200"/>
              </a:spcAft>
              <a:buFont typeface="Arial" panose="020B0604020202020204" pitchFamily="34" charset="0"/>
              <a:buChar char="•"/>
            </a:pPr>
            <a:r>
              <a:rPr lang="en-US" sz="1800" b="1" dirty="0">
                <a:cs typeface="Arial" panose="020B0604020202020204" pitchFamily="34" charset="0"/>
              </a:rPr>
              <a:t>Two approaches are proposed:</a:t>
            </a:r>
          </a:p>
          <a:p>
            <a:pPr marL="631825" lvl="1" indent="-174625">
              <a:spcBef>
                <a:spcPts val="0"/>
              </a:spcBef>
              <a:spcAft>
                <a:spcPts val="1200"/>
              </a:spcAft>
              <a:buFont typeface="Arial" panose="020B0604020202020204" pitchFamily="34" charset="0"/>
              <a:buChar char="•"/>
            </a:pPr>
            <a:r>
              <a:rPr lang="en-US" sz="1800" b="1" dirty="0">
                <a:solidFill>
                  <a:schemeClr val="tx1"/>
                </a:solidFill>
                <a:cs typeface="Arial" panose="020B0604020202020204" pitchFamily="34" charset="0"/>
              </a:rPr>
              <a:t>(1) using raw feature generated by DCCA </a:t>
            </a:r>
          </a:p>
          <a:p>
            <a:pPr marL="631825" lvl="1" indent="-174625">
              <a:spcBef>
                <a:spcPts val="0"/>
              </a:spcBef>
              <a:spcAft>
                <a:spcPts val="1200"/>
              </a:spcAft>
              <a:buFont typeface="Arial" panose="020B0604020202020204" pitchFamily="34" charset="0"/>
              <a:buChar char="•"/>
            </a:pPr>
            <a:r>
              <a:rPr lang="en-US" sz="1800" b="1" dirty="0">
                <a:solidFill>
                  <a:schemeClr val="tx1"/>
                </a:solidFill>
                <a:cs typeface="Arial" panose="020B0604020202020204" pitchFamily="34" charset="0"/>
              </a:rPr>
              <a:t>(2) LFCC features on the CCA preprocessed data</a:t>
            </a:r>
          </a:p>
        </p:txBody>
      </p:sp>
    </p:spTree>
    <p:extLst>
      <p:ext uri="{BB962C8B-B14F-4D97-AF65-F5344CB8AC3E}">
        <p14:creationId xmlns:p14="http://schemas.microsoft.com/office/powerpoint/2010/main" val="3859781115"/>
      </p:ext>
    </p:extLst>
  </p:cSld>
  <p:clrMapOvr>
    <a:masterClrMapping/>
  </p:clrMapOvr>
  <p:timing>
    <p:tnLst>
      <p:par>
        <p:cTn id="1" dur="indefinite" restart="never" nodeType="tmRoot"/>
      </p:par>
    </p:tnLst>
  </p:timing>
</p:sld>
</file>

<file path=ppt/theme/theme1.xml><?xml version="1.0" encoding="utf-8"?>
<a:theme xmlns:a="http://schemas.openxmlformats.org/drawingml/2006/main" name="2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3631</TotalTime>
  <Words>836</Words>
  <Application>Microsoft Macintosh PowerPoint</Application>
  <PresentationFormat>On-screen Show (4:3)</PresentationFormat>
  <Paragraphs>76</Paragraphs>
  <Slides>10</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Calibri</vt:lpstr>
      <vt:lpstr>Times New Roman</vt:lpstr>
      <vt:lpstr>Wingdings</vt:lpstr>
      <vt:lpstr>Arial</vt:lpstr>
      <vt:lpstr>2_ISIP Content Slide</vt:lpstr>
      <vt:lpstr>1_ISIP Title Slide</vt:lpstr>
      <vt:lpstr>PowerPoint Presentation</vt:lpstr>
      <vt:lpstr>Abstract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Learning Approaches to Automate Seizure Detection</dc:title>
  <dc:creator>Vinit Shah</dc:creator>
  <cp:lastModifiedBy>Vinit J Shah</cp:lastModifiedBy>
  <cp:revision>403</cp:revision>
  <dcterms:created xsi:type="dcterms:W3CDTF">2017-04-23T05:30:39Z</dcterms:created>
  <dcterms:modified xsi:type="dcterms:W3CDTF">2018-01-02T18:36:16Z</dcterms:modified>
</cp:coreProperties>
</file>