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1"/>
    <p:sldMasterId id="2147483682" r:id="rId2"/>
    <p:sldMasterId id="2147483677" r:id="rId3"/>
  </p:sldMasterIdLst>
  <p:notesMasterIdLst>
    <p:notesMasterId r:id="rId45"/>
  </p:notesMasterIdLst>
  <p:sldIdLst>
    <p:sldId id="303" r:id="rId4"/>
    <p:sldId id="307" r:id="rId5"/>
    <p:sldId id="324" r:id="rId6"/>
    <p:sldId id="325" r:id="rId7"/>
    <p:sldId id="314" r:id="rId8"/>
    <p:sldId id="311" r:id="rId9"/>
    <p:sldId id="313" r:id="rId10"/>
    <p:sldId id="326" r:id="rId11"/>
    <p:sldId id="315" r:id="rId12"/>
    <p:sldId id="327" r:id="rId13"/>
    <p:sldId id="317" r:id="rId14"/>
    <p:sldId id="328" r:id="rId15"/>
    <p:sldId id="323" r:id="rId16"/>
    <p:sldId id="319" r:id="rId17"/>
    <p:sldId id="330" r:id="rId18"/>
    <p:sldId id="331" r:id="rId19"/>
    <p:sldId id="305" r:id="rId20"/>
    <p:sldId id="332" r:id="rId21"/>
    <p:sldId id="333" r:id="rId22"/>
    <p:sldId id="334" r:id="rId23"/>
    <p:sldId id="385" r:id="rId24"/>
    <p:sldId id="386" r:id="rId25"/>
    <p:sldId id="336" r:id="rId26"/>
    <p:sldId id="267" r:id="rId27"/>
    <p:sldId id="361" r:id="rId28"/>
    <p:sldId id="362" r:id="rId29"/>
    <p:sldId id="384" r:id="rId30"/>
    <p:sldId id="363" r:id="rId31"/>
    <p:sldId id="364" r:id="rId32"/>
    <p:sldId id="378" r:id="rId33"/>
    <p:sldId id="380" r:id="rId34"/>
    <p:sldId id="366" r:id="rId35"/>
    <p:sldId id="368" r:id="rId36"/>
    <p:sldId id="367" r:id="rId37"/>
    <p:sldId id="373" r:id="rId38"/>
    <p:sldId id="374" r:id="rId39"/>
    <p:sldId id="369" r:id="rId40"/>
    <p:sldId id="382" r:id="rId41"/>
    <p:sldId id="375" r:id="rId42"/>
    <p:sldId id="376" r:id="rId43"/>
    <p:sldId id="377"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44" userDrawn="1">
          <p15:clr>
            <a:srgbClr val="A4A3A4"/>
          </p15:clr>
        </p15:guide>
        <p15:guide id="2" pos="5616" userDrawn="1">
          <p15:clr>
            <a:srgbClr val="A4A3A4"/>
          </p15:clr>
        </p15:guide>
        <p15:guide id="3" orient="horz" pos="2544" userDrawn="1">
          <p15:clr>
            <a:srgbClr val="A4A3A4"/>
          </p15:clr>
        </p15:guide>
        <p15:guide id="4"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69" autoAdjust="0"/>
    <p:restoredTop sz="95118" autoAdjust="0"/>
  </p:normalViewPr>
  <p:slideViewPr>
    <p:cSldViewPr snapToGrid="0">
      <p:cViewPr varScale="1">
        <p:scale>
          <a:sx n="110" d="100"/>
          <a:sy n="110" d="100"/>
        </p:scale>
        <p:origin x="1986" y="114"/>
      </p:cViewPr>
      <p:guideLst>
        <p:guide pos="144"/>
        <p:guide pos="5616"/>
        <p:guide orient="horz" pos="2544"/>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3" d="100"/>
          <a:sy n="63" d="100"/>
        </p:scale>
        <p:origin x="2280"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11/12/2019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0</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28</a:t>
            </a:fld>
            <a:endParaRPr lang="en-US" dirty="0"/>
          </a:p>
        </p:txBody>
      </p:sp>
    </p:spTree>
    <p:extLst>
      <p:ext uri="{BB962C8B-B14F-4D97-AF65-F5344CB8AC3E}">
        <p14:creationId xmlns:p14="http://schemas.microsoft.com/office/powerpoint/2010/main" val="39952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31</a:t>
            </a:fld>
            <a:endParaRPr lang="en-US" dirty="0"/>
          </a:p>
        </p:txBody>
      </p:sp>
    </p:spTree>
    <p:extLst>
      <p:ext uri="{BB962C8B-B14F-4D97-AF65-F5344CB8AC3E}">
        <p14:creationId xmlns:p14="http://schemas.microsoft.com/office/powerpoint/2010/main" val="3202469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32</a:t>
            </a:fld>
            <a:endParaRPr lang="en-US" dirty="0"/>
          </a:p>
        </p:txBody>
      </p:sp>
    </p:spTree>
    <p:extLst>
      <p:ext uri="{BB962C8B-B14F-4D97-AF65-F5344CB8AC3E}">
        <p14:creationId xmlns:p14="http://schemas.microsoft.com/office/powerpoint/2010/main" val="2320995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33</a:t>
            </a:fld>
            <a:endParaRPr lang="en-US" dirty="0"/>
          </a:p>
        </p:txBody>
      </p:sp>
    </p:spTree>
    <p:extLst>
      <p:ext uri="{BB962C8B-B14F-4D97-AF65-F5344CB8AC3E}">
        <p14:creationId xmlns:p14="http://schemas.microsoft.com/office/powerpoint/2010/main" val="2258150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34</a:t>
            </a:fld>
            <a:endParaRPr lang="en-US" dirty="0"/>
          </a:p>
        </p:txBody>
      </p:sp>
    </p:spTree>
    <p:extLst>
      <p:ext uri="{BB962C8B-B14F-4D97-AF65-F5344CB8AC3E}">
        <p14:creationId xmlns:p14="http://schemas.microsoft.com/office/powerpoint/2010/main" val="1564762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35</a:t>
            </a:fld>
            <a:endParaRPr lang="en-US" dirty="0"/>
          </a:p>
        </p:txBody>
      </p:sp>
    </p:spTree>
    <p:extLst>
      <p:ext uri="{BB962C8B-B14F-4D97-AF65-F5344CB8AC3E}">
        <p14:creationId xmlns:p14="http://schemas.microsoft.com/office/powerpoint/2010/main" val="1556744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36</a:t>
            </a:fld>
            <a:endParaRPr lang="en-US" dirty="0"/>
          </a:p>
        </p:txBody>
      </p:sp>
    </p:spTree>
    <p:extLst>
      <p:ext uri="{BB962C8B-B14F-4D97-AF65-F5344CB8AC3E}">
        <p14:creationId xmlns:p14="http://schemas.microsoft.com/office/powerpoint/2010/main" val="1011205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37</a:t>
            </a:fld>
            <a:endParaRPr lang="en-US" dirty="0"/>
          </a:p>
        </p:txBody>
      </p:sp>
    </p:spTree>
    <p:extLst>
      <p:ext uri="{BB962C8B-B14F-4D97-AF65-F5344CB8AC3E}">
        <p14:creationId xmlns:p14="http://schemas.microsoft.com/office/powerpoint/2010/main" val="1227514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38</a:t>
            </a:fld>
            <a:endParaRPr lang="en-US" dirty="0"/>
          </a:p>
        </p:txBody>
      </p:sp>
    </p:spTree>
    <p:extLst>
      <p:ext uri="{BB962C8B-B14F-4D97-AF65-F5344CB8AC3E}">
        <p14:creationId xmlns:p14="http://schemas.microsoft.com/office/powerpoint/2010/main" val="1278361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39</a:t>
            </a:fld>
            <a:endParaRPr lang="en-US" dirty="0"/>
          </a:p>
        </p:txBody>
      </p:sp>
    </p:spTree>
    <p:extLst>
      <p:ext uri="{BB962C8B-B14F-4D97-AF65-F5344CB8AC3E}">
        <p14:creationId xmlns:p14="http://schemas.microsoft.com/office/powerpoint/2010/main" val="67052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here that, when talking about dependent variables, we are not talking about causal relationships of the variates. We are not doing dimensionality reduction on time domain but rather within and among sets.</a:t>
            </a:r>
          </a:p>
        </p:txBody>
      </p:sp>
      <p:sp>
        <p:nvSpPr>
          <p:cNvPr id="4" name="Slide Number Placeholder 3"/>
          <p:cNvSpPr>
            <a:spLocks noGrp="1"/>
          </p:cNvSpPr>
          <p:nvPr>
            <p:ph type="sldNum" sz="quarter" idx="10"/>
          </p:nvPr>
        </p:nvSpPr>
        <p:spPr/>
        <p:txBody>
          <a:bodyPr/>
          <a:lstStyle/>
          <a:p>
            <a:fld id="{8C2B6984-104E-F74E-AFCE-72849C323162}" type="slidenum">
              <a:rPr lang="en-US" smtClean="0"/>
              <a:t>16</a:t>
            </a:fld>
            <a:endParaRPr lang="en-US"/>
          </a:p>
        </p:txBody>
      </p:sp>
    </p:spTree>
    <p:extLst>
      <p:ext uri="{BB962C8B-B14F-4D97-AF65-F5344CB8AC3E}">
        <p14:creationId xmlns:p14="http://schemas.microsoft.com/office/powerpoint/2010/main" val="2805758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40</a:t>
            </a:fld>
            <a:endParaRPr lang="en-US" dirty="0"/>
          </a:p>
        </p:txBody>
      </p:sp>
    </p:spTree>
    <p:extLst>
      <p:ext uri="{BB962C8B-B14F-4D97-AF65-F5344CB8AC3E}">
        <p14:creationId xmlns:p14="http://schemas.microsoft.com/office/powerpoint/2010/main" val="4015349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20</a:t>
            </a:fld>
            <a:endParaRPr lang="en-US" dirty="0"/>
          </a:p>
        </p:txBody>
      </p:sp>
    </p:spTree>
    <p:extLst>
      <p:ext uri="{BB962C8B-B14F-4D97-AF65-F5344CB8AC3E}">
        <p14:creationId xmlns:p14="http://schemas.microsoft.com/office/powerpoint/2010/main" val="416811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22</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2B6984-104E-F74E-AFCE-72849C323162}" type="slidenum">
              <a:rPr lang="en-US" smtClean="0"/>
              <a:t>23</a:t>
            </a:fld>
            <a:endParaRPr lang="en-US"/>
          </a:p>
        </p:txBody>
      </p:sp>
    </p:spTree>
    <p:extLst>
      <p:ext uri="{BB962C8B-B14F-4D97-AF65-F5344CB8AC3E}">
        <p14:creationId xmlns:p14="http://schemas.microsoft.com/office/powerpoint/2010/main" val="205196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24</a:t>
            </a:fld>
            <a:endParaRPr lang="en-US" dirty="0"/>
          </a:p>
        </p:txBody>
      </p:sp>
    </p:spTree>
    <p:extLst>
      <p:ext uri="{BB962C8B-B14F-4D97-AF65-F5344CB8AC3E}">
        <p14:creationId xmlns:p14="http://schemas.microsoft.com/office/powerpoint/2010/main" val="12679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25</a:t>
            </a:fld>
            <a:endParaRPr lang="en-US" dirty="0"/>
          </a:p>
        </p:txBody>
      </p:sp>
    </p:spTree>
    <p:extLst>
      <p:ext uri="{BB962C8B-B14F-4D97-AF65-F5344CB8AC3E}">
        <p14:creationId xmlns:p14="http://schemas.microsoft.com/office/powerpoint/2010/main" val="100644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26</a:t>
            </a:fld>
            <a:endParaRPr lang="en-US" dirty="0"/>
          </a:p>
        </p:txBody>
      </p:sp>
    </p:spTree>
    <p:extLst>
      <p:ext uri="{BB962C8B-B14F-4D97-AF65-F5344CB8AC3E}">
        <p14:creationId xmlns:p14="http://schemas.microsoft.com/office/powerpoint/2010/main" val="401889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27</a:t>
            </a:fld>
            <a:endParaRPr lang="en-US" dirty="0"/>
          </a:p>
        </p:txBody>
      </p:sp>
    </p:spTree>
    <p:extLst>
      <p:ext uri="{BB962C8B-B14F-4D97-AF65-F5344CB8AC3E}">
        <p14:creationId xmlns:p14="http://schemas.microsoft.com/office/powerpoint/2010/main" val="1125555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CAC36DC0-CB90-4730-A688-285CC47A5567}" type="slidenum">
              <a:rPr lang="en-US" smtClean="0"/>
              <a:t>‹#›</a:t>
            </a:fld>
            <a:endParaRPr lang="en-US"/>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9843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dirty="0"/>
          </a:p>
        </p:txBody>
      </p:sp>
    </p:spTree>
    <p:extLst>
      <p:ext uri="{BB962C8B-B14F-4D97-AF65-F5344CB8AC3E}">
        <p14:creationId xmlns:p14="http://schemas.microsoft.com/office/powerpoint/2010/main" val="164591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5042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37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CAC36DC0-CB90-4730-A688-285CC47A5567}" type="slidenum">
              <a:rPr lang="en-US" smtClean="0"/>
              <a:t>‹#›</a:t>
            </a:fld>
            <a:endParaRPr lang="en-US"/>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71200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dirty="0"/>
          </a:p>
        </p:txBody>
      </p:sp>
    </p:spTree>
    <p:extLst>
      <p:ext uri="{BB962C8B-B14F-4D97-AF65-F5344CB8AC3E}">
        <p14:creationId xmlns:p14="http://schemas.microsoft.com/office/powerpoint/2010/main" val="2220797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135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7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7148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V. Shah: EEG Event Denoising</a:t>
            </a:r>
            <a:r>
              <a:rPr lang="en-US" sz="1000" b="1" dirty="0">
                <a:solidFill>
                  <a:srgbClr val="1F497D">
                    <a:lumMod val="50000"/>
                  </a:srgbClr>
                </a:solidFill>
                <a:latin typeface="Calibri"/>
              </a:rPr>
              <a:t>	November 12, 2019</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6"/>
          <a:stretch>
            <a:fillRect/>
          </a:stretch>
        </p:blipFill>
        <p:spPr>
          <a:xfrm>
            <a:off x="39093" y="6594644"/>
            <a:ext cx="320040" cy="220717"/>
          </a:xfrm>
          <a:prstGeom prst="rect">
            <a:avLst/>
          </a:prstGeom>
        </p:spPr>
      </p:pic>
    </p:spTree>
    <p:extLst>
      <p:ext uri="{BB962C8B-B14F-4D97-AF65-F5344CB8AC3E}">
        <p14:creationId xmlns:p14="http://schemas.microsoft.com/office/powerpoint/2010/main" val="1568282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0" r:id="rId3"/>
    <p:sldLayoutId id="2147483681" r:id="rId4"/>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N. Shawki: The TUH Dpath Corpus</a:t>
            </a:r>
            <a:r>
              <a:rPr lang="en-US" sz="1000" b="1" dirty="0">
                <a:solidFill>
                  <a:srgbClr val="1F497D">
                    <a:lumMod val="50000"/>
                  </a:srgbClr>
                </a:solidFill>
                <a:latin typeface="Calibri"/>
              </a:rPr>
              <a:t>	November 12, 2019</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6"/>
          <a:stretch>
            <a:fillRect/>
          </a:stretch>
        </p:blipFill>
        <p:spPr>
          <a:xfrm>
            <a:off x="39093" y="6594644"/>
            <a:ext cx="320040" cy="220717"/>
          </a:xfrm>
          <a:prstGeom prst="rect">
            <a:avLst/>
          </a:prstGeom>
        </p:spPr>
      </p:pic>
    </p:spTree>
    <p:extLst>
      <p:ext uri="{BB962C8B-B14F-4D97-AF65-F5344CB8AC3E}">
        <p14:creationId xmlns:p14="http://schemas.microsoft.com/office/powerpoint/2010/main" val="17684076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www.isip.piconepress.com/projects/nsf_dpath/"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emf"/><Relationship Id="rId21" Type="http://schemas.openxmlformats.org/officeDocument/2006/relationships/image" Target="../media/image58.png"/><Relationship Id="rId7" Type="http://schemas.openxmlformats.org/officeDocument/2006/relationships/image" Target="../media/image44.svg"/><Relationship Id="rId12" Type="http://schemas.openxmlformats.org/officeDocument/2006/relationships/image" Target="../media/image49.svg"/><Relationship Id="rId17" Type="http://schemas.openxmlformats.org/officeDocument/2006/relationships/image" Target="../media/image54.svg"/><Relationship Id="rId2" Type="http://schemas.openxmlformats.org/officeDocument/2006/relationships/notesSlide" Target="../notesSlides/notesSlide6.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svg"/><Relationship Id="rId19" Type="http://schemas.openxmlformats.org/officeDocument/2006/relationships/image" Target="../media/image56.sv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7.png"/><Relationship Id="rId4" Type="http://schemas.openxmlformats.org/officeDocument/2006/relationships/image" Target="../media/image64.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1.png"/><Relationship Id="rId7" Type="http://schemas.openxmlformats.org/officeDocument/2006/relationships/hyperlink" Target="http://www.clker.com/clipart-server-farm.html" TargetMode="External"/><Relationship Id="rId12" Type="http://schemas.openxmlformats.org/officeDocument/2006/relationships/image" Target="../media/image56.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82.png"/><Relationship Id="rId11" Type="http://schemas.openxmlformats.org/officeDocument/2006/relationships/image" Target="../media/image55.png"/><Relationship Id="rId5" Type="http://schemas.openxmlformats.org/officeDocument/2006/relationships/image" Target="../media/image40.emf"/><Relationship Id="rId10" Type="http://schemas.openxmlformats.org/officeDocument/2006/relationships/image" Target="../media/image85.svg"/><Relationship Id="rId4" Type="http://schemas.openxmlformats.org/officeDocument/2006/relationships/hyperlink" Target="https://www.3dhistech.com/caseviewer" TargetMode="External"/><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isip.piconepress.com/projects/nsf_dpath/"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p:cNvSpPr txBox="1">
            <a:spLocks noChangeArrowheads="1"/>
          </p:cNvSpPr>
          <p:nvPr/>
        </p:nvSpPr>
        <p:spPr>
          <a:xfrm>
            <a:off x="228600" y="5456349"/>
            <a:ext cx="4583649" cy="1344560"/>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spcBef>
                <a:spcPts val="0"/>
              </a:spcBef>
              <a:spcAft>
                <a:spcPts val="600"/>
              </a:spcAft>
              <a:buNone/>
            </a:pPr>
            <a:r>
              <a:rPr lang="en-US" sz="1800" b="1" dirty="0">
                <a:solidFill>
                  <a:srgbClr val="C0504D"/>
                </a:solidFill>
                <a:latin typeface="Arial"/>
                <a:cs typeface="Arial"/>
              </a:rPr>
              <a:t>Vinit Shah </a:t>
            </a:r>
            <a:r>
              <a:rPr lang="en-US" sz="1800" b="1" dirty="0">
                <a:latin typeface="Arial"/>
                <a:cs typeface="Arial"/>
              </a:rPr>
              <a:t>and Joseph </a:t>
            </a:r>
            <a:r>
              <a:rPr lang="en-US" sz="1800" b="1" dirty="0" err="1">
                <a:latin typeface="Arial"/>
                <a:cs typeface="Arial"/>
              </a:rPr>
              <a:t>Picone</a:t>
            </a:r>
            <a:endParaRPr lang="en-US" sz="1800" b="1" dirty="0">
              <a:latin typeface="Arial"/>
              <a:cs typeface="Arial"/>
            </a:endParaRPr>
          </a:p>
          <a:p>
            <a:pPr marL="115888" indent="-115888">
              <a:spcBef>
                <a:spcPts val="0"/>
              </a:spcBef>
              <a:buNone/>
            </a:pPr>
            <a:r>
              <a:rPr lang="en-US" sz="1800" b="1" dirty="0">
                <a:latin typeface="Arial"/>
                <a:cs typeface="Arial"/>
              </a:rPr>
              <a:t>Neural Engineering Data Consortium</a:t>
            </a:r>
          </a:p>
          <a:p>
            <a:pPr marL="115888" indent="-115888">
              <a:spcBef>
                <a:spcPts val="0"/>
              </a:spcBef>
              <a:buNone/>
            </a:pPr>
            <a:r>
              <a:rPr lang="en-US" sz="1800" b="1" dirty="0">
                <a:latin typeface="Arial"/>
                <a:cs typeface="Arial"/>
              </a:rPr>
              <a:t>Temple University</a:t>
            </a:r>
            <a:endParaRPr lang="en-US" sz="1800" b="1" dirty="0">
              <a:solidFill>
                <a:srgbClr val="800000"/>
              </a:solidFill>
              <a:latin typeface="Arial"/>
              <a:cs typeface="Arial"/>
            </a:endParaRPr>
          </a:p>
        </p:txBody>
      </p:sp>
      <p:pic>
        <p:nvPicPr>
          <p:cNvPr id="5" name="Picture 4"/>
          <p:cNvPicPr>
            <a:picLocks noChangeAspect="1"/>
          </p:cNvPicPr>
          <p:nvPr/>
        </p:nvPicPr>
        <p:blipFill>
          <a:blip r:embed="rId3"/>
          <a:stretch>
            <a:fillRect/>
          </a:stretch>
        </p:blipFill>
        <p:spPr>
          <a:xfrm>
            <a:off x="6062173" y="4807512"/>
            <a:ext cx="2984500" cy="1993397"/>
          </a:xfrm>
          <a:prstGeom prst="rect">
            <a:avLst/>
          </a:prstGeom>
        </p:spPr>
      </p:pic>
      <p:grpSp>
        <p:nvGrpSpPr>
          <p:cNvPr id="3" name="Group 2">
            <a:extLst>
              <a:ext uri="{FF2B5EF4-FFF2-40B4-BE49-F238E27FC236}">
                <a16:creationId xmlns:a16="http://schemas.microsoft.com/office/drawing/2014/main" id="{9105F950-6806-D44D-8742-F32D39B46F9A}"/>
              </a:ext>
            </a:extLst>
          </p:cNvPr>
          <p:cNvGrpSpPr>
            <a:grpSpLocks noChangeAspect="1"/>
          </p:cNvGrpSpPr>
          <p:nvPr/>
        </p:nvGrpSpPr>
        <p:grpSpPr>
          <a:xfrm>
            <a:off x="545937" y="721503"/>
            <a:ext cx="8272608" cy="1890482"/>
            <a:chOff x="2035690" y="1021000"/>
            <a:chExt cx="6002019" cy="1371600"/>
          </a:xfrm>
        </p:grpSpPr>
        <p:pic>
          <p:nvPicPr>
            <p:cNvPr id="2" name="Picture 1"/>
            <p:cNvPicPr>
              <a:picLocks noChangeAspect="1"/>
            </p:cNvPicPr>
            <p:nvPr/>
          </p:nvPicPr>
          <p:blipFill rotWithShape="1">
            <a:blip r:embed="rId4">
              <a:alphaModFix amt="79000"/>
            </a:blip>
            <a:srcRect l="43499"/>
            <a:stretch/>
          </p:blipFill>
          <p:spPr>
            <a:xfrm>
              <a:off x="2035690" y="1021000"/>
              <a:ext cx="1447504" cy="1371600"/>
            </a:xfrm>
            <a:prstGeom prst="rect">
              <a:avLst/>
            </a:prstGeom>
            <a:ln w="25400">
              <a:noFill/>
            </a:ln>
            <a:effectLst>
              <a:outerShdw blurRad="292100" dist="139700" dir="2700000" algn="tl" rotWithShape="0">
                <a:srgbClr val="333333">
                  <a:alpha val="65000"/>
                </a:srgbClr>
              </a:outerShdw>
            </a:effectLst>
          </p:spPr>
        </p:pic>
        <p:pic>
          <p:nvPicPr>
            <p:cNvPr id="11" name="Picture 2" descr="http://neuralnetworksanddeeplearning.com/images/tikz41.png"/>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10593"/>
            <a:stretch/>
          </p:blipFill>
          <p:spPr bwMode="auto">
            <a:xfrm>
              <a:off x="5643458" y="1021000"/>
              <a:ext cx="2394251" cy="1371600"/>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F3ED109-ED14-4B67-8329-1B45FCF8A9C5}"/>
                </a:ext>
              </a:extLst>
            </p:cNvPr>
            <p:cNvSpPr>
              <a:spLocks noChangeAspect="1"/>
            </p:cNvSpPr>
            <p:nvPr/>
          </p:nvSpPr>
          <p:spPr>
            <a:xfrm>
              <a:off x="3500541" y="1021000"/>
              <a:ext cx="2142917" cy="1371600"/>
            </a:xfrm>
            <a:prstGeom prst="rect">
              <a:avLst/>
            </a:prstGeom>
            <a:blipFill>
              <a:blip r:embed="rId6">
                <a:alphaModFix amt="79000"/>
              </a:blip>
              <a:stretch>
                <a:fillRect/>
              </a:stretch>
            </a:blipFill>
            <a:ln w="25400">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B493DE6B-8910-D049-97D8-B8395A37196A}"/>
              </a:ext>
            </a:extLst>
          </p:cNvPr>
          <p:cNvSpPr txBox="1"/>
          <p:nvPr/>
        </p:nvSpPr>
        <p:spPr>
          <a:xfrm>
            <a:off x="228599" y="3084493"/>
            <a:ext cx="8686800" cy="954107"/>
          </a:xfrm>
          <a:prstGeom prst="rect">
            <a:avLst/>
          </a:prstGeom>
          <a:noFill/>
        </p:spPr>
        <p:txBody>
          <a:bodyPr wrap="square" rtlCol="0">
            <a:spAutoFit/>
          </a:bodyPr>
          <a:lstStyle/>
          <a:p>
            <a:pPr algn="ctr"/>
            <a:r>
              <a:rPr lang="en-US" sz="2800" b="1" dirty="0">
                <a:latin typeface="Arial"/>
                <a:cs typeface="Arial"/>
              </a:rPr>
              <a:t>EEG Event Denoising</a:t>
            </a:r>
            <a:br>
              <a:rPr lang="en-US" sz="2800" b="1" dirty="0">
                <a:latin typeface="Arial"/>
                <a:cs typeface="Arial"/>
              </a:rPr>
            </a:br>
            <a:r>
              <a:rPr lang="en-US" sz="2800" b="1" dirty="0">
                <a:latin typeface="Arial"/>
                <a:cs typeface="Arial"/>
              </a:rPr>
              <a:t>using Hybrid Machine Learning Architectures</a:t>
            </a:r>
          </a:p>
        </p:txBody>
      </p:sp>
    </p:spTree>
    <p:extLst>
      <p:ext uri="{BB962C8B-B14F-4D97-AF65-F5344CB8AC3E}">
        <p14:creationId xmlns:p14="http://schemas.microsoft.com/office/powerpoint/2010/main" val="36753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460E72-884E-4882-AB29-7C48037D7812}"/>
              </a:ext>
            </a:extLst>
          </p:cNvPr>
          <p:cNvPicPr/>
          <p:nvPr/>
        </p:nvPicPr>
        <p:blipFill rotWithShape="1">
          <a:blip r:embed="rId2">
            <a:extLst>
              <a:ext uri="{28A0092B-C50C-407E-A947-70E740481C1C}">
                <a14:useLocalDpi xmlns:a14="http://schemas.microsoft.com/office/drawing/2010/main" val="0"/>
              </a:ext>
            </a:extLst>
          </a:blip>
          <a:srcRect r="1731"/>
          <a:stretch/>
        </p:blipFill>
        <p:spPr bwMode="auto">
          <a:xfrm>
            <a:off x="770708" y="659311"/>
            <a:ext cx="7602583" cy="4382952"/>
          </a:xfrm>
          <a:prstGeom prst="rect">
            <a:avLst/>
          </a:prstGeom>
          <a:noFill/>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A9C915C7-2BF0-4F25-98CE-C352A4B5134D}"/>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CNN-LSTM</a:t>
            </a:r>
          </a:p>
        </p:txBody>
      </p:sp>
      <p:sp>
        <p:nvSpPr>
          <p:cNvPr id="6" name="Content Placeholder 2">
            <a:extLst>
              <a:ext uri="{FF2B5EF4-FFF2-40B4-BE49-F238E27FC236}">
                <a16:creationId xmlns:a16="http://schemas.microsoft.com/office/drawing/2014/main" id="{6024287A-DDEE-4491-9FED-F6EA7BF8C157}"/>
              </a:ext>
            </a:extLst>
          </p:cNvPr>
          <p:cNvSpPr txBox="1">
            <a:spLocks/>
          </p:cNvSpPr>
          <p:nvPr/>
        </p:nvSpPr>
        <p:spPr>
          <a:xfrm>
            <a:off x="317863" y="5219252"/>
            <a:ext cx="8508274" cy="194201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CNN-LSTM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First phase of the system, CNNs, learn spatial and temporal correlations.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CNN features are passed to the LSTM network to learn long term temporal dependencies of the waveform.</a:t>
            </a:r>
          </a:p>
          <a:p>
            <a:pPr marL="349250" lvl="1" indent="-174625">
              <a:spcBef>
                <a:spcPts val="0"/>
              </a:spcBef>
              <a:spcAft>
                <a:spcPts val="600"/>
              </a:spcAft>
              <a:buFont typeface="Wingdings" charset="2"/>
              <a:buChar char="§"/>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2539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1EAF8-9B1E-45F2-AFFF-A917B72A9E41}"/>
              </a:ext>
            </a:extLst>
          </p:cNvPr>
          <p:cNvPicPr>
            <a:picLocks noChangeAspect="1"/>
          </p:cNvPicPr>
          <p:nvPr/>
        </p:nvPicPr>
        <p:blipFill>
          <a:blip r:embed="rId2"/>
          <a:stretch>
            <a:fillRect/>
          </a:stretch>
        </p:blipFill>
        <p:spPr>
          <a:xfrm>
            <a:off x="4348412" y="834111"/>
            <a:ext cx="4698594" cy="2795857"/>
          </a:xfrm>
          <a:prstGeom prst="rect">
            <a:avLst/>
          </a:prstGeom>
        </p:spPr>
      </p:pic>
      <p:sp>
        <p:nvSpPr>
          <p:cNvPr id="5" name="Text Placeholder 2">
            <a:extLst>
              <a:ext uri="{FF2B5EF4-FFF2-40B4-BE49-F238E27FC236}">
                <a16:creationId xmlns:a16="http://schemas.microsoft.com/office/drawing/2014/main" id="{6012D1D9-2E9D-4DAC-A3BB-ACFC2208470A}"/>
              </a:ext>
            </a:extLst>
          </p:cNvPr>
          <p:cNvSpPr txBox="1">
            <a:spLocks/>
          </p:cNvSpPr>
          <p:nvPr/>
        </p:nvSpPr>
        <p:spPr>
          <a:xfrm>
            <a:off x="5983142" y="3760595"/>
            <a:ext cx="1429134"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LSTM Model</a:t>
            </a:r>
          </a:p>
        </p:txBody>
      </p:sp>
      <p:sp>
        <p:nvSpPr>
          <p:cNvPr id="6" name="Title 1">
            <a:extLst>
              <a:ext uri="{FF2B5EF4-FFF2-40B4-BE49-F238E27FC236}">
                <a16:creationId xmlns:a16="http://schemas.microsoft.com/office/drawing/2014/main" id="{A03A5E6E-F250-4B41-AD2E-346196DF5EA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LSTM</a:t>
            </a:r>
          </a:p>
        </p:txBody>
      </p:sp>
      <p:sp>
        <p:nvSpPr>
          <p:cNvPr id="8" name="Content Placeholder 2">
            <a:extLst>
              <a:ext uri="{FF2B5EF4-FFF2-40B4-BE49-F238E27FC236}">
                <a16:creationId xmlns:a16="http://schemas.microsoft.com/office/drawing/2014/main" id="{118B3FC5-8BB2-4293-A496-7229809122A3}"/>
              </a:ext>
            </a:extLst>
          </p:cNvPr>
          <p:cNvSpPr txBox="1">
            <a:spLocks/>
          </p:cNvSpPr>
          <p:nvPr/>
        </p:nvSpPr>
        <p:spPr>
          <a:xfrm>
            <a:off x="236165" y="884395"/>
            <a:ext cx="8726766" cy="4894105"/>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Channel based 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7 sec. long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window with right/left context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(splice width) of 11 frames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(1.1 sec.).</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channel is processed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individually so that the model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only learns spike/sharp and wave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discharges. </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annealing learning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rate after CV loss is stagnated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for 3 consecutive epochs.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SGD optimizer with </a:t>
            </a:r>
            <a:r>
              <a:rPr lang="en-US" sz="1800" b="1" dirty="0" err="1">
                <a:solidFill>
                  <a:schemeClr val="tx1"/>
                </a:solidFill>
                <a:latin typeface="Arial" charset="0"/>
                <a:ea typeface="Arial" charset="0"/>
                <a:cs typeface="Arial" charset="0"/>
              </a:rPr>
              <a:t>nestrov</a:t>
            </a:r>
            <a:r>
              <a:rPr lang="en-US" sz="1800" b="1" dirty="0">
                <a:solidFill>
                  <a:schemeClr val="tx1"/>
                </a:solidFill>
                <a:latin typeface="Arial" charset="0"/>
                <a:ea typeface="Arial" charset="0"/>
                <a:cs typeface="Arial" charset="0"/>
              </a:rPr>
              <a: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momentum is used.</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 small CNN-LSTM-MLP model is used for postprocessing followed by heuristic postprocessing.</a:t>
            </a:r>
          </a:p>
        </p:txBody>
      </p:sp>
    </p:spTree>
    <p:extLst>
      <p:ext uri="{BB962C8B-B14F-4D97-AF65-F5344CB8AC3E}">
        <p14:creationId xmlns:p14="http://schemas.microsoft.com/office/powerpoint/2010/main" val="177040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F197BB-C2A8-4339-BBD3-68434176A94F}"/>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LSTM</a:t>
            </a:r>
          </a:p>
        </p:txBody>
      </p:sp>
      <p:pic>
        <p:nvPicPr>
          <p:cNvPr id="5" name="Picture 4" descr="A close up of a map&#10;&#10;Description automatically generated">
            <a:extLst>
              <a:ext uri="{FF2B5EF4-FFF2-40B4-BE49-F238E27FC236}">
                <a16:creationId xmlns:a16="http://schemas.microsoft.com/office/drawing/2014/main" id="{66C0CACC-2C65-469C-BC34-2B0C102697E6}"/>
              </a:ext>
            </a:extLst>
          </p:cNvPr>
          <p:cNvPicPr/>
          <p:nvPr/>
        </p:nvPicPr>
        <p:blipFill>
          <a:blip r:embed="rId2"/>
          <a:stretch>
            <a:fillRect/>
          </a:stretch>
        </p:blipFill>
        <p:spPr>
          <a:xfrm>
            <a:off x="602410" y="703942"/>
            <a:ext cx="7939179" cy="3859350"/>
          </a:xfrm>
          <a:prstGeom prst="rect">
            <a:avLst/>
          </a:prstGeom>
        </p:spPr>
      </p:pic>
      <p:sp>
        <p:nvSpPr>
          <p:cNvPr id="6" name="Content Placeholder 2">
            <a:extLst>
              <a:ext uri="{FF2B5EF4-FFF2-40B4-BE49-F238E27FC236}">
                <a16:creationId xmlns:a16="http://schemas.microsoft.com/office/drawing/2014/main" id="{9A7717D5-F291-489E-8BD7-6D5E0AF9778A}"/>
              </a:ext>
            </a:extLst>
          </p:cNvPr>
          <p:cNvSpPr txBox="1">
            <a:spLocks/>
          </p:cNvSpPr>
          <p:nvPr/>
        </p:nvSpPr>
        <p:spPr>
          <a:xfrm>
            <a:off x="317862" y="4784912"/>
            <a:ext cx="8508274" cy="172039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Channel based LSTM network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3-layer LSTM layers only learns the temporal dependencies of the waveform from the features.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Spatial information is learnt in the following CNN-LSTM-MLP network and heuristic postprocessor.</a:t>
            </a:r>
          </a:p>
          <a:p>
            <a:pPr marL="349250" lvl="1" indent="-174625">
              <a:spcBef>
                <a:spcPts val="0"/>
              </a:spcBef>
              <a:spcAft>
                <a:spcPts val="600"/>
              </a:spcAft>
              <a:buFont typeface="Wingdings" charset="2"/>
              <a:buChar char="§"/>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6221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AEC06A-F3F7-4D72-A878-77256920B42A}"/>
              </a:ext>
            </a:extLst>
          </p:cNvPr>
          <p:cNvPicPr/>
          <p:nvPr/>
        </p:nvPicPr>
        <p:blipFill>
          <a:blip r:embed="rId2">
            <a:extLst>
              <a:ext uri="{28A0092B-C50C-407E-A947-70E740481C1C}">
                <a14:useLocalDpi xmlns:a14="http://schemas.microsoft.com/office/drawing/2010/main" val="0"/>
              </a:ext>
            </a:extLst>
          </a:blip>
          <a:stretch>
            <a:fillRect/>
          </a:stretch>
        </p:blipFill>
        <p:spPr>
          <a:xfrm>
            <a:off x="3205355" y="4090262"/>
            <a:ext cx="5711190" cy="1648460"/>
          </a:xfrm>
          <a:prstGeom prst="rect">
            <a:avLst/>
          </a:prstGeom>
        </p:spPr>
      </p:pic>
      <p:sp>
        <p:nvSpPr>
          <p:cNvPr id="5" name="Title 1">
            <a:extLst>
              <a:ext uri="{FF2B5EF4-FFF2-40B4-BE49-F238E27FC236}">
                <a16:creationId xmlns:a16="http://schemas.microsoft.com/office/drawing/2014/main" id="{E8F3883B-E626-4B40-A4FA-8FAF5AA4996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Evaluation Metrics</a:t>
            </a:r>
          </a:p>
        </p:txBody>
      </p:sp>
      <p:sp>
        <p:nvSpPr>
          <p:cNvPr id="7" name="Content Placeholder 2">
            <a:extLst>
              <a:ext uri="{FF2B5EF4-FFF2-40B4-BE49-F238E27FC236}">
                <a16:creationId xmlns:a16="http://schemas.microsoft.com/office/drawing/2014/main" id="{8DECFE03-9864-4516-85A4-7D7F6BE6E037}"/>
              </a:ext>
            </a:extLst>
          </p:cNvPr>
          <p:cNvSpPr txBox="1">
            <a:spLocks/>
          </p:cNvSpPr>
          <p:nvPr/>
        </p:nvSpPr>
        <p:spPr>
          <a:xfrm>
            <a:off x="244873" y="3107623"/>
            <a:ext cx="8298235" cy="307349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Any Overlap method (OVLP):</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Any overlap method is a permissive method which looks for the detection of an event within a proximity of the reference.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This metric tend to produce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higher sensitivities</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since only isolated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events are considered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as false alarms.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Multiple overlapping events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detected in bursts are also counted as detection.</a:t>
            </a:r>
          </a:p>
        </p:txBody>
      </p:sp>
      <p:sp>
        <p:nvSpPr>
          <p:cNvPr id="11" name="Content Placeholder 2">
            <a:extLst>
              <a:ext uri="{FF2B5EF4-FFF2-40B4-BE49-F238E27FC236}">
                <a16:creationId xmlns:a16="http://schemas.microsoft.com/office/drawing/2014/main" id="{004DFBA0-D3A9-4534-8F45-55064E38E2E8}"/>
              </a:ext>
            </a:extLst>
          </p:cNvPr>
          <p:cNvSpPr txBox="1">
            <a:spLocks/>
          </p:cNvSpPr>
          <p:nvPr/>
        </p:nvSpPr>
        <p:spPr>
          <a:xfrm>
            <a:off x="244873" y="608099"/>
            <a:ext cx="8298235" cy="239635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Various evaluation metrics with specific rules are developed to score EEG events. These metrics are: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Average Term-Weighted Value (ATWV)</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Dynamic Programming Alignment (</a:t>
            </a:r>
            <a:r>
              <a:rPr lang="en-US" sz="1800" b="1" dirty="0" err="1">
                <a:solidFill>
                  <a:schemeClr val="tx1"/>
                </a:solidFill>
                <a:latin typeface="Arial" charset="0"/>
                <a:ea typeface="Arial" charset="0"/>
                <a:cs typeface="Arial" charset="0"/>
              </a:rPr>
              <a:t>DPAlign</a:t>
            </a:r>
            <a:r>
              <a:rPr lang="en-US" sz="1800" b="1" dirty="0">
                <a:solidFill>
                  <a:schemeClr val="tx1"/>
                </a:solidFill>
                <a:latin typeface="Arial" charset="0"/>
                <a:ea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Epoch scoring (EPOCH)</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Any Overlap scoring (OVLP)</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Time Aligned Event Scoring (TAES)</a:t>
            </a:r>
          </a:p>
          <a:p>
            <a:pPr marL="349250" lvl="1" indent="-174625">
              <a:spcBef>
                <a:spcPts val="0"/>
              </a:spcBef>
              <a:spcAft>
                <a:spcPts val="600"/>
              </a:spcAft>
              <a:buFont typeface="Wingdings" charset="2"/>
              <a:buChar char="§"/>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63299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E0319B-7FA6-4B3C-BD2A-3FD63D88F557}"/>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Performance</a:t>
            </a:r>
          </a:p>
        </p:txBody>
      </p:sp>
      <p:graphicFrame>
        <p:nvGraphicFramePr>
          <p:cNvPr id="5" name="Table 4">
            <a:extLst>
              <a:ext uri="{FF2B5EF4-FFF2-40B4-BE49-F238E27FC236}">
                <a16:creationId xmlns:a16="http://schemas.microsoft.com/office/drawing/2014/main" id="{316826B8-41CF-4F02-9544-348C2A083E44}"/>
              </a:ext>
            </a:extLst>
          </p:cNvPr>
          <p:cNvGraphicFramePr>
            <a:graphicFrameLocks noGrp="1"/>
          </p:cNvGraphicFramePr>
          <p:nvPr>
            <p:extLst>
              <p:ext uri="{D42A27DB-BD31-4B8C-83A1-F6EECF244321}">
                <p14:modId xmlns:p14="http://schemas.microsoft.com/office/powerpoint/2010/main" val="665070671"/>
              </p:ext>
            </p:extLst>
          </p:nvPr>
        </p:nvGraphicFramePr>
        <p:xfrm>
          <a:off x="4894218" y="3081564"/>
          <a:ext cx="4162147" cy="1270818"/>
        </p:xfrm>
        <a:graphic>
          <a:graphicData uri="http://schemas.openxmlformats.org/drawingml/2006/table">
            <a:tbl>
              <a:tblPr firstRow="1" firstCol="1" bandRow="1">
                <a:tableStyleId>{21E4AEA4-8DFA-4A89-87EB-49C32662AFE0}</a:tableStyleId>
              </a:tblPr>
              <a:tblGrid>
                <a:gridCol w="1687465">
                  <a:extLst>
                    <a:ext uri="{9D8B030D-6E8A-4147-A177-3AD203B41FA5}">
                      <a16:colId xmlns:a16="http://schemas.microsoft.com/office/drawing/2014/main" val="4150354107"/>
                    </a:ext>
                  </a:extLst>
                </a:gridCol>
                <a:gridCol w="1320624">
                  <a:extLst>
                    <a:ext uri="{9D8B030D-6E8A-4147-A177-3AD203B41FA5}">
                      <a16:colId xmlns:a16="http://schemas.microsoft.com/office/drawing/2014/main" val="3020320506"/>
                    </a:ext>
                  </a:extLst>
                </a:gridCol>
                <a:gridCol w="1154058">
                  <a:extLst>
                    <a:ext uri="{9D8B030D-6E8A-4147-A177-3AD203B41FA5}">
                      <a16:colId xmlns:a16="http://schemas.microsoft.com/office/drawing/2014/main" val="663349864"/>
                    </a:ext>
                  </a:extLst>
                </a:gridCol>
              </a:tblGrid>
              <a:tr h="423606">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Baseline Models</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Sensitivity (%)</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FA/24 Hours</a:t>
                      </a:r>
                    </a:p>
                  </a:txBody>
                  <a:tcPr marL="36830" marR="36830" marT="0" marB="0" anchor="ctr"/>
                </a:tc>
                <a:extLst>
                  <a:ext uri="{0D108BD9-81ED-4DB2-BD59-A6C34878D82A}">
                    <a16:rowId xmlns:a16="http://schemas.microsoft.com/office/drawing/2014/main" val="2719192434"/>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CNN-LSTM</a:t>
                      </a:r>
                    </a:p>
                  </a:txBody>
                  <a:tcPr marL="36830" marR="3683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30.8%</a:t>
                      </a:r>
                    </a:p>
                  </a:txBody>
                  <a:tcPr marL="36830" marR="18288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6.7</a:t>
                      </a:r>
                    </a:p>
                  </a:txBody>
                  <a:tcPr marL="36830" marR="182880" marT="0" marB="0" anchor="ctr">
                    <a:solidFill>
                      <a:schemeClr val="accent2">
                        <a:lumMod val="40000"/>
                        <a:lumOff val="60000"/>
                      </a:schemeClr>
                    </a:solidFill>
                  </a:tcPr>
                </a:tc>
                <a:extLst>
                  <a:ext uri="{0D108BD9-81ED-4DB2-BD59-A6C34878D82A}">
                    <a16:rowId xmlns:a16="http://schemas.microsoft.com/office/drawing/2014/main" val="3092620550"/>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LSTM</a:t>
                      </a:r>
                    </a:p>
                  </a:txBody>
                  <a:tcPr marL="36830" marR="3683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40.3%</a:t>
                      </a:r>
                    </a:p>
                  </a:txBody>
                  <a:tcPr marL="0" marR="18288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5.8</a:t>
                      </a:r>
                    </a:p>
                  </a:txBody>
                  <a:tcPr marL="0" marR="182880" marT="0" marB="0" anchor="ctr">
                    <a:solidFill>
                      <a:schemeClr val="accent2">
                        <a:lumMod val="20000"/>
                        <a:lumOff val="80000"/>
                      </a:schemeClr>
                    </a:solidFill>
                  </a:tcPr>
                </a:tc>
                <a:extLst>
                  <a:ext uri="{0D108BD9-81ED-4DB2-BD59-A6C34878D82A}">
                    <a16:rowId xmlns:a16="http://schemas.microsoft.com/office/drawing/2014/main" val="3848342830"/>
                  </a:ext>
                </a:extLst>
              </a:tr>
            </a:tbl>
          </a:graphicData>
        </a:graphic>
      </p:graphicFrame>
      <p:sp>
        <p:nvSpPr>
          <p:cNvPr id="8" name="Content Placeholder 2">
            <a:extLst>
              <a:ext uri="{FF2B5EF4-FFF2-40B4-BE49-F238E27FC236}">
                <a16:creationId xmlns:a16="http://schemas.microsoft.com/office/drawing/2014/main" id="{059B2951-18FA-4010-8832-3F450447AB69}"/>
              </a:ext>
            </a:extLst>
          </p:cNvPr>
          <p:cNvSpPr txBox="1">
            <a:spLocks/>
          </p:cNvSpPr>
          <p:nvPr/>
        </p:nvSpPr>
        <p:spPr>
          <a:xfrm>
            <a:off x="254870" y="2571426"/>
            <a:ext cx="8801495" cy="39068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Channel-based LSTM model outperforms CNN-LSTM model by a small margin.</a:t>
            </a:r>
          </a:p>
        </p:txBody>
      </p:sp>
      <p:sp>
        <p:nvSpPr>
          <p:cNvPr id="9" name="Content Placeholder 2">
            <a:extLst>
              <a:ext uri="{FF2B5EF4-FFF2-40B4-BE49-F238E27FC236}">
                <a16:creationId xmlns:a16="http://schemas.microsoft.com/office/drawing/2014/main" id="{CECF27A0-4B7E-4CE9-9DBD-4961D01D7A2D}"/>
              </a:ext>
            </a:extLst>
          </p:cNvPr>
          <p:cNvSpPr txBox="1">
            <a:spLocks/>
          </p:cNvSpPr>
          <p:nvPr/>
        </p:nvSpPr>
        <p:spPr>
          <a:xfrm>
            <a:off x="4894218" y="4980274"/>
            <a:ext cx="4162147" cy="144665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ROC curve shown is for the target/seizure class.</a:t>
            </a:r>
          </a:p>
          <a:p>
            <a:pPr>
              <a:spcAft>
                <a:spcPts val="600"/>
              </a:spcAft>
            </a:pPr>
            <a:r>
              <a:rPr lang="en-US" dirty="0"/>
              <a:t>The region of interest should lower FA range (&lt; 10 FAs/24 hours).</a:t>
            </a:r>
          </a:p>
        </p:txBody>
      </p:sp>
      <p:sp>
        <p:nvSpPr>
          <p:cNvPr id="10" name="Text Placeholder 2">
            <a:extLst>
              <a:ext uri="{FF2B5EF4-FFF2-40B4-BE49-F238E27FC236}">
                <a16:creationId xmlns:a16="http://schemas.microsoft.com/office/drawing/2014/main" id="{05A3EF4D-05B3-43E5-8A31-59E376CBC486}"/>
              </a:ext>
            </a:extLst>
          </p:cNvPr>
          <p:cNvSpPr txBox="1">
            <a:spLocks/>
          </p:cNvSpPr>
          <p:nvPr/>
        </p:nvSpPr>
        <p:spPr>
          <a:xfrm>
            <a:off x="5348173" y="4343945"/>
            <a:ext cx="3517153"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600" b="1" dirty="0">
                <a:latin typeface="Arial" panose="020B0604020202020204" pitchFamily="34" charset="0"/>
                <a:cs typeface="Arial" panose="020B0604020202020204" pitchFamily="34" charset="0"/>
              </a:rPr>
              <a:t>Performance on TUSZ </a:t>
            </a:r>
            <a:r>
              <a:rPr lang="en-US" sz="1600" b="1" dirty="0" err="1">
                <a:latin typeface="Arial" panose="020B0604020202020204" pitchFamily="34" charset="0"/>
                <a:cs typeface="Arial" panose="020B0604020202020204" pitchFamily="34" charset="0"/>
              </a:rPr>
              <a:t>Devtest</a:t>
            </a:r>
            <a:r>
              <a:rPr lang="en-US" sz="1600" b="1" dirty="0">
                <a:latin typeface="Arial" panose="020B0604020202020204" pitchFamily="34" charset="0"/>
                <a:cs typeface="Arial" panose="020B0604020202020204" pitchFamily="34" charset="0"/>
              </a:rPr>
              <a:t> set</a:t>
            </a:r>
          </a:p>
        </p:txBody>
      </p:sp>
      <p:pic>
        <p:nvPicPr>
          <p:cNvPr id="2" name="Picture 1">
            <a:extLst>
              <a:ext uri="{FF2B5EF4-FFF2-40B4-BE49-F238E27FC236}">
                <a16:creationId xmlns:a16="http://schemas.microsoft.com/office/drawing/2014/main" id="{88151FE6-B299-4496-8C97-B928D9C3671D}"/>
              </a:ext>
            </a:extLst>
          </p:cNvPr>
          <p:cNvPicPr>
            <a:picLocks noChangeAspect="1"/>
          </p:cNvPicPr>
          <p:nvPr/>
        </p:nvPicPr>
        <p:blipFill>
          <a:blip r:embed="rId2"/>
          <a:stretch>
            <a:fillRect/>
          </a:stretch>
        </p:blipFill>
        <p:spPr>
          <a:xfrm>
            <a:off x="87635" y="3052104"/>
            <a:ext cx="4799648" cy="3536819"/>
          </a:xfrm>
          <a:prstGeom prst="rect">
            <a:avLst/>
          </a:prstGeom>
        </p:spPr>
      </p:pic>
      <p:sp>
        <p:nvSpPr>
          <p:cNvPr id="11" name="Content Placeholder 2">
            <a:extLst>
              <a:ext uri="{FF2B5EF4-FFF2-40B4-BE49-F238E27FC236}">
                <a16:creationId xmlns:a16="http://schemas.microsoft.com/office/drawing/2014/main" id="{A7C66AB7-6491-4A8D-B6BA-804C827B77D0}"/>
              </a:ext>
            </a:extLst>
          </p:cNvPr>
          <p:cNvSpPr txBox="1">
            <a:spLocks/>
          </p:cNvSpPr>
          <p:nvPr/>
        </p:nvSpPr>
        <p:spPr>
          <a:xfrm>
            <a:off x="248291" y="606907"/>
            <a:ext cx="8695412" cy="203527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Performance measures are calculated in terms of Sensitivity and Specificity (or false alarms per 24 hours):</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Sensitivity = ( True Positives / (True Positives + False Negatives) )</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Specificity = (True Negatives / (True Negatives + False Positives) </a:t>
            </a:r>
            <a:r>
              <a:rPr lang="en-US" sz="1800" b="1" dirty="0">
                <a:solidFill>
                  <a:schemeClr val="tx1"/>
                </a:solidFill>
                <a:latin typeface="Arial" charset="0"/>
                <a:ea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False Alarm rate = Rate of ( ( # Target False Positives / Total duration ) × (60 × 60 × 24) )</a:t>
            </a:r>
          </a:p>
        </p:txBody>
      </p:sp>
    </p:spTree>
    <p:extLst>
      <p:ext uri="{BB962C8B-B14F-4D97-AF65-F5344CB8AC3E}">
        <p14:creationId xmlns:p14="http://schemas.microsoft.com/office/powerpoint/2010/main" val="258692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98732C-DD70-439A-9DA7-8EEC5BD1C04D}"/>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Error Analysis</a:t>
            </a:r>
          </a:p>
        </p:txBody>
      </p:sp>
      <p:sp>
        <p:nvSpPr>
          <p:cNvPr id="5" name="Text Placeholder 2">
            <a:extLst>
              <a:ext uri="{FF2B5EF4-FFF2-40B4-BE49-F238E27FC236}">
                <a16:creationId xmlns:a16="http://schemas.microsoft.com/office/drawing/2014/main" id="{EE2EB2C3-7EA3-4820-90EA-A38C090657FF}"/>
              </a:ext>
            </a:extLst>
          </p:cNvPr>
          <p:cNvSpPr>
            <a:spLocks noGrp="1"/>
          </p:cNvSpPr>
          <p:nvPr>
            <p:ph type="body" idx="1"/>
          </p:nvPr>
        </p:nvSpPr>
        <p:spPr>
          <a:xfrm>
            <a:off x="268270" y="738578"/>
            <a:ext cx="4150551" cy="269042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Majority of the false positives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associated with CNN-LSTM model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detections were due to slowing and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artifacts whereas channel-based LSTM model’s primary error modalities were inter/post ictal continuum (IIC/PIC) and artifacts.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Muscle artifacts contribute to about ~30% of the total false alarms.</a:t>
            </a:r>
          </a:p>
        </p:txBody>
      </p:sp>
      <p:pic>
        <p:nvPicPr>
          <p:cNvPr id="7" name="Picture 6" descr="A picture containing sitting, table, white, red&#10;&#10;Description automatically generated">
            <a:extLst>
              <a:ext uri="{FF2B5EF4-FFF2-40B4-BE49-F238E27FC236}">
                <a16:creationId xmlns:a16="http://schemas.microsoft.com/office/drawing/2014/main" id="{D597B577-AEE0-4225-9F7D-192B75BA6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0679"/>
            <a:ext cx="4605210" cy="3063678"/>
          </a:xfrm>
          <a:prstGeom prst="rect">
            <a:avLst/>
          </a:prstGeom>
        </p:spPr>
      </p:pic>
      <p:pic>
        <p:nvPicPr>
          <p:cNvPr id="9" name="Picture 8" descr="A close up of a map&#10;&#10;Description automatically generated">
            <a:extLst>
              <a:ext uri="{FF2B5EF4-FFF2-40B4-BE49-F238E27FC236}">
                <a16:creationId xmlns:a16="http://schemas.microsoft.com/office/drawing/2014/main" id="{DFCEAE9F-D994-42A4-80E7-05FD2E302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821" y="610450"/>
            <a:ext cx="4605211" cy="2920229"/>
          </a:xfrm>
          <a:prstGeom prst="rect">
            <a:avLst/>
          </a:prstGeom>
        </p:spPr>
      </p:pic>
      <p:sp>
        <p:nvSpPr>
          <p:cNvPr id="10" name="Text Placeholder 2">
            <a:extLst>
              <a:ext uri="{FF2B5EF4-FFF2-40B4-BE49-F238E27FC236}">
                <a16:creationId xmlns:a16="http://schemas.microsoft.com/office/drawing/2014/main" id="{5354B87A-ED7A-4BCA-AB61-087AD5A9B6D7}"/>
              </a:ext>
            </a:extLst>
          </p:cNvPr>
          <p:cNvSpPr txBox="1">
            <a:spLocks/>
          </p:cNvSpPr>
          <p:nvPr/>
        </p:nvSpPr>
        <p:spPr>
          <a:xfrm>
            <a:off x="4739345" y="3623084"/>
            <a:ext cx="4150551" cy="287705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Posterior distribution collected from seizure detection software decoded on seizure and artifact databases show clear distinct region where muscle artifacts are likely to be confused with seizure events.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These isolated low confidence regions suggest a possibility of improvement for the recognition system on artifacts.</a:t>
            </a:r>
          </a:p>
        </p:txBody>
      </p:sp>
    </p:spTree>
    <p:extLst>
      <p:ext uri="{BB962C8B-B14F-4D97-AF65-F5344CB8AC3E}">
        <p14:creationId xmlns:p14="http://schemas.microsoft.com/office/powerpoint/2010/main" val="146905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E0E9CD-46BF-4623-AC17-9982219D0AD2}"/>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Artifact Reduction</a:t>
            </a:r>
          </a:p>
        </p:txBody>
      </p:sp>
      <p:sp>
        <p:nvSpPr>
          <p:cNvPr id="8" name="Content Placeholder 2">
            <a:extLst>
              <a:ext uri="{FF2B5EF4-FFF2-40B4-BE49-F238E27FC236}">
                <a16:creationId xmlns:a16="http://schemas.microsoft.com/office/drawing/2014/main" id="{5BF3E810-4E11-40E4-91B5-8E0315C41808}"/>
              </a:ext>
            </a:extLst>
          </p:cNvPr>
          <p:cNvSpPr txBox="1">
            <a:spLocks/>
          </p:cNvSpPr>
          <p:nvPr/>
        </p:nvSpPr>
        <p:spPr>
          <a:xfrm>
            <a:off x="213852" y="4525112"/>
            <a:ext cx="8686308" cy="189746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Artifact reduction implemented for dimensionality reduction and denoising are:</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Canonical Correlation Analysis (CCA)</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Independent Component Analysis (ICA)</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Conventional Beamforming</a:t>
            </a:r>
            <a:endParaRPr lang="en-US" dirty="0"/>
          </a:p>
          <a:p>
            <a:pPr marL="0" indent="0">
              <a:spcAft>
                <a:spcPts val="600"/>
              </a:spcAft>
              <a:buNone/>
            </a:pPr>
            <a:endParaRPr lang="en-US" dirty="0"/>
          </a:p>
        </p:txBody>
      </p:sp>
      <p:sp>
        <p:nvSpPr>
          <p:cNvPr id="9" name="Content Placeholder 2">
            <a:extLst>
              <a:ext uri="{FF2B5EF4-FFF2-40B4-BE49-F238E27FC236}">
                <a16:creationId xmlns:a16="http://schemas.microsoft.com/office/drawing/2014/main" id="{EB7D3A95-68F3-4097-A1A5-DDAB39FF1ECD}"/>
              </a:ext>
            </a:extLst>
          </p:cNvPr>
          <p:cNvSpPr txBox="1">
            <a:spLocks/>
          </p:cNvSpPr>
          <p:nvPr/>
        </p:nvSpPr>
        <p:spPr>
          <a:xfrm>
            <a:off x="213852" y="1053739"/>
            <a:ext cx="3925151" cy="237526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EEG artifacts can be observed </a:t>
            </a:r>
            <a:br>
              <a:rPr lang="en-US" dirty="0"/>
            </a:br>
            <a:r>
              <a:rPr lang="en-US" dirty="0"/>
              <a:t>on a focal region as well as on </a:t>
            </a:r>
            <a:br>
              <a:rPr lang="en-US" dirty="0"/>
            </a:br>
            <a:r>
              <a:rPr lang="en-US" dirty="0"/>
              <a:t>a single/individual channel. </a:t>
            </a:r>
          </a:p>
          <a:p>
            <a:pPr>
              <a:spcAft>
                <a:spcPts val="600"/>
              </a:spcAft>
            </a:pPr>
            <a:r>
              <a:rPr lang="en-US" dirty="0"/>
              <a:t>Some of the notorious artifacts which are widespread and can completely mask cerebral activities include muscle, </a:t>
            </a:r>
            <a:br>
              <a:rPr lang="en-US" dirty="0"/>
            </a:br>
            <a:r>
              <a:rPr lang="en-US" dirty="0"/>
              <a:t>chewing and eye flutter artifacts. </a:t>
            </a:r>
          </a:p>
        </p:txBody>
      </p:sp>
      <p:pic>
        <p:nvPicPr>
          <p:cNvPr id="10" name="Picture 9" descr="A picture containing screenshot&#10;&#10;Description automatically generated">
            <a:extLst>
              <a:ext uri="{FF2B5EF4-FFF2-40B4-BE49-F238E27FC236}">
                <a16:creationId xmlns:a16="http://schemas.microsoft.com/office/drawing/2014/main" id="{C2A1C8F5-3DE6-4BE0-A330-4480E6D77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003" y="666207"/>
            <a:ext cx="4761157" cy="3444241"/>
          </a:xfrm>
          <a:prstGeom prst="rect">
            <a:avLst/>
          </a:prstGeom>
        </p:spPr>
      </p:pic>
    </p:spTree>
    <p:extLst>
      <p:ext uri="{BB962C8B-B14F-4D97-AF65-F5344CB8AC3E}">
        <p14:creationId xmlns:p14="http://schemas.microsoft.com/office/powerpoint/2010/main" val="210859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CC9665-AC0B-4A3B-9441-875C9A66C64A}"/>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Canonical Correlation Analysis (CCA)</a:t>
            </a:r>
          </a:p>
        </p:txBody>
      </p:sp>
      <p:sp>
        <p:nvSpPr>
          <p:cNvPr id="5" name="Text Placeholder 2">
            <a:extLst>
              <a:ext uri="{FF2B5EF4-FFF2-40B4-BE49-F238E27FC236}">
                <a16:creationId xmlns:a16="http://schemas.microsoft.com/office/drawing/2014/main" id="{8BCD38C6-C665-45C4-821F-E9C5E307E2AB}"/>
              </a:ext>
            </a:extLst>
          </p:cNvPr>
          <p:cNvSpPr>
            <a:spLocks noGrp="1"/>
          </p:cNvSpPr>
          <p:nvPr>
            <p:ph type="body" idx="1"/>
          </p:nvPr>
        </p:nvSpPr>
        <p:spPr>
          <a:xfrm>
            <a:off x="199104" y="712838"/>
            <a:ext cx="8716296" cy="2962179"/>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Canonical Correlation Analysis is a multivariate generalization of the ordinary Pearson Correlation.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EEG events show some correlation within the sets of channels which can be considered as variables.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CCA can also be used to filter individual signals by making lagged version of the same signals.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We use CCA to filter muscle artifact on individual channels.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goal is to maximize the correlation between two canonical variates X &amp; Y.</a:t>
            </a:r>
          </a:p>
          <a:p>
            <a:pPr>
              <a:spcBef>
                <a:spcPts val="0"/>
              </a:spcBef>
              <a:spcAft>
                <a:spcPts val="1200"/>
              </a:spcAft>
            </a:pPr>
            <a:endParaRPr lang="en-US" sz="1800" b="1" dirty="0">
              <a:latin typeface="Arial" panose="020B0604020202020204" pitchFamily="34" charset="0"/>
              <a:cs typeface="Arial" panose="020B0604020202020204" pitchFamily="34" charset="0"/>
            </a:endParaRPr>
          </a:p>
          <a:p>
            <a:pPr>
              <a:spcBef>
                <a:spcPts val="0"/>
              </a:spcBef>
              <a:spcAft>
                <a:spcPts val="1200"/>
              </a:spcAft>
            </a:pPr>
            <a:endParaRPr lang="en-US" sz="18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D0F212C-E4AE-4E5A-86FA-DB7D44399D90}"/>
              </a:ext>
            </a:extLst>
          </p:cNvPr>
          <p:cNvPicPr>
            <a:picLocks noChangeAspect="1"/>
          </p:cNvPicPr>
          <p:nvPr/>
        </p:nvPicPr>
        <p:blipFill>
          <a:blip r:embed="rId3"/>
          <a:stretch>
            <a:fillRect/>
          </a:stretch>
        </p:blipFill>
        <p:spPr>
          <a:xfrm>
            <a:off x="865066" y="3538291"/>
            <a:ext cx="2598983" cy="853397"/>
          </a:xfrm>
          <a:prstGeom prst="rect">
            <a:avLst/>
          </a:prstGeom>
        </p:spPr>
      </p:pic>
      <p:pic>
        <p:nvPicPr>
          <p:cNvPr id="9" name="Picture 8">
            <a:extLst>
              <a:ext uri="{FF2B5EF4-FFF2-40B4-BE49-F238E27FC236}">
                <a16:creationId xmlns:a16="http://schemas.microsoft.com/office/drawing/2014/main" id="{41E28F03-2D73-4E37-B574-00072E47B801}"/>
              </a:ext>
            </a:extLst>
          </p:cNvPr>
          <p:cNvPicPr>
            <a:picLocks noChangeAspect="1"/>
          </p:cNvPicPr>
          <p:nvPr/>
        </p:nvPicPr>
        <p:blipFill>
          <a:blip r:embed="rId4"/>
          <a:stretch>
            <a:fillRect/>
          </a:stretch>
        </p:blipFill>
        <p:spPr>
          <a:xfrm>
            <a:off x="3736259" y="4276268"/>
            <a:ext cx="5179142" cy="2246375"/>
          </a:xfrm>
          <a:prstGeom prst="rect">
            <a:avLst/>
          </a:prstGeom>
        </p:spPr>
      </p:pic>
      <p:pic>
        <p:nvPicPr>
          <p:cNvPr id="10" name="Picture 9">
            <a:extLst>
              <a:ext uri="{FF2B5EF4-FFF2-40B4-BE49-F238E27FC236}">
                <a16:creationId xmlns:a16="http://schemas.microsoft.com/office/drawing/2014/main" id="{E6F63A52-56C1-4354-9086-E8161BF1757C}"/>
              </a:ext>
            </a:extLst>
          </p:cNvPr>
          <p:cNvPicPr>
            <a:picLocks noChangeAspect="1"/>
          </p:cNvPicPr>
          <p:nvPr/>
        </p:nvPicPr>
        <p:blipFill>
          <a:blip r:embed="rId5"/>
          <a:stretch>
            <a:fillRect/>
          </a:stretch>
        </p:blipFill>
        <p:spPr>
          <a:xfrm>
            <a:off x="442106" y="4384311"/>
            <a:ext cx="3294153" cy="1217255"/>
          </a:xfrm>
          <a:prstGeom prst="rect">
            <a:avLst/>
          </a:prstGeom>
        </p:spPr>
      </p:pic>
      <p:pic>
        <p:nvPicPr>
          <p:cNvPr id="11" name="Picture 10">
            <a:extLst>
              <a:ext uri="{FF2B5EF4-FFF2-40B4-BE49-F238E27FC236}">
                <a16:creationId xmlns:a16="http://schemas.microsoft.com/office/drawing/2014/main" id="{8901DC36-ECD2-4C91-824E-7DD04DC1C070}"/>
              </a:ext>
            </a:extLst>
          </p:cNvPr>
          <p:cNvPicPr>
            <a:picLocks noChangeAspect="1"/>
          </p:cNvPicPr>
          <p:nvPr/>
        </p:nvPicPr>
        <p:blipFill>
          <a:blip r:embed="rId6"/>
          <a:stretch>
            <a:fillRect/>
          </a:stretch>
        </p:blipFill>
        <p:spPr>
          <a:xfrm>
            <a:off x="682409" y="5625579"/>
            <a:ext cx="2590052" cy="869031"/>
          </a:xfrm>
          <a:prstGeom prst="rect">
            <a:avLst/>
          </a:prstGeom>
        </p:spPr>
      </p:pic>
    </p:spTree>
    <p:extLst>
      <p:ext uri="{BB962C8B-B14F-4D97-AF65-F5344CB8AC3E}">
        <p14:creationId xmlns:p14="http://schemas.microsoft.com/office/powerpoint/2010/main" val="1257646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ck&#10;&#10;Description automatically generated">
            <a:extLst>
              <a:ext uri="{FF2B5EF4-FFF2-40B4-BE49-F238E27FC236}">
                <a16:creationId xmlns:a16="http://schemas.microsoft.com/office/drawing/2014/main" id="{903ACB39-D144-47F6-9D1F-FF3F3CC4C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029" y="482321"/>
            <a:ext cx="3327867" cy="3709017"/>
          </a:xfrm>
          <a:prstGeom prst="rect">
            <a:avLst/>
          </a:prstGeom>
        </p:spPr>
      </p:pic>
      <p:sp>
        <p:nvSpPr>
          <p:cNvPr id="8" name="Title 1">
            <a:extLst>
              <a:ext uri="{FF2B5EF4-FFF2-40B4-BE49-F238E27FC236}">
                <a16:creationId xmlns:a16="http://schemas.microsoft.com/office/drawing/2014/main" id="{DEAA8D4E-F56E-46AA-889D-C061FAE58D3D}"/>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Canonical Correlation Analysis (CCA)</a:t>
            </a:r>
          </a:p>
        </p:txBody>
      </p:sp>
      <p:sp>
        <p:nvSpPr>
          <p:cNvPr id="9" name="Text Placeholder 2">
            <a:extLst>
              <a:ext uri="{FF2B5EF4-FFF2-40B4-BE49-F238E27FC236}">
                <a16:creationId xmlns:a16="http://schemas.microsoft.com/office/drawing/2014/main" id="{E730C210-C989-4189-946D-0B060F553B61}"/>
              </a:ext>
            </a:extLst>
          </p:cNvPr>
          <p:cNvSpPr>
            <a:spLocks noGrp="1"/>
          </p:cNvSpPr>
          <p:nvPr>
            <p:ph type="body" idx="1"/>
          </p:nvPr>
        </p:nvSpPr>
        <p:spPr>
          <a:xfrm>
            <a:off x="199104" y="785615"/>
            <a:ext cx="5287296" cy="3102429"/>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We select the segments where artifacts are detected and estimate the underlying N prominent frequencies using LPC estimation.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Lagged version of the signals are then created to filter uncorrelated noise such as muscle artifact via CCA.</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CCA filtered signal removes majority of the muscle artifact while preserving the sharpness/shape of the signal which plays a crucial role during the interpretation process.</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a:p>
            <a:pPr>
              <a:spcBef>
                <a:spcPts val="0"/>
              </a:spcBef>
              <a:spcAft>
                <a:spcPts val="1200"/>
              </a:spcAft>
            </a:pPr>
            <a:endParaRPr lang="en-US" sz="18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F947913-F4BC-4331-B3AA-7647B94D44A3}"/>
              </a:ext>
            </a:extLst>
          </p:cNvPr>
          <p:cNvPicPr>
            <a:picLocks noChangeAspect="1"/>
          </p:cNvPicPr>
          <p:nvPr/>
        </p:nvPicPr>
        <p:blipFill>
          <a:blip r:embed="rId3"/>
          <a:stretch>
            <a:fillRect/>
          </a:stretch>
        </p:blipFill>
        <p:spPr>
          <a:xfrm>
            <a:off x="228600" y="5374142"/>
            <a:ext cx="8716296" cy="1182803"/>
          </a:xfrm>
          <a:prstGeom prst="rect">
            <a:avLst/>
          </a:prstGeom>
        </p:spPr>
      </p:pic>
      <p:pic>
        <p:nvPicPr>
          <p:cNvPr id="11" name="Picture 10">
            <a:extLst>
              <a:ext uri="{FF2B5EF4-FFF2-40B4-BE49-F238E27FC236}">
                <a16:creationId xmlns:a16="http://schemas.microsoft.com/office/drawing/2014/main" id="{58358AE9-420F-4E36-A274-2E32EC5B74FC}"/>
              </a:ext>
            </a:extLst>
          </p:cNvPr>
          <p:cNvPicPr>
            <a:picLocks noChangeAspect="1"/>
          </p:cNvPicPr>
          <p:nvPr/>
        </p:nvPicPr>
        <p:blipFill>
          <a:blip r:embed="rId4"/>
          <a:stretch>
            <a:fillRect/>
          </a:stretch>
        </p:blipFill>
        <p:spPr>
          <a:xfrm>
            <a:off x="199104" y="4191339"/>
            <a:ext cx="8716296" cy="1182803"/>
          </a:xfrm>
          <a:prstGeom prst="rect">
            <a:avLst/>
          </a:prstGeom>
        </p:spPr>
      </p:pic>
    </p:spTree>
    <p:extLst>
      <p:ext uri="{BB962C8B-B14F-4D97-AF65-F5344CB8AC3E}">
        <p14:creationId xmlns:p14="http://schemas.microsoft.com/office/powerpoint/2010/main" val="746792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517E40-7AF1-47A7-A6A4-1D881EBD2685}"/>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Conventional Beamforming</a:t>
            </a:r>
          </a:p>
        </p:txBody>
      </p:sp>
      <p:sp>
        <p:nvSpPr>
          <p:cNvPr id="5" name="Text Placeholder 2">
            <a:extLst>
              <a:ext uri="{FF2B5EF4-FFF2-40B4-BE49-F238E27FC236}">
                <a16:creationId xmlns:a16="http://schemas.microsoft.com/office/drawing/2014/main" id="{3B4F4D7B-1516-4DB6-9B37-D299CA9923A7}"/>
              </a:ext>
            </a:extLst>
          </p:cNvPr>
          <p:cNvSpPr>
            <a:spLocks noGrp="1"/>
          </p:cNvSpPr>
          <p:nvPr>
            <p:ph type="body" idx="1"/>
          </p:nvPr>
        </p:nvSpPr>
        <p:spPr>
          <a:xfrm>
            <a:off x="240890" y="677341"/>
            <a:ext cx="4800167" cy="1993999"/>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We use conventional delay and sum beamforming algorithm to filter out the noise components of the signal.</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Capturing electrical activities at the surface electrodes is analogous to multiarray transmitter antenna to a single receiver. </a:t>
            </a:r>
          </a:p>
          <a:p>
            <a:pPr>
              <a:spcBef>
                <a:spcPts val="0"/>
              </a:spcBef>
              <a:spcAft>
                <a:spcPts val="1200"/>
              </a:spcAft>
            </a:pPr>
            <a:endParaRPr lang="en-US" sz="18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B29DEB9-E89A-444C-BC01-C5F976BB3AC7}"/>
              </a:ext>
            </a:extLst>
          </p:cNvPr>
          <p:cNvPicPr>
            <a:picLocks noChangeAspect="1"/>
          </p:cNvPicPr>
          <p:nvPr/>
        </p:nvPicPr>
        <p:blipFill>
          <a:blip r:embed="rId2"/>
          <a:stretch>
            <a:fillRect/>
          </a:stretch>
        </p:blipFill>
        <p:spPr>
          <a:xfrm>
            <a:off x="209545" y="2885663"/>
            <a:ext cx="5655154" cy="2861993"/>
          </a:xfrm>
          <a:prstGeom prst="rect">
            <a:avLst/>
          </a:prstGeom>
        </p:spPr>
      </p:pic>
      <p:pic>
        <p:nvPicPr>
          <p:cNvPr id="9" name="Picture 8">
            <a:extLst>
              <a:ext uri="{FF2B5EF4-FFF2-40B4-BE49-F238E27FC236}">
                <a16:creationId xmlns:a16="http://schemas.microsoft.com/office/drawing/2014/main" id="{19DC1912-417C-4D1E-8BF0-EAB5F74CA78E}"/>
              </a:ext>
            </a:extLst>
          </p:cNvPr>
          <p:cNvPicPr>
            <a:picLocks noChangeAspect="1"/>
          </p:cNvPicPr>
          <p:nvPr/>
        </p:nvPicPr>
        <p:blipFill>
          <a:blip r:embed="rId3"/>
          <a:stretch>
            <a:fillRect/>
          </a:stretch>
        </p:blipFill>
        <p:spPr>
          <a:xfrm>
            <a:off x="240890" y="5777958"/>
            <a:ext cx="5623809" cy="707431"/>
          </a:xfrm>
          <a:prstGeom prst="rect">
            <a:avLst/>
          </a:prstGeom>
        </p:spPr>
      </p:pic>
      <p:grpSp>
        <p:nvGrpSpPr>
          <p:cNvPr id="41" name="Group 40">
            <a:extLst>
              <a:ext uri="{FF2B5EF4-FFF2-40B4-BE49-F238E27FC236}">
                <a16:creationId xmlns:a16="http://schemas.microsoft.com/office/drawing/2014/main" id="{770F9BA9-B76E-4AFC-9008-AAE3D72CFC77}"/>
              </a:ext>
            </a:extLst>
          </p:cNvPr>
          <p:cNvGrpSpPr/>
          <p:nvPr/>
        </p:nvGrpSpPr>
        <p:grpSpPr>
          <a:xfrm>
            <a:off x="5077522" y="677341"/>
            <a:ext cx="2115639" cy="1713306"/>
            <a:chOff x="6479176" y="701900"/>
            <a:chExt cx="2115639" cy="1713306"/>
          </a:xfrm>
        </p:grpSpPr>
        <p:pic>
          <p:nvPicPr>
            <p:cNvPr id="6" name="Picture 5">
              <a:extLst>
                <a:ext uri="{FF2B5EF4-FFF2-40B4-BE49-F238E27FC236}">
                  <a16:creationId xmlns:a16="http://schemas.microsoft.com/office/drawing/2014/main" id="{E6D0E3D3-FAE4-4512-ADDC-2FFF32E6F8F7}"/>
                </a:ext>
              </a:extLst>
            </p:cNvPr>
            <p:cNvPicPr>
              <a:picLocks noChangeAspect="1"/>
            </p:cNvPicPr>
            <p:nvPr/>
          </p:nvPicPr>
          <p:blipFill>
            <a:blip r:embed="rId4"/>
            <a:stretch>
              <a:fillRect/>
            </a:stretch>
          </p:blipFill>
          <p:spPr>
            <a:xfrm>
              <a:off x="6479176" y="701900"/>
              <a:ext cx="2115639" cy="1713306"/>
            </a:xfrm>
            <a:prstGeom prst="rect">
              <a:avLst/>
            </a:prstGeom>
          </p:spPr>
        </p:pic>
        <p:sp>
          <p:nvSpPr>
            <p:cNvPr id="10" name="Oval 9">
              <a:extLst>
                <a:ext uri="{FF2B5EF4-FFF2-40B4-BE49-F238E27FC236}">
                  <a16:creationId xmlns:a16="http://schemas.microsoft.com/office/drawing/2014/main" id="{B40F316E-6087-4214-BE5B-6D254CD8D82E}"/>
                </a:ext>
              </a:extLst>
            </p:cNvPr>
            <p:cNvSpPr/>
            <p:nvPr/>
          </p:nvSpPr>
          <p:spPr>
            <a:xfrm rot="17365954">
              <a:off x="6731726" y="1477498"/>
              <a:ext cx="235131" cy="69668"/>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37070E5-2D88-414A-8562-0812A0B1352C}"/>
                </a:ext>
              </a:extLst>
            </p:cNvPr>
            <p:cNvSpPr/>
            <p:nvPr/>
          </p:nvSpPr>
          <p:spPr>
            <a:xfrm rot="19809259">
              <a:off x="7008656" y="1186041"/>
              <a:ext cx="235131" cy="69668"/>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20B91DA-5D26-4758-A347-D3201D52189E}"/>
                </a:ext>
              </a:extLst>
            </p:cNvPr>
            <p:cNvSpPr/>
            <p:nvPr/>
          </p:nvSpPr>
          <p:spPr>
            <a:xfrm rot="526358">
              <a:off x="7506788" y="1132152"/>
              <a:ext cx="235131" cy="69668"/>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9E4A002-FAAE-4E66-959D-4C7AB31492B7}"/>
                </a:ext>
              </a:extLst>
            </p:cNvPr>
            <p:cNvSpPr/>
            <p:nvPr/>
          </p:nvSpPr>
          <p:spPr>
            <a:xfrm rot="2811624">
              <a:off x="7922739" y="1391550"/>
              <a:ext cx="235131" cy="69668"/>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8001DAF-C1E0-4473-B8D4-8C4DE76C1BA6}"/>
                </a:ext>
              </a:extLst>
            </p:cNvPr>
            <p:cNvSpPr/>
            <p:nvPr/>
          </p:nvSpPr>
          <p:spPr>
            <a:xfrm>
              <a:off x="7245530" y="1840256"/>
              <a:ext cx="235131" cy="696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88368EE-DBAA-4775-88C8-7D943349E8ED}"/>
                </a:ext>
              </a:extLst>
            </p:cNvPr>
            <p:cNvCxnSpPr>
              <a:cxnSpLocks/>
              <a:stCxn id="10" idx="4"/>
              <a:endCxn id="14" idx="1"/>
            </p:cNvCxnSpPr>
            <p:nvPr/>
          </p:nvCxnSpPr>
          <p:spPr>
            <a:xfrm>
              <a:off x="6882141" y="1523921"/>
              <a:ext cx="397823" cy="32653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0579303-315E-4565-910E-AD7AD3BAE70B}"/>
                </a:ext>
              </a:extLst>
            </p:cNvPr>
            <p:cNvCxnSpPr>
              <a:cxnSpLocks/>
              <a:stCxn id="11" idx="4"/>
            </p:cNvCxnSpPr>
            <p:nvPr/>
          </p:nvCxnSpPr>
          <p:spPr>
            <a:xfrm>
              <a:off x="7143558" y="1251089"/>
              <a:ext cx="253627" cy="624001"/>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7C980D5-0FB2-488C-A2A3-68BC7CBEA71D}"/>
                </a:ext>
              </a:extLst>
            </p:cNvPr>
            <p:cNvCxnSpPr>
              <a:cxnSpLocks/>
              <a:endCxn id="14" idx="0"/>
            </p:cNvCxnSpPr>
            <p:nvPr/>
          </p:nvCxnSpPr>
          <p:spPr>
            <a:xfrm flipH="1">
              <a:off x="7363096" y="1193273"/>
              <a:ext cx="248110" cy="646983"/>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BB28DD2-CA69-47AF-8214-95B31C658280}"/>
                </a:ext>
              </a:extLst>
            </p:cNvPr>
            <p:cNvCxnSpPr>
              <a:cxnSpLocks/>
              <a:endCxn id="14" idx="5"/>
            </p:cNvCxnSpPr>
            <p:nvPr/>
          </p:nvCxnSpPr>
          <p:spPr>
            <a:xfrm flipH="1">
              <a:off x="7446227" y="1438662"/>
              <a:ext cx="597686" cy="461059"/>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D6BDD217-AFFD-4223-975D-4626B7F8FB2A}"/>
              </a:ext>
            </a:extLst>
          </p:cNvPr>
          <p:cNvGrpSpPr>
            <a:grpSpLocks noChangeAspect="1"/>
          </p:cNvGrpSpPr>
          <p:nvPr/>
        </p:nvGrpSpPr>
        <p:grpSpPr>
          <a:xfrm>
            <a:off x="7312790" y="946669"/>
            <a:ext cx="1603730" cy="1257111"/>
            <a:chOff x="6464128" y="2673679"/>
            <a:chExt cx="1693741" cy="1327668"/>
          </a:xfrm>
        </p:grpSpPr>
        <p:sp>
          <p:nvSpPr>
            <p:cNvPr id="15" name="Oval 14">
              <a:extLst>
                <a:ext uri="{FF2B5EF4-FFF2-40B4-BE49-F238E27FC236}">
                  <a16:creationId xmlns:a16="http://schemas.microsoft.com/office/drawing/2014/main" id="{AA533A09-1B45-4358-B42A-B0F65C67456A}"/>
                </a:ext>
              </a:extLst>
            </p:cNvPr>
            <p:cNvSpPr/>
            <p:nvPr/>
          </p:nvSpPr>
          <p:spPr>
            <a:xfrm>
              <a:off x="6464128" y="2888381"/>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838F855-F51A-424E-B5BE-2DED03A25F5D}"/>
                </a:ext>
              </a:extLst>
            </p:cNvPr>
            <p:cNvSpPr/>
            <p:nvPr/>
          </p:nvSpPr>
          <p:spPr>
            <a:xfrm>
              <a:off x="6949440" y="2888381"/>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2EBCAD3-A3AE-4E33-B2A8-33C94C1E6473}"/>
                </a:ext>
              </a:extLst>
            </p:cNvPr>
            <p:cNvSpPr/>
            <p:nvPr/>
          </p:nvSpPr>
          <p:spPr>
            <a:xfrm>
              <a:off x="7434752" y="2888380"/>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4B29B61-A305-427D-85D9-314AFC047F0E}"/>
                </a:ext>
              </a:extLst>
            </p:cNvPr>
            <p:cNvSpPr/>
            <p:nvPr/>
          </p:nvSpPr>
          <p:spPr>
            <a:xfrm>
              <a:off x="7922738" y="2888380"/>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4DF5AC5-72B4-4BFA-98E1-8FFCF5A707EA}"/>
                </a:ext>
              </a:extLst>
            </p:cNvPr>
            <p:cNvSpPr/>
            <p:nvPr/>
          </p:nvSpPr>
          <p:spPr>
            <a:xfrm>
              <a:off x="7211096" y="3774740"/>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9C25A22-3776-41E1-9F1C-3470F0FC92C0}"/>
                </a:ext>
              </a:extLst>
            </p:cNvPr>
            <p:cNvCxnSpPr>
              <a:stCxn id="15" idx="0"/>
              <a:endCxn id="27" idx="0"/>
            </p:cNvCxnSpPr>
            <p:nvPr/>
          </p:nvCxnSpPr>
          <p:spPr>
            <a:xfrm flipV="1">
              <a:off x="6581694" y="2888380"/>
              <a:ext cx="1458610"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ADB8806-3070-4452-ADDB-6A9335CFA4DA}"/>
                </a:ext>
              </a:extLst>
            </p:cNvPr>
            <p:cNvCxnSpPr>
              <a:cxnSpLocks/>
              <a:endCxn id="28" idx="0"/>
            </p:cNvCxnSpPr>
            <p:nvPr/>
          </p:nvCxnSpPr>
          <p:spPr>
            <a:xfrm>
              <a:off x="7310999" y="2888380"/>
              <a:ext cx="17663" cy="886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5AC5D57-14DA-4588-8ED3-C85837545AC1}"/>
                </a:ext>
              </a:extLst>
            </p:cNvPr>
            <p:cNvCxnSpPr>
              <a:cxnSpLocks/>
            </p:cNvCxnSpPr>
            <p:nvPr/>
          </p:nvCxnSpPr>
          <p:spPr>
            <a:xfrm>
              <a:off x="8040303" y="2673679"/>
              <a:ext cx="0" cy="4294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2B06B11-9129-4B19-A619-2FA5DEC2EE8C}"/>
                </a:ext>
              </a:extLst>
            </p:cNvPr>
            <p:cNvCxnSpPr>
              <a:cxnSpLocks/>
            </p:cNvCxnSpPr>
            <p:nvPr/>
          </p:nvCxnSpPr>
          <p:spPr>
            <a:xfrm>
              <a:off x="7552317" y="2673679"/>
              <a:ext cx="0" cy="4294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E4CD162F-EB94-486C-B6D1-9FA7BDB95255}"/>
                </a:ext>
              </a:extLst>
            </p:cNvPr>
            <p:cNvCxnSpPr>
              <a:cxnSpLocks/>
            </p:cNvCxnSpPr>
            <p:nvPr/>
          </p:nvCxnSpPr>
          <p:spPr>
            <a:xfrm>
              <a:off x="7067005" y="2673679"/>
              <a:ext cx="0" cy="4294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E1DEC5B-5E81-4F33-8F38-B2CF9CD8EF2A}"/>
                </a:ext>
              </a:extLst>
            </p:cNvPr>
            <p:cNvCxnSpPr>
              <a:cxnSpLocks/>
            </p:cNvCxnSpPr>
            <p:nvPr/>
          </p:nvCxnSpPr>
          <p:spPr>
            <a:xfrm>
              <a:off x="6579630" y="2685585"/>
              <a:ext cx="0" cy="4294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2" name="Text Placeholder 2">
            <a:extLst>
              <a:ext uri="{FF2B5EF4-FFF2-40B4-BE49-F238E27FC236}">
                <a16:creationId xmlns:a16="http://schemas.microsoft.com/office/drawing/2014/main" id="{C42A7892-32BC-4C49-AC88-DDE27CCD5593}"/>
              </a:ext>
            </a:extLst>
          </p:cNvPr>
          <p:cNvSpPr txBox="1">
            <a:spLocks/>
          </p:cNvSpPr>
          <p:nvPr/>
        </p:nvSpPr>
        <p:spPr>
          <a:xfrm>
            <a:off x="5895727" y="3277006"/>
            <a:ext cx="3248273" cy="2634324"/>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Delays in the signals are approximated by the phase shifts in the frequency domain.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This approach reduces focal set of EEG signals to one filtered version of the signal.</a:t>
            </a:r>
          </a:p>
        </p:txBody>
      </p:sp>
    </p:spTree>
    <p:extLst>
      <p:ext uri="{BB962C8B-B14F-4D97-AF65-F5344CB8AC3E}">
        <p14:creationId xmlns:p14="http://schemas.microsoft.com/office/powerpoint/2010/main" val="1437858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12D947-DA7C-4AB9-81B6-C3967732CC96}"/>
              </a:ext>
            </a:extLst>
          </p:cNvPr>
          <p:cNvPicPr>
            <a:picLocks noChangeAspect="1"/>
          </p:cNvPicPr>
          <p:nvPr/>
        </p:nvPicPr>
        <p:blipFill>
          <a:blip r:embed="rId2"/>
          <a:stretch>
            <a:fillRect/>
          </a:stretch>
        </p:blipFill>
        <p:spPr>
          <a:xfrm>
            <a:off x="228600" y="3368322"/>
            <a:ext cx="4409843" cy="2555161"/>
          </a:xfrm>
          <a:prstGeom prst="rect">
            <a:avLst/>
          </a:prstGeom>
        </p:spPr>
      </p:pic>
      <p:pic>
        <p:nvPicPr>
          <p:cNvPr id="5" name="Picture 4">
            <a:extLst>
              <a:ext uri="{FF2B5EF4-FFF2-40B4-BE49-F238E27FC236}">
                <a16:creationId xmlns:a16="http://schemas.microsoft.com/office/drawing/2014/main" id="{E058CE7C-9D01-41A9-ABD6-2D573E4311E2}"/>
              </a:ext>
            </a:extLst>
          </p:cNvPr>
          <p:cNvPicPr>
            <a:picLocks noChangeAspect="1"/>
          </p:cNvPicPr>
          <p:nvPr/>
        </p:nvPicPr>
        <p:blipFill>
          <a:blip r:embed="rId3"/>
          <a:stretch>
            <a:fillRect/>
          </a:stretch>
        </p:blipFill>
        <p:spPr>
          <a:xfrm>
            <a:off x="4855867" y="624345"/>
            <a:ext cx="3961948" cy="2366294"/>
          </a:xfrm>
          <a:prstGeom prst="rect">
            <a:avLst/>
          </a:prstGeom>
        </p:spPr>
      </p:pic>
      <p:sp>
        <p:nvSpPr>
          <p:cNvPr id="6" name="Title 1">
            <a:extLst>
              <a:ext uri="{FF2B5EF4-FFF2-40B4-BE49-F238E27FC236}">
                <a16:creationId xmlns:a16="http://schemas.microsoft.com/office/drawing/2014/main" id="{C422849E-35A1-48F6-BF19-9AA79508A125}"/>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Seizure Morphologies</a:t>
            </a:r>
          </a:p>
        </p:txBody>
      </p:sp>
      <p:pic>
        <p:nvPicPr>
          <p:cNvPr id="7" name="Picture 6">
            <a:extLst>
              <a:ext uri="{FF2B5EF4-FFF2-40B4-BE49-F238E27FC236}">
                <a16:creationId xmlns:a16="http://schemas.microsoft.com/office/drawing/2014/main" id="{CAA7511A-2697-4881-B2C6-0B241EF5D083}"/>
              </a:ext>
            </a:extLst>
          </p:cNvPr>
          <p:cNvPicPr/>
          <p:nvPr/>
        </p:nvPicPr>
        <p:blipFill rotWithShape="1">
          <a:blip r:embed="rId4">
            <a:extLst>
              <a:ext uri="{28A0092B-C50C-407E-A947-70E740481C1C}">
                <a14:useLocalDpi xmlns:a14="http://schemas.microsoft.com/office/drawing/2010/main" val="0"/>
              </a:ext>
            </a:extLst>
          </a:blip>
          <a:srcRect l="3501" r="36429"/>
          <a:stretch/>
        </p:blipFill>
        <p:spPr>
          <a:xfrm>
            <a:off x="199104" y="5923482"/>
            <a:ext cx="4439339" cy="490017"/>
          </a:xfrm>
          <a:prstGeom prst="rect">
            <a:avLst/>
          </a:prstGeom>
        </p:spPr>
      </p:pic>
      <p:sp>
        <p:nvSpPr>
          <p:cNvPr id="8" name="Text Placeholder 2">
            <a:extLst>
              <a:ext uri="{FF2B5EF4-FFF2-40B4-BE49-F238E27FC236}">
                <a16:creationId xmlns:a16="http://schemas.microsoft.com/office/drawing/2014/main" id="{E49BA1CE-2D79-4C46-B906-5B4892297BD0}"/>
              </a:ext>
            </a:extLst>
          </p:cNvPr>
          <p:cNvSpPr>
            <a:spLocks noGrp="1"/>
          </p:cNvSpPr>
          <p:nvPr>
            <p:ph type="body" idx="1"/>
          </p:nvPr>
        </p:nvSpPr>
        <p:spPr>
          <a:xfrm>
            <a:off x="199104" y="712838"/>
            <a:ext cx="4372896" cy="2555160"/>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Electrographic seizures can be detected either by observing epileptiform activities or by observing artifacts related to specific types of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multiple types of seizures (i.e. tonic-</a:t>
            </a:r>
            <a:r>
              <a:rPr lang="en-US" sz="1800" b="1" dirty="0" err="1">
                <a:latin typeface="Arial" panose="020B0604020202020204" pitchFamily="34" charset="0"/>
                <a:cs typeface="Arial" panose="020B0604020202020204" pitchFamily="34" charset="0"/>
              </a:rPr>
              <a:t>clonic</a:t>
            </a:r>
            <a:r>
              <a:rPr lang="en-US" sz="1800" b="1" dirty="0">
                <a:latin typeface="Arial" panose="020B0604020202020204" pitchFamily="34" charset="0"/>
                <a:cs typeface="Arial" panose="020B0604020202020204" pitchFamily="34" charset="0"/>
              </a:rPr>
              <a:t>/grand mal, absence/petit mal, complex-partial)</a:t>
            </a:r>
          </a:p>
        </p:txBody>
      </p:sp>
      <p:sp>
        <p:nvSpPr>
          <p:cNvPr id="9" name="Text Placeholder 2">
            <a:extLst>
              <a:ext uri="{FF2B5EF4-FFF2-40B4-BE49-F238E27FC236}">
                <a16:creationId xmlns:a16="http://schemas.microsoft.com/office/drawing/2014/main" id="{0643EBF2-6EA8-49CA-811E-A21969332A1A}"/>
              </a:ext>
            </a:extLst>
          </p:cNvPr>
          <p:cNvSpPr txBox="1">
            <a:spLocks/>
          </p:cNvSpPr>
          <p:nvPr/>
        </p:nvSpPr>
        <p:spPr>
          <a:xfrm>
            <a:off x="4855867" y="3162160"/>
            <a:ext cx="4059533" cy="3295829"/>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Interpretation of focal seizures require temporal as well as sufficient level of spatial information.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Typically interpreters look for epileptiform activity such as spike and wave discharges and its evolution over time.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Easy seizures show clear evolution in signal’s frequency and amplitude.</a:t>
            </a:r>
          </a:p>
        </p:txBody>
      </p:sp>
    </p:spTree>
    <p:extLst>
      <p:ext uri="{BB962C8B-B14F-4D97-AF65-F5344CB8AC3E}">
        <p14:creationId xmlns:p14="http://schemas.microsoft.com/office/powerpoint/2010/main" val="162720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A9B853-BEF7-4BFB-86E9-8F8F0C674421}"/>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Conclusion and Future Work</a:t>
            </a:r>
          </a:p>
        </p:txBody>
      </p:sp>
      <p:sp>
        <p:nvSpPr>
          <p:cNvPr id="5" name="Text Placeholder 2">
            <a:extLst>
              <a:ext uri="{FF2B5EF4-FFF2-40B4-BE49-F238E27FC236}">
                <a16:creationId xmlns:a16="http://schemas.microsoft.com/office/drawing/2014/main" id="{27A6B584-7093-458E-AE28-530CFBE69B77}"/>
              </a:ext>
            </a:extLst>
          </p:cNvPr>
          <p:cNvSpPr>
            <a:spLocks noGrp="1"/>
          </p:cNvSpPr>
          <p:nvPr>
            <p:ph type="body" idx="1"/>
          </p:nvPr>
        </p:nvSpPr>
        <p:spPr>
          <a:xfrm>
            <a:off x="228600" y="785615"/>
            <a:ext cx="8723811" cy="2863276"/>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 detection neural network algorithms, though impressive in their performance, still need significant improvement to meet clinical acceptance of 75% sensitivity with 1 FAs/Hr.</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Future plans include implementation of artifact rejection algorithm to reduce amount of data to process and to filter out spurious events which could trigger false alarms.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More advanced adaptive algorithms such as Weiner filter adaptive beamforming techniques will be investigated to estimate and denoise source signals efficiently.</a:t>
            </a:r>
          </a:p>
          <a:p>
            <a:pPr>
              <a:spcBef>
                <a:spcPts val="0"/>
              </a:spcBef>
              <a:spcAft>
                <a:spcPts val="1200"/>
              </a:spcAft>
            </a:pPr>
            <a:endParaRPr lang="en-US" sz="1800" b="1" dirty="0">
              <a:latin typeface="Arial" panose="020B0604020202020204" pitchFamily="34" charset="0"/>
              <a:cs typeface="Arial" panose="020B0604020202020204" pitchFamily="34" charset="0"/>
            </a:endParaRP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8455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Acknowledgements</a:t>
            </a:r>
          </a:p>
        </p:txBody>
      </p:sp>
      <p:sp>
        <p:nvSpPr>
          <p:cNvPr id="3" name="Content Placeholder 2">
            <a:extLst>
              <a:ext uri="{FF2B5EF4-FFF2-40B4-BE49-F238E27FC236}">
                <a16:creationId xmlns:a16="http://schemas.microsoft.com/office/drawing/2014/main" id="{0EEA81CC-5A82-F943-9F90-B2D65483D479}"/>
              </a:ext>
            </a:extLst>
          </p:cNvPr>
          <p:cNvSpPr txBox="1">
            <a:spLocks/>
          </p:cNvSpPr>
          <p:nvPr/>
        </p:nvSpPr>
        <p:spPr>
          <a:xfrm>
            <a:off x="228600" y="767471"/>
            <a:ext cx="8686800" cy="1696454"/>
          </a:xfrm>
          <a:prstGeom prst="rect">
            <a:avLst/>
          </a:prstGeom>
        </p:spPr>
        <p:txBody>
          <a:bodyPr lIns="0" tIns="0" rIns="0" bIns="0">
            <a:noAutofit/>
          </a:bodyPr>
          <a:lstStyle>
            <a:defPPr>
              <a:defRPr lang="en-US"/>
            </a:defPPr>
            <a:lvl1pPr marL="185738" indent="-185738" defTabSz="457200">
              <a:spcBef>
                <a:spcPct val="20000"/>
              </a:spcBef>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spcBef>
                <a:spcPts val="0"/>
              </a:spcBef>
              <a:spcAft>
                <a:spcPts val="1200"/>
              </a:spcAft>
            </a:pPr>
            <a:r>
              <a:rPr lang="en-US" dirty="0"/>
              <a:t>Research reported in this publication was most recently supported by the National Science Foundation Partnership for Innovation award number IIP-1827565 and the Pennsylvania Commonwealth Universal Research Enhancement Program (PA CURE). </a:t>
            </a:r>
          </a:p>
          <a:p>
            <a:pPr lvl="0">
              <a:spcBef>
                <a:spcPts val="0"/>
              </a:spcBef>
              <a:spcAft>
                <a:spcPts val="1200"/>
              </a:spcAft>
            </a:pPr>
            <a:r>
              <a:rPr lang="en-US" dirty="0"/>
              <a:t>Several grants over the years have supported the database development project. Significant contributors include National Human Genome Research Institute of the National Institutes of Health award number U01HG008468, DARPA Microsystems Technology Office award number D13AP00065, National Science Foundation Division of Computer and Network Systems award number CNS-1305190, the Temple University Office of the Vice-Provost for Research and the Temple University College of Engineering.</a:t>
            </a:r>
          </a:p>
          <a:p>
            <a:pPr lvl="0">
              <a:spcBef>
                <a:spcPts val="0"/>
              </a:spcBef>
              <a:spcAft>
                <a:spcPts val="1200"/>
              </a:spcAft>
            </a:pPr>
            <a:r>
              <a:rPr lang="en-US" dirty="0"/>
              <a:t>Any opinions, findings, and conclusions or recommendations expressed in this material are those of the author(s) and do not necessarily reflect the official views of any of these organizations.</a:t>
            </a:r>
          </a:p>
        </p:txBody>
      </p:sp>
    </p:spTree>
    <p:extLst>
      <p:ext uri="{BB962C8B-B14F-4D97-AF65-F5344CB8AC3E}">
        <p14:creationId xmlns:p14="http://schemas.microsoft.com/office/powerpoint/2010/main" val="1851699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9EFCA13D-CB89-49C0-B1F8-3F0C1CD0C3B2}"/>
              </a:ext>
            </a:extLst>
          </p:cNvPr>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References</a:t>
            </a:r>
          </a:p>
        </p:txBody>
      </p:sp>
      <p:sp>
        <p:nvSpPr>
          <p:cNvPr id="5" name="Content Placeholder 2">
            <a:extLst>
              <a:ext uri="{FF2B5EF4-FFF2-40B4-BE49-F238E27FC236}">
                <a16:creationId xmlns:a16="http://schemas.microsoft.com/office/drawing/2014/main" id="{73693DF2-25C4-433B-8970-47524516A686}"/>
              </a:ext>
            </a:extLst>
          </p:cNvPr>
          <p:cNvSpPr txBox="1">
            <a:spLocks/>
          </p:cNvSpPr>
          <p:nvPr/>
        </p:nvSpPr>
        <p:spPr>
          <a:xfrm>
            <a:off x="247972" y="699294"/>
            <a:ext cx="8667428" cy="5811837"/>
          </a:xfrm>
          <a:prstGeom prst="rect">
            <a:avLst/>
          </a:prstGeom>
        </p:spPr>
        <p:txBody>
          <a:bodyPr lIns="0" tIns="0" rIns="0" bIns="0">
            <a:noAutofit/>
          </a:bodyPr>
          <a:lstStyle>
            <a:defPPr>
              <a:defRPr lang="en-US"/>
            </a:defPPr>
            <a:lvl1pPr indent="0" defTabSz="457200">
              <a:spcBef>
                <a:spcPct val="20000"/>
              </a:spcBef>
              <a:buFont typeface="Arial"/>
              <a:buNone/>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85738" indent="-185738">
              <a:buFont typeface="Arial" panose="020B0604020202020204" pitchFamily="34" charset="0"/>
              <a:buChar char="•"/>
            </a:pPr>
            <a:r>
              <a:rPr lang="en-US" sz="1400" dirty="0" err="1"/>
              <a:t>Golmohammadi</a:t>
            </a:r>
            <a:r>
              <a:rPr lang="en-US" sz="1400" dirty="0"/>
              <a:t>, M., </a:t>
            </a:r>
            <a:r>
              <a:rPr lang="en-US" sz="1400" dirty="0" err="1"/>
              <a:t>Ziyabari</a:t>
            </a:r>
            <a:r>
              <a:rPr lang="en-US" sz="1400" dirty="0"/>
              <a:t>, S., Shah, V., Obeid, I., &amp; </a:t>
            </a:r>
            <a:r>
              <a:rPr lang="en-US" sz="1400" dirty="0" err="1"/>
              <a:t>Picone</a:t>
            </a:r>
            <a:r>
              <a:rPr lang="en-US" sz="1400" dirty="0"/>
              <a:t>, J. (2018). Deep Architectures for </a:t>
            </a:r>
            <a:r>
              <a:rPr lang="en-US" sz="1400" dirty="0" err="1"/>
              <a:t>Spatio</a:t>
            </a:r>
            <a:r>
              <a:rPr lang="en-US" sz="1400" dirty="0"/>
              <a:t>-Temporal Modeling: Automated Seizure Detection in Scalp EEGs. </a:t>
            </a:r>
            <a:r>
              <a:rPr lang="en-US" sz="1400" i="1" dirty="0"/>
              <a:t>Proceedings of the IEEE International Conference on Machine Learning and Applications (ICMLA)</a:t>
            </a:r>
            <a:r>
              <a:rPr lang="en-US" sz="1400" dirty="0"/>
              <a:t>, 1–6. https://doi.org/http://dx.doi.org/10.1109/ICMLA.2018.00118</a:t>
            </a:r>
          </a:p>
          <a:p>
            <a:pPr marL="185738" indent="-185738">
              <a:buFont typeface="Arial" panose="020B0604020202020204" pitchFamily="34" charset="0"/>
              <a:buChar char="•"/>
            </a:pPr>
            <a:r>
              <a:rPr lang="en-US" sz="1400" dirty="0"/>
              <a:t>Capp, N., Campbell, C., </a:t>
            </a:r>
            <a:r>
              <a:rPr lang="en-US" sz="1400" dirty="0" err="1"/>
              <a:t>Elseify</a:t>
            </a:r>
            <a:r>
              <a:rPr lang="en-US" sz="1400" dirty="0"/>
              <a:t>, T., Obeid, I., &amp; </a:t>
            </a:r>
            <a:r>
              <a:rPr lang="en-US" sz="1400" dirty="0" err="1"/>
              <a:t>Picone</a:t>
            </a:r>
            <a:r>
              <a:rPr lang="en-US" sz="1400" dirty="0"/>
              <a:t>, J. (2018). Optimizing EEG Visualization Through Remote Data Retrieval. </a:t>
            </a:r>
            <a:r>
              <a:rPr lang="en-US" sz="1400" i="1" dirty="0"/>
              <a:t>Proceedings of the IEEE Signal Processing in Medicine and Biology Symposium</a:t>
            </a:r>
            <a:r>
              <a:rPr lang="en-US" sz="1400" dirty="0"/>
              <a:t>, 1–2. https://doi.org/10.1109/SPMB.2018.8615613</a:t>
            </a:r>
          </a:p>
          <a:p>
            <a:pPr marL="185738" indent="-185738">
              <a:buFont typeface="Arial" panose="020B0604020202020204" pitchFamily="34" charset="0"/>
              <a:buChar char="•"/>
            </a:pPr>
            <a:r>
              <a:rPr lang="en-US" sz="1400" dirty="0"/>
              <a:t>Krauss, G. L., &amp; Fisher, R. S. (2011). </a:t>
            </a:r>
            <a:r>
              <a:rPr lang="en-US" sz="1400" i="1" dirty="0"/>
              <a:t>The Johns Hopkins Atlas of Digital EEG: An Interactive Training Guide</a:t>
            </a:r>
            <a:r>
              <a:rPr lang="en-US" sz="1400" dirty="0"/>
              <a:t> (2nd ed.). https://www.amazon.com/Johns-Hopkins-Atlas-Digital-EEG/dp/0801897335</a:t>
            </a:r>
          </a:p>
          <a:p>
            <a:pPr marL="185738" indent="-185738">
              <a:buFont typeface="Arial" panose="020B0604020202020204" pitchFamily="34" charset="0"/>
              <a:buChar char="•"/>
            </a:pPr>
            <a:r>
              <a:rPr lang="en-US" sz="1400" dirty="0"/>
              <a:t>Adel, H., </a:t>
            </a:r>
            <a:r>
              <a:rPr lang="en-US" sz="1400" dirty="0" err="1"/>
              <a:t>Souad</a:t>
            </a:r>
            <a:r>
              <a:rPr lang="en-US" sz="1400" dirty="0"/>
              <a:t>, M., </a:t>
            </a:r>
            <a:r>
              <a:rPr lang="en-US" sz="1400" dirty="0" err="1"/>
              <a:t>Alaqeeli</a:t>
            </a:r>
            <a:r>
              <a:rPr lang="en-US" sz="1400" dirty="0"/>
              <a:t>, A., &amp; Hamid, A. (2012). Beamforming techniques for multichannel audio signal separation. </a:t>
            </a:r>
            <a:r>
              <a:rPr lang="en-US" sz="1400" i="1" dirty="0"/>
              <a:t>International Journal of Digital Content Technology and Its Applications</a:t>
            </a:r>
            <a:r>
              <a:rPr lang="en-US" sz="1400" dirty="0"/>
              <a:t>. https://doi.org/10.4156/jdcta.vol6.issue20.72</a:t>
            </a:r>
          </a:p>
          <a:p>
            <a:pPr marL="185738" indent="-185738">
              <a:buFont typeface="Arial" panose="020B0604020202020204" pitchFamily="34" charset="0"/>
              <a:buChar char="•"/>
            </a:pPr>
            <a:r>
              <a:rPr lang="en-US" sz="1400" dirty="0" err="1"/>
              <a:t>Golmohammadi</a:t>
            </a:r>
            <a:r>
              <a:rPr lang="en-US" sz="1400" dirty="0"/>
              <a:t>, M., Shah, V., Obeid, I., &amp; </a:t>
            </a:r>
            <a:r>
              <a:rPr lang="en-US" sz="1400" dirty="0" err="1"/>
              <a:t>Picone</a:t>
            </a:r>
            <a:r>
              <a:rPr lang="en-US" sz="1400" dirty="0"/>
              <a:t>, J. (2019). Deep Learning Approaches for Automatic Analysis of EEGs. In I. Obeid &amp; J. </a:t>
            </a:r>
            <a:r>
              <a:rPr lang="en-US" sz="1400" dirty="0" err="1"/>
              <a:t>Picone</a:t>
            </a:r>
            <a:r>
              <a:rPr lang="en-US" sz="1400" dirty="0"/>
              <a:t> (Eds.), </a:t>
            </a:r>
            <a:r>
              <a:rPr lang="en-US" sz="1400" i="1" dirty="0"/>
              <a:t>Deep Learning: Algorithms and Applications</a:t>
            </a:r>
            <a:r>
              <a:rPr lang="en-US" sz="1400" dirty="0"/>
              <a:t> (1st ed., p. 76). https://www.isip.piconepress.com/publications/unpublished/books/2019/springer/deep_learning/</a:t>
            </a:r>
          </a:p>
          <a:p>
            <a:pPr marL="185738" indent="-185738">
              <a:buFont typeface="Arial" panose="020B0604020202020204" pitchFamily="34" charset="0"/>
              <a:buChar char="•"/>
            </a:pPr>
            <a:r>
              <a:rPr lang="en-US" sz="1400" dirty="0"/>
              <a:t>Li, Y. O., </a:t>
            </a:r>
            <a:r>
              <a:rPr lang="en-US" sz="1400" dirty="0" err="1"/>
              <a:t>Adali</a:t>
            </a:r>
            <a:r>
              <a:rPr lang="en-US" sz="1400" dirty="0"/>
              <a:t>, T., Wang, W., &amp; Calhoun, V. D. (2009). Joint blind source separation by multiset canonical correlation analysis. </a:t>
            </a:r>
            <a:r>
              <a:rPr lang="en-US" sz="1400" i="1" dirty="0"/>
              <a:t>IEEE Transactions on Signal Processing</a:t>
            </a:r>
            <a:r>
              <a:rPr lang="en-US" sz="1400" dirty="0"/>
              <a:t>. https://doi.org/10.1109/TSP.2009.2021636</a:t>
            </a:r>
          </a:p>
          <a:p>
            <a:pPr marL="185738" indent="-185738">
              <a:buFont typeface="Arial" panose="020B0604020202020204" pitchFamily="34" charset="0"/>
              <a:buChar char="•"/>
            </a:pPr>
            <a:r>
              <a:rPr lang="en-US" sz="1400" dirty="0" err="1"/>
              <a:t>Beelen</a:t>
            </a:r>
            <a:r>
              <a:rPr lang="en-US" sz="1400" dirty="0"/>
              <a:t>, T. van. (2013). </a:t>
            </a:r>
            <a:r>
              <a:rPr lang="en-US" sz="1400" dirty="0" err="1"/>
              <a:t>EDFbrowser</a:t>
            </a:r>
            <a:r>
              <a:rPr lang="en-US" sz="1400" dirty="0"/>
              <a:t>. Retrieved from </a:t>
            </a:r>
            <a:r>
              <a:rPr lang="en-US" sz="1400" dirty="0" err="1"/>
              <a:t>Teuniz</a:t>
            </a:r>
            <a:r>
              <a:rPr lang="en-US" sz="1400" dirty="0"/>
              <a:t> website: http://www.teuniz.net/edfbrowser/</a:t>
            </a:r>
          </a:p>
          <a:p>
            <a:pPr marL="185738" indent="-185738">
              <a:buFont typeface="Arial" panose="020B0604020202020204" pitchFamily="34" charset="0"/>
              <a:buChar char="•"/>
            </a:pPr>
            <a:r>
              <a:rPr lang="en-US" sz="1400" dirty="0"/>
              <a:t>De </a:t>
            </a:r>
            <a:r>
              <a:rPr lang="en-US" sz="1400" dirty="0" err="1"/>
              <a:t>Clercq</a:t>
            </a:r>
            <a:r>
              <a:rPr lang="en-US" sz="1400" dirty="0"/>
              <a:t>, W., </a:t>
            </a:r>
            <a:r>
              <a:rPr lang="en-US" sz="1400" dirty="0" err="1"/>
              <a:t>Vergult</a:t>
            </a:r>
            <a:r>
              <a:rPr lang="en-US" sz="1400" dirty="0"/>
              <a:t>, A., </a:t>
            </a:r>
            <a:r>
              <a:rPr lang="en-US" sz="1400" dirty="0" err="1"/>
              <a:t>Vanrumste</a:t>
            </a:r>
            <a:r>
              <a:rPr lang="en-US" sz="1400" dirty="0"/>
              <a:t>, B., Van </a:t>
            </a:r>
            <a:r>
              <a:rPr lang="en-US" sz="1400" dirty="0" err="1"/>
              <a:t>Paesschen</a:t>
            </a:r>
            <a:r>
              <a:rPr lang="en-US" sz="1400" dirty="0"/>
              <a:t>, W., &amp; Van Huffel, S. (2006). Canonical correlation analysis applied to remove muscle artifacts from the electroencephalogram. </a:t>
            </a:r>
            <a:r>
              <a:rPr lang="en-US" sz="1400" i="1" dirty="0"/>
              <a:t>IEEE Transactions on Biomedical Engineering</a:t>
            </a:r>
            <a:r>
              <a:rPr lang="en-US" sz="1400" dirty="0"/>
              <a:t>. https://doi.org/10.1109/TBME.2006.879459</a:t>
            </a:r>
          </a:p>
        </p:txBody>
      </p:sp>
    </p:spTree>
    <p:extLst>
      <p:ext uri="{BB962C8B-B14F-4D97-AF65-F5344CB8AC3E}">
        <p14:creationId xmlns:p14="http://schemas.microsoft.com/office/powerpoint/2010/main" val="960743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9970" y="2645985"/>
            <a:ext cx="5509884" cy="1815882"/>
          </a:xfrm>
          <a:prstGeom prst="rect">
            <a:avLst/>
          </a:prstGeom>
          <a:noFill/>
        </p:spPr>
        <p:txBody>
          <a:bodyPr wrap="square" rtlCol="0">
            <a:spAutoFit/>
          </a:bodyPr>
          <a:lstStyle/>
          <a:p>
            <a:pPr algn="r"/>
            <a:r>
              <a:rPr lang="en-US" sz="2800" b="1" dirty="0">
                <a:latin typeface="Arial"/>
                <a:cs typeface="Arial"/>
              </a:rPr>
              <a:t>The</a:t>
            </a:r>
            <a:br>
              <a:rPr lang="en-US" sz="2800" b="1" dirty="0">
                <a:latin typeface="Arial"/>
                <a:cs typeface="Arial"/>
              </a:rPr>
            </a:br>
            <a:r>
              <a:rPr lang="en-US" sz="2800" b="1" dirty="0">
                <a:latin typeface="Arial"/>
                <a:cs typeface="Arial"/>
              </a:rPr>
              <a:t>Temple University Hospital</a:t>
            </a:r>
            <a:br>
              <a:rPr lang="en-US" sz="2800" b="1" dirty="0">
                <a:latin typeface="Arial"/>
                <a:cs typeface="Arial"/>
              </a:rPr>
            </a:br>
            <a:r>
              <a:rPr lang="en-US" sz="2800" b="1" dirty="0">
                <a:latin typeface="Arial"/>
                <a:cs typeface="Arial"/>
              </a:rPr>
              <a:t>Digital Pathology</a:t>
            </a:r>
            <a:br>
              <a:rPr lang="en-US" sz="2800" b="1" dirty="0">
                <a:latin typeface="Arial"/>
                <a:cs typeface="Arial"/>
              </a:rPr>
            </a:br>
            <a:r>
              <a:rPr lang="en-US" sz="2800" b="1" dirty="0">
                <a:latin typeface="Arial"/>
                <a:cs typeface="Arial"/>
              </a:rPr>
              <a:t>Corpus</a:t>
            </a:r>
          </a:p>
        </p:txBody>
      </p:sp>
      <p:sp>
        <p:nvSpPr>
          <p:cNvPr id="4" name="Rectangle 16"/>
          <p:cNvSpPr txBox="1">
            <a:spLocks noChangeArrowheads="1"/>
          </p:cNvSpPr>
          <p:nvPr/>
        </p:nvSpPr>
        <p:spPr>
          <a:xfrm>
            <a:off x="228600" y="5688318"/>
            <a:ext cx="4572000" cy="1169682"/>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spcBef>
                <a:spcPts val="0"/>
              </a:spcBef>
              <a:spcAft>
                <a:spcPts val="600"/>
              </a:spcAft>
              <a:buNone/>
            </a:pPr>
            <a:r>
              <a:rPr lang="en-US" sz="1800" b="1" dirty="0">
                <a:solidFill>
                  <a:srgbClr val="C0504D"/>
                </a:solidFill>
                <a:latin typeface="Arial"/>
                <a:cs typeface="Arial"/>
              </a:rPr>
              <a:t>Nabila Shawki </a:t>
            </a:r>
            <a:r>
              <a:rPr lang="en-US" sz="1800" b="1" dirty="0">
                <a:latin typeface="Arial"/>
                <a:cs typeface="Arial"/>
              </a:rPr>
              <a:t>and Joseph Picone</a:t>
            </a:r>
          </a:p>
          <a:p>
            <a:pPr marL="115888" indent="-115888">
              <a:spcBef>
                <a:spcPts val="0"/>
              </a:spcBef>
              <a:buNone/>
            </a:pPr>
            <a:r>
              <a:rPr lang="en-US" sz="1800" b="1" dirty="0">
                <a:latin typeface="Arial"/>
                <a:cs typeface="Arial"/>
              </a:rPr>
              <a:t>Neural Engineering Data Consortium</a:t>
            </a:r>
          </a:p>
          <a:p>
            <a:pPr marL="115888" indent="-115888">
              <a:spcBef>
                <a:spcPts val="0"/>
              </a:spcBef>
              <a:buNone/>
            </a:pPr>
            <a:r>
              <a:rPr lang="en-US" sz="1800" b="1" dirty="0">
                <a:latin typeface="Arial"/>
                <a:cs typeface="Arial"/>
              </a:rPr>
              <a:t>Temple University</a:t>
            </a:r>
            <a:endParaRPr lang="en-US" sz="1800" b="1" dirty="0">
              <a:solidFill>
                <a:srgbClr val="800000"/>
              </a:solidFill>
              <a:latin typeface="Arial"/>
              <a:cs typeface="Arial"/>
            </a:endParaRPr>
          </a:p>
        </p:txBody>
      </p:sp>
      <p:pic>
        <p:nvPicPr>
          <p:cNvPr id="8" name="Picture 7">
            <a:extLst>
              <a:ext uri="{FF2B5EF4-FFF2-40B4-BE49-F238E27FC236}">
                <a16:creationId xmlns:a16="http://schemas.microsoft.com/office/drawing/2014/main" id="{D2B41F82-E52C-B342-BC9A-C18B57217AA8}"/>
              </a:ext>
            </a:extLst>
          </p:cNvPr>
          <p:cNvPicPr>
            <a:picLocks noChangeAspect="1"/>
          </p:cNvPicPr>
          <p:nvPr/>
        </p:nvPicPr>
        <p:blipFill>
          <a:blip r:embed="rId3"/>
          <a:stretch>
            <a:fillRect/>
          </a:stretch>
        </p:blipFill>
        <p:spPr>
          <a:xfrm>
            <a:off x="3520018" y="331134"/>
            <a:ext cx="2474894" cy="1419534"/>
          </a:xfrm>
          <a:prstGeom prst="rect">
            <a:avLst/>
          </a:prstGeom>
          <a:ln w="25400">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72AA0FC-C60D-EE40-9BC0-2843C61DCFF3}"/>
              </a:ext>
            </a:extLst>
          </p:cNvPr>
          <p:cNvPicPr>
            <a:picLocks noChangeAspect="1"/>
          </p:cNvPicPr>
          <p:nvPr/>
        </p:nvPicPr>
        <p:blipFill>
          <a:blip r:embed="rId4"/>
          <a:stretch>
            <a:fillRect/>
          </a:stretch>
        </p:blipFill>
        <p:spPr>
          <a:xfrm>
            <a:off x="1069533" y="526503"/>
            <a:ext cx="2861207" cy="1755741"/>
          </a:xfrm>
          <a:prstGeom prst="rect">
            <a:avLst/>
          </a:prstGeom>
          <a:ln w="25400">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12DB353-AD33-9C49-8126-08EA12330AC8}"/>
              </a:ext>
            </a:extLst>
          </p:cNvPr>
          <p:cNvPicPr>
            <a:picLocks noChangeAspect="1"/>
          </p:cNvPicPr>
          <p:nvPr/>
        </p:nvPicPr>
        <p:blipFill>
          <a:blip r:embed="rId5"/>
          <a:stretch>
            <a:fillRect/>
          </a:stretch>
        </p:blipFill>
        <p:spPr>
          <a:xfrm>
            <a:off x="518134" y="2111231"/>
            <a:ext cx="2845824" cy="1810214"/>
          </a:xfrm>
          <a:prstGeom prst="rect">
            <a:avLst/>
          </a:prstGeom>
          <a:ln w="25400">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058C482-8D1D-47BF-80BB-8CAF5A597DAF}"/>
              </a:ext>
            </a:extLst>
          </p:cNvPr>
          <p:cNvPicPr>
            <a:picLocks noChangeAspect="1"/>
          </p:cNvPicPr>
          <p:nvPr/>
        </p:nvPicPr>
        <p:blipFill>
          <a:blip r:embed="rId6"/>
          <a:stretch>
            <a:fillRect/>
          </a:stretch>
        </p:blipFill>
        <p:spPr>
          <a:xfrm>
            <a:off x="6062173" y="4807512"/>
            <a:ext cx="2984500" cy="1993397"/>
          </a:xfrm>
          <a:prstGeom prst="rect">
            <a:avLst/>
          </a:prstGeom>
        </p:spPr>
      </p:pic>
    </p:spTree>
    <p:extLst>
      <p:ext uri="{BB962C8B-B14F-4D97-AF65-F5344CB8AC3E}">
        <p14:creationId xmlns:p14="http://schemas.microsoft.com/office/powerpoint/2010/main" val="2184186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vert="horz" wrap="none" lIns="274320" tIns="0" rIns="0" bIns="0" rtlCol="0" anchor="ctr" anchorCtr="0">
            <a:noAutofit/>
          </a:bodyPr>
          <a:lstStyle/>
          <a:p>
            <a:r>
              <a:rPr lang="en-US" sz="2400" dirty="0">
                <a:solidFill>
                  <a:prstClr val="black"/>
                </a:solidFill>
              </a:rPr>
              <a:t>Abstract</a:t>
            </a:r>
          </a:p>
        </p:txBody>
      </p:sp>
      <p:sp>
        <p:nvSpPr>
          <p:cNvPr id="3" name="Text Placeholder 2"/>
          <p:cNvSpPr>
            <a:spLocks noGrp="1"/>
          </p:cNvSpPr>
          <p:nvPr>
            <p:ph type="body" idx="4294967295"/>
          </p:nvPr>
        </p:nvSpPr>
        <p:spPr>
          <a:xfrm>
            <a:off x="228600" y="712788"/>
            <a:ext cx="8686800" cy="5795962"/>
          </a:xfrm>
        </p:spPr>
        <p:txBody>
          <a:bodyPr lIns="0" tIns="0" rIns="0" bIns="0"/>
          <a:lstStyle/>
          <a:p>
            <a:pPr marL="285750" indent="-271463">
              <a:spcBef>
                <a:spcPts val="0"/>
              </a:spcBef>
              <a:spcAft>
                <a:spcPts val="6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Digital pathology, often referred to as whole slide imaging (WSI), is a relatively new field that will benefit from big data and machine learning.</a:t>
            </a:r>
          </a:p>
          <a:p>
            <a:pPr marL="285750" indent="-271463">
              <a:spcBef>
                <a:spcPts val="0"/>
              </a:spcBef>
              <a:spcAft>
                <a:spcPts val="6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In the United States alone, millions of pathology slides are created and interpreted by a human expert each year, suggesting that there is ample data available to support machine learning research.</a:t>
            </a:r>
          </a:p>
          <a:p>
            <a:pPr marL="285750" indent="-271463">
              <a:spcBef>
                <a:spcPts val="0"/>
              </a:spcBef>
              <a:spcAft>
                <a:spcPts val="6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relevant corpora, however, contain only hundreds of images which is insufficient in developing a deep learning method. There is also the added hindrance of the lack of publicly accessible data.</a:t>
            </a:r>
          </a:p>
          <a:p>
            <a:pPr marL="285750" indent="-271463">
              <a:spcBef>
                <a:spcPts val="0"/>
              </a:spcBef>
              <a:spcAft>
                <a:spcPts val="6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goal of our digital pathology corpus is to place a large amount of clinical pathology slides obtained from Temple University Hospital into the public domain to support the development of automatic interpretation technology.</a:t>
            </a:r>
          </a:p>
          <a:p>
            <a:pPr marL="285750" indent="-271463">
              <a:spcBef>
                <a:spcPts val="0"/>
              </a:spcBef>
              <a:spcAft>
                <a:spcPts val="6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 goal of this ambitious project is to create a corpus of 1M images within a period of 3 years.</a:t>
            </a:r>
          </a:p>
          <a:p>
            <a:pPr marL="285750" indent="-271463">
              <a:spcBef>
                <a:spcPts val="0"/>
              </a:spcBef>
              <a:spcAft>
                <a:spcPts val="6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We have currently released over 56,000 images from over 3000 clinical cases.</a:t>
            </a:r>
          </a:p>
          <a:p>
            <a:pPr marL="290513" indent="-276225">
              <a:spcBef>
                <a:spcPts val="0"/>
              </a:spcBef>
              <a:spcAft>
                <a:spcPts val="6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data is open source:</a:t>
            </a:r>
          </a:p>
          <a:p>
            <a:pPr marL="641350" indent="-174625">
              <a:spcBef>
                <a:spcPts val="0"/>
              </a:spcBef>
              <a:spcAft>
                <a:spcPts val="600"/>
              </a:spcAft>
            </a:pPr>
            <a:r>
              <a:rPr lang="en-GB" sz="1800" b="1" i="1" dirty="0">
                <a:latin typeface="Arial" panose="020B0604020202020204" pitchFamily="34" charset="0"/>
                <a:cs typeface="Arial" panose="020B0604020202020204" pitchFamily="34" charset="0"/>
                <a:hlinkClick r:id="rId3"/>
              </a:rPr>
              <a:t>https://www.isip.piconepress.com/projects/nsf_dpath/</a:t>
            </a:r>
            <a:endParaRPr lang="en-GB" sz="1800" b="1" i="1" dirty="0">
              <a:latin typeface="Arial" panose="020B0604020202020204" pitchFamily="34" charset="0"/>
              <a:cs typeface="Arial" panose="020B0604020202020204" pitchFamily="34" charset="0"/>
            </a:endParaRPr>
          </a:p>
          <a:p>
            <a:pPr marL="285750" indent="-271463">
              <a:spcBef>
                <a:spcPts val="0"/>
              </a:spcBef>
              <a:spcAft>
                <a:spcPts val="6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Join our listserv: </a:t>
            </a:r>
            <a:r>
              <a:rPr lang="en-US" sz="1800" b="1" i="1" dirty="0" err="1">
                <a:latin typeface="Arial" panose="020B0604020202020204" pitchFamily="34" charset="0"/>
                <a:cs typeface="Arial" panose="020B0604020202020204" pitchFamily="34" charset="0"/>
              </a:rPr>
              <a:t>nedc_tuh_dpath@googlegroups.com</a:t>
            </a:r>
            <a:r>
              <a:rPr lang="en-US" sz="1800" b="1" dirty="0">
                <a:latin typeface="Arial" panose="020B0604020202020204" pitchFamily="34" charset="0"/>
                <a:cs typeface="Arial" panose="020B0604020202020204" pitchFamily="34" charset="0"/>
              </a:rPr>
              <a:t>.</a:t>
            </a:r>
            <a:endParaRPr lang="en-US"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110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Digital Pathology and its Advantages</a:t>
            </a:r>
          </a:p>
        </p:txBody>
      </p:sp>
      <p:pic>
        <p:nvPicPr>
          <p:cNvPr id="5" name="Picture 4">
            <a:extLst>
              <a:ext uri="{FF2B5EF4-FFF2-40B4-BE49-F238E27FC236}">
                <a16:creationId xmlns:a16="http://schemas.microsoft.com/office/drawing/2014/main" id="{6E0196F2-F6E5-FA4A-944E-1B5AA9306F47}"/>
              </a:ext>
            </a:extLst>
          </p:cNvPr>
          <p:cNvPicPr>
            <a:picLocks noChangeAspect="1"/>
          </p:cNvPicPr>
          <p:nvPr/>
        </p:nvPicPr>
        <p:blipFill>
          <a:blip r:embed="rId3"/>
          <a:stretch>
            <a:fillRect/>
          </a:stretch>
        </p:blipFill>
        <p:spPr>
          <a:xfrm>
            <a:off x="3565733" y="2283665"/>
            <a:ext cx="1493936" cy="828391"/>
          </a:xfrm>
          <a:prstGeom prst="rect">
            <a:avLst/>
          </a:prstGeom>
        </p:spPr>
      </p:pic>
      <p:sp>
        <p:nvSpPr>
          <p:cNvPr id="7" name="TextBox 6">
            <a:extLst>
              <a:ext uri="{FF2B5EF4-FFF2-40B4-BE49-F238E27FC236}">
                <a16:creationId xmlns:a16="http://schemas.microsoft.com/office/drawing/2014/main" id="{3B4ECAB9-949C-B241-807E-F706330AA887}"/>
              </a:ext>
            </a:extLst>
          </p:cNvPr>
          <p:cNvSpPr txBox="1"/>
          <p:nvPr/>
        </p:nvSpPr>
        <p:spPr>
          <a:xfrm>
            <a:off x="317164" y="3527541"/>
            <a:ext cx="2366190" cy="276999"/>
          </a:xfrm>
          <a:prstGeom prst="rect">
            <a:avLst/>
          </a:prstGeom>
          <a:no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panose="020B0604020202020204" pitchFamily="34" charset="0"/>
                <a:cs typeface="Arial" panose="020B0604020202020204" pitchFamily="34" charset="0"/>
              </a:rPr>
              <a:t>Slide and tissue preparation</a:t>
            </a:r>
          </a:p>
        </p:txBody>
      </p:sp>
      <p:sp>
        <p:nvSpPr>
          <p:cNvPr id="9" name="TextBox 8">
            <a:extLst>
              <a:ext uri="{FF2B5EF4-FFF2-40B4-BE49-F238E27FC236}">
                <a16:creationId xmlns:a16="http://schemas.microsoft.com/office/drawing/2014/main" id="{A737BBAE-FCD1-7C41-B651-67725CCC7FE3}"/>
              </a:ext>
            </a:extLst>
          </p:cNvPr>
          <p:cNvSpPr txBox="1"/>
          <p:nvPr/>
        </p:nvSpPr>
        <p:spPr>
          <a:xfrm>
            <a:off x="3247444" y="3181249"/>
            <a:ext cx="2357760" cy="646331"/>
          </a:xfrm>
          <a:prstGeom prst="rect">
            <a:avLst/>
          </a:prstGeom>
          <a:noFill/>
          <a:ln w="3175">
            <a:noFill/>
          </a:ln>
        </p:spPr>
        <p:txBody>
          <a:bodyPr wrap="square" rtlCol="0">
            <a:spAutoFit/>
          </a:bodyPr>
          <a:lstStyle/>
          <a:p>
            <a:r>
              <a:rPr lang="en-US" sz="1200" b="1" dirty="0">
                <a:latin typeface="Arial" panose="020B0604020202020204" pitchFamily="34" charset="0"/>
                <a:cs typeface="Arial" panose="020B0604020202020204" pitchFamily="34" charset="0"/>
              </a:rPr>
              <a:t>Slides are converted from analog to digital using digital slide scanner</a:t>
            </a:r>
          </a:p>
        </p:txBody>
      </p:sp>
      <p:sp>
        <p:nvSpPr>
          <p:cNvPr id="13" name="TextBox 12">
            <a:extLst>
              <a:ext uri="{FF2B5EF4-FFF2-40B4-BE49-F238E27FC236}">
                <a16:creationId xmlns:a16="http://schemas.microsoft.com/office/drawing/2014/main" id="{FF2DE6B1-5966-494E-A2F3-0772D25FA496}"/>
              </a:ext>
            </a:extLst>
          </p:cNvPr>
          <p:cNvSpPr txBox="1"/>
          <p:nvPr/>
        </p:nvSpPr>
        <p:spPr>
          <a:xfrm>
            <a:off x="5888665" y="3642517"/>
            <a:ext cx="2094689" cy="1015663"/>
          </a:xfrm>
          <a:prstGeom prst="rect">
            <a:avLst/>
          </a:prstGeom>
          <a:ln w="31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panose="020B0604020202020204" pitchFamily="34" charset="0"/>
                <a:cs typeface="Arial" panose="020B0604020202020204" pitchFamily="34" charset="0"/>
              </a:rPr>
              <a:t>Slides are then stored on remote servers where they are automatically uploaded in the public domain. </a:t>
            </a:r>
          </a:p>
        </p:txBody>
      </p:sp>
      <p:pic>
        <p:nvPicPr>
          <p:cNvPr id="17" name="Graphic 16" descr="Disk">
            <a:extLst>
              <a:ext uri="{FF2B5EF4-FFF2-40B4-BE49-F238E27FC236}">
                <a16:creationId xmlns:a16="http://schemas.microsoft.com/office/drawing/2014/main" id="{E7272A51-F1BD-4070-94A2-E4007355BEA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04835" y="2686038"/>
            <a:ext cx="457200" cy="457200"/>
          </a:xfrm>
          <a:prstGeom prst="rect">
            <a:avLst/>
          </a:prstGeom>
        </p:spPr>
      </p:pic>
      <p:pic>
        <p:nvPicPr>
          <p:cNvPr id="27" name="Graphic 26" descr="Computer">
            <a:extLst>
              <a:ext uri="{FF2B5EF4-FFF2-40B4-BE49-F238E27FC236}">
                <a16:creationId xmlns:a16="http://schemas.microsoft.com/office/drawing/2014/main" id="{C1383C0C-E572-4C62-9B37-590B484940E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92629" y="5038262"/>
            <a:ext cx="914400" cy="914400"/>
          </a:xfrm>
          <a:prstGeom prst="rect">
            <a:avLst/>
          </a:prstGeom>
        </p:spPr>
      </p:pic>
      <p:pic>
        <p:nvPicPr>
          <p:cNvPr id="28" name="Picture 27">
            <a:extLst>
              <a:ext uri="{FF2B5EF4-FFF2-40B4-BE49-F238E27FC236}">
                <a16:creationId xmlns:a16="http://schemas.microsoft.com/office/drawing/2014/main" id="{C6E2F5D7-2E5E-466B-86AB-F5BBEC5AAD3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10412" y="2262777"/>
            <a:ext cx="369570" cy="731520"/>
          </a:xfrm>
          <a:prstGeom prst="rect">
            <a:avLst/>
          </a:prstGeom>
        </p:spPr>
      </p:pic>
      <p:pic>
        <p:nvPicPr>
          <p:cNvPr id="29" name="Picture 28">
            <a:extLst>
              <a:ext uri="{FF2B5EF4-FFF2-40B4-BE49-F238E27FC236}">
                <a16:creationId xmlns:a16="http://schemas.microsoft.com/office/drawing/2014/main" id="{CF95EB09-1500-4DEA-A69B-259ED89C836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14195" y="2276836"/>
            <a:ext cx="369570" cy="731520"/>
          </a:xfrm>
          <a:prstGeom prst="rect">
            <a:avLst/>
          </a:prstGeom>
        </p:spPr>
      </p:pic>
      <p:cxnSp>
        <p:nvCxnSpPr>
          <p:cNvPr id="35" name="Straight Connector 34">
            <a:extLst>
              <a:ext uri="{FF2B5EF4-FFF2-40B4-BE49-F238E27FC236}">
                <a16:creationId xmlns:a16="http://schemas.microsoft.com/office/drawing/2014/main" id="{2C1F5628-6375-49CC-BC3C-84E62B9A3B9E}"/>
              </a:ext>
            </a:extLst>
          </p:cNvPr>
          <p:cNvCxnSpPr/>
          <p:nvPr/>
        </p:nvCxnSpPr>
        <p:spPr>
          <a:xfrm>
            <a:off x="6485294" y="2628537"/>
            <a:ext cx="719847" cy="0"/>
          </a:xfrm>
          <a:prstGeom prst="line">
            <a:avLst/>
          </a:prstGeom>
        </p:spPr>
        <p:style>
          <a:lnRef idx="2">
            <a:schemeClr val="dk1"/>
          </a:lnRef>
          <a:fillRef idx="0">
            <a:schemeClr val="dk1"/>
          </a:fillRef>
          <a:effectRef idx="1">
            <a:schemeClr val="dk1"/>
          </a:effectRef>
          <a:fontRef idx="minor">
            <a:schemeClr val="tx1"/>
          </a:fontRef>
        </p:style>
      </p:cxnSp>
      <p:pic>
        <p:nvPicPr>
          <p:cNvPr id="37" name="Graphic 36" descr="Home">
            <a:extLst>
              <a:ext uri="{FF2B5EF4-FFF2-40B4-BE49-F238E27FC236}">
                <a16:creationId xmlns:a16="http://schemas.microsoft.com/office/drawing/2014/main" id="{11BF7576-7F96-48E1-89DA-FA5907CC7F5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21189" y="2620273"/>
            <a:ext cx="449960" cy="449960"/>
          </a:xfrm>
          <a:prstGeom prst="rect">
            <a:avLst/>
          </a:prstGeom>
        </p:spPr>
      </p:pic>
      <p:pic>
        <p:nvPicPr>
          <p:cNvPr id="39" name="Graphic 38" descr="Earth Globe Americas">
            <a:extLst>
              <a:ext uri="{FF2B5EF4-FFF2-40B4-BE49-F238E27FC236}">
                <a16:creationId xmlns:a16="http://schemas.microsoft.com/office/drawing/2014/main" id="{FEC750EF-B5A6-4DCF-99ED-3604C882036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621189" y="2127343"/>
            <a:ext cx="448056" cy="448056"/>
          </a:xfrm>
          <a:prstGeom prst="rect">
            <a:avLst/>
          </a:prstGeom>
        </p:spPr>
      </p:pic>
      <p:cxnSp>
        <p:nvCxnSpPr>
          <p:cNvPr id="41" name="Connector: Elbow 40">
            <a:extLst>
              <a:ext uri="{FF2B5EF4-FFF2-40B4-BE49-F238E27FC236}">
                <a16:creationId xmlns:a16="http://schemas.microsoft.com/office/drawing/2014/main" id="{560BE490-E871-4B19-AC1C-C8BA849FB194}"/>
              </a:ext>
            </a:extLst>
          </p:cNvPr>
          <p:cNvCxnSpPr>
            <a:stCxn id="28" idx="3"/>
            <a:endCxn id="27" idx="3"/>
          </p:cNvCxnSpPr>
          <p:nvPr/>
        </p:nvCxnSpPr>
        <p:spPr>
          <a:xfrm flipH="1">
            <a:off x="7607029" y="2628537"/>
            <a:ext cx="72953" cy="2866925"/>
          </a:xfrm>
          <a:prstGeom prst="bentConnector3">
            <a:avLst>
              <a:gd name="adj1" fmla="val -313352"/>
            </a:avLst>
          </a:prstGeom>
          <a:ln w="57150">
            <a:tailEnd type="triangle"/>
          </a:ln>
        </p:spPr>
        <p:style>
          <a:lnRef idx="1">
            <a:schemeClr val="dk1"/>
          </a:lnRef>
          <a:fillRef idx="0">
            <a:schemeClr val="dk1"/>
          </a:fillRef>
          <a:effectRef idx="0">
            <a:schemeClr val="dk1"/>
          </a:effectRef>
          <a:fontRef idx="minor">
            <a:schemeClr val="tx1"/>
          </a:fontRef>
        </p:style>
      </p:cxnSp>
      <p:pic>
        <p:nvPicPr>
          <p:cNvPr id="43" name="Picture 42">
            <a:extLst>
              <a:ext uri="{FF2B5EF4-FFF2-40B4-BE49-F238E27FC236}">
                <a16:creationId xmlns:a16="http://schemas.microsoft.com/office/drawing/2014/main" id="{14C61DDD-D43B-42C4-9D0E-AFD0605FD34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229425" y="4803847"/>
            <a:ext cx="220693" cy="234415"/>
          </a:xfrm>
          <a:prstGeom prst="rect">
            <a:avLst/>
          </a:prstGeom>
        </p:spPr>
      </p:pic>
      <p:pic>
        <p:nvPicPr>
          <p:cNvPr id="44" name="Graphic 43" descr="Man">
            <a:extLst>
              <a:ext uri="{FF2B5EF4-FFF2-40B4-BE49-F238E27FC236}">
                <a16:creationId xmlns:a16="http://schemas.microsoft.com/office/drawing/2014/main" id="{FBB5ABA9-1C52-4B31-BA5C-F763902EEFF4}"/>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292268" y="4618303"/>
            <a:ext cx="646330" cy="646330"/>
          </a:xfrm>
          <a:prstGeom prst="rect">
            <a:avLst/>
          </a:prstGeom>
        </p:spPr>
      </p:pic>
      <p:pic>
        <p:nvPicPr>
          <p:cNvPr id="54" name="Graphic 53" descr="Single gear">
            <a:extLst>
              <a:ext uri="{FF2B5EF4-FFF2-40B4-BE49-F238E27FC236}">
                <a16:creationId xmlns:a16="http://schemas.microsoft.com/office/drawing/2014/main" id="{EDDDAB2D-A7B0-4D11-A838-DDE7802AF744}"/>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267399" y="5728022"/>
            <a:ext cx="681458" cy="681458"/>
          </a:xfrm>
          <a:prstGeom prst="rect">
            <a:avLst/>
          </a:prstGeom>
        </p:spPr>
      </p:pic>
      <p:pic>
        <p:nvPicPr>
          <p:cNvPr id="56" name="Graphic 55" descr="Gears">
            <a:extLst>
              <a:ext uri="{FF2B5EF4-FFF2-40B4-BE49-F238E27FC236}">
                <a16:creationId xmlns:a16="http://schemas.microsoft.com/office/drawing/2014/main" id="{972C0BB8-66F3-4396-94A6-12DA36747BAE}"/>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090725" y="5611551"/>
            <a:ext cx="457200" cy="457200"/>
          </a:xfrm>
          <a:prstGeom prst="rect">
            <a:avLst/>
          </a:prstGeom>
        </p:spPr>
      </p:pic>
      <p:cxnSp>
        <p:nvCxnSpPr>
          <p:cNvPr id="58" name="Connector: Elbow 57">
            <a:extLst>
              <a:ext uri="{FF2B5EF4-FFF2-40B4-BE49-F238E27FC236}">
                <a16:creationId xmlns:a16="http://schemas.microsoft.com/office/drawing/2014/main" id="{362A6592-BFA4-4836-897C-0C78B4F1BBDB}"/>
              </a:ext>
            </a:extLst>
          </p:cNvPr>
          <p:cNvCxnSpPr>
            <a:stCxn id="27" idx="1"/>
            <a:endCxn id="44" idx="3"/>
          </p:cNvCxnSpPr>
          <p:nvPr/>
        </p:nvCxnSpPr>
        <p:spPr>
          <a:xfrm rot="10800000">
            <a:off x="4938599" y="4941468"/>
            <a:ext cx="1754031" cy="553994"/>
          </a:xfrm>
          <a:prstGeom prst="bentConnector3">
            <a:avLst/>
          </a:prstGeom>
          <a:ln w="57150">
            <a:tailEnd type="triangle"/>
          </a:ln>
        </p:spPr>
        <p:style>
          <a:lnRef idx="1">
            <a:schemeClr val="dk1"/>
          </a:lnRef>
          <a:fillRef idx="0">
            <a:schemeClr val="dk1"/>
          </a:fillRef>
          <a:effectRef idx="0">
            <a:schemeClr val="dk1"/>
          </a:effectRef>
          <a:fontRef idx="minor">
            <a:schemeClr val="tx1"/>
          </a:fontRef>
        </p:style>
      </p:cxnSp>
      <p:pic>
        <p:nvPicPr>
          <p:cNvPr id="61" name="Picture 60">
            <a:extLst>
              <a:ext uri="{FF2B5EF4-FFF2-40B4-BE49-F238E27FC236}">
                <a16:creationId xmlns:a16="http://schemas.microsoft.com/office/drawing/2014/main" id="{8C9AB591-C4B6-4A0F-A698-AF258856F79C}"/>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38475" y="1820841"/>
            <a:ext cx="1589693" cy="644674"/>
          </a:xfrm>
          <a:prstGeom prst="rect">
            <a:avLst/>
          </a:prstGeom>
        </p:spPr>
      </p:pic>
      <p:pic>
        <p:nvPicPr>
          <p:cNvPr id="62" name="Picture 61">
            <a:extLst>
              <a:ext uri="{FF2B5EF4-FFF2-40B4-BE49-F238E27FC236}">
                <a16:creationId xmlns:a16="http://schemas.microsoft.com/office/drawing/2014/main" id="{1F9DF813-B80F-47C8-94E0-AA8677B31F45}"/>
              </a:ext>
            </a:extLst>
          </p:cNvPr>
          <p:cNvPicPr>
            <a:picLocks noChangeAspect="1"/>
          </p:cNvPicPr>
          <p:nvPr/>
        </p:nvPicPr>
        <p:blipFill>
          <a:blip r:embed="rId21"/>
          <a:stretch>
            <a:fillRect/>
          </a:stretch>
        </p:blipFill>
        <p:spPr>
          <a:xfrm>
            <a:off x="396780" y="2588397"/>
            <a:ext cx="1828269" cy="839918"/>
          </a:xfrm>
          <a:prstGeom prst="rect">
            <a:avLst/>
          </a:prstGeom>
        </p:spPr>
      </p:pic>
      <p:sp>
        <p:nvSpPr>
          <p:cNvPr id="30" name="Text Placeholder 2"/>
          <p:cNvSpPr txBox="1">
            <a:spLocks/>
          </p:cNvSpPr>
          <p:nvPr/>
        </p:nvSpPr>
        <p:spPr>
          <a:xfrm>
            <a:off x="199104" y="712837"/>
            <a:ext cx="8716296" cy="926244"/>
          </a:xfr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In recent days, image based information extraction is used extensively for virtual microscopy which is a practice called digital pathology of converting glass slides in a digital format. </a:t>
            </a:r>
          </a:p>
        </p:txBody>
      </p:sp>
      <p:cxnSp>
        <p:nvCxnSpPr>
          <p:cNvPr id="31" name="Straight Arrow Connector 30">
            <a:extLst>
              <a:ext uri="{FF2B5EF4-FFF2-40B4-BE49-F238E27FC236}">
                <a16:creationId xmlns:a16="http://schemas.microsoft.com/office/drawing/2014/main" id="{9EE2D890-FF1A-6240-9E3F-E08E3558C771}"/>
              </a:ext>
            </a:extLst>
          </p:cNvPr>
          <p:cNvCxnSpPr>
            <a:cxnSpLocks/>
          </p:cNvCxnSpPr>
          <p:nvPr/>
        </p:nvCxnSpPr>
        <p:spPr>
          <a:xfrm>
            <a:off x="2642608" y="2628537"/>
            <a:ext cx="60483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9EE2D890-FF1A-6240-9E3F-E08E3558C771}"/>
              </a:ext>
            </a:extLst>
          </p:cNvPr>
          <p:cNvCxnSpPr>
            <a:cxnSpLocks/>
          </p:cNvCxnSpPr>
          <p:nvPr/>
        </p:nvCxnSpPr>
        <p:spPr>
          <a:xfrm>
            <a:off x="5283829" y="2628537"/>
            <a:ext cx="60483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Connector: Elbow 57">
            <a:extLst>
              <a:ext uri="{FF2B5EF4-FFF2-40B4-BE49-F238E27FC236}">
                <a16:creationId xmlns:a16="http://schemas.microsoft.com/office/drawing/2014/main" id="{362A6592-BFA4-4836-897C-0C78B4F1BBDB}"/>
              </a:ext>
            </a:extLst>
          </p:cNvPr>
          <p:cNvCxnSpPr/>
          <p:nvPr/>
        </p:nvCxnSpPr>
        <p:spPr>
          <a:xfrm rot="10800000" flipV="1">
            <a:off x="4900790" y="5504016"/>
            <a:ext cx="1839907" cy="576952"/>
          </a:xfrm>
          <a:prstGeom prst="bentConnector3">
            <a:avLst/>
          </a:prstGeom>
          <a:ln w="57150">
            <a:tailEnd type="triangle"/>
          </a:ln>
        </p:spPr>
        <p:style>
          <a:lnRef idx="1">
            <a:schemeClr val="dk1"/>
          </a:lnRef>
          <a:fillRef idx="0">
            <a:schemeClr val="dk1"/>
          </a:fillRef>
          <a:effectRef idx="0">
            <a:schemeClr val="dk1"/>
          </a:effectRef>
          <a:fontRef idx="minor">
            <a:schemeClr val="tx1"/>
          </a:fontRef>
        </p:style>
      </p:cxnSp>
      <p:sp>
        <p:nvSpPr>
          <p:cNvPr id="40" name="Text Placeholder 2"/>
          <p:cNvSpPr txBox="1">
            <a:spLocks/>
          </p:cNvSpPr>
          <p:nvPr/>
        </p:nvSpPr>
        <p:spPr>
          <a:xfrm>
            <a:off x="197987" y="4194257"/>
            <a:ext cx="4031438" cy="2350982"/>
          </a:xfr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Slides can be accessed remotely where multiple pathologists can analyse specimen concurrently.</a:t>
            </a:r>
          </a:p>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This process is simplified by retrieving WSIs through simple keyboard search of medical records.</a:t>
            </a:r>
          </a:p>
        </p:txBody>
      </p:sp>
    </p:spTree>
    <p:extLst>
      <p:ext uri="{BB962C8B-B14F-4D97-AF65-F5344CB8AC3E}">
        <p14:creationId xmlns:p14="http://schemas.microsoft.com/office/powerpoint/2010/main" val="3128224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sf_dpath_img_04.jpg (1650Ã958)">
            <a:extLst>
              <a:ext uri="{FF2B5EF4-FFF2-40B4-BE49-F238E27FC236}">
                <a16:creationId xmlns:a16="http://schemas.microsoft.com/office/drawing/2014/main" id="{2B035D98-365C-3A4D-B792-D322037EF927}"/>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a:ext>
            </a:extLst>
          </a:blip>
          <a:srcRect/>
          <a:stretch/>
        </p:blipFill>
        <p:spPr bwMode="auto">
          <a:xfrm>
            <a:off x="4103737" y="654340"/>
            <a:ext cx="5040263" cy="29164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NSF Major Research Instrumentation (NSF MRI) Grant</a:t>
            </a:r>
          </a:p>
        </p:txBody>
      </p:sp>
      <p:sp>
        <p:nvSpPr>
          <p:cNvPr id="7" name="Text Placeholder 2"/>
          <p:cNvSpPr txBox="1">
            <a:spLocks/>
          </p:cNvSpPr>
          <p:nvPr/>
        </p:nvSpPr>
        <p:spPr>
          <a:xfrm>
            <a:off x="228600" y="3451122"/>
            <a:ext cx="8716296" cy="2109020"/>
          </a:xfrm>
        </p:spPr>
        <p:txBody>
          <a:bodyPr lIns="0" tIns="0" rIns="0" bIns="0">
            <a:normAutofit/>
          </a:bodyPr>
          <a:lstStyle>
            <a:defPPr>
              <a:defRPr lang="en-US"/>
            </a:defPPr>
            <a:lvl1pPr marL="342900" indent="-342900" defTabSz="457200">
              <a:spcBef>
                <a:spcPct val="20000"/>
              </a:spcBef>
              <a:buFont typeface="Arial"/>
              <a:buChar cha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endParaRPr lang="en-GB" dirty="0"/>
          </a:p>
        </p:txBody>
      </p:sp>
      <p:sp>
        <p:nvSpPr>
          <p:cNvPr id="8" name="Content Placeholder 2">
            <a:extLst>
              <a:ext uri="{FF2B5EF4-FFF2-40B4-BE49-F238E27FC236}">
                <a16:creationId xmlns:a16="http://schemas.microsoft.com/office/drawing/2014/main" id="{A716A90A-2F3C-BC4D-A294-E22A7481A9F8}"/>
              </a:ext>
            </a:extLst>
          </p:cNvPr>
          <p:cNvSpPr txBox="1">
            <a:spLocks/>
          </p:cNvSpPr>
          <p:nvPr/>
        </p:nvSpPr>
        <p:spPr>
          <a:xfrm>
            <a:off x="228600" y="862805"/>
            <a:ext cx="8686800" cy="2896983"/>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GB" sz="1800" b="1" dirty="0">
                <a:latin typeface="Arial" panose="020B0604020202020204" pitchFamily="34" charset="0"/>
                <a:cs typeface="Arial" panose="020B0604020202020204" pitchFamily="34" charset="0"/>
              </a:rPr>
              <a:t>Three goals:</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Integration of digital imaging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into Temple University</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Hospital’s clinical operation.</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Establishment of a public</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database of pathology slides.</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Development of an image classification</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system to automatically annotate pathology slides.</a:t>
            </a:r>
          </a:p>
        </p:txBody>
      </p:sp>
      <p:sp>
        <p:nvSpPr>
          <p:cNvPr id="10" name="Content Placeholder 2">
            <a:extLst>
              <a:ext uri="{FF2B5EF4-FFF2-40B4-BE49-F238E27FC236}">
                <a16:creationId xmlns:a16="http://schemas.microsoft.com/office/drawing/2014/main" id="{7EED7044-8006-E448-BB92-DEA62408EE40}"/>
              </a:ext>
            </a:extLst>
          </p:cNvPr>
          <p:cNvSpPr txBox="1">
            <a:spLocks/>
          </p:cNvSpPr>
          <p:nvPr/>
        </p:nvSpPr>
        <p:spPr>
          <a:xfrm>
            <a:off x="230187" y="3779242"/>
            <a:ext cx="8913813" cy="2896983"/>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GB" sz="1800" b="1" dirty="0">
                <a:latin typeface="Arial" panose="020B0604020202020204" pitchFamily="34" charset="0"/>
                <a:cs typeface="Arial" panose="020B0604020202020204" pitchFamily="34" charset="0"/>
              </a:rPr>
              <a:t>Three-year plan:</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Infrastructure development (complete).</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Data Development: 1M slides requiring 1 Petabyte of storage (underway).</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Algorithm Development: Our baseline image classification system uses a CNN network to classify 1000 WSIs with 99% sensitivity.</a:t>
            </a:r>
          </a:p>
        </p:txBody>
      </p:sp>
    </p:spTree>
    <p:extLst>
      <p:ext uri="{BB962C8B-B14F-4D97-AF65-F5344CB8AC3E}">
        <p14:creationId xmlns:p14="http://schemas.microsoft.com/office/powerpoint/2010/main" val="1993278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Computing Infrastructure</a:t>
            </a:r>
          </a:p>
        </p:txBody>
      </p:sp>
      <p:sp>
        <p:nvSpPr>
          <p:cNvPr id="5" name="TextBox 4">
            <a:extLst>
              <a:ext uri="{FF2B5EF4-FFF2-40B4-BE49-F238E27FC236}">
                <a16:creationId xmlns:a16="http://schemas.microsoft.com/office/drawing/2014/main" id="{4A4B45BC-F0D7-D941-94FB-E7789D99FC5C}"/>
              </a:ext>
            </a:extLst>
          </p:cNvPr>
          <p:cNvSpPr txBox="1"/>
          <p:nvPr/>
        </p:nvSpPr>
        <p:spPr>
          <a:xfrm>
            <a:off x="228600" y="3674625"/>
            <a:ext cx="5054193" cy="279809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For networking, ZFS (Zettabyte File System) connects the disks together into a single filesystem.</a:t>
            </a:r>
          </a:p>
          <a:p>
            <a:r>
              <a:rPr lang="en-US" dirty="0"/>
              <a:t>Gluster connects the filesystems from multiple machines into a single mountpoint.</a:t>
            </a:r>
          </a:p>
          <a:p>
            <a:r>
              <a:rPr lang="en-US" dirty="0"/>
              <a:t>Three secure networks: Temple Hospital’s HIPAA network, Temple Main Campus HIPAA network and Temple University’s main network.</a:t>
            </a:r>
          </a:p>
          <a:p>
            <a:endParaRPr lang="en-US" dirty="0"/>
          </a:p>
          <a:p>
            <a:endParaRPr lang="en-US" dirty="0"/>
          </a:p>
        </p:txBody>
      </p:sp>
      <p:sp>
        <p:nvSpPr>
          <p:cNvPr id="8" name="Text Placeholder 2"/>
          <p:cNvSpPr txBox="1">
            <a:spLocks/>
          </p:cNvSpPr>
          <p:nvPr/>
        </p:nvSpPr>
        <p:spPr>
          <a:xfrm>
            <a:off x="2131218" y="573169"/>
            <a:ext cx="7096255" cy="2965749"/>
          </a:xfrm>
        </p:spPr>
        <p:txBody>
          <a:bodyPr wrap="square" lIns="0" tIns="0" rIns="0" bIns="0">
            <a:noAutofit/>
          </a:bodyPr>
          <a:lstStyle>
            <a:defPPr>
              <a:defRPr lang="en-US"/>
            </a:defPPr>
            <a:lvl1pPr indent="0" defTabSz="457200">
              <a:spcBef>
                <a:spcPts val="0"/>
              </a:spcBef>
              <a:spcAft>
                <a:spcPts val="1200"/>
              </a:spcAft>
              <a:buFont typeface="Arial"/>
              <a:buNone/>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285750" indent="-285750">
              <a:buFont typeface="Arial" panose="020B0604020202020204" pitchFamily="34" charset="0"/>
              <a:buChar char="•"/>
            </a:pPr>
            <a:r>
              <a:rPr lang="en-GB" dirty="0"/>
              <a:t>A 1M image database requires over a petabyte (PB) of disk space. It requires significant allocation of computing resources.</a:t>
            </a:r>
          </a:p>
          <a:p>
            <a:pPr marL="285750" indent="-285750">
              <a:buFont typeface="Arial" panose="020B0604020202020204" pitchFamily="34" charset="0"/>
              <a:buChar char="•"/>
            </a:pPr>
            <a:r>
              <a:rPr lang="en-GB" dirty="0"/>
              <a:t>We improved and expanded our cluster, </a:t>
            </a:r>
            <a:r>
              <a:rPr lang="en-GB" dirty="0" err="1"/>
              <a:t>Neuronix</a:t>
            </a:r>
            <a:r>
              <a:rPr lang="en-GB" dirty="0"/>
              <a:t>, to support the corpus in two ways: computation and storage.</a:t>
            </a:r>
          </a:p>
          <a:p>
            <a:pPr marL="285750" indent="-285750">
              <a:buFont typeface="Arial" panose="020B0604020202020204" pitchFamily="34" charset="0"/>
              <a:buChar char="•"/>
            </a:pPr>
            <a:r>
              <a:rPr lang="en-GB" dirty="0"/>
              <a:t>We implemented a multilayer filesystem with multiple machines for storage.</a:t>
            </a:r>
          </a:p>
          <a:p>
            <a:pPr marL="285750" indent="-285750">
              <a:buFont typeface="Arial" panose="020B0604020202020204" pitchFamily="34" charset="0"/>
              <a:buChar char="•"/>
            </a:pPr>
            <a:r>
              <a:rPr lang="en-US" dirty="0"/>
              <a:t>We use </a:t>
            </a:r>
            <a:r>
              <a:rPr lang="en-US" dirty="0" err="1"/>
              <a:t>Slurm</a:t>
            </a:r>
            <a:r>
              <a:rPr lang="en-US" dirty="0"/>
              <a:t>, an opensource workload manager, as our scheduler and resource manager.</a:t>
            </a:r>
          </a:p>
          <a:p>
            <a:pPr marL="285750" indent="-285750">
              <a:buFont typeface="Arial" panose="020B0604020202020204" pitchFamily="34" charset="0"/>
              <a:buChar char="•"/>
            </a:pPr>
            <a:endParaRPr lang="en-GB" sz="1600" dirty="0"/>
          </a:p>
          <a:p>
            <a:r>
              <a:rPr lang="en-GB" sz="1600" dirty="0"/>
              <a:t>  </a:t>
            </a:r>
          </a:p>
          <a:p>
            <a:pPr marL="285750" indent="-285750">
              <a:buFont typeface="Arial" panose="020B0604020202020204" pitchFamily="34" charset="0"/>
              <a:buChar char="•"/>
            </a:pPr>
            <a:endParaRPr lang="en-GB" sz="1600" dirty="0"/>
          </a:p>
        </p:txBody>
      </p:sp>
      <p:pic>
        <p:nvPicPr>
          <p:cNvPr id="14" name="Picture 13">
            <a:extLst>
              <a:ext uri="{FF2B5EF4-FFF2-40B4-BE49-F238E27FC236}">
                <a16:creationId xmlns:a16="http://schemas.microsoft.com/office/drawing/2014/main" id="{9A579A82-B730-4D41-A328-676011F6F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5884"/>
            <a:ext cx="2131218" cy="2561330"/>
          </a:xfrm>
          <a:prstGeom prst="rect">
            <a:avLst/>
          </a:prstGeom>
        </p:spPr>
      </p:pic>
      <p:pic>
        <p:nvPicPr>
          <p:cNvPr id="17" name="Picture 16">
            <a:extLst>
              <a:ext uri="{FF2B5EF4-FFF2-40B4-BE49-F238E27FC236}">
                <a16:creationId xmlns:a16="http://schemas.microsoft.com/office/drawing/2014/main" id="{00D6BC2D-79BF-412B-BCAF-DE1A2715F927}"/>
              </a:ext>
            </a:extLst>
          </p:cNvPr>
          <p:cNvPicPr>
            <a:picLocks noChangeAspect="1"/>
          </p:cNvPicPr>
          <p:nvPr/>
        </p:nvPicPr>
        <p:blipFill rotWithShape="1">
          <a:blip r:embed="rId4">
            <a:extLst>
              <a:ext uri="{28A0092B-C50C-407E-A947-70E740481C1C}">
                <a14:useLocalDpi xmlns:a14="http://schemas.microsoft.com/office/drawing/2010/main" val="0"/>
              </a:ext>
            </a:extLst>
          </a:blip>
          <a:srcRect t="4731" b="4917"/>
          <a:stretch/>
        </p:blipFill>
        <p:spPr>
          <a:xfrm>
            <a:off x="5383657" y="3768129"/>
            <a:ext cx="3604643" cy="2516702"/>
          </a:xfrm>
          <a:prstGeom prst="rect">
            <a:avLst/>
          </a:prstGeom>
        </p:spPr>
      </p:pic>
    </p:spTree>
    <p:extLst>
      <p:ext uri="{BB962C8B-B14F-4D97-AF65-F5344CB8AC3E}">
        <p14:creationId xmlns:p14="http://schemas.microsoft.com/office/powerpoint/2010/main" val="1817698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Digital Slide Scanner</a:t>
            </a:r>
          </a:p>
        </p:txBody>
      </p:sp>
      <p:pic>
        <p:nvPicPr>
          <p:cNvPr id="4" name="Picture 3">
            <a:extLst>
              <a:ext uri="{FF2B5EF4-FFF2-40B4-BE49-F238E27FC236}">
                <a16:creationId xmlns:a16="http://schemas.microsoft.com/office/drawing/2014/main" id="{9B0E1C7B-135B-D849-B4A6-1A0D20C368E4}"/>
              </a:ext>
            </a:extLst>
          </p:cNvPr>
          <p:cNvPicPr>
            <a:picLocks noChangeAspect="1"/>
          </p:cNvPicPr>
          <p:nvPr/>
        </p:nvPicPr>
        <p:blipFill>
          <a:blip r:embed="rId3"/>
          <a:stretch>
            <a:fillRect/>
          </a:stretch>
        </p:blipFill>
        <p:spPr>
          <a:xfrm>
            <a:off x="132761" y="779474"/>
            <a:ext cx="4504979" cy="2498022"/>
          </a:xfrm>
          <a:prstGeom prst="rect">
            <a:avLst/>
          </a:prstGeom>
        </p:spPr>
      </p:pic>
      <p:sp>
        <p:nvSpPr>
          <p:cNvPr id="5" name="TextBox 4">
            <a:extLst>
              <a:ext uri="{FF2B5EF4-FFF2-40B4-BE49-F238E27FC236}">
                <a16:creationId xmlns:a16="http://schemas.microsoft.com/office/drawing/2014/main" id="{4A4B45BC-F0D7-D941-94FB-E7789D99FC5C}"/>
              </a:ext>
            </a:extLst>
          </p:cNvPr>
          <p:cNvSpPr txBox="1"/>
          <p:nvPr/>
        </p:nvSpPr>
        <p:spPr>
          <a:xfrm>
            <a:off x="228600" y="3534014"/>
            <a:ext cx="5803490" cy="298477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GB" dirty="0"/>
              <a:t>The AT2 scanner can hold and scan a total of 400 slides arranged into 10 carousels of 40 slides each.</a:t>
            </a:r>
          </a:p>
          <a:p>
            <a:r>
              <a:rPr lang="en-US" dirty="0"/>
              <a:t>The scanning period is approx. 8 hours where the scanning rate is around 50 slides per hour.</a:t>
            </a:r>
          </a:p>
          <a:p>
            <a:r>
              <a:rPr lang="en-GB" dirty="0"/>
              <a:t>The scanning operation runs overnight, and the scanned slides are organized using eSM the following day.</a:t>
            </a:r>
          </a:p>
          <a:p>
            <a:r>
              <a:rPr lang="en-GB" dirty="0"/>
              <a:t>Scanning is not completely automated since focus points have to be set manually in many cases.</a:t>
            </a:r>
            <a:endParaRPr lang="en-US" dirty="0"/>
          </a:p>
        </p:txBody>
      </p:sp>
      <p:pic>
        <p:nvPicPr>
          <p:cNvPr id="6" name="Picture 5">
            <a:extLst>
              <a:ext uri="{FF2B5EF4-FFF2-40B4-BE49-F238E27FC236}">
                <a16:creationId xmlns:a16="http://schemas.microsoft.com/office/drawing/2014/main" id="{0E054822-295E-8546-8F72-0D0136AEB0BF}"/>
              </a:ext>
            </a:extLst>
          </p:cNvPr>
          <p:cNvPicPr>
            <a:picLocks noChangeAspect="1"/>
          </p:cNvPicPr>
          <p:nvPr/>
        </p:nvPicPr>
        <p:blipFill>
          <a:blip r:embed="rId4"/>
          <a:stretch>
            <a:fillRect/>
          </a:stretch>
        </p:blipFill>
        <p:spPr>
          <a:xfrm>
            <a:off x="6260843" y="3678940"/>
            <a:ext cx="2543175" cy="2638425"/>
          </a:xfrm>
          <a:prstGeom prst="rect">
            <a:avLst/>
          </a:prstGeom>
        </p:spPr>
      </p:pic>
      <p:sp>
        <p:nvSpPr>
          <p:cNvPr id="8" name="Text Placeholder 2"/>
          <p:cNvSpPr txBox="1">
            <a:spLocks/>
          </p:cNvSpPr>
          <p:nvPr/>
        </p:nvSpPr>
        <p:spPr>
          <a:xfrm>
            <a:off x="4883962" y="789565"/>
            <a:ext cx="4031438" cy="2484580"/>
          </a:xfrm>
        </p:spPr>
        <p:txBody>
          <a:bodyPr wrap="square" lIns="0" tIns="0" rIns="0" bIns="0">
            <a:noAutofit/>
          </a:bodyPr>
          <a:lstStyle>
            <a:defPPr>
              <a:defRPr lang="en-US"/>
            </a:defPPr>
            <a:lvl1pPr indent="0" defTabSz="457200">
              <a:spcBef>
                <a:spcPts val="0"/>
              </a:spcBef>
              <a:spcAft>
                <a:spcPts val="1200"/>
              </a:spcAft>
              <a:buFont typeface="Arial"/>
              <a:buNone/>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74625" indent="-160338">
              <a:buFont typeface="Arial" panose="020B0604020202020204" pitchFamily="34" charset="0"/>
              <a:buChar char="•"/>
            </a:pPr>
            <a:r>
              <a:rPr lang="en-GB" dirty="0"/>
              <a:t>Slides </a:t>
            </a:r>
            <a:r>
              <a:rPr lang="en-US" dirty="0"/>
              <a:t>are scanned using a Leica Aperio AT2 high volume scanner.</a:t>
            </a:r>
          </a:p>
          <a:p>
            <a:pPr marL="174625" indent="-160338">
              <a:buFont typeface="Arial" panose="020B0604020202020204" pitchFamily="34" charset="0"/>
              <a:buChar char="•"/>
            </a:pPr>
            <a:r>
              <a:rPr lang="en-US" dirty="0"/>
              <a:t>Maximum resolution: 40x</a:t>
            </a:r>
          </a:p>
          <a:p>
            <a:pPr marL="174625" indent="-160338">
              <a:buFont typeface="Arial" panose="020B0604020202020204" pitchFamily="34" charset="0"/>
              <a:buChar char="•"/>
            </a:pPr>
            <a:r>
              <a:rPr lang="en-US" dirty="0"/>
              <a:t>Includes a Z-stacking feature (up to 25 layers) for 3D scans.</a:t>
            </a:r>
          </a:p>
          <a:p>
            <a:pPr marL="174625" indent="-160338">
              <a:buFont typeface="Arial" panose="020B0604020202020204" pitchFamily="34" charset="0"/>
              <a:buChar char="•"/>
            </a:pPr>
            <a:r>
              <a:rPr lang="en-US" dirty="0"/>
              <a:t>Generates .</a:t>
            </a:r>
            <a:r>
              <a:rPr lang="en-US" dirty="0" err="1"/>
              <a:t>svs</a:t>
            </a:r>
            <a:r>
              <a:rPr lang="en-US" dirty="0"/>
              <a:t> files because the images are too big for JPEG’s.</a:t>
            </a:r>
          </a:p>
        </p:txBody>
      </p:sp>
    </p:spTree>
    <p:extLst>
      <p:ext uri="{BB962C8B-B14F-4D97-AF65-F5344CB8AC3E}">
        <p14:creationId xmlns:p14="http://schemas.microsoft.com/office/powerpoint/2010/main" val="1237585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Image Digitization</a:t>
            </a:r>
          </a:p>
        </p:txBody>
      </p:sp>
      <p:pic>
        <p:nvPicPr>
          <p:cNvPr id="3" name="Picture 2">
            <a:extLst>
              <a:ext uri="{FF2B5EF4-FFF2-40B4-BE49-F238E27FC236}">
                <a16:creationId xmlns:a16="http://schemas.microsoft.com/office/drawing/2014/main" id="{1FF37E8F-69B9-D84D-9DF7-F7139B8DADBE}"/>
              </a:ext>
            </a:extLst>
          </p:cNvPr>
          <p:cNvPicPr>
            <a:picLocks noChangeAspect="1"/>
          </p:cNvPicPr>
          <p:nvPr/>
        </p:nvPicPr>
        <p:blipFill>
          <a:blip r:embed="rId3"/>
          <a:stretch>
            <a:fillRect/>
          </a:stretch>
        </p:blipFill>
        <p:spPr>
          <a:xfrm>
            <a:off x="390396" y="700548"/>
            <a:ext cx="1556388" cy="1742965"/>
          </a:xfrm>
          <a:prstGeom prst="rect">
            <a:avLst/>
          </a:prstGeom>
        </p:spPr>
      </p:pic>
      <p:pic>
        <p:nvPicPr>
          <p:cNvPr id="4" name="Picture 3">
            <a:extLst>
              <a:ext uri="{FF2B5EF4-FFF2-40B4-BE49-F238E27FC236}">
                <a16:creationId xmlns:a16="http://schemas.microsoft.com/office/drawing/2014/main" id="{0D10A77F-05ED-0044-AD85-C16A442352F6}"/>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632301" y="685661"/>
            <a:ext cx="2286000" cy="1784627"/>
          </a:xfrm>
          <a:prstGeom prst="rect">
            <a:avLst/>
          </a:prstGeom>
        </p:spPr>
      </p:pic>
      <p:pic>
        <p:nvPicPr>
          <p:cNvPr id="5" name="Picture 4">
            <a:extLst>
              <a:ext uri="{FF2B5EF4-FFF2-40B4-BE49-F238E27FC236}">
                <a16:creationId xmlns:a16="http://schemas.microsoft.com/office/drawing/2014/main" id="{8EC1DBFB-20DE-EA4D-B234-B5167724F462}"/>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7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5603517" y="730044"/>
            <a:ext cx="2286000" cy="1717525"/>
          </a:xfrm>
          <a:prstGeom prst="rect">
            <a:avLst/>
          </a:prstGeom>
        </p:spPr>
      </p:pic>
      <p:pic>
        <p:nvPicPr>
          <p:cNvPr id="6" name="Picture 5">
            <a:extLst>
              <a:ext uri="{FF2B5EF4-FFF2-40B4-BE49-F238E27FC236}">
                <a16:creationId xmlns:a16="http://schemas.microsoft.com/office/drawing/2014/main" id="{C1FE959B-2EF0-E440-AED9-8C223D8892B8}"/>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7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5602175" y="3892389"/>
            <a:ext cx="2286000" cy="1587822"/>
          </a:xfrm>
          <a:prstGeom prst="rect">
            <a:avLst/>
          </a:prstGeom>
        </p:spPr>
      </p:pic>
      <p:pic>
        <p:nvPicPr>
          <p:cNvPr id="7" name="Picture 6">
            <a:extLst>
              <a:ext uri="{FF2B5EF4-FFF2-40B4-BE49-F238E27FC236}">
                <a16:creationId xmlns:a16="http://schemas.microsoft.com/office/drawing/2014/main" id="{CD83E157-C9D1-2240-BED7-884F1DC3BED8}"/>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artisticFilmGrain/>
                    </a14:imgEffect>
                    <a14:imgEffect>
                      <a14:colorTemperature colorTemp="7200"/>
                    </a14:imgEffect>
                    <a14:imgEffect>
                      <a14:saturation sat="400000"/>
                    </a14:imgEffect>
                  </a14:imgLayer>
                </a14:imgProps>
              </a:ext>
              <a:ext uri="{28A0092B-C50C-407E-A947-70E740481C1C}">
                <a14:useLocalDpi xmlns:a14="http://schemas.microsoft.com/office/drawing/2010/main"/>
              </a:ext>
            </a:extLst>
          </a:blip>
          <a:srcRect l="5154"/>
          <a:stretch/>
        </p:blipFill>
        <p:spPr>
          <a:xfrm>
            <a:off x="737419" y="3733800"/>
            <a:ext cx="2661868" cy="1928503"/>
          </a:xfrm>
          <a:prstGeom prst="rect">
            <a:avLst/>
          </a:prstGeom>
        </p:spPr>
      </p:pic>
      <p:cxnSp>
        <p:nvCxnSpPr>
          <p:cNvPr id="8" name="Straight Arrow Connector 7">
            <a:extLst>
              <a:ext uri="{FF2B5EF4-FFF2-40B4-BE49-F238E27FC236}">
                <a16:creationId xmlns:a16="http://schemas.microsoft.com/office/drawing/2014/main" id="{0E606A8F-0791-BD4A-8D35-485E713FDF11}"/>
              </a:ext>
            </a:extLst>
          </p:cNvPr>
          <p:cNvCxnSpPr>
            <a:cxnSpLocks/>
          </p:cNvCxnSpPr>
          <p:nvPr/>
        </p:nvCxnSpPr>
        <p:spPr>
          <a:xfrm>
            <a:off x="2020528" y="1577975"/>
            <a:ext cx="5486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A6C35D7-B275-CE43-817B-19C354BA7DD7}"/>
              </a:ext>
            </a:extLst>
          </p:cNvPr>
          <p:cNvCxnSpPr>
            <a:cxnSpLocks/>
          </p:cNvCxnSpPr>
          <p:nvPr/>
        </p:nvCxnSpPr>
        <p:spPr>
          <a:xfrm flipV="1">
            <a:off x="4984274" y="1577975"/>
            <a:ext cx="546371" cy="80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CC45C57-F746-1A40-8389-CFD89CE2B6FB}"/>
              </a:ext>
            </a:extLst>
          </p:cNvPr>
          <p:cNvCxnSpPr>
            <a:cxnSpLocks/>
          </p:cNvCxnSpPr>
          <p:nvPr/>
        </p:nvCxnSpPr>
        <p:spPr>
          <a:xfrm flipH="1">
            <a:off x="3656857" y="4686300"/>
            <a:ext cx="158869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7FD6DB-DC98-6E45-A73D-08D336F62823}"/>
              </a:ext>
            </a:extLst>
          </p:cNvPr>
          <p:cNvSpPr txBox="1"/>
          <p:nvPr/>
        </p:nvSpPr>
        <p:spPr>
          <a:xfrm>
            <a:off x="228600" y="2551678"/>
            <a:ext cx="1895168" cy="646331"/>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Pre-scan snapshots are taken prior to scanning process.</a:t>
            </a:r>
          </a:p>
        </p:txBody>
      </p:sp>
      <p:sp>
        <p:nvSpPr>
          <p:cNvPr id="13" name="TextBox 12">
            <a:extLst>
              <a:ext uri="{FF2B5EF4-FFF2-40B4-BE49-F238E27FC236}">
                <a16:creationId xmlns:a16="http://schemas.microsoft.com/office/drawing/2014/main" id="{9BE867BD-ABF2-C94D-A5BC-40422CBA9585}"/>
              </a:ext>
            </a:extLst>
          </p:cNvPr>
          <p:cNvSpPr txBox="1"/>
          <p:nvPr/>
        </p:nvSpPr>
        <p:spPr>
          <a:xfrm>
            <a:off x="2610465" y="2536930"/>
            <a:ext cx="2271252" cy="861774"/>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Focus points are placed on each snapshot to specify the area of the slide to be scanned.</a:t>
            </a:r>
          </a:p>
        </p:txBody>
      </p:sp>
      <p:cxnSp>
        <p:nvCxnSpPr>
          <p:cNvPr id="14" name="Connector: Elbow 24">
            <a:extLst>
              <a:ext uri="{FF2B5EF4-FFF2-40B4-BE49-F238E27FC236}">
                <a16:creationId xmlns:a16="http://schemas.microsoft.com/office/drawing/2014/main" id="{463AF739-EB5D-7A47-AEC3-97D03939C375}"/>
              </a:ext>
            </a:extLst>
          </p:cNvPr>
          <p:cNvCxnSpPr>
            <a:cxnSpLocks/>
            <a:stCxn id="5" idx="3"/>
            <a:endCxn id="6" idx="3"/>
          </p:cNvCxnSpPr>
          <p:nvPr/>
        </p:nvCxnSpPr>
        <p:spPr>
          <a:xfrm flipH="1">
            <a:off x="7888175" y="1588807"/>
            <a:ext cx="1342" cy="3097493"/>
          </a:xfrm>
          <a:prstGeom prst="bentConnector3">
            <a:avLst>
              <a:gd name="adj1" fmla="val -5659769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627A02-3C2D-F14F-8201-4A776F02CF4B}"/>
              </a:ext>
            </a:extLst>
          </p:cNvPr>
          <p:cNvSpPr txBox="1"/>
          <p:nvPr/>
        </p:nvSpPr>
        <p:spPr>
          <a:xfrm>
            <a:off x="5619135" y="2524139"/>
            <a:ext cx="2256504" cy="861774"/>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In some cases, focus points must be manually added, and the boundaries are adjusted.</a:t>
            </a:r>
          </a:p>
        </p:txBody>
      </p:sp>
      <p:sp>
        <p:nvSpPr>
          <p:cNvPr id="16" name="TextBox 15">
            <a:extLst>
              <a:ext uri="{FF2B5EF4-FFF2-40B4-BE49-F238E27FC236}">
                <a16:creationId xmlns:a16="http://schemas.microsoft.com/office/drawing/2014/main" id="{9084041A-9364-1443-9D55-A546B190EDE5}"/>
              </a:ext>
            </a:extLst>
          </p:cNvPr>
          <p:cNvSpPr txBox="1"/>
          <p:nvPr/>
        </p:nvSpPr>
        <p:spPr>
          <a:xfrm>
            <a:off x="5549080" y="5604388"/>
            <a:ext cx="2389239" cy="646331"/>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After the pre-scan is adjusted, the slides are scanned at high resolution.  </a:t>
            </a:r>
          </a:p>
        </p:txBody>
      </p:sp>
      <p:sp>
        <p:nvSpPr>
          <p:cNvPr id="23" name="TextBox 22">
            <a:extLst>
              <a:ext uri="{FF2B5EF4-FFF2-40B4-BE49-F238E27FC236}">
                <a16:creationId xmlns:a16="http://schemas.microsoft.com/office/drawing/2014/main" id="{C752AFB0-866D-DB44-975F-E26B48DC564F}"/>
              </a:ext>
            </a:extLst>
          </p:cNvPr>
          <p:cNvSpPr txBox="1"/>
          <p:nvPr/>
        </p:nvSpPr>
        <p:spPr>
          <a:xfrm>
            <a:off x="545690" y="5771538"/>
            <a:ext cx="3023419" cy="43088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The resulting images are databased using Aperio’s eSM software.</a:t>
            </a:r>
          </a:p>
        </p:txBody>
      </p:sp>
    </p:spTree>
    <p:extLst>
      <p:ext uri="{BB962C8B-B14F-4D97-AF65-F5344CB8AC3E}">
        <p14:creationId xmlns:p14="http://schemas.microsoft.com/office/powerpoint/2010/main" val="3524241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54E0B6-696B-43A2-91A2-2224BE7C319E}"/>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Inconclusive Segments</a:t>
            </a:r>
          </a:p>
        </p:txBody>
      </p:sp>
      <p:pic>
        <p:nvPicPr>
          <p:cNvPr id="5" name="Picture 4">
            <a:extLst>
              <a:ext uri="{FF2B5EF4-FFF2-40B4-BE49-F238E27FC236}">
                <a16:creationId xmlns:a16="http://schemas.microsoft.com/office/drawing/2014/main" id="{D6F9D791-8A54-4CA6-BF20-C369259E43B6}"/>
              </a:ext>
            </a:extLst>
          </p:cNvPr>
          <p:cNvPicPr>
            <a:picLocks noChangeAspect="1"/>
          </p:cNvPicPr>
          <p:nvPr/>
        </p:nvPicPr>
        <p:blipFill>
          <a:blip r:embed="rId2"/>
          <a:stretch>
            <a:fillRect/>
          </a:stretch>
        </p:blipFill>
        <p:spPr>
          <a:xfrm>
            <a:off x="1769806" y="3253836"/>
            <a:ext cx="5604387" cy="3220182"/>
          </a:xfrm>
          <a:prstGeom prst="rect">
            <a:avLst/>
          </a:prstGeom>
        </p:spPr>
      </p:pic>
      <p:sp>
        <p:nvSpPr>
          <p:cNvPr id="6" name="Text Placeholder 2">
            <a:extLst>
              <a:ext uri="{FF2B5EF4-FFF2-40B4-BE49-F238E27FC236}">
                <a16:creationId xmlns:a16="http://schemas.microsoft.com/office/drawing/2014/main" id="{724A01A8-63B0-4106-BD1F-0F2283515134}"/>
              </a:ext>
            </a:extLst>
          </p:cNvPr>
          <p:cNvSpPr>
            <a:spLocks noGrp="1"/>
          </p:cNvSpPr>
          <p:nvPr>
            <p:ph type="body" idx="1"/>
          </p:nvPr>
        </p:nvSpPr>
        <p:spPr>
          <a:xfrm>
            <a:off x="199104" y="589550"/>
            <a:ext cx="8716296" cy="2345984"/>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Some EEG records are very challenging and show wide spread epileptiform features along with artifacts (i.e. Shivers). Obscured patterns as such could also make interpretation inconclusive.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specific rules implemented by American Clinical Neurophysiology Society (ACNS) for diagnosis of patients with epilepsy.</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Accurate onset and offset detection of an ictal is, in many cases, subjective which encourages us to use Any-Overlap method for scoring.</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7" name="Right Brace 6">
            <a:extLst>
              <a:ext uri="{FF2B5EF4-FFF2-40B4-BE49-F238E27FC236}">
                <a16:creationId xmlns:a16="http://schemas.microsoft.com/office/drawing/2014/main" id="{9E9CD01D-3819-4A87-B043-7CEAB5412DAA}"/>
              </a:ext>
            </a:extLst>
          </p:cNvPr>
          <p:cNvSpPr/>
          <p:nvPr/>
        </p:nvSpPr>
        <p:spPr>
          <a:xfrm rot="16200000">
            <a:off x="5842231" y="2188955"/>
            <a:ext cx="187669" cy="187402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95E05A0B-3A32-4DF7-9B54-DDAD9EABF83D}"/>
              </a:ext>
            </a:extLst>
          </p:cNvPr>
          <p:cNvSpPr/>
          <p:nvPr/>
        </p:nvSpPr>
        <p:spPr>
          <a:xfrm rot="10800000">
            <a:off x="1504333" y="4549436"/>
            <a:ext cx="115555" cy="109428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53339B6-D2D7-45D1-8272-146C97287BD9}"/>
              </a:ext>
            </a:extLst>
          </p:cNvPr>
          <p:cNvSpPr txBox="1"/>
          <p:nvPr/>
        </p:nvSpPr>
        <p:spPr>
          <a:xfrm>
            <a:off x="5421842" y="2845835"/>
            <a:ext cx="1874021"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Shivers</a:t>
            </a:r>
          </a:p>
        </p:txBody>
      </p:sp>
      <p:sp>
        <p:nvSpPr>
          <p:cNvPr id="10" name="TextBox 9">
            <a:extLst>
              <a:ext uri="{FF2B5EF4-FFF2-40B4-BE49-F238E27FC236}">
                <a16:creationId xmlns:a16="http://schemas.microsoft.com/office/drawing/2014/main" id="{6F2E73C4-FB8F-46F0-AF09-300FFB258278}"/>
              </a:ext>
            </a:extLst>
          </p:cNvPr>
          <p:cNvSpPr txBox="1"/>
          <p:nvPr/>
        </p:nvSpPr>
        <p:spPr>
          <a:xfrm>
            <a:off x="25119" y="4863927"/>
            <a:ext cx="159477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Epileptiform</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43054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FB39B5-B2ED-4363-9489-1F8361B1A949}"/>
              </a:ext>
            </a:extLst>
          </p:cNvPr>
          <p:cNvSpPr>
            <a:spLocks noGrp="1"/>
          </p:cNvSpPr>
          <p:nvPr>
            <p:ph type="body" idx="4294967295"/>
          </p:nvPr>
        </p:nvSpPr>
        <p:spPr>
          <a:xfrm>
            <a:off x="228600" y="654050"/>
            <a:ext cx="8485187" cy="5864225"/>
          </a:xfrm>
        </p:spPr>
        <p:txBody>
          <a:bodyPr wrap="square" lIns="0" tIns="0" rIns="0" bIns="0">
            <a:noAutofit/>
          </a:bodyPr>
          <a:lstStyle/>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After scanning the slide as a digital image,</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the image is stored in a proprietary file format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known as an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This file contains the raw image data and</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some metadata captured during the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scanning process.</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An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 is a layered TIFF which uses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JPEG 2000 compression to compress the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actual image.</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 also contains a thumbnail, which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is a low-quality image of the slide, and the label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image which is a low-resolution picture of the slide’s label.</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Digital slides are scanned at a higher resolution which exceeds the allowable dimensions of a JPEG file.</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Therefore, we are using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files as the primary filetype for the corpus because it is efficient and handles full resolution images.</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Slides can be viewed using Aperio’s ImageScope software, which is freely available, or using several open-source tools. Python supports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a:t>
            </a:r>
          </a:p>
          <a:p>
            <a:pPr marL="174625" indent="-160338">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SVS File Format</a:t>
            </a:r>
          </a:p>
        </p:txBody>
      </p:sp>
      <p:pic>
        <p:nvPicPr>
          <p:cNvPr id="4" name="Picture 3">
            <a:extLst>
              <a:ext uri="{FF2B5EF4-FFF2-40B4-BE49-F238E27FC236}">
                <a16:creationId xmlns:a16="http://schemas.microsoft.com/office/drawing/2014/main" id="{AF6A950D-C121-8B4A-A2DC-85626D6A23A1}"/>
              </a:ext>
            </a:extLst>
          </p:cNvPr>
          <p:cNvPicPr>
            <a:picLocks noChangeAspect="1"/>
          </p:cNvPicPr>
          <p:nvPr/>
        </p:nvPicPr>
        <p:blipFill>
          <a:blip r:embed="rId2"/>
          <a:stretch>
            <a:fillRect/>
          </a:stretch>
        </p:blipFill>
        <p:spPr>
          <a:xfrm>
            <a:off x="5643785" y="670347"/>
            <a:ext cx="2474894" cy="1419534"/>
          </a:xfrm>
          <a:prstGeom prst="rect">
            <a:avLst/>
          </a:prstGeom>
          <a:ln w="25400">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B0CA3D5-5971-1341-A784-C3A7E8902748}"/>
              </a:ext>
            </a:extLst>
          </p:cNvPr>
          <p:cNvPicPr>
            <a:picLocks noChangeAspect="1"/>
          </p:cNvPicPr>
          <p:nvPr/>
        </p:nvPicPr>
        <p:blipFill>
          <a:blip r:embed="rId3"/>
          <a:stretch>
            <a:fillRect/>
          </a:stretch>
        </p:blipFill>
        <p:spPr>
          <a:xfrm>
            <a:off x="5877213" y="1308168"/>
            <a:ext cx="2861207" cy="1755741"/>
          </a:xfrm>
          <a:prstGeom prst="rect">
            <a:avLst/>
          </a:prstGeom>
          <a:ln w="25400">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EE6D0CD-84C7-9A4A-9BFF-B3F8B4CAF4F5}"/>
              </a:ext>
            </a:extLst>
          </p:cNvPr>
          <p:cNvPicPr>
            <a:picLocks noChangeAspect="1"/>
          </p:cNvPicPr>
          <p:nvPr/>
        </p:nvPicPr>
        <p:blipFill>
          <a:blip r:embed="rId4"/>
          <a:stretch>
            <a:fillRect/>
          </a:stretch>
        </p:blipFill>
        <p:spPr>
          <a:xfrm>
            <a:off x="6229318" y="2214469"/>
            <a:ext cx="2686081" cy="1708602"/>
          </a:xfrm>
          <a:prstGeom prst="rect">
            <a:avLst/>
          </a:prstGeom>
          <a:ln w="25400">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6763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a:t>Key Imagescope Features</a:t>
            </a:r>
            <a:endParaRPr lang="en-US" dirty="0">
              <a:solidFill>
                <a:prstClr val="black"/>
              </a:solidFill>
            </a:endParaRPr>
          </a:p>
        </p:txBody>
      </p:sp>
      <p:sp>
        <p:nvSpPr>
          <p:cNvPr id="3" name="Text Placeholder 2">
            <a:extLst>
              <a:ext uri="{FF2B5EF4-FFF2-40B4-BE49-F238E27FC236}">
                <a16:creationId xmlns:a16="http://schemas.microsoft.com/office/drawing/2014/main" id="{FA687C19-AE0E-4481-99E7-A62810CC53D6}"/>
              </a:ext>
            </a:extLst>
          </p:cNvPr>
          <p:cNvSpPr>
            <a:spLocks noGrp="1"/>
          </p:cNvSpPr>
          <p:nvPr>
            <p:ph type="body" idx="4294967295"/>
          </p:nvPr>
        </p:nvSpPr>
        <p:spPr>
          <a:xfrm>
            <a:off x="228600" y="711200"/>
            <a:ext cx="5637944" cy="2838450"/>
          </a:xfrm>
        </p:spPr>
        <p:txBody>
          <a:bodyPr wrap="square" lIns="0" tIns="0" rIns="0" bIns="0">
            <a:noAutofit/>
          </a:bodyPr>
          <a:lstStyle/>
          <a:p>
            <a:pPr marL="174625" indent="-16033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Imagescope provides convenient features such as panning, autopanning, scrolling, and Z-stacking.</a:t>
            </a:r>
          </a:p>
          <a:p>
            <a:pPr marL="174625" indent="-16033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Z-stacking: a process of extracting information of an image at different focus distances to give a resulting image with greater depth of field. </a:t>
            </a:r>
          </a:p>
          <a:p>
            <a:pPr marL="174625" indent="-16033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Z-stacking is used to create a 3D image that is similar to what pathologists can do with their analog microscopes.</a:t>
            </a:r>
          </a:p>
          <a:p>
            <a:pPr marL="174625" indent="-160338">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a:p>
            <a:pPr marL="174625" indent="-160338">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1941E1C-A152-48F4-A931-683826A01B25}"/>
              </a:ext>
            </a:extLst>
          </p:cNvPr>
          <p:cNvSpPr txBox="1"/>
          <p:nvPr/>
        </p:nvSpPr>
        <p:spPr>
          <a:xfrm>
            <a:off x="53502" y="1289617"/>
            <a:ext cx="476655" cy="276999"/>
          </a:xfrm>
          <a:prstGeom prst="rect">
            <a:avLst/>
          </a:prstGeom>
          <a:noFill/>
        </p:spPr>
        <p:txBody>
          <a:bodyPr wrap="square" rtlCol="0">
            <a:spAutoFit/>
          </a:bodyPr>
          <a:lstStyle/>
          <a:p>
            <a:endParaRPr lang="en-US" sz="1200" dirty="0"/>
          </a:p>
        </p:txBody>
      </p:sp>
      <p:pic>
        <p:nvPicPr>
          <p:cNvPr id="18" name="Picture 17">
            <a:extLst>
              <a:ext uri="{FF2B5EF4-FFF2-40B4-BE49-F238E27FC236}">
                <a16:creationId xmlns:a16="http://schemas.microsoft.com/office/drawing/2014/main" id="{5C5D5EDF-3F70-4D73-8CD7-950F22FD130F}"/>
              </a:ext>
            </a:extLst>
          </p:cNvPr>
          <p:cNvPicPr>
            <a:picLocks noChangeAspect="1"/>
          </p:cNvPicPr>
          <p:nvPr/>
        </p:nvPicPr>
        <p:blipFill>
          <a:blip r:embed="rId2"/>
          <a:stretch>
            <a:fillRect/>
          </a:stretch>
        </p:blipFill>
        <p:spPr>
          <a:xfrm>
            <a:off x="6061588" y="803662"/>
            <a:ext cx="2496165" cy="2615662"/>
          </a:xfrm>
          <a:prstGeom prst="rect">
            <a:avLst/>
          </a:prstGeom>
          <a:ln>
            <a:solidFill>
              <a:schemeClr val="tx1"/>
            </a:solidFill>
          </a:ln>
        </p:spPr>
      </p:pic>
      <p:sp>
        <p:nvSpPr>
          <p:cNvPr id="11" name="Text Placeholder 2">
            <a:extLst>
              <a:ext uri="{FF2B5EF4-FFF2-40B4-BE49-F238E27FC236}">
                <a16:creationId xmlns:a16="http://schemas.microsoft.com/office/drawing/2014/main" id="{FA687C19-AE0E-4481-99E7-A62810CC53D6}"/>
              </a:ext>
            </a:extLst>
          </p:cNvPr>
          <p:cNvSpPr txBox="1">
            <a:spLocks/>
          </p:cNvSpPr>
          <p:nvPr/>
        </p:nvSpPr>
        <p:spPr>
          <a:xfrm>
            <a:off x="4719483" y="3760481"/>
            <a:ext cx="4195917" cy="2846796"/>
          </a:xfrm>
        </p:spPr>
        <p:txBody>
          <a:bodyPr wrap="square" lIns="0" tIns="0" rIns="0" bIns="0">
            <a:noAutofit/>
          </a:bodyPr>
          <a:lstStyle>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GB" dirty="0"/>
              <a:t>The Focus Slider is used to view Z-stacked images.</a:t>
            </a:r>
          </a:p>
          <a:p>
            <a:r>
              <a:rPr lang="en-US" dirty="0"/>
              <a:t>This feature has not been extensively explored yet in the Department of Pathology at Temple University Hospital.</a:t>
            </a:r>
          </a:p>
          <a:p>
            <a:r>
              <a:rPr lang="en-US" dirty="0"/>
              <a:t>The resulting image is very large (Gigabytes) and a challenge for machine learning.</a:t>
            </a:r>
          </a:p>
          <a:p>
            <a:endParaRPr lang="en-GB" dirty="0"/>
          </a:p>
        </p:txBody>
      </p:sp>
      <p:grpSp>
        <p:nvGrpSpPr>
          <p:cNvPr id="2" name="Group 1">
            <a:extLst>
              <a:ext uri="{FF2B5EF4-FFF2-40B4-BE49-F238E27FC236}">
                <a16:creationId xmlns:a16="http://schemas.microsoft.com/office/drawing/2014/main" id="{9BAA7DCB-C70C-5041-B0B5-AD2D9E95FE0A}"/>
              </a:ext>
            </a:extLst>
          </p:cNvPr>
          <p:cNvGrpSpPr/>
          <p:nvPr/>
        </p:nvGrpSpPr>
        <p:grpSpPr>
          <a:xfrm>
            <a:off x="228600" y="3878825"/>
            <a:ext cx="4276662" cy="2615157"/>
            <a:chOff x="346587" y="3760838"/>
            <a:chExt cx="4276662" cy="2615157"/>
          </a:xfrm>
        </p:grpSpPr>
        <p:pic>
          <p:nvPicPr>
            <p:cNvPr id="15" name="Picture 14">
              <a:extLst>
                <a:ext uri="{FF2B5EF4-FFF2-40B4-BE49-F238E27FC236}">
                  <a16:creationId xmlns:a16="http://schemas.microsoft.com/office/drawing/2014/main" id="{ADE79F65-7BE1-4B75-BF33-569F80823D19}"/>
                </a:ext>
              </a:extLst>
            </p:cNvPr>
            <p:cNvPicPr>
              <a:picLocks noChangeAspect="1"/>
            </p:cNvPicPr>
            <p:nvPr/>
          </p:nvPicPr>
          <p:blipFill>
            <a:blip r:embed="rId3"/>
            <a:stretch>
              <a:fillRect/>
            </a:stretch>
          </p:blipFill>
          <p:spPr>
            <a:xfrm>
              <a:off x="1043753" y="3760838"/>
              <a:ext cx="3579496" cy="2615157"/>
            </a:xfrm>
            <a:prstGeom prst="rect">
              <a:avLst/>
            </a:prstGeom>
          </p:spPr>
        </p:pic>
        <p:sp>
          <p:nvSpPr>
            <p:cNvPr id="19" name="Rectangle 18">
              <a:extLst>
                <a:ext uri="{FF2B5EF4-FFF2-40B4-BE49-F238E27FC236}">
                  <a16:creationId xmlns:a16="http://schemas.microsoft.com/office/drawing/2014/main" id="{7FF468A4-5B22-40B6-8FDA-4D0B43720FC9}"/>
                </a:ext>
              </a:extLst>
            </p:cNvPr>
            <p:cNvSpPr/>
            <p:nvPr/>
          </p:nvSpPr>
          <p:spPr>
            <a:xfrm>
              <a:off x="1865827" y="3901985"/>
              <a:ext cx="243192" cy="612842"/>
            </a:xfrm>
            <a:prstGeom prst="rect">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Connector: Elbow 8">
              <a:extLst>
                <a:ext uri="{FF2B5EF4-FFF2-40B4-BE49-F238E27FC236}">
                  <a16:creationId xmlns:a16="http://schemas.microsoft.com/office/drawing/2014/main" id="{8926CF85-E886-4C93-AC30-1E6E94412E3A}"/>
                </a:ext>
              </a:extLst>
            </p:cNvPr>
            <p:cNvCxnSpPr>
              <a:cxnSpLocks/>
            </p:cNvCxnSpPr>
            <p:nvPr/>
          </p:nvCxnSpPr>
          <p:spPr>
            <a:xfrm flipV="1">
              <a:off x="762000" y="4495800"/>
              <a:ext cx="1230549" cy="390604"/>
            </a:xfrm>
            <a:prstGeom prst="bentConnector2">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2CF1ACA-CF74-472D-9888-BFA76076DD7B}"/>
                </a:ext>
              </a:extLst>
            </p:cNvPr>
            <p:cNvSpPr txBox="1"/>
            <p:nvPr/>
          </p:nvSpPr>
          <p:spPr>
            <a:xfrm>
              <a:off x="346587" y="4301853"/>
              <a:ext cx="818360"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Focus Slider</a:t>
              </a:r>
              <a:endParaRPr lang="en-US" sz="1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23695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 Organization</a:t>
            </a:r>
          </a:p>
        </p:txBody>
      </p:sp>
      <p:sp>
        <p:nvSpPr>
          <p:cNvPr id="3" name="Content Placeholder 2">
            <a:extLst>
              <a:ext uri="{FF2B5EF4-FFF2-40B4-BE49-F238E27FC236}">
                <a16:creationId xmlns:a16="http://schemas.microsoft.com/office/drawing/2014/main" id="{1A00246C-144A-DB41-8D04-E494617F129A}"/>
              </a:ext>
            </a:extLst>
          </p:cNvPr>
          <p:cNvSpPr txBox="1">
            <a:spLocks/>
          </p:cNvSpPr>
          <p:nvPr/>
        </p:nvSpPr>
        <p:spPr>
          <a:xfrm>
            <a:off x="228601" y="585775"/>
            <a:ext cx="3429000" cy="5249945"/>
          </a:xfrm>
          <a:prstGeom prst="rect">
            <a:avLst/>
          </a:prstGeom>
        </p:spPr>
        <p:txBody>
          <a:bodyPr wrap="square" lIns="0" tIns="0" rIns="0" bIns="0">
            <a:noAutofit/>
          </a:bodyPr>
          <a:lstStyle>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The slides are uploaded to the eSM where they are organized into 3 data groups:</a:t>
            </a:r>
          </a:p>
          <a:p>
            <a:pPr marL="800100" lvl="1" indent="-342900">
              <a:spcBef>
                <a:spcPts val="0"/>
              </a:spcBef>
              <a:buFont typeface="Wingdings" pitchFamily="2" charset="2"/>
              <a:buChar char="§"/>
            </a:pPr>
            <a:r>
              <a:rPr lang="en-US" sz="1800" b="1" dirty="0">
                <a:solidFill>
                  <a:schemeClr val="tx1"/>
                </a:solidFill>
                <a:latin typeface="Arial" panose="020B0604020202020204" pitchFamily="34" charset="0"/>
                <a:cs typeface="Arial" panose="020B0604020202020204" pitchFamily="34" charset="0"/>
              </a:rPr>
              <a:t>Clinical </a:t>
            </a:r>
          </a:p>
          <a:p>
            <a:pPr marL="800100" lvl="1" indent="-342900">
              <a:spcBef>
                <a:spcPts val="0"/>
              </a:spcBef>
              <a:buFont typeface="Wingdings" pitchFamily="2" charset="2"/>
              <a:buChar char="§"/>
            </a:pPr>
            <a:r>
              <a:rPr lang="en-US" sz="1800" b="1" dirty="0">
                <a:solidFill>
                  <a:schemeClr val="tx1"/>
                </a:solidFill>
                <a:latin typeface="Arial" panose="020B0604020202020204" pitchFamily="34" charset="0"/>
                <a:cs typeface="Arial" panose="020B0604020202020204" pitchFamily="34" charset="0"/>
              </a:rPr>
              <a:t>Research</a:t>
            </a:r>
          </a:p>
          <a:p>
            <a:pPr marL="800100" lvl="1" indent="-342900">
              <a:spcBef>
                <a:spcPts val="0"/>
              </a:spcBef>
              <a:buFont typeface="Wingdings" pitchFamily="2" charset="2"/>
              <a:buChar char="§"/>
            </a:pPr>
            <a:r>
              <a:rPr lang="en-US" sz="1800" b="1" dirty="0">
                <a:solidFill>
                  <a:schemeClr val="tx1"/>
                </a:solidFill>
                <a:latin typeface="Arial" panose="020B0604020202020204" pitchFamily="34" charset="0"/>
                <a:cs typeface="Arial" panose="020B0604020202020204" pitchFamily="34" charset="0"/>
              </a:rPr>
              <a:t>Educational</a:t>
            </a:r>
          </a:p>
          <a:p>
            <a:pPr indent="0">
              <a:spcBef>
                <a:spcPts val="600"/>
              </a:spcBef>
              <a:spcAft>
                <a:spcPts val="600"/>
              </a:spcAft>
              <a:buNone/>
            </a:pPr>
            <a:r>
              <a:rPr lang="en-US" dirty="0"/>
              <a:t>where the Research option was chosen as the initial method of data organization.</a:t>
            </a:r>
          </a:p>
          <a:p>
            <a:pPr>
              <a:spcAft>
                <a:spcPts val="600"/>
              </a:spcAft>
            </a:pPr>
            <a:r>
              <a:rPr lang="en-US" dirty="0"/>
              <a:t>The top level of the research category contains broad tissue type categories called cases.</a:t>
            </a:r>
          </a:p>
          <a:p>
            <a:pPr>
              <a:spcAft>
                <a:spcPts val="600"/>
              </a:spcAft>
            </a:pPr>
            <a:r>
              <a:rPr lang="en-US" dirty="0"/>
              <a:t>Within each case the data is further categorized  into the patient’s MRN and  then into the specimen ID of each slide.</a:t>
            </a:r>
          </a:p>
          <a:p>
            <a:pPr indent="0">
              <a:spcAft>
                <a:spcPts val="600"/>
              </a:spcAft>
              <a:buNone/>
            </a:pPr>
            <a:endParaRPr lang="en-US" dirty="0"/>
          </a:p>
          <a:p>
            <a:pPr indent="0">
              <a:spcBef>
                <a:spcPts val="600"/>
              </a:spcBef>
              <a:buNone/>
            </a:pPr>
            <a:endParaRPr lang="en-US" dirty="0"/>
          </a:p>
          <a:p>
            <a:pPr marL="14287" indent="0">
              <a:buNone/>
            </a:pPr>
            <a:endParaRPr lang="en-US" dirty="0"/>
          </a:p>
        </p:txBody>
      </p:sp>
      <p:graphicFrame>
        <p:nvGraphicFramePr>
          <p:cNvPr id="4" name="Table 3">
            <a:extLst>
              <a:ext uri="{FF2B5EF4-FFF2-40B4-BE49-F238E27FC236}">
                <a16:creationId xmlns:a16="http://schemas.microsoft.com/office/drawing/2014/main" id="{2901D5DA-9917-42BD-B7B1-9DADD07E9C18}"/>
              </a:ext>
            </a:extLst>
          </p:cNvPr>
          <p:cNvGraphicFramePr>
            <a:graphicFrameLocks noGrp="1"/>
          </p:cNvGraphicFramePr>
          <p:nvPr>
            <p:extLst>
              <p:ext uri="{D42A27DB-BD31-4B8C-83A1-F6EECF244321}">
                <p14:modId xmlns:p14="http://schemas.microsoft.com/office/powerpoint/2010/main" val="3716573712"/>
              </p:ext>
            </p:extLst>
          </p:nvPr>
        </p:nvGraphicFramePr>
        <p:xfrm>
          <a:off x="3792774" y="899823"/>
          <a:ext cx="5113338" cy="2108200"/>
        </p:xfrm>
        <a:graphic>
          <a:graphicData uri="http://schemas.openxmlformats.org/drawingml/2006/table">
            <a:tbl>
              <a:tblPr firstRow="1" firstCol="1" bandRow="1">
                <a:tableStyleId>{21E4AEA4-8DFA-4A89-87EB-49C32662AFE0}</a:tableStyleId>
              </a:tblPr>
              <a:tblGrid>
                <a:gridCol w="979028">
                  <a:extLst>
                    <a:ext uri="{9D8B030D-6E8A-4147-A177-3AD203B41FA5}">
                      <a16:colId xmlns:a16="http://schemas.microsoft.com/office/drawing/2014/main" val="3911681392"/>
                    </a:ext>
                  </a:extLst>
                </a:gridCol>
                <a:gridCol w="2377228">
                  <a:extLst>
                    <a:ext uri="{9D8B030D-6E8A-4147-A177-3AD203B41FA5}">
                      <a16:colId xmlns:a16="http://schemas.microsoft.com/office/drawing/2014/main" val="2510777983"/>
                    </a:ext>
                  </a:extLst>
                </a:gridCol>
                <a:gridCol w="981899">
                  <a:extLst>
                    <a:ext uri="{9D8B030D-6E8A-4147-A177-3AD203B41FA5}">
                      <a16:colId xmlns:a16="http://schemas.microsoft.com/office/drawing/2014/main" val="2501801207"/>
                    </a:ext>
                  </a:extLst>
                </a:gridCol>
                <a:gridCol w="775183">
                  <a:extLst>
                    <a:ext uri="{9D8B030D-6E8A-4147-A177-3AD203B41FA5}">
                      <a16:colId xmlns:a16="http://schemas.microsoft.com/office/drawing/2014/main" val="3327982535"/>
                    </a:ext>
                  </a:extLst>
                </a:gridCol>
              </a:tblGrid>
              <a:tr h="182880">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Field</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5945" marR="0" indent="-22860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Description</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Template</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Example</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6062610"/>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database name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4-letter acronym</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NNNN</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tudp</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8922083"/>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version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v&lt;major&gt;.&lt;minor&gt;.&lt;sub&gt;</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ctr">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vx.x.x</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v1.0.0</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309215"/>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file type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type of data stored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fff</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svs</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0092306"/>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case </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6-letter code for the type of specimen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cccccc</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gastro</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620989"/>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sequential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6-digit directory ID (zero-padded)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001234</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698222"/>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patient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8-digit (zero-padded) patient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00123456</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16395"/>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date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date specimen was collected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yyyy_mm_dd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2015_03_05</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8308933"/>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specimen type </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4-digit code for the specimen type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tt##_</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0s19_</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0411058"/>
                  </a:ext>
                </a:extLst>
              </a:tr>
              <a:tr h="182880">
                <a:tc>
                  <a:txBody>
                    <a:bodyPr/>
                    <a:lstStyle/>
                    <a:p>
                      <a:pPr marL="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5-digit 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12345</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6590523"/>
                  </a:ext>
                </a:extLst>
              </a:tr>
            </a:tbl>
          </a:graphicData>
        </a:graphic>
      </p:graphicFrame>
      <p:graphicFrame>
        <p:nvGraphicFramePr>
          <p:cNvPr id="16" name="Table 15">
            <a:extLst>
              <a:ext uri="{FF2B5EF4-FFF2-40B4-BE49-F238E27FC236}">
                <a16:creationId xmlns:a16="http://schemas.microsoft.com/office/drawing/2014/main" id="{DD33887F-C8F1-4261-88F6-E241F0C25560}"/>
              </a:ext>
            </a:extLst>
          </p:cNvPr>
          <p:cNvGraphicFramePr>
            <a:graphicFrameLocks noGrp="1"/>
          </p:cNvGraphicFramePr>
          <p:nvPr>
            <p:extLst>
              <p:ext uri="{D42A27DB-BD31-4B8C-83A1-F6EECF244321}">
                <p14:modId xmlns:p14="http://schemas.microsoft.com/office/powerpoint/2010/main" val="981428391"/>
              </p:ext>
            </p:extLst>
          </p:nvPr>
        </p:nvGraphicFramePr>
        <p:xfrm>
          <a:off x="3807230" y="3743059"/>
          <a:ext cx="5098880" cy="1971040"/>
        </p:xfrm>
        <a:graphic>
          <a:graphicData uri="http://schemas.openxmlformats.org/drawingml/2006/table">
            <a:tbl>
              <a:tblPr firstRow="1" firstCol="1" bandRow="1">
                <a:tableStyleId>{21E4AEA4-8DFA-4A89-87EB-49C32662AFE0}</a:tableStyleId>
              </a:tblPr>
              <a:tblGrid>
                <a:gridCol w="976259">
                  <a:extLst>
                    <a:ext uri="{9D8B030D-6E8A-4147-A177-3AD203B41FA5}">
                      <a16:colId xmlns:a16="http://schemas.microsoft.com/office/drawing/2014/main" val="1244266864"/>
                    </a:ext>
                  </a:extLst>
                </a:gridCol>
                <a:gridCol w="2370507">
                  <a:extLst>
                    <a:ext uri="{9D8B030D-6E8A-4147-A177-3AD203B41FA5}">
                      <a16:colId xmlns:a16="http://schemas.microsoft.com/office/drawing/2014/main" val="3426119346"/>
                    </a:ext>
                  </a:extLst>
                </a:gridCol>
                <a:gridCol w="979123">
                  <a:extLst>
                    <a:ext uri="{9D8B030D-6E8A-4147-A177-3AD203B41FA5}">
                      <a16:colId xmlns:a16="http://schemas.microsoft.com/office/drawing/2014/main" val="4137985054"/>
                    </a:ext>
                  </a:extLst>
                </a:gridCol>
                <a:gridCol w="772991">
                  <a:extLst>
                    <a:ext uri="{9D8B030D-6E8A-4147-A177-3AD203B41FA5}">
                      <a16:colId xmlns:a16="http://schemas.microsoft.com/office/drawing/2014/main" val="1106240863"/>
                    </a:ext>
                  </a:extLst>
                </a:gridCol>
              </a:tblGrid>
              <a:tr h="0">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Field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Description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Template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Example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2515847"/>
                  </a:ext>
                </a:extLst>
              </a:tr>
              <a:tr h="0">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specimen type </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4-digit code for the specimen type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tttt</a:t>
                      </a: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_</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0s19_</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974080"/>
                  </a:ext>
                </a:extLst>
              </a:tr>
              <a:tr h="0">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5-digit 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12345</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6570119"/>
                  </a:ext>
                </a:extLst>
              </a:tr>
              <a:tr h="155575">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block level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2-letter code followed by 3-digit sequence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ll</a:t>
                      </a: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kern="1200" dirty="0">
                          <a:solidFill>
                            <a:schemeClr val="dk1"/>
                          </a:solidFill>
                          <a:effectLst/>
                          <a:latin typeface="Arial" panose="020B0604020202020204" pitchFamily="34" charset="0"/>
                          <a:ea typeface="+mn-ea"/>
                          <a:cs typeface="Arial" panose="020B0604020202020204" pitchFamily="34" charset="0"/>
                        </a:rPr>
                        <a:t>0a001</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7873387"/>
                  </a:ext>
                </a:extLst>
              </a:tr>
              <a:tr h="71121">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patient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8-digit (zero-padded) patient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00123456</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2751792"/>
                  </a:ext>
                </a:extLst>
              </a:tr>
              <a:tr h="0">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block cut type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3-letter code followed by a 4-digit sequence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bbb####</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lvl0001</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5400260"/>
                  </a:ext>
                </a:extLst>
              </a:tr>
              <a:tr h="86995">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3-digit sequence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s###</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s000</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4321908"/>
                  </a:ext>
                </a:extLst>
              </a:tr>
              <a:tr h="86995">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file extension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three-letter filename extension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ext</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svs</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5784546"/>
                  </a:ext>
                </a:extLst>
              </a:tr>
            </a:tbl>
          </a:graphicData>
        </a:graphic>
      </p:graphicFrame>
      <p:sp>
        <p:nvSpPr>
          <p:cNvPr id="17" name="TextBox 16">
            <a:extLst>
              <a:ext uri="{FF2B5EF4-FFF2-40B4-BE49-F238E27FC236}">
                <a16:creationId xmlns:a16="http://schemas.microsoft.com/office/drawing/2014/main" id="{E41262CB-832B-4FD7-8AD0-7998BFBA0D23}"/>
              </a:ext>
            </a:extLst>
          </p:cNvPr>
          <p:cNvSpPr txBox="1"/>
          <p:nvPr/>
        </p:nvSpPr>
        <p:spPr>
          <a:xfrm>
            <a:off x="3970441" y="530491"/>
            <a:ext cx="517197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Directory Components:</a:t>
            </a: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6C219BC-46E9-408B-8C9C-BC618E59464D}"/>
              </a:ext>
            </a:extLst>
          </p:cNvPr>
          <p:cNvSpPr txBox="1"/>
          <p:nvPr/>
        </p:nvSpPr>
        <p:spPr>
          <a:xfrm>
            <a:off x="3822970" y="3323360"/>
            <a:ext cx="531944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Filename Components:</a:t>
            </a:r>
            <a:endParaRPr lang="en-US" dirty="0">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05218EC8-04BE-40EB-A0CD-FAEE34A7C67A}"/>
              </a:ext>
            </a:extLst>
          </p:cNvPr>
          <p:cNvSpPr txBox="1">
            <a:spLocks/>
          </p:cNvSpPr>
          <p:nvPr/>
        </p:nvSpPr>
        <p:spPr>
          <a:xfrm>
            <a:off x="228600" y="5966243"/>
            <a:ext cx="8686800" cy="609217"/>
          </a:xfrm>
          <a:prstGeom prst="rect">
            <a:avLst/>
          </a:prstGeom>
        </p:spPr>
        <p:txBody>
          <a:bodyPr wrap="square" lIns="0" tIns="0" rIns="0" bIns="0">
            <a:noAutofit/>
          </a:bodyPr>
          <a:lstStyle>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marL="173038" indent="-158750"/>
            <a:r>
              <a:rPr lang="en-US" dirty="0"/>
              <a:t>Full Pathname: </a:t>
            </a:r>
            <a:r>
              <a:rPr lang="en-US" dirty="0" err="1"/>
              <a:t>tudp</a:t>
            </a:r>
            <a:r>
              <a:rPr lang="en-US" dirty="0"/>
              <a:t>/v1.0.0/</a:t>
            </a:r>
            <a:r>
              <a:rPr lang="en-US" dirty="0" err="1"/>
              <a:t>svs</a:t>
            </a:r>
            <a:r>
              <a:rPr lang="en-US" dirty="0"/>
              <a:t>/gastro/001234/00123456/2015_03_05/</a:t>
            </a:r>
            <a:br>
              <a:rPr lang="en-US" dirty="0"/>
            </a:br>
            <a:r>
              <a:rPr lang="en-US" dirty="0"/>
              <a:t>0s19_12345/0s19_12345_0a001_12345678_lvl0001_s000.svs</a:t>
            </a:r>
          </a:p>
        </p:txBody>
      </p:sp>
    </p:spTree>
    <p:extLst>
      <p:ext uri="{BB962C8B-B14F-4D97-AF65-F5344CB8AC3E}">
        <p14:creationId xmlns:p14="http://schemas.microsoft.com/office/powerpoint/2010/main" val="1894079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 Anonymization</a:t>
            </a:r>
          </a:p>
        </p:txBody>
      </p:sp>
      <p:sp>
        <p:nvSpPr>
          <p:cNvPr id="3" name="Content Placeholder 2">
            <a:extLst>
              <a:ext uri="{FF2B5EF4-FFF2-40B4-BE49-F238E27FC236}">
                <a16:creationId xmlns:a16="http://schemas.microsoft.com/office/drawing/2014/main" id="{69EBCD1B-E34E-C64A-A20F-C8ABC48C44CA}"/>
              </a:ext>
            </a:extLst>
          </p:cNvPr>
          <p:cNvSpPr txBox="1">
            <a:spLocks/>
          </p:cNvSpPr>
          <p:nvPr/>
        </p:nvSpPr>
        <p:spPr>
          <a:xfrm>
            <a:off x="228600" y="713231"/>
            <a:ext cx="8686800" cy="1350155"/>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Under the Health Insurance Probability and Accountability Act (HIPAA), patient identity is kept anonymous. </a:t>
            </a:r>
          </a:p>
          <a:p>
            <a:r>
              <a:rPr lang="en-GB" dirty="0"/>
              <a:t>The scanner and slides resides at the hospital. The digital images are also stored on a secure HIPAA network until the data is anonymized.</a:t>
            </a:r>
          </a:p>
        </p:txBody>
      </p:sp>
      <p:grpSp>
        <p:nvGrpSpPr>
          <p:cNvPr id="2" name="Group 1"/>
          <p:cNvGrpSpPr/>
          <p:nvPr/>
        </p:nvGrpSpPr>
        <p:grpSpPr>
          <a:xfrm>
            <a:off x="939432" y="2481697"/>
            <a:ext cx="7358069" cy="3745645"/>
            <a:chOff x="392869" y="1716063"/>
            <a:chExt cx="8391044" cy="4539608"/>
          </a:xfrm>
        </p:grpSpPr>
        <p:pic>
          <p:nvPicPr>
            <p:cNvPr id="4" name="Picture 3">
              <a:extLst>
                <a:ext uri="{FF2B5EF4-FFF2-40B4-BE49-F238E27FC236}">
                  <a16:creationId xmlns:a16="http://schemas.microsoft.com/office/drawing/2014/main" id="{E8D62DBC-852D-A740-9251-75B1A0B26D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7758" y="3318979"/>
              <a:ext cx="1874258" cy="1280160"/>
            </a:xfrm>
            <a:prstGeom prst="rect">
              <a:avLst/>
            </a:prstGeom>
          </p:spPr>
        </p:pic>
        <p:pic>
          <p:nvPicPr>
            <p:cNvPr id="5" name="Picture 4">
              <a:extLst>
                <a:ext uri="{FF2B5EF4-FFF2-40B4-BE49-F238E27FC236}">
                  <a16:creationId xmlns:a16="http://schemas.microsoft.com/office/drawing/2014/main" id="{897DD583-A8BC-3C4D-B5D2-58BD218AF9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82065" y="3326469"/>
              <a:ext cx="1901848" cy="1280160"/>
            </a:xfrm>
            <a:prstGeom prst="rect">
              <a:avLst/>
            </a:prstGeom>
          </p:spPr>
        </p:pic>
        <p:sp>
          <p:nvSpPr>
            <p:cNvPr id="6" name="TextBox 5">
              <a:extLst>
                <a:ext uri="{FF2B5EF4-FFF2-40B4-BE49-F238E27FC236}">
                  <a16:creationId xmlns:a16="http://schemas.microsoft.com/office/drawing/2014/main" id="{BCFDCC67-6DC7-794B-B428-941E73795A67}"/>
                </a:ext>
              </a:extLst>
            </p:cNvPr>
            <p:cNvSpPr txBox="1"/>
            <p:nvPr/>
          </p:nvSpPr>
          <p:spPr>
            <a:xfrm>
              <a:off x="2647124" y="1716063"/>
              <a:ext cx="3657600" cy="44761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b="1" dirty="0">
                  <a:latin typeface="Arial" panose="020B0604020202020204" pitchFamily="34" charset="0"/>
                  <a:cs typeface="Arial" panose="020B0604020202020204" pitchFamily="34" charset="0"/>
                </a:rPr>
                <a:t>Data Anonymization</a:t>
              </a:r>
            </a:p>
          </p:txBody>
        </p:sp>
        <p:pic>
          <p:nvPicPr>
            <p:cNvPr id="7" name="Picture 6">
              <a:extLst>
                <a:ext uri="{FF2B5EF4-FFF2-40B4-BE49-F238E27FC236}">
                  <a16:creationId xmlns:a16="http://schemas.microsoft.com/office/drawing/2014/main" id="{B98307E8-703F-9149-B2E5-C343F7E4EEAD}"/>
                </a:ext>
              </a:extLst>
            </p:cNvPr>
            <p:cNvPicPr>
              <a:picLocks noChangeAspect="1"/>
            </p:cNvPicPr>
            <p:nvPr/>
          </p:nvPicPr>
          <p:blipFill>
            <a:blip r:embed="rId5"/>
            <a:stretch>
              <a:fillRect/>
            </a:stretch>
          </p:blipFill>
          <p:spPr>
            <a:xfrm>
              <a:off x="470604" y="3152633"/>
              <a:ext cx="3679918" cy="1777505"/>
            </a:xfrm>
            <a:prstGeom prst="rect">
              <a:avLst/>
            </a:prstGeom>
          </p:spPr>
        </p:pic>
        <p:cxnSp>
          <p:nvCxnSpPr>
            <p:cNvPr id="8" name="Straight Connector 7">
              <a:extLst>
                <a:ext uri="{FF2B5EF4-FFF2-40B4-BE49-F238E27FC236}">
                  <a16:creationId xmlns:a16="http://schemas.microsoft.com/office/drawing/2014/main" id="{93307D84-C43E-F04D-A8FC-2A09D8F55D33}"/>
                </a:ext>
              </a:extLst>
            </p:cNvPr>
            <p:cNvCxnSpPr>
              <a:cxnSpLocks/>
              <a:stCxn id="6" idx="2"/>
            </p:cNvCxnSpPr>
            <p:nvPr/>
          </p:nvCxnSpPr>
          <p:spPr>
            <a:xfrm>
              <a:off x="4475924" y="2163682"/>
              <a:ext cx="0" cy="155022"/>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234B952-87AC-F840-B96C-54F91FE08335}"/>
                </a:ext>
              </a:extLst>
            </p:cNvPr>
            <p:cNvCxnSpPr>
              <a:cxnSpLocks/>
            </p:cNvCxnSpPr>
            <p:nvPr/>
          </p:nvCxnSpPr>
          <p:spPr>
            <a:xfrm flipH="1">
              <a:off x="2390274" y="2318704"/>
              <a:ext cx="2836308"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8026599-FF6E-3B4B-9B49-B2F8841B9FA4}"/>
                </a:ext>
              </a:extLst>
            </p:cNvPr>
            <p:cNvCxnSpPr>
              <a:cxnSpLocks/>
            </p:cNvCxnSpPr>
            <p:nvPr/>
          </p:nvCxnSpPr>
          <p:spPr>
            <a:xfrm>
              <a:off x="5224882" y="2314224"/>
              <a:ext cx="1494022"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E75A7F9-EFC2-C745-A9AF-6FB15E46DD96}"/>
                </a:ext>
              </a:extLst>
            </p:cNvPr>
            <p:cNvSpPr txBox="1"/>
            <p:nvPr/>
          </p:nvSpPr>
          <p:spPr>
            <a:xfrm>
              <a:off x="1301553" y="2506804"/>
              <a:ext cx="2277979" cy="447619"/>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Case Reports</a:t>
              </a:r>
            </a:p>
          </p:txBody>
        </p:sp>
        <p:cxnSp>
          <p:nvCxnSpPr>
            <p:cNvPr id="13" name="Straight Connector 12">
              <a:extLst>
                <a:ext uri="{FF2B5EF4-FFF2-40B4-BE49-F238E27FC236}">
                  <a16:creationId xmlns:a16="http://schemas.microsoft.com/office/drawing/2014/main" id="{361CA445-C2CC-9E49-9D68-6CA35FE74B53}"/>
                </a:ext>
              </a:extLst>
            </p:cNvPr>
            <p:cNvCxnSpPr/>
            <p:nvPr/>
          </p:nvCxnSpPr>
          <p:spPr>
            <a:xfrm>
              <a:off x="2390275" y="2314225"/>
              <a:ext cx="0" cy="194679"/>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F8BCEE9E-E4B5-E646-ADFD-DBE512831494}"/>
                </a:ext>
              </a:extLst>
            </p:cNvPr>
            <p:cNvSpPr txBox="1"/>
            <p:nvPr/>
          </p:nvSpPr>
          <p:spPr>
            <a:xfrm>
              <a:off x="5708252" y="2508903"/>
              <a:ext cx="2021301" cy="369325"/>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Digital Slides</a:t>
              </a:r>
            </a:p>
          </p:txBody>
        </p:sp>
        <p:cxnSp>
          <p:nvCxnSpPr>
            <p:cNvPr id="15" name="Straight Connector 14">
              <a:extLst>
                <a:ext uri="{FF2B5EF4-FFF2-40B4-BE49-F238E27FC236}">
                  <a16:creationId xmlns:a16="http://schemas.microsoft.com/office/drawing/2014/main" id="{A8369583-FE2F-604D-9AEC-F1281E1D3C19}"/>
                </a:ext>
              </a:extLst>
            </p:cNvPr>
            <p:cNvCxnSpPr>
              <a:cxnSpLocks/>
              <a:endCxn id="14" idx="0"/>
            </p:cNvCxnSpPr>
            <p:nvPr/>
          </p:nvCxnSpPr>
          <p:spPr>
            <a:xfrm>
              <a:off x="6718903" y="2318704"/>
              <a:ext cx="0" cy="190199"/>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887530F-2906-C14C-BC26-DFB99EBDFD67}"/>
                </a:ext>
              </a:extLst>
            </p:cNvPr>
            <p:cNvSpPr txBox="1"/>
            <p:nvPr/>
          </p:nvSpPr>
          <p:spPr>
            <a:xfrm>
              <a:off x="833673" y="5360433"/>
              <a:ext cx="2753128" cy="8952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latin typeface="Arial" panose="020B0604020202020204" pitchFamily="34" charset="0"/>
                  <a:cs typeface="Arial" panose="020B0604020202020204" pitchFamily="34" charset="0"/>
                </a:rPr>
                <a:t>Patient’s name</a:t>
              </a:r>
            </a:p>
            <a:p>
              <a:r>
                <a:rPr lang="en-US" sz="1400" b="1" dirty="0">
                  <a:latin typeface="Arial" panose="020B0604020202020204" pitchFamily="34" charset="0"/>
                  <a:cs typeface="Arial" panose="020B0604020202020204" pitchFamily="34" charset="0"/>
                </a:rPr>
                <a:t>MRN </a:t>
              </a:r>
            </a:p>
            <a:p>
              <a:r>
                <a:rPr lang="en-US" sz="1400" b="1" dirty="0">
                  <a:latin typeface="Arial" panose="020B0604020202020204" pitchFamily="34" charset="0"/>
                  <a:cs typeface="Arial" panose="020B0604020202020204" pitchFamily="34" charset="0"/>
                </a:rPr>
                <a:t>Specimen ID</a:t>
              </a:r>
            </a:p>
          </p:txBody>
        </p:sp>
        <p:cxnSp>
          <p:nvCxnSpPr>
            <p:cNvPr id="17" name="Connector: Elbow 51">
              <a:extLst>
                <a:ext uri="{FF2B5EF4-FFF2-40B4-BE49-F238E27FC236}">
                  <a16:creationId xmlns:a16="http://schemas.microsoft.com/office/drawing/2014/main" id="{E20BB7E9-AFBA-034C-877A-DB9A7040A41D}"/>
                </a:ext>
              </a:extLst>
            </p:cNvPr>
            <p:cNvCxnSpPr>
              <a:cxnSpLocks/>
              <a:stCxn id="21" idx="2"/>
              <a:endCxn id="16" idx="2"/>
            </p:cNvCxnSpPr>
            <p:nvPr/>
          </p:nvCxnSpPr>
          <p:spPr>
            <a:xfrm rot="10800000" flipH="1" flipV="1">
              <a:off x="392869" y="3611089"/>
              <a:ext cx="1817368" cy="2644582"/>
            </a:xfrm>
            <a:prstGeom prst="bentConnector4">
              <a:avLst>
                <a:gd name="adj1" fmla="val -14345"/>
                <a:gd name="adj2" fmla="val 110476"/>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nector: Elbow 57">
              <a:extLst>
                <a:ext uri="{FF2B5EF4-FFF2-40B4-BE49-F238E27FC236}">
                  <a16:creationId xmlns:a16="http://schemas.microsoft.com/office/drawing/2014/main" id="{0325C351-9A2A-0F4F-A8C8-07C97F7D2247}"/>
                </a:ext>
              </a:extLst>
            </p:cNvPr>
            <p:cNvCxnSpPr>
              <a:cxnSpLocks/>
              <a:stCxn id="22" idx="2"/>
              <a:endCxn id="16" idx="1"/>
            </p:cNvCxnSpPr>
            <p:nvPr/>
          </p:nvCxnSpPr>
          <p:spPr>
            <a:xfrm rot="10800000" flipH="1" flipV="1">
              <a:off x="437822" y="3964918"/>
              <a:ext cx="395851" cy="1843134"/>
            </a:xfrm>
            <a:prstGeom prst="bentConnector3">
              <a:avLst>
                <a:gd name="adj1" fmla="val -65856"/>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ctor: Elbow 59">
              <a:extLst>
                <a:ext uri="{FF2B5EF4-FFF2-40B4-BE49-F238E27FC236}">
                  <a16:creationId xmlns:a16="http://schemas.microsoft.com/office/drawing/2014/main" id="{AABE0A7C-CD45-4043-A98A-31E3B9771B5F}"/>
                </a:ext>
              </a:extLst>
            </p:cNvPr>
            <p:cNvCxnSpPr>
              <a:cxnSpLocks/>
              <a:stCxn id="20" idx="6"/>
              <a:endCxn id="16" idx="3"/>
            </p:cNvCxnSpPr>
            <p:nvPr/>
          </p:nvCxnSpPr>
          <p:spPr>
            <a:xfrm>
              <a:off x="878474" y="3309053"/>
              <a:ext cx="2708327" cy="2499000"/>
            </a:xfrm>
            <a:prstGeom prst="bentConnector3">
              <a:avLst>
                <a:gd name="adj1" fmla="val 109626"/>
              </a:avLst>
            </a:prstGeom>
            <a:ln>
              <a:tailEnd type="triangle"/>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6E1C541A-F1DA-7646-B1C7-08DE368EDC7C}"/>
                </a:ext>
              </a:extLst>
            </p:cNvPr>
            <p:cNvSpPr/>
            <p:nvPr/>
          </p:nvSpPr>
          <p:spPr>
            <a:xfrm>
              <a:off x="408070" y="3190678"/>
              <a:ext cx="470404" cy="236748"/>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24472B78-2D59-6E4E-A907-496F43BAEEE6}"/>
                </a:ext>
              </a:extLst>
            </p:cNvPr>
            <p:cNvSpPr/>
            <p:nvPr/>
          </p:nvSpPr>
          <p:spPr>
            <a:xfrm>
              <a:off x="392869" y="3526009"/>
              <a:ext cx="399382" cy="170163"/>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717BC495-6C1D-634D-9FFF-99438FCD69FA}"/>
                </a:ext>
              </a:extLst>
            </p:cNvPr>
            <p:cNvSpPr/>
            <p:nvPr/>
          </p:nvSpPr>
          <p:spPr>
            <a:xfrm>
              <a:off x="437822" y="3879836"/>
              <a:ext cx="346446" cy="170165"/>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7DC0700-A108-484A-9DE3-4AFD56114232}"/>
                </a:ext>
              </a:extLst>
            </p:cNvPr>
            <p:cNvSpPr txBox="1"/>
            <p:nvPr/>
          </p:nvSpPr>
          <p:spPr>
            <a:xfrm>
              <a:off x="6161335" y="5475358"/>
              <a:ext cx="2544842" cy="63412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dirty="0">
                  <a:latin typeface="Arial" panose="020B0604020202020204" pitchFamily="34" charset="0"/>
                  <a:cs typeface="Arial" panose="020B0604020202020204" pitchFamily="34" charset="0"/>
                </a:rPr>
                <a:t>Anonymizing slide labels’ information</a:t>
              </a:r>
            </a:p>
          </p:txBody>
        </p:sp>
        <p:cxnSp>
          <p:nvCxnSpPr>
            <p:cNvPr id="24" name="Connector: Elbow 68">
              <a:extLst>
                <a:ext uri="{FF2B5EF4-FFF2-40B4-BE49-F238E27FC236}">
                  <a16:creationId xmlns:a16="http://schemas.microsoft.com/office/drawing/2014/main" id="{3D7F9EB1-D958-D644-815F-2C22483198DE}"/>
                </a:ext>
              </a:extLst>
            </p:cNvPr>
            <p:cNvCxnSpPr>
              <a:cxnSpLocks/>
              <a:stCxn id="26" idx="4"/>
              <a:endCxn id="23" idx="1"/>
            </p:cNvCxnSpPr>
            <p:nvPr/>
          </p:nvCxnSpPr>
          <p:spPr>
            <a:xfrm rot="16200000" flipH="1">
              <a:off x="4507773" y="4138858"/>
              <a:ext cx="2088419" cy="121870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ctor: Elbow 70">
              <a:extLst>
                <a:ext uri="{FF2B5EF4-FFF2-40B4-BE49-F238E27FC236}">
                  <a16:creationId xmlns:a16="http://schemas.microsoft.com/office/drawing/2014/main" id="{9A563D20-213E-854A-8F24-2E49D1A71BA3}"/>
                </a:ext>
              </a:extLst>
            </p:cNvPr>
            <p:cNvCxnSpPr>
              <a:cxnSpLocks/>
              <a:stCxn id="27" idx="0"/>
              <a:endCxn id="23" idx="3"/>
            </p:cNvCxnSpPr>
            <p:nvPr/>
          </p:nvCxnSpPr>
          <p:spPr>
            <a:xfrm rot="16200000" flipH="1">
              <a:off x="6620402" y="3706645"/>
              <a:ext cx="2599971" cy="1571581"/>
            </a:xfrm>
            <a:prstGeom prst="bentConnector4">
              <a:avLst>
                <a:gd name="adj1" fmla="val -10656"/>
                <a:gd name="adj2" fmla="val 116588"/>
              </a:avLst>
            </a:prstGeom>
            <a:ln>
              <a:tailEnd type="triangle"/>
            </a:ln>
          </p:spPr>
          <p:style>
            <a:lnRef idx="1">
              <a:schemeClr val="dk1"/>
            </a:lnRef>
            <a:fillRef idx="0">
              <a:schemeClr val="dk1"/>
            </a:fillRef>
            <a:effectRef idx="0">
              <a:schemeClr val="dk1"/>
            </a:effectRef>
            <a:fontRef idx="minor">
              <a:schemeClr val="tx1"/>
            </a:fontRef>
          </p:style>
        </p:cxnSp>
        <p:sp>
          <p:nvSpPr>
            <p:cNvPr id="26" name="Oval 25">
              <a:extLst>
                <a:ext uri="{FF2B5EF4-FFF2-40B4-BE49-F238E27FC236}">
                  <a16:creationId xmlns:a16="http://schemas.microsoft.com/office/drawing/2014/main" id="{DA79ACC0-07BA-F74F-B112-F65979024747}"/>
                </a:ext>
              </a:extLst>
            </p:cNvPr>
            <p:cNvSpPr/>
            <p:nvPr/>
          </p:nvSpPr>
          <p:spPr>
            <a:xfrm>
              <a:off x="4660374" y="3164230"/>
              <a:ext cx="564508" cy="539772"/>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C79FCB4E-CD68-1A45-BAD7-BD7ED9A3DB41}"/>
                </a:ext>
              </a:extLst>
            </p:cNvPr>
            <p:cNvSpPr/>
            <p:nvPr/>
          </p:nvSpPr>
          <p:spPr>
            <a:xfrm>
              <a:off x="6852342" y="3192450"/>
              <a:ext cx="564508" cy="511551"/>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8856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 Annotation</a:t>
            </a:r>
          </a:p>
        </p:txBody>
      </p:sp>
      <p:pic>
        <p:nvPicPr>
          <p:cNvPr id="3" name="Picture 2">
            <a:extLst>
              <a:ext uri="{FF2B5EF4-FFF2-40B4-BE49-F238E27FC236}">
                <a16:creationId xmlns:a16="http://schemas.microsoft.com/office/drawing/2014/main" id="{C07D9768-71B7-F047-A4F9-EFDD83B3978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2445" y="2748441"/>
            <a:ext cx="1922529" cy="1280160"/>
          </a:xfrm>
          <a:prstGeom prst="rect">
            <a:avLst/>
          </a:prstGeom>
        </p:spPr>
      </p:pic>
      <p:pic>
        <p:nvPicPr>
          <p:cNvPr id="6" name="Picture 5">
            <a:extLst>
              <a:ext uri="{FF2B5EF4-FFF2-40B4-BE49-F238E27FC236}">
                <a16:creationId xmlns:a16="http://schemas.microsoft.com/office/drawing/2014/main" id="{F4F4B2E4-9BE9-1D40-910F-4CE9D387BB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95725" y="726913"/>
            <a:ext cx="1789470" cy="1280160"/>
          </a:xfrm>
          <a:prstGeom prst="rect">
            <a:avLst/>
          </a:prstGeom>
          <a:ln>
            <a:solidFill>
              <a:schemeClr val="tx1"/>
            </a:solidFill>
          </a:ln>
        </p:spPr>
      </p:pic>
      <p:pic>
        <p:nvPicPr>
          <p:cNvPr id="7" name="Picture 6">
            <a:extLst>
              <a:ext uri="{FF2B5EF4-FFF2-40B4-BE49-F238E27FC236}">
                <a16:creationId xmlns:a16="http://schemas.microsoft.com/office/drawing/2014/main" id="{9588F6E2-17FB-D04F-9274-BCB3C42504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0477" y="726914"/>
            <a:ext cx="1789470" cy="1280160"/>
          </a:xfrm>
          <a:prstGeom prst="rect">
            <a:avLst/>
          </a:prstGeom>
          <a:ln>
            <a:solidFill>
              <a:schemeClr val="tx1"/>
            </a:solidFill>
          </a:ln>
        </p:spPr>
      </p:pic>
      <p:pic>
        <p:nvPicPr>
          <p:cNvPr id="8" name="Picture 7">
            <a:extLst>
              <a:ext uri="{FF2B5EF4-FFF2-40B4-BE49-F238E27FC236}">
                <a16:creationId xmlns:a16="http://schemas.microsoft.com/office/drawing/2014/main" id="{FF817223-E3E4-0642-A173-87E24D317A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19947" y="718810"/>
            <a:ext cx="1789470" cy="1288263"/>
          </a:xfrm>
          <a:prstGeom prst="rect">
            <a:avLst/>
          </a:prstGeom>
          <a:ln>
            <a:solidFill>
              <a:schemeClr val="tx1"/>
            </a:solidFill>
          </a:ln>
        </p:spPr>
      </p:pic>
      <p:sp>
        <p:nvSpPr>
          <p:cNvPr id="13" name="TextBox 12">
            <a:extLst>
              <a:ext uri="{FF2B5EF4-FFF2-40B4-BE49-F238E27FC236}">
                <a16:creationId xmlns:a16="http://schemas.microsoft.com/office/drawing/2014/main" id="{9CD545D8-D411-4E44-83A2-CFBA104595FB}"/>
              </a:ext>
            </a:extLst>
          </p:cNvPr>
          <p:cNvSpPr txBox="1"/>
          <p:nvPr/>
        </p:nvSpPr>
        <p:spPr>
          <a:xfrm>
            <a:off x="3768476" y="447512"/>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Rectangle Tool</a:t>
            </a:r>
          </a:p>
        </p:txBody>
      </p:sp>
      <p:sp>
        <p:nvSpPr>
          <p:cNvPr id="14" name="TextBox 13">
            <a:extLst>
              <a:ext uri="{FF2B5EF4-FFF2-40B4-BE49-F238E27FC236}">
                <a16:creationId xmlns:a16="http://schemas.microsoft.com/office/drawing/2014/main" id="{AB72B555-D728-FB45-892B-6A4DFC124A8B}"/>
              </a:ext>
            </a:extLst>
          </p:cNvPr>
          <p:cNvSpPr txBox="1"/>
          <p:nvPr/>
        </p:nvSpPr>
        <p:spPr>
          <a:xfrm>
            <a:off x="5557946" y="439368"/>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Elliptical  Tool</a:t>
            </a:r>
          </a:p>
        </p:txBody>
      </p:sp>
      <p:sp>
        <p:nvSpPr>
          <p:cNvPr id="15" name="TextBox 14">
            <a:extLst>
              <a:ext uri="{FF2B5EF4-FFF2-40B4-BE49-F238E27FC236}">
                <a16:creationId xmlns:a16="http://schemas.microsoft.com/office/drawing/2014/main" id="{F39C9B8E-A218-1141-A0BB-C6479C7964D7}"/>
              </a:ext>
            </a:extLst>
          </p:cNvPr>
          <p:cNvSpPr txBox="1"/>
          <p:nvPr/>
        </p:nvSpPr>
        <p:spPr>
          <a:xfrm>
            <a:off x="7333681" y="449096"/>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Pen Tool</a:t>
            </a:r>
          </a:p>
        </p:txBody>
      </p:sp>
      <p:pic>
        <p:nvPicPr>
          <p:cNvPr id="17" name="Picture 16">
            <a:extLst>
              <a:ext uri="{FF2B5EF4-FFF2-40B4-BE49-F238E27FC236}">
                <a16:creationId xmlns:a16="http://schemas.microsoft.com/office/drawing/2014/main" id="{D68D1E7A-D080-544E-8DE3-A7CB9C2548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90460" y="2534180"/>
            <a:ext cx="3475248" cy="1363878"/>
          </a:xfrm>
          <a:prstGeom prst="rect">
            <a:avLst/>
          </a:prstGeom>
        </p:spPr>
      </p:pic>
      <p:pic>
        <p:nvPicPr>
          <p:cNvPr id="18" name="Picture 17">
            <a:extLst>
              <a:ext uri="{FF2B5EF4-FFF2-40B4-BE49-F238E27FC236}">
                <a16:creationId xmlns:a16="http://schemas.microsoft.com/office/drawing/2014/main" id="{C52DDCD1-141A-2C47-A04D-38722F41151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0233" y="4673140"/>
            <a:ext cx="1926650" cy="1280160"/>
          </a:xfrm>
          <a:prstGeom prst="rect">
            <a:avLst/>
          </a:prstGeom>
          <a:ln>
            <a:solidFill>
              <a:schemeClr val="tx1"/>
            </a:solidFill>
          </a:ln>
        </p:spPr>
      </p:pic>
      <p:pic>
        <p:nvPicPr>
          <p:cNvPr id="19" name="Picture 18">
            <a:extLst>
              <a:ext uri="{FF2B5EF4-FFF2-40B4-BE49-F238E27FC236}">
                <a16:creationId xmlns:a16="http://schemas.microsoft.com/office/drawing/2014/main" id="{40384618-3E57-834B-BD5F-27C25641812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86883" y="4670167"/>
            <a:ext cx="1830863" cy="1280160"/>
          </a:xfrm>
          <a:prstGeom prst="rect">
            <a:avLst/>
          </a:prstGeom>
          <a:ln>
            <a:solidFill>
              <a:schemeClr val="tx1"/>
            </a:solidFill>
          </a:ln>
        </p:spPr>
      </p:pic>
      <p:pic>
        <p:nvPicPr>
          <p:cNvPr id="20" name="Picture 19">
            <a:extLst>
              <a:ext uri="{FF2B5EF4-FFF2-40B4-BE49-F238E27FC236}">
                <a16:creationId xmlns:a16="http://schemas.microsoft.com/office/drawing/2014/main" id="{07E3CEC1-D42C-4041-A6B7-753154159F9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17746" y="4670167"/>
            <a:ext cx="1718619" cy="1280160"/>
          </a:xfrm>
          <a:prstGeom prst="rect">
            <a:avLst/>
          </a:prstGeom>
          <a:ln>
            <a:solidFill>
              <a:schemeClr val="tx1"/>
            </a:solidFill>
          </a:ln>
        </p:spPr>
      </p:pic>
      <p:sp>
        <p:nvSpPr>
          <p:cNvPr id="26" name="TextBox 25">
            <a:extLst>
              <a:ext uri="{FF2B5EF4-FFF2-40B4-BE49-F238E27FC236}">
                <a16:creationId xmlns:a16="http://schemas.microsoft.com/office/drawing/2014/main" id="{CCFDA810-A653-1140-969D-E111876E0C2C}"/>
              </a:ext>
            </a:extLst>
          </p:cNvPr>
          <p:cNvSpPr txBox="1"/>
          <p:nvPr/>
        </p:nvSpPr>
        <p:spPr>
          <a:xfrm>
            <a:off x="199105" y="822628"/>
            <a:ext cx="3355258" cy="923330"/>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800100" lvl="1" indent="-342900"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Region of the annotation is selected using the rectangle, ellipsis and pen tool. </a:t>
            </a:r>
          </a:p>
        </p:txBody>
      </p:sp>
      <p:sp>
        <p:nvSpPr>
          <p:cNvPr id="27" name="TextBox 26">
            <a:extLst>
              <a:ext uri="{FF2B5EF4-FFF2-40B4-BE49-F238E27FC236}">
                <a16:creationId xmlns:a16="http://schemas.microsoft.com/office/drawing/2014/main" id="{CF1CDB07-D582-C546-846E-02D4E2AA1990}"/>
              </a:ext>
            </a:extLst>
          </p:cNvPr>
          <p:cNvSpPr txBox="1"/>
          <p:nvPr/>
        </p:nvSpPr>
        <p:spPr>
          <a:xfrm>
            <a:off x="5928852" y="4439265"/>
            <a:ext cx="3029168" cy="2123767"/>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800100" lvl="1" indent="-342900"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An annotation is created by a pathologist by describing the event</a:t>
            </a:r>
            <a:br>
              <a:rPr lang="en-US" dirty="0"/>
            </a:br>
            <a:r>
              <a:rPr lang="en-US" dirty="0"/>
              <a:t>(e.g., the type of cancer).</a:t>
            </a:r>
          </a:p>
          <a:p>
            <a:r>
              <a:rPr lang="en-US" dirty="0"/>
              <a:t>We are early in the process of developing annotation standards.</a:t>
            </a:r>
          </a:p>
        </p:txBody>
      </p:sp>
      <p:cxnSp>
        <p:nvCxnSpPr>
          <p:cNvPr id="46" name="Straight Arrow Connector 45">
            <a:extLst>
              <a:ext uri="{FF2B5EF4-FFF2-40B4-BE49-F238E27FC236}">
                <a16:creationId xmlns:a16="http://schemas.microsoft.com/office/drawing/2014/main" id="{61AA3564-BF22-4B12-AD88-74E6B3F902E1}"/>
              </a:ext>
            </a:extLst>
          </p:cNvPr>
          <p:cNvCxnSpPr>
            <a:cxnSpLocks/>
          </p:cNvCxnSpPr>
          <p:nvPr/>
        </p:nvCxnSpPr>
        <p:spPr>
          <a:xfrm flipV="1">
            <a:off x="2452702" y="1963901"/>
            <a:ext cx="1253478" cy="1266984"/>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DDB64FC7-3EE4-42E0-B56B-1DD55A78DC5E}"/>
              </a:ext>
            </a:extLst>
          </p:cNvPr>
          <p:cNvCxnSpPr>
            <a:stCxn id="7" idx="2"/>
            <a:endCxn id="17" idx="0"/>
          </p:cNvCxnSpPr>
          <p:nvPr/>
        </p:nvCxnSpPr>
        <p:spPr>
          <a:xfrm>
            <a:off x="6425212" y="2007074"/>
            <a:ext cx="2872" cy="5271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Connector: Elbow 53">
            <a:extLst>
              <a:ext uri="{FF2B5EF4-FFF2-40B4-BE49-F238E27FC236}">
                <a16:creationId xmlns:a16="http://schemas.microsoft.com/office/drawing/2014/main" id="{485B7ADE-A3E7-4A82-A33E-ACB748921F46}"/>
              </a:ext>
            </a:extLst>
          </p:cNvPr>
          <p:cNvCxnSpPr>
            <a:cxnSpLocks/>
            <a:stCxn id="17" idx="1"/>
            <a:endCxn id="19" idx="0"/>
          </p:cNvCxnSpPr>
          <p:nvPr/>
        </p:nvCxnSpPr>
        <p:spPr>
          <a:xfrm rot="10800000" flipV="1">
            <a:off x="3102316" y="3216119"/>
            <a:ext cx="1588145" cy="1454048"/>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033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Corpus Development Workflow</a:t>
            </a:r>
          </a:p>
        </p:txBody>
      </p:sp>
      <p:pic>
        <p:nvPicPr>
          <p:cNvPr id="3" name="Picture 2" descr="A picture containing text&#10;&#10;Description automatically generated">
            <a:extLst>
              <a:ext uri="{FF2B5EF4-FFF2-40B4-BE49-F238E27FC236}">
                <a16:creationId xmlns:a16="http://schemas.microsoft.com/office/drawing/2014/main" id="{CCB98254-5A0C-7744-BEC5-50594EDD71E3}"/>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587" y="748117"/>
            <a:ext cx="2078652" cy="1442702"/>
          </a:xfrm>
          <a:prstGeom prst="rect">
            <a:avLst/>
          </a:prstGeom>
        </p:spPr>
      </p:pic>
      <p:pic>
        <p:nvPicPr>
          <p:cNvPr id="4" name="Picture 3">
            <a:extLst>
              <a:ext uri="{FF2B5EF4-FFF2-40B4-BE49-F238E27FC236}">
                <a16:creationId xmlns:a16="http://schemas.microsoft.com/office/drawing/2014/main" id="{ACB11B13-6DAA-B845-BCA5-C7F089B934AF}"/>
              </a:ext>
            </a:extLst>
          </p:cNvPr>
          <p:cNvPicPr>
            <a:picLocks noChangeAspect="1"/>
          </p:cNvPicPr>
          <p:nvPr/>
        </p:nvPicPr>
        <p:blipFill>
          <a:blip r:embed="rId5"/>
          <a:stretch>
            <a:fillRect/>
          </a:stretch>
        </p:blipFill>
        <p:spPr>
          <a:xfrm>
            <a:off x="3156583" y="1112845"/>
            <a:ext cx="2370221" cy="1509916"/>
          </a:xfrm>
          <a:prstGeom prst="rect">
            <a:avLst/>
          </a:prstGeom>
        </p:spPr>
      </p:pic>
      <p:cxnSp>
        <p:nvCxnSpPr>
          <p:cNvPr id="5" name="Straight Arrow Connector 4">
            <a:extLst>
              <a:ext uri="{FF2B5EF4-FFF2-40B4-BE49-F238E27FC236}">
                <a16:creationId xmlns:a16="http://schemas.microsoft.com/office/drawing/2014/main" id="{03CDDA27-5C89-934A-BAA4-83CB446B636E}"/>
              </a:ext>
            </a:extLst>
          </p:cNvPr>
          <p:cNvCxnSpPr>
            <a:cxnSpLocks/>
          </p:cNvCxnSpPr>
          <p:nvPr/>
        </p:nvCxnSpPr>
        <p:spPr>
          <a:xfrm flipV="1">
            <a:off x="1918096" y="1887268"/>
            <a:ext cx="980747"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screenshot of a computer&#10;&#10;Description automatically generated">
            <a:extLst>
              <a:ext uri="{FF2B5EF4-FFF2-40B4-BE49-F238E27FC236}">
                <a16:creationId xmlns:a16="http://schemas.microsoft.com/office/drawing/2014/main" id="{C1AC7E69-0749-2B40-9BBD-A5AE2990BBF4}"/>
              </a:ext>
            </a:extLst>
          </p:cNvPr>
          <p:cNvPicPr>
            <a:picLocks noChangeAspect="1"/>
          </p:cNvPicPr>
          <p:nvPr/>
        </p:nvPicPr>
        <p:blipFill>
          <a:blip r:embed="rId6" cstate="print">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7342417" y="1647140"/>
            <a:ext cx="1489531" cy="1087358"/>
          </a:xfrm>
          <a:prstGeom prst="rect">
            <a:avLst/>
          </a:prstGeom>
        </p:spPr>
      </p:pic>
      <p:cxnSp>
        <p:nvCxnSpPr>
          <p:cNvPr id="7" name="Straight Arrow Connector 6">
            <a:extLst>
              <a:ext uri="{FF2B5EF4-FFF2-40B4-BE49-F238E27FC236}">
                <a16:creationId xmlns:a16="http://schemas.microsoft.com/office/drawing/2014/main" id="{89A20655-2F4C-C544-A959-95E90DC47EFF}"/>
              </a:ext>
            </a:extLst>
          </p:cNvPr>
          <p:cNvCxnSpPr>
            <a:cxnSpLocks/>
          </p:cNvCxnSpPr>
          <p:nvPr/>
        </p:nvCxnSpPr>
        <p:spPr>
          <a:xfrm flipV="1">
            <a:off x="5605517" y="1887360"/>
            <a:ext cx="153970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A666AA1-1876-9943-9B0F-794D8EEF13B4}"/>
              </a:ext>
            </a:extLst>
          </p:cNvPr>
          <p:cNvPicPr>
            <a:picLocks noChangeAspect="1"/>
          </p:cNvPicPr>
          <p:nvPr/>
        </p:nvPicPr>
        <p:blipFill>
          <a:blip r:embed="rId8"/>
          <a:stretch>
            <a:fillRect/>
          </a:stretch>
        </p:blipFill>
        <p:spPr>
          <a:xfrm>
            <a:off x="5615245" y="3930813"/>
            <a:ext cx="3458276" cy="1495425"/>
          </a:xfrm>
          <a:prstGeom prst="rect">
            <a:avLst/>
          </a:prstGeom>
        </p:spPr>
      </p:pic>
      <p:cxnSp>
        <p:nvCxnSpPr>
          <p:cNvPr id="9" name="Straight Arrow Connector 8">
            <a:extLst>
              <a:ext uri="{FF2B5EF4-FFF2-40B4-BE49-F238E27FC236}">
                <a16:creationId xmlns:a16="http://schemas.microsoft.com/office/drawing/2014/main" id="{DF48325A-6F35-7A4C-B456-2BEC2F01494B}"/>
              </a:ext>
            </a:extLst>
          </p:cNvPr>
          <p:cNvCxnSpPr>
            <a:cxnSpLocks/>
          </p:cNvCxnSpPr>
          <p:nvPr/>
        </p:nvCxnSpPr>
        <p:spPr>
          <a:xfrm>
            <a:off x="7974132" y="2824990"/>
            <a:ext cx="0" cy="9530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Graphic 9" descr="Team">
            <a:extLst>
              <a:ext uri="{FF2B5EF4-FFF2-40B4-BE49-F238E27FC236}">
                <a16:creationId xmlns:a16="http://schemas.microsoft.com/office/drawing/2014/main" id="{F6AD5B45-AF2C-D148-82AE-546A0A62459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5309" y="4390858"/>
            <a:ext cx="914400" cy="914400"/>
          </a:xfrm>
          <a:prstGeom prst="rect">
            <a:avLst/>
          </a:prstGeom>
        </p:spPr>
      </p:pic>
      <p:pic>
        <p:nvPicPr>
          <p:cNvPr id="11" name="Graphic 10" descr="Team">
            <a:extLst>
              <a:ext uri="{FF2B5EF4-FFF2-40B4-BE49-F238E27FC236}">
                <a16:creationId xmlns:a16="http://schemas.microsoft.com/office/drawing/2014/main" id="{D71737DD-9692-1E46-A1DE-5D7169B163B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573851" y="4390858"/>
            <a:ext cx="914400" cy="914400"/>
          </a:xfrm>
          <a:prstGeom prst="rect">
            <a:avLst/>
          </a:prstGeom>
        </p:spPr>
      </p:pic>
      <p:pic>
        <p:nvPicPr>
          <p:cNvPr id="14" name="Graphic 13" descr="Gears">
            <a:extLst>
              <a:ext uri="{FF2B5EF4-FFF2-40B4-BE49-F238E27FC236}">
                <a16:creationId xmlns:a16="http://schemas.microsoft.com/office/drawing/2014/main" id="{B668A637-9BCC-2F49-81FD-EF0F23A1B32F}"/>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39355" y="3778013"/>
            <a:ext cx="612845" cy="612845"/>
          </a:xfrm>
          <a:prstGeom prst="rect">
            <a:avLst/>
          </a:prstGeom>
        </p:spPr>
      </p:pic>
      <p:cxnSp>
        <p:nvCxnSpPr>
          <p:cNvPr id="15" name="Straight Arrow Connector 14">
            <a:extLst>
              <a:ext uri="{FF2B5EF4-FFF2-40B4-BE49-F238E27FC236}">
                <a16:creationId xmlns:a16="http://schemas.microsoft.com/office/drawing/2014/main" id="{91287268-9AFF-E441-A20B-F939A1145A94}"/>
              </a:ext>
            </a:extLst>
          </p:cNvPr>
          <p:cNvCxnSpPr>
            <a:cxnSpLocks/>
          </p:cNvCxnSpPr>
          <p:nvPr/>
        </p:nvCxnSpPr>
        <p:spPr>
          <a:xfrm flipH="1">
            <a:off x="4637958" y="4720330"/>
            <a:ext cx="6927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C2F1E7-C495-D041-9FFC-E410DBBD0116}"/>
              </a:ext>
            </a:extLst>
          </p:cNvPr>
          <p:cNvCxnSpPr>
            <a:cxnSpLocks/>
          </p:cNvCxnSpPr>
          <p:nvPr/>
        </p:nvCxnSpPr>
        <p:spPr>
          <a:xfrm flipH="1">
            <a:off x="1833950" y="4714246"/>
            <a:ext cx="1239990" cy="60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8A3CC0-0742-CB4F-96B1-5C79031C53EC}"/>
              </a:ext>
            </a:extLst>
          </p:cNvPr>
          <p:cNvSpPr txBox="1"/>
          <p:nvPr/>
        </p:nvSpPr>
        <p:spPr>
          <a:xfrm>
            <a:off x="1635571" y="2111857"/>
            <a:ext cx="1498936" cy="912331"/>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sz="1400" dirty="0"/>
              <a:t>Slides are loaded onto the Digital Slide Scanner (DSS)</a:t>
            </a:r>
          </a:p>
        </p:txBody>
      </p:sp>
      <p:sp>
        <p:nvSpPr>
          <p:cNvPr id="18" name="TextBox 17">
            <a:extLst>
              <a:ext uri="{FF2B5EF4-FFF2-40B4-BE49-F238E27FC236}">
                <a16:creationId xmlns:a16="http://schemas.microsoft.com/office/drawing/2014/main" id="{B6F8FAB1-1F51-E945-96F3-D1D06B6648CF}"/>
              </a:ext>
            </a:extLst>
          </p:cNvPr>
          <p:cNvSpPr txBox="1"/>
          <p:nvPr/>
        </p:nvSpPr>
        <p:spPr>
          <a:xfrm>
            <a:off x="5723311" y="1068600"/>
            <a:ext cx="1840332" cy="73070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sz="1400"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Scanned slides are uploaded to the petabyte server</a:t>
            </a:r>
          </a:p>
        </p:txBody>
      </p:sp>
      <p:sp>
        <p:nvSpPr>
          <p:cNvPr id="19" name="TextBox 18">
            <a:extLst>
              <a:ext uri="{FF2B5EF4-FFF2-40B4-BE49-F238E27FC236}">
                <a16:creationId xmlns:a16="http://schemas.microsoft.com/office/drawing/2014/main" id="{2326D5BA-675E-FC44-AC91-1B08E9ACBDC0}"/>
              </a:ext>
            </a:extLst>
          </p:cNvPr>
          <p:cNvSpPr txBox="1"/>
          <p:nvPr/>
        </p:nvSpPr>
        <p:spPr>
          <a:xfrm>
            <a:off x="5605517" y="2887298"/>
            <a:ext cx="2189039" cy="95410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Slides from the server are uploaded to the electronic slide manager (</a:t>
            </a:r>
            <a:r>
              <a:rPr lang="en-US" sz="1400" b="1" dirty="0" err="1">
                <a:latin typeface="Arial" panose="020B0604020202020204" pitchFamily="34" charset="0"/>
                <a:cs typeface="Arial" panose="020B0604020202020204" pitchFamily="34" charset="0"/>
              </a:rPr>
              <a:t>eSM</a:t>
            </a:r>
            <a:r>
              <a:rPr lang="en-US" sz="1400" b="1"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333804D4-1BA8-154F-AFD1-A234258FB8EF}"/>
              </a:ext>
            </a:extLst>
          </p:cNvPr>
          <p:cNvSpPr txBox="1"/>
          <p:nvPr/>
        </p:nvSpPr>
        <p:spPr>
          <a:xfrm>
            <a:off x="4583572" y="5140915"/>
            <a:ext cx="1330845" cy="95410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Pathologists review and annotate the slides </a:t>
            </a:r>
          </a:p>
        </p:txBody>
      </p:sp>
      <p:sp>
        <p:nvSpPr>
          <p:cNvPr id="21" name="TextBox 20">
            <a:extLst>
              <a:ext uri="{FF2B5EF4-FFF2-40B4-BE49-F238E27FC236}">
                <a16:creationId xmlns:a16="http://schemas.microsoft.com/office/drawing/2014/main" id="{FCFD1249-30CC-4D46-B42C-98AB9E9597B6}"/>
              </a:ext>
            </a:extLst>
          </p:cNvPr>
          <p:cNvSpPr txBox="1"/>
          <p:nvPr/>
        </p:nvSpPr>
        <p:spPr>
          <a:xfrm>
            <a:off x="1739103" y="5131947"/>
            <a:ext cx="1695354" cy="1384995"/>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Annotated slides are now available to be anonymized before being available in the public domain</a:t>
            </a:r>
          </a:p>
        </p:txBody>
      </p:sp>
    </p:spTree>
    <p:extLst>
      <p:ext uri="{BB962C8B-B14F-4D97-AF65-F5344CB8AC3E}">
        <p14:creationId xmlns:p14="http://schemas.microsoft.com/office/powerpoint/2010/main" val="329625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8"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Preliminary Statistics For A Pilot Corpus</a:t>
            </a:r>
          </a:p>
        </p:txBody>
      </p:sp>
      <p:graphicFrame>
        <p:nvGraphicFramePr>
          <p:cNvPr id="2" name="Table 1">
            <a:extLst>
              <a:ext uri="{FF2B5EF4-FFF2-40B4-BE49-F238E27FC236}">
                <a16:creationId xmlns:a16="http://schemas.microsoft.com/office/drawing/2014/main" id="{AD45909B-58DC-49CF-801F-42E95209628C}"/>
              </a:ext>
            </a:extLst>
          </p:cNvPr>
          <p:cNvGraphicFramePr>
            <a:graphicFrameLocks noGrp="1"/>
          </p:cNvGraphicFramePr>
          <p:nvPr/>
        </p:nvGraphicFramePr>
        <p:xfrm>
          <a:off x="476705" y="585145"/>
          <a:ext cx="8187414" cy="5362015"/>
        </p:xfrm>
        <a:graphic>
          <a:graphicData uri="http://schemas.openxmlformats.org/drawingml/2006/table">
            <a:tbl>
              <a:tblPr firstRow="1" bandRow="1">
                <a:tableStyleId>{21E4AEA4-8DFA-4A89-87EB-49C32662AFE0}</a:tableStyleId>
              </a:tblPr>
              <a:tblGrid>
                <a:gridCol w="1673239">
                  <a:extLst>
                    <a:ext uri="{9D8B030D-6E8A-4147-A177-3AD203B41FA5}">
                      <a16:colId xmlns:a16="http://schemas.microsoft.com/office/drawing/2014/main" val="2233980044"/>
                    </a:ext>
                  </a:extLst>
                </a:gridCol>
                <a:gridCol w="1315365">
                  <a:extLst>
                    <a:ext uri="{9D8B030D-6E8A-4147-A177-3AD203B41FA5}">
                      <a16:colId xmlns:a16="http://schemas.microsoft.com/office/drawing/2014/main" val="177957256"/>
                    </a:ext>
                  </a:extLst>
                </a:gridCol>
                <a:gridCol w="1065970">
                  <a:extLst>
                    <a:ext uri="{9D8B030D-6E8A-4147-A177-3AD203B41FA5}">
                      <a16:colId xmlns:a16="http://schemas.microsoft.com/office/drawing/2014/main" val="133709449"/>
                    </a:ext>
                  </a:extLst>
                </a:gridCol>
                <a:gridCol w="1344880">
                  <a:extLst>
                    <a:ext uri="{9D8B030D-6E8A-4147-A177-3AD203B41FA5}">
                      <a16:colId xmlns:a16="http://schemas.microsoft.com/office/drawing/2014/main" val="2922006607"/>
                    </a:ext>
                  </a:extLst>
                </a:gridCol>
                <a:gridCol w="1334931">
                  <a:extLst>
                    <a:ext uri="{9D8B030D-6E8A-4147-A177-3AD203B41FA5}">
                      <a16:colId xmlns:a16="http://schemas.microsoft.com/office/drawing/2014/main" val="2492525727"/>
                    </a:ext>
                  </a:extLst>
                </a:gridCol>
                <a:gridCol w="1453029">
                  <a:extLst>
                    <a:ext uri="{9D8B030D-6E8A-4147-A177-3AD203B41FA5}">
                      <a16:colId xmlns:a16="http://schemas.microsoft.com/office/drawing/2014/main" val="1306043693"/>
                    </a:ext>
                  </a:extLst>
                </a:gridCol>
              </a:tblGrid>
              <a:tr h="610465">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Tissue Type</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Patients </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Cases </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Slides</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a:solidFill>
                            <a:srgbClr val="000000"/>
                          </a:solidFill>
                          <a:effectLst/>
                          <a:latin typeface="Arial" panose="020B0604020202020204" pitchFamily="34" charset="0"/>
                          <a:cs typeface="Arial" panose="020B0604020202020204" pitchFamily="34" charset="0"/>
                        </a:rPr>
                        <a:t>           Avg.            Slides Per Patient</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      Avg.      Slides Per Case</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753177"/>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Breast</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304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324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3694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12.15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11.40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831461"/>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Cardiovascular</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4903438"/>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Gastrointestinal</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199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240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2657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13.35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11.07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3194884"/>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Gynecology</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64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64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872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13.63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13.63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7496932"/>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Head and Neck</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162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10.80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10.80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879886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Hernia Sac</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2.33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2.33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4234993"/>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Lymph Nodes</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1268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40.90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26.42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247841"/>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Nervous System</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6</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2.00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2.00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53955"/>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Pulmonary</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124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15.50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15.50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777085"/>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Skeletal System</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112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5.89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5.89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6635031"/>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Skin</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61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5.08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4.69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33297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Soft Tissue</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118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4.21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011820"/>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Tonsil</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441021"/>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Spinal Epidural </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18.50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9.25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8604470"/>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Urinary Prostate</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191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206</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5296</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27.73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25.71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701574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Total Cataloged</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895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991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14450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11.79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9.84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9540405"/>
                  </a:ext>
                </a:extLst>
              </a:tr>
              <a:tr h="179549">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0594302"/>
                  </a:ext>
                </a:extLst>
              </a:tr>
              <a:tr h="179549">
                <a:tc>
                  <a:txBody>
                    <a:bodyPr/>
                    <a:lstStyle/>
                    <a:p>
                      <a:pPr algn="l" fontAlgn="b"/>
                      <a:r>
                        <a:rPr lang="en-US" sz="1200" b="1" i="0" u="none" strike="noStrike" dirty="0" err="1">
                          <a:solidFill>
                            <a:srgbClr val="000000"/>
                          </a:solidFill>
                          <a:effectLst/>
                          <a:latin typeface="Arial" panose="020B0604020202020204" pitchFamily="34" charset="0"/>
                          <a:cs typeface="Arial" panose="020B0604020202020204" pitchFamily="34" charset="0"/>
                        </a:rPr>
                        <a:t>Uncataloged</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563582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Newly Scanned</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12627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39999"/>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W.I.P.</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1953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1953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11390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5.83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5.83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6536462"/>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Pathologist Slides</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1371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59513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Total Uncataloged</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1953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1953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25388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5.83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5.83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0855430"/>
                  </a:ext>
                </a:extLst>
              </a:tr>
              <a:tr h="179549">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8523791"/>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Total</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2848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2944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39838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11.41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9.59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3767471"/>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Since: 06/15/19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(+948)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(+819)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 (+19049)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(+0.88)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(+0.21)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908670"/>
                  </a:ext>
                </a:extLst>
              </a:tr>
            </a:tbl>
          </a:graphicData>
        </a:graphic>
      </p:graphicFrame>
      <p:sp>
        <p:nvSpPr>
          <p:cNvPr id="5" name="TextBox 4">
            <a:extLst>
              <a:ext uri="{FF2B5EF4-FFF2-40B4-BE49-F238E27FC236}">
                <a16:creationId xmlns:a16="http://schemas.microsoft.com/office/drawing/2014/main" id="{B9207327-FDFF-483D-AB48-2C547BB246B9}"/>
              </a:ext>
            </a:extLst>
          </p:cNvPr>
          <p:cNvSpPr txBox="1"/>
          <p:nvPr/>
        </p:nvSpPr>
        <p:spPr>
          <a:xfrm>
            <a:off x="227012" y="6172382"/>
            <a:ext cx="8686800" cy="78289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TUDP database statistics as of August 8, 2019.</a:t>
            </a:r>
          </a:p>
          <a:p>
            <a:pPr marL="14287" indent="0">
              <a:buNone/>
            </a:pPr>
            <a:endParaRPr lang="en-US" dirty="0"/>
          </a:p>
        </p:txBody>
      </p:sp>
    </p:spTree>
    <p:extLst>
      <p:ext uri="{BB962C8B-B14F-4D97-AF65-F5344CB8AC3E}">
        <p14:creationId xmlns:p14="http://schemas.microsoft.com/office/powerpoint/2010/main" val="3533012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Database for Algorithm Development</a:t>
            </a:r>
          </a:p>
        </p:txBody>
      </p:sp>
      <p:sp>
        <p:nvSpPr>
          <p:cNvPr id="4" name="TextBox 3">
            <a:extLst>
              <a:ext uri="{FF2B5EF4-FFF2-40B4-BE49-F238E27FC236}">
                <a16:creationId xmlns:a16="http://schemas.microsoft.com/office/drawing/2014/main" id="{6035DA20-2775-4946-9CFD-BF1D6751AD62}"/>
              </a:ext>
            </a:extLst>
          </p:cNvPr>
          <p:cNvSpPr txBox="1"/>
          <p:nvPr/>
        </p:nvSpPr>
        <p:spPr>
          <a:xfrm>
            <a:off x="241688" y="3569099"/>
            <a:ext cx="8657450" cy="2884864"/>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A baseline system using CNN was developed for a simple database which includes with and without pen marks with 1000 WSIs.</a:t>
            </a:r>
          </a:p>
          <a:p>
            <a:r>
              <a:rPr lang="en-US" dirty="0"/>
              <a:t>The size of the slides averaged around 5000x2500 pixels in size.</a:t>
            </a:r>
          </a:p>
          <a:p>
            <a:r>
              <a:rPr lang="en-GB" dirty="0"/>
              <a:t>Every 50x50 pixel patch was annotated for the mark class.</a:t>
            </a:r>
          </a:p>
          <a:p>
            <a:r>
              <a:rPr lang="en-GB" dirty="0"/>
              <a:t>We split the dataset into 800 slides for training and 200 slides for evaluation. We used cross-validation and split the training set into randomly selected five partitions of 700 training slides and 100 development set slides.</a:t>
            </a:r>
          </a:p>
          <a:p>
            <a:r>
              <a:rPr lang="en-GB" dirty="0"/>
              <a:t>We used framing and windowing technique with proper labels to divide the slides into frames for feeding the deep learning model.</a:t>
            </a:r>
          </a:p>
          <a:p>
            <a:pPr marL="14287" indent="0">
              <a:buNone/>
            </a:pPr>
            <a:endParaRPr lang="en-US" dirty="0"/>
          </a:p>
        </p:txBody>
      </p:sp>
      <p:pic>
        <p:nvPicPr>
          <p:cNvPr id="8" name="Picture 7">
            <a:extLst>
              <a:ext uri="{FF2B5EF4-FFF2-40B4-BE49-F238E27FC236}">
                <a16:creationId xmlns:a16="http://schemas.microsoft.com/office/drawing/2014/main" id="{4C636116-3D42-405F-AF09-3BEC8429A1D8}"/>
              </a:ext>
            </a:extLst>
          </p:cNvPr>
          <p:cNvPicPr/>
          <p:nvPr/>
        </p:nvPicPr>
        <p:blipFill>
          <a:blip r:embed="rId3"/>
          <a:stretch>
            <a:fillRect/>
          </a:stretch>
        </p:blipFill>
        <p:spPr bwMode="auto">
          <a:xfrm>
            <a:off x="2480533" y="631718"/>
            <a:ext cx="4182934" cy="26571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2042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Deep Learning Algorithm</a:t>
            </a:r>
          </a:p>
        </p:txBody>
      </p:sp>
      <p:sp>
        <p:nvSpPr>
          <p:cNvPr id="4" name="TextBox 3">
            <a:extLst>
              <a:ext uri="{FF2B5EF4-FFF2-40B4-BE49-F238E27FC236}">
                <a16:creationId xmlns:a16="http://schemas.microsoft.com/office/drawing/2014/main" id="{6035DA20-2775-4946-9CFD-BF1D6751AD62}"/>
              </a:ext>
            </a:extLst>
          </p:cNvPr>
          <p:cNvSpPr txBox="1"/>
          <p:nvPr/>
        </p:nvSpPr>
        <p:spPr>
          <a:xfrm>
            <a:off x="228599" y="3838353"/>
            <a:ext cx="8686801" cy="2737108"/>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GB" dirty="0"/>
              <a:t>Our software was developed using Python and executes on general purpose processors and high-speed GPUs.</a:t>
            </a:r>
          </a:p>
          <a:p>
            <a:r>
              <a:rPr lang="en-GB" dirty="0"/>
              <a:t>For faster software integration and model development, we used deep learning tools such as TensorFlow and </a:t>
            </a:r>
            <a:r>
              <a:rPr lang="en-GB" dirty="0" err="1"/>
              <a:t>Keras</a:t>
            </a:r>
            <a:r>
              <a:rPr lang="en-GB" dirty="0"/>
              <a:t>. </a:t>
            </a:r>
          </a:p>
          <a:p>
            <a:r>
              <a:rPr lang="en-GB" dirty="0"/>
              <a:t>The models were trained on RTX 2080 GPU with 8 GB of memory. Training each model for 15 epochs took an average of 7 minutes per epoch.</a:t>
            </a:r>
          </a:p>
          <a:p>
            <a:r>
              <a:rPr lang="en-GB" dirty="0"/>
              <a:t>Our best system contains 50x50 frames and 100x100 windows. It achieved 98.9%, 100.0%, and 99.0% sensitivity for the mark set respectively in the train, dev test, and eval set.</a:t>
            </a:r>
          </a:p>
          <a:p>
            <a:endParaRPr lang="en-GB" dirty="0"/>
          </a:p>
          <a:p>
            <a:endParaRPr lang="en-GB" dirty="0"/>
          </a:p>
        </p:txBody>
      </p:sp>
      <p:pic>
        <p:nvPicPr>
          <p:cNvPr id="7" name="Picture 6">
            <a:extLst>
              <a:ext uri="{FF2B5EF4-FFF2-40B4-BE49-F238E27FC236}">
                <a16:creationId xmlns:a16="http://schemas.microsoft.com/office/drawing/2014/main" id="{DA0FEBB1-31ED-4B95-91B2-7224F141DFA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3224" y="816409"/>
            <a:ext cx="5851784" cy="3021944"/>
          </a:xfrm>
          <a:prstGeom prst="rect">
            <a:avLst/>
          </a:prstGeom>
          <a:noFill/>
          <a:ln>
            <a:noFill/>
          </a:ln>
        </p:spPr>
      </p:pic>
    </p:spTree>
    <p:extLst>
      <p:ext uri="{BB962C8B-B14F-4D97-AF65-F5344CB8AC3E}">
        <p14:creationId xmlns:p14="http://schemas.microsoft.com/office/powerpoint/2010/main" val="2038979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Summary</a:t>
            </a:r>
          </a:p>
        </p:txBody>
      </p:sp>
      <p:sp>
        <p:nvSpPr>
          <p:cNvPr id="3" name="Content Placeholder 2">
            <a:extLst>
              <a:ext uri="{FF2B5EF4-FFF2-40B4-BE49-F238E27FC236}">
                <a16:creationId xmlns:a16="http://schemas.microsoft.com/office/drawing/2014/main" id="{3459F225-2B2D-C34D-9647-7489E903CA5C}"/>
              </a:ext>
            </a:extLst>
          </p:cNvPr>
          <p:cNvSpPr txBox="1">
            <a:spLocks/>
          </p:cNvSpPr>
          <p:nvPr/>
        </p:nvSpPr>
        <p:spPr>
          <a:xfrm>
            <a:off x="228600" y="613118"/>
            <a:ext cx="8686800" cy="594991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The ability </a:t>
            </a:r>
            <a:r>
              <a:rPr lang="en-GB" dirty="0"/>
              <a:t>to scan slides into digital images and place them on a secure HIPPA network accessible to pathologists promotes remote accessibility and collaboration on </a:t>
            </a:r>
            <a:r>
              <a:rPr lang="en-US" dirty="0"/>
              <a:t>patient cases.</a:t>
            </a:r>
          </a:p>
          <a:p>
            <a:r>
              <a:rPr lang="en-GB" dirty="0"/>
              <a:t>The physical storage required to manage such a large archive electronically is now affordable and can be implemented using a relatively simple architecture.</a:t>
            </a:r>
          </a:p>
          <a:p>
            <a:r>
              <a:rPr lang="en-GB" dirty="0"/>
              <a:t>Our primary goal in this three-year project is to scan and annotate 1M slides, where each image will have an associated </a:t>
            </a:r>
            <a:r>
              <a:rPr lang="en-US" dirty="0"/>
              <a:t>clinical report.</a:t>
            </a:r>
          </a:p>
          <a:p>
            <a:r>
              <a:rPr lang="en-GB" dirty="0"/>
              <a:t>This corpus will enable the development of state-of-the art machine learning systems, which require vast amounts of training data, for pathology applications such as cancer identification.</a:t>
            </a:r>
          </a:p>
          <a:p>
            <a:r>
              <a:rPr lang="en-GB" dirty="0"/>
              <a:t>This project will also enable the development of software systems to assist diagnosis and accelerate the diagnostic process, thereby easing pathologist workloads. This is important since the industry expects there will be a severe shortage of pathologists over the next 20 years.</a:t>
            </a:r>
          </a:p>
          <a:p>
            <a:r>
              <a:rPr lang="en-GB" dirty="0"/>
              <a:t>Digital pathology is also enhancing educational practice by providing access to a large, open source pathology corpus that can be easily searched.</a:t>
            </a:r>
          </a:p>
          <a:p>
            <a:pPr>
              <a:spcAft>
                <a:spcPts val="600"/>
              </a:spcAft>
            </a:pPr>
            <a:r>
              <a:rPr lang="en-GB" dirty="0"/>
              <a:t>More information about our project can be found at:</a:t>
            </a:r>
          </a:p>
          <a:p>
            <a:pPr marL="466725" indent="-58738">
              <a:buNone/>
            </a:pPr>
            <a:r>
              <a:rPr lang="en-GB" sz="1400" dirty="0">
                <a:hlinkClick r:id="rId3"/>
              </a:rPr>
              <a:t>https://www.isip.piconepress.com/projects/nsf_dpath/</a:t>
            </a:r>
            <a:endParaRPr lang="en-US" sz="1400" dirty="0"/>
          </a:p>
        </p:txBody>
      </p:sp>
    </p:spTree>
    <p:extLst>
      <p:ext uri="{BB962C8B-B14F-4D97-AF65-F5344CB8AC3E}">
        <p14:creationId xmlns:p14="http://schemas.microsoft.com/office/powerpoint/2010/main" val="2364054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FC30FE-8190-4D03-A05F-7279BD940651}"/>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Spectral Properties of Seizure</a:t>
            </a:r>
          </a:p>
        </p:txBody>
      </p:sp>
      <p:sp>
        <p:nvSpPr>
          <p:cNvPr id="11" name="Text Placeholder 2">
            <a:extLst>
              <a:ext uri="{FF2B5EF4-FFF2-40B4-BE49-F238E27FC236}">
                <a16:creationId xmlns:a16="http://schemas.microsoft.com/office/drawing/2014/main" id="{96D4819C-4C1F-4C0A-B2DB-4B17714AEB88}"/>
              </a:ext>
            </a:extLst>
          </p:cNvPr>
          <p:cNvSpPr>
            <a:spLocks noGrp="1"/>
          </p:cNvSpPr>
          <p:nvPr>
            <p:ph type="body" idx="1"/>
          </p:nvPr>
        </p:nvSpPr>
        <p:spPr>
          <a:xfrm>
            <a:off x="195943" y="1627111"/>
            <a:ext cx="8761445" cy="94410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Typical seizures start with low amplitude and fast frequencies.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These patterns start appearing from specific focal region of the brain. </a:t>
            </a:r>
          </a:p>
        </p:txBody>
      </p:sp>
      <p:pic>
        <p:nvPicPr>
          <p:cNvPr id="12" name="Picture 11">
            <a:extLst>
              <a:ext uri="{FF2B5EF4-FFF2-40B4-BE49-F238E27FC236}">
                <a16:creationId xmlns:a16="http://schemas.microsoft.com/office/drawing/2014/main" id="{1D51E532-9892-4A7F-A9A1-F869B0057394}"/>
              </a:ext>
            </a:extLst>
          </p:cNvPr>
          <p:cNvPicPr>
            <a:picLocks noChangeAspect="1"/>
          </p:cNvPicPr>
          <p:nvPr/>
        </p:nvPicPr>
        <p:blipFill>
          <a:blip r:embed="rId2"/>
          <a:stretch>
            <a:fillRect/>
          </a:stretch>
        </p:blipFill>
        <p:spPr>
          <a:xfrm>
            <a:off x="228600" y="4422710"/>
            <a:ext cx="8696826" cy="2177610"/>
          </a:xfrm>
          <a:prstGeom prst="rect">
            <a:avLst/>
          </a:prstGeom>
        </p:spPr>
      </p:pic>
      <p:pic>
        <p:nvPicPr>
          <p:cNvPr id="13" name="Picture 12">
            <a:extLst>
              <a:ext uri="{FF2B5EF4-FFF2-40B4-BE49-F238E27FC236}">
                <a16:creationId xmlns:a16="http://schemas.microsoft.com/office/drawing/2014/main" id="{BD21310D-4F3D-45C9-B31E-DFCB594006E8}"/>
              </a:ext>
            </a:extLst>
          </p:cNvPr>
          <p:cNvPicPr>
            <a:picLocks noChangeAspect="1"/>
          </p:cNvPicPr>
          <p:nvPr/>
        </p:nvPicPr>
        <p:blipFill rotWithShape="1">
          <a:blip r:embed="rId3"/>
          <a:srcRect l="2500" r="2500"/>
          <a:stretch/>
        </p:blipFill>
        <p:spPr>
          <a:xfrm>
            <a:off x="228598" y="683009"/>
            <a:ext cx="8686802" cy="944102"/>
          </a:xfrm>
          <a:prstGeom prst="rect">
            <a:avLst/>
          </a:prstGeom>
        </p:spPr>
      </p:pic>
      <p:pic>
        <p:nvPicPr>
          <p:cNvPr id="14" name="Picture 13">
            <a:extLst>
              <a:ext uri="{FF2B5EF4-FFF2-40B4-BE49-F238E27FC236}">
                <a16:creationId xmlns:a16="http://schemas.microsoft.com/office/drawing/2014/main" id="{B71A36F7-9AAA-457B-BD10-3069FC608B54}"/>
              </a:ext>
            </a:extLst>
          </p:cNvPr>
          <p:cNvPicPr>
            <a:picLocks noChangeAspect="1"/>
          </p:cNvPicPr>
          <p:nvPr/>
        </p:nvPicPr>
        <p:blipFill rotWithShape="1">
          <a:blip r:embed="rId4"/>
          <a:srcRect l="-2564" r="2564"/>
          <a:stretch/>
        </p:blipFill>
        <p:spPr>
          <a:xfrm>
            <a:off x="-1" y="2606002"/>
            <a:ext cx="8915401" cy="1175887"/>
          </a:xfrm>
          <a:prstGeom prst="rect">
            <a:avLst/>
          </a:prstGeom>
        </p:spPr>
      </p:pic>
      <p:sp>
        <p:nvSpPr>
          <p:cNvPr id="15" name="Text Placeholder 2">
            <a:extLst>
              <a:ext uri="{FF2B5EF4-FFF2-40B4-BE49-F238E27FC236}">
                <a16:creationId xmlns:a16="http://schemas.microsoft.com/office/drawing/2014/main" id="{13F770AC-865D-447F-9677-97D04A480345}"/>
              </a:ext>
            </a:extLst>
          </p:cNvPr>
          <p:cNvSpPr txBox="1">
            <a:spLocks/>
          </p:cNvSpPr>
          <p:nvPr/>
        </p:nvSpPr>
        <p:spPr>
          <a:xfrm>
            <a:off x="195943" y="3781889"/>
            <a:ext cx="8761445" cy="640821"/>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Late seizures show low frequency and high amplitude until fading back to the baseline/background.</a:t>
            </a:r>
          </a:p>
        </p:txBody>
      </p:sp>
    </p:spTree>
    <p:extLst>
      <p:ext uri="{BB962C8B-B14F-4D97-AF65-F5344CB8AC3E}">
        <p14:creationId xmlns:p14="http://schemas.microsoft.com/office/powerpoint/2010/main" val="428701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Acknowledgements</a:t>
            </a:r>
          </a:p>
        </p:txBody>
      </p:sp>
      <p:sp>
        <p:nvSpPr>
          <p:cNvPr id="3" name="Content Placeholder 2">
            <a:extLst>
              <a:ext uri="{FF2B5EF4-FFF2-40B4-BE49-F238E27FC236}">
                <a16:creationId xmlns:a16="http://schemas.microsoft.com/office/drawing/2014/main" id="{0EEA81CC-5A82-F943-9F90-B2D65483D479}"/>
              </a:ext>
            </a:extLst>
          </p:cNvPr>
          <p:cNvSpPr txBox="1">
            <a:spLocks/>
          </p:cNvSpPr>
          <p:nvPr/>
        </p:nvSpPr>
        <p:spPr>
          <a:xfrm>
            <a:off x="228600" y="767471"/>
            <a:ext cx="8686800" cy="1696454"/>
          </a:xfrm>
          <a:prstGeom prst="rect">
            <a:avLst/>
          </a:prstGeom>
        </p:spPr>
        <p:txBody>
          <a:bodyPr lIns="0" tIns="0" rIns="0" bIns="0">
            <a:normAutofit/>
          </a:bodyPr>
          <a:lstStyle>
            <a:defPPr>
              <a:defRPr lang="en-US"/>
            </a:defPPr>
            <a:lvl1pPr marL="185738" indent="-185738" defTabSz="457200">
              <a:spcBef>
                <a:spcPct val="20000"/>
              </a:spcBef>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GB" dirty="0"/>
              <a:t>This material is based upon work supported by the National Science Foundation under Grant No. CNS- 1726188. Any opinions, findings, and conclusions or recommendations expressed in this material are those of the author(s) and do not necessarily reflect the views of the </a:t>
            </a:r>
            <a:r>
              <a:rPr lang="en-US" dirty="0"/>
              <a:t>National Science Foundation.</a:t>
            </a:r>
          </a:p>
        </p:txBody>
      </p:sp>
    </p:spTree>
    <p:extLst>
      <p:ext uri="{BB962C8B-B14F-4D97-AF65-F5344CB8AC3E}">
        <p14:creationId xmlns:p14="http://schemas.microsoft.com/office/powerpoint/2010/main" val="1183332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References</a:t>
            </a:r>
          </a:p>
        </p:txBody>
      </p:sp>
      <p:sp>
        <p:nvSpPr>
          <p:cNvPr id="3" name="Content Placeholder 2">
            <a:extLst>
              <a:ext uri="{FF2B5EF4-FFF2-40B4-BE49-F238E27FC236}">
                <a16:creationId xmlns:a16="http://schemas.microsoft.com/office/drawing/2014/main" id="{5A56BAD6-1294-EB4C-9E1E-64EFAA56895C}"/>
              </a:ext>
            </a:extLst>
          </p:cNvPr>
          <p:cNvSpPr txBox="1">
            <a:spLocks/>
          </p:cNvSpPr>
          <p:nvPr/>
        </p:nvSpPr>
        <p:spPr>
          <a:xfrm>
            <a:off x="247972" y="699294"/>
            <a:ext cx="8667428" cy="5811837"/>
          </a:xfrm>
          <a:prstGeom prst="rect">
            <a:avLst/>
          </a:prstGeom>
        </p:spPr>
        <p:txBody>
          <a:bodyPr lIns="0" tIns="0" rIns="0" bIns="0">
            <a:noAutofit/>
          </a:bodyPr>
          <a:lstStyle>
            <a:defPPr>
              <a:defRPr lang="en-US"/>
            </a:defPPr>
            <a:lvl1pPr indent="0" defTabSz="457200">
              <a:spcBef>
                <a:spcPct val="20000"/>
              </a:spcBef>
              <a:buFont typeface="Arial"/>
              <a:buNone/>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85738" indent="-185738">
              <a:buFont typeface="Arial" panose="020B0604020202020204" pitchFamily="34" charset="0"/>
              <a:buChar char="•"/>
            </a:pPr>
            <a:r>
              <a:rPr lang="en-US" sz="1400" dirty="0"/>
              <a:t>“Mounting Tissue Sections,” National Diagnostics, 2011. </a:t>
            </a:r>
            <a:r>
              <a:rPr lang="en-US" sz="1400" i="1" dirty="0"/>
              <a:t>https://</a:t>
            </a:r>
            <a:r>
              <a:rPr lang="en-US" sz="1400" i="1" dirty="0" err="1"/>
              <a:t>www.nationaldiagnostics.com</a:t>
            </a:r>
            <a:r>
              <a:rPr lang="en-US" sz="1400" i="1" dirty="0"/>
              <a:t>/histology/article/mounting-tissue-sections</a:t>
            </a:r>
            <a:r>
              <a:rPr lang="en-US" sz="1400" dirty="0"/>
              <a:t>.</a:t>
            </a:r>
          </a:p>
          <a:p>
            <a:pPr marL="185738" indent="-185738">
              <a:buFont typeface="Arial" panose="020B0604020202020204" pitchFamily="34" charset="0"/>
              <a:buChar char="•"/>
            </a:pPr>
            <a:r>
              <a:rPr lang="sv-SE" sz="1400" dirty="0"/>
              <a:t>D. </a:t>
            </a:r>
            <a:r>
              <a:rPr lang="sv-SE" sz="1400" dirty="0" err="1"/>
              <a:t>Gutman</a:t>
            </a:r>
            <a:r>
              <a:rPr lang="sv-SE" sz="1400" dirty="0"/>
              <a:t>, J. Cobb, D. Somanna, Y. Park, F. Wang, T. </a:t>
            </a:r>
            <a:r>
              <a:rPr lang="sv-SE" sz="1400" dirty="0" err="1"/>
              <a:t>Kurc</a:t>
            </a:r>
            <a:r>
              <a:rPr lang="sv-SE" sz="1400" dirty="0"/>
              <a:t>, J. </a:t>
            </a:r>
            <a:r>
              <a:rPr lang="en-GB" sz="1400" dirty="0"/>
              <a:t>Saltz, D. Brat, L. Cooper, and J. Kong, “Cancer Digital Slide Archive: an informatics resource to support integrated in silico analysis of TCGA pathology data,” </a:t>
            </a:r>
            <a:r>
              <a:rPr lang="en-GB" sz="1400" i="1" dirty="0"/>
              <a:t>J. Am. Med. Informatics Assoc.</a:t>
            </a:r>
            <a:r>
              <a:rPr lang="en-GB" sz="1400" dirty="0"/>
              <a:t>, </a:t>
            </a:r>
            <a:r>
              <a:rPr lang="en-US" sz="1400" dirty="0"/>
              <a:t>vol. 20, no. 6, pp. 1091–1098, 2013.</a:t>
            </a:r>
          </a:p>
          <a:p>
            <a:pPr marL="185738" indent="-185738">
              <a:buFont typeface="Arial" panose="020B0604020202020204" pitchFamily="34" charset="0"/>
              <a:buChar char="•"/>
            </a:pPr>
            <a:r>
              <a:rPr lang="en-US" sz="1400" dirty="0"/>
              <a:t>J. Barker, A. Hoogi, A. Depeursinge, and D. Rubin, “Automated classification of brain tumor type in whole-slide digital pathology images using local representative tiles,” </a:t>
            </a:r>
            <a:r>
              <a:rPr lang="en-US" sz="1400" i="1" dirty="0"/>
              <a:t>Med. Image Anal.</a:t>
            </a:r>
            <a:r>
              <a:rPr lang="en-US" sz="1400" dirty="0"/>
              <a:t>, vol. 30, no. 1, pp. 60–71, 2016.</a:t>
            </a:r>
          </a:p>
          <a:p>
            <a:pPr marL="185738" indent="-185738">
              <a:buFont typeface="Arial" panose="020B0604020202020204" pitchFamily="34" charset="0"/>
              <a:buChar char="•"/>
            </a:pPr>
            <a:r>
              <a:rPr lang="en-GB" sz="1400" dirty="0"/>
              <a:t>J. Picone, T. Farkas, I. Obeid, and Y. Persidsky, “MRI: High Performance Digital Pathology Using Big Data and Machine Learning,” Major Research Instrumentation (MRI), Division of Computer and Network Systems, National Science Foundation, January </a:t>
            </a:r>
            <a:r>
              <a:rPr lang="en-US" sz="1400" dirty="0"/>
              <a:t>1, 2018.</a:t>
            </a:r>
          </a:p>
          <a:p>
            <a:pPr marL="185738" indent="-185738">
              <a:buFont typeface="Arial" panose="020B0604020202020204" pitchFamily="34" charset="0"/>
              <a:buChar char="•"/>
            </a:pPr>
            <a:r>
              <a:rPr lang="en-US" sz="1400" dirty="0"/>
              <a:t>M. Satyanarayanan, A. Goode, B. Gilbert, J. Harkes, and D. Jukic, </a:t>
            </a:r>
            <a:r>
              <a:rPr lang="en-GB" sz="1400" dirty="0"/>
              <a:t>“OpenSlide: A vendor-neutral software foundation for digital pathology,” </a:t>
            </a:r>
            <a:r>
              <a:rPr lang="nl-NL" sz="1400" i="1" dirty="0"/>
              <a:t>J. Pathol. </a:t>
            </a:r>
            <a:r>
              <a:rPr lang="nl-NL" sz="1400" i="1" dirty="0" err="1"/>
              <a:t>Inform</a:t>
            </a:r>
            <a:r>
              <a:rPr lang="nl-NL" sz="1400" i="1" dirty="0"/>
              <a:t>.</a:t>
            </a:r>
            <a:r>
              <a:rPr lang="nl-NL" sz="1400" dirty="0"/>
              <a:t>, vol. 4, no. 1, p. 27, 2013.</a:t>
            </a:r>
          </a:p>
          <a:p>
            <a:pPr marL="185738" indent="-185738">
              <a:buFont typeface="Arial" panose="020B0604020202020204" pitchFamily="34" charset="0"/>
              <a:buChar char="•"/>
            </a:pPr>
            <a:r>
              <a:rPr lang="en-GB" sz="1400" dirty="0"/>
              <a:t>R. Brzezinski</a:t>
            </a:r>
            <a:r>
              <a:rPr lang="en-GB" sz="1400" i="1" dirty="0"/>
              <a:t>, HIPAA Privacy and Security Compliance - Simplified: Practical Guide for Healthcare Providers and Managers </a:t>
            </a:r>
            <a:r>
              <a:rPr lang="en-GB" sz="1400" dirty="0"/>
              <a:t>2016 Edition, 3rd ed. Seattle, Washington, USA: CreateSpace Independent </a:t>
            </a:r>
            <a:r>
              <a:rPr lang="en-US" sz="1400" dirty="0"/>
              <a:t>Publishing Platform, 2016.</a:t>
            </a:r>
          </a:p>
          <a:p>
            <a:pPr marL="185738" indent="-185738">
              <a:buFont typeface="Arial" panose="020B0604020202020204" pitchFamily="34" charset="0"/>
              <a:buChar char="•"/>
            </a:pPr>
            <a:r>
              <a:rPr lang="en-GB" sz="1400" dirty="0"/>
              <a:t>I. Obeid and J. Picone, “The Temple University Hospital EEG </a:t>
            </a:r>
            <a:r>
              <a:rPr lang="fr-FR" sz="1400" dirty="0"/>
              <a:t>Data Corpus,” </a:t>
            </a:r>
            <a:r>
              <a:rPr lang="fr-FR" sz="1400" i="1" dirty="0"/>
              <a:t>Front. Neurosci. Sect. Neural </a:t>
            </a:r>
            <a:r>
              <a:rPr lang="fr-FR" sz="1400" i="1" dirty="0" err="1"/>
              <a:t>Technol</a:t>
            </a:r>
            <a:r>
              <a:rPr lang="fr-FR" sz="1400" i="1" dirty="0"/>
              <a:t>.</a:t>
            </a:r>
            <a:r>
              <a:rPr lang="fr-FR" sz="1400" dirty="0"/>
              <a:t>, vol. 10, p. </a:t>
            </a:r>
            <a:r>
              <a:rPr lang="en-US" sz="1400" dirty="0"/>
              <a:t>00196, 2016.</a:t>
            </a:r>
          </a:p>
          <a:p>
            <a:pPr marL="185738" indent="-185738">
              <a:buFont typeface="Arial" panose="020B0604020202020204" pitchFamily="34" charset="0"/>
              <a:buChar char="•"/>
            </a:pPr>
            <a:r>
              <a:rPr lang="en-GB" sz="1400" dirty="0"/>
              <a:t>“Simple Monthly Calculator,” Amazon Web Services, 2018. </a:t>
            </a:r>
            <a:r>
              <a:rPr lang="en-US" sz="1400" i="1" dirty="0"/>
              <a:t>http://calculator.s3.amazonaws.com/index.html</a:t>
            </a:r>
          </a:p>
          <a:p>
            <a:pPr marL="185738" indent="-185738">
              <a:buFont typeface="Arial" panose="020B0604020202020204" pitchFamily="34" charset="0"/>
              <a:buChar char="•"/>
            </a:pPr>
            <a:r>
              <a:rPr lang="en-US" sz="1400" dirty="0"/>
              <a:t>C. Campbell, N. Mecca, T. Duong, I. Obeid, and J. Picone, “Expanding an HPC Cluster to Support the Computational Demands of Digital Pathology,” in </a:t>
            </a:r>
            <a:r>
              <a:rPr lang="en-US" sz="1400" i="1" dirty="0"/>
              <a:t>IEEE Signal Processing in Medicine and Biology Symposium</a:t>
            </a:r>
            <a:r>
              <a:rPr lang="en-US" sz="1400" dirty="0"/>
              <a:t>, 2018, pp. 1–2.</a:t>
            </a:r>
          </a:p>
          <a:p>
            <a:pPr marL="185738" indent="-185738">
              <a:buFont typeface="Arial" panose="020B0604020202020204" pitchFamily="34" charset="0"/>
              <a:buChar char="•"/>
            </a:pPr>
            <a:r>
              <a:rPr lang="en-US" sz="1400" dirty="0"/>
              <a:t>N. Jhala, “Digital pathology: Advancing frontiers,” in </a:t>
            </a:r>
            <a:r>
              <a:rPr lang="en-US" sz="1400" i="1" dirty="0"/>
              <a:t>IEEE Signal Processing in Medicine and Biology Symposium</a:t>
            </a:r>
            <a:r>
              <a:rPr lang="en-US" sz="1400" dirty="0"/>
              <a:t> (SPMB), 2017.</a:t>
            </a:r>
          </a:p>
          <a:p>
            <a:pPr marL="185738" indent="-185738">
              <a:buFont typeface="Arial" panose="020B0604020202020204" pitchFamily="34" charset="0"/>
              <a:buChar char="•"/>
            </a:pPr>
            <a:endParaRPr lang="en-US" sz="1400" dirty="0"/>
          </a:p>
        </p:txBody>
      </p:sp>
    </p:spTree>
    <p:extLst>
      <p:ext uri="{BB962C8B-B14F-4D97-AF65-F5344CB8AC3E}">
        <p14:creationId xmlns:p14="http://schemas.microsoft.com/office/powerpoint/2010/main" val="866116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elf, wall, cabinet, indoor&#10;&#10;Description automatically generated">
            <a:extLst>
              <a:ext uri="{FF2B5EF4-FFF2-40B4-BE49-F238E27FC236}">
                <a16:creationId xmlns:a16="http://schemas.microsoft.com/office/drawing/2014/main" id="{F398CCBB-B26F-42A7-9E52-5E75CCC0E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583" y="741151"/>
            <a:ext cx="5838313" cy="2659535"/>
          </a:xfrm>
          <a:prstGeom prst="rect">
            <a:avLst/>
          </a:prstGeom>
        </p:spPr>
      </p:pic>
      <p:sp>
        <p:nvSpPr>
          <p:cNvPr id="9" name="Title 1">
            <a:extLst>
              <a:ext uri="{FF2B5EF4-FFF2-40B4-BE49-F238E27FC236}">
                <a16:creationId xmlns:a16="http://schemas.microsoft.com/office/drawing/2014/main" id="{6518BD50-EAA4-4592-BCD4-9362BD755F16}"/>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Spectral Properties of Seizure</a:t>
            </a:r>
          </a:p>
        </p:txBody>
      </p:sp>
      <p:sp>
        <p:nvSpPr>
          <p:cNvPr id="10" name="Text Placeholder 2">
            <a:extLst>
              <a:ext uri="{FF2B5EF4-FFF2-40B4-BE49-F238E27FC236}">
                <a16:creationId xmlns:a16="http://schemas.microsoft.com/office/drawing/2014/main" id="{740F8DF3-4D3F-477A-B6DD-0C8D67F2B3F4}"/>
              </a:ext>
            </a:extLst>
          </p:cNvPr>
          <p:cNvSpPr>
            <a:spLocks noGrp="1"/>
          </p:cNvSpPr>
          <p:nvPr>
            <p:ph type="body" idx="1"/>
          </p:nvPr>
        </p:nvSpPr>
        <p:spPr>
          <a:xfrm>
            <a:off x="268270" y="738578"/>
            <a:ext cx="2508040" cy="298183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Seizures usually occur within the range 2.5 - 25 Hz.</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 duration can range from 3 seconds to days.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 occur in a convulsive or non-convulsive manner.</a:t>
            </a:r>
          </a:p>
        </p:txBody>
      </p:sp>
      <p:sp>
        <p:nvSpPr>
          <p:cNvPr id="11" name="Text Placeholder 2">
            <a:extLst>
              <a:ext uri="{FF2B5EF4-FFF2-40B4-BE49-F238E27FC236}">
                <a16:creationId xmlns:a16="http://schemas.microsoft.com/office/drawing/2014/main" id="{3E7D21A3-725C-4594-911C-7A5F1DB04357}"/>
              </a:ext>
            </a:extLst>
          </p:cNvPr>
          <p:cNvSpPr txBox="1">
            <a:spLocks/>
          </p:cNvSpPr>
          <p:nvPr/>
        </p:nvSpPr>
        <p:spPr>
          <a:xfrm>
            <a:off x="6324327" y="3811807"/>
            <a:ext cx="2591073" cy="277043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Generalized seizures are easy to spot due</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to their high energy</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in specific</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frequency bands.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Waxing-waning patterns (e.g., bursts) can be mistakenly identified as seizures.</a:t>
            </a:r>
          </a:p>
        </p:txBody>
      </p:sp>
      <p:grpSp>
        <p:nvGrpSpPr>
          <p:cNvPr id="4" name="Group 3">
            <a:extLst>
              <a:ext uri="{FF2B5EF4-FFF2-40B4-BE49-F238E27FC236}">
                <a16:creationId xmlns:a16="http://schemas.microsoft.com/office/drawing/2014/main" id="{30D44F11-4136-0645-BCDA-3A8A1F9A7E5B}"/>
              </a:ext>
            </a:extLst>
          </p:cNvPr>
          <p:cNvGrpSpPr/>
          <p:nvPr/>
        </p:nvGrpSpPr>
        <p:grpSpPr>
          <a:xfrm>
            <a:off x="192343" y="3886199"/>
            <a:ext cx="5954457" cy="2547043"/>
            <a:chOff x="117987" y="3658653"/>
            <a:chExt cx="6361471" cy="2923584"/>
          </a:xfrm>
        </p:grpSpPr>
        <p:pic>
          <p:nvPicPr>
            <p:cNvPr id="5" name="Picture 4">
              <a:extLst>
                <a:ext uri="{FF2B5EF4-FFF2-40B4-BE49-F238E27FC236}">
                  <a16:creationId xmlns:a16="http://schemas.microsoft.com/office/drawing/2014/main" id="{74EB8691-956F-493B-B642-23542813F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87" y="3658653"/>
              <a:ext cx="6361471" cy="2923584"/>
            </a:xfrm>
            <a:prstGeom prst="rect">
              <a:avLst/>
            </a:prstGeom>
          </p:spPr>
        </p:pic>
        <p:cxnSp>
          <p:nvCxnSpPr>
            <p:cNvPr id="16" name="Straight Arrow Connector 15">
              <a:extLst>
                <a:ext uri="{FF2B5EF4-FFF2-40B4-BE49-F238E27FC236}">
                  <a16:creationId xmlns:a16="http://schemas.microsoft.com/office/drawing/2014/main" id="{237409A0-7C63-4475-A5B6-6E0BE4942394}"/>
                </a:ext>
              </a:extLst>
            </p:cNvPr>
            <p:cNvCxnSpPr/>
            <p:nvPr/>
          </p:nvCxnSpPr>
          <p:spPr>
            <a:xfrm>
              <a:off x="199104" y="6400800"/>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27562D2-59CC-4773-82EE-B8D890DF8D13}"/>
                </a:ext>
              </a:extLst>
            </p:cNvPr>
            <p:cNvCxnSpPr/>
            <p:nvPr/>
          </p:nvCxnSpPr>
          <p:spPr>
            <a:xfrm>
              <a:off x="199104" y="580962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1B47CFA-032B-4853-9615-CA6DB8525A75}"/>
                </a:ext>
              </a:extLst>
            </p:cNvPr>
            <p:cNvCxnSpPr/>
            <p:nvPr/>
          </p:nvCxnSpPr>
          <p:spPr>
            <a:xfrm>
              <a:off x="199104" y="522681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00CC708-E252-426F-A37D-DB54F81A3A6C}"/>
                </a:ext>
              </a:extLst>
            </p:cNvPr>
            <p:cNvCxnSpPr/>
            <p:nvPr/>
          </p:nvCxnSpPr>
          <p:spPr>
            <a:xfrm>
              <a:off x="199104" y="465406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6A0BE0B-23D7-4FF3-8CD6-7E2F8AFB73EC}"/>
                </a:ext>
              </a:extLst>
            </p:cNvPr>
            <p:cNvCxnSpPr/>
            <p:nvPr/>
          </p:nvCxnSpPr>
          <p:spPr>
            <a:xfrm>
              <a:off x="199104" y="406120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8683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DB90E1D3-83B0-4E7F-9BB8-FD07A5B52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680579"/>
            <a:ext cx="5719096" cy="2632208"/>
          </a:xfrm>
          <a:prstGeom prst="rect">
            <a:avLst/>
          </a:prstGeom>
        </p:spPr>
      </p:pic>
      <p:sp>
        <p:nvSpPr>
          <p:cNvPr id="8" name="Title 1">
            <a:extLst>
              <a:ext uri="{FF2B5EF4-FFF2-40B4-BE49-F238E27FC236}">
                <a16:creationId xmlns:a16="http://schemas.microsoft.com/office/drawing/2014/main" id="{99380453-8787-4E3A-BB59-068D2B7FC0EB}"/>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Artifacts and Medications Pose Challenges</a:t>
            </a:r>
          </a:p>
        </p:txBody>
      </p:sp>
      <p:sp>
        <p:nvSpPr>
          <p:cNvPr id="9" name="Text Placeholder 2">
            <a:extLst>
              <a:ext uri="{FF2B5EF4-FFF2-40B4-BE49-F238E27FC236}">
                <a16:creationId xmlns:a16="http://schemas.microsoft.com/office/drawing/2014/main" id="{9A978854-5A07-4942-ADE4-27CE102F4966}"/>
              </a:ext>
            </a:extLst>
          </p:cNvPr>
          <p:cNvSpPr>
            <a:spLocks noGrp="1"/>
          </p:cNvSpPr>
          <p:nvPr>
            <p:ph type="body" idx="1"/>
          </p:nvPr>
        </p:nvSpPr>
        <p:spPr>
          <a:xfrm>
            <a:off x="199104" y="712837"/>
            <a:ext cx="2836196" cy="2716163"/>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Artifacts such as chewing resemble features of tonic-clonic and complex-partial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This is usually disambiguated from the context/history of the record.</a:t>
            </a:r>
          </a:p>
        </p:txBody>
      </p:sp>
      <p:sp>
        <p:nvSpPr>
          <p:cNvPr id="10" name="Text Placeholder 2">
            <a:extLst>
              <a:ext uri="{FF2B5EF4-FFF2-40B4-BE49-F238E27FC236}">
                <a16:creationId xmlns:a16="http://schemas.microsoft.com/office/drawing/2014/main" id="{0E66DE2E-63A1-4F41-B614-4FB7D2F5934F}"/>
              </a:ext>
            </a:extLst>
          </p:cNvPr>
          <p:cNvSpPr txBox="1">
            <a:spLocks/>
          </p:cNvSpPr>
          <p:nvPr/>
        </p:nvSpPr>
        <p:spPr>
          <a:xfrm>
            <a:off x="6407360" y="3807900"/>
            <a:ext cx="2508040" cy="2632207"/>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Medication makes the interpretation process difficult.</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Subtle seizures such as low energy focal seizures are widespread in ICU patients due to medication effects.</a:t>
            </a:r>
          </a:p>
        </p:txBody>
      </p:sp>
      <p:grpSp>
        <p:nvGrpSpPr>
          <p:cNvPr id="4" name="Group 3">
            <a:extLst>
              <a:ext uri="{FF2B5EF4-FFF2-40B4-BE49-F238E27FC236}">
                <a16:creationId xmlns:a16="http://schemas.microsoft.com/office/drawing/2014/main" id="{D408566D-9DFD-E544-8449-93A292775C30}"/>
              </a:ext>
            </a:extLst>
          </p:cNvPr>
          <p:cNvGrpSpPr/>
          <p:nvPr/>
        </p:nvGrpSpPr>
        <p:grpSpPr>
          <a:xfrm>
            <a:off x="228600" y="3659515"/>
            <a:ext cx="5870678" cy="2716163"/>
            <a:chOff x="98322" y="3608439"/>
            <a:chExt cx="6318869" cy="2907498"/>
          </a:xfrm>
        </p:grpSpPr>
        <p:pic>
          <p:nvPicPr>
            <p:cNvPr id="5" name="Picture 4" descr="A picture containing water, outdoor, sky&#10;&#10;Description automatically generated">
              <a:extLst>
                <a:ext uri="{FF2B5EF4-FFF2-40B4-BE49-F238E27FC236}">
                  <a16:creationId xmlns:a16="http://schemas.microsoft.com/office/drawing/2014/main" id="{C7D8E40E-CCA1-4F2E-A40F-72356754A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2" y="3608439"/>
              <a:ext cx="6318869" cy="2907498"/>
            </a:xfrm>
            <a:prstGeom prst="rect">
              <a:avLst/>
            </a:prstGeom>
          </p:spPr>
        </p:pic>
        <p:sp>
          <p:nvSpPr>
            <p:cNvPr id="12" name="Frame 11">
              <a:extLst>
                <a:ext uri="{FF2B5EF4-FFF2-40B4-BE49-F238E27FC236}">
                  <a16:creationId xmlns:a16="http://schemas.microsoft.com/office/drawing/2014/main" id="{FF168E4E-5933-4062-802F-4C1872334A76}"/>
                </a:ext>
              </a:extLst>
            </p:cNvPr>
            <p:cNvSpPr/>
            <p:nvPr/>
          </p:nvSpPr>
          <p:spPr>
            <a:xfrm>
              <a:off x="199104" y="5659690"/>
              <a:ext cx="6218086" cy="218596"/>
            </a:xfrm>
            <a:prstGeom prst="frame">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38089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348D91-73C1-4229-8A68-309BCD15EFEF}"/>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Feature Extraction (LFCC)</a:t>
            </a:r>
          </a:p>
        </p:txBody>
      </p:sp>
      <p:pic>
        <p:nvPicPr>
          <p:cNvPr id="8" name="Picture 2">
            <a:extLst>
              <a:ext uri="{FF2B5EF4-FFF2-40B4-BE49-F238E27FC236}">
                <a16:creationId xmlns:a16="http://schemas.microsoft.com/office/drawing/2014/main" id="{433704FB-C027-418E-84AE-6E84EB882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802" y="556695"/>
            <a:ext cx="6158395" cy="3488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a:extLst>
              <a:ext uri="{FF2B5EF4-FFF2-40B4-BE49-F238E27FC236}">
                <a16:creationId xmlns:a16="http://schemas.microsoft.com/office/drawing/2014/main" id="{0FCBDACD-7A39-014E-9D94-4CA3E60605A6}"/>
              </a:ext>
            </a:extLst>
          </p:cNvPr>
          <p:cNvSpPr txBox="1">
            <a:spLocks/>
          </p:cNvSpPr>
          <p:nvPr/>
        </p:nvSpPr>
        <p:spPr>
          <a:xfrm>
            <a:off x="281736" y="4245429"/>
            <a:ext cx="8580526" cy="2569028"/>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Standard frequency domain features are used: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10 frames per second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0.2 second sliding analysis window with 0.1 second (50%) overlap.</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9 base features including energy, differential energy, and 7 cepstral coefficients.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1st and 2nd derivatives of cepstral coefficients are calculated to learn evolution and long-term dependency of the waveform.</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Feature vector dimension: 26.</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7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420855-ADE8-4081-8888-0B304E37B8C2}"/>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Seizure Detection Algorithms</a:t>
            </a:r>
          </a:p>
        </p:txBody>
      </p:sp>
      <p:sp>
        <p:nvSpPr>
          <p:cNvPr id="5" name="Content Placeholder 2">
            <a:extLst>
              <a:ext uri="{FF2B5EF4-FFF2-40B4-BE49-F238E27FC236}">
                <a16:creationId xmlns:a16="http://schemas.microsoft.com/office/drawing/2014/main" id="{7958B848-749C-4BA2-A0B6-E079B88E93B3}"/>
              </a:ext>
            </a:extLst>
          </p:cNvPr>
          <p:cNvSpPr txBox="1">
            <a:spLocks/>
          </p:cNvSpPr>
          <p:nvPr/>
        </p:nvSpPr>
        <p:spPr>
          <a:xfrm>
            <a:off x="213852" y="762633"/>
            <a:ext cx="8686308" cy="456701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Machine learning approaches developed for detecting seizure are: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HMM-</a:t>
            </a:r>
            <a:r>
              <a:rPr lang="en-US" sz="1800" b="1" dirty="0" err="1">
                <a:solidFill>
                  <a:schemeClr val="tx1"/>
                </a:solidFill>
                <a:latin typeface="Arial" charset="0"/>
                <a:ea typeface="Arial" charset="0"/>
                <a:cs typeface="Arial" charset="0"/>
              </a:rPr>
              <a:t>SdA</a:t>
            </a:r>
            <a:r>
              <a:rPr lang="en-US" sz="1800" b="1" dirty="0">
                <a:solidFill>
                  <a:schemeClr val="tx1"/>
                </a:solidFill>
                <a:latin typeface="Arial" charset="0"/>
                <a:ea typeface="Arial" charset="0"/>
                <a:cs typeface="Arial" charset="0"/>
              </a:rPr>
              <a:t> system</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CNN-MLP neural networks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Deep Residual network</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IPCA-LSTM network</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HMM-LSTM network</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Seq2Seq LSTM LM model</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Sentiment Analysis LSTM model</a:t>
            </a:r>
            <a:endParaRPr lang="en-US" dirty="0"/>
          </a:p>
          <a:p>
            <a:pPr marL="0" indent="0">
              <a:spcAft>
                <a:spcPts val="600"/>
              </a:spcAft>
              <a:buNone/>
            </a:pPr>
            <a:endParaRPr lang="en-US" dirty="0"/>
          </a:p>
          <a:p>
            <a:pPr>
              <a:spcAft>
                <a:spcPts val="600"/>
              </a:spcAft>
            </a:pPr>
            <a:r>
              <a:rPr lang="en-US" dirty="0"/>
              <a:t>Established baseline systems: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CNN-LSTM system</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Channel-based LSTM networks</a:t>
            </a:r>
          </a:p>
        </p:txBody>
      </p:sp>
    </p:spTree>
    <p:extLst>
      <p:ext uri="{BB962C8B-B14F-4D97-AF65-F5344CB8AC3E}">
        <p14:creationId xmlns:p14="http://schemas.microsoft.com/office/powerpoint/2010/main" val="67627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BAAF0A-A861-4DCC-8C2E-9DAFB753972A}"/>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CNN-LSTM</a:t>
            </a:r>
          </a:p>
        </p:txBody>
      </p:sp>
      <p:pic>
        <p:nvPicPr>
          <p:cNvPr id="7" name="Picture 6">
            <a:extLst>
              <a:ext uri="{FF2B5EF4-FFF2-40B4-BE49-F238E27FC236}">
                <a16:creationId xmlns:a16="http://schemas.microsoft.com/office/drawing/2014/main" id="{EB34ACC8-6009-419F-AC2C-1E15D8893BEE}"/>
              </a:ext>
            </a:extLst>
          </p:cNvPr>
          <p:cNvPicPr>
            <a:picLocks noChangeAspect="1"/>
          </p:cNvPicPr>
          <p:nvPr/>
        </p:nvPicPr>
        <p:blipFill>
          <a:blip r:embed="rId2"/>
          <a:stretch>
            <a:fillRect/>
          </a:stretch>
        </p:blipFill>
        <p:spPr>
          <a:xfrm>
            <a:off x="4112041" y="816431"/>
            <a:ext cx="4835769" cy="4584951"/>
          </a:xfrm>
          <a:prstGeom prst="rect">
            <a:avLst/>
          </a:prstGeom>
        </p:spPr>
      </p:pic>
      <p:sp>
        <p:nvSpPr>
          <p:cNvPr id="10" name="Text Placeholder 2">
            <a:extLst>
              <a:ext uri="{FF2B5EF4-FFF2-40B4-BE49-F238E27FC236}">
                <a16:creationId xmlns:a16="http://schemas.microsoft.com/office/drawing/2014/main" id="{51EE68C0-AA4C-4B18-BA36-478C43237547}"/>
              </a:ext>
            </a:extLst>
          </p:cNvPr>
          <p:cNvSpPr txBox="1">
            <a:spLocks/>
          </p:cNvSpPr>
          <p:nvPr/>
        </p:nvSpPr>
        <p:spPr>
          <a:xfrm>
            <a:off x="5501305" y="5624769"/>
            <a:ext cx="2057239"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CNN-LSTM Model</a:t>
            </a:r>
          </a:p>
        </p:txBody>
      </p:sp>
      <p:sp>
        <p:nvSpPr>
          <p:cNvPr id="14" name="Content Placeholder 2">
            <a:extLst>
              <a:ext uri="{FF2B5EF4-FFF2-40B4-BE49-F238E27FC236}">
                <a16:creationId xmlns:a16="http://schemas.microsoft.com/office/drawing/2014/main" id="{144B9F86-F057-4B24-AE17-6D4F367F270B}"/>
              </a:ext>
            </a:extLst>
          </p:cNvPr>
          <p:cNvSpPr txBox="1">
            <a:spLocks/>
          </p:cNvSpPr>
          <p:nvPr/>
        </p:nvSpPr>
        <p:spPr>
          <a:xfrm>
            <a:off x="196190" y="1483647"/>
            <a:ext cx="3833367" cy="358344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CNN-LSTM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21 sec. long window for all 22 channels.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constant learning rate with a kernel size of (3, 3).</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Heuristic postprocessing approaches are applied which include a threshold for output probabilities and seizure events of a certain duration.</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 Adam optimizer is used.</a:t>
            </a:r>
          </a:p>
          <a:p>
            <a:pPr marL="174625" lvl="1">
              <a:spcBef>
                <a:spcPts val="0"/>
              </a:spcBef>
              <a:spcAft>
                <a:spcPts val="600"/>
              </a:spcAft>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2881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6043</TotalTime>
  <Words>4629</Words>
  <Application>Microsoft Office PowerPoint</Application>
  <PresentationFormat>On-screen Show (4:3)</PresentationFormat>
  <Paragraphs>520</Paragraphs>
  <Slides>41</Slides>
  <Notes>20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41</vt:i4>
      </vt:variant>
    </vt:vector>
  </HeadingPairs>
  <TitlesOfParts>
    <vt:vector size="48" baseType="lpstr">
      <vt:lpstr>Arial</vt:lpstr>
      <vt:lpstr>Calibri</vt:lpstr>
      <vt:lpstr>Times New Roman</vt:lpstr>
      <vt:lpstr>Wingdings</vt:lpstr>
      <vt:lpstr>2_ISIP Content Slide</vt:lpstr>
      <vt:lpstr>3_ISIP Content Slide</vt:lpstr>
      <vt:lpstr>1_ISIP Title Slide</vt:lpstr>
      <vt:lpstr>PowerPoint Presentation</vt:lpstr>
      <vt:lpstr>Seizure Morphologies</vt:lpstr>
      <vt:lpstr>PowerPoint Presentation</vt:lpstr>
      <vt:lpstr>Spectral Properties of Seizure</vt:lpstr>
      <vt:lpstr>Spectral Properties of Seizure</vt:lpstr>
      <vt:lpstr>Artifacts and Medications Pose Challenges</vt:lpstr>
      <vt:lpstr>Feature Extraction (LFCC)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Vinit Shah</cp:lastModifiedBy>
  <cp:revision>511</cp:revision>
  <dcterms:created xsi:type="dcterms:W3CDTF">2017-04-23T05:30:39Z</dcterms:created>
  <dcterms:modified xsi:type="dcterms:W3CDTF">2019-11-12T17:33:02Z</dcterms:modified>
</cp:coreProperties>
</file>