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4" r:id="rId1"/>
    <p:sldMasterId id="2147483676" r:id="rId2"/>
  </p:sldMasterIdLst>
  <p:notesMasterIdLst>
    <p:notesMasterId r:id="rId35"/>
  </p:notesMasterIdLst>
  <p:handoutMasterIdLst>
    <p:handoutMasterId r:id="rId36"/>
  </p:handoutMasterIdLst>
  <p:sldIdLst>
    <p:sldId id="298" r:id="rId3"/>
    <p:sldId id="343" r:id="rId4"/>
    <p:sldId id="391" r:id="rId5"/>
    <p:sldId id="372" r:id="rId6"/>
    <p:sldId id="371" r:id="rId7"/>
    <p:sldId id="392" r:id="rId8"/>
    <p:sldId id="345" r:id="rId9"/>
    <p:sldId id="346" r:id="rId10"/>
    <p:sldId id="347" r:id="rId11"/>
    <p:sldId id="394" r:id="rId12"/>
    <p:sldId id="348" r:id="rId13"/>
    <p:sldId id="395" r:id="rId14"/>
    <p:sldId id="375" r:id="rId15"/>
    <p:sldId id="376" r:id="rId16"/>
    <p:sldId id="396" r:id="rId17"/>
    <p:sldId id="377" r:id="rId18"/>
    <p:sldId id="399" r:id="rId19"/>
    <p:sldId id="378" r:id="rId20"/>
    <p:sldId id="379" r:id="rId21"/>
    <p:sldId id="398" r:id="rId22"/>
    <p:sldId id="380" r:id="rId23"/>
    <p:sldId id="400" r:id="rId24"/>
    <p:sldId id="381" r:id="rId25"/>
    <p:sldId id="401" r:id="rId26"/>
    <p:sldId id="382" r:id="rId27"/>
    <p:sldId id="383" r:id="rId28"/>
    <p:sldId id="386" r:id="rId29"/>
    <p:sldId id="402" r:id="rId30"/>
    <p:sldId id="387" r:id="rId31"/>
    <p:sldId id="403" r:id="rId32"/>
    <p:sldId id="404" r:id="rId33"/>
    <p:sldId id="36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84" userDrawn="1">
          <p15:clr>
            <a:srgbClr val="A4A3A4"/>
          </p15:clr>
        </p15:guide>
        <p15:guide id="2" pos="2880" userDrawn="1">
          <p15:clr>
            <a:srgbClr val="A4A3A4"/>
          </p15:clr>
        </p15:guide>
        <p15:guide id="3" pos="5616" userDrawn="1">
          <p15:clr>
            <a:srgbClr val="A4A3A4"/>
          </p15:clr>
        </p15:guide>
        <p15:guide id="4" orient="horz" pos="2160" userDrawn="1">
          <p15:clr>
            <a:srgbClr val="A4A3A4"/>
          </p15:clr>
        </p15:guide>
        <p15:guide id="5" orient="horz" pos="384" userDrawn="1">
          <p15:clr>
            <a:srgbClr val="A4A3A4"/>
          </p15:clr>
        </p15:guide>
        <p15:guide id="6" orient="horz" pos="912" userDrawn="1">
          <p15:clr>
            <a:srgbClr val="A4A3A4"/>
          </p15:clr>
        </p15:guide>
        <p15:guide id="7" pos="144" userDrawn="1">
          <p15:clr>
            <a:srgbClr val="A4A3A4"/>
          </p15:clr>
        </p15:guide>
        <p15:guide id="8" pos="4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Picone" initials="JP" lastIdx="9" clrIdx="0">
    <p:extLst>
      <p:ext uri="{19B8F6BF-5375-455C-9EA6-DF929625EA0E}">
        <p15:presenceInfo xmlns:p15="http://schemas.microsoft.com/office/powerpoint/2012/main" userId="S::picone@temple.edu::5dfa8936-62e2-4ea1-b5e9-753690ee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0AE38"/>
    <a:srgbClr val="E8D0D0"/>
    <a:srgbClr val="F4E9E9"/>
    <a:srgbClr val="A4A3A4"/>
    <a:srgbClr val="004070"/>
    <a:srgbClr val="0083E6"/>
    <a:srgbClr val="8F600B"/>
    <a:srgbClr val="333399"/>
    <a:srgbClr val="B4CF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4" autoAdjust="0"/>
    <p:restoredTop sz="85238" autoAdjust="0"/>
  </p:normalViewPr>
  <p:slideViewPr>
    <p:cSldViewPr snapToObjects="1" showGuides="1">
      <p:cViewPr varScale="1">
        <p:scale>
          <a:sx n="70" d="100"/>
          <a:sy n="70" d="100"/>
        </p:scale>
        <p:origin x="1066" y="72"/>
      </p:cViewPr>
      <p:guideLst>
        <p:guide orient="horz" pos="3984"/>
        <p:guide pos="2880"/>
        <p:guide pos="5616"/>
        <p:guide orient="horz" pos="2160"/>
        <p:guide orient="horz" pos="384"/>
        <p:guide orient="horz" pos="912"/>
        <p:guide pos="144"/>
        <p:guide pos="42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9/27/2020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9/27/2020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248261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10</a:t>
            </a:fld>
            <a:endParaRPr lang="en-US"/>
          </a:p>
        </p:txBody>
      </p:sp>
    </p:spTree>
    <p:extLst>
      <p:ext uri="{BB962C8B-B14F-4D97-AF65-F5344CB8AC3E}">
        <p14:creationId xmlns:p14="http://schemas.microsoft.com/office/powerpoint/2010/main" val="166126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11</a:t>
            </a:fld>
            <a:endParaRPr lang="en-US"/>
          </a:p>
        </p:txBody>
      </p:sp>
    </p:spTree>
    <p:extLst>
      <p:ext uri="{BB962C8B-B14F-4D97-AF65-F5344CB8AC3E}">
        <p14:creationId xmlns:p14="http://schemas.microsoft.com/office/powerpoint/2010/main" val="3340607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12</a:t>
            </a:fld>
            <a:endParaRPr lang="en-US"/>
          </a:p>
        </p:txBody>
      </p:sp>
    </p:spTree>
    <p:extLst>
      <p:ext uri="{BB962C8B-B14F-4D97-AF65-F5344CB8AC3E}">
        <p14:creationId xmlns:p14="http://schemas.microsoft.com/office/powerpoint/2010/main" val="319533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13</a:t>
            </a:fld>
            <a:endParaRPr lang="en-US"/>
          </a:p>
        </p:txBody>
      </p:sp>
    </p:spTree>
    <p:extLst>
      <p:ext uri="{BB962C8B-B14F-4D97-AF65-F5344CB8AC3E}">
        <p14:creationId xmlns:p14="http://schemas.microsoft.com/office/powerpoint/2010/main" val="3067165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14</a:t>
            </a:fld>
            <a:endParaRPr lang="en-US"/>
          </a:p>
        </p:txBody>
      </p:sp>
    </p:spTree>
    <p:extLst>
      <p:ext uri="{BB962C8B-B14F-4D97-AF65-F5344CB8AC3E}">
        <p14:creationId xmlns:p14="http://schemas.microsoft.com/office/powerpoint/2010/main" val="49103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15</a:t>
            </a:fld>
            <a:endParaRPr lang="en-US"/>
          </a:p>
        </p:txBody>
      </p:sp>
    </p:spTree>
    <p:extLst>
      <p:ext uri="{BB962C8B-B14F-4D97-AF65-F5344CB8AC3E}">
        <p14:creationId xmlns:p14="http://schemas.microsoft.com/office/powerpoint/2010/main" val="4176533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16</a:t>
            </a:fld>
            <a:endParaRPr lang="en-US"/>
          </a:p>
        </p:txBody>
      </p:sp>
    </p:spTree>
    <p:extLst>
      <p:ext uri="{BB962C8B-B14F-4D97-AF65-F5344CB8AC3E}">
        <p14:creationId xmlns:p14="http://schemas.microsoft.com/office/powerpoint/2010/main" val="224180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17</a:t>
            </a:fld>
            <a:endParaRPr lang="en-US"/>
          </a:p>
        </p:txBody>
      </p:sp>
    </p:spTree>
    <p:extLst>
      <p:ext uri="{BB962C8B-B14F-4D97-AF65-F5344CB8AC3E}">
        <p14:creationId xmlns:p14="http://schemas.microsoft.com/office/powerpoint/2010/main" val="3776083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18</a:t>
            </a:fld>
            <a:endParaRPr lang="en-US"/>
          </a:p>
        </p:txBody>
      </p:sp>
    </p:spTree>
    <p:extLst>
      <p:ext uri="{BB962C8B-B14F-4D97-AF65-F5344CB8AC3E}">
        <p14:creationId xmlns:p14="http://schemas.microsoft.com/office/powerpoint/2010/main" val="3124650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19</a:t>
            </a:fld>
            <a:endParaRPr lang="en-US"/>
          </a:p>
        </p:txBody>
      </p:sp>
    </p:spTree>
    <p:extLst>
      <p:ext uri="{BB962C8B-B14F-4D97-AF65-F5344CB8AC3E}">
        <p14:creationId xmlns:p14="http://schemas.microsoft.com/office/powerpoint/2010/main" val="84786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a:t>
            </a:fld>
            <a:endParaRPr lang="en-US"/>
          </a:p>
        </p:txBody>
      </p:sp>
    </p:spTree>
    <p:extLst>
      <p:ext uri="{BB962C8B-B14F-4D97-AF65-F5344CB8AC3E}">
        <p14:creationId xmlns:p14="http://schemas.microsoft.com/office/powerpoint/2010/main" val="1273840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20</a:t>
            </a:fld>
            <a:endParaRPr lang="en-US"/>
          </a:p>
        </p:txBody>
      </p:sp>
    </p:spTree>
    <p:extLst>
      <p:ext uri="{BB962C8B-B14F-4D97-AF65-F5344CB8AC3E}">
        <p14:creationId xmlns:p14="http://schemas.microsoft.com/office/powerpoint/2010/main" val="603663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21</a:t>
            </a:fld>
            <a:endParaRPr lang="en-US"/>
          </a:p>
        </p:txBody>
      </p:sp>
    </p:spTree>
    <p:extLst>
      <p:ext uri="{BB962C8B-B14F-4D97-AF65-F5344CB8AC3E}">
        <p14:creationId xmlns:p14="http://schemas.microsoft.com/office/powerpoint/2010/main" val="594149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22</a:t>
            </a:fld>
            <a:endParaRPr lang="en-US"/>
          </a:p>
        </p:txBody>
      </p:sp>
    </p:spTree>
    <p:extLst>
      <p:ext uri="{BB962C8B-B14F-4D97-AF65-F5344CB8AC3E}">
        <p14:creationId xmlns:p14="http://schemas.microsoft.com/office/powerpoint/2010/main" val="1549102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23</a:t>
            </a:fld>
            <a:endParaRPr lang="en-US"/>
          </a:p>
        </p:txBody>
      </p:sp>
    </p:spTree>
    <p:extLst>
      <p:ext uri="{BB962C8B-B14F-4D97-AF65-F5344CB8AC3E}">
        <p14:creationId xmlns:p14="http://schemas.microsoft.com/office/powerpoint/2010/main" val="2857327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24</a:t>
            </a:fld>
            <a:endParaRPr lang="en-US"/>
          </a:p>
        </p:txBody>
      </p:sp>
    </p:spTree>
    <p:extLst>
      <p:ext uri="{BB962C8B-B14F-4D97-AF65-F5344CB8AC3E}">
        <p14:creationId xmlns:p14="http://schemas.microsoft.com/office/powerpoint/2010/main" val="3236983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25</a:t>
            </a:fld>
            <a:endParaRPr lang="en-US"/>
          </a:p>
        </p:txBody>
      </p:sp>
    </p:spTree>
    <p:extLst>
      <p:ext uri="{BB962C8B-B14F-4D97-AF65-F5344CB8AC3E}">
        <p14:creationId xmlns:p14="http://schemas.microsoft.com/office/powerpoint/2010/main" val="918404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26</a:t>
            </a:fld>
            <a:endParaRPr lang="en-US"/>
          </a:p>
        </p:txBody>
      </p:sp>
    </p:spTree>
    <p:extLst>
      <p:ext uri="{BB962C8B-B14F-4D97-AF65-F5344CB8AC3E}">
        <p14:creationId xmlns:p14="http://schemas.microsoft.com/office/powerpoint/2010/main" val="410103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27</a:t>
            </a:fld>
            <a:endParaRPr lang="en-US"/>
          </a:p>
        </p:txBody>
      </p:sp>
    </p:spTree>
    <p:extLst>
      <p:ext uri="{BB962C8B-B14F-4D97-AF65-F5344CB8AC3E}">
        <p14:creationId xmlns:p14="http://schemas.microsoft.com/office/powerpoint/2010/main" val="1520933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28</a:t>
            </a:fld>
            <a:endParaRPr lang="en-US"/>
          </a:p>
        </p:txBody>
      </p:sp>
    </p:spTree>
    <p:extLst>
      <p:ext uri="{BB962C8B-B14F-4D97-AF65-F5344CB8AC3E}">
        <p14:creationId xmlns:p14="http://schemas.microsoft.com/office/powerpoint/2010/main" val="325228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a:t>
            </a:fld>
            <a:endParaRPr lang="en-US"/>
          </a:p>
        </p:txBody>
      </p:sp>
    </p:spTree>
    <p:extLst>
      <p:ext uri="{BB962C8B-B14F-4D97-AF65-F5344CB8AC3E}">
        <p14:creationId xmlns:p14="http://schemas.microsoft.com/office/powerpoint/2010/main" val="397217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7CBD4-C074-5945-B4D9-C20F0CA68938}" type="slidenum">
              <a:rPr lang="en-US" smtClean="0"/>
              <a:pPr/>
              <a:t>4</a:t>
            </a:fld>
            <a:endParaRPr lang="en-US" dirty="0"/>
          </a:p>
        </p:txBody>
      </p:sp>
    </p:spTree>
    <p:extLst>
      <p:ext uri="{BB962C8B-B14F-4D97-AF65-F5344CB8AC3E}">
        <p14:creationId xmlns:p14="http://schemas.microsoft.com/office/powerpoint/2010/main" val="4054183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7CBD4-C074-5945-B4D9-C20F0CA68938}" type="slidenum">
              <a:rPr lang="en-US" smtClean="0"/>
              <a:pPr/>
              <a:t>5</a:t>
            </a:fld>
            <a:endParaRPr lang="en-US" dirty="0"/>
          </a:p>
        </p:txBody>
      </p:sp>
    </p:spTree>
    <p:extLst>
      <p:ext uri="{BB962C8B-B14F-4D97-AF65-F5344CB8AC3E}">
        <p14:creationId xmlns:p14="http://schemas.microsoft.com/office/powerpoint/2010/main" val="426142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6</a:t>
            </a:fld>
            <a:endParaRPr lang="en-US"/>
          </a:p>
        </p:txBody>
      </p:sp>
    </p:spTree>
    <p:extLst>
      <p:ext uri="{BB962C8B-B14F-4D97-AF65-F5344CB8AC3E}">
        <p14:creationId xmlns:p14="http://schemas.microsoft.com/office/powerpoint/2010/main" val="28093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pPr/>
              <a:t>7</a:t>
            </a:fld>
            <a:endParaRPr lang="en-US"/>
          </a:p>
        </p:txBody>
      </p:sp>
    </p:spTree>
    <p:extLst>
      <p:ext uri="{BB962C8B-B14F-4D97-AF65-F5344CB8AC3E}">
        <p14:creationId xmlns:p14="http://schemas.microsoft.com/office/powerpoint/2010/main" val="3889032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8</a:t>
            </a:fld>
            <a:endParaRPr lang="en-US"/>
          </a:p>
        </p:txBody>
      </p:sp>
    </p:spTree>
    <p:extLst>
      <p:ext uri="{BB962C8B-B14F-4D97-AF65-F5344CB8AC3E}">
        <p14:creationId xmlns:p14="http://schemas.microsoft.com/office/powerpoint/2010/main" val="35586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9</a:t>
            </a:fld>
            <a:endParaRPr lang="en-US"/>
          </a:p>
        </p:txBody>
      </p:sp>
    </p:spTree>
    <p:extLst>
      <p:ext uri="{BB962C8B-B14F-4D97-AF65-F5344CB8AC3E}">
        <p14:creationId xmlns:p14="http://schemas.microsoft.com/office/powerpoint/2010/main" val="70216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5" y="6547624"/>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267755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3" y="6459790"/>
            <a:ext cx="1854203" cy="365125"/>
          </a:xfrm>
          <a:prstGeom prst="rect">
            <a:avLst/>
          </a:prstGeom>
        </p:spPr>
        <p:txBody>
          <a:bodyPr/>
          <a:lstStyle/>
          <a:p>
            <a:fld id="{CAEBE13E-4B7E-4445-AA1D-E25F39BAB5ED}" type="datetimeFigureOut">
              <a:rPr lang="en-US" smtClean="0"/>
              <a:pPr/>
              <a:t>9/27/2020</a:t>
            </a:fld>
            <a:endParaRPr lang="en-US" dirty="0"/>
          </a:p>
        </p:txBody>
      </p:sp>
      <p:sp>
        <p:nvSpPr>
          <p:cNvPr id="5" name="Footer Placeholder 4"/>
          <p:cNvSpPr>
            <a:spLocks noGrp="1"/>
          </p:cNvSpPr>
          <p:nvPr>
            <p:ph type="ftr" sz="quarter" idx="11"/>
          </p:nvPr>
        </p:nvSpPr>
        <p:spPr>
          <a:xfrm>
            <a:off x="2764640" y="6459790"/>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6" y="6459790"/>
            <a:ext cx="984019" cy="365125"/>
          </a:xfrm>
          <a:prstGeom prst="rect">
            <a:avLst/>
          </a:prstGeom>
        </p:spPr>
        <p:txBody>
          <a:bodyPr/>
          <a:lstStyle/>
          <a:p>
            <a:fld id="{DA10A36D-0FF4-4F0B-BDFE-FB879F3DD541}" type="slidenum">
              <a:rPr lang="en-US" smtClean="0"/>
              <a:pPr/>
              <a:t>‹#›</a:t>
            </a:fld>
            <a:endParaRPr lang="en-US" dirty="0"/>
          </a:p>
        </p:txBody>
      </p:sp>
    </p:spTree>
    <p:extLst>
      <p:ext uri="{BB962C8B-B14F-4D97-AF65-F5344CB8AC3E}">
        <p14:creationId xmlns:p14="http://schemas.microsoft.com/office/powerpoint/2010/main" val="23304188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6BA024-DD90-5E4E-A9CB-3F4C2BA80473}"/>
              </a:ext>
            </a:extLst>
          </p:cNvPr>
          <p:cNvSpPr/>
          <p:nvPr userDrawn="1"/>
        </p:nvSpPr>
        <p:spPr>
          <a:xfrm>
            <a:off x="-25400" y="1016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2"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377">
              <a:defRPr/>
            </a:pPr>
            <a:endParaRPr lang="en-US" sz="1000" kern="0" dirty="0">
              <a:solidFill>
                <a:prstClr val="black"/>
              </a:solidFill>
              <a:latin typeface="Calibri"/>
            </a:endParaRPr>
          </a:p>
        </p:txBody>
      </p:sp>
      <p:sp>
        <p:nvSpPr>
          <p:cNvPr id="13" name="TextBox 12"/>
          <p:cNvSpPr txBox="1"/>
          <p:nvPr userDrawn="1"/>
        </p:nvSpPr>
        <p:spPr bwMode="auto">
          <a:xfrm>
            <a:off x="39095" y="6612965"/>
            <a:ext cx="9115855" cy="238527"/>
          </a:xfrm>
          <a:prstGeom prst="rect">
            <a:avLst/>
          </a:prstGeom>
          <a:noFill/>
          <a:ln w="12700" cap="sq" algn="ctr">
            <a:noFill/>
            <a:miter lim="800000"/>
            <a:headEnd/>
            <a:tailEnd/>
          </a:ln>
          <a:effectLst/>
        </p:spPr>
        <p:txBody>
          <a:bodyPr wrap="square" rtlCol="0">
            <a:spAutoFit/>
          </a:bodyPr>
          <a:lstStyle/>
          <a:p>
            <a:pPr marL="285744">
              <a:lnSpc>
                <a:spcPct val="95000"/>
              </a:lnSpc>
              <a:spcBef>
                <a:spcPts val="1200"/>
              </a:spcBef>
              <a:tabLst>
                <a:tab pos="8513550" algn="r"/>
              </a:tabLst>
            </a:pPr>
            <a:r>
              <a:rPr lang="en-US" sz="1000" b="1" cap="none" baseline="0" dirty="0">
                <a:latin typeface="Times New Roman" panose="02020603050405020304" pitchFamily="18" charset="0"/>
                <a:cs typeface="Times New Roman" panose="02020603050405020304" pitchFamily="18" charset="0"/>
              </a:rPr>
              <a:t>N. Shawki: Unsupervised Feature Learning</a:t>
            </a:r>
            <a:r>
              <a:rPr lang="en-US" sz="1000" b="1" dirty="0">
                <a:solidFill>
                  <a:srgbClr val="1F497D">
                    <a:lumMod val="50000"/>
                  </a:srgbClr>
                </a:solidFill>
                <a:latin typeface="Calibri"/>
              </a:rPr>
              <a:t>	December 10, 2019</a:t>
            </a:r>
            <a:endParaRPr lang="en-US" sz="1000" b="1" dirty="0">
              <a:solidFill>
                <a:srgbClr val="000000"/>
              </a:solidFill>
              <a:latin typeface="Calibri"/>
            </a:endParaRPr>
          </a:p>
        </p:txBody>
      </p:sp>
      <p:cxnSp>
        <p:nvCxnSpPr>
          <p:cNvPr id="10" name="Straight Connector 9"/>
          <p:cNvCxnSpPr/>
          <p:nvPr userDrawn="1"/>
        </p:nvCxnSpPr>
        <p:spPr bwMode="auto">
          <a:xfrm>
            <a:off x="392407"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2"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4"/>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8"/>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ftr="0" dt="0"/>
  <p:txStyles>
    <p:titleStyle>
      <a:lvl1pPr algn="l" defTabSz="457189" rtl="0" eaLnBrk="1" latinLnBrk="0" hangingPunct="1">
        <a:spcBef>
          <a:spcPct val="0"/>
        </a:spcBef>
        <a:buNone/>
        <a:defRPr sz="2400" b="1" kern="1200" baseline="0">
          <a:solidFill>
            <a:schemeClr val="tx1"/>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32546"/>
            <a:ext cx="8686800" cy="954107"/>
          </a:xfrm>
          <a:prstGeom prst="rect">
            <a:avLst/>
          </a:prstGeom>
          <a:noFill/>
        </p:spPr>
        <p:txBody>
          <a:bodyPr wrap="square" rtlCol="0">
            <a:spAutoFit/>
          </a:bodyPr>
          <a:lstStyle/>
          <a:p>
            <a:pPr algn="ctr"/>
            <a:r>
              <a:rPr lang="en-US" sz="2800" b="1" dirty="0">
                <a:latin typeface="Arial" charset="0"/>
                <a:ea typeface="Arial" charset="0"/>
                <a:cs typeface="Arial" charset="0"/>
              </a:rPr>
              <a:t>Unsupervised Feature Learning in Electroencephalography (EEG)</a:t>
            </a:r>
          </a:p>
        </p:txBody>
      </p:sp>
      <p:sp>
        <p:nvSpPr>
          <p:cNvPr id="6" name="Rectangle 16">
            <a:extLst>
              <a:ext uri="{FF2B5EF4-FFF2-40B4-BE49-F238E27FC236}">
                <a16:creationId xmlns:a16="http://schemas.microsoft.com/office/drawing/2014/main" id="{E8D08A25-95A8-4995-99AD-F4B9C2E3CE2C}"/>
              </a:ext>
            </a:extLst>
          </p:cNvPr>
          <p:cNvSpPr txBox="1">
            <a:spLocks noChangeArrowheads="1"/>
          </p:cNvSpPr>
          <p:nvPr/>
        </p:nvSpPr>
        <p:spPr>
          <a:xfrm>
            <a:off x="457200" y="2971800"/>
            <a:ext cx="2984500" cy="13604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800" b="1" dirty="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7" name="Picture 6">
            <a:extLst>
              <a:ext uri="{FF2B5EF4-FFF2-40B4-BE49-F238E27FC236}">
                <a16:creationId xmlns:a16="http://schemas.microsoft.com/office/drawing/2014/main" id="{A0CA5E6B-31C3-4D04-98F2-3CFB9D2DA4F3}"/>
              </a:ext>
            </a:extLst>
          </p:cNvPr>
          <p:cNvPicPr>
            <a:picLocks noChangeAspect="1"/>
          </p:cNvPicPr>
          <p:nvPr/>
        </p:nvPicPr>
        <p:blipFill>
          <a:blip r:embed="rId3"/>
          <a:stretch>
            <a:fillRect/>
          </a:stretch>
        </p:blipFill>
        <p:spPr>
          <a:xfrm>
            <a:off x="7281897" y="5752415"/>
            <a:ext cx="1655274" cy="1105585"/>
          </a:xfrm>
          <a:prstGeom prst="rect">
            <a:avLst/>
          </a:prstGeom>
        </p:spPr>
      </p:pic>
      <p:sp>
        <p:nvSpPr>
          <p:cNvPr id="9" name="Rectangle 16">
            <a:extLst>
              <a:ext uri="{FF2B5EF4-FFF2-40B4-BE49-F238E27FC236}">
                <a16:creationId xmlns:a16="http://schemas.microsoft.com/office/drawing/2014/main" id="{BE5F8007-E18E-4DFE-B1A6-6ADA3084AB86}"/>
              </a:ext>
            </a:extLst>
          </p:cNvPr>
          <p:cNvSpPr txBox="1">
            <a:spLocks noChangeArrowheads="1"/>
          </p:cNvSpPr>
          <p:nvPr/>
        </p:nvSpPr>
        <p:spPr>
          <a:xfrm>
            <a:off x="259217" y="3886200"/>
            <a:ext cx="6293983" cy="263236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1400" b="1" dirty="0">
                <a:latin typeface="Arial" panose="020B0604020202020204" pitchFamily="34" charset="0"/>
                <a:cs typeface="Arial" panose="020B0604020202020204" pitchFamily="34" charset="0"/>
              </a:rPr>
              <a:t>Submitted to:</a:t>
            </a:r>
          </a:p>
          <a:p>
            <a:pPr marL="120650" indent="0">
              <a:spcBef>
                <a:spcPts val="0"/>
              </a:spcBef>
              <a:buNone/>
              <a:tabLst>
                <a:tab pos="1244600" algn="l"/>
                <a:tab pos="1306513" algn="l"/>
              </a:tabLst>
            </a:pPr>
            <a:r>
              <a:rPr lang="en-US" sz="1400" b="1" dirty="0">
                <a:latin typeface="Arial" panose="020B0604020202020204" pitchFamily="34" charset="0"/>
                <a:cs typeface="Arial" panose="020B0604020202020204" pitchFamily="34" charset="0"/>
              </a:rPr>
              <a:t>Advisor:</a:t>
            </a:r>
          </a:p>
          <a:p>
            <a:pPr marL="573088" indent="-219075">
              <a:spcBef>
                <a:spcPts val="0"/>
              </a:spcBef>
              <a:spcAft>
                <a:spcPts val="600"/>
              </a:spcAft>
              <a:buNone/>
            </a:pPr>
            <a:r>
              <a:rPr lang="en-US" sz="1400" b="1" dirty="0">
                <a:latin typeface="Arial" panose="020B0604020202020204" pitchFamily="34" charset="0"/>
                <a:cs typeface="Arial" panose="020B0604020202020204" pitchFamily="34" charset="0"/>
              </a:rPr>
              <a:t>Dr. Joseph Picone, Dept. of Electrical and Computer Engineering</a:t>
            </a:r>
          </a:p>
          <a:p>
            <a:pPr marL="120650" indent="0">
              <a:spcBef>
                <a:spcPts val="0"/>
              </a:spcBef>
              <a:buNone/>
              <a:tabLst>
                <a:tab pos="1244600" algn="l"/>
              </a:tabLst>
            </a:pPr>
            <a:r>
              <a:rPr lang="en-US" sz="1400" b="1" dirty="0">
                <a:latin typeface="Arial" panose="020B0604020202020204" pitchFamily="34" charset="0"/>
                <a:cs typeface="Arial" panose="020B0604020202020204" pitchFamily="34" charset="0"/>
              </a:rPr>
              <a:t>Committee:</a:t>
            </a:r>
          </a:p>
          <a:p>
            <a:pPr marL="573088" indent="-219075">
              <a:spcBef>
                <a:spcPts val="0"/>
              </a:spcBef>
              <a:buNone/>
              <a:tabLst>
                <a:tab pos="1244600" algn="l"/>
              </a:tabLst>
            </a:pPr>
            <a:r>
              <a:rPr lang="en-US" sz="1400" b="1" dirty="0">
                <a:latin typeface="Arial" panose="020B0604020202020204" pitchFamily="34" charset="0"/>
                <a:cs typeface="Arial" panose="020B0604020202020204" pitchFamily="34" charset="0"/>
              </a:rPr>
              <a:t>Dr. Iyad Obeid, Dept. of Electrical and Computer Engineering</a:t>
            </a:r>
          </a:p>
          <a:p>
            <a:pPr marL="573088" indent="-219075">
              <a:spcBef>
                <a:spcPts val="0"/>
              </a:spcBef>
              <a:buNone/>
              <a:tabLst>
                <a:tab pos="1244600" algn="l"/>
              </a:tabLst>
            </a:pPr>
            <a:r>
              <a:rPr lang="en-US" sz="1400" b="1" dirty="0">
                <a:latin typeface="Arial" panose="020B0604020202020204" pitchFamily="34" charset="0"/>
                <a:cs typeface="Arial" panose="020B0604020202020204" pitchFamily="34" charset="0"/>
              </a:rPr>
              <a:t>Dr. Albert Kim, Dept. of Electrical and Computer Engineering</a:t>
            </a:r>
          </a:p>
          <a:p>
            <a:pPr marL="573088" indent="-219075">
              <a:spcBef>
                <a:spcPts val="0"/>
              </a:spcBef>
              <a:spcAft>
                <a:spcPts val="600"/>
              </a:spcAft>
              <a:buNone/>
              <a:tabLst>
                <a:tab pos="1244600" algn="l"/>
              </a:tabLst>
            </a:pPr>
            <a:r>
              <a:rPr lang="en-US" sz="1400" b="1" dirty="0">
                <a:latin typeface="Arial" panose="020B0604020202020204" pitchFamily="34" charset="0"/>
                <a:cs typeface="Arial" panose="020B0604020202020204" pitchFamily="34" charset="0"/>
              </a:rPr>
              <a:t>Dr. Eduard Dragut, Dept. of Computer and Information Sciences</a:t>
            </a:r>
          </a:p>
          <a:p>
            <a:pPr marL="120650" indent="0">
              <a:spcBef>
                <a:spcPts val="0"/>
              </a:spcBef>
              <a:buNone/>
              <a:tabLst>
                <a:tab pos="1244600" algn="l"/>
              </a:tabLst>
            </a:pPr>
            <a:r>
              <a:rPr lang="en-US" sz="1400" b="1" dirty="0">
                <a:latin typeface="Arial" panose="020B0604020202020204" pitchFamily="34" charset="0"/>
                <a:cs typeface="Arial" panose="020B0604020202020204" pitchFamily="34" charset="0"/>
              </a:rPr>
              <a:t>External Reader:</a:t>
            </a:r>
          </a:p>
          <a:p>
            <a:pPr marL="573088" indent="-219075">
              <a:spcBef>
                <a:spcPts val="0"/>
              </a:spcBef>
              <a:spcAft>
                <a:spcPts val="600"/>
              </a:spcAft>
              <a:buNone/>
            </a:pPr>
            <a:r>
              <a:rPr lang="en-US" sz="1400" b="1" dirty="0">
                <a:latin typeface="Arial" panose="020B0604020202020204" pitchFamily="34" charset="0"/>
                <a:cs typeface="Arial" panose="020B0604020202020204" pitchFamily="34" charset="0"/>
              </a:rPr>
              <a:t>Dr. Georgios Lazarou, Dept. of Electrical and Computer Engineering, University of South Alabama</a:t>
            </a:r>
          </a:p>
          <a:p>
            <a:pPr marL="0" indent="0">
              <a:spcBef>
                <a:spcPts val="600"/>
              </a:spcBef>
              <a:spcAft>
                <a:spcPts val="300"/>
              </a:spcAft>
              <a:buNone/>
            </a:pPr>
            <a:endParaRPr lang="en-US" sz="1400" dirty="0">
              <a:latin typeface="Arial" panose="020B0604020202020204" pitchFamily="34" charset="0"/>
              <a:cs typeface="Arial" panose="020B0604020202020204" pitchFamily="34" charset="0"/>
            </a:endParaRPr>
          </a:p>
          <a:p>
            <a:pPr marL="0" indent="0">
              <a:spcBef>
                <a:spcPts val="600"/>
              </a:spcBef>
              <a:spcAft>
                <a:spcPts val="300"/>
              </a:spcAft>
              <a:buNone/>
            </a:pPr>
            <a:endParaRPr lang="en-US" sz="1400" dirty="0">
              <a:latin typeface="Arial" panose="020B0604020202020204" pitchFamily="34" charset="0"/>
              <a:cs typeface="Arial" panose="020B0604020202020204" pitchFamily="34" charset="0"/>
            </a:endParaRPr>
          </a:p>
          <a:p>
            <a:pPr marL="0" indent="0">
              <a:spcBef>
                <a:spcPts val="0"/>
              </a:spcBef>
              <a:buNone/>
            </a:pPr>
            <a:endParaRPr lang="en-US" sz="1800" b="1" dirty="0">
              <a:latin typeface="Arial"/>
              <a:cs typeface="Arial"/>
            </a:endParaRPr>
          </a:p>
          <a:p>
            <a:pPr marL="0" indent="0">
              <a:spcBef>
                <a:spcPts val="0"/>
              </a:spcBef>
              <a:buNone/>
            </a:pPr>
            <a:endParaRPr lang="en-US" sz="1800" b="1" dirty="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sp>
        <p:nvSpPr>
          <p:cNvPr id="11" name="Text Placeholder 17">
            <a:extLst>
              <a:ext uri="{FF2B5EF4-FFF2-40B4-BE49-F238E27FC236}">
                <a16:creationId xmlns:a16="http://schemas.microsoft.com/office/drawing/2014/main" id="{E837ED42-27BE-474E-9C76-E2450B64B4F9}"/>
              </a:ext>
            </a:extLst>
          </p:cNvPr>
          <p:cNvSpPr txBox="1">
            <a:spLocks/>
          </p:cNvSpPr>
          <p:nvPr/>
        </p:nvSpPr>
        <p:spPr>
          <a:xfrm>
            <a:off x="4572000" y="1852803"/>
            <a:ext cx="4323080" cy="185784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0000"/>
              </a:lnSpc>
              <a:spcBef>
                <a:spcPts val="0"/>
              </a:spcBef>
              <a:spcAft>
                <a:spcPts val="1800"/>
              </a:spcAft>
            </a:pPr>
            <a:r>
              <a:rPr lang="en-US" sz="1800" b="1" dirty="0">
                <a:latin typeface="Arial" panose="020B0604020202020204" pitchFamily="34" charset="0"/>
                <a:cs typeface="Arial" panose="020B0604020202020204" pitchFamily="34" charset="0"/>
              </a:rPr>
              <a:t>Presented By:</a:t>
            </a:r>
          </a:p>
          <a:p>
            <a:pPr algn="ctr">
              <a:lnSpc>
                <a:spcPct val="100000"/>
              </a:lnSpc>
              <a:spcBef>
                <a:spcPts val="0"/>
              </a:spcBef>
            </a:pPr>
            <a:r>
              <a:rPr lang="en-US" sz="1800" b="1" dirty="0">
                <a:latin typeface="Arial" panose="020B0604020202020204" pitchFamily="34" charset="0"/>
                <a:cs typeface="Arial" panose="020B0604020202020204" pitchFamily="34" charset="0"/>
              </a:rPr>
              <a:t>Nabila Shawki</a:t>
            </a:r>
          </a:p>
          <a:p>
            <a:pPr algn="ctr">
              <a:lnSpc>
                <a:spcPct val="100000"/>
              </a:lnSpc>
              <a:spcBef>
                <a:spcPts val="0"/>
              </a:spcBef>
            </a:pPr>
            <a:r>
              <a:rPr lang="en-US" sz="1800" b="1" dirty="0">
                <a:latin typeface="Arial" panose="020B0604020202020204" pitchFamily="34" charset="0"/>
                <a:cs typeface="Arial" panose="020B0604020202020204" pitchFamily="34" charset="0"/>
              </a:rPr>
              <a:t>Department of Electrical and Computer Engineering,</a:t>
            </a:r>
          </a:p>
          <a:p>
            <a:pPr algn="ctr">
              <a:lnSpc>
                <a:spcPct val="100000"/>
              </a:lnSpc>
              <a:spcBef>
                <a:spcPts val="0"/>
              </a:spcBef>
            </a:pPr>
            <a:r>
              <a:rPr lang="en-US" sz="1800" b="1" dirty="0">
                <a:latin typeface="Arial" panose="020B0604020202020204" pitchFamily="34" charset="0"/>
                <a:cs typeface="Arial" panose="020B0604020202020204" pitchFamily="34" charset="0"/>
              </a:rPr>
              <a:t>Temple University</a:t>
            </a:r>
          </a:p>
        </p:txBody>
      </p:sp>
      <p:pic>
        <p:nvPicPr>
          <p:cNvPr id="4" name="Picture 3">
            <a:extLst>
              <a:ext uri="{FF2B5EF4-FFF2-40B4-BE49-F238E27FC236}">
                <a16:creationId xmlns:a16="http://schemas.microsoft.com/office/drawing/2014/main" id="{B7FA330C-FDD8-4223-AF77-A453393ED544}"/>
              </a:ext>
            </a:extLst>
          </p:cNvPr>
          <p:cNvPicPr>
            <a:picLocks noChangeAspect="1"/>
          </p:cNvPicPr>
          <p:nvPr/>
        </p:nvPicPr>
        <p:blipFill rotWithShape="1">
          <a:blip r:embed="rId4">
            <a:alphaModFix amt="79000"/>
          </a:blip>
          <a:srcRect l="12815" r="8160"/>
          <a:stretch/>
        </p:blipFill>
        <p:spPr>
          <a:xfrm rot="819596">
            <a:off x="1684659" y="1249731"/>
            <a:ext cx="2418405" cy="22955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755904" lon="20555472" rev="121502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5660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 y="0"/>
            <a:ext cx="9155545" cy="328461"/>
          </a:xfrm>
        </p:spPr>
        <p:txBody>
          <a:bodyPr vert="horz" wrap="none" lIns="228600" tIns="91440" rIns="0" bIns="0" rtlCol="0" anchor="ctr" anchorCtr="0">
            <a:noAutofit/>
          </a:bodyPr>
          <a:lstStyle/>
          <a:p>
            <a:r>
              <a:rPr lang="en-US" dirty="0"/>
              <a:t>A Simple Autoencoder</a:t>
            </a:r>
          </a:p>
        </p:txBody>
      </p:sp>
      <p:pic>
        <p:nvPicPr>
          <p:cNvPr id="11" name="Picture 10">
            <a:extLst>
              <a:ext uri="{FF2B5EF4-FFF2-40B4-BE49-F238E27FC236}">
                <a16:creationId xmlns:a16="http://schemas.microsoft.com/office/drawing/2014/main" id="{36861600-A0DC-4C4E-BA41-191BE1DBF1AA}"/>
              </a:ext>
            </a:extLst>
          </p:cNvPr>
          <p:cNvPicPr/>
          <p:nvPr/>
        </p:nvPicPr>
        <p:blipFill>
          <a:blip r:embed="rId3"/>
          <a:srcRect/>
          <a:stretch/>
        </p:blipFill>
        <p:spPr>
          <a:xfrm>
            <a:off x="5023586" y="609600"/>
            <a:ext cx="3641476" cy="2514600"/>
          </a:xfrm>
          <a:prstGeom prst="rect">
            <a:avLst/>
          </a:prstGeom>
        </p:spPr>
      </p:pic>
      <p:sp>
        <p:nvSpPr>
          <p:cNvPr id="5" name="Content Placeholder 2">
            <a:extLst>
              <a:ext uri="{FF2B5EF4-FFF2-40B4-BE49-F238E27FC236}">
                <a16:creationId xmlns:a16="http://schemas.microsoft.com/office/drawing/2014/main" id="{60192DE1-CF97-4007-82CA-A10DBB078CF6}"/>
              </a:ext>
            </a:extLst>
          </p:cNvPr>
          <p:cNvSpPr txBox="1">
            <a:spLocks/>
          </p:cNvSpPr>
          <p:nvPr/>
        </p:nvSpPr>
        <p:spPr>
          <a:xfrm>
            <a:off x="228604" y="609600"/>
            <a:ext cx="4190997" cy="593271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A simple autoencoder has three layers: an input layer, a hidden layer, and an output layer.</a:t>
            </a:r>
          </a:p>
          <a:p>
            <a:pPr marL="182558" indent="-182558">
              <a:spcBef>
                <a:spcPts val="0"/>
              </a:spcBef>
              <a:spcAft>
                <a:spcPts val="1200"/>
              </a:spcAft>
              <a:buFont typeface="Arial" charset="0"/>
              <a:buChar char="•"/>
            </a:pPr>
            <a:r>
              <a:rPr lang="en-US" sz="1800" b="1" dirty="0">
                <a:latin typeface="Arial" charset="0"/>
                <a:cs typeface="Arial" charset="0"/>
              </a:rPr>
              <a:t>During training, the system adjusts the weights of the hidden layer such that it can replicate the input data at the output layer. </a:t>
            </a:r>
          </a:p>
          <a:p>
            <a:pPr marL="182558" indent="-182558">
              <a:spcBef>
                <a:spcPts val="0"/>
              </a:spcBef>
              <a:spcAft>
                <a:spcPts val="1200"/>
              </a:spcAft>
              <a:buFont typeface="Arial" charset="0"/>
              <a:buChar char="•"/>
            </a:pPr>
            <a:r>
              <a:rPr lang="en-US" sz="1800" b="1" dirty="0">
                <a:latin typeface="Arial" charset="0"/>
                <a:cs typeface="Arial" charset="0"/>
              </a:rPr>
              <a:t>The hidden layer learns the structure of the signal and delivers the desired feature representation.</a:t>
            </a:r>
          </a:p>
          <a:p>
            <a:pPr marL="182558" indent="-182558">
              <a:spcBef>
                <a:spcPts val="0"/>
              </a:spcBef>
              <a:spcAft>
                <a:spcPts val="1200"/>
              </a:spcAft>
              <a:buFont typeface="Arial" charset="0"/>
              <a:buChar char="•"/>
            </a:pPr>
            <a:r>
              <a:rPr lang="en-US" sz="1800" b="1" dirty="0">
                <a:latin typeface="Arial" charset="0"/>
                <a:cs typeface="Arial" charset="0"/>
              </a:rPr>
              <a:t>Let the input data be x ∈[0,1]</a:t>
            </a:r>
            <a:r>
              <a:rPr lang="en-US" sz="1800" b="1" baseline="30000" dirty="0">
                <a:latin typeface="Arial" charset="0"/>
                <a:cs typeface="Arial" charset="0"/>
              </a:rPr>
              <a:t>n</a:t>
            </a:r>
            <a:r>
              <a:rPr lang="en-US" sz="1800" b="1" dirty="0">
                <a:latin typeface="Arial" charset="0"/>
                <a:cs typeface="Arial" charset="0"/>
              </a:rPr>
              <a:t>. Then, the features, h∈[0,1]</a:t>
            </a:r>
            <a:r>
              <a:rPr lang="en-US" sz="1800" b="1" baseline="30000" dirty="0">
                <a:latin typeface="Arial" charset="0"/>
                <a:cs typeface="Arial" charset="0"/>
              </a:rPr>
              <a:t>m</a:t>
            </a:r>
            <a:r>
              <a:rPr lang="en-US" sz="1800" b="1" dirty="0">
                <a:latin typeface="Arial" charset="0"/>
                <a:cs typeface="Arial" charset="0"/>
              </a:rPr>
              <a:t>, </a:t>
            </a:r>
          </a:p>
          <a:p>
            <a:pPr indent="0">
              <a:spcBef>
                <a:spcPts val="0"/>
              </a:spcBef>
              <a:spcAft>
                <a:spcPts val="1200"/>
              </a:spcAft>
              <a:buNone/>
            </a:pPr>
            <a:r>
              <a:rPr lang="pt-BR" sz="1800" b="1" dirty="0">
                <a:latin typeface="Arial" charset="0"/>
                <a:cs typeface="Arial" charset="0"/>
              </a:rPr>
              <a:t>h = encoder(x) = g(</a:t>
            </a:r>
            <a:r>
              <a:rPr lang="pt-BR" sz="1800" b="1" dirty="0" err="1">
                <a:latin typeface="Arial" charset="0"/>
                <a:cs typeface="Arial" charset="0"/>
              </a:rPr>
              <a:t>W∙x+b</a:t>
            </a:r>
            <a:r>
              <a:rPr lang="pt-BR" sz="1800" b="1" dirty="0">
                <a:latin typeface="Arial" charset="0"/>
                <a:cs typeface="Arial" charset="0"/>
              </a:rPr>
              <a:t>) .</a:t>
            </a:r>
          </a:p>
          <a:p>
            <a:pPr marL="165100" indent="0">
              <a:spcBef>
                <a:spcPts val="0"/>
              </a:spcBef>
              <a:spcAft>
                <a:spcPts val="600"/>
              </a:spcAft>
              <a:buNone/>
            </a:pPr>
            <a:r>
              <a:rPr lang="pt-BR" sz="1800" b="1" dirty="0" err="1">
                <a:latin typeface="Arial" charset="0"/>
                <a:cs typeface="Arial" charset="0"/>
              </a:rPr>
              <a:t>where</a:t>
            </a:r>
            <a:r>
              <a:rPr lang="pt-BR" sz="1800" b="1" dirty="0">
                <a:latin typeface="Arial" charset="0"/>
                <a:cs typeface="Arial" charset="0"/>
              </a:rPr>
              <a:t>:</a:t>
            </a:r>
          </a:p>
          <a:p>
            <a:pPr marL="457200" lvl="1" indent="-177800">
              <a:spcBef>
                <a:spcPts val="0"/>
              </a:spcBef>
              <a:spcAft>
                <a:spcPts val="600"/>
              </a:spcAft>
              <a:buFont typeface="Wingdings" pitchFamily="2" charset="2"/>
              <a:buChar char="§"/>
            </a:pPr>
            <a:r>
              <a:rPr lang="en-US" sz="1400" b="1" dirty="0">
                <a:latin typeface="Arial" charset="0"/>
                <a:cs typeface="Arial" charset="0"/>
              </a:rPr>
              <a:t>W∈R</a:t>
            </a:r>
            <a:r>
              <a:rPr lang="en-US" sz="1400" b="1" baseline="30000" dirty="0">
                <a:latin typeface="Arial" charset="0"/>
                <a:cs typeface="Arial" charset="0"/>
              </a:rPr>
              <a:t>(</a:t>
            </a:r>
            <a:r>
              <a:rPr lang="en-US" sz="1400" b="1" baseline="30000" dirty="0" err="1">
                <a:latin typeface="Arial" charset="0"/>
                <a:cs typeface="Arial" charset="0"/>
              </a:rPr>
              <a:t>m×n</a:t>
            </a:r>
            <a:r>
              <a:rPr lang="en-US" sz="1400" b="1" baseline="30000" dirty="0">
                <a:latin typeface="Arial" charset="0"/>
                <a:cs typeface="Arial" charset="0"/>
              </a:rPr>
              <a:t>) </a:t>
            </a:r>
            <a:r>
              <a:rPr lang="en-US" sz="1400" b="1" dirty="0">
                <a:latin typeface="Arial" charset="0"/>
                <a:cs typeface="Arial" charset="0"/>
              </a:rPr>
              <a:t>is the weight matrix that connects the input and the hidden layers, </a:t>
            </a:r>
          </a:p>
          <a:p>
            <a:pPr marL="457200" lvl="1" indent="-177800">
              <a:spcBef>
                <a:spcPts val="0"/>
              </a:spcBef>
              <a:spcAft>
                <a:spcPts val="600"/>
              </a:spcAft>
              <a:buFont typeface="Wingdings" pitchFamily="2" charset="2"/>
              <a:buChar char="§"/>
            </a:pPr>
            <a:r>
              <a:rPr lang="en-US" sz="1400" b="1" dirty="0">
                <a:latin typeface="Arial" charset="0"/>
                <a:cs typeface="Arial" charset="0"/>
              </a:rPr>
              <a:t>b∈[0,1]</a:t>
            </a:r>
            <a:r>
              <a:rPr lang="en-US" sz="1400" b="1" baseline="30000" dirty="0">
                <a:latin typeface="Arial" charset="0"/>
                <a:cs typeface="Arial" charset="0"/>
              </a:rPr>
              <a:t>m</a:t>
            </a:r>
            <a:r>
              <a:rPr lang="en-US" sz="1400" b="1" dirty="0">
                <a:latin typeface="Arial" charset="0"/>
                <a:cs typeface="Arial" charset="0"/>
              </a:rPr>
              <a:t> is the bias vector, </a:t>
            </a:r>
          </a:p>
          <a:p>
            <a:pPr marL="457200" lvl="1" indent="-177800">
              <a:spcBef>
                <a:spcPts val="0"/>
              </a:spcBef>
              <a:spcAft>
                <a:spcPts val="600"/>
              </a:spcAft>
              <a:buFont typeface="Wingdings" pitchFamily="2" charset="2"/>
              <a:buChar char="§"/>
            </a:pPr>
            <a:r>
              <a:rPr lang="en-US" sz="1400" b="1" dirty="0">
                <a:latin typeface="Arial" charset="0"/>
                <a:cs typeface="Arial" charset="0"/>
              </a:rPr>
              <a:t>g is the activation function. </a:t>
            </a:r>
            <a:endParaRPr lang="pt-BR" sz="1400" b="1" dirty="0">
              <a:latin typeface="Arial" charset="0"/>
              <a:cs typeface="Arial" charset="0"/>
            </a:endParaRPr>
          </a:p>
          <a:p>
            <a:pPr marL="0" indent="0" algn="ctr">
              <a:spcBef>
                <a:spcPts val="0"/>
              </a:spcBef>
              <a:spcAft>
                <a:spcPts val="1200"/>
              </a:spcAft>
              <a:buNone/>
            </a:pPr>
            <a:endParaRPr lang="en-US" sz="1800" b="1" dirty="0">
              <a:latin typeface="Arial" charset="0"/>
              <a:cs typeface="Arial" charset="0"/>
            </a:endParaRPr>
          </a:p>
          <a:p>
            <a:pPr marL="0" indent="0">
              <a:spcBef>
                <a:spcPts val="0"/>
              </a:spcBef>
              <a:buNone/>
            </a:pPr>
            <a:endParaRPr lang="en-US" sz="1800" b="1" dirty="0">
              <a:latin typeface="Arial" panose="020B0604020202020204" pitchFamily="34" charset="0"/>
              <a:cs typeface="Arial" panose="020B0604020202020204" pitchFamily="34" charset="0"/>
            </a:endParaRPr>
          </a:p>
          <a:p>
            <a:pPr marL="0" indent="0">
              <a:spcBef>
                <a:spcPts val="0"/>
              </a:spcBef>
              <a:buNone/>
            </a:pPr>
            <a:endParaRPr lang="en-US" sz="1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93A90D8C-997A-41EE-A138-037D8CEDE062}"/>
                  </a:ext>
                </a:extLst>
              </p:cNvPr>
              <p:cNvSpPr txBox="1">
                <a:spLocks/>
              </p:cNvSpPr>
              <p:nvPr/>
            </p:nvSpPr>
            <p:spPr>
              <a:xfrm>
                <a:off x="4724401" y="3200401"/>
                <a:ext cx="4190998" cy="3341916"/>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The decoding process is:</a:t>
                </a:r>
              </a:p>
              <a:p>
                <a:pPr indent="0">
                  <a:spcBef>
                    <a:spcPts val="0"/>
                  </a:spcBef>
                  <a:spcAft>
                    <a:spcPts val="1200"/>
                  </a:spcAft>
                  <a:buNone/>
                </a:pPr>
                <a:r>
                  <a:rPr lang="pt-BR" sz="1800" b="1" dirty="0">
                    <a:latin typeface="Arial" charset="0"/>
                    <a:cs typeface="Arial" charset="0"/>
                  </a:rPr>
                  <a:t>y = decoder(h) = g(W</a:t>
                </a:r>
                <a14:m>
                  <m:oMath xmlns:m="http://schemas.openxmlformats.org/officeDocument/2006/math">
                    <m:r>
                      <a:rPr lang="en-US" sz="1800" b="1">
                        <a:latin typeface="Cambria Math" panose="02040503050406030204" pitchFamily="18" charset="0"/>
                        <a:cs typeface="Arial" charset="0"/>
                      </a:rPr>
                      <m:t>′</m:t>
                    </m:r>
                  </m:oMath>
                </a14:m>
                <a:r>
                  <a:rPr lang="pt-BR" sz="1800" b="1" dirty="0">
                    <a:latin typeface="Arial" charset="0"/>
                    <a:cs typeface="Arial" charset="0"/>
                  </a:rPr>
                  <a:t>∙h+b</a:t>
                </a:r>
                <a14:m>
                  <m:oMath xmlns:m="http://schemas.openxmlformats.org/officeDocument/2006/math">
                    <m:r>
                      <a:rPr lang="en-US" sz="1800" b="1">
                        <a:latin typeface="Cambria Math" panose="02040503050406030204" pitchFamily="18" charset="0"/>
                        <a:cs typeface="Arial" charset="0"/>
                      </a:rPr>
                      <m:t>′</m:t>
                    </m:r>
                  </m:oMath>
                </a14:m>
                <a:r>
                  <a:rPr lang="pt-BR" sz="1800" b="1" dirty="0">
                    <a:latin typeface="Arial" charset="0"/>
                    <a:cs typeface="Arial" charset="0"/>
                  </a:rPr>
                  <a:t>) .</a:t>
                </a:r>
              </a:p>
              <a:p>
                <a:pPr marL="228600" indent="0">
                  <a:spcBef>
                    <a:spcPts val="0"/>
                  </a:spcBef>
                  <a:spcAft>
                    <a:spcPts val="600"/>
                  </a:spcAft>
                  <a:buNone/>
                </a:pPr>
                <a:r>
                  <a:rPr lang="pt-BR" sz="1800" b="1" dirty="0" err="1">
                    <a:latin typeface="Arial" charset="0"/>
                    <a:cs typeface="Arial" charset="0"/>
                  </a:rPr>
                  <a:t>where</a:t>
                </a:r>
                <a:r>
                  <a:rPr lang="pt-BR" sz="1800" b="1" dirty="0">
                    <a:latin typeface="Arial" charset="0"/>
                    <a:cs typeface="Arial" charset="0"/>
                  </a:rPr>
                  <a:t>:</a:t>
                </a:r>
              </a:p>
              <a:p>
                <a:pPr marL="457200" lvl="1" indent="-177800">
                  <a:spcBef>
                    <a:spcPts val="0"/>
                  </a:spcBef>
                  <a:spcAft>
                    <a:spcPts val="600"/>
                  </a:spcAft>
                  <a:buFont typeface="Wingdings" pitchFamily="2" charset="2"/>
                  <a:buChar char="§"/>
                </a:pPr>
                <a:r>
                  <a:rPr lang="en-US" sz="1400" b="1" dirty="0">
                    <a:latin typeface="Arial" charset="0"/>
                    <a:cs typeface="Arial" charset="0"/>
                  </a:rPr>
                  <a:t>W</a:t>
                </a:r>
                <a14:m>
                  <m:oMath xmlns:m="http://schemas.openxmlformats.org/officeDocument/2006/math">
                    <m:r>
                      <a:rPr lang="en-US" sz="1400" b="1">
                        <a:latin typeface="Cambria Math" panose="02040503050406030204" pitchFamily="18" charset="0"/>
                        <a:cs typeface="Arial" charset="0"/>
                      </a:rPr>
                      <m:t>′ </m:t>
                    </m:r>
                  </m:oMath>
                </a14:m>
                <a:r>
                  <a:rPr lang="en-US" sz="1400" b="1" dirty="0">
                    <a:latin typeface="Arial" charset="0"/>
                    <a:cs typeface="Arial" charset="0"/>
                  </a:rPr>
                  <a:t>∈R(</a:t>
                </a:r>
                <a:r>
                  <a:rPr lang="en-US" sz="1400" b="1" dirty="0" err="1">
                    <a:latin typeface="Arial" charset="0"/>
                    <a:cs typeface="Arial" charset="0"/>
                  </a:rPr>
                  <a:t>n×m</a:t>
                </a:r>
                <a:r>
                  <a:rPr lang="en-US" sz="1400" b="1" dirty="0">
                    <a:latin typeface="Arial" charset="0"/>
                    <a:cs typeface="Arial" charset="0"/>
                  </a:rPr>
                  <a:t>) is the weight matrix between the hidden layer and output layer,</a:t>
                </a:r>
              </a:p>
              <a:p>
                <a:pPr marL="457200" lvl="1" indent="-177800">
                  <a:spcBef>
                    <a:spcPts val="0"/>
                  </a:spcBef>
                  <a:spcAft>
                    <a:spcPts val="1200"/>
                  </a:spcAft>
                  <a:buFont typeface="Wingdings" pitchFamily="2" charset="2"/>
                  <a:buChar char="§"/>
                </a:pPr>
                <a:r>
                  <a:rPr lang="en-US" sz="1400" b="1" dirty="0">
                    <a:latin typeface="Arial" charset="0"/>
                    <a:cs typeface="Arial" charset="0"/>
                  </a:rPr>
                  <a:t>b</a:t>
                </a:r>
                <a14:m>
                  <m:oMath xmlns:m="http://schemas.openxmlformats.org/officeDocument/2006/math">
                    <m:r>
                      <a:rPr lang="en-US" sz="1400" b="1">
                        <a:latin typeface="Cambria Math" panose="02040503050406030204" pitchFamily="18" charset="0"/>
                        <a:cs typeface="Arial" charset="0"/>
                      </a:rPr>
                      <m:t>′ </m:t>
                    </m:r>
                  </m:oMath>
                </a14:m>
                <a:r>
                  <a:rPr lang="en-US" sz="1400" b="1" dirty="0">
                    <a:latin typeface="Arial" charset="0"/>
                    <a:cs typeface="Arial" charset="0"/>
                  </a:rPr>
                  <a:t>∈[0,1]n is the bias vector.</a:t>
                </a:r>
                <a:endParaRPr lang="pt-BR" sz="1400" b="1" dirty="0">
                  <a:latin typeface="Arial" charset="0"/>
                  <a:cs typeface="Arial" charset="0"/>
                </a:endParaRPr>
              </a:p>
              <a:p>
                <a:pPr marL="182558" indent="-182558">
                  <a:spcBef>
                    <a:spcPts val="0"/>
                  </a:spcBef>
                  <a:spcAft>
                    <a:spcPts val="600"/>
                  </a:spcAft>
                  <a:buFont typeface="Arial" charset="0"/>
                  <a:buChar char="•"/>
                </a:pPr>
                <a:r>
                  <a:rPr lang="en-US" sz="1800" b="1" dirty="0">
                    <a:latin typeface="Arial" charset="0"/>
                    <a:cs typeface="Arial" charset="0"/>
                  </a:rPr>
                  <a:t>The goal is to recreate the training data at the decoder by minimizing the objective function:</a:t>
                </a:r>
              </a:p>
              <a:p>
                <a:pPr indent="0">
                  <a:spcBef>
                    <a:spcPts val="0"/>
                  </a:spcBef>
                  <a:spcAft>
                    <a:spcPts val="1200"/>
                  </a:spcAft>
                  <a:buNone/>
                </a:pPr>
                <a14:m>
                  <m:oMath xmlns:m="http://schemas.openxmlformats.org/officeDocument/2006/math">
                    <m:r>
                      <a:rPr lang="en-US" sz="1800" b="1">
                        <a:latin typeface="Cambria Math" panose="02040503050406030204" pitchFamily="18" charset="0"/>
                        <a:cs typeface="Arial" charset="0"/>
                      </a:rPr>
                      <m:t>𝒎𝒊𝒏</m:t>
                    </m:r>
                    <m:r>
                      <a:rPr lang="en-US" sz="1800" b="1">
                        <a:latin typeface="Cambria Math" panose="02040503050406030204" pitchFamily="18" charset="0"/>
                        <a:cs typeface="Arial" charset="0"/>
                      </a:rPr>
                      <m:t> </m:t>
                    </m:r>
                    <m:nary>
                      <m:naryPr>
                        <m:chr m:val="∑"/>
                        <m:ctrlPr>
                          <a:rPr lang="en-US" sz="1800" b="1" i="1">
                            <a:latin typeface="Cambria Math" panose="02040503050406030204" pitchFamily="18" charset="0"/>
                            <a:cs typeface="Arial" charset="0"/>
                          </a:rPr>
                        </m:ctrlPr>
                      </m:naryPr>
                      <m:sub>
                        <m:r>
                          <m:rPr>
                            <m:brk m:alnAt="23"/>
                          </m:rPr>
                          <a:rPr lang="en-US" sz="1800" b="1">
                            <a:latin typeface="Cambria Math" panose="02040503050406030204" pitchFamily="18" charset="0"/>
                            <a:cs typeface="Arial" charset="0"/>
                          </a:rPr>
                          <m:t>𝒊</m:t>
                        </m:r>
                        <m:r>
                          <a:rPr lang="en-US" sz="1800" b="1">
                            <a:latin typeface="Cambria Math" panose="02040503050406030204" pitchFamily="18" charset="0"/>
                            <a:cs typeface="Arial" charset="0"/>
                          </a:rPr>
                          <m:t>=</m:t>
                        </m:r>
                        <m:r>
                          <a:rPr lang="en-US" sz="1800" b="1">
                            <a:latin typeface="Cambria Math" panose="02040503050406030204" pitchFamily="18" charset="0"/>
                            <a:cs typeface="Arial" charset="0"/>
                          </a:rPr>
                          <m:t>𝟏</m:t>
                        </m:r>
                      </m:sub>
                      <m:sup>
                        <m:r>
                          <a:rPr lang="en-US" sz="1800" b="1">
                            <a:latin typeface="Cambria Math" panose="02040503050406030204" pitchFamily="18" charset="0"/>
                            <a:cs typeface="Arial" charset="0"/>
                          </a:rPr>
                          <m:t>𝒏</m:t>
                        </m:r>
                      </m:sup>
                      <m:e>
                        <m:r>
                          <a:rPr lang="en-US" sz="1800" b="1">
                            <a:latin typeface="Cambria Math" panose="02040503050406030204" pitchFamily="18" charset="0"/>
                            <a:cs typeface="Arial" charset="0"/>
                          </a:rPr>
                          <m:t>|</m:t>
                        </m:r>
                        <m:sSub>
                          <m:sSubPr>
                            <m:ctrlPr>
                              <a:rPr lang="en-US" sz="1800" b="1" i="1">
                                <a:latin typeface="Cambria Math" panose="02040503050406030204" pitchFamily="18" charset="0"/>
                                <a:cs typeface="Arial" charset="0"/>
                              </a:rPr>
                            </m:ctrlPr>
                          </m:sSubPr>
                          <m:e>
                            <m:r>
                              <a:rPr lang="en-US" sz="1800" b="1">
                                <a:latin typeface="Cambria Math" panose="02040503050406030204" pitchFamily="18" charset="0"/>
                                <a:cs typeface="Arial" charset="0"/>
                              </a:rPr>
                              <m:t>𝒚</m:t>
                            </m:r>
                          </m:e>
                          <m:sub>
                            <m:r>
                              <a:rPr lang="en-US" sz="1800" b="1">
                                <a:latin typeface="Cambria Math" panose="02040503050406030204" pitchFamily="18" charset="0"/>
                                <a:cs typeface="Arial" charset="0"/>
                              </a:rPr>
                              <m:t>𝒊</m:t>
                            </m:r>
                          </m:sub>
                        </m:sSub>
                        <m:r>
                          <a:rPr lang="en-US" sz="1800" b="1">
                            <a:latin typeface="Cambria Math" panose="02040503050406030204" pitchFamily="18" charset="0"/>
                            <a:cs typeface="Arial" charset="0"/>
                          </a:rPr>
                          <m:t> −</m:t>
                        </m:r>
                        <m:sSub>
                          <m:sSubPr>
                            <m:ctrlPr>
                              <a:rPr lang="en-US" sz="1800" b="1" i="1">
                                <a:latin typeface="Cambria Math" panose="02040503050406030204" pitchFamily="18" charset="0"/>
                                <a:cs typeface="Arial" charset="0"/>
                              </a:rPr>
                            </m:ctrlPr>
                          </m:sSubPr>
                          <m:e>
                            <m:r>
                              <a:rPr lang="en-US" sz="1800" b="1">
                                <a:latin typeface="Cambria Math" panose="02040503050406030204" pitchFamily="18" charset="0"/>
                                <a:cs typeface="Arial" charset="0"/>
                              </a:rPr>
                              <m:t>𝒙</m:t>
                            </m:r>
                          </m:e>
                          <m:sub>
                            <m:r>
                              <a:rPr lang="en-US" sz="1800" b="1">
                                <a:latin typeface="Cambria Math" panose="02040503050406030204" pitchFamily="18" charset="0"/>
                                <a:cs typeface="Arial" charset="0"/>
                              </a:rPr>
                              <m:t>𝒊</m:t>
                            </m:r>
                          </m:sub>
                        </m:sSub>
                        <m:r>
                          <a:rPr lang="en-US" sz="1800" b="1">
                            <a:latin typeface="Cambria Math" panose="02040503050406030204" pitchFamily="18" charset="0"/>
                            <a:cs typeface="Arial" charset="0"/>
                          </a:rPr>
                          <m:t>|</m:t>
                        </m:r>
                      </m:e>
                    </m:nary>
                  </m:oMath>
                </a14:m>
                <a:r>
                  <a:rPr lang="en-US" sz="1800" b="1" dirty="0">
                    <a:latin typeface="Arial" charset="0"/>
                    <a:cs typeface="Arial" charset="0"/>
                  </a:rPr>
                  <a:t> .</a:t>
                </a:r>
              </a:p>
            </p:txBody>
          </p:sp>
        </mc:Choice>
        <mc:Fallback xmlns="">
          <p:sp>
            <p:nvSpPr>
              <p:cNvPr id="8" name="Content Placeholder 2">
                <a:extLst>
                  <a:ext uri="{FF2B5EF4-FFF2-40B4-BE49-F238E27FC236}">
                    <a16:creationId xmlns:a16="http://schemas.microsoft.com/office/drawing/2014/main" id="{93A90D8C-997A-41EE-A138-037D8CEDE062}"/>
                  </a:ext>
                </a:extLst>
              </p:cNvPr>
              <p:cNvSpPr txBox="1">
                <a:spLocks noRot="1" noChangeAspect="1" noMove="1" noResize="1" noEditPoints="1" noAdjustHandles="1" noChangeArrowheads="1" noChangeShapeType="1" noTextEdit="1"/>
              </p:cNvSpPr>
              <p:nvPr/>
            </p:nvSpPr>
            <p:spPr>
              <a:xfrm>
                <a:off x="4724401" y="3200401"/>
                <a:ext cx="4190998" cy="3341916"/>
              </a:xfrm>
              <a:prstGeom prst="rect">
                <a:avLst/>
              </a:prstGeom>
              <a:blipFill>
                <a:blip r:embed="rId4"/>
                <a:stretch>
                  <a:fillRect l="-3333" t="-2281" b="-17490"/>
                </a:stretch>
              </a:blipFill>
            </p:spPr>
            <p:txBody>
              <a:bodyPr/>
              <a:lstStyle/>
              <a:p>
                <a:r>
                  <a:rPr lang="en-US">
                    <a:noFill/>
                  </a:rPr>
                  <a:t> </a:t>
                </a:r>
              </a:p>
            </p:txBody>
          </p:sp>
        </mc:Fallback>
      </mc:AlternateContent>
    </p:spTree>
    <p:extLst>
      <p:ext uri="{BB962C8B-B14F-4D97-AF65-F5344CB8AC3E}">
        <p14:creationId xmlns:p14="http://schemas.microsoft.com/office/powerpoint/2010/main" val="168360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AE-CDNN: A Model Integrating Autoencoders and CNNs </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603" y="636815"/>
                <a:ext cx="4343399" cy="5881552"/>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AE-CDNN – a deep convolutional neural network (CNN) and an autoencoder-based model. It was proposed by Wen and Zhang.</a:t>
                </a:r>
              </a:p>
              <a:p>
                <a:pPr marL="182558" indent="-182558">
                  <a:spcBef>
                    <a:spcPts val="0"/>
                  </a:spcBef>
                  <a:spcAft>
                    <a:spcPts val="1200"/>
                  </a:spcAft>
                  <a:buFont typeface="Arial" charset="0"/>
                  <a:buChar char="•"/>
                </a:pPr>
                <a:r>
                  <a:rPr lang="en-US" sz="1800" b="1" dirty="0">
                    <a:latin typeface="Arial" charset="0"/>
                    <a:cs typeface="Arial" charset="0"/>
                  </a:rPr>
                  <a:t>AE-CDNN uses convolution layers and </a:t>
                </a:r>
                <a:r>
                  <a:rPr lang="en-US" sz="1800" b="1" dirty="0" err="1">
                    <a:latin typeface="Arial" charset="0"/>
                    <a:cs typeface="Arial" charset="0"/>
                  </a:rPr>
                  <a:t>maxpooling</a:t>
                </a:r>
                <a:r>
                  <a:rPr lang="en-US" sz="1800" b="1" dirty="0">
                    <a:latin typeface="Arial" charset="0"/>
                    <a:cs typeface="Arial" charset="0"/>
                  </a:rPr>
                  <a:t> layers iteratively to extract the useful features of an EEG segment.</a:t>
                </a:r>
              </a:p>
              <a:p>
                <a:pPr marL="182558" indent="-182558">
                  <a:spcBef>
                    <a:spcPts val="0"/>
                  </a:spcBef>
                  <a:spcAft>
                    <a:spcPts val="1200"/>
                  </a:spcAft>
                  <a:buFont typeface="Arial" charset="0"/>
                  <a:buChar char="•"/>
                </a:pPr>
                <a:r>
                  <a:rPr lang="en-US" sz="1800" b="1" dirty="0">
                    <a:latin typeface="Arial" charset="0"/>
                    <a:cs typeface="Arial" charset="0"/>
                  </a:rPr>
                  <a:t>The decoder </a:t>
                </a:r>
                <a:r>
                  <a:rPr lang="en-US" sz="1800" b="1" dirty="0" err="1">
                    <a:latin typeface="Arial" charset="0"/>
                    <a:cs typeface="Arial" charset="0"/>
                  </a:rPr>
                  <a:t>upsamples</a:t>
                </a:r>
                <a:r>
                  <a:rPr lang="en-US" sz="1800" b="1" dirty="0">
                    <a:latin typeface="Arial" charset="0"/>
                    <a:cs typeface="Arial" charset="0"/>
                  </a:rPr>
                  <a:t> the features with a deconvolution layer.</a:t>
                </a:r>
              </a:p>
              <a:p>
                <a:pPr marL="182558" indent="-182558">
                  <a:spcBef>
                    <a:spcPts val="0"/>
                  </a:spcBef>
                  <a:spcAft>
                    <a:spcPts val="1200"/>
                  </a:spcAft>
                  <a:buFont typeface="Arial" charset="0"/>
                  <a:buChar char="•"/>
                </a:pPr>
                <a:r>
                  <a:rPr lang="en-US" sz="1800" b="1" dirty="0">
                    <a:latin typeface="Arial" charset="0"/>
                    <a:cs typeface="Arial" charset="0"/>
                  </a:rPr>
                  <a:t>Depending on the loss functions, two models were tested:</a:t>
                </a:r>
              </a:p>
              <a:p>
                <a:pPr marL="457200" lvl="1" indent="-177800">
                  <a:spcBef>
                    <a:spcPts val="0"/>
                  </a:spcBef>
                  <a:spcAft>
                    <a:spcPts val="600"/>
                  </a:spcAft>
                  <a:buFont typeface="Wingdings" pitchFamily="2" charset="2"/>
                  <a:buChar char="§"/>
                </a:pPr>
                <a:r>
                  <a:rPr lang="en-US" sz="1400" b="1" dirty="0">
                    <a:latin typeface="Arial" charset="0"/>
                    <a:cs typeface="Arial" charset="0"/>
                  </a:rPr>
                  <a:t>AE-CDNN-L1: </a:t>
                </a:r>
                <a14:m>
                  <m:oMath xmlns:m="http://schemas.openxmlformats.org/officeDocument/2006/math">
                    <m:r>
                      <a:rPr lang="en-US" sz="1400" b="1">
                        <a:latin typeface="Cambria Math" panose="02040503050406030204" pitchFamily="18" charset="0"/>
                        <a:cs typeface="Arial" charset="0"/>
                      </a:rPr>
                      <m:t>𝐋𝐨𝐬𝐬𝟏</m:t>
                    </m:r>
                    <m:r>
                      <a:rPr lang="en-US" sz="1400" b="1">
                        <a:latin typeface="Cambria Math" panose="02040503050406030204" pitchFamily="18" charset="0"/>
                        <a:cs typeface="Arial" charset="0"/>
                      </a:rPr>
                      <m:t>= </m:t>
                    </m:r>
                    <m:nary>
                      <m:naryPr>
                        <m:chr m:val="∑"/>
                        <m:limLoc m:val="undOvr"/>
                        <m:ctrlPr>
                          <a:rPr lang="en-US" sz="1400" b="1" i="1">
                            <a:latin typeface="Cambria Math" panose="02040503050406030204" pitchFamily="18" charset="0"/>
                            <a:cs typeface="Arial" charset="0"/>
                          </a:rPr>
                        </m:ctrlPr>
                      </m:naryPr>
                      <m:sub>
                        <m:r>
                          <a:rPr lang="en-US" sz="1400" b="1">
                            <a:latin typeface="Cambria Math" panose="02040503050406030204" pitchFamily="18" charset="0"/>
                            <a:cs typeface="Arial" charset="0"/>
                          </a:rPr>
                          <m:t>𝐢</m:t>
                        </m:r>
                        <m:r>
                          <a:rPr lang="en-US" sz="1400" b="1">
                            <a:latin typeface="Cambria Math" panose="02040503050406030204" pitchFamily="18" charset="0"/>
                            <a:cs typeface="Arial" charset="0"/>
                          </a:rPr>
                          <m:t>=</m:t>
                        </m:r>
                        <m:r>
                          <a:rPr lang="en-US" sz="1400" b="1">
                            <a:latin typeface="Cambria Math" panose="02040503050406030204" pitchFamily="18" charset="0"/>
                            <a:cs typeface="Arial" charset="0"/>
                          </a:rPr>
                          <m:t>𝟏</m:t>
                        </m:r>
                      </m:sub>
                      <m:sup>
                        <m:r>
                          <a:rPr lang="en-US" sz="1400" b="1">
                            <a:latin typeface="Cambria Math" panose="02040503050406030204" pitchFamily="18" charset="0"/>
                            <a:cs typeface="Arial" charset="0"/>
                          </a:rPr>
                          <m:t>𝑵</m:t>
                        </m:r>
                      </m:sup>
                      <m:e>
                        <m:f>
                          <m:fPr>
                            <m:ctrlPr>
                              <a:rPr lang="en-US" sz="1400" b="1" i="1">
                                <a:latin typeface="Cambria Math" panose="02040503050406030204" pitchFamily="18" charset="0"/>
                                <a:cs typeface="Arial" charset="0"/>
                              </a:rPr>
                            </m:ctrlPr>
                          </m:fPr>
                          <m:num>
                            <m:d>
                              <m:dPr>
                                <m:begChr m:val="|"/>
                                <m:endChr m:val="|"/>
                                <m:ctrlPr>
                                  <a:rPr lang="en-US" sz="1400" b="1" i="1">
                                    <a:latin typeface="Cambria Math" panose="02040503050406030204" pitchFamily="18" charset="0"/>
                                    <a:cs typeface="Arial" charset="0"/>
                                  </a:rPr>
                                </m:ctrlPr>
                              </m:dPr>
                              <m:e>
                                <m:sSup>
                                  <m:sSupPr>
                                    <m:ctrlPr>
                                      <a:rPr lang="en-US" sz="1400" b="1" i="1">
                                        <a:latin typeface="Cambria Math" panose="02040503050406030204" pitchFamily="18" charset="0"/>
                                        <a:cs typeface="Arial" charset="0"/>
                                      </a:rPr>
                                    </m:ctrlPr>
                                  </m:sSupPr>
                                  <m:e>
                                    <m:r>
                                      <a:rPr lang="en-US" sz="1400" b="1">
                                        <a:latin typeface="Cambria Math" panose="02040503050406030204" pitchFamily="18" charset="0"/>
                                        <a:cs typeface="Arial" charset="0"/>
                                      </a:rPr>
                                      <m:t>𝒙</m:t>
                                    </m:r>
                                  </m:e>
                                  <m:sup>
                                    <m:d>
                                      <m:dPr>
                                        <m:ctrlPr>
                                          <a:rPr lang="en-US" sz="1400" b="1" i="1">
                                            <a:latin typeface="Cambria Math" panose="02040503050406030204" pitchFamily="18" charset="0"/>
                                            <a:cs typeface="Arial" charset="0"/>
                                          </a:rPr>
                                        </m:ctrlPr>
                                      </m:dPr>
                                      <m:e>
                                        <m:r>
                                          <a:rPr lang="en-US" sz="1400" b="1">
                                            <a:latin typeface="Cambria Math" panose="02040503050406030204" pitchFamily="18" charset="0"/>
                                            <a:cs typeface="Arial" charset="0"/>
                                          </a:rPr>
                                          <m:t>𝒊</m:t>
                                        </m:r>
                                      </m:e>
                                    </m:d>
                                  </m:sup>
                                </m:sSup>
                                <m:r>
                                  <a:rPr lang="en-US" sz="1400" b="1">
                                    <a:latin typeface="Cambria Math" panose="02040503050406030204" pitchFamily="18" charset="0"/>
                                    <a:cs typeface="Arial" charset="0"/>
                                  </a:rPr>
                                  <m:t>−</m:t>
                                </m:r>
                                <m:sSup>
                                  <m:sSupPr>
                                    <m:ctrlPr>
                                      <a:rPr lang="en-US" sz="1400" b="1" i="1">
                                        <a:latin typeface="Cambria Math" panose="02040503050406030204" pitchFamily="18" charset="0"/>
                                        <a:cs typeface="Arial" charset="0"/>
                                      </a:rPr>
                                    </m:ctrlPr>
                                  </m:sSupPr>
                                  <m:e>
                                    <m:r>
                                      <a:rPr lang="en-US" sz="1400" b="1">
                                        <a:latin typeface="Cambria Math" panose="02040503050406030204" pitchFamily="18" charset="0"/>
                                        <a:cs typeface="Arial" charset="0"/>
                                      </a:rPr>
                                      <m:t>𝒚</m:t>
                                    </m:r>
                                  </m:e>
                                  <m:sup>
                                    <m:d>
                                      <m:dPr>
                                        <m:ctrlPr>
                                          <a:rPr lang="en-US" sz="1400" b="1" i="1">
                                            <a:latin typeface="Cambria Math" panose="02040503050406030204" pitchFamily="18" charset="0"/>
                                            <a:cs typeface="Arial" charset="0"/>
                                          </a:rPr>
                                        </m:ctrlPr>
                                      </m:dPr>
                                      <m:e>
                                        <m:r>
                                          <a:rPr lang="en-US" sz="1400" b="1">
                                            <a:latin typeface="Cambria Math" panose="02040503050406030204" pitchFamily="18" charset="0"/>
                                            <a:cs typeface="Arial" charset="0"/>
                                          </a:rPr>
                                          <m:t>𝒊</m:t>
                                        </m:r>
                                      </m:e>
                                    </m:d>
                                  </m:sup>
                                </m:sSup>
                              </m:e>
                            </m:d>
                          </m:num>
                          <m:den>
                            <m:r>
                              <a:rPr lang="en-US" sz="1400" b="1">
                                <a:latin typeface="Cambria Math" panose="02040503050406030204" pitchFamily="18" charset="0"/>
                                <a:cs typeface="Arial" charset="0"/>
                              </a:rPr>
                              <m:t>𝑵</m:t>
                            </m:r>
                          </m:den>
                        </m:f>
                      </m:e>
                    </m:nary>
                    <m:r>
                      <a:rPr lang="en-US" sz="1400" b="1" i="0" smtClean="0">
                        <a:latin typeface="Cambria Math" panose="02040503050406030204" pitchFamily="18" charset="0"/>
                        <a:cs typeface="Arial" charset="0"/>
                      </a:rPr>
                      <m:t> ,</m:t>
                    </m:r>
                  </m:oMath>
                </a14:m>
                <a:endParaRPr lang="en-US" sz="1400" b="1" dirty="0">
                  <a:latin typeface="Arial" charset="0"/>
                  <a:cs typeface="Arial" charset="0"/>
                </a:endParaRPr>
              </a:p>
              <a:p>
                <a:pPr marL="457200" lvl="1" indent="0">
                  <a:spcBef>
                    <a:spcPts val="0"/>
                  </a:spcBef>
                  <a:spcAft>
                    <a:spcPts val="1200"/>
                  </a:spcAft>
                  <a:buNone/>
                </a:pPr>
                <a:r>
                  <a:rPr lang="en-US" sz="1400" b="1" dirty="0">
                    <a:latin typeface="Arial" charset="0"/>
                    <a:cs typeface="Arial" charset="0"/>
                  </a:rPr>
                  <a:t>where</a:t>
                </a:r>
                <a14:m>
                  <m:oMath xmlns:m="http://schemas.openxmlformats.org/officeDocument/2006/math">
                    <m:r>
                      <a:rPr lang="en-US" sz="1400" b="1" i="0" smtClean="0">
                        <a:latin typeface="Cambria Math" panose="02040503050406030204" pitchFamily="18" charset="0"/>
                        <a:cs typeface="Arial" charset="0"/>
                      </a:rPr>
                      <m:t> </m:t>
                    </m:r>
                    <m:r>
                      <a:rPr lang="en-US" sz="1400" b="1">
                        <a:latin typeface="Cambria Math" panose="02040503050406030204" pitchFamily="18" charset="0"/>
                        <a:cs typeface="Arial" charset="0"/>
                      </a:rPr>
                      <m:t>𝑵</m:t>
                    </m:r>
                  </m:oMath>
                </a14:m>
                <a:r>
                  <a:rPr lang="en-US" sz="1400" b="1" dirty="0">
                    <a:latin typeface="Arial" charset="0"/>
                    <a:cs typeface="Arial" charset="0"/>
                  </a:rPr>
                  <a:t> is the number of samples.</a:t>
                </a:r>
              </a:p>
              <a:p>
                <a:pPr marL="457200" lvl="1" indent="-177800">
                  <a:spcBef>
                    <a:spcPts val="0"/>
                  </a:spcBef>
                  <a:spcAft>
                    <a:spcPts val="600"/>
                  </a:spcAft>
                  <a:buFont typeface="Wingdings" pitchFamily="2" charset="2"/>
                  <a:buChar char="§"/>
                </a:pPr>
                <a:r>
                  <a:rPr lang="en-US" sz="1400" b="1" dirty="0">
                    <a:latin typeface="Arial" charset="0"/>
                    <a:cs typeface="Arial" charset="0"/>
                  </a:rPr>
                  <a:t>AE-CDNN-L2: </a:t>
                </a:r>
                <a14:m>
                  <m:oMath xmlns:m="http://schemas.openxmlformats.org/officeDocument/2006/math">
                    <m:r>
                      <a:rPr lang="en-US" sz="1400" b="1">
                        <a:latin typeface="Cambria Math" panose="02040503050406030204" pitchFamily="18" charset="0"/>
                        <a:cs typeface="Arial" charset="0"/>
                      </a:rPr>
                      <m:t>𝐋𝐨𝐬𝐬𝟐</m:t>
                    </m:r>
                    <m:r>
                      <a:rPr lang="en-US" sz="1400" b="1">
                        <a:latin typeface="Cambria Math" panose="02040503050406030204" pitchFamily="18" charset="0"/>
                        <a:cs typeface="Arial" charset="0"/>
                      </a:rPr>
                      <m:t>=(</m:t>
                    </m:r>
                    <m:f>
                      <m:fPr>
                        <m:ctrlPr>
                          <a:rPr lang="en-US" sz="1400" b="1" i="1">
                            <a:latin typeface="Cambria Math" panose="02040503050406030204" pitchFamily="18" charset="0"/>
                            <a:cs typeface="Arial" charset="0"/>
                          </a:rPr>
                        </m:ctrlPr>
                      </m:fPr>
                      <m:num>
                        <m:r>
                          <a:rPr lang="en-US" sz="1400" b="1">
                            <a:latin typeface="Cambria Math" panose="02040503050406030204" pitchFamily="18" charset="0"/>
                            <a:cs typeface="Arial" charset="0"/>
                          </a:rPr>
                          <m:t>𝟏</m:t>
                        </m:r>
                      </m:num>
                      <m:den>
                        <m:r>
                          <a:rPr lang="en-US" sz="1400" b="1">
                            <a:latin typeface="Cambria Math" panose="02040503050406030204" pitchFamily="18" charset="0"/>
                            <a:cs typeface="Arial" charset="0"/>
                          </a:rPr>
                          <m:t>𝐍</m:t>
                        </m:r>
                      </m:den>
                    </m:f>
                    <m:r>
                      <a:rPr lang="en-US" sz="1400" b="1">
                        <a:latin typeface="Cambria Math" panose="02040503050406030204" pitchFamily="18" charset="0"/>
                        <a:cs typeface="Arial" charset="0"/>
                      </a:rPr>
                      <m:t>)</m:t>
                    </m:r>
                    <m:nary>
                      <m:naryPr>
                        <m:chr m:val="∑"/>
                        <m:limLoc m:val="undOvr"/>
                        <m:ctrlPr>
                          <a:rPr lang="en-US" sz="1400" b="1" i="1">
                            <a:latin typeface="Cambria Math" panose="02040503050406030204" pitchFamily="18" charset="0"/>
                            <a:cs typeface="Arial" charset="0"/>
                          </a:rPr>
                        </m:ctrlPr>
                      </m:naryPr>
                      <m:sub>
                        <m:r>
                          <a:rPr lang="en-US" sz="1400" b="1">
                            <a:latin typeface="Cambria Math" panose="02040503050406030204" pitchFamily="18" charset="0"/>
                            <a:cs typeface="Arial" charset="0"/>
                          </a:rPr>
                          <m:t>𝐢</m:t>
                        </m:r>
                        <m:r>
                          <a:rPr lang="en-US" sz="1400" b="1">
                            <a:latin typeface="Cambria Math" panose="02040503050406030204" pitchFamily="18" charset="0"/>
                            <a:cs typeface="Arial" charset="0"/>
                          </a:rPr>
                          <m:t>=</m:t>
                        </m:r>
                        <m:r>
                          <a:rPr lang="en-US" sz="1400" b="1">
                            <a:latin typeface="Cambria Math" panose="02040503050406030204" pitchFamily="18" charset="0"/>
                            <a:cs typeface="Arial" charset="0"/>
                          </a:rPr>
                          <m:t>𝟏</m:t>
                        </m:r>
                      </m:sub>
                      <m:sup>
                        <m:r>
                          <a:rPr lang="en-US" sz="1400" b="1">
                            <a:latin typeface="Cambria Math" panose="02040503050406030204" pitchFamily="18" charset="0"/>
                            <a:cs typeface="Arial" charset="0"/>
                          </a:rPr>
                          <m:t>𝐍</m:t>
                        </m:r>
                      </m:sup>
                      <m:e>
                        <m:f>
                          <m:fPr>
                            <m:ctrlPr>
                              <a:rPr lang="en-US" sz="1400" b="1" i="1">
                                <a:latin typeface="Cambria Math" panose="02040503050406030204" pitchFamily="18" charset="0"/>
                                <a:cs typeface="Arial" charset="0"/>
                              </a:rPr>
                            </m:ctrlPr>
                          </m:fPr>
                          <m:num>
                            <m:d>
                              <m:dPr>
                                <m:begChr m:val="|"/>
                                <m:endChr m:val="|"/>
                                <m:ctrlPr>
                                  <a:rPr lang="en-US" sz="1400" b="1" i="1">
                                    <a:latin typeface="Cambria Math" panose="02040503050406030204" pitchFamily="18" charset="0"/>
                                    <a:cs typeface="Arial" charset="0"/>
                                  </a:rPr>
                                </m:ctrlPr>
                              </m:dPr>
                              <m:e>
                                <m:sSup>
                                  <m:sSupPr>
                                    <m:ctrlPr>
                                      <a:rPr lang="en-US" sz="1400" b="1" i="1">
                                        <a:latin typeface="Cambria Math" panose="02040503050406030204" pitchFamily="18" charset="0"/>
                                        <a:cs typeface="Arial" charset="0"/>
                                      </a:rPr>
                                    </m:ctrlPr>
                                  </m:sSupPr>
                                  <m:e>
                                    <m:r>
                                      <a:rPr lang="en-US" sz="1400" b="1">
                                        <a:latin typeface="Cambria Math" panose="02040503050406030204" pitchFamily="18" charset="0"/>
                                        <a:cs typeface="Arial" charset="0"/>
                                      </a:rPr>
                                      <m:t>𝐱</m:t>
                                    </m:r>
                                  </m:e>
                                  <m:sup>
                                    <m:d>
                                      <m:dPr>
                                        <m:ctrlPr>
                                          <a:rPr lang="en-US" sz="1400" b="1" i="1">
                                            <a:latin typeface="Cambria Math" panose="02040503050406030204" pitchFamily="18" charset="0"/>
                                            <a:cs typeface="Arial" charset="0"/>
                                          </a:rPr>
                                        </m:ctrlPr>
                                      </m:dPr>
                                      <m:e>
                                        <m:r>
                                          <a:rPr lang="en-US" sz="1400" b="1">
                                            <a:latin typeface="Cambria Math" panose="02040503050406030204" pitchFamily="18" charset="0"/>
                                            <a:cs typeface="Arial" charset="0"/>
                                          </a:rPr>
                                          <m:t>𝐢</m:t>
                                        </m:r>
                                      </m:e>
                                    </m:d>
                                  </m:sup>
                                </m:sSup>
                                <m:r>
                                  <a:rPr lang="en-US" sz="1400" b="1">
                                    <a:latin typeface="Cambria Math" panose="02040503050406030204" pitchFamily="18" charset="0"/>
                                    <a:cs typeface="Arial" charset="0"/>
                                  </a:rPr>
                                  <m:t>−</m:t>
                                </m:r>
                                <m:sSup>
                                  <m:sSupPr>
                                    <m:ctrlPr>
                                      <a:rPr lang="en-US" sz="1400" b="1" i="1">
                                        <a:latin typeface="Cambria Math" panose="02040503050406030204" pitchFamily="18" charset="0"/>
                                        <a:cs typeface="Arial" charset="0"/>
                                      </a:rPr>
                                    </m:ctrlPr>
                                  </m:sSupPr>
                                  <m:e>
                                    <m:r>
                                      <a:rPr lang="en-US" sz="1400" b="1">
                                        <a:latin typeface="Cambria Math" panose="02040503050406030204" pitchFamily="18" charset="0"/>
                                        <a:cs typeface="Arial" charset="0"/>
                                      </a:rPr>
                                      <m:t>𝐲</m:t>
                                    </m:r>
                                  </m:e>
                                  <m:sup>
                                    <m:d>
                                      <m:dPr>
                                        <m:ctrlPr>
                                          <a:rPr lang="en-US" sz="1400" b="1" i="1">
                                            <a:latin typeface="Cambria Math" panose="02040503050406030204" pitchFamily="18" charset="0"/>
                                            <a:cs typeface="Arial" charset="0"/>
                                          </a:rPr>
                                        </m:ctrlPr>
                                      </m:dPr>
                                      <m:e>
                                        <m:r>
                                          <a:rPr lang="en-US" sz="1400" b="1">
                                            <a:latin typeface="Cambria Math" panose="02040503050406030204" pitchFamily="18" charset="0"/>
                                            <a:cs typeface="Arial" charset="0"/>
                                          </a:rPr>
                                          <m:t>𝐢</m:t>
                                        </m:r>
                                      </m:e>
                                    </m:d>
                                  </m:sup>
                                </m:sSup>
                              </m:e>
                            </m:d>
                          </m:num>
                          <m:den>
                            <m:r>
                              <a:rPr lang="en-US" sz="1400" b="1">
                                <a:latin typeface="Cambria Math" panose="02040503050406030204" pitchFamily="18" charset="0"/>
                                <a:cs typeface="Arial" charset="0"/>
                              </a:rPr>
                              <m:t>𝐚𝐯𝐠</m:t>
                            </m:r>
                            <m:d>
                              <m:dPr>
                                <m:ctrlPr>
                                  <a:rPr lang="en-US" sz="1400" b="1" i="1">
                                    <a:latin typeface="Cambria Math" panose="02040503050406030204" pitchFamily="18" charset="0"/>
                                    <a:cs typeface="Arial" charset="0"/>
                                  </a:rPr>
                                </m:ctrlPr>
                              </m:dPr>
                              <m:e>
                                <m:sSup>
                                  <m:sSupPr>
                                    <m:ctrlPr>
                                      <a:rPr lang="en-US" sz="1400" b="1" i="1">
                                        <a:latin typeface="Cambria Math" panose="02040503050406030204" pitchFamily="18" charset="0"/>
                                        <a:cs typeface="Arial" charset="0"/>
                                      </a:rPr>
                                    </m:ctrlPr>
                                  </m:sSupPr>
                                  <m:e>
                                    <m:r>
                                      <a:rPr lang="en-US" sz="1400" b="1">
                                        <a:latin typeface="Cambria Math" panose="02040503050406030204" pitchFamily="18" charset="0"/>
                                        <a:cs typeface="Arial" charset="0"/>
                                      </a:rPr>
                                      <m:t>𝐱</m:t>
                                    </m:r>
                                  </m:e>
                                  <m:sup>
                                    <m:r>
                                      <a:rPr lang="en-US" sz="1400" b="1" i="0" smtClean="0">
                                        <a:latin typeface="Cambria Math" panose="02040503050406030204" pitchFamily="18" charset="0"/>
                                        <a:cs typeface="Arial" charset="0"/>
                                      </a:rPr>
                                      <m:t>(</m:t>
                                    </m:r>
                                    <m:r>
                                      <a:rPr lang="en-US" sz="1400" b="1">
                                        <a:latin typeface="Cambria Math" panose="02040503050406030204" pitchFamily="18" charset="0"/>
                                        <a:cs typeface="Arial" charset="0"/>
                                      </a:rPr>
                                      <m:t>𝐢</m:t>
                                    </m:r>
                                    <m:r>
                                      <a:rPr lang="en-US" sz="1400" b="1" i="0" smtClean="0">
                                        <a:latin typeface="Cambria Math" panose="02040503050406030204" pitchFamily="18" charset="0"/>
                                        <a:cs typeface="Arial" charset="0"/>
                                      </a:rPr>
                                      <m:t>)</m:t>
                                    </m:r>
                                  </m:sup>
                                </m:sSup>
                              </m:e>
                            </m:d>
                          </m:den>
                        </m:f>
                      </m:e>
                    </m:nary>
                  </m:oMath>
                </a14:m>
                <a:r>
                  <a:rPr lang="en-US" sz="1400" b="1" dirty="0">
                    <a:latin typeface="Arial" charset="0"/>
                    <a:cs typeface="Arial" charset="0"/>
                  </a:rPr>
                  <a:t> . </a:t>
                </a:r>
              </a:p>
              <a:p>
                <a:pPr marL="457200" lvl="1" indent="0">
                  <a:spcBef>
                    <a:spcPts val="0"/>
                  </a:spcBef>
                  <a:spcAft>
                    <a:spcPts val="1200"/>
                  </a:spcAft>
                  <a:buNone/>
                </a:pPr>
                <a:r>
                  <a:rPr lang="en-US" sz="1400" b="1" dirty="0">
                    <a:latin typeface="Arial" charset="0"/>
                    <a:cs typeface="Arial" charset="0"/>
                  </a:rPr>
                  <a:t>Introduced to reduce the impact of </a:t>
                </a:r>
                <a14:m>
                  <m:oMath xmlns:m="http://schemas.openxmlformats.org/officeDocument/2006/math">
                    <m:r>
                      <a:rPr lang="en-US" sz="1400" b="1">
                        <a:latin typeface="Cambria Math" panose="02040503050406030204" pitchFamily="18" charset="0"/>
                        <a:cs typeface="Arial" charset="0"/>
                      </a:rPr>
                      <m:t>𝑵</m:t>
                    </m:r>
                    <m:r>
                      <a:rPr lang="en-US" sz="1400" b="1">
                        <a:latin typeface="Cambria Math" panose="02040503050406030204" pitchFamily="18" charset="0"/>
                        <a:cs typeface="Arial" charset="0"/>
                      </a:rPr>
                      <m:t> </m:t>
                    </m:r>
                  </m:oMath>
                </a14:m>
                <a:r>
                  <a:rPr lang="en-US" sz="1400" b="1" dirty="0">
                    <a:latin typeface="Arial" charset="0"/>
                    <a:cs typeface="Arial" charset="0"/>
                  </a:rPr>
                  <a:t>on the difference of each sample when the input size is large.</a:t>
                </a:r>
              </a:p>
              <a:p>
                <a:pPr>
                  <a:spcBef>
                    <a:spcPts val="0"/>
                  </a:spcBef>
                </a:pPr>
                <a:endParaRPr lang="en-US" sz="1800" b="1" dirty="0">
                  <a:latin typeface="Arial" panose="020B0604020202020204" pitchFamily="34" charset="0"/>
                  <a:cs typeface="Arial" panose="020B0604020202020204" pitchFamily="34" charset="0"/>
                </a:endParaRPr>
              </a:p>
              <a:p>
                <a:pPr marL="0" indent="0">
                  <a:spcBef>
                    <a:spcPts val="0"/>
                  </a:spcBef>
                  <a:buNone/>
                </a:pPr>
                <a:endParaRPr lang="en-US" sz="1800" b="1" dirty="0">
                  <a:latin typeface="Arial" panose="020B0604020202020204" pitchFamily="34" charset="0"/>
                  <a:cs typeface="Arial" panose="020B0604020202020204" pitchFamily="34" charset="0"/>
                </a:endParaRPr>
              </a:p>
              <a:p>
                <a:pPr>
                  <a:spcBef>
                    <a:spcPts val="0"/>
                  </a:spcBef>
                </a:pPr>
                <a:endParaRPr lang="en-US" sz="1800" b="1" dirty="0">
                  <a:latin typeface="Arial" panose="020B0604020202020204" pitchFamily="34" charset="0"/>
                  <a:cs typeface="Arial" panose="020B0604020202020204" pitchFamily="34" charset="0"/>
                </a:endParaRPr>
              </a:p>
              <a:p>
                <a:pPr marL="0" indent="0">
                  <a:spcBef>
                    <a:spcPts val="0"/>
                  </a:spcBef>
                  <a:buNone/>
                </a:pPr>
                <a:endParaRPr lang="en-US" sz="1800" b="1" dirty="0">
                  <a:latin typeface="Arial" panose="020B0604020202020204" pitchFamily="34" charset="0"/>
                  <a:cs typeface="Arial" panose="020B0604020202020204" pitchFamily="34" charset="0"/>
                </a:endParaRPr>
              </a:p>
            </p:txBody>
          </p:sp>
        </mc:Choice>
        <mc:Fallback xmlns="">
          <p:sp>
            <p:nvSpPr>
              <p:cNvPr id="6" name="Content Placeholder 2">
                <a:extLst>
                  <a:ext uri="{FF2B5EF4-FFF2-40B4-BE49-F238E27FC236}">
                    <a16:creationId xmlns:a16="http://schemas.microsoft.com/office/drawing/2014/main" id="{10B62BC4-E020-4C1E-BF17-75727B9561FE}"/>
                  </a:ext>
                </a:extLst>
              </p:cNvPr>
              <p:cNvSpPr txBox="1">
                <a:spLocks noRot="1" noChangeAspect="1" noMove="1" noResize="1" noEditPoints="1" noAdjustHandles="1" noChangeArrowheads="1" noChangeShapeType="1" noTextEdit="1"/>
              </p:cNvSpPr>
              <p:nvPr/>
            </p:nvSpPr>
            <p:spPr>
              <a:xfrm>
                <a:off x="228603" y="636815"/>
                <a:ext cx="4343399" cy="5881552"/>
              </a:xfrm>
              <a:prstGeom prst="rect">
                <a:avLst/>
              </a:prstGeom>
              <a:blipFill>
                <a:blip r:embed="rId3"/>
                <a:stretch>
                  <a:fillRect l="-3090" t="-1347" r="-2949" b="-62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29E8E002-E361-4BB8-A672-9ADC5FAD1D18}"/>
              </a:ext>
            </a:extLst>
          </p:cNvPr>
          <p:cNvPicPr/>
          <p:nvPr/>
        </p:nvPicPr>
        <p:blipFill>
          <a:blip r:embed="rId4"/>
          <a:srcRect/>
          <a:stretch/>
        </p:blipFill>
        <p:spPr bwMode="auto">
          <a:xfrm>
            <a:off x="4572002" y="609602"/>
            <a:ext cx="4343395" cy="51815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8124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AE-CDNN: Data Collection</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659E52B9-259D-4D6C-BB16-C7086197F3CB}"/>
              </a:ext>
            </a:extLst>
          </p:cNvPr>
          <p:cNvSpPr>
            <a:spLocks noGrp="1"/>
          </p:cNvSpPr>
          <p:nvPr>
            <p:ph idx="1"/>
          </p:nvPr>
        </p:nvSpPr>
        <p:spPr>
          <a:xfrm>
            <a:off x="228600" y="609600"/>
            <a:ext cx="8686800" cy="5899052"/>
          </a:xfrm>
        </p:spPr>
        <p:txBody>
          <a:bodyPr lIns="0" tIns="0" rIns="0" bIns="0"/>
          <a:lstStyle/>
          <a:p>
            <a:pPr marL="182558" indent="-182558">
              <a:spcBef>
                <a:spcPts val="0"/>
              </a:spcBef>
              <a:spcAft>
                <a:spcPts val="1200"/>
              </a:spcAft>
              <a:buFont typeface="Arial" charset="0"/>
              <a:buChar char="•"/>
            </a:pPr>
            <a:r>
              <a:rPr lang="en-US" sz="1800" b="1" dirty="0">
                <a:latin typeface="Arial" charset="0"/>
                <a:cs typeface="Arial" charset="0"/>
              </a:rPr>
              <a:t>The EEG segments were collected from two sources.</a:t>
            </a:r>
          </a:p>
          <a:p>
            <a:pPr marL="182558" indent="-182558">
              <a:spcBef>
                <a:spcPts val="0"/>
              </a:spcBef>
              <a:spcAft>
                <a:spcPts val="1200"/>
              </a:spcAft>
              <a:buFont typeface="Arial" charset="0"/>
              <a:buChar char="•"/>
            </a:pPr>
            <a:r>
              <a:rPr lang="en-US" sz="1800" b="1" dirty="0">
                <a:latin typeface="Arial" charset="0"/>
                <a:cs typeface="Arial" charset="0"/>
              </a:rPr>
              <a:t>The first was published by the University of Bonn.</a:t>
            </a:r>
          </a:p>
          <a:p>
            <a:pPr marL="463550" lvl="1" indent="-280988">
              <a:spcBef>
                <a:spcPts val="0"/>
              </a:spcBef>
              <a:spcAft>
                <a:spcPts val="1200"/>
              </a:spcAft>
              <a:buFont typeface="Wingdings" pitchFamily="2" charset="2"/>
              <a:buChar char="q"/>
            </a:pPr>
            <a:r>
              <a:rPr lang="en-US" sz="1400" b="1" dirty="0">
                <a:latin typeface="Arial" charset="0"/>
                <a:cs typeface="Arial" charset="0"/>
              </a:rPr>
              <a:t>The database contains 500 EEG samples of 23.6 seconds durations (4,096 samples recorded at 173.5 samples/sec).</a:t>
            </a:r>
          </a:p>
          <a:p>
            <a:pPr marL="463550" lvl="1" indent="-280988">
              <a:spcBef>
                <a:spcPts val="0"/>
              </a:spcBef>
              <a:spcAft>
                <a:spcPts val="1200"/>
              </a:spcAft>
              <a:buFont typeface="Wingdings" pitchFamily="2" charset="2"/>
              <a:buChar char="q"/>
            </a:pPr>
            <a:r>
              <a:rPr lang="en-US" sz="1400" b="1" dirty="0">
                <a:latin typeface="Arial" charset="0"/>
                <a:cs typeface="Arial" charset="0"/>
              </a:rPr>
              <a:t>Five subsets: The recordings in A and B were collected from healthy volunteers, C and D records were collected from epileptic patients, but the records do not contain seizure, and the E subset contains seizures.</a:t>
            </a:r>
          </a:p>
          <a:p>
            <a:pPr marL="182558" indent="-182558">
              <a:spcBef>
                <a:spcPts val="0"/>
              </a:spcBef>
              <a:spcAft>
                <a:spcPts val="1200"/>
              </a:spcAft>
              <a:buFont typeface="Arial" charset="0"/>
              <a:buChar char="•"/>
            </a:pPr>
            <a:r>
              <a:rPr lang="en-US" sz="1800" b="1" dirty="0">
                <a:latin typeface="Arial" charset="0"/>
                <a:cs typeface="Arial" charset="0"/>
              </a:rPr>
              <a:t>The second is the CHB-MIT corpus that contains EEG recordings from 23 children with refractory epilepsy.</a:t>
            </a:r>
          </a:p>
          <a:p>
            <a:pPr marL="463550" lvl="1" indent="-280988">
              <a:spcBef>
                <a:spcPts val="0"/>
              </a:spcBef>
              <a:spcAft>
                <a:spcPts val="1200"/>
              </a:spcAft>
              <a:buFont typeface="Wingdings" pitchFamily="2" charset="2"/>
              <a:buChar char="q"/>
            </a:pPr>
            <a:r>
              <a:rPr lang="en-US" sz="1400" b="1" dirty="0">
                <a:latin typeface="Arial" charset="0"/>
                <a:cs typeface="Arial" charset="0"/>
              </a:rPr>
              <a:t>Each recording lasts for one hour in duration and has 23 channels (921,600 samples @ 256 samples/sec). </a:t>
            </a:r>
          </a:p>
          <a:p>
            <a:pPr marL="463550" lvl="1" indent="-280988">
              <a:spcBef>
                <a:spcPts val="0"/>
              </a:spcBef>
              <a:spcAft>
                <a:spcPts val="1200"/>
              </a:spcAft>
              <a:buFont typeface="Wingdings" pitchFamily="2" charset="2"/>
              <a:buChar char="q"/>
            </a:pPr>
            <a:r>
              <a:rPr lang="en-US" sz="1400" b="1" dirty="0">
                <a:latin typeface="Arial" charset="0"/>
                <a:cs typeface="Arial" charset="0"/>
              </a:rPr>
              <a:t>The authors extracted 200 EEG samples with seizures and 200 without seizures. </a:t>
            </a:r>
          </a:p>
          <a:p>
            <a:pPr marL="463550" lvl="1" indent="-280988">
              <a:spcBef>
                <a:spcPts val="0"/>
              </a:spcBef>
              <a:spcAft>
                <a:spcPts val="1200"/>
              </a:spcAft>
              <a:buFont typeface="Wingdings" pitchFamily="2" charset="2"/>
              <a:buChar char="q"/>
            </a:pPr>
            <a:r>
              <a:rPr lang="en-US" sz="1400" b="1" dirty="0">
                <a:latin typeface="Arial" charset="0"/>
                <a:cs typeface="Arial" charset="0"/>
              </a:rPr>
              <a:t>They selected one channel based on the variance. The reason behind selecting channels based on variance is when epilepsy occurs, the signal fluctuates significantly which results in larger variance across the signal.</a:t>
            </a:r>
          </a:p>
          <a:p>
            <a:pPr marL="463550" lvl="1" indent="-280988">
              <a:spcBef>
                <a:spcPts val="0"/>
              </a:spcBef>
              <a:spcAft>
                <a:spcPts val="1200"/>
              </a:spcAft>
              <a:buFont typeface="Wingdings" pitchFamily="2" charset="2"/>
              <a:buChar char="q"/>
            </a:pPr>
            <a:r>
              <a:rPr lang="en-US" sz="1400" b="1" dirty="0">
                <a:latin typeface="Arial" charset="0"/>
                <a:cs typeface="Arial" charset="0"/>
              </a:rPr>
              <a:t>Each of these signals has a duration of 4,096 samples, which matches the sample length from the first dataset.</a:t>
            </a:r>
          </a:p>
          <a:p>
            <a:pPr marL="182558" indent="-182558">
              <a:spcBef>
                <a:spcPts val="0"/>
              </a:spcBef>
              <a:spcAft>
                <a:spcPts val="1200"/>
              </a:spcAft>
              <a:buFont typeface="Arial" charset="0"/>
              <a:buChar char="•"/>
            </a:pPr>
            <a:r>
              <a:rPr lang="en-US" sz="1800" b="1" dirty="0">
                <a:latin typeface="Arial" charset="0"/>
                <a:cs typeface="Arial" charset="0"/>
              </a:rPr>
              <a:t>These EEG segments were normalized from 0 to 1 to using minimum and maximum values across all dimensions.</a:t>
            </a:r>
          </a:p>
          <a:p>
            <a:pPr marL="0" indent="0">
              <a:spcBef>
                <a:spcPts val="0"/>
              </a:spcBef>
              <a:spcAft>
                <a:spcPts val="1200"/>
              </a:spcAft>
              <a:buNone/>
            </a:pPr>
            <a:endParaRPr lang="en-US" sz="1400" b="1" dirty="0">
              <a:latin typeface="Arial" charset="0"/>
              <a:cs typeface="Arial" charset="0"/>
            </a:endParaRPr>
          </a:p>
          <a:p>
            <a:pPr marL="182558" indent="-182558">
              <a:spcBef>
                <a:spcPts val="0"/>
              </a:spcBef>
              <a:spcAft>
                <a:spcPts val="1200"/>
              </a:spcAft>
              <a:buFont typeface="Arial" panose="020B0604020202020204" pitchFamily="34" charset="0"/>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509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AE-CDNN: Experimental Setup</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pic>
        <p:nvPicPr>
          <p:cNvPr id="10" name="Content Placeholder 9">
            <a:extLst>
              <a:ext uri="{FF2B5EF4-FFF2-40B4-BE49-F238E27FC236}">
                <a16:creationId xmlns:a16="http://schemas.microsoft.com/office/drawing/2014/main" id="{F270B3B4-2B08-4DCE-A40F-B23F7F855544}"/>
              </a:ext>
            </a:extLst>
          </p:cNvPr>
          <p:cNvPicPr>
            <a:picLocks noGrp="1" noChangeAspect="1"/>
          </p:cNvPicPr>
          <p:nvPr>
            <p:ph idx="1"/>
          </p:nvPr>
        </p:nvPicPr>
        <p:blipFill>
          <a:blip r:embed="rId3"/>
          <a:srcRect/>
          <a:stretch/>
        </p:blipFill>
        <p:spPr>
          <a:xfrm>
            <a:off x="1699922" y="626076"/>
            <a:ext cx="5744155" cy="4233205"/>
          </a:xfrm>
        </p:spPr>
      </p:pic>
      <p:sp>
        <p:nvSpPr>
          <p:cNvPr id="11" name="Content Placeholder 2">
            <a:extLst>
              <a:ext uri="{FF2B5EF4-FFF2-40B4-BE49-F238E27FC236}">
                <a16:creationId xmlns:a16="http://schemas.microsoft.com/office/drawing/2014/main" id="{3F7F5FEE-A53C-40F1-ACB2-5F221B5F607D}"/>
              </a:ext>
            </a:extLst>
          </p:cNvPr>
          <p:cNvSpPr txBox="1">
            <a:spLocks/>
          </p:cNvSpPr>
          <p:nvPr/>
        </p:nvSpPr>
        <p:spPr>
          <a:xfrm>
            <a:off x="228601" y="4953000"/>
            <a:ext cx="8686800" cy="15653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The study used sigmoid function for layer activation.</a:t>
            </a:r>
          </a:p>
          <a:p>
            <a:pPr marL="182558" indent="-182558">
              <a:spcBef>
                <a:spcPts val="0"/>
              </a:spcBef>
              <a:spcAft>
                <a:spcPts val="1200"/>
              </a:spcAft>
              <a:buFont typeface="Arial" charset="0"/>
              <a:buChar char="•"/>
            </a:pPr>
            <a:r>
              <a:rPr lang="en-US" sz="1800" b="1" dirty="0">
                <a:latin typeface="Arial" charset="0"/>
                <a:cs typeface="Arial" charset="0"/>
              </a:rPr>
              <a:t>The extracted features were classified using several classification algorithms: K nearest neighbor (</a:t>
            </a:r>
            <a:r>
              <a:rPr lang="en-US" sz="1800" b="1" dirty="0" err="1">
                <a:latin typeface="Arial" charset="0"/>
                <a:cs typeface="Arial" charset="0"/>
              </a:rPr>
              <a:t>kNN</a:t>
            </a:r>
            <a:r>
              <a:rPr lang="en-US" sz="1800" b="1" dirty="0">
                <a:latin typeface="Arial" charset="0"/>
                <a:cs typeface="Arial" charset="0"/>
              </a:rPr>
              <a:t>), SVM, decision tree (DT), random forest (RF), Multilayer perceptron (MLP), AdaBoost Algorithm (ADB), and Gauss Bayesian Classification (GBC).</a:t>
            </a:r>
            <a:endParaRPr lang="en-US" sz="1400" b="1" dirty="0">
              <a:latin typeface="Arial" charset="0"/>
              <a:cs typeface="Arial" charset="0"/>
            </a:endParaRPr>
          </a:p>
          <a:p>
            <a:pPr marL="182558" indent="-182558">
              <a:spcBef>
                <a:spcPts val="0"/>
              </a:spcBef>
              <a:spcAft>
                <a:spcPts val="1200"/>
              </a:spcAft>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72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AE-CDNN: Results</a:t>
            </a:r>
          </a:p>
        </p:txBody>
      </p:sp>
      <p:pic>
        <p:nvPicPr>
          <p:cNvPr id="4" name="Content Placeholder 3">
            <a:extLst>
              <a:ext uri="{FF2B5EF4-FFF2-40B4-BE49-F238E27FC236}">
                <a16:creationId xmlns:a16="http://schemas.microsoft.com/office/drawing/2014/main" id="{723A0886-F088-47DE-8B09-CD9DEDEE0513}"/>
              </a:ext>
            </a:extLst>
          </p:cNvPr>
          <p:cNvPicPr>
            <a:picLocks noGrp="1"/>
          </p:cNvPicPr>
          <p:nvPr>
            <p:ph idx="1"/>
          </p:nvPr>
        </p:nvPicPr>
        <p:blipFill rotWithShape="1">
          <a:blip r:embed="rId3"/>
          <a:srcRect/>
          <a:stretch/>
        </p:blipFill>
        <p:spPr bwMode="auto">
          <a:xfrm>
            <a:off x="4572004" y="1339362"/>
            <a:ext cx="4288195" cy="3615340"/>
          </a:xfrm>
          <a:prstGeom prst="rect">
            <a:avLst/>
          </a:prstGeom>
          <a:ln>
            <a:noFill/>
          </a:ln>
          <a:extLst>
            <a:ext uri="{53640926-AAD7-44D8-BBD7-CCE9431645EC}">
              <a14:shadowObscured xmlns:a14="http://schemas.microsoft.com/office/drawing/2010/main"/>
            </a:ext>
          </a:extLst>
        </p:spPr>
      </p:pic>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2F24BE46-6ABD-47A4-B12E-6CB3B28ACBF9}"/>
              </a:ext>
            </a:extLst>
          </p:cNvPr>
          <p:cNvSpPr txBox="1">
            <a:spLocks/>
          </p:cNvSpPr>
          <p:nvPr/>
        </p:nvSpPr>
        <p:spPr>
          <a:xfrm>
            <a:off x="228605" y="647701"/>
            <a:ext cx="4190996"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The figure shows average accuracies of the models versus the feature dimension. </a:t>
            </a:r>
          </a:p>
          <a:p>
            <a:pPr marL="182558" indent="-182558">
              <a:spcBef>
                <a:spcPts val="0"/>
              </a:spcBef>
              <a:spcAft>
                <a:spcPts val="1200"/>
              </a:spcAft>
              <a:buFont typeface="Arial" charset="0"/>
              <a:buChar char="•"/>
              <a:tabLst>
                <a:tab pos="2801869" algn="l"/>
              </a:tabLst>
            </a:pPr>
            <a:r>
              <a:rPr lang="en-US" sz="1800" b="1" dirty="0">
                <a:latin typeface="Arial" charset="0"/>
                <a:cs typeface="Arial" charset="0"/>
              </a:rPr>
              <a:t>Both models achieved superior accuracies when the number of features was 32. </a:t>
            </a:r>
          </a:p>
          <a:p>
            <a:pPr marL="182558" indent="-182558">
              <a:spcBef>
                <a:spcPts val="0"/>
              </a:spcBef>
              <a:spcAft>
                <a:spcPts val="1200"/>
              </a:spcAft>
              <a:buFont typeface="Arial" charset="0"/>
              <a:buChar char="•"/>
            </a:pPr>
            <a:r>
              <a:rPr lang="en-US" sz="1800" b="1" dirty="0">
                <a:latin typeface="Arial" charset="0"/>
                <a:cs typeface="Arial" charset="0"/>
              </a:rPr>
              <a:t>The models performed more consistently as the feature dimension increased for dataset 1. For dataset 2, the accuracies vary across the feature dimension.</a:t>
            </a:r>
          </a:p>
          <a:p>
            <a:pPr marL="182558" indent="-182558">
              <a:spcBef>
                <a:spcPts val="0"/>
              </a:spcBef>
              <a:spcAft>
                <a:spcPts val="1200"/>
              </a:spcAft>
              <a:buFont typeface="Arial" charset="0"/>
              <a:buChar char="•"/>
            </a:pPr>
            <a:r>
              <a:rPr lang="en-US" sz="1800" b="1" dirty="0">
                <a:latin typeface="Arial" charset="0"/>
                <a:cs typeface="Arial" charset="0"/>
              </a:rPr>
              <a:t>The highest accuracy (92.9%) for dataset 1 was achieved with AE-CDNN-L1.</a:t>
            </a:r>
          </a:p>
          <a:p>
            <a:pPr marL="182558" indent="-182558">
              <a:spcBef>
                <a:spcPts val="0"/>
              </a:spcBef>
              <a:spcAft>
                <a:spcPts val="1200"/>
              </a:spcAft>
              <a:buFont typeface="Arial" charset="0"/>
              <a:buChar char="•"/>
            </a:pPr>
            <a:r>
              <a:rPr lang="en-US" sz="1800" b="1" dirty="0">
                <a:latin typeface="Arial" charset="0"/>
                <a:cs typeface="Arial" charset="0"/>
              </a:rPr>
              <a:t>The authors reported that after 10-fold cross-validation they were able to achieve accuracies higher than 90% for both datasets when feature dimension was greater than 16.</a:t>
            </a:r>
          </a:p>
          <a:p>
            <a:pPr marL="182558" indent="-182558">
              <a:spcBef>
                <a:spcPts val="0"/>
              </a:spcBef>
              <a:spcAft>
                <a:spcPts val="1200"/>
              </a:spcAft>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983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AE-CDNN: Comparison with Traditional Techniques</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5FFA43E-5EB9-44A6-A267-2E3093A94E4D}"/>
              </a:ext>
            </a:extLst>
          </p:cNvPr>
          <p:cNvPicPr/>
          <p:nvPr/>
        </p:nvPicPr>
        <p:blipFill>
          <a:blip r:embed="rId3"/>
          <a:stretch>
            <a:fillRect/>
          </a:stretch>
        </p:blipFill>
        <p:spPr bwMode="auto">
          <a:xfrm>
            <a:off x="4700755" y="1125244"/>
            <a:ext cx="4214647" cy="3703207"/>
          </a:xfrm>
          <a:prstGeom prst="rect">
            <a:avLst/>
          </a:prstGeom>
          <a:ln>
            <a:noFill/>
          </a:ln>
          <a:extLst>
            <a:ext uri="{53640926-AAD7-44D8-BBD7-CCE9431645EC}">
              <a14:shadowObscured xmlns:a14="http://schemas.microsoft.com/office/drawing/2010/main"/>
            </a:ext>
          </a:extLst>
        </p:spPr>
      </p:pic>
      <p:sp>
        <p:nvSpPr>
          <p:cNvPr id="7" name="Content Placeholder 2">
            <a:extLst>
              <a:ext uri="{FF2B5EF4-FFF2-40B4-BE49-F238E27FC236}">
                <a16:creationId xmlns:a16="http://schemas.microsoft.com/office/drawing/2014/main" id="{2F24BE46-6ABD-47A4-B12E-6CB3B28ACBF9}"/>
              </a:ext>
            </a:extLst>
          </p:cNvPr>
          <p:cNvSpPr txBox="1">
            <a:spLocks/>
          </p:cNvSpPr>
          <p:nvPr/>
        </p:nvSpPr>
        <p:spPr>
          <a:xfrm>
            <a:off x="228604" y="656322"/>
            <a:ext cx="4343399" cy="586171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The authors considered  Principle Component Analysis (PCA) and Sparse Random Projection (SRP).</a:t>
            </a:r>
          </a:p>
          <a:p>
            <a:pPr marL="182558" indent="-182558">
              <a:spcBef>
                <a:spcPts val="0"/>
              </a:spcBef>
              <a:spcAft>
                <a:spcPts val="1200"/>
              </a:spcAft>
              <a:buFont typeface="Arial" charset="0"/>
              <a:buChar char="•"/>
            </a:pPr>
            <a:r>
              <a:rPr lang="en-US" sz="1800" b="1" dirty="0">
                <a:latin typeface="Arial" charset="0"/>
                <a:cs typeface="Arial" charset="0"/>
              </a:rPr>
              <a:t>PCA can extract low dimensional features by a linear transformation of high dimensional data.</a:t>
            </a:r>
          </a:p>
          <a:p>
            <a:pPr marL="182558" indent="-182558">
              <a:spcBef>
                <a:spcPts val="0"/>
              </a:spcBef>
              <a:spcAft>
                <a:spcPts val="1200"/>
              </a:spcAft>
              <a:buFont typeface="Arial" charset="0"/>
              <a:buChar char="•"/>
            </a:pPr>
            <a:r>
              <a:rPr lang="en-US" sz="1800" b="1" dirty="0">
                <a:latin typeface="Arial" charset="0"/>
                <a:cs typeface="Arial" charset="0"/>
              </a:rPr>
              <a:t>SRP reduces dimensionality by projecting the original input space using a sparse random matrix.</a:t>
            </a:r>
          </a:p>
          <a:p>
            <a:pPr marL="182558" indent="-182558">
              <a:spcBef>
                <a:spcPts val="0"/>
              </a:spcBef>
              <a:spcAft>
                <a:spcPts val="1200"/>
              </a:spcAft>
              <a:buFont typeface="Arial" charset="0"/>
              <a:buChar char="•"/>
            </a:pPr>
            <a:r>
              <a:rPr lang="en-US" sz="1800" b="1" dirty="0">
                <a:latin typeface="Arial" charset="0"/>
                <a:cs typeface="Arial" charset="0"/>
              </a:rPr>
              <a:t>PCA and SRP’s accuracies were more stable than AE-CDNN models with respect to feature dimensions. Their accuracy did not vary as the feature dimension increased.</a:t>
            </a:r>
          </a:p>
          <a:p>
            <a:pPr marL="182558" indent="-182558">
              <a:spcBef>
                <a:spcPts val="0"/>
              </a:spcBef>
              <a:spcAft>
                <a:spcPts val="1200"/>
              </a:spcAft>
              <a:buFont typeface="Arial" charset="0"/>
              <a:buChar char="•"/>
            </a:pPr>
            <a:r>
              <a:rPr lang="en-US" sz="1800" b="1" dirty="0">
                <a:latin typeface="Arial" charset="0"/>
                <a:cs typeface="Arial" charset="0"/>
              </a:rPr>
              <a:t>As the number of features increased, both AE-CDNN models performed better than traditional techniques.</a:t>
            </a:r>
          </a:p>
          <a:p>
            <a:pPr marL="182558" indent="-182558">
              <a:spcBef>
                <a:spcPts val="0"/>
              </a:spcBef>
              <a:spcAft>
                <a:spcPts val="1200"/>
              </a:spcAft>
              <a:buFont typeface="Arial" charset="0"/>
              <a:buChar char="•"/>
            </a:pPr>
            <a:endParaRPr lang="en-US" sz="1800" b="1" dirty="0">
              <a:latin typeface="Arial" charset="0"/>
              <a:cs typeface="Arial" charset="0"/>
            </a:endParaRPr>
          </a:p>
          <a:p>
            <a:pPr marL="182558" indent="-182558">
              <a:spcBef>
                <a:spcPts val="0"/>
              </a:spcBef>
              <a:spcAft>
                <a:spcPts val="1200"/>
              </a:spcAft>
              <a:buFont typeface="Arial" charset="0"/>
              <a:buChar char="•"/>
            </a:pPr>
            <a:endParaRPr lang="en-US" sz="1800" b="1" dirty="0">
              <a:latin typeface="Arial" charset="0"/>
              <a:cs typeface="Arial" charset="0"/>
            </a:endParaRPr>
          </a:p>
          <a:p>
            <a:pPr marL="182558" indent="-182558">
              <a:spcBef>
                <a:spcPts val="0"/>
              </a:spcBef>
              <a:spcAft>
                <a:spcPts val="1200"/>
              </a:spcAft>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48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AE-CDNN: Discussion</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599" y="647703"/>
            <a:ext cx="8686801" cy="567689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5100" indent="-165100">
              <a:spcBef>
                <a:spcPts val="0"/>
              </a:spcBef>
              <a:spcAft>
                <a:spcPts val="1200"/>
              </a:spcAft>
            </a:pPr>
            <a:r>
              <a:rPr lang="en-US" sz="1800" b="1" dirty="0">
                <a:latin typeface="Arial" panose="020B0604020202020204" pitchFamily="34" charset="0"/>
                <a:cs typeface="Arial" panose="020B0604020202020204" pitchFamily="34" charset="0"/>
              </a:rPr>
              <a:t>The authors extracted the features without preprocessing the EEG segments and tested the features without tuning the hyperparameters of eight different classifiers. </a:t>
            </a:r>
          </a:p>
          <a:p>
            <a:pPr marL="165100" indent="-165100">
              <a:spcBef>
                <a:spcPts val="0"/>
              </a:spcBef>
              <a:spcAft>
                <a:spcPts val="1200"/>
              </a:spcAft>
            </a:pPr>
            <a:r>
              <a:rPr lang="en-US" sz="1800" b="1" dirty="0">
                <a:latin typeface="Arial" panose="020B0604020202020204" pitchFamily="34" charset="0"/>
                <a:cs typeface="Arial" panose="020B0604020202020204" pitchFamily="34" charset="0"/>
              </a:rPr>
              <a:t>The extracted features achieved above 90% average accuracy on two databases when the feature dimension was greater than 16.</a:t>
            </a:r>
          </a:p>
          <a:p>
            <a:pPr marL="165100" indent="-165100">
              <a:spcBef>
                <a:spcPts val="0"/>
              </a:spcBef>
              <a:spcAft>
                <a:spcPts val="1200"/>
              </a:spcAft>
            </a:pPr>
            <a:r>
              <a:rPr lang="en-US" sz="1800" b="1" dirty="0">
                <a:latin typeface="Arial" panose="020B0604020202020204" pitchFamily="34" charset="0"/>
                <a:cs typeface="Arial" panose="020B0604020202020204" pitchFamily="34" charset="0"/>
              </a:rPr>
              <a:t>A limitation of the study is that the model was not tested using sequential EEG data.</a:t>
            </a:r>
          </a:p>
          <a:p>
            <a:pPr marL="165100" indent="-165100">
              <a:spcBef>
                <a:spcPts val="0"/>
              </a:spcBef>
              <a:spcAft>
                <a:spcPts val="1200"/>
              </a:spcAft>
            </a:pPr>
            <a:r>
              <a:rPr lang="en-US" sz="1800" b="1" dirty="0">
                <a:latin typeface="Arial" panose="020B0604020202020204" pitchFamily="34" charset="0"/>
                <a:cs typeface="Arial" panose="020B0604020202020204" pitchFamily="34" charset="0"/>
              </a:rPr>
              <a:t>They also extracted a segment from one channel in multi-channel EEG file.  </a:t>
            </a:r>
          </a:p>
          <a:p>
            <a:pPr marL="165100" indent="-165100">
              <a:spcBef>
                <a:spcPts val="0"/>
              </a:spcBef>
              <a:spcAft>
                <a:spcPts val="1200"/>
              </a:spcAft>
            </a:pPr>
            <a:r>
              <a:rPr lang="en-US" sz="1800" b="1" dirty="0">
                <a:latin typeface="Arial" panose="020B0604020202020204" pitchFamily="34" charset="0"/>
                <a:cs typeface="Arial" panose="020B0604020202020204" pitchFamily="34" charset="0"/>
              </a:rPr>
              <a:t>The authors also did not discuss sensitivity, specificity, and false alarms which are important metrics for a clinically acceptable automatic seizure detection tool.</a:t>
            </a:r>
          </a:p>
          <a:p>
            <a:pPr marL="165100" indent="-165100">
              <a:spcBef>
                <a:spcPts val="0"/>
              </a:spcBef>
              <a:spcAft>
                <a:spcPts val="1200"/>
              </a:spcAft>
            </a:pPr>
            <a:r>
              <a:rPr lang="en-US" sz="1800" b="1" dirty="0">
                <a:latin typeface="Arial" panose="020B0604020202020204" pitchFamily="34" charset="0"/>
                <a:cs typeface="Arial" panose="020B0604020202020204" pitchFamily="34" charset="0"/>
              </a:rPr>
              <a:t>Nevertheless, this model provides a promising baseline that can be used to support further investigations. </a:t>
            </a:r>
          </a:p>
          <a:p>
            <a:pPr>
              <a:spcBef>
                <a:spcPts val="0"/>
              </a:spcBef>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69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Factorized Hierarchical Variational Autoencoder (FHVAE)</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599" y="647703"/>
                <a:ext cx="8686801" cy="567689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panose="020B0604020202020204" pitchFamily="34" charset="0"/>
                    <a:cs typeface="Arial" panose="020B0604020202020204" pitchFamily="34" charset="0"/>
                  </a:rPr>
                  <a:t>When an autoencoder can extract the lower-dimensional features from a given input, a variational autoencoder (VAE) can learn the prior distribution of latent space.</a:t>
                </a:r>
              </a:p>
              <a:p>
                <a:pPr marL="182558" indent="-182558">
                  <a:spcBef>
                    <a:spcPts val="0"/>
                  </a:spcBef>
                  <a:spcAft>
                    <a:spcPts val="1200"/>
                  </a:spcAft>
                  <a:buFont typeface="Arial" charset="0"/>
                  <a:buChar char="•"/>
                </a:pPr>
                <a:r>
                  <a:rPr lang="en-US" sz="1800" b="1" dirty="0">
                    <a:latin typeface="Arial" panose="020B0604020202020204" pitchFamily="34" charset="0"/>
                    <a:cs typeface="Arial" panose="020B0604020202020204" pitchFamily="34" charset="0"/>
                  </a:rPr>
                  <a:t>FHVAE attempts to learn disentangled and interpretable representations from sequential data in an unsupervised manner using an inference model and a generative model. Hsu and Glass proposed this model.</a:t>
                </a:r>
              </a:p>
              <a:p>
                <a:pPr marL="182558" indent="-182558">
                  <a:spcBef>
                    <a:spcPts val="0"/>
                  </a:spcBef>
                  <a:spcAft>
                    <a:spcPts val="1200"/>
                  </a:spcAft>
                  <a:buFont typeface="Arial" charset="0"/>
                  <a:buChar char="•"/>
                </a:pPr>
                <a:r>
                  <a:rPr lang="en-US" sz="1800" b="1" dirty="0">
                    <a:latin typeface="Arial" panose="020B0604020202020204" pitchFamily="34" charset="0"/>
                    <a:cs typeface="Arial" panose="020B0604020202020204" pitchFamily="34" charset="0"/>
                  </a:rPr>
                  <a:t>This model extracts the sequence-dependent and sequence-independent priors in a factorized hierarchical graphical model. </a:t>
                </a:r>
              </a:p>
              <a:p>
                <a:pPr marL="182558" indent="-182558">
                  <a:spcBef>
                    <a:spcPts val="0"/>
                  </a:spcBef>
                  <a:spcAft>
                    <a:spcPts val="1200"/>
                  </a:spcAft>
                  <a:buFont typeface="Arial" charset="0"/>
                  <a:buChar char="•"/>
                </a:pPr>
                <a:r>
                  <a:rPr lang="en-US" sz="1800" b="1" dirty="0">
                    <a:latin typeface="Arial" panose="020B0604020202020204" pitchFamily="34" charset="0"/>
                    <a:cs typeface="Arial" panose="020B0604020202020204" pitchFamily="34" charset="0"/>
                  </a:rPr>
                  <a:t>Sequence-level attributes (</a:t>
                </a:r>
                <a14:m>
                  <m:oMath xmlns:m="http://schemas.openxmlformats.org/officeDocument/2006/math">
                    <m:sSub>
                      <m:sSubPr>
                        <m:ctrlPr>
                          <a:rPr lang="en-US" sz="1800" b="1" i="1" smtClean="0">
                            <a:latin typeface="Cambria Math" panose="02040503050406030204" pitchFamily="18" charset="0"/>
                            <a:cs typeface="Arial" panose="020B0604020202020204" pitchFamily="34" charset="0"/>
                          </a:rPr>
                        </m:ctrlPr>
                      </m:sSubPr>
                      <m:e>
                        <m:r>
                          <a:rPr lang="en-US" sz="1800" b="1" i="1" smtClean="0">
                            <a:latin typeface="Cambria Math" panose="02040503050406030204" pitchFamily="18" charset="0"/>
                            <a:cs typeface="Arial" panose="020B0604020202020204" pitchFamily="34" charset="0"/>
                          </a:rPr>
                          <m:t>𝒛</m:t>
                        </m:r>
                      </m:e>
                      <m:sub>
                        <m:r>
                          <a:rPr lang="en-US" sz="1800" b="1" i="1" smtClean="0">
                            <a:latin typeface="Cambria Math" panose="02040503050406030204" pitchFamily="18" charset="0"/>
                            <a:cs typeface="Arial" panose="020B0604020202020204" pitchFamily="34" charset="0"/>
                          </a:rPr>
                          <m:t>𝟐</m:t>
                        </m:r>
                      </m:sub>
                    </m:sSub>
                  </m:oMath>
                </a14:m>
                <a:r>
                  <a:rPr lang="en-US" sz="1800" b="1" dirty="0">
                    <a:latin typeface="Arial" panose="020B0604020202020204" pitchFamily="34" charset="0"/>
                    <a:cs typeface="Arial" panose="020B0604020202020204" pitchFamily="34" charset="0"/>
                  </a:rPr>
                  <a:t>, </a:t>
                </a:r>
                <a14:m>
                  <m:oMath xmlns:m="http://schemas.openxmlformats.org/officeDocument/2006/math">
                    <m:sSub>
                      <m:sSubPr>
                        <m:ctrlPr>
                          <a:rPr lang="en-US" sz="1800" b="1" i="1" smtClean="0">
                            <a:latin typeface="Cambria Math" panose="02040503050406030204" pitchFamily="18" charset="0"/>
                            <a:cs typeface="Arial" panose="020B0604020202020204" pitchFamily="34" charset="0"/>
                          </a:rPr>
                        </m:ctrlPr>
                      </m:sSubPr>
                      <m:e>
                        <m:r>
                          <a:rPr lang="en-US" sz="1800" b="1" i="1" smtClean="0">
                            <a:latin typeface="Cambria Math" panose="02040503050406030204" pitchFamily="18" charset="0"/>
                            <a:cs typeface="Arial" panose="020B0604020202020204" pitchFamily="34" charset="0"/>
                          </a:rPr>
                          <m:t>𝝁</m:t>
                        </m:r>
                      </m:e>
                      <m:sub>
                        <m:r>
                          <a:rPr lang="en-US" sz="1800" b="1" i="1" smtClean="0">
                            <a:latin typeface="Cambria Math" panose="02040503050406030204" pitchFamily="18" charset="0"/>
                            <a:cs typeface="Arial" panose="020B0604020202020204" pitchFamily="34" charset="0"/>
                          </a:rPr>
                          <m:t>𝟐</m:t>
                        </m:r>
                      </m:sub>
                    </m:sSub>
                  </m:oMath>
                </a14:m>
                <a:r>
                  <a:rPr lang="en-US" sz="1800" b="1" dirty="0">
                    <a:latin typeface="Arial" panose="020B0604020202020204" pitchFamily="34" charset="0"/>
                    <a:cs typeface="Arial" panose="020B0604020202020204" pitchFamily="34" charset="0"/>
                  </a:rPr>
                  <a:t>) – fundamental frequency (F0), volume, etc.</a:t>
                </a:r>
              </a:p>
              <a:p>
                <a:pPr marL="182558" indent="-182558">
                  <a:spcBef>
                    <a:spcPts val="0"/>
                  </a:spcBef>
                  <a:spcAft>
                    <a:spcPts val="1200"/>
                  </a:spcAft>
                  <a:buFont typeface="Arial" charset="0"/>
                  <a:buChar char="•"/>
                </a:pPr>
                <a:r>
                  <a:rPr lang="en-US" sz="1800" b="1" dirty="0">
                    <a:latin typeface="Arial" panose="020B0604020202020204" pitchFamily="34" charset="0"/>
                    <a:cs typeface="Arial" panose="020B0604020202020204" pitchFamily="34" charset="0"/>
                  </a:rPr>
                  <a:t>Segment-level attributes (</a:t>
                </a:r>
                <a14:m>
                  <m:oMath xmlns:m="http://schemas.openxmlformats.org/officeDocument/2006/math">
                    <m:sSub>
                      <m:sSubPr>
                        <m:ctrlPr>
                          <a:rPr lang="en-US" sz="1800" b="1" i="1" smtClean="0">
                            <a:latin typeface="Cambria Math" panose="02040503050406030204" pitchFamily="18" charset="0"/>
                            <a:cs typeface="Arial" panose="020B0604020202020204" pitchFamily="34" charset="0"/>
                          </a:rPr>
                        </m:ctrlPr>
                      </m:sSubPr>
                      <m:e>
                        <m:r>
                          <a:rPr lang="en-US" sz="1800" b="1" i="1" smtClean="0">
                            <a:latin typeface="Cambria Math" panose="02040503050406030204" pitchFamily="18" charset="0"/>
                            <a:cs typeface="Arial" panose="020B0604020202020204" pitchFamily="34" charset="0"/>
                          </a:rPr>
                          <m:t>𝒛</m:t>
                        </m:r>
                      </m:e>
                      <m:sub>
                        <m:r>
                          <a:rPr lang="en-US" sz="1800" b="1" i="1" smtClean="0">
                            <a:latin typeface="Cambria Math" panose="02040503050406030204" pitchFamily="18" charset="0"/>
                            <a:cs typeface="Arial" panose="020B0604020202020204" pitchFamily="34" charset="0"/>
                          </a:rPr>
                          <m:t>𝟏</m:t>
                        </m:r>
                      </m:sub>
                    </m:sSub>
                  </m:oMath>
                </a14:m>
                <a:r>
                  <a:rPr lang="en-US" sz="1800" b="1" dirty="0">
                    <a:latin typeface="Arial" panose="020B0604020202020204" pitchFamily="34" charset="0"/>
                    <a:cs typeface="Arial" panose="020B0604020202020204" pitchFamily="34" charset="0"/>
                  </a:rPr>
                  <a:t>) – spectral contours.</a:t>
                </a:r>
              </a:p>
              <a:p>
                <a:pPr marL="182558" indent="-182558">
                  <a:spcBef>
                    <a:spcPts val="0"/>
                  </a:spcBef>
                  <a:spcAft>
                    <a:spcPts val="1200"/>
                  </a:spcAft>
                  <a:buFont typeface="Arial" charset="0"/>
                  <a:buChar char="•"/>
                </a:pPr>
                <a:r>
                  <a:rPr lang="en-US" sz="1800" b="1" dirty="0">
                    <a:latin typeface="Arial" panose="020B0604020202020204" pitchFamily="34" charset="0"/>
                    <a:cs typeface="Arial" panose="020B0604020202020204" pitchFamily="34" charset="0"/>
                  </a:rPr>
                  <a:t>FHVAE uses a discriminative segment variational lower bound with a weighting parameter </a:t>
                </a:r>
                <a14:m>
                  <m:oMath xmlns:m="http://schemas.openxmlformats.org/officeDocument/2006/math">
                    <m:r>
                      <a:rPr lang="en-US" sz="1800" b="1" i="1">
                        <a:latin typeface="Cambria Math" panose="02040503050406030204" pitchFamily="18" charset="0"/>
                      </a:rPr>
                      <m:t>𝜶</m:t>
                    </m:r>
                  </m:oMath>
                </a14:m>
                <a:r>
                  <a:rPr lang="en-US" sz="1800" b="1" dirty="0">
                    <a:latin typeface="Arial" panose="020B0604020202020204" pitchFamily="34" charset="0"/>
                    <a:cs typeface="Arial" panose="020B0604020202020204" pitchFamily="34" charset="0"/>
                  </a:rPr>
                  <a:t> that encourages discriminability and does not let FHVAE degenerate into a variational autoencoder if the sequence level probability is the same for all utterances.</a:t>
                </a:r>
              </a:p>
              <a:p>
                <a:pPr marL="182558" indent="-182558">
                  <a:spcBef>
                    <a:spcPts val="0"/>
                  </a:spcBef>
                  <a:spcAft>
                    <a:spcPts val="1200"/>
                  </a:spcAft>
                  <a:buFont typeface="Arial" charset="0"/>
                  <a:buChar char="•"/>
                </a:pPr>
                <a:r>
                  <a:rPr lang="en-US" sz="1800" b="1" dirty="0">
                    <a:latin typeface="Arial" panose="020B0604020202020204" pitchFamily="34" charset="0"/>
                    <a:cs typeface="Arial" panose="020B0604020202020204" pitchFamily="34" charset="0"/>
                  </a:rPr>
                  <a:t>The segment-level features are domain invariant and can be utilized to recognize noisy speech data.</a:t>
                </a:r>
              </a:p>
              <a:p>
                <a:pPr>
                  <a:spcBef>
                    <a:spcPts val="0"/>
                  </a:spcBef>
                </a:pPr>
                <a:endParaRPr lang="en-US" sz="2000" b="1" dirty="0">
                  <a:latin typeface="Arial" panose="020B0604020202020204" pitchFamily="34" charset="0"/>
                  <a:cs typeface="Arial" panose="020B0604020202020204" pitchFamily="34" charset="0"/>
                </a:endParaRPr>
              </a:p>
            </p:txBody>
          </p:sp>
        </mc:Choice>
        <mc:Fallback xmlns="">
          <p:sp>
            <p:nvSpPr>
              <p:cNvPr id="6" name="Content Placeholder 2">
                <a:extLst>
                  <a:ext uri="{FF2B5EF4-FFF2-40B4-BE49-F238E27FC236}">
                    <a16:creationId xmlns:a16="http://schemas.microsoft.com/office/drawing/2014/main" id="{10B62BC4-E020-4C1E-BF17-75727B9561FE}"/>
                  </a:ext>
                </a:extLst>
              </p:cNvPr>
              <p:cNvSpPr txBox="1">
                <a:spLocks noRot="1" noChangeAspect="1" noMove="1" noResize="1" noEditPoints="1" noAdjustHandles="1" noChangeArrowheads="1" noChangeShapeType="1" noTextEdit="1"/>
              </p:cNvSpPr>
              <p:nvPr/>
            </p:nvSpPr>
            <p:spPr>
              <a:xfrm>
                <a:off x="228599" y="647703"/>
                <a:ext cx="8686801" cy="5676897"/>
              </a:xfrm>
              <a:prstGeom prst="rect">
                <a:avLst/>
              </a:prstGeom>
              <a:blipFill>
                <a:blip r:embed="rId3"/>
                <a:stretch>
                  <a:fillRect l="-1460" t="-1116" r="-1606"/>
                </a:stretch>
              </a:blipFill>
            </p:spPr>
            <p:txBody>
              <a:bodyPr/>
              <a:lstStyle/>
              <a:p>
                <a:r>
                  <a:rPr lang="en-US">
                    <a:noFill/>
                  </a:rPr>
                  <a:t> </a:t>
                </a:r>
              </a:p>
            </p:txBody>
          </p:sp>
        </mc:Fallback>
      </mc:AlternateContent>
    </p:spTree>
    <p:extLst>
      <p:ext uri="{BB962C8B-B14F-4D97-AF65-F5344CB8AC3E}">
        <p14:creationId xmlns:p14="http://schemas.microsoft.com/office/powerpoint/2010/main" val="189253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FHVAE: Experimental Setup</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9E0CBD27-1615-4290-AFEB-C8CFAF5BA7DC}"/>
              </a:ext>
            </a:extLst>
          </p:cNvPr>
          <p:cNvSpPr txBox="1">
            <a:spLocks/>
          </p:cNvSpPr>
          <p:nvPr/>
        </p:nvSpPr>
        <p:spPr>
          <a:xfrm>
            <a:off x="228602" y="647703"/>
            <a:ext cx="8686801" cy="5820685"/>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The authors used two datasets for verifying their proposed model. </a:t>
            </a:r>
          </a:p>
          <a:p>
            <a:pPr marL="182558" indent="-182558">
              <a:spcBef>
                <a:spcPts val="0"/>
              </a:spcBef>
              <a:spcAft>
                <a:spcPts val="1200"/>
              </a:spcAft>
              <a:buFont typeface="Arial" charset="0"/>
              <a:buChar char="•"/>
            </a:pPr>
            <a:r>
              <a:rPr lang="en-US" sz="1800" b="1" dirty="0">
                <a:latin typeface="Arial" charset="0"/>
                <a:cs typeface="Arial" charset="0"/>
              </a:rPr>
              <a:t>Aurora-4 contains clean and noisy data with six artificial noise types and two microphone types.</a:t>
            </a:r>
          </a:p>
          <a:p>
            <a:pPr marL="182558" indent="-182558">
              <a:spcBef>
                <a:spcPts val="0"/>
              </a:spcBef>
              <a:spcAft>
                <a:spcPts val="1200"/>
              </a:spcAft>
              <a:buFont typeface="Arial" charset="0"/>
              <a:buChar char="•"/>
            </a:pPr>
            <a:r>
              <a:rPr lang="en-US" sz="1800" b="1" dirty="0">
                <a:latin typeface="Arial" charset="0"/>
                <a:cs typeface="Arial" charset="0"/>
              </a:rPr>
              <a:t>CHiME-4 database contains clean and naturally noise induced data. </a:t>
            </a:r>
          </a:p>
          <a:p>
            <a:pPr marL="182558" indent="-182558">
              <a:spcBef>
                <a:spcPts val="0"/>
              </a:spcBef>
              <a:spcAft>
                <a:spcPts val="1200"/>
              </a:spcAft>
              <a:buFont typeface="Arial" charset="0"/>
              <a:buChar char="•"/>
            </a:pPr>
            <a:r>
              <a:rPr lang="en-US" sz="1800" b="1" dirty="0">
                <a:latin typeface="Arial" charset="0"/>
                <a:cs typeface="Arial" charset="0"/>
              </a:rPr>
              <a:t>The FHVAE model used LSTM layers in its encoder and decoder.</a:t>
            </a:r>
          </a:p>
          <a:p>
            <a:pPr marL="182558" indent="-182558">
              <a:spcBef>
                <a:spcPts val="0"/>
              </a:spcBef>
              <a:spcAft>
                <a:spcPts val="1200"/>
              </a:spcAft>
              <a:buFont typeface="Arial" charset="0"/>
              <a:buChar char="•"/>
            </a:pPr>
            <a:r>
              <a:rPr lang="en-US" sz="1800" b="1" dirty="0">
                <a:latin typeface="Arial" charset="0"/>
                <a:cs typeface="Arial" charset="0"/>
              </a:rPr>
              <a:t>For unsupervised feature generation, the FHVAE model used 80-dimensional filter bank (FBank) energies that were extracted from the speech sequences.</a:t>
            </a:r>
          </a:p>
          <a:p>
            <a:pPr marL="182558" indent="-182558">
              <a:spcBef>
                <a:spcPts val="0"/>
              </a:spcBef>
              <a:spcAft>
                <a:spcPts val="1200"/>
              </a:spcAft>
              <a:buFont typeface="Arial" charset="0"/>
              <a:buChar char="•"/>
            </a:pPr>
            <a:r>
              <a:rPr lang="en-US" sz="1800" b="1" dirty="0">
                <a:latin typeface="Arial" charset="0"/>
                <a:cs typeface="Arial" charset="0"/>
              </a:rPr>
              <a:t>An automatic speech recognition (ASR) system was trained using FHVAE features from the clean data from Aurora-4 and CHiME-4 and was evaluated on the noisy data.</a:t>
            </a:r>
          </a:p>
          <a:p>
            <a:pPr marL="182558" indent="-182558">
              <a:spcBef>
                <a:spcPts val="0"/>
              </a:spcBef>
              <a:spcAft>
                <a:spcPts val="1200"/>
              </a:spcAft>
              <a:buFont typeface="Arial" charset="0"/>
              <a:buChar char="•"/>
            </a:pPr>
            <a:r>
              <a:rPr lang="en-US" sz="1800" b="1" dirty="0">
                <a:latin typeface="Arial" charset="0"/>
                <a:cs typeface="Arial" charset="0"/>
              </a:rPr>
              <a:t>The ASR system was a three-layer LSTM network with a cross-entropy criterion and was trained using a truncated-backpropagation-through-time (BPTT) algorithm.</a:t>
            </a:r>
          </a:p>
          <a:p>
            <a:pPr marL="182558" indent="-182558">
              <a:spcBef>
                <a:spcPts val="0"/>
              </a:spcBef>
              <a:spcAft>
                <a:spcPts val="1200"/>
              </a:spcAft>
              <a:buFont typeface="Arial" charset="0"/>
              <a:buChar char="•"/>
            </a:pPr>
            <a:r>
              <a:rPr lang="en-US" sz="1800" b="1" dirty="0">
                <a:latin typeface="Arial" charset="0"/>
                <a:cs typeface="Arial" charset="0"/>
              </a:rPr>
              <a:t>For comparison purposes, they also trained the ASR with the filter bank features and features from a variational autoencoder (z).</a:t>
            </a:r>
          </a:p>
          <a:p>
            <a:pPr>
              <a:spcBef>
                <a:spcPts val="0"/>
              </a:spcBef>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738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FHVAE: Aurora-4 Results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4097863F-E184-4002-9A14-41D5FE2B078B}"/>
                  </a:ext>
                </a:extLst>
              </p:cNvPr>
              <p:cNvGraphicFramePr>
                <a:graphicFrameLocks noGrp="1"/>
              </p:cNvGraphicFramePr>
              <p:nvPr>
                <p:extLst>
                  <p:ext uri="{D42A27DB-BD31-4B8C-83A1-F6EECF244321}">
                    <p14:modId xmlns:p14="http://schemas.microsoft.com/office/powerpoint/2010/main" val="1989916419"/>
                  </p:ext>
                </p:extLst>
              </p:nvPr>
            </p:nvGraphicFramePr>
            <p:xfrm>
              <a:off x="977462" y="647704"/>
              <a:ext cx="7189077" cy="5562599"/>
            </p:xfrm>
            <a:graphic>
              <a:graphicData uri="http://schemas.openxmlformats.org/drawingml/2006/table">
                <a:tbl>
                  <a:tblPr firstRow="1" firstCol="1" bandRow="1">
                    <a:tableStyleId>{21E4AEA4-8DFA-4A89-87EB-49C32662AFE0}</a:tableStyleId>
                  </a:tblPr>
                  <a:tblGrid>
                    <a:gridCol w="930739">
                      <a:extLst>
                        <a:ext uri="{9D8B030D-6E8A-4147-A177-3AD203B41FA5}">
                          <a16:colId xmlns:a16="http://schemas.microsoft.com/office/drawing/2014/main" val="3612056016"/>
                        </a:ext>
                      </a:extLst>
                    </a:gridCol>
                    <a:gridCol w="1346275">
                      <a:extLst>
                        <a:ext uri="{9D8B030D-6E8A-4147-A177-3AD203B41FA5}">
                          <a16:colId xmlns:a16="http://schemas.microsoft.com/office/drawing/2014/main" val="51280259"/>
                        </a:ext>
                      </a:extLst>
                    </a:gridCol>
                    <a:gridCol w="1346275">
                      <a:extLst>
                        <a:ext uri="{9D8B030D-6E8A-4147-A177-3AD203B41FA5}">
                          <a16:colId xmlns:a16="http://schemas.microsoft.com/office/drawing/2014/main" val="1730072245"/>
                        </a:ext>
                      </a:extLst>
                    </a:gridCol>
                    <a:gridCol w="916939">
                      <a:extLst>
                        <a:ext uri="{9D8B030D-6E8A-4147-A177-3AD203B41FA5}">
                          <a16:colId xmlns:a16="http://schemas.microsoft.com/office/drawing/2014/main" val="2355963588"/>
                        </a:ext>
                      </a:extLst>
                    </a:gridCol>
                    <a:gridCol w="899305">
                      <a:extLst>
                        <a:ext uri="{9D8B030D-6E8A-4147-A177-3AD203B41FA5}">
                          <a16:colId xmlns:a16="http://schemas.microsoft.com/office/drawing/2014/main" val="1116066509"/>
                        </a:ext>
                      </a:extLst>
                    </a:gridCol>
                    <a:gridCol w="899305">
                      <a:extLst>
                        <a:ext uri="{9D8B030D-6E8A-4147-A177-3AD203B41FA5}">
                          <a16:colId xmlns:a16="http://schemas.microsoft.com/office/drawing/2014/main" val="1996971688"/>
                        </a:ext>
                      </a:extLst>
                    </a:gridCol>
                    <a:gridCol w="850239">
                      <a:extLst>
                        <a:ext uri="{9D8B030D-6E8A-4147-A177-3AD203B41FA5}">
                          <a16:colId xmlns:a16="http://schemas.microsoft.com/office/drawing/2014/main" val="581189711"/>
                        </a:ext>
                      </a:extLst>
                    </a:gridCol>
                  </a:tblGrid>
                  <a:tr h="231775">
                    <a:tc gridSpan="6">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Settings</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Avg. WER</a:t>
                          </a:r>
                          <a:br>
                            <a:rPr lang="en-US" sz="1500" b="1" dirty="0">
                              <a:solidFill>
                                <a:schemeClr val="tx1"/>
                              </a:solidFill>
                              <a:effectLst/>
                              <a:latin typeface="Arial" panose="020B0604020202020204" pitchFamily="34" charset="0"/>
                              <a:cs typeface="Arial" panose="020B0604020202020204" pitchFamily="34" charset="0"/>
                            </a:rPr>
                          </a:br>
                          <a:r>
                            <a:rPr lang="en-US" sz="1500" b="1" dirty="0">
                              <a:solidFill>
                                <a:schemeClr val="tx1"/>
                              </a:solidFill>
                              <a:effectLst/>
                              <a:latin typeface="Arial" panose="020B0604020202020204" pitchFamily="34" charset="0"/>
                              <a:cs typeface="Arial" panose="020B0604020202020204" pitchFamily="34" charset="0"/>
                            </a:rPr>
                            <a:t>(%)</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034640"/>
                      </a:ext>
                    </a:extLst>
                  </a:tr>
                  <a:tr h="695324">
                    <a:tc>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Exp. Index</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Feature</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#Layers in Encoder/</a:t>
                          </a:r>
                          <a:br>
                            <a:rPr lang="en-US" sz="1500" b="1" dirty="0">
                              <a:solidFill>
                                <a:schemeClr val="tx1"/>
                              </a:solidFill>
                              <a:effectLst/>
                              <a:latin typeface="Arial" panose="020B0604020202020204" pitchFamily="34" charset="0"/>
                              <a:cs typeface="Arial" panose="020B0604020202020204" pitchFamily="34" charset="0"/>
                            </a:rPr>
                          </a:br>
                          <a:r>
                            <a:rPr lang="en-US" sz="1500" b="1" dirty="0">
                              <a:solidFill>
                                <a:schemeClr val="tx1"/>
                              </a:solidFill>
                              <a:effectLst/>
                              <a:latin typeface="Arial" panose="020B0604020202020204" pitchFamily="34" charset="0"/>
                              <a:cs typeface="Arial" panose="020B0604020202020204" pitchFamily="34" charset="0"/>
                            </a:rPr>
                            <a:t>Decoder</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#Units</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500" b="1" i="1" smtClean="0">
                                    <a:solidFill>
                                      <a:schemeClr val="tx1"/>
                                    </a:solidFill>
                                    <a:effectLst/>
                                    <a:latin typeface="Cambria Math" panose="02040503050406030204" pitchFamily="18" charset="0"/>
                                  </a:rPr>
                                  <m:t>𝛂</m:t>
                                </m:r>
                              </m:oMath>
                            </m:oMathPara>
                          </a14:m>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Seq. Label</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vMerge="1">
                      <a:txBody>
                        <a:bodyPr/>
                        <a:lstStyle/>
                        <a:p>
                          <a:endParaRPr lang="en-US"/>
                        </a:p>
                      </a:txBody>
                      <a:tcPr/>
                    </a:tc>
                    <a:extLst>
                      <a:ext uri="{0D108BD9-81ED-4DB2-BD59-A6C34878D82A}">
                        <a16:rowId xmlns:a16="http://schemas.microsoft.com/office/drawing/2014/main" val="3496356154"/>
                      </a:ext>
                    </a:extLst>
                  </a:tr>
                  <a:tr h="231775">
                    <a:tc rowSpan="4">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1</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FBank</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65.64</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77548100"/>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500" b="1" i="1" smtClean="0">
                                    <a:effectLst/>
                                    <a:latin typeface="Cambria Math" panose="02040503050406030204" pitchFamily="18" charset="0"/>
                                  </a:rPr>
                                  <m:t>𝐳</m:t>
                                </m:r>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44.79</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30635361"/>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500" b="1" i="1" smtClean="0">
                                    <a:effectLst/>
                                    <a:latin typeface="Cambria Math" panose="02040503050406030204" pitchFamily="18" charset="0"/>
                                  </a:rPr>
                                  <m:t>𝐳</m:t>
                                </m:r>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512/256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40.31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6656165"/>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26.58</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02480421"/>
                      </a:ext>
                    </a:extLst>
                  </a:tr>
                  <a:tr h="231775">
                    <a:tc rowSpan="3">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2</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256/256</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26.58</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522326480"/>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2/2</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25.54</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576901207"/>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3/3</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24.30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98052052"/>
                      </a:ext>
                    </a:extLst>
                  </a:tr>
                  <a:tr h="231775">
                    <a:tc rowSpan="3">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3</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128/128</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uttid</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34.66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11989470"/>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256/256</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uttid</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26.58</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91922794"/>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512/512</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26.97</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92344175"/>
                      </a:ext>
                    </a:extLst>
                  </a:tr>
                  <a:tr h="231775">
                    <a:tc rowSpan="5">
                      <a:txBody>
                        <a:bodyPr/>
                        <a:lstStyle/>
                        <a:p>
                          <a:pPr marL="0" marR="0" algn="ctr" hangingPunct="0">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4</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uttid</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33.30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15390199"/>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5</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uttid</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30.55</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29666510"/>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26.58</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90824591"/>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15</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29.92</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369445632"/>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256/256</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32.64</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82256186"/>
                      </a:ext>
                    </a:extLst>
                  </a:tr>
                  <a:tr h="231775">
                    <a:tc rowSpan="3">
                      <a:txBody>
                        <a:bodyPr/>
                        <a:lstStyle/>
                        <a:p>
                          <a:pPr marL="0" marR="0" algn="ctr" hangingPunct="0">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5</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26.58</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72476966"/>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256/256</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noise</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32.27</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43520351"/>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256/256</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speaker</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34.95</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33370267"/>
                      </a:ext>
                    </a:extLst>
                  </a:tr>
                  <a:tr h="231775">
                    <a:tc rowSpan="2">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6</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256/256</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uttid</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26.58</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96759337"/>
                      </a:ext>
                    </a:extLst>
                  </a:tr>
                  <a:tr h="231775">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𝐳</m:t>
                                    </m:r>
                                  </m:e>
                                  <m:sub>
                                    <m:r>
                                      <a:rPr lang="en-US" sz="1500" b="1" i="1" smtClean="0">
                                        <a:effectLst/>
                                        <a:latin typeface="Cambria Math" panose="02040503050406030204" pitchFamily="18" charset="0"/>
                                      </a:rPr>
                                      <m:t>𝟏</m:t>
                                    </m:r>
                                  </m:sub>
                                </m:sSub>
                                <m:r>
                                  <a:rPr lang="en-US" sz="1500" b="1" smtClean="0">
                                    <a:effectLst/>
                                    <a:latin typeface="Cambria Math" panose="02040503050406030204" pitchFamily="18" charset="0"/>
                                  </a:rPr>
                                  <m:t>−</m:t>
                                </m:r>
                                <m:sSub>
                                  <m:sSubPr>
                                    <m:ctrlPr>
                                      <a:rPr lang="en-US" sz="1500" b="1" i="1">
                                        <a:effectLst/>
                                        <a:latin typeface="Cambria Math" panose="02040503050406030204" pitchFamily="18" charset="0"/>
                                      </a:rPr>
                                    </m:ctrlPr>
                                  </m:sSubPr>
                                  <m:e>
                                    <m:r>
                                      <a:rPr lang="en-US" sz="1500" b="1" i="1" smtClean="0">
                                        <a:effectLst/>
                                        <a:latin typeface="Cambria Math" panose="02040503050406030204" pitchFamily="18" charset="0"/>
                                      </a:rPr>
                                      <m:t>𝛍</m:t>
                                    </m:r>
                                  </m:e>
                                  <m:sub>
                                    <m:r>
                                      <a:rPr lang="en-US" sz="1500" b="1" i="1" smtClean="0">
                                        <a:effectLst/>
                                        <a:latin typeface="Cambria Math" panose="02040503050406030204" pitchFamily="18" charset="0"/>
                                      </a:rPr>
                                      <m:t>𝟐</m:t>
                                    </m:r>
                                  </m:sub>
                                </m:sSub>
                              </m:oMath>
                            </m:oMathPara>
                          </a14:m>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43.61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55796223"/>
                      </a:ext>
                    </a:extLst>
                  </a:tr>
                </a:tbl>
              </a:graphicData>
            </a:graphic>
          </p:graphicFrame>
        </mc:Choice>
        <mc:Fallback xmlns="">
          <p:graphicFrame>
            <p:nvGraphicFramePr>
              <p:cNvPr id="3" name="Table 2">
                <a:extLst>
                  <a:ext uri="{FF2B5EF4-FFF2-40B4-BE49-F238E27FC236}">
                    <a16:creationId xmlns:a16="http://schemas.microsoft.com/office/drawing/2014/main" id="{4097863F-E184-4002-9A14-41D5FE2B078B}"/>
                  </a:ext>
                </a:extLst>
              </p:cNvPr>
              <p:cNvGraphicFramePr>
                <a:graphicFrameLocks noGrp="1"/>
              </p:cNvGraphicFramePr>
              <p:nvPr>
                <p:extLst>
                  <p:ext uri="{D42A27DB-BD31-4B8C-83A1-F6EECF244321}">
                    <p14:modId xmlns:p14="http://schemas.microsoft.com/office/powerpoint/2010/main" val="1989916419"/>
                  </p:ext>
                </p:extLst>
              </p:nvPr>
            </p:nvGraphicFramePr>
            <p:xfrm>
              <a:off x="977462" y="647704"/>
              <a:ext cx="7189077" cy="5562599"/>
            </p:xfrm>
            <a:graphic>
              <a:graphicData uri="http://schemas.openxmlformats.org/drawingml/2006/table">
                <a:tbl>
                  <a:tblPr firstRow="1" firstCol="1" bandRow="1">
                    <a:tableStyleId>{21E4AEA4-8DFA-4A89-87EB-49C32662AFE0}</a:tableStyleId>
                  </a:tblPr>
                  <a:tblGrid>
                    <a:gridCol w="930739">
                      <a:extLst>
                        <a:ext uri="{9D8B030D-6E8A-4147-A177-3AD203B41FA5}">
                          <a16:colId xmlns:a16="http://schemas.microsoft.com/office/drawing/2014/main" val="3612056016"/>
                        </a:ext>
                      </a:extLst>
                    </a:gridCol>
                    <a:gridCol w="1346275">
                      <a:extLst>
                        <a:ext uri="{9D8B030D-6E8A-4147-A177-3AD203B41FA5}">
                          <a16:colId xmlns:a16="http://schemas.microsoft.com/office/drawing/2014/main" val="51280259"/>
                        </a:ext>
                      </a:extLst>
                    </a:gridCol>
                    <a:gridCol w="1346275">
                      <a:extLst>
                        <a:ext uri="{9D8B030D-6E8A-4147-A177-3AD203B41FA5}">
                          <a16:colId xmlns:a16="http://schemas.microsoft.com/office/drawing/2014/main" val="1730072245"/>
                        </a:ext>
                      </a:extLst>
                    </a:gridCol>
                    <a:gridCol w="916939">
                      <a:extLst>
                        <a:ext uri="{9D8B030D-6E8A-4147-A177-3AD203B41FA5}">
                          <a16:colId xmlns:a16="http://schemas.microsoft.com/office/drawing/2014/main" val="2355963588"/>
                        </a:ext>
                      </a:extLst>
                    </a:gridCol>
                    <a:gridCol w="899305">
                      <a:extLst>
                        <a:ext uri="{9D8B030D-6E8A-4147-A177-3AD203B41FA5}">
                          <a16:colId xmlns:a16="http://schemas.microsoft.com/office/drawing/2014/main" val="1116066509"/>
                        </a:ext>
                      </a:extLst>
                    </a:gridCol>
                    <a:gridCol w="899305">
                      <a:extLst>
                        <a:ext uri="{9D8B030D-6E8A-4147-A177-3AD203B41FA5}">
                          <a16:colId xmlns:a16="http://schemas.microsoft.com/office/drawing/2014/main" val="1996971688"/>
                        </a:ext>
                      </a:extLst>
                    </a:gridCol>
                    <a:gridCol w="850239">
                      <a:extLst>
                        <a:ext uri="{9D8B030D-6E8A-4147-A177-3AD203B41FA5}">
                          <a16:colId xmlns:a16="http://schemas.microsoft.com/office/drawing/2014/main" val="581189711"/>
                        </a:ext>
                      </a:extLst>
                    </a:gridCol>
                  </a:tblGrid>
                  <a:tr h="231775">
                    <a:tc gridSpan="6">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Settings</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Avg. WER</a:t>
                          </a:r>
                          <a:br>
                            <a:rPr lang="en-US" sz="1500" b="1" dirty="0">
                              <a:solidFill>
                                <a:schemeClr val="tx1"/>
                              </a:solidFill>
                              <a:effectLst/>
                              <a:latin typeface="Arial" panose="020B0604020202020204" pitchFamily="34" charset="0"/>
                              <a:cs typeface="Arial" panose="020B0604020202020204" pitchFamily="34" charset="0"/>
                            </a:rPr>
                          </a:br>
                          <a:r>
                            <a:rPr lang="en-US" sz="1500" b="1" dirty="0">
                              <a:solidFill>
                                <a:schemeClr val="tx1"/>
                              </a:solidFill>
                              <a:effectLst/>
                              <a:latin typeface="Arial" panose="020B0604020202020204" pitchFamily="34" charset="0"/>
                              <a:cs typeface="Arial" panose="020B0604020202020204" pitchFamily="34" charset="0"/>
                            </a:rPr>
                            <a:t>(%)</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034640"/>
                      </a:ext>
                    </a:extLst>
                  </a:tr>
                  <a:tr h="695324">
                    <a:tc>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Exp. Index</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Feature</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#Layers in Encoder/</a:t>
                          </a:r>
                          <a:br>
                            <a:rPr lang="en-US" sz="1500" b="1" dirty="0">
                              <a:solidFill>
                                <a:schemeClr val="tx1"/>
                              </a:solidFill>
                              <a:effectLst/>
                              <a:latin typeface="Arial" panose="020B0604020202020204" pitchFamily="34" charset="0"/>
                              <a:cs typeface="Arial" panose="020B0604020202020204" pitchFamily="34" charset="0"/>
                            </a:rPr>
                          </a:br>
                          <a:r>
                            <a:rPr lang="en-US" sz="1500" b="1" dirty="0">
                              <a:solidFill>
                                <a:schemeClr val="tx1"/>
                              </a:solidFill>
                              <a:effectLst/>
                              <a:latin typeface="Arial" panose="020B0604020202020204" pitchFamily="34" charset="0"/>
                              <a:cs typeface="Arial" panose="020B0604020202020204" pitchFamily="34" charset="0"/>
                            </a:rPr>
                            <a:t>Decoder</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#Units</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05634" t="-41818" r="-194366" b="-680000"/>
                          </a:stretch>
                        </a:blipFill>
                      </a:tcPr>
                    </a:tc>
                    <a:tc>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Seq. Label</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vMerge="1">
                      <a:txBody>
                        <a:bodyPr/>
                        <a:lstStyle/>
                        <a:p>
                          <a:endParaRPr lang="en-US"/>
                        </a:p>
                      </a:txBody>
                      <a:tcPr/>
                    </a:tc>
                    <a:extLst>
                      <a:ext uri="{0D108BD9-81ED-4DB2-BD59-A6C34878D82A}">
                        <a16:rowId xmlns:a16="http://schemas.microsoft.com/office/drawing/2014/main" val="3496356154"/>
                      </a:ext>
                    </a:extLst>
                  </a:tr>
                  <a:tr h="231775">
                    <a:tc rowSpan="4">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1</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FBank</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65.64</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77548100"/>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505263" r="-366038" b="-1773684"/>
                          </a:stretch>
                        </a:blip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44.79</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30635361"/>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638889" r="-366038" b="-1772222"/>
                          </a:stretch>
                        </a:blip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512/256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40.31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6656165"/>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738889" r="-366038" b="-1672222"/>
                          </a:stretch>
                        </a:blip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26.58</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02480421"/>
                      </a:ext>
                    </a:extLst>
                  </a:tr>
                  <a:tr h="231775">
                    <a:tc rowSpan="3">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2</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794737" r="-366038" b="-1484211"/>
                          </a:stretch>
                        </a:blip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256/256</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26.58</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522326480"/>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944444" r="-366038" b="-1466667"/>
                          </a:stretch>
                        </a:blip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2/2</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25.54</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576901207"/>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1044444" r="-366038" b="-1366667"/>
                          </a:stretch>
                        </a:blip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3/3</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24.30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98052052"/>
                      </a:ext>
                    </a:extLst>
                  </a:tr>
                  <a:tr h="231775">
                    <a:tc rowSpan="3">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3</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1144444" r="-366038" b="-1266667"/>
                          </a:stretch>
                        </a:blip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128/128</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uttid</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34.66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11989470"/>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1178947" r="-366038" b="-1100000"/>
                          </a:stretch>
                        </a:blip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256/256</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uttid</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26.58</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91922794"/>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1350000" r="-366038" b="-1061111"/>
                          </a:stretch>
                        </a:blip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512/512</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26.97</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92344175"/>
                      </a:ext>
                    </a:extLst>
                  </a:tr>
                  <a:tr h="231775">
                    <a:tc rowSpan="5">
                      <a:txBody>
                        <a:bodyPr/>
                        <a:lstStyle/>
                        <a:p>
                          <a:pPr marL="0" marR="0" algn="ctr" hangingPunct="0">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4</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1450000" r="-366038" b="-961111"/>
                          </a:stretch>
                        </a:blip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uttid</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33.30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15390199"/>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1468421" r="-366038" b="-810526"/>
                          </a:stretch>
                        </a:blip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5</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uttid</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30.55</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29666510"/>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1655556" r="-366038" b="-755556"/>
                          </a:stretch>
                        </a:blip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26.58</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90824591"/>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1755556" r="-366038" b="-655556"/>
                          </a:stretch>
                        </a:blip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15</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29.92</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369445632"/>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1757895" r="-366038" b="-521053"/>
                          </a:stretch>
                        </a:blip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256/256</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32.64</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82256186"/>
                      </a:ext>
                    </a:extLst>
                  </a:tr>
                  <a:tr h="231775">
                    <a:tc rowSpan="3">
                      <a:txBody>
                        <a:bodyPr/>
                        <a:lstStyle/>
                        <a:p>
                          <a:pPr marL="0" marR="0" algn="ctr" hangingPunct="0">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5</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1961111" r="-366038" b="-450000"/>
                          </a:stretch>
                        </a:blip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26.58</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72476966"/>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2061111" r="-366038" b="-350000"/>
                          </a:stretch>
                        </a:blip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256/256</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noise</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32.27</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43520351"/>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2161111" r="-366038" b="-250000"/>
                          </a:stretch>
                        </a:blip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256/256</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speaker</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34.95</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33370267"/>
                      </a:ext>
                    </a:extLst>
                  </a:tr>
                  <a:tr h="231775">
                    <a:tc rowSpan="2">
                      <a:txBody>
                        <a:bodyPr/>
                        <a:lstStyle/>
                        <a:p>
                          <a:pPr marL="0" marR="0" algn="ctr" fontAlgn="auto" hangingPunct="1">
                            <a:spcBef>
                              <a:spcPts val="0"/>
                            </a:spcBef>
                            <a:spcAft>
                              <a:spcPts val="0"/>
                            </a:spcAft>
                          </a:pPr>
                          <a:r>
                            <a:rPr lang="en-US" sz="1500" b="1" dirty="0">
                              <a:solidFill>
                                <a:schemeClr val="tx1"/>
                              </a:solidFill>
                              <a:effectLst/>
                              <a:latin typeface="Arial" panose="020B0604020202020204" pitchFamily="34" charset="0"/>
                              <a:cs typeface="Arial" panose="020B0604020202020204" pitchFamily="34" charset="0"/>
                            </a:rPr>
                            <a:t>6</a:t>
                          </a:r>
                          <a:endPar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2142105" r="-366038" b="-136842"/>
                          </a:stretch>
                        </a:blip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1/1</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256/256</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10</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a:effectLst/>
                              <a:latin typeface="Arial" panose="020B0604020202020204" pitchFamily="34" charset="0"/>
                              <a:cs typeface="Arial" panose="020B0604020202020204" pitchFamily="34" charset="0"/>
                            </a:rPr>
                            <a:t>uttid</a:t>
                          </a:r>
                          <a:endParaRPr lang="en-US" sz="1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26.58</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96759337"/>
                      </a:ext>
                    </a:extLst>
                  </a:tr>
                  <a:tr h="231775">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811" t="-2366667" r="-366038" b="-44444"/>
                          </a:stretch>
                        </a:blip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256/256</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10</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err="1">
                              <a:effectLst/>
                              <a:latin typeface="Arial" panose="020B0604020202020204" pitchFamily="34" charset="0"/>
                              <a:cs typeface="Arial" panose="020B0604020202020204" pitchFamily="34" charset="0"/>
                            </a:rPr>
                            <a:t>uttid</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dirty="0">
                              <a:effectLst/>
                              <a:latin typeface="Arial" panose="020B0604020202020204" pitchFamily="34" charset="0"/>
                              <a:cs typeface="Arial" panose="020B0604020202020204" pitchFamily="34" charset="0"/>
                            </a:rPr>
                            <a:t>43.61</a:t>
                          </a:r>
                          <a:endParaRPr lang="en-US"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55796223"/>
                      </a:ext>
                    </a:extLst>
                  </a:tr>
                </a:tbl>
              </a:graphicData>
            </a:graphic>
          </p:graphicFrame>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FB244D10-75B7-474C-9927-B6724A4FD8AE}"/>
                  </a:ext>
                </a:extLst>
              </p:cNvPr>
              <p:cNvSpPr txBox="1">
                <a:spLocks/>
              </p:cNvSpPr>
              <p:nvPr/>
            </p:nvSpPr>
            <p:spPr>
              <a:xfrm>
                <a:off x="228600" y="6324601"/>
                <a:ext cx="8686800" cy="204942"/>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1200" b="1" dirty="0">
                    <a:latin typeface="Arial" panose="020B0604020202020204" pitchFamily="34" charset="0"/>
                    <a:cs typeface="Arial" panose="020B0604020202020204" pitchFamily="34" charset="0"/>
                  </a:rPr>
                  <a:t>Fbank – Filter bank features, </a:t>
                </a:r>
                <a14:m>
                  <m:oMath xmlns:m="http://schemas.openxmlformats.org/officeDocument/2006/math">
                    <m:r>
                      <a:rPr lang="en-US" sz="1200" b="1" i="1" smtClean="0">
                        <a:latin typeface="Cambria Math" panose="02040503050406030204" pitchFamily="18" charset="0"/>
                        <a:cs typeface="Arial" charset="0"/>
                      </a:rPr>
                      <m:t>𝒛</m:t>
                    </m:r>
                  </m:oMath>
                </a14:m>
                <a:r>
                  <a:rPr lang="en-US" sz="1200" b="1" dirty="0">
                    <a:latin typeface="Arial" panose="020B0604020202020204" pitchFamily="34" charset="0"/>
                    <a:cs typeface="Arial" panose="020B0604020202020204" pitchFamily="34" charset="0"/>
                  </a:rPr>
                  <a:t> – VAE features, </a:t>
                </a:r>
                <a14:m>
                  <m:oMath xmlns:m="http://schemas.openxmlformats.org/officeDocument/2006/math">
                    <m:sSub>
                      <m:sSubPr>
                        <m:ctrlPr>
                          <a:rPr lang="en-US" sz="1200" b="1" i="1" smtClean="0">
                            <a:latin typeface="Cambria Math" panose="02040503050406030204" pitchFamily="18" charset="0"/>
                            <a:cs typeface="Arial" charset="0"/>
                          </a:rPr>
                        </m:ctrlPr>
                      </m:sSubPr>
                      <m:e>
                        <m:r>
                          <a:rPr lang="en-US" sz="1200" b="1" i="1" smtClean="0">
                            <a:latin typeface="Cambria Math" panose="02040503050406030204" pitchFamily="18" charset="0"/>
                            <a:cs typeface="Arial" charset="0"/>
                          </a:rPr>
                          <m:t>𝒛</m:t>
                        </m:r>
                      </m:e>
                      <m:sub>
                        <m:r>
                          <a:rPr lang="en-US" sz="1200" b="1" i="1" smtClean="0">
                            <a:latin typeface="Cambria Math" panose="02040503050406030204" pitchFamily="18" charset="0"/>
                            <a:cs typeface="Arial" charset="0"/>
                          </a:rPr>
                          <m:t>𝟏</m:t>
                        </m:r>
                      </m:sub>
                    </m:sSub>
                    <m:r>
                      <m:rPr>
                        <m:nor/>
                      </m:rPr>
                      <a:rPr lang="en-US" sz="1200" b="1" i="0" smtClean="0">
                        <a:latin typeface="Cambria Math" panose="02040503050406030204" pitchFamily="18" charset="0"/>
                        <a:cs typeface="Arial" charset="0"/>
                      </a:rPr>
                      <m:t> </m:t>
                    </m:r>
                    <m:r>
                      <m:rPr>
                        <m:nor/>
                      </m:rPr>
                      <a:rPr lang="en-US" sz="1200" b="1" dirty="0">
                        <a:latin typeface="Arial" panose="020B0604020202020204" pitchFamily="34" charset="0"/>
                        <a:cs typeface="Arial" panose="020B0604020202020204" pitchFamily="34" charset="0"/>
                      </a:rPr>
                      <m:t>–</m:t>
                    </m:r>
                  </m:oMath>
                </a14:m>
                <a:r>
                  <a:rPr lang="en-US" sz="1200" b="1" dirty="0">
                    <a:latin typeface="Arial" panose="020B0604020202020204" pitchFamily="34" charset="0"/>
                    <a:cs typeface="Arial" panose="020B0604020202020204" pitchFamily="34" charset="0"/>
                  </a:rPr>
                  <a:t> segment-level features, </a:t>
                </a:r>
                <a14:m>
                  <m:oMath xmlns:m="http://schemas.openxmlformats.org/officeDocument/2006/math">
                    <m:sSub>
                      <m:sSubPr>
                        <m:ctrlPr>
                          <a:rPr lang="en-US" sz="1200" b="1" i="1" smtClean="0">
                            <a:latin typeface="Cambria Math" panose="02040503050406030204" pitchFamily="18" charset="0"/>
                            <a:cs typeface="Arial" panose="020B0604020202020204" pitchFamily="34" charset="0"/>
                          </a:rPr>
                        </m:ctrlPr>
                      </m:sSubPr>
                      <m:e>
                        <m:r>
                          <a:rPr lang="en-US" sz="1200" b="1" i="1" smtClean="0">
                            <a:latin typeface="Cambria Math" panose="02040503050406030204" pitchFamily="18" charset="0"/>
                            <a:cs typeface="Arial" panose="020B0604020202020204" pitchFamily="34" charset="0"/>
                          </a:rPr>
                          <m:t>𝝁</m:t>
                        </m:r>
                      </m:e>
                      <m:sub>
                        <m:r>
                          <a:rPr lang="en-US" sz="1200" b="1" i="1" smtClean="0">
                            <a:latin typeface="Cambria Math" panose="02040503050406030204" pitchFamily="18" charset="0"/>
                            <a:cs typeface="Arial" panose="020B0604020202020204" pitchFamily="34" charset="0"/>
                          </a:rPr>
                          <m:t>𝟐</m:t>
                        </m:r>
                      </m:sub>
                    </m:sSub>
                    <m:r>
                      <a:rPr lang="en-US" sz="1200" b="1" i="1" smtClean="0">
                        <a:latin typeface="Cambria Math" panose="02040503050406030204" pitchFamily="18" charset="0"/>
                        <a:cs typeface="Arial" panose="020B0604020202020204" pitchFamily="34" charset="0"/>
                      </a:rPr>
                      <m:t> </m:t>
                    </m:r>
                    <m:r>
                      <m:rPr>
                        <m:nor/>
                      </m:rPr>
                      <a:rPr lang="en-US" sz="1200" b="1" dirty="0">
                        <a:latin typeface="Arial" panose="020B0604020202020204" pitchFamily="34" charset="0"/>
                        <a:cs typeface="Arial" panose="020B0604020202020204" pitchFamily="34" charset="0"/>
                      </a:rPr>
                      <m:t>–</m:t>
                    </m:r>
                  </m:oMath>
                </a14:m>
                <a:r>
                  <a:rPr lang="en-US" sz="1200" b="1" dirty="0">
                    <a:latin typeface="Arial" panose="020B0604020202020204" pitchFamily="34" charset="0"/>
                    <a:cs typeface="Arial" panose="020B0604020202020204" pitchFamily="34" charset="0"/>
                  </a:rPr>
                  <a:t> sequence-level features </a:t>
                </a:r>
              </a:p>
            </p:txBody>
          </p:sp>
        </mc:Choice>
        <mc:Fallback xmlns="">
          <p:sp>
            <p:nvSpPr>
              <p:cNvPr id="4" name="Content Placeholder 2">
                <a:extLst>
                  <a:ext uri="{FF2B5EF4-FFF2-40B4-BE49-F238E27FC236}">
                    <a16:creationId xmlns:a16="http://schemas.microsoft.com/office/drawing/2014/main" id="{FB244D10-75B7-474C-9927-B6724A4FD8AE}"/>
                  </a:ext>
                </a:extLst>
              </p:cNvPr>
              <p:cNvSpPr txBox="1">
                <a:spLocks noRot="1" noChangeAspect="1" noMove="1" noResize="1" noEditPoints="1" noAdjustHandles="1" noChangeArrowheads="1" noChangeShapeType="1" noTextEdit="1"/>
              </p:cNvSpPr>
              <p:nvPr/>
            </p:nvSpPr>
            <p:spPr>
              <a:xfrm>
                <a:off x="228600" y="6324601"/>
                <a:ext cx="8686800" cy="204942"/>
              </a:xfrm>
              <a:prstGeom prst="rect">
                <a:avLst/>
              </a:prstGeom>
              <a:blipFill>
                <a:blip r:embed="rId4"/>
                <a:stretch>
                  <a:fillRect t="-17647" b="-35294"/>
                </a:stretch>
              </a:blipFill>
            </p:spPr>
            <p:txBody>
              <a:bodyPr/>
              <a:lstStyle/>
              <a:p>
                <a:r>
                  <a:rPr lang="en-US">
                    <a:noFill/>
                  </a:rPr>
                  <a:t> </a:t>
                </a:r>
              </a:p>
            </p:txBody>
          </p:sp>
        </mc:Fallback>
      </mc:AlternateContent>
    </p:spTree>
    <p:extLst>
      <p:ext uri="{BB962C8B-B14F-4D97-AF65-F5344CB8AC3E}">
        <p14:creationId xmlns:p14="http://schemas.microsoft.com/office/powerpoint/2010/main" val="162361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Abstract</a:t>
            </a:r>
          </a:p>
        </p:txBody>
      </p:sp>
      <p:sp>
        <p:nvSpPr>
          <p:cNvPr id="3" name="Content Placeholder 2"/>
          <p:cNvSpPr>
            <a:spLocks noGrp="1"/>
          </p:cNvSpPr>
          <p:nvPr>
            <p:ph idx="1"/>
          </p:nvPr>
        </p:nvSpPr>
        <p:spPr>
          <a:xfrm>
            <a:off x="207964" y="647702"/>
            <a:ext cx="8691563" cy="5981698"/>
          </a:xfrm>
        </p:spPr>
        <p:txBody>
          <a:bodyPr lIns="0" tIns="0" rIns="0" bIns="0"/>
          <a:lstStyle/>
          <a:p>
            <a:pPr marL="182558" indent="-182558">
              <a:spcBef>
                <a:spcPts val="0"/>
              </a:spcBef>
              <a:spcAft>
                <a:spcPts val="600"/>
              </a:spcAft>
              <a:buFont typeface="Arial" charset="0"/>
              <a:buChar char="•"/>
            </a:pPr>
            <a:r>
              <a:rPr lang="en-US" sz="1800" b="1" dirty="0">
                <a:latin typeface="Arial" charset="0"/>
                <a:cs typeface="Arial" charset="0"/>
              </a:rPr>
              <a:t>Extracting features from time-series data poses some challenges:</a:t>
            </a:r>
          </a:p>
          <a:p>
            <a:pPr marL="463550" indent="-280988">
              <a:spcBef>
                <a:spcPts val="0"/>
              </a:spcBef>
              <a:buFont typeface="Wingdings" pitchFamily="2" charset="2"/>
              <a:buChar char="q"/>
            </a:pPr>
            <a:r>
              <a:rPr lang="en-US" sz="1800" b="1" dirty="0">
                <a:latin typeface="Arial" charset="0"/>
                <a:cs typeface="Arial" charset="0"/>
              </a:rPr>
              <a:t>When the dynamics of time-series data are either complicated or unknown, the traditional methods are unable to model complex nonlinear behavior.</a:t>
            </a:r>
          </a:p>
          <a:p>
            <a:pPr marL="463550" indent="-280988">
              <a:spcBef>
                <a:spcPts val="0"/>
              </a:spcBef>
              <a:spcAft>
                <a:spcPts val="1200"/>
              </a:spcAft>
              <a:buFont typeface="Wingdings" pitchFamily="2" charset="2"/>
              <a:buChar char="q"/>
            </a:pPr>
            <a:r>
              <a:rPr lang="en-US" sz="1800" b="1" dirty="0">
                <a:latin typeface="Arial" charset="0"/>
                <a:cs typeface="Arial" charset="0"/>
              </a:rPr>
              <a:t>Modeling such complex time series data is expensive, time-consuming and requires significant amounts of subject matter expertise.</a:t>
            </a:r>
          </a:p>
          <a:p>
            <a:pPr marL="182558" indent="-182558">
              <a:spcBef>
                <a:spcPts val="0"/>
              </a:spcBef>
              <a:spcAft>
                <a:spcPts val="1200"/>
              </a:spcAft>
              <a:buFont typeface="Arial" charset="0"/>
              <a:buChar char="•"/>
            </a:pPr>
            <a:r>
              <a:rPr lang="en-US" sz="1800" b="1" dirty="0">
                <a:latin typeface="Arial" charset="0"/>
                <a:cs typeface="Arial" charset="0"/>
              </a:rPr>
              <a:t>Autoencoders allow us to use unlabeled data for training. This significantly increases the amount of data available for training deep learning systems.</a:t>
            </a:r>
          </a:p>
          <a:p>
            <a:pPr marL="182558" indent="-182558">
              <a:spcBef>
                <a:spcPts val="0"/>
              </a:spcBef>
              <a:spcAft>
                <a:spcPts val="1200"/>
              </a:spcAft>
              <a:buFont typeface="Arial" charset="0"/>
              <a:buChar char="•"/>
            </a:pPr>
            <a:r>
              <a:rPr lang="en-US" sz="1800" b="1" dirty="0">
                <a:latin typeface="Arial" charset="0"/>
                <a:cs typeface="Arial" charset="0"/>
              </a:rPr>
              <a:t>Deep learning systems needs lots of data to achieve high performance.</a:t>
            </a:r>
          </a:p>
          <a:p>
            <a:pPr marL="182558" indent="-182558">
              <a:spcBef>
                <a:spcPts val="0"/>
              </a:spcBef>
              <a:spcAft>
                <a:spcPts val="1200"/>
              </a:spcAft>
              <a:buFont typeface="Arial" charset="0"/>
              <a:buChar char="•"/>
            </a:pPr>
            <a:r>
              <a:rPr lang="en-US" sz="1800" b="1" dirty="0">
                <a:latin typeface="Arial" charset="0"/>
                <a:cs typeface="Arial" charset="0"/>
              </a:rPr>
              <a:t>A convolutional autoencoder was able to detect seizures in EEG segments with an error rate of 7.10% on a database published by University of Bonn.</a:t>
            </a:r>
          </a:p>
          <a:p>
            <a:pPr marL="182558" indent="-182558">
              <a:spcBef>
                <a:spcPts val="0"/>
              </a:spcBef>
              <a:spcAft>
                <a:spcPts val="1200"/>
              </a:spcAft>
              <a:buFont typeface="Arial" charset="0"/>
              <a:buChar char="•"/>
            </a:pPr>
            <a:r>
              <a:rPr lang="en-US" sz="1800" b="1" dirty="0">
                <a:latin typeface="Arial" charset="0"/>
                <a:cs typeface="Arial" charset="0"/>
              </a:rPr>
              <a:t>In speech recognition, a type of variational autoencoder separated sequence-independent features from sequence-dependent features and reduced the word error rate by 41.34% absolute on the Aurora-4 database compared to traditional filter bank features.</a:t>
            </a:r>
          </a:p>
          <a:p>
            <a:pPr marL="182558" indent="-182558">
              <a:spcBef>
                <a:spcPts val="0"/>
              </a:spcBef>
              <a:spcAft>
                <a:spcPts val="1200"/>
              </a:spcAft>
              <a:buFont typeface="Arial" charset="0"/>
              <a:buChar char="•"/>
            </a:pPr>
            <a:r>
              <a:rPr lang="en-US" sz="1800" b="1" dirty="0">
                <a:latin typeface="Arial" charset="0"/>
                <a:cs typeface="Arial" charset="0"/>
              </a:rPr>
              <a:t>Our ultimate research goal is to replace our standard linear frequency cepstral coefficient (LFCC) front end with an unsupervised feature extraction module to achieve clinically acceptable performance in seizure detection (75% sensitivity and 1 false alarm per 24 hours).</a:t>
            </a:r>
            <a:endParaRPr lang="en-US" sz="1800" b="1" dirty="0">
              <a:latin typeface="Arial" charset="0"/>
              <a:ea typeface="Arial" charset="0"/>
              <a:cs typeface="Arial" charset="0"/>
            </a:endParaRPr>
          </a:p>
        </p:txBody>
      </p:sp>
    </p:spTree>
    <p:extLst>
      <p:ext uri="{BB962C8B-B14F-4D97-AF65-F5344CB8AC3E}">
        <p14:creationId xmlns:p14="http://schemas.microsoft.com/office/powerpoint/2010/main" val="513713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FHVAE: Aurora-4 Experiments</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C005BA42-87F4-4EFE-BA2E-C5C2E21005AC}"/>
              </a:ext>
            </a:extLst>
          </p:cNvPr>
          <p:cNvSpPr txBox="1">
            <a:spLocks/>
          </p:cNvSpPr>
          <p:nvPr/>
        </p:nvSpPr>
        <p:spPr>
          <a:xfrm>
            <a:off x="157655" y="4677104"/>
            <a:ext cx="8460828" cy="1791283"/>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648914F-2DE7-4126-B614-D5CDAFFD7CF6}"/>
                  </a:ext>
                </a:extLst>
              </p:cNvPr>
              <p:cNvSpPr txBox="1">
                <a:spLocks/>
              </p:cNvSpPr>
              <p:nvPr/>
            </p:nvSpPr>
            <p:spPr>
              <a:xfrm>
                <a:off x="228600" y="625928"/>
                <a:ext cx="8686800" cy="6003471"/>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In experiment no. 1, the authors used three feature sets (</a:t>
                </a:r>
                <a:r>
                  <a:rPr lang="en-US" sz="1800" b="1" dirty="0" err="1">
                    <a:latin typeface="Arial" charset="0"/>
                    <a:cs typeface="Arial" charset="0"/>
                  </a:rPr>
                  <a:t>Fbank</a:t>
                </a:r>
                <a:r>
                  <a:rPr lang="en-US" sz="1800" b="1" dirty="0">
                    <a:latin typeface="Arial" charset="0"/>
                    <a:cs typeface="Arial" charset="0"/>
                  </a:rPr>
                  <a:t>, z, z1) for establishing a baseline. The FHVAE features, z</a:t>
                </a:r>
                <a:r>
                  <a:rPr lang="en-US" sz="1800" b="1" baseline="-25000" dirty="0">
                    <a:latin typeface="Arial" charset="0"/>
                    <a:cs typeface="Arial" charset="0"/>
                  </a:rPr>
                  <a:t>1</a:t>
                </a:r>
                <a:r>
                  <a:rPr lang="en-US" sz="1800" b="1" dirty="0">
                    <a:latin typeface="Arial" charset="0"/>
                    <a:cs typeface="Arial" charset="0"/>
                  </a:rPr>
                  <a:t>, outperformed the other two feature sets with an average word error rate (WER) of 26.58% while </a:t>
                </a:r>
                <a:r>
                  <a:rPr lang="en-US" sz="1800" b="1" dirty="0" err="1">
                    <a:latin typeface="Arial" charset="0"/>
                    <a:cs typeface="Arial" charset="0"/>
                  </a:rPr>
                  <a:t>Fbank’s</a:t>
                </a:r>
                <a:r>
                  <a:rPr lang="en-US" sz="1800" b="1" dirty="0">
                    <a:latin typeface="Arial" charset="0"/>
                    <a:cs typeface="Arial" charset="0"/>
                  </a:rPr>
                  <a:t> average WER was 65.64% and VAE’s average WER was 40.31%. </a:t>
                </a:r>
              </a:p>
              <a:p>
                <a:pPr marL="182558" indent="-182558">
                  <a:spcBef>
                    <a:spcPts val="0"/>
                  </a:spcBef>
                  <a:spcAft>
                    <a:spcPts val="1200"/>
                  </a:spcAft>
                  <a:buFont typeface="Arial" charset="0"/>
                  <a:buChar char="•"/>
                </a:pPr>
                <a:r>
                  <a:rPr lang="en-US" sz="1800" b="1" dirty="0">
                    <a:latin typeface="Arial" charset="0"/>
                    <a:cs typeface="Arial" charset="0"/>
                  </a:rPr>
                  <a:t>In experiment no. 2, the authors varied the number of layers of the FHVAE. The system performance increased as they increased the number of layers. </a:t>
                </a:r>
              </a:p>
              <a:p>
                <a:pPr marL="182558" indent="-182558">
                  <a:spcBef>
                    <a:spcPts val="0"/>
                  </a:spcBef>
                  <a:spcAft>
                    <a:spcPts val="1200"/>
                  </a:spcAft>
                  <a:buFont typeface="Arial" charset="0"/>
                  <a:buChar char="•"/>
                </a:pPr>
                <a:r>
                  <a:rPr lang="en-US" sz="1800" b="1" dirty="0">
                    <a:latin typeface="Arial" charset="0"/>
                    <a:cs typeface="Arial" charset="0"/>
                  </a:rPr>
                  <a:t>In experiment no. 3, they changed the number of units in the FHVAE layers. In this case, 256/256 was the best combination.</a:t>
                </a:r>
              </a:p>
              <a:p>
                <a:pPr marL="182558" indent="-182558">
                  <a:spcBef>
                    <a:spcPts val="0"/>
                  </a:spcBef>
                  <a:spcAft>
                    <a:spcPts val="1200"/>
                  </a:spcAft>
                  <a:buFont typeface="Arial" charset="0"/>
                  <a:buChar char="•"/>
                </a:pPr>
                <a:r>
                  <a:rPr lang="en-US" sz="1800" b="1" dirty="0">
                    <a:latin typeface="Arial" charset="0"/>
                    <a:cs typeface="Arial" charset="0"/>
                  </a:rPr>
                  <a:t>In experiment no. 4, For α= [0, 10], the performance increased as the system can factorize the sequence and segment level information more. For, α&gt;10 the performance decreased as it prevents the system from learning by inhibiting its capacity for understanding the lower level features.</a:t>
                </a:r>
              </a:p>
              <a:p>
                <a:pPr marL="182558" indent="-182558">
                  <a:spcBef>
                    <a:spcPts val="0"/>
                  </a:spcBef>
                  <a:spcAft>
                    <a:spcPts val="1200"/>
                  </a:spcAft>
                  <a:buFont typeface="Arial" charset="0"/>
                  <a:buChar char="•"/>
                </a:pPr>
                <a:r>
                  <a:rPr lang="en-US" sz="1800" b="1" dirty="0">
                    <a:latin typeface="Arial" charset="0"/>
                    <a:cs typeface="Arial" charset="0"/>
                  </a:rPr>
                  <a:t>In experiment no. 5, the sequence labels were varied for supervised classification. Using the noise label or the speaker ID decreased the performance as the speaker id and noise id are sequence-level information which are not a part of the segment level features. </a:t>
                </a:r>
              </a:p>
              <a:p>
                <a:pPr marL="182558" indent="-182558">
                  <a:spcBef>
                    <a:spcPts val="0"/>
                  </a:spcBef>
                  <a:spcAft>
                    <a:spcPts val="1200"/>
                  </a:spcAft>
                  <a:buFont typeface="Arial" charset="0"/>
                  <a:buChar char="•"/>
                </a:pPr>
                <a:r>
                  <a:rPr lang="en-US" sz="1800" b="1" dirty="0">
                    <a:latin typeface="Arial" charset="0"/>
                    <a:cs typeface="Arial" charset="0"/>
                  </a:rPr>
                  <a:t>In experiment no. 6, the authors compared z</a:t>
                </a:r>
                <a:r>
                  <a:rPr lang="en-US" sz="1800" b="1" baseline="-25000" dirty="0">
                    <a:latin typeface="Arial" charset="0"/>
                    <a:cs typeface="Arial" charset="0"/>
                  </a:rPr>
                  <a:t>1</a:t>
                </a:r>
                <a:r>
                  <a:rPr lang="en-US" sz="1800" b="1" dirty="0">
                    <a:latin typeface="Arial" charset="0"/>
                    <a:cs typeface="Arial" charset="0"/>
                  </a:rPr>
                  <a:t> and a combination of z</a:t>
                </a:r>
                <a:r>
                  <a:rPr lang="en-US" sz="1800" b="1" baseline="-25000" dirty="0">
                    <a:latin typeface="Arial" charset="0"/>
                    <a:cs typeface="Arial" charset="0"/>
                  </a:rPr>
                  <a:t>1 </a:t>
                </a:r>
                <a:r>
                  <a:rPr lang="en-US" sz="1800" b="1" dirty="0">
                    <a:latin typeface="Arial" charset="0"/>
                    <a:cs typeface="Arial" charset="0"/>
                  </a:rPr>
                  <a:t>and </a:t>
                </a:r>
                <a14:m>
                  <m:oMath xmlns:m="http://schemas.openxmlformats.org/officeDocument/2006/math">
                    <m:sSub>
                      <m:sSubPr>
                        <m:ctrlPr>
                          <a:rPr lang="en-US" sz="1800" b="1" i="1">
                            <a:latin typeface="Cambria Math" panose="02040503050406030204" pitchFamily="18" charset="0"/>
                            <a:cs typeface="Arial" charset="0"/>
                          </a:rPr>
                        </m:ctrlPr>
                      </m:sSubPr>
                      <m:e>
                        <m:r>
                          <a:rPr lang="en-US" sz="1800" b="1" i="1">
                            <a:latin typeface="Cambria Math" panose="02040503050406030204" pitchFamily="18" charset="0"/>
                            <a:cs typeface="Arial" charset="0"/>
                          </a:rPr>
                          <m:t>𝝁</m:t>
                        </m:r>
                      </m:e>
                      <m:sub>
                        <m:r>
                          <a:rPr lang="en-US" sz="1800" b="1" i="1">
                            <a:latin typeface="Cambria Math" panose="02040503050406030204" pitchFamily="18" charset="0"/>
                            <a:cs typeface="Arial" charset="0"/>
                          </a:rPr>
                          <m:t>𝟐</m:t>
                        </m:r>
                      </m:sub>
                    </m:sSub>
                  </m:oMath>
                </a14:m>
                <a:r>
                  <a:rPr lang="en-US" sz="1800" b="1" dirty="0">
                    <a:latin typeface="Arial" charset="0"/>
                    <a:cs typeface="Arial" charset="0"/>
                  </a:rPr>
                  <a:t>. The performance decreased (43.61%) for z1-</a:t>
                </a:r>
                <a:r>
                  <a:rPr lang="en-US" sz="1800" b="1" dirty="0">
                    <a:cs typeface="Arial" charset="0"/>
                  </a:rPr>
                  <a:t> </a:t>
                </a:r>
                <a14:m>
                  <m:oMath xmlns:m="http://schemas.openxmlformats.org/officeDocument/2006/math">
                    <m:sSub>
                      <m:sSubPr>
                        <m:ctrlPr>
                          <a:rPr lang="en-US" sz="1800" b="1" i="1">
                            <a:latin typeface="Cambria Math" panose="02040503050406030204" pitchFamily="18" charset="0"/>
                            <a:cs typeface="Arial" charset="0"/>
                          </a:rPr>
                        </m:ctrlPr>
                      </m:sSubPr>
                      <m:e>
                        <m:r>
                          <a:rPr lang="en-US" sz="1800" b="1" i="1">
                            <a:latin typeface="Cambria Math" panose="02040503050406030204" pitchFamily="18" charset="0"/>
                            <a:cs typeface="Arial" charset="0"/>
                          </a:rPr>
                          <m:t>𝝁</m:t>
                        </m:r>
                      </m:e>
                      <m:sub>
                        <m:r>
                          <a:rPr lang="en-US" sz="1800" b="1" i="1">
                            <a:latin typeface="Cambria Math" panose="02040503050406030204" pitchFamily="18" charset="0"/>
                            <a:cs typeface="Arial" charset="0"/>
                          </a:rPr>
                          <m:t>𝟐</m:t>
                        </m:r>
                      </m:sub>
                    </m:sSub>
                  </m:oMath>
                </a14:m>
                <a:r>
                  <a:rPr lang="en-US" sz="1800" b="1" dirty="0">
                    <a:latin typeface="Arial" charset="0"/>
                    <a:cs typeface="Arial" charset="0"/>
                  </a:rPr>
                  <a:t> feature set as the features obtained in this model are like those of VAE. </a:t>
                </a:r>
              </a:p>
            </p:txBody>
          </p:sp>
        </mc:Choice>
        <mc:Fallback xmlns="">
          <p:sp>
            <p:nvSpPr>
              <p:cNvPr id="7" name="Content Placeholder 2">
                <a:extLst>
                  <a:ext uri="{FF2B5EF4-FFF2-40B4-BE49-F238E27FC236}">
                    <a16:creationId xmlns:a16="http://schemas.microsoft.com/office/drawing/2014/main" id="{3648914F-2DE7-4126-B614-D5CDAFFD7CF6}"/>
                  </a:ext>
                </a:extLst>
              </p:cNvPr>
              <p:cNvSpPr txBox="1">
                <a:spLocks noRot="1" noChangeAspect="1" noMove="1" noResize="1" noEditPoints="1" noAdjustHandles="1" noChangeArrowheads="1" noChangeShapeType="1" noTextEdit="1"/>
              </p:cNvSpPr>
              <p:nvPr/>
            </p:nvSpPr>
            <p:spPr>
              <a:xfrm>
                <a:off x="228600" y="625928"/>
                <a:ext cx="8686800" cy="6003471"/>
              </a:xfrm>
              <a:prstGeom prst="rect">
                <a:avLst/>
              </a:prstGeom>
              <a:blipFill>
                <a:blip r:embed="rId3"/>
                <a:stretch>
                  <a:fillRect l="-1544" t="-1321" r="-1754" b="-1931"/>
                </a:stretch>
              </a:blipFill>
            </p:spPr>
            <p:txBody>
              <a:bodyPr/>
              <a:lstStyle/>
              <a:p>
                <a:r>
                  <a:rPr lang="en-US">
                    <a:noFill/>
                  </a:rPr>
                  <a:t> </a:t>
                </a:r>
              </a:p>
            </p:txBody>
          </p:sp>
        </mc:Fallback>
      </mc:AlternateContent>
    </p:spTree>
    <p:extLst>
      <p:ext uri="{BB962C8B-B14F-4D97-AF65-F5344CB8AC3E}">
        <p14:creationId xmlns:p14="http://schemas.microsoft.com/office/powerpoint/2010/main" val="141980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FHVAE: CHiME-4 Results </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C05B925-C40B-45D6-BBAB-BCB906C69016}"/>
                  </a:ext>
                </a:extLst>
              </p:cNvPr>
              <p:cNvGraphicFramePr>
                <a:graphicFrameLocks noGrp="1"/>
              </p:cNvGraphicFramePr>
              <p:nvPr>
                <p:extLst>
                  <p:ext uri="{D42A27DB-BD31-4B8C-83A1-F6EECF244321}">
                    <p14:modId xmlns:p14="http://schemas.microsoft.com/office/powerpoint/2010/main" val="1963250965"/>
                  </p:ext>
                </p:extLst>
              </p:nvPr>
            </p:nvGraphicFramePr>
            <p:xfrm>
              <a:off x="228604" y="647700"/>
              <a:ext cx="8686801" cy="3104496"/>
            </p:xfrm>
            <a:graphic>
              <a:graphicData uri="http://schemas.openxmlformats.org/drawingml/2006/table">
                <a:tbl>
                  <a:tblPr firstRow="1" firstCol="1" bandRow="1">
                    <a:tableStyleId>{21E4AEA4-8DFA-4A89-87EB-49C32662AFE0}</a:tableStyleId>
                  </a:tblPr>
                  <a:tblGrid>
                    <a:gridCol w="1081396">
                      <a:extLst>
                        <a:ext uri="{9D8B030D-6E8A-4147-A177-3AD203B41FA5}">
                          <a16:colId xmlns:a16="http://schemas.microsoft.com/office/drawing/2014/main" val="2111046611"/>
                        </a:ext>
                      </a:extLst>
                    </a:gridCol>
                    <a:gridCol w="1378775">
                      <a:extLst>
                        <a:ext uri="{9D8B030D-6E8A-4147-A177-3AD203B41FA5}">
                          <a16:colId xmlns:a16="http://schemas.microsoft.com/office/drawing/2014/main" val="855609976"/>
                        </a:ext>
                      </a:extLst>
                    </a:gridCol>
                    <a:gridCol w="1749613">
                      <a:extLst>
                        <a:ext uri="{9D8B030D-6E8A-4147-A177-3AD203B41FA5}">
                          <a16:colId xmlns:a16="http://schemas.microsoft.com/office/drawing/2014/main" val="1662784165"/>
                        </a:ext>
                      </a:extLst>
                    </a:gridCol>
                    <a:gridCol w="1065361">
                      <a:extLst>
                        <a:ext uri="{9D8B030D-6E8A-4147-A177-3AD203B41FA5}">
                          <a16:colId xmlns:a16="http://schemas.microsoft.com/office/drawing/2014/main" val="1263809539"/>
                        </a:ext>
                      </a:extLst>
                    </a:gridCol>
                    <a:gridCol w="788199">
                      <a:extLst>
                        <a:ext uri="{9D8B030D-6E8A-4147-A177-3AD203B41FA5}">
                          <a16:colId xmlns:a16="http://schemas.microsoft.com/office/drawing/2014/main" val="2000497379"/>
                        </a:ext>
                      </a:extLst>
                    </a:gridCol>
                    <a:gridCol w="1023257">
                      <a:extLst>
                        <a:ext uri="{9D8B030D-6E8A-4147-A177-3AD203B41FA5}">
                          <a16:colId xmlns:a16="http://schemas.microsoft.com/office/drawing/2014/main" val="2211613732"/>
                        </a:ext>
                      </a:extLst>
                    </a:gridCol>
                    <a:gridCol w="772887">
                      <a:extLst>
                        <a:ext uri="{9D8B030D-6E8A-4147-A177-3AD203B41FA5}">
                          <a16:colId xmlns:a16="http://schemas.microsoft.com/office/drawing/2014/main" val="1440650407"/>
                        </a:ext>
                      </a:extLst>
                    </a:gridCol>
                    <a:gridCol w="827313">
                      <a:extLst>
                        <a:ext uri="{9D8B030D-6E8A-4147-A177-3AD203B41FA5}">
                          <a16:colId xmlns:a16="http://schemas.microsoft.com/office/drawing/2014/main" val="2577188608"/>
                        </a:ext>
                      </a:extLst>
                    </a:gridCol>
                  </a:tblGrid>
                  <a:tr h="344944">
                    <a:tc gridSpan="6">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Settings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Avg. WER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67826359"/>
                      </a:ext>
                    </a:extLst>
                  </a:tr>
                  <a:tr h="689888">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Exp. Index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Feature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#Layers in Encoder/Decoder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#Units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500" b="1" kern="1200" smtClean="0">
                                    <a:solidFill>
                                      <a:schemeClr val="tx1"/>
                                    </a:solidFill>
                                    <a:effectLst/>
                                    <a:latin typeface="Cambria Math" panose="02040503050406030204" pitchFamily="18" charset="0"/>
                                    <a:ea typeface="+mn-ea"/>
                                  </a:rPr>
                                  <m:t>𝛂</m:t>
                                </m:r>
                              </m:oMath>
                            </m:oMathPara>
                          </a14:m>
                          <a:endParaRPr lang="en-US" sz="15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Seq. Label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Clean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Noisy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extLst>
                      <a:ext uri="{0D108BD9-81ED-4DB2-BD59-A6C34878D82A}">
                        <a16:rowId xmlns:a16="http://schemas.microsoft.com/office/drawing/2014/main" val="1803620775"/>
                      </a:ext>
                    </a:extLst>
                  </a:tr>
                  <a:tr h="344944">
                    <a:tc rowSpan="3">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FBank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hangingPunct="0">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19.37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hangingPunct="0">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87.69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24484045"/>
                      </a:ext>
                    </a:extLst>
                  </a:tr>
                  <a:tr h="344944">
                    <a:tc vMerge="1">
                      <a:txBody>
                        <a:bodyPr/>
                        <a:lstStyle/>
                        <a:p>
                          <a:pPr marL="0" marR="0" algn="ctr" fontAlgn="auto" hangingPunct="1">
                            <a:spcBef>
                              <a:spcPts val="0"/>
                            </a:spcBef>
                            <a:spcAft>
                              <a:spcPts val="0"/>
                            </a:spcAft>
                          </a:pP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500" b="1" kern="1200" smtClean="0">
                                    <a:solidFill>
                                      <a:schemeClr val="tx1"/>
                                    </a:solidFill>
                                    <a:effectLst/>
                                    <a:latin typeface="Cambria Math" panose="02040503050406030204" pitchFamily="18" charset="0"/>
                                    <a:ea typeface="+mn-ea"/>
                                  </a:rPr>
                                  <m:t>𝐳</m:t>
                                </m:r>
                              </m:oMath>
                            </m:oMathPara>
                          </a14:m>
                          <a:endParaRPr lang="en-US" sz="15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512/256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19.47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hangingPunct="0">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73.95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37608566"/>
                      </a:ext>
                    </a:extLst>
                  </a:tr>
                  <a:tr h="344944">
                    <a:tc vMerge="1">
                      <a:txBody>
                        <a:bodyPr/>
                        <a:lstStyle/>
                        <a:p>
                          <a:pPr marL="0" marR="0" algn="ctr" fontAlgn="auto" hangingPunct="1">
                            <a:spcBef>
                              <a:spcPts val="0"/>
                            </a:spcBef>
                            <a:spcAft>
                              <a:spcPts val="0"/>
                            </a:spcAft>
                          </a:pP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kern="1200">
                                        <a:solidFill>
                                          <a:schemeClr val="tx1"/>
                                        </a:solidFill>
                                        <a:effectLst/>
                                        <a:latin typeface="Cambria Math" panose="02040503050406030204" pitchFamily="18" charset="0"/>
                                        <a:ea typeface="+mn-ea"/>
                                      </a:rPr>
                                    </m:ctrlPr>
                                  </m:sSubPr>
                                  <m:e>
                                    <m:r>
                                      <a:rPr lang="en-US" sz="1500" b="1" kern="1200" smtClean="0">
                                        <a:solidFill>
                                          <a:schemeClr val="tx1"/>
                                        </a:solidFill>
                                        <a:effectLst/>
                                        <a:latin typeface="Cambria Math" panose="02040503050406030204" pitchFamily="18" charset="0"/>
                                        <a:ea typeface="+mn-ea"/>
                                      </a:rPr>
                                      <m:t>𝐳</m:t>
                                    </m:r>
                                  </m:e>
                                  <m:sub>
                                    <m:r>
                                      <a:rPr lang="en-US" sz="1500" b="1" kern="1200" smtClean="0">
                                        <a:solidFill>
                                          <a:schemeClr val="tx1"/>
                                        </a:solidFill>
                                        <a:effectLst/>
                                        <a:latin typeface="Cambria Math" panose="02040503050406030204" pitchFamily="18" charset="0"/>
                                        <a:ea typeface="+mn-ea"/>
                                      </a:rPr>
                                      <m:t>𝟏</m:t>
                                    </m:r>
                                  </m:sub>
                                </m:sSub>
                              </m:oMath>
                            </m:oMathPara>
                          </a14:m>
                          <a:endParaRPr lang="en-US" sz="1500" b="1"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256/256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err="1">
                              <a:solidFill>
                                <a:schemeClr val="tx1"/>
                              </a:solidFill>
                              <a:effectLst/>
                              <a:latin typeface="Arial" panose="020B0604020202020204" pitchFamily="34" charset="0"/>
                              <a:ea typeface="+mn-ea"/>
                              <a:cs typeface="Arial" panose="020B0604020202020204" pitchFamily="34" charset="0"/>
                            </a:rPr>
                            <a:t>uttid</a:t>
                          </a:r>
                          <a:endParaRPr lang="en-US" sz="15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19.57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67.94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1769245"/>
                      </a:ext>
                    </a:extLst>
                  </a:tr>
                  <a:tr h="344944">
                    <a:tc rowSpan="3">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kern="1200">
                                        <a:solidFill>
                                          <a:schemeClr val="tx1"/>
                                        </a:solidFill>
                                        <a:effectLst/>
                                        <a:latin typeface="Cambria Math" panose="02040503050406030204" pitchFamily="18" charset="0"/>
                                        <a:ea typeface="+mn-ea"/>
                                      </a:rPr>
                                    </m:ctrlPr>
                                  </m:sSubPr>
                                  <m:e>
                                    <m:r>
                                      <a:rPr lang="en-US" sz="1500" b="1" kern="1200" smtClean="0">
                                        <a:solidFill>
                                          <a:schemeClr val="tx1"/>
                                        </a:solidFill>
                                        <a:effectLst/>
                                        <a:latin typeface="Cambria Math" panose="02040503050406030204" pitchFamily="18" charset="0"/>
                                        <a:ea typeface="+mn-ea"/>
                                      </a:rPr>
                                      <m:t>𝐳</m:t>
                                    </m:r>
                                  </m:e>
                                  <m:sub>
                                    <m:r>
                                      <a:rPr lang="en-US" sz="1500" b="1" kern="1200" smtClean="0">
                                        <a:solidFill>
                                          <a:schemeClr val="tx1"/>
                                        </a:solidFill>
                                        <a:effectLst/>
                                        <a:latin typeface="Cambria Math" panose="02040503050406030204" pitchFamily="18" charset="0"/>
                                        <a:ea typeface="+mn-ea"/>
                                      </a:rPr>
                                      <m:t>𝟏</m:t>
                                    </m:r>
                                  </m:sub>
                                </m:sSub>
                              </m:oMath>
                            </m:oMathPara>
                          </a14:m>
                          <a:endParaRPr lang="en-US" sz="15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256/256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uttid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hangingPunct="0">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19.57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67.94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080390888"/>
                      </a:ext>
                    </a:extLst>
                  </a:tr>
                  <a:tr h="344944">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kern="1200">
                                        <a:solidFill>
                                          <a:schemeClr val="tx1"/>
                                        </a:solidFill>
                                        <a:effectLst/>
                                        <a:latin typeface="Cambria Math" panose="02040503050406030204" pitchFamily="18" charset="0"/>
                                        <a:ea typeface="+mn-ea"/>
                                      </a:rPr>
                                    </m:ctrlPr>
                                  </m:sSubPr>
                                  <m:e>
                                    <m:r>
                                      <a:rPr lang="en-US" sz="1500" b="1" kern="1200" smtClean="0">
                                        <a:solidFill>
                                          <a:schemeClr val="tx1"/>
                                        </a:solidFill>
                                        <a:effectLst/>
                                        <a:latin typeface="Cambria Math" panose="02040503050406030204" pitchFamily="18" charset="0"/>
                                        <a:ea typeface="+mn-ea"/>
                                      </a:rPr>
                                      <m:t>𝐳</m:t>
                                    </m:r>
                                  </m:e>
                                  <m:sub>
                                    <m:r>
                                      <a:rPr lang="en-US" sz="1500" b="1" kern="1200" smtClean="0">
                                        <a:solidFill>
                                          <a:schemeClr val="tx1"/>
                                        </a:solidFill>
                                        <a:effectLst/>
                                        <a:latin typeface="Cambria Math" panose="02040503050406030204" pitchFamily="18" charset="0"/>
                                        <a:ea typeface="+mn-ea"/>
                                      </a:rPr>
                                      <m:t>𝟏</m:t>
                                    </m:r>
                                  </m:sub>
                                </m:sSub>
                              </m:oMath>
                            </m:oMathPara>
                          </a14:m>
                          <a:endParaRPr lang="en-US" sz="15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256/256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dirty="0" err="1">
                              <a:solidFill>
                                <a:schemeClr val="tx1"/>
                              </a:solidFill>
                              <a:effectLst/>
                              <a:latin typeface="Arial" panose="020B0604020202020204" pitchFamily="34" charset="0"/>
                              <a:ea typeface="+mn-ea"/>
                              <a:cs typeface="Arial" panose="020B0604020202020204" pitchFamily="34" charset="0"/>
                            </a:rPr>
                            <a:t>uttid</a:t>
                          </a:r>
                          <a:endParaRPr lang="en-US" sz="15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19.73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62.44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859825072"/>
                      </a:ext>
                    </a:extLst>
                  </a:tr>
                  <a:tr h="344944">
                    <a:tc vMerge="1">
                      <a:txBody>
                        <a:bodyPr/>
                        <a:lstStyle/>
                        <a:p>
                          <a:endParaRPr lang="en-US"/>
                        </a:p>
                      </a:txBody>
                      <a:tcPr/>
                    </a:tc>
                    <a:tc>
                      <a:txBody>
                        <a:bodyPr/>
                        <a:lstStyle/>
                        <a:p>
                          <a:pPr marL="0" marR="0" algn="ctr"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500" b="1" i="1" kern="1200">
                                        <a:solidFill>
                                          <a:schemeClr val="tx1"/>
                                        </a:solidFill>
                                        <a:effectLst/>
                                        <a:latin typeface="Cambria Math" panose="02040503050406030204" pitchFamily="18" charset="0"/>
                                        <a:ea typeface="+mn-ea"/>
                                      </a:rPr>
                                    </m:ctrlPr>
                                  </m:sSubPr>
                                  <m:e>
                                    <m:r>
                                      <a:rPr lang="en-US" sz="1500" b="1" kern="1200" smtClean="0">
                                        <a:solidFill>
                                          <a:schemeClr val="tx1"/>
                                        </a:solidFill>
                                        <a:effectLst/>
                                        <a:latin typeface="Cambria Math" panose="02040503050406030204" pitchFamily="18" charset="0"/>
                                        <a:ea typeface="+mn-ea"/>
                                      </a:rPr>
                                      <m:t>𝐳</m:t>
                                    </m:r>
                                  </m:e>
                                  <m:sub>
                                    <m:r>
                                      <a:rPr lang="en-US" sz="1500" b="1" kern="1200" smtClean="0">
                                        <a:solidFill>
                                          <a:schemeClr val="tx1"/>
                                        </a:solidFill>
                                        <a:effectLst/>
                                        <a:latin typeface="Cambria Math" panose="02040503050406030204" pitchFamily="18" charset="0"/>
                                        <a:ea typeface="+mn-ea"/>
                                      </a:rPr>
                                      <m:t>𝟏</m:t>
                                    </m:r>
                                  </m:sub>
                                </m:sSub>
                              </m:oMath>
                            </m:oMathPara>
                          </a14:m>
                          <a:endParaRPr lang="en-US" sz="1500" b="1"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256/256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uttid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19.52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60.39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85028359"/>
                      </a:ext>
                    </a:extLst>
                  </a:tr>
                </a:tbl>
              </a:graphicData>
            </a:graphic>
          </p:graphicFrame>
        </mc:Choice>
        <mc:Fallback xmlns="">
          <p:graphicFrame>
            <p:nvGraphicFramePr>
              <p:cNvPr id="4" name="Table 3">
                <a:extLst>
                  <a:ext uri="{FF2B5EF4-FFF2-40B4-BE49-F238E27FC236}">
                    <a16:creationId xmlns:a16="http://schemas.microsoft.com/office/drawing/2014/main" id="{5C05B925-C40B-45D6-BBAB-BCB906C69016}"/>
                  </a:ext>
                </a:extLst>
              </p:cNvPr>
              <p:cNvGraphicFramePr>
                <a:graphicFrameLocks noGrp="1"/>
              </p:cNvGraphicFramePr>
              <p:nvPr>
                <p:extLst>
                  <p:ext uri="{D42A27DB-BD31-4B8C-83A1-F6EECF244321}">
                    <p14:modId xmlns:p14="http://schemas.microsoft.com/office/powerpoint/2010/main" val="1963250965"/>
                  </p:ext>
                </p:extLst>
              </p:nvPr>
            </p:nvGraphicFramePr>
            <p:xfrm>
              <a:off x="228604" y="647700"/>
              <a:ext cx="8686801" cy="3104496"/>
            </p:xfrm>
            <a:graphic>
              <a:graphicData uri="http://schemas.openxmlformats.org/drawingml/2006/table">
                <a:tbl>
                  <a:tblPr firstRow="1" firstCol="1" bandRow="1">
                    <a:tableStyleId>{21E4AEA4-8DFA-4A89-87EB-49C32662AFE0}</a:tableStyleId>
                  </a:tblPr>
                  <a:tblGrid>
                    <a:gridCol w="1081396">
                      <a:extLst>
                        <a:ext uri="{9D8B030D-6E8A-4147-A177-3AD203B41FA5}">
                          <a16:colId xmlns:a16="http://schemas.microsoft.com/office/drawing/2014/main" val="2111046611"/>
                        </a:ext>
                      </a:extLst>
                    </a:gridCol>
                    <a:gridCol w="1378775">
                      <a:extLst>
                        <a:ext uri="{9D8B030D-6E8A-4147-A177-3AD203B41FA5}">
                          <a16:colId xmlns:a16="http://schemas.microsoft.com/office/drawing/2014/main" val="855609976"/>
                        </a:ext>
                      </a:extLst>
                    </a:gridCol>
                    <a:gridCol w="1749613">
                      <a:extLst>
                        <a:ext uri="{9D8B030D-6E8A-4147-A177-3AD203B41FA5}">
                          <a16:colId xmlns:a16="http://schemas.microsoft.com/office/drawing/2014/main" val="1662784165"/>
                        </a:ext>
                      </a:extLst>
                    </a:gridCol>
                    <a:gridCol w="1065361">
                      <a:extLst>
                        <a:ext uri="{9D8B030D-6E8A-4147-A177-3AD203B41FA5}">
                          <a16:colId xmlns:a16="http://schemas.microsoft.com/office/drawing/2014/main" val="1263809539"/>
                        </a:ext>
                      </a:extLst>
                    </a:gridCol>
                    <a:gridCol w="788199">
                      <a:extLst>
                        <a:ext uri="{9D8B030D-6E8A-4147-A177-3AD203B41FA5}">
                          <a16:colId xmlns:a16="http://schemas.microsoft.com/office/drawing/2014/main" val="2000497379"/>
                        </a:ext>
                      </a:extLst>
                    </a:gridCol>
                    <a:gridCol w="1023257">
                      <a:extLst>
                        <a:ext uri="{9D8B030D-6E8A-4147-A177-3AD203B41FA5}">
                          <a16:colId xmlns:a16="http://schemas.microsoft.com/office/drawing/2014/main" val="2211613732"/>
                        </a:ext>
                      </a:extLst>
                    </a:gridCol>
                    <a:gridCol w="772887">
                      <a:extLst>
                        <a:ext uri="{9D8B030D-6E8A-4147-A177-3AD203B41FA5}">
                          <a16:colId xmlns:a16="http://schemas.microsoft.com/office/drawing/2014/main" val="1440650407"/>
                        </a:ext>
                      </a:extLst>
                    </a:gridCol>
                    <a:gridCol w="827313">
                      <a:extLst>
                        <a:ext uri="{9D8B030D-6E8A-4147-A177-3AD203B41FA5}">
                          <a16:colId xmlns:a16="http://schemas.microsoft.com/office/drawing/2014/main" val="2577188608"/>
                        </a:ext>
                      </a:extLst>
                    </a:gridCol>
                  </a:tblGrid>
                  <a:tr h="344944">
                    <a:tc gridSpan="6">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Settings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Avg. WER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67826359"/>
                      </a:ext>
                    </a:extLst>
                  </a:tr>
                  <a:tr h="689888">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Exp. Index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Feature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#Layers in Encoder/Decoder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#Units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72581" t="-58182" r="-333871" b="-303636"/>
                          </a:stretch>
                        </a:blip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Seq. Label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Clean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Noisy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extLst>
                      <a:ext uri="{0D108BD9-81ED-4DB2-BD59-A6C34878D82A}">
                        <a16:rowId xmlns:a16="http://schemas.microsoft.com/office/drawing/2014/main" val="1803620775"/>
                      </a:ext>
                    </a:extLst>
                  </a:tr>
                  <a:tr h="344944">
                    <a:tc rowSpan="3">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a:t>
                          </a:r>
                        </a:p>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FBank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hangingPunct="0">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19.37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hangingPunct="0">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87.69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24484045"/>
                      </a:ext>
                    </a:extLst>
                  </a:tr>
                  <a:tr h="344944">
                    <a:tc vMerge="1">
                      <a:txBody>
                        <a:bodyPr/>
                        <a:lstStyle/>
                        <a:p>
                          <a:pPr marL="0" marR="0" algn="ctr" fontAlgn="auto" hangingPunct="1">
                            <a:spcBef>
                              <a:spcPts val="0"/>
                            </a:spcBef>
                            <a:spcAft>
                              <a:spcPts val="0"/>
                            </a:spcAft>
                          </a:pP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8899" t="-422222" r="-450459" b="-418519"/>
                          </a:stretch>
                        </a:blip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512/256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19.47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hangingPunct="0">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73.95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37608566"/>
                      </a:ext>
                    </a:extLst>
                  </a:tr>
                  <a:tr h="344944">
                    <a:tc vMerge="1">
                      <a:txBody>
                        <a:bodyPr/>
                        <a:lstStyle/>
                        <a:p>
                          <a:pPr marL="0" marR="0" algn="ctr" fontAlgn="auto" hangingPunct="1">
                            <a:spcBef>
                              <a:spcPts val="0"/>
                            </a:spcBef>
                            <a:spcAft>
                              <a:spcPts val="0"/>
                            </a:spcAft>
                          </a:pP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8899" t="-522222" r="-450459" b="-318519"/>
                          </a:stretch>
                        </a:blip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256/256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fontAlgn="auto" hangingPunct="1">
                            <a:spcBef>
                              <a:spcPts val="0"/>
                            </a:spcBef>
                            <a:spcAft>
                              <a:spcPts val="0"/>
                            </a:spcAft>
                          </a:pPr>
                          <a:r>
                            <a:rPr lang="en-US" sz="1500" b="1" kern="1200" dirty="0" err="1">
                              <a:solidFill>
                                <a:schemeClr val="tx1"/>
                              </a:solidFill>
                              <a:effectLst/>
                              <a:latin typeface="Arial" panose="020B0604020202020204" pitchFamily="34" charset="0"/>
                              <a:ea typeface="+mn-ea"/>
                              <a:cs typeface="Arial" panose="020B0604020202020204" pitchFamily="34" charset="0"/>
                            </a:rPr>
                            <a:t>uttid</a:t>
                          </a:r>
                          <a:endParaRPr lang="en-US" sz="15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19.57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67.94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1769245"/>
                      </a:ext>
                    </a:extLst>
                  </a:tr>
                  <a:tr h="344944">
                    <a:tc rowSpan="3">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8899" t="-600000" r="-450459" b="-207143"/>
                          </a:stretch>
                        </a:blip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256/256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uttid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hangingPunct="0">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19.57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67.94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080390888"/>
                      </a:ext>
                    </a:extLst>
                  </a:tr>
                  <a:tr h="34494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8899" t="-725926" r="-450459" b="-114815"/>
                          </a:stretch>
                        </a:blip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256/256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dirty="0" err="1">
                              <a:solidFill>
                                <a:schemeClr val="tx1"/>
                              </a:solidFill>
                              <a:effectLst/>
                              <a:latin typeface="Arial" panose="020B0604020202020204" pitchFamily="34" charset="0"/>
                              <a:ea typeface="+mn-ea"/>
                              <a:cs typeface="Arial" panose="020B0604020202020204" pitchFamily="34" charset="0"/>
                            </a:rPr>
                            <a:t>uttid</a:t>
                          </a:r>
                          <a:endParaRPr lang="en-US" sz="15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19.73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hangingPunct="0">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62.44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859825072"/>
                      </a:ext>
                    </a:extLst>
                  </a:tr>
                  <a:tr h="34494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8899" t="-825926" r="-450459" b="-14815"/>
                          </a:stretch>
                        </a:blip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256/256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uttid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a:solidFill>
                                <a:schemeClr val="tx1"/>
                              </a:solidFill>
                              <a:effectLst/>
                              <a:latin typeface="Arial" panose="020B0604020202020204" pitchFamily="34" charset="0"/>
                              <a:ea typeface="+mn-ea"/>
                              <a:cs typeface="Arial" panose="020B0604020202020204" pitchFamily="34" charset="0"/>
                            </a:rPr>
                            <a:t>19.52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fontAlgn="auto" hangingPunct="1">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60.39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85028359"/>
                      </a:ext>
                    </a:extLst>
                  </a:tr>
                </a:tbl>
              </a:graphicData>
            </a:graphic>
          </p:graphicFrame>
        </mc:Fallback>
      </mc:AlternateContent>
      <p:sp>
        <p:nvSpPr>
          <p:cNvPr id="8" name="Content Placeholder 2">
            <a:extLst>
              <a:ext uri="{FF2B5EF4-FFF2-40B4-BE49-F238E27FC236}">
                <a16:creationId xmlns:a16="http://schemas.microsoft.com/office/drawing/2014/main" id="{2529953F-F597-4264-94B2-F8285A1C579D}"/>
              </a:ext>
            </a:extLst>
          </p:cNvPr>
          <p:cNvSpPr txBox="1">
            <a:spLocks/>
          </p:cNvSpPr>
          <p:nvPr/>
        </p:nvSpPr>
        <p:spPr>
          <a:xfrm>
            <a:off x="228600" y="4071436"/>
            <a:ext cx="8686800" cy="2396951"/>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In experiment no. 1, the features from FHVAE performed worse than </a:t>
            </a:r>
            <a:r>
              <a:rPr lang="en-US" sz="1800" b="1" dirty="0" err="1">
                <a:latin typeface="Arial" charset="0"/>
                <a:cs typeface="Arial" charset="0"/>
              </a:rPr>
              <a:t>FBank</a:t>
            </a:r>
            <a:r>
              <a:rPr lang="en-US" sz="1800" b="1" dirty="0">
                <a:latin typeface="Arial" charset="0"/>
                <a:cs typeface="Arial" charset="0"/>
              </a:rPr>
              <a:t> and VAE features by a small margin when it was tested on the clean dataset. But it outperformed the others when it was used on the noisy set. </a:t>
            </a:r>
          </a:p>
          <a:p>
            <a:pPr marL="182558" indent="-182558">
              <a:spcBef>
                <a:spcPts val="0"/>
              </a:spcBef>
              <a:spcAft>
                <a:spcPts val="1200"/>
              </a:spcAft>
              <a:buFont typeface="Arial" charset="0"/>
              <a:buChar char="•"/>
            </a:pPr>
            <a:r>
              <a:rPr lang="en-US" sz="1800" b="1" dirty="0">
                <a:latin typeface="Arial" charset="0"/>
                <a:cs typeface="Arial" charset="0"/>
              </a:rPr>
              <a:t>In experiment 2, the WER decreased as the number of layers was increased. The best performance, 60.39% WER, was achieved when the encoder and decoder had three layers each.</a:t>
            </a:r>
          </a:p>
        </p:txBody>
      </p:sp>
    </p:spTree>
    <p:extLst>
      <p:ext uri="{BB962C8B-B14F-4D97-AF65-F5344CB8AC3E}">
        <p14:creationId xmlns:p14="http://schemas.microsoft.com/office/powerpoint/2010/main" val="2540893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FHVAE: Discussion</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529953F-F597-4264-94B2-F8285A1C579D}"/>
                  </a:ext>
                </a:extLst>
              </p:cNvPr>
              <p:cNvSpPr txBox="1">
                <a:spLocks/>
              </p:cNvSpPr>
              <p:nvPr/>
            </p:nvSpPr>
            <p:spPr>
              <a:xfrm>
                <a:off x="228600" y="647703"/>
                <a:ext cx="8686800" cy="5820685"/>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The FHVAE model was thoroughly tested and was applied on two datasets where it outperformed the traditional filter bank features and features from a variational autoencoder for mismatched domains.</a:t>
                </a:r>
              </a:p>
              <a:p>
                <a:pPr marL="182558" indent="-182558">
                  <a:spcBef>
                    <a:spcPts val="0"/>
                  </a:spcBef>
                  <a:spcAft>
                    <a:spcPts val="1200"/>
                  </a:spcAft>
                  <a:buFont typeface="Arial" charset="0"/>
                  <a:buChar char="•"/>
                </a:pPr>
                <a:r>
                  <a:rPr lang="en-US" sz="1800" b="1" dirty="0">
                    <a:latin typeface="Arial" charset="0"/>
                    <a:cs typeface="Arial" charset="0"/>
                  </a:rPr>
                  <a:t>The FHVAE features showed better performance for detecting speech corrupted with artificial noise, natural noise and microphone mismatches.</a:t>
                </a:r>
              </a:p>
              <a:p>
                <a:pPr marL="182558" indent="-182558">
                  <a:spcBef>
                    <a:spcPts val="0"/>
                  </a:spcBef>
                  <a:spcAft>
                    <a:spcPts val="1200"/>
                  </a:spcAft>
                  <a:buFont typeface="Arial" charset="0"/>
                  <a:buChar char="•"/>
                </a:pPr>
                <a:r>
                  <a:rPr lang="en-US" sz="1800" b="1" dirty="0">
                    <a:latin typeface="Arial" charset="0"/>
                    <a:cs typeface="Arial" charset="0"/>
                  </a:rPr>
                  <a:t>By showing the result for the cases considering the sequence-dependent features (</a:t>
                </a:r>
                <a14:m>
                  <m:oMath xmlns:m="http://schemas.openxmlformats.org/officeDocument/2006/math">
                    <m:sSub>
                      <m:sSubPr>
                        <m:ctrlPr>
                          <a:rPr lang="en-US" sz="1800" b="1" i="1">
                            <a:latin typeface="Cambria Math" panose="02040503050406030204" pitchFamily="18" charset="0"/>
                            <a:cs typeface="Arial" charset="0"/>
                          </a:rPr>
                        </m:ctrlPr>
                      </m:sSubPr>
                      <m:e>
                        <m:r>
                          <a:rPr lang="en-US" sz="1800" b="1" i="1">
                            <a:latin typeface="Cambria Math" panose="02040503050406030204" pitchFamily="18" charset="0"/>
                            <a:cs typeface="Arial" charset="0"/>
                          </a:rPr>
                          <m:t>𝝁</m:t>
                        </m:r>
                      </m:e>
                      <m:sub>
                        <m:r>
                          <a:rPr lang="en-US" sz="1800" b="1" i="1">
                            <a:latin typeface="Cambria Math" panose="02040503050406030204" pitchFamily="18" charset="0"/>
                            <a:cs typeface="Arial" charset="0"/>
                          </a:rPr>
                          <m:t>𝟐</m:t>
                        </m:r>
                      </m:sub>
                    </m:sSub>
                  </m:oMath>
                </a14:m>
                <a:r>
                  <a:rPr lang="en-US" sz="1800" b="1" dirty="0">
                    <a:latin typeface="Arial" charset="0"/>
                    <a:cs typeface="Arial" charset="0"/>
                  </a:rPr>
                  <a:t>) and attributes (speaker and noise id), the authors emphasized the effectiveness of the segment-level features for domain invariant speech recognition.</a:t>
                </a:r>
              </a:p>
              <a:p>
                <a:pPr marL="182558" indent="-182558">
                  <a:spcBef>
                    <a:spcPts val="0"/>
                  </a:spcBef>
                  <a:spcAft>
                    <a:spcPts val="1200"/>
                  </a:spcAft>
                  <a:buFont typeface="Arial" charset="0"/>
                  <a:buChar char="•"/>
                </a:pPr>
                <a:r>
                  <a:rPr lang="en-US" sz="1800" b="1" dirty="0">
                    <a:latin typeface="Arial" charset="0"/>
                    <a:cs typeface="Arial" charset="0"/>
                  </a:rPr>
                  <a:t>However, other robust ASR training techniques exist in the literature: </a:t>
                </a:r>
              </a:p>
              <a:p>
                <a:pPr marL="457200" lvl="1" indent="-292100">
                  <a:spcBef>
                    <a:spcPts val="0"/>
                  </a:spcBef>
                  <a:spcAft>
                    <a:spcPts val="1200"/>
                  </a:spcAft>
                  <a:buFont typeface="Wingdings" pitchFamily="2" charset="2"/>
                  <a:buChar char="q"/>
                </a:pPr>
                <a:r>
                  <a:rPr lang="en-US" sz="1400" b="1" dirty="0">
                    <a:latin typeface="Arial" charset="0"/>
                    <a:cs typeface="Arial" charset="0"/>
                  </a:rPr>
                  <a:t>Enhancement-based methods which require parallel data from all domains</a:t>
                </a:r>
                <a:br>
                  <a:rPr lang="en-US" sz="1400" b="1" dirty="0">
                    <a:latin typeface="Arial" charset="0"/>
                    <a:cs typeface="Arial" charset="0"/>
                  </a:rPr>
                </a:br>
                <a:r>
                  <a:rPr lang="en-US" sz="1400" b="1" dirty="0">
                    <a:latin typeface="Arial" charset="0"/>
                    <a:cs typeface="Arial" charset="0"/>
                  </a:rPr>
                  <a:t>(e.g., clean and noisy speech)</a:t>
                </a:r>
              </a:p>
              <a:p>
                <a:pPr marL="457200" lvl="1" indent="-292100">
                  <a:spcBef>
                    <a:spcPts val="0"/>
                  </a:spcBef>
                  <a:spcAft>
                    <a:spcPts val="1200"/>
                  </a:spcAft>
                  <a:buFont typeface="Wingdings" pitchFamily="2" charset="2"/>
                  <a:buChar char="q"/>
                </a:pPr>
                <a:r>
                  <a:rPr lang="en-US" sz="1400" b="1" dirty="0">
                    <a:latin typeface="Arial" charset="0"/>
                    <a:cs typeface="Arial" charset="0"/>
                  </a:rPr>
                  <a:t>Training an ASR system on a dataset that contains labeled data from all anticipated ambient environments. </a:t>
                </a:r>
              </a:p>
              <a:p>
                <a:pPr marL="182558" indent="-182558">
                  <a:spcBef>
                    <a:spcPts val="0"/>
                  </a:spcBef>
                  <a:spcAft>
                    <a:spcPts val="1200"/>
                  </a:spcAft>
                  <a:buFont typeface="Arial" charset="0"/>
                  <a:buChar char="•"/>
                </a:pPr>
                <a:r>
                  <a:rPr lang="en-US" sz="1800" b="1" dirty="0">
                    <a:latin typeface="Arial" charset="0"/>
                    <a:cs typeface="Arial" charset="0"/>
                  </a:rPr>
                  <a:t>The authors did not compare the performance of their technique with these existing methods.</a:t>
                </a:r>
              </a:p>
              <a:p>
                <a:pPr marL="182558" indent="-182558">
                  <a:spcBef>
                    <a:spcPts val="0"/>
                  </a:spcBef>
                  <a:spcAft>
                    <a:spcPts val="1200"/>
                  </a:spcAft>
                  <a:buFont typeface="Arial" charset="0"/>
                  <a:buChar char="•"/>
                </a:pPr>
                <a:r>
                  <a:rPr lang="en-US" sz="1800" b="1" dirty="0">
                    <a:latin typeface="Arial" charset="0"/>
                    <a:cs typeface="Arial" charset="0"/>
                  </a:rPr>
                  <a:t>EEG can contain noise and inter-patient ictal patterns could be different. FHVAE can assist in seizure detection when there is such domain mismatch.</a:t>
                </a:r>
              </a:p>
            </p:txBody>
          </p:sp>
        </mc:Choice>
        <mc:Fallback xmlns="">
          <p:sp>
            <p:nvSpPr>
              <p:cNvPr id="8" name="Content Placeholder 2">
                <a:extLst>
                  <a:ext uri="{FF2B5EF4-FFF2-40B4-BE49-F238E27FC236}">
                    <a16:creationId xmlns:a16="http://schemas.microsoft.com/office/drawing/2014/main" id="{2529953F-F597-4264-94B2-F8285A1C579D}"/>
                  </a:ext>
                </a:extLst>
              </p:cNvPr>
              <p:cNvSpPr txBox="1">
                <a:spLocks noRot="1" noChangeAspect="1" noMove="1" noResize="1" noEditPoints="1" noAdjustHandles="1" noChangeArrowheads="1" noChangeShapeType="1" noTextEdit="1"/>
              </p:cNvSpPr>
              <p:nvPr/>
            </p:nvSpPr>
            <p:spPr>
              <a:xfrm>
                <a:off x="228600" y="647703"/>
                <a:ext cx="8686800" cy="5820685"/>
              </a:xfrm>
              <a:prstGeom prst="rect">
                <a:avLst/>
              </a:prstGeom>
              <a:blipFill>
                <a:blip r:embed="rId3"/>
                <a:stretch>
                  <a:fillRect l="-1544" t="-1361" b="-1466"/>
                </a:stretch>
              </a:blipFill>
            </p:spPr>
            <p:txBody>
              <a:bodyPr/>
              <a:lstStyle/>
              <a:p>
                <a:r>
                  <a:rPr lang="en-US">
                    <a:noFill/>
                  </a:rPr>
                  <a:t> </a:t>
                </a:r>
              </a:p>
            </p:txBody>
          </p:sp>
        </mc:Fallback>
      </mc:AlternateContent>
    </p:spTree>
    <p:extLst>
      <p:ext uri="{BB962C8B-B14F-4D97-AF65-F5344CB8AC3E}">
        <p14:creationId xmlns:p14="http://schemas.microsoft.com/office/powerpoint/2010/main" val="301530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Applications of Deep Learning to EEG Event Classification</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599" y="647703"/>
            <a:ext cx="8686801" cy="5820685"/>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After feature extraction, the next step is classification. We will study recent trends in preprocessing methods, input formulation, and deep learning methods used in several EEG classification tasks.  </a:t>
            </a:r>
          </a:p>
          <a:p>
            <a:pPr marL="182558" indent="-182558">
              <a:spcBef>
                <a:spcPts val="0"/>
              </a:spcBef>
              <a:spcAft>
                <a:spcPts val="1200"/>
              </a:spcAft>
              <a:buFont typeface="Arial" charset="0"/>
              <a:buChar char="•"/>
            </a:pPr>
            <a:r>
              <a:rPr lang="en-US" sz="1800" b="1" dirty="0">
                <a:latin typeface="Arial" charset="0"/>
                <a:cs typeface="Arial" charset="0"/>
              </a:rPr>
              <a:t>The authors, Craik and </a:t>
            </a:r>
            <a:r>
              <a:rPr lang="en-US" sz="1800" b="1" dirty="0">
                <a:latin typeface="Arial" panose="020B0604020202020204" pitchFamily="34" charset="0"/>
                <a:cs typeface="Arial" panose="020B0604020202020204" pitchFamily="34" charset="0"/>
              </a:rPr>
              <a:t>Contreras-Vidal, </a:t>
            </a:r>
            <a:r>
              <a:rPr lang="en-US" sz="1800" b="1" dirty="0">
                <a:latin typeface="Arial" charset="0"/>
                <a:cs typeface="Arial" charset="0"/>
              </a:rPr>
              <a:t>presented a consolidated review of 90 papers that they chose from 349 papers using PRISMA (Preferred Reporting Items for Systematic Reviews and Meta-Analyses) study method. </a:t>
            </a:r>
          </a:p>
          <a:p>
            <a:pPr marL="182558" indent="-182558">
              <a:spcBef>
                <a:spcPts val="0"/>
              </a:spcBef>
              <a:spcAft>
                <a:spcPts val="1200"/>
              </a:spcAft>
              <a:buFont typeface="Arial" charset="0"/>
              <a:buChar char="•"/>
            </a:pPr>
            <a:r>
              <a:rPr lang="en-US" sz="1800" b="1" dirty="0">
                <a:latin typeface="Arial" charset="0"/>
                <a:cs typeface="Arial" charset="0"/>
              </a:rPr>
              <a:t>They selected the papers based on the following criteria:</a:t>
            </a:r>
          </a:p>
          <a:p>
            <a:pPr marL="457200" lvl="1" indent="-292100">
              <a:spcBef>
                <a:spcPts val="0"/>
              </a:spcBef>
              <a:spcAft>
                <a:spcPts val="1200"/>
              </a:spcAft>
              <a:buFont typeface="Wingdings" pitchFamily="2" charset="2"/>
              <a:buChar char="q"/>
            </a:pPr>
            <a:r>
              <a:rPr lang="en-US" sz="1800" b="1" dirty="0">
                <a:latin typeface="Arial" charset="0"/>
                <a:cs typeface="Arial" charset="0"/>
              </a:rPr>
              <a:t>Electroencephalography Only – the search excluded the studies which presented EEG with other physiological signals or videos, such as electrooculography and electromyography.</a:t>
            </a:r>
          </a:p>
          <a:p>
            <a:pPr marL="457200" lvl="1" indent="-292100">
              <a:spcBef>
                <a:spcPts val="0"/>
              </a:spcBef>
              <a:spcAft>
                <a:spcPts val="1200"/>
              </a:spcAft>
              <a:buFont typeface="Wingdings" pitchFamily="2" charset="2"/>
              <a:buChar char="q"/>
            </a:pPr>
            <a:r>
              <a:rPr lang="en-US" sz="1800" b="1" dirty="0">
                <a:latin typeface="Arial" charset="0"/>
                <a:cs typeface="Arial" charset="0"/>
              </a:rPr>
              <a:t>Task Classification – the authors focused only on human brain activity related studies. They excluded power analysis, non-human studies, and feature selection without any end classification.</a:t>
            </a:r>
          </a:p>
          <a:p>
            <a:pPr marL="457200" lvl="1" indent="-292100">
              <a:spcBef>
                <a:spcPts val="0"/>
              </a:spcBef>
              <a:spcAft>
                <a:spcPts val="1200"/>
              </a:spcAft>
              <a:buFont typeface="Wingdings" pitchFamily="2" charset="2"/>
              <a:buChar char="q"/>
            </a:pPr>
            <a:r>
              <a:rPr lang="en-US" sz="1800" b="1" dirty="0">
                <a:latin typeface="Arial" charset="0"/>
                <a:cs typeface="Arial" charset="0"/>
              </a:rPr>
              <a:t>Deep Learning – the review defined deep learning as a neural network with at least two hidden layers. This criterion might have discarded any studies that might have used any traditional machine learning algorithms along with the deep learning architectures.</a:t>
            </a:r>
          </a:p>
          <a:p>
            <a:pPr marL="457200" lvl="1" indent="-292100">
              <a:spcBef>
                <a:spcPts val="0"/>
              </a:spcBef>
              <a:spcAft>
                <a:spcPts val="1200"/>
              </a:spcAft>
              <a:buFont typeface="Wingdings" pitchFamily="2" charset="2"/>
              <a:buChar char="q"/>
            </a:pPr>
            <a:r>
              <a:rPr lang="en-US" sz="1800" b="1" dirty="0">
                <a:latin typeface="Arial" charset="0"/>
                <a:cs typeface="Arial" charset="0"/>
              </a:rPr>
              <a:t>Time – the review included papers from the last five years.</a:t>
            </a:r>
          </a:p>
          <a:p>
            <a:pPr marL="582599" lvl="1" indent="-182558">
              <a:spcBef>
                <a:spcPts val="0"/>
              </a:spcBef>
              <a:spcAft>
                <a:spcPts val="1200"/>
              </a:spcAft>
              <a:buFont typeface="Arial" charset="0"/>
              <a:buChar char="•"/>
            </a:pPr>
            <a:endParaRPr lang="en-US" sz="1400" b="1" dirty="0">
              <a:latin typeface="Arial" charset="0"/>
              <a:cs typeface="Arial" charset="0"/>
            </a:endParaRPr>
          </a:p>
          <a:p>
            <a:pPr>
              <a:spcBef>
                <a:spcPts val="0"/>
              </a:spcBef>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56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EEG Event Classification Tasks</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603" y="647703"/>
            <a:ext cx="8686799" cy="5820685"/>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SzPct val="92000"/>
              <a:buFont typeface="Arial" charset="0"/>
              <a:buChar char="•"/>
            </a:pPr>
            <a:r>
              <a:rPr lang="en-US" sz="1800" b="1" dirty="0">
                <a:latin typeface="Arial" charset="0"/>
                <a:cs typeface="Arial" charset="0"/>
              </a:rPr>
              <a:t>Emotion Recognition (16%): A few subjects watch videos that are associated with certain emotions after which they take an emotion self-assessment test. The results from the self-assessment tests and the original emotion class are mapped into a pair of valence and arousal values.</a:t>
            </a:r>
          </a:p>
          <a:p>
            <a:pPr marL="182558" indent="-182558">
              <a:spcBef>
                <a:spcPts val="0"/>
              </a:spcBef>
              <a:spcAft>
                <a:spcPts val="1200"/>
              </a:spcAft>
              <a:buSzPct val="92000"/>
              <a:buFont typeface="Arial" charset="0"/>
              <a:buChar char="•"/>
            </a:pPr>
            <a:r>
              <a:rPr lang="en-US" sz="1800" b="1" dirty="0">
                <a:latin typeface="Arial" charset="0"/>
                <a:cs typeface="Arial" charset="0"/>
              </a:rPr>
              <a:t>Motor Imagery (22%): A user thinks about a specific movement using their limbs or tongue for collecting the data for the classifier.</a:t>
            </a:r>
          </a:p>
          <a:p>
            <a:pPr marL="182558" indent="-182558">
              <a:spcBef>
                <a:spcPts val="0"/>
              </a:spcBef>
              <a:spcAft>
                <a:spcPts val="1200"/>
              </a:spcAft>
              <a:buSzPct val="92000"/>
              <a:buFont typeface="Arial" charset="0"/>
              <a:buChar char="•"/>
            </a:pPr>
            <a:r>
              <a:rPr lang="en-US" sz="1800" b="1" dirty="0">
                <a:latin typeface="Arial" charset="0"/>
                <a:cs typeface="Arial" charset="0"/>
              </a:rPr>
              <a:t>Mental Imagery (16%): The data acquisition procedure involves collecting EEG data while a person accomplishes mental tasks. </a:t>
            </a:r>
          </a:p>
          <a:p>
            <a:pPr marL="182558" indent="-182558">
              <a:spcBef>
                <a:spcPts val="0"/>
              </a:spcBef>
              <a:spcAft>
                <a:spcPts val="1200"/>
              </a:spcAft>
              <a:buSzPct val="92000"/>
              <a:buFont typeface="Arial" charset="0"/>
              <a:buChar char="•"/>
            </a:pPr>
            <a:r>
              <a:rPr lang="en-US" sz="1800" b="1" dirty="0">
                <a:latin typeface="Arial" charset="0"/>
                <a:cs typeface="Arial" charset="0"/>
              </a:rPr>
              <a:t>Seizure Detection (14%): EEG signals of patients with epilepsy were recorded so that their brain activity can be observed during a seizure event. </a:t>
            </a:r>
          </a:p>
          <a:p>
            <a:pPr marL="182558" indent="-182558">
              <a:spcBef>
                <a:spcPts val="0"/>
              </a:spcBef>
              <a:spcAft>
                <a:spcPts val="1200"/>
              </a:spcAft>
              <a:buSzPct val="92000"/>
              <a:buFont typeface="Arial" charset="0"/>
              <a:buChar char="•"/>
            </a:pPr>
            <a:r>
              <a:rPr lang="en-US" sz="1800" b="1" dirty="0">
                <a:latin typeface="Arial" charset="0"/>
                <a:cs typeface="Arial" charset="0"/>
              </a:rPr>
              <a:t>Sleep Stage Scoring (9%): EEG data were recorded overnight and annotated by experts. They classified the stages into 1, 2, 3, 4, and rapid eye movement stage.</a:t>
            </a:r>
          </a:p>
          <a:p>
            <a:pPr marL="182558" indent="-182558">
              <a:spcBef>
                <a:spcPts val="0"/>
              </a:spcBef>
              <a:spcAft>
                <a:spcPts val="1200"/>
              </a:spcAft>
              <a:buSzPct val="92000"/>
              <a:buFont typeface="Arial" charset="0"/>
              <a:buChar char="•"/>
            </a:pPr>
            <a:r>
              <a:rPr lang="en-US" sz="1800" b="1" dirty="0">
                <a:latin typeface="Arial" charset="0"/>
                <a:cs typeface="Arial" charset="0"/>
              </a:rPr>
              <a:t>Event Related Potential (10%): EEG signals were recorded while the subjects watched a rapid sequence of pictures or letters and attempted to focus on a specific indicator. </a:t>
            </a:r>
          </a:p>
          <a:p>
            <a:pPr marL="182558" indent="-182558">
              <a:spcBef>
                <a:spcPts val="0"/>
              </a:spcBef>
              <a:spcAft>
                <a:spcPts val="1200"/>
              </a:spcAft>
              <a:buSzPct val="92000"/>
              <a:buFont typeface="Arial" charset="0"/>
              <a:buChar char="•"/>
            </a:pPr>
            <a:r>
              <a:rPr lang="en-US" sz="1800" b="1" dirty="0">
                <a:latin typeface="Arial" charset="0"/>
                <a:cs typeface="Arial" charset="0"/>
              </a:rPr>
              <a:t>Other Studies (13%) – Gender related studies, depression studies.</a:t>
            </a:r>
          </a:p>
        </p:txBody>
      </p:sp>
    </p:spTree>
    <p:extLst>
      <p:ext uri="{BB962C8B-B14F-4D97-AF65-F5344CB8AC3E}">
        <p14:creationId xmlns:p14="http://schemas.microsoft.com/office/powerpoint/2010/main" val="3181670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Preprocessing Methods and Input Formulation</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602" y="4876800"/>
            <a:ext cx="8686801" cy="164157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SzPct val="92000"/>
              <a:buFont typeface="Arial" charset="0"/>
              <a:buChar char="•"/>
            </a:pPr>
            <a:r>
              <a:rPr lang="en-US" sz="2000" b="1" dirty="0">
                <a:latin typeface="Arial" charset="0"/>
                <a:cs typeface="Arial" charset="0"/>
              </a:rPr>
              <a:t>Most studies limited the bandwidth of the EEG data using frequency domain filters. </a:t>
            </a:r>
          </a:p>
          <a:p>
            <a:pPr marL="182558" indent="-182558">
              <a:spcBef>
                <a:spcPts val="0"/>
              </a:spcBef>
              <a:spcAft>
                <a:spcPts val="1200"/>
              </a:spcAft>
              <a:buSzPct val="92000"/>
              <a:buFont typeface="Arial" charset="0"/>
              <a:buChar char="•"/>
            </a:pPr>
            <a:r>
              <a:rPr lang="en-US" sz="2000" b="1" dirty="0">
                <a:latin typeface="Arial" charset="0"/>
                <a:cs typeface="Arial" charset="0"/>
              </a:rPr>
              <a:t>About 50% of the studies used a low pass filter to keep data at or below 40 Hz. No studies considered if a deep learning algorithm gives comparable results if no preprocessing methods were applied.</a:t>
            </a:r>
          </a:p>
          <a:p>
            <a:pPr marL="182558" indent="-182558">
              <a:spcBef>
                <a:spcPts val="0"/>
              </a:spcBef>
              <a:spcAft>
                <a:spcPts val="1200"/>
              </a:spcAft>
              <a:buSzPct val="92000"/>
              <a:buFont typeface="Arial" charset="0"/>
              <a:buChar char="•"/>
            </a:pPr>
            <a:endParaRPr lang="en-US" sz="2000" b="1" dirty="0">
              <a:latin typeface="Arial" charset="0"/>
              <a:cs typeface="Arial" charset="0"/>
            </a:endParaRPr>
          </a:p>
        </p:txBody>
      </p:sp>
      <p:graphicFrame>
        <p:nvGraphicFramePr>
          <p:cNvPr id="3" name="Table 2">
            <a:extLst>
              <a:ext uri="{FF2B5EF4-FFF2-40B4-BE49-F238E27FC236}">
                <a16:creationId xmlns:a16="http://schemas.microsoft.com/office/drawing/2014/main" id="{02849CE1-CA51-4AF5-B7AC-8867F39ED3FA}"/>
              </a:ext>
            </a:extLst>
          </p:cNvPr>
          <p:cNvGraphicFramePr>
            <a:graphicFrameLocks noGrp="1"/>
          </p:cNvGraphicFramePr>
          <p:nvPr>
            <p:extLst>
              <p:ext uri="{D42A27DB-BD31-4B8C-83A1-F6EECF244321}">
                <p14:modId xmlns:p14="http://schemas.microsoft.com/office/powerpoint/2010/main" val="2532509048"/>
              </p:ext>
            </p:extLst>
          </p:nvPr>
        </p:nvGraphicFramePr>
        <p:xfrm>
          <a:off x="228601" y="644670"/>
          <a:ext cx="8686798" cy="4077734"/>
        </p:xfrm>
        <a:graphic>
          <a:graphicData uri="http://schemas.openxmlformats.org/drawingml/2006/table">
            <a:tbl>
              <a:tblPr firstRow="1" firstCol="1" bandRow="1">
                <a:tableStyleId>{21E4AEA4-8DFA-4A89-87EB-49C32662AFE0}</a:tableStyleId>
              </a:tblPr>
              <a:tblGrid>
                <a:gridCol w="1088463">
                  <a:extLst>
                    <a:ext uri="{9D8B030D-6E8A-4147-A177-3AD203B41FA5}">
                      <a16:colId xmlns:a16="http://schemas.microsoft.com/office/drawing/2014/main" val="2790811120"/>
                    </a:ext>
                  </a:extLst>
                </a:gridCol>
                <a:gridCol w="708805">
                  <a:extLst>
                    <a:ext uri="{9D8B030D-6E8A-4147-A177-3AD203B41FA5}">
                      <a16:colId xmlns:a16="http://schemas.microsoft.com/office/drawing/2014/main" val="4027587944"/>
                    </a:ext>
                  </a:extLst>
                </a:gridCol>
                <a:gridCol w="835572">
                  <a:extLst>
                    <a:ext uri="{9D8B030D-6E8A-4147-A177-3AD203B41FA5}">
                      <a16:colId xmlns:a16="http://schemas.microsoft.com/office/drawing/2014/main" val="3064337507"/>
                    </a:ext>
                  </a:extLst>
                </a:gridCol>
                <a:gridCol w="1008993">
                  <a:extLst>
                    <a:ext uri="{9D8B030D-6E8A-4147-A177-3AD203B41FA5}">
                      <a16:colId xmlns:a16="http://schemas.microsoft.com/office/drawing/2014/main" val="2387006138"/>
                    </a:ext>
                  </a:extLst>
                </a:gridCol>
                <a:gridCol w="1008993">
                  <a:extLst>
                    <a:ext uri="{9D8B030D-6E8A-4147-A177-3AD203B41FA5}">
                      <a16:colId xmlns:a16="http://schemas.microsoft.com/office/drawing/2014/main" val="2893210496"/>
                    </a:ext>
                  </a:extLst>
                </a:gridCol>
                <a:gridCol w="1008993">
                  <a:extLst>
                    <a:ext uri="{9D8B030D-6E8A-4147-A177-3AD203B41FA5}">
                      <a16:colId xmlns:a16="http://schemas.microsoft.com/office/drawing/2014/main" val="1007483661"/>
                    </a:ext>
                  </a:extLst>
                </a:gridCol>
                <a:gridCol w="1008993">
                  <a:extLst>
                    <a:ext uri="{9D8B030D-6E8A-4147-A177-3AD203B41FA5}">
                      <a16:colId xmlns:a16="http://schemas.microsoft.com/office/drawing/2014/main" val="2692541120"/>
                    </a:ext>
                  </a:extLst>
                </a:gridCol>
                <a:gridCol w="1008993">
                  <a:extLst>
                    <a:ext uri="{9D8B030D-6E8A-4147-A177-3AD203B41FA5}">
                      <a16:colId xmlns:a16="http://schemas.microsoft.com/office/drawing/2014/main" val="4185984865"/>
                    </a:ext>
                  </a:extLst>
                </a:gridCol>
                <a:gridCol w="1008993">
                  <a:extLst>
                    <a:ext uri="{9D8B030D-6E8A-4147-A177-3AD203B41FA5}">
                      <a16:colId xmlns:a16="http://schemas.microsoft.com/office/drawing/2014/main" val="3910173932"/>
                    </a:ext>
                  </a:extLst>
                </a:gridCol>
              </a:tblGrid>
              <a:tr h="345929">
                <a:tc rowSpan="2">
                  <a:txBody>
                    <a:bodyPr/>
                    <a:lstStyle/>
                    <a:p>
                      <a:pPr marL="0" marR="0" algn="ctr" hangingPunct="0">
                        <a:spcBef>
                          <a:spcPts val="0"/>
                        </a:spcBef>
                        <a:spcAft>
                          <a:spcPts val="1200"/>
                        </a:spcAft>
                      </a:pPr>
                      <a:r>
                        <a:rPr lang="en-US" sz="1200" b="1" dirty="0">
                          <a:solidFill>
                            <a:schemeClr val="tx1"/>
                          </a:solidFill>
                          <a:effectLst/>
                          <a:latin typeface="Arial" panose="020B0604020202020204" pitchFamily="34" charset="0"/>
                          <a:cs typeface="Arial" panose="020B0604020202020204" pitchFamily="34" charset="0"/>
                        </a:rPr>
                        <a:t>Tasks</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Studies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hangingPunct="0">
                        <a:spcBef>
                          <a:spcPts val="0"/>
                        </a:spcBef>
                        <a:spcAft>
                          <a:spcPts val="0"/>
                        </a:spcAft>
                      </a:pPr>
                      <a:r>
                        <a:rPr lang="en-US" sz="1200" b="1" kern="1200" dirty="0">
                          <a:solidFill>
                            <a:schemeClr val="tx1"/>
                          </a:solidFill>
                          <a:effectLst/>
                          <a:latin typeface="Arial" panose="020B0604020202020204" pitchFamily="34" charset="0"/>
                          <a:ea typeface="+mn-ea"/>
                          <a:cs typeface="Arial" panose="020B0604020202020204" pitchFamily="34" charset="0"/>
                        </a:rPr>
                        <a:t>Artifact removal strategies</a:t>
                      </a:r>
                    </a:p>
                  </a:txBody>
                  <a:tcPr marL="36831" marR="36831" marT="8891" marB="8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Input formulations</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1347133"/>
                  </a:ext>
                </a:extLst>
              </a:tr>
              <a:tr h="792571">
                <a:tc vMerge="1">
                  <a:txBody>
                    <a:bodyPr/>
                    <a:lstStyle/>
                    <a:p>
                      <a:endParaRPr lang="en-US"/>
                    </a:p>
                  </a:txBody>
                  <a:tcPr/>
                </a:tc>
                <a:tc vMerge="1">
                  <a:txBody>
                    <a:bodyPr/>
                    <a:lstStyle/>
                    <a:p>
                      <a:endParaRPr lang="en-US"/>
                    </a:p>
                  </a:txBody>
                  <a:tcPr/>
                </a:tc>
                <a:tc>
                  <a:txBody>
                    <a:bodyPr/>
                    <a:lstStyle/>
                    <a:p>
                      <a:pPr marL="0" marR="0" algn="ctr" hangingPunct="0">
                        <a:spcBef>
                          <a:spcPts val="0"/>
                        </a:spcBef>
                        <a:spcAft>
                          <a:spcPts val="0"/>
                        </a:spcAft>
                      </a:pPr>
                      <a:r>
                        <a:rPr lang="en-US" sz="1200" b="1" kern="1200" dirty="0">
                          <a:solidFill>
                            <a:schemeClr val="tx1"/>
                          </a:solidFill>
                          <a:effectLst/>
                          <a:latin typeface="Arial" panose="020B0604020202020204" pitchFamily="34" charset="0"/>
                          <a:ea typeface="+mn-ea"/>
                          <a:cs typeface="Arial" panose="020B0604020202020204" pitchFamily="34" charset="0"/>
                        </a:rPr>
                        <a:t>Manual Removal</a:t>
                      </a:r>
                    </a:p>
                    <a:p>
                      <a:pPr marL="0" marR="0" algn="ctr" hangingPunct="0">
                        <a:spcBef>
                          <a:spcPts val="0"/>
                        </a:spcBef>
                        <a:spcAft>
                          <a:spcPts val="0"/>
                        </a:spcAft>
                      </a:pPr>
                      <a:r>
                        <a:rPr lang="en-US" sz="1200" b="1" kern="1200" dirty="0">
                          <a:solidFill>
                            <a:schemeClr val="tx1"/>
                          </a:solidFill>
                          <a:effectLst/>
                          <a:latin typeface="Arial" panose="020B0604020202020204" pitchFamily="34" charset="0"/>
                          <a:ea typeface="+mn-ea"/>
                          <a:cs typeface="Arial" panose="020B0604020202020204" pitchFamily="34" charset="0"/>
                        </a:rPr>
                        <a:t>(Count)</a:t>
                      </a:r>
                    </a:p>
                  </a:txBody>
                  <a:tcPr marL="36831" marR="36831" marT="8891" marB="8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Automatic Removal (Count)</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No Removal (Count)</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Not Addressed (Count)</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Signal Values</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Calculated Features</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Images</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504D"/>
                    </a:solidFill>
                  </a:tcPr>
                </a:tc>
                <a:extLst>
                  <a:ext uri="{0D108BD9-81ED-4DB2-BD59-A6C34878D82A}">
                    <a16:rowId xmlns:a16="http://schemas.microsoft.com/office/drawing/2014/main" val="3115910449"/>
                  </a:ext>
                </a:extLst>
              </a:tr>
              <a:tr h="386883">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Emotion Recognition</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16%</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0" marR="0" algn="ctr" hangingPunct="0">
                        <a:spcBef>
                          <a:spcPts val="0"/>
                        </a:spcBef>
                        <a:spcAft>
                          <a:spcPts val="0"/>
                        </a:spcAft>
                      </a:pPr>
                      <a:r>
                        <a:rPr lang="en-US" sz="1200" b="1" kern="1200" dirty="0">
                          <a:solidFill>
                            <a:schemeClr val="tx1"/>
                          </a:solidFill>
                          <a:effectLst/>
                          <a:latin typeface="Arial" panose="020B0604020202020204" pitchFamily="34" charset="0"/>
                          <a:ea typeface="+mn-ea"/>
                          <a:cs typeface="Arial" panose="020B0604020202020204" pitchFamily="34" charset="0"/>
                        </a:rPr>
                        <a:t>4</a:t>
                      </a:r>
                    </a:p>
                  </a:txBody>
                  <a:tcPr marL="36831" marR="36831" marT="8891" marB="8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2</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3</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4%</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9%</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5%</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304523"/>
                  </a:ext>
                </a:extLst>
              </a:tr>
              <a:tr h="386883">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Motor Imagery</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0D0"/>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22%</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kern="1200" dirty="0">
                          <a:solidFill>
                            <a:schemeClr val="tx1"/>
                          </a:solidFill>
                          <a:effectLst/>
                          <a:latin typeface="Arial" panose="020B0604020202020204" pitchFamily="34" charset="0"/>
                          <a:ea typeface="+mn-ea"/>
                          <a:cs typeface="Arial" panose="020B0604020202020204" pitchFamily="34" charset="0"/>
                        </a:rPr>
                        <a:t>5</a:t>
                      </a:r>
                    </a:p>
                  </a:txBody>
                  <a:tcPr marL="36831" marR="36831" marT="8891" marB="8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2</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3</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7</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9%</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13%</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4%</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595030"/>
                  </a:ext>
                </a:extLst>
              </a:tr>
              <a:tr h="386883">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Mental Workload</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16%</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0" marR="0" algn="ctr" hangingPunct="0">
                        <a:spcBef>
                          <a:spcPts val="0"/>
                        </a:spcBef>
                        <a:spcAft>
                          <a:spcPts val="0"/>
                        </a:spcAft>
                      </a:pPr>
                      <a:r>
                        <a:rPr lang="en-US" sz="1200" b="1" kern="1200" dirty="0">
                          <a:solidFill>
                            <a:schemeClr val="tx1"/>
                          </a:solidFill>
                          <a:effectLst/>
                          <a:latin typeface="Arial" panose="020B0604020202020204" pitchFamily="34" charset="0"/>
                          <a:ea typeface="+mn-ea"/>
                          <a:cs typeface="Arial" panose="020B0604020202020204" pitchFamily="34" charset="0"/>
                        </a:rPr>
                        <a:t>3</a:t>
                      </a:r>
                    </a:p>
                  </a:txBody>
                  <a:tcPr marL="36831" marR="36831" marT="8891" marB="8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2</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4</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4%</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9%</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5%</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extLst>
                  <a:ext uri="{0D108BD9-81ED-4DB2-BD59-A6C34878D82A}">
                    <a16:rowId xmlns:a16="http://schemas.microsoft.com/office/drawing/2014/main" val="1574974195"/>
                  </a:ext>
                </a:extLst>
              </a:tr>
              <a:tr h="386883">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Seizure Detection</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0D0"/>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14%</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0D0"/>
                    </a:solidFill>
                  </a:tcPr>
                </a:tc>
                <a:tc>
                  <a:txBody>
                    <a:bodyPr/>
                    <a:lstStyle/>
                    <a:p>
                      <a:pPr marL="0" marR="0" algn="ctr" hangingPunct="0">
                        <a:spcBef>
                          <a:spcPts val="0"/>
                        </a:spcBef>
                        <a:spcAft>
                          <a:spcPts val="0"/>
                        </a:spcAft>
                      </a:pPr>
                      <a:r>
                        <a:rPr lang="en-US" sz="1200" b="1" kern="1200" dirty="0">
                          <a:solidFill>
                            <a:schemeClr val="tx1"/>
                          </a:solidFill>
                          <a:effectLst/>
                          <a:latin typeface="Arial" panose="020B0604020202020204" pitchFamily="34" charset="0"/>
                          <a:ea typeface="+mn-ea"/>
                          <a:cs typeface="Arial" panose="020B0604020202020204" pitchFamily="34" charset="0"/>
                        </a:rPr>
                        <a:t>1</a:t>
                      </a:r>
                    </a:p>
                  </a:txBody>
                  <a:tcPr marL="36831" marR="36831" marT="8891" marB="8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9%</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3%</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5%</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113685"/>
                  </a:ext>
                </a:extLst>
              </a:tr>
              <a:tr h="386883">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Sleep Stage Scoring</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9% </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0" marR="0" algn="ctr" hangingPunct="0">
                        <a:spcBef>
                          <a:spcPts val="0"/>
                        </a:spcBef>
                        <a:spcAft>
                          <a:spcPts val="0"/>
                        </a:spcAft>
                      </a:pPr>
                      <a:r>
                        <a:rPr lang="en-US" sz="1200" b="1" kern="1200" dirty="0">
                          <a:solidFill>
                            <a:schemeClr val="tx1"/>
                          </a:solidFill>
                          <a:effectLst/>
                          <a:latin typeface="Arial" panose="020B0604020202020204" pitchFamily="34" charset="0"/>
                          <a:ea typeface="+mn-ea"/>
                          <a:cs typeface="Arial" panose="020B0604020202020204" pitchFamily="34" charset="0"/>
                        </a:rPr>
                        <a:t>3</a:t>
                      </a:r>
                    </a:p>
                  </a:txBody>
                  <a:tcPr marL="36831" marR="36831" marT="8891" marB="8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3</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5%</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4%</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687257"/>
                  </a:ext>
                </a:extLst>
              </a:tr>
              <a:tr h="580323">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Event Related</a:t>
                      </a:r>
                    </a:p>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Potential</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0D0"/>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10%</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kern="1200" dirty="0">
                          <a:solidFill>
                            <a:schemeClr val="tx1"/>
                          </a:solidFill>
                          <a:effectLst/>
                          <a:latin typeface="Arial" panose="020B0604020202020204" pitchFamily="34" charset="0"/>
                          <a:ea typeface="+mn-ea"/>
                          <a:cs typeface="Arial" panose="020B0604020202020204" pitchFamily="34" charset="0"/>
                        </a:rPr>
                        <a:t>1</a:t>
                      </a:r>
                    </a:p>
                  </a:txBody>
                  <a:tcPr marL="36831" marR="36831" marT="8891" marB="8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2</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2</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3</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6%</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4%</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4175425"/>
                  </a:ext>
                </a:extLst>
              </a:tr>
              <a:tr h="212248">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Others</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13%</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kern="1200" dirty="0">
                          <a:solidFill>
                            <a:schemeClr val="tx1"/>
                          </a:solidFill>
                          <a:effectLst/>
                          <a:latin typeface="Arial" panose="020B0604020202020204" pitchFamily="34" charset="0"/>
                          <a:ea typeface="+mn-ea"/>
                          <a:cs typeface="Arial" panose="020B0604020202020204" pitchFamily="34" charset="0"/>
                        </a:rPr>
                        <a:t>−</a:t>
                      </a:r>
                    </a:p>
                  </a:txBody>
                  <a:tcPr marL="36831" marR="36831" marT="8891" marB="8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9528829"/>
                  </a:ext>
                </a:extLst>
              </a:tr>
              <a:tr h="212248">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Total</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100%</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kern="1200" dirty="0">
                          <a:solidFill>
                            <a:schemeClr val="tx1"/>
                          </a:solidFill>
                          <a:effectLst/>
                          <a:latin typeface="Arial" panose="020B0604020202020204" pitchFamily="34" charset="0"/>
                          <a:ea typeface="+mn-ea"/>
                          <a:cs typeface="Arial" panose="020B0604020202020204" pitchFamily="34" charset="0"/>
                        </a:rPr>
                        <a:t>29%</a:t>
                      </a:r>
                    </a:p>
                  </a:txBody>
                  <a:tcPr marL="36831" marR="36831" marT="8891" marB="8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8%</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22%</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41%</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39%</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41%</a:t>
                      </a:r>
                      <a:endParaRPr lang="en-US" sz="1200" b="1">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20%</a:t>
                      </a:r>
                      <a:endParaRPr lang="en-US" sz="1200" b="1"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7982595"/>
                  </a:ext>
                </a:extLst>
              </a:tr>
            </a:tbl>
          </a:graphicData>
        </a:graphic>
      </p:graphicFrame>
      <p:sp>
        <p:nvSpPr>
          <p:cNvPr id="4" name="Rectangle 3">
            <a:extLst>
              <a:ext uri="{FF2B5EF4-FFF2-40B4-BE49-F238E27FC236}">
                <a16:creationId xmlns:a16="http://schemas.microsoft.com/office/drawing/2014/main" id="{FA44AB88-DA00-488D-BFC5-6E19D9D91CB1}"/>
              </a:ext>
            </a:extLst>
          </p:cNvPr>
          <p:cNvSpPr/>
          <p:nvPr/>
        </p:nvSpPr>
        <p:spPr>
          <a:xfrm>
            <a:off x="228605" y="2895600"/>
            <a:ext cx="8686798" cy="457200"/>
          </a:xfrm>
          <a:prstGeom prst="rect">
            <a:avLst/>
          </a:prstGeom>
          <a:solidFill>
            <a:schemeClr val="accent2">
              <a:alpha val="22000"/>
            </a:schemeClr>
          </a:solidFill>
          <a:ln w="190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55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Deep Learning Architecture Choices</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157655" y="647703"/>
            <a:ext cx="8460828" cy="5820685"/>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2000" b="1"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0BC4610C-B2AA-4C58-87DB-03ADF1EE2AD5}"/>
              </a:ext>
            </a:extLst>
          </p:cNvPr>
          <p:cNvGraphicFramePr>
            <a:graphicFrameLocks noGrp="1"/>
          </p:cNvGraphicFramePr>
          <p:nvPr>
            <p:extLst>
              <p:ext uri="{D42A27DB-BD31-4B8C-83A1-F6EECF244321}">
                <p14:modId xmlns:p14="http://schemas.microsoft.com/office/powerpoint/2010/main" val="1645284689"/>
              </p:ext>
            </p:extLst>
          </p:nvPr>
        </p:nvGraphicFramePr>
        <p:xfrm>
          <a:off x="228602" y="647700"/>
          <a:ext cx="8686821" cy="3657600"/>
        </p:xfrm>
        <a:graphic>
          <a:graphicData uri="http://schemas.openxmlformats.org/drawingml/2006/table">
            <a:tbl>
              <a:tblPr firstRow="1" firstCol="1" bandRow="1">
                <a:tableStyleId>{21E4AEA4-8DFA-4A89-87EB-49C32662AFE0}</a:tableStyleId>
              </a:tblPr>
              <a:tblGrid>
                <a:gridCol w="789711">
                  <a:extLst>
                    <a:ext uri="{9D8B030D-6E8A-4147-A177-3AD203B41FA5}">
                      <a16:colId xmlns:a16="http://schemas.microsoft.com/office/drawing/2014/main" val="3889161965"/>
                    </a:ext>
                  </a:extLst>
                </a:gridCol>
                <a:gridCol w="789711">
                  <a:extLst>
                    <a:ext uri="{9D8B030D-6E8A-4147-A177-3AD203B41FA5}">
                      <a16:colId xmlns:a16="http://schemas.microsoft.com/office/drawing/2014/main" val="103897062"/>
                    </a:ext>
                  </a:extLst>
                </a:gridCol>
                <a:gridCol w="789711">
                  <a:extLst>
                    <a:ext uri="{9D8B030D-6E8A-4147-A177-3AD203B41FA5}">
                      <a16:colId xmlns:a16="http://schemas.microsoft.com/office/drawing/2014/main" val="533383346"/>
                    </a:ext>
                  </a:extLst>
                </a:gridCol>
                <a:gridCol w="789711">
                  <a:extLst>
                    <a:ext uri="{9D8B030D-6E8A-4147-A177-3AD203B41FA5}">
                      <a16:colId xmlns:a16="http://schemas.microsoft.com/office/drawing/2014/main" val="4247292464"/>
                    </a:ext>
                  </a:extLst>
                </a:gridCol>
                <a:gridCol w="789711">
                  <a:extLst>
                    <a:ext uri="{9D8B030D-6E8A-4147-A177-3AD203B41FA5}">
                      <a16:colId xmlns:a16="http://schemas.microsoft.com/office/drawing/2014/main" val="4205226830"/>
                    </a:ext>
                  </a:extLst>
                </a:gridCol>
                <a:gridCol w="789711">
                  <a:extLst>
                    <a:ext uri="{9D8B030D-6E8A-4147-A177-3AD203B41FA5}">
                      <a16:colId xmlns:a16="http://schemas.microsoft.com/office/drawing/2014/main" val="2955953377"/>
                    </a:ext>
                  </a:extLst>
                </a:gridCol>
                <a:gridCol w="789711">
                  <a:extLst>
                    <a:ext uri="{9D8B030D-6E8A-4147-A177-3AD203B41FA5}">
                      <a16:colId xmlns:a16="http://schemas.microsoft.com/office/drawing/2014/main" val="1354812275"/>
                    </a:ext>
                  </a:extLst>
                </a:gridCol>
                <a:gridCol w="789711">
                  <a:extLst>
                    <a:ext uri="{9D8B030D-6E8A-4147-A177-3AD203B41FA5}">
                      <a16:colId xmlns:a16="http://schemas.microsoft.com/office/drawing/2014/main" val="2931639793"/>
                    </a:ext>
                  </a:extLst>
                </a:gridCol>
                <a:gridCol w="789711">
                  <a:extLst>
                    <a:ext uri="{9D8B030D-6E8A-4147-A177-3AD203B41FA5}">
                      <a16:colId xmlns:a16="http://schemas.microsoft.com/office/drawing/2014/main" val="1908215595"/>
                    </a:ext>
                  </a:extLst>
                </a:gridCol>
                <a:gridCol w="789711">
                  <a:extLst>
                    <a:ext uri="{9D8B030D-6E8A-4147-A177-3AD203B41FA5}">
                      <a16:colId xmlns:a16="http://schemas.microsoft.com/office/drawing/2014/main" val="2773119814"/>
                    </a:ext>
                  </a:extLst>
                </a:gridCol>
                <a:gridCol w="789711">
                  <a:extLst>
                    <a:ext uri="{9D8B030D-6E8A-4147-A177-3AD203B41FA5}">
                      <a16:colId xmlns:a16="http://schemas.microsoft.com/office/drawing/2014/main" val="1247077382"/>
                    </a:ext>
                  </a:extLst>
                </a:gridCol>
              </a:tblGrid>
              <a:tr h="571500">
                <a:tc rowSpan="2">
                  <a:txBody>
                    <a:bodyPr/>
                    <a:lstStyle/>
                    <a:p>
                      <a:pPr marL="0" marR="0" algn="ctr" hangingPunct="0">
                        <a:spcBef>
                          <a:spcPts val="0"/>
                        </a:spcBef>
                        <a:spcAft>
                          <a:spcPts val="1200"/>
                        </a:spcAft>
                      </a:pPr>
                      <a:r>
                        <a:rPr lang="en-US" sz="900" b="1" dirty="0">
                          <a:solidFill>
                            <a:schemeClr val="tx1"/>
                          </a:solidFill>
                          <a:effectLst/>
                          <a:latin typeface="Arial" panose="020B0604020202020204" pitchFamily="34" charset="0"/>
                          <a:cs typeface="Arial" panose="020B0604020202020204" pitchFamily="34" charset="0"/>
                        </a:rPr>
                        <a:t>Deep Learning Algorithms</a:t>
                      </a:r>
                      <a:endParaRPr lang="en-US"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Tasks</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Input Formulations</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4873251"/>
                  </a:ext>
                </a:extLst>
              </a:tr>
              <a:tr h="891540">
                <a:tc vMerge="1">
                  <a:txBody>
                    <a:bodyPr/>
                    <a:lstStyle/>
                    <a:p>
                      <a:endParaRPr lang="en-US"/>
                    </a:p>
                  </a:txBody>
                  <a:tcPr/>
                </a:tc>
                <a:tc>
                  <a:txBody>
                    <a:bodyPr/>
                    <a:lstStyle/>
                    <a:p>
                      <a:pPr marL="0" marR="0" algn="ctr" hangingPunct="0">
                        <a:spcBef>
                          <a:spcPts val="0"/>
                        </a:spcBef>
                        <a:spcAft>
                          <a:spcPts val="0"/>
                        </a:spcAft>
                      </a:pPr>
                      <a:r>
                        <a:rPr lang="en-US" sz="800" b="1" dirty="0">
                          <a:solidFill>
                            <a:schemeClr val="tx1"/>
                          </a:solidFill>
                          <a:effectLst/>
                          <a:latin typeface="Arial" panose="020B0604020202020204" pitchFamily="34" charset="0"/>
                          <a:cs typeface="Arial" panose="020B0604020202020204" pitchFamily="34" charset="0"/>
                        </a:rPr>
                        <a:t>Emotion Recognition</a:t>
                      </a:r>
                      <a:endParaRPr lang="en-US" sz="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hangingPunct="0">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Motor Imagery</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hangingPunct="0">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Mental Workload </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hangingPunct="0">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Seizure Detection</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hangingPunct="0">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Sleep Stage Scoring</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hangingPunct="0">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Event Related</a:t>
                      </a:r>
                    </a:p>
                    <a:p>
                      <a:pPr marL="0" marR="0" algn="ctr" hangingPunct="0">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Potential</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hangingPunct="0">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Overall</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hangingPunct="0">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Signal Values</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hangingPunct="0">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Calculated Features</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hangingPunct="0">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Images</a:t>
                      </a:r>
                      <a:endParaRPr lang="en-US"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6644459"/>
                  </a:ext>
                </a:extLst>
              </a:tr>
              <a:tr h="365760">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CNN </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29%</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40%</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29%</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46%</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38%</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56%</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43%</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55%</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15%</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30%</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1272503"/>
                  </a:ext>
                </a:extLst>
              </a:tr>
              <a:tr h="365760">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DBN </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0D0"/>
                    </a:solidFill>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29%</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26%</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22%</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22%</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18%</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28%</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72%</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67351"/>
                  </a:ext>
                </a:extLst>
              </a:tr>
              <a:tr h="365760">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SAE</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8%</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15%</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8%</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12%</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22%</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8%</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12%</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88%</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 </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3627587"/>
                  </a:ext>
                </a:extLst>
              </a:tr>
              <a:tr h="365760">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MLPNN</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0D0"/>
                    </a:solidFill>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14%</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14%</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8%</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12%</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9%</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10%</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90%</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 </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311196"/>
                  </a:ext>
                </a:extLst>
              </a:tr>
              <a:tr h="365760">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Hybrid</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14%</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6%</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28%</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38%</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12%</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 </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380019"/>
                  </a:ext>
                </a:extLst>
              </a:tr>
              <a:tr h="365760">
                <a:tc>
                  <a:txBody>
                    <a:bodyPr/>
                    <a:lstStyle/>
                    <a:p>
                      <a:pPr marL="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RNN</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0D0"/>
                    </a:solidFill>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6%</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14%</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6%</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38%</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a:solidFill>
                            <a:schemeClr val="tx1"/>
                          </a:solidFill>
                          <a:effectLst/>
                          <a:latin typeface="Arial" panose="020B0604020202020204" pitchFamily="34" charset="0"/>
                          <a:cs typeface="Arial" panose="020B0604020202020204" pitchFamily="34" charset="0"/>
                        </a:rPr>
                        <a:t>10%</a:t>
                      </a:r>
                      <a:endParaRPr lang="en-US"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36%</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44%</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 marR="0" algn="ctr" hangingPunct="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20%</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1" marR="68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4022069"/>
                  </a:ext>
                </a:extLst>
              </a:tr>
            </a:tbl>
          </a:graphicData>
        </a:graphic>
      </p:graphicFrame>
      <p:sp>
        <p:nvSpPr>
          <p:cNvPr id="8" name="Content Placeholder 2">
            <a:extLst>
              <a:ext uri="{FF2B5EF4-FFF2-40B4-BE49-F238E27FC236}">
                <a16:creationId xmlns:a16="http://schemas.microsoft.com/office/drawing/2014/main" id="{C90D4E5E-579C-425A-8906-D07425AECA10}"/>
              </a:ext>
            </a:extLst>
          </p:cNvPr>
          <p:cNvSpPr txBox="1">
            <a:spLocks/>
          </p:cNvSpPr>
          <p:nvPr/>
        </p:nvSpPr>
        <p:spPr>
          <a:xfrm>
            <a:off x="228622" y="4509006"/>
            <a:ext cx="8686801" cy="225958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SzPct val="92000"/>
              <a:buFont typeface="Arial" charset="0"/>
              <a:buChar char="•"/>
            </a:pPr>
            <a:r>
              <a:rPr lang="en-US" sz="2000" b="1" dirty="0">
                <a:latin typeface="Arial" charset="0"/>
                <a:cs typeface="Arial" charset="0"/>
              </a:rPr>
              <a:t>An important parameter for a deep learning architecture is the activation function. About 70% of the studies with convolutional layers used a rectified linear unit (</a:t>
            </a:r>
            <a:r>
              <a:rPr lang="en-US" sz="2000" b="1" dirty="0" err="1">
                <a:latin typeface="Arial" charset="0"/>
                <a:cs typeface="Arial" charset="0"/>
              </a:rPr>
              <a:t>ReLU</a:t>
            </a:r>
            <a:r>
              <a:rPr lang="en-US" sz="2000" b="1" dirty="0">
                <a:latin typeface="Arial" charset="0"/>
                <a:cs typeface="Arial" charset="0"/>
              </a:rPr>
              <a:t>) as the layer activation function. </a:t>
            </a:r>
          </a:p>
          <a:p>
            <a:pPr marL="182558" indent="-182558">
              <a:spcBef>
                <a:spcPts val="0"/>
              </a:spcBef>
              <a:spcAft>
                <a:spcPts val="1200"/>
              </a:spcAft>
              <a:buSzPct val="92000"/>
              <a:buFont typeface="Arial" charset="0"/>
              <a:buChar char="•"/>
            </a:pPr>
            <a:r>
              <a:rPr lang="en-US" sz="2000" b="1" dirty="0">
                <a:latin typeface="Arial" charset="0"/>
                <a:cs typeface="Arial" charset="0"/>
              </a:rPr>
              <a:t>For seizure detection, the authors recommended CNNs and RNNs. </a:t>
            </a:r>
          </a:p>
          <a:p>
            <a:pPr marL="182558" indent="-182558">
              <a:spcBef>
                <a:spcPts val="0"/>
              </a:spcBef>
              <a:spcAft>
                <a:spcPts val="1200"/>
              </a:spcAft>
              <a:buSzPct val="92000"/>
              <a:buFont typeface="Arial" charset="0"/>
              <a:buChar char="•"/>
            </a:pPr>
            <a:endParaRPr lang="en-US" sz="2000" b="1" dirty="0">
              <a:latin typeface="Arial" charset="0"/>
              <a:cs typeface="Arial" charset="0"/>
            </a:endParaRPr>
          </a:p>
        </p:txBody>
      </p:sp>
      <p:sp>
        <p:nvSpPr>
          <p:cNvPr id="9" name="Rectangle 8">
            <a:extLst>
              <a:ext uri="{FF2B5EF4-FFF2-40B4-BE49-F238E27FC236}">
                <a16:creationId xmlns:a16="http://schemas.microsoft.com/office/drawing/2014/main" id="{FFFC4800-3400-413B-BF56-7AB671125185}"/>
              </a:ext>
            </a:extLst>
          </p:cNvPr>
          <p:cNvSpPr/>
          <p:nvPr/>
        </p:nvSpPr>
        <p:spPr>
          <a:xfrm>
            <a:off x="3352800" y="1216870"/>
            <a:ext cx="838200" cy="3086099"/>
          </a:xfrm>
          <a:prstGeom prst="rect">
            <a:avLst/>
          </a:prstGeom>
          <a:solidFill>
            <a:schemeClr val="accent2">
              <a:alpha val="22000"/>
            </a:schemeClr>
          </a:solidFill>
          <a:ln w="190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9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Discussion: Unsupervised Learning Techniques</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228602" y="597720"/>
            <a:ext cx="4343401"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FA93271A-F15F-4035-8A43-75DA2461C4D9}"/>
              </a:ext>
            </a:extLst>
          </p:cNvPr>
          <p:cNvSpPr txBox="1">
            <a:spLocks/>
          </p:cNvSpPr>
          <p:nvPr/>
        </p:nvSpPr>
        <p:spPr>
          <a:xfrm>
            <a:off x="228603" y="647703"/>
            <a:ext cx="8686799" cy="567689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AE-CDNN used convolutional layers to extract features from segments. These features were used in conjunction with several popular classifier architectures to detect seizures. </a:t>
            </a:r>
          </a:p>
          <a:p>
            <a:pPr marL="182558" indent="-182558">
              <a:spcBef>
                <a:spcPts val="0"/>
              </a:spcBef>
              <a:spcAft>
                <a:spcPts val="1200"/>
              </a:spcAft>
              <a:buFont typeface="Arial" charset="0"/>
              <a:buChar char="•"/>
            </a:pPr>
            <a:r>
              <a:rPr lang="en-US" sz="1800" b="1" dirty="0">
                <a:latin typeface="Arial" charset="0"/>
                <a:cs typeface="Arial" charset="0"/>
              </a:rPr>
              <a:t>AE-CDNN can be modified to extract features from segments of EEG data and can replace the linear frequency cepstral coefficient features currently used in our best seizure detection system.</a:t>
            </a:r>
          </a:p>
          <a:p>
            <a:pPr marL="182558" indent="-182558">
              <a:spcBef>
                <a:spcPts val="0"/>
              </a:spcBef>
              <a:spcAft>
                <a:spcPts val="1200"/>
              </a:spcAft>
              <a:buFont typeface="Arial" charset="0"/>
              <a:buChar char="•"/>
            </a:pPr>
            <a:r>
              <a:rPr lang="en-US" sz="1800" b="1" dirty="0">
                <a:latin typeface="Arial" charset="0"/>
                <a:cs typeface="Arial" charset="0"/>
              </a:rPr>
              <a:t>FHVAE can extract segment-level features successfully from speech data under noisy conditions. This property of FHVAE inspired us to investigate this model closely.</a:t>
            </a:r>
          </a:p>
          <a:p>
            <a:pPr marL="182558" indent="-182558">
              <a:spcBef>
                <a:spcPts val="0"/>
              </a:spcBef>
              <a:spcAft>
                <a:spcPts val="1200"/>
              </a:spcAft>
              <a:buFont typeface="Arial" charset="0"/>
              <a:buChar char="•"/>
            </a:pPr>
            <a:r>
              <a:rPr lang="en-US" sz="1800" b="1" dirty="0">
                <a:latin typeface="Arial" charset="0"/>
                <a:cs typeface="Arial" charset="0"/>
              </a:rPr>
              <a:t>EEG data contains noise and artifacts. The performance of an automatic seizure detection tools often suffers as they detect muscle artifacts as seizure. Again, ictal pattern varies between patients which can also reduce a system’s performance.</a:t>
            </a:r>
          </a:p>
          <a:p>
            <a:pPr marL="182558" indent="-182558">
              <a:spcBef>
                <a:spcPts val="0"/>
              </a:spcBef>
              <a:spcAft>
                <a:spcPts val="1200"/>
              </a:spcAft>
              <a:buFont typeface="Arial" charset="0"/>
              <a:buChar char="•"/>
            </a:pPr>
            <a:r>
              <a:rPr lang="en-US" sz="1800" b="1" dirty="0">
                <a:latin typeface="Arial" charset="0"/>
                <a:cs typeface="Arial" charset="0"/>
              </a:rPr>
              <a:t>FHVAE can be used for extracting domain-invariant EEG features for seizure detection.</a:t>
            </a:r>
          </a:p>
        </p:txBody>
      </p:sp>
    </p:spTree>
    <p:extLst>
      <p:ext uri="{BB962C8B-B14F-4D97-AF65-F5344CB8AC3E}">
        <p14:creationId xmlns:p14="http://schemas.microsoft.com/office/powerpoint/2010/main" val="1329494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Discussion: EEG Applications</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228603" y="597721"/>
            <a:ext cx="8686799" cy="572688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Convolutional neural network (CNN) and recurrent neural network (RNN) are more popular for EEG classification tasks than other types of deep learning architectures. </a:t>
            </a:r>
          </a:p>
          <a:p>
            <a:pPr marL="182558" indent="-182558">
              <a:spcBef>
                <a:spcPts val="0"/>
              </a:spcBef>
              <a:spcAft>
                <a:spcPts val="1200"/>
              </a:spcAft>
              <a:buFont typeface="Arial" charset="0"/>
              <a:buChar char="•"/>
            </a:pPr>
            <a:r>
              <a:rPr lang="en-US" sz="1800" b="1" dirty="0">
                <a:latin typeface="Arial" charset="0"/>
                <a:cs typeface="Arial" charset="0"/>
              </a:rPr>
              <a:t>Deep belief networks are popular in mental workload, motor imagery, event related potential, and emotion recognition tasks. In a shared database for emotion recognition, DEAP, DBN with power spectral density (PSD) features outperformed all other networks by achieving 89% accuracy. We will explore this model for seizure detection task. </a:t>
            </a:r>
          </a:p>
        </p:txBody>
      </p:sp>
      <p:sp>
        <p:nvSpPr>
          <p:cNvPr id="7" name="Content Placeholder 2">
            <a:extLst>
              <a:ext uri="{FF2B5EF4-FFF2-40B4-BE49-F238E27FC236}">
                <a16:creationId xmlns:a16="http://schemas.microsoft.com/office/drawing/2014/main" id="{FA93271A-F15F-4035-8A43-75DA2461C4D9}"/>
              </a:ext>
            </a:extLst>
          </p:cNvPr>
          <p:cNvSpPr txBox="1">
            <a:spLocks/>
          </p:cNvSpPr>
          <p:nvPr/>
        </p:nvSpPr>
        <p:spPr>
          <a:xfrm>
            <a:off x="228603" y="647703"/>
            <a:ext cx="8686799" cy="5820685"/>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endParaRPr lang="en-US" sz="1800" b="1" dirty="0">
              <a:latin typeface="Arial" charset="0"/>
              <a:cs typeface="Arial" charset="0"/>
            </a:endParaRPr>
          </a:p>
        </p:txBody>
      </p:sp>
    </p:spTree>
    <p:extLst>
      <p:ext uri="{BB962C8B-B14F-4D97-AF65-F5344CB8AC3E}">
        <p14:creationId xmlns:p14="http://schemas.microsoft.com/office/powerpoint/2010/main" val="1777879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Conclusion</a:t>
            </a:r>
          </a:p>
        </p:txBody>
      </p:sp>
      <p:sp>
        <p:nvSpPr>
          <p:cNvPr id="5" name="Content Placeholder 2">
            <a:extLst>
              <a:ext uri="{FF2B5EF4-FFF2-40B4-BE49-F238E27FC236}">
                <a16:creationId xmlns:a16="http://schemas.microsoft.com/office/drawing/2014/main" id="{5698938B-C7A7-4120-A9A0-7A611986DA1B}"/>
              </a:ext>
            </a:extLst>
          </p:cNvPr>
          <p:cNvSpPr txBox="1">
            <a:spLocks/>
          </p:cNvSpPr>
          <p:nvPr/>
        </p:nvSpPr>
        <p:spPr>
          <a:xfrm>
            <a:off x="1" y="647701"/>
            <a:ext cx="4572000" cy="587066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18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0B62BC4-E020-4C1E-BF17-75727B9561FE}"/>
              </a:ext>
            </a:extLst>
          </p:cNvPr>
          <p:cNvSpPr txBox="1">
            <a:spLocks/>
          </p:cNvSpPr>
          <p:nvPr/>
        </p:nvSpPr>
        <p:spPr>
          <a:xfrm>
            <a:off x="228600" y="647703"/>
            <a:ext cx="8686800" cy="5676897"/>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r>
              <a:rPr lang="en-US" sz="1800" b="1" dirty="0">
                <a:latin typeface="Arial" charset="0"/>
                <a:cs typeface="Arial" charset="0"/>
              </a:rPr>
              <a:t>Extracting features from time-series data poses challenge because of their inherent high-dimensionality and non-stationary characteristics.</a:t>
            </a:r>
          </a:p>
          <a:p>
            <a:pPr marL="182558" indent="-182558">
              <a:spcBef>
                <a:spcPts val="0"/>
              </a:spcBef>
              <a:spcAft>
                <a:spcPts val="1200"/>
              </a:spcAft>
              <a:buFont typeface="Arial" charset="0"/>
              <a:buChar char="•"/>
            </a:pPr>
            <a:r>
              <a:rPr lang="en-US" sz="1800" b="1" dirty="0">
                <a:latin typeface="Arial" charset="0"/>
                <a:cs typeface="Arial" charset="0"/>
              </a:rPr>
              <a:t>Currently, we have a vast amount of unlabeled data in the TUH EEG Corpus that we cannot use for training. We also have difficulty with detecting long duration seizure events (e.g., seizures lasting longer than 60 seconds). </a:t>
            </a:r>
          </a:p>
          <a:p>
            <a:pPr marL="182558" indent="-182558">
              <a:spcBef>
                <a:spcPts val="0"/>
              </a:spcBef>
              <a:spcAft>
                <a:spcPts val="1200"/>
              </a:spcAft>
              <a:buFont typeface="Arial" charset="0"/>
              <a:buChar char="•"/>
            </a:pPr>
            <a:r>
              <a:rPr lang="en-US" sz="1800" b="1" dirty="0">
                <a:latin typeface="Arial" charset="0"/>
                <a:cs typeface="Arial" charset="0"/>
              </a:rPr>
              <a:t>We showed that features extracted using unsupervised deep learning algorithms for time-series data are more optimal than hand-engineered features or features from traditional machine learning algorithms. </a:t>
            </a:r>
          </a:p>
          <a:p>
            <a:pPr marL="182558" indent="-182558">
              <a:spcBef>
                <a:spcPts val="0"/>
              </a:spcBef>
              <a:spcAft>
                <a:spcPts val="1200"/>
              </a:spcAft>
              <a:buFont typeface="Arial" charset="0"/>
              <a:buChar char="•"/>
            </a:pPr>
            <a:r>
              <a:rPr lang="en-US" sz="1800" b="1" dirty="0">
                <a:latin typeface="Arial" charset="0"/>
                <a:cs typeface="Arial" charset="0"/>
              </a:rPr>
              <a:t>We reviewed two of such techniques: AE-CDNN for seizure detection and FHVAE for automatic speech recognition. We also looked at EEG classification tasks with preprocessing methods and input formulation.</a:t>
            </a:r>
          </a:p>
          <a:p>
            <a:pPr marL="182558" indent="-182558">
              <a:spcBef>
                <a:spcPts val="0"/>
              </a:spcBef>
              <a:spcAft>
                <a:spcPts val="1200"/>
              </a:spcAft>
              <a:buFont typeface="Arial" charset="0"/>
              <a:buChar char="•"/>
            </a:pPr>
            <a:r>
              <a:rPr lang="en-US" sz="1800" b="1" dirty="0">
                <a:latin typeface="Arial" charset="0"/>
                <a:cs typeface="Arial" charset="0"/>
              </a:rPr>
              <a:t>Future work will include implementing AE-CDNN and FHVAE for detecting seizures in sequential EEG data.</a:t>
            </a:r>
          </a:p>
          <a:p>
            <a:pPr marL="182558" indent="-182558">
              <a:spcBef>
                <a:spcPts val="0"/>
              </a:spcBef>
              <a:spcAft>
                <a:spcPts val="1200"/>
              </a:spcAft>
              <a:buFont typeface="Arial" charset="0"/>
              <a:buChar char="•"/>
            </a:pPr>
            <a:r>
              <a:rPr lang="en-US" sz="1800" b="1" dirty="0">
                <a:latin typeface="Arial" charset="0"/>
                <a:cs typeface="Arial" charset="0"/>
              </a:rPr>
              <a:t>We will reduce a channel to multiple segments with sliding windows and use AE-CDNN to extract features from </a:t>
            </a:r>
            <a:r>
              <a:rPr lang="en-US" sz="1800" b="1">
                <a:latin typeface="Arial" charset="0"/>
                <a:cs typeface="Arial" charset="0"/>
              </a:rPr>
              <a:t>those segments. </a:t>
            </a:r>
            <a:endParaRPr lang="en-US" sz="1800" b="1" dirty="0">
              <a:latin typeface="Arial" charset="0"/>
              <a:cs typeface="Arial" charset="0"/>
            </a:endParaRPr>
          </a:p>
          <a:p>
            <a:pPr marL="182558" indent="-182558">
              <a:spcBef>
                <a:spcPts val="0"/>
              </a:spcBef>
              <a:spcAft>
                <a:spcPts val="1200"/>
              </a:spcAft>
              <a:buFont typeface="Arial" charset="0"/>
              <a:buChar char="•"/>
            </a:pPr>
            <a:r>
              <a:rPr lang="en-US" sz="1800" b="1" dirty="0">
                <a:latin typeface="Arial" charset="0"/>
                <a:cs typeface="Arial" charset="0"/>
              </a:rPr>
              <a:t>We will investigate if FHVAE can extract useful segment-level features from raw EEG data to identify seizure events. </a:t>
            </a:r>
          </a:p>
          <a:p>
            <a:pPr marL="182558" indent="-182558">
              <a:spcBef>
                <a:spcPts val="0"/>
              </a:spcBef>
              <a:spcAft>
                <a:spcPts val="1200"/>
              </a:spcAft>
              <a:buFont typeface="Arial" charset="0"/>
              <a:buChar char="•"/>
            </a:pPr>
            <a:endParaRPr lang="en-US" sz="1800" b="1" dirty="0">
              <a:latin typeface="Arial" charset="0"/>
              <a:cs typeface="Arial" charset="0"/>
            </a:endParaRPr>
          </a:p>
          <a:p>
            <a:pPr marL="182558" indent="-182558">
              <a:spcBef>
                <a:spcPts val="0"/>
              </a:spcBef>
              <a:spcAft>
                <a:spcPts val="1200"/>
              </a:spcAft>
              <a:buFont typeface="Arial" charset="0"/>
              <a:buChar char="•"/>
            </a:pPr>
            <a:endParaRPr lang="en-US" sz="1800" b="1" dirty="0">
              <a:latin typeface="Arial" charset="0"/>
              <a:cs typeface="Arial" charset="0"/>
            </a:endParaRPr>
          </a:p>
          <a:p>
            <a:pPr marL="182558" indent="-182558">
              <a:spcBef>
                <a:spcPts val="0"/>
              </a:spcBef>
              <a:spcAft>
                <a:spcPts val="1200"/>
              </a:spcAft>
              <a:buFont typeface="Arial" charset="0"/>
              <a:buChar char="•"/>
            </a:pPr>
            <a:endParaRPr lang="en-US" sz="1800" b="1" dirty="0">
              <a:latin typeface="Arial" charset="0"/>
              <a:cs typeface="Arial" charset="0"/>
            </a:endParaRPr>
          </a:p>
          <a:p>
            <a:pPr marL="182558" indent="-182558">
              <a:spcBef>
                <a:spcPts val="0"/>
              </a:spcBef>
              <a:spcAft>
                <a:spcPts val="1200"/>
              </a:spcAft>
              <a:buFont typeface="Arial" charset="0"/>
              <a:buChar char="•"/>
            </a:pPr>
            <a:endParaRPr lang="en-US" sz="1800" b="1" dirty="0">
              <a:latin typeface="Arial" charset="0"/>
              <a:cs typeface="Arial" charset="0"/>
            </a:endParaRPr>
          </a:p>
          <a:p>
            <a:pPr marL="182558" indent="-182558">
              <a:spcBef>
                <a:spcPts val="0"/>
              </a:spcBef>
              <a:spcAft>
                <a:spcPts val="1200"/>
              </a:spcAft>
              <a:buFont typeface="Arial" charset="0"/>
              <a:buChar char="•"/>
            </a:pPr>
            <a:endParaRPr lang="en-US" sz="1800" b="1" dirty="0">
              <a:latin typeface="Arial" charset="0"/>
              <a:cs typeface="Arial" charset="0"/>
            </a:endParaRPr>
          </a:p>
          <a:p>
            <a:pPr marL="182558" indent="-182558">
              <a:spcBef>
                <a:spcPts val="0"/>
              </a:spcBef>
              <a:spcAft>
                <a:spcPts val="1200"/>
              </a:spcAft>
              <a:buFont typeface="Arial" charset="0"/>
              <a:buChar char="•"/>
            </a:pPr>
            <a:endParaRPr lang="en-US" sz="1800" b="1" dirty="0">
              <a:latin typeface="Arial" charset="0"/>
              <a:cs typeface="Arial" charset="0"/>
            </a:endParaRPr>
          </a:p>
          <a:p>
            <a:pPr>
              <a:spcBef>
                <a:spcPts val="0"/>
              </a:spcBef>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25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Three Selected Papers</a:t>
            </a:r>
          </a:p>
        </p:txBody>
      </p:sp>
      <p:sp>
        <p:nvSpPr>
          <p:cNvPr id="3" name="Content Placeholder 2"/>
          <p:cNvSpPr>
            <a:spLocks noGrp="1"/>
          </p:cNvSpPr>
          <p:nvPr>
            <p:ph idx="1"/>
          </p:nvPr>
        </p:nvSpPr>
        <p:spPr>
          <a:xfrm>
            <a:off x="207964" y="647702"/>
            <a:ext cx="8691563" cy="5673587"/>
          </a:xfrm>
        </p:spPr>
        <p:txBody>
          <a:bodyPr lIns="0" tIns="0" rIns="0" bIns="0"/>
          <a:lstStyle/>
          <a:p>
            <a:pPr marL="0" indent="0">
              <a:spcBef>
                <a:spcPts val="0"/>
              </a:spcBef>
              <a:spcAft>
                <a:spcPts val="1200"/>
              </a:spcAft>
              <a:buNone/>
            </a:pPr>
            <a:r>
              <a:rPr lang="en-US" sz="1800" b="1" dirty="0">
                <a:latin typeface="Arial" charset="0"/>
                <a:cs typeface="Arial" charset="0"/>
              </a:rPr>
              <a:t>The papers reviewed for this preliminary exam were:</a:t>
            </a:r>
          </a:p>
          <a:p>
            <a:pPr marL="914400" indent="-457200">
              <a:spcBef>
                <a:spcPts val="0"/>
              </a:spcBef>
              <a:spcAft>
                <a:spcPts val="1200"/>
              </a:spcAft>
              <a:buNone/>
            </a:pPr>
            <a:r>
              <a:rPr lang="en-US" sz="1800" b="1" dirty="0">
                <a:latin typeface="Arial" panose="020B0604020202020204" pitchFamily="34" charset="0"/>
                <a:cs typeface="Arial" panose="020B0604020202020204" pitchFamily="34" charset="0"/>
              </a:rPr>
              <a:t>Wen, T., &amp; Zhang, Z. (2018). Deep Convolution Neural Network and Autoencoders-Based Unsupervised Feature Learning of EEG Signals. </a:t>
            </a:r>
            <a:r>
              <a:rPr lang="en-US" sz="1800" b="1" i="1" dirty="0">
                <a:latin typeface="Arial" panose="020B0604020202020204" pitchFamily="34" charset="0"/>
                <a:cs typeface="Arial" panose="020B0604020202020204" pitchFamily="34" charset="0"/>
              </a:rPr>
              <a:t>IEEE Access</a:t>
            </a:r>
            <a:r>
              <a:rPr lang="en-US" sz="1800" b="1" dirty="0">
                <a:latin typeface="Arial" panose="020B0604020202020204" pitchFamily="34" charset="0"/>
                <a:cs typeface="Arial" panose="020B0604020202020204" pitchFamily="34" charset="0"/>
              </a:rPr>
              <a:t>, 6, 25399–25410. </a:t>
            </a:r>
            <a:r>
              <a:rPr lang="en-US" sz="1800" b="1" i="1" dirty="0">
                <a:latin typeface="Arial" panose="020B0604020202020204" pitchFamily="34" charset="0"/>
                <a:cs typeface="Arial" panose="020B0604020202020204" pitchFamily="34" charset="0"/>
              </a:rPr>
              <a:t>https://doi.org/10.1109/ACCESS.2018.2833746.</a:t>
            </a:r>
            <a:endParaRPr lang="en-US" sz="1800" b="1" dirty="0">
              <a:latin typeface="Arial" panose="020B0604020202020204" pitchFamily="34" charset="0"/>
              <a:cs typeface="Arial" panose="020B0604020202020204" pitchFamily="34" charset="0"/>
            </a:endParaRPr>
          </a:p>
          <a:p>
            <a:pPr marL="914400" indent="-457200">
              <a:spcBef>
                <a:spcPts val="0"/>
              </a:spcBef>
              <a:spcAft>
                <a:spcPts val="1200"/>
              </a:spcAft>
              <a:buNone/>
            </a:pPr>
            <a:r>
              <a:rPr lang="en-US" sz="1800" b="1" dirty="0">
                <a:latin typeface="Arial" panose="020B0604020202020204" pitchFamily="34" charset="0"/>
                <a:cs typeface="Arial" panose="020B0604020202020204" pitchFamily="34" charset="0"/>
              </a:rPr>
              <a:t>Hsu, W. N., &amp; Glass, J. (2018). Extracting Domain Invariant Features by Unsupervised Learning for Robust Automatic Speech Recognition. In ICASSP, </a:t>
            </a:r>
            <a:r>
              <a:rPr lang="en-US" sz="1800" b="1" i="1" dirty="0">
                <a:latin typeface="Arial" panose="020B0604020202020204" pitchFamily="34" charset="0"/>
                <a:cs typeface="Arial" panose="020B0604020202020204" pitchFamily="34" charset="0"/>
              </a:rPr>
              <a:t>IEEE International Conference on Acoustics, Speech and Signal Processing - Proceedings </a:t>
            </a:r>
            <a:r>
              <a:rPr lang="en-US" sz="1800" b="1" dirty="0">
                <a:latin typeface="Arial" panose="020B0604020202020204" pitchFamily="34" charset="0"/>
                <a:cs typeface="Arial" panose="020B0604020202020204" pitchFamily="34" charset="0"/>
              </a:rPr>
              <a:t>(Vol. 2018-April, pp. 5614–5618). Alberta, Canada: IEEE. </a:t>
            </a:r>
            <a:r>
              <a:rPr lang="en-US" sz="1800" b="1" i="1" dirty="0">
                <a:latin typeface="Arial" panose="020B0604020202020204" pitchFamily="34" charset="0"/>
                <a:cs typeface="Arial" panose="020B0604020202020204" pitchFamily="34" charset="0"/>
              </a:rPr>
              <a:t>https://doi.org/10.1109/ICASSP.2018.8462037</a:t>
            </a:r>
          </a:p>
          <a:p>
            <a:pPr marL="914400" indent="-457200">
              <a:spcBef>
                <a:spcPts val="0"/>
              </a:spcBef>
              <a:spcAft>
                <a:spcPts val="1200"/>
              </a:spcAft>
              <a:buNone/>
            </a:pPr>
            <a:r>
              <a:rPr lang="en-US" sz="1800" b="1" dirty="0">
                <a:latin typeface="Arial" panose="020B0604020202020204" pitchFamily="34" charset="0"/>
                <a:cs typeface="Arial" panose="020B0604020202020204" pitchFamily="34" charset="0"/>
              </a:rPr>
              <a:t>Craik, A., He, Y., &amp; Contreras-Vidal, J. L. (2019). Deep learning for electroencephalogram (EEG) classification tasks: a review. </a:t>
            </a:r>
            <a:r>
              <a:rPr lang="en-US" sz="1800" b="1" i="1" dirty="0">
                <a:latin typeface="Arial" panose="020B0604020202020204" pitchFamily="34" charset="0"/>
                <a:cs typeface="Arial" panose="020B0604020202020204" pitchFamily="34" charset="0"/>
              </a:rPr>
              <a:t>Journal of Neural Engineering</a:t>
            </a:r>
            <a:r>
              <a:rPr lang="en-US" sz="1800" b="1" dirty="0">
                <a:latin typeface="Arial" panose="020B0604020202020204" pitchFamily="34" charset="0"/>
                <a:cs typeface="Arial" panose="020B0604020202020204" pitchFamily="34" charset="0"/>
              </a:rPr>
              <a:t>, 16(3). </a:t>
            </a:r>
            <a:r>
              <a:rPr lang="en-US" sz="1800" b="1" i="1" dirty="0">
                <a:latin typeface="Arial" panose="020B0604020202020204" pitchFamily="34" charset="0"/>
                <a:cs typeface="Arial" panose="020B0604020202020204" pitchFamily="34" charset="0"/>
              </a:rPr>
              <a:t>https://doi.org/https://doi.org/10.1088/1741-2552/ab0ab5</a:t>
            </a:r>
            <a:r>
              <a:rPr lang="en-US" sz="1800" b="1" dirty="0">
                <a:latin typeface="Arial" panose="020B0604020202020204" pitchFamily="34" charset="0"/>
                <a:cs typeface="Arial" panose="020B0604020202020204" pitchFamily="34" charset="0"/>
              </a:rPr>
              <a:t>.</a:t>
            </a:r>
          </a:p>
          <a:p>
            <a:pPr marL="914400" indent="-457200">
              <a:spcBef>
                <a:spcPts val="0"/>
              </a:spcBef>
              <a:spcAft>
                <a:spcPts val="1200"/>
              </a:spcAft>
              <a:buNone/>
            </a:pPr>
            <a:endParaRPr lang="en-US" sz="1800" b="1" i="1" dirty="0">
              <a:latin typeface="Arial" panose="020B0604020202020204" pitchFamily="34" charset="0"/>
              <a:cs typeface="Arial" panose="020B0604020202020204" pitchFamily="34" charset="0"/>
            </a:endParaRPr>
          </a:p>
          <a:p>
            <a:pPr marL="182558" indent="-182558">
              <a:spcBef>
                <a:spcPts val="0"/>
              </a:spcBef>
              <a:spcAft>
                <a:spcPts val="1200"/>
              </a:spcAft>
              <a:buFont typeface="Arial" charset="0"/>
              <a:buChar char="•"/>
            </a:pPr>
            <a:endParaRPr lang="en-US" sz="1800" b="1" dirty="0">
              <a:latin typeface="Arial" charset="0"/>
              <a:cs typeface="Arial" charset="0"/>
            </a:endParaRPr>
          </a:p>
        </p:txBody>
      </p:sp>
    </p:spTree>
    <p:extLst>
      <p:ext uri="{BB962C8B-B14F-4D97-AF65-F5344CB8AC3E}">
        <p14:creationId xmlns:p14="http://schemas.microsoft.com/office/powerpoint/2010/main" val="2075283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Additional References</a:t>
            </a:r>
          </a:p>
        </p:txBody>
      </p:sp>
      <p:sp>
        <p:nvSpPr>
          <p:cNvPr id="3" name="Content Placeholder 2"/>
          <p:cNvSpPr>
            <a:spLocks noGrp="1"/>
          </p:cNvSpPr>
          <p:nvPr>
            <p:ph idx="1"/>
          </p:nvPr>
        </p:nvSpPr>
        <p:spPr>
          <a:xfrm>
            <a:off x="228600" y="571502"/>
            <a:ext cx="8686800" cy="5979771"/>
          </a:xfrm>
        </p:spPr>
        <p:txBody>
          <a:bodyPr>
            <a:noAutofit/>
          </a:bodyPr>
          <a:lstStyle/>
          <a:p>
            <a:pPr marL="231775" indent="-220663">
              <a:spcBef>
                <a:spcPts val="0"/>
              </a:spcBef>
              <a:spcAft>
                <a:spcPts val="30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Chai, X., Wang, Q., Zhao, Y., Liu, X., Bai, O., &amp; Li, Y. (2016). Unsupervised domain adaptation techniques based on auto-encoder for non-stationary EEG-based emotion recognition. </a:t>
            </a:r>
            <a:r>
              <a:rPr lang="en-US" sz="1400" b="1" i="1" dirty="0">
                <a:effectLst/>
                <a:latin typeface="Arial" panose="020B0604020202020204" pitchFamily="34" charset="0"/>
                <a:ea typeface="Times New Roman" panose="02020603050405020304" pitchFamily="18" charset="0"/>
                <a:cs typeface="Arial" panose="020B0604020202020204" pitchFamily="34" charset="0"/>
              </a:rPr>
              <a:t>Computers in Biology and Medicine</a:t>
            </a:r>
            <a:r>
              <a:rPr lang="en-US" sz="1400" b="1" dirty="0">
                <a:effectLst/>
                <a:latin typeface="Arial" panose="020B0604020202020204" pitchFamily="34" charset="0"/>
                <a:ea typeface="Times New Roman" panose="02020603050405020304" pitchFamily="18" charset="0"/>
                <a:cs typeface="Arial" panose="020B0604020202020204" pitchFamily="34" charset="0"/>
              </a:rPr>
              <a:t>, 79, 205–214. </a:t>
            </a:r>
            <a:r>
              <a:rPr lang="en-US" sz="1400" b="1" i="1" dirty="0">
                <a:effectLst/>
                <a:latin typeface="Arial" panose="020B0604020202020204" pitchFamily="34" charset="0"/>
                <a:ea typeface="Times New Roman" panose="02020603050405020304" pitchFamily="18" charset="0"/>
                <a:cs typeface="Arial" panose="020B0604020202020204" pitchFamily="34" charset="0"/>
              </a:rPr>
              <a:t>https://doi.org/10.1016/j.compbiomed.2016.10.019.</a:t>
            </a:r>
          </a:p>
          <a:p>
            <a:pPr marL="231775" indent="-220663">
              <a:spcBef>
                <a:spcPts val="0"/>
              </a:spcBef>
              <a:spcAft>
                <a:spcPts val="300"/>
              </a:spcAft>
              <a:buNone/>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p>
            <a:pPr marL="231775" indent="-220663">
              <a:spcBef>
                <a:spcPts val="0"/>
              </a:spcBef>
              <a:spcAft>
                <a:spcPts val="30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Hsu, W. N., Zhang, Y., &amp; Glass, J. (2017). Unsupervised Learning of Disentangled and Interpretable Representations from Sequential Data. </a:t>
            </a:r>
            <a:r>
              <a:rPr lang="en-US" sz="1400" b="1" i="1" dirty="0">
                <a:effectLst/>
                <a:latin typeface="Arial" panose="020B0604020202020204" pitchFamily="34" charset="0"/>
                <a:ea typeface="Times New Roman" panose="02020603050405020304" pitchFamily="18" charset="0"/>
                <a:cs typeface="Arial" panose="020B0604020202020204" pitchFamily="34" charset="0"/>
              </a:rPr>
              <a:t>Advances in Neural Information Processing Systems,</a:t>
            </a:r>
            <a:r>
              <a:rPr lang="en-US" sz="1400" b="1" dirty="0">
                <a:effectLst/>
                <a:latin typeface="Arial" panose="020B0604020202020204" pitchFamily="34" charset="0"/>
                <a:ea typeface="Times New Roman" panose="02020603050405020304" pitchFamily="18" charset="0"/>
                <a:cs typeface="Arial" panose="020B0604020202020204" pitchFamily="34" charset="0"/>
              </a:rPr>
              <a:t> 1876-1887. Long Beach, California, USA. </a:t>
            </a:r>
            <a:r>
              <a:rPr lang="en-US" sz="1400" b="1" i="1" dirty="0">
                <a:effectLst/>
                <a:latin typeface="Arial" panose="020B0604020202020204" pitchFamily="34" charset="0"/>
                <a:ea typeface="Times New Roman" panose="02020603050405020304" pitchFamily="18" charset="0"/>
                <a:cs typeface="Arial" panose="020B0604020202020204" pitchFamily="34" charset="0"/>
              </a:rPr>
              <a:t>https://papers.nips.cc/paper/6784-unsupervised-learning-of-disentangled-and-interpretable-representations-from-sequential-data.pdf.</a:t>
            </a: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231775" indent="-220663">
              <a:spcBef>
                <a:spcPts val="0"/>
              </a:spcBef>
              <a:spcAft>
                <a:spcPts val="300"/>
              </a:spcAft>
              <a:buNone/>
            </a:pPr>
            <a:endParaRPr lang="en-US" sz="1400" b="1" i="1" dirty="0">
              <a:latin typeface="Arial" panose="020B0604020202020204" pitchFamily="34" charset="0"/>
              <a:ea typeface="Times New Roman" panose="02020603050405020304" pitchFamily="18" charset="0"/>
              <a:cs typeface="Arial" panose="020B0604020202020204" pitchFamily="34" charset="0"/>
            </a:endParaRPr>
          </a:p>
          <a:p>
            <a:pPr marL="231775" indent="-220663">
              <a:spcBef>
                <a:spcPts val="0"/>
              </a:spcBef>
              <a:spcAft>
                <a:spcPts val="300"/>
              </a:spcAft>
              <a:buNone/>
            </a:pPr>
            <a:r>
              <a:rPr lang="en-US" sz="1400" b="1" dirty="0">
                <a:effectLst/>
                <a:latin typeface="Arial" panose="020B0604020202020204" pitchFamily="34" charset="0"/>
                <a:ea typeface="Times New Roman" panose="02020603050405020304" pitchFamily="18" charset="0"/>
                <a:cs typeface="Arial" panose="020B0604020202020204" pitchFamily="34" charset="0"/>
              </a:rPr>
              <a:t>Shah, V.,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Anstotz</a:t>
            </a:r>
            <a:r>
              <a:rPr lang="en-US" sz="1400" b="1" dirty="0">
                <a:effectLst/>
                <a:latin typeface="Arial" panose="020B0604020202020204" pitchFamily="34" charset="0"/>
                <a:ea typeface="Times New Roman" panose="02020603050405020304" pitchFamily="18" charset="0"/>
                <a:cs typeface="Arial" panose="020B0604020202020204" pitchFamily="34" charset="0"/>
              </a:rPr>
              <a:t>, R., Obeid, I., &amp;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Picone</a:t>
            </a:r>
            <a:r>
              <a:rPr lang="en-US" sz="1400" b="1" dirty="0">
                <a:effectLst/>
                <a:latin typeface="Arial" panose="020B0604020202020204" pitchFamily="34" charset="0"/>
                <a:ea typeface="Times New Roman" panose="02020603050405020304" pitchFamily="18" charset="0"/>
                <a:cs typeface="Arial" panose="020B0604020202020204" pitchFamily="34" charset="0"/>
              </a:rPr>
              <a:t>, J. (2018). Adapting an Automatic Speech Recognition System to Event Classification of Electroencephalograms. I. Obeid &amp; J.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Picone</a:t>
            </a:r>
            <a:r>
              <a:rPr lang="en-US" sz="1400" b="1" dirty="0">
                <a:effectLst/>
                <a:latin typeface="Arial" panose="020B0604020202020204" pitchFamily="34" charset="0"/>
                <a:ea typeface="Times New Roman" panose="02020603050405020304" pitchFamily="18" charset="0"/>
                <a:cs typeface="Arial" panose="020B0604020202020204" pitchFamily="34" charset="0"/>
              </a:rPr>
              <a:t> (Eds.), </a:t>
            </a:r>
            <a:r>
              <a:rPr lang="en-US" sz="1400" b="1" i="1" dirty="0">
                <a:effectLst/>
                <a:latin typeface="Arial" panose="020B0604020202020204" pitchFamily="34" charset="0"/>
                <a:ea typeface="Times New Roman" panose="02020603050405020304" pitchFamily="18" charset="0"/>
                <a:cs typeface="Arial" panose="020B0604020202020204" pitchFamily="34" charset="0"/>
              </a:rPr>
              <a:t>Proceedings of the IEEE Signal Processing in Medicine and Biology Symposium (SPMB)</a:t>
            </a:r>
            <a:r>
              <a:rPr lang="en-US" sz="1400" b="1" dirty="0">
                <a:effectLst/>
                <a:latin typeface="Arial" panose="020B0604020202020204" pitchFamily="34" charset="0"/>
                <a:ea typeface="Times New Roman" panose="02020603050405020304" pitchFamily="18" charset="0"/>
                <a:cs typeface="Arial" panose="020B0604020202020204" pitchFamily="34" charset="0"/>
              </a:rPr>
              <a:t> (p. 1). Philadelphia, Pennsylvania, USA. </a:t>
            </a:r>
            <a:r>
              <a:rPr lang="en-US" sz="1400" b="1" i="1" dirty="0">
                <a:effectLst/>
                <a:latin typeface="Arial" panose="020B0604020202020204" pitchFamily="34" charset="0"/>
                <a:ea typeface="Times New Roman" panose="02020603050405020304" pitchFamily="18" charset="0"/>
                <a:cs typeface="Arial" panose="020B0604020202020204" pitchFamily="34" charset="0"/>
              </a:rPr>
              <a:t>https://doi.org/10.1109/SPMB.2018.8615625</a:t>
            </a:r>
            <a:r>
              <a:rPr lang="en-US" sz="1400" b="1" dirty="0">
                <a:effectLst/>
                <a:latin typeface="Arial" panose="020B0604020202020204" pitchFamily="34" charset="0"/>
                <a:ea typeface="Times New Roman" panose="02020603050405020304" pitchFamily="18" charset="0"/>
                <a:cs typeface="Arial" panose="020B0604020202020204" pitchFamily="34" charset="0"/>
              </a:rPr>
              <a:t>.</a:t>
            </a:r>
          </a:p>
          <a:p>
            <a:pPr marL="231775" indent="-220663">
              <a:spcBef>
                <a:spcPts val="0"/>
              </a:spcBef>
              <a:spcAft>
                <a:spcPts val="300"/>
              </a:spcAft>
              <a:buNone/>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231775" indent="-220663">
              <a:spcBef>
                <a:spcPts val="0"/>
              </a:spcBef>
              <a:spcAft>
                <a:spcPts val="300"/>
              </a:spcAft>
              <a:buNone/>
            </a:pPr>
            <a:r>
              <a:rPr lang="en-US" sz="1400" b="1" dirty="0" err="1">
                <a:effectLst/>
                <a:latin typeface="Arial" panose="020B0604020202020204" pitchFamily="34" charset="0"/>
                <a:ea typeface="Times New Roman" panose="02020603050405020304" pitchFamily="18" charset="0"/>
                <a:cs typeface="Arial" panose="020B0604020202020204" pitchFamily="34" charset="0"/>
              </a:rPr>
              <a:t>Masci</a:t>
            </a:r>
            <a:r>
              <a:rPr lang="en-US" sz="1400" b="1" dirty="0">
                <a:effectLst/>
                <a:latin typeface="Arial" panose="020B0604020202020204" pitchFamily="34" charset="0"/>
                <a:ea typeface="Times New Roman" panose="02020603050405020304" pitchFamily="18" charset="0"/>
                <a:cs typeface="Arial" panose="020B0604020202020204" pitchFamily="34" charset="0"/>
              </a:rPr>
              <a:t>, J., Meier, U.,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Cireşan</a:t>
            </a:r>
            <a:r>
              <a:rPr lang="en-US" sz="1400" b="1" dirty="0">
                <a:effectLst/>
                <a:latin typeface="Arial" panose="020B0604020202020204" pitchFamily="34" charset="0"/>
                <a:ea typeface="Times New Roman" panose="02020603050405020304" pitchFamily="18" charset="0"/>
                <a:cs typeface="Arial" panose="020B0604020202020204" pitchFamily="34" charset="0"/>
              </a:rPr>
              <a:t>, D., &amp;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Schmidhuber</a:t>
            </a:r>
            <a:r>
              <a:rPr lang="en-US" sz="1400" b="1" dirty="0">
                <a:effectLst/>
                <a:latin typeface="Arial" panose="020B0604020202020204" pitchFamily="34" charset="0"/>
                <a:ea typeface="Times New Roman" panose="02020603050405020304" pitchFamily="18" charset="0"/>
                <a:cs typeface="Arial" panose="020B0604020202020204" pitchFamily="34" charset="0"/>
              </a:rPr>
              <a:t>, J. (2011). Stacked Convolutional Auto-encoders for Hierarchical Feature Extraction. In </a:t>
            </a:r>
            <a:r>
              <a:rPr lang="en-US" sz="1400" b="1" i="1" dirty="0">
                <a:effectLst/>
                <a:latin typeface="Arial" panose="020B0604020202020204" pitchFamily="34" charset="0"/>
                <a:ea typeface="Times New Roman" panose="02020603050405020304" pitchFamily="18" charset="0"/>
                <a:cs typeface="Arial" panose="020B0604020202020204" pitchFamily="34" charset="0"/>
              </a:rPr>
              <a:t>Proceedings of the 21</a:t>
            </a:r>
            <a:r>
              <a:rPr lang="en-US" sz="1400" b="1" i="1" baseline="30000" dirty="0">
                <a:effectLst/>
                <a:latin typeface="Arial" panose="020B0604020202020204" pitchFamily="34" charset="0"/>
                <a:ea typeface="Times New Roman" panose="02020603050405020304" pitchFamily="18" charset="0"/>
                <a:cs typeface="Arial" panose="020B0604020202020204" pitchFamily="34" charset="0"/>
              </a:rPr>
              <a:t>st</a:t>
            </a:r>
            <a:r>
              <a:rPr lang="en-US" sz="1400" b="1" i="1" dirty="0">
                <a:effectLst/>
                <a:latin typeface="Arial" panose="020B0604020202020204" pitchFamily="34" charset="0"/>
                <a:ea typeface="Times New Roman" panose="02020603050405020304" pitchFamily="18" charset="0"/>
                <a:cs typeface="Arial" panose="020B0604020202020204" pitchFamily="34" charset="0"/>
              </a:rPr>
              <a:t> International Conference on Artificial Neural Networks - Volume Part I,</a:t>
            </a:r>
            <a:r>
              <a:rPr lang="en-US" sz="1400" b="1" dirty="0">
                <a:effectLst/>
                <a:latin typeface="Arial" panose="020B0604020202020204" pitchFamily="34" charset="0"/>
                <a:ea typeface="Times New Roman" panose="02020603050405020304" pitchFamily="18" charset="0"/>
                <a:cs typeface="Arial" panose="020B0604020202020204" pitchFamily="34" charset="0"/>
              </a:rPr>
              <a:t> 52–59. Espoo, Finland: Springer-Verlag. </a:t>
            </a:r>
            <a:r>
              <a:rPr lang="en-US" sz="1400" b="1" i="1" dirty="0">
                <a:effectLst/>
                <a:latin typeface="Arial" panose="020B0604020202020204" pitchFamily="34" charset="0"/>
                <a:ea typeface="Times New Roman" panose="02020603050405020304" pitchFamily="18" charset="0"/>
                <a:cs typeface="Arial" panose="020B0604020202020204" pitchFamily="34" charset="0"/>
              </a:rPr>
              <a:t>http://dl.acm.org/citation.cfm?id=2029556.2029563.</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p>
            <a:pPr marL="231775" indent="-220663">
              <a:spcBef>
                <a:spcPts val="0"/>
              </a:spcBef>
              <a:spcAft>
                <a:spcPts val="300"/>
              </a:spcAft>
              <a:buNone/>
            </a:pPr>
            <a:endParaRPr lang="en-US" sz="1400" b="1" dirty="0">
              <a:latin typeface="Arial" panose="020B0604020202020204" pitchFamily="34" charset="0"/>
              <a:cs typeface="Arial" panose="020B0604020202020204" pitchFamily="34" charset="0"/>
            </a:endParaRPr>
          </a:p>
          <a:p>
            <a:pPr marL="404803" indent="-404803">
              <a:spcBef>
                <a:spcPts val="0"/>
              </a:spcBef>
              <a:spcAft>
                <a:spcPts val="300"/>
              </a:spcAft>
              <a:buNone/>
              <a:tabLst>
                <a:tab pos="274632" algn="r"/>
                <a:tab pos="385753"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Yuan, Y.,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Xun</a:t>
            </a:r>
            <a:r>
              <a:rPr lang="en-US" sz="1400" b="1" dirty="0">
                <a:effectLst/>
                <a:latin typeface="Arial" panose="020B0604020202020204" pitchFamily="34" charset="0"/>
                <a:ea typeface="Times New Roman" panose="02020603050405020304" pitchFamily="18" charset="0"/>
                <a:cs typeface="Arial" panose="020B0604020202020204" pitchFamily="34" charset="0"/>
              </a:rPr>
              <a:t>, G., Jia, K., &amp; Zhang, A. (2017). A Multi-view Deep Learning Method for Epileptic Seizure Detection Using Short-time Fourier Transform. </a:t>
            </a:r>
            <a:r>
              <a:rPr lang="en-US" sz="1400" b="1" i="1" dirty="0">
                <a:effectLst/>
                <a:latin typeface="Arial" panose="020B0604020202020204" pitchFamily="34" charset="0"/>
                <a:ea typeface="Times New Roman" panose="02020603050405020304" pitchFamily="18" charset="0"/>
                <a:cs typeface="Arial" panose="020B0604020202020204" pitchFamily="34" charset="0"/>
              </a:rPr>
              <a:t>Proceedings of the 8th ACM International Conference on Bioinformatics, Computational Biology, and Health Informatics</a:t>
            </a:r>
            <a:r>
              <a:rPr lang="en-US" sz="1400" b="1" dirty="0">
                <a:effectLst/>
                <a:latin typeface="Arial" panose="020B0604020202020204" pitchFamily="34" charset="0"/>
                <a:ea typeface="Times New Roman" panose="02020603050405020304" pitchFamily="18" charset="0"/>
                <a:cs typeface="Arial" panose="020B0604020202020204" pitchFamily="34" charset="0"/>
              </a:rPr>
              <a:t> (pp. 213–222). Boston, Massachusetts, USA: ACM. </a:t>
            </a:r>
            <a:r>
              <a:rPr lang="en-US" sz="1400" b="1" i="1" dirty="0">
                <a:effectLst/>
                <a:latin typeface="Arial" panose="020B0604020202020204" pitchFamily="34" charset="0"/>
                <a:ea typeface="Times New Roman" panose="02020603050405020304" pitchFamily="18" charset="0"/>
                <a:cs typeface="Arial" panose="020B0604020202020204" pitchFamily="34" charset="0"/>
              </a:rPr>
              <a:t>https://doi.org/10.1145/3107411.3107419.</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p>
            <a:pPr marL="404803" indent="-404803">
              <a:spcBef>
                <a:spcPts val="0"/>
              </a:spcBef>
              <a:spcAft>
                <a:spcPts val="300"/>
              </a:spcAft>
              <a:buNone/>
              <a:tabLst>
                <a:tab pos="274632" algn="r"/>
                <a:tab pos="385753" algn="l"/>
              </a:tabLst>
            </a:pPr>
            <a:endParaRPr lang="en-US" sz="1400" b="1"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301872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71751"/>
            <a:ext cx="8686800" cy="1714498"/>
          </a:xfrm>
        </p:spPr>
        <p:txBody>
          <a:bodyPr>
            <a:noAutofit/>
          </a:bodyPr>
          <a:lstStyle/>
          <a:p>
            <a:pPr marL="404803" indent="-404803" algn="ctr">
              <a:spcBef>
                <a:spcPts val="0"/>
              </a:spcBef>
              <a:spcAft>
                <a:spcPts val="300"/>
              </a:spcAft>
              <a:buNone/>
              <a:tabLst>
                <a:tab pos="274632" algn="r"/>
                <a:tab pos="385753" algn="l"/>
              </a:tabLst>
            </a:pPr>
            <a:r>
              <a:rPr lang="en-US" sz="6600" b="1" dirty="0">
                <a:latin typeface="Arial" panose="020B0604020202020204" pitchFamily="34" charset="0"/>
                <a:ea typeface="Arial" charset="0"/>
                <a:cs typeface="Arial" panose="020B0604020202020204" pitchFamily="34" charset="0"/>
              </a:rPr>
              <a:t>Questions</a:t>
            </a:r>
          </a:p>
        </p:txBody>
      </p:sp>
      <p:sp>
        <p:nvSpPr>
          <p:cNvPr id="5" name="Title 4">
            <a:extLst>
              <a:ext uri="{FF2B5EF4-FFF2-40B4-BE49-F238E27FC236}">
                <a16:creationId xmlns:a16="http://schemas.microsoft.com/office/drawing/2014/main" id="{96B012F7-5AEB-4CCA-ACEE-F9582A1E6EB8}"/>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2907863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71751"/>
            <a:ext cx="8686800" cy="1714498"/>
          </a:xfrm>
        </p:spPr>
        <p:txBody>
          <a:bodyPr>
            <a:noAutofit/>
          </a:bodyPr>
          <a:lstStyle/>
          <a:p>
            <a:pPr marL="404803" indent="-404803" algn="ctr">
              <a:spcBef>
                <a:spcPts val="0"/>
              </a:spcBef>
              <a:spcAft>
                <a:spcPts val="300"/>
              </a:spcAft>
              <a:buNone/>
              <a:tabLst>
                <a:tab pos="274632" algn="r"/>
                <a:tab pos="385753" algn="l"/>
              </a:tabLst>
            </a:pPr>
            <a:r>
              <a:rPr lang="en-US" sz="6600" b="1" dirty="0">
                <a:latin typeface="Arial" panose="020B0604020202020204" pitchFamily="34" charset="0"/>
                <a:ea typeface="Arial" charset="0"/>
                <a:cs typeface="Arial" panose="020B0604020202020204" pitchFamily="34" charset="0"/>
              </a:rPr>
              <a:t>Thank You</a:t>
            </a:r>
          </a:p>
        </p:txBody>
      </p:sp>
      <p:sp>
        <p:nvSpPr>
          <p:cNvPr id="5" name="Title 4">
            <a:extLst>
              <a:ext uri="{FF2B5EF4-FFF2-40B4-BE49-F238E27FC236}">
                <a16:creationId xmlns:a16="http://schemas.microsoft.com/office/drawing/2014/main" id="{96B012F7-5AEB-4CCA-ACEE-F9582A1E6EB8}"/>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111413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AE7D-A55E-4369-B589-2768E803D931}"/>
              </a:ext>
            </a:extLst>
          </p:cNvPr>
          <p:cNvSpPr>
            <a:spLocks noGrp="1"/>
          </p:cNvSpPr>
          <p:nvPr>
            <p:ph type="title"/>
          </p:nvPr>
        </p:nvSpPr>
        <p:spPr/>
        <p:txBody>
          <a:bodyPr vert="horz" wrap="none" lIns="228600" tIns="91440" rIns="0" bIns="0" rtlCol="0" anchor="ctr" anchorCtr="0">
            <a:noAutofit/>
          </a:bodyPr>
          <a:lstStyle/>
          <a:p>
            <a:r>
              <a:rPr lang="en-US" dirty="0"/>
              <a:t>Electroencephalography (EEG)</a:t>
            </a:r>
          </a:p>
        </p:txBody>
      </p:sp>
      <p:sp>
        <p:nvSpPr>
          <p:cNvPr id="3" name="Content Placeholder 2">
            <a:extLst>
              <a:ext uri="{FF2B5EF4-FFF2-40B4-BE49-F238E27FC236}">
                <a16:creationId xmlns:a16="http://schemas.microsoft.com/office/drawing/2014/main" id="{9C050796-B88A-49C9-BF0B-3436CD1A89F0}"/>
              </a:ext>
            </a:extLst>
          </p:cNvPr>
          <p:cNvSpPr>
            <a:spLocks noGrp="1"/>
          </p:cNvSpPr>
          <p:nvPr>
            <p:ph idx="1"/>
          </p:nvPr>
        </p:nvSpPr>
        <p:spPr>
          <a:xfrm>
            <a:off x="228600" y="609601"/>
            <a:ext cx="5486400" cy="5715000"/>
          </a:xfrm>
        </p:spPr>
        <p:txBody>
          <a:bodyPr lIns="0" tIns="0" rIns="0" bIns="0"/>
          <a:lstStyle/>
          <a:p>
            <a:pPr marL="182558" indent="-182558">
              <a:spcBef>
                <a:spcPts val="0"/>
              </a:spcBef>
              <a:spcAft>
                <a:spcPts val="1200"/>
              </a:spcAft>
              <a:buFont typeface="Arial" charset="0"/>
              <a:buChar char="•"/>
            </a:pPr>
            <a:r>
              <a:rPr lang="en-US" sz="1800" b="1" dirty="0">
                <a:latin typeface="Arial" charset="0"/>
                <a:cs typeface="Arial" charset="0"/>
              </a:rPr>
              <a:t>Electroencephalograms (EEGs) are used in a wide range of clinical settings to record electrical activity of the brain. </a:t>
            </a:r>
          </a:p>
          <a:p>
            <a:pPr marL="182558" indent="-182558">
              <a:spcBef>
                <a:spcPts val="0"/>
              </a:spcBef>
              <a:spcAft>
                <a:spcPts val="1200"/>
              </a:spcAft>
              <a:buFont typeface="Arial" charset="0"/>
              <a:buChar char="•"/>
            </a:pPr>
            <a:r>
              <a:rPr lang="en-US" sz="1800" b="1" dirty="0">
                <a:latin typeface="Arial" charset="0"/>
                <a:ea typeface="Arial" charset="0"/>
                <a:cs typeface="Arial" charset="0"/>
              </a:rPr>
              <a:t>EEGs are the primary means by which neurologists diagnose brain-related illnesses such as epilepsy, </a:t>
            </a:r>
            <a:r>
              <a:rPr lang="en-US" sz="1800" b="1" dirty="0">
                <a:latin typeface="Arial" panose="020B0604020202020204" pitchFamily="34" charset="0"/>
                <a:cs typeface="Arial" panose="020B0604020202020204" pitchFamily="34" charset="0"/>
              </a:rPr>
              <a:t>Alzheimer’s, and schizophrenia</a:t>
            </a:r>
            <a:r>
              <a:rPr lang="en-US" sz="1800" b="1" dirty="0">
                <a:latin typeface="Arial" charset="0"/>
                <a:ea typeface="Arial" charset="0"/>
                <a:cs typeface="Arial" charset="0"/>
              </a:rPr>
              <a:t>. </a:t>
            </a:r>
          </a:p>
          <a:p>
            <a:pPr marL="182558" indent="-182558">
              <a:spcBef>
                <a:spcPts val="0"/>
              </a:spcBef>
              <a:spcAft>
                <a:spcPts val="1200"/>
              </a:spcAft>
              <a:buFont typeface="Arial" charset="0"/>
              <a:buChar char="•"/>
            </a:pPr>
            <a:r>
              <a:rPr lang="en-US" sz="1800" b="1" dirty="0">
                <a:latin typeface="Arial" charset="0"/>
                <a:cs typeface="Arial" charset="0"/>
              </a:rPr>
              <a:t>Scalp EEG recordings are commonly used in primary care settings because they are noninvasive.</a:t>
            </a:r>
          </a:p>
          <a:p>
            <a:pPr marL="182558" indent="-182558">
              <a:spcBef>
                <a:spcPts val="0"/>
              </a:spcBef>
              <a:spcAft>
                <a:spcPts val="1200"/>
              </a:spcAft>
              <a:buFont typeface="Arial" charset="0"/>
              <a:buChar char="•"/>
            </a:pPr>
            <a:r>
              <a:rPr lang="en-US" sz="1800" b="1" dirty="0">
                <a:latin typeface="Arial" charset="0"/>
                <a:cs typeface="Arial" charset="0"/>
              </a:rPr>
              <a:t>An EEG can record brain signals with high temporal resolutions.</a:t>
            </a:r>
          </a:p>
          <a:p>
            <a:pPr marL="182558" indent="-182558">
              <a:spcBef>
                <a:spcPts val="0"/>
              </a:spcBef>
              <a:spcAft>
                <a:spcPts val="1200"/>
              </a:spcAft>
              <a:buFont typeface="Arial" charset="0"/>
              <a:buChar char="•"/>
            </a:pPr>
            <a:r>
              <a:rPr lang="en-US" sz="1800" b="1" dirty="0">
                <a:latin typeface="Arial" charset="0"/>
                <a:cs typeface="Arial" charset="0"/>
              </a:rPr>
              <a:t>An EEG is also portable, and cost-effective.</a:t>
            </a:r>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F801C7C8-B598-40D5-A7FE-82B367BE87CC}"/>
              </a:ext>
            </a:extLst>
          </p:cNvPr>
          <p:cNvGrpSpPr/>
          <p:nvPr/>
        </p:nvGrpSpPr>
        <p:grpSpPr>
          <a:xfrm>
            <a:off x="6048553" y="647700"/>
            <a:ext cx="2866849" cy="4229099"/>
            <a:chOff x="6510568" y="1428392"/>
            <a:chExt cx="2433294" cy="3589532"/>
          </a:xfrm>
        </p:grpSpPr>
        <p:pic>
          <p:nvPicPr>
            <p:cNvPr id="5" name="Picture 4">
              <a:extLst>
                <a:ext uri="{FF2B5EF4-FFF2-40B4-BE49-F238E27FC236}">
                  <a16:creationId xmlns:a16="http://schemas.microsoft.com/office/drawing/2014/main" id="{AD6FE08A-7645-45FA-9D27-367E7F449C6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510568" y="2646772"/>
              <a:ext cx="2433294" cy="1184730"/>
            </a:xfrm>
            <a:prstGeom prst="rect">
              <a:avLst/>
            </a:prstGeom>
            <a:ln w="25400">
              <a:solidFill>
                <a:srgbClr val="CD1E26"/>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80E35DD-B04A-4759-A2D6-20E215ADF664}"/>
                </a:ext>
              </a:extLst>
            </p:cNvPr>
            <p:cNvPicPr>
              <a:picLocks noChangeAspect="1"/>
            </p:cNvPicPr>
            <p:nvPr/>
          </p:nvPicPr>
          <p:blipFill>
            <a:blip r:embed="rId3"/>
            <a:stretch>
              <a:fillRect/>
            </a:stretch>
          </p:blipFill>
          <p:spPr>
            <a:xfrm>
              <a:off x="7615492" y="3546201"/>
              <a:ext cx="1155277" cy="1471723"/>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423EB83-1DE9-41B2-8FBC-C90476EA25FD}"/>
                </a:ext>
              </a:extLst>
            </p:cNvPr>
            <p:cNvPicPr>
              <a:picLocks noChangeAspect="1"/>
            </p:cNvPicPr>
            <p:nvPr/>
          </p:nvPicPr>
          <p:blipFill>
            <a:blip r:embed="rId4" cstate="print"/>
            <a:stretch>
              <a:fillRect/>
            </a:stretch>
          </p:blipFill>
          <p:spPr>
            <a:xfrm>
              <a:off x="6636207" y="1428392"/>
              <a:ext cx="1168284" cy="1557712"/>
            </a:xfrm>
            <a:prstGeom prst="rect">
              <a:avLst/>
            </a:prstGeom>
            <a:ln w="25400">
              <a:solidFill>
                <a:srgbClr val="CD1E26"/>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33578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AE7D-A55E-4369-B589-2768E803D931}"/>
              </a:ext>
            </a:extLst>
          </p:cNvPr>
          <p:cNvSpPr>
            <a:spLocks noGrp="1"/>
          </p:cNvSpPr>
          <p:nvPr>
            <p:ph type="title"/>
          </p:nvPr>
        </p:nvSpPr>
        <p:spPr/>
        <p:txBody>
          <a:bodyPr vert="horz" wrap="none" lIns="228600" tIns="91440" rIns="0" bIns="0" rtlCol="0" anchor="ctr" anchorCtr="0">
            <a:noAutofit/>
          </a:bodyPr>
          <a:lstStyle/>
          <a:p>
            <a:r>
              <a:rPr lang="en-US" dirty="0"/>
              <a:t>Seizure Detection Research</a:t>
            </a:r>
          </a:p>
        </p:txBody>
      </p:sp>
      <p:sp>
        <p:nvSpPr>
          <p:cNvPr id="3" name="Content Placeholder 2">
            <a:extLst>
              <a:ext uri="{FF2B5EF4-FFF2-40B4-BE49-F238E27FC236}">
                <a16:creationId xmlns:a16="http://schemas.microsoft.com/office/drawing/2014/main" id="{9C050796-B88A-49C9-BF0B-3436CD1A89F0}"/>
              </a:ext>
            </a:extLst>
          </p:cNvPr>
          <p:cNvSpPr>
            <a:spLocks noGrp="1"/>
          </p:cNvSpPr>
          <p:nvPr>
            <p:ph idx="1"/>
          </p:nvPr>
        </p:nvSpPr>
        <p:spPr>
          <a:xfrm>
            <a:off x="92600" y="567163"/>
            <a:ext cx="8843059" cy="5301935"/>
          </a:xfrm>
        </p:spPr>
        <p:txBody>
          <a:bodyPr lIns="0" tIns="0" rIns="0" bIns="0"/>
          <a:lstStyle/>
          <a:p>
            <a:pPr marL="182558" indent="-182558">
              <a:spcBef>
                <a:spcPts val="0"/>
              </a:spcBef>
              <a:spcAft>
                <a:spcPts val="1200"/>
              </a:spcAft>
              <a:buFont typeface="Arial" charset="0"/>
            </a:pPr>
            <a:endParaRPr lang="en-US" sz="1800" b="1" dirty="0">
              <a:latin typeface="Arial" charset="0"/>
              <a:cs typeface="Arial" charset="0"/>
            </a:endParaRPr>
          </a:p>
          <a:p>
            <a:pPr marL="182558" indent="-182558">
              <a:spcBef>
                <a:spcPts val="0"/>
              </a:spcBef>
              <a:spcAft>
                <a:spcPts val="1200"/>
              </a:spcAft>
              <a:buFont typeface="Arial" charset="0"/>
            </a:pPr>
            <a:endParaRPr lang="en-US" sz="1800" b="1" dirty="0">
              <a:latin typeface="Arial" charset="0"/>
              <a:cs typeface="Arial" charset="0"/>
            </a:endParaRPr>
          </a:p>
        </p:txBody>
      </p:sp>
      <p:sp>
        <p:nvSpPr>
          <p:cNvPr id="4" name="Content Placeholder 2">
            <a:extLst>
              <a:ext uri="{FF2B5EF4-FFF2-40B4-BE49-F238E27FC236}">
                <a16:creationId xmlns:a16="http://schemas.microsoft.com/office/drawing/2014/main" id="{2A188C5D-9D6F-4EE0-AE9D-7CE6DA458C6E}"/>
              </a:ext>
            </a:extLst>
          </p:cNvPr>
          <p:cNvSpPr txBox="1">
            <a:spLocks/>
          </p:cNvSpPr>
          <p:nvPr/>
        </p:nvSpPr>
        <p:spPr>
          <a:xfrm>
            <a:off x="245000" y="609600"/>
            <a:ext cx="8690659" cy="5715000"/>
          </a:xfrm>
          <a:prstGeom prst="rect">
            <a:avLst/>
          </a:prstGeom>
        </p:spPr>
        <p:txBody>
          <a:bodyPr lIns="0" tIns="0" rIns="0" bIns="0"/>
          <a:lstStyle>
            <a:lvl1pPr marL="182558" indent="-182558" defTabSz="457189">
              <a:spcBef>
                <a:spcPts val="0"/>
              </a:spcBef>
              <a:spcAft>
                <a:spcPts val="1200"/>
              </a:spcAft>
              <a:buFont typeface="Arial" charset="0"/>
              <a:buChar char="•"/>
              <a:defRPr b="1">
                <a:latin typeface="Arial" charset="0"/>
                <a:cs typeface="Arial" charset="0"/>
              </a:defRPr>
            </a:lvl1pPr>
            <a:lvl2pPr marL="742932" indent="-285744" defTabSz="457189">
              <a:spcBef>
                <a:spcPct val="20000"/>
              </a:spcBef>
              <a:buFont typeface="Arial"/>
              <a:buChar char="–"/>
              <a:defRPr sz="2800"/>
            </a:lvl2pPr>
            <a:lvl3pPr marL="1142971" indent="-228594" defTabSz="457189">
              <a:spcBef>
                <a:spcPct val="20000"/>
              </a:spcBef>
              <a:buFont typeface="Arial"/>
              <a:buChar char="•"/>
              <a:defRPr sz="2400"/>
            </a:lvl3pPr>
            <a:lvl4pPr marL="1600160" indent="-228594" defTabSz="457189">
              <a:spcBef>
                <a:spcPct val="20000"/>
              </a:spcBef>
              <a:buFont typeface="Arial"/>
              <a:buChar char="–"/>
              <a:defRPr sz="2000"/>
            </a:lvl4pPr>
            <a:lvl5pPr marL="2057349" indent="-228594" defTabSz="457189">
              <a:spcBef>
                <a:spcPct val="20000"/>
              </a:spcBef>
              <a:buFont typeface="Arial"/>
              <a:buChar char="»"/>
              <a:defRPr sz="2000"/>
            </a:lvl5pPr>
            <a:lvl6pPr marL="2514537" indent="-228594" defTabSz="457189">
              <a:spcBef>
                <a:spcPct val="20000"/>
              </a:spcBef>
              <a:buFont typeface="Arial"/>
              <a:buChar char="•"/>
              <a:defRPr sz="2000"/>
            </a:lvl6pPr>
            <a:lvl7pPr marL="2971726" indent="-228594" defTabSz="457189">
              <a:spcBef>
                <a:spcPct val="20000"/>
              </a:spcBef>
              <a:buFont typeface="Arial"/>
              <a:buChar char="•"/>
              <a:defRPr sz="2000"/>
            </a:lvl7pPr>
            <a:lvl8pPr marL="3428914" indent="-228594" defTabSz="457189">
              <a:spcBef>
                <a:spcPct val="20000"/>
              </a:spcBef>
              <a:buFont typeface="Arial"/>
              <a:buChar char="•"/>
              <a:defRPr sz="2000"/>
            </a:lvl8pPr>
            <a:lvl9pPr marL="3886103" indent="-228594" defTabSz="457189">
              <a:spcBef>
                <a:spcPct val="20000"/>
              </a:spcBef>
              <a:buFont typeface="Arial"/>
              <a:buChar char="•"/>
              <a:defRPr sz="2000"/>
            </a:lvl9pPr>
          </a:lstStyle>
          <a:p>
            <a:r>
              <a:rPr lang="en-US" dirty="0"/>
              <a:t>Epilepsy is a chronic neurological disorder that affects 2.4 million people around the world each year.</a:t>
            </a:r>
          </a:p>
          <a:p>
            <a:r>
              <a:rPr lang="en-US" dirty="0"/>
              <a:t>A diagnosis of epilepsy is a life-changing event, so it must be carefully made.</a:t>
            </a:r>
          </a:p>
          <a:p>
            <a:r>
              <a:rPr lang="en-US" dirty="0"/>
              <a:t>An EEG is the primary tool used to diagnose epilepsy. In critical care settings, neurologists are overwhelmed by the amount of data that must be manually reviewed before a diagnosis can be made.</a:t>
            </a:r>
          </a:p>
          <a:p>
            <a:r>
              <a:rPr lang="en-US" dirty="0"/>
              <a:t>A clinical decision support tool that automatically interprets EEGs can reduce time to diagnosis, reduce error, and enhance real-time applications such as ICU monitoring.</a:t>
            </a:r>
          </a:p>
          <a:p>
            <a:r>
              <a:rPr lang="en-US" dirty="0"/>
              <a:t>Many EEG datasets are now publicly available such as the TUH EEG Corpus, but these contain a relatively small amount of manually annotated data.</a:t>
            </a:r>
          </a:p>
          <a:p>
            <a:r>
              <a:rPr lang="en-US" dirty="0"/>
              <a:t>Supervised machine learning, and particularly deep learning algorithms, require extremely large amounts of annotated data to achieve high performance.</a:t>
            </a:r>
          </a:p>
          <a:p>
            <a:r>
              <a:rPr lang="en-US" dirty="0"/>
              <a:t>State of the art in seizure detection does not yet achieve clinically acceptable performance. Increasing the amount of training data is a critical challenge and a major focus of this presentation.</a:t>
            </a:r>
          </a:p>
        </p:txBody>
      </p:sp>
    </p:spTree>
    <p:extLst>
      <p:ext uri="{BB962C8B-B14F-4D97-AF65-F5344CB8AC3E}">
        <p14:creationId xmlns:p14="http://schemas.microsoft.com/office/powerpoint/2010/main" val="355828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AE7D-A55E-4369-B589-2768E803D931}"/>
              </a:ext>
            </a:extLst>
          </p:cNvPr>
          <p:cNvSpPr>
            <a:spLocks noGrp="1"/>
          </p:cNvSpPr>
          <p:nvPr>
            <p:ph type="title"/>
          </p:nvPr>
        </p:nvSpPr>
        <p:spPr>
          <a:xfrm>
            <a:off x="0" y="15602"/>
            <a:ext cx="9155545" cy="328461"/>
          </a:xfrm>
        </p:spPr>
        <p:txBody>
          <a:bodyPr vert="horz" wrap="none" lIns="228600" tIns="91440" rIns="0" bIns="0" rtlCol="0" anchor="ctr" anchorCtr="0">
            <a:noAutofit/>
          </a:bodyPr>
          <a:lstStyle/>
          <a:p>
            <a:r>
              <a:rPr lang="en-US" dirty="0"/>
              <a:t>EEG Classification Pipeline</a:t>
            </a:r>
          </a:p>
        </p:txBody>
      </p:sp>
      <p:sp>
        <p:nvSpPr>
          <p:cNvPr id="3" name="Content Placeholder 2">
            <a:extLst>
              <a:ext uri="{FF2B5EF4-FFF2-40B4-BE49-F238E27FC236}">
                <a16:creationId xmlns:a16="http://schemas.microsoft.com/office/drawing/2014/main" id="{9C050796-B88A-49C9-BF0B-3436CD1A89F0}"/>
              </a:ext>
            </a:extLst>
          </p:cNvPr>
          <p:cNvSpPr>
            <a:spLocks noGrp="1"/>
          </p:cNvSpPr>
          <p:nvPr>
            <p:ph idx="1"/>
          </p:nvPr>
        </p:nvSpPr>
        <p:spPr>
          <a:xfrm>
            <a:off x="239557" y="2222808"/>
            <a:ext cx="8664886" cy="4267203"/>
          </a:xfrm>
        </p:spPr>
        <p:txBody>
          <a:bodyPr lIns="0" tIns="0" rIns="0" bIns="0"/>
          <a:lstStyle/>
          <a:p>
            <a:pPr marL="182558" indent="-182558">
              <a:spcBef>
                <a:spcPts val="0"/>
              </a:spcBef>
              <a:spcAft>
                <a:spcPts val="1200"/>
              </a:spcAft>
              <a:buFont typeface="Arial" charset="0"/>
            </a:pPr>
            <a:r>
              <a:rPr lang="en-US" sz="1800" b="1" dirty="0">
                <a:latin typeface="Arial" charset="0"/>
                <a:cs typeface="Arial" charset="0"/>
              </a:rPr>
              <a:t>A typical signal processing pipeline includes preprocessing of the data and then some form of model-driven feature extraction (e.g., linear frequency cepstral coefficients). </a:t>
            </a:r>
          </a:p>
          <a:p>
            <a:pPr marL="182558" indent="-182558">
              <a:spcBef>
                <a:spcPts val="0"/>
              </a:spcBef>
              <a:spcAft>
                <a:spcPts val="1200"/>
              </a:spcAft>
              <a:buFont typeface="Arial" charset="0"/>
            </a:pPr>
            <a:r>
              <a:rPr lang="en-US" sz="1800" b="1" dirty="0">
                <a:latin typeface="Arial" charset="0"/>
                <a:cs typeface="Arial" charset="0"/>
              </a:rPr>
              <a:t>Artifact removal is the process where one removes unnecessary signals, such as eye blinks and muscle artifacts, from the EEG signal. Such artifacts cause high false alarm rates.</a:t>
            </a:r>
          </a:p>
          <a:p>
            <a:pPr marL="182558" indent="-182558">
              <a:spcBef>
                <a:spcPts val="0"/>
              </a:spcBef>
              <a:spcAft>
                <a:spcPts val="1200"/>
              </a:spcAft>
              <a:buFont typeface="Arial" charset="0"/>
            </a:pPr>
            <a:r>
              <a:rPr lang="en-US" sz="1800" b="1" dirty="0">
                <a:latin typeface="Arial" charset="0"/>
                <a:cs typeface="Arial" charset="0"/>
              </a:rPr>
              <a:t>Independent Component Analysis (ICA) is a popular technique for denoising the signal.</a:t>
            </a:r>
          </a:p>
          <a:p>
            <a:pPr marL="182558" indent="-182558">
              <a:spcBef>
                <a:spcPts val="0"/>
              </a:spcBef>
              <a:spcAft>
                <a:spcPts val="1200"/>
              </a:spcAft>
              <a:buFont typeface="Arial" charset="0"/>
            </a:pPr>
            <a:r>
              <a:rPr lang="en-US" sz="1800" b="1" dirty="0">
                <a:latin typeface="Arial" charset="0"/>
                <a:cs typeface="Arial" charset="0"/>
              </a:rPr>
              <a:t>Features are often hand-engineered by experts. Deep learning systems typically use a dimensionality reduction technique such as Principle Component Analysis (PCA) to preprocess features and manage complexity.</a:t>
            </a:r>
          </a:p>
          <a:p>
            <a:pPr marL="182558" indent="-182558">
              <a:spcBef>
                <a:spcPts val="0"/>
              </a:spcBef>
              <a:spcAft>
                <a:spcPts val="1200"/>
              </a:spcAft>
              <a:buFont typeface="Arial" charset="0"/>
            </a:pPr>
            <a:r>
              <a:rPr lang="en-US" sz="1800" b="1" dirty="0">
                <a:latin typeface="Arial" charset="0"/>
                <a:cs typeface="Arial" charset="0"/>
              </a:rPr>
              <a:t>The data can be classified using popular supervised learning algorithms such as Support Vector Machines (SVM) or Multilayer Perceptrons (MLP).</a:t>
            </a:r>
          </a:p>
        </p:txBody>
      </p:sp>
      <p:sp>
        <p:nvSpPr>
          <p:cNvPr id="4" name="Content Placeholder 2">
            <a:extLst>
              <a:ext uri="{FF2B5EF4-FFF2-40B4-BE49-F238E27FC236}">
                <a16:creationId xmlns:a16="http://schemas.microsoft.com/office/drawing/2014/main" id="{2A188C5D-9D6F-4EE0-AE9D-7CE6DA458C6E}"/>
              </a:ext>
            </a:extLst>
          </p:cNvPr>
          <p:cNvSpPr txBox="1">
            <a:spLocks/>
          </p:cNvSpPr>
          <p:nvPr/>
        </p:nvSpPr>
        <p:spPr>
          <a:xfrm>
            <a:off x="245000" y="647702"/>
            <a:ext cx="8690659" cy="58293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58" indent="-182558">
              <a:spcBef>
                <a:spcPts val="0"/>
              </a:spcBef>
              <a:spcAft>
                <a:spcPts val="1200"/>
              </a:spcAft>
              <a:buFont typeface="Arial" charset="0"/>
              <a:buChar char="•"/>
            </a:pPr>
            <a:endParaRPr lang="en-US" sz="1800" b="1" dirty="0">
              <a:latin typeface="Arial" charset="0"/>
              <a:cs typeface="Arial" charset="0"/>
            </a:endParaRPr>
          </a:p>
          <a:p>
            <a:endParaRPr lang="en-US" sz="2000" b="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498F84AC-05A9-431F-B384-9A3668B79F58}"/>
              </a:ext>
            </a:extLst>
          </p:cNvPr>
          <p:cNvGrpSpPr/>
          <p:nvPr/>
        </p:nvGrpSpPr>
        <p:grpSpPr>
          <a:xfrm>
            <a:off x="722007" y="961327"/>
            <a:ext cx="7699987" cy="914400"/>
            <a:chOff x="609600" y="961327"/>
            <a:chExt cx="7699987" cy="914400"/>
          </a:xfrm>
        </p:grpSpPr>
        <p:sp>
          <p:nvSpPr>
            <p:cNvPr id="6" name="Rectangle 5">
              <a:extLst>
                <a:ext uri="{FF2B5EF4-FFF2-40B4-BE49-F238E27FC236}">
                  <a16:creationId xmlns:a16="http://schemas.microsoft.com/office/drawing/2014/main" id="{61251CBE-7D48-4A0A-837E-DA75A40EA77B}"/>
                </a:ext>
              </a:extLst>
            </p:cNvPr>
            <p:cNvSpPr/>
            <p:nvPr/>
          </p:nvSpPr>
          <p:spPr>
            <a:xfrm>
              <a:off x="609600" y="961327"/>
              <a:ext cx="2133600" cy="914400"/>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Artifact Removal</a:t>
              </a:r>
            </a:p>
          </p:txBody>
        </p:sp>
        <p:sp>
          <p:nvSpPr>
            <p:cNvPr id="7" name="Rectangle 6">
              <a:extLst>
                <a:ext uri="{FF2B5EF4-FFF2-40B4-BE49-F238E27FC236}">
                  <a16:creationId xmlns:a16="http://schemas.microsoft.com/office/drawing/2014/main" id="{5CD6CEFF-5D0D-4C54-86E0-88DDDCD2C995}"/>
                </a:ext>
              </a:extLst>
            </p:cNvPr>
            <p:cNvSpPr/>
            <p:nvPr/>
          </p:nvSpPr>
          <p:spPr>
            <a:xfrm>
              <a:off x="3392793" y="961327"/>
              <a:ext cx="2133600" cy="914400"/>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Feature Extraction</a:t>
              </a:r>
            </a:p>
          </p:txBody>
        </p:sp>
        <p:sp>
          <p:nvSpPr>
            <p:cNvPr id="8" name="Rectangle 7">
              <a:extLst>
                <a:ext uri="{FF2B5EF4-FFF2-40B4-BE49-F238E27FC236}">
                  <a16:creationId xmlns:a16="http://schemas.microsoft.com/office/drawing/2014/main" id="{78FC1D6F-9177-4775-A8E1-EA278EB5F4E0}"/>
                </a:ext>
              </a:extLst>
            </p:cNvPr>
            <p:cNvSpPr/>
            <p:nvPr/>
          </p:nvSpPr>
          <p:spPr>
            <a:xfrm>
              <a:off x="6175987" y="961327"/>
              <a:ext cx="2133600" cy="914400"/>
            </a:xfrm>
            <a:prstGeom prst="rect">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Classification</a:t>
              </a:r>
            </a:p>
          </p:txBody>
        </p:sp>
        <p:sp>
          <p:nvSpPr>
            <p:cNvPr id="9" name="Arrow: Right 8">
              <a:extLst>
                <a:ext uri="{FF2B5EF4-FFF2-40B4-BE49-F238E27FC236}">
                  <a16:creationId xmlns:a16="http://schemas.microsoft.com/office/drawing/2014/main" id="{E5D7B3A2-9ADC-4F17-AB7A-2F7EBFC5A173}"/>
                </a:ext>
              </a:extLst>
            </p:cNvPr>
            <p:cNvSpPr/>
            <p:nvPr/>
          </p:nvSpPr>
          <p:spPr>
            <a:xfrm>
              <a:off x="2765502" y="1266127"/>
              <a:ext cx="615351" cy="304800"/>
            </a:xfrm>
            <a:prstGeom prst="rightArrow">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21898F7-7C80-4C4A-821A-58E790EC89DC}"/>
                </a:ext>
              </a:extLst>
            </p:cNvPr>
            <p:cNvSpPr/>
            <p:nvPr/>
          </p:nvSpPr>
          <p:spPr>
            <a:xfrm>
              <a:off x="5560636" y="1266127"/>
              <a:ext cx="615351" cy="304800"/>
            </a:xfrm>
            <a:prstGeom prst="rightArrow">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875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Unsupervised Feature Learning</a:t>
            </a:r>
          </a:p>
        </p:txBody>
      </p:sp>
      <p:sp>
        <p:nvSpPr>
          <p:cNvPr id="10" name="Content Placeholder 2"/>
          <p:cNvSpPr>
            <a:spLocks noGrp="1"/>
          </p:cNvSpPr>
          <p:nvPr>
            <p:ph idx="1"/>
          </p:nvPr>
        </p:nvSpPr>
        <p:spPr>
          <a:xfrm>
            <a:off x="228600" y="3552669"/>
            <a:ext cx="8686800" cy="2798704"/>
          </a:xfrm>
        </p:spPr>
        <p:txBody>
          <a:bodyPr lIns="0" tIns="0" rIns="0" bIns="0"/>
          <a:lstStyle/>
          <a:p>
            <a:pPr marL="182558" indent="-182558">
              <a:spcBef>
                <a:spcPts val="0"/>
              </a:spcBef>
              <a:spcAft>
                <a:spcPts val="1200"/>
              </a:spcAft>
              <a:buFont typeface="Arial" charset="0"/>
            </a:pPr>
            <a:r>
              <a:rPr lang="en-US" sz="1800" b="1" dirty="0">
                <a:latin typeface="Arial" charset="0"/>
                <a:cs typeface="Arial" charset="0"/>
              </a:rPr>
              <a:t>Unsupervised feature learning techniques can extract useful features from unlabeled data, remove redundant information from the input, and preserve the unique aspects of the input data.</a:t>
            </a:r>
          </a:p>
          <a:p>
            <a:pPr marL="182558" indent="-182558">
              <a:spcBef>
                <a:spcPts val="0"/>
              </a:spcBef>
              <a:spcAft>
                <a:spcPts val="1200"/>
              </a:spcAft>
              <a:buFont typeface="Arial" charset="0"/>
            </a:pPr>
            <a:r>
              <a:rPr lang="en-US" sz="1800" b="1" dirty="0">
                <a:latin typeface="Arial" charset="0"/>
                <a:cs typeface="Arial" charset="0"/>
              </a:rPr>
              <a:t>The machine learning algorithm used to train the system adjusts the weights of the network such that it can replicate the input data at the output layer.</a:t>
            </a:r>
          </a:p>
          <a:p>
            <a:pPr marL="182558" indent="-182558">
              <a:spcBef>
                <a:spcPts val="0"/>
              </a:spcBef>
              <a:spcAft>
                <a:spcPts val="1200"/>
              </a:spcAft>
              <a:buFont typeface="Arial" charset="0"/>
            </a:pPr>
            <a:r>
              <a:rPr lang="en-US" sz="1800" b="1" dirty="0">
                <a:latin typeface="Arial" charset="0"/>
                <a:cs typeface="Arial" charset="0"/>
              </a:rPr>
              <a:t>In the evaluation phase, we extract relevant features from the test data. We can use classifiers to verify the validity of the features.</a:t>
            </a:r>
          </a:p>
        </p:txBody>
      </p:sp>
      <p:pic>
        <p:nvPicPr>
          <p:cNvPr id="4" name="Picture 3">
            <a:extLst>
              <a:ext uri="{FF2B5EF4-FFF2-40B4-BE49-F238E27FC236}">
                <a16:creationId xmlns:a16="http://schemas.microsoft.com/office/drawing/2014/main" id="{6D4C19C9-5D81-490A-9A33-304AD584BE78}"/>
              </a:ext>
            </a:extLst>
          </p:cNvPr>
          <p:cNvPicPr>
            <a:picLocks noChangeAspect="1"/>
          </p:cNvPicPr>
          <p:nvPr/>
        </p:nvPicPr>
        <p:blipFill>
          <a:blip r:embed="rId3"/>
          <a:srcRect/>
          <a:stretch/>
        </p:blipFill>
        <p:spPr>
          <a:xfrm>
            <a:off x="2019301" y="744171"/>
            <a:ext cx="5105399" cy="2826112"/>
          </a:xfrm>
          <a:prstGeom prst="rect">
            <a:avLst/>
          </a:prstGeom>
        </p:spPr>
      </p:pic>
    </p:spTree>
    <p:extLst>
      <p:ext uri="{BB962C8B-B14F-4D97-AF65-F5344CB8AC3E}">
        <p14:creationId xmlns:p14="http://schemas.microsoft.com/office/powerpoint/2010/main" val="212872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Challenges of Extracting Features from Time-series Data</a:t>
            </a:r>
          </a:p>
        </p:txBody>
      </p:sp>
      <p:sp>
        <p:nvSpPr>
          <p:cNvPr id="8" name="Content Placeholder 2"/>
          <p:cNvSpPr txBox="1">
            <a:spLocks/>
          </p:cNvSpPr>
          <p:nvPr/>
        </p:nvSpPr>
        <p:spPr>
          <a:xfrm>
            <a:off x="822962" y="3766370"/>
            <a:ext cx="7296027" cy="1817979"/>
          </a:xfrm>
          <a:prstGeom prst="rect">
            <a:avLst/>
          </a:prstGeom>
        </p:spPr>
        <p:txBody>
          <a:bodyPr vert="horz" lIns="0" tIns="34291" rIns="0" bIns="34291"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08" indent="-214308">
              <a:buFont typeface="Wingdings" panose="05000000000000000000" pitchFamily="2" charset="2"/>
              <a:buChar char="Ø"/>
            </a:pPr>
            <a:endParaRPr lang="en-US" sz="1800" dirty="0">
              <a:solidFill>
                <a:schemeClr val="tx1"/>
              </a:solidFill>
            </a:endParaRPr>
          </a:p>
        </p:txBody>
      </p:sp>
      <p:sp>
        <p:nvSpPr>
          <p:cNvPr id="10" name="Content Placeholder 2">
            <a:extLst>
              <a:ext uri="{FF2B5EF4-FFF2-40B4-BE49-F238E27FC236}">
                <a16:creationId xmlns:a16="http://schemas.microsoft.com/office/drawing/2014/main" id="{2F919B6C-2D11-439B-AE89-00672DEBAD84}"/>
              </a:ext>
            </a:extLst>
          </p:cNvPr>
          <p:cNvSpPr>
            <a:spLocks noGrp="1"/>
          </p:cNvSpPr>
          <p:nvPr>
            <p:ph idx="1"/>
          </p:nvPr>
        </p:nvSpPr>
        <p:spPr>
          <a:xfrm>
            <a:off x="228600" y="647700"/>
            <a:ext cx="8686800" cy="5676900"/>
          </a:xfrm>
        </p:spPr>
        <p:txBody>
          <a:bodyPr lIns="0" tIns="0" rIns="0" bIns="0"/>
          <a:lstStyle/>
          <a:p>
            <a:pPr marL="182558" indent="-182558">
              <a:spcBef>
                <a:spcPts val="0"/>
              </a:spcBef>
              <a:spcAft>
                <a:spcPts val="1200"/>
              </a:spcAft>
              <a:buFont typeface="Arial" charset="0"/>
              <a:buChar char="•"/>
            </a:pPr>
            <a:r>
              <a:rPr lang="en-US" sz="1800" b="1" dirty="0">
                <a:latin typeface="Arial" charset="0"/>
                <a:cs typeface="Arial" charset="0"/>
              </a:rPr>
              <a:t>Most real-world data, such as speech, video and EEGs, are sequential data –events happen in a temporal order, and that order can be exploited to improve classification performance.</a:t>
            </a:r>
          </a:p>
          <a:p>
            <a:pPr marL="182558" indent="-182558">
              <a:spcBef>
                <a:spcPts val="0"/>
              </a:spcBef>
              <a:spcAft>
                <a:spcPts val="1200"/>
              </a:spcAft>
              <a:buFont typeface="Arial" charset="0"/>
              <a:buChar char="•"/>
            </a:pPr>
            <a:r>
              <a:rPr lang="en-US" sz="1800" b="1" dirty="0">
                <a:latin typeface="Arial" charset="0"/>
                <a:cs typeface="Arial" charset="0"/>
              </a:rPr>
              <a:t>Traditional approaches for estimating parameters sometimes cannot extract high performance features from complex, noisy time series data (e.g., autoregressive models and linear dynamic systems). </a:t>
            </a:r>
          </a:p>
          <a:p>
            <a:pPr marL="182558" indent="-182558">
              <a:spcBef>
                <a:spcPts val="0"/>
              </a:spcBef>
              <a:spcAft>
                <a:spcPts val="1200"/>
              </a:spcAft>
              <a:buFont typeface="Arial" charset="0"/>
              <a:buChar char="•"/>
            </a:pPr>
            <a:r>
              <a:rPr lang="en-US" sz="1800" b="1" dirty="0">
                <a:latin typeface="Arial" charset="0"/>
                <a:cs typeface="Arial" charset="0"/>
              </a:rPr>
              <a:t>When the dynamics of the data are either complicated or unknown, these methods are unable to model complex nonlinear behavior.</a:t>
            </a:r>
          </a:p>
          <a:p>
            <a:pPr marL="182558" indent="-182558">
              <a:spcBef>
                <a:spcPts val="0"/>
              </a:spcBef>
              <a:spcAft>
                <a:spcPts val="1200"/>
              </a:spcAft>
              <a:buFont typeface="Arial" charset="0"/>
              <a:buChar char="•"/>
            </a:pPr>
            <a:r>
              <a:rPr lang="en-US" sz="1800" b="1" dirty="0">
                <a:latin typeface="Arial" charset="0"/>
                <a:cs typeface="Arial" charset="0"/>
              </a:rPr>
              <a:t>Sampled time-series data can contain noise and be highly dimensional.</a:t>
            </a:r>
          </a:p>
          <a:p>
            <a:pPr marL="182558" indent="-182558">
              <a:spcBef>
                <a:spcPts val="0"/>
              </a:spcBef>
              <a:spcAft>
                <a:spcPts val="1200"/>
              </a:spcAft>
              <a:buFont typeface="Arial" charset="0"/>
              <a:buChar char="•"/>
            </a:pPr>
            <a:r>
              <a:rPr lang="en-US" sz="1800" b="1" dirty="0">
                <a:latin typeface="Arial" charset="0"/>
                <a:cs typeface="Arial" charset="0"/>
              </a:rPr>
              <a:t>Sometimes, the data itself does not contain enough information to support discovery and modeling of the underlying process. A critical characteristic of time series data, particularly from stochastic or chaotic systems, is that an identical input can provide different outputs at different times. </a:t>
            </a:r>
          </a:p>
          <a:p>
            <a:pPr marL="182558" indent="-182558">
              <a:spcBef>
                <a:spcPts val="0"/>
              </a:spcBef>
              <a:spcAft>
                <a:spcPts val="1200"/>
              </a:spcAft>
              <a:buFont typeface="Arial" charset="0"/>
              <a:buChar char="•"/>
            </a:pPr>
            <a:r>
              <a:rPr lang="en-US" sz="1800" b="1" dirty="0">
                <a:latin typeface="Arial" charset="0"/>
                <a:cs typeface="Arial" charset="0"/>
              </a:rPr>
              <a:t>Some physical signals, such as speech and EEG, can be considered quasi-stationary.</a:t>
            </a:r>
          </a:p>
          <a:p>
            <a:pPr marL="182558" indent="-182558">
              <a:spcBef>
                <a:spcPts val="0"/>
              </a:spcBef>
              <a:spcAft>
                <a:spcPts val="1200"/>
              </a:spcAft>
              <a:buFont typeface="Arial" charset="0"/>
              <a:buChar char="•"/>
            </a:pPr>
            <a:r>
              <a:rPr lang="en-US" sz="1800" b="1" dirty="0">
                <a:latin typeface="Arial" charset="0"/>
                <a:cs typeface="Arial" charset="0"/>
              </a:rPr>
              <a:t>Developing domain-specific techniques for modeling such complex time-series data is time-consuming and requires subject matter expertise.</a:t>
            </a:r>
          </a:p>
          <a:p>
            <a:pPr marL="182558" indent="-182558">
              <a:spcBef>
                <a:spcPts val="0"/>
              </a:spcBef>
              <a:spcAft>
                <a:spcPts val="1200"/>
              </a:spcAft>
              <a:buFont typeface="Arial" charset="0"/>
              <a:buChar char="•"/>
            </a:pPr>
            <a:endParaRPr lang="en-US" sz="2000" b="1" dirty="0">
              <a:latin typeface="Arial" panose="020B0604020202020204" pitchFamily="34" charset="0"/>
              <a:cs typeface="Arial" panose="020B0604020202020204" pitchFamily="34" charset="0"/>
            </a:endParaRPr>
          </a:p>
          <a:p>
            <a:pPr marL="182558" indent="-182558">
              <a:spcBef>
                <a:spcPts val="0"/>
              </a:spcBef>
              <a:spcAft>
                <a:spcPts val="1200"/>
              </a:spcAft>
              <a:buFont typeface="Arial" panose="020B0604020202020204" pitchFamily="34" charset="0"/>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55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228600" tIns="91440" rIns="0" bIns="0" rtlCol="0" anchor="ctr" anchorCtr="0">
            <a:noAutofit/>
          </a:bodyPr>
          <a:lstStyle/>
          <a:p>
            <a:r>
              <a:rPr lang="en-US" dirty="0"/>
              <a:t>Autoencoders</a:t>
            </a:r>
          </a:p>
        </p:txBody>
      </p:sp>
      <p:sp>
        <p:nvSpPr>
          <p:cNvPr id="3" name="Content Placeholder 2"/>
          <p:cNvSpPr>
            <a:spLocks noGrp="1"/>
          </p:cNvSpPr>
          <p:nvPr>
            <p:ph idx="1"/>
          </p:nvPr>
        </p:nvSpPr>
        <p:spPr>
          <a:xfrm>
            <a:off x="228603" y="609603"/>
            <a:ext cx="8686799" cy="5714997"/>
          </a:xfrm>
        </p:spPr>
        <p:txBody>
          <a:bodyPr lIns="0" tIns="0" rIns="0" bIns="0"/>
          <a:lstStyle/>
          <a:p>
            <a:pPr marL="182558" indent="-182558">
              <a:spcBef>
                <a:spcPts val="0"/>
              </a:spcBef>
              <a:spcAft>
                <a:spcPts val="1200"/>
              </a:spcAft>
              <a:buFont typeface="Arial" charset="0"/>
              <a:buChar char="•"/>
            </a:pPr>
            <a:r>
              <a:rPr lang="en-US" sz="1800" b="1" dirty="0">
                <a:latin typeface="Arial" charset="0"/>
                <a:cs typeface="Arial" charset="0"/>
              </a:rPr>
              <a:t>An autoencoder is an unsupervised </a:t>
            </a:r>
            <a:br>
              <a:rPr lang="en-US" sz="1800" b="1" dirty="0">
                <a:latin typeface="Arial" charset="0"/>
                <a:cs typeface="Arial" charset="0"/>
              </a:rPr>
            </a:br>
            <a:r>
              <a:rPr lang="en-US" sz="1800" b="1" dirty="0">
                <a:latin typeface="Arial" charset="0"/>
                <a:cs typeface="Arial" charset="0"/>
              </a:rPr>
              <a:t>deep learning technique which uses </a:t>
            </a:r>
            <a:br>
              <a:rPr lang="en-US" sz="1800" b="1" dirty="0">
                <a:latin typeface="Arial" charset="0"/>
                <a:cs typeface="Arial" charset="0"/>
              </a:rPr>
            </a:br>
            <a:r>
              <a:rPr lang="en-US" sz="1800" b="1" dirty="0">
                <a:latin typeface="Arial" charset="0"/>
                <a:cs typeface="Arial" charset="0"/>
              </a:rPr>
              <a:t>neural networks.</a:t>
            </a:r>
          </a:p>
          <a:p>
            <a:pPr marL="182558" indent="-182558">
              <a:spcBef>
                <a:spcPts val="0"/>
              </a:spcBef>
              <a:spcAft>
                <a:spcPts val="1200"/>
              </a:spcAft>
              <a:buFont typeface="Arial" charset="0"/>
              <a:buChar char="•"/>
            </a:pPr>
            <a:r>
              <a:rPr lang="en-US" sz="1800" b="1" dirty="0">
                <a:latin typeface="Arial" charset="0"/>
                <a:cs typeface="Arial" charset="0"/>
              </a:rPr>
              <a:t>Autoencoders have two components:</a:t>
            </a:r>
          </a:p>
          <a:p>
            <a:pPr marL="457200" indent="-292100">
              <a:spcBef>
                <a:spcPts val="0"/>
              </a:spcBef>
              <a:spcAft>
                <a:spcPts val="1200"/>
              </a:spcAft>
              <a:buFont typeface="Wingdings" pitchFamily="2" charset="2"/>
              <a:buChar char="q"/>
            </a:pPr>
            <a:r>
              <a:rPr lang="en-US" sz="1800" b="1" dirty="0">
                <a:latin typeface="Arial" charset="0"/>
                <a:cs typeface="Arial" charset="0"/>
              </a:rPr>
              <a:t>Encoder: preserves the essential</a:t>
            </a:r>
            <a:br>
              <a:rPr lang="en-US" sz="1800" b="1" dirty="0">
                <a:latin typeface="Arial" charset="0"/>
                <a:cs typeface="Arial" charset="0"/>
              </a:rPr>
            </a:br>
            <a:r>
              <a:rPr lang="en-US" sz="1800" b="1" dirty="0">
                <a:latin typeface="Arial" charset="0"/>
                <a:cs typeface="Arial" charset="0"/>
              </a:rPr>
              <a:t>features from the input data.</a:t>
            </a:r>
          </a:p>
          <a:p>
            <a:pPr marL="457200" indent="-292100">
              <a:spcBef>
                <a:spcPts val="0"/>
              </a:spcBef>
              <a:spcAft>
                <a:spcPts val="1200"/>
              </a:spcAft>
              <a:buFont typeface="Wingdings" pitchFamily="2" charset="2"/>
              <a:buChar char="q"/>
            </a:pPr>
            <a:r>
              <a:rPr lang="en-US" sz="1800" b="1" dirty="0">
                <a:latin typeface="Arial" charset="0"/>
                <a:cs typeface="Arial" charset="0"/>
              </a:rPr>
              <a:t>The decoder restores the input data</a:t>
            </a:r>
            <a:br>
              <a:rPr lang="en-US" sz="1800" b="1" dirty="0">
                <a:latin typeface="Arial" charset="0"/>
                <a:cs typeface="Arial" charset="0"/>
              </a:rPr>
            </a:br>
            <a:r>
              <a:rPr lang="en-US" sz="1800" b="1" dirty="0">
                <a:latin typeface="Arial" charset="0"/>
                <a:cs typeface="Arial" charset="0"/>
              </a:rPr>
              <a:t>using the extracted features.</a:t>
            </a:r>
          </a:p>
          <a:p>
            <a:pPr marL="182558" indent="-182558">
              <a:spcBef>
                <a:spcPts val="0"/>
              </a:spcBef>
              <a:spcAft>
                <a:spcPts val="1200"/>
              </a:spcAft>
              <a:buFont typeface="Arial" charset="0"/>
              <a:buChar char="•"/>
            </a:pPr>
            <a:r>
              <a:rPr lang="en-US" sz="1800" b="1" dirty="0">
                <a:latin typeface="Arial" charset="0"/>
                <a:cs typeface="Arial" charset="0"/>
              </a:rPr>
              <a:t>The objective is to reduce the difference</a:t>
            </a:r>
            <a:br>
              <a:rPr lang="en-US" sz="1800" b="1" dirty="0">
                <a:latin typeface="Arial" charset="0"/>
                <a:cs typeface="Arial" charset="0"/>
              </a:rPr>
            </a:br>
            <a:r>
              <a:rPr lang="en-US" sz="1800" b="1" dirty="0">
                <a:latin typeface="Arial" charset="0"/>
                <a:cs typeface="Arial" charset="0"/>
              </a:rPr>
              <a:t>between the input and the output as much as possible.</a:t>
            </a:r>
          </a:p>
          <a:p>
            <a:pPr marL="182558" indent="-182558">
              <a:spcBef>
                <a:spcPts val="0"/>
              </a:spcBef>
              <a:spcAft>
                <a:spcPts val="1200"/>
              </a:spcAft>
              <a:buFont typeface="Arial" charset="0"/>
              <a:buChar char="•"/>
            </a:pPr>
            <a:r>
              <a:rPr lang="en-US" sz="1800" b="1" dirty="0">
                <a:latin typeface="Arial" charset="0"/>
                <a:cs typeface="Arial" charset="0"/>
              </a:rPr>
              <a:t>The extracted features can be used for classifying data with a </a:t>
            </a:r>
            <a:r>
              <a:rPr lang="en-US" sz="1800" b="1">
                <a:latin typeface="Arial" charset="0"/>
                <a:cs typeface="Arial" charset="0"/>
              </a:rPr>
              <a:t>supervised classifier.</a:t>
            </a:r>
          </a:p>
          <a:p>
            <a:pPr marL="182558" indent="-182558">
              <a:spcBef>
                <a:spcPts val="0"/>
              </a:spcBef>
              <a:spcAft>
                <a:spcPts val="1200"/>
              </a:spcAft>
              <a:buFont typeface="Arial" charset="0"/>
              <a:buChar char="•"/>
            </a:pPr>
            <a:r>
              <a:rPr lang="en-US" sz="1800" b="1">
                <a:latin typeface="Arial" charset="0"/>
                <a:cs typeface="Arial" charset="0"/>
              </a:rPr>
              <a:t>The </a:t>
            </a:r>
            <a:r>
              <a:rPr lang="en-US" sz="1800" b="1" dirty="0">
                <a:latin typeface="Arial" charset="0"/>
                <a:cs typeface="Arial" charset="0"/>
              </a:rPr>
              <a:t>performance of an autoencoder can be improved using advanced deep learning layers (e.g., long short-term memory (LSTM) and convolutional neural network (CNN) algorithms).</a:t>
            </a:r>
            <a:endParaRPr lang="en-US" sz="18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DEAF53A-6C1D-B745-9DCC-0217AF47ACA5}"/>
              </a:ext>
            </a:extLst>
          </p:cNvPr>
          <p:cNvPicPr>
            <a:picLocks noChangeAspect="1"/>
          </p:cNvPicPr>
          <p:nvPr/>
        </p:nvPicPr>
        <p:blipFill>
          <a:blip r:embed="rId3"/>
          <a:srcRect/>
          <a:stretch/>
        </p:blipFill>
        <p:spPr>
          <a:xfrm>
            <a:off x="5057431" y="763450"/>
            <a:ext cx="3857969" cy="2664099"/>
          </a:xfrm>
          <a:prstGeom prst="rect">
            <a:avLst/>
          </a:prstGeom>
        </p:spPr>
      </p:pic>
    </p:spTree>
    <p:extLst>
      <p:ext uri="{BB962C8B-B14F-4D97-AF65-F5344CB8AC3E}">
        <p14:creationId xmlns:p14="http://schemas.microsoft.com/office/powerpoint/2010/main" val="2026785098"/>
      </p:ext>
    </p:extLst>
  </p:cSld>
  <p:clrMapOvr>
    <a:masterClrMapping/>
  </p:clrMapOvr>
</p:sld>
</file>

<file path=ppt/theme/theme1.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11413</TotalTime>
  <Words>4820</Words>
  <Application>Microsoft Office PowerPoint</Application>
  <PresentationFormat>On-screen Show (4:3)</PresentationFormat>
  <Paragraphs>621</Paragraphs>
  <Slides>32</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Cambria Math</vt:lpstr>
      <vt:lpstr>Times New Roman</vt:lpstr>
      <vt:lpstr>Wingdings</vt:lpstr>
      <vt:lpstr>1_ISIP Title Slide</vt:lpstr>
      <vt:lpstr>2_ISIP Content Slide</vt:lpstr>
      <vt:lpstr>PowerPoint Presentation</vt:lpstr>
      <vt:lpstr>Abstract</vt:lpstr>
      <vt:lpstr>Three Selected Papers</vt:lpstr>
      <vt:lpstr>Electroencephalography (EEG)</vt:lpstr>
      <vt:lpstr>Seizure Detection Research</vt:lpstr>
      <vt:lpstr>EEG Classification Pipeline</vt:lpstr>
      <vt:lpstr>Unsupervised Feature Learning</vt:lpstr>
      <vt:lpstr>Challenges of Extracting Features from Time-series Data</vt:lpstr>
      <vt:lpstr>Autoencoders</vt:lpstr>
      <vt:lpstr>A Simple Autoencoder</vt:lpstr>
      <vt:lpstr>AE-CDNN: A Model Integrating Autoencoders and CNNs </vt:lpstr>
      <vt:lpstr>AE-CDNN: Data Collection</vt:lpstr>
      <vt:lpstr>AE-CDNN: Experimental Setup</vt:lpstr>
      <vt:lpstr>AE-CDNN: Results</vt:lpstr>
      <vt:lpstr>AE-CDNN: Comparison with Traditional Techniques</vt:lpstr>
      <vt:lpstr>AE-CDNN: Discussion</vt:lpstr>
      <vt:lpstr>Factorized Hierarchical Variational Autoencoder (FHVAE)</vt:lpstr>
      <vt:lpstr>FHVAE: Experimental Setup</vt:lpstr>
      <vt:lpstr>FHVAE: Aurora-4 Results</vt:lpstr>
      <vt:lpstr>FHVAE: Aurora-4 Experiments</vt:lpstr>
      <vt:lpstr>FHVAE: CHiME-4 Results </vt:lpstr>
      <vt:lpstr>FHVAE: Discussion</vt:lpstr>
      <vt:lpstr>Applications of Deep Learning to EEG Event Classification</vt:lpstr>
      <vt:lpstr>EEG Event Classification Tasks</vt:lpstr>
      <vt:lpstr>Preprocessing Methods and Input Formulation</vt:lpstr>
      <vt:lpstr>Deep Learning Architecture Choices</vt:lpstr>
      <vt:lpstr>Discussion: Unsupervised Learning Techniques</vt:lpstr>
      <vt:lpstr>Discussion: EEG Applications</vt:lpstr>
      <vt:lpstr>Conclusion</vt:lpstr>
      <vt:lpstr>Additional References</vt:lpstr>
      <vt:lpstr>PowerPoint Presentation</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Nabila Shawki</cp:lastModifiedBy>
  <cp:revision>921</cp:revision>
  <dcterms:created xsi:type="dcterms:W3CDTF">2012-05-05T20:20:58Z</dcterms:created>
  <dcterms:modified xsi:type="dcterms:W3CDTF">2020-09-27T23:23:13Z</dcterms:modified>
</cp:coreProperties>
</file>