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77" r:id="rId2"/>
  </p:sldMasterIdLst>
  <p:notesMasterIdLst>
    <p:notesMasterId r:id="rId11"/>
  </p:notesMasterIdLst>
  <p:sldIdLst>
    <p:sldId id="303" r:id="rId3"/>
    <p:sldId id="305" r:id="rId4"/>
    <p:sldId id="307" r:id="rId5"/>
    <p:sldId id="324" r:id="rId6"/>
    <p:sldId id="314" r:id="rId7"/>
    <p:sldId id="311" r:id="rId8"/>
    <p:sldId id="313" r:id="rId9"/>
    <p:sldId id="31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44" userDrawn="1">
          <p15:clr>
            <a:srgbClr val="A4A3A4"/>
          </p15:clr>
        </p15:guide>
        <p15:guide id="2" pos="5616" userDrawn="1">
          <p15:clr>
            <a:srgbClr val="A4A3A4"/>
          </p15:clr>
        </p15:guide>
        <p15:guide id="3" orient="horz" pos="2544" userDrawn="1">
          <p15:clr>
            <a:srgbClr val="A4A3A4"/>
          </p15:clr>
        </p15:guide>
        <p15:guide id="4"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E5B"/>
    <a:srgbClr val="D57979"/>
    <a:srgbClr val="C0504D"/>
    <a:srgbClr val="E1999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43" autoAdjust="0"/>
    <p:restoredTop sz="95118" autoAdjust="0"/>
  </p:normalViewPr>
  <p:slideViewPr>
    <p:cSldViewPr snapToGrid="0">
      <p:cViewPr>
        <p:scale>
          <a:sx n="67" d="100"/>
          <a:sy n="67" d="100"/>
        </p:scale>
        <p:origin x="2246" y="379"/>
      </p:cViewPr>
      <p:guideLst>
        <p:guide pos="144"/>
        <p:guide pos="5616"/>
        <p:guide orient="horz" pos="2544"/>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228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arek\Desktop\runtim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arek\Desktop\experiments\frame_window_resul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Effect of Frame and Window Size</a:t>
            </a:r>
          </a:p>
          <a:p>
            <a:pPr>
              <a:defRPr/>
            </a:pPr>
            <a:r>
              <a:rPr lang="en-US"/>
              <a:t>on Training Runtime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F 50</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Sheet1!$C$2:$F$2</c:f>
              <c:numCache>
                <c:formatCode>General</c:formatCode>
                <c:ptCount val="4"/>
                <c:pt idx="0">
                  <c:v>50</c:v>
                </c:pt>
                <c:pt idx="1">
                  <c:v>100</c:v>
                </c:pt>
                <c:pt idx="2">
                  <c:v>200</c:v>
                </c:pt>
                <c:pt idx="3">
                  <c:v>400</c:v>
                </c:pt>
              </c:numCache>
            </c:numRef>
          </c:xVal>
          <c:yVal>
            <c:numRef>
              <c:f>Sheet1!$C$3:$F$3</c:f>
              <c:numCache>
                <c:formatCode>General</c:formatCode>
                <c:ptCount val="4"/>
                <c:pt idx="0">
                  <c:v>5464.5379999999996</c:v>
                </c:pt>
                <c:pt idx="1">
                  <c:v>11252.922</c:v>
                </c:pt>
                <c:pt idx="2">
                  <c:v>37375.055999999997</c:v>
                </c:pt>
                <c:pt idx="3">
                  <c:v>129562.637</c:v>
                </c:pt>
              </c:numCache>
            </c:numRef>
          </c:yVal>
          <c:smooth val="0"/>
          <c:extLst>
            <c:ext xmlns:c16="http://schemas.microsoft.com/office/drawing/2014/chart" uri="{C3380CC4-5D6E-409C-BE32-E72D297353CC}">
              <c16:uniqueId val="{00000000-FABA-49D9-9109-D0888480AD69}"/>
            </c:ext>
          </c:extLst>
        </c:ser>
        <c:ser>
          <c:idx val="1"/>
          <c:order val="1"/>
          <c:tx>
            <c:v>F 100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Sheet1!$D$2:$F$2</c:f>
              <c:numCache>
                <c:formatCode>General</c:formatCode>
                <c:ptCount val="3"/>
                <c:pt idx="0">
                  <c:v>100</c:v>
                </c:pt>
                <c:pt idx="1">
                  <c:v>200</c:v>
                </c:pt>
                <c:pt idx="2">
                  <c:v>400</c:v>
                </c:pt>
              </c:numCache>
            </c:numRef>
          </c:xVal>
          <c:yVal>
            <c:numRef>
              <c:f>Sheet1!$D$4:$F$4</c:f>
              <c:numCache>
                <c:formatCode>General</c:formatCode>
                <c:ptCount val="3"/>
                <c:pt idx="0">
                  <c:v>6350.3879999999999</c:v>
                </c:pt>
                <c:pt idx="1">
                  <c:v>14173.304</c:v>
                </c:pt>
                <c:pt idx="2">
                  <c:v>46196.546000000002</c:v>
                </c:pt>
              </c:numCache>
            </c:numRef>
          </c:yVal>
          <c:smooth val="0"/>
          <c:extLst>
            <c:ext xmlns:c16="http://schemas.microsoft.com/office/drawing/2014/chart" uri="{C3380CC4-5D6E-409C-BE32-E72D297353CC}">
              <c16:uniqueId val="{00000001-FABA-49D9-9109-D0888480AD69}"/>
            </c:ext>
          </c:extLst>
        </c:ser>
        <c:ser>
          <c:idx val="2"/>
          <c:order val="2"/>
          <c:tx>
            <c:v>F 200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Sheet1!$E$2:$F$2</c:f>
              <c:numCache>
                <c:formatCode>General</c:formatCode>
                <c:ptCount val="2"/>
                <c:pt idx="0">
                  <c:v>200</c:v>
                </c:pt>
                <c:pt idx="1">
                  <c:v>400</c:v>
                </c:pt>
              </c:numCache>
            </c:numRef>
          </c:xVal>
          <c:yVal>
            <c:numRef>
              <c:f>Sheet1!$E$5:$F$5</c:f>
              <c:numCache>
                <c:formatCode>General</c:formatCode>
                <c:ptCount val="2"/>
                <c:pt idx="0">
                  <c:v>5947.2290000000003</c:v>
                </c:pt>
                <c:pt idx="1">
                  <c:v>15419.116</c:v>
                </c:pt>
              </c:numCache>
            </c:numRef>
          </c:yVal>
          <c:smooth val="0"/>
          <c:extLst>
            <c:ext xmlns:c16="http://schemas.microsoft.com/office/drawing/2014/chart" uri="{C3380CC4-5D6E-409C-BE32-E72D297353CC}">
              <c16:uniqueId val="{00000002-FABA-49D9-9109-D0888480AD69}"/>
            </c:ext>
          </c:extLst>
        </c:ser>
        <c:ser>
          <c:idx val="3"/>
          <c:order val="3"/>
          <c:tx>
            <c:v>F 400</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Sheet1!$F$2</c:f>
              <c:numCache>
                <c:formatCode>General</c:formatCode>
                <c:ptCount val="1"/>
                <c:pt idx="0">
                  <c:v>400</c:v>
                </c:pt>
              </c:numCache>
            </c:numRef>
          </c:xVal>
          <c:yVal>
            <c:numRef>
              <c:f>Sheet1!$F$6</c:f>
              <c:numCache>
                <c:formatCode>General</c:formatCode>
                <c:ptCount val="1"/>
                <c:pt idx="0">
                  <c:v>7870.0240000000003</c:v>
                </c:pt>
              </c:numCache>
            </c:numRef>
          </c:yVal>
          <c:smooth val="0"/>
          <c:extLst>
            <c:ext xmlns:c16="http://schemas.microsoft.com/office/drawing/2014/chart" uri="{C3380CC4-5D6E-409C-BE32-E72D297353CC}">
              <c16:uniqueId val="{00000003-FABA-49D9-9109-D0888480AD69}"/>
            </c:ext>
          </c:extLst>
        </c:ser>
        <c:dLbls>
          <c:showLegendKey val="0"/>
          <c:showVal val="0"/>
          <c:showCatName val="0"/>
          <c:showSerName val="0"/>
          <c:showPercent val="0"/>
          <c:showBubbleSize val="0"/>
        </c:dLbls>
        <c:axId val="508654320"/>
        <c:axId val="508653680"/>
      </c:scatterChart>
      <c:valAx>
        <c:axId val="508654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Window Size (x by x)</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8653680"/>
        <c:crosses val="autoZero"/>
        <c:crossBetween val="midCat"/>
      </c:valAx>
      <c:valAx>
        <c:axId val="508653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to Execute (s)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865432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1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Frame and Window Performance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F 50</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Sheet1!$D$3:$G$3</c:f>
              <c:numCache>
                <c:formatCode>General</c:formatCode>
                <c:ptCount val="4"/>
                <c:pt idx="0">
                  <c:v>50</c:v>
                </c:pt>
                <c:pt idx="1">
                  <c:v>100</c:v>
                </c:pt>
                <c:pt idx="2">
                  <c:v>200</c:v>
                </c:pt>
                <c:pt idx="3">
                  <c:v>400</c:v>
                </c:pt>
              </c:numCache>
            </c:numRef>
          </c:xVal>
          <c:yVal>
            <c:numRef>
              <c:f>Sheet1!$D$4:$G$4</c:f>
              <c:numCache>
                <c:formatCode>General</c:formatCode>
                <c:ptCount val="4"/>
                <c:pt idx="0">
                  <c:v>97.836399999999998</c:v>
                </c:pt>
                <c:pt idx="1">
                  <c:v>98.680400000000006</c:v>
                </c:pt>
                <c:pt idx="2">
                  <c:v>98.634299999999996</c:v>
                </c:pt>
                <c:pt idx="3">
                  <c:v>0.1381</c:v>
                </c:pt>
              </c:numCache>
            </c:numRef>
          </c:yVal>
          <c:smooth val="0"/>
          <c:extLst>
            <c:ext xmlns:c16="http://schemas.microsoft.com/office/drawing/2014/chart" uri="{C3380CC4-5D6E-409C-BE32-E72D297353CC}">
              <c16:uniqueId val="{00000000-89FD-4B05-8439-089D6311804E}"/>
            </c:ext>
          </c:extLst>
        </c:ser>
        <c:ser>
          <c:idx val="1"/>
          <c:order val="1"/>
          <c:tx>
            <c:v>F 100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Sheet1!$E$3:$G$3</c:f>
              <c:numCache>
                <c:formatCode>General</c:formatCode>
                <c:ptCount val="3"/>
                <c:pt idx="0">
                  <c:v>100</c:v>
                </c:pt>
                <c:pt idx="1">
                  <c:v>200</c:v>
                </c:pt>
                <c:pt idx="2">
                  <c:v>400</c:v>
                </c:pt>
              </c:numCache>
            </c:numRef>
          </c:xVal>
          <c:yVal>
            <c:numRef>
              <c:f>Sheet1!$E$5:$G$5</c:f>
              <c:numCache>
                <c:formatCode>General</c:formatCode>
                <c:ptCount val="3"/>
                <c:pt idx="0">
                  <c:v>90.773899999999998</c:v>
                </c:pt>
                <c:pt idx="1">
                  <c:v>98.284400000000005</c:v>
                </c:pt>
                <c:pt idx="2">
                  <c:v>69.958100000000002</c:v>
                </c:pt>
              </c:numCache>
            </c:numRef>
          </c:yVal>
          <c:smooth val="0"/>
          <c:extLst>
            <c:ext xmlns:c16="http://schemas.microsoft.com/office/drawing/2014/chart" uri="{C3380CC4-5D6E-409C-BE32-E72D297353CC}">
              <c16:uniqueId val="{00000001-89FD-4B05-8439-089D6311804E}"/>
            </c:ext>
          </c:extLst>
        </c:ser>
        <c:ser>
          <c:idx val="2"/>
          <c:order val="2"/>
          <c:tx>
            <c:v>F 200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Sheet1!$F$3:$G$3</c:f>
              <c:numCache>
                <c:formatCode>General</c:formatCode>
                <c:ptCount val="2"/>
                <c:pt idx="0">
                  <c:v>200</c:v>
                </c:pt>
                <c:pt idx="1">
                  <c:v>400</c:v>
                </c:pt>
              </c:numCache>
            </c:numRef>
          </c:xVal>
          <c:yVal>
            <c:numRef>
              <c:f>Sheet1!$F$6:$G$6</c:f>
              <c:numCache>
                <c:formatCode>General</c:formatCode>
                <c:ptCount val="2"/>
                <c:pt idx="0">
                  <c:v>90.460499999999996</c:v>
                </c:pt>
                <c:pt idx="1">
                  <c:v>98.848699999999994</c:v>
                </c:pt>
              </c:numCache>
            </c:numRef>
          </c:yVal>
          <c:smooth val="0"/>
          <c:extLst>
            <c:ext xmlns:c16="http://schemas.microsoft.com/office/drawing/2014/chart" uri="{C3380CC4-5D6E-409C-BE32-E72D297353CC}">
              <c16:uniqueId val="{00000002-89FD-4B05-8439-089D6311804E}"/>
            </c:ext>
          </c:extLst>
        </c:ser>
        <c:ser>
          <c:idx val="3"/>
          <c:order val="3"/>
          <c:tx>
            <c:v>F 400</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Sheet1!$G$3</c:f>
              <c:numCache>
                <c:formatCode>General</c:formatCode>
                <c:ptCount val="1"/>
                <c:pt idx="0">
                  <c:v>400</c:v>
                </c:pt>
              </c:numCache>
            </c:numRef>
          </c:xVal>
          <c:yVal>
            <c:numRef>
              <c:f>Sheet1!$G$7</c:f>
              <c:numCache>
                <c:formatCode>General</c:formatCode>
                <c:ptCount val="1"/>
                <c:pt idx="0">
                  <c:v>97.525800000000004</c:v>
                </c:pt>
              </c:numCache>
            </c:numRef>
          </c:yVal>
          <c:smooth val="0"/>
          <c:extLst>
            <c:ext xmlns:c16="http://schemas.microsoft.com/office/drawing/2014/chart" uri="{C3380CC4-5D6E-409C-BE32-E72D297353CC}">
              <c16:uniqueId val="{00000003-89FD-4B05-8439-089D6311804E}"/>
            </c:ext>
          </c:extLst>
        </c:ser>
        <c:dLbls>
          <c:showLegendKey val="0"/>
          <c:showVal val="0"/>
          <c:showCatName val="0"/>
          <c:showSerName val="0"/>
          <c:showPercent val="0"/>
          <c:showBubbleSize val="0"/>
        </c:dLbls>
        <c:axId val="530275568"/>
        <c:axId val="530273328"/>
      </c:scatterChart>
      <c:valAx>
        <c:axId val="530275568"/>
        <c:scaling>
          <c:orientation val="minMax"/>
          <c:max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Window Size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0273328"/>
        <c:crosses val="autoZero"/>
        <c:crossBetween val="midCat"/>
      </c:valAx>
      <c:valAx>
        <c:axId val="5302733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Mark Sensitivity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027556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1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A63F-A652-A941-943E-42655CBE92DD}" type="datetimeFigureOut">
              <a:rPr lang="en-US" smtClean="0"/>
              <a:t>4/17/2019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B6984-104E-F74E-AFCE-72849C323162}" type="slidenum">
              <a:rPr lang="en-US" smtClean="0"/>
              <a:t>‹#›</a:t>
            </a:fld>
            <a:endParaRPr lang="en-US"/>
          </a:p>
        </p:txBody>
      </p:sp>
    </p:spTree>
    <p:extLst>
      <p:ext uri="{BB962C8B-B14F-4D97-AF65-F5344CB8AC3E}">
        <p14:creationId xmlns:p14="http://schemas.microsoft.com/office/powerpoint/2010/main" val="58783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107305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CAC36DC0-CB90-4730-A688-285CC47A5567}" type="slidenum">
              <a:rPr lang="en-US" smtClean="0"/>
              <a:t>‹#›</a:t>
            </a:fld>
            <a:endParaRPr lang="en-US"/>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9843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0B538D-9F28-454B-A741-5EDD6E284E52}"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36DC0-CB90-4730-A688-285CC47A5567}" type="slidenum">
              <a:rPr lang="en-US" smtClean="0"/>
              <a:t>‹#›</a:t>
            </a:fld>
            <a:endParaRPr lang="en-US" dirty="0"/>
          </a:p>
        </p:txBody>
      </p:sp>
    </p:spTree>
    <p:extLst>
      <p:ext uri="{BB962C8B-B14F-4D97-AF65-F5344CB8AC3E}">
        <p14:creationId xmlns:p14="http://schemas.microsoft.com/office/powerpoint/2010/main" val="164591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504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714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a:latin typeface="Times New Roman" panose="02020603050405020304" pitchFamily="18" charset="0"/>
                <a:cs typeface="Times New Roman" panose="02020603050405020304" pitchFamily="18" charset="0"/>
              </a:rPr>
              <a:t>V. Shah: EEG Event Classification</a:t>
            </a:r>
            <a:r>
              <a:rPr lang="en-US" sz="1000" b="1" dirty="0">
                <a:solidFill>
                  <a:srgbClr val="1F497D">
                    <a:lumMod val="50000"/>
                  </a:srgbClr>
                </a:solidFill>
                <a:latin typeface="Calibri"/>
              </a:rPr>
              <a:t>	November 13, 2018</a:t>
            </a:r>
            <a:endParaRPr lang="en-US" sz="1000" b="1" dirty="0">
              <a:solidFill>
                <a:srgbClr val="000000"/>
              </a:solidFill>
              <a:latin typeface="Calibri"/>
            </a:endParaRP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p:nvPicPr>
        <p:blipFill>
          <a:blip r:embed="rId5"/>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68282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0" r:id="rId3"/>
  </p:sldLayoutIdLst>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4204019904"/>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txBox="1">
            <a:spLocks noChangeArrowheads="1"/>
          </p:cNvSpPr>
          <p:nvPr/>
        </p:nvSpPr>
        <p:spPr>
          <a:xfrm>
            <a:off x="228600" y="5456349"/>
            <a:ext cx="4583649" cy="134456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288" indent="-14288">
              <a:spcBef>
                <a:spcPts val="0"/>
              </a:spcBef>
              <a:spcAft>
                <a:spcPts val="600"/>
              </a:spcAft>
              <a:buNone/>
            </a:pPr>
            <a:r>
              <a:rPr lang="en-US" sz="1800" b="1" dirty="0">
                <a:solidFill>
                  <a:srgbClr val="C0504D"/>
                </a:solidFill>
                <a:latin typeface="Arial"/>
                <a:cs typeface="Arial"/>
              </a:rPr>
              <a:t>Tarek Elseify</a:t>
            </a:r>
            <a:endParaRPr lang="en-US" sz="1800" b="1" dirty="0">
              <a:latin typeface="Arial"/>
              <a:cs typeface="Arial"/>
            </a:endParaRPr>
          </a:p>
          <a:p>
            <a:pPr marL="115888" indent="-115888">
              <a:spcBef>
                <a:spcPts val="0"/>
              </a:spcBef>
              <a:buNone/>
            </a:pPr>
            <a:r>
              <a:rPr lang="en-US" sz="1800" b="1" dirty="0">
                <a:latin typeface="Arial"/>
                <a:cs typeface="Arial"/>
              </a:rPr>
              <a:t>Neural Engineering Data Consortium</a:t>
            </a:r>
          </a:p>
          <a:p>
            <a:pPr marL="115888" indent="-115888">
              <a:spcBef>
                <a:spcPts val="0"/>
              </a:spcBef>
              <a:buNone/>
            </a:pPr>
            <a:r>
              <a:rPr lang="en-US" sz="1800" b="1" dirty="0">
                <a:latin typeface="Arial"/>
                <a:cs typeface="Arial"/>
              </a:rPr>
              <a:t>Temple University</a:t>
            </a:r>
            <a:endParaRPr lang="en-US" sz="1800" b="1" dirty="0">
              <a:solidFill>
                <a:srgbClr val="800000"/>
              </a:solidFill>
              <a:latin typeface="Arial"/>
              <a:cs typeface="Arial"/>
            </a:endParaRPr>
          </a:p>
        </p:txBody>
      </p:sp>
      <p:pic>
        <p:nvPicPr>
          <p:cNvPr id="5" name="Picture 4"/>
          <p:cNvPicPr>
            <a:picLocks noChangeAspect="1"/>
          </p:cNvPicPr>
          <p:nvPr/>
        </p:nvPicPr>
        <p:blipFill>
          <a:blip r:embed="rId3"/>
          <a:stretch>
            <a:fillRect/>
          </a:stretch>
        </p:blipFill>
        <p:spPr>
          <a:xfrm>
            <a:off x="6062173" y="4807512"/>
            <a:ext cx="2984500" cy="1993397"/>
          </a:xfrm>
          <a:prstGeom prst="rect">
            <a:avLst/>
          </a:prstGeom>
        </p:spPr>
      </p:pic>
      <p:sp>
        <p:nvSpPr>
          <p:cNvPr id="13" name="TextBox 12">
            <a:extLst>
              <a:ext uri="{FF2B5EF4-FFF2-40B4-BE49-F238E27FC236}">
                <a16:creationId xmlns:a16="http://schemas.microsoft.com/office/drawing/2014/main" id="{B493DE6B-8910-D049-97D8-B8395A37196A}"/>
              </a:ext>
            </a:extLst>
          </p:cNvPr>
          <p:cNvSpPr txBox="1"/>
          <p:nvPr/>
        </p:nvSpPr>
        <p:spPr>
          <a:xfrm>
            <a:off x="2003320" y="3154155"/>
            <a:ext cx="6442364" cy="954107"/>
          </a:xfrm>
          <a:prstGeom prst="rect">
            <a:avLst/>
          </a:prstGeom>
          <a:noFill/>
        </p:spPr>
        <p:txBody>
          <a:bodyPr wrap="square" rtlCol="0">
            <a:spAutoFit/>
          </a:bodyPr>
          <a:lstStyle/>
          <a:p>
            <a:pPr algn="r"/>
            <a:r>
              <a:rPr lang="en-US" sz="2800" b="1" dirty="0">
                <a:latin typeface="Arial"/>
                <a:cs typeface="Arial"/>
              </a:rPr>
              <a:t>Preprocessing Digital Pathology Images for Efficient Training</a:t>
            </a:r>
          </a:p>
        </p:txBody>
      </p:sp>
      <p:pic>
        <p:nvPicPr>
          <p:cNvPr id="24" name="Picture 23">
            <a:extLst>
              <a:ext uri="{FF2B5EF4-FFF2-40B4-BE49-F238E27FC236}">
                <a16:creationId xmlns:a16="http://schemas.microsoft.com/office/drawing/2014/main" id="{644C2CCE-51F2-4F73-926E-49AFC0113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626820"/>
            <a:ext cx="1346931" cy="1344560"/>
          </a:xfrm>
          <a:prstGeom prst="rect">
            <a:avLst/>
          </a:prstGeom>
        </p:spPr>
      </p:pic>
      <p:grpSp>
        <p:nvGrpSpPr>
          <p:cNvPr id="63" name="Group 62">
            <a:extLst>
              <a:ext uri="{FF2B5EF4-FFF2-40B4-BE49-F238E27FC236}">
                <a16:creationId xmlns:a16="http://schemas.microsoft.com/office/drawing/2014/main" id="{AA7351AD-3D40-4C1F-92E0-4FCF88D2AD11}"/>
              </a:ext>
            </a:extLst>
          </p:cNvPr>
          <p:cNvGrpSpPr/>
          <p:nvPr/>
        </p:nvGrpSpPr>
        <p:grpSpPr>
          <a:xfrm>
            <a:off x="2080984" y="1330778"/>
            <a:ext cx="1355350" cy="1344560"/>
            <a:chOff x="1913204" y="1465278"/>
            <a:chExt cx="1355350" cy="1344560"/>
          </a:xfrm>
        </p:grpSpPr>
        <p:grpSp>
          <p:nvGrpSpPr>
            <p:cNvPr id="23" name="Group 22">
              <a:extLst>
                <a:ext uri="{FF2B5EF4-FFF2-40B4-BE49-F238E27FC236}">
                  <a16:creationId xmlns:a16="http://schemas.microsoft.com/office/drawing/2014/main" id="{91853E00-DE0B-467A-897C-C10E790E7CC3}"/>
                </a:ext>
              </a:extLst>
            </p:cNvPr>
            <p:cNvGrpSpPr/>
            <p:nvPr/>
          </p:nvGrpSpPr>
          <p:grpSpPr>
            <a:xfrm>
              <a:off x="1919683" y="1465278"/>
              <a:ext cx="1346931" cy="1344560"/>
              <a:chOff x="-3764530" y="0"/>
              <a:chExt cx="8778240" cy="6858000"/>
            </a:xfrm>
          </p:grpSpPr>
          <p:pic>
            <p:nvPicPr>
              <p:cNvPr id="26" name="Picture 25">
                <a:extLst>
                  <a:ext uri="{FF2B5EF4-FFF2-40B4-BE49-F238E27FC236}">
                    <a16:creationId xmlns:a16="http://schemas.microsoft.com/office/drawing/2014/main" id="{35DF3D41-95A0-49E5-A1E2-9FED0A276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530" y="0"/>
                <a:ext cx="8778240" cy="6858000"/>
              </a:xfrm>
              <a:prstGeom prst="rect">
                <a:avLst/>
              </a:prstGeom>
              <a:ln w="19050">
                <a:solidFill>
                  <a:schemeClr val="tx1"/>
                </a:solidFill>
              </a:ln>
            </p:spPr>
          </p:pic>
          <p:cxnSp>
            <p:nvCxnSpPr>
              <p:cNvPr id="27" name="Straight Connector 26">
                <a:extLst>
                  <a:ext uri="{FF2B5EF4-FFF2-40B4-BE49-F238E27FC236}">
                    <a16:creationId xmlns:a16="http://schemas.microsoft.com/office/drawing/2014/main" id="{5FB14DD7-3B81-49DB-8DB1-95B560783D5B}"/>
                  </a:ext>
                </a:extLst>
              </p:cNvPr>
              <p:cNvCxnSpPr>
                <a:cxnSpLocks/>
              </p:cNvCxnSpPr>
              <p:nvPr/>
            </p:nvCxnSpPr>
            <p:spPr>
              <a:xfrm>
                <a:off x="-2655277"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328CC6-EDD6-4C8D-A663-0A960BCE4886}"/>
                  </a:ext>
                </a:extLst>
              </p:cNvPr>
              <p:cNvCxnSpPr>
                <a:cxnSpLocks/>
              </p:cNvCxnSpPr>
              <p:nvPr/>
            </p:nvCxnSpPr>
            <p:spPr>
              <a:xfrm>
                <a:off x="-1301095"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BDFA930-B3DD-45E6-9F8A-58D387EF1E3C}"/>
                  </a:ext>
                </a:extLst>
              </p:cNvPr>
              <p:cNvCxnSpPr>
                <a:cxnSpLocks/>
              </p:cNvCxnSpPr>
              <p:nvPr/>
            </p:nvCxnSpPr>
            <p:spPr>
              <a:xfrm>
                <a:off x="-16581"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4B89A9-BC10-4A71-82AD-A38FC7E51C53}"/>
                  </a:ext>
                </a:extLst>
              </p:cNvPr>
              <p:cNvCxnSpPr>
                <a:cxnSpLocks/>
              </p:cNvCxnSpPr>
              <p:nvPr/>
            </p:nvCxnSpPr>
            <p:spPr>
              <a:xfrm>
                <a:off x="1180847"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B22DAF-46C2-4CDC-A2AB-885380A015F2}"/>
                  </a:ext>
                </a:extLst>
              </p:cNvPr>
              <p:cNvCxnSpPr>
                <a:cxnSpLocks/>
              </p:cNvCxnSpPr>
              <p:nvPr/>
            </p:nvCxnSpPr>
            <p:spPr>
              <a:xfrm>
                <a:off x="2395693"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FF9ADC3-654C-42AF-9073-038DD3288B8C}"/>
                  </a:ext>
                </a:extLst>
              </p:cNvPr>
              <p:cNvCxnSpPr>
                <a:cxnSpLocks/>
              </p:cNvCxnSpPr>
              <p:nvPr/>
            </p:nvCxnSpPr>
            <p:spPr>
              <a:xfrm>
                <a:off x="3688916"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2E866DE-A699-45A0-BCCE-DE17B18BD83F}"/>
                  </a:ext>
                </a:extLst>
              </p:cNvPr>
              <p:cNvCxnSpPr>
                <a:cxnSpLocks/>
              </p:cNvCxnSpPr>
              <p:nvPr/>
            </p:nvCxnSpPr>
            <p:spPr>
              <a:xfrm rot="5400000">
                <a:off x="624590" y="-3516085"/>
                <a:ext cx="0" cy="877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EE3FF9-FDCC-4CBB-9DF6-35586E153A77}"/>
                  </a:ext>
                </a:extLst>
              </p:cNvPr>
              <p:cNvCxnSpPr>
                <a:cxnSpLocks/>
              </p:cNvCxnSpPr>
              <p:nvPr/>
            </p:nvCxnSpPr>
            <p:spPr>
              <a:xfrm rot="5400000">
                <a:off x="624590" y="-2466702"/>
                <a:ext cx="0" cy="877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FDED9A-3A16-460B-8F27-0A4EF5D4064E}"/>
                  </a:ext>
                </a:extLst>
              </p:cNvPr>
              <p:cNvCxnSpPr>
                <a:cxnSpLocks/>
              </p:cNvCxnSpPr>
              <p:nvPr/>
            </p:nvCxnSpPr>
            <p:spPr>
              <a:xfrm rot="5400000">
                <a:off x="624590" y="-1417319"/>
                <a:ext cx="0" cy="877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896AEC7-3794-4B7D-AD24-D88548B82DE1}"/>
                  </a:ext>
                </a:extLst>
              </p:cNvPr>
              <p:cNvCxnSpPr>
                <a:cxnSpLocks/>
              </p:cNvCxnSpPr>
              <p:nvPr/>
            </p:nvCxnSpPr>
            <p:spPr>
              <a:xfrm rot="5400000">
                <a:off x="624590" y="-367936"/>
                <a:ext cx="0" cy="877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B637B9-A6EF-44AB-93BD-B408C1B6A456}"/>
                  </a:ext>
                </a:extLst>
              </p:cNvPr>
              <p:cNvCxnSpPr>
                <a:cxnSpLocks/>
              </p:cNvCxnSpPr>
              <p:nvPr/>
            </p:nvCxnSpPr>
            <p:spPr>
              <a:xfrm rot="5400000">
                <a:off x="624590" y="552991"/>
                <a:ext cx="0" cy="877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770EAE1-FCE1-4FFD-A625-1BA8304143D9}"/>
                  </a:ext>
                </a:extLst>
              </p:cNvPr>
              <p:cNvCxnSpPr>
                <a:cxnSpLocks/>
              </p:cNvCxnSpPr>
              <p:nvPr/>
            </p:nvCxnSpPr>
            <p:spPr>
              <a:xfrm rot="5400000">
                <a:off x="624590" y="1510935"/>
                <a:ext cx="0" cy="877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3D11581E-15D6-4708-BA98-DE1BAE982365}"/>
                </a:ext>
              </a:extLst>
            </p:cNvPr>
            <p:cNvSpPr/>
            <p:nvPr/>
          </p:nvSpPr>
          <p:spPr>
            <a:xfrm>
              <a:off x="2477697" y="1638966"/>
              <a:ext cx="215134"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5D6EEBF-64D7-4D60-B723-2F01656286AF}"/>
                </a:ext>
              </a:extLst>
            </p:cNvPr>
            <p:cNvSpPr/>
            <p:nvPr/>
          </p:nvSpPr>
          <p:spPr>
            <a:xfrm>
              <a:off x="2692830" y="1636291"/>
              <a:ext cx="186405"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871E47C-BF6A-448A-AB03-D356FA6A2FA7}"/>
                </a:ext>
              </a:extLst>
            </p:cNvPr>
            <p:cNvSpPr/>
            <p:nvPr/>
          </p:nvSpPr>
          <p:spPr>
            <a:xfrm>
              <a:off x="2870920" y="1638965"/>
              <a:ext cx="186405"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BCE905-8C88-4F0C-BAA4-3E3ED4E6595F}"/>
                </a:ext>
              </a:extLst>
            </p:cNvPr>
            <p:cNvSpPr/>
            <p:nvPr/>
          </p:nvSpPr>
          <p:spPr>
            <a:xfrm>
              <a:off x="3069351" y="1638964"/>
              <a:ext cx="197263"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7FDFA4E-AA77-4646-BC06-D066D547218B}"/>
                </a:ext>
              </a:extLst>
            </p:cNvPr>
            <p:cNvSpPr/>
            <p:nvPr/>
          </p:nvSpPr>
          <p:spPr>
            <a:xfrm>
              <a:off x="1913204" y="1839657"/>
              <a:ext cx="198429"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0DD220-A182-442A-8E94-23DC61A6A6DA}"/>
                </a:ext>
              </a:extLst>
            </p:cNvPr>
            <p:cNvSpPr/>
            <p:nvPr/>
          </p:nvSpPr>
          <p:spPr>
            <a:xfrm>
              <a:off x="2104217" y="1839657"/>
              <a:ext cx="204145"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7FBAF3C-CB65-41A1-A7AB-7B485468F4F0}"/>
                </a:ext>
              </a:extLst>
            </p:cNvPr>
            <p:cNvSpPr/>
            <p:nvPr/>
          </p:nvSpPr>
          <p:spPr>
            <a:xfrm>
              <a:off x="2308362" y="1839506"/>
              <a:ext cx="186405"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16634B8-60FC-4016-AE67-CFA23E3A13BC}"/>
                </a:ext>
              </a:extLst>
            </p:cNvPr>
            <p:cNvSpPr/>
            <p:nvPr/>
          </p:nvSpPr>
          <p:spPr>
            <a:xfrm>
              <a:off x="2486452" y="1842180"/>
              <a:ext cx="186405"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2DB888F-9979-4646-A27B-9A566ADDB9BF}"/>
                </a:ext>
              </a:extLst>
            </p:cNvPr>
            <p:cNvSpPr/>
            <p:nvPr/>
          </p:nvSpPr>
          <p:spPr>
            <a:xfrm>
              <a:off x="2684883" y="1842179"/>
              <a:ext cx="197263"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6C7E697-AE82-48CD-BE38-95EF66CA019B}"/>
                </a:ext>
              </a:extLst>
            </p:cNvPr>
            <p:cNvSpPr/>
            <p:nvPr/>
          </p:nvSpPr>
          <p:spPr>
            <a:xfrm>
              <a:off x="2297672" y="1636442"/>
              <a:ext cx="198429"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1CDA518-7DE1-4CD8-9657-54218B92EF95}"/>
                </a:ext>
              </a:extLst>
            </p:cNvPr>
            <p:cNvSpPr/>
            <p:nvPr/>
          </p:nvSpPr>
          <p:spPr>
            <a:xfrm>
              <a:off x="2868979" y="1844290"/>
              <a:ext cx="186405"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85ABFB5-DE4B-4EFB-B29F-7BDC35A1BF8B}"/>
                </a:ext>
              </a:extLst>
            </p:cNvPr>
            <p:cNvSpPr/>
            <p:nvPr/>
          </p:nvSpPr>
          <p:spPr>
            <a:xfrm>
              <a:off x="3067410" y="1844289"/>
              <a:ext cx="201144"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814E221-BA76-468D-B17C-6D0F46B01312}"/>
                </a:ext>
              </a:extLst>
            </p:cNvPr>
            <p:cNvSpPr/>
            <p:nvPr/>
          </p:nvSpPr>
          <p:spPr>
            <a:xfrm>
              <a:off x="1913204" y="2044830"/>
              <a:ext cx="198429"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4B7D244-518B-4428-AEAF-7E53912802A6}"/>
                </a:ext>
              </a:extLst>
            </p:cNvPr>
            <p:cNvSpPr/>
            <p:nvPr/>
          </p:nvSpPr>
          <p:spPr>
            <a:xfrm>
              <a:off x="2104217" y="2044830"/>
              <a:ext cx="204145"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54A1E3B-99F0-43CF-9223-719259A25DD7}"/>
                </a:ext>
              </a:extLst>
            </p:cNvPr>
            <p:cNvSpPr/>
            <p:nvPr/>
          </p:nvSpPr>
          <p:spPr>
            <a:xfrm>
              <a:off x="2308362" y="2044679"/>
              <a:ext cx="186405"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DE66068-D884-4798-8FCB-7829067387F6}"/>
                </a:ext>
              </a:extLst>
            </p:cNvPr>
            <p:cNvSpPr/>
            <p:nvPr/>
          </p:nvSpPr>
          <p:spPr>
            <a:xfrm>
              <a:off x="2486452" y="2047353"/>
              <a:ext cx="186405"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8A618B0-C8B0-4C32-82E9-19AA04A136E9}"/>
                </a:ext>
              </a:extLst>
            </p:cNvPr>
            <p:cNvSpPr/>
            <p:nvPr/>
          </p:nvSpPr>
          <p:spPr>
            <a:xfrm>
              <a:off x="2684883" y="2047352"/>
              <a:ext cx="197263"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A0F5E97-9DB0-4CA5-A4FC-C4A6B360E0AD}"/>
                </a:ext>
              </a:extLst>
            </p:cNvPr>
            <p:cNvSpPr/>
            <p:nvPr/>
          </p:nvSpPr>
          <p:spPr>
            <a:xfrm>
              <a:off x="2868979" y="2049463"/>
              <a:ext cx="186405"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7B1526E-7B52-4ACB-9BC5-0F53BD14B9B6}"/>
                </a:ext>
              </a:extLst>
            </p:cNvPr>
            <p:cNvSpPr/>
            <p:nvPr/>
          </p:nvSpPr>
          <p:spPr>
            <a:xfrm>
              <a:off x="3067410" y="2049462"/>
              <a:ext cx="201144"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3143374-CDB5-47F2-86E9-43C81D97100D}"/>
                </a:ext>
              </a:extLst>
            </p:cNvPr>
            <p:cNvSpPr/>
            <p:nvPr/>
          </p:nvSpPr>
          <p:spPr>
            <a:xfrm>
              <a:off x="2093229" y="2231417"/>
              <a:ext cx="215134"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E786588-7AE2-4AEF-8EA5-DBE03F7E69C2}"/>
                </a:ext>
              </a:extLst>
            </p:cNvPr>
            <p:cNvSpPr/>
            <p:nvPr/>
          </p:nvSpPr>
          <p:spPr>
            <a:xfrm>
              <a:off x="2308362" y="2228742"/>
              <a:ext cx="186405"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4946926-858D-4252-89C0-4E1DA8DED848}"/>
                </a:ext>
              </a:extLst>
            </p:cNvPr>
            <p:cNvSpPr/>
            <p:nvPr/>
          </p:nvSpPr>
          <p:spPr>
            <a:xfrm>
              <a:off x="2486452" y="2231416"/>
              <a:ext cx="186405"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E91B7EF-88F3-4813-8DDF-855CAD04F451}"/>
                </a:ext>
              </a:extLst>
            </p:cNvPr>
            <p:cNvSpPr/>
            <p:nvPr/>
          </p:nvSpPr>
          <p:spPr>
            <a:xfrm>
              <a:off x="2684883" y="2231415"/>
              <a:ext cx="197263"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1CB2B0D-F600-4241-ACA3-AE66647D74F5}"/>
                </a:ext>
              </a:extLst>
            </p:cNvPr>
            <p:cNvSpPr/>
            <p:nvPr/>
          </p:nvSpPr>
          <p:spPr>
            <a:xfrm>
              <a:off x="1913204" y="2228893"/>
              <a:ext cx="198429" cy="205737"/>
            </a:xfrm>
            <a:prstGeom prst="rect">
              <a:avLst/>
            </a:prstGeom>
            <a:solidFill>
              <a:srgbClr val="EB5E5B">
                <a:alpha val="5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Arrow: Right 63">
            <a:extLst>
              <a:ext uri="{FF2B5EF4-FFF2-40B4-BE49-F238E27FC236}">
                <a16:creationId xmlns:a16="http://schemas.microsoft.com/office/drawing/2014/main" id="{F0E3FA61-0A50-4837-BB64-5B20601E306C}"/>
              </a:ext>
            </a:extLst>
          </p:cNvPr>
          <p:cNvSpPr/>
          <p:nvPr/>
        </p:nvSpPr>
        <p:spPr>
          <a:xfrm>
            <a:off x="1621329" y="1978289"/>
            <a:ext cx="427789" cy="292265"/>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Arrow: Right 64">
            <a:extLst>
              <a:ext uri="{FF2B5EF4-FFF2-40B4-BE49-F238E27FC236}">
                <a16:creationId xmlns:a16="http://schemas.microsoft.com/office/drawing/2014/main" id="{4FC7454C-E8AF-4BF3-A380-45CE808A5378}"/>
              </a:ext>
            </a:extLst>
          </p:cNvPr>
          <p:cNvSpPr/>
          <p:nvPr/>
        </p:nvSpPr>
        <p:spPr>
          <a:xfrm>
            <a:off x="3515358" y="1686024"/>
            <a:ext cx="427789" cy="292265"/>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Image result for CNN network diagram">
            <a:extLst>
              <a:ext uri="{FF2B5EF4-FFF2-40B4-BE49-F238E27FC236}">
                <a16:creationId xmlns:a16="http://schemas.microsoft.com/office/drawing/2014/main" id="{4182DF3E-02AD-432E-8EF4-E4DE17393082}"/>
              </a:ext>
            </a:extLst>
          </p:cNvPr>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056797" y="852852"/>
            <a:ext cx="4608076" cy="190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3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Rectangle 266">
            <a:extLst>
              <a:ext uri="{FF2B5EF4-FFF2-40B4-BE49-F238E27FC236}">
                <a16:creationId xmlns:a16="http://schemas.microsoft.com/office/drawing/2014/main" id="{B000867E-75C7-4576-868A-83E150716CDF}"/>
              </a:ext>
            </a:extLst>
          </p:cNvPr>
          <p:cNvSpPr/>
          <p:nvPr/>
        </p:nvSpPr>
        <p:spPr>
          <a:xfrm>
            <a:off x="5115253" y="4837655"/>
            <a:ext cx="1593729" cy="151584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5A67207-86F6-410E-B79E-B75031ED9513}"/>
              </a:ext>
            </a:extLst>
          </p:cNvPr>
          <p:cNvSpPr>
            <a:spLocks noGrp="1"/>
          </p:cNvSpPr>
          <p:nvPr>
            <p:ph type="title"/>
          </p:nvPr>
        </p:nvSpPr>
        <p:spPr>
          <a:xfrm>
            <a:off x="0" y="0"/>
            <a:ext cx="9144000" cy="482322"/>
          </a:xfrm>
        </p:spPr>
        <p:txBody>
          <a:bodyPr vert="horz" wrap="none" lIns="274320" tIns="0" rIns="0" bIns="0" rtlCol="0" anchor="ctr" anchorCtr="0">
            <a:noAutofit/>
          </a:bodyPr>
          <a:lstStyle/>
          <a:p>
            <a:r>
              <a:rPr lang="en-US" sz="2400" dirty="0">
                <a:solidFill>
                  <a:prstClr val="black"/>
                </a:solidFill>
              </a:rPr>
              <a:t>Previous Data Generation Method</a:t>
            </a:r>
          </a:p>
        </p:txBody>
      </p:sp>
      <p:sp>
        <p:nvSpPr>
          <p:cNvPr id="7" name="Text Placeholder 2">
            <a:extLst>
              <a:ext uri="{FF2B5EF4-FFF2-40B4-BE49-F238E27FC236}">
                <a16:creationId xmlns:a16="http://schemas.microsoft.com/office/drawing/2014/main" id="{5EA90619-6D1B-429A-A014-30485C9CAA86}"/>
              </a:ext>
            </a:extLst>
          </p:cNvPr>
          <p:cNvSpPr>
            <a:spLocks noGrp="1"/>
          </p:cNvSpPr>
          <p:nvPr>
            <p:ph type="body" idx="1"/>
          </p:nvPr>
        </p:nvSpPr>
        <p:spPr>
          <a:xfrm>
            <a:off x="199104" y="712838"/>
            <a:ext cx="8716296" cy="2716162"/>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Each image was treated as a batch, so having a batch size of 3, for example, would mean training on every window of each image.</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A lot of issues with this method:</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1.) Some images may be significantly and unpredictably larger than others</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2.) Impossible to train on images without first downsampling</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3.) Inconsistent number of windows fed to the training algorithm</a:t>
            </a:r>
            <a:endParaRPr lang="en-US" sz="1400" b="1" dirty="0">
              <a:latin typeface="Arial" panose="020B0604020202020204" pitchFamily="34" charset="0"/>
              <a:cs typeface="Arial" panose="020B0604020202020204" pitchFamily="34" charset="0"/>
            </a:endParaRP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One of the major issues was with frame and window sizes that were too far apart. For example, an image with 3500 frames with a frame size of 50x50 and window size of 400x400 would have 560M pixels generated, while a window size of 50x50 would have 8.75M pixels (a difference of a factor of 64). </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These issues greatly reduced the flexibility of the software, and prevented us from training on super high resolution images, increasing the window size, having consistent memory usage, etc.</a:t>
            </a:r>
          </a:p>
        </p:txBody>
      </p:sp>
      <p:grpSp>
        <p:nvGrpSpPr>
          <p:cNvPr id="3" name="Group 2">
            <a:extLst>
              <a:ext uri="{FF2B5EF4-FFF2-40B4-BE49-F238E27FC236}">
                <a16:creationId xmlns:a16="http://schemas.microsoft.com/office/drawing/2014/main" id="{AD2FD12B-586A-4B22-BB08-C065FB2DBCED}"/>
              </a:ext>
            </a:extLst>
          </p:cNvPr>
          <p:cNvGrpSpPr/>
          <p:nvPr/>
        </p:nvGrpSpPr>
        <p:grpSpPr>
          <a:xfrm>
            <a:off x="392829" y="6651681"/>
            <a:ext cx="8272514" cy="161754"/>
            <a:chOff x="392829" y="6651681"/>
            <a:chExt cx="8272514" cy="161754"/>
          </a:xfrm>
        </p:grpSpPr>
        <p:sp>
          <p:nvSpPr>
            <p:cNvPr id="2" name="Rectangle 1">
              <a:extLst>
                <a:ext uri="{FF2B5EF4-FFF2-40B4-BE49-F238E27FC236}">
                  <a16:creationId xmlns:a16="http://schemas.microsoft.com/office/drawing/2014/main" id="{E00A0A94-C6CF-4CAE-9589-5009214B3C7C}"/>
                </a:ext>
              </a:extLst>
            </p:cNvPr>
            <p:cNvSpPr/>
            <p:nvPr/>
          </p:nvSpPr>
          <p:spPr>
            <a:xfrm>
              <a:off x="392829" y="6651682"/>
              <a:ext cx="507706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latin typeface="Arial" panose="020B0604020202020204" pitchFamily="34" charset="0"/>
                  <a:cs typeface="Arial" panose="020B0604020202020204" pitchFamily="34" charset="0"/>
                </a:rPr>
                <a:t>T. Elseify: Preprocessing Digital Pathology Images for Efficient Training </a:t>
              </a:r>
            </a:p>
          </p:txBody>
        </p:sp>
        <p:sp>
          <p:nvSpPr>
            <p:cNvPr id="6" name="Rectangle 5">
              <a:extLst>
                <a:ext uri="{FF2B5EF4-FFF2-40B4-BE49-F238E27FC236}">
                  <a16:creationId xmlns:a16="http://schemas.microsoft.com/office/drawing/2014/main" id="{59C0B4A3-193B-425E-8915-9A4FF9286240}"/>
                </a:ext>
              </a:extLst>
            </p:cNvPr>
            <p:cNvSpPr/>
            <p:nvPr/>
          </p:nvSpPr>
          <p:spPr>
            <a:xfrm>
              <a:off x="7612297" y="6651681"/>
              <a:ext cx="105304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2">
                      <a:lumMod val="75000"/>
                    </a:schemeClr>
                  </a:solidFill>
                  <a:latin typeface="Arial" panose="020B0604020202020204" pitchFamily="34" charset="0"/>
                  <a:cs typeface="Arial" panose="020B0604020202020204" pitchFamily="34" charset="0"/>
                </a:rPr>
                <a:t>April 13, 2019</a:t>
              </a:r>
            </a:p>
          </p:txBody>
        </p:sp>
      </p:grpSp>
      <p:grpSp>
        <p:nvGrpSpPr>
          <p:cNvPr id="11" name="Group 10">
            <a:extLst>
              <a:ext uri="{FF2B5EF4-FFF2-40B4-BE49-F238E27FC236}">
                <a16:creationId xmlns:a16="http://schemas.microsoft.com/office/drawing/2014/main" id="{6A08EF01-C6F2-4F29-9D8E-CA803CC754DA}"/>
              </a:ext>
            </a:extLst>
          </p:cNvPr>
          <p:cNvGrpSpPr/>
          <p:nvPr/>
        </p:nvGrpSpPr>
        <p:grpSpPr>
          <a:xfrm>
            <a:off x="1884810" y="5020367"/>
            <a:ext cx="1346931" cy="1344560"/>
            <a:chOff x="-3764530" y="0"/>
            <a:chExt cx="8778240" cy="6858000"/>
          </a:xfrm>
        </p:grpSpPr>
        <p:pic>
          <p:nvPicPr>
            <p:cNvPr id="36" name="Picture 35">
              <a:extLst>
                <a:ext uri="{FF2B5EF4-FFF2-40B4-BE49-F238E27FC236}">
                  <a16:creationId xmlns:a16="http://schemas.microsoft.com/office/drawing/2014/main" id="{B8A4C220-B76F-43BE-B4C6-F1E2B3818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530" y="0"/>
              <a:ext cx="8778240" cy="6858000"/>
            </a:xfrm>
            <a:prstGeom prst="rect">
              <a:avLst/>
            </a:prstGeom>
            <a:ln w="19050">
              <a:solidFill>
                <a:schemeClr val="tx1"/>
              </a:solidFill>
            </a:ln>
          </p:spPr>
        </p:pic>
        <p:cxnSp>
          <p:nvCxnSpPr>
            <p:cNvPr id="37" name="Straight Connector 36">
              <a:extLst>
                <a:ext uri="{FF2B5EF4-FFF2-40B4-BE49-F238E27FC236}">
                  <a16:creationId xmlns:a16="http://schemas.microsoft.com/office/drawing/2014/main" id="{11583DC0-483A-4192-995C-9953FD82DB99}"/>
                </a:ext>
              </a:extLst>
            </p:cNvPr>
            <p:cNvCxnSpPr>
              <a:cxnSpLocks/>
            </p:cNvCxnSpPr>
            <p:nvPr/>
          </p:nvCxnSpPr>
          <p:spPr>
            <a:xfrm>
              <a:off x="-2655277"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0C8546E-56A6-447A-A1FD-F5D4698197DD}"/>
                </a:ext>
              </a:extLst>
            </p:cNvPr>
            <p:cNvCxnSpPr>
              <a:cxnSpLocks/>
            </p:cNvCxnSpPr>
            <p:nvPr/>
          </p:nvCxnSpPr>
          <p:spPr>
            <a:xfrm>
              <a:off x="-1301095"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6A99B4-E09D-4110-B692-09EFC6400D41}"/>
                </a:ext>
              </a:extLst>
            </p:cNvPr>
            <p:cNvCxnSpPr>
              <a:cxnSpLocks/>
            </p:cNvCxnSpPr>
            <p:nvPr/>
          </p:nvCxnSpPr>
          <p:spPr>
            <a:xfrm>
              <a:off x="-16581"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A79B8E8-704D-4ABA-9233-9E98AA3CBACD}"/>
                </a:ext>
              </a:extLst>
            </p:cNvPr>
            <p:cNvCxnSpPr>
              <a:cxnSpLocks/>
            </p:cNvCxnSpPr>
            <p:nvPr/>
          </p:nvCxnSpPr>
          <p:spPr>
            <a:xfrm>
              <a:off x="1180847"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326117-015A-4B07-8ADA-E7B26C77A031}"/>
                </a:ext>
              </a:extLst>
            </p:cNvPr>
            <p:cNvCxnSpPr>
              <a:cxnSpLocks/>
            </p:cNvCxnSpPr>
            <p:nvPr/>
          </p:nvCxnSpPr>
          <p:spPr>
            <a:xfrm>
              <a:off x="2395693"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DDFACA1-2793-4FB3-A9D2-6827AF8A8E7F}"/>
                </a:ext>
              </a:extLst>
            </p:cNvPr>
            <p:cNvCxnSpPr>
              <a:cxnSpLocks/>
            </p:cNvCxnSpPr>
            <p:nvPr/>
          </p:nvCxnSpPr>
          <p:spPr>
            <a:xfrm>
              <a:off x="3688916" y="0"/>
              <a:ext cx="0" cy="685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2357C79-DFBB-4631-B5BF-998D90B9E233}"/>
                </a:ext>
              </a:extLst>
            </p:cNvPr>
            <p:cNvCxnSpPr>
              <a:cxnSpLocks/>
            </p:cNvCxnSpPr>
            <p:nvPr/>
          </p:nvCxnSpPr>
          <p:spPr>
            <a:xfrm rot="5400000">
              <a:off x="624590" y="-3516085"/>
              <a:ext cx="0" cy="877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8443A96-EB0D-426F-90AC-5C0EC6DE43F6}"/>
                </a:ext>
              </a:extLst>
            </p:cNvPr>
            <p:cNvCxnSpPr>
              <a:cxnSpLocks/>
            </p:cNvCxnSpPr>
            <p:nvPr/>
          </p:nvCxnSpPr>
          <p:spPr>
            <a:xfrm rot="5400000">
              <a:off x="624590" y="-2466702"/>
              <a:ext cx="0" cy="877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3A5C53E-B6B3-46CF-8E0D-6BE7DEEA9F45}"/>
                </a:ext>
              </a:extLst>
            </p:cNvPr>
            <p:cNvCxnSpPr>
              <a:cxnSpLocks/>
            </p:cNvCxnSpPr>
            <p:nvPr/>
          </p:nvCxnSpPr>
          <p:spPr>
            <a:xfrm rot="5400000">
              <a:off x="624590" y="-1417319"/>
              <a:ext cx="0" cy="877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92BA5AB-7724-4C1A-97EF-CE80FE13771A}"/>
                </a:ext>
              </a:extLst>
            </p:cNvPr>
            <p:cNvCxnSpPr>
              <a:cxnSpLocks/>
            </p:cNvCxnSpPr>
            <p:nvPr/>
          </p:nvCxnSpPr>
          <p:spPr>
            <a:xfrm rot="5400000">
              <a:off x="624590" y="-367936"/>
              <a:ext cx="0" cy="877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82A022-0477-42DB-9E64-458CBE9CB1C9}"/>
                </a:ext>
              </a:extLst>
            </p:cNvPr>
            <p:cNvCxnSpPr>
              <a:cxnSpLocks/>
            </p:cNvCxnSpPr>
            <p:nvPr/>
          </p:nvCxnSpPr>
          <p:spPr>
            <a:xfrm rot="5400000">
              <a:off x="624590" y="552991"/>
              <a:ext cx="0" cy="877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7C165AE-4EF0-466F-9843-34FF99B5D3FA}"/>
                </a:ext>
              </a:extLst>
            </p:cNvPr>
            <p:cNvCxnSpPr>
              <a:cxnSpLocks/>
            </p:cNvCxnSpPr>
            <p:nvPr/>
          </p:nvCxnSpPr>
          <p:spPr>
            <a:xfrm rot="5400000">
              <a:off x="624590" y="1510935"/>
              <a:ext cx="0" cy="8778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FF74B2EA-D7BE-45A7-8DB3-15F27A129D32}"/>
              </a:ext>
            </a:extLst>
          </p:cNvPr>
          <p:cNvSpPr txBox="1"/>
          <p:nvPr/>
        </p:nvSpPr>
        <p:spPr>
          <a:xfrm>
            <a:off x="3299012" y="5369481"/>
            <a:ext cx="1063812"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Same frame and window size</a:t>
            </a:r>
          </a:p>
        </p:txBody>
      </p:sp>
      <p:sp>
        <p:nvSpPr>
          <p:cNvPr id="112" name="TextBox 111">
            <a:extLst>
              <a:ext uri="{FF2B5EF4-FFF2-40B4-BE49-F238E27FC236}">
                <a16:creationId xmlns:a16="http://schemas.microsoft.com/office/drawing/2014/main" id="{5570D7EC-6F63-43C9-BC64-80F81A747095}"/>
              </a:ext>
            </a:extLst>
          </p:cNvPr>
          <p:cNvSpPr txBox="1"/>
          <p:nvPr/>
        </p:nvSpPr>
        <p:spPr>
          <a:xfrm>
            <a:off x="6757692" y="5294852"/>
            <a:ext cx="1175118"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Small frame large window size</a:t>
            </a:r>
          </a:p>
        </p:txBody>
      </p:sp>
      <p:pic>
        <p:nvPicPr>
          <p:cNvPr id="116" name="Picture 115">
            <a:extLst>
              <a:ext uri="{FF2B5EF4-FFF2-40B4-BE49-F238E27FC236}">
                <a16:creationId xmlns:a16="http://schemas.microsoft.com/office/drawing/2014/main" id="{7B161EB5-5AF9-4697-84F5-08AB4572C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0299" y="4959575"/>
            <a:ext cx="1346931" cy="1264759"/>
          </a:xfrm>
          <a:prstGeom prst="rect">
            <a:avLst/>
          </a:prstGeom>
        </p:spPr>
      </p:pic>
      <p:grpSp>
        <p:nvGrpSpPr>
          <p:cNvPr id="156" name="Group 155">
            <a:extLst>
              <a:ext uri="{FF2B5EF4-FFF2-40B4-BE49-F238E27FC236}">
                <a16:creationId xmlns:a16="http://schemas.microsoft.com/office/drawing/2014/main" id="{F671503D-B3DA-400F-887D-1AB7C2B8169D}"/>
              </a:ext>
            </a:extLst>
          </p:cNvPr>
          <p:cNvGrpSpPr/>
          <p:nvPr/>
        </p:nvGrpSpPr>
        <p:grpSpPr>
          <a:xfrm>
            <a:off x="5116388" y="5021695"/>
            <a:ext cx="1593447" cy="438912"/>
            <a:chOff x="5280528" y="5064683"/>
            <a:chExt cx="1593447" cy="438912"/>
          </a:xfrm>
        </p:grpSpPr>
        <p:grpSp>
          <p:nvGrpSpPr>
            <p:cNvPr id="135" name="Group 134">
              <a:extLst>
                <a:ext uri="{FF2B5EF4-FFF2-40B4-BE49-F238E27FC236}">
                  <a16:creationId xmlns:a16="http://schemas.microsoft.com/office/drawing/2014/main" id="{3053776B-D3DE-4A98-A009-80178A8999DE}"/>
                </a:ext>
              </a:extLst>
            </p:cNvPr>
            <p:cNvGrpSpPr/>
            <p:nvPr/>
          </p:nvGrpSpPr>
          <p:grpSpPr>
            <a:xfrm>
              <a:off x="5280528" y="5064683"/>
              <a:ext cx="438912" cy="438912"/>
              <a:chOff x="735344" y="5034203"/>
              <a:chExt cx="438912" cy="438912"/>
            </a:xfrm>
          </p:grpSpPr>
          <p:sp>
            <p:nvSpPr>
              <p:cNvPr id="136" name="Rectangle 135">
                <a:extLst>
                  <a:ext uri="{FF2B5EF4-FFF2-40B4-BE49-F238E27FC236}">
                    <a16:creationId xmlns:a16="http://schemas.microsoft.com/office/drawing/2014/main" id="{49FD90DA-2E7E-4EC5-9A91-1DE51601A49E}"/>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6C655F9-E893-4B83-80F9-31A9563D940F}"/>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8" name="Group 137">
              <a:extLst>
                <a:ext uri="{FF2B5EF4-FFF2-40B4-BE49-F238E27FC236}">
                  <a16:creationId xmlns:a16="http://schemas.microsoft.com/office/drawing/2014/main" id="{5B00B711-0015-4E64-86DE-082C10D575EC}"/>
                </a:ext>
              </a:extLst>
            </p:cNvPr>
            <p:cNvGrpSpPr/>
            <p:nvPr/>
          </p:nvGrpSpPr>
          <p:grpSpPr>
            <a:xfrm>
              <a:off x="5462779" y="5064683"/>
              <a:ext cx="438912" cy="438912"/>
              <a:chOff x="735344" y="5034203"/>
              <a:chExt cx="438912" cy="438912"/>
            </a:xfrm>
          </p:grpSpPr>
          <p:sp>
            <p:nvSpPr>
              <p:cNvPr id="139" name="Rectangle 138">
                <a:extLst>
                  <a:ext uri="{FF2B5EF4-FFF2-40B4-BE49-F238E27FC236}">
                    <a16:creationId xmlns:a16="http://schemas.microsoft.com/office/drawing/2014/main" id="{D2DC214F-1947-4E60-85FB-E16E5ED3273F}"/>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34E30976-9A1F-4E1F-8BEE-034EBEC6BCB3}"/>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724D5B90-FFB7-4D7E-BE1E-1503B3B1BD7E}"/>
                </a:ext>
              </a:extLst>
            </p:cNvPr>
            <p:cNvGrpSpPr/>
            <p:nvPr/>
          </p:nvGrpSpPr>
          <p:grpSpPr>
            <a:xfrm>
              <a:off x="5653308" y="5064683"/>
              <a:ext cx="438912" cy="438912"/>
              <a:chOff x="735344" y="5034203"/>
              <a:chExt cx="438912" cy="438912"/>
            </a:xfrm>
          </p:grpSpPr>
          <p:sp>
            <p:nvSpPr>
              <p:cNvPr id="142" name="Rectangle 141">
                <a:extLst>
                  <a:ext uri="{FF2B5EF4-FFF2-40B4-BE49-F238E27FC236}">
                    <a16:creationId xmlns:a16="http://schemas.microsoft.com/office/drawing/2014/main" id="{2F39D8C3-15F7-47E5-BD82-3614ECC4CC0F}"/>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533846C5-ABC8-41A5-A555-E91F52A91BA1}"/>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F0C51E74-DF02-425E-BD3F-1A74BDE7BF54}"/>
                </a:ext>
              </a:extLst>
            </p:cNvPr>
            <p:cNvGrpSpPr/>
            <p:nvPr/>
          </p:nvGrpSpPr>
          <p:grpSpPr>
            <a:xfrm>
              <a:off x="5841457" y="5064683"/>
              <a:ext cx="438912" cy="438912"/>
              <a:chOff x="735344" y="5034203"/>
              <a:chExt cx="438912" cy="438912"/>
            </a:xfrm>
          </p:grpSpPr>
          <p:sp>
            <p:nvSpPr>
              <p:cNvPr id="145" name="Rectangle 144">
                <a:extLst>
                  <a:ext uri="{FF2B5EF4-FFF2-40B4-BE49-F238E27FC236}">
                    <a16:creationId xmlns:a16="http://schemas.microsoft.com/office/drawing/2014/main" id="{A0E78941-0C88-43D0-B395-089D1054D6A3}"/>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F19F0A4D-B941-453A-8B3C-768706C0559B}"/>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7" name="Group 146">
              <a:extLst>
                <a:ext uri="{FF2B5EF4-FFF2-40B4-BE49-F238E27FC236}">
                  <a16:creationId xmlns:a16="http://schemas.microsoft.com/office/drawing/2014/main" id="{3693A150-7AA8-483F-921A-6C0E7C338118}"/>
                </a:ext>
              </a:extLst>
            </p:cNvPr>
            <p:cNvGrpSpPr/>
            <p:nvPr/>
          </p:nvGrpSpPr>
          <p:grpSpPr>
            <a:xfrm>
              <a:off x="6040533" y="5064683"/>
              <a:ext cx="438912" cy="438912"/>
              <a:chOff x="735344" y="5034203"/>
              <a:chExt cx="438912" cy="438912"/>
            </a:xfrm>
          </p:grpSpPr>
          <p:sp>
            <p:nvSpPr>
              <p:cNvPr id="148" name="Rectangle 147">
                <a:extLst>
                  <a:ext uri="{FF2B5EF4-FFF2-40B4-BE49-F238E27FC236}">
                    <a16:creationId xmlns:a16="http://schemas.microsoft.com/office/drawing/2014/main" id="{BB66C470-C022-43E3-99DC-F65673E337FB}"/>
                  </a:ext>
                </a:extLst>
              </p:cNvPr>
              <p:cNvSpPr/>
              <p:nvPr/>
            </p:nvSpPr>
            <p:spPr>
              <a:xfrm>
                <a:off x="847445" y="5163388"/>
                <a:ext cx="192340"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1C722D23-9E8A-4CCA-9C98-5BF52E7470C7}"/>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0" name="Group 149">
              <a:extLst>
                <a:ext uri="{FF2B5EF4-FFF2-40B4-BE49-F238E27FC236}">
                  <a16:creationId xmlns:a16="http://schemas.microsoft.com/office/drawing/2014/main" id="{5FA9E1DC-84FD-45E7-A4D5-A89563DCD5C5}"/>
                </a:ext>
              </a:extLst>
            </p:cNvPr>
            <p:cNvGrpSpPr/>
            <p:nvPr/>
          </p:nvGrpSpPr>
          <p:grpSpPr>
            <a:xfrm>
              <a:off x="6237798" y="5064683"/>
              <a:ext cx="438912" cy="438912"/>
              <a:chOff x="735344" y="5034203"/>
              <a:chExt cx="438912" cy="438912"/>
            </a:xfrm>
          </p:grpSpPr>
          <p:sp>
            <p:nvSpPr>
              <p:cNvPr id="151" name="Rectangle 150">
                <a:extLst>
                  <a:ext uri="{FF2B5EF4-FFF2-40B4-BE49-F238E27FC236}">
                    <a16:creationId xmlns:a16="http://schemas.microsoft.com/office/drawing/2014/main" id="{65683971-55A9-4DE8-9879-680FB916FD4A}"/>
                  </a:ext>
                </a:extLst>
              </p:cNvPr>
              <p:cNvSpPr/>
              <p:nvPr/>
            </p:nvSpPr>
            <p:spPr>
              <a:xfrm>
                <a:off x="842519" y="5163388"/>
                <a:ext cx="217257"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36417707-E984-45CE-BE3E-B62ED6E10E81}"/>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3" name="Group 152">
              <a:extLst>
                <a:ext uri="{FF2B5EF4-FFF2-40B4-BE49-F238E27FC236}">
                  <a16:creationId xmlns:a16="http://schemas.microsoft.com/office/drawing/2014/main" id="{0292411C-447D-411B-A713-76C82DCB310F}"/>
                </a:ext>
              </a:extLst>
            </p:cNvPr>
            <p:cNvGrpSpPr/>
            <p:nvPr/>
          </p:nvGrpSpPr>
          <p:grpSpPr>
            <a:xfrm>
              <a:off x="6435063" y="5064683"/>
              <a:ext cx="438912" cy="438912"/>
              <a:chOff x="735344" y="5034203"/>
              <a:chExt cx="438912" cy="438912"/>
            </a:xfrm>
          </p:grpSpPr>
          <p:sp>
            <p:nvSpPr>
              <p:cNvPr id="154" name="Rectangle 153">
                <a:extLst>
                  <a:ext uri="{FF2B5EF4-FFF2-40B4-BE49-F238E27FC236}">
                    <a16:creationId xmlns:a16="http://schemas.microsoft.com/office/drawing/2014/main" id="{ED3D90B8-9B08-4373-B828-7A11A1A1EB94}"/>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27F79670-2911-49F7-88E0-ACA8C5B5197A}"/>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7" name="Group 156">
            <a:extLst>
              <a:ext uri="{FF2B5EF4-FFF2-40B4-BE49-F238E27FC236}">
                <a16:creationId xmlns:a16="http://schemas.microsoft.com/office/drawing/2014/main" id="{67D62589-6259-48C0-A1D7-B635CD796EB6}"/>
              </a:ext>
            </a:extLst>
          </p:cNvPr>
          <p:cNvGrpSpPr/>
          <p:nvPr/>
        </p:nvGrpSpPr>
        <p:grpSpPr>
          <a:xfrm>
            <a:off x="5115536" y="5196766"/>
            <a:ext cx="1593447" cy="438912"/>
            <a:chOff x="5280528" y="5064683"/>
            <a:chExt cx="1593447" cy="438912"/>
          </a:xfrm>
        </p:grpSpPr>
        <p:grpSp>
          <p:nvGrpSpPr>
            <p:cNvPr id="158" name="Group 157">
              <a:extLst>
                <a:ext uri="{FF2B5EF4-FFF2-40B4-BE49-F238E27FC236}">
                  <a16:creationId xmlns:a16="http://schemas.microsoft.com/office/drawing/2014/main" id="{3F61890A-D783-4CD0-9756-3FF369A2A268}"/>
                </a:ext>
              </a:extLst>
            </p:cNvPr>
            <p:cNvGrpSpPr/>
            <p:nvPr/>
          </p:nvGrpSpPr>
          <p:grpSpPr>
            <a:xfrm>
              <a:off x="5280528" y="5064683"/>
              <a:ext cx="438912" cy="438912"/>
              <a:chOff x="735344" y="5034203"/>
              <a:chExt cx="438912" cy="438912"/>
            </a:xfrm>
          </p:grpSpPr>
          <p:sp>
            <p:nvSpPr>
              <p:cNvPr id="177" name="Rectangle 176">
                <a:extLst>
                  <a:ext uri="{FF2B5EF4-FFF2-40B4-BE49-F238E27FC236}">
                    <a16:creationId xmlns:a16="http://schemas.microsoft.com/office/drawing/2014/main" id="{4E927618-C768-42D0-9A23-2CA66533F7D6}"/>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F7D7D7C9-9158-411F-A7DC-6FE00F6ABF10}"/>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0E9B9ECF-59B0-4096-97F1-D9ED13507ED2}"/>
                </a:ext>
              </a:extLst>
            </p:cNvPr>
            <p:cNvGrpSpPr/>
            <p:nvPr/>
          </p:nvGrpSpPr>
          <p:grpSpPr>
            <a:xfrm>
              <a:off x="5462779" y="5064683"/>
              <a:ext cx="438912" cy="438912"/>
              <a:chOff x="735344" y="5034203"/>
              <a:chExt cx="438912" cy="438912"/>
            </a:xfrm>
          </p:grpSpPr>
          <p:sp>
            <p:nvSpPr>
              <p:cNvPr id="175" name="Rectangle 174">
                <a:extLst>
                  <a:ext uri="{FF2B5EF4-FFF2-40B4-BE49-F238E27FC236}">
                    <a16:creationId xmlns:a16="http://schemas.microsoft.com/office/drawing/2014/main" id="{DA84096D-4288-4BB5-A002-6A20E685B6BD}"/>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BC20AC1D-455F-41BE-BC20-369AF1EBDF29}"/>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id="{23FEF374-352F-44BD-ACC5-7C1BBDF60D07}"/>
                </a:ext>
              </a:extLst>
            </p:cNvPr>
            <p:cNvGrpSpPr/>
            <p:nvPr/>
          </p:nvGrpSpPr>
          <p:grpSpPr>
            <a:xfrm>
              <a:off x="5653308" y="5064683"/>
              <a:ext cx="438912" cy="438912"/>
              <a:chOff x="735344" y="5034203"/>
              <a:chExt cx="438912" cy="438912"/>
            </a:xfrm>
          </p:grpSpPr>
          <p:sp>
            <p:nvSpPr>
              <p:cNvPr id="173" name="Rectangle 172">
                <a:extLst>
                  <a:ext uri="{FF2B5EF4-FFF2-40B4-BE49-F238E27FC236}">
                    <a16:creationId xmlns:a16="http://schemas.microsoft.com/office/drawing/2014/main" id="{C73554EB-751C-4E18-93C4-C59905EC202A}"/>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89242849-BF6C-43F2-9E8D-AFBF5D7E93AD}"/>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a16="http://schemas.microsoft.com/office/drawing/2014/main" id="{D3254144-8CA3-40C8-9F81-E43F73882CDF}"/>
                </a:ext>
              </a:extLst>
            </p:cNvPr>
            <p:cNvGrpSpPr/>
            <p:nvPr/>
          </p:nvGrpSpPr>
          <p:grpSpPr>
            <a:xfrm>
              <a:off x="5841457" y="5064683"/>
              <a:ext cx="438912" cy="438912"/>
              <a:chOff x="735344" y="5034203"/>
              <a:chExt cx="438912" cy="438912"/>
            </a:xfrm>
          </p:grpSpPr>
          <p:sp>
            <p:nvSpPr>
              <p:cNvPr id="171" name="Rectangle 170">
                <a:extLst>
                  <a:ext uri="{FF2B5EF4-FFF2-40B4-BE49-F238E27FC236}">
                    <a16:creationId xmlns:a16="http://schemas.microsoft.com/office/drawing/2014/main" id="{5739D563-C62C-4695-A424-0C351FB3D520}"/>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9E60370F-9ABB-4276-A96F-5B1B23C3168F}"/>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FC91E9AC-939E-4130-9BEF-D73D5D9A4806}"/>
                </a:ext>
              </a:extLst>
            </p:cNvPr>
            <p:cNvGrpSpPr/>
            <p:nvPr/>
          </p:nvGrpSpPr>
          <p:grpSpPr>
            <a:xfrm>
              <a:off x="6040533" y="5064683"/>
              <a:ext cx="438912" cy="438912"/>
              <a:chOff x="735344" y="5034203"/>
              <a:chExt cx="438912" cy="438912"/>
            </a:xfrm>
          </p:grpSpPr>
          <p:sp>
            <p:nvSpPr>
              <p:cNvPr id="169" name="Rectangle 168">
                <a:extLst>
                  <a:ext uri="{FF2B5EF4-FFF2-40B4-BE49-F238E27FC236}">
                    <a16:creationId xmlns:a16="http://schemas.microsoft.com/office/drawing/2014/main" id="{E5631038-634C-461D-A618-9D222E5587B3}"/>
                  </a:ext>
                </a:extLst>
              </p:cNvPr>
              <p:cNvSpPr/>
              <p:nvPr/>
            </p:nvSpPr>
            <p:spPr>
              <a:xfrm>
                <a:off x="847445" y="5163388"/>
                <a:ext cx="192340"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DD25E12C-7508-4899-BA14-648966839D20}"/>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E63DB8D0-165E-4097-8AA7-F5009C25571F}"/>
                </a:ext>
              </a:extLst>
            </p:cNvPr>
            <p:cNvGrpSpPr/>
            <p:nvPr/>
          </p:nvGrpSpPr>
          <p:grpSpPr>
            <a:xfrm>
              <a:off x="6237798" y="5064683"/>
              <a:ext cx="438912" cy="438912"/>
              <a:chOff x="735344" y="5034203"/>
              <a:chExt cx="438912" cy="438912"/>
            </a:xfrm>
          </p:grpSpPr>
          <p:sp>
            <p:nvSpPr>
              <p:cNvPr id="167" name="Rectangle 166">
                <a:extLst>
                  <a:ext uri="{FF2B5EF4-FFF2-40B4-BE49-F238E27FC236}">
                    <a16:creationId xmlns:a16="http://schemas.microsoft.com/office/drawing/2014/main" id="{1E32476C-A86E-4CD6-AE80-3AC61F7535F3}"/>
                  </a:ext>
                </a:extLst>
              </p:cNvPr>
              <p:cNvSpPr/>
              <p:nvPr/>
            </p:nvSpPr>
            <p:spPr>
              <a:xfrm>
                <a:off x="842519" y="5163388"/>
                <a:ext cx="217257"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3629502F-E60B-4D4B-84F8-CA55558DC9D7}"/>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a16="http://schemas.microsoft.com/office/drawing/2014/main" id="{A3380303-D6B8-477D-A7AD-345F192E86BA}"/>
                </a:ext>
              </a:extLst>
            </p:cNvPr>
            <p:cNvGrpSpPr/>
            <p:nvPr/>
          </p:nvGrpSpPr>
          <p:grpSpPr>
            <a:xfrm>
              <a:off x="6435063" y="5064683"/>
              <a:ext cx="438912" cy="438912"/>
              <a:chOff x="735344" y="5034203"/>
              <a:chExt cx="438912" cy="438912"/>
            </a:xfrm>
          </p:grpSpPr>
          <p:sp>
            <p:nvSpPr>
              <p:cNvPr id="165" name="Rectangle 164">
                <a:extLst>
                  <a:ext uri="{FF2B5EF4-FFF2-40B4-BE49-F238E27FC236}">
                    <a16:creationId xmlns:a16="http://schemas.microsoft.com/office/drawing/2014/main" id="{10A30DD6-AEBE-4CD6-8006-138742D7A887}"/>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4AC3A10C-6742-4A90-8529-CB8FE2216D0C}"/>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79" name="Group 178">
            <a:extLst>
              <a:ext uri="{FF2B5EF4-FFF2-40B4-BE49-F238E27FC236}">
                <a16:creationId xmlns:a16="http://schemas.microsoft.com/office/drawing/2014/main" id="{BFAB32AA-9751-4691-85F1-5E1C8C79BB2E}"/>
              </a:ext>
            </a:extLst>
          </p:cNvPr>
          <p:cNvGrpSpPr/>
          <p:nvPr/>
        </p:nvGrpSpPr>
        <p:grpSpPr>
          <a:xfrm>
            <a:off x="5115536" y="5373405"/>
            <a:ext cx="1593447" cy="438912"/>
            <a:chOff x="5280528" y="5064683"/>
            <a:chExt cx="1593447" cy="438912"/>
          </a:xfrm>
        </p:grpSpPr>
        <p:grpSp>
          <p:nvGrpSpPr>
            <p:cNvPr id="180" name="Group 179">
              <a:extLst>
                <a:ext uri="{FF2B5EF4-FFF2-40B4-BE49-F238E27FC236}">
                  <a16:creationId xmlns:a16="http://schemas.microsoft.com/office/drawing/2014/main" id="{E53E7092-5001-4623-9A6A-9D83A227198D}"/>
                </a:ext>
              </a:extLst>
            </p:cNvPr>
            <p:cNvGrpSpPr/>
            <p:nvPr/>
          </p:nvGrpSpPr>
          <p:grpSpPr>
            <a:xfrm>
              <a:off x="5280528" y="5064683"/>
              <a:ext cx="438912" cy="438912"/>
              <a:chOff x="735344" y="5034203"/>
              <a:chExt cx="438912" cy="438912"/>
            </a:xfrm>
          </p:grpSpPr>
          <p:sp>
            <p:nvSpPr>
              <p:cNvPr id="199" name="Rectangle 198">
                <a:extLst>
                  <a:ext uri="{FF2B5EF4-FFF2-40B4-BE49-F238E27FC236}">
                    <a16:creationId xmlns:a16="http://schemas.microsoft.com/office/drawing/2014/main" id="{3499DAC5-B374-49C4-A712-A244356D913F}"/>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64D06FB7-20D6-48D1-8894-7B3423E6CE5C}"/>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id="{A837E08A-9376-4EF3-B7F8-FB8D8992FC35}"/>
                </a:ext>
              </a:extLst>
            </p:cNvPr>
            <p:cNvGrpSpPr/>
            <p:nvPr/>
          </p:nvGrpSpPr>
          <p:grpSpPr>
            <a:xfrm>
              <a:off x="5462779" y="5064683"/>
              <a:ext cx="438912" cy="438912"/>
              <a:chOff x="735344" y="5034203"/>
              <a:chExt cx="438912" cy="438912"/>
            </a:xfrm>
          </p:grpSpPr>
          <p:sp>
            <p:nvSpPr>
              <p:cNvPr id="197" name="Rectangle 196">
                <a:extLst>
                  <a:ext uri="{FF2B5EF4-FFF2-40B4-BE49-F238E27FC236}">
                    <a16:creationId xmlns:a16="http://schemas.microsoft.com/office/drawing/2014/main" id="{8A3FB8D6-4DDB-482E-8A4E-1B4511BCCCAE}"/>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8204F68E-2470-4BA5-896E-E1BF63432413}"/>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2" name="Group 181">
              <a:extLst>
                <a:ext uri="{FF2B5EF4-FFF2-40B4-BE49-F238E27FC236}">
                  <a16:creationId xmlns:a16="http://schemas.microsoft.com/office/drawing/2014/main" id="{FE7377AC-EFC3-4CC5-9FAD-A901159C7CB9}"/>
                </a:ext>
              </a:extLst>
            </p:cNvPr>
            <p:cNvGrpSpPr/>
            <p:nvPr/>
          </p:nvGrpSpPr>
          <p:grpSpPr>
            <a:xfrm>
              <a:off x="5653308" y="5064683"/>
              <a:ext cx="438912" cy="438912"/>
              <a:chOff x="735344" y="5034203"/>
              <a:chExt cx="438912" cy="438912"/>
            </a:xfrm>
          </p:grpSpPr>
          <p:sp>
            <p:nvSpPr>
              <p:cNvPr id="195" name="Rectangle 194">
                <a:extLst>
                  <a:ext uri="{FF2B5EF4-FFF2-40B4-BE49-F238E27FC236}">
                    <a16:creationId xmlns:a16="http://schemas.microsoft.com/office/drawing/2014/main" id="{92FFB687-2487-41C9-950C-305BDD529473}"/>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56F9CDD4-3258-460B-8C02-5851D412D5D9}"/>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3" name="Group 182">
              <a:extLst>
                <a:ext uri="{FF2B5EF4-FFF2-40B4-BE49-F238E27FC236}">
                  <a16:creationId xmlns:a16="http://schemas.microsoft.com/office/drawing/2014/main" id="{14A29F56-19EB-47F5-B718-6122353A9B2B}"/>
                </a:ext>
              </a:extLst>
            </p:cNvPr>
            <p:cNvGrpSpPr/>
            <p:nvPr/>
          </p:nvGrpSpPr>
          <p:grpSpPr>
            <a:xfrm>
              <a:off x="5841457" y="5064683"/>
              <a:ext cx="438912" cy="438912"/>
              <a:chOff x="735344" y="5034203"/>
              <a:chExt cx="438912" cy="438912"/>
            </a:xfrm>
          </p:grpSpPr>
          <p:sp>
            <p:nvSpPr>
              <p:cNvPr id="193" name="Rectangle 192">
                <a:extLst>
                  <a:ext uri="{FF2B5EF4-FFF2-40B4-BE49-F238E27FC236}">
                    <a16:creationId xmlns:a16="http://schemas.microsoft.com/office/drawing/2014/main" id="{9386613D-8BC7-49E2-BD52-0FFFD44023F0}"/>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93B47112-857B-43BA-894F-9A075A9CDBE5}"/>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4" name="Group 183">
              <a:extLst>
                <a:ext uri="{FF2B5EF4-FFF2-40B4-BE49-F238E27FC236}">
                  <a16:creationId xmlns:a16="http://schemas.microsoft.com/office/drawing/2014/main" id="{123E80E2-9AEF-472E-BF68-63193E06F8E3}"/>
                </a:ext>
              </a:extLst>
            </p:cNvPr>
            <p:cNvGrpSpPr/>
            <p:nvPr/>
          </p:nvGrpSpPr>
          <p:grpSpPr>
            <a:xfrm>
              <a:off x="6040533" y="5064683"/>
              <a:ext cx="438912" cy="438912"/>
              <a:chOff x="735344" y="5034203"/>
              <a:chExt cx="438912" cy="438912"/>
            </a:xfrm>
          </p:grpSpPr>
          <p:sp>
            <p:nvSpPr>
              <p:cNvPr id="191" name="Rectangle 190">
                <a:extLst>
                  <a:ext uri="{FF2B5EF4-FFF2-40B4-BE49-F238E27FC236}">
                    <a16:creationId xmlns:a16="http://schemas.microsoft.com/office/drawing/2014/main" id="{CF4D3637-9228-45AB-BA0C-41CAF1C58614}"/>
                  </a:ext>
                </a:extLst>
              </p:cNvPr>
              <p:cNvSpPr/>
              <p:nvPr/>
            </p:nvSpPr>
            <p:spPr>
              <a:xfrm>
                <a:off x="847445" y="5163388"/>
                <a:ext cx="192340"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1AE9C0A5-F1A1-4DCB-90F9-F8B29E8613D9}"/>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1A3CD146-DB85-4E38-BE5A-62731DEB3F63}"/>
                </a:ext>
              </a:extLst>
            </p:cNvPr>
            <p:cNvGrpSpPr/>
            <p:nvPr/>
          </p:nvGrpSpPr>
          <p:grpSpPr>
            <a:xfrm>
              <a:off x="6237798" y="5064683"/>
              <a:ext cx="438912" cy="438912"/>
              <a:chOff x="735344" y="5034203"/>
              <a:chExt cx="438912" cy="438912"/>
            </a:xfrm>
          </p:grpSpPr>
          <p:sp>
            <p:nvSpPr>
              <p:cNvPr id="189" name="Rectangle 188">
                <a:extLst>
                  <a:ext uri="{FF2B5EF4-FFF2-40B4-BE49-F238E27FC236}">
                    <a16:creationId xmlns:a16="http://schemas.microsoft.com/office/drawing/2014/main" id="{B22A4C3A-9C41-472D-8453-249A7CE28C54}"/>
                  </a:ext>
                </a:extLst>
              </p:cNvPr>
              <p:cNvSpPr/>
              <p:nvPr/>
            </p:nvSpPr>
            <p:spPr>
              <a:xfrm>
                <a:off x="842519" y="5163388"/>
                <a:ext cx="217257"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01A174DA-F9C9-4FB7-AF8B-0D6CB2E79989}"/>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8C9562B9-7238-4F8F-9646-25593085A5C2}"/>
                </a:ext>
              </a:extLst>
            </p:cNvPr>
            <p:cNvGrpSpPr/>
            <p:nvPr/>
          </p:nvGrpSpPr>
          <p:grpSpPr>
            <a:xfrm>
              <a:off x="6435063" y="5064683"/>
              <a:ext cx="438912" cy="438912"/>
              <a:chOff x="735344" y="5034203"/>
              <a:chExt cx="438912" cy="438912"/>
            </a:xfrm>
          </p:grpSpPr>
          <p:sp>
            <p:nvSpPr>
              <p:cNvPr id="187" name="Rectangle 186">
                <a:extLst>
                  <a:ext uri="{FF2B5EF4-FFF2-40B4-BE49-F238E27FC236}">
                    <a16:creationId xmlns:a16="http://schemas.microsoft.com/office/drawing/2014/main" id="{1B6939C7-495D-460F-AFEE-2A76A85CDB65}"/>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E2809821-2CDC-4226-AE55-1429A4730CB2}"/>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1" name="Group 200">
            <a:extLst>
              <a:ext uri="{FF2B5EF4-FFF2-40B4-BE49-F238E27FC236}">
                <a16:creationId xmlns:a16="http://schemas.microsoft.com/office/drawing/2014/main" id="{727033C6-475F-4124-9D25-32B6CDA8B32D}"/>
              </a:ext>
            </a:extLst>
          </p:cNvPr>
          <p:cNvGrpSpPr/>
          <p:nvPr/>
        </p:nvGrpSpPr>
        <p:grpSpPr>
          <a:xfrm>
            <a:off x="5115536" y="5550044"/>
            <a:ext cx="1593447" cy="438912"/>
            <a:chOff x="5280528" y="5064683"/>
            <a:chExt cx="1593447" cy="438912"/>
          </a:xfrm>
        </p:grpSpPr>
        <p:grpSp>
          <p:nvGrpSpPr>
            <p:cNvPr id="202" name="Group 201">
              <a:extLst>
                <a:ext uri="{FF2B5EF4-FFF2-40B4-BE49-F238E27FC236}">
                  <a16:creationId xmlns:a16="http://schemas.microsoft.com/office/drawing/2014/main" id="{C799F4A6-FF8A-42EF-812C-3B500564AB39}"/>
                </a:ext>
              </a:extLst>
            </p:cNvPr>
            <p:cNvGrpSpPr/>
            <p:nvPr/>
          </p:nvGrpSpPr>
          <p:grpSpPr>
            <a:xfrm>
              <a:off x="5280528" y="5064683"/>
              <a:ext cx="438912" cy="438912"/>
              <a:chOff x="735344" y="5034203"/>
              <a:chExt cx="438912" cy="438912"/>
            </a:xfrm>
          </p:grpSpPr>
          <p:sp>
            <p:nvSpPr>
              <p:cNvPr id="221" name="Rectangle 220">
                <a:extLst>
                  <a:ext uri="{FF2B5EF4-FFF2-40B4-BE49-F238E27FC236}">
                    <a16:creationId xmlns:a16="http://schemas.microsoft.com/office/drawing/2014/main" id="{908033D7-0D68-430A-9153-9BD1469C258E}"/>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72FF6F04-512F-4999-96A2-A2D9495C534B}"/>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5B881F7B-7CC6-47BA-9710-ABD36B62EFAC}"/>
                </a:ext>
              </a:extLst>
            </p:cNvPr>
            <p:cNvGrpSpPr/>
            <p:nvPr/>
          </p:nvGrpSpPr>
          <p:grpSpPr>
            <a:xfrm>
              <a:off x="5462779" y="5064683"/>
              <a:ext cx="438912" cy="438912"/>
              <a:chOff x="735344" y="5034203"/>
              <a:chExt cx="438912" cy="438912"/>
            </a:xfrm>
          </p:grpSpPr>
          <p:sp>
            <p:nvSpPr>
              <p:cNvPr id="219" name="Rectangle 218">
                <a:extLst>
                  <a:ext uri="{FF2B5EF4-FFF2-40B4-BE49-F238E27FC236}">
                    <a16:creationId xmlns:a16="http://schemas.microsoft.com/office/drawing/2014/main" id="{A0668311-0318-40F5-9223-04F24AB2CBAE}"/>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FCA4F66B-A611-4D29-8D9C-F1C2CD49D27B}"/>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4" name="Group 203">
              <a:extLst>
                <a:ext uri="{FF2B5EF4-FFF2-40B4-BE49-F238E27FC236}">
                  <a16:creationId xmlns:a16="http://schemas.microsoft.com/office/drawing/2014/main" id="{533A40AE-B186-41D2-B7BA-013D10949ADE}"/>
                </a:ext>
              </a:extLst>
            </p:cNvPr>
            <p:cNvGrpSpPr/>
            <p:nvPr/>
          </p:nvGrpSpPr>
          <p:grpSpPr>
            <a:xfrm>
              <a:off x="5653308" y="5064683"/>
              <a:ext cx="438912" cy="438912"/>
              <a:chOff x="735344" y="5034203"/>
              <a:chExt cx="438912" cy="438912"/>
            </a:xfrm>
          </p:grpSpPr>
          <p:sp>
            <p:nvSpPr>
              <p:cNvPr id="217" name="Rectangle 216">
                <a:extLst>
                  <a:ext uri="{FF2B5EF4-FFF2-40B4-BE49-F238E27FC236}">
                    <a16:creationId xmlns:a16="http://schemas.microsoft.com/office/drawing/2014/main" id="{97DEF5D8-2AAA-48E3-AF18-342D251783BA}"/>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394565F2-30C6-4371-B4AC-653243E23028}"/>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5" name="Group 204">
              <a:extLst>
                <a:ext uri="{FF2B5EF4-FFF2-40B4-BE49-F238E27FC236}">
                  <a16:creationId xmlns:a16="http://schemas.microsoft.com/office/drawing/2014/main" id="{AE229F9F-4094-4063-A38B-3C457A7CCF6C}"/>
                </a:ext>
              </a:extLst>
            </p:cNvPr>
            <p:cNvGrpSpPr/>
            <p:nvPr/>
          </p:nvGrpSpPr>
          <p:grpSpPr>
            <a:xfrm>
              <a:off x="5841457" y="5064683"/>
              <a:ext cx="438912" cy="438912"/>
              <a:chOff x="735344" y="5034203"/>
              <a:chExt cx="438912" cy="438912"/>
            </a:xfrm>
          </p:grpSpPr>
          <p:sp>
            <p:nvSpPr>
              <p:cNvPr id="215" name="Rectangle 214">
                <a:extLst>
                  <a:ext uri="{FF2B5EF4-FFF2-40B4-BE49-F238E27FC236}">
                    <a16:creationId xmlns:a16="http://schemas.microsoft.com/office/drawing/2014/main" id="{C745A535-A47C-4A76-954A-313C337D44A6}"/>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32028CDA-3BA1-4D5C-B414-7D8B1A52EC61}"/>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6" name="Group 205">
              <a:extLst>
                <a:ext uri="{FF2B5EF4-FFF2-40B4-BE49-F238E27FC236}">
                  <a16:creationId xmlns:a16="http://schemas.microsoft.com/office/drawing/2014/main" id="{134D1E08-D81F-47BE-B1EC-0B124B158A13}"/>
                </a:ext>
              </a:extLst>
            </p:cNvPr>
            <p:cNvGrpSpPr/>
            <p:nvPr/>
          </p:nvGrpSpPr>
          <p:grpSpPr>
            <a:xfrm>
              <a:off x="6040533" y="5064683"/>
              <a:ext cx="438912" cy="438912"/>
              <a:chOff x="735344" y="5034203"/>
              <a:chExt cx="438912" cy="438912"/>
            </a:xfrm>
          </p:grpSpPr>
          <p:sp>
            <p:nvSpPr>
              <p:cNvPr id="213" name="Rectangle 212">
                <a:extLst>
                  <a:ext uri="{FF2B5EF4-FFF2-40B4-BE49-F238E27FC236}">
                    <a16:creationId xmlns:a16="http://schemas.microsoft.com/office/drawing/2014/main" id="{5F10B9D0-A54C-4D70-AF0B-2B972D21746A}"/>
                  </a:ext>
                </a:extLst>
              </p:cNvPr>
              <p:cNvSpPr/>
              <p:nvPr/>
            </p:nvSpPr>
            <p:spPr>
              <a:xfrm>
                <a:off x="847445" y="5163388"/>
                <a:ext cx="192340"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96D89C7B-66FB-4AD1-ACF2-D5E69A82E2D4}"/>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7" name="Group 206">
              <a:extLst>
                <a:ext uri="{FF2B5EF4-FFF2-40B4-BE49-F238E27FC236}">
                  <a16:creationId xmlns:a16="http://schemas.microsoft.com/office/drawing/2014/main" id="{D8658877-4B6E-4D6E-92DB-B6888B0F3F8E}"/>
                </a:ext>
              </a:extLst>
            </p:cNvPr>
            <p:cNvGrpSpPr/>
            <p:nvPr/>
          </p:nvGrpSpPr>
          <p:grpSpPr>
            <a:xfrm>
              <a:off x="6237798" y="5064683"/>
              <a:ext cx="438912" cy="438912"/>
              <a:chOff x="735344" y="5034203"/>
              <a:chExt cx="438912" cy="438912"/>
            </a:xfrm>
          </p:grpSpPr>
          <p:sp>
            <p:nvSpPr>
              <p:cNvPr id="211" name="Rectangle 210">
                <a:extLst>
                  <a:ext uri="{FF2B5EF4-FFF2-40B4-BE49-F238E27FC236}">
                    <a16:creationId xmlns:a16="http://schemas.microsoft.com/office/drawing/2014/main" id="{336195CC-9C8A-4206-8E04-34A1CABBFC5E}"/>
                  </a:ext>
                </a:extLst>
              </p:cNvPr>
              <p:cNvSpPr/>
              <p:nvPr/>
            </p:nvSpPr>
            <p:spPr>
              <a:xfrm>
                <a:off x="842519" y="5163388"/>
                <a:ext cx="217257"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436CA0C2-CD27-412B-A5AD-4E2E85637FE9}"/>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8" name="Group 207">
              <a:extLst>
                <a:ext uri="{FF2B5EF4-FFF2-40B4-BE49-F238E27FC236}">
                  <a16:creationId xmlns:a16="http://schemas.microsoft.com/office/drawing/2014/main" id="{3F2EEC41-5D4B-4661-884D-DDC7E511BA35}"/>
                </a:ext>
              </a:extLst>
            </p:cNvPr>
            <p:cNvGrpSpPr/>
            <p:nvPr/>
          </p:nvGrpSpPr>
          <p:grpSpPr>
            <a:xfrm>
              <a:off x="6435063" y="5064683"/>
              <a:ext cx="438912" cy="438912"/>
              <a:chOff x="735344" y="5034203"/>
              <a:chExt cx="438912" cy="438912"/>
            </a:xfrm>
          </p:grpSpPr>
          <p:sp>
            <p:nvSpPr>
              <p:cNvPr id="209" name="Rectangle 208">
                <a:extLst>
                  <a:ext uri="{FF2B5EF4-FFF2-40B4-BE49-F238E27FC236}">
                    <a16:creationId xmlns:a16="http://schemas.microsoft.com/office/drawing/2014/main" id="{1238D320-3589-4BDF-BB14-5B1CC62EBDDC}"/>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47C9256F-83AE-4DF1-B761-7293240C3A7F}"/>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23" name="Group 222">
            <a:extLst>
              <a:ext uri="{FF2B5EF4-FFF2-40B4-BE49-F238E27FC236}">
                <a16:creationId xmlns:a16="http://schemas.microsoft.com/office/drawing/2014/main" id="{5CCF5E0C-12CD-423A-A79E-5AFEE9D966C3}"/>
              </a:ext>
            </a:extLst>
          </p:cNvPr>
          <p:cNvGrpSpPr/>
          <p:nvPr/>
        </p:nvGrpSpPr>
        <p:grpSpPr>
          <a:xfrm>
            <a:off x="5115536" y="5734284"/>
            <a:ext cx="1593447" cy="438912"/>
            <a:chOff x="5280528" y="5064683"/>
            <a:chExt cx="1593447" cy="438912"/>
          </a:xfrm>
        </p:grpSpPr>
        <p:grpSp>
          <p:nvGrpSpPr>
            <p:cNvPr id="224" name="Group 223">
              <a:extLst>
                <a:ext uri="{FF2B5EF4-FFF2-40B4-BE49-F238E27FC236}">
                  <a16:creationId xmlns:a16="http://schemas.microsoft.com/office/drawing/2014/main" id="{B889B0AA-DF0A-4382-8B16-285551666E8B}"/>
                </a:ext>
              </a:extLst>
            </p:cNvPr>
            <p:cNvGrpSpPr/>
            <p:nvPr/>
          </p:nvGrpSpPr>
          <p:grpSpPr>
            <a:xfrm>
              <a:off x="5280528" y="5064683"/>
              <a:ext cx="438912" cy="438912"/>
              <a:chOff x="735344" y="5034203"/>
              <a:chExt cx="438912" cy="438912"/>
            </a:xfrm>
          </p:grpSpPr>
          <p:sp>
            <p:nvSpPr>
              <p:cNvPr id="243" name="Rectangle 242">
                <a:extLst>
                  <a:ext uri="{FF2B5EF4-FFF2-40B4-BE49-F238E27FC236}">
                    <a16:creationId xmlns:a16="http://schemas.microsoft.com/office/drawing/2014/main" id="{1FB6CD0B-0DD2-45E6-8EA2-8ADA2A5B6BD2}"/>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DD6405B7-CC03-4547-8FAC-141AEE5557DF}"/>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A1830B7F-073B-4AC8-ADC3-7EDE9309F349}"/>
                </a:ext>
              </a:extLst>
            </p:cNvPr>
            <p:cNvGrpSpPr/>
            <p:nvPr/>
          </p:nvGrpSpPr>
          <p:grpSpPr>
            <a:xfrm>
              <a:off x="5462779" y="5064683"/>
              <a:ext cx="438912" cy="438912"/>
              <a:chOff x="735344" y="5034203"/>
              <a:chExt cx="438912" cy="438912"/>
            </a:xfrm>
          </p:grpSpPr>
          <p:sp>
            <p:nvSpPr>
              <p:cNvPr id="241" name="Rectangle 240">
                <a:extLst>
                  <a:ext uri="{FF2B5EF4-FFF2-40B4-BE49-F238E27FC236}">
                    <a16:creationId xmlns:a16="http://schemas.microsoft.com/office/drawing/2014/main" id="{FC54BBB6-C617-4B6C-A69D-D22C9FACA6EE}"/>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D71AC776-B333-4202-98DD-5C3A58CE97E1}"/>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6" name="Group 225">
              <a:extLst>
                <a:ext uri="{FF2B5EF4-FFF2-40B4-BE49-F238E27FC236}">
                  <a16:creationId xmlns:a16="http://schemas.microsoft.com/office/drawing/2014/main" id="{183E55F4-0083-4B63-AB47-C8EF7CE1AB59}"/>
                </a:ext>
              </a:extLst>
            </p:cNvPr>
            <p:cNvGrpSpPr/>
            <p:nvPr/>
          </p:nvGrpSpPr>
          <p:grpSpPr>
            <a:xfrm>
              <a:off x="5653308" y="5064683"/>
              <a:ext cx="438912" cy="438912"/>
              <a:chOff x="735344" y="5034203"/>
              <a:chExt cx="438912" cy="438912"/>
            </a:xfrm>
          </p:grpSpPr>
          <p:sp>
            <p:nvSpPr>
              <p:cNvPr id="239" name="Rectangle 238">
                <a:extLst>
                  <a:ext uri="{FF2B5EF4-FFF2-40B4-BE49-F238E27FC236}">
                    <a16:creationId xmlns:a16="http://schemas.microsoft.com/office/drawing/2014/main" id="{85820A05-6D64-4465-BC2F-E2CC6838C149}"/>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8E1545C7-F01F-43BB-9285-5AB87E2FB4D1}"/>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B0B096D2-0DEE-4642-B786-31E3B2AF3D80}"/>
                </a:ext>
              </a:extLst>
            </p:cNvPr>
            <p:cNvGrpSpPr/>
            <p:nvPr/>
          </p:nvGrpSpPr>
          <p:grpSpPr>
            <a:xfrm>
              <a:off x="5841457" y="5064683"/>
              <a:ext cx="438912" cy="438912"/>
              <a:chOff x="735344" y="5034203"/>
              <a:chExt cx="438912" cy="438912"/>
            </a:xfrm>
          </p:grpSpPr>
          <p:sp>
            <p:nvSpPr>
              <p:cNvPr id="237" name="Rectangle 236">
                <a:extLst>
                  <a:ext uri="{FF2B5EF4-FFF2-40B4-BE49-F238E27FC236}">
                    <a16:creationId xmlns:a16="http://schemas.microsoft.com/office/drawing/2014/main" id="{DC663E07-643F-44BA-A26A-378037FE7DC5}"/>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EF9D70AA-1CCB-47FA-A31B-2BC48F57F325}"/>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id="{9CF2767B-F5B2-4AFB-8D01-4D3524817107}"/>
                </a:ext>
              </a:extLst>
            </p:cNvPr>
            <p:cNvGrpSpPr/>
            <p:nvPr/>
          </p:nvGrpSpPr>
          <p:grpSpPr>
            <a:xfrm>
              <a:off x="6040533" y="5064683"/>
              <a:ext cx="438912" cy="438912"/>
              <a:chOff x="735344" y="5034203"/>
              <a:chExt cx="438912" cy="438912"/>
            </a:xfrm>
          </p:grpSpPr>
          <p:sp>
            <p:nvSpPr>
              <p:cNvPr id="235" name="Rectangle 234">
                <a:extLst>
                  <a:ext uri="{FF2B5EF4-FFF2-40B4-BE49-F238E27FC236}">
                    <a16:creationId xmlns:a16="http://schemas.microsoft.com/office/drawing/2014/main" id="{B3821437-38C5-47A1-B466-630C73D6A985}"/>
                  </a:ext>
                </a:extLst>
              </p:cNvPr>
              <p:cNvSpPr/>
              <p:nvPr/>
            </p:nvSpPr>
            <p:spPr>
              <a:xfrm>
                <a:off x="847445" y="5163388"/>
                <a:ext cx="192340"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1C21E117-046C-4FCB-8CBB-6415AA5C3EC5}"/>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070DB5D0-BDB4-43E7-B0DD-15F5C9126914}"/>
                </a:ext>
              </a:extLst>
            </p:cNvPr>
            <p:cNvGrpSpPr/>
            <p:nvPr/>
          </p:nvGrpSpPr>
          <p:grpSpPr>
            <a:xfrm>
              <a:off x="6237798" y="5064683"/>
              <a:ext cx="438912" cy="438912"/>
              <a:chOff x="735344" y="5034203"/>
              <a:chExt cx="438912" cy="438912"/>
            </a:xfrm>
          </p:grpSpPr>
          <p:sp>
            <p:nvSpPr>
              <p:cNvPr id="233" name="Rectangle 232">
                <a:extLst>
                  <a:ext uri="{FF2B5EF4-FFF2-40B4-BE49-F238E27FC236}">
                    <a16:creationId xmlns:a16="http://schemas.microsoft.com/office/drawing/2014/main" id="{FDD4C942-8A42-4138-892E-2A1BCBF12C19}"/>
                  </a:ext>
                </a:extLst>
              </p:cNvPr>
              <p:cNvSpPr/>
              <p:nvPr/>
            </p:nvSpPr>
            <p:spPr>
              <a:xfrm>
                <a:off x="842519" y="5163388"/>
                <a:ext cx="217257"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65872539-D0C8-4E4D-8B2F-6A8129D544C3}"/>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CBDC69B7-04FE-4E2E-95C8-8DCD7AA334DB}"/>
                </a:ext>
              </a:extLst>
            </p:cNvPr>
            <p:cNvGrpSpPr/>
            <p:nvPr/>
          </p:nvGrpSpPr>
          <p:grpSpPr>
            <a:xfrm>
              <a:off x="6435063" y="5064683"/>
              <a:ext cx="438912" cy="438912"/>
              <a:chOff x="735344" y="5034203"/>
              <a:chExt cx="438912" cy="438912"/>
            </a:xfrm>
          </p:grpSpPr>
          <p:sp>
            <p:nvSpPr>
              <p:cNvPr id="231" name="Rectangle 230">
                <a:extLst>
                  <a:ext uri="{FF2B5EF4-FFF2-40B4-BE49-F238E27FC236}">
                    <a16:creationId xmlns:a16="http://schemas.microsoft.com/office/drawing/2014/main" id="{C06C035F-EA49-4353-B16D-161F90E7D1A5}"/>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4B461AA9-AC2B-4431-A387-F431BB1CCD0E}"/>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115" name="Group 114">
            <a:extLst>
              <a:ext uri="{FF2B5EF4-FFF2-40B4-BE49-F238E27FC236}">
                <a16:creationId xmlns:a16="http://schemas.microsoft.com/office/drawing/2014/main" id="{C401615C-794E-4F54-A23B-C3F2983F3C82}"/>
              </a:ext>
            </a:extLst>
          </p:cNvPr>
          <p:cNvGrpSpPr/>
          <p:nvPr/>
        </p:nvGrpSpPr>
        <p:grpSpPr>
          <a:xfrm>
            <a:off x="5116388" y="4837655"/>
            <a:ext cx="438912" cy="438912"/>
            <a:chOff x="735344" y="5034203"/>
            <a:chExt cx="438912" cy="438912"/>
          </a:xfrm>
        </p:grpSpPr>
        <p:sp>
          <p:nvSpPr>
            <p:cNvPr id="113" name="Rectangle 112">
              <a:extLst>
                <a:ext uri="{FF2B5EF4-FFF2-40B4-BE49-F238E27FC236}">
                  <a16:creationId xmlns:a16="http://schemas.microsoft.com/office/drawing/2014/main" id="{485F2600-81FB-4ACA-A7F0-41D815845227}"/>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E7FC4D1B-3783-409F-ABD8-447C2DEA76FA}"/>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B68145E7-C062-4501-94F5-372067B06529}"/>
              </a:ext>
            </a:extLst>
          </p:cNvPr>
          <p:cNvGrpSpPr/>
          <p:nvPr/>
        </p:nvGrpSpPr>
        <p:grpSpPr>
          <a:xfrm>
            <a:off x="5298639" y="4837655"/>
            <a:ext cx="438912" cy="438912"/>
            <a:chOff x="735344" y="5034203"/>
            <a:chExt cx="438912" cy="438912"/>
          </a:xfrm>
        </p:grpSpPr>
        <p:sp>
          <p:nvSpPr>
            <p:cNvPr id="118" name="Rectangle 117">
              <a:extLst>
                <a:ext uri="{FF2B5EF4-FFF2-40B4-BE49-F238E27FC236}">
                  <a16:creationId xmlns:a16="http://schemas.microsoft.com/office/drawing/2014/main" id="{86C61622-80EA-48D6-B683-FB493820F93A}"/>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7C0ABD4-4520-479F-9B92-EC2458716912}"/>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CDBC2F13-C547-4608-A829-168F79EC5645}"/>
              </a:ext>
            </a:extLst>
          </p:cNvPr>
          <p:cNvGrpSpPr/>
          <p:nvPr/>
        </p:nvGrpSpPr>
        <p:grpSpPr>
          <a:xfrm>
            <a:off x="5489168" y="4837655"/>
            <a:ext cx="438912" cy="438912"/>
            <a:chOff x="735344" y="5034203"/>
            <a:chExt cx="438912" cy="438912"/>
          </a:xfrm>
        </p:grpSpPr>
        <p:sp>
          <p:nvSpPr>
            <p:cNvPr id="121" name="Rectangle 120">
              <a:extLst>
                <a:ext uri="{FF2B5EF4-FFF2-40B4-BE49-F238E27FC236}">
                  <a16:creationId xmlns:a16="http://schemas.microsoft.com/office/drawing/2014/main" id="{2470D8A1-45BC-4D2F-91F5-893CDE010962}"/>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DC876E0-20B9-46F2-88CC-59B9D5361EE3}"/>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BA82CCCF-85CA-46A9-9316-59AFEF2A73AD}"/>
              </a:ext>
            </a:extLst>
          </p:cNvPr>
          <p:cNvGrpSpPr/>
          <p:nvPr/>
        </p:nvGrpSpPr>
        <p:grpSpPr>
          <a:xfrm>
            <a:off x="5677317" y="4837655"/>
            <a:ext cx="438912" cy="438912"/>
            <a:chOff x="735344" y="5034203"/>
            <a:chExt cx="438912" cy="438912"/>
          </a:xfrm>
        </p:grpSpPr>
        <p:sp>
          <p:nvSpPr>
            <p:cNvPr id="124" name="Rectangle 123">
              <a:extLst>
                <a:ext uri="{FF2B5EF4-FFF2-40B4-BE49-F238E27FC236}">
                  <a16:creationId xmlns:a16="http://schemas.microsoft.com/office/drawing/2014/main" id="{025FCAB3-C7D3-47F5-908B-F4206733FA87}"/>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D67906BB-3FE9-4468-87AC-798B5B7F9B12}"/>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5C9FA79A-62E8-403F-97C8-8768A41EB6EE}"/>
              </a:ext>
            </a:extLst>
          </p:cNvPr>
          <p:cNvGrpSpPr/>
          <p:nvPr/>
        </p:nvGrpSpPr>
        <p:grpSpPr>
          <a:xfrm>
            <a:off x="5876393" y="4837655"/>
            <a:ext cx="438912" cy="438912"/>
            <a:chOff x="735344" y="5034203"/>
            <a:chExt cx="438912" cy="438912"/>
          </a:xfrm>
        </p:grpSpPr>
        <p:sp>
          <p:nvSpPr>
            <p:cNvPr id="127" name="Rectangle 126">
              <a:extLst>
                <a:ext uri="{FF2B5EF4-FFF2-40B4-BE49-F238E27FC236}">
                  <a16:creationId xmlns:a16="http://schemas.microsoft.com/office/drawing/2014/main" id="{B15528F1-90CA-4432-9A69-3C0F80B68F56}"/>
                </a:ext>
              </a:extLst>
            </p:cNvPr>
            <p:cNvSpPr/>
            <p:nvPr/>
          </p:nvSpPr>
          <p:spPr>
            <a:xfrm>
              <a:off x="847445" y="5163388"/>
              <a:ext cx="192340"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640F8161-48C8-4A16-825D-D349F67422D0}"/>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EC81D040-2FC9-4CE2-AFC3-6F8988DC38D8}"/>
              </a:ext>
            </a:extLst>
          </p:cNvPr>
          <p:cNvGrpSpPr/>
          <p:nvPr/>
        </p:nvGrpSpPr>
        <p:grpSpPr>
          <a:xfrm>
            <a:off x="6073658" y="4837655"/>
            <a:ext cx="438912" cy="438912"/>
            <a:chOff x="735344" y="5034203"/>
            <a:chExt cx="438912" cy="438912"/>
          </a:xfrm>
        </p:grpSpPr>
        <p:sp>
          <p:nvSpPr>
            <p:cNvPr id="130" name="Rectangle 129">
              <a:extLst>
                <a:ext uri="{FF2B5EF4-FFF2-40B4-BE49-F238E27FC236}">
                  <a16:creationId xmlns:a16="http://schemas.microsoft.com/office/drawing/2014/main" id="{794C94E3-1229-4165-8879-24534D56A228}"/>
                </a:ext>
              </a:extLst>
            </p:cNvPr>
            <p:cNvSpPr/>
            <p:nvPr/>
          </p:nvSpPr>
          <p:spPr>
            <a:xfrm>
              <a:off x="842519" y="5163388"/>
              <a:ext cx="217257"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EB2D5064-8E1B-41F4-8566-27897F190081}"/>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BDE402D8-20EB-4EE4-B202-9FD0A4E19C61}"/>
              </a:ext>
            </a:extLst>
          </p:cNvPr>
          <p:cNvGrpSpPr/>
          <p:nvPr/>
        </p:nvGrpSpPr>
        <p:grpSpPr>
          <a:xfrm>
            <a:off x="6270923" y="4837655"/>
            <a:ext cx="438912" cy="438912"/>
            <a:chOff x="735344" y="5034203"/>
            <a:chExt cx="438912" cy="438912"/>
          </a:xfrm>
        </p:grpSpPr>
        <p:sp>
          <p:nvSpPr>
            <p:cNvPr id="133" name="Rectangle 132">
              <a:extLst>
                <a:ext uri="{FF2B5EF4-FFF2-40B4-BE49-F238E27FC236}">
                  <a16:creationId xmlns:a16="http://schemas.microsoft.com/office/drawing/2014/main" id="{3F04ED14-8CAA-4D8D-A253-11CF6A10DA9D}"/>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11A61E37-3507-4A5D-9E59-EF67E0CA9E7F}"/>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5" name="Group 244">
            <a:extLst>
              <a:ext uri="{FF2B5EF4-FFF2-40B4-BE49-F238E27FC236}">
                <a16:creationId xmlns:a16="http://schemas.microsoft.com/office/drawing/2014/main" id="{A87F6602-089E-4427-B70A-E609C74DFFEF}"/>
              </a:ext>
            </a:extLst>
          </p:cNvPr>
          <p:cNvGrpSpPr/>
          <p:nvPr/>
        </p:nvGrpSpPr>
        <p:grpSpPr>
          <a:xfrm>
            <a:off x="5115536" y="5914607"/>
            <a:ext cx="1593447" cy="438912"/>
            <a:chOff x="5280528" y="5064683"/>
            <a:chExt cx="1593447" cy="438912"/>
          </a:xfrm>
        </p:grpSpPr>
        <p:grpSp>
          <p:nvGrpSpPr>
            <p:cNvPr id="246" name="Group 245">
              <a:extLst>
                <a:ext uri="{FF2B5EF4-FFF2-40B4-BE49-F238E27FC236}">
                  <a16:creationId xmlns:a16="http://schemas.microsoft.com/office/drawing/2014/main" id="{B6B6762C-3A9B-4D24-B73F-B9A77D2898EE}"/>
                </a:ext>
              </a:extLst>
            </p:cNvPr>
            <p:cNvGrpSpPr/>
            <p:nvPr/>
          </p:nvGrpSpPr>
          <p:grpSpPr>
            <a:xfrm>
              <a:off x="5280528" y="5064683"/>
              <a:ext cx="438912" cy="438912"/>
              <a:chOff x="735344" y="5034203"/>
              <a:chExt cx="438912" cy="438912"/>
            </a:xfrm>
          </p:grpSpPr>
          <p:sp>
            <p:nvSpPr>
              <p:cNvPr id="265" name="Rectangle 264">
                <a:extLst>
                  <a:ext uri="{FF2B5EF4-FFF2-40B4-BE49-F238E27FC236}">
                    <a16:creationId xmlns:a16="http://schemas.microsoft.com/office/drawing/2014/main" id="{DBCFD4D2-B844-4621-83AB-39DF89A89EB7}"/>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9E5034C9-C839-4D46-B6C4-DD0C33B35698}"/>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E3BAA019-B815-4B32-97C7-971A6C3159D2}"/>
                </a:ext>
              </a:extLst>
            </p:cNvPr>
            <p:cNvGrpSpPr/>
            <p:nvPr/>
          </p:nvGrpSpPr>
          <p:grpSpPr>
            <a:xfrm>
              <a:off x="5462779" y="5064683"/>
              <a:ext cx="438912" cy="438912"/>
              <a:chOff x="735344" y="5034203"/>
              <a:chExt cx="438912" cy="438912"/>
            </a:xfrm>
          </p:grpSpPr>
          <p:sp>
            <p:nvSpPr>
              <p:cNvPr id="263" name="Rectangle 262">
                <a:extLst>
                  <a:ext uri="{FF2B5EF4-FFF2-40B4-BE49-F238E27FC236}">
                    <a16:creationId xmlns:a16="http://schemas.microsoft.com/office/drawing/2014/main" id="{F83CE10F-F6EC-4E88-9FF0-DBF04C55F788}"/>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72B002B7-4E69-4E3B-B2A5-37468DA21222}"/>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F27F3F14-463C-4A48-A4CE-F9DBF0630804}"/>
                </a:ext>
              </a:extLst>
            </p:cNvPr>
            <p:cNvGrpSpPr/>
            <p:nvPr/>
          </p:nvGrpSpPr>
          <p:grpSpPr>
            <a:xfrm>
              <a:off x="5653308" y="5064683"/>
              <a:ext cx="438912" cy="438912"/>
              <a:chOff x="735344" y="5034203"/>
              <a:chExt cx="438912" cy="438912"/>
            </a:xfrm>
          </p:grpSpPr>
          <p:sp>
            <p:nvSpPr>
              <p:cNvPr id="261" name="Rectangle 260">
                <a:extLst>
                  <a:ext uri="{FF2B5EF4-FFF2-40B4-BE49-F238E27FC236}">
                    <a16:creationId xmlns:a16="http://schemas.microsoft.com/office/drawing/2014/main" id="{5AE0428F-3D4B-4F95-A821-C018C4C77167}"/>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64B4EDF2-D4B3-408B-A9C9-EE7485173F1B}"/>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D911DABA-02E6-469F-85C1-4AEEC1A3DB20}"/>
                </a:ext>
              </a:extLst>
            </p:cNvPr>
            <p:cNvGrpSpPr/>
            <p:nvPr/>
          </p:nvGrpSpPr>
          <p:grpSpPr>
            <a:xfrm>
              <a:off x="5841457" y="5064683"/>
              <a:ext cx="438912" cy="438912"/>
              <a:chOff x="735344" y="5034203"/>
              <a:chExt cx="438912" cy="438912"/>
            </a:xfrm>
          </p:grpSpPr>
          <p:sp>
            <p:nvSpPr>
              <p:cNvPr id="259" name="Rectangle 258">
                <a:extLst>
                  <a:ext uri="{FF2B5EF4-FFF2-40B4-BE49-F238E27FC236}">
                    <a16:creationId xmlns:a16="http://schemas.microsoft.com/office/drawing/2014/main" id="{FA793D23-4E57-4D6E-8CE7-8BDCC3197058}"/>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F0486A9F-50B9-414D-BC24-A8529BE9DB45}"/>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0" name="Group 249">
              <a:extLst>
                <a:ext uri="{FF2B5EF4-FFF2-40B4-BE49-F238E27FC236}">
                  <a16:creationId xmlns:a16="http://schemas.microsoft.com/office/drawing/2014/main" id="{3AE129E8-E497-4644-84D9-0E9304F7C1D3}"/>
                </a:ext>
              </a:extLst>
            </p:cNvPr>
            <p:cNvGrpSpPr/>
            <p:nvPr/>
          </p:nvGrpSpPr>
          <p:grpSpPr>
            <a:xfrm>
              <a:off x="6040533" y="5064683"/>
              <a:ext cx="438912" cy="438912"/>
              <a:chOff x="735344" y="5034203"/>
              <a:chExt cx="438912" cy="438912"/>
            </a:xfrm>
          </p:grpSpPr>
          <p:sp>
            <p:nvSpPr>
              <p:cNvPr id="257" name="Rectangle 256">
                <a:extLst>
                  <a:ext uri="{FF2B5EF4-FFF2-40B4-BE49-F238E27FC236}">
                    <a16:creationId xmlns:a16="http://schemas.microsoft.com/office/drawing/2014/main" id="{CD94B015-C28A-47D1-8FC0-2C1DC37C1A64}"/>
                  </a:ext>
                </a:extLst>
              </p:cNvPr>
              <p:cNvSpPr/>
              <p:nvPr/>
            </p:nvSpPr>
            <p:spPr>
              <a:xfrm>
                <a:off x="847445" y="5163388"/>
                <a:ext cx="192340"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A82AA683-F2A2-4802-8ADD-A15EB4115993}"/>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1" name="Group 250">
              <a:extLst>
                <a:ext uri="{FF2B5EF4-FFF2-40B4-BE49-F238E27FC236}">
                  <a16:creationId xmlns:a16="http://schemas.microsoft.com/office/drawing/2014/main" id="{C0009ED9-2B27-44B6-891F-8C2CF27F7ECF}"/>
                </a:ext>
              </a:extLst>
            </p:cNvPr>
            <p:cNvGrpSpPr/>
            <p:nvPr/>
          </p:nvGrpSpPr>
          <p:grpSpPr>
            <a:xfrm>
              <a:off x="6237798" y="5064683"/>
              <a:ext cx="438912" cy="438912"/>
              <a:chOff x="735344" y="5034203"/>
              <a:chExt cx="438912" cy="438912"/>
            </a:xfrm>
          </p:grpSpPr>
          <p:sp>
            <p:nvSpPr>
              <p:cNvPr id="255" name="Rectangle 254">
                <a:extLst>
                  <a:ext uri="{FF2B5EF4-FFF2-40B4-BE49-F238E27FC236}">
                    <a16:creationId xmlns:a16="http://schemas.microsoft.com/office/drawing/2014/main" id="{1D95BE00-19B0-492E-A3A4-B9591A77160F}"/>
                  </a:ext>
                </a:extLst>
              </p:cNvPr>
              <p:cNvSpPr/>
              <p:nvPr/>
            </p:nvSpPr>
            <p:spPr>
              <a:xfrm>
                <a:off x="842519" y="5163388"/>
                <a:ext cx="217257"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45D16D75-CABA-44F3-8E22-665CE1644F8B}"/>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2" name="Group 251">
              <a:extLst>
                <a:ext uri="{FF2B5EF4-FFF2-40B4-BE49-F238E27FC236}">
                  <a16:creationId xmlns:a16="http://schemas.microsoft.com/office/drawing/2014/main" id="{C227848F-12DC-4B0D-8CFB-CF295895413D}"/>
                </a:ext>
              </a:extLst>
            </p:cNvPr>
            <p:cNvGrpSpPr/>
            <p:nvPr/>
          </p:nvGrpSpPr>
          <p:grpSpPr>
            <a:xfrm>
              <a:off x="6435063" y="5064683"/>
              <a:ext cx="438912" cy="438912"/>
              <a:chOff x="735344" y="5034203"/>
              <a:chExt cx="438912" cy="438912"/>
            </a:xfrm>
          </p:grpSpPr>
          <p:sp>
            <p:nvSpPr>
              <p:cNvPr id="253" name="Rectangle 252">
                <a:extLst>
                  <a:ext uri="{FF2B5EF4-FFF2-40B4-BE49-F238E27FC236}">
                    <a16:creationId xmlns:a16="http://schemas.microsoft.com/office/drawing/2014/main" id="{D5186A60-591B-4E2C-BC2F-88F9CFC01061}"/>
                  </a:ext>
                </a:extLst>
              </p:cNvPr>
              <p:cNvSpPr/>
              <p:nvPr/>
            </p:nvSpPr>
            <p:spPr>
              <a:xfrm>
                <a:off x="858371" y="5163388"/>
                <a:ext cx="181413" cy="18054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CC23487D-5E3A-4387-A4E7-A18A1866C32A}"/>
                  </a:ext>
                </a:extLst>
              </p:cNvPr>
              <p:cNvSpPr/>
              <p:nvPr/>
            </p:nvSpPr>
            <p:spPr>
              <a:xfrm>
                <a:off x="735344" y="5034203"/>
                <a:ext cx="438912" cy="4389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 name="TextBox 3">
            <a:extLst>
              <a:ext uri="{FF2B5EF4-FFF2-40B4-BE49-F238E27FC236}">
                <a16:creationId xmlns:a16="http://schemas.microsoft.com/office/drawing/2014/main" id="{2E3EE277-20C8-4388-BC45-A71DD6861934}"/>
              </a:ext>
            </a:extLst>
          </p:cNvPr>
          <p:cNvSpPr txBox="1"/>
          <p:nvPr/>
        </p:nvSpPr>
        <p:spPr>
          <a:xfrm>
            <a:off x="2163750" y="6353519"/>
            <a:ext cx="74732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Figure 1</a:t>
            </a:r>
          </a:p>
        </p:txBody>
      </p:sp>
      <p:sp>
        <p:nvSpPr>
          <p:cNvPr id="268" name="TextBox 267">
            <a:extLst>
              <a:ext uri="{FF2B5EF4-FFF2-40B4-BE49-F238E27FC236}">
                <a16:creationId xmlns:a16="http://schemas.microsoft.com/office/drawing/2014/main" id="{4C0286DC-CD44-4FCC-9D1A-238BB32120DB}"/>
              </a:ext>
            </a:extLst>
          </p:cNvPr>
          <p:cNvSpPr txBox="1"/>
          <p:nvPr/>
        </p:nvSpPr>
        <p:spPr>
          <a:xfrm>
            <a:off x="5628796" y="6365968"/>
            <a:ext cx="74732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Figure 2</a:t>
            </a:r>
          </a:p>
        </p:txBody>
      </p:sp>
    </p:spTree>
    <p:extLst>
      <p:ext uri="{BB962C8B-B14F-4D97-AF65-F5344CB8AC3E}">
        <p14:creationId xmlns:p14="http://schemas.microsoft.com/office/powerpoint/2010/main" val="321272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22849E-35A1-48F6-BF19-9AA79508A125}"/>
              </a:ext>
            </a:extLst>
          </p:cNvPr>
          <p:cNvSpPr>
            <a:spLocks noGrp="1"/>
          </p:cNvSpPr>
          <p:nvPr>
            <p:ph type="title"/>
          </p:nvPr>
        </p:nvSpPr>
        <p:spPr>
          <a:xfrm>
            <a:off x="0" y="0"/>
            <a:ext cx="9144000" cy="482322"/>
          </a:xfrm>
        </p:spPr>
        <p:txBody>
          <a:bodyPr vert="horz" wrap="none" lIns="274320" tIns="0" rIns="0" bIns="0" rtlCol="0" anchor="ctr" anchorCtr="0">
            <a:noAutofit/>
          </a:bodyPr>
          <a:lstStyle/>
          <a:p>
            <a:r>
              <a:rPr lang="en-US" sz="2400" dirty="0">
                <a:solidFill>
                  <a:prstClr val="black"/>
                </a:solidFill>
              </a:rPr>
              <a:t>Solution to the Memory Management Issue</a:t>
            </a:r>
          </a:p>
        </p:txBody>
      </p:sp>
      <p:sp>
        <p:nvSpPr>
          <p:cNvPr id="8" name="Text Placeholder 2">
            <a:extLst>
              <a:ext uri="{FF2B5EF4-FFF2-40B4-BE49-F238E27FC236}">
                <a16:creationId xmlns:a16="http://schemas.microsoft.com/office/drawing/2014/main" id="{E49BA1CE-2D79-4C46-B906-5B4892297BD0}"/>
              </a:ext>
            </a:extLst>
          </p:cNvPr>
          <p:cNvSpPr>
            <a:spLocks noGrp="1"/>
          </p:cNvSpPr>
          <p:nvPr>
            <p:ph type="body" idx="1"/>
          </p:nvPr>
        </p:nvSpPr>
        <p:spPr>
          <a:xfrm>
            <a:off x="178326" y="635633"/>
            <a:ext cx="8466239" cy="3464307"/>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The main issue with the previous method is the lack of control we had over the amount of data, or windows, the deep learning algorithm received.</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To fix this issue, we need to set up a generator that is able to return the exact number of windows we request.</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Instead of having the batch size represent a single image, we can have it so the batch size represents the number of windows to be trained on. This has the following advantages:</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1.) The algorithm will receive the same number of pixels each batch.</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2.) Memory usage of the script will not spike unexpectedly.</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3.) There is no limit to the size of images we can train on.</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4.) We can have large disparities in frame and window size</a:t>
            </a:r>
            <a:br>
              <a:rPr lang="en-US" sz="1800" b="1" dirty="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109D79DE-DC9D-4C24-9C9C-232E87B7B584}"/>
              </a:ext>
            </a:extLst>
          </p:cNvPr>
          <p:cNvGrpSpPr/>
          <p:nvPr/>
        </p:nvGrpSpPr>
        <p:grpSpPr>
          <a:xfrm>
            <a:off x="392829" y="6651681"/>
            <a:ext cx="8272514" cy="161754"/>
            <a:chOff x="392829" y="6651681"/>
            <a:chExt cx="8272514" cy="161754"/>
          </a:xfrm>
        </p:grpSpPr>
        <p:sp>
          <p:nvSpPr>
            <p:cNvPr id="11" name="Rectangle 10">
              <a:extLst>
                <a:ext uri="{FF2B5EF4-FFF2-40B4-BE49-F238E27FC236}">
                  <a16:creationId xmlns:a16="http://schemas.microsoft.com/office/drawing/2014/main" id="{D516C2A3-7C61-4FFF-98A2-5D65200DB94F}"/>
                </a:ext>
              </a:extLst>
            </p:cNvPr>
            <p:cNvSpPr/>
            <p:nvPr/>
          </p:nvSpPr>
          <p:spPr>
            <a:xfrm>
              <a:off x="392829" y="6651682"/>
              <a:ext cx="507706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latin typeface="Arial" panose="020B0604020202020204" pitchFamily="34" charset="0"/>
                  <a:cs typeface="Arial" panose="020B0604020202020204" pitchFamily="34" charset="0"/>
                </a:rPr>
                <a:t>T. Elseify: Preprocessing Digital Pathology Images for Efficient Training </a:t>
              </a:r>
            </a:p>
          </p:txBody>
        </p:sp>
        <p:sp>
          <p:nvSpPr>
            <p:cNvPr id="12" name="Rectangle 11">
              <a:extLst>
                <a:ext uri="{FF2B5EF4-FFF2-40B4-BE49-F238E27FC236}">
                  <a16:creationId xmlns:a16="http://schemas.microsoft.com/office/drawing/2014/main" id="{F038E3C4-45D1-4953-B2E7-01A176AEA709}"/>
                </a:ext>
              </a:extLst>
            </p:cNvPr>
            <p:cNvSpPr/>
            <p:nvPr/>
          </p:nvSpPr>
          <p:spPr>
            <a:xfrm>
              <a:off x="7612297" y="6651681"/>
              <a:ext cx="105304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2">
                      <a:lumMod val="75000"/>
                    </a:schemeClr>
                  </a:solidFill>
                  <a:latin typeface="Arial" panose="020B0604020202020204" pitchFamily="34" charset="0"/>
                  <a:cs typeface="Arial" panose="020B0604020202020204" pitchFamily="34" charset="0"/>
                </a:rPr>
                <a:t>April 13, 2019</a:t>
              </a:r>
            </a:p>
          </p:txBody>
        </p:sp>
      </p:grpSp>
      <p:pic>
        <p:nvPicPr>
          <p:cNvPr id="3" name="Picture 2">
            <a:extLst>
              <a:ext uri="{FF2B5EF4-FFF2-40B4-BE49-F238E27FC236}">
                <a16:creationId xmlns:a16="http://schemas.microsoft.com/office/drawing/2014/main" id="{41420271-0538-4C90-9FFB-791244817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541" y="4253252"/>
            <a:ext cx="3334801" cy="2133785"/>
          </a:xfrm>
          <a:prstGeom prst="rect">
            <a:avLst/>
          </a:prstGeom>
        </p:spPr>
      </p:pic>
      <p:sp>
        <p:nvSpPr>
          <p:cNvPr id="13" name="TextBox 12">
            <a:extLst>
              <a:ext uri="{FF2B5EF4-FFF2-40B4-BE49-F238E27FC236}">
                <a16:creationId xmlns:a16="http://schemas.microsoft.com/office/drawing/2014/main" id="{FAB6ADF5-4F95-4065-82F2-D5FEE83D74C0}"/>
              </a:ext>
            </a:extLst>
          </p:cNvPr>
          <p:cNvSpPr txBox="1"/>
          <p:nvPr/>
        </p:nvSpPr>
        <p:spPr>
          <a:xfrm>
            <a:off x="26734" y="4015774"/>
            <a:ext cx="5443161"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 possible issue arises with this method when using tradition file formats (JPG, PNG, etc.) since they do not support random reads, and the full image must be read.</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Since the scanned digital pathology slides are always in SVS format, and SVS/TIFF images support random reads, we do not have to worry about redundant I/O.</a:t>
            </a:r>
          </a:p>
          <a:p>
            <a:endParaRPr lang="en-US" dirty="0"/>
          </a:p>
        </p:txBody>
      </p:sp>
      <p:sp>
        <p:nvSpPr>
          <p:cNvPr id="9" name="TextBox 8">
            <a:extLst>
              <a:ext uri="{FF2B5EF4-FFF2-40B4-BE49-F238E27FC236}">
                <a16:creationId xmlns:a16="http://schemas.microsoft.com/office/drawing/2014/main" id="{40A02E0E-1496-44FE-8854-44E500FEABDB}"/>
              </a:ext>
            </a:extLst>
          </p:cNvPr>
          <p:cNvSpPr txBox="1"/>
          <p:nvPr/>
        </p:nvSpPr>
        <p:spPr>
          <a:xfrm>
            <a:off x="6167436" y="6380860"/>
            <a:ext cx="74732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Figure 3</a:t>
            </a:r>
          </a:p>
        </p:txBody>
      </p:sp>
    </p:spTree>
    <p:extLst>
      <p:ext uri="{BB962C8B-B14F-4D97-AF65-F5344CB8AC3E}">
        <p14:creationId xmlns:p14="http://schemas.microsoft.com/office/powerpoint/2010/main" val="162720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54E0B6-696B-43A2-91A2-2224BE7C319E}"/>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lvl1pPr algn="l" defTabSz="457200" rtl="0" eaLnBrk="1" latinLnBrk="0" hangingPunct="1">
              <a:spcBef>
                <a:spcPct val="0"/>
              </a:spcBef>
              <a:buNone/>
              <a:defRPr sz="6000" b="1" kern="1200" baseline="0">
                <a:solidFill>
                  <a:schemeClr val="tx1"/>
                </a:solidFill>
                <a:latin typeface="Arial"/>
                <a:ea typeface="+mj-ea"/>
                <a:cs typeface="Arial"/>
              </a:defRPr>
            </a:lvl1pPr>
          </a:lstStyle>
          <a:p>
            <a:r>
              <a:rPr lang="en-US" sz="2400" dirty="0">
                <a:solidFill>
                  <a:prstClr val="black"/>
                </a:solidFill>
              </a:rPr>
              <a:t>Generating TSE Annotation Files</a:t>
            </a:r>
          </a:p>
        </p:txBody>
      </p:sp>
      <p:sp>
        <p:nvSpPr>
          <p:cNvPr id="6" name="Text Placeholder 2">
            <a:extLst>
              <a:ext uri="{FF2B5EF4-FFF2-40B4-BE49-F238E27FC236}">
                <a16:creationId xmlns:a16="http://schemas.microsoft.com/office/drawing/2014/main" id="{724A01A8-63B0-4106-BD1F-0F2283515134}"/>
              </a:ext>
            </a:extLst>
          </p:cNvPr>
          <p:cNvSpPr>
            <a:spLocks noGrp="1"/>
          </p:cNvSpPr>
          <p:nvPr>
            <p:ph type="body" idx="1"/>
          </p:nvPr>
        </p:nvSpPr>
        <p:spPr>
          <a:xfrm>
            <a:off x="199104" y="712838"/>
            <a:ext cx="8716296" cy="2716162"/>
          </a:xfrm>
        </p:spPr>
        <p:txBody>
          <a:bodyPr lIns="0" tIns="0" rIns="0" bIns="0"/>
          <a:lstStyle/>
          <a:p>
            <a:pPr marL="285750" indent="-28575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The output of the DPATH annotation tool needs to be converted to a TSE file containing labels for each frame.</a:t>
            </a:r>
          </a:p>
          <a:p>
            <a:pPr marL="285750" indent="-28575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The labels of the frame are determined by a user defined threshold. That is to say, if a frame contains an annotation, but the annotation’s area inside the frame does not meet the threshold, it will be given the background label.</a:t>
            </a:r>
          </a:p>
          <a:p>
            <a:pPr marL="285750" indent="-28575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It is more efficient to generate these labels prior to training to avoid repetitive and redundant calculations. The downside is that TSE may take up a significant amount of space depending on the frame and image size.</a:t>
            </a:r>
          </a:p>
        </p:txBody>
      </p:sp>
      <p:grpSp>
        <p:nvGrpSpPr>
          <p:cNvPr id="11" name="Group 10">
            <a:extLst>
              <a:ext uri="{FF2B5EF4-FFF2-40B4-BE49-F238E27FC236}">
                <a16:creationId xmlns:a16="http://schemas.microsoft.com/office/drawing/2014/main" id="{01D99CF6-E9D0-48B5-A0D6-A7567E84E9EF}"/>
              </a:ext>
            </a:extLst>
          </p:cNvPr>
          <p:cNvGrpSpPr/>
          <p:nvPr/>
        </p:nvGrpSpPr>
        <p:grpSpPr>
          <a:xfrm>
            <a:off x="392829" y="6651681"/>
            <a:ext cx="8272514" cy="161754"/>
            <a:chOff x="392829" y="6651681"/>
            <a:chExt cx="8272514" cy="161754"/>
          </a:xfrm>
        </p:grpSpPr>
        <p:sp>
          <p:nvSpPr>
            <p:cNvPr id="12" name="Rectangle 11">
              <a:extLst>
                <a:ext uri="{FF2B5EF4-FFF2-40B4-BE49-F238E27FC236}">
                  <a16:creationId xmlns:a16="http://schemas.microsoft.com/office/drawing/2014/main" id="{CFDAC864-ECD1-49EF-BE2E-26AEC28800FB}"/>
                </a:ext>
              </a:extLst>
            </p:cNvPr>
            <p:cNvSpPr/>
            <p:nvPr/>
          </p:nvSpPr>
          <p:spPr>
            <a:xfrm>
              <a:off x="392829" y="6651682"/>
              <a:ext cx="507706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latin typeface="Arial" panose="020B0604020202020204" pitchFamily="34" charset="0"/>
                  <a:cs typeface="Arial" panose="020B0604020202020204" pitchFamily="34" charset="0"/>
                </a:rPr>
                <a:t>T. Elseify: Preprocessing Digital Pathology Images for Efficient Training </a:t>
              </a:r>
            </a:p>
          </p:txBody>
        </p:sp>
        <p:sp>
          <p:nvSpPr>
            <p:cNvPr id="13" name="Rectangle 12">
              <a:extLst>
                <a:ext uri="{FF2B5EF4-FFF2-40B4-BE49-F238E27FC236}">
                  <a16:creationId xmlns:a16="http://schemas.microsoft.com/office/drawing/2014/main" id="{2AC8BC41-67C7-42EA-AD52-83D9894219E5}"/>
                </a:ext>
              </a:extLst>
            </p:cNvPr>
            <p:cNvSpPr/>
            <p:nvPr/>
          </p:nvSpPr>
          <p:spPr>
            <a:xfrm>
              <a:off x="7612297" y="6651681"/>
              <a:ext cx="105304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2">
                      <a:lumMod val="75000"/>
                    </a:schemeClr>
                  </a:solidFill>
                  <a:latin typeface="Arial" panose="020B0604020202020204" pitchFamily="34" charset="0"/>
                  <a:cs typeface="Arial" panose="020B0604020202020204" pitchFamily="34" charset="0"/>
                </a:rPr>
                <a:t>April 13, 2019</a:t>
              </a:r>
            </a:p>
          </p:txBody>
        </p:sp>
      </p:grpSp>
      <p:sp>
        <p:nvSpPr>
          <p:cNvPr id="14" name="Text Placeholder 2">
            <a:extLst>
              <a:ext uri="{FF2B5EF4-FFF2-40B4-BE49-F238E27FC236}">
                <a16:creationId xmlns:a16="http://schemas.microsoft.com/office/drawing/2014/main" id="{34289E42-88EF-4804-83B8-49BFC996000B}"/>
              </a:ext>
            </a:extLst>
          </p:cNvPr>
          <p:cNvSpPr txBox="1">
            <a:spLocks/>
          </p:cNvSpPr>
          <p:nvPr/>
        </p:nvSpPr>
        <p:spPr>
          <a:xfrm>
            <a:off x="1629696" y="3297135"/>
            <a:ext cx="7496373" cy="2296917"/>
          </a:xfrm>
        </p:spPr>
        <p:txBody>
          <a:bodyPr lIns="0" tIns="0" rIns="0" bIns="0"/>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a:spcBef>
                <a:spcPts val="0"/>
              </a:spcBef>
              <a:spcAft>
                <a:spcPts val="1200"/>
              </a:spcAft>
            </a:pPr>
            <a:r>
              <a:rPr lang="en-US" sz="1800" b="1" dirty="0">
                <a:latin typeface="Arial" panose="020B0604020202020204" pitchFamily="34" charset="0"/>
                <a:cs typeface="Arial" panose="020B0604020202020204" pitchFamily="34" charset="0"/>
              </a:rPr>
              <a:t>	The steps of creating the TSE file:</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1.) Get the dimensions of the corresponding image</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2.) Loop through each frame of the image and check if the frame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contains any annotation</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3.) If any annotation exists, check to see if the annotations 		     meets the user threshold</a:t>
            </a:r>
          </a:p>
        </p:txBody>
      </p:sp>
      <p:grpSp>
        <p:nvGrpSpPr>
          <p:cNvPr id="42" name="Group 41">
            <a:extLst>
              <a:ext uri="{FF2B5EF4-FFF2-40B4-BE49-F238E27FC236}">
                <a16:creationId xmlns:a16="http://schemas.microsoft.com/office/drawing/2014/main" id="{6C49C5B6-5C42-4892-A03D-650D75B70057}"/>
              </a:ext>
            </a:extLst>
          </p:cNvPr>
          <p:cNvGrpSpPr/>
          <p:nvPr/>
        </p:nvGrpSpPr>
        <p:grpSpPr>
          <a:xfrm>
            <a:off x="228599" y="3333334"/>
            <a:ext cx="1371601" cy="1371600"/>
            <a:chOff x="228599" y="3428998"/>
            <a:chExt cx="1371601" cy="1371600"/>
          </a:xfrm>
        </p:grpSpPr>
        <p:sp>
          <p:nvSpPr>
            <p:cNvPr id="2" name="Rectangle 1">
              <a:extLst>
                <a:ext uri="{FF2B5EF4-FFF2-40B4-BE49-F238E27FC236}">
                  <a16:creationId xmlns:a16="http://schemas.microsoft.com/office/drawing/2014/main" id="{1B9A1D25-39FD-44EA-A5CB-B0FA5AEACFA6}"/>
                </a:ext>
              </a:extLst>
            </p:cNvPr>
            <p:cNvSpPr/>
            <p:nvPr/>
          </p:nvSpPr>
          <p:spPr>
            <a:xfrm>
              <a:off x="228600" y="3428998"/>
              <a:ext cx="1371600" cy="13716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5161602-4940-4B9A-B3E5-2D1B3D1CE13E}"/>
                </a:ext>
              </a:extLst>
            </p:cNvPr>
            <p:cNvSpPr/>
            <p:nvPr/>
          </p:nvSpPr>
          <p:spPr>
            <a:xfrm>
              <a:off x="768226" y="3549467"/>
              <a:ext cx="524726" cy="901881"/>
            </a:xfrm>
            <a:custGeom>
              <a:avLst/>
              <a:gdLst>
                <a:gd name="connsiteX0" fmla="*/ 101730 w 524726"/>
                <a:gd name="connsiteY0" fmla="*/ 194235 h 901881"/>
                <a:gd name="connsiteX1" fmla="*/ 101730 w 524726"/>
                <a:gd name="connsiteY1" fmla="*/ 194235 h 901881"/>
                <a:gd name="connsiteX2" fmla="*/ 131612 w 524726"/>
                <a:gd name="connsiteY2" fmla="*/ 227106 h 901881"/>
                <a:gd name="connsiteX3" fmla="*/ 167471 w 524726"/>
                <a:gd name="connsiteY3" fmla="*/ 248023 h 901881"/>
                <a:gd name="connsiteX4" fmla="*/ 185400 w 524726"/>
                <a:gd name="connsiteY4" fmla="*/ 259976 h 901881"/>
                <a:gd name="connsiteX5" fmla="*/ 197353 w 524726"/>
                <a:gd name="connsiteY5" fmla="*/ 271929 h 901881"/>
                <a:gd name="connsiteX6" fmla="*/ 215283 w 524726"/>
                <a:gd name="connsiteY6" fmla="*/ 280894 h 901881"/>
                <a:gd name="connsiteX7" fmla="*/ 227235 w 524726"/>
                <a:gd name="connsiteY7" fmla="*/ 289858 h 901881"/>
                <a:gd name="connsiteX8" fmla="*/ 242177 w 524726"/>
                <a:gd name="connsiteY8" fmla="*/ 295835 h 901881"/>
                <a:gd name="connsiteX9" fmla="*/ 269071 w 524726"/>
                <a:gd name="connsiteY9" fmla="*/ 316753 h 901881"/>
                <a:gd name="connsiteX10" fmla="*/ 287000 w 524726"/>
                <a:gd name="connsiteY10" fmla="*/ 328706 h 901881"/>
                <a:gd name="connsiteX11" fmla="*/ 304930 w 524726"/>
                <a:gd name="connsiteY11" fmla="*/ 340658 h 901881"/>
                <a:gd name="connsiteX12" fmla="*/ 322859 w 524726"/>
                <a:gd name="connsiteY12" fmla="*/ 352611 h 901881"/>
                <a:gd name="connsiteX13" fmla="*/ 340788 w 524726"/>
                <a:gd name="connsiteY13" fmla="*/ 364564 h 901881"/>
                <a:gd name="connsiteX14" fmla="*/ 349753 w 524726"/>
                <a:gd name="connsiteY14" fmla="*/ 370541 h 901881"/>
                <a:gd name="connsiteX15" fmla="*/ 358718 w 524726"/>
                <a:gd name="connsiteY15" fmla="*/ 373529 h 901881"/>
                <a:gd name="connsiteX16" fmla="*/ 364694 w 524726"/>
                <a:gd name="connsiteY16" fmla="*/ 379506 h 901881"/>
                <a:gd name="connsiteX17" fmla="*/ 373659 w 524726"/>
                <a:gd name="connsiteY17" fmla="*/ 385482 h 901881"/>
                <a:gd name="connsiteX18" fmla="*/ 379635 w 524726"/>
                <a:gd name="connsiteY18" fmla="*/ 403411 h 901881"/>
                <a:gd name="connsiteX19" fmla="*/ 376647 w 524726"/>
                <a:gd name="connsiteY19" fmla="*/ 439270 h 901881"/>
                <a:gd name="connsiteX20" fmla="*/ 367683 w 524726"/>
                <a:gd name="connsiteY20" fmla="*/ 445247 h 901881"/>
                <a:gd name="connsiteX21" fmla="*/ 355730 w 524726"/>
                <a:gd name="connsiteY21" fmla="*/ 463176 h 901881"/>
                <a:gd name="connsiteX22" fmla="*/ 340788 w 524726"/>
                <a:gd name="connsiteY22" fmla="*/ 478117 h 901881"/>
                <a:gd name="connsiteX23" fmla="*/ 328835 w 524726"/>
                <a:gd name="connsiteY23" fmla="*/ 493058 h 901881"/>
                <a:gd name="connsiteX24" fmla="*/ 319871 w 524726"/>
                <a:gd name="connsiteY24" fmla="*/ 499035 h 901881"/>
                <a:gd name="connsiteX25" fmla="*/ 301941 w 524726"/>
                <a:gd name="connsiteY25" fmla="*/ 516964 h 901881"/>
                <a:gd name="connsiteX26" fmla="*/ 275047 w 524726"/>
                <a:gd name="connsiteY26" fmla="*/ 519953 h 901881"/>
                <a:gd name="connsiteX27" fmla="*/ 263094 w 524726"/>
                <a:gd name="connsiteY27" fmla="*/ 522941 h 901881"/>
                <a:gd name="connsiteX28" fmla="*/ 260106 w 524726"/>
                <a:gd name="connsiteY28" fmla="*/ 585694 h 901881"/>
                <a:gd name="connsiteX29" fmla="*/ 287000 w 524726"/>
                <a:gd name="connsiteY29" fmla="*/ 606611 h 901881"/>
                <a:gd name="connsiteX30" fmla="*/ 307918 w 524726"/>
                <a:gd name="connsiteY30" fmla="*/ 615576 h 901881"/>
                <a:gd name="connsiteX31" fmla="*/ 358718 w 524726"/>
                <a:gd name="connsiteY31" fmla="*/ 612588 h 901881"/>
                <a:gd name="connsiteX32" fmla="*/ 367683 w 524726"/>
                <a:gd name="connsiteY32" fmla="*/ 609600 h 901881"/>
                <a:gd name="connsiteX33" fmla="*/ 385612 w 524726"/>
                <a:gd name="connsiteY33" fmla="*/ 606611 h 901881"/>
                <a:gd name="connsiteX34" fmla="*/ 406530 w 524726"/>
                <a:gd name="connsiteY34" fmla="*/ 609600 h 901881"/>
                <a:gd name="connsiteX35" fmla="*/ 418483 w 524726"/>
                <a:gd name="connsiteY35" fmla="*/ 657411 h 901881"/>
                <a:gd name="connsiteX36" fmla="*/ 424459 w 524726"/>
                <a:gd name="connsiteY36" fmla="*/ 663388 h 901881"/>
                <a:gd name="connsiteX37" fmla="*/ 463306 w 524726"/>
                <a:gd name="connsiteY37" fmla="*/ 669364 h 901881"/>
                <a:gd name="connsiteX38" fmla="*/ 481235 w 524726"/>
                <a:gd name="connsiteY38" fmla="*/ 657411 h 901881"/>
                <a:gd name="connsiteX39" fmla="*/ 496177 w 524726"/>
                <a:gd name="connsiteY39" fmla="*/ 648447 h 901881"/>
                <a:gd name="connsiteX40" fmla="*/ 523071 w 524726"/>
                <a:gd name="connsiteY40" fmla="*/ 645458 h 901881"/>
                <a:gd name="connsiteX41" fmla="*/ 520083 w 524726"/>
                <a:gd name="connsiteY41" fmla="*/ 669364 h 901881"/>
                <a:gd name="connsiteX42" fmla="*/ 514106 w 524726"/>
                <a:gd name="connsiteY42" fmla="*/ 687294 h 901881"/>
                <a:gd name="connsiteX43" fmla="*/ 511118 w 524726"/>
                <a:gd name="connsiteY43" fmla="*/ 702235 h 901881"/>
                <a:gd name="connsiteX44" fmla="*/ 505141 w 524726"/>
                <a:gd name="connsiteY44" fmla="*/ 720164 h 901881"/>
                <a:gd name="connsiteX45" fmla="*/ 496177 w 524726"/>
                <a:gd name="connsiteY45" fmla="*/ 726141 h 901881"/>
                <a:gd name="connsiteX46" fmla="*/ 487212 w 524726"/>
                <a:gd name="connsiteY46" fmla="*/ 729129 h 901881"/>
                <a:gd name="connsiteX47" fmla="*/ 430435 w 524726"/>
                <a:gd name="connsiteY47" fmla="*/ 732117 h 901881"/>
                <a:gd name="connsiteX48" fmla="*/ 421471 w 524726"/>
                <a:gd name="connsiteY48" fmla="*/ 735106 h 901881"/>
                <a:gd name="connsiteX49" fmla="*/ 418483 w 524726"/>
                <a:gd name="connsiteY49" fmla="*/ 744070 h 901881"/>
                <a:gd name="connsiteX50" fmla="*/ 412506 w 524726"/>
                <a:gd name="connsiteY50" fmla="*/ 750047 h 901881"/>
                <a:gd name="connsiteX51" fmla="*/ 409518 w 524726"/>
                <a:gd name="connsiteY51" fmla="*/ 759011 h 901881"/>
                <a:gd name="connsiteX52" fmla="*/ 433424 w 524726"/>
                <a:gd name="connsiteY52" fmla="*/ 770964 h 901881"/>
                <a:gd name="connsiteX53" fmla="*/ 439400 w 524726"/>
                <a:gd name="connsiteY53" fmla="*/ 779929 h 901881"/>
                <a:gd name="connsiteX54" fmla="*/ 439400 w 524726"/>
                <a:gd name="connsiteY54" fmla="*/ 851647 h 901881"/>
                <a:gd name="connsiteX55" fmla="*/ 385612 w 524726"/>
                <a:gd name="connsiteY55" fmla="*/ 842682 h 901881"/>
                <a:gd name="connsiteX56" fmla="*/ 367683 w 524726"/>
                <a:gd name="connsiteY56" fmla="*/ 839694 h 901881"/>
                <a:gd name="connsiteX57" fmla="*/ 358718 w 524726"/>
                <a:gd name="connsiteY57" fmla="*/ 863600 h 901881"/>
                <a:gd name="connsiteX58" fmla="*/ 352741 w 524726"/>
                <a:gd name="connsiteY58" fmla="*/ 869576 h 901881"/>
                <a:gd name="connsiteX59" fmla="*/ 334812 w 524726"/>
                <a:gd name="connsiteY59" fmla="*/ 881529 h 901881"/>
                <a:gd name="connsiteX60" fmla="*/ 328835 w 524726"/>
                <a:gd name="connsiteY60" fmla="*/ 887506 h 901881"/>
                <a:gd name="connsiteX61" fmla="*/ 316883 w 524726"/>
                <a:gd name="connsiteY61" fmla="*/ 893482 h 901881"/>
                <a:gd name="connsiteX62" fmla="*/ 298953 w 524726"/>
                <a:gd name="connsiteY62" fmla="*/ 899458 h 901881"/>
                <a:gd name="connsiteX63" fmla="*/ 272059 w 524726"/>
                <a:gd name="connsiteY63" fmla="*/ 896470 h 901881"/>
                <a:gd name="connsiteX64" fmla="*/ 137588 w 524726"/>
                <a:gd name="connsiteY64" fmla="*/ 887506 h 901881"/>
                <a:gd name="connsiteX65" fmla="*/ 131612 w 524726"/>
                <a:gd name="connsiteY65" fmla="*/ 878541 h 901881"/>
                <a:gd name="connsiteX66" fmla="*/ 128624 w 524726"/>
                <a:gd name="connsiteY66" fmla="*/ 869576 h 901881"/>
                <a:gd name="connsiteX67" fmla="*/ 113683 w 524726"/>
                <a:gd name="connsiteY67" fmla="*/ 854635 h 901881"/>
                <a:gd name="connsiteX68" fmla="*/ 107706 w 524726"/>
                <a:gd name="connsiteY68" fmla="*/ 848658 h 901881"/>
                <a:gd name="connsiteX69" fmla="*/ 98741 w 524726"/>
                <a:gd name="connsiteY69" fmla="*/ 836706 h 901881"/>
                <a:gd name="connsiteX70" fmla="*/ 89777 w 524726"/>
                <a:gd name="connsiteY70" fmla="*/ 833717 h 901881"/>
                <a:gd name="connsiteX71" fmla="*/ 83800 w 524726"/>
                <a:gd name="connsiteY71" fmla="*/ 702235 h 901881"/>
                <a:gd name="connsiteX72" fmla="*/ 74835 w 524726"/>
                <a:gd name="connsiteY72" fmla="*/ 645458 h 901881"/>
                <a:gd name="connsiteX73" fmla="*/ 68859 w 524726"/>
                <a:gd name="connsiteY73" fmla="*/ 472141 h 901881"/>
                <a:gd name="connsiteX74" fmla="*/ 62883 w 524726"/>
                <a:gd name="connsiteY74" fmla="*/ 463176 h 901881"/>
                <a:gd name="connsiteX75" fmla="*/ 53918 w 524726"/>
                <a:gd name="connsiteY75" fmla="*/ 436282 h 901881"/>
                <a:gd name="connsiteX76" fmla="*/ 50930 w 524726"/>
                <a:gd name="connsiteY76" fmla="*/ 418353 h 901881"/>
                <a:gd name="connsiteX77" fmla="*/ 44953 w 524726"/>
                <a:gd name="connsiteY77" fmla="*/ 409388 h 901881"/>
                <a:gd name="connsiteX78" fmla="*/ 38977 w 524726"/>
                <a:gd name="connsiteY78" fmla="*/ 394447 h 901881"/>
                <a:gd name="connsiteX79" fmla="*/ 33000 w 524726"/>
                <a:gd name="connsiteY79" fmla="*/ 370541 h 901881"/>
                <a:gd name="connsiteX80" fmla="*/ 21047 w 524726"/>
                <a:gd name="connsiteY80" fmla="*/ 355600 h 901881"/>
                <a:gd name="connsiteX81" fmla="*/ 9094 w 524726"/>
                <a:gd name="connsiteY81" fmla="*/ 334682 h 901881"/>
                <a:gd name="connsiteX82" fmla="*/ 6106 w 524726"/>
                <a:gd name="connsiteY82" fmla="*/ 322729 h 901881"/>
                <a:gd name="connsiteX83" fmla="*/ 130 w 524726"/>
                <a:gd name="connsiteY83" fmla="*/ 304800 h 901881"/>
                <a:gd name="connsiteX84" fmla="*/ 3118 w 524726"/>
                <a:gd name="connsiteY84" fmla="*/ 256988 h 901881"/>
                <a:gd name="connsiteX85" fmla="*/ 9094 w 524726"/>
                <a:gd name="connsiteY85" fmla="*/ 209176 h 901881"/>
                <a:gd name="connsiteX86" fmla="*/ 12083 w 524726"/>
                <a:gd name="connsiteY86" fmla="*/ 200211 h 901881"/>
                <a:gd name="connsiteX87" fmla="*/ 15071 w 524726"/>
                <a:gd name="connsiteY87" fmla="*/ 182282 h 901881"/>
                <a:gd name="connsiteX88" fmla="*/ 18059 w 524726"/>
                <a:gd name="connsiteY88" fmla="*/ 167341 h 901881"/>
                <a:gd name="connsiteX89" fmla="*/ 21047 w 524726"/>
                <a:gd name="connsiteY89" fmla="*/ 53788 h 901881"/>
                <a:gd name="connsiteX90" fmla="*/ 33000 w 524726"/>
                <a:gd name="connsiteY90" fmla="*/ 35858 h 901881"/>
                <a:gd name="connsiteX91" fmla="*/ 44953 w 524726"/>
                <a:gd name="connsiteY91" fmla="*/ 8964 h 901881"/>
                <a:gd name="connsiteX92" fmla="*/ 50930 w 524726"/>
                <a:gd name="connsiteY92" fmla="*/ 2988 h 901881"/>
                <a:gd name="connsiteX93" fmla="*/ 59894 w 524726"/>
                <a:gd name="connsiteY93" fmla="*/ 0 h 901881"/>
                <a:gd name="connsiteX94" fmla="*/ 65871 w 524726"/>
                <a:gd name="connsiteY94" fmla="*/ 8964 h 901881"/>
                <a:gd name="connsiteX95" fmla="*/ 74835 w 524726"/>
                <a:gd name="connsiteY95" fmla="*/ 11953 h 901881"/>
                <a:gd name="connsiteX96" fmla="*/ 77824 w 524726"/>
                <a:gd name="connsiteY96" fmla="*/ 26894 h 901881"/>
                <a:gd name="connsiteX97" fmla="*/ 80812 w 524726"/>
                <a:gd name="connsiteY97" fmla="*/ 35858 h 901881"/>
                <a:gd name="connsiteX98" fmla="*/ 83800 w 524726"/>
                <a:gd name="connsiteY98" fmla="*/ 149411 h 901881"/>
                <a:gd name="connsiteX99" fmla="*/ 89777 w 524726"/>
                <a:gd name="connsiteY99" fmla="*/ 158376 h 901881"/>
                <a:gd name="connsiteX100" fmla="*/ 92765 w 524726"/>
                <a:gd name="connsiteY100" fmla="*/ 167341 h 901881"/>
                <a:gd name="connsiteX101" fmla="*/ 98741 w 524726"/>
                <a:gd name="connsiteY101" fmla="*/ 176306 h 901881"/>
                <a:gd name="connsiteX102" fmla="*/ 101730 w 524726"/>
                <a:gd name="connsiteY102" fmla="*/ 194235 h 90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24726" h="901881">
                  <a:moveTo>
                    <a:pt x="101730" y="194235"/>
                  </a:moveTo>
                  <a:lnTo>
                    <a:pt x="101730" y="194235"/>
                  </a:lnTo>
                  <a:cubicBezTo>
                    <a:pt x="111691" y="205192"/>
                    <a:pt x="120151" y="217729"/>
                    <a:pt x="131612" y="227106"/>
                  </a:cubicBezTo>
                  <a:cubicBezTo>
                    <a:pt x="142322" y="235869"/>
                    <a:pt x="155957" y="240347"/>
                    <a:pt x="167471" y="248023"/>
                  </a:cubicBezTo>
                  <a:cubicBezTo>
                    <a:pt x="173447" y="252007"/>
                    <a:pt x="179791" y="255489"/>
                    <a:pt x="185400" y="259976"/>
                  </a:cubicBezTo>
                  <a:cubicBezTo>
                    <a:pt x="189800" y="263496"/>
                    <a:pt x="192737" y="268698"/>
                    <a:pt x="197353" y="271929"/>
                  </a:cubicBezTo>
                  <a:cubicBezTo>
                    <a:pt x="202827" y="275761"/>
                    <a:pt x="209553" y="277456"/>
                    <a:pt x="215283" y="280894"/>
                  </a:cubicBezTo>
                  <a:cubicBezTo>
                    <a:pt x="219553" y="283456"/>
                    <a:pt x="222882" y="287440"/>
                    <a:pt x="227235" y="289858"/>
                  </a:cubicBezTo>
                  <a:cubicBezTo>
                    <a:pt x="231924" y="292463"/>
                    <a:pt x="237665" y="292934"/>
                    <a:pt x="242177" y="295835"/>
                  </a:cubicBezTo>
                  <a:cubicBezTo>
                    <a:pt x="251730" y="301976"/>
                    <a:pt x="259621" y="310453"/>
                    <a:pt x="269071" y="316753"/>
                  </a:cubicBezTo>
                  <a:lnTo>
                    <a:pt x="287000" y="328706"/>
                  </a:lnTo>
                  <a:lnTo>
                    <a:pt x="304930" y="340658"/>
                  </a:lnTo>
                  <a:cubicBezTo>
                    <a:pt x="316559" y="358103"/>
                    <a:pt x="303563" y="342963"/>
                    <a:pt x="322859" y="352611"/>
                  </a:cubicBezTo>
                  <a:cubicBezTo>
                    <a:pt x="329283" y="355823"/>
                    <a:pt x="334812" y="360580"/>
                    <a:pt x="340788" y="364564"/>
                  </a:cubicBezTo>
                  <a:cubicBezTo>
                    <a:pt x="343776" y="366556"/>
                    <a:pt x="346346" y="369405"/>
                    <a:pt x="349753" y="370541"/>
                  </a:cubicBezTo>
                  <a:lnTo>
                    <a:pt x="358718" y="373529"/>
                  </a:lnTo>
                  <a:cubicBezTo>
                    <a:pt x="360710" y="375521"/>
                    <a:pt x="362494" y="377746"/>
                    <a:pt x="364694" y="379506"/>
                  </a:cubicBezTo>
                  <a:cubicBezTo>
                    <a:pt x="367498" y="381750"/>
                    <a:pt x="371756" y="382437"/>
                    <a:pt x="373659" y="385482"/>
                  </a:cubicBezTo>
                  <a:cubicBezTo>
                    <a:pt x="376998" y="390824"/>
                    <a:pt x="379635" y="403411"/>
                    <a:pt x="379635" y="403411"/>
                  </a:cubicBezTo>
                  <a:cubicBezTo>
                    <a:pt x="378639" y="415364"/>
                    <a:pt x="379942" y="427737"/>
                    <a:pt x="376647" y="439270"/>
                  </a:cubicBezTo>
                  <a:cubicBezTo>
                    <a:pt x="375660" y="442723"/>
                    <a:pt x="370048" y="442544"/>
                    <a:pt x="367683" y="445247"/>
                  </a:cubicBezTo>
                  <a:cubicBezTo>
                    <a:pt x="362953" y="450653"/>
                    <a:pt x="360809" y="458097"/>
                    <a:pt x="355730" y="463176"/>
                  </a:cubicBezTo>
                  <a:cubicBezTo>
                    <a:pt x="350749" y="468156"/>
                    <a:pt x="344695" y="472256"/>
                    <a:pt x="340788" y="478117"/>
                  </a:cubicBezTo>
                  <a:cubicBezTo>
                    <a:pt x="336348" y="484778"/>
                    <a:pt x="334921" y="488189"/>
                    <a:pt x="328835" y="493058"/>
                  </a:cubicBezTo>
                  <a:cubicBezTo>
                    <a:pt x="326031" y="495301"/>
                    <a:pt x="322555" y="496649"/>
                    <a:pt x="319871" y="499035"/>
                  </a:cubicBezTo>
                  <a:cubicBezTo>
                    <a:pt x="313554" y="504650"/>
                    <a:pt x="310341" y="516030"/>
                    <a:pt x="301941" y="516964"/>
                  </a:cubicBezTo>
                  <a:lnTo>
                    <a:pt x="275047" y="519953"/>
                  </a:lnTo>
                  <a:cubicBezTo>
                    <a:pt x="271063" y="520949"/>
                    <a:pt x="266660" y="520903"/>
                    <a:pt x="263094" y="522941"/>
                  </a:cubicBezTo>
                  <a:cubicBezTo>
                    <a:pt x="240899" y="535624"/>
                    <a:pt x="255696" y="566288"/>
                    <a:pt x="260106" y="585694"/>
                  </a:cubicBezTo>
                  <a:cubicBezTo>
                    <a:pt x="262972" y="598304"/>
                    <a:pt x="278177" y="601709"/>
                    <a:pt x="287000" y="606611"/>
                  </a:cubicBezTo>
                  <a:cubicBezTo>
                    <a:pt x="303886" y="615992"/>
                    <a:pt x="287330" y="610430"/>
                    <a:pt x="307918" y="615576"/>
                  </a:cubicBezTo>
                  <a:cubicBezTo>
                    <a:pt x="324851" y="614580"/>
                    <a:pt x="341840" y="614276"/>
                    <a:pt x="358718" y="612588"/>
                  </a:cubicBezTo>
                  <a:cubicBezTo>
                    <a:pt x="361852" y="612275"/>
                    <a:pt x="364608" y="610283"/>
                    <a:pt x="367683" y="609600"/>
                  </a:cubicBezTo>
                  <a:cubicBezTo>
                    <a:pt x="373598" y="608286"/>
                    <a:pt x="379636" y="607607"/>
                    <a:pt x="385612" y="606611"/>
                  </a:cubicBezTo>
                  <a:cubicBezTo>
                    <a:pt x="392585" y="607607"/>
                    <a:pt x="403380" y="603300"/>
                    <a:pt x="406530" y="609600"/>
                  </a:cubicBezTo>
                  <a:cubicBezTo>
                    <a:pt x="434670" y="665879"/>
                    <a:pt x="390065" y="647940"/>
                    <a:pt x="418483" y="657411"/>
                  </a:cubicBezTo>
                  <a:cubicBezTo>
                    <a:pt x="420475" y="659403"/>
                    <a:pt x="423010" y="660972"/>
                    <a:pt x="424459" y="663388"/>
                  </a:cubicBezTo>
                  <a:cubicBezTo>
                    <a:pt x="436405" y="683301"/>
                    <a:pt x="404637" y="674254"/>
                    <a:pt x="463306" y="669364"/>
                  </a:cubicBezTo>
                  <a:cubicBezTo>
                    <a:pt x="477010" y="655662"/>
                    <a:pt x="459526" y="671884"/>
                    <a:pt x="481235" y="657411"/>
                  </a:cubicBezTo>
                  <a:cubicBezTo>
                    <a:pt x="497638" y="646475"/>
                    <a:pt x="475373" y="655381"/>
                    <a:pt x="496177" y="648447"/>
                  </a:cubicBezTo>
                  <a:cubicBezTo>
                    <a:pt x="501986" y="642637"/>
                    <a:pt x="512233" y="629201"/>
                    <a:pt x="523071" y="645458"/>
                  </a:cubicBezTo>
                  <a:cubicBezTo>
                    <a:pt x="527526" y="652140"/>
                    <a:pt x="521766" y="661512"/>
                    <a:pt x="520083" y="669364"/>
                  </a:cubicBezTo>
                  <a:cubicBezTo>
                    <a:pt x="518763" y="675524"/>
                    <a:pt x="515341" y="681116"/>
                    <a:pt x="514106" y="687294"/>
                  </a:cubicBezTo>
                  <a:cubicBezTo>
                    <a:pt x="513110" y="692274"/>
                    <a:pt x="512454" y="697335"/>
                    <a:pt x="511118" y="702235"/>
                  </a:cubicBezTo>
                  <a:cubicBezTo>
                    <a:pt x="509460" y="708313"/>
                    <a:pt x="510382" y="716669"/>
                    <a:pt x="505141" y="720164"/>
                  </a:cubicBezTo>
                  <a:cubicBezTo>
                    <a:pt x="502153" y="722156"/>
                    <a:pt x="499389" y="724535"/>
                    <a:pt x="496177" y="726141"/>
                  </a:cubicBezTo>
                  <a:cubicBezTo>
                    <a:pt x="493360" y="727550"/>
                    <a:pt x="490349" y="728844"/>
                    <a:pt x="487212" y="729129"/>
                  </a:cubicBezTo>
                  <a:cubicBezTo>
                    <a:pt x="468338" y="730845"/>
                    <a:pt x="449361" y="731121"/>
                    <a:pt x="430435" y="732117"/>
                  </a:cubicBezTo>
                  <a:cubicBezTo>
                    <a:pt x="427447" y="733113"/>
                    <a:pt x="423698" y="732879"/>
                    <a:pt x="421471" y="735106"/>
                  </a:cubicBezTo>
                  <a:cubicBezTo>
                    <a:pt x="419244" y="737333"/>
                    <a:pt x="420104" y="741369"/>
                    <a:pt x="418483" y="744070"/>
                  </a:cubicBezTo>
                  <a:cubicBezTo>
                    <a:pt x="417033" y="746486"/>
                    <a:pt x="414498" y="748055"/>
                    <a:pt x="412506" y="750047"/>
                  </a:cubicBezTo>
                  <a:cubicBezTo>
                    <a:pt x="411510" y="753035"/>
                    <a:pt x="409518" y="755861"/>
                    <a:pt x="409518" y="759011"/>
                  </a:cubicBezTo>
                  <a:cubicBezTo>
                    <a:pt x="409518" y="773913"/>
                    <a:pt x="421049" y="769196"/>
                    <a:pt x="433424" y="770964"/>
                  </a:cubicBezTo>
                  <a:cubicBezTo>
                    <a:pt x="435416" y="773952"/>
                    <a:pt x="437794" y="776717"/>
                    <a:pt x="439400" y="779929"/>
                  </a:cubicBezTo>
                  <a:cubicBezTo>
                    <a:pt x="449427" y="799986"/>
                    <a:pt x="439760" y="844085"/>
                    <a:pt x="439400" y="851647"/>
                  </a:cubicBezTo>
                  <a:cubicBezTo>
                    <a:pt x="421855" y="834099"/>
                    <a:pt x="437817" y="847428"/>
                    <a:pt x="385612" y="842682"/>
                  </a:cubicBezTo>
                  <a:cubicBezTo>
                    <a:pt x="379578" y="842134"/>
                    <a:pt x="373659" y="840690"/>
                    <a:pt x="367683" y="839694"/>
                  </a:cubicBezTo>
                  <a:cubicBezTo>
                    <a:pt x="350534" y="865413"/>
                    <a:pt x="374225" y="827417"/>
                    <a:pt x="358718" y="863600"/>
                  </a:cubicBezTo>
                  <a:cubicBezTo>
                    <a:pt x="357608" y="866190"/>
                    <a:pt x="354995" y="867886"/>
                    <a:pt x="352741" y="869576"/>
                  </a:cubicBezTo>
                  <a:cubicBezTo>
                    <a:pt x="346995" y="873886"/>
                    <a:pt x="339891" y="876450"/>
                    <a:pt x="334812" y="881529"/>
                  </a:cubicBezTo>
                  <a:cubicBezTo>
                    <a:pt x="332820" y="883521"/>
                    <a:pt x="331179" y="885943"/>
                    <a:pt x="328835" y="887506"/>
                  </a:cubicBezTo>
                  <a:cubicBezTo>
                    <a:pt x="325129" y="889977"/>
                    <a:pt x="321019" y="891828"/>
                    <a:pt x="316883" y="893482"/>
                  </a:cubicBezTo>
                  <a:cubicBezTo>
                    <a:pt x="311034" y="895822"/>
                    <a:pt x="298953" y="899458"/>
                    <a:pt x="298953" y="899458"/>
                  </a:cubicBezTo>
                  <a:cubicBezTo>
                    <a:pt x="289988" y="898462"/>
                    <a:pt x="281072" y="896823"/>
                    <a:pt x="272059" y="896470"/>
                  </a:cubicBezTo>
                  <a:cubicBezTo>
                    <a:pt x="139793" y="891283"/>
                    <a:pt x="181645" y="916874"/>
                    <a:pt x="137588" y="887506"/>
                  </a:cubicBezTo>
                  <a:cubicBezTo>
                    <a:pt x="135596" y="884518"/>
                    <a:pt x="133218" y="881753"/>
                    <a:pt x="131612" y="878541"/>
                  </a:cubicBezTo>
                  <a:cubicBezTo>
                    <a:pt x="130203" y="875724"/>
                    <a:pt x="130514" y="872096"/>
                    <a:pt x="128624" y="869576"/>
                  </a:cubicBezTo>
                  <a:cubicBezTo>
                    <a:pt x="124398" y="863941"/>
                    <a:pt x="118663" y="859615"/>
                    <a:pt x="113683" y="854635"/>
                  </a:cubicBezTo>
                  <a:cubicBezTo>
                    <a:pt x="111691" y="852643"/>
                    <a:pt x="109397" y="850912"/>
                    <a:pt x="107706" y="848658"/>
                  </a:cubicBezTo>
                  <a:cubicBezTo>
                    <a:pt x="104718" y="844674"/>
                    <a:pt x="102567" y="839894"/>
                    <a:pt x="98741" y="836706"/>
                  </a:cubicBezTo>
                  <a:cubicBezTo>
                    <a:pt x="96321" y="834690"/>
                    <a:pt x="92765" y="834713"/>
                    <a:pt x="89777" y="833717"/>
                  </a:cubicBezTo>
                  <a:cubicBezTo>
                    <a:pt x="76892" y="782189"/>
                    <a:pt x="89098" y="834697"/>
                    <a:pt x="83800" y="702235"/>
                  </a:cubicBezTo>
                  <a:cubicBezTo>
                    <a:pt x="82974" y="681586"/>
                    <a:pt x="79707" y="664941"/>
                    <a:pt x="74835" y="645458"/>
                  </a:cubicBezTo>
                  <a:cubicBezTo>
                    <a:pt x="72843" y="587686"/>
                    <a:pt x="72641" y="529824"/>
                    <a:pt x="68859" y="472141"/>
                  </a:cubicBezTo>
                  <a:cubicBezTo>
                    <a:pt x="68624" y="468557"/>
                    <a:pt x="64144" y="466539"/>
                    <a:pt x="62883" y="463176"/>
                  </a:cubicBezTo>
                  <a:cubicBezTo>
                    <a:pt x="45503" y="416830"/>
                    <a:pt x="74021" y="476491"/>
                    <a:pt x="53918" y="436282"/>
                  </a:cubicBezTo>
                  <a:cubicBezTo>
                    <a:pt x="52922" y="430306"/>
                    <a:pt x="52846" y="424101"/>
                    <a:pt x="50930" y="418353"/>
                  </a:cubicBezTo>
                  <a:cubicBezTo>
                    <a:pt x="49794" y="414946"/>
                    <a:pt x="46559" y="412600"/>
                    <a:pt x="44953" y="409388"/>
                  </a:cubicBezTo>
                  <a:cubicBezTo>
                    <a:pt x="42554" y="404590"/>
                    <a:pt x="40554" y="399574"/>
                    <a:pt x="38977" y="394447"/>
                  </a:cubicBezTo>
                  <a:cubicBezTo>
                    <a:pt x="36561" y="386596"/>
                    <a:pt x="37556" y="377376"/>
                    <a:pt x="33000" y="370541"/>
                  </a:cubicBezTo>
                  <a:cubicBezTo>
                    <a:pt x="14606" y="342948"/>
                    <a:pt x="38079" y="376890"/>
                    <a:pt x="21047" y="355600"/>
                  </a:cubicBezTo>
                  <a:cubicBezTo>
                    <a:pt x="15418" y="348564"/>
                    <a:pt x="13182" y="342856"/>
                    <a:pt x="9094" y="334682"/>
                  </a:cubicBezTo>
                  <a:cubicBezTo>
                    <a:pt x="8098" y="330698"/>
                    <a:pt x="7286" y="326663"/>
                    <a:pt x="6106" y="322729"/>
                  </a:cubicBezTo>
                  <a:cubicBezTo>
                    <a:pt x="4296" y="316695"/>
                    <a:pt x="416" y="311093"/>
                    <a:pt x="130" y="304800"/>
                  </a:cubicBezTo>
                  <a:cubicBezTo>
                    <a:pt x="-595" y="288848"/>
                    <a:pt x="1893" y="272909"/>
                    <a:pt x="3118" y="256988"/>
                  </a:cubicBezTo>
                  <a:cubicBezTo>
                    <a:pt x="4090" y="244351"/>
                    <a:pt x="6046" y="222893"/>
                    <a:pt x="9094" y="209176"/>
                  </a:cubicBezTo>
                  <a:cubicBezTo>
                    <a:pt x="9777" y="206101"/>
                    <a:pt x="11087" y="203199"/>
                    <a:pt x="12083" y="200211"/>
                  </a:cubicBezTo>
                  <a:cubicBezTo>
                    <a:pt x="13079" y="194235"/>
                    <a:pt x="13987" y="188243"/>
                    <a:pt x="15071" y="182282"/>
                  </a:cubicBezTo>
                  <a:cubicBezTo>
                    <a:pt x="15979" y="177285"/>
                    <a:pt x="17823" y="172414"/>
                    <a:pt x="18059" y="167341"/>
                  </a:cubicBezTo>
                  <a:cubicBezTo>
                    <a:pt x="19818" y="129518"/>
                    <a:pt x="16772" y="91410"/>
                    <a:pt x="21047" y="53788"/>
                  </a:cubicBezTo>
                  <a:cubicBezTo>
                    <a:pt x="21858" y="46651"/>
                    <a:pt x="29788" y="42283"/>
                    <a:pt x="33000" y="35858"/>
                  </a:cubicBezTo>
                  <a:cubicBezTo>
                    <a:pt x="44053" y="13753"/>
                    <a:pt x="33237" y="23609"/>
                    <a:pt x="44953" y="8964"/>
                  </a:cubicBezTo>
                  <a:cubicBezTo>
                    <a:pt x="46713" y="6764"/>
                    <a:pt x="48514" y="4437"/>
                    <a:pt x="50930" y="2988"/>
                  </a:cubicBezTo>
                  <a:cubicBezTo>
                    <a:pt x="53631" y="1368"/>
                    <a:pt x="56906" y="996"/>
                    <a:pt x="59894" y="0"/>
                  </a:cubicBezTo>
                  <a:cubicBezTo>
                    <a:pt x="61886" y="2988"/>
                    <a:pt x="63067" y="6721"/>
                    <a:pt x="65871" y="8964"/>
                  </a:cubicBezTo>
                  <a:cubicBezTo>
                    <a:pt x="68331" y="10932"/>
                    <a:pt x="73088" y="9332"/>
                    <a:pt x="74835" y="11953"/>
                  </a:cubicBezTo>
                  <a:cubicBezTo>
                    <a:pt x="77652" y="16179"/>
                    <a:pt x="76592" y="21967"/>
                    <a:pt x="77824" y="26894"/>
                  </a:cubicBezTo>
                  <a:cubicBezTo>
                    <a:pt x="78588" y="29950"/>
                    <a:pt x="79816" y="32870"/>
                    <a:pt x="80812" y="35858"/>
                  </a:cubicBezTo>
                  <a:cubicBezTo>
                    <a:pt x="81808" y="73709"/>
                    <a:pt x="81037" y="111648"/>
                    <a:pt x="83800" y="149411"/>
                  </a:cubicBezTo>
                  <a:cubicBezTo>
                    <a:pt x="84062" y="152993"/>
                    <a:pt x="88171" y="155164"/>
                    <a:pt x="89777" y="158376"/>
                  </a:cubicBezTo>
                  <a:cubicBezTo>
                    <a:pt x="91186" y="161193"/>
                    <a:pt x="91356" y="164524"/>
                    <a:pt x="92765" y="167341"/>
                  </a:cubicBezTo>
                  <a:cubicBezTo>
                    <a:pt x="94371" y="170553"/>
                    <a:pt x="96893" y="173226"/>
                    <a:pt x="98741" y="176306"/>
                  </a:cubicBezTo>
                  <a:cubicBezTo>
                    <a:pt x="99887" y="178216"/>
                    <a:pt x="101232" y="191247"/>
                    <a:pt x="101730" y="194235"/>
                  </a:cubicBezTo>
                  <a:close/>
                </a:path>
              </a:pathLst>
            </a:cu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9E48FA6-3E97-447F-9666-6013E3942C1E}"/>
                </a:ext>
              </a:extLst>
            </p:cNvPr>
            <p:cNvGrpSpPr/>
            <p:nvPr/>
          </p:nvGrpSpPr>
          <p:grpSpPr>
            <a:xfrm>
              <a:off x="228599" y="3432409"/>
              <a:ext cx="1371599" cy="457200"/>
              <a:chOff x="228599" y="3432409"/>
              <a:chExt cx="1371599" cy="457200"/>
            </a:xfrm>
          </p:grpSpPr>
          <p:sp>
            <p:nvSpPr>
              <p:cNvPr id="3" name="Rectangle 2">
                <a:extLst>
                  <a:ext uri="{FF2B5EF4-FFF2-40B4-BE49-F238E27FC236}">
                    <a16:creationId xmlns:a16="http://schemas.microsoft.com/office/drawing/2014/main" id="{B8228561-F09D-4744-B54B-4C0B46E4EF4E}"/>
                  </a:ext>
                </a:extLst>
              </p:cNvPr>
              <p:cNvSpPr/>
              <p:nvPr/>
            </p:nvSpPr>
            <p:spPr>
              <a:xfrm>
                <a:off x="228599"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BE5E10-D61E-493D-A9D4-9EBA02C12FB2}"/>
                  </a:ext>
                </a:extLst>
              </p:cNvPr>
              <p:cNvSpPr/>
              <p:nvPr/>
            </p:nvSpPr>
            <p:spPr>
              <a:xfrm>
                <a:off x="685799"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46B0E7-B041-4669-A711-EBD6EEAE6D9E}"/>
                  </a:ext>
                </a:extLst>
              </p:cNvPr>
              <p:cNvSpPr/>
              <p:nvPr/>
            </p:nvSpPr>
            <p:spPr>
              <a:xfrm>
                <a:off x="1142998"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05A4AE8-ADD4-4F93-B51B-594AE81EA270}"/>
                </a:ext>
              </a:extLst>
            </p:cNvPr>
            <p:cNvGrpSpPr/>
            <p:nvPr/>
          </p:nvGrpSpPr>
          <p:grpSpPr>
            <a:xfrm>
              <a:off x="228599" y="3886198"/>
              <a:ext cx="1371599" cy="457200"/>
              <a:chOff x="228599" y="3432409"/>
              <a:chExt cx="1371599" cy="457200"/>
            </a:xfrm>
          </p:grpSpPr>
          <p:sp>
            <p:nvSpPr>
              <p:cNvPr id="19" name="Rectangle 18">
                <a:extLst>
                  <a:ext uri="{FF2B5EF4-FFF2-40B4-BE49-F238E27FC236}">
                    <a16:creationId xmlns:a16="http://schemas.microsoft.com/office/drawing/2014/main" id="{FFA95E7D-6449-493A-A342-A6BBE203F88A}"/>
                  </a:ext>
                </a:extLst>
              </p:cNvPr>
              <p:cNvSpPr/>
              <p:nvPr/>
            </p:nvSpPr>
            <p:spPr>
              <a:xfrm>
                <a:off x="228599"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DB806F0-FB18-4824-8914-3D620A7488D5}"/>
                  </a:ext>
                </a:extLst>
              </p:cNvPr>
              <p:cNvSpPr/>
              <p:nvPr/>
            </p:nvSpPr>
            <p:spPr>
              <a:xfrm>
                <a:off x="685799"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6BE5331-5D54-4CBE-BD7D-4B39E8D7D839}"/>
                  </a:ext>
                </a:extLst>
              </p:cNvPr>
              <p:cNvSpPr/>
              <p:nvPr/>
            </p:nvSpPr>
            <p:spPr>
              <a:xfrm>
                <a:off x="1142998"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61634D3-9703-402C-AA97-DB3A2C021710}"/>
                </a:ext>
              </a:extLst>
            </p:cNvPr>
            <p:cNvGrpSpPr/>
            <p:nvPr/>
          </p:nvGrpSpPr>
          <p:grpSpPr>
            <a:xfrm>
              <a:off x="228599" y="4339987"/>
              <a:ext cx="1371599" cy="457200"/>
              <a:chOff x="228599" y="3432409"/>
              <a:chExt cx="1371599" cy="457200"/>
            </a:xfrm>
          </p:grpSpPr>
          <p:sp>
            <p:nvSpPr>
              <p:cNvPr id="23" name="Rectangle 22">
                <a:extLst>
                  <a:ext uri="{FF2B5EF4-FFF2-40B4-BE49-F238E27FC236}">
                    <a16:creationId xmlns:a16="http://schemas.microsoft.com/office/drawing/2014/main" id="{EECCCCBF-CC0C-46E4-8571-B87102E76ABF}"/>
                  </a:ext>
                </a:extLst>
              </p:cNvPr>
              <p:cNvSpPr/>
              <p:nvPr/>
            </p:nvSpPr>
            <p:spPr>
              <a:xfrm>
                <a:off x="228599"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0F49C4-958D-4CF8-A906-4BFDACFC6CEA}"/>
                  </a:ext>
                </a:extLst>
              </p:cNvPr>
              <p:cNvSpPr/>
              <p:nvPr/>
            </p:nvSpPr>
            <p:spPr>
              <a:xfrm>
                <a:off x="685799"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AF0B45-247A-4AFC-B111-3948949CF2A4}"/>
                  </a:ext>
                </a:extLst>
              </p:cNvPr>
              <p:cNvSpPr/>
              <p:nvPr/>
            </p:nvSpPr>
            <p:spPr>
              <a:xfrm>
                <a:off x="1142998"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1" name="Group 40">
            <a:extLst>
              <a:ext uri="{FF2B5EF4-FFF2-40B4-BE49-F238E27FC236}">
                <a16:creationId xmlns:a16="http://schemas.microsoft.com/office/drawing/2014/main" id="{F66EDC7A-A378-4D97-9BC2-6B706F6F3B92}"/>
              </a:ext>
            </a:extLst>
          </p:cNvPr>
          <p:cNvGrpSpPr/>
          <p:nvPr/>
        </p:nvGrpSpPr>
        <p:grpSpPr>
          <a:xfrm>
            <a:off x="228599" y="5069880"/>
            <a:ext cx="1371601" cy="1371600"/>
            <a:chOff x="380999" y="3581398"/>
            <a:chExt cx="1371601" cy="1371600"/>
          </a:xfrm>
        </p:grpSpPr>
        <p:sp>
          <p:nvSpPr>
            <p:cNvPr id="27" name="Rectangle 26">
              <a:extLst>
                <a:ext uri="{FF2B5EF4-FFF2-40B4-BE49-F238E27FC236}">
                  <a16:creationId xmlns:a16="http://schemas.microsoft.com/office/drawing/2014/main" id="{FD54024F-D0A2-4B92-8EB7-7AC4739E4DC4}"/>
                </a:ext>
              </a:extLst>
            </p:cNvPr>
            <p:cNvSpPr/>
            <p:nvPr/>
          </p:nvSpPr>
          <p:spPr>
            <a:xfrm>
              <a:off x="381000" y="3581398"/>
              <a:ext cx="1371600" cy="13716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pSp>
          <p:nvGrpSpPr>
            <p:cNvPr id="29" name="Group 28">
              <a:extLst>
                <a:ext uri="{FF2B5EF4-FFF2-40B4-BE49-F238E27FC236}">
                  <a16:creationId xmlns:a16="http://schemas.microsoft.com/office/drawing/2014/main" id="{6F895943-1F0E-46EA-BBD2-8EF494DDB1AD}"/>
                </a:ext>
              </a:extLst>
            </p:cNvPr>
            <p:cNvGrpSpPr/>
            <p:nvPr/>
          </p:nvGrpSpPr>
          <p:grpSpPr>
            <a:xfrm>
              <a:off x="380999" y="3584809"/>
              <a:ext cx="1371599" cy="457200"/>
              <a:chOff x="228599" y="3432409"/>
              <a:chExt cx="1371599" cy="457200"/>
            </a:xfrm>
          </p:grpSpPr>
          <p:sp>
            <p:nvSpPr>
              <p:cNvPr id="30" name="Rectangle 29">
                <a:extLst>
                  <a:ext uri="{FF2B5EF4-FFF2-40B4-BE49-F238E27FC236}">
                    <a16:creationId xmlns:a16="http://schemas.microsoft.com/office/drawing/2014/main" id="{3BBA7879-465A-43ED-9724-9A47412C75DE}"/>
                  </a:ext>
                </a:extLst>
              </p:cNvPr>
              <p:cNvSpPr/>
              <p:nvPr/>
            </p:nvSpPr>
            <p:spPr>
              <a:xfrm>
                <a:off x="228599"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EFFC8F-D9EF-46F1-9399-999AE8D5F91F}"/>
                  </a:ext>
                </a:extLst>
              </p:cNvPr>
              <p:cNvSpPr/>
              <p:nvPr/>
            </p:nvSpPr>
            <p:spPr>
              <a:xfrm>
                <a:off x="685799"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978A622-2E1E-4C85-B388-5AD228E4D075}"/>
                  </a:ext>
                </a:extLst>
              </p:cNvPr>
              <p:cNvSpPr/>
              <p:nvPr/>
            </p:nvSpPr>
            <p:spPr>
              <a:xfrm>
                <a:off x="1142998"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ABDC84EC-8BC4-4995-A082-7007A6CC35B5}"/>
                </a:ext>
              </a:extLst>
            </p:cNvPr>
            <p:cNvGrpSpPr/>
            <p:nvPr/>
          </p:nvGrpSpPr>
          <p:grpSpPr>
            <a:xfrm>
              <a:off x="380999" y="4038598"/>
              <a:ext cx="1371599" cy="457200"/>
              <a:chOff x="228599" y="3432409"/>
              <a:chExt cx="1371599" cy="457200"/>
            </a:xfrm>
          </p:grpSpPr>
          <p:sp>
            <p:nvSpPr>
              <p:cNvPr id="34" name="Rectangle 33">
                <a:extLst>
                  <a:ext uri="{FF2B5EF4-FFF2-40B4-BE49-F238E27FC236}">
                    <a16:creationId xmlns:a16="http://schemas.microsoft.com/office/drawing/2014/main" id="{8652766A-6E62-425A-A95E-7475D9796ECC}"/>
                  </a:ext>
                </a:extLst>
              </p:cNvPr>
              <p:cNvSpPr/>
              <p:nvPr/>
            </p:nvSpPr>
            <p:spPr>
              <a:xfrm>
                <a:off x="228599"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3DAAE3D-E004-4985-B695-B3C56A474185}"/>
                  </a:ext>
                </a:extLst>
              </p:cNvPr>
              <p:cNvSpPr/>
              <p:nvPr/>
            </p:nvSpPr>
            <p:spPr>
              <a:xfrm>
                <a:off x="685799"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80CA40-3C4D-44F8-A76F-623F3172BB5F}"/>
                  </a:ext>
                </a:extLst>
              </p:cNvPr>
              <p:cNvSpPr/>
              <p:nvPr/>
            </p:nvSpPr>
            <p:spPr>
              <a:xfrm>
                <a:off x="1142998"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EF93BF17-E910-49D4-B068-A44811E4774B}"/>
                </a:ext>
              </a:extLst>
            </p:cNvPr>
            <p:cNvGrpSpPr/>
            <p:nvPr/>
          </p:nvGrpSpPr>
          <p:grpSpPr>
            <a:xfrm>
              <a:off x="380999" y="4492387"/>
              <a:ext cx="1371599" cy="457200"/>
              <a:chOff x="228599" y="3432409"/>
              <a:chExt cx="1371599" cy="457200"/>
            </a:xfrm>
          </p:grpSpPr>
          <p:sp>
            <p:nvSpPr>
              <p:cNvPr id="38" name="Rectangle 37">
                <a:extLst>
                  <a:ext uri="{FF2B5EF4-FFF2-40B4-BE49-F238E27FC236}">
                    <a16:creationId xmlns:a16="http://schemas.microsoft.com/office/drawing/2014/main" id="{E7277383-4B9D-465A-91F8-264F531B671D}"/>
                  </a:ext>
                </a:extLst>
              </p:cNvPr>
              <p:cNvSpPr/>
              <p:nvPr/>
            </p:nvSpPr>
            <p:spPr>
              <a:xfrm>
                <a:off x="228599"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3C43F43-AC7B-4C10-9A31-2083873203D1}"/>
                  </a:ext>
                </a:extLst>
              </p:cNvPr>
              <p:cNvSpPr/>
              <p:nvPr/>
            </p:nvSpPr>
            <p:spPr>
              <a:xfrm>
                <a:off x="685799"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A68B221-2152-447B-85FC-509AE564EAB1}"/>
                  </a:ext>
                </a:extLst>
              </p:cNvPr>
              <p:cNvSpPr/>
              <p:nvPr/>
            </p:nvSpPr>
            <p:spPr>
              <a:xfrm>
                <a:off x="1142998" y="3432409"/>
                <a:ext cx="457200" cy="45720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3" name="TextBox 42">
            <a:extLst>
              <a:ext uri="{FF2B5EF4-FFF2-40B4-BE49-F238E27FC236}">
                <a16:creationId xmlns:a16="http://schemas.microsoft.com/office/drawing/2014/main" id="{E661DF4B-B635-4049-AE5D-416B04C8C3FE}"/>
              </a:ext>
            </a:extLst>
          </p:cNvPr>
          <p:cNvSpPr txBox="1"/>
          <p:nvPr/>
        </p:nvSpPr>
        <p:spPr>
          <a:xfrm>
            <a:off x="306356" y="5122605"/>
            <a:ext cx="301686" cy="369332"/>
          </a:xfrm>
          <a:prstGeom prst="rect">
            <a:avLst/>
          </a:prstGeom>
          <a:noFill/>
        </p:spPr>
        <p:txBody>
          <a:bodyPr wrap="none" rtlCol="0">
            <a:spAutoFit/>
          </a:bodyPr>
          <a:lstStyle/>
          <a:p>
            <a:r>
              <a:rPr lang="en-US" dirty="0"/>
              <a:t>0</a:t>
            </a:r>
          </a:p>
        </p:txBody>
      </p:sp>
      <p:sp>
        <p:nvSpPr>
          <p:cNvPr id="44" name="TextBox 43">
            <a:extLst>
              <a:ext uri="{FF2B5EF4-FFF2-40B4-BE49-F238E27FC236}">
                <a16:creationId xmlns:a16="http://schemas.microsoft.com/office/drawing/2014/main" id="{472391CE-8CE9-410C-849F-66249638BF32}"/>
              </a:ext>
            </a:extLst>
          </p:cNvPr>
          <p:cNvSpPr txBox="1"/>
          <p:nvPr/>
        </p:nvSpPr>
        <p:spPr>
          <a:xfrm>
            <a:off x="1220755" y="5122605"/>
            <a:ext cx="301686" cy="369332"/>
          </a:xfrm>
          <a:prstGeom prst="rect">
            <a:avLst/>
          </a:prstGeom>
          <a:noFill/>
        </p:spPr>
        <p:txBody>
          <a:bodyPr wrap="none" rtlCol="0">
            <a:spAutoFit/>
          </a:bodyPr>
          <a:lstStyle/>
          <a:p>
            <a:r>
              <a:rPr lang="en-US" dirty="0"/>
              <a:t>0</a:t>
            </a:r>
          </a:p>
        </p:txBody>
      </p:sp>
      <p:sp>
        <p:nvSpPr>
          <p:cNvPr id="45" name="TextBox 44">
            <a:extLst>
              <a:ext uri="{FF2B5EF4-FFF2-40B4-BE49-F238E27FC236}">
                <a16:creationId xmlns:a16="http://schemas.microsoft.com/office/drawing/2014/main" id="{E54B9387-D26F-4BA5-9572-62D4384AAD84}"/>
              </a:ext>
            </a:extLst>
          </p:cNvPr>
          <p:cNvSpPr txBox="1"/>
          <p:nvPr/>
        </p:nvSpPr>
        <p:spPr>
          <a:xfrm>
            <a:off x="1220755" y="6021776"/>
            <a:ext cx="301686" cy="369332"/>
          </a:xfrm>
          <a:prstGeom prst="rect">
            <a:avLst/>
          </a:prstGeom>
          <a:noFill/>
        </p:spPr>
        <p:txBody>
          <a:bodyPr wrap="none" rtlCol="0">
            <a:spAutoFit/>
          </a:bodyPr>
          <a:lstStyle/>
          <a:p>
            <a:r>
              <a:rPr lang="en-US" dirty="0"/>
              <a:t>0</a:t>
            </a:r>
          </a:p>
        </p:txBody>
      </p:sp>
      <p:sp>
        <p:nvSpPr>
          <p:cNvPr id="46" name="TextBox 45">
            <a:extLst>
              <a:ext uri="{FF2B5EF4-FFF2-40B4-BE49-F238E27FC236}">
                <a16:creationId xmlns:a16="http://schemas.microsoft.com/office/drawing/2014/main" id="{571D2228-C94B-42C8-B43E-296FEB3EFADC}"/>
              </a:ext>
            </a:extLst>
          </p:cNvPr>
          <p:cNvSpPr txBox="1"/>
          <p:nvPr/>
        </p:nvSpPr>
        <p:spPr>
          <a:xfrm>
            <a:off x="304365" y="6026508"/>
            <a:ext cx="301686" cy="369332"/>
          </a:xfrm>
          <a:prstGeom prst="rect">
            <a:avLst/>
          </a:prstGeom>
          <a:noFill/>
        </p:spPr>
        <p:txBody>
          <a:bodyPr wrap="none" rtlCol="0">
            <a:spAutoFit/>
          </a:bodyPr>
          <a:lstStyle/>
          <a:p>
            <a:r>
              <a:rPr lang="en-US" dirty="0"/>
              <a:t>0</a:t>
            </a:r>
          </a:p>
        </p:txBody>
      </p:sp>
      <p:sp>
        <p:nvSpPr>
          <p:cNvPr id="47" name="TextBox 46">
            <a:extLst>
              <a:ext uri="{FF2B5EF4-FFF2-40B4-BE49-F238E27FC236}">
                <a16:creationId xmlns:a16="http://schemas.microsoft.com/office/drawing/2014/main" id="{68E268B5-67A8-462A-9D74-FA4B2B3213F7}"/>
              </a:ext>
            </a:extLst>
          </p:cNvPr>
          <p:cNvSpPr txBox="1"/>
          <p:nvPr/>
        </p:nvSpPr>
        <p:spPr>
          <a:xfrm>
            <a:off x="304365" y="5565634"/>
            <a:ext cx="301686" cy="369332"/>
          </a:xfrm>
          <a:prstGeom prst="rect">
            <a:avLst/>
          </a:prstGeom>
          <a:noFill/>
        </p:spPr>
        <p:txBody>
          <a:bodyPr wrap="none" rtlCol="0">
            <a:spAutoFit/>
          </a:bodyPr>
          <a:lstStyle/>
          <a:p>
            <a:r>
              <a:rPr lang="en-US" dirty="0"/>
              <a:t>0</a:t>
            </a:r>
          </a:p>
        </p:txBody>
      </p:sp>
      <p:sp>
        <p:nvSpPr>
          <p:cNvPr id="48" name="TextBox 47">
            <a:extLst>
              <a:ext uri="{FF2B5EF4-FFF2-40B4-BE49-F238E27FC236}">
                <a16:creationId xmlns:a16="http://schemas.microsoft.com/office/drawing/2014/main" id="{A68FAF4C-2ABE-4E0B-ADA0-D5D0897259D0}"/>
              </a:ext>
            </a:extLst>
          </p:cNvPr>
          <p:cNvSpPr txBox="1"/>
          <p:nvPr/>
        </p:nvSpPr>
        <p:spPr>
          <a:xfrm>
            <a:off x="1220755" y="5572983"/>
            <a:ext cx="301686" cy="369332"/>
          </a:xfrm>
          <a:prstGeom prst="rect">
            <a:avLst/>
          </a:prstGeom>
          <a:noFill/>
        </p:spPr>
        <p:txBody>
          <a:bodyPr wrap="none" rtlCol="0">
            <a:spAutoFit/>
          </a:bodyPr>
          <a:lstStyle/>
          <a:p>
            <a:r>
              <a:rPr lang="en-US" dirty="0"/>
              <a:t>1</a:t>
            </a:r>
          </a:p>
        </p:txBody>
      </p:sp>
      <p:sp>
        <p:nvSpPr>
          <p:cNvPr id="49" name="TextBox 48">
            <a:extLst>
              <a:ext uri="{FF2B5EF4-FFF2-40B4-BE49-F238E27FC236}">
                <a16:creationId xmlns:a16="http://schemas.microsoft.com/office/drawing/2014/main" id="{64C49279-190D-4FF6-9B59-27CAB3DF3EC6}"/>
              </a:ext>
            </a:extLst>
          </p:cNvPr>
          <p:cNvSpPr txBox="1"/>
          <p:nvPr/>
        </p:nvSpPr>
        <p:spPr>
          <a:xfrm>
            <a:off x="768226" y="6021776"/>
            <a:ext cx="301686" cy="369332"/>
          </a:xfrm>
          <a:prstGeom prst="rect">
            <a:avLst/>
          </a:prstGeom>
          <a:noFill/>
        </p:spPr>
        <p:txBody>
          <a:bodyPr wrap="none" rtlCol="0">
            <a:spAutoFit/>
          </a:bodyPr>
          <a:lstStyle/>
          <a:p>
            <a:r>
              <a:rPr lang="en-US" dirty="0"/>
              <a:t>1</a:t>
            </a:r>
          </a:p>
        </p:txBody>
      </p:sp>
      <p:sp>
        <p:nvSpPr>
          <p:cNvPr id="50" name="TextBox 49">
            <a:extLst>
              <a:ext uri="{FF2B5EF4-FFF2-40B4-BE49-F238E27FC236}">
                <a16:creationId xmlns:a16="http://schemas.microsoft.com/office/drawing/2014/main" id="{B86ACB63-BC31-4554-87FF-576F831F3AE8}"/>
              </a:ext>
            </a:extLst>
          </p:cNvPr>
          <p:cNvSpPr txBox="1"/>
          <p:nvPr/>
        </p:nvSpPr>
        <p:spPr>
          <a:xfrm>
            <a:off x="761564" y="5565634"/>
            <a:ext cx="301686" cy="369332"/>
          </a:xfrm>
          <a:prstGeom prst="rect">
            <a:avLst/>
          </a:prstGeom>
          <a:noFill/>
        </p:spPr>
        <p:txBody>
          <a:bodyPr wrap="none" rtlCol="0">
            <a:spAutoFit/>
          </a:bodyPr>
          <a:lstStyle/>
          <a:p>
            <a:r>
              <a:rPr lang="en-US" dirty="0"/>
              <a:t>1</a:t>
            </a:r>
          </a:p>
        </p:txBody>
      </p:sp>
      <p:sp>
        <p:nvSpPr>
          <p:cNvPr id="51" name="TextBox 50">
            <a:extLst>
              <a:ext uri="{FF2B5EF4-FFF2-40B4-BE49-F238E27FC236}">
                <a16:creationId xmlns:a16="http://schemas.microsoft.com/office/drawing/2014/main" id="{0AA6DB11-B1B9-464C-8E29-2FA93ED58C23}"/>
              </a:ext>
            </a:extLst>
          </p:cNvPr>
          <p:cNvSpPr txBox="1"/>
          <p:nvPr/>
        </p:nvSpPr>
        <p:spPr>
          <a:xfrm>
            <a:off x="762253" y="5122605"/>
            <a:ext cx="301686" cy="369332"/>
          </a:xfrm>
          <a:prstGeom prst="rect">
            <a:avLst/>
          </a:prstGeom>
          <a:noFill/>
        </p:spPr>
        <p:txBody>
          <a:bodyPr wrap="none" rtlCol="0">
            <a:spAutoFit/>
          </a:bodyPr>
          <a:lstStyle/>
          <a:p>
            <a:r>
              <a:rPr lang="en-US" dirty="0"/>
              <a:t>1</a:t>
            </a:r>
          </a:p>
        </p:txBody>
      </p:sp>
      <p:cxnSp>
        <p:nvCxnSpPr>
          <p:cNvPr id="53" name="Straight Arrow Connector 52">
            <a:extLst>
              <a:ext uri="{FF2B5EF4-FFF2-40B4-BE49-F238E27FC236}">
                <a16:creationId xmlns:a16="http://schemas.microsoft.com/office/drawing/2014/main" id="{E0AB7208-53DF-49DC-A3C9-09504DC04E6F}"/>
              </a:ext>
            </a:extLst>
          </p:cNvPr>
          <p:cNvCxnSpPr>
            <a:stCxn id="24" idx="2"/>
            <a:endCxn id="31" idx="0"/>
          </p:cNvCxnSpPr>
          <p:nvPr/>
        </p:nvCxnSpPr>
        <p:spPr>
          <a:xfrm>
            <a:off x="914399" y="4701523"/>
            <a:ext cx="0" cy="371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5" name="Picture 54">
            <a:extLst>
              <a:ext uri="{FF2B5EF4-FFF2-40B4-BE49-F238E27FC236}">
                <a16:creationId xmlns:a16="http://schemas.microsoft.com/office/drawing/2014/main" id="{C20F39A6-D141-4024-9756-62E28735F5EE}"/>
              </a:ext>
            </a:extLst>
          </p:cNvPr>
          <p:cNvPicPr>
            <a:picLocks noChangeAspect="1"/>
          </p:cNvPicPr>
          <p:nvPr/>
        </p:nvPicPr>
        <p:blipFill rotWithShape="1">
          <a:blip r:embed="rId2">
            <a:extLst>
              <a:ext uri="{28A0092B-C50C-407E-A947-70E740481C1C}">
                <a14:useLocalDpi xmlns:a14="http://schemas.microsoft.com/office/drawing/2010/main" val="0"/>
              </a:ext>
            </a:extLst>
          </a:blip>
          <a:srcRect t="4274" b="9942"/>
          <a:stretch/>
        </p:blipFill>
        <p:spPr>
          <a:xfrm>
            <a:off x="1971966" y="5122605"/>
            <a:ext cx="4247292" cy="1326739"/>
          </a:xfrm>
          <a:prstGeom prst="rect">
            <a:avLst/>
          </a:prstGeom>
        </p:spPr>
      </p:pic>
      <p:cxnSp>
        <p:nvCxnSpPr>
          <p:cNvPr id="56" name="Straight Arrow Connector 55">
            <a:extLst>
              <a:ext uri="{FF2B5EF4-FFF2-40B4-BE49-F238E27FC236}">
                <a16:creationId xmlns:a16="http://schemas.microsoft.com/office/drawing/2014/main" id="{54762D99-0471-4DC9-B78F-5A5D19FCEA37}"/>
              </a:ext>
            </a:extLst>
          </p:cNvPr>
          <p:cNvCxnSpPr>
            <a:cxnSpLocks/>
          </p:cNvCxnSpPr>
          <p:nvPr/>
        </p:nvCxnSpPr>
        <p:spPr>
          <a:xfrm rot="16200000">
            <a:off x="1786082" y="5585692"/>
            <a:ext cx="0" cy="371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C19B8950-B674-47FF-854F-6A635FE63DBA}"/>
              </a:ext>
            </a:extLst>
          </p:cNvPr>
          <p:cNvSpPr txBox="1"/>
          <p:nvPr/>
        </p:nvSpPr>
        <p:spPr>
          <a:xfrm>
            <a:off x="6349887" y="4998276"/>
            <a:ext cx="2794113"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4.) If the threshold is met, the frame gets the annotation label. If not, it will receive a null, or background, label.</a:t>
            </a:r>
          </a:p>
        </p:txBody>
      </p:sp>
      <p:sp>
        <p:nvSpPr>
          <p:cNvPr id="59" name="TextBox 58">
            <a:extLst>
              <a:ext uri="{FF2B5EF4-FFF2-40B4-BE49-F238E27FC236}">
                <a16:creationId xmlns:a16="http://schemas.microsoft.com/office/drawing/2014/main" id="{FE84AF7B-00AC-4BCB-9F05-A8CBF244EED6}"/>
              </a:ext>
            </a:extLst>
          </p:cNvPr>
          <p:cNvSpPr txBox="1"/>
          <p:nvPr/>
        </p:nvSpPr>
        <p:spPr>
          <a:xfrm>
            <a:off x="300948" y="3386059"/>
            <a:ext cx="301686" cy="369332"/>
          </a:xfrm>
          <a:prstGeom prst="rect">
            <a:avLst/>
          </a:prstGeom>
          <a:noFill/>
        </p:spPr>
        <p:txBody>
          <a:bodyPr wrap="none" rtlCol="0">
            <a:spAutoFit/>
          </a:bodyPr>
          <a:lstStyle/>
          <a:p>
            <a:r>
              <a:rPr lang="en-US" dirty="0"/>
              <a:t>0</a:t>
            </a:r>
          </a:p>
        </p:txBody>
      </p:sp>
      <p:sp>
        <p:nvSpPr>
          <p:cNvPr id="60" name="TextBox 59">
            <a:extLst>
              <a:ext uri="{FF2B5EF4-FFF2-40B4-BE49-F238E27FC236}">
                <a16:creationId xmlns:a16="http://schemas.microsoft.com/office/drawing/2014/main" id="{FA77F6DD-F3BA-48E6-B59A-614DDAEE1872}"/>
              </a:ext>
            </a:extLst>
          </p:cNvPr>
          <p:cNvSpPr txBox="1"/>
          <p:nvPr/>
        </p:nvSpPr>
        <p:spPr>
          <a:xfrm>
            <a:off x="300948" y="3829088"/>
            <a:ext cx="301686" cy="369332"/>
          </a:xfrm>
          <a:prstGeom prst="rect">
            <a:avLst/>
          </a:prstGeom>
          <a:noFill/>
        </p:spPr>
        <p:txBody>
          <a:bodyPr wrap="none" rtlCol="0">
            <a:spAutoFit/>
          </a:bodyPr>
          <a:lstStyle/>
          <a:p>
            <a:r>
              <a:rPr lang="en-US" dirty="0"/>
              <a:t>0</a:t>
            </a:r>
          </a:p>
        </p:txBody>
      </p:sp>
      <p:sp>
        <p:nvSpPr>
          <p:cNvPr id="61" name="TextBox 60">
            <a:extLst>
              <a:ext uri="{FF2B5EF4-FFF2-40B4-BE49-F238E27FC236}">
                <a16:creationId xmlns:a16="http://schemas.microsoft.com/office/drawing/2014/main" id="{690511A9-E00E-464A-852F-B5825716B401}"/>
              </a:ext>
            </a:extLst>
          </p:cNvPr>
          <p:cNvSpPr txBox="1"/>
          <p:nvPr/>
        </p:nvSpPr>
        <p:spPr>
          <a:xfrm>
            <a:off x="300948" y="4267217"/>
            <a:ext cx="301686" cy="369332"/>
          </a:xfrm>
          <a:prstGeom prst="rect">
            <a:avLst/>
          </a:prstGeom>
          <a:noFill/>
        </p:spPr>
        <p:txBody>
          <a:bodyPr wrap="none" rtlCol="0">
            <a:spAutoFit/>
          </a:bodyPr>
          <a:lstStyle/>
          <a:p>
            <a:r>
              <a:rPr lang="en-US" dirty="0"/>
              <a:t>0</a:t>
            </a:r>
          </a:p>
        </p:txBody>
      </p:sp>
      <p:sp>
        <p:nvSpPr>
          <p:cNvPr id="62" name="TextBox 61">
            <a:extLst>
              <a:ext uri="{FF2B5EF4-FFF2-40B4-BE49-F238E27FC236}">
                <a16:creationId xmlns:a16="http://schemas.microsoft.com/office/drawing/2014/main" id="{4DD15C81-782E-4193-AB18-AC46B585003B}"/>
              </a:ext>
            </a:extLst>
          </p:cNvPr>
          <p:cNvSpPr txBox="1"/>
          <p:nvPr/>
        </p:nvSpPr>
        <p:spPr>
          <a:xfrm>
            <a:off x="1220755" y="3382648"/>
            <a:ext cx="301686" cy="369332"/>
          </a:xfrm>
          <a:prstGeom prst="rect">
            <a:avLst/>
          </a:prstGeom>
          <a:noFill/>
        </p:spPr>
        <p:txBody>
          <a:bodyPr wrap="none" rtlCol="0">
            <a:spAutoFit/>
          </a:bodyPr>
          <a:lstStyle/>
          <a:p>
            <a:r>
              <a:rPr lang="en-US" dirty="0"/>
              <a:t>0</a:t>
            </a:r>
          </a:p>
        </p:txBody>
      </p:sp>
      <p:sp>
        <p:nvSpPr>
          <p:cNvPr id="63" name="TextBox 62">
            <a:extLst>
              <a:ext uri="{FF2B5EF4-FFF2-40B4-BE49-F238E27FC236}">
                <a16:creationId xmlns:a16="http://schemas.microsoft.com/office/drawing/2014/main" id="{E99D2DB9-8304-4EE6-8BEE-A6CD9B85CB5E}"/>
              </a:ext>
            </a:extLst>
          </p:cNvPr>
          <p:cNvSpPr txBox="1"/>
          <p:nvPr/>
        </p:nvSpPr>
        <p:spPr>
          <a:xfrm>
            <a:off x="1215830" y="3836437"/>
            <a:ext cx="301686" cy="369332"/>
          </a:xfrm>
          <a:prstGeom prst="rect">
            <a:avLst/>
          </a:prstGeom>
          <a:noFill/>
        </p:spPr>
        <p:txBody>
          <a:bodyPr wrap="none" rtlCol="0">
            <a:spAutoFit/>
          </a:bodyPr>
          <a:lstStyle/>
          <a:p>
            <a:r>
              <a:rPr lang="en-US" dirty="0"/>
              <a:t>1</a:t>
            </a:r>
          </a:p>
        </p:txBody>
      </p:sp>
      <p:sp>
        <p:nvSpPr>
          <p:cNvPr id="64" name="TextBox 63">
            <a:extLst>
              <a:ext uri="{FF2B5EF4-FFF2-40B4-BE49-F238E27FC236}">
                <a16:creationId xmlns:a16="http://schemas.microsoft.com/office/drawing/2014/main" id="{7BBB8E73-C2AF-4E2E-884D-19B731D53C55}"/>
              </a:ext>
            </a:extLst>
          </p:cNvPr>
          <p:cNvSpPr txBox="1"/>
          <p:nvPr/>
        </p:nvSpPr>
        <p:spPr>
          <a:xfrm>
            <a:off x="1215636" y="4282877"/>
            <a:ext cx="301686" cy="369332"/>
          </a:xfrm>
          <a:prstGeom prst="rect">
            <a:avLst/>
          </a:prstGeom>
          <a:noFill/>
        </p:spPr>
        <p:txBody>
          <a:bodyPr wrap="none" rtlCol="0">
            <a:spAutoFit/>
          </a:bodyPr>
          <a:lstStyle/>
          <a:p>
            <a:r>
              <a:rPr lang="en-US" dirty="0"/>
              <a:t>1</a:t>
            </a:r>
          </a:p>
        </p:txBody>
      </p:sp>
      <p:sp>
        <p:nvSpPr>
          <p:cNvPr id="65" name="TextBox 64">
            <a:extLst>
              <a:ext uri="{FF2B5EF4-FFF2-40B4-BE49-F238E27FC236}">
                <a16:creationId xmlns:a16="http://schemas.microsoft.com/office/drawing/2014/main" id="{53D1A561-A4EF-4245-BB44-987F09BE9A25}"/>
              </a:ext>
            </a:extLst>
          </p:cNvPr>
          <p:cNvSpPr txBox="1"/>
          <p:nvPr/>
        </p:nvSpPr>
        <p:spPr>
          <a:xfrm>
            <a:off x="768226" y="4288257"/>
            <a:ext cx="301686" cy="369332"/>
          </a:xfrm>
          <a:prstGeom prst="rect">
            <a:avLst/>
          </a:prstGeom>
          <a:noFill/>
        </p:spPr>
        <p:txBody>
          <a:bodyPr wrap="none" rtlCol="0">
            <a:spAutoFit/>
          </a:bodyPr>
          <a:lstStyle/>
          <a:p>
            <a:r>
              <a:rPr lang="en-US" dirty="0"/>
              <a:t>1</a:t>
            </a:r>
          </a:p>
        </p:txBody>
      </p:sp>
      <p:sp>
        <p:nvSpPr>
          <p:cNvPr id="66" name="TextBox 65">
            <a:extLst>
              <a:ext uri="{FF2B5EF4-FFF2-40B4-BE49-F238E27FC236}">
                <a16:creationId xmlns:a16="http://schemas.microsoft.com/office/drawing/2014/main" id="{D4F0CBF2-7D0F-4BFF-B1DC-FD25168A2A79}"/>
              </a:ext>
            </a:extLst>
          </p:cNvPr>
          <p:cNvSpPr txBox="1"/>
          <p:nvPr/>
        </p:nvSpPr>
        <p:spPr>
          <a:xfrm>
            <a:off x="768226" y="3836437"/>
            <a:ext cx="301686" cy="369332"/>
          </a:xfrm>
          <a:prstGeom prst="rect">
            <a:avLst/>
          </a:prstGeom>
          <a:noFill/>
        </p:spPr>
        <p:txBody>
          <a:bodyPr wrap="none" rtlCol="0">
            <a:spAutoFit/>
          </a:bodyPr>
          <a:lstStyle/>
          <a:p>
            <a:r>
              <a:rPr lang="en-US" dirty="0"/>
              <a:t>1</a:t>
            </a:r>
          </a:p>
        </p:txBody>
      </p:sp>
      <p:sp>
        <p:nvSpPr>
          <p:cNvPr id="67" name="TextBox 66">
            <a:extLst>
              <a:ext uri="{FF2B5EF4-FFF2-40B4-BE49-F238E27FC236}">
                <a16:creationId xmlns:a16="http://schemas.microsoft.com/office/drawing/2014/main" id="{DA462D66-5CCB-479C-97D5-60C04EB3825C}"/>
              </a:ext>
            </a:extLst>
          </p:cNvPr>
          <p:cNvSpPr txBox="1"/>
          <p:nvPr/>
        </p:nvSpPr>
        <p:spPr>
          <a:xfrm>
            <a:off x="755670" y="3386059"/>
            <a:ext cx="301686" cy="369332"/>
          </a:xfrm>
          <a:prstGeom prst="rect">
            <a:avLst/>
          </a:prstGeom>
          <a:noFill/>
        </p:spPr>
        <p:txBody>
          <a:bodyPr wrap="none" rtlCol="0">
            <a:spAutoFit/>
          </a:bodyPr>
          <a:lstStyle/>
          <a:p>
            <a:r>
              <a:rPr lang="en-US" dirty="0"/>
              <a:t>1</a:t>
            </a:r>
          </a:p>
        </p:txBody>
      </p:sp>
      <p:sp>
        <p:nvSpPr>
          <p:cNvPr id="68" name="TextBox 67">
            <a:extLst>
              <a:ext uri="{FF2B5EF4-FFF2-40B4-BE49-F238E27FC236}">
                <a16:creationId xmlns:a16="http://schemas.microsoft.com/office/drawing/2014/main" id="{4BAB65FA-B986-44E7-BB73-F42BA8AAEE9B}"/>
              </a:ext>
            </a:extLst>
          </p:cNvPr>
          <p:cNvSpPr txBox="1"/>
          <p:nvPr/>
        </p:nvSpPr>
        <p:spPr>
          <a:xfrm>
            <a:off x="502357" y="6406376"/>
            <a:ext cx="74732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Figure 4</a:t>
            </a:r>
          </a:p>
        </p:txBody>
      </p:sp>
    </p:spTree>
    <p:extLst>
      <p:ext uri="{BB962C8B-B14F-4D97-AF65-F5344CB8AC3E}">
        <p14:creationId xmlns:p14="http://schemas.microsoft.com/office/powerpoint/2010/main" val="43054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18BD50-EAA4-4592-BCD4-9362BD755F16}"/>
              </a:ext>
            </a:extLst>
          </p:cNvPr>
          <p:cNvSpPr>
            <a:spLocks noGrp="1"/>
          </p:cNvSpPr>
          <p:nvPr>
            <p:ph type="title"/>
          </p:nvPr>
        </p:nvSpPr>
        <p:spPr>
          <a:xfrm>
            <a:off x="0" y="0"/>
            <a:ext cx="9144000" cy="482322"/>
          </a:xfrm>
        </p:spPr>
        <p:txBody>
          <a:bodyPr vert="horz" wrap="none" lIns="274320" tIns="0" rIns="0" bIns="0" rtlCol="0" anchor="ctr" anchorCtr="0">
            <a:noAutofit/>
          </a:bodyPr>
          <a:lstStyle/>
          <a:p>
            <a:r>
              <a:rPr lang="en-US" sz="2400" dirty="0">
                <a:solidFill>
                  <a:prstClr val="black"/>
                </a:solidFill>
              </a:rPr>
              <a:t>Generator: Mapping Data Structure</a:t>
            </a:r>
          </a:p>
        </p:txBody>
      </p:sp>
      <p:sp>
        <p:nvSpPr>
          <p:cNvPr id="10" name="Text Placeholder 2">
            <a:extLst>
              <a:ext uri="{FF2B5EF4-FFF2-40B4-BE49-F238E27FC236}">
                <a16:creationId xmlns:a16="http://schemas.microsoft.com/office/drawing/2014/main" id="{740F8DF3-4D3F-477A-B6DD-0C8D67F2B3F4}"/>
              </a:ext>
            </a:extLst>
          </p:cNvPr>
          <p:cNvSpPr>
            <a:spLocks noGrp="1"/>
          </p:cNvSpPr>
          <p:nvPr>
            <p:ph type="body" idx="1"/>
          </p:nvPr>
        </p:nvSpPr>
        <p:spPr>
          <a:xfrm>
            <a:off x="268732" y="690523"/>
            <a:ext cx="8697986" cy="3060383"/>
          </a:xfrm>
        </p:spPr>
        <p:txBody>
          <a:bodyPr lIns="0" tIns="0" rIns="0" bIns="0"/>
          <a:lstStyle/>
          <a:p>
            <a:pPr>
              <a:spcBef>
                <a:spcPts val="0"/>
              </a:spcBef>
              <a:spcAft>
                <a:spcPts val="1200"/>
              </a:spcAft>
            </a:pPr>
            <a:r>
              <a:rPr lang="en-US" sz="1800" b="1" dirty="0">
                <a:latin typeface="Arial" panose="020B0604020202020204" pitchFamily="34" charset="0"/>
                <a:cs typeface="Arial" panose="020B0604020202020204" pitchFamily="34" charset="0"/>
              </a:rPr>
              <a:t>The generator is responsible for returning a batch of windows and their corresponding labels to the DL network. This is an overview of this process.</a:t>
            </a:r>
          </a:p>
          <a:p>
            <a:pPr marL="285750" indent="-28575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Match the image file with the corresponding TSE file. The TSE file is 	   		     processed and all the labels are stored in a list. The TSE file contains the slide level it was read in, and this is used to determine the dimensions of the image.</a:t>
            </a:r>
          </a:p>
          <a:p>
            <a:pPr marL="285750" indent="-28575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Using the dimensions of the image, we can calculate the number of 	 		     frames in the image (which is equal to the length of the list of labels). 		     The mapping is then created for all images in the dataset in this form:</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t>
            </a:r>
          </a:p>
          <a:p>
            <a:pPr marL="285750" indent="-285750">
              <a:spcBef>
                <a:spcPts val="0"/>
              </a:spcBef>
              <a:spcAft>
                <a:spcPts val="1200"/>
              </a:spcAft>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2C79C1E9-22E0-44D2-BA81-13759885337E}"/>
              </a:ext>
            </a:extLst>
          </p:cNvPr>
          <p:cNvGrpSpPr/>
          <p:nvPr/>
        </p:nvGrpSpPr>
        <p:grpSpPr>
          <a:xfrm>
            <a:off x="392829" y="6651681"/>
            <a:ext cx="8272514" cy="161754"/>
            <a:chOff x="392829" y="6651681"/>
            <a:chExt cx="8272514" cy="161754"/>
          </a:xfrm>
        </p:grpSpPr>
        <p:sp>
          <p:nvSpPr>
            <p:cNvPr id="14" name="Rectangle 13">
              <a:extLst>
                <a:ext uri="{FF2B5EF4-FFF2-40B4-BE49-F238E27FC236}">
                  <a16:creationId xmlns:a16="http://schemas.microsoft.com/office/drawing/2014/main" id="{3B5A4F21-6D43-4E09-846E-74EA48109288}"/>
                </a:ext>
              </a:extLst>
            </p:cNvPr>
            <p:cNvSpPr/>
            <p:nvPr/>
          </p:nvSpPr>
          <p:spPr>
            <a:xfrm>
              <a:off x="392829" y="6651682"/>
              <a:ext cx="507706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latin typeface="Arial" panose="020B0604020202020204" pitchFamily="34" charset="0"/>
                  <a:cs typeface="Arial" panose="020B0604020202020204" pitchFamily="34" charset="0"/>
                </a:rPr>
                <a:t>T. Elseify: Preprocessing Digital Pathology Images for Efficient Training </a:t>
              </a:r>
            </a:p>
          </p:txBody>
        </p:sp>
        <p:sp>
          <p:nvSpPr>
            <p:cNvPr id="15" name="Rectangle 14">
              <a:extLst>
                <a:ext uri="{FF2B5EF4-FFF2-40B4-BE49-F238E27FC236}">
                  <a16:creationId xmlns:a16="http://schemas.microsoft.com/office/drawing/2014/main" id="{2DCD6CA0-4756-4967-90E5-FDFA53304C52}"/>
                </a:ext>
              </a:extLst>
            </p:cNvPr>
            <p:cNvSpPr/>
            <p:nvPr/>
          </p:nvSpPr>
          <p:spPr>
            <a:xfrm>
              <a:off x="7612297" y="6651681"/>
              <a:ext cx="105304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2">
                      <a:lumMod val="75000"/>
                    </a:schemeClr>
                  </a:solidFill>
                  <a:latin typeface="Arial" panose="020B0604020202020204" pitchFamily="34" charset="0"/>
                  <a:cs typeface="Arial" panose="020B0604020202020204" pitchFamily="34" charset="0"/>
                </a:rPr>
                <a:t>April 13, 2019</a:t>
              </a:r>
            </a:p>
          </p:txBody>
        </p:sp>
      </p:grpSp>
      <p:pic>
        <p:nvPicPr>
          <p:cNvPr id="7" name="Picture 6">
            <a:extLst>
              <a:ext uri="{FF2B5EF4-FFF2-40B4-BE49-F238E27FC236}">
                <a16:creationId xmlns:a16="http://schemas.microsoft.com/office/drawing/2014/main" id="{AFCD174F-74A5-4DE3-A36C-F3D10336E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829" y="3592861"/>
            <a:ext cx="4457700" cy="1943100"/>
          </a:xfrm>
          <a:prstGeom prst="rect">
            <a:avLst/>
          </a:prstGeom>
        </p:spPr>
      </p:pic>
      <p:sp>
        <p:nvSpPr>
          <p:cNvPr id="12" name="TextBox 11">
            <a:extLst>
              <a:ext uri="{FF2B5EF4-FFF2-40B4-BE49-F238E27FC236}">
                <a16:creationId xmlns:a16="http://schemas.microsoft.com/office/drawing/2014/main" id="{C9961FF5-DD1E-4A14-9C56-9590EFAB490F}"/>
              </a:ext>
            </a:extLst>
          </p:cNvPr>
          <p:cNvSpPr txBox="1"/>
          <p:nvPr/>
        </p:nvSpPr>
        <p:spPr>
          <a:xfrm>
            <a:off x="330780" y="5680253"/>
            <a:ext cx="4581797"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full mapping will contain </a:t>
            </a:r>
          </a:p>
          <a:p>
            <a:r>
              <a:rPr lang="en-US" b="1" dirty="0">
                <a:latin typeface="Arial" panose="020B0604020202020204" pitchFamily="34" charset="0"/>
                <a:cs typeface="Arial" panose="020B0604020202020204" pitchFamily="34" charset="0"/>
              </a:rPr>
              <a:t>(N * </a:t>
            </a:r>
            <a:r>
              <a:rPr lang="en-US" b="1" dirty="0" err="1">
                <a:latin typeface="Arial" panose="020B0604020202020204" pitchFamily="34" charset="0"/>
                <a:cs typeface="Arial" panose="020B0604020202020204" pitchFamily="34" charset="0"/>
              </a:rPr>
              <a:t>num_frames</a:t>
            </a:r>
            <a:r>
              <a:rPr lang="en-US" b="1" dirty="0">
                <a:latin typeface="Arial" panose="020B0604020202020204" pitchFamily="34" charset="0"/>
                <a:cs typeface="Arial" panose="020B0604020202020204" pitchFamily="34" charset="0"/>
              </a:rPr>
              <a:t>(N)) entries where N is an image </a:t>
            </a:r>
          </a:p>
        </p:txBody>
      </p:sp>
      <p:sp>
        <p:nvSpPr>
          <p:cNvPr id="21" name="TextBox 20">
            <a:extLst>
              <a:ext uri="{FF2B5EF4-FFF2-40B4-BE49-F238E27FC236}">
                <a16:creationId xmlns:a16="http://schemas.microsoft.com/office/drawing/2014/main" id="{F28B5575-C53E-4600-8F65-0E4862336C9D}"/>
              </a:ext>
            </a:extLst>
          </p:cNvPr>
          <p:cNvSpPr txBox="1"/>
          <p:nvPr/>
        </p:nvSpPr>
        <p:spPr>
          <a:xfrm>
            <a:off x="5034844" y="3464262"/>
            <a:ext cx="3931874"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When </a:t>
            </a:r>
            <a:r>
              <a:rPr lang="en-US" b="1" dirty="0" err="1">
                <a:latin typeface="Arial" panose="020B0604020202020204" pitchFamily="34" charset="0"/>
                <a:cs typeface="Arial" panose="020B0604020202020204" pitchFamily="34" charset="0"/>
              </a:rPr>
              <a:t>Keras</a:t>
            </a:r>
            <a:r>
              <a:rPr lang="en-US" b="1" dirty="0">
                <a:latin typeface="Arial" panose="020B0604020202020204" pitchFamily="34" charset="0"/>
                <a:cs typeface="Arial" panose="020B0604020202020204" pitchFamily="34" charset="0"/>
              </a:rPr>
              <a:t> calls the </a:t>
            </a:r>
            <a:r>
              <a:rPr lang="en-US" b="1" dirty="0" err="1">
                <a:latin typeface="Arial" panose="020B0604020202020204" pitchFamily="34" charset="0"/>
                <a:cs typeface="Arial" panose="020B0604020202020204" pitchFamily="34" charset="0"/>
              </a:rPr>
              <a:t>get_item</a:t>
            </a:r>
            <a:r>
              <a:rPr lang="en-US" b="1" dirty="0">
                <a:latin typeface="Arial" panose="020B0604020202020204" pitchFamily="34" charset="0"/>
                <a:cs typeface="Arial" panose="020B0604020202020204" pitchFamily="34" charset="0"/>
              </a:rPr>
              <a:t> method, the generator must return a batch of windows equal to the user set batch size.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The </a:t>
            </a:r>
            <a:r>
              <a:rPr lang="en-US" b="1" dirty="0" err="1">
                <a:latin typeface="Arial" panose="020B0604020202020204" pitchFamily="34" charset="0"/>
                <a:cs typeface="Arial" panose="020B0604020202020204" pitchFamily="34" charset="0"/>
              </a:rPr>
              <a:t>get_item</a:t>
            </a:r>
            <a:r>
              <a:rPr lang="en-US" b="1" dirty="0">
                <a:latin typeface="Arial" panose="020B0604020202020204" pitchFamily="34" charset="0"/>
                <a:cs typeface="Arial" panose="020B0604020202020204" pitchFamily="34" charset="0"/>
              </a:rPr>
              <a:t> function takes in an index (which </a:t>
            </a:r>
            <a:r>
              <a:rPr lang="en-US" b="1" dirty="0" err="1">
                <a:latin typeface="Arial" panose="020B0604020202020204" pitchFamily="34" charset="0"/>
                <a:cs typeface="Arial" panose="020B0604020202020204" pitchFamily="34" charset="0"/>
              </a:rPr>
              <a:t>Keras</a:t>
            </a:r>
            <a:r>
              <a:rPr lang="en-US" b="1" dirty="0">
                <a:latin typeface="Arial" panose="020B0604020202020204" pitchFamily="34" charset="0"/>
                <a:cs typeface="Arial" panose="020B0604020202020204" pitchFamily="34" charset="0"/>
              </a:rPr>
              <a:t> guarantees is unique each time it is called), and we slice the full mapping as such [</a:t>
            </a:r>
            <a:r>
              <a:rPr lang="en-US" b="1" dirty="0" err="1">
                <a:latin typeface="Arial" panose="020B0604020202020204" pitchFamily="34" charset="0"/>
                <a:cs typeface="Arial" panose="020B0604020202020204" pitchFamily="34" charset="0"/>
              </a:rPr>
              <a:t>i</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batch_size</a:t>
            </a:r>
            <a:r>
              <a:rPr lang="en-US" b="1" dirty="0">
                <a:latin typeface="Arial" panose="020B0604020202020204" pitchFamily="34" charset="0"/>
                <a:cs typeface="Arial" panose="020B0604020202020204" pitchFamily="34" charset="0"/>
                <a:sym typeface="Wingdings" panose="05000000000000000000" pitchFamily="2" charset="2"/>
              </a:rPr>
              <a:t>:(i+1) * </a:t>
            </a:r>
            <a:r>
              <a:rPr lang="en-US" b="1" dirty="0" err="1">
                <a:latin typeface="Arial" panose="020B0604020202020204" pitchFamily="34" charset="0"/>
                <a:cs typeface="Arial" panose="020B0604020202020204" pitchFamily="34" charset="0"/>
                <a:sym typeface="Wingdings" panose="05000000000000000000" pitchFamily="2" charset="2"/>
              </a:rPr>
              <a:t>batch_size</a:t>
            </a:r>
            <a:r>
              <a:rPr lang="en-US" b="1" dirty="0">
                <a:latin typeface="Arial" panose="020B0604020202020204" pitchFamily="34" charset="0"/>
                <a:cs typeface="Arial" panose="020B0604020202020204" pitchFamily="34" charset="0"/>
                <a:sym typeface="Wingdings" panose="05000000000000000000" pitchFamily="2" charset="2"/>
              </a:rPr>
              <a:t>]</a:t>
            </a:r>
            <a:endParaRPr lang="en-US"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0904637-7A89-43F7-9B82-8A97BC53E182}"/>
              </a:ext>
            </a:extLst>
          </p:cNvPr>
          <p:cNvSpPr txBox="1"/>
          <p:nvPr/>
        </p:nvSpPr>
        <p:spPr>
          <a:xfrm>
            <a:off x="2278128" y="5493656"/>
            <a:ext cx="74732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Figure 5</a:t>
            </a:r>
          </a:p>
        </p:txBody>
      </p:sp>
    </p:spTree>
    <p:extLst>
      <p:ext uri="{BB962C8B-B14F-4D97-AF65-F5344CB8AC3E}">
        <p14:creationId xmlns:p14="http://schemas.microsoft.com/office/powerpoint/2010/main" val="348683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380453-8787-4E3A-BB59-068D2B7FC0EB}"/>
              </a:ext>
            </a:extLst>
          </p:cNvPr>
          <p:cNvSpPr>
            <a:spLocks noGrp="1"/>
          </p:cNvSpPr>
          <p:nvPr>
            <p:ph type="title"/>
          </p:nvPr>
        </p:nvSpPr>
        <p:spPr>
          <a:xfrm>
            <a:off x="0" y="0"/>
            <a:ext cx="9144000" cy="482322"/>
          </a:xfrm>
        </p:spPr>
        <p:txBody>
          <a:bodyPr vert="horz" wrap="none" lIns="274320" tIns="0" rIns="0" bIns="0" rtlCol="0" anchor="ctr" anchorCtr="0">
            <a:noAutofit/>
          </a:bodyPr>
          <a:lstStyle/>
          <a:p>
            <a:r>
              <a:rPr lang="en-US" sz="2400" dirty="0">
                <a:solidFill>
                  <a:prstClr val="black"/>
                </a:solidFill>
              </a:rPr>
              <a:t>Generator: Partitioning Batches of Frames</a:t>
            </a:r>
          </a:p>
        </p:txBody>
      </p:sp>
      <p:sp>
        <p:nvSpPr>
          <p:cNvPr id="9" name="Text Placeholder 2">
            <a:extLst>
              <a:ext uri="{FF2B5EF4-FFF2-40B4-BE49-F238E27FC236}">
                <a16:creationId xmlns:a16="http://schemas.microsoft.com/office/drawing/2014/main" id="{9A978854-5A07-4942-ADE4-27CE102F4966}"/>
              </a:ext>
            </a:extLst>
          </p:cNvPr>
          <p:cNvSpPr>
            <a:spLocks noGrp="1"/>
          </p:cNvSpPr>
          <p:nvPr>
            <p:ph type="body" idx="1"/>
          </p:nvPr>
        </p:nvSpPr>
        <p:spPr>
          <a:xfrm>
            <a:off x="167286" y="599948"/>
            <a:ext cx="4267395" cy="5879873"/>
          </a:xfrm>
        </p:spPr>
        <p:txBody>
          <a:bodyPr lIns="0" tIns="0" rIns="0" bIns="0"/>
          <a:lstStyle/>
          <a:p>
            <a:pPr>
              <a:spcBef>
                <a:spcPts val="0"/>
              </a:spcBef>
              <a:spcAft>
                <a:spcPts val="1200"/>
              </a:spcAft>
            </a:pPr>
            <a:r>
              <a:rPr lang="en-US" sz="1800" b="1" dirty="0">
                <a:latin typeface="Arial" panose="020B0604020202020204" pitchFamily="34" charset="0"/>
                <a:cs typeface="Arial" panose="020B0604020202020204" pitchFamily="34" charset="0"/>
              </a:rPr>
              <a:t>Certain edge cases arise when generating a batch of frames. For example, what if instead of all the frames coming from one image, there are two images in a batch? In a more extreme case, what if the dataset has been completely randomized, and there are hundreds or thousands of different images in the same batch.</a:t>
            </a:r>
          </a:p>
          <a:p>
            <a:pPr>
              <a:spcBef>
                <a:spcPts val="0"/>
              </a:spcBef>
              <a:spcAft>
                <a:spcPts val="1200"/>
              </a:spcAft>
            </a:pPr>
            <a:r>
              <a:rPr lang="en-US" sz="1800" b="1" dirty="0">
                <a:latin typeface="Arial" panose="020B0604020202020204" pitchFamily="34" charset="0"/>
                <a:cs typeface="Arial" panose="020B0604020202020204" pitchFamily="34" charset="0"/>
              </a:rPr>
              <a:t> For this, we partition each batch into a triple list. The outermost list represents all the frames in the batch. The second layer is each unique image. The third layer would be the individual frames themselves. </a:t>
            </a:r>
          </a:p>
          <a:p>
            <a:pPr>
              <a:spcBef>
                <a:spcPts val="0"/>
              </a:spcBef>
              <a:spcAft>
                <a:spcPts val="1200"/>
              </a:spcAft>
            </a:pPr>
            <a:r>
              <a:rPr lang="en-US" sz="1800" b="1" dirty="0">
                <a:latin typeface="Arial" panose="020B0604020202020204" pitchFamily="34" charset="0"/>
                <a:cs typeface="Arial" panose="020B0604020202020204" pitchFamily="34" charset="0"/>
              </a:rPr>
              <a:t>This is essential because we have to handle each image differently. The first image’s dimensions to be read are completely different than the second, and separating them is crucial</a:t>
            </a:r>
          </a:p>
        </p:txBody>
      </p:sp>
      <p:grpSp>
        <p:nvGrpSpPr>
          <p:cNvPr id="11" name="Group 10">
            <a:extLst>
              <a:ext uri="{FF2B5EF4-FFF2-40B4-BE49-F238E27FC236}">
                <a16:creationId xmlns:a16="http://schemas.microsoft.com/office/drawing/2014/main" id="{F833F651-B29B-4282-9DD1-3C610C5442AC}"/>
              </a:ext>
            </a:extLst>
          </p:cNvPr>
          <p:cNvGrpSpPr/>
          <p:nvPr/>
        </p:nvGrpSpPr>
        <p:grpSpPr>
          <a:xfrm>
            <a:off x="392829" y="6651681"/>
            <a:ext cx="8272514" cy="161754"/>
            <a:chOff x="392829" y="6651681"/>
            <a:chExt cx="8272514" cy="161754"/>
          </a:xfrm>
        </p:grpSpPr>
        <p:sp>
          <p:nvSpPr>
            <p:cNvPr id="13" name="Rectangle 12">
              <a:extLst>
                <a:ext uri="{FF2B5EF4-FFF2-40B4-BE49-F238E27FC236}">
                  <a16:creationId xmlns:a16="http://schemas.microsoft.com/office/drawing/2014/main" id="{30B1A82B-F695-4EBB-B12C-4D85982D6664}"/>
                </a:ext>
              </a:extLst>
            </p:cNvPr>
            <p:cNvSpPr/>
            <p:nvPr/>
          </p:nvSpPr>
          <p:spPr>
            <a:xfrm>
              <a:off x="392829" y="6651682"/>
              <a:ext cx="507706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latin typeface="Arial" panose="020B0604020202020204" pitchFamily="34" charset="0"/>
                  <a:cs typeface="Arial" panose="020B0604020202020204" pitchFamily="34" charset="0"/>
                </a:rPr>
                <a:t>T. Elseify: Preprocessing Digital Pathology Images for Efficient Training </a:t>
              </a:r>
            </a:p>
          </p:txBody>
        </p:sp>
        <p:sp>
          <p:nvSpPr>
            <p:cNvPr id="14" name="Rectangle 13">
              <a:extLst>
                <a:ext uri="{FF2B5EF4-FFF2-40B4-BE49-F238E27FC236}">
                  <a16:creationId xmlns:a16="http://schemas.microsoft.com/office/drawing/2014/main" id="{BCB55C41-4EFC-46E7-B929-E54905AB19CC}"/>
                </a:ext>
              </a:extLst>
            </p:cNvPr>
            <p:cNvSpPr/>
            <p:nvPr/>
          </p:nvSpPr>
          <p:spPr>
            <a:xfrm>
              <a:off x="7612297" y="6651681"/>
              <a:ext cx="105304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2">
                      <a:lumMod val="75000"/>
                    </a:schemeClr>
                  </a:solidFill>
                  <a:latin typeface="Arial" panose="020B0604020202020204" pitchFamily="34" charset="0"/>
                  <a:cs typeface="Arial" panose="020B0604020202020204" pitchFamily="34" charset="0"/>
                </a:rPr>
                <a:t>April 13, 2019</a:t>
              </a:r>
            </a:p>
          </p:txBody>
        </p:sp>
      </p:grpSp>
      <p:pic>
        <p:nvPicPr>
          <p:cNvPr id="3" name="Picture 2">
            <a:extLst>
              <a:ext uri="{FF2B5EF4-FFF2-40B4-BE49-F238E27FC236}">
                <a16:creationId xmlns:a16="http://schemas.microsoft.com/office/drawing/2014/main" id="{3AB53020-5F81-4FAD-8EBC-B30E2FB9A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3294" y="681143"/>
            <a:ext cx="4503420" cy="1363980"/>
          </a:xfrm>
          <a:prstGeom prst="rect">
            <a:avLst/>
          </a:prstGeom>
        </p:spPr>
      </p:pic>
      <p:cxnSp>
        <p:nvCxnSpPr>
          <p:cNvPr id="16" name="Straight Arrow Connector 15">
            <a:extLst>
              <a:ext uri="{FF2B5EF4-FFF2-40B4-BE49-F238E27FC236}">
                <a16:creationId xmlns:a16="http://schemas.microsoft.com/office/drawing/2014/main" id="{1F986599-490A-4541-B4D4-9701D876C3CF}"/>
              </a:ext>
            </a:extLst>
          </p:cNvPr>
          <p:cNvCxnSpPr>
            <a:stCxn id="3" idx="2"/>
          </p:cNvCxnSpPr>
          <p:nvPr/>
        </p:nvCxnSpPr>
        <p:spPr>
          <a:xfrm>
            <a:off x="6725004" y="2045123"/>
            <a:ext cx="0" cy="664210"/>
          </a:xfrm>
          <a:prstGeom prst="straightConnector1">
            <a:avLst/>
          </a:prstGeom>
          <a:ln w="5715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A7BB9871-8CA1-467C-B018-4B6B88CBF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396" y="2709333"/>
            <a:ext cx="4387215" cy="1445867"/>
          </a:xfrm>
          <a:prstGeom prst="rect">
            <a:avLst/>
          </a:prstGeom>
        </p:spPr>
      </p:pic>
      <p:sp>
        <p:nvSpPr>
          <p:cNvPr id="19" name="Rectangle 18">
            <a:extLst>
              <a:ext uri="{FF2B5EF4-FFF2-40B4-BE49-F238E27FC236}">
                <a16:creationId xmlns:a16="http://schemas.microsoft.com/office/drawing/2014/main" id="{F9EB2E5A-53AC-447E-A290-5C35ED8E49F8}"/>
              </a:ext>
            </a:extLst>
          </p:cNvPr>
          <p:cNvSpPr/>
          <p:nvPr/>
        </p:nvSpPr>
        <p:spPr>
          <a:xfrm>
            <a:off x="4473294" y="4651021"/>
            <a:ext cx="1828800" cy="1828800"/>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74613CF-67AA-404C-9324-0E8E67C442BA}"/>
              </a:ext>
            </a:extLst>
          </p:cNvPr>
          <p:cNvSpPr/>
          <p:nvPr/>
        </p:nvSpPr>
        <p:spPr>
          <a:xfrm>
            <a:off x="6962494" y="4651021"/>
            <a:ext cx="1828800" cy="1828800"/>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CFDFFE2-17CA-4DF0-9758-CE2E924A1ED0}"/>
              </a:ext>
            </a:extLst>
          </p:cNvPr>
          <p:cNvSpPr/>
          <p:nvPr/>
        </p:nvSpPr>
        <p:spPr>
          <a:xfrm>
            <a:off x="4475182" y="4648116"/>
            <a:ext cx="612648" cy="615553"/>
          </a:xfrm>
          <a:prstGeom prst="rect">
            <a:avLst/>
          </a:prstGeom>
          <a:solidFill>
            <a:srgbClr val="E19997">
              <a:alpha val="32941"/>
            </a:srgbClr>
          </a:solidFill>
          <a:ln>
            <a:solidFill>
              <a:srgbClr val="E199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9E6B20-2B1D-4CC6-90B5-BD0CB982D699}"/>
              </a:ext>
            </a:extLst>
          </p:cNvPr>
          <p:cNvSpPr/>
          <p:nvPr/>
        </p:nvSpPr>
        <p:spPr>
          <a:xfrm>
            <a:off x="5085942" y="4651021"/>
            <a:ext cx="612648" cy="615553"/>
          </a:xfrm>
          <a:prstGeom prst="rect">
            <a:avLst/>
          </a:prstGeom>
          <a:solidFill>
            <a:srgbClr val="E19997">
              <a:alpha val="32941"/>
            </a:srgbClr>
          </a:solidFill>
          <a:ln>
            <a:solidFill>
              <a:srgbClr val="E199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1A722C-4251-42AA-9900-F3FD3293CF30}"/>
              </a:ext>
            </a:extLst>
          </p:cNvPr>
          <p:cNvSpPr/>
          <p:nvPr/>
        </p:nvSpPr>
        <p:spPr>
          <a:xfrm>
            <a:off x="5698590" y="4648116"/>
            <a:ext cx="612648" cy="615553"/>
          </a:xfrm>
          <a:prstGeom prst="rect">
            <a:avLst/>
          </a:prstGeom>
          <a:solidFill>
            <a:srgbClr val="E19997">
              <a:alpha val="32941"/>
            </a:srgbClr>
          </a:solidFill>
          <a:ln>
            <a:solidFill>
              <a:srgbClr val="E199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50A2FEA-6635-4706-AF87-5369AEF704EA}"/>
              </a:ext>
            </a:extLst>
          </p:cNvPr>
          <p:cNvSpPr/>
          <p:nvPr/>
        </p:nvSpPr>
        <p:spPr>
          <a:xfrm>
            <a:off x="4473294" y="5263669"/>
            <a:ext cx="612648" cy="615553"/>
          </a:xfrm>
          <a:prstGeom prst="rect">
            <a:avLst/>
          </a:prstGeom>
          <a:solidFill>
            <a:srgbClr val="E19997">
              <a:alpha val="32941"/>
            </a:srgbClr>
          </a:solidFill>
          <a:ln>
            <a:solidFill>
              <a:srgbClr val="E199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C02B217-0EB6-4213-9123-341742E72D34}"/>
              </a:ext>
            </a:extLst>
          </p:cNvPr>
          <p:cNvSpPr/>
          <p:nvPr/>
        </p:nvSpPr>
        <p:spPr>
          <a:xfrm>
            <a:off x="5085942" y="5266574"/>
            <a:ext cx="612648" cy="615553"/>
          </a:xfrm>
          <a:prstGeom prst="rect">
            <a:avLst/>
          </a:prstGeom>
          <a:solidFill>
            <a:srgbClr val="E19997">
              <a:alpha val="32941"/>
            </a:srgbClr>
          </a:solidFill>
          <a:ln>
            <a:solidFill>
              <a:srgbClr val="E199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7A4EBF-1038-4C69-BACC-A3D52C249F4B}"/>
              </a:ext>
            </a:extLst>
          </p:cNvPr>
          <p:cNvSpPr/>
          <p:nvPr/>
        </p:nvSpPr>
        <p:spPr>
          <a:xfrm>
            <a:off x="5698590" y="5263669"/>
            <a:ext cx="612648" cy="615553"/>
          </a:xfrm>
          <a:prstGeom prst="rect">
            <a:avLst/>
          </a:prstGeom>
          <a:solidFill>
            <a:srgbClr val="E19997">
              <a:alpha val="32941"/>
            </a:srgbClr>
          </a:solidFill>
          <a:ln>
            <a:solidFill>
              <a:srgbClr val="E199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C91D8B1-BF92-4B1D-A3AC-253A322E3061}"/>
              </a:ext>
            </a:extLst>
          </p:cNvPr>
          <p:cNvSpPr/>
          <p:nvPr/>
        </p:nvSpPr>
        <p:spPr>
          <a:xfrm>
            <a:off x="4473294" y="5873412"/>
            <a:ext cx="612648" cy="615553"/>
          </a:xfrm>
          <a:prstGeom prst="rect">
            <a:avLst/>
          </a:prstGeom>
          <a:solidFill>
            <a:srgbClr val="E19997">
              <a:alpha val="32941"/>
            </a:srgbClr>
          </a:solidFill>
          <a:ln>
            <a:solidFill>
              <a:srgbClr val="E199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2AEB9-A81B-4509-BEFD-EEADAB769613}"/>
              </a:ext>
            </a:extLst>
          </p:cNvPr>
          <p:cNvSpPr/>
          <p:nvPr/>
        </p:nvSpPr>
        <p:spPr>
          <a:xfrm>
            <a:off x="5085942" y="5876317"/>
            <a:ext cx="612648" cy="615553"/>
          </a:xfrm>
          <a:prstGeom prst="rect">
            <a:avLst/>
          </a:prstGeom>
          <a:solidFill>
            <a:srgbClr val="E19997">
              <a:alpha val="32941"/>
            </a:srgbClr>
          </a:solidFill>
          <a:ln>
            <a:solidFill>
              <a:srgbClr val="E199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2A925DA-8908-464A-B218-4190C5B236F4}"/>
              </a:ext>
            </a:extLst>
          </p:cNvPr>
          <p:cNvSpPr/>
          <p:nvPr/>
        </p:nvSpPr>
        <p:spPr>
          <a:xfrm>
            <a:off x="5698590" y="5873412"/>
            <a:ext cx="612648" cy="615553"/>
          </a:xfrm>
          <a:prstGeom prst="rect">
            <a:avLst/>
          </a:prstGeom>
          <a:solidFill>
            <a:srgbClr val="E19997">
              <a:alpha val="32941"/>
            </a:srgbClr>
          </a:solidFill>
          <a:ln>
            <a:solidFill>
              <a:srgbClr val="E199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91DC16-D5B3-4595-9656-D80408DEFDAB}"/>
              </a:ext>
            </a:extLst>
          </p:cNvPr>
          <p:cNvSpPr/>
          <p:nvPr/>
        </p:nvSpPr>
        <p:spPr>
          <a:xfrm>
            <a:off x="6957140" y="4649021"/>
            <a:ext cx="612648" cy="615553"/>
          </a:xfrm>
          <a:prstGeom prst="rect">
            <a:avLst/>
          </a:prstGeom>
          <a:solidFill>
            <a:srgbClr val="E19997">
              <a:alpha val="32941"/>
            </a:srgbClr>
          </a:solidFill>
          <a:ln>
            <a:solidFill>
              <a:srgbClr val="E199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09A62B3-2B50-4F51-A9C0-5088E86A82A3}"/>
              </a:ext>
            </a:extLst>
          </p:cNvPr>
          <p:cNvSpPr/>
          <p:nvPr/>
        </p:nvSpPr>
        <p:spPr>
          <a:xfrm>
            <a:off x="7569788" y="4648116"/>
            <a:ext cx="612648" cy="615553"/>
          </a:xfrm>
          <a:prstGeom prst="rect">
            <a:avLst/>
          </a:prstGeom>
          <a:solidFill>
            <a:srgbClr val="E19997">
              <a:alpha val="32941"/>
            </a:srgbClr>
          </a:solidFill>
          <a:ln>
            <a:solidFill>
              <a:srgbClr val="E199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EF7D64F-AB7D-4AB4-9DB2-6A86D5926F43}"/>
              </a:ext>
            </a:extLst>
          </p:cNvPr>
          <p:cNvSpPr/>
          <p:nvPr/>
        </p:nvSpPr>
        <p:spPr>
          <a:xfrm>
            <a:off x="8182436" y="4649021"/>
            <a:ext cx="612648" cy="615553"/>
          </a:xfrm>
          <a:prstGeom prst="rect">
            <a:avLst/>
          </a:prstGeom>
          <a:solidFill>
            <a:srgbClr val="E19997">
              <a:alpha val="32941"/>
            </a:srgbClr>
          </a:solidFill>
          <a:ln>
            <a:solidFill>
              <a:srgbClr val="E199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18DE99B-8B32-4562-B507-055572731E2A}"/>
              </a:ext>
            </a:extLst>
          </p:cNvPr>
          <p:cNvSpPr txBox="1"/>
          <p:nvPr/>
        </p:nvSpPr>
        <p:spPr>
          <a:xfrm>
            <a:off x="4703499" y="4359068"/>
            <a:ext cx="153279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/data/</a:t>
            </a:r>
            <a:r>
              <a:rPr lang="en-US" sz="1200" dirty="0" err="1">
                <a:latin typeface="Arial" panose="020B0604020202020204" pitchFamily="34" charset="0"/>
                <a:cs typeface="Arial" panose="020B0604020202020204" pitchFamily="34" charset="0"/>
              </a:rPr>
              <a:t>isip</a:t>
            </a:r>
            <a:r>
              <a:rPr lang="en-US" sz="1200" dirty="0">
                <a:latin typeface="Arial" panose="020B0604020202020204" pitchFamily="34" charset="0"/>
                <a:cs typeface="Arial" panose="020B0604020202020204" pitchFamily="34" charset="0"/>
              </a:rPr>
              <a:t>/img_0.svs</a:t>
            </a:r>
          </a:p>
        </p:txBody>
      </p:sp>
      <p:sp>
        <p:nvSpPr>
          <p:cNvPr id="34" name="TextBox 33">
            <a:extLst>
              <a:ext uri="{FF2B5EF4-FFF2-40B4-BE49-F238E27FC236}">
                <a16:creationId xmlns:a16="http://schemas.microsoft.com/office/drawing/2014/main" id="{28292EAF-4183-4C95-95AD-5A3882DC7EDA}"/>
              </a:ext>
            </a:extLst>
          </p:cNvPr>
          <p:cNvSpPr txBox="1"/>
          <p:nvPr/>
        </p:nvSpPr>
        <p:spPr>
          <a:xfrm>
            <a:off x="7109716" y="4359241"/>
            <a:ext cx="153279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/data/</a:t>
            </a:r>
            <a:r>
              <a:rPr lang="en-US" sz="1200" dirty="0" err="1">
                <a:latin typeface="Arial" panose="020B0604020202020204" pitchFamily="34" charset="0"/>
                <a:cs typeface="Arial" panose="020B0604020202020204" pitchFamily="34" charset="0"/>
              </a:rPr>
              <a:t>isip</a:t>
            </a:r>
            <a:r>
              <a:rPr lang="en-US" sz="1200" dirty="0">
                <a:latin typeface="Arial" panose="020B0604020202020204" pitchFamily="34" charset="0"/>
                <a:cs typeface="Arial" panose="020B0604020202020204" pitchFamily="34" charset="0"/>
              </a:rPr>
              <a:t>/img_1.svs</a:t>
            </a:r>
          </a:p>
        </p:txBody>
      </p:sp>
      <p:sp>
        <p:nvSpPr>
          <p:cNvPr id="35" name="TextBox 34">
            <a:extLst>
              <a:ext uri="{FF2B5EF4-FFF2-40B4-BE49-F238E27FC236}">
                <a16:creationId xmlns:a16="http://schemas.microsoft.com/office/drawing/2014/main" id="{F55EB3B9-A519-4C68-8F95-BEB368EBFD52}"/>
              </a:ext>
            </a:extLst>
          </p:cNvPr>
          <p:cNvSpPr txBox="1"/>
          <p:nvPr/>
        </p:nvSpPr>
        <p:spPr>
          <a:xfrm>
            <a:off x="6333006" y="4124658"/>
            <a:ext cx="74732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Figure 6</a:t>
            </a:r>
          </a:p>
        </p:txBody>
      </p:sp>
    </p:spTree>
    <p:extLst>
      <p:ext uri="{BB962C8B-B14F-4D97-AF65-F5344CB8AC3E}">
        <p14:creationId xmlns:p14="http://schemas.microsoft.com/office/powerpoint/2010/main" val="238089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348D91-73C1-4229-8A68-309BCD15EFEF}"/>
              </a:ext>
            </a:extLst>
          </p:cNvPr>
          <p:cNvSpPr>
            <a:spLocks noGrp="1"/>
          </p:cNvSpPr>
          <p:nvPr>
            <p:ph type="title"/>
          </p:nvPr>
        </p:nvSpPr>
        <p:spPr>
          <a:xfrm>
            <a:off x="0" y="0"/>
            <a:ext cx="9144000" cy="482322"/>
          </a:xfrm>
        </p:spPr>
        <p:txBody>
          <a:bodyPr vert="horz" wrap="none" lIns="274320" tIns="0" rIns="0" bIns="0" rtlCol="0" anchor="ctr" anchorCtr="0">
            <a:noAutofit/>
          </a:bodyPr>
          <a:lstStyle/>
          <a:p>
            <a:r>
              <a:rPr lang="en-US" sz="2400" dirty="0">
                <a:solidFill>
                  <a:prstClr val="black"/>
                </a:solidFill>
              </a:rPr>
              <a:t>Generator: Read Area of an Image</a:t>
            </a:r>
          </a:p>
        </p:txBody>
      </p:sp>
      <p:sp>
        <p:nvSpPr>
          <p:cNvPr id="7" name="Text Placeholder 2">
            <a:extLst>
              <a:ext uri="{FF2B5EF4-FFF2-40B4-BE49-F238E27FC236}">
                <a16:creationId xmlns:a16="http://schemas.microsoft.com/office/drawing/2014/main" id="{9A81E200-7A82-40D5-B702-7CC8AA552D36}"/>
              </a:ext>
            </a:extLst>
          </p:cNvPr>
          <p:cNvSpPr>
            <a:spLocks noGrp="1"/>
          </p:cNvSpPr>
          <p:nvPr>
            <p:ph type="body" idx="1"/>
          </p:nvPr>
        </p:nvSpPr>
        <p:spPr>
          <a:xfrm>
            <a:off x="197714" y="704364"/>
            <a:ext cx="8796996" cy="368656"/>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For each partitioned image, we need to understand the locality of the frames</a:t>
            </a:r>
          </a:p>
        </p:txBody>
      </p:sp>
      <p:grpSp>
        <p:nvGrpSpPr>
          <p:cNvPr id="9" name="Group 8">
            <a:extLst>
              <a:ext uri="{FF2B5EF4-FFF2-40B4-BE49-F238E27FC236}">
                <a16:creationId xmlns:a16="http://schemas.microsoft.com/office/drawing/2014/main" id="{AF8F252A-6EB6-48FA-A77E-FD947C95DA25}"/>
              </a:ext>
            </a:extLst>
          </p:cNvPr>
          <p:cNvGrpSpPr/>
          <p:nvPr/>
        </p:nvGrpSpPr>
        <p:grpSpPr>
          <a:xfrm>
            <a:off x="392829" y="6669236"/>
            <a:ext cx="8272514" cy="161754"/>
            <a:chOff x="392829" y="6651681"/>
            <a:chExt cx="8272514" cy="161754"/>
          </a:xfrm>
        </p:grpSpPr>
        <p:sp>
          <p:nvSpPr>
            <p:cNvPr id="11" name="Rectangle 10">
              <a:extLst>
                <a:ext uri="{FF2B5EF4-FFF2-40B4-BE49-F238E27FC236}">
                  <a16:creationId xmlns:a16="http://schemas.microsoft.com/office/drawing/2014/main" id="{445DF5A6-7065-4F3C-A572-2AD257CF056B}"/>
                </a:ext>
              </a:extLst>
            </p:cNvPr>
            <p:cNvSpPr/>
            <p:nvPr/>
          </p:nvSpPr>
          <p:spPr>
            <a:xfrm>
              <a:off x="392829" y="6651682"/>
              <a:ext cx="507706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latin typeface="Arial" panose="020B0604020202020204" pitchFamily="34" charset="0"/>
                  <a:cs typeface="Arial" panose="020B0604020202020204" pitchFamily="34" charset="0"/>
                </a:rPr>
                <a:t>T. Elseify: Preprocessing Digital Pathology Images for Efficient Training </a:t>
              </a:r>
            </a:p>
          </p:txBody>
        </p:sp>
        <p:sp>
          <p:nvSpPr>
            <p:cNvPr id="12" name="Rectangle 11">
              <a:extLst>
                <a:ext uri="{FF2B5EF4-FFF2-40B4-BE49-F238E27FC236}">
                  <a16:creationId xmlns:a16="http://schemas.microsoft.com/office/drawing/2014/main" id="{ACA8A9E6-19D6-483C-96F7-E6905ECDA3D9}"/>
                </a:ext>
              </a:extLst>
            </p:cNvPr>
            <p:cNvSpPr/>
            <p:nvPr/>
          </p:nvSpPr>
          <p:spPr>
            <a:xfrm>
              <a:off x="7612297" y="6651681"/>
              <a:ext cx="105304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2">
                      <a:lumMod val="75000"/>
                    </a:schemeClr>
                  </a:solidFill>
                  <a:latin typeface="Arial" panose="020B0604020202020204" pitchFamily="34" charset="0"/>
                  <a:cs typeface="Arial" panose="020B0604020202020204" pitchFamily="34" charset="0"/>
                </a:rPr>
                <a:t>April 13, 2019</a:t>
              </a:r>
            </a:p>
          </p:txBody>
        </p:sp>
      </p:grpSp>
      <p:sp>
        <p:nvSpPr>
          <p:cNvPr id="2" name="TextBox 1">
            <a:extLst>
              <a:ext uri="{FF2B5EF4-FFF2-40B4-BE49-F238E27FC236}">
                <a16:creationId xmlns:a16="http://schemas.microsoft.com/office/drawing/2014/main" id="{1BE10496-B38A-4A6B-AF5E-D2F67377E51D}"/>
              </a:ext>
            </a:extLst>
          </p:cNvPr>
          <p:cNvSpPr txBox="1"/>
          <p:nvPr/>
        </p:nvSpPr>
        <p:spPr>
          <a:xfrm>
            <a:off x="392829" y="1073020"/>
            <a:ext cx="4179171" cy="2246769"/>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The frames in the mapping need to be separated by rows. For example, in Figure 7, the frames are partitioned by figuring out the first and last frames of the same row.</a:t>
            </a:r>
            <a:br>
              <a:rPr lang="en-US" sz="1400" b="1" dirty="0">
                <a:latin typeface="Arial" panose="020B0604020202020204" pitchFamily="34" charset="0"/>
                <a:cs typeface="Arial" panose="020B0604020202020204" pitchFamily="34" charset="0"/>
              </a:rPr>
            </a:b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If there are 2 or more consecutive rows that can be combined together, the first frame of the first row and last frame of the last frame are used. This is to reduce I/O, as we can read more of the image at a time.</a:t>
            </a:r>
          </a:p>
        </p:txBody>
      </p:sp>
      <p:sp>
        <p:nvSpPr>
          <p:cNvPr id="3" name="Rectangle 2">
            <a:extLst>
              <a:ext uri="{FF2B5EF4-FFF2-40B4-BE49-F238E27FC236}">
                <a16:creationId xmlns:a16="http://schemas.microsoft.com/office/drawing/2014/main" id="{B393A275-E7D8-43FF-B038-276C7CA3E294}"/>
              </a:ext>
            </a:extLst>
          </p:cNvPr>
          <p:cNvSpPr/>
          <p:nvPr/>
        </p:nvSpPr>
        <p:spPr>
          <a:xfrm>
            <a:off x="4767114" y="1078177"/>
            <a:ext cx="1828800" cy="18288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41935AD-D978-49C4-81A6-7615BB986A79}"/>
              </a:ext>
            </a:extLst>
          </p:cNvPr>
          <p:cNvSpPr/>
          <p:nvPr/>
        </p:nvSpPr>
        <p:spPr>
          <a:xfrm>
            <a:off x="4767114" y="1078177"/>
            <a:ext cx="4572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F177364-FDC3-4B6E-AFC6-E3EE0F765FB3}"/>
              </a:ext>
            </a:extLst>
          </p:cNvPr>
          <p:cNvSpPr/>
          <p:nvPr/>
        </p:nvSpPr>
        <p:spPr>
          <a:xfrm>
            <a:off x="5224314" y="1078177"/>
            <a:ext cx="4572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810D5C0-CEE9-417F-AA31-C3A46B8E07FA}"/>
              </a:ext>
            </a:extLst>
          </p:cNvPr>
          <p:cNvSpPr/>
          <p:nvPr/>
        </p:nvSpPr>
        <p:spPr>
          <a:xfrm>
            <a:off x="5681514" y="1078177"/>
            <a:ext cx="457200" cy="457200"/>
          </a:xfrm>
          <a:prstGeom prst="rect">
            <a:avLst/>
          </a:prstGeom>
          <a:solidFill>
            <a:srgbClr val="D57979">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a:t>
            </a:r>
          </a:p>
        </p:txBody>
      </p:sp>
      <p:sp>
        <p:nvSpPr>
          <p:cNvPr id="15" name="Rectangle 14">
            <a:extLst>
              <a:ext uri="{FF2B5EF4-FFF2-40B4-BE49-F238E27FC236}">
                <a16:creationId xmlns:a16="http://schemas.microsoft.com/office/drawing/2014/main" id="{67D27175-78CA-4951-BEC9-F047668552B5}"/>
              </a:ext>
            </a:extLst>
          </p:cNvPr>
          <p:cNvSpPr/>
          <p:nvPr/>
        </p:nvSpPr>
        <p:spPr>
          <a:xfrm>
            <a:off x="6138714" y="1078177"/>
            <a:ext cx="457200" cy="457200"/>
          </a:xfrm>
          <a:prstGeom prst="rect">
            <a:avLst/>
          </a:prstGeom>
          <a:solidFill>
            <a:srgbClr val="D57979">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a:t>
            </a:r>
          </a:p>
        </p:txBody>
      </p:sp>
      <p:sp>
        <p:nvSpPr>
          <p:cNvPr id="16" name="Rectangle 15">
            <a:extLst>
              <a:ext uri="{FF2B5EF4-FFF2-40B4-BE49-F238E27FC236}">
                <a16:creationId xmlns:a16="http://schemas.microsoft.com/office/drawing/2014/main" id="{3A609066-D109-4922-A85F-2015A1B37AE7}"/>
              </a:ext>
            </a:extLst>
          </p:cNvPr>
          <p:cNvSpPr/>
          <p:nvPr/>
        </p:nvSpPr>
        <p:spPr>
          <a:xfrm>
            <a:off x="4767114" y="1535377"/>
            <a:ext cx="457200" cy="457200"/>
          </a:xfrm>
          <a:prstGeom prst="rect">
            <a:avLst/>
          </a:prstGeom>
          <a:solidFill>
            <a:srgbClr val="D57979">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a:t>
            </a:r>
          </a:p>
        </p:txBody>
      </p:sp>
      <p:sp>
        <p:nvSpPr>
          <p:cNvPr id="17" name="Rectangle 16">
            <a:extLst>
              <a:ext uri="{FF2B5EF4-FFF2-40B4-BE49-F238E27FC236}">
                <a16:creationId xmlns:a16="http://schemas.microsoft.com/office/drawing/2014/main" id="{62ECBAC7-E858-40CC-8BB9-E4CAFF5DB01B}"/>
              </a:ext>
            </a:extLst>
          </p:cNvPr>
          <p:cNvSpPr/>
          <p:nvPr/>
        </p:nvSpPr>
        <p:spPr>
          <a:xfrm>
            <a:off x="5224314" y="1535377"/>
            <a:ext cx="457200" cy="457200"/>
          </a:xfrm>
          <a:prstGeom prst="rect">
            <a:avLst/>
          </a:prstGeom>
          <a:solidFill>
            <a:srgbClr val="D57979">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9AD7D1B-9E23-4976-B890-95754109093D}"/>
              </a:ext>
            </a:extLst>
          </p:cNvPr>
          <p:cNvSpPr/>
          <p:nvPr/>
        </p:nvSpPr>
        <p:spPr>
          <a:xfrm>
            <a:off x="5681514" y="1535377"/>
            <a:ext cx="457200" cy="457200"/>
          </a:xfrm>
          <a:prstGeom prst="rect">
            <a:avLst/>
          </a:prstGeom>
          <a:solidFill>
            <a:srgbClr val="D57979">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E6EC34F-18C9-4567-AD8D-0FA35C9993A3}"/>
              </a:ext>
            </a:extLst>
          </p:cNvPr>
          <p:cNvSpPr/>
          <p:nvPr/>
        </p:nvSpPr>
        <p:spPr>
          <a:xfrm>
            <a:off x="6138714" y="1535377"/>
            <a:ext cx="457200" cy="457200"/>
          </a:xfrm>
          <a:prstGeom prst="rect">
            <a:avLst/>
          </a:prstGeom>
          <a:solidFill>
            <a:srgbClr val="D57979">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A9DBCAA-1414-46C1-BEF5-97B87D048D1F}"/>
              </a:ext>
            </a:extLst>
          </p:cNvPr>
          <p:cNvSpPr/>
          <p:nvPr/>
        </p:nvSpPr>
        <p:spPr>
          <a:xfrm>
            <a:off x="4767114" y="1992577"/>
            <a:ext cx="457200" cy="457200"/>
          </a:xfrm>
          <a:prstGeom prst="rect">
            <a:avLst/>
          </a:prstGeom>
          <a:solidFill>
            <a:srgbClr val="D57979">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C2FF9BF-072D-4E35-9628-4C120400269F}"/>
              </a:ext>
            </a:extLst>
          </p:cNvPr>
          <p:cNvSpPr/>
          <p:nvPr/>
        </p:nvSpPr>
        <p:spPr>
          <a:xfrm>
            <a:off x="5224314" y="1992577"/>
            <a:ext cx="457200" cy="457200"/>
          </a:xfrm>
          <a:prstGeom prst="rect">
            <a:avLst/>
          </a:prstGeom>
          <a:solidFill>
            <a:srgbClr val="D57979">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EFDCCC0-36A6-41A0-94F7-F8428FB5AA0B}"/>
              </a:ext>
            </a:extLst>
          </p:cNvPr>
          <p:cNvSpPr/>
          <p:nvPr/>
        </p:nvSpPr>
        <p:spPr>
          <a:xfrm>
            <a:off x="5681514" y="1992577"/>
            <a:ext cx="457200" cy="457200"/>
          </a:xfrm>
          <a:prstGeom prst="rect">
            <a:avLst/>
          </a:prstGeom>
          <a:solidFill>
            <a:srgbClr val="D57979">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6D77D55-E64A-4926-BC78-FD676CF00D5B}"/>
              </a:ext>
            </a:extLst>
          </p:cNvPr>
          <p:cNvSpPr/>
          <p:nvPr/>
        </p:nvSpPr>
        <p:spPr>
          <a:xfrm>
            <a:off x="6138714" y="1992577"/>
            <a:ext cx="457200" cy="457200"/>
          </a:xfrm>
          <a:prstGeom prst="rect">
            <a:avLst/>
          </a:prstGeom>
          <a:solidFill>
            <a:srgbClr val="D57979">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a:t>
            </a:r>
          </a:p>
        </p:txBody>
      </p:sp>
      <p:sp>
        <p:nvSpPr>
          <p:cNvPr id="24" name="Rectangle 23">
            <a:extLst>
              <a:ext uri="{FF2B5EF4-FFF2-40B4-BE49-F238E27FC236}">
                <a16:creationId xmlns:a16="http://schemas.microsoft.com/office/drawing/2014/main" id="{AF31A17B-5B34-4F8E-805D-E93B8B0F527C}"/>
              </a:ext>
            </a:extLst>
          </p:cNvPr>
          <p:cNvSpPr/>
          <p:nvPr/>
        </p:nvSpPr>
        <p:spPr>
          <a:xfrm>
            <a:off x="4767114" y="2449777"/>
            <a:ext cx="457200" cy="457200"/>
          </a:xfrm>
          <a:prstGeom prst="rect">
            <a:avLst/>
          </a:prstGeom>
          <a:solidFill>
            <a:srgbClr val="D57979">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a:t>
            </a:r>
          </a:p>
        </p:txBody>
      </p:sp>
      <p:sp>
        <p:nvSpPr>
          <p:cNvPr id="25" name="Rectangle 24">
            <a:extLst>
              <a:ext uri="{FF2B5EF4-FFF2-40B4-BE49-F238E27FC236}">
                <a16:creationId xmlns:a16="http://schemas.microsoft.com/office/drawing/2014/main" id="{A2A913B6-E59E-4C48-B3C7-47D81551499E}"/>
              </a:ext>
            </a:extLst>
          </p:cNvPr>
          <p:cNvSpPr/>
          <p:nvPr/>
        </p:nvSpPr>
        <p:spPr>
          <a:xfrm>
            <a:off x="5224314" y="2449777"/>
            <a:ext cx="457200" cy="457200"/>
          </a:xfrm>
          <a:prstGeom prst="rect">
            <a:avLst/>
          </a:prstGeom>
          <a:solidFill>
            <a:srgbClr val="D57979">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a:t>
            </a:r>
          </a:p>
        </p:txBody>
      </p:sp>
      <p:sp>
        <p:nvSpPr>
          <p:cNvPr id="26" name="Rectangle 25">
            <a:extLst>
              <a:ext uri="{FF2B5EF4-FFF2-40B4-BE49-F238E27FC236}">
                <a16:creationId xmlns:a16="http://schemas.microsoft.com/office/drawing/2014/main" id="{00E938B0-6918-4B58-AD1B-AA7E79C6F847}"/>
              </a:ext>
            </a:extLst>
          </p:cNvPr>
          <p:cNvSpPr/>
          <p:nvPr/>
        </p:nvSpPr>
        <p:spPr>
          <a:xfrm>
            <a:off x="5681514" y="2449777"/>
            <a:ext cx="4572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5401C0D-A5AC-42B8-8753-368753CD357C}"/>
              </a:ext>
            </a:extLst>
          </p:cNvPr>
          <p:cNvSpPr/>
          <p:nvPr/>
        </p:nvSpPr>
        <p:spPr>
          <a:xfrm>
            <a:off x="6138714" y="2449777"/>
            <a:ext cx="4572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1A0D33C6-548D-4C6D-8CF1-6FECB5F4C9C2}"/>
              </a:ext>
            </a:extLst>
          </p:cNvPr>
          <p:cNvCxnSpPr/>
          <p:nvPr/>
        </p:nvCxnSpPr>
        <p:spPr>
          <a:xfrm>
            <a:off x="6595914" y="1992577"/>
            <a:ext cx="391885" cy="0"/>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E6442468-66AE-433F-929C-082248F0F4F3}"/>
              </a:ext>
            </a:extLst>
          </p:cNvPr>
          <p:cNvGrpSpPr/>
          <p:nvPr/>
        </p:nvGrpSpPr>
        <p:grpSpPr>
          <a:xfrm>
            <a:off x="8112127" y="1040784"/>
            <a:ext cx="914400" cy="457200"/>
            <a:chOff x="7750943" y="1075598"/>
            <a:chExt cx="914400" cy="457200"/>
          </a:xfrm>
        </p:grpSpPr>
        <p:sp>
          <p:nvSpPr>
            <p:cNvPr id="30" name="Rectangle 29">
              <a:extLst>
                <a:ext uri="{FF2B5EF4-FFF2-40B4-BE49-F238E27FC236}">
                  <a16:creationId xmlns:a16="http://schemas.microsoft.com/office/drawing/2014/main" id="{8672DD4C-339F-4908-A9C0-643B26040651}"/>
                </a:ext>
              </a:extLst>
            </p:cNvPr>
            <p:cNvSpPr/>
            <p:nvPr/>
          </p:nvSpPr>
          <p:spPr>
            <a:xfrm>
              <a:off x="7750943" y="1075598"/>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64BA580A-E34C-4469-8F26-C8F37F317D7F}"/>
                </a:ext>
              </a:extLst>
            </p:cNvPr>
            <p:cNvSpPr/>
            <p:nvPr/>
          </p:nvSpPr>
          <p:spPr>
            <a:xfrm>
              <a:off x="8208143" y="1075598"/>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41" name="Group 40">
            <a:extLst>
              <a:ext uri="{FF2B5EF4-FFF2-40B4-BE49-F238E27FC236}">
                <a16:creationId xmlns:a16="http://schemas.microsoft.com/office/drawing/2014/main" id="{F3BC2252-03A3-426F-8818-FD0D20A43DDE}"/>
              </a:ext>
            </a:extLst>
          </p:cNvPr>
          <p:cNvGrpSpPr/>
          <p:nvPr/>
        </p:nvGrpSpPr>
        <p:grpSpPr>
          <a:xfrm>
            <a:off x="7197727" y="1535377"/>
            <a:ext cx="1828800" cy="914400"/>
            <a:chOff x="7116748" y="1535377"/>
            <a:chExt cx="1828800" cy="914400"/>
          </a:xfrm>
        </p:grpSpPr>
        <p:sp>
          <p:nvSpPr>
            <p:cNvPr id="32" name="Rectangle 31">
              <a:extLst>
                <a:ext uri="{FF2B5EF4-FFF2-40B4-BE49-F238E27FC236}">
                  <a16:creationId xmlns:a16="http://schemas.microsoft.com/office/drawing/2014/main" id="{2108311B-B2C7-4DC7-AAA9-20369650C398}"/>
                </a:ext>
              </a:extLst>
            </p:cNvPr>
            <p:cNvSpPr/>
            <p:nvPr/>
          </p:nvSpPr>
          <p:spPr>
            <a:xfrm>
              <a:off x="7116748" y="15353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F63B6672-BD82-4DB9-8B32-7FB2D5F99928}"/>
                </a:ext>
              </a:extLst>
            </p:cNvPr>
            <p:cNvSpPr/>
            <p:nvPr/>
          </p:nvSpPr>
          <p:spPr>
            <a:xfrm>
              <a:off x="7573948" y="15353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D5918C9-EBF2-47C8-8F88-5D97F2532E17}"/>
                </a:ext>
              </a:extLst>
            </p:cNvPr>
            <p:cNvSpPr/>
            <p:nvPr/>
          </p:nvSpPr>
          <p:spPr>
            <a:xfrm>
              <a:off x="8031148" y="15353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4FBEF57-78A2-4DDE-B922-BF540BDA847D}"/>
                </a:ext>
              </a:extLst>
            </p:cNvPr>
            <p:cNvSpPr/>
            <p:nvPr/>
          </p:nvSpPr>
          <p:spPr>
            <a:xfrm>
              <a:off x="8488348" y="15353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51BDDB9-CBFA-4628-86FC-1EA8575FED43}"/>
                </a:ext>
              </a:extLst>
            </p:cNvPr>
            <p:cNvSpPr/>
            <p:nvPr/>
          </p:nvSpPr>
          <p:spPr>
            <a:xfrm>
              <a:off x="7116748" y="19925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C3D23CB-9EA9-4244-8C6E-C67F0BB29FCD}"/>
                </a:ext>
              </a:extLst>
            </p:cNvPr>
            <p:cNvSpPr/>
            <p:nvPr/>
          </p:nvSpPr>
          <p:spPr>
            <a:xfrm>
              <a:off x="7573948" y="19925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5CC804A-3A57-4AA5-B6F1-2F0602C3A7E7}"/>
                </a:ext>
              </a:extLst>
            </p:cNvPr>
            <p:cNvSpPr/>
            <p:nvPr/>
          </p:nvSpPr>
          <p:spPr>
            <a:xfrm>
              <a:off x="8031148" y="19925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083D3FD-BCEE-4FC6-AFEC-55313BCFD97E}"/>
                </a:ext>
              </a:extLst>
            </p:cNvPr>
            <p:cNvSpPr/>
            <p:nvPr/>
          </p:nvSpPr>
          <p:spPr>
            <a:xfrm>
              <a:off x="8488348" y="19925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42" name="Group 41">
            <a:extLst>
              <a:ext uri="{FF2B5EF4-FFF2-40B4-BE49-F238E27FC236}">
                <a16:creationId xmlns:a16="http://schemas.microsoft.com/office/drawing/2014/main" id="{372BE590-1532-4F92-9A02-8B839FA9C830}"/>
              </a:ext>
            </a:extLst>
          </p:cNvPr>
          <p:cNvGrpSpPr/>
          <p:nvPr/>
        </p:nvGrpSpPr>
        <p:grpSpPr>
          <a:xfrm>
            <a:off x="7197727" y="2488172"/>
            <a:ext cx="914400" cy="457200"/>
            <a:chOff x="7750943" y="1075598"/>
            <a:chExt cx="914400" cy="457200"/>
          </a:xfrm>
        </p:grpSpPr>
        <p:sp>
          <p:nvSpPr>
            <p:cNvPr id="43" name="Rectangle 42">
              <a:extLst>
                <a:ext uri="{FF2B5EF4-FFF2-40B4-BE49-F238E27FC236}">
                  <a16:creationId xmlns:a16="http://schemas.microsoft.com/office/drawing/2014/main" id="{CA389828-27D3-4410-A32E-514AC4CD5120}"/>
                </a:ext>
              </a:extLst>
            </p:cNvPr>
            <p:cNvSpPr/>
            <p:nvPr/>
          </p:nvSpPr>
          <p:spPr>
            <a:xfrm>
              <a:off x="7750943" y="1075598"/>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a:extLst>
                <a:ext uri="{FF2B5EF4-FFF2-40B4-BE49-F238E27FC236}">
                  <a16:creationId xmlns:a16="http://schemas.microsoft.com/office/drawing/2014/main" id="{C739CB61-7754-4677-96EA-3FA81EA2EFE4}"/>
                </a:ext>
              </a:extLst>
            </p:cNvPr>
            <p:cNvSpPr/>
            <p:nvPr/>
          </p:nvSpPr>
          <p:spPr>
            <a:xfrm>
              <a:off x="8208143" y="1075598"/>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45" name="TextBox 44">
            <a:extLst>
              <a:ext uri="{FF2B5EF4-FFF2-40B4-BE49-F238E27FC236}">
                <a16:creationId xmlns:a16="http://schemas.microsoft.com/office/drawing/2014/main" id="{8B1D40B0-546E-42F8-92E4-2619583D4861}"/>
              </a:ext>
            </a:extLst>
          </p:cNvPr>
          <p:cNvSpPr txBox="1"/>
          <p:nvPr/>
        </p:nvSpPr>
        <p:spPr>
          <a:xfrm>
            <a:off x="4607870" y="3626667"/>
            <a:ext cx="4386840" cy="1384995"/>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Each of areas is read from the image individually. A buffer will slide over the areas that are read, and continually add all the windows of each area. Once this is done for all images in the batch, the generator returns the windows and their labels to the CNN.</a:t>
            </a:r>
          </a:p>
        </p:txBody>
      </p:sp>
      <p:sp>
        <p:nvSpPr>
          <p:cNvPr id="67" name="Left Bracket 66">
            <a:extLst>
              <a:ext uri="{FF2B5EF4-FFF2-40B4-BE49-F238E27FC236}">
                <a16:creationId xmlns:a16="http://schemas.microsoft.com/office/drawing/2014/main" id="{4AC3B823-A8C3-46BE-BCC9-A00ED418D5DE}"/>
              </a:ext>
            </a:extLst>
          </p:cNvPr>
          <p:cNvSpPr/>
          <p:nvPr/>
        </p:nvSpPr>
        <p:spPr>
          <a:xfrm>
            <a:off x="552550" y="5194210"/>
            <a:ext cx="128857" cy="818104"/>
          </a:xfrm>
          <a:prstGeom prst="leftBracket">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Left Bracket 67">
            <a:extLst>
              <a:ext uri="{FF2B5EF4-FFF2-40B4-BE49-F238E27FC236}">
                <a16:creationId xmlns:a16="http://schemas.microsoft.com/office/drawing/2014/main" id="{397E14D5-091C-4D0D-AD70-246ADC925B94}"/>
              </a:ext>
            </a:extLst>
          </p:cNvPr>
          <p:cNvSpPr/>
          <p:nvPr/>
        </p:nvSpPr>
        <p:spPr>
          <a:xfrm flipH="1">
            <a:off x="7754986" y="5194208"/>
            <a:ext cx="174172" cy="818105"/>
          </a:xfrm>
          <a:prstGeom prst="leftBracket">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0" name="Connector: Elbow 69">
            <a:extLst>
              <a:ext uri="{FF2B5EF4-FFF2-40B4-BE49-F238E27FC236}">
                <a16:creationId xmlns:a16="http://schemas.microsoft.com/office/drawing/2014/main" id="{3DF52E76-C4D5-45A9-89AB-53E6E649CEC7}"/>
              </a:ext>
            </a:extLst>
          </p:cNvPr>
          <p:cNvCxnSpPr>
            <a:cxnSpLocks/>
          </p:cNvCxnSpPr>
          <p:nvPr/>
        </p:nvCxnSpPr>
        <p:spPr>
          <a:xfrm rot="10800000" flipV="1">
            <a:off x="1104243" y="3870422"/>
            <a:ext cx="2286000" cy="1371600"/>
          </a:xfrm>
          <a:prstGeom prst="bentConnector2">
            <a:avLst/>
          </a:prstGeom>
          <a:ln>
            <a:solidFill>
              <a:schemeClr val="bg2">
                <a:lumMod val="1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75" name="Group 74">
            <a:extLst>
              <a:ext uri="{FF2B5EF4-FFF2-40B4-BE49-F238E27FC236}">
                <a16:creationId xmlns:a16="http://schemas.microsoft.com/office/drawing/2014/main" id="{1B5C2DEE-6595-42C0-96C3-886A2B18405E}"/>
              </a:ext>
            </a:extLst>
          </p:cNvPr>
          <p:cNvGrpSpPr/>
          <p:nvPr/>
        </p:nvGrpSpPr>
        <p:grpSpPr>
          <a:xfrm>
            <a:off x="3383637" y="3641822"/>
            <a:ext cx="914400" cy="457200"/>
            <a:chOff x="7750943" y="1075598"/>
            <a:chExt cx="914400" cy="457200"/>
          </a:xfrm>
        </p:grpSpPr>
        <p:sp>
          <p:nvSpPr>
            <p:cNvPr id="76" name="Rectangle 75">
              <a:extLst>
                <a:ext uri="{FF2B5EF4-FFF2-40B4-BE49-F238E27FC236}">
                  <a16:creationId xmlns:a16="http://schemas.microsoft.com/office/drawing/2014/main" id="{C96EBDFC-F586-43F4-AB22-734E440EACB4}"/>
                </a:ext>
              </a:extLst>
            </p:cNvPr>
            <p:cNvSpPr/>
            <p:nvPr/>
          </p:nvSpPr>
          <p:spPr>
            <a:xfrm>
              <a:off x="7750943" y="1075598"/>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7" name="Rectangle 76">
              <a:extLst>
                <a:ext uri="{FF2B5EF4-FFF2-40B4-BE49-F238E27FC236}">
                  <a16:creationId xmlns:a16="http://schemas.microsoft.com/office/drawing/2014/main" id="{F42401CF-3EB0-4740-A00D-60EBF5F16679}"/>
                </a:ext>
              </a:extLst>
            </p:cNvPr>
            <p:cNvSpPr/>
            <p:nvPr/>
          </p:nvSpPr>
          <p:spPr>
            <a:xfrm>
              <a:off x="8208143" y="1075598"/>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8" name="Group 77">
            <a:extLst>
              <a:ext uri="{FF2B5EF4-FFF2-40B4-BE49-F238E27FC236}">
                <a16:creationId xmlns:a16="http://schemas.microsoft.com/office/drawing/2014/main" id="{05F0E769-DCE6-416C-BD0F-06E1FDABE488}"/>
              </a:ext>
            </a:extLst>
          </p:cNvPr>
          <p:cNvGrpSpPr/>
          <p:nvPr/>
        </p:nvGrpSpPr>
        <p:grpSpPr>
          <a:xfrm>
            <a:off x="3383637" y="4203950"/>
            <a:ext cx="914400" cy="457200"/>
            <a:chOff x="7750943" y="1075598"/>
            <a:chExt cx="914400" cy="457200"/>
          </a:xfrm>
        </p:grpSpPr>
        <p:sp>
          <p:nvSpPr>
            <p:cNvPr id="79" name="Rectangle 78">
              <a:extLst>
                <a:ext uri="{FF2B5EF4-FFF2-40B4-BE49-F238E27FC236}">
                  <a16:creationId xmlns:a16="http://schemas.microsoft.com/office/drawing/2014/main" id="{6E33F7E8-6853-4261-98A1-46E99AFD32AF}"/>
                </a:ext>
              </a:extLst>
            </p:cNvPr>
            <p:cNvSpPr/>
            <p:nvPr/>
          </p:nvSpPr>
          <p:spPr>
            <a:xfrm>
              <a:off x="7750943" y="1075598"/>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a:extLst>
                <a:ext uri="{FF2B5EF4-FFF2-40B4-BE49-F238E27FC236}">
                  <a16:creationId xmlns:a16="http://schemas.microsoft.com/office/drawing/2014/main" id="{47CD0F1E-A5BE-483E-8B92-190E95222A0F}"/>
                </a:ext>
              </a:extLst>
            </p:cNvPr>
            <p:cNvSpPr/>
            <p:nvPr/>
          </p:nvSpPr>
          <p:spPr>
            <a:xfrm>
              <a:off x="8208143" y="1075598"/>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1" name="Group 80">
            <a:extLst>
              <a:ext uri="{FF2B5EF4-FFF2-40B4-BE49-F238E27FC236}">
                <a16:creationId xmlns:a16="http://schemas.microsoft.com/office/drawing/2014/main" id="{1DCFB8B4-38D2-438B-A9CE-8655F99444B5}"/>
              </a:ext>
            </a:extLst>
          </p:cNvPr>
          <p:cNvGrpSpPr/>
          <p:nvPr/>
        </p:nvGrpSpPr>
        <p:grpSpPr>
          <a:xfrm>
            <a:off x="984444" y="3679779"/>
            <a:ext cx="1828800" cy="914400"/>
            <a:chOff x="7116748" y="1535377"/>
            <a:chExt cx="1828800" cy="914400"/>
          </a:xfrm>
        </p:grpSpPr>
        <p:sp>
          <p:nvSpPr>
            <p:cNvPr id="82" name="Rectangle 81">
              <a:extLst>
                <a:ext uri="{FF2B5EF4-FFF2-40B4-BE49-F238E27FC236}">
                  <a16:creationId xmlns:a16="http://schemas.microsoft.com/office/drawing/2014/main" id="{3070C97E-C180-4A52-8A79-E1891AA5A419}"/>
                </a:ext>
              </a:extLst>
            </p:cNvPr>
            <p:cNvSpPr/>
            <p:nvPr/>
          </p:nvSpPr>
          <p:spPr>
            <a:xfrm>
              <a:off x="7116748" y="15353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a:extLst>
                <a:ext uri="{FF2B5EF4-FFF2-40B4-BE49-F238E27FC236}">
                  <a16:creationId xmlns:a16="http://schemas.microsoft.com/office/drawing/2014/main" id="{2887DB37-DFFD-490C-B3D2-8DD9A3760446}"/>
                </a:ext>
              </a:extLst>
            </p:cNvPr>
            <p:cNvSpPr/>
            <p:nvPr/>
          </p:nvSpPr>
          <p:spPr>
            <a:xfrm>
              <a:off x="7573948" y="15353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D215BED0-B370-4FC0-A02F-339B453ACB79}"/>
                </a:ext>
              </a:extLst>
            </p:cNvPr>
            <p:cNvSpPr/>
            <p:nvPr/>
          </p:nvSpPr>
          <p:spPr>
            <a:xfrm>
              <a:off x="8031148" y="15353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D9B79852-7655-477B-B456-F9EDCD38F836}"/>
                </a:ext>
              </a:extLst>
            </p:cNvPr>
            <p:cNvSpPr/>
            <p:nvPr/>
          </p:nvSpPr>
          <p:spPr>
            <a:xfrm>
              <a:off x="8488348" y="15353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2CB270BE-5D0D-490D-AD9F-A0F1B9DECD5D}"/>
                </a:ext>
              </a:extLst>
            </p:cNvPr>
            <p:cNvSpPr/>
            <p:nvPr/>
          </p:nvSpPr>
          <p:spPr>
            <a:xfrm>
              <a:off x="7116748" y="19925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ED7D6658-9B20-4D25-9CF2-E2523091B729}"/>
                </a:ext>
              </a:extLst>
            </p:cNvPr>
            <p:cNvSpPr/>
            <p:nvPr/>
          </p:nvSpPr>
          <p:spPr>
            <a:xfrm>
              <a:off x="7573948" y="19925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D5B85B45-FCE8-4098-99FE-9B7294BBF46D}"/>
                </a:ext>
              </a:extLst>
            </p:cNvPr>
            <p:cNvSpPr/>
            <p:nvPr/>
          </p:nvSpPr>
          <p:spPr>
            <a:xfrm>
              <a:off x="8031148" y="19925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9656727C-1070-457A-A2A6-57FBBF9AC581}"/>
                </a:ext>
              </a:extLst>
            </p:cNvPr>
            <p:cNvSpPr/>
            <p:nvPr/>
          </p:nvSpPr>
          <p:spPr>
            <a:xfrm>
              <a:off x="8488348" y="1992577"/>
              <a:ext cx="457200" cy="457200"/>
            </a:xfrm>
            <a:prstGeom prst="rect">
              <a:avLst/>
            </a:prstGeom>
            <a:solidFill>
              <a:srgbClr val="D57979">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91" name="Rectangle 90">
            <a:extLst>
              <a:ext uri="{FF2B5EF4-FFF2-40B4-BE49-F238E27FC236}">
                <a16:creationId xmlns:a16="http://schemas.microsoft.com/office/drawing/2014/main" id="{F27B426F-22F3-40A3-87B5-1B52F15CF0B7}"/>
              </a:ext>
            </a:extLst>
          </p:cNvPr>
          <p:cNvSpPr/>
          <p:nvPr/>
        </p:nvSpPr>
        <p:spPr>
          <a:xfrm>
            <a:off x="875642" y="5371665"/>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a:extLst>
              <a:ext uri="{FF2B5EF4-FFF2-40B4-BE49-F238E27FC236}">
                <a16:creationId xmlns:a16="http://schemas.microsoft.com/office/drawing/2014/main" id="{8ACB6124-C336-48E7-BA94-218D5E9EC118}"/>
              </a:ext>
            </a:extLst>
          </p:cNvPr>
          <p:cNvSpPr/>
          <p:nvPr/>
        </p:nvSpPr>
        <p:spPr>
          <a:xfrm>
            <a:off x="1441644" y="5366388"/>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21" name="Connector: Elbow 120">
            <a:extLst>
              <a:ext uri="{FF2B5EF4-FFF2-40B4-BE49-F238E27FC236}">
                <a16:creationId xmlns:a16="http://schemas.microsoft.com/office/drawing/2014/main" id="{21E603D3-9741-4FBE-8AD7-679C2966E7B7}"/>
              </a:ext>
            </a:extLst>
          </p:cNvPr>
          <p:cNvCxnSpPr>
            <a:cxnSpLocks/>
            <a:stCxn id="82" idx="3"/>
          </p:cNvCxnSpPr>
          <p:nvPr/>
        </p:nvCxnSpPr>
        <p:spPr>
          <a:xfrm>
            <a:off x="1441644" y="3908379"/>
            <a:ext cx="800813" cy="1451506"/>
          </a:xfrm>
          <a:prstGeom prst="bentConnector2">
            <a:avLst/>
          </a:prstGeom>
          <a:ln>
            <a:solidFill>
              <a:schemeClr val="bg2">
                <a:lumMod val="1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C4A83253-2DA0-45CB-89D7-C843B77C27B5}"/>
              </a:ext>
            </a:extLst>
          </p:cNvPr>
          <p:cNvSpPr/>
          <p:nvPr/>
        </p:nvSpPr>
        <p:spPr>
          <a:xfrm>
            <a:off x="2013857" y="5366388"/>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a:extLst>
              <a:ext uri="{FF2B5EF4-FFF2-40B4-BE49-F238E27FC236}">
                <a16:creationId xmlns:a16="http://schemas.microsoft.com/office/drawing/2014/main" id="{8C398F54-CAA8-4DFA-A996-D71162883CF4}"/>
              </a:ext>
            </a:extLst>
          </p:cNvPr>
          <p:cNvSpPr/>
          <p:nvPr/>
        </p:nvSpPr>
        <p:spPr>
          <a:xfrm>
            <a:off x="2565548" y="5365584"/>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a:extLst>
              <a:ext uri="{FF2B5EF4-FFF2-40B4-BE49-F238E27FC236}">
                <a16:creationId xmlns:a16="http://schemas.microsoft.com/office/drawing/2014/main" id="{BD748EA5-F61E-4E8E-BF6B-9CB80A5E1E5C}"/>
              </a:ext>
            </a:extLst>
          </p:cNvPr>
          <p:cNvSpPr/>
          <p:nvPr/>
        </p:nvSpPr>
        <p:spPr>
          <a:xfrm>
            <a:off x="3131550" y="5366388"/>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6" name="Rectangle 125">
            <a:extLst>
              <a:ext uri="{FF2B5EF4-FFF2-40B4-BE49-F238E27FC236}">
                <a16:creationId xmlns:a16="http://schemas.microsoft.com/office/drawing/2014/main" id="{D430D6DA-4EB4-45C1-AEB7-BF8F528A4745}"/>
              </a:ext>
            </a:extLst>
          </p:cNvPr>
          <p:cNvSpPr/>
          <p:nvPr/>
        </p:nvSpPr>
        <p:spPr>
          <a:xfrm>
            <a:off x="3697552" y="5372134"/>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7" name="Rectangle 126">
            <a:extLst>
              <a:ext uri="{FF2B5EF4-FFF2-40B4-BE49-F238E27FC236}">
                <a16:creationId xmlns:a16="http://schemas.microsoft.com/office/drawing/2014/main" id="{E29A9895-0E42-405C-9414-8E002FC0A3FD}"/>
              </a:ext>
            </a:extLst>
          </p:cNvPr>
          <p:cNvSpPr/>
          <p:nvPr/>
        </p:nvSpPr>
        <p:spPr>
          <a:xfrm>
            <a:off x="4263554" y="5373356"/>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a:extLst>
              <a:ext uri="{FF2B5EF4-FFF2-40B4-BE49-F238E27FC236}">
                <a16:creationId xmlns:a16="http://schemas.microsoft.com/office/drawing/2014/main" id="{59668C88-3743-4ECF-92D8-7FE440A4FB4E}"/>
              </a:ext>
            </a:extLst>
          </p:cNvPr>
          <p:cNvSpPr/>
          <p:nvPr/>
        </p:nvSpPr>
        <p:spPr>
          <a:xfrm>
            <a:off x="4829556" y="5379102"/>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a:extLst>
              <a:ext uri="{FF2B5EF4-FFF2-40B4-BE49-F238E27FC236}">
                <a16:creationId xmlns:a16="http://schemas.microsoft.com/office/drawing/2014/main" id="{3881C3F7-7A70-49A8-B7D0-8FA9FFF295B0}"/>
              </a:ext>
            </a:extLst>
          </p:cNvPr>
          <p:cNvSpPr/>
          <p:nvPr/>
        </p:nvSpPr>
        <p:spPr>
          <a:xfrm>
            <a:off x="5395558" y="5367610"/>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a:extLst>
              <a:ext uri="{FF2B5EF4-FFF2-40B4-BE49-F238E27FC236}">
                <a16:creationId xmlns:a16="http://schemas.microsoft.com/office/drawing/2014/main" id="{2D94E244-E8E6-4BFA-8840-3D48CD8924DD}"/>
              </a:ext>
            </a:extLst>
          </p:cNvPr>
          <p:cNvSpPr/>
          <p:nvPr/>
        </p:nvSpPr>
        <p:spPr>
          <a:xfrm>
            <a:off x="5961560" y="5373356"/>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a:extLst>
              <a:ext uri="{FF2B5EF4-FFF2-40B4-BE49-F238E27FC236}">
                <a16:creationId xmlns:a16="http://schemas.microsoft.com/office/drawing/2014/main" id="{672603D5-FAC1-4301-A98C-5A4D19047BE0}"/>
              </a:ext>
            </a:extLst>
          </p:cNvPr>
          <p:cNvSpPr/>
          <p:nvPr/>
        </p:nvSpPr>
        <p:spPr>
          <a:xfrm>
            <a:off x="6527562" y="5374578"/>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a:extLst>
              <a:ext uri="{FF2B5EF4-FFF2-40B4-BE49-F238E27FC236}">
                <a16:creationId xmlns:a16="http://schemas.microsoft.com/office/drawing/2014/main" id="{BB1F0B62-3306-4A2C-9916-562A244EE9F0}"/>
              </a:ext>
            </a:extLst>
          </p:cNvPr>
          <p:cNvSpPr/>
          <p:nvPr/>
        </p:nvSpPr>
        <p:spPr>
          <a:xfrm>
            <a:off x="7093564" y="5380324"/>
            <a:ext cx="457200" cy="457200"/>
          </a:xfrm>
          <a:prstGeom prst="rect">
            <a:avLst/>
          </a:prstGeom>
          <a:solidFill>
            <a:srgbClr val="C0504D">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003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33333E-6 -1.85185E-6 L 0.06181 -0.00116 " pathEditMode="relative" rAng="0" ptsTypes="AA">
                                      <p:cBhvr>
                                        <p:cTn id="18" dur="10" fill="hold"/>
                                        <p:tgtEl>
                                          <p:spTgt spid="70"/>
                                        </p:tgtEl>
                                        <p:attrNameLst>
                                          <p:attrName>ppt_x</p:attrName>
                                          <p:attrName>ppt_y</p:attrName>
                                        </p:attrNameLst>
                                      </p:cBhvr>
                                      <p:rCtr x="3090" y="-6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1.11111E-6 -4.44444E-6 L 0.06042 -0.00023 " pathEditMode="relative" rAng="0" ptsTypes="AA">
                                      <p:cBhvr>
                                        <p:cTn id="42" dur="10" fill="hold"/>
                                        <p:tgtEl>
                                          <p:spTgt spid="121"/>
                                        </p:tgtEl>
                                        <p:attrNameLst>
                                          <p:attrName>ppt_x</p:attrName>
                                          <p:attrName>ppt_y</p:attrName>
                                        </p:attrNameLst>
                                      </p:cBhvr>
                                      <p:rCtr x="3021" y="-23"/>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5"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BAAF0A-A861-4DCC-8C2E-9DAFB753972A}"/>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defPPr>
              <a:defRPr lang="en-US"/>
            </a:defPPr>
            <a:lvl1pPr defTabSz="457200">
              <a:spcBef>
                <a:spcPct val="0"/>
              </a:spcBef>
              <a:buNone/>
              <a:defRPr sz="2400" b="1" baseline="0">
                <a:solidFill>
                  <a:prstClr val="black"/>
                </a:solidFill>
                <a:latin typeface="Arial"/>
                <a:ea typeface="+mj-ea"/>
                <a:cs typeface="Arial"/>
              </a:defRPr>
            </a:lvl1pPr>
          </a:lstStyle>
          <a:p>
            <a:r>
              <a:rPr lang="en-US" dirty="0"/>
              <a:t>Current State of the Baseline System</a:t>
            </a:r>
          </a:p>
        </p:txBody>
      </p:sp>
      <p:sp>
        <p:nvSpPr>
          <p:cNvPr id="6" name="Content Placeholder 2">
            <a:extLst>
              <a:ext uri="{FF2B5EF4-FFF2-40B4-BE49-F238E27FC236}">
                <a16:creationId xmlns:a16="http://schemas.microsoft.com/office/drawing/2014/main" id="{DD51DC89-2AEF-4DF4-9319-1585EBB2F5E2}"/>
              </a:ext>
            </a:extLst>
          </p:cNvPr>
          <p:cNvSpPr txBox="1">
            <a:spLocks/>
          </p:cNvSpPr>
          <p:nvPr/>
        </p:nvSpPr>
        <p:spPr>
          <a:xfrm>
            <a:off x="213851" y="830365"/>
            <a:ext cx="4674237" cy="2070879"/>
          </a:xfrm>
        </p:spPr>
        <p:txBody>
          <a:bodyPr lIns="0" tIns="0" rIns="0" bIns="0"/>
          <a:lstStyle>
            <a:lvl1pPr marL="174625" indent="-174625" defTabSz="457200">
              <a:spcBef>
                <a:spcPts val="0"/>
              </a:spcBef>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pPr marL="0" indent="0">
              <a:spcAft>
                <a:spcPts val="600"/>
              </a:spcAft>
              <a:buNone/>
            </a:pPr>
            <a:r>
              <a:rPr lang="en-US" sz="1800" b="1" dirty="0">
                <a:solidFill>
                  <a:schemeClr val="tx1"/>
                </a:solidFill>
                <a:latin typeface="Arial" charset="0"/>
                <a:ea typeface="Arial" charset="0"/>
                <a:cs typeface="Arial" charset="0"/>
              </a:rPr>
              <a:t>The training algorithm, depending on the frame and window size, will complete an epoch </a:t>
            </a:r>
            <a:r>
              <a:rPr lang="en-US" dirty="0">
                <a:latin typeface="Arial" charset="0"/>
                <a:ea typeface="Arial" charset="0"/>
                <a:cs typeface="Arial" charset="0"/>
              </a:rPr>
              <a:t>on 800 digital pathology images at slide level 2 (around 5K by 5K) in 6 min to 2.4 hours. The larger the disparity between the frame and window size, the more drastic the increase of runtime. </a:t>
            </a:r>
            <a:r>
              <a:rPr lang="en-US" sz="1800" b="1" dirty="0">
                <a:solidFill>
                  <a:schemeClr val="tx1"/>
                </a:solidFill>
                <a:latin typeface="Arial" charset="0"/>
                <a:ea typeface="Arial" charset="0"/>
                <a:cs typeface="Arial" charset="0"/>
              </a:rPr>
              <a:t> </a:t>
            </a:r>
          </a:p>
        </p:txBody>
      </p:sp>
      <p:grpSp>
        <p:nvGrpSpPr>
          <p:cNvPr id="8" name="Group 7">
            <a:extLst>
              <a:ext uri="{FF2B5EF4-FFF2-40B4-BE49-F238E27FC236}">
                <a16:creationId xmlns:a16="http://schemas.microsoft.com/office/drawing/2014/main" id="{F1D47DDE-BBA1-4F95-B339-F577923138F6}"/>
              </a:ext>
            </a:extLst>
          </p:cNvPr>
          <p:cNvGrpSpPr/>
          <p:nvPr/>
        </p:nvGrpSpPr>
        <p:grpSpPr>
          <a:xfrm>
            <a:off x="392829" y="6651681"/>
            <a:ext cx="8272514" cy="161754"/>
            <a:chOff x="392829" y="6651681"/>
            <a:chExt cx="8272514" cy="161754"/>
          </a:xfrm>
        </p:grpSpPr>
        <p:sp>
          <p:nvSpPr>
            <p:cNvPr id="9" name="Rectangle 8">
              <a:extLst>
                <a:ext uri="{FF2B5EF4-FFF2-40B4-BE49-F238E27FC236}">
                  <a16:creationId xmlns:a16="http://schemas.microsoft.com/office/drawing/2014/main" id="{1E53D603-6753-4900-A422-ADFB82846B92}"/>
                </a:ext>
              </a:extLst>
            </p:cNvPr>
            <p:cNvSpPr/>
            <p:nvPr/>
          </p:nvSpPr>
          <p:spPr>
            <a:xfrm>
              <a:off x="392829" y="6651682"/>
              <a:ext cx="507706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latin typeface="Arial" panose="020B0604020202020204" pitchFamily="34" charset="0"/>
                  <a:cs typeface="Arial" panose="020B0604020202020204" pitchFamily="34" charset="0"/>
                </a:rPr>
                <a:t>T. Elseify: Preprocessing Digital Pathology Images for Efficient Training </a:t>
              </a:r>
            </a:p>
          </p:txBody>
        </p:sp>
        <p:sp>
          <p:nvSpPr>
            <p:cNvPr id="11" name="Rectangle 10">
              <a:extLst>
                <a:ext uri="{FF2B5EF4-FFF2-40B4-BE49-F238E27FC236}">
                  <a16:creationId xmlns:a16="http://schemas.microsoft.com/office/drawing/2014/main" id="{3C6E5360-9EE1-4440-B957-E2E4CFE702D1}"/>
                </a:ext>
              </a:extLst>
            </p:cNvPr>
            <p:cNvSpPr/>
            <p:nvPr/>
          </p:nvSpPr>
          <p:spPr>
            <a:xfrm>
              <a:off x="7612297" y="6651681"/>
              <a:ext cx="1053046" cy="16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2">
                      <a:lumMod val="75000"/>
                    </a:schemeClr>
                  </a:solidFill>
                  <a:latin typeface="Arial" panose="020B0604020202020204" pitchFamily="34" charset="0"/>
                  <a:cs typeface="Arial" panose="020B0604020202020204" pitchFamily="34" charset="0"/>
                </a:rPr>
                <a:t>April 13, 2019</a:t>
              </a:r>
            </a:p>
          </p:txBody>
        </p:sp>
      </p:grpSp>
      <p:graphicFrame>
        <p:nvGraphicFramePr>
          <p:cNvPr id="12" name="Chart 11">
            <a:extLst>
              <a:ext uri="{FF2B5EF4-FFF2-40B4-BE49-F238E27FC236}">
                <a16:creationId xmlns:a16="http://schemas.microsoft.com/office/drawing/2014/main" id="{B2C5D594-5C09-4A85-B6C6-C82301200BF8}"/>
              </a:ext>
            </a:extLst>
          </p:cNvPr>
          <p:cNvGraphicFramePr>
            <a:graphicFrameLocks/>
          </p:cNvGraphicFramePr>
          <p:nvPr>
            <p:extLst>
              <p:ext uri="{D42A27DB-BD31-4B8C-83A1-F6EECF244321}">
                <p14:modId xmlns:p14="http://schemas.microsoft.com/office/powerpoint/2010/main" val="3369808541"/>
              </p:ext>
            </p:extLst>
          </p:nvPr>
        </p:nvGraphicFramePr>
        <p:xfrm>
          <a:off x="5023556" y="544099"/>
          <a:ext cx="3906593" cy="2442016"/>
        </p:xfrm>
        <a:graphic>
          <a:graphicData uri="http://schemas.openxmlformats.org/drawingml/2006/chart">
            <c:chart xmlns:c="http://schemas.openxmlformats.org/drawingml/2006/chart" xmlns:r="http://schemas.openxmlformats.org/officeDocument/2006/relationships" r:id="rId2"/>
          </a:graphicData>
        </a:graphic>
      </p:graphicFrame>
      <p:sp>
        <p:nvSpPr>
          <p:cNvPr id="13" name="Content Placeholder 2">
            <a:extLst>
              <a:ext uri="{FF2B5EF4-FFF2-40B4-BE49-F238E27FC236}">
                <a16:creationId xmlns:a16="http://schemas.microsoft.com/office/drawing/2014/main" id="{6D2FAC4D-7D5C-4065-BA8D-3DD367302825}"/>
              </a:ext>
            </a:extLst>
          </p:cNvPr>
          <p:cNvSpPr txBox="1">
            <a:spLocks/>
          </p:cNvSpPr>
          <p:nvPr/>
        </p:nvSpPr>
        <p:spPr>
          <a:xfrm>
            <a:off x="4916630" y="3201975"/>
            <a:ext cx="4120444" cy="3233846"/>
          </a:xfrm>
        </p:spPr>
        <p:txBody>
          <a:bodyPr lIns="0" tIns="0" rIns="0" bIns="0"/>
          <a:lstStyle>
            <a:lvl1pPr marL="174625" indent="-174625" defTabSz="457200">
              <a:spcBef>
                <a:spcPts val="0"/>
              </a:spcBef>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pPr marL="0" indent="0">
              <a:spcAft>
                <a:spcPts val="600"/>
              </a:spcAft>
              <a:buNone/>
            </a:pPr>
            <a:r>
              <a:rPr lang="en-US" dirty="0">
                <a:latin typeface="Arial" charset="0"/>
                <a:ea typeface="Arial" charset="0"/>
                <a:cs typeface="Arial" charset="0"/>
              </a:rPr>
              <a:t>Parameter sweeps of the frame and window size showed that a frame size of 50x50 and window size of 100x100 yielded the best performance. The time to train per epoch using this configuration is around 12 minutes.</a:t>
            </a:r>
            <a:br>
              <a:rPr lang="en-US" dirty="0">
                <a:latin typeface="Arial" charset="0"/>
                <a:ea typeface="Arial" charset="0"/>
                <a:cs typeface="Arial" charset="0"/>
              </a:rPr>
            </a:br>
            <a:br>
              <a:rPr lang="en-US" dirty="0">
                <a:latin typeface="Arial" charset="0"/>
                <a:ea typeface="Arial" charset="0"/>
                <a:cs typeface="Arial" charset="0"/>
              </a:rPr>
            </a:br>
            <a:r>
              <a:rPr lang="en-US" dirty="0">
                <a:latin typeface="Arial" charset="0"/>
                <a:ea typeface="Arial" charset="0"/>
                <a:cs typeface="Arial" charset="0"/>
              </a:rPr>
              <a:t>Memory is no longer an issue to the system at all. Using the new generator method, we are able to run the full resolution images through the network (around 50K by 50K).</a:t>
            </a:r>
            <a:endParaRPr lang="en-US" sz="1800" b="1" dirty="0">
              <a:solidFill>
                <a:schemeClr val="tx1"/>
              </a:solidFill>
              <a:latin typeface="Arial" charset="0"/>
              <a:ea typeface="Arial" charset="0"/>
              <a:cs typeface="Arial" charset="0"/>
            </a:endParaRPr>
          </a:p>
        </p:txBody>
      </p:sp>
      <p:graphicFrame>
        <p:nvGraphicFramePr>
          <p:cNvPr id="17" name="Chart 16">
            <a:extLst>
              <a:ext uri="{FF2B5EF4-FFF2-40B4-BE49-F238E27FC236}">
                <a16:creationId xmlns:a16="http://schemas.microsoft.com/office/drawing/2014/main" id="{CE20CE90-C52A-4F3F-9F0B-E3DAF3D3BB17}"/>
              </a:ext>
            </a:extLst>
          </p:cNvPr>
          <p:cNvGraphicFramePr>
            <a:graphicFrameLocks/>
          </p:cNvGraphicFramePr>
          <p:nvPr>
            <p:extLst>
              <p:ext uri="{D42A27DB-BD31-4B8C-83A1-F6EECF244321}">
                <p14:modId xmlns:p14="http://schemas.microsoft.com/office/powerpoint/2010/main" val="3541472134"/>
              </p:ext>
            </p:extLst>
          </p:nvPr>
        </p:nvGraphicFramePr>
        <p:xfrm>
          <a:off x="213851" y="3249287"/>
          <a:ext cx="4541029" cy="2825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8140935"/>
      </p:ext>
    </p:extLst>
  </p:cSld>
  <p:clrMapOvr>
    <a:masterClrMapping/>
  </p:clrMapOvr>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11737</TotalTime>
  <Words>973</Words>
  <Application>Microsoft Office PowerPoint</Application>
  <PresentationFormat>On-screen Show (4:3)</PresentationFormat>
  <Paragraphs>97</Paragraphs>
  <Slides>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Times New Roman</vt:lpstr>
      <vt:lpstr>2_ISIP Content Slide</vt:lpstr>
      <vt:lpstr>1_ISIP Title Slide</vt:lpstr>
      <vt:lpstr>PowerPoint Presentation</vt:lpstr>
      <vt:lpstr>Previous Data Generation Method</vt:lpstr>
      <vt:lpstr>Solution to the Memory Management Issue</vt:lpstr>
      <vt:lpstr>PowerPoint Presentation</vt:lpstr>
      <vt:lpstr>Generator: Mapping Data Structure</vt:lpstr>
      <vt:lpstr>Generator: Partitioning Batches of Frames</vt:lpstr>
      <vt:lpstr>Generator: Read Area of an Image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Approaches to Automate Seizure Detection</dc:title>
  <dc:creator>Vinit Shah</dc:creator>
  <cp:lastModifiedBy>Tarek Elseify</cp:lastModifiedBy>
  <cp:revision>499</cp:revision>
  <dcterms:created xsi:type="dcterms:W3CDTF">2017-04-23T05:30:39Z</dcterms:created>
  <dcterms:modified xsi:type="dcterms:W3CDTF">2019-04-20T16:31:38Z</dcterms:modified>
</cp:coreProperties>
</file>