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4" r:id="rId1"/>
    <p:sldMasterId id="2147483676" r:id="rId2"/>
  </p:sldMasterIdLst>
  <p:notesMasterIdLst>
    <p:notesMasterId r:id="rId12"/>
  </p:notesMasterIdLst>
  <p:handoutMasterIdLst>
    <p:handoutMasterId r:id="rId13"/>
  </p:handoutMasterIdLst>
  <p:sldIdLst>
    <p:sldId id="298" r:id="rId3"/>
    <p:sldId id="387" r:id="rId4"/>
    <p:sldId id="405" r:id="rId5"/>
    <p:sldId id="400" r:id="rId6"/>
    <p:sldId id="398" r:id="rId7"/>
    <p:sldId id="401" r:id="rId8"/>
    <p:sldId id="406" r:id="rId9"/>
    <p:sldId id="403" r:id="rId10"/>
    <p:sldId id="40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384" userDrawn="1">
          <p15:clr>
            <a:srgbClr val="A4A3A4"/>
          </p15:clr>
        </p15:guide>
        <p15:guide id="6" orient="horz" pos="912" userDrawn="1">
          <p15:clr>
            <a:srgbClr val="A4A3A4"/>
          </p15:clr>
        </p15:guide>
        <p15:guide id="7" pos="144" userDrawn="1">
          <p15:clr>
            <a:srgbClr val="A4A3A4"/>
          </p15:clr>
        </p15:guide>
        <p15:guide id="8" pos="42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Picone" initials="JP" lastIdx="9" clrIdx="0">
    <p:extLst>
      <p:ext uri="{19B8F6BF-5375-455C-9EA6-DF929625EA0E}">
        <p15:presenceInfo xmlns:p15="http://schemas.microsoft.com/office/powerpoint/2012/main" userId="S::picone@temple.edu::5dfa8936-62e2-4ea1-b5e9-753690ee75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E"/>
    <a:srgbClr val="FF9BA2"/>
    <a:srgbClr val="C0504D"/>
    <a:srgbClr val="F0AE38"/>
    <a:srgbClr val="E8D0D0"/>
    <a:srgbClr val="F4E9E9"/>
    <a:srgbClr val="A4A3A4"/>
    <a:srgbClr val="004070"/>
    <a:srgbClr val="0083E6"/>
    <a:srgbClr val="8F6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93333" autoAdjust="0"/>
  </p:normalViewPr>
  <p:slideViewPr>
    <p:cSldViewPr snapToObjects="1" showGuides="1">
      <p:cViewPr varScale="1">
        <p:scale>
          <a:sx n="115" d="100"/>
          <a:sy n="115" d="100"/>
        </p:scale>
        <p:origin x="2392" y="192"/>
      </p:cViewPr>
      <p:guideLst>
        <p:guide orient="horz" pos="3984"/>
        <p:guide pos="2880"/>
        <p:guide pos="5616"/>
        <p:guide orient="horz" pos="2160"/>
        <p:guide orient="horz" pos="384"/>
        <p:guide orient="horz" pos="912"/>
        <p:guide pos="144"/>
        <p:guide pos="4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5/29/20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5/29/20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8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4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6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7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3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8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8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5" y="6547624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3" y="6459790"/>
            <a:ext cx="1854203" cy="365125"/>
          </a:xfrm>
          <a:prstGeom prst="rect">
            <a:avLst/>
          </a:prstGeom>
        </p:spPr>
        <p:txBody>
          <a:bodyPr/>
          <a:lstStyle/>
          <a:p>
            <a:fld id="{DF74C9D1-6FAC-4FC4-9534-3D66A4E3E540}" type="datetime1">
              <a:rPr lang="en-US" smtClean="0"/>
              <a:t>5/29/20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6459790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1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6BA024-DD90-5E4E-A9CB-3F4C2BA80473}"/>
              </a:ext>
            </a:extLst>
          </p:cNvPr>
          <p:cNvSpPr/>
          <p:nvPr userDrawn="1"/>
        </p:nvSpPr>
        <p:spPr>
          <a:xfrm>
            <a:off x="-25400" y="1016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2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77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5" y="661296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44">
              <a:lnSpc>
                <a:spcPct val="95000"/>
              </a:lnSpc>
              <a:spcBef>
                <a:spcPts val="1200"/>
              </a:spcBef>
              <a:tabLst>
                <a:tab pos="8513550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1000" b="1" cap="non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Khalkhali</a:t>
            </a: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Digital Pathology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May 15, 2020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7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2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8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2546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Release Plans for TUEG and TUSZ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8D08A25-95A8-4995-99AD-F4B9C2E3CE2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971800"/>
            <a:ext cx="2984500" cy="13604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A5E6B-31C3-4D04-98F2-3CFB9D2DA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897" y="5752415"/>
            <a:ext cx="1655274" cy="1105585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837ED42-27BE-474E-9C76-E2450B64B4F9}"/>
              </a:ext>
            </a:extLst>
          </p:cNvPr>
          <p:cNvSpPr txBox="1">
            <a:spLocks/>
          </p:cNvSpPr>
          <p:nvPr/>
        </p:nvSpPr>
        <p:spPr>
          <a:xfrm>
            <a:off x="1219200" y="5000151"/>
            <a:ext cx="6705600" cy="1857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Saf Rahman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Neural Engineering Data Consortium,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Temple University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CF11DA-FE6C-45FB-AD07-5FAFCA0AE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47" y="1040250"/>
            <a:ext cx="8232753" cy="357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0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98" y="4"/>
            <a:ext cx="9155545" cy="328461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62BC4-E020-4C1E-BF17-75727B9561FE}"/>
              </a:ext>
            </a:extLst>
          </p:cNvPr>
          <p:cNvSpPr txBox="1">
            <a:spLocks/>
          </p:cNvSpPr>
          <p:nvPr/>
        </p:nvSpPr>
        <p:spPr>
          <a:xfrm>
            <a:off x="228600" y="647703"/>
            <a:ext cx="8686800" cy="56768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Data Collection at the Hospital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Triaging and annotation of data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Annotation file processing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Latest releases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Obstacles 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Future Plans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E4B194-404B-42EC-9FEE-CB041864EDB4}"/>
              </a:ext>
            </a:extLst>
          </p:cNvPr>
          <p:cNvSpPr/>
          <p:nvPr/>
        </p:nvSpPr>
        <p:spPr>
          <a:xfrm>
            <a:off x="381000" y="6657974"/>
            <a:ext cx="24384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0E7AC-4EF0-465F-B189-AD8A9405AE2C}"/>
              </a:ext>
            </a:extLst>
          </p:cNvPr>
          <p:cNvSpPr/>
          <p:nvPr/>
        </p:nvSpPr>
        <p:spPr>
          <a:xfrm>
            <a:off x="6858000" y="6657974"/>
            <a:ext cx="18288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20DBA-48A2-4D5E-98F1-77F11BCC82A8}"/>
              </a:ext>
            </a:extLst>
          </p:cNvPr>
          <p:cNvSpPr txBox="1"/>
          <p:nvPr/>
        </p:nvSpPr>
        <p:spPr>
          <a:xfrm>
            <a:off x="457200" y="65638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Saf Rahman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D0234-4B33-49F0-A180-77F7C0978846}"/>
              </a:ext>
            </a:extLst>
          </p:cNvPr>
          <p:cNvSpPr txBox="1"/>
          <p:nvPr/>
        </p:nvSpPr>
        <p:spPr>
          <a:xfrm>
            <a:off x="7315200" y="656384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29, 2020 </a:t>
            </a:r>
          </a:p>
        </p:txBody>
      </p:sp>
    </p:spTree>
    <p:extLst>
      <p:ext uri="{BB962C8B-B14F-4D97-AF65-F5344CB8AC3E}">
        <p14:creationId xmlns:p14="http://schemas.microsoft.com/office/powerpoint/2010/main" val="188125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98" y="4"/>
            <a:ext cx="9155545" cy="328461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Data Collection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62BC4-E020-4C1E-BF17-75727B9561FE}"/>
              </a:ext>
            </a:extLst>
          </p:cNvPr>
          <p:cNvSpPr txBox="1">
            <a:spLocks/>
          </p:cNvSpPr>
          <p:nvPr/>
        </p:nvSpPr>
        <p:spPr>
          <a:xfrm>
            <a:off x="228600" y="647703"/>
            <a:ext cx="8686800" cy="56768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The EDF files are originally derived from Temple University Hospital</a:t>
            </a:r>
            <a:endParaRPr lang="en-US" sz="1600" b="1" dirty="0">
              <a:latin typeface="Arial" charset="0"/>
              <a:cs typeface="Arial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The hospital team is tasked with deidentifying all EEG files as well as their associated reports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Once the files are deidentified and compliant with HIPAA regulations they are sent over to the annotation team at the main campus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E4B194-404B-42EC-9FEE-CB041864EDB4}"/>
              </a:ext>
            </a:extLst>
          </p:cNvPr>
          <p:cNvSpPr/>
          <p:nvPr/>
        </p:nvSpPr>
        <p:spPr>
          <a:xfrm>
            <a:off x="381000" y="6657974"/>
            <a:ext cx="24384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0E7AC-4EF0-465F-B189-AD8A9405AE2C}"/>
              </a:ext>
            </a:extLst>
          </p:cNvPr>
          <p:cNvSpPr/>
          <p:nvPr/>
        </p:nvSpPr>
        <p:spPr>
          <a:xfrm>
            <a:off x="6858000" y="6657974"/>
            <a:ext cx="18288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20DBA-48A2-4D5E-98F1-77F11BCC82A8}"/>
              </a:ext>
            </a:extLst>
          </p:cNvPr>
          <p:cNvSpPr txBox="1"/>
          <p:nvPr/>
        </p:nvSpPr>
        <p:spPr>
          <a:xfrm>
            <a:off x="457200" y="65638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Saf Rahman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D0234-4B33-49F0-A180-77F7C0978846}"/>
              </a:ext>
            </a:extLst>
          </p:cNvPr>
          <p:cNvSpPr txBox="1"/>
          <p:nvPr/>
        </p:nvSpPr>
        <p:spPr>
          <a:xfrm>
            <a:off x="7315200" y="656384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29, 2020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E9FEF-AD2C-4654-94C0-42FE4A743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80" y="4016462"/>
            <a:ext cx="4800600" cy="240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3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98" y="4"/>
            <a:ext cx="9155545" cy="328461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TUH EEG Corpus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62BC4-E020-4C1E-BF17-75727B9561FE}"/>
              </a:ext>
            </a:extLst>
          </p:cNvPr>
          <p:cNvSpPr txBox="1">
            <a:spLocks/>
          </p:cNvSpPr>
          <p:nvPr/>
        </p:nvSpPr>
        <p:spPr>
          <a:xfrm>
            <a:off x="228600" y="647703"/>
            <a:ext cx="8686800" cy="56768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most current and largest release of our open source EEG data. This corpus contains EEG sessions collected by TUH from 2002 to 2016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Alongside the added EEG sessions are the medical histories for each patient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E4B194-404B-42EC-9FEE-CB041864EDB4}"/>
              </a:ext>
            </a:extLst>
          </p:cNvPr>
          <p:cNvSpPr/>
          <p:nvPr/>
        </p:nvSpPr>
        <p:spPr>
          <a:xfrm>
            <a:off x="381000" y="6657974"/>
            <a:ext cx="24384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0E7AC-4EF0-465F-B189-AD8A9405AE2C}"/>
              </a:ext>
            </a:extLst>
          </p:cNvPr>
          <p:cNvSpPr/>
          <p:nvPr/>
        </p:nvSpPr>
        <p:spPr>
          <a:xfrm>
            <a:off x="6858000" y="6657974"/>
            <a:ext cx="18288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20DBA-48A2-4D5E-98F1-77F11BCC82A8}"/>
              </a:ext>
            </a:extLst>
          </p:cNvPr>
          <p:cNvSpPr txBox="1"/>
          <p:nvPr/>
        </p:nvSpPr>
        <p:spPr>
          <a:xfrm>
            <a:off x="457200" y="65638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Saf Rahman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D0234-4B33-49F0-A180-77F7C0978846}"/>
              </a:ext>
            </a:extLst>
          </p:cNvPr>
          <p:cNvSpPr txBox="1"/>
          <p:nvPr/>
        </p:nvSpPr>
        <p:spPr>
          <a:xfrm>
            <a:off x="7315200" y="656384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29, 2020 </a:t>
            </a:r>
          </a:p>
        </p:txBody>
      </p:sp>
    </p:spTree>
    <p:extLst>
      <p:ext uri="{BB962C8B-B14F-4D97-AF65-F5344CB8AC3E}">
        <p14:creationId xmlns:p14="http://schemas.microsoft.com/office/powerpoint/2010/main" val="180730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98" y="4"/>
            <a:ext cx="9155545" cy="328461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Development of TUSZ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62BC4-E020-4C1E-BF17-75727B9561FE}"/>
              </a:ext>
            </a:extLst>
          </p:cNvPr>
          <p:cNvSpPr txBox="1">
            <a:spLocks/>
          </p:cNvSpPr>
          <p:nvPr/>
        </p:nvSpPr>
        <p:spPr>
          <a:xfrm>
            <a:off x="228600" y="647703"/>
            <a:ext cx="8686800" cy="56768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Files from the TUH EEG corpus are triaged in order to obtain files that have a high probability of including seizures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All the seizures in the subset are annotated by the annotation team, rec files are generated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The .rec files are used to generate .</a:t>
            </a:r>
            <a:r>
              <a:rPr lang="en-US" sz="2000" b="1" dirty="0" err="1">
                <a:latin typeface="Arial" charset="0"/>
                <a:cs typeface="Arial" charset="0"/>
              </a:rPr>
              <a:t>tse</a:t>
            </a:r>
            <a:r>
              <a:rPr lang="en-US" sz="2000" b="1" dirty="0">
                <a:latin typeface="Arial" charset="0"/>
                <a:cs typeface="Arial" charset="0"/>
              </a:rPr>
              <a:t> and .</a:t>
            </a:r>
            <a:r>
              <a:rPr lang="en-US" sz="2000" b="1" dirty="0" err="1">
                <a:latin typeface="Arial" charset="0"/>
                <a:cs typeface="Arial" charset="0"/>
              </a:rPr>
              <a:t>lbl</a:t>
            </a:r>
            <a:r>
              <a:rPr lang="en-US" sz="2000" b="1" dirty="0">
                <a:latin typeface="Arial" charset="0"/>
                <a:cs typeface="Arial" charset="0"/>
              </a:rPr>
              <a:t> files which are what we officially release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E4B194-404B-42EC-9FEE-CB041864EDB4}"/>
              </a:ext>
            </a:extLst>
          </p:cNvPr>
          <p:cNvSpPr/>
          <p:nvPr/>
        </p:nvSpPr>
        <p:spPr>
          <a:xfrm>
            <a:off x="381000" y="6657974"/>
            <a:ext cx="24384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0E7AC-4EF0-465F-B189-AD8A9405AE2C}"/>
              </a:ext>
            </a:extLst>
          </p:cNvPr>
          <p:cNvSpPr/>
          <p:nvPr/>
        </p:nvSpPr>
        <p:spPr>
          <a:xfrm>
            <a:off x="6858000" y="6657974"/>
            <a:ext cx="18288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20DBA-48A2-4D5E-98F1-77F11BCC82A8}"/>
              </a:ext>
            </a:extLst>
          </p:cNvPr>
          <p:cNvSpPr txBox="1"/>
          <p:nvPr/>
        </p:nvSpPr>
        <p:spPr>
          <a:xfrm>
            <a:off x="457200" y="65638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Saf Rahman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D0234-4B33-49F0-A180-77F7C0978846}"/>
              </a:ext>
            </a:extLst>
          </p:cNvPr>
          <p:cNvSpPr txBox="1"/>
          <p:nvPr/>
        </p:nvSpPr>
        <p:spPr>
          <a:xfrm>
            <a:off x="7315200" y="656384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29, 2020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99483-CDB3-4596-A232-E3DF21D3A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60" y="4181126"/>
            <a:ext cx="4191000" cy="23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2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98" y="4"/>
            <a:ext cx="9155545" cy="328461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Latest releases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62BC4-E020-4C1E-BF17-75727B9561FE}"/>
              </a:ext>
            </a:extLst>
          </p:cNvPr>
          <p:cNvSpPr txBox="1">
            <a:spLocks/>
          </p:cNvSpPr>
          <p:nvPr/>
        </p:nvSpPr>
        <p:spPr>
          <a:xfrm>
            <a:off x="228600" y="647703"/>
            <a:ext cx="8686800" cy="56768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TUEG v1.2.0</a:t>
            </a:r>
          </a:p>
          <a:p>
            <a:pPr lvl="2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endParaRPr lang="en-US" sz="1200" b="1" dirty="0">
              <a:latin typeface="Arial" charset="0"/>
              <a:cs typeface="Arial" charset="0"/>
            </a:endParaRPr>
          </a:p>
          <a:p>
            <a:pPr lvl="2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endParaRPr lang="en-US" sz="1200" b="1" dirty="0">
              <a:latin typeface="Arial" charset="0"/>
              <a:cs typeface="Arial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TUSZ v1.5.2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latin typeface="Arial" charset="0"/>
                <a:cs typeface="Arial" charset="0"/>
              </a:rPr>
              <a:t>Updated annotations of the train set from v1.5.0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latin typeface="Arial" charset="0"/>
                <a:cs typeface="Arial" charset="0"/>
              </a:rPr>
              <a:t> v1.5.1 was the updated eval and dev sets</a:t>
            </a:r>
          </a:p>
          <a:p>
            <a:pPr marL="457200" lvl="1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600" b="1" dirty="0">
              <a:latin typeface="Arial" charset="0"/>
              <a:cs typeface="Arial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E4B194-404B-42EC-9FEE-CB041864EDB4}"/>
              </a:ext>
            </a:extLst>
          </p:cNvPr>
          <p:cNvSpPr/>
          <p:nvPr/>
        </p:nvSpPr>
        <p:spPr>
          <a:xfrm>
            <a:off x="381000" y="6657974"/>
            <a:ext cx="24384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0E7AC-4EF0-465F-B189-AD8A9405AE2C}"/>
              </a:ext>
            </a:extLst>
          </p:cNvPr>
          <p:cNvSpPr/>
          <p:nvPr/>
        </p:nvSpPr>
        <p:spPr>
          <a:xfrm>
            <a:off x="6858000" y="6657974"/>
            <a:ext cx="18288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20DBA-48A2-4D5E-98F1-77F11BCC82A8}"/>
              </a:ext>
            </a:extLst>
          </p:cNvPr>
          <p:cNvSpPr txBox="1"/>
          <p:nvPr/>
        </p:nvSpPr>
        <p:spPr>
          <a:xfrm>
            <a:off x="457200" y="65638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Saf Rahman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D0234-4B33-49F0-A180-77F7C0978846}"/>
              </a:ext>
            </a:extLst>
          </p:cNvPr>
          <p:cNvSpPr txBox="1"/>
          <p:nvPr/>
        </p:nvSpPr>
        <p:spPr>
          <a:xfrm>
            <a:off x="7315200" y="656384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29, 2020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CE1F3D9-B561-4777-9CEA-7F8834534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34336"/>
              </p:ext>
            </p:extLst>
          </p:nvPr>
        </p:nvGraphicFramePr>
        <p:xfrm>
          <a:off x="846959" y="4382889"/>
          <a:ext cx="7230241" cy="1603056"/>
        </p:xfrm>
        <a:graphic>
          <a:graphicData uri="http://schemas.openxmlformats.org/drawingml/2006/table">
            <a:tbl>
              <a:tblPr firstRow="1" firstCol="1" bandRow="1"/>
              <a:tblGrid>
                <a:gridCol w="1446048">
                  <a:extLst>
                    <a:ext uri="{9D8B030D-6E8A-4147-A177-3AD203B41FA5}">
                      <a16:colId xmlns:a16="http://schemas.microsoft.com/office/drawing/2014/main" val="1401024566"/>
                    </a:ext>
                  </a:extLst>
                </a:gridCol>
                <a:gridCol w="1446048">
                  <a:extLst>
                    <a:ext uri="{9D8B030D-6E8A-4147-A177-3AD203B41FA5}">
                      <a16:colId xmlns:a16="http://schemas.microsoft.com/office/drawing/2014/main" val="398926950"/>
                    </a:ext>
                  </a:extLst>
                </a:gridCol>
                <a:gridCol w="1446048">
                  <a:extLst>
                    <a:ext uri="{9D8B030D-6E8A-4147-A177-3AD203B41FA5}">
                      <a16:colId xmlns:a16="http://schemas.microsoft.com/office/drawing/2014/main" val="1010640316"/>
                    </a:ext>
                  </a:extLst>
                </a:gridCol>
                <a:gridCol w="1374295">
                  <a:extLst>
                    <a:ext uri="{9D8B030D-6E8A-4147-A177-3AD203B41FA5}">
                      <a16:colId xmlns:a16="http://schemas.microsoft.com/office/drawing/2014/main" val="1429311153"/>
                    </a:ext>
                  </a:extLst>
                </a:gridCol>
                <a:gridCol w="1517802">
                  <a:extLst>
                    <a:ext uri="{9D8B030D-6E8A-4147-A177-3AD203B41FA5}">
                      <a16:colId xmlns:a16="http://schemas.microsoft.com/office/drawing/2014/main" val="2078300199"/>
                    </a:ext>
                  </a:extLst>
                </a:gridCol>
              </a:tblGrid>
              <a:tr h="720828">
                <a:tc>
                  <a:txBody>
                    <a:bodyPr/>
                    <a:lstStyle/>
                    <a:p>
                      <a:pPr algn="ctr"/>
                      <a:endParaRPr lang="en-US" sz="24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651" marR="31651" marT="15827" marB="1582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 of patients</a:t>
                      </a:r>
                    </a:p>
                  </a:txBody>
                  <a:tcPr marL="31651" marR="31651" marT="15827" marB="1582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Sessions</a:t>
                      </a:r>
                    </a:p>
                  </a:txBody>
                  <a:tcPr marL="31651" marR="31651" marT="15827" marB="1582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Files</a:t>
                      </a:r>
                    </a:p>
                  </a:txBody>
                  <a:tcPr marL="31651" marR="31651" marT="15827" marB="1582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Seizures</a:t>
                      </a:r>
                    </a:p>
                  </a:txBody>
                  <a:tcPr marL="31651" marR="31651" marT="15827" marB="1582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298334"/>
                  </a:ext>
                </a:extLst>
              </a:tr>
              <a:tr h="4199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</a:t>
                      </a:r>
                    </a:p>
                  </a:txBody>
                  <a:tcPr marL="31651" marR="31651" marT="15827" marB="1582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31651" marR="31651" marT="15827" marB="1582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31651" marR="31651" marT="15827" marB="1582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1013</a:t>
                      </a:r>
                    </a:p>
                  </a:txBody>
                  <a:tcPr marL="31651" marR="31651" marT="15827" marB="1582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</a:t>
                      </a:r>
                    </a:p>
                  </a:txBody>
                  <a:tcPr marL="31651" marR="31651" marT="15827" marB="1582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79994"/>
                  </a:ext>
                </a:extLst>
              </a:tr>
              <a:tr h="4199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</a:t>
                      </a:r>
                    </a:p>
                  </a:txBody>
                  <a:tcPr marL="31651" marR="31651" marT="15827" marB="1582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</a:t>
                      </a:r>
                    </a:p>
                  </a:txBody>
                  <a:tcPr marL="31651" marR="31651" marT="15827" marB="1582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1185</a:t>
                      </a:r>
                    </a:p>
                  </a:txBody>
                  <a:tcPr marL="31651" marR="31651" marT="15827" marB="1582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4597</a:t>
                      </a:r>
                    </a:p>
                  </a:txBody>
                  <a:tcPr marL="31651" marR="31651" marT="15827" marB="1582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2370</a:t>
                      </a:r>
                    </a:p>
                  </a:txBody>
                  <a:tcPr marL="31651" marR="31651" marT="15827" marB="1582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3548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D12BB6E-4623-4227-BC00-A60B4AE28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907" y="1205688"/>
            <a:ext cx="5673293" cy="14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0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98" y="4"/>
            <a:ext cx="9155545" cy="328461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Obstacles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62BC4-E020-4C1E-BF17-75727B9561FE}"/>
              </a:ext>
            </a:extLst>
          </p:cNvPr>
          <p:cNvSpPr txBox="1">
            <a:spLocks/>
          </p:cNvSpPr>
          <p:nvPr/>
        </p:nvSpPr>
        <p:spPr>
          <a:xfrm>
            <a:off x="228600" y="647703"/>
            <a:ext cx="8686800" cy="56768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There is a delay in getting deidentified data from the hospital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latin typeface="Arial" charset="0"/>
                <a:cs typeface="Arial" charset="0"/>
              </a:rPr>
              <a:t>Everyone working there is busy, so it is difficult getting them to give priority to our data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The annotation team is not going through the data fast enough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latin typeface="Arial" charset="0"/>
                <a:cs typeface="Arial" charset="0"/>
              </a:rPr>
              <a:t>The process of hiring and getting new annotators up to standards 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latin typeface="Arial" charset="0"/>
                <a:cs typeface="Arial" charset="0"/>
              </a:rPr>
              <a:t>Quality control of the data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latin typeface="Arial" charset="0"/>
                <a:cs typeface="Arial" charset="0"/>
              </a:rPr>
              <a:t>Side tasks that come up such as the artifact annotation task (TUAR)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E4B194-404B-42EC-9FEE-CB041864EDB4}"/>
              </a:ext>
            </a:extLst>
          </p:cNvPr>
          <p:cNvSpPr/>
          <p:nvPr/>
        </p:nvSpPr>
        <p:spPr>
          <a:xfrm>
            <a:off x="381000" y="6657974"/>
            <a:ext cx="24384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0E7AC-4EF0-465F-B189-AD8A9405AE2C}"/>
              </a:ext>
            </a:extLst>
          </p:cNvPr>
          <p:cNvSpPr/>
          <p:nvPr/>
        </p:nvSpPr>
        <p:spPr>
          <a:xfrm>
            <a:off x="6858000" y="6657974"/>
            <a:ext cx="18288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20DBA-48A2-4D5E-98F1-77F11BCC82A8}"/>
              </a:ext>
            </a:extLst>
          </p:cNvPr>
          <p:cNvSpPr txBox="1"/>
          <p:nvPr/>
        </p:nvSpPr>
        <p:spPr>
          <a:xfrm>
            <a:off x="457200" y="65638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Saf Rahman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D0234-4B33-49F0-A180-77F7C0978846}"/>
              </a:ext>
            </a:extLst>
          </p:cNvPr>
          <p:cNvSpPr txBox="1"/>
          <p:nvPr/>
        </p:nvSpPr>
        <p:spPr>
          <a:xfrm>
            <a:off x="7315200" y="656384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29, 2020 </a:t>
            </a:r>
          </a:p>
        </p:txBody>
      </p:sp>
    </p:spTree>
    <p:extLst>
      <p:ext uri="{BB962C8B-B14F-4D97-AF65-F5344CB8AC3E}">
        <p14:creationId xmlns:p14="http://schemas.microsoft.com/office/powerpoint/2010/main" val="94874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98" y="4"/>
            <a:ext cx="9155545" cy="328461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Future Plans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62BC4-E020-4C1E-BF17-75727B9561FE}"/>
              </a:ext>
            </a:extLst>
          </p:cNvPr>
          <p:cNvSpPr txBox="1">
            <a:spLocks/>
          </p:cNvSpPr>
          <p:nvPr/>
        </p:nvSpPr>
        <p:spPr>
          <a:xfrm>
            <a:off x="228600" y="647703"/>
            <a:ext cx="8686800" cy="56768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TUEG v2.0 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 cumulative release of all sessions and corresponding reports to date</a:t>
            </a:r>
            <a:endParaRPr lang="en-US" sz="1600" b="1" dirty="0">
              <a:latin typeface="Arial" charset="0"/>
              <a:cs typeface="Arial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TUSZ v1.6.0 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latin typeface="Arial" charset="0"/>
                <a:cs typeface="Arial" charset="0"/>
              </a:rPr>
              <a:t>Third_pass_set</a:t>
            </a:r>
            <a:r>
              <a:rPr lang="en-US" sz="1600" b="1" dirty="0">
                <a:latin typeface="Arial" charset="0"/>
                <a:cs typeface="Arial" charset="0"/>
              </a:rPr>
              <a:t> + 2016 data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charset="0"/>
                <a:cs typeface="Arial" charset="0"/>
              </a:rPr>
              <a:t>TUSZ v1.7.0 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 err="1">
                <a:latin typeface="Arial" charset="0"/>
                <a:cs typeface="Arial" charset="0"/>
              </a:rPr>
              <a:t>no_reports</a:t>
            </a:r>
            <a:r>
              <a:rPr lang="en-US" sz="1600" b="1" dirty="0">
                <a:latin typeface="Arial" charset="0"/>
                <a:cs typeface="Arial" charset="0"/>
              </a:rPr>
              <a:t> data - 13,725 files but will be triaged using the current best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E4B194-404B-42EC-9FEE-CB041864EDB4}"/>
              </a:ext>
            </a:extLst>
          </p:cNvPr>
          <p:cNvSpPr/>
          <p:nvPr/>
        </p:nvSpPr>
        <p:spPr>
          <a:xfrm>
            <a:off x="381000" y="6657974"/>
            <a:ext cx="24384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0E7AC-4EF0-465F-B189-AD8A9405AE2C}"/>
              </a:ext>
            </a:extLst>
          </p:cNvPr>
          <p:cNvSpPr/>
          <p:nvPr/>
        </p:nvSpPr>
        <p:spPr>
          <a:xfrm>
            <a:off x="6858000" y="6657974"/>
            <a:ext cx="18288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20DBA-48A2-4D5E-98F1-77F11BCC82A8}"/>
              </a:ext>
            </a:extLst>
          </p:cNvPr>
          <p:cNvSpPr txBox="1"/>
          <p:nvPr/>
        </p:nvSpPr>
        <p:spPr>
          <a:xfrm>
            <a:off x="457200" y="65638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Saf Rahman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D0234-4B33-49F0-A180-77F7C0978846}"/>
              </a:ext>
            </a:extLst>
          </p:cNvPr>
          <p:cNvSpPr txBox="1"/>
          <p:nvPr/>
        </p:nvSpPr>
        <p:spPr>
          <a:xfrm>
            <a:off x="7315200" y="656384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29, 2020 </a:t>
            </a:r>
          </a:p>
        </p:txBody>
      </p:sp>
    </p:spTree>
    <p:extLst>
      <p:ext uri="{BB962C8B-B14F-4D97-AF65-F5344CB8AC3E}">
        <p14:creationId xmlns:p14="http://schemas.microsoft.com/office/powerpoint/2010/main" val="191165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98" y="4"/>
            <a:ext cx="9155545" cy="328461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62BC4-E020-4C1E-BF17-75727B9561FE}"/>
              </a:ext>
            </a:extLst>
          </p:cNvPr>
          <p:cNvSpPr txBox="1">
            <a:spLocks/>
          </p:cNvSpPr>
          <p:nvPr/>
        </p:nvSpPr>
        <p:spPr>
          <a:xfrm>
            <a:off x="228600" y="647703"/>
            <a:ext cx="8686800" cy="56768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E4B194-404B-42EC-9FEE-CB041864EDB4}"/>
              </a:ext>
            </a:extLst>
          </p:cNvPr>
          <p:cNvSpPr/>
          <p:nvPr/>
        </p:nvSpPr>
        <p:spPr>
          <a:xfrm>
            <a:off x="381000" y="6657974"/>
            <a:ext cx="24384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0E7AC-4EF0-465F-B189-AD8A9405AE2C}"/>
              </a:ext>
            </a:extLst>
          </p:cNvPr>
          <p:cNvSpPr/>
          <p:nvPr/>
        </p:nvSpPr>
        <p:spPr>
          <a:xfrm>
            <a:off x="6858000" y="6657974"/>
            <a:ext cx="1828800" cy="181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20DBA-48A2-4D5E-98F1-77F11BCC82A8}"/>
              </a:ext>
            </a:extLst>
          </p:cNvPr>
          <p:cNvSpPr txBox="1"/>
          <p:nvPr/>
        </p:nvSpPr>
        <p:spPr>
          <a:xfrm>
            <a:off x="457200" y="65638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Saf Rahman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D0234-4B33-49F0-A180-77F7C0978846}"/>
              </a:ext>
            </a:extLst>
          </p:cNvPr>
          <p:cNvSpPr txBox="1"/>
          <p:nvPr/>
        </p:nvSpPr>
        <p:spPr>
          <a:xfrm>
            <a:off x="7315200" y="656384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29, 2020 </a:t>
            </a:r>
          </a:p>
        </p:txBody>
      </p:sp>
    </p:spTree>
    <p:extLst>
      <p:ext uri="{BB962C8B-B14F-4D97-AF65-F5344CB8AC3E}">
        <p14:creationId xmlns:p14="http://schemas.microsoft.com/office/powerpoint/2010/main" val="1218094868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12798</TotalTime>
  <Words>410</Words>
  <Application>Microsoft Macintosh PowerPoint</Application>
  <PresentationFormat>On-screen Show (4:3)</PresentationFormat>
  <Paragraphs>86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1_ISIP Title Slide</vt:lpstr>
      <vt:lpstr>2_ISIP Content Slide</vt:lpstr>
      <vt:lpstr>PowerPoint Presentation</vt:lpstr>
      <vt:lpstr>Overview</vt:lpstr>
      <vt:lpstr>Data Collection</vt:lpstr>
      <vt:lpstr>TUH EEG Corpus</vt:lpstr>
      <vt:lpstr>Development of TUSZ</vt:lpstr>
      <vt:lpstr>Latest releases</vt:lpstr>
      <vt:lpstr>Obstacles</vt:lpstr>
      <vt:lpstr>Future Plans</vt:lpstr>
      <vt:lpstr>Questions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Joseph Picone</cp:lastModifiedBy>
  <cp:revision>1016</cp:revision>
  <dcterms:created xsi:type="dcterms:W3CDTF">2012-05-05T20:20:58Z</dcterms:created>
  <dcterms:modified xsi:type="dcterms:W3CDTF">2020-05-29T12:44:14Z</dcterms:modified>
</cp:coreProperties>
</file>