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4" r:id="rId1"/>
    <p:sldMasterId id="2147483676" r:id="rId2"/>
  </p:sldMasterIdLst>
  <p:notesMasterIdLst>
    <p:notesMasterId r:id="rId15"/>
  </p:notesMasterIdLst>
  <p:handoutMasterIdLst>
    <p:handoutMasterId r:id="rId16"/>
  </p:handoutMasterIdLst>
  <p:sldIdLst>
    <p:sldId id="298" r:id="rId3"/>
    <p:sldId id="387" r:id="rId4"/>
    <p:sldId id="390" r:id="rId5"/>
    <p:sldId id="394" r:id="rId6"/>
    <p:sldId id="391" r:id="rId7"/>
    <p:sldId id="392" r:id="rId8"/>
    <p:sldId id="395" r:id="rId9"/>
    <p:sldId id="396" r:id="rId10"/>
    <p:sldId id="397" r:id="rId11"/>
    <p:sldId id="398" r:id="rId12"/>
    <p:sldId id="393" r:id="rId13"/>
    <p:sldId id="3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384" userDrawn="1">
          <p15:clr>
            <a:srgbClr val="A4A3A4"/>
          </p15:clr>
        </p15:guide>
        <p15:guide id="6" orient="horz" pos="912" userDrawn="1">
          <p15:clr>
            <a:srgbClr val="A4A3A4"/>
          </p15:clr>
        </p15:guide>
        <p15:guide id="7" pos="144" userDrawn="1">
          <p15:clr>
            <a:srgbClr val="A4A3A4"/>
          </p15:clr>
        </p15:guide>
        <p15:guide id="8" pos="42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Picone" initials="JP" lastIdx="9" clrIdx="0">
    <p:extLst>
      <p:ext uri="{19B8F6BF-5375-455C-9EA6-DF929625EA0E}">
        <p15:presenceInfo xmlns:p15="http://schemas.microsoft.com/office/powerpoint/2012/main" userId="S::picone@temple.edu::5dfa8936-62e2-4ea1-b5e9-753690ee75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0E"/>
    <a:srgbClr val="FF9BA2"/>
    <a:srgbClr val="C0504D"/>
    <a:srgbClr val="F0AE38"/>
    <a:srgbClr val="E8D0D0"/>
    <a:srgbClr val="F4E9E9"/>
    <a:srgbClr val="A4A3A4"/>
    <a:srgbClr val="004070"/>
    <a:srgbClr val="0083E6"/>
    <a:srgbClr val="8F6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0" autoAdjust="0"/>
    <p:restoredTop sz="84135" autoAdjust="0"/>
  </p:normalViewPr>
  <p:slideViewPr>
    <p:cSldViewPr snapToObjects="1" showGuides="1">
      <p:cViewPr varScale="1">
        <p:scale>
          <a:sx n="75" d="100"/>
          <a:sy n="75" d="100"/>
        </p:scale>
        <p:origin x="2360" y="176"/>
      </p:cViewPr>
      <p:guideLst>
        <p:guide orient="horz" pos="3984"/>
        <p:guide pos="2880"/>
        <p:guide pos="5616"/>
        <p:guide orient="horz" pos="2160"/>
        <p:guide orient="horz" pos="384"/>
        <p:guide orient="horz" pos="912"/>
        <p:guide pos="144"/>
        <p:guide pos="4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pPr/>
              <a:t>5/29/20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pPr/>
              <a:t>5/29/20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1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86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7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54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4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01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3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2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5" y="6547624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755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3" y="6459790"/>
            <a:ext cx="1854203" cy="365125"/>
          </a:xfrm>
          <a:prstGeom prst="rect">
            <a:avLst/>
          </a:prstGeom>
        </p:spPr>
        <p:txBody>
          <a:bodyPr/>
          <a:lstStyle/>
          <a:p>
            <a:fld id="{CAEBE13E-4B7E-4445-AA1D-E25F39BAB5ED}" type="datetimeFigureOut">
              <a:rPr lang="en-US" smtClean="0"/>
              <a:pPr/>
              <a:t>5/29/20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40" y="6459790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/>
          <a:lstStyle/>
          <a:p>
            <a:fld id="{DA10A36D-0FF4-4F0B-BDFE-FB879F3DD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1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6BA024-DD90-5E4E-A9CB-3F4C2BA80473}"/>
              </a:ext>
            </a:extLst>
          </p:cNvPr>
          <p:cNvSpPr/>
          <p:nvPr userDrawn="1"/>
        </p:nvSpPr>
        <p:spPr>
          <a:xfrm>
            <a:off x="-25400" y="1016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97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2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377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5" y="661296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44">
              <a:lnSpc>
                <a:spcPct val="95000"/>
              </a:lnSpc>
              <a:spcBef>
                <a:spcPts val="1200"/>
              </a:spcBef>
              <a:tabLst>
                <a:tab pos="8513550" algn="r"/>
              </a:tabLst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Vinit Shah: Multiphase Seizure Detection Model</a:t>
            </a:r>
            <a:endParaRPr lang="en-US" sz="1000" b="1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7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2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4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8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32546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charset="0"/>
                <a:ea typeface="Arial" charset="0"/>
                <a:cs typeface="Arial" charset="0"/>
              </a:rPr>
              <a:t>Multiphase Seizure Detection Model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8D08A25-95A8-4995-99AD-F4B9C2E3CE2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971800"/>
            <a:ext cx="2984500" cy="13604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CA5E6B-31C3-4D04-98F2-3CFB9D2DA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897" y="5752415"/>
            <a:ext cx="1655274" cy="1105585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E837ED42-27BE-474E-9C76-E2450B64B4F9}"/>
              </a:ext>
            </a:extLst>
          </p:cNvPr>
          <p:cNvSpPr txBox="1">
            <a:spLocks/>
          </p:cNvSpPr>
          <p:nvPr/>
        </p:nvSpPr>
        <p:spPr>
          <a:xfrm>
            <a:off x="1219200" y="5000151"/>
            <a:ext cx="6705600" cy="1857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Vinit Shah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Neural Engineering Data Consortium,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Temple University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212DB8-8746-44C0-85B7-23609525306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19797" y="1478805"/>
            <a:ext cx="7304405" cy="1130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18B064-50FD-4C7B-B240-4DBE59F6A6C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19797" y="2545201"/>
            <a:ext cx="7302317" cy="113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00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215A7-ACFE-4C67-B835-F4172512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A36D-0FF4-4F0B-BDFE-FB879F3DD54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19157D-57C7-4B72-850D-42055159A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"/>
            <a:ext cx="9155545" cy="533396"/>
          </a:xfrm>
        </p:spPr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/>
              <a:t>Results</a:t>
            </a:r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A928A2-B43E-45C1-9C53-09BD1CDA2C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80197"/>
            <a:ext cx="5467985" cy="306800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8F100A-59E9-427B-B8B3-E47AE14CA81E}"/>
              </a:ext>
            </a:extLst>
          </p:cNvPr>
          <p:cNvSpPr txBox="1">
            <a:spLocks/>
          </p:cNvSpPr>
          <p:nvPr/>
        </p:nvSpPr>
        <p:spPr>
          <a:xfrm>
            <a:off x="196770" y="762000"/>
            <a:ext cx="8718630" cy="10668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Each phase of the model is postprocessed by heuristic postprocessing approaches such as setting thresholds for duration, probability of the event, etc.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20DC39-24F7-49E6-B07B-EA66F2F60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101236"/>
              </p:ext>
            </p:extLst>
          </p:nvPr>
        </p:nvGraphicFramePr>
        <p:xfrm>
          <a:off x="1447800" y="4783391"/>
          <a:ext cx="6153149" cy="1692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8659">
                  <a:extLst>
                    <a:ext uri="{9D8B030D-6E8A-4147-A177-3AD203B41FA5}">
                      <a16:colId xmlns:a16="http://schemas.microsoft.com/office/drawing/2014/main" val="1784791299"/>
                    </a:ext>
                  </a:extLst>
                </a:gridCol>
                <a:gridCol w="1044898">
                  <a:extLst>
                    <a:ext uri="{9D8B030D-6E8A-4147-A177-3AD203B41FA5}">
                      <a16:colId xmlns:a16="http://schemas.microsoft.com/office/drawing/2014/main" val="3279409350"/>
                    </a:ext>
                  </a:extLst>
                </a:gridCol>
                <a:gridCol w="1044898">
                  <a:extLst>
                    <a:ext uri="{9D8B030D-6E8A-4147-A177-3AD203B41FA5}">
                      <a16:colId xmlns:a16="http://schemas.microsoft.com/office/drawing/2014/main" val="3488783444"/>
                    </a:ext>
                  </a:extLst>
                </a:gridCol>
                <a:gridCol w="1044898">
                  <a:extLst>
                    <a:ext uri="{9D8B030D-6E8A-4147-A177-3AD203B41FA5}">
                      <a16:colId xmlns:a16="http://schemas.microsoft.com/office/drawing/2014/main" val="920422856"/>
                    </a:ext>
                  </a:extLst>
                </a:gridCol>
                <a:gridCol w="1044898">
                  <a:extLst>
                    <a:ext uri="{9D8B030D-6E8A-4147-A177-3AD203B41FA5}">
                      <a16:colId xmlns:a16="http://schemas.microsoft.com/office/drawing/2014/main" val="2299618060"/>
                    </a:ext>
                  </a:extLst>
                </a:gridCol>
                <a:gridCol w="1044898">
                  <a:extLst>
                    <a:ext uri="{9D8B030D-6E8A-4147-A177-3AD203B41FA5}">
                      <a16:colId xmlns:a16="http://schemas.microsoft.com/office/drawing/2014/main" val="197562512"/>
                    </a:ext>
                  </a:extLst>
                </a:gridCol>
              </a:tblGrid>
              <a:tr h="241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Metric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Measure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CNN/LSTM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Ch. LSTM P1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CNN/LSTM P2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MultiPhase P3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588569"/>
                  </a:ext>
                </a:extLst>
              </a:tr>
              <a:tr h="24180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OVLP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Sensitivity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30.83%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39.46%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41.16%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40.29%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4334698"/>
                  </a:ext>
                </a:extLst>
              </a:tr>
              <a:tr h="241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Specificity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97.10%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95.20%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95.29%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97.56%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968679"/>
                  </a:ext>
                </a:extLst>
              </a:tr>
              <a:tr h="241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FAs/24 hrs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6.74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11.62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11.69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5.77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6226894"/>
                  </a:ext>
                </a:extLst>
              </a:tr>
              <a:tr h="24180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TAES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Sensitivity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11.33%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32.57%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32.87%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32.59%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5487523"/>
                  </a:ext>
                </a:extLst>
              </a:tr>
              <a:tr h="241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Specificity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95.58%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85.48%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89.28%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90.72%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3441452"/>
                  </a:ext>
                </a:extLst>
              </a:tr>
              <a:tr h="241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FAs/24 hrs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7.62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27.44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20.85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17.03</a:t>
                      </a:r>
                      <a:endParaRPr lang="en-US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944158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94F0F17-E9BE-428F-B885-6F73A5B095DE}"/>
              </a:ext>
            </a:extLst>
          </p:cNvPr>
          <p:cNvSpPr txBox="1">
            <a:spLocks/>
          </p:cNvSpPr>
          <p:nvPr/>
        </p:nvSpPr>
        <p:spPr>
          <a:xfrm>
            <a:off x="196770" y="2209800"/>
            <a:ext cx="3079830" cy="23622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The multiphase model performs at 40.29% sensitivity with 5.77 FAs/24 hours on Devtest set.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5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FA6D7B-5E69-4F30-8738-0F0A26C9C535}"/>
              </a:ext>
            </a:extLst>
          </p:cNvPr>
          <p:cNvSpPr txBox="1">
            <a:spLocks/>
          </p:cNvSpPr>
          <p:nvPr/>
        </p:nvSpPr>
        <p:spPr>
          <a:xfrm>
            <a:off x="250372" y="647701"/>
            <a:ext cx="8675914" cy="572248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07E6FC-8A80-41E5-932C-F43D3D4CABDE}"/>
              </a:ext>
            </a:extLst>
          </p:cNvPr>
          <p:cNvSpPr txBox="1">
            <a:spLocks/>
          </p:cNvSpPr>
          <p:nvPr/>
        </p:nvSpPr>
        <p:spPr>
          <a:xfrm>
            <a:off x="250372" y="622622"/>
            <a:ext cx="4354286" cy="46351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Performance of model segmentation was evaluated around seizure segment boundaries with different </a:t>
            </a:r>
            <a:r>
              <a:rPr lang="en-US" sz="1800" b="1" dirty="0" err="1">
                <a:latin typeface="Arial" charset="0"/>
                <a:cs typeface="Arial" charset="0"/>
              </a:rPr>
              <a:t>guardbands</a:t>
            </a:r>
            <a:r>
              <a:rPr lang="en-US" sz="1800" b="1" dirty="0">
                <a:latin typeface="Arial" charset="0"/>
                <a:cs typeface="Arial" charset="0"/>
              </a:rPr>
              <a:t>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More than 100 segment boundaries are detected within the margin of 2 seconds of the seizure event by the P2 and P3 model.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On the other hand, previous state-of-the-art CNN-LSTM model fails to detect majority of the segment boundaries within the acceptable ranges of </a:t>
            </a:r>
            <a:r>
              <a:rPr lang="en-US" sz="1800" b="1" dirty="0" err="1">
                <a:latin typeface="Arial" charset="0"/>
                <a:cs typeface="Arial" charset="0"/>
              </a:rPr>
              <a:t>gaurdband</a:t>
            </a:r>
            <a:r>
              <a:rPr lang="en-US" sz="1800" b="1" dirty="0">
                <a:latin typeface="Arial" charset="0"/>
                <a:cs typeface="Arial" charset="0"/>
              </a:rPr>
              <a:t>.</a:t>
            </a: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52DE9A-B1C5-4384-9DF4-5353081E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"/>
            <a:ext cx="9155545" cy="533396"/>
          </a:xfrm>
        </p:spPr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/>
              <a:t>Convolutional Neural Network + LSTMs</a:t>
            </a:r>
            <a:endParaRPr lang="en-US" dirty="0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151AEE-8CE8-458C-9853-751667B5B1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789" y="525394"/>
            <a:ext cx="4354286" cy="2798797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7B8627-83DE-40FA-84D2-BA8EFAE021A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4" y="3533810"/>
            <a:ext cx="4296501" cy="301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01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71751"/>
            <a:ext cx="8686800" cy="1714498"/>
          </a:xfrm>
        </p:spPr>
        <p:txBody>
          <a:bodyPr>
            <a:noAutofit/>
          </a:bodyPr>
          <a:lstStyle/>
          <a:p>
            <a:pPr marL="404803" indent="-404803" algn="ctr">
              <a:spcBef>
                <a:spcPts val="0"/>
              </a:spcBef>
              <a:spcAft>
                <a:spcPts val="300"/>
              </a:spcAft>
              <a:buNone/>
              <a:tabLst>
                <a:tab pos="274632" algn="r"/>
                <a:tab pos="385753" algn="l"/>
              </a:tabLst>
            </a:pPr>
            <a:r>
              <a:rPr lang="en-US" sz="66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1413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4"/>
            <a:ext cx="9155545" cy="533396"/>
          </a:xfrm>
        </p:spPr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/>
              <a:t>Typical Seizure Morphology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98938B-C7A7-4120-A9A0-7A611986DA1B}"/>
              </a:ext>
            </a:extLst>
          </p:cNvPr>
          <p:cNvSpPr txBox="1">
            <a:spLocks/>
          </p:cNvSpPr>
          <p:nvPr/>
        </p:nvSpPr>
        <p:spPr>
          <a:xfrm>
            <a:off x="1" y="647701"/>
            <a:ext cx="4572000" cy="58706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B62BC4-E020-4C1E-BF17-75727B9561FE}"/>
              </a:ext>
            </a:extLst>
          </p:cNvPr>
          <p:cNvSpPr txBox="1">
            <a:spLocks/>
          </p:cNvSpPr>
          <p:nvPr/>
        </p:nvSpPr>
        <p:spPr>
          <a:xfrm>
            <a:off x="228600" y="647703"/>
            <a:ext cx="8686800" cy="567689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Electroencephalography (EEG) is a commonly used means to diagnose brain-related diseases including epilepsy</a:t>
            </a:r>
            <a:r>
              <a:rPr lang="en-US" sz="1800" b="1">
                <a:latin typeface="Arial" charset="0"/>
                <a:cs typeface="Arial" charset="0"/>
              </a:rPr>
              <a:t>. EEG signals contain information in temporal and spatial domain.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>
                <a:latin typeface="Arial" charset="0"/>
                <a:cs typeface="Arial" charset="0"/>
              </a:rPr>
              <a:t>EEG signals are categorized in specific frequency bands called “rhythms”.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>
                <a:latin typeface="Arial" charset="0"/>
                <a:cs typeface="Arial" charset="0"/>
              </a:rPr>
              <a:t>Seizures are identified by observing evolution of abnormal epileptiform events such as Spike and wave discharges/complexes, generalized polyspikes, etc. 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>
                <a:latin typeface="Arial" charset="0"/>
                <a:cs typeface="Arial" charset="0"/>
              </a:rPr>
              <a:t>Typical seizures show high frequency and low amplitude signals which evolve by showing progressively slowed down (lower) frequency with high amplitude signals.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>
                <a:latin typeface="Arial" charset="0"/>
                <a:cs typeface="Arial" charset="0"/>
              </a:rPr>
              <a:t>Such epileptiform events observed at at least 3 Hz frequency lasting for 10 seconds is considered as a seizure event (Hard decision).</a:t>
            </a: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CAA9B92-85E4-4801-85FE-33A6B1E2C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155042"/>
              </p:ext>
            </p:extLst>
          </p:nvPr>
        </p:nvGraphicFramePr>
        <p:xfrm>
          <a:off x="1440905" y="4768314"/>
          <a:ext cx="6262191" cy="1745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5498">
                  <a:extLst>
                    <a:ext uri="{9D8B030D-6E8A-4147-A177-3AD203B41FA5}">
                      <a16:colId xmlns:a16="http://schemas.microsoft.com/office/drawing/2014/main" val="2241129456"/>
                    </a:ext>
                  </a:extLst>
                </a:gridCol>
                <a:gridCol w="1626421">
                  <a:extLst>
                    <a:ext uri="{9D8B030D-6E8A-4147-A177-3AD203B41FA5}">
                      <a16:colId xmlns:a16="http://schemas.microsoft.com/office/drawing/2014/main" val="1508097674"/>
                    </a:ext>
                  </a:extLst>
                </a:gridCol>
                <a:gridCol w="1382205">
                  <a:extLst>
                    <a:ext uri="{9D8B030D-6E8A-4147-A177-3AD203B41FA5}">
                      <a16:colId xmlns:a16="http://schemas.microsoft.com/office/drawing/2014/main" val="2808739985"/>
                    </a:ext>
                  </a:extLst>
                </a:gridCol>
                <a:gridCol w="1708067">
                  <a:extLst>
                    <a:ext uri="{9D8B030D-6E8A-4147-A177-3AD203B41FA5}">
                      <a16:colId xmlns:a16="http://schemas.microsoft.com/office/drawing/2014/main" val="72630684"/>
                    </a:ext>
                  </a:extLst>
                </a:gridCol>
              </a:tblGrid>
              <a:tr h="293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Rhythm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Frequency (Hz)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Amp. Range (μv)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Activity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70642452"/>
                  </a:ext>
                </a:extLst>
              </a:tr>
              <a:tr h="293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Delta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0-4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20-200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Deep sleep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9011879"/>
                  </a:ext>
                </a:extLst>
              </a:tr>
              <a:tr h="278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Theta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4-7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20-100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Creativity, intuition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83987379"/>
                  </a:ext>
                </a:extLst>
              </a:tr>
              <a:tr h="293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Alpha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8-13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20-60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Relaxation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93613978"/>
                  </a:ext>
                </a:extLst>
              </a:tr>
              <a:tr h="293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Beta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13-30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2-20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Memory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11283222"/>
                  </a:ext>
                </a:extLst>
              </a:tr>
              <a:tr h="293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Gamma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30-100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20-70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Cognition, learning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56257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25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98938B-C7A7-4120-A9A0-7A611986DA1B}"/>
              </a:ext>
            </a:extLst>
          </p:cNvPr>
          <p:cNvSpPr txBox="1">
            <a:spLocks/>
          </p:cNvSpPr>
          <p:nvPr/>
        </p:nvSpPr>
        <p:spPr>
          <a:xfrm>
            <a:off x="1" y="647701"/>
            <a:ext cx="4572000" cy="58706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E2CEE7-1CED-4702-AD29-405CABC4FDC8}"/>
              </a:ext>
            </a:extLst>
          </p:cNvPr>
          <p:cNvSpPr txBox="1">
            <a:spLocks/>
          </p:cNvSpPr>
          <p:nvPr/>
        </p:nvSpPr>
        <p:spPr>
          <a:xfrm>
            <a:off x="228600" y="678468"/>
            <a:ext cx="4343399" cy="312013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>
                <a:latin typeface="Arial" charset="0"/>
                <a:cs typeface="Arial" charset="0"/>
              </a:rPr>
              <a:t>The seizure events can be categoried into two forms: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600" b="1">
                <a:latin typeface="Arial" charset="0"/>
                <a:cs typeface="Arial" charset="0"/>
              </a:rPr>
              <a:t>Metamorphic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600" b="1">
                <a:latin typeface="Arial" charset="0"/>
                <a:cs typeface="Arial" charset="0"/>
              </a:rPr>
              <a:t>Isomorphic</a:t>
            </a: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>
                <a:latin typeface="Arial" charset="0"/>
                <a:cs typeface="Arial" charset="0"/>
              </a:rPr>
              <a:t>Metamorphic events show clear phases of evolution.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>
                <a:latin typeface="Arial" charset="0"/>
                <a:cs typeface="Arial" charset="0"/>
              </a:rPr>
              <a:t>Isomorphic events evolves very slowly and does not show any clear onset and/or offset point.</a:t>
            </a: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FA6D7B-5E69-4F30-8738-0F0A26C9C535}"/>
              </a:ext>
            </a:extLst>
          </p:cNvPr>
          <p:cNvSpPr txBox="1">
            <a:spLocks/>
          </p:cNvSpPr>
          <p:nvPr/>
        </p:nvSpPr>
        <p:spPr>
          <a:xfrm>
            <a:off x="228600" y="3829368"/>
            <a:ext cx="8675914" cy="27197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>
                <a:latin typeface="Arial" charset="0"/>
                <a:cs typeface="Arial" charset="0"/>
              </a:rPr>
              <a:t>Periodic epileptiform discharges evolving at lower frequencies makes it difficult to confirm a seizure event. 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>
                <a:latin typeface="Arial" charset="0"/>
                <a:cs typeface="Arial" charset="0"/>
              </a:rPr>
              <a:t>“Generalized spike and wave patterns slower than 3/s; and evolving discharges that remain slower than or equal to 4/s does not imply that these patterns are not ictal, but simply that they may or may not be” (ACNS guidelines)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>
                <a:latin typeface="Arial" charset="0"/>
                <a:cs typeface="Arial" charset="0"/>
              </a:rPr>
              <a:t> Artifacts, burst attenuation/suppression and post-ictal slowing makes interpretation process further difficult. Last but not least, lower interrater agreement (IRA) among experts.</a:t>
            </a: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571360E-D475-4FC7-A006-41ED2A30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"/>
            <a:ext cx="9155545" cy="533396"/>
          </a:xfrm>
        </p:spPr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/>
              <a:t>Why Annotating Seizures is hard?</a:t>
            </a:r>
            <a:endParaRPr lang="en-US" dirty="0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44F6FB-2BDD-4F31-BEAB-2BAA9C951E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47701"/>
            <a:ext cx="3954780" cy="32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3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98938B-C7A7-4120-A9A0-7A611986DA1B}"/>
              </a:ext>
            </a:extLst>
          </p:cNvPr>
          <p:cNvSpPr txBox="1">
            <a:spLocks/>
          </p:cNvSpPr>
          <p:nvPr/>
        </p:nvSpPr>
        <p:spPr>
          <a:xfrm>
            <a:off x="1" y="647701"/>
            <a:ext cx="4572000" cy="58706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FA6D7B-5E69-4F30-8738-0F0A26C9C535}"/>
              </a:ext>
            </a:extLst>
          </p:cNvPr>
          <p:cNvSpPr txBox="1">
            <a:spLocks/>
          </p:cNvSpPr>
          <p:nvPr/>
        </p:nvSpPr>
        <p:spPr>
          <a:xfrm>
            <a:off x="196770" y="762000"/>
            <a:ext cx="3483428" cy="26670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Multilayer Perceptron, also known as fully connected network and dense network, are the building blocks of any neural network architecture.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All the neurons of each layer are connected with every other neuron of their adjacent layers.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0EA8998-D836-4917-A91C-BB7C1986AA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6770" y="3566092"/>
                <a:ext cx="8602699" cy="2952276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b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𝐖𝐱</m:t>
                      </m:r>
                      <m:r>
                        <a:rPr lang="en-US" b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b="1" dirty="0">
                  <a:latin typeface="Arial" charset="0"/>
                  <a:cs typeface="Arial" charset="0"/>
                </a:endParaRPr>
              </a:p>
              <a:p>
                <a:pPr marL="182558" indent="-182558">
                  <a:spcBef>
                    <a:spcPts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dirty="0">
                    <a:latin typeface="Arial" charset="0"/>
                    <a:cs typeface="Arial" charset="0"/>
                  </a:rPr>
                  <a:t>Where W and b are the parameters; and x &amp; y are the input and output vectors/tensors respectively.</a:t>
                </a:r>
              </a:p>
              <a:p>
                <a:pPr marL="182558" indent="-182558">
                  <a:spcBef>
                    <a:spcPts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dirty="0">
                    <a:latin typeface="Arial" charset="0"/>
                    <a:cs typeface="Arial" charset="0"/>
                  </a:rPr>
                  <a:t>Each layer is encapsulated by a nonlinear function known as activation function.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𝐌𝐋𝐏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𝓦</m:t>
                        </m:r>
                      </m:e>
                    </m:d>
                    <m:r>
                      <a:rPr lang="en-US" sz="2400" b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𝓦</m:t>
                        </m:r>
                      </m:e>
                    </m:d>
                    <m:r>
                      <a:rPr lang="en-US" sz="2400" b="1">
                        <a:latin typeface="Cambria Math" panose="02040503050406030204" pitchFamily="18" charset="0"/>
                      </a:rPr>
                      <m:t>  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𝐟</m:t>
                        </m:r>
                      </m:e>
                      <m:sup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𝐋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b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…  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𝐟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d>
                          </m:sup>
                        </m:sSup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… , 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𝓦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𝐋</m:t>
                                </m:r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sup>
                        </m:sSup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400" b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US" sz="1800" b="1" dirty="0">
                  <a:latin typeface="Arial" charset="0"/>
                  <a:cs typeface="Arial" charset="0"/>
                </a:endParaRPr>
              </a:p>
              <a:p>
                <a:pPr marL="182558" indent="-182558">
                  <a:spcBef>
                    <a:spcPts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endParaRPr lang="en-US" sz="1800" b="1" dirty="0">
                  <a:latin typeface="Arial" charset="0"/>
                  <a:cs typeface="Arial" charset="0"/>
                </a:endParaRPr>
              </a:p>
              <a:p>
                <a:pPr marL="182558" indent="-182558">
                  <a:spcBef>
                    <a:spcPts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endParaRPr lang="en-US" sz="1800" b="1" dirty="0">
                  <a:latin typeface="Arial" charset="0"/>
                  <a:cs typeface="Arial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0EA8998-D836-4917-A91C-BB7C1986A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70" y="3566092"/>
                <a:ext cx="8602699" cy="2952276"/>
              </a:xfrm>
              <a:prstGeom prst="rect">
                <a:avLst/>
              </a:prstGeom>
              <a:blipFill>
                <a:blip r:embed="rId3"/>
                <a:stretch>
                  <a:fillRect l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>
            <a:extLst>
              <a:ext uri="{FF2B5EF4-FFF2-40B4-BE49-F238E27FC236}">
                <a16:creationId xmlns:a16="http://schemas.microsoft.com/office/drawing/2014/main" id="{B1A7C7A1-7A17-4E05-A01E-DBCAE1D4B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"/>
            <a:ext cx="9155545" cy="533396"/>
          </a:xfrm>
        </p:spPr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/>
              <a:t>Multilayer Perceptron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A4E5E2-CD54-42DE-84E7-BF101EE8F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585" y="762000"/>
            <a:ext cx="3726792" cy="280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6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98938B-C7A7-4120-A9A0-7A611986DA1B}"/>
              </a:ext>
            </a:extLst>
          </p:cNvPr>
          <p:cNvSpPr txBox="1">
            <a:spLocks/>
          </p:cNvSpPr>
          <p:nvPr/>
        </p:nvSpPr>
        <p:spPr>
          <a:xfrm>
            <a:off x="1" y="647701"/>
            <a:ext cx="4572000" cy="58706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FA6D7B-5E69-4F30-8738-0F0A26C9C535}"/>
              </a:ext>
            </a:extLst>
          </p:cNvPr>
          <p:cNvSpPr txBox="1">
            <a:spLocks/>
          </p:cNvSpPr>
          <p:nvPr/>
        </p:nvSpPr>
        <p:spPr>
          <a:xfrm>
            <a:off x="250372" y="647701"/>
            <a:ext cx="7445828" cy="339089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Vanilla recurrent neural networks are the building blocks which can efficiently learn sequential information presented in input data.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There are various ways to use these networks to handle variable length input/output sequences (e.g. many to many, many to one)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For EEG seizure detection, we use RNNs as a many to one model where multiple time-steps of an EEG signal is passed to the model and binary decision is made at the output layer.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Unlike other variants of neural networks, RNNs have ability influence its adjacent neurons.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F9B63D-E1EE-4EDC-A748-22110AA9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"/>
            <a:ext cx="9155545" cy="533396"/>
          </a:xfrm>
        </p:spPr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/>
              <a:t>Recurrent Neural Networks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61D853-44AF-4FA5-A51B-B6DF1BF1D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313" y="3792316"/>
            <a:ext cx="3516086" cy="2726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E5DC3E-CCFC-4734-B082-8F5EA2C6A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706" y="990600"/>
            <a:ext cx="1339037" cy="24427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1E015F-0DD5-495F-AFAC-C5049FEC8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4673071"/>
            <a:ext cx="3152094" cy="96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2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98938B-C7A7-4120-A9A0-7A611986DA1B}"/>
              </a:ext>
            </a:extLst>
          </p:cNvPr>
          <p:cNvSpPr txBox="1">
            <a:spLocks/>
          </p:cNvSpPr>
          <p:nvPr/>
        </p:nvSpPr>
        <p:spPr>
          <a:xfrm>
            <a:off x="1" y="647701"/>
            <a:ext cx="4572000" cy="58706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FA6D7B-5E69-4F30-8738-0F0A26C9C535}"/>
              </a:ext>
            </a:extLst>
          </p:cNvPr>
          <p:cNvSpPr txBox="1">
            <a:spLocks/>
          </p:cNvSpPr>
          <p:nvPr/>
        </p:nvSpPr>
        <p:spPr>
          <a:xfrm>
            <a:off x="250372" y="647701"/>
            <a:ext cx="8675914" cy="572248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07E6FC-8A80-41E5-932C-F43D3D4CABDE}"/>
              </a:ext>
            </a:extLst>
          </p:cNvPr>
          <p:cNvSpPr txBox="1">
            <a:spLocks/>
          </p:cNvSpPr>
          <p:nvPr/>
        </p:nvSpPr>
        <p:spPr>
          <a:xfrm>
            <a:off x="250372" y="622623"/>
            <a:ext cx="8675914" cy="20443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>
                <a:latin typeface="Arial" charset="0"/>
                <a:cs typeface="Arial" charset="0"/>
              </a:rPr>
              <a:t>RNNs suffer from vanishing or exploding gradient problems during backpropagation because gradients gets multiplied by identical weight matrices of the neurons. 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>
                <a:latin typeface="Arial" charset="0"/>
                <a:cs typeface="Arial" charset="0"/>
              </a:rPr>
              <a:t>Long short-term memory networks are designed to better handle gradient flow properties in a way that the weight matrices are able modified by the additional intermediate gates called input, ouput, forget gates. </a:t>
            </a: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A82284-54EA-42E7-857B-F1F06C0A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"/>
            <a:ext cx="9155545" cy="533396"/>
          </a:xfrm>
        </p:spPr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/>
              <a:t>Long Short-term Memory Networks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BC0F0F-36E9-4639-AF74-863DC3991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69" y="2961119"/>
            <a:ext cx="7281862" cy="362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3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EEB5E-7CB1-4217-A9CB-C1C23E6D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A36D-0FF4-4F0B-BDFE-FB879F3DD54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358B2B-0369-408F-9C50-389D153F8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"/>
            <a:ext cx="9155545" cy="533396"/>
          </a:xfrm>
        </p:spPr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/>
              <a:t>Phase-1 model (Channel based LSTM network)</a:t>
            </a:r>
            <a:endParaRPr lang="en-US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17D0F9A5-209E-4A9E-8416-18E5602004B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" t="24094" r="29409" b="3857"/>
          <a:stretch/>
        </p:blipFill>
        <p:spPr bwMode="auto">
          <a:xfrm>
            <a:off x="3581400" y="914400"/>
            <a:ext cx="5095875" cy="3429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3DEFA3-E1A4-4745-8C9B-6FABA61D7B09}"/>
              </a:ext>
            </a:extLst>
          </p:cNvPr>
          <p:cNvSpPr txBox="1">
            <a:spLocks/>
          </p:cNvSpPr>
          <p:nvPr/>
        </p:nvSpPr>
        <p:spPr>
          <a:xfrm>
            <a:off x="196770" y="762000"/>
            <a:ext cx="3384630" cy="39624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Phase 1 of the model uses an LSTM network specific to learn the epileptiform activities associated with the seizure events.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We use a 3-layer LSTM network with size (256, 64, 16).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Input layer includes a 7 second window (70 frames with LFCC feature vectors) with context size of 20 frames.</a:t>
            </a:r>
          </a:p>
          <a:p>
            <a:pPr>
              <a:spcBef>
                <a:spcPts val="0"/>
              </a:spcBef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41A0E4-2F33-46E5-8AD5-89E0A15D284D}"/>
              </a:ext>
            </a:extLst>
          </p:cNvPr>
          <p:cNvSpPr txBox="1">
            <a:spLocks/>
          </p:cNvSpPr>
          <p:nvPr/>
        </p:nvSpPr>
        <p:spPr>
          <a:xfrm>
            <a:off x="201988" y="4724400"/>
            <a:ext cx="8745241" cy="16002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>
                <a:latin typeface="Arial" charset="0"/>
                <a:cs typeface="Arial" charset="0"/>
              </a:rPr>
              <a:t>Training is performed in 3 stages: </a:t>
            </a:r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600" b="1">
                <a:latin typeface="Arial" charset="0"/>
                <a:cs typeface="Arial" charset="0"/>
              </a:rPr>
              <a:t>Exploration of error space (high learning rates)</a:t>
            </a:r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600" b="1">
                <a:latin typeface="Arial" charset="0"/>
                <a:cs typeface="Arial" charset="0"/>
              </a:rPr>
              <a:t>Stagnate with back-off (pleatued cross validation and training loss difference)</a:t>
            </a:r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600" b="1">
                <a:latin typeface="Arial" charset="0"/>
                <a:cs typeface="Arial" charset="0"/>
              </a:rPr>
              <a:t>Annealing stage (gradual reduction in learning rate)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77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F341F-C32F-4C05-A195-996383560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A36D-0FF4-4F0B-BDFE-FB879F3DD54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F03E8EC1-3ED8-406A-B8FF-16DD9E1166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22" y="3461359"/>
            <a:ext cx="5648960" cy="30848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43E3AFC-DB20-4B7F-B400-874C6BE7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"/>
            <a:ext cx="9155545" cy="533396"/>
          </a:xfrm>
        </p:spPr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/>
              <a:t>Feature augmentation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16F751-6D47-4D06-90E6-B0A0CB974A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6770" y="762000"/>
                <a:ext cx="8718630" cy="2209800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558" indent="-182558">
                  <a:spcBef>
                    <a:spcPts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Posteriors from the P1 model are used as additional features for the following model/s</a:t>
                </a:r>
              </a:p>
              <a:p>
                <a:pPr marL="182558" indent="-182558">
                  <a:spcBef>
                    <a:spcPts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onset and offset marks detected by the first model is used to weight the distance from the input samples.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𝑒𝑣𝑒𝑛𝑡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𝑑𝑖𝑠𝑡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ø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𝑒𝑝𝑠</m:t>
                      </m:r>
                    </m:oMath>
                  </m:oMathPara>
                </a14:m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Arial" charset="0"/>
                    <a:cs typeface="Arial" charset="0"/>
                  </a:rPr>
                  <a:t>Where n is the time-stamp from the mark and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ø</m:t>
                    </m:r>
                  </m:oMath>
                </a14:m>
                <a:r>
                  <a:rPr lang="en-US" sz="2000" b="1" dirty="0">
                    <a:latin typeface="Arial" charset="0"/>
                    <a:cs typeface="Arial" charset="0"/>
                  </a:rPr>
                  <a:t> is a constant optimized for events.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16F751-6D47-4D06-90E6-B0A0CB974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70" y="762000"/>
                <a:ext cx="8718630" cy="2209800"/>
              </a:xfrm>
              <a:prstGeom prst="rect">
                <a:avLst/>
              </a:prstGeom>
              <a:blipFill>
                <a:blip r:embed="rId3"/>
                <a:stretch>
                  <a:fillRect l="-1453" t="-4023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3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884E4-D2B6-49DF-9FF0-C278BC8E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A36D-0FF4-4F0B-BDFE-FB879F3DD54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70E081-CF67-4D0C-B073-871088B44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"/>
            <a:ext cx="9155545" cy="533396"/>
          </a:xfrm>
        </p:spPr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/>
              <a:t>Phase 2 model (CNN + LSTM hybrid model)</a:t>
            </a:r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A3F34C-B494-476B-8F14-9841F63AFA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85800"/>
            <a:ext cx="3925226" cy="56388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6A15E2-D15D-40BB-AACF-213BCC69BA7A}"/>
              </a:ext>
            </a:extLst>
          </p:cNvPr>
          <p:cNvSpPr txBox="1">
            <a:spLocks/>
          </p:cNvSpPr>
          <p:nvPr/>
        </p:nvSpPr>
        <p:spPr>
          <a:xfrm>
            <a:off x="196770" y="762000"/>
            <a:ext cx="4680030" cy="57150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During the phase 2 of the model, we learn temporal and spatial information using convolutional neural networks (CNNs) followed by LSTM networks.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This phase is designed to mimic human interpretation process where 11 seconds of context is observed, and first CNN layer observes 3 seconds of data (lower threshold for seizures).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CNN channels are assigned to learn each feature dimension independently. 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192 out of 1024 total kernels are assigned to learn only posteriors and onset/offset features derived from the marks.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latin typeface="Arial" charset="0"/>
                <a:cs typeface="Arial" charset="0"/>
              </a:rPr>
              <a:t>Finally, two small LSTM networks followed by a dense layer is used to classify the seizure event.</a:t>
            </a:r>
          </a:p>
          <a:p>
            <a:pPr marL="182558" indent="-182558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64529"/>
      </p:ext>
    </p:extLst>
  </p:cSld>
  <p:clrMapOvr>
    <a:masterClrMapping/>
  </p:clrMapOvr>
</p:sld>
</file>

<file path=ppt/theme/theme1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12115</TotalTime>
  <Words>1038</Words>
  <Application>Microsoft Macintosh PowerPoint</Application>
  <PresentationFormat>On-screen Show (4:3)</PresentationFormat>
  <Paragraphs>154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1_ISIP Title Slide</vt:lpstr>
      <vt:lpstr>2_ISIP Content Slide</vt:lpstr>
      <vt:lpstr>PowerPoint Presentation</vt:lpstr>
      <vt:lpstr>Typical Seizure Morphology</vt:lpstr>
      <vt:lpstr>Why Annotating Seizures is hard?</vt:lpstr>
      <vt:lpstr>Multilayer Perceptron</vt:lpstr>
      <vt:lpstr>Recurrent Neural Networks</vt:lpstr>
      <vt:lpstr>Long Short-term Memory Networks</vt:lpstr>
      <vt:lpstr>Phase-1 model (Channel based LSTM network)</vt:lpstr>
      <vt:lpstr>Feature augmentation</vt:lpstr>
      <vt:lpstr>Phase 2 model (CNN + LSTM hybrid model)</vt:lpstr>
      <vt:lpstr>Results</vt:lpstr>
      <vt:lpstr>Convolutional Neural Network + LSTMs</vt:lpstr>
      <vt:lpstr>PowerPoint Presentation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Masih Tabrizi</dc:creator>
  <cp:lastModifiedBy>Vinit Shah</cp:lastModifiedBy>
  <cp:revision>978</cp:revision>
  <dcterms:created xsi:type="dcterms:W3CDTF">2012-05-05T20:20:58Z</dcterms:created>
  <dcterms:modified xsi:type="dcterms:W3CDTF">2020-05-29T15:19:12Z</dcterms:modified>
</cp:coreProperties>
</file>