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2" r:id="rId1"/>
    <p:sldMasterId id="2147483677" r:id="rId2"/>
  </p:sldMasterIdLst>
  <p:notesMasterIdLst>
    <p:notesMasterId r:id="rId20"/>
  </p:notesMasterIdLst>
  <p:sldIdLst>
    <p:sldId id="336" r:id="rId3"/>
    <p:sldId id="375" r:id="rId4"/>
    <p:sldId id="391" r:id="rId5"/>
    <p:sldId id="392" r:id="rId6"/>
    <p:sldId id="387" r:id="rId7"/>
    <p:sldId id="396" r:id="rId8"/>
    <p:sldId id="395" r:id="rId9"/>
    <p:sldId id="397" r:id="rId10"/>
    <p:sldId id="398" r:id="rId11"/>
    <p:sldId id="394" r:id="rId12"/>
    <p:sldId id="393" r:id="rId13"/>
    <p:sldId id="400" r:id="rId14"/>
    <p:sldId id="402" r:id="rId15"/>
    <p:sldId id="401" r:id="rId16"/>
    <p:sldId id="399" r:id="rId17"/>
    <p:sldId id="256" r:id="rId18"/>
    <p:sldId id="38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3" orient="horz" pos="2544" userDrawn="1">
          <p15:clr>
            <a:srgbClr val="A4A3A4"/>
          </p15:clr>
        </p15:guide>
        <p15:guide id="4"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B33"/>
    <a:srgbClr val="FF747E"/>
    <a:srgbClr val="E9C0C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69" autoAdjust="0"/>
    <p:restoredTop sz="95118" autoAdjust="0"/>
  </p:normalViewPr>
  <p:slideViewPr>
    <p:cSldViewPr snapToGrid="0">
      <p:cViewPr varScale="1">
        <p:scale>
          <a:sx n="94" d="100"/>
          <a:sy n="94" d="100"/>
        </p:scale>
        <p:origin x="1056" y="96"/>
      </p:cViewPr>
      <p:guideLst>
        <p:guide pos="144"/>
        <p:guide pos="5616"/>
        <p:guide orient="horz" pos="254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6/20/2020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a:t>
            </a:fld>
            <a:endParaRPr lang="en-US" dirty="0"/>
          </a:p>
        </p:txBody>
      </p:sp>
    </p:spTree>
    <p:extLst>
      <p:ext uri="{BB962C8B-B14F-4D97-AF65-F5344CB8AC3E}">
        <p14:creationId xmlns:p14="http://schemas.microsoft.com/office/powerpoint/2010/main" val="127836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271200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222079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3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DA89-6679-4EB5-8457-5017D0C24E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559429-7B9D-41A5-958D-E7896D5052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1BF91D-A8D3-4835-864D-86B56162C30F}"/>
              </a:ext>
            </a:extLst>
          </p:cNvPr>
          <p:cNvSpPr>
            <a:spLocks noGrp="1"/>
          </p:cNvSpPr>
          <p:nvPr>
            <p:ph type="dt" sz="half" idx="10"/>
          </p:nvPr>
        </p:nvSpPr>
        <p:spPr/>
        <p:txBody>
          <a:bodyPr/>
          <a:lstStyle/>
          <a:p>
            <a:fld id="{FED75ABF-8090-4D4B-8C9A-C3E23F619775}" type="datetimeFigureOut">
              <a:rPr lang="en-US" smtClean="0"/>
              <a:t>6/20/2020</a:t>
            </a:fld>
            <a:endParaRPr lang="en-US"/>
          </a:p>
        </p:txBody>
      </p:sp>
      <p:sp>
        <p:nvSpPr>
          <p:cNvPr id="5" name="Footer Placeholder 4">
            <a:extLst>
              <a:ext uri="{FF2B5EF4-FFF2-40B4-BE49-F238E27FC236}">
                <a16:creationId xmlns:a16="http://schemas.microsoft.com/office/drawing/2014/main" id="{76E0EABF-BB7B-442C-8F89-31934DA96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86FD0-B8D1-45D3-8ABF-8A5B097732E7}"/>
              </a:ext>
            </a:extLst>
          </p:cNvPr>
          <p:cNvSpPr>
            <a:spLocks noGrp="1"/>
          </p:cNvSpPr>
          <p:nvPr>
            <p:ph type="sldNum" sz="quarter" idx="12"/>
          </p:nvPr>
        </p:nvSpPr>
        <p:spPr/>
        <p:txBody>
          <a:bodyPr/>
          <a:lstStyle/>
          <a:p>
            <a:fld id="{E14F973E-487E-4439-916F-E155AB96D493}" type="slidenum">
              <a:rPr lang="en-US" smtClean="0"/>
              <a:t>‹#›</a:t>
            </a:fld>
            <a:endParaRPr lang="en-US"/>
          </a:p>
        </p:txBody>
      </p:sp>
    </p:spTree>
    <p:extLst>
      <p:ext uri="{BB962C8B-B14F-4D97-AF65-F5344CB8AC3E}">
        <p14:creationId xmlns:p14="http://schemas.microsoft.com/office/powerpoint/2010/main" val="59323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8527"/>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The TUH Dpath Corpus</a:t>
            </a:r>
            <a:r>
              <a:rPr lang="en-US" sz="1000" b="1" dirty="0">
                <a:solidFill>
                  <a:srgbClr val="1F497D">
                    <a:lumMod val="50000"/>
                  </a:srgbClr>
                </a:solidFill>
                <a:latin typeface="Calibri"/>
              </a:rPr>
              <a:t>	June 19, 2020</a:t>
            </a: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7"/>
          <a:stretch>
            <a:fillRect/>
          </a:stretch>
        </p:blipFill>
        <p:spPr>
          <a:xfrm>
            <a:off x="39093" y="6594644"/>
            <a:ext cx="320040" cy="220717"/>
          </a:xfrm>
          <a:prstGeom prst="rect">
            <a:avLst/>
          </a:prstGeom>
        </p:spPr>
      </p:pic>
    </p:spTree>
    <p:extLst>
      <p:ext uri="{BB962C8B-B14F-4D97-AF65-F5344CB8AC3E}">
        <p14:creationId xmlns:p14="http://schemas.microsoft.com/office/powerpoint/2010/main" val="1768407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t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9576" y="636897"/>
            <a:ext cx="5509884" cy="1384995"/>
          </a:xfrm>
          <a:prstGeom prst="rect">
            <a:avLst/>
          </a:prstGeom>
          <a:noFill/>
        </p:spPr>
        <p:txBody>
          <a:bodyPr wrap="square" rtlCol="0">
            <a:spAutoFit/>
          </a:bodyPr>
          <a:lstStyle/>
          <a:p>
            <a:pPr algn="ctr"/>
            <a:br>
              <a:rPr lang="en-US" sz="2800" b="1" dirty="0">
                <a:latin typeface="Arial"/>
                <a:cs typeface="Arial"/>
              </a:rPr>
            </a:br>
            <a:r>
              <a:rPr lang="en-US" sz="2800" b="1" dirty="0">
                <a:latin typeface="Arial"/>
                <a:cs typeface="Arial"/>
              </a:rPr>
              <a:t>Digital Pathology (DPATH)</a:t>
            </a:r>
            <a:br>
              <a:rPr lang="en-US" sz="2800" b="1" dirty="0">
                <a:latin typeface="Arial"/>
                <a:cs typeface="Arial"/>
              </a:rPr>
            </a:br>
            <a:r>
              <a:rPr lang="en-US" sz="2800" b="1" dirty="0">
                <a:latin typeface="Arial"/>
                <a:cs typeface="Arial"/>
              </a:rPr>
              <a:t>Breast Tumor Corpus</a:t>
            </a:r>
          </a:p>
        </p:txBody>
      </p:sp>
      <p:sp>
        <p:nvSpPr>
          <p:cNvPr id="4" name="Rectangle 16"/>
          <p:cNvSpPr txBox="1">
            <a:spLocks noChangeArrowheads="1"/>
          </p:cNvSpPr>
          <p:nvPr/>
        </p:nvSpPr>
        <p:spPr>
          <a:xfrm>
            <a:off x="228600" y="5617029"/>
            <a:ext cx="4572000" cy="124097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endParaRPr lang="en-US" sz="1800" b="1" dirty="0">
              <a:solidFill>
                <a:srgbClr val="C0504D"/>
              </a:solidFill>
              <a:latin typeface="Arial"/>
              <a:cs typeface="Arial"/>
            </a:endParaRPr>
          </a:p>
          <a:p>
            <a:pPr marL="115888" indent="-115888">
              <a:spcBef>
                <a:spcPts val="0"/>
              </a:spcBef>
              <a:buNone/>
            </a:pPr>
            <a:r>
              <a:rPr lang="en-US" sz="1800" b="1" dirty="0">
                <a:latin typeface="Arial"/>
                <a:cs typeface="Arial"/>
              </a:rPr>
              <a:t>Presented by Julien Simons</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11" name="Picture 10">
            <a:extLst>
              <a:ext uri="{FF2B5EF4-FFF2-40B4-BE49-F238E27FC236}">
                <a16:creationId xmlns:a16="http://schemas.microsoft.com/office/drawing/2014/main" id="{5058C482-8D1D-47BF-80BB-8CAF5A597DAF}"/>
              </a:ext>
            </a:extLst>
          </p:cNvPr>
          <p:cNvPicPr>
            <a:picLocks noChangeAspect="1"/>
          </p:cNvPicPr>
          <p:nvPr/>
        </p:nvPicPr>
        <p:blipFill>
          <a:blip r:embed="rId3"/>
          <a:stretch>
            <a:fillRect/>
          </a:stretch>
        </p:blipFill>
        <p:spPr>
          <a:xfrm>
            <a:off x="6062173" y="4807512"/>
            <a:ext cx="2984500" cy="19933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5532BE4-FB72-4A34-A618-1EFC08816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45" y="2812295"/>
            <a:ext cx="5017818" cy="2919725"/>
          </a:xfrm>
          <a:prstGeom prst="rect">
            <a:avLst/>
          </a:prstGeom>
          <a:ln w="31750">
            <a:solidFill>
              <a:srgbClr val="9A2B33"/>
            </a:solidFill>
          </a:ln>
          <a:effectLst>
            <a:softEdge rad="0"/>
          </a:effectLst>
        </p:spPr>
      </p:pic>
      <p:pic>
        <p:nvPicPr>
          <p:cNvPr id="12" name="Picture 11" descr="A picture containing food&#10;&#10;Description automatically generated">
            <a:extLst>
              <a:ext uri="{FF2B5EF4-FFF2-40B4-BE49-F238E27FC236}">
                <a16:creationId xmlns:a16="http://schemas.microsoft.com/office/drawing/2014/main" id="{BC5F6CB4-339F-4D48-8153-EAE8334B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863" y="2888673"/>
            <a:ext cx="3006522" cy="1859972"/>
          </a:xfrm>
          <a:prstGeom prst="rect">
            <a:avLst/>
          </a:prstGeom>
          <a:ln w="25400">
            <a:solidFill>
              <a:srgbClr val="9A2B33"/>
            </a:solidFill>
          </a:ln>
        </p:spPr>
      </p:pic>
      <p:pic>
        <p:nvPicPr>
          <p:cNvPr id="15" name="Picture 14" descr="A close up of a map&#10;&#10;Description automatically generated">
            <a:extLst>
              <a:ext uri="{FF2B5EF4-FFF2-40B4-BE49-F238E27FC236}">
                <a16:creationId xmlns:a16="http://schemas.microsoft.com/office/drawing/2014/main" id="{EB3DCB2D-671F-4D57-A934-B008D77DE7DF}"/>
              </a:ext>
            </a:extLst>
          </p:cNvPr>
          <p:cNvPicPr>
            <a:picLocks noChangeAspect="1"/>
          </p:cNvPicPr>
          <p:nvPr/>
        </p:nvPicPr>
        <p:blipFill rotWithShape="1">
          <a:blip r:embed="rId6">
            <a:extLst>
              <a:ext uri="{28A0092B-C50C-407E-A947-70E740481C1C}">
                <a14:useLocalDpi xmlns:a14="http://schemas.microsoft.com/office/drawing/2010/main" val="0"/>
              </a:ext>
            </a:extLst>
          </a:blip>
          <a:srcRect l="1449" t="1749" r="1629" b="1751"/>
          <a:stretch/>
        </p:blipFill>
        <p:spPr>
          <a:xfrm>
            <a:off x="6938128" y="446124"/>
            <a:ext cx="2007909" cy="2071672"/>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effectLst>
            <a:outerShdw blurRad="1270000" dist="50800" dir="5400000" sx="1000" sy="1000" algn="ctr" rotWithShape="0">
              <a:srgbClr val="000000">
                <a:alpha val="43137"/>
              </a:srgbClr>
            </a:outerShdw>
          </a:effectLst>
        </p:spPr>
      </p:pic>
      <p:pic>
        <p:nvPicPr>
          <p:cNvPr id="16" name="Picture 15" descr="A fabric surface&#10;&#10;Description automatically generated">
            <a:extLst>
              <a:ext uri="{FF2B5EF4-FFF2-40B4-BE49-F238E27FC236}">
                <a16:creationId xmlns:a16="http://schemas.microsoft.com/office/drawing/2014/main" id="{EDF15C82-FF62-419C-8C21-51301A224902}"/>
              </a:ext>
            </a:extLst>
          </p:cNvPr>
          <p:cNvPicPr>
            <a:picLocks noChangeAspect="1"/>
          </p:cNvPicPr>
          <p:nvPr/>
        </p:nvPicPr>
        <p:blipFill rotWithShape="1">
          <a:blip r:embed="rId7">
            <a:extLst>
              <a:ext uri="{28A0092B-C50C-407E-A947-70E740481C1C}">
                <a14:useLocalDpi xmlns:a14="http://schemas.microsoft.com/office/drawing/2010/main" val="0"/>
              </a:ext>
            </a:extLst>
          </a:blip>
          <a:srcRect l="15020" r="15232" b="4"/>
          <a:stretch/>
        </p:blipFill>
        <p:spPr>
          <a:xfrm>
            <a:off x="222007" y="452488"/>
            <a:ext cx="2059280" cy="205928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effectLst>
            <a:outerShdw blurRad="1270000" dist="50800" dir="5400000" algn="ctr" rotWithShape="0">
              <a:srgbClr val="000000">
                <a:alpha val="35000"/>
              </a:srgbClr>
            </a:outerShdw>
          </a:effectLst>
        </p:spPr>
      </p:pic>
    </p:spTree>
    <p:extLst>
      <p:ext uri="{BB962C8B-B14F-4D97-AF65-F5344CB8AC3E}">
        <p14:creationId xmlns:p14="http://schemas.microsoft.com/office/powerpoint/2010/main" val="218418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Inflammation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726924" y="922564"/>
            <a:ext cx="4529666"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Multitude of small ball-like cells.</a:t>
            </a: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743249" y="1393675"/>
            <a:ext cx="6930169"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buFont typeface="Arial" panose="020B0604020202020204" pitchFamily="34" charset="0"/>
              <a:buChar char="•"/>
            </a:pPr>
            <a:r>
              <a:rPr lang="en-US" sz="1800" b="1" dirty="0">
                <a:latin typeface="Arial" panose="020B0604020202020204" pitchFamily="34" charset="0"/>
                <a:cs typeface="Arial" panose="020B0604020202020204" pitchFamily="34" charset="0"/>
              </a:rPr>
              <a:t>Moves toward and latches on unwanted or unknown tissue.</a:t>
            </a: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743010" y="470602"/>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infl</a:t>
            </a:r>
            <a:r>
              <a:rPr lang="en-US" sz="1800" dirty="0">
                <a:latin typeface="Arial" panose="020B0604020202020204" pitchFamily="34" charset="0"/>
                <a:cs typeface="Arial" panose="020B0604020202020204" pitchFamily="34" charset="0"/>
              </a:rPr>
              <a:t>”</a:t>
            </a:r>
          </a:p>
        </p:txBody>
      </p:sp>
      <p:pic>
        <p:nvPicPr>
          <p:cNvPr id="4" name="Picture 3" descr="A close up of a map&#10;&#10;Description automatically generated">
            <a:extLst>
              <a:ext uri="{FF2B5EF4-FFF2-40B4-BE49-F238E27FC236}">
                <a16:creationId xmlns:a16="http://schemas.microsoft.com/office/drawing/2014/main" id="{1281571E-B0FC-4B12-B753-6554170B3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58" y="2104573"/>
            <a:ext cx="8272246" cy="4172406"/>
          </a:xfrm>
          <a:prstGeom prst="rect">
            <a:avLst/>
          </a:prstGeom>
        </p:spPr>
      </p:pic>
    </p:spTree>
    <p:extLst>
      <p:ext uri="{BB962C8B-B14F-4D97-AF65-F5344CB8AC3E}">
        <p14:creationId xmlns:p14="http://schemas.microsoft.com/office/powerpoint/2010/main" val="398295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CB87FB47-B4C6-46B4-B097-2DE4CF5C7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39" y="1693761"/>
            <a:ext cx="8493850" cy="4551796"/>
          </a:xfrm>
          <a:prstGeom prst="rect">
            <a:avLst/>
          </a:prstGeom>
        </p:spPr>
      </p:pic>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Suspect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702985" y="1176039"/>
            <a:ext cx="7611456"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Suspected as DCIS, IDC, non-neoplastic, or other </a:t>
            </a:r>
            <a:r>
              <a:rPr lang="en-US" sz="1800">
                <a:latin typeface="Arial" panose="020B0604020202020204" pitchFamily="34" charset="0"/>
                <a:cs typeface="Arial" panose="020B0604020202020204" pitchFamily="34" charset="0"/>
              </a:rPr>
              <a:t>harmful tissue.</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714223" y="1872644"/>
            <a:ext cx="7384747"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728497" y="441572"/>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“susp”</a:t>
            </a:r>
          </a:p>
        </p:txBody>
      </p:sp>
    </p:spTree>
    <p:extLst>
      <p:ext uri="{BB962C8B-B14F-4D97-AF65-F5344CB8AC3E}">
        <p14:creationId xmlns:p14="http://schemas.microsoft.com/office/powerpoint/2010/main" val="394620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Suspect Label (cont.)</a:t>
            </a:r>
          </a:p>
        </p:txBody>
      </p:sp>
      <p:pic>
        <p:nvPicPr>
          <p:cNvPr id="7" name="Picture 6" descr="A close up of a map&#10;&#10;Description automatically generated">
            <a:extLst>
              <a:ext uri="{FF2B5EF4-FFF2-40B4-BE49-F238E27FC236}">
                <a16:creationId xmlns:a16="http://schemas.microsoft.com/office/drawing/2014/main" id="{01F1516A-80EE-43C5-9966-B0D1448C1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65" y="514794"/>
            <a:ext cx="7971564" cy="5983544"/>
          </a:xfrm>
          <a:prstGeom prst="rect">
            <a:avLst/>
          </a:prstGeom>
        </p:spPr>
      </p:pic>
    </p:spTree>
    <p:extLst>
      <p:ext uri="{BB962C8B-B14F-4D97-AF65-F5344CB8AC3E}">
        <p14:creationId xmlns:p14="http://schemas.microsoft.com/office/powerpoint/2010/main" val="106356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Normal Label </a:t>
            </a:r>
          </a:p>
        </p:txBody>
      </p:sp>
      <p:sp>
        <p:nvSpPr>
          <p:cNvPr id="8" name="Title 1">
            <a:extLst>
              <a:ext uri="{FF2B5EF4-FFF2-40B4-BE49-F238E27FC236}">
                <a16:creationId xmlns:a16="http://schemas.microsoft.com/office/drawing/2014/main" id="{6EDD3044-6FC9-4533-A8B6-2ECB22108D42}"/>
              </a:ext>
            </a:extLst>
          </p:cNvPr>
          <p:cNvSpPr txBox="1">
            <a:spLocks/>
          </p:cNvSpPr>
          <p:nvPr/>
        </p:nvSpPr>
        <p:spPr>
          <a:xfrm>
            <a:off x="365640" y="586715"/>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“norm”</a:t>
            </a:r>
          </a:p>
        </p:txBody>
      </p:sp>
      <p:pic>
        <p:nvPicPr>
          <p:cNvPr id="4" name="Picture 3" descr="A close up of a map&#10;&#10;Description automatically generated">
            <a:extLst>
              <a:ext uri="{FF2B5EF4-FFF2-40B4-BE49-F238E27FC236}">
                <a16:creationId xmlns:a16="http://schemas.microsoft.com/office/drawing/2014/main" id="{03F4165D-F19A-4BF9-8F4A-B5355C361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6" y="1843314"/>
            <a:ext cx="8870245" cy="4535713"/>
          </a:xfrm>
          <a:prstGeom prst="rect">
            <a:avLst/>
          </a:prstGeom>
        </p:spPr>
      </p:pic>
    </p:spTree>
    <p:extLst>
      <p:ext uri="{BB962C8B-B14F-4D97-AF65-F5344CB8AC3E}">
        <p14:creationId xmlns:p14="http://schemas.microsoft.com/office/powerpoint/2010/main" val="180829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Background Label </a:t>
            </a:r>
          </a:p>
        </p:txBody>
      </p:sp>
      <p:pic>
        <p:nvPicPr>
          <p:cNvPr id="3" name="Picture 2" descr="A close up of a map&#10;&#10;Description automatically generated">
            <a:extLst>
              <a:ext uri="{FF2B5EF4-FFF2-40B4-BE49-F238E27FC236}">
                <a16:creationId xmlns:a16="http://schemas.microsoft.com/office/drawing/2014/main" id="{BBD19930-F848-4464-A890-BD5B0FC4C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45" y="1410580"/>
            <a:ext cx="8472541" cy="4998910"/>
          </a:xfrm>
          <a:prstGeom prst="rect">
            <a:avLst/>
          </a:prstGeom>
        </p:spPr>
      </p:pic>
      <p:sp>
        <p:nvSpPr>
          <p:cNvPr id="6" name="Title 1">
            <a:extLst>
              <a:ext uri="{FF2B5EF4-FFF2-40B4-BE49-F238E27FC236}">
                <a16:creationId xmlns:a16="http://schemas.microsoft.com/office/drawing/2014/main" id="{AE1A3963-5C0C-40A2-A8B8-DE949320EDCF}"/>
              </a:ext>
            </a:extLst>
          </p:cNvPr>
          <p:cNvSpPr>
            <a:spLocks noGrp="1"/>
          </p:cNvSpPr>
          <p:nvPr>
            <p:ph type="ctrTitle"/>
          </p:nvPr>
        </p:nvSpPr>
        <p:spPr>
          <a:xfrm>
            <a:off x="3049212" y="879020"/>
            <a:ext cx="4529666"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Represents normal “pink” tissue (stroma).</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EDD3044-6FC9-4533-A8B6-2ECB22108D42}"/>
              </a:ext>
            </a:extLst>
          </p:cNvPr>
          <p:cNvSpPr txBox="1">
            <a:spLocks/>
          </p:cNvSpPr>
          <p:nvPr/>
        </p:nvSpPr>
        <p:spPr>
          <a:xfrm>
            <a:off x="365640" y="586715"/>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bckg</a:t>
            </a:r>
            <a:r>
              <a:rPr lang="en-US"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34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Artifact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1104297" y="980620"/>
            <a:ext cx="7401074"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Grease pen marks, stiches, or unfocused scratches on the slide.</a:t>
            </a: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1120382" y="557687"/>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artf</a:t>
            </a:r>
            <a:r>
              <a:rPr lang="en-US" sz="18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13F80D0-D462-4914-A46C-211D5F29E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20" y="1695542"/>
            <a:ext cx="6919566" cy="4727911"/>
          </a:xfrm>
          <a:prstGeom prst="rect">
            <a:avLst/>
          </a:prstGeom>
        </p:spPr>
      </p:pic>
    </p:spTree>
    <p:extLst>
      <p:ext uri="{BB962C8B-B14F-4D97-AF65-F5344CB8AC3E}">
        <p14:creationId xmlns:p14="http://schemas.microsoft.com/office/powerpoint/2010/main" val="359687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Null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3310467" y="1517650"/>
            <a:ext cx="4529666" cy="583539"/>
          </a:xfrm>
        </p:spPr>
        <p:txBody>
          <a:bodyPr>
            <a:noAutofit/>
          </a:bodyPr>
          <a:lstStyle/>
          <a:p>
            <a:pPr marL="257175" indent="-257175" algn="l">
              <a:buFont typeface="Arial" panose="020B0604020202020204" pitchFamily="34" charset="0"/>
              <a:buChar char="•"/>
            </a:pPr>
            <a:r>
              <a:rPr lang="en-US" sz="1900" dirty="0">
                <a:latin typeface="+mj-lt"/>
              </a:rPr>
              <a:t>Elongated with a wave or stream-like</a:t>
            </a:r>
            <a:br>
              <a:rPr lang="en-US" sz="1900" dirty="0">
                <a:latin typeface="+mj-lt"/>
              </a:rPr>
            </a:br>
            <a:r>
              <a:rPr lang="en-US" sz="1900" dirty="0">
                <a:latin typeface="+mj-lt"/>
              </a:rPr>
              <a:t>pattern moving in a given direction, as if</a:t>
            </a:r>
            <a:br>
              <a:rPr lang="en-US" sz="1900" dirty="0">
                <a:latin typeface="+mj-lt"/>
              </a:rPr>
            </a:br>
            <a:r>
              <a:rPr lang="en-US" sz="1900" dirty="0">
                <a:latin typeface="+mj-lt"/>
              </a:rPr>
              <a:t>it were wiped.</a:t>
            </a:r>
          </a:p>
        </p:txBody>
      </p:sp>
      <p:pic>
        <p:nvPicPr>
          <p:cNvPr id="5" name="Picture 4" descr="A close up of a coral&#10;&#10;Description automatically generated">
            <a:extLst>
              <a:ext uri="{FF2B5EF4-FFF2-40B4-BE49-F238E27FC236}">
                <a16:creationId xmlns:a16="http://schemas.microsoft.com/office/drawing/2014/main" id="{B7044404-64DE-4EE5-BE4C-357C021B1F71}"/>
              </a:ext>
            </a:extLst>
          </p:cNvPr>
          <p:cNvPicPr>
            <a:picLocks noChangeAspect="1"/>
          </p:cNvPicPr>
          <p:nvPr/>
        </p:nvPicPr>
        <p:blipFill rotWithShape="1">
          <a:blip r:embed="rId2">
            <a:extLst>
              <a:ext uri="{28A0092B-C50C-407E-A947-70E740481C1C}">
                <a14:useLocalDpi xmlns:a14="http://schemas.microsoft.com/office/drawing/2010/main" val="0"/>
              </a:ext>
            </a:extLst>
          </a:blip>
          <a:srcRect t="16459" b="26875"/>
          <a:stretch/>
        </p:blipFill>
        <p:spPr>
          <a:xfrm>
            <a:off x="0" y="846534"/>
            <a:ext cx="3293729" cy="2914651"/>
          </a:xfrm>
          <a:prstGeom prst="rect">
            <a:avLst/>
          </a:prstGeom>
        </p:spPr>
      </p:pic>
      <p:pic>
        <p:nvPicPr>
          <p:cNvPr id="7" name="Picture 6" descr="A picture containing star, animal&#10;&#10;Description automatically generated">
            <a:extLst>
              <a:ext uri="{FF2B5EF4-FFF2-40B4-BE49-F238E27FC236}">
                <a16:creationId xmlns:a16="http://schemas.microsoft.com/office/drawing/2014/main" id="{7CC1D176-6633-411D-8CD2-4F8874D62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131" y="857250"/>
            <a:ext cx="1299869" cy="5143500"/>
          </a:xfrm>
          <a:prstGeom prst="rect">
            <a:avLst/>
          </a:prstGeom>
        </p:spPr>
      </p:pic>
      <p:sp>
        <p:nvSpPr>
          <p:cNvPr id="8" name="Oval 7">
            <a:extLst>
              <a:ext uri="{FF2B5EF4-FFF2-40B4-BE49-F238E27FC236}">
                <a16:creationId xmlns:a16="http://schemas.microsoft.com/office/drawing/2014/main" id="{29C24808-BD52-423B-91FA-4BA4AB6D4A88}"/>
              </a:ext>
            </a:extLst>
          </p:cNvPr>
          <p:cNvSpPr/>
          <p:nvPr/>
        </p:nvSpPr>
        <p:spPr>
          <a:xfrm rot="888650">
            <a:off x="983093" y="2024720"/>
            <a:ext cx="515061" cy="1537074"/>
          </a:xfrm>
          <a:prstGeom prst="ellipse">
            <a:avLst/>
          </a:prstGeom>
          <a:noFill/>
          <a:ln w="3810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C3887FCB-527F-4EFA-98CA-78E8DB231C92}"/>
              </a:ext>
            </a:extLst>
          </p:cNvPr>
          <p:cNvSpPr/>
          <p:nvPr/>
        </p:nvSpPr>
        <p:spPr>
          <a:xfrm rot="2875700">
            <a:off x="1887994" y="1152451"/>
            <a:ext cx="373147" cy="1351594"/>
          </a:xfrm>
          <a:prstGeom prst="ellipse">
            <a:avLst/>
          </a:prstGeom>
          <a:noFill/>
          <a:ln w="38100">
            <a:solidFill>
              <a:srgbClr val="00E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a16="http://schemas.microsoft.com/office/drawing/2014/main" id="{AE10FACF-0B17-44FC-9BF0-B14DFCD7EFE0}"/>
              </a:ext>
            </a:extLst>
          </p:cNvPr>
          <p:cNvSpPr/>
          <p:nvPr/>
        </p:nvSpPr>
        <p:spPr>
          <a:xfrm rot="331039">
            <a:off x="8381080" y="1385436"/>
            <a:ext cx="378239" cy="1351594"/>
          </a:xfrm>
          <a:prstGeom prst="ellipse">
            <a:avLst/>
          </a:prstGeom>
          <a:noFill/>
          <a:ln w="38100">
            <a:solidFill>
              <a:srgbClr val="00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3297766" y="2424189"/>
            <a:ext cx="4529666"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buFont typeface="Arial" panose="020B0604020202020204" pitchFamily="34" charset="0"/>
              <a:buChar char="•"/>
            </a:pPr>
            <a:r>
              <a:rPr lang="en-US" sz="1900" b="1" dirty="0"/>
              <a:t>Caused as a result of resampling a specific region and/or from poorly cut tissue.</a:t>
            </a:r>
          </a:p>
        </p:txBody>
      </p:sp>
      <p:pic>
        <p:nvPicPr>
          <p:cNvPr id="4" name="Picture 3" descr="A picture containing kite&#10;&#10;Description automatically generated">
            <a:extLst>
              <a:ext uri="{FF2B5EF4-FFF2-40B4-BE49-F238E27FC236}">
                <a16:creationId xmlns:a16="http://schemas.microsoft.com/office/drawing/2014/main" id="{38556396-917E-4EE1-B737-96F0B116D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400" y="3066321"/>
            <a:ext cx="4478867" cy="2934429"/>
          </a:xfrm>
          <a:prstGeom prst="rect">
            <a:avLst/>
          </a:prstGeom>
        </p:spPr>
      </p:pic>
      <p:pic>
        <p:nvPicPr>
          <p:cNvPr id="14" name="Picture 13" descr="A close up of a map&#10;&#10;Description automatically generated">
            <a:extLst>
              <a:ext uri="{FF2B5EF4-FFF2-40B4-BE49-F238E27FC236}">
                <a16:creationId xmlns:a16="http://schemas.microsoft.com/office/drawing/2014/main" id="{3859FADE-7434-4110-9C3D-AC6531F45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90858"/>
            <a:ext cx="3300413" cy="2209892"/>
          </a:xfrm>
          <a:prstGeom prst="rect">
            <a:avLst/>
          </a:prstGeom>
        </p:spPr>
      </p:pic>
      <p:sp>
        <p:nvSpPr>
          <p:cNvPr id="16" name="Title 1">
            <a:extLst>
              <a:ext uri="{FF2B5EF4-FFF2-40B4-BE49-F238E27FC236}">
                <a16:creationId xmlns:a16="http://schemas.microsoft.com/office/drawing/2014/main" id="{C0907139-3FE4-4DCD-A2DB-546CCE813DAD}"/>
              </a:ext>
            </a:extLst>
          </p:cNvPr>
          <p:cNvSpPr txBox="1">
            <a:spLocks/>
          </p:cNvSpPr>
          <p:nvPr/>
        </p:nvSpPr>
        <p:spPr>
          <a:xfrm>
            <a:off x="3312038" y="557687"/>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900" dirty="0">
                <a:latin typeface="+mj-lt"/>
              </a:rPr>
              <a:t>Written as “null”</a:t>
            </a:r>
          </a:p>
        </p:txBody>
      </p:sp>
    </p:spTree>
    <p:extLst>
      <p:ext uri="{BB962C8B-B14F-4D97-AF65-F5344CB8AC3E}">
        <p14:creationId xmlns:p14="http://schemas.microsoft.com/office/powerpoint/2010/main" val="387493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4BC7-ABA6-4028-AFB7-5F738F7C882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03AFFF4-946B-4C8B-98D2-48973632E957}"/>
              </a:ext>
            </a:extLst>
          </p:cNvPr>
          <p:cNvSpPr>
            <a:spLocks noGrp="1"/>
          </p:cNvSpPr>
          <p:nvPr>
            <p:ph type="subTitle" idx="1"/>
          </p:nvPr>
        </p:nvSpPr>
        <p:spPr/>
        <p:txBody>
          <a:bodyPr/>
          <a:lstStyle/>
          <a:p>
            <a:endParaRPr lang="en-US" dirty="0"/>
          </a:p>
        </p:txBody>
      </p:sp>
      <p:pic>
        <p:nvPicPr>
          <p:cNvPr id="11" name="Picture 10" descr="A close up of a map&#10;&#10;Description automatically generated">
            <a:extLst>
              <a:ext uri="{FF2B5EF4-FFF2-40B4-BE49-F238E27FC236}">
                <a16:creationId xmlns:a16="http://schemas.microsoft.com/office/drawing/2014/main" id="{D2AB947A-7565-40DC-823C-C669BB8B2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708"/>
            <a:ext cx="9144000" cy="6097156"/>
          </a:xfrm>
          <a:prstGeom prst="rect">
            <a:avLst/>
          </a:prstGeom>
        </p:spPr>
      </p:pic>
      <p:sp>
        <p:nvSpPr>
          <p:cNvPr id="13" name="Text Box 3">
            <a:extLst>
              <a:ext uri="{FF2B5EF4-FFF2-40B4-BE49-F238E27FC236}">
                <a16:creationId xmlns:a16="http://schemas.microsoft.com/office/drawing/2014/main" id="{871664B2-2125-4D76-9425-354814D650F9}"/>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Null Label (cont.)</a:t>
            </a:r>
          </a:p>
        </p:txBody>
      </p:sp>
    </p:spTree>
    <p:extLst>
      <p:ext uri="{BB962C8B-B14F-4D97-AF65-F5344CB8AC3E}">
        <p14:creationId xmlns:p14="http://schemas.microsoft.com/office/powerpoint/2010/main" val="52914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DPATH 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13118"/>
            <a:ext cx="8686800" cy="594991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 ability </a:t>
            </a:r>
            <a:r>
              <a:rPr lang="en-GB" dirty="0"/>
              <a:t>to scan slides into digital images and place them on a secure HIPPA network accessible to pathologists promotes remote accessibility and collaboration on </a:t>
            </a:r>
            <a:r>
              <a:rPr lang="en-US" dirty="0"/>
              <a:t>patient cases.</a:t>
            </a:r>
          </a:p>
          <a:p>
            <a:r>
              <a:rPr lang="en-GB" dirty="0"/>
              <a:t>The physical storage required to manage such a large archive electronically has been relatively affordable while enabling simple implementation within our computing architecture.</a:t>
            </a:r>
          </a:p>
          <a:p>
            <a:r>
              <a:rPr lang="en-GB" dirty="0"/>
              <a:t>Our primary goal in this three-year project is to scan and annotate 1M slides, where each image will have an associated </a:t>
            </a:r>
            <a:r>
              <a:rPr lang="en-US" dirty="0"/>
              <a:t>clinical report.</a:t>
            </a:r>
          </a:p>
          <a:p>
            <a:r>
              <a:rPr lang="en-GB" dirty="0"/>
              <a:t>This corpus will enable the development of state-of-the art machine learning systems, which require vast amounts of training data, for pathology applications such as cancer identification.</a:t>
            </a:r>
          </a:p>
          <a:p>
            <a:r>
              <a:rPr lang="en-GB" dirty="0"/>
              <a:t>This project will also enable the development of software systems to assist diagnosis and accelerate the diagnostic process, thereby easing pathologist workloads. This is important since the industry expects there will be a severe shortage of pathologists over the next 20 years.</a:t>
            </a:r>
          </a:p>
          <a:p>
            <a:r>
              <a:rPr lang="en-GB" dirty="0"/>
              <a:t>Digital pathology is also enhancing educational practice by providing access to a large, open source pathology corpus that can be easily searched.</a:t>
            </a:r>
          </a:p>
          <a:p>
            <a:pPr>
              <a:spcAft>
                <a:spcPts val="600"/>
              </a:spcAft>
            </a:pPr>
            <a:r>
              <a:rPr lang="en-GB" dirty="0"/>
              <a:t>More information can be found at: </a:t>
            </a:r>
            <a:r>
              <a:rPr lang="en-GB" sz="1400" dirty="0">
                <a:hlinkClick r:id="rId3"/>
              </a:rPr>
              <a:t>https://www.isip.piconepress.com/projects/nsf_dpath/</a:t>
            </a:r>
            <a:endParaRPr lang="en-US" sz="1400" dirty="0"/>
          </a:p>
        </p:txBody>
      </p:sp>
    </p:spTree>
    <p:extLst>
      <p:ext uri="{BB962C8B-B14F-4D97-AF65-F5344CB8AC3E}">
        <p14:creationId xmlns:p14="http://schemas.microsoft.com/office/powerpoint/2010/main" val="236405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F21D1-76D7-4BBE-8C19-6CC54F49E126}"/>
              </a:ext>
            </a:extLst>
          </p:cNvPr>
          <p:cNvSpPr>
            <a:spLocks noGrp="1"/>
          </p:cNvSpPr>
          <p:nvPr>
            <p:ph type="body" idx="1"/>
          </p:nvPr>
        </p:nvSpPr>
        <p:spPr>
          <a:xfrm>
            <a:off x="440094" y="891583"/>
            <a:ext cx="4174143" cy="1500187"/>
          </a:xfrm>
        </p:spPr>
        <p:txBody>
          <a:bodyPr/>
          <a:lstStyle/>
          <a:p>
            <a:r>
              <a:rPr lang="en-US" sz="2000" b="1" dirty="0"/>
              <a:t>We had previously annotated five features but have recently increased that number to nine, accommodating our increased familiarity of features. </a:t>
            </a:r>
          </a:p>
          <a:p>
            <a:endParaRPr lang="en-US" sz="2000" b="1" dirty="0"/>
          </a:p>
          <a:p>
            <a:r>
              <a:rPr lang="en-US" sz="2000" b="1" dirty="0"/>
              <a:t>Under the mentorship of Dr. </a:t>
            </a:r>
            <a:r>
              <a:rPr lang="en-US" sz="2000" b="1" dirty="0" err="1"/>
              <a:t>Jhala</a:t>
            </a:r>
            <a:r>
              <a:rPr lang="en-US" sz="2000" b="1" dirty="0"/>
              <a:t>, Director of Anatomic Pathology and Cytology at Temple University Hospital, our team of student annotators are building the training set for the machine learning algorithms.</a:t>
            </a:r>
          </a:p>
          <a:p>
            <a:endParaRPr lang="en-US" sz="2000" b="1" dirty="0"/>
          </a:p>
          <a:p>
            <a:r>
              <a:rPr lang="en-US" sz="2000" b="1" dirty="0"/>
              <a:t>Currently have over 850 XML annotations in our pilot breast tumor corpus.</a:t>
            </a:r>
          </a:p>
        </p:txBody>
      </p:sp>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Tumor Annotations</a:t>
            </a:r>
          </a:p>
        </p:txBody>
      </p:sp>
      <p:pic>
        <p:nvPicPr>
          <p:cNvPr id="7" name="Picture 6" descr="A close up of a logo&#10;&#10;Description automatically generated">
            <a:extLst>
              <a:ext uri="{FF2B5EF4-FFF2-40B4-BE49-F238E27FC236}">
                <a16:creationId xmlns:a16="http://schemas.microsoft.com/office/drawing/2014/main" id="{A27A6051-F603-40A1-979A-F2A25D73C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257" y="0"/>
            <a:ext cx="4248743" cy="4525006"/>
          </a:xfrm>
          <a:prstGeom prst="rect">
            <a:avLst/>
          </a:prstGeom>
        </p:spPr>
      </p:pic>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320388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solidFill>
                  <a:prstClr val="black"/>
                </a:solidFill>
              </a:rPr>
              <a:t>Tumor Annotations</a:t>
            </a:r>
          </a:p>
        </p:txBody>
      </p:sp>
      <p:sp>
        <p:nvSpPr>
          <p:cNvPr id="9" name="Text Placeholder 2">
            <a:extLst>
              <a:ext uri="{FF2B5EF4-FFF2-40B4-BE49-F238E27FC236}">
                <a16:creationId xmlns:a16="http://schemas.microsoft.com/office/drawing/2014/main" id="{0EDE0658-C1B3-4157-97A4-D22E34E44798}"/>
              </a:ext>
            </a:extLst>
          </p:cNvPr>
          <p:cNvSpPr txBox="1">
            <a:spLocks/>
          </p:cNvSpPr>
          <p:nvPr/>
        </p:nvSpPr>
        <p:spPr>
          <a:xfrm>
            <a:off x="1281802" y="4447244"/>
            <a:ext cx="6780807" cy="2060992"/>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Non-Cancerous</a:t>
            </a:r>
          </a:p>
          <a:p>
            <a:pPr algn="ctr"/>
            <a:r>
              <a:rPr lang="en-US" sz="2000" dirty="0"/>
              <a:t>Normal cells: norm</a:t>
            </a:r>
          </a:p>
          <a:p>
            <a:pPr algn="ctr"/>
            <a:r>
              <a:rPr lang="en-US" sz="2000" dirty="0"/>
              <a:t>Background (stroma): </a:t>
            </a:r>
            <a:r>
              <a:rPr lang="en-US" sz="2000" dirty="0" err="1"/>
              <a:t>bckg</a:t>
            </a:r>
            <a:endParaRPr lang="en-US" sz="2000" dirty="0"/>
          </a:p>
          <a:p>
            <a:pPr algn="ctr"/>
            <a:r>
              <a:rPr lang="en-US" sz="2000" dirty="0"/>
              <a:t>Artifact (e.g. grease stain, stitches): </a:t>
            </a:r>
            <a:r>
              <a:rPr lang="en-US" sz="2000" dirty="0" err="1"/>
              <a:t>artf</a:t>
            </a:r>
            <a:endParaRPr lang="en-US" sz="2000" dirty="0"/>
          </a:p>
          <a:p>
            <a:pPr algn="ctr"/>
            <a:r>
              <a:rPr lang="en-US" sz="2000" dirty="0"/>
              <a:t>Indistinguishable tissue: null</a:t>
            </a:r>
          </a:p>
        </p:txBody>
      </p:sp>
      <p:sp>
        <p:nvSpPr>
          <p:cNvPr id="10" name="Text Placeholder 2">
            <a:extLst>
              <a:ext uri="{FF2B5EF4-FFF2-40B4-BE49-F238E27FC236}">
                <a16:creationId xmlns:a16="http://schemas.microsoft.com/office/drawing/2014/main" id="{8AAB1E8E-6854-4749-AB18-21227A72F1FF}"/>
              </a:ext>
            </a:extLst>
          </p:cNvPr>
          <p:cNvSpPr txBox="1">
            <a:spLocks/>
          </p:cNvSpPr>
          <p:nvPr/>
        </p:nvSpPr>
        <p:spPr>
          <a:xfrm>
            <a:off x="2191657" y="718960"/>
            <a:ext cx="4864813" cy="1500187"/>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Cancerous</a:t>
            </a:r>
          </a:p>
          <a:p>
            <a:pPr algn="ctr"/>
            <a:r>
              <a:rPr lang="en-US" sz="2000" dirty="0"/>
              <a:t>Ductal carcinoma in situ (DCIS): </a:t>
            </a:r>
            <a:r>
              <a:rPr lang="en-US" sz="2000" dirty="0" err="1"/>
              <a:t>dcis</a:t>
            </a:r>
            <a:endParaRPr lang="en-US" sz="2000" dirty="0"/>
          </a:p>
          <a:p>
            <a:pPr algn="ctr"/>
            <a:r>
              <a:rPr lang="en-US" sz="2000" dirty="0"/>
              <a:t>Invasive ductal carcinoma (IDC): </a:t>
            </a:r>
            <a:r>
              <a:rPr lang="en-US" sz="2000" dirty="0" err="1"/>
              <a:t>indc</a:t>
            </a:r>
            <a:endParaRPr lang="en-US" sz="2000" dirty="0"/>
          </a:p>
          <a:p>
            <a:endParaRPr lang="en-US" sz="2000" dirty="0"/>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12" name="Text Placeholder 2">
            <a:extLst>
              <a:ext uri="{FF2B5EF4-FFF2-40B4-BE49-F238E27FC236}">
                <a16:creationId xmlns:a16="http://schemas.microsoft.com/office/drawing/2014/main" id="{490AF57B-842A-43B3-B8BA-98BA8F67565D}"/>
              </a:ext>
            </a:extLst>
          </p:cNvPr>
          <p:cNvSpPr txBox="1">
            <a:spLocks/>
          </p:cNvSpPr>
          <p:nvPr/>
        </p:nvSpPr>
        <p:spPr>
          <a:xfrm>
            <a:off x="2266064" y="2386051"/>
            <a:ext cx="4808306" cy="1863043"/>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Carcinogenic Signs</a:t>
            </a:r>
          </a:p>
          <a:p>
            <a:pPr algn="ctr"/>
            <a:r>
              <a:rPr lang="en-US" sz="2000" dirty="0"/>
              <a:t>Non-neoplastic feature: </a:t>
            </a:r>
            <a:r>
              <a:rPr lang="en-US" sz="2000" dirty="0" err="1"/>
              <a:t>nneo</a:t>
            </a:r>
            <a:endParaRPr lang="en-US" sz="2000" dirty="0"/>
          </a:p>
          <a:p>
            <a:pPr algn="ctr"/>
            <a:r>
              <a:rPr lang="en-US" sz="2000" dirty="0"/>
              <a:t>Inflammation: </a:t>
            </a:r>
            <a:r>
              <a:rPr lang="en-US" sz="2000" dirty="0" err="1"/>
              <a:t>infl</a:t>
            </a:r>
            <a:endParaRPr lang="en-US" sz="2000" dirty="0"/>
          </a:p>
          <a:p>
            <a:pPr algn="ctr"/>
            <a:r>
              <a:rPr lang="en-US" sz="2000" dirty="0"/>
              <a:t>Suspected carcinogen: susp</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26694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B694E-CA1C-42F4-BCCF-C5EB2DA20630}"/>
              </a:ext>
            </a:extLst>
          </p:cNvPr>
          <p:cNvSpPr>
            <a:spLocks noGrp="1"/>
          </p:cNvSpPr>
          <p:nvPr>
            <p:ph type="body"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48480CBF-6131-4AD5-8270-15F64764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14" y="600472"/>
            <a:ext cx="8311300" cy="5901179"/>
          </a:xfrm>
          <a:prstGeom prst="rect">
            <a:avLst/>
          </a:prstGeom>
        </p:spPr>
      </p:pic>
      <p:sp>
        <p:nvSpPr>
          <p:cNvPr id="6" name="Text Box 3">
            <a:extLst>
              <a:ext uri="{FF2B5EF4-FFF2-40B4-BE49-F238E27FC236}">
                <a16:creationId xmlns:a16="http://schemas.microsoft.com/office/drawing/2014/main" id="{BC556C34-6DAE-47A9-9E9D-788C3615CBA5}"/>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Annotation Example</a:t>
            </a:r>
          </a:p>
        </p:txBody>
      </p:sp>
    </p:spTree>
    <p:extLst>
      <p:ext uri="{BB962C8B-B14F-4D97-AF65-F5344CB8AC3E}">
        <p14:creationId xmlns:p14="http://schemas.microsoft.com/office/powerpoint/2010/main" val="170146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DCIS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3745896" y="603250"/>
            <a:ext cx="4529666"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Cubiform or solid type.</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2093080" y="2279046"/>
            <a:ext cx="4529666"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975238" y="310944"/>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dcis</a:t>
            </a:r>
            <a:r>
              <a:rPr lang="en-US" sz="1800" dirty="0">
                <a:latin typeface="Arial" panose="020B0604020202020204" pitchFamily="34" charset="0"/>
                <a:cs typeface="Arial" panose="020B0604020202020204" pitchFamily="34" charset="0"/>
              </a:rPr>
              <a:t>”</a:t>
            </a:r>
          </a:p>
        </p:txBody>
      </p:sp>
      <p:pic>
        <p:nvPicPr>
          <p:cNvPr id="5" name="Picture 4" descr="A close up of a map&#10;&#10;Description automatically generated">
            <a:extLst>
              <a:ext uri="{FF2B5EF4-FFF2-40B4-BE49-F238E27FC236}">
                <a16:creationId xmlns:a16="http://schemas.microsoft.com/office/drawing/2014/main" id="{903D105B-D691-463E-8320-E1E07E55A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83" y="1360577"/>
            <a:ext cx="5744377" cy="5210902"/>
          </a:xfrm>
          <a:prstGeom prst="rect">
            <a:avLst/>
          </a:prstGeom>
        </p:spPr>
      </p:pic>
      <p:sp>
        <p:nvSpPr>
          <p:cNvPr id="9" name="Title 1">
            <a:extLst>
              <a:ext uri="{FF2B5EF4-FFF2-40B4-BE49-F238E27FC236}">
                <a16:creationId xmlns:a16="http://schemas.microsoft.com/office/drawing/2014/main" id="{11A08E53-E24C-4E77-81B2-67F0758E8F0D}"/>
              </a:ext>
            </a:extLst>
          </p:cNvPr>
          <p:cNvSpPr txBox="1">
            <a:spLocks/>
          </p:cNvSpPr>
          <p:nvPr/>
        </p:nvSpPr>
        <p:spPr>
          <a:xfrm>
            <a:off x="944640" y="980622"/>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t>Low or grade I; moderate or grade II; and high or grade III.</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9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IDC Label</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770467" y="980621"/>
            <a:ext cx="4529666" cy="583539"/>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Free-form lobules without a container.</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2093080" y="2279046"/>
            <a:ext cx="4529666"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757524" y="339972"/>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indc</a:t>
            </a:r>
            <a:r>
              <a:rPr lang="en-US" sz="1800" dirty="0">
                <a:latin typeface="Arial" panose="020B0604020202020204" pitchFamily="34" charset="0"/>
                <a:cs typeface="Arial" panose="020B0604020202020204" pitchFamily="34" charset="0"/>
              </a:rPr>
              <a:t>”</a:t>
            </a:r>
          </a:p>
        </p:txBody>
      </p:sp>
      <p:pic>
        <p:nvPicPr>
          <p:cNvPr id="4" name="Picture 3" descr="A close up of a map&#10;&#10;Description automatically generated">
            <a:extLst>
              <a:ext uri="{FF2B5EF4-FFF2-40B4-BE49-F238E27FC236}">
                <a16:creationId xmlns:a16="http://schemas.microsoft.com/office/drawing/2014/main" id="{39FF4950-B9D6-4F70-B115-BB3DD4A02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581" y="1531026"/>
            <a:ext cx="5611008" cy="4906060"/>
          </a:xfrm>
          <a:prstGeom prst="rect">
            <a:avLst/>
          </a:prstGeom>
        </p:spPr>
      </p:pic>
    </p:spTree>
    <p:extLst>
      <p:ext uri="{BB962C8B-B14F-4D97-AF65-F5344CB8AC3E}">
        <p14:creationId xmlns:p14="http://schemas.microsoft.com/office/powerpoint/2010/main" val="29507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Non-Neoplastic Label: Fibrosis</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654353" y="522514"/>
            <a:ext cx="4529666" cy="1375474"/>
          </a:xfrm>
        </p:spPr>
        <p:txBody>
          <a:bodyPr>
            <a:noAutofit/>
          </a:bodyPr>
          <a:lstStyle/>
          <a:p>
            <a:pPr marL="257175" indent="-257175" algn="l">
              <a:buFont typeface="Arial" panose="020B0604020202020204" pitchFamily="34" charset="0"/>
              <a:buChar char="•"/>
            </a:pPr>
            <a:r>
              <a:rPr lang="en-US" sz="1800" dirty="0"/>
              <a:t> Occur when the lumen expands substantially.</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2093080" y="2279046"/>
            <a:ext cx="4529666"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684952" y="281915"/>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nneo</a:t>
            </a:r>
            <a:r>
              <a:rPr lang="en-US" sz="18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81283BDD-84B0-40F1-A12A-4717E0F76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871" y="1730979"/>
            <a:ext cx="5578054" cy="4742391"/>
          </a:xfrm>
          <a:prstGeom prst="rect">
            <a:avLst/>
          </a:prstGeom>
        </p:spPr>
      </p:pic>
      <p:sp>
        <p:nvSpPr>
          <p:cNvPr id="18" name="Title 1">
            <a:extLst>
              <a:ext uri="{FF2B5EF4-FFF2-40B4-BE49-F238E27FC236}">
                <a16:creationId xmlns:a16="http://schemas.microsoft.com/office/drawing/2014/main" id="{F2CD118E-1504-4AF2-9A37-97CF87D238F5}"/>
              </a:ext>
            </a:extLst>
          </p:cNvPr>
          <p:cNvSpPr txBox="1">
            <a:spLocks/>
          </p:cNvSpPr>
          <p:nvPr/>
        </p:nvSpPr>
        <p:spPr>
          <a:xfrm>
            <a:off x="661608" y="-137886"/>
            <a:ext cx="4529666" cy="1375474"/>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t> Fibrocystic features.</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86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a:extLst>
              <a:ext uri="{FF2B5EF4-FFF2-40B4-BE49-F238E27FC236}">
                <a16:creationId xmlns:a16="http://schemas.microsoft.com/office/drawing/2014/main" id="{DFD7BCFF-301F-48C5-81D2-052CDC25F670}"/>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Non-Neoplastic Label: Hyperplasia</a:t>
            </a:r>
          </a:p>
        </p:txBody>
      </p:sp>
      <p:sp>
        <p:nvSpPr>
          <p:cNvPr id="2" name="Title 1">
            <a:extLst>
              <a:ext uri="{FF2B5EF4-FFF2-40B4-BE49-F238E27FC236}">
                <a16:creationId xmlns:a16="http://schemas.microsoft.com/office/drawing/2014/main" id="{E94CB81F-4FA3-4C8A-9CF8-CD124197FF9B}"/>
              </a:ext>
            </a:extLst>
          </p:cNvPr>
          <p:cNvSpPr>
            <a:spLocks noGrp="1"/>
          </p:cNvSpPr>
          <p:nvPr>
            <p:ph type="ctrTitle"/>
          </p:nvPr>
        </p:nvSpPr>
        <p:spPr>
          <a:xfrm>
            <a:off x="4114803" y="58056"/>
            <a:ext cx="11306629" cy="1085188"/>
          </a:xfrm>
        </p:spPr>
        <p:txBody>
          <a:bodyPr>
            <a:noAutofit/>
          </a:bodyPr>
          <a:lstStyle/>
          <a:p>
            <a:pPr marL="257175" indent="-257175" algn="l">
              <a:buFont typeface="Arial" panose="020B0604020202020204" pitchFamily="34" charset="0"/>
              <a:buChar char="•"/>
            </a:pPr>
            <a:r>
              <a:rPr lang="en-US" sz="1800" dirty="0"/>
              <a:t>Occurs when the cells take up the lumen</a:t>
            </a:r>
            <a:br>
              <a:rPr lang="en-US" sz="1800" dirty="0"/>
            </a:br>
            <a:r>
              <a:rPr lang="en-US" sz="1800" dirty="0"/>
              <a:t>(the center white space </a:t>
            </a:r>
            <a:r>
              <a:rPr lang="en-US" sz="1800" dirty="0">
                <a:latin typeface="Arial" panose="020B0604020202020204" pitchFamily="34" charset="0"/>
                <a:cs typeface="Arial" panose="020B0604020202020204" pitchFamily="34" charset="0"/>
              </a:rPr>
              <a:t>of a cell).</a:t>
            </a:r>
          </a:p>
        </p:txBody>
      </p:sp>
      <p:sp>
        <p:nvSpPr>
          <p:cNvPr id="13" name="Title 1">
            <a:extLst>
              <a:ext uri="{FF2B5EF4-FFF2-40B4-BE49-F238E27FC236}">
                <a16:creationId xmlns:a16="http://schemas.microsoft.com/office/drawing/2014/main" id="{E65B03C7-92CB-4B5B-8C17-BF858D60D8CB}"/>
              </a:ext>
            </a:extLst>
          </p:cNvPr>
          <p:cNvSpPr txBox="1">
            <a:spLocks/>
          </p:cNvSpPr>
          <p:nvPr/>
        </p:nvSpPr>
        <p:spPr>
          <a:xfrm>
            <a:off x="2093080" y="2279046"/>
            <a:ext cx="4529666" cy="58353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0907139-3FE4-4DCD-A2DB-546CCE813DAD}"/>
              </a:ext>
            </a:extLst>
          </p:cNvPr>
          <p:cNvSpPr txBox="1">
            <a:spLocks/>
          </p:cNvSpPr>
          <p:nvPr/>
        </p:nvSpPr>
        <p:spPr>
          <a:xfrm>
            <a:off x="684952" y="659285"/>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Hyperplastic feature.</a:t>
            </a:r>
          </a:p>
        </p:txBody>
      </p:sp>
      <p:pic>
        <p:nvPicPr>
          <p:cNvPr id="4" name="Picture 3">
            <a:extLst>
              <a:ext uri="{FF2B5EF4-FFF2-40B4-BE49-F238E27FC236}">
                <a16:creationId xmlns:a16="http://schemas.microsoft.com/office/drawing/2014/main" id="{E8DC246D-F6BD-42AF-8F16-42A91340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74" y="1356054"/>
            <a:ext cx="3718198" cy="5204638"/>
          </a:xfrm>
          <a:prstGeom prst="rect">
            <a:avLst/>
          </a:prstGeom>
        </p:spPr>
      </p:pic>
      <p:pic>
        <p:nvPicPr>
          <p:cNvPr id="9" name="Picture 8" descr="A close up of a map&#10;&#10;Description automatically generated">
            <a:extLst>
              <a:ext uri="{FF2B5EF4-FFF2-40B4-BE49-F238E27FC236}">
                <a16:creationId xmlns:a16="http://schemas.microsoft.com/office/drawing/2014/main" id="{D6E99241-354F-445E-97C7-D32963095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1" y="3864531"/>
            <a:ext cx="4433806" cy="2717493"/>
          </a:xfrm>
          <a:prstGeom prst="rect">
            <a:avLst/>
          </a:prstGeom>
        </p:spPr>
      </p:pic>
      <p:pic>
        <p:nvPicPr>
          <p:cNvPr id="14" name="Picture 13">
            <a:extLst>
              <a:ext uri="{FF2B5EF4-FFF2-40B4-BE49-F238E27FC236}">
                <a16:creationId xmlns:a16="http://schemas.microsoft.com/office/drawing/2014/main" id="{F865C4B4-B584-4C58-BBD9-D60EFCDFB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371" y="1341798"/>
            <a:ext cx="3773715" cy="2344832"/>
          </a:xfrm>
          <a:prstGeom prst="rect">
            <a:avLst/>
          </a:prstGeom>
        </p:spPr>
      </p:pic>
      <p:sp>
        <p:nvSpPr>
          <p:cNvPr id="17" name="Title 1">
            <a:extLst>
              <a:ext uri="{FF2B5EF4-FFF2-40B4-BE49-F238E27FC236}">
                <a16:creationId xmlns:a16="http://schemas.microsoft.com/office/drawing/2014/main" id="{92CC790E-AA49-4D05-BE4E-E17733167045}"/>
              </a:ext>
            </a:extLst>
          </p:cNvPr>
          <p:cNvSpPr txBox="1">
            <a:spLocks/>
          </p:cNvSpPr>
          <p:nvPr/>
        </p:nvSpPr>
        <p:spPr>
          <a:xfrm>
            <a:off x="699466" y="267401"/>
            <a:ext cx="4529666" cy="583539"/>
          </a:xfrm>
          <a:prstGeom prst="rect">
            <a:avLst/>
          </a:prstGeom>
        </p:spPr>
        <p:txBody>
          <a:bodyPr vert="horz" wrap="none" lIns="91440" tIns="0" rIns="0" bIns="0" rtlCol="0" anchor="b" anchorCtr="0">
            <a:noAutofit/>
          </a:bodyPr>
          <a:lstStyle>
            <a:lvl1pPr algn="ctr" defTabSz="457200" rtl="0" eaLnBrk="1" latinLnBrk="0" hangingPunct="1">
              <a:spcBef>
                <a:spcPct val="0"/>
              </a:spcBef>
              <a:buNone/>
              <a:defRPr sz="4500" b="1" kern="1200" baseline="0">
                <a:solidFill>
                  <a:schemeClr val="tx1"/>
                </a:solidFill>
                <a:latin typeface="Arial"/>
                <a:ea typeface="+mj-ea"/>
                <a:cs typeface="Arial"/>
              </a:defRPr>
            </a:lvl1p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Written as “</a:t>
            </a:r>
            <a:r>
              <a:rPr lang="en-US" sz="1800" dirty="0" err="1">
                <a:latin typeface="Arial" panose="020B0604020202020204" pitchFamily="34" charset="0"/>
                <a:cs typeface="Arial" panose="020B0604020202020204" pitchFamily="34" charset="0"/>
              </a:rPr>
              <a:t>nneo</a:t>
            </a:r>
            <a:r>
              <a:rPr lang="en-US"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6614488"/>
      </p:ext>
    </p:extLst>
  </p:cSld>
  <p:clrMapOvr>
    <a:masterClrMapping/>
  </p:clrMapOvr>
</p:sld>
</file>

<file path=ppt/theme/theme1.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6568</TotalTime>
  <Words>604</Words>
  <Application>Microsoft Office PowerPoint</Application>
  <PresentationFormat>On-screen Show (4:3)</PresentationFormat>
  <Paragraphs>72</Paragraphs>
  <Slides>17</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Times New Roman</vt:lpstr>
      <vt:lpstr>3_ISIP Content Slide</vt:lpstr>
      <vt:lpstr>1_ISIP Title Slide</vt:lpstr>
      <vt:lpstr>PowerPoint Presentation</vt:lpstr>
      <vt:lpstr>PowerPoint Presentation</vt:lpstr>
      <vt:lpstr>PowerPoint Presentation</vt:lpstr>
      <vt:lpstr>PowerPoint Presentation</vt:lpstr>
      <vt:lpstr>PowerPoint Presentation</vt:lpstr>
      <vt:lpstr>Cubiform or solid type. </vt:lpstr>
      <vt:lpstr>Free-form lobules without a container. </vt:lpstr>
      <vt:lpstr> Occur when the lumen expands substantially. </vt:lpstr>
      <vt:lpstr>Occurs when the cells take up the lumen (the center white space of a cell).</vt:lpstr>
      <vt:lpstr>Multitude of small ball-like cells.</vt:lpstr>
      <vt:lpstr>Suspected as DCIS, IDC, non-neoplastic, or other harmful tissue. </vt:lpstr>
      <vt:lpstr>PowerPoint Presentation</vt:lpstr>
      <vt:lpstr>PowerPoint Presentation</vt:lpstr>
      <vt:lpstr>Represents normal “pink” tissue (stroma). </vt:lpstr>
      <vt:lpstr>Grease pen marks, stiches, or unfocused scratches on the slide.</vt:lpstr>
      <vt:lpstr>Elongated with a wave or stream-like pattern moving in a given direction, as if it were wiped.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Julien J. Simons</cp:lastModifiedBy>
  <cp:revision>540</cp:revision>
  <dcterms:created xsi:type="dcterms:W3CDTF">2017-04-23T05:30:39Z</dcterms:created>
  <dcterms:modified xsi:type="dcterms:W3CDTF">2020-06-20T18:32:43Z</dcterms:modified>
</cp:coreProperties>
</file>