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4" r:id="rId1"/>
    <p:sldMasterId id="2147483676" r:id="rId2"/>
  </p:sldMasterIdLst>
  <p:notesMasterIdLst>
    <p:notesMasterId r:id="rId53"/>
  </p:notesMasterIdLst>
  <p:handoutMasterIdLst>
    <p:handoutMasterId r:id="rId54"/>
  </p:handoutMasterIdLst>
  <p:sldIdLst>
    <p:sldId id="298" r:id="rId3"/>
    <p:sldId id="343" r:id="rId4"/>
    <p:sldId id="391" r:id="rId5"/>
    <p:sldId id="405" r:id="rId6"/>
    <p:sldId id="406" r:id="rId7"/>
    <p:sldId id="407" r:id="rId8"/>
    <p:sldId id="409" r:id="rId9"/>
    <p:sldId id="408" r:id="rId10"/>
    <p:sldId id="410" r:id="rId11"/>
    <p:sldId id="411" r:id="rId12"/>
    <p:sldId id="412" r:id="rId13"/>
    <p:sldId id="413" r:id="rId14"/>
    <p:sldId id="414" r:id="rId15"/>
    <p:sldId id="415" r:id="rId16"/>
    <p:sldId id="416" r:id="rId17"/>
    <p:sldId id="417" r:id="rId18"/>
    <p:sldId id="418" r:id="rId19"/>
    <p:sldId id="420" r:id="rId20"/>
    <p:sldId id="419" r:id="rId21"/>
    <p:sldId id="421" r:id="rId22"/>
    <p:sldId id="422" r:id="rId23"/>
    <p:sldId id="423"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1" r:id="rId40"/>
    <p:sldId id="442" r:id="rId41"/>
    <p:sldId id="443" r:id="rId42"/>
    <p:sldId id="444" r:id="rId43"/>
    <p:sldId id="445" r:id="rId44"/>
    <p:sldId id="446" r:id="rId45"/>
    <p:sldId id="447" r:id="rId46"/>
    <p:sldId id="448" r:id="rId47"/>
    <p:sldId id="449" r:id="rId48"/>
    <p:sldId id="450" r:id="rId49"/>
    <p:sldId id="451" r:id="rId50"/>
    <p:sldId id="404" r:id="rId51"/>
    <p:sldId id="36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2880" userDrawn="1">
          <p15:clr>
            <a:srgbClr val="A4A3A4"/>
          </p15:clr>
        </p15:guide>
        <p15:guide id="3" pos="5616" userDrawn="1">
          <p15:clr>
            <a:srgbClr val="A4A3A4"/>
          </p15:clr>
        </p15:guide>
        <p15:guide id="4" orient="horz" pos="2160" userDrawn="1">
          <p15:clr>
            <a:srgbClr val="A4A3A4"/>
          </p15:clr>
        </p15:guide>
        <p15:guide id="5" orient="horz" pos="384" userDrawn="1">
          <p15:clr>
            <a:srgbClr val="A4A3A4"/>
          </p15:clr>
        </p15:guide>
        <p15:guide id="6" orient="horz" pos="912" userDrawn="1">
          <p15:clr>
            <a:srgbClr val="A4A3A4"/>
          </p15:clr>
        </p15:guide>
        <p15:guide id="7" pos="144" userDrawn="1">
          <p15:clr>
            <a:srgbClr val="A4A3A4"/>
          </p15:clr>
        </p15:guide>
        <p15:guide id="8" pos="4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Picone" initials="JP" lastIdx="9" clrIdx="0">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0AE38"/>
    <a:srgbClr val="E8D0D0"/>
    <a:srgbClr val="F4E9E9"/>
    <a:srgbClr val="A4A3A4"/>
    <a:srgbClr val="004070"/>
    <a:srgbClr val="0083E6"/>
    <a:srgbClr val="8F600B"/>
    <a:srgbClr val="333399"/>
    <a:srgbClr val="B4CF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41" autoAdjust="0"/>
    <p:restoredTop sz="86407" autoAdjust="0"/>
  </p:normalViewPr>
  <p:slideViewPr>
    <p:cSldViewPr snapToObjects="1" showGuides="1">
      <p:cViewPr varScale="1">
        <p:scale>
          <a:sx n="79" d="100"/>
          <a:sy n="79" d="100"/>
        </p:scale>
        <p:origin x="379" y="48"/>
      </p:cViewPr>
      <p:guideLst>
        <p:guide orient="horz" pos="3984"/>
        <p:guide pos="2880"/>
        <p:guide pos="5616"/>
        <p:guide orient="horz" pos="2160"/>
        <p:guide orient="horz" pos="384"/>
        <p:guide orient="horz" pos="912"/>
        <p:guide pos="144"/>
        <p:guide pos="4272"/>
      </p:guideLst>
    </p:cSldViewPr>
  </p:slideViewPr>
  <p:outlineViewPr>
    <p:cViewPr>
      <p:scale>
        <a:sx n="33" d="100"/>
        <a:sy n="33" d="100"/>
      </p:scale>
      <p:origin x="0" y="-28253"/>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3E3B3-90F1-4562-B5D3-E0CA7867D714}" type="doc">
      <dgm:prSet loTypeId="urn:microsoft.com/office/officeart/2005/8/layout/process2" loCatId="process" qsTypeId="urn:microsoft.com/office/officeart/2005/8/quickstyle/simple3" qsCatId="simple" csTypeId="urn:microsoft.com/office/officeart/2005/8/colors/accent1_2" csCatId="accent1" phldr="1"/>
      <dgm:spPr/>
    </dgm:pt>
    <dgm:pt modelId="{75D347DB-5639-4C71-AD5F-A5BC4884442F}">
      <dgm:prSet phldrT="[Text]" custT="1"/>
      <dgm:spPr/>
      <dgm:t>
        <a:bodyPr/>
        <a:lstStyle/>
        <a:p>
          <a:r>
            <a:rPr lang="en-US" sz="2000" dirty="0"/>
            <a:t>Assumes a model</a:t>
          </a:r>
        </a:p>
      </dgm:t>
    </dgm:pt>
    <dgm:pt modelId="{0CEA9E0B-551F-4583-BEFC-3D59EE54A9A4}" type="parTrans" cxnId="{1F45186C-DE54-40C5-B73A-A699C2A5264D}">
      <dgm:prSet/>
      <dgm:spPr/>
      <dgm:t>
        <a:bodyPr/>
        <a:lstStyle/>
        <a:p>
          <a:endParaRPr lang="en-US" sz="1400"/>
        </a:p>
      </dgm:t>
    </dgm:pt>
    <dgm:pt modelId="{37352995-E655-4B09-94FB-262B300BCF8A}" type="sibTrans" cxnId="{1F45186C-DE54-40C5-B73A-A699C2A5264D}">
      <dgm:prSet custT="1"/>
      <dgm:spPr/>
      <dgm:t>
        <a:bodyPr/>
        <a:lstStyle/>
        <a:p>
          <a:endParaRPr lang="en-US" sz="1800"/>
        </a:p>
      </dgm:t>
    </dgm:pt>
    <dgm:pt modelId="{20BE38B7-5616-434F-871F-FD4DC97DE65A}">
      <dgm:prSet phldrT="[Text]" custT="1"/>
      <dgm:spPr/>
      <dgm:t>
        <a:bodyPr/>
        <a:lstStyle/>
        <a:p>
          <a:r>
            <a:rPr lang="en-US" sz="2000" dirty="0"/>
            <a:t>Finds values of parameters</a:t>
          </a:r>
        </a:p>
      </dgm:t>
    </dgm:pt>
    <dgm:pt modelId="{3D71672E-99E8-4A3C-9263-EAFE1AA6176E}" type="parTrans" cxnId="{E07C9F1C-1379-4148-97B3-51438279D7BD}">
      <dgm:prSet/>
      <dgm:spPr/>
      <dgm:t>
        <a:bodyPr/>
        <a:lstStyle/>
        <a:p>
          <a:endParaRPr lang="en-US" sz="1400"/>
        </a:p>
      </dgm:t>
    </dgm:pt>
    <dgm:pt modelId="{05F6D36F-1CE6-42E2-A98A-8D548CC1B2AD}" type="sibTrans" cxnId="{E07C9F1C-1379-4148-97B3-51438279D7BD}">
      <dgm:prSet custT="1"/>
      <dgm:spPr/>
      <dgm:t>
        <a:bodyPr/>
        <a:lstStyle/>
        <a:p>
          <a:endParaRPr lang="en-US" sz="1800"/>
        </a:p>
      </dgm:t>
    </dgm:pt>
    <dgm:pt modelId="{882F58B7-3594-4A78-B10C-2AA8A8D4AC0B}">
      <dgm:prSet phldrT="[Text]" custT="1"/>
      <dgm:spPr/>
      <dgm:t>
        <a:bodyPr/>
        <a:lstStyle/>
        <a:p>
          <a:r>
            <a:rPr lang="en-US" sz="2000" dirty="0"/>
            <a:t>Detects, predicts and generate</a:t>
          </a:r>
        </a:p>
      </dgm:t>
    </dgm:pt>
    <dgm:pt modelId="{BC269410-672D-49A0-96B7-1223EEE3AE01}" type="parTrans" cxnId="{9D4D7F32-3015-4669-838E-453E7868168E}">
      <dgm:prSet/>
      <dgm:spPr/>
      <dgm:t>
        <a:bodyPr/>
        <a:lstStyle/>
        <a:p>
          <a:endParaRPr lang="en-US" sz="1400"/>
        </a:p>
      </dgm:t>
    </dgm:pt>
    <dgm:pt modelId="{469AA3A5-C28A-4987-AC14-F51F51909CDF}" type="sibTrans" cxnId="{9D4D7F32-3015-4669-838E-453E7868168E}">
      <dgm:prSet/>
      <dgm:spPr/>
      <dgm:t>
        <a:bodyPr/>
        <a:lstStyle/>
        <a:p>
          <a:endParaRPr lang="en-US" sz="1400"/>
        </a:p>
      </dgm:t>
    </dgm:pt>
    <dgm:pt modelId="{D319DA6D-0288-45CB-AE47-CD5F26E25E7D}" type="pres">
      <dgm:prSet presAssocID="{B123E3B3-90F1-4562-B5D3-E0CA7867D714}" presName="linearFlow" presStyleCnt="0">
        <dgm:presLayoutVars>
          <dgm:resizeHandles val="exact"/>
        </dgm:presLayoutVars>
      </dgm:prSet>
      <dgm:spPr/>
    </dgm:pt>
    <dgm:pt modelId="{B1D097D5-BFCD-4B91-B8BE-A4100CC44149}" type="pres">
      <dgm:prSet presAssocID="{75D347DB-5639-4C71-AD5F-A5BC4884442F}" presName="node" presStyleLbl="node1" presStyleIdx="0" presStyleCnt="3">
        <dgm:presLayoutVars>
          <dgm:bulletEnabled val="1"/>
        </dgm:presLayoutVars>
      </dgm:prSet>
      <dgm:spPr/>
    </dgm:pt>
    <dgm:pt modelId="{3E710091-7615-409B-AEB9-4EDA2DEB5663}" type="pres">
      <dgm:prSet presAssocID="{37352995-E655-4B09-94FB-262B300BCF8A}" presName="sibTrans" presStyleLbl="sibTrans2D1" presStyleIdx="0" presStyleCnt="2"/>
      <dgm:spPr/>
    </dgm:pt>
    <dgm:pt modelId="{13A0E478-7B95-4752-A00F-65474BDF3542}" type="pres">
      <dgm:prSet presAssocID="{37352995-E655-4B09-94FB-262B300BCF8A}" presName="connectorText" presStyleLbl="sibTrans2D1" presStyleIdx="0" presStyleCnt="2"/>
      <dgm:spPr/>
    </dgm:pt>
    <dgm:pt modelId="{4FCFA9AF-8D3A-44E1-A536-EA37C90C22F5}" type="pres">
      <dgm:prSet presAssocID="{20BE38B7-5616-434F-871F-FD4DC97DE65A}" presName="node" presStyleLbl="node1" presStyleIdx="1" presStyleCnt="3">
        <dgm:presLayoutVars>
          <dgm:bulletEnabled val="1"/>
        </dgm:presLayoutVars>
      </dgm:prSet>
      <dgm:spPr/>
    </dgm:pt>
    <dgm:pt modelId="{73D7F37C-A24E-46D0-BA3F-6A7E531FC05B}" type="pres">
      <dgm:prSet presAssocID="{05F6D36F-1CE6-42E2-A98A-8D548CC1B2AD}" presName="sibTrans" presStyleLbl="sibTrans2D1" presStyleIdx="1" presStyleCnt="2"/>
      <dgm:spPr/>
    </dgm:pt>
    <dgm:pt modelId="{A2224919-ED4F-4325-8BE3-63D241936CBC}" type="pres">
      <dgm:prSet presAssocID="{05F6D36F-1CE6-42E2-A98A-8D548CC1B2AD}" presName="connectorText" presStyleLbl="sibTrans2D1" presStyleIdx="1" presStyleCnt="2"/>
      <dgm:spPr/>
    </dgm:pt>
    <dgm:pt modelId="{B1693A09-A75F-4F76-8305-F0AB4A389F89}" type="pres">
      <dgm:prSet presAssocID="{882F58B7-3594-4A78-B10C-2AA8A8D4AC0B}" presName="node" presStyleLbl="node1" presStyleIdx="2" presStyleCnt="3">
        <dgm:presLayoutVars>
          <dgm:bulletEnabled val="1"/>
        </dgm:presLayoutVars>
      </dgm:prSet>
      <dgm:spPr/>
    </dgm:pt>
  </dgm:ptLst>
  <dgm:cxnLst>
    <dgm:cxn modelId="{E07C9F1C-1379-4148-97B3-51438279D7BD}" srcId="{B123E3B3-90F1-4562-B5D3-E0CA7867D714}" destId="{20BE38B7-5616-434F-871F-FD4DC97DE65A}" srcOrd="1" destOrd="0" parTransId="{3D71672E-99E8-4A3C-9263-EAFE1AA6176E}" sibTransId="{05F6D36F-1CE6-42E2-A98A-8D548CC1B2AD}"/>
    <dgm:cxn modelId="{9D4D7F32-3015-4669-838E-453E7868168E}" srcId="{B123E3B3-90F1-4562-B5D3-E0CA7867D714}" destId="{882F58B7-3594-4A78-B10C-2AA8A8D4AC0B}" srcOrd="2" destOrd="0" parTransId="{BC269410-672D-49A0-96B7-1223EEE3AE01}" sibTransId="{469AA3A5-C28A-4987-AC14-F51F51909CDF}"/>
    <dgm:cxn modelId="{3BA73339-78A1-4799-B10F-419CE745AAAE}" type="presOf" srcId="{75D347DB-5639-4C71-AD5F-A5BC4884442F}" destId="{B1D097D5-BFCD-4B91-B8BE-A4100CC44149}" srcOrd="0" destOrd="0" presId="urn:microsoft.com/office/officeart/2005/8/layout/process2"/>
    <dgm:cxn modelId="{1F45186C-DE54-40C5-B73A-A699C2A5264D}" srcId="{B123E3B3-90F1-4562-B5D3-E0CA7867D714}" destId="{75D347DB-5639-4C71-AD5F-A5BC4884442F}" srcOrd="0" destOrd="0" parTransId="{0CEA9E0B-551F-4583-BEFC-3D59EE54A9A4}" sibTransId="{37352995-E655-4B09-94FB-262B300BCF8A}"/>
    <dgm:cxn modelId="{3AC4BC9D-F67D-4C52-978D-6D7698277089}" type="presOf" srcId="{882F58B7-3594-4A78-B10C-2AA8A8D4AC0B}" destId="{B1693A09-A75F-4F76-8305-F0AB4A389F89}" srcOrd="0" destOrd="0" presId="urn:microsoft.com/office/officeart/2005/8/layout/process2"/>
    <dgm:cxn modelId="{F68D02B3-A160-40AD-87FD-D49C66724BE6}" type="presOf" srcId="{20BE38B7-5616-434F-871F-FD4DC97DE65A}" destId="{4FCFA9AF-8D3A-44E1-A536-EA37C90C22F5}" srcOrd="0" destOrd="0" presId="urn:microsoft.com/office/officeart/2005/8/layout/process2"/>
    <dgm:cxn modelId="{433709BB-F4CF-45B7-ADC7-E90729EFA04F}" type="presOf" srcId="{37352995-E655-4B09-94FB-262B300BCF8A}" destId="{13A0E478-7B95-4752-A00F-65474BDF3542}" srcOrd="1" destOrd="0" presId="urn:microsoft.com/office/officeart/2005/8/layout/process2"/>
    <dgm:cxn modelId="{71A36DC0-F63B-4638-84A0-2C210B154330}" type="presOf" srcId="{05F6D36F-1CE6-42E2-A98A-8D548CC1B2AD}" destId="{A2224919-ED4F-4325-8BE3-63D241936CBC}" srcOrd="1" destOrd="0" presId="urn:microsoft.com/office/officeart/2005/8/layout/process2"/>
    <dgm:cxn modelId="{66130ECA-3326-4122-97D7-337810DFD87E}" type="presOf" srcId="{37352995-E655-4B09-94FB-262B300BCF8A}" destId="{3E710091-7615-409B-AEB9-4EDA2DEB5663}" srcOrd="0" destOrd="0" presId="urn:microsoft.com/office/officeart/2005/8/layout/process2"/>
    <dgm:cxn modelId="{07E2C9E2-9A1E-4625-9E99-8E808708CC90}" type="presOf" srcId="{05F6D36F-1CE6-42E2-A98A-8D548CC1B2AD}" destId="{73D7F37C-A24E-46D0-BA3F-6A7E531FC05B}" srcOrd="0" destOrd="0" presId="urn:microsoft.com/office/officeart/2005/8/layout/process2"/>
    <dgm:cxn modelId="{79F6E0F1-9061-4FDC-BBC4-388422327B98}" type="presOf" srcId="{B123E3B3-90F1-4562-B5D3-E0CA7867D714}" destId="{D319DA6D-0288-45CB-AE47-CD5F26E25E7D}" srcOrd="0" destOrd="0" presId="urn:microsoft.com/office/officeart/2005/8/layout/process2"/>
    <dgm:cxn modelId="{127A7FA5-353C-4479-BD0B-9A421F8251AF}" type="presParOf" srcId="{D319DA6D-0288-45CB-AE47-CD5F26E25E7D}" destId="{B1D097D5-BFCD-4B91-B8BE-A4100CC44149}" srcOrd="0" destOrd="0" presId="urn:microsoft.com/office/officeart/2005/8/layout/process2"/>
    <dgm:cxn modelId="{5A31140A-26CD-4C22-B774-ED438F6582D6}" type="presParOf" srcId="{D319DA6D-0288-45CB-AE47-CD5F26E25E7D}" destId="{3E710091-7615-409B-AEB9-4EDA2DEB5663}" srcOrd="1" destOrd="0" presId="urn:microsoft.com/office/officeart/2005/8/layout/process2"/>
    <dgm:cxn modelId="{071AC3A2-36EC-4C9F-9A73-582F43F16DA6}" type="presParOf" srcId="{3E710091-7615-409B-AEB9-4EDA2DEB5663}" destId="{13A0E478-7B95-4752-A00F-65474BDF3542}" srcOrd="0" destOrd="0" presId="urn:microsoft.com/office/officeart/2005/8/layout/process2"/>
    <dgm:cxn modelId="{EDC1D3D4-C371-4DA6-82B2-80035B6B7681}" type="presParOf" srcId="{D319DA6D-0288-45CB-AE47-CD5F26E25E7D}" destId="{4FCFA9AF-8D3A-44E1-A536-EA37C90C22F5}" srcOrd="2" destOrd="0" presId="urn:microsoft.com/office/officeart/2005/8/layout/process2"/>
    <dgm:cxn modelId="{C4BAFA30-D085-4A53-9B19-C22E1A767D8C}" type="presParOf" srcId="{D319DA6D-0288-45CB-AE47-CD5F26E25E7D}" destId="{73D7F37C-A24E-46D0-BA3F-6A7E531FC05B}" srcOrd="3" destOrd="0" presId="urn:microsoft.com/office/officeart/2005/8/layout/process2"/>
    <dgm:cxn modelId="{BAA059C4-5E00-4769-AAA8-8E11F2387C5C}" type="presParOf" srcId="{73D7F37C-A24E-46D0-BA3F-6A7E531FC05B}" destId="{A2224919-ED4F-4325-8BE3-63D241936CBC}" srcOrd="0" destOrd="0" presId="urn:microsoft.com/office/officeart/2005/8/layout/process2"/>
    <dgm:cxn modelId="{F5C4AEFE-8281-4F74-AA1D-58B2138827C5}" type="presParOf" srcId="{D319DA6D-0288-45CB-AE47-CD5F26E25E7D}" destId="{B1693A09-A75F-4F76-8305-F0AB4A389F8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3E3B3-90F1-4562-B5D3-E0CA7867D714}"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75D347DB-5639-4C71-AD5F-A5BC4884442F}">
      <dgm:prSet phldrT="[Text]"/>
      <dgm:spPr/>
      <dgm:t>
        <a:bodyPr/>
        <a:lstStyle/>
        <a:p>
          <a:r>
            <a:rPr lang="en-US" dirty="0"/>
            <a:t>Finds a mapping between input data and output</a:t>
          </a:r>
        </a:p>
      </dgm:t>
    </dgm:pt>
    <dgm:pt modelId="{0CEA9E0B-551F-4583-BEFC-3D59EE54A9A4}" type="parTrans" cxnId="{1F45186C-DE54-40C5-B73A-A699C2A5264D}">
      <dgm:prSet/>
      <dgm:spPr/>
      <dgm:t>
        <a:bodyPr/>
        <a:lstStyle/>
        <a:p>
          <a:endParaRPr lang="en-US"/>
        </a:p>
      </dgm:t>
    </dgm:pt>
    <dgm:pt modelId="{37352995-E655-4B09-94FB-262B300BCF8A}" type="sibTrans" cxnId="{1F45186C-DE54-40C5-B73A-A699C2A5264D}">
      <dgm:prSet/>
      <dgm:spPr/>
      <dgm:t>
        <a:bodyPr/>
        <a:lstStyle/>
        <a:p>
          <a:endParaRPr lang="en-US"/>
        </a:p>
      </dgm:t>
    </dgm:pt>
    <dgm:pt modelId="{779182EC-192E-4D42-9896-3C830393C237}">
      <dgm:prSet phldrT="[Text]"/>
      <dgm:spPr/>
      <dgm:t>
        <a:bodyPr/>
        <a:lstStyle/>
        <a:p>
          <a:r>
            <a:rPr lang="en-US" dirty="0"/>
            <a:t>Engineered features</a:t>
          </a:r>
        </a:p>
      </dgm:t>
    </dgm:pt>
    <dgm:pt modelId="{5A1F126E-2F01-455D-87F9-E0E996241D59}" type="parTrans" cxnId="{4C15403E-4B4D-49B5-9CDD-07335527AA18}">
      <dgm:prSet/>
      <dgm:spPr/>
      <dgm:t>
        <a:bodyPr/>
        <a:lstStyle/>
        <a:p>
          <a:endParaRPr lang="en-US"/>
        </a:p>
      </dgm:t>
    </dgm:pt>
    <dgm:pt modelId="{FA20F29F-6398-4DAF-A8E2-475E9443ADC2}" type="sibTrans" cxnId="{4C15403E-4B4D-49B5-9CDD-07335527AA18}">
      <dgm:prSet/>
      <dgm:spPr/>
      <dgm:t>
        <a:bodyPr/>
        <a:lstStyle/>
        <a:p>
          <a:endParaRPr lang="en-US"/>
        </a:p>
      </dgm:t>
    </dgm:pt>
    <dgm:pt modelId="{A735F9AA-7AD6-4ADA-9C18-27AA08A16641}">
      <dgm:prSet phldrT="[Text]"/>
      <dgm:spPr/>
      <dgm:t>
        <a:bodyPr/>
        <a:lstStyle/>
        <a:p>
          <a:r>
            <a:rPr lang="en-US" dirty="0"/>
            <a:t>End-to-end systems</a:t>
          </a:r>
        </a:p>
      </dgm:t>
    </dgm:pt>
    <dgm:pt modelId="{59A6DA9C-DB52-4053-8433-AA6B35836F5B}" type="parTrans" cxnId="{A99022D2-A880-4B99-BD74-F3EA005DADA2}">
      <dgm:prSet/>
      <dgm:spPr/>
      <dgm:t>
        <a:bodyPr/>
        <a:lstStyle/>
        <a:p>
          <a:endParaRPr lang="en-US"/>
        </a:p>
      </dgm:t>
    </dgm:pt>
    <dgm:pt modelId="{F2904A29-72C6-4AC9-8449-C4D60A62EFD0}" type="sibTrans" cxnId="{A99022D2-A880-4B99-BD74-F3EA005DADA2}">
      <dgm:prSet/>
      <dgm:spPr/>
      <dgm:t>
        <a:bodyPr/>
        <a:lstStyle/>
        <a:p>
          <a:endParaRPr lang="en-US"/>
        </a:p>
      </dgm:t>
    </dgm:pt>
    <dgm:pt modelId="{C4370D98-CABE-4395-BAB7-229ABB7BF08F}">
      <dgm:prSet phldrT="[Text]"/>
      <dgm:spPr/>
      <dgm:t>
        <a:bodyPr/>
        <a:lstStyle/>
        <a:p>
          <a:r>
            <a:rPr lang="en-US" dirty="0"/>
            <a:t>Classifiers</a:t>
          </a:r>
        </a:p>
      </dgm:t>
    </dgm:pt>
    <dgm:pt modelId="{37474D03-E9C8-4398-A77A-B5AE1F94F683}" type="parTrans" cxnId="{7EDE034B-AAA4-4FB7-B2B4-C6A0359B0CFD}">
      <dgm:prSet/>
      <dgm:spPr/>
      <dgm:t>
        <a:bodyPr/>
        <a:lstStyle/>
        <a:p>
          <a:endParaRPr lang="en-US"/>
        </a:p>
      </dgm:t>
    </dgm:pt>
    <dgm:pt modelId="{467CAAE1-4101-4F9F-829F-47172BE54149}" type="sibTrans" cxnId="{7EDE034B-AAA4-4FB7-B2B4-C6A0359B0CFD}">
      <dgm:prSet/>
      <dgm:spPr/>
      <dgm:t>
        <a:bodyPr/>
        <a:lstStyle/>
        <a:p>
          <a:endParaRPr lang="en-US"/>
        </a:p>
      </dgm:t>
    </dgm:pt>
    <dgm:pt modelId="{568466D9-7CCA-41BA-8EEF-219149A7B5E6}">
      <dgm:prSet phldrT="[Text]"/>
      <dgm:spPr/>
      <dgm:t>
        <a:bodyPr/>
        <a:lstStyle/>
        <a:p>
          <a:r>
            <a:rPr lang="en-US" dirty="0"/>
            <a:t>Detects and predicts</a:t>
          </a:r>
        </a:p>
      </dgm:t>
    </dgm:pt>
    <dgm:pt modelId="{68E5C729-6A7B-4C89-8FC4-F983AA25FCDE}" type="parTrans" cxnId="{CB2C393B-09F2-4C8E-9E22-C752BFCB95F4}">
      <dgm:prSet/>
      <dgm:spPr/>
      <dgm:t>
        <a:bodyPr/>
        <a:lstStyle/>
        <a:p>
          <a:endParaRPr lang="en-US"/>
        </a:p>
      </dgm:t>
    </dgm:pt>
    <dgm:pt modelId="{868952FD-778D-47B4-97ED-A45A0EC978E2}" type="sibTrans" cxnId="{CB2C393B-09F2-4C8E-9E22-C752BFCB95F4}">
      <dgm:prSet/>
      <dgm:spPr/>
      <dgm:t>
        <a:bodyPr/>
        <a:lstStyle/>
        <a:p>
          <a:endParaRPr lang="en-US"/>
        </a:p>
      </dgm:t>
    </dgm:pt>
    <dgm:pt modelId="{42DC2F17-0D2F-4CDE-A5B4-ED525FE533BB}" type="pres">
      <dgm:prSet presAssocID="{B123E3B3-90F1-4562-B5D3-E0CA7867D714}" presName="hierChild1" presStyleCnt="0">
        <dgm:presLayoutVars>
          <dgm:chPref val="1"/>
          <dgm:dir/>
          <dgm:animOne val="branch"/>
          <dgm:animLvl val="lvl"/>
          <dgm:resizeHandles/>
        </dgm:presLayoutVars>
      </dgm:prSet>
      <dgm:spPr/>
    </dgm:pt>
    <dgm:pt modelId="{6C752745-954F-4C54-BA46-BB1AA04D9351}" type="pres">
      <dgm:prSet presAssocID="{75D347DB-5639-4C71-AD5F-A5BC4884442F}" presName="hierRoot1" presStyleCnt="0"/>
      <dgm:spPr/>
    </dgm:pt>
    <dgm:pt modelId="{3E19338F-69E1-4FBA-B2DB-86D9A3AF6755}" type="pres">
      <dgm:prSet presAssocID="{75D347DB-5639-4C71-AD5F-A5BC4884442F}" presName="composite" presStyleCnt="0"/>
      <dgm:spPr/>
    </dgm:pt>
    <dgm:pt modelId="{1A8BE3E6-6454-4A44-941E-EA11CFCEDD47}" type="pres">
      <dgm:prSet presAssocID="{75D347DB-5639-4C71-AD5F-A5BC4884442F}" presName="background" presStyleLbl="node0" presStyleIdx="0" presStyleCnt="1"/>
      <dgm:spPr/>
    </dgm:pt>
    <dgm:pt modelId="{0FB9D8E0-D96E-4125-9E7F-B080744D8AD0}" type="pres">
      <dgm:prSet presAssocID="{75D347DB-5639-4C71-AD5F-A5BC4884442F}" presName="text" presStyleLbl="fgAcc0" presStyleIdx="0" presStyleCnt="1">
        <dgm:presLayoutVars>
          <dgm:chPref val="3"/>
        </dgm:presLayoutVars>
      </dgm:prSet>
      <dgm:spPr/>
    </dgm:pt>
    <dgm:pt modelId="{35A69A0A-AA38-48F9-B59A-57150188BA00}" type="pres">
      <dgm:prSet presAssocID="{75D347DB-5639-4C71-AD5F-A5BC4884442F}" presName="hierChild2" presStyleCnt="0"/>
      <dgm:spPr/>
    </dgm:pt>
    <dgm:pt modelId="{DAE1FF0F-E40B-4B7A-B6D0-4E91F6BAB453}" type="pres">
      <dgm:prSet presAssocID="{5A1F126E-2F01-455D-87F9-E0E996241D59}" presName="Name10" presStyleLbl="parChTrans1D2" presStyleIdx="0" presStyleCnt="2"/>
      <dgm:spPr/>
    </dgm:pt>
    <dgm:pt modelId="{D4289857-C983-4AE2-AE73-0F99A9A0D8F4}" type="pres">
      <dgm:prSet presAssocID="{779182EC-192E-4D42-9896-3C830393C237}" presName="hierRoot2" presStyleCnt="0"/>
      <dgm:spPr/>
    </dgm:pt>
    <dgm:pt modelId="{D65862FA-71BA-470F-94D3-0E6A6FF2AFA3}" type="pres">
      <dgm:prSet presAssocID="{779182EC-192E-4D42-9896-3C830393C237}" presName="composite2" presStyleCnt="0"/>
      <dgm:spPr/>
    </dgm:pt>
    <dgm:pt modelId="{E7B50D70-E269-4390-961C-5B63C212A0B9}" type="pres">
      <dgm:prSet presAssocID="{779182EC-192E-4D42-9896-3C830393C237}" presName="background2" presStyleLbl="node2" presStyleIdx="0" presStyleCnt="2"/>
      <dgm:spPr/>
    </dgm:pt>
    <dgm:pt modelId="{76C318D7-973A-4BA7-9C77-56208C83FF9B}" type="pres">
      <dgm:prSet presAssocID="{779182EC-192E-4D42-9896-3C830393C237}" presName="text2" presStyleLbl="fgAcc2" presStyleIdx="0" presStyleCnt="2">
        <dgm:presLayoutVars>
          <dgm:chPref val="3"/>
        </dgm:presLayoutVars>
      </dgm:prSet>
      <dgm:spPr/>
    </dgm:pt>
    <dgm:pt modelId="{A06864F4-4DAC-424C-88ED-3EE2DD66C153}" type="pres">
      <dgm:prSet presAssocID="{779182EC-192E-4D42-9896-3C830393C237}" presName="hierChild3" presStyleCnt="0"/>
      <dgm:spPr/>
    </dgm:pt>
    <dgm:pt modelId="{D3D36053-B3A0-4E14-B9AA-001F67B2E0D4}" type="pres">
      <dgm:prSet presAssocID="{37474D03-E9C8-4398-A77A-B5AE1F94F683}" presName="Name17" presStyleLbl="parChTrans1D3" presStyleIdx="0" presStyleCnt="2"/>
      <dgm:spPr/>
    </dgm:pt>
    <dgm:pt modelId="{C0761FD8-5923-4D5F-BF87-F6A4E9719652}" type="pres">
      <dgm:prSet presAssocID="{C4370D98-CABE-4395-BAB7-229ABB7BF08F}" presName="hierRoot3" presStyleCnt="0"/>
      <dgm:spPr/>
    </dgm:pt>
    <dgm:pt modelId="{697DD94B-B56E-435D-8088-F0966A6CBEB0}" type="pres">
      <dgm:prSet presAssocID="{C4370D98-CABE-4395-BAB7-229ABB7BF08F}" presName="composite3" presStyleCnt="0"/>
      <dgm:spPr/>
    </dgm:pt>
    <dgm:pt modelId="{76072C44-8B7A-4511-B9E9-C6BCF44C1747}" type="pres">
      <dgm:prSet presAssocID="{C4370D98-CABE-4395-BAB7-229ABB7BF08F}" presName="background3" presStyleLbl="node3" presStyleIdx="0" presStyleCnt="2"/>
      <dgm:spPr/>
    </dgm:pt>
    <dgm:pt modelId="{43CE8480-F052-4A9D-968D-99D9333D607D}" type="pres">
      <dgm:prSet presAssocID="{C4370D98-CABE-4395-BAB7-229ABB7BF08F}" presName="text3" presStyleLbl="fgAcc3" presStyleIdx="0" presStyleCnt="2">
        <dgm:presLayoutVars>
          <dgm:chPref val="3"/>
        </dgm:presLayoutVars>
      </dgm:prSet>
      <dgm:spPr/>
    </dgm:pt>
    <dgm:pt modelId="{AAD39E98-569C-43BD-B41A-2A219DD1549B}" type="pres">
      <dgm:prSet presAssocID="{C4370D98-CABE-4395-BAB7-229ABB7BF08F}" presName="hierChild4" presStyleCnt="0"/>
      <dgm:spPr/>
    </dgm:pt>
    <dgm:pt modelId="{F23D9A20-92CD-4522-B63D-D101A9A8BD8A}" type="pres">
      <dgm:prSet presAssocID="{59A6DA9C-DB52-4053-8433-AA6B35836F5B}" presName="Name10" presStyleLbl="parChTrans1D2" presStyleIdx="1" presStyleCnt="2"/>
      <dgm:spPr/>
    </dgm:pt>
    <dgm:pt modelId="{443C42B6-6631-46AF-97B6-71DD49E114DE}" type="pres">
      <dgm:prSet presAssocID="{A735F9AA-7AD6-4ADA-9C18-27AA08A16641}" presName="hierRoot2" presStyleCnt="0"/>
      <dgm:spPr/>
    </dgm:pt>
    <dgm:pt modelId="{69D8E6E3-3776-4A00-8E23-51570D37B99F}" type="pres">
      <dgm:prSet presAssocID="{A735F9AA-7AD6-4ADA-9C18-27AA08A16641}" presName="composite2" presStyleCnt="0"/>
      <dgm:spPr/>
    </dgm:pt>
    <dgm:pt modelId="{F1AAF980-1D0D-455F-A9AA-EED605E18449}" type="pres">
      <dgm:prSet presAssocID="{A735F9AA-7AD6-4ADA-9C18-27AA08A16641}" presName="background2" presStyleLbl="node2" presStyleIdx="1" presStyleCnt="2"/>
      <dgm:spPr/>
    </dgm:pt>
    <dgm:pt modelId="{E6C86A20-D45E-4F3B-A962-0AB923C49C74}" type="pres">
      <dgm:prSet presAssocID="{A735F9AA-7AD6-4ADA-9C18-27AA08A16641}" presName="text2" presStyleLbl="fgAcc2" presStyleIdx="1" presStyleCnt="2">
        <dgm:presLayoutVars>
          <dgm:chPref val="3"/>
        </dgm:presLayoutVars>
      </dgm:prSet>
      <dgm:spPr/>
    </dgm:pt>
    <dgm:pt modelId="{C04E9004-DB95-44E7-98C1-A826E0D2568A}" type="pres">
      <dgm:prSet presAssocID="{A735F9AA-7AD6-4ADA-9C18-27AA08A16641}" presName="hierChild3" presStyleCnt="0"/>
      <dgm:spPr/>
    </dgm:pt>
    <dgm:pt modelId="{65771085-B0D1-42AD-A2CF-E7E0B2AC5FCA}" type="pres">
      <dgm:prSet presAssocID="{68E5C729-6A7B-4C89-8FC4-F983AA25FCDE}" presName="Name17" presStyleLbl="parChTrans1D3" presStyleIdx="1" presStyleCnt="2"/>
      <dgm:spPr/>
    </dgm:pt>
    <dgm:pt modelId="{B40EA048-7219-4CA0-B670-60A248A8A084}" type="pres">
      <dgm:prSet presAssocID="{568466D9-7CCA-41BA-8EEF-219149A7B5E6}" presName="hierRoot3" presStyleCnt="0"/>
      <dgm:spPr/>
    </dgm:pt>
    <dgm:pt modelId="{43DEAAEA-2B0B-4575-B114-DD7A59711B51}" type="pres">
      <dgm:prSet presAssocID="{568466D9-7CCA-41BA-8EEF-219149A7B5E6}" presName="composite3" presStyleCnt="0"/>
      <dgm:spPr/>
    </dgm:pt>
    <dgm:pt modelId="{E98E2315-47AD-4BDB-B099-E9989B3999AD}" type="pres">
      <dgm:prSet presAssocID="{568466D9-7CCA-41BA-8EEF-219149A7B5E6}" presName="background3" presStyleLbl="node3" presStyleIdx="1" presStyleCnt="2"/>
      <dgm:spPr/>
    </dgm:pt>
    <dgm:pt modelId="{020F9214-1057-4CB6-996C-BD690B0B2376}" type="pres">
      <dgm:prSet presAssocID="{568466D9-7CCA-41BA-8EEF-219149A7B5E6}" presName="text3" presStyleLbl="fgAcc3" presStyleIdx="1" presStyleCnt="2">
        <dgm:presLayoutVars>
          <dgm:chPref val="3"/>
        </dgm:presLayoutVars>
      </dgm:prSet>
      <dgm:spPr/>
    </dgm:pt>
    <dgm:pt modelId="{E4C6BE65-EDE0-4894-89AD-27BCBDD1C3F5}" type="pres">
      <dgm:prSet presAssocID="{568466D9-7CCA-41BA-8EEF-219149A7B5E6}" presName="hierChild4" presStyleCnt="0"/>
      <dgm:spPr/>
    </dgm:pt>
  </dgm:ptLst>
  <dgm:cxnLst>
    <dgm:cxn modelId="{9B97A50B-1FE9-4C81-94FB-FB44574AD799}" type="presOf" srcId="{B123E3B3-90F1-4562-B5D3-E0CA7867D714}" destId="{42DC2F17-0D2F-4CDE-A5B4-ED525FE533BB}" srcOrd="0" destOrd="0" presId="urn:microsoft.com/office/officeart/2005/8/layout/hierarchy1"/>
    <dgm:cxn modelId="{33900B15-FE43-4784-9D9C-76C1D07AC980}" type="presOf" srcId="{37474D03-E9C8-4398-A77A-B5AE1F94F683}" destId="{D3D36053-B3A0-4E14-B9AA-001F67B2E0D4}" srcOrd="0" destOrd="0" presId="urn:microsoft.com/office/officeart/2005/8/layout/hierarchy1"/>
    <dgm:cxn modelId="{CB2C393B-09F2-4C8E-9E22-C752BFCB95F4}" srcId="{A735F9AA-7AD6-4ADA-9C18-27AA08A16641}" destId="{568466D9-7CCA-41BA-8EEF-219149A7B5E6}" srcOrd="0" destOrd="0" parTransId="{68E5C729-6A7B-4C89-8FC4-F983AA25FCDE}" sibTransId="{868952FD-778D-47B4-97ED-A45A0EC978E2}"/>
    <dgm:cxn modelId="{4C15403E-4B4D-49B5-9CDD-07335527AA18}" srcId="{75D347DB-5639-4C71-AD5F-A5BC4884442F}" destId="{779182EC-192E-4D42-9896-3C830393C237}" srcOrd="0" destOrd="0" parTransId="{5A1F126E-2F01-455D-87F9-E0E996241D59}" sibTransId="{FA20F29F-6398-4DAF-A8E2-475E9443ADC2}"/>
    <dgm:cxn modelId="{7EDE034B-AAA4-4FB7-B2B4-C6A0359B0CFD}" srcId="{779182EC-192E-4D42-9896-3C830393C237}" destId="{C4370D98-CABE-4395-BAB7-229ABB7BF08F}" srcOrd="0" destOrd="0" parTransId="{37474D03-E9C8-4398-A77A-B5AE1F94F683}" sibTransId="{467CAAE1-4101-4F9F-829F-47172BE54149}"/>
    <dgm:cxn modelId="{1F45186C-DE54-40C5-B73A-A699C2A5264D}" srcId="{B123E3B3-90F1-4562-B5D3-E0CA7867D714}" destId="{75D347DB-5639-4C71-AD5F-A5BC4884442F}" srcOrd="0" destOrd="0" parTransId="{0CEA9E0B-551F-4583-BEFC-3D59EE54A9A4}" sibTransId="{37352995-E655-4B09-94FB-262B300BCF8A}"/>
    <dgm:cxn modelId="{65F5B570-C3F3-49FB-8639-07D63977C468}" type="presOf" srcId="{75D347DB-5639-4C71-AD5F-A5BC4884442F}" destId="{0FB9D8E0-D96E-4125-9E7F-B080744D8AD0}" srcOrd="0" destOrd="0" presId="urn:microsoft.com/office/officeart/2005/8/layout/hierarchy1"/>
    <dgm:cxn modelId="{8223B353-9338-4D37-BBC5-6B424518FDE0}" type="presOf" srcId="{C4370D98-CABE-4395-BAB7-229ABB7BF08F}" destId="{43CE8480-F052-4A9D-968D-99D9333D607D}" srcOrd="0" destOrd="0" presId="urn:microsoft.com/office/officeart/2005/8/layout/hierarchy1"/>
    <dgm:cxn modelId="{F5664986-F4C1-4C9B-BC1C-36C396DE8A74}" type="presOf" srcId="{779182EC-192E-4D42-9896-3C830393C237}" destId="{76C318D7-973A-4BA7-9C77-56208C83FF9B}" srcOrd="0" destOrd="0" presId="urn:microsoft.com/office/officeart/2005/8/layout/hierarchy1"/>
    <dgm:cxn modelId="{27A76B88-9F77-4059-969D-A091921520E6}" type="presOf" srcId="{568466D9-7CCA-41BA-8EEF-219149A7B5E6}" destId="{020F9214-1057-4CB6-996C-BD690B0B2376}" srcOrd="0" destOrd="0" presId="urn:microsoft.com/office/officeart/2005/8/layout/hierarchy1"/>
    <dgm:cxn modelId="{B600C390-36C7-4A2F-A27C-7F1422FC7CAC}" type="presOf" srcId="{5A1F126E-2F01-455D-87F9-E0E996241D59}" destId="{DAE1FF0F-E40B-4B7A-B6D0-4E91F6BAB453}" srcOrd="0" destOrd="0" presId="urn:microsoft.com/office/officeart/2005/8/layout/hierarchy1"/>
    <dgm:cxn modelId="{9F93799B-F52E-475A-AE80-0A2B922067A0}" type="presOf" srcId="{68E5C729-6A7B-4C89-8FC4-F983AA25FCDE}" destId="{65771085-B0D1-42AD-A2CF-E7E0B2AC5FCA}" srcOrd="0" destOrd="0" presId="urn:microsoft.com/office/officeart/2005/8/layout/hierarchy1"/>
    <dgm:cxn modelId="{FCC134B1-B8A7-4FA5-BFFD-4AD5BEA62542}" type="presOf" srcId="{59A6DA9C-DB52-4053-8433-AA6B35836F5B}" destId="{F23D9A20-92CD-4522-B63D-D101A9A8BD8A}" srcOrd="0" destOrd="0" presId="urn:microsoft.com/office/officeart/2005/8/layout/hierarchy1"/>
    <dgm:cxn modelId="{A99022D2-A880-4B99-BD74-F3EA005DADA2}" srcId="{75D347DB-5639-4C71-AD5F-A5BC4884442F}" destId="{A735F9AA-7AD6-4ADA-9C18-27AA08A16641}" srcOrd="1" destOrd="0" parTransId="{59A6DA9C-DB52-4053-8433-AA6B35836F5B}" sibTransId="{F2904A29-72C6-4AC9-8449-C4D60A62EFD0}"/>
    <dgm:cxn modelId="{C72DC2DF-22E2-4CBD-94E0-B765A45A881F}" type="presOf" srcId="{A735F9AA-7AD6-4ADA-9C18-27AA08A16641}" destId="{E6C86A20-D45E-4F3B-A962-0AB923C49C74}" srcOrd="0" destOrd="0" presId="urn:microsoft.com/office/officeart/2005/8/layout/hierarchy1"/>
    <dgm:cxn modelId="{58BD90D8-970E-4EEB-A7EC-0BACC8BE387F}" type="presParOf" srcId="{42DC2F17-0D2F-4CDE-A5B4-ED525FE533BB}" destId="{6C752745-954F-4C54-BA46-BB1AA04D9351}" srcOrd="0" destOrd="0" presId="urn:microsoft.com/office/officeart/2005/8/layout/hierarchy1"/>
    <dgm:cxn modelId="{6292234D-F0C3-432E-AED2-0769AB875A5A}" type="presParOf" srcId="{6C752745-954F-4C54-BA46-BB1AA04D9351}" destId="{3E19338F-69E1-4FBA-B2DB-86D9A3AF6755}" srcOrd="0" destOrd="0" presId="urn:microsoft.com/office/officeart/2005/8/layout/hierarchy1"/>
    <dgm:cxn modelId="{4CE33FAE-4706-44C6-89F1-8D6123041004}" type="presParOf" srcId="{3E19338F-69E1-4FBA-B2DB-86D9A3AF6755}" destId="{1A8BE3E6-6454-4A44-941E-EA11CFCEDD47}" srcOrd="0" destOrd="0" presId="urn:microsoft.com/office/officeart/2005/8/layout/hierarchy1"/>
    <dgm:cxn modelId="{2FE38DFE-A9FF-492D-B72E-7C989BA9CD58}" type="presParOf" srcId="{3E19338F-69E1-4FBA-B2DB-86D9A3AF6755}" destId="{0FB9D8E0-D96E-4125-9E7F-B080744D8AD0}" srcOrd="1" destOrd="0" presId="urn:microsoft.com/office/officeart/2005/8/layout/hierarchy1"/>
    <dgm:cxn modelId="{73B5F2B0-D2ED-4207-92FA-22082C5E62DD}" type="presParOf" srcId="{6C752745-954F-4C54-BA46-BB1AA04D9351}" destId="{35A69A0A-AA38-48F9-B59A-57150188BA00}" srcOrd="1" destOrd="0" presId="urn:microsoft.com/office/officeart/2005/8/layout/hierarchy1"/>
    <dgm:cxn modelId="{AFE95773-1452-48AC-994E-9B804AB9B5AF}" type="presParOf" srcId="{35A69A0A-AA38-48F9-B59A-57150188BA00}" destId="{DAE1FF0F-E40B-4B7A-B6D0-4E91F6BAB453}" srcOrd="0" destOrd="0" presId="urn:microsoft.com/office/officeart/2005/8/layout/hierarchy1"/>
    <dgm:cxn modelId="{A8FE1AD4-A774-4FD4-A175-08C6EFD145CB}" type="presParOf" srcId="{35A69A0A-AA38-48F9-B59A-57150188BA00}" destId="{D4289857-C983-4AE2-AE73-0F99A9A0D8F4}" srcOrd="1" destOrd="0" presId="urn:microsoft.com/office/officeart/2005/8/layout/hierarchy1"/>
    <dgm:cxn modelId="{6B71FC0C-FB7E-4670-B95B-11AB5D6901D3}" type="presParOf" srcId="{D4289857-C983-4AE2-AE73-0F99A9A0D8F4}" destId="{D65862FA-71BA-470F-94D3-0E6A6FF2AFA3}" srcOrd="0" destOrd="0" presId="urn:microsoft.com/office/officeart/2005/8/layout/hierarchy1"/>
    <dgm:cxn modelId="{AE6D866A-F5E2-4398-8A06-0E1CAEDC4BEB}" type="presParOf" srcId="{D65862FA-71BA-470F-94D3-0E6A6FF2AFA3}" destId="{E7B50D70-E269-4390-961C-5B63C212A0B9}" srcOrd="0" destOrd="0" presId="urn:microsoft.com/office/officeart/2005/8/layout/hierarchy1"/>
    <dgm:cxn modelId="{D41634FD-E5F7-49B9-937E-1C4122F8BCA3}" type="presParOf" srcId="{D65862FA-71BA-470F-94D3-0E6A6FF2AFA3}" destId="{76C318D7-973A-4BA7-9C77-56208C83FF9B}" srcOrd="1" destOrd="0" presId="urn:microsoft.com/office/officeart/2005/8/layout/hierarchy1"/>
    <dgm:cxn modelId="{8305D492-3F14-4527-9824-780D7FBD957F}" type="presParOf" srcId="{D4289857-C983-4AE2-AE73-0F99A9A0D8F4}" destId="{A06864F4-4DAC-424C-88ED-3EE2DD66C153}" srcOrd="1" destOrd="0" presId="urn:microsoft.com/office/officeart/2005/8/layout/hierarchy1"/>
    <dgm:cxn modelId="{A8DCFF2B-A665-4772-AB9C-1BB7A97EFFA5}" type="presParOf" srcId="{A06864F4-4DAC-424C-88ED-3EE2DD66C153}" destId="{D3D36053-B3A0-4E14-B9AA-001F67B2E0D4}" srcOrd="0" destOrd="0" presId="urn:microsoft.com/office/officeart/2005/8/layout/hierarchy1"/>
    <dgm:cxn modelId="{62514E73-B925-4A91-91C2-024792287755}" type="presParOf" srcId="{A06864F4-4DAC-424C-88ED-3EE2DD66C153}" destId="{C0761FD8-5923-4D5F-BF87-F6A4E9719652}" srcOrd="1" destOrd="0" presId="urn:microsoft.com/office/officeart/2005/8/layout/hierarchy1"/>
    <dgm:cxn modelId="{579A1617-7B17-4083-90FE-57CD70287EA3}" type="presParOf" srcId="{C0761FD8-5923-4D5F-BF87-F6A4E9719652}" destId="{697DD94B-B56E-435D-8088-F0966A6CBEB0}" srcOrd="0" destOrd="0" presId="urn:microsoft.com/office/officeart/2005/8/layout/hierarchy1"/>
    <dgm:cxn modelId="{D6487EE8-3363-4841-A280-86CA142CEB99}" type="presParOf" srcId="{697DD94B-B56E-435D-8088-F0966A6CBEB0}" destId="{76072C44-8B7A-4511-B9E9-C6BCF44C1747}" srcOrd="0" destOrd="0" presId="urn:microsoft.com/office/officeart/2005/8/layout/hierarchy1"/>
    <dgm:cxn modelId="{97D160F1-EF4A-4C5C-9864-832C782D85C8}" type="presParOf" srcId="{697DD94B-B56E-435D-8088-F0966A6CBEB0}" destId="{43CE8480-F052-4A9D-968D-99D9333D607D}" srcOrd="1" destOrd="0" presId="urn:microsoft.com/office/officeart/2005/8/layout/hierarchy1"/>
    <dgm:cxn modelId="{4FB59568-E453-4BC4-BE10-82E31BB50A29}" type="presParOf" srcId="{C0761FD8-5923-4D5F-BF87-F6A4E9719652}" destId="{AAD39E98-569C-43BD-B41A-2A219DD1549B}" srcOrd="1" destOrd="0" presId="urn:microsoft.com/office/officeart/2005/8/layout/hierarchy1"/>
    <dgm:cxn modelId="{71F69910-726E-4C0A-8FE2-124E11C43B7A}" type="presParOf" srcId="{35A69A0A-AA38-48F9-B59A-57150188BA00}" destId="{F23D9A20-92CD-4522-B63D-D101A9A8BD8A}" srcOrd="2" destOrd="0" presId="urn:microsoft.com/office/officeart/2005/8/layout/hierarchy1"/>
    <dgm:cxn modelId="{9C88B692-B066-40C6-973E-5110F0716700}" type="presParOf" srcId="{35A69A0A-AA38-48F9-B59A-57150188BA00}" destId="{443C42B6-6631-46AF-97B6-71DD49E114DE}" srcOrd="3" destOrd="0" presId="urn:microsoft.com/office/officeart/2005/8/layout/hierarchy1"/>
    <dgm:cxn modelId="{A9CC6FE4-8889-4249-BD06-8171681AA171}" type="presParOf" srcId="{443C42B6-6631-46AF-97B6-71DD49E114DE}" destId="{69D8E6E3-3776-4A00-8E23-51570D37B99F}" srcOrd="0" destOrd="0" presId="urn:microsoft.com/office/officeart/2005/8/layout/hierarchy1"/>
    <dgm:cxn modelId="{246AFA4D-9FB6-4D87-B59F-8BD196D33DED}" type="presParOf" srcId="{69D8E6E3-3776-4A00-8E23-51570D37B99F}" destId="{F1AAF980-1D0D-455F-A9AA-EED605E18449}" srcOrd="0" destOrd="0" presId="urn:microsoft.com/office/officeart/2005/8/layout/hierarchy1"/>
    <dgm:cxn modelId="{83C4D0D1-3CE8-4876-9140-62710601573E}" type="presParOf" srcId="{69D8E6E3-3776-4A00-8E23-51570D37B99F}" destId="{E6C86A20-D45E-4F3B-A962-0AB923C49C74}" srcOrd="1" destOrd="0" presId="urn:microsoft.com/office/officeart/2005/8/layout/hierarchy1"/>
    <dgm:cxn modelId="{EF35AA55-046A-48EC-BE59-BDCF833FC524}" type="presParOf" srcId="{443C42B6-6631-46AF-97B6-71DD49E114DE}" destId="{C04E9004-DB95-44E7-98C1-A826E0D2568A}" srcOrd="1" destOrd="0" presId="urn:microsoft.com/office/officeart/2005/8/layout/hierarchy1"/>
    <dgm:cxn modelId="{6AFB90A1-896C-4C56-BE0D-79AFF61BCCBA}" type="presParOf" srcId="{C04E9004-DB95-44E7-98C1-A826E0D2568A}" destId="{65771085-B0D1-42AD-A2CF-E7E0B2AC5FCA}" srcOrd="0" destOrd="0" presId="urn:microsoft.com/office/officeart/2005/8/layout/hierarchy1"/>
    <dgm:cxn modelId="{35B9E97F-CB00-48C8-8C7F-279A2FDFAD02}" type="presParOf" srcId="{C04E9004-DB95-44E7-98C1-A826E0D2568A}" destId="{B40EA048-7219-4CA0-B670-60A248A8A084}" srcOrd="1" destOrd="0" presId="urn:microsoft.com/office/officeart/2005/8/layout/hierarchy1"/>
    <dgm:cxn modelId="{E32E5394-52B4-40FD-A3B3-6B6FB8A2179A}" type="presParOf" srcId="{B40EA048-7219-4CA0-B670-60A248A8A084}" destId="{43DEAAEA-2B0B-4575-B114-DD7A59711B51}" srcOrd="0" destOrd="0" presId="urn:microsoft.com/office/officeart/2005/8/layout/hierarchy1"/>
    <dgm:cxn modelId="{D9EAC5A3-8ABA-47F9-AE83-769FE4DD9138}" type="presParOf" srcId="{43DEAAEA-2B0B-4575-B114-DD7A59711B51}" destId="{E98E2315-47AD-4BDB-B099-E9989B3999AD}" srcOrd="0" destOrd="0" presId="urn:microsoft.com/office/officeart/2005/8/layout/hierarchy1"/>
    <dgm:cxn modelId="{4E06B296-1BDA-4ED0-BF3D-3DCE70E57AE2}" type="presParOf" srcId="{43DEAAEA-2B0B-4575-B114-DD7A59711B51}" destId="{020F9214-1057-4CB6-996C-BD690B0B2376}" srcOrd="1" destOrd="0" presId="urn:microsoft.com/office/officeart/2005/8/layout/hierarchy1"/>
    <dgm:cxn modelId="{2E804FD3-661D-4AF6-830A-F4B61D7D5555}" type="presParOf" srcId="{B40EA048-7219-4CA0-B670-60A248A8A084}" destId="{E4C6BE65-EDE0-4894-89AD-27BCBDD1C3F5}"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97D5-BFCD-4B91-B8BE-A4100CC44149}">
      <dsp:nvSpPr>
        <dsp:cNvPr id="0" name=""/>
        <dsp:cNvSpPr/>
      </dsp:nvSpPr>
      <dsp:spPr>
        <a:xfrm>
          <a:off x="1228327" y="0"/>
          <a:ext cx="1993106" cy="10286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Assumes a model</a:t>
          </a:r>
        </a:p>
      </dsp:txBody>
      <dsp:txXfrm>
        <a:off x="1258457" y="30130"/>
        <a:ext cx="1932846" cy="968439"/>
      </dsp:txXfrm>
    </dsp:sp>
    <dsp:sp modelId="{3E710091-7615-409B-AEB9-4EDA2DEB5663}">
      <dsp:nvSpPr>
        <dsp:cNvPr id="0" name=""/>
        <dsp:cNvSpPr/>
      </dsp:nvSpPr>
      <dsp:spPr>
        <a:xfrm rot="5400000">
          <a:off x="2031999" y="1054417"/>
          <a:ext cx="385762" cy="4629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086006" y="1092994"/>
        <a:ext cx="277749" cy="270033"/>
      </dsp:txXfrm>
    </dsp:sp>
    <dsp:sp modelId="{4FCFA9AF-8D3A-44E1-A536-EA37C90C22F5}">
      <dsp:nvSpPr>
        <dsp:cNvPr id="0" name=""/>
        <dsp:cNvSpPr/>
      </dsp:nvSpPr>
      <dsp:spPr>
        <a:xfrm>
          <a:off x="1228327" y="1543050"/>
          <a:ext cx="1993106" cy="10286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Finds values of parameters</a:t>
          </a:r>
        </a:p>
      </dsp:txBody>
      <dsp:txXfrm>
        <a:off x="1258457" y="1573180"/>
        <a:ext cx="1932846" cy="968439"/>
      </dsp:txXfrm>
    </dsp:sp>
    <dsp:sp modelId="{73D7F37C-A24E-46D0-BA3F-6A7E531FC05B}">
      <dsp:nvSpPr>
        <dsp:cNvPr id="0" name=""/>
        <dsp:cNvSpPr/>
      </dsp:nvSpPr>
      <dsp:spPr>
        <a:xfrm rot="5400000">
          <a:off x="2031999" y="2597467"/>
          <a:ext cx="385762" cy="4629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086006" y="2636044"/>
        <a:ext cx="277749" cy="270033"/>
      </dsp:txXfrm>
    </dsp:sp>
    <dsp:sp modelId="{B1693A09-A75F-4F76-8305-F0AB4A389F89}">
      <dsp:nvSpPr>
        <dsp:cNvPr id="0" name=""/>
        <dsp:cNvSpPr/>
      </dsp:nvSpPr>
      <dsp:spPr>
        <a:xfrm>
          <a:off x="1228327" y="3086099"/>
          <a:ext cx="1993106" cy="10286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Detects, predicts and generate</a:t>
          </a:r>
        </a:p>
      </dsp:txBody>
      <dsp:txXfrm>
        <a:off x="1258457" y="3116229"/>
        <a:ext cx="1932846" cy="968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71085-B0D1-42AD-A2CF-E7E0B2AC5FCA}">
      <dsp:nvSpPr>
        <dsp:cNvPr id="0" name=""/>
        <dsp:cNvSpPr/>
      </dsp:nvSpPr>
      <dsp:spPr>
        <a:xfrm>
          <a:off x="3060205" y="2477217"/>
          <a:ext cx="91440" cy="461226"/>
        </a:xfrm>
        <a:custGeom>
          <a:avLst/>
          <a:gdLst/>
          <a:ahLst/>
          <a:cxnLst/>
          <a:rect l="0" t="0" r="0" b="0"/>
          <a:pathLst>
            <a:path>
              <a:moveTo>
                <a:pt x="45720" y="0"/>
              </a:moveTo>
              <a:lnTo>
                <a:pt x="45720" y="461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D9A20-92CD-4522-B63D-D101A9A8BD8A}">
      <dsp:nvSpPr>
        <dsp:cNvPr id="0" name=""/>
        <dsp:cNvSpPr/>
      </dsp:nvSpPr>
      <dsp:spPr>
        <a:xfrm>
          <a:off x="2136776" y="1008957"/>
          <a:ext cx="969148" cy="461226"/>
        </a:xfrm>
        <a:custGeom>
          <a:avLst/>
          <a:gdLst/>
          <a:ahLst/>
          <a:cxnLst/>
          <a:rect l="0" t="0" r="0" b="0"/>
          <a:pathLst>
            <a:path>
              <a:moveTo>
                <a:pt x="0" y="0"/>
              </a:moveTo>
              <a:lnTo>
                <a:pt x="0" y="314312"/>
              </a:lnTo>
              <a:lnTo>
                <a:pt x="969148" y="314312"/>
              </a:lnTo>
              <a:lnTo>
                <a:pt x="969148" y="4612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36053-B3A0-4E14-B9AA-001F67B2E0D4}">
      <dsp:nvSpPr>
        <dsp:cNvPr id="0" name=""/>
        <dsp:cNvSpPr/>
      </dsp:nvSpPr>
      <dsp:spPr>
        <a:xfrm>
          <a:off x="1121907" y="2477217"/>
          <a:ext cx="91440" cy="461226"/>
        </a:xfrm>
        <a:custGeom>
          <a:avLst/>
          <a:gdLst/>
          <a:ahLst/>
          <a:cxnLst/>
          <a:rect l="0" t="0" r="0" b="0"/>
          <a:pathLst>
            <a:path>
              <a:moveTo>
                <a:pt x="45720" y="0"/>
              </a:moveTo>
              <a:lnTo>
                <a:pt x="45720" y="461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1FF0F-E40B-4B7A-B6D0-4E91F6BAB453}">
      <dsp:nvSpPr>
        <dsp:cNvPr id="0" name=""/>
        <dsp:cNvSpPr/>
      </dsp:nvSpPr>
      <dsp:spPr>
        <a:xfrm>
          <a:off x="1167627" y="1008957"/>
          <a:ext cx="969148" cy="461226"/>
        </a:xfrm>
        <a:custGeom>
          <a:avLst/>
          <a:gdLst/>
          <a:ahLst/>
          <a:cxnLst/>
          <a:rect l="0" t="0" r="0" b="0"/>
          <a:pathLst>
            <a:path>
              <a:moveTo>
                <a:pt x="969148" y="0"/>
              </a:moveTo>
              <a:lnTo>
                <a:pt x="969148" y="314312"/>
              </a:lnTo>
              <a:lnTo>
                <a:pt x="0" y="314312"/>
              </a:lnTo>
              <a:lnTo>
                <a:pt x="0" y="4612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BE3E6-6454-4A44-941E-EA11CFCEDD47}">
      <dsp:nvSpPr>
        <dsp:cNvPr id="0" name=""/>
        <dsp:cNvSpPr/>
      </dsp:nvSpPr>
      <dsp:spPr>
        <a:xfrm>
          <a:off x="1343836" y="1923"/>
          <a:ext cx="1585879" cy="10070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FB9D8E0-D96E-4125-9E7F-B080744D8AD0}">
      <dsp:nvSpPr>
        <dsp:cNvPr id="0" name=""/>
        <dsp:cNvSpPr/>
      </dsp:nvSpPr>
      <dsp:spPr>
        <a:xfrm>
          <a:off x="1520045" y="169322"/>
          <a:ext cx="1585879" cy="1007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Finds a mapping between input data and output</a:t>
          </a:r>
        </a:p>
      </dsp:txBody>
      <dsp:txXfrm>
        <a:off x="1549540" y="198817"/>
        <a:ext cx="1526889" cy="948043"/>
      </dsp:txXfrm>
    </dsp:sp>
    <dsp:sp modelId="{E7B50D70-E269-4390-961C-5B63C212A0B9}">
      <dsp:nvSpPr>
        <dsp:cNvPr id="0" name=""/>
        <dsp:cNvSpPr/>
      </dsp:nvSpPr>
      <dsp:spPr>
        <a:xfrm>
          <a:off x="374688" y="1470184"/>
          <a:ext cx="1585879" cy="10070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C318D7-973A-4BA7-9C77-56208C83FF9B}">
      <dsp:nvSpPr>
        <dsp:cNvPr id="0" name=""/>
        <dsp:cNvSpPr/>
      </dsp:nvSpPr>
      <dsp:spPr>
        <a:xfrm>
          <a:off x="550897" y="1637582"/>
          <a:ext cx="1585879" cy="1007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Engineered features</a:t>
          </a:r>
        </a:p>
      </dsp:txBody>
      <dsp:txXfrm>
        <a:off x="580392" y="1667077"/>
        <a:ext cx="1526889" cy="948043"/>
      </dsp:txXfrm>
    </dsp:sp>
    <dsp:sp modelId="{76072C44-8B7A-4511-B9E9-C6BCF44C1747}">
      <dsp:nvSpPr>
        <dsp:cNvPr id="0" name=""/>
        <dsp:cNvSpPr/>
      </dsp:nvSpPr>
      <dsp:spPr>
        <a:xfrm>
          <a:off x="374688" y="2938444"/>
          <a:ext cx="1585879" cy="10070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CE8480-F052-4A9D-968D-99D9333D607D}">
      <dsp:nvSpPr>
        <dsp:cNvPr id="0" name=""/>
        <dsp:cNvSpPr/>
      </dsp:nvSpPr>
      <dsp:spPr>
        <a:xfrm>
          <a:off x="550897" y="3105842"/>
          <a:ext cx="1585879" cy="1007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Classifiers</a:t>
          </a:r>
        </a:p>
      </dsp:txBody>
      <dsp:txXfrm>
        <a:off x="580392" y="3135337"/>
        <a:ext cx="1526889" cy="948043"/>
      </dsp:txXfrm>
    </dsp:sp>
    <dsp:sp modelId="{F1AAF980-1D0D-455F-A9AA-EED605E18449}">
      <dsp:nvSpPr>
        <dsp:cNvPr id="0" name=""/>
        <dsp:cNvSpPr/>
      </dsp:nvSpPr>
      <dsp:spPr>
        <a:xfrm>
          <a:off x="2312985" y="1470184"/>
          <a:ext cx="1585879" cy="10070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C86A20-D45E-4F3B-A962-0AB923C49C74}">
      <dsp:nvSpPr>
        <dsp:cNvPr id="0" name=""/>
        <dsp:cNvSpPr/>
      </dsp:nvSpPr>
      <dsp:spPr>
        <a:xfrm>
          <a:off x="2489194" y="1637582"/>
          <a:ext cx="1585879" cy="1007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End-to-end systems</a:t>
          </a:r>
        </a:p>
      </dsp:txBody>
      <dsp:txXfrm>
        <a:off x="2518689" y="1667077"/>
        <a:ext cx="1526889" cy="948043"/>
      </dsp:txXfrm>
    </dsp:sp>
    <dsp:sp modelId="{E98E2315-47AD-4BDB-B099-E9989B3999AD}">
      <dsp:nvSpPr>
        <dsp:cNvPr id="0" name=""/>
        <dsp:cNvSpPr/>
      </dsp:nvSpPr>
      <dsp:spPr>
        <a:xfrm>
          <a:off x="2312985" y="2938444"/>
          <a:ext cx="1585879" cy="10070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20F9214-1057-4CB6-996C-BD690B0B2376}">
      <dsp:nvSpPr>
        <dsp:cNvPr id="0" name=""/>
        <dsp:cNvSpPr/>
      </dsp:nvSpPr>
      <dsp:spPr>
        <a:xfrm>
          <a:off x="2489194" y="3105842"/>
          <a:ext cx="1585879" cy="1007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Detects and predicts</a:t>
          </a:r>
        </a:p>
      </dsp:txBody>
      <dsp:txXfrm>
        <a:off x="2518689" y="3135337"/>
        <a:ext cx="1526889" cy="9480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2/23/2021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2/23/2021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248261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Using stationary methods are usually very inefficient.</a:t>
            </a:r>
          </a:p>
          <a:p>
            <a:r>
              <a:rPr lang="en-US" sz="1800" dirty="0">
                <a:effectLst/>
                <a:latin typeface="Times New Roman" panose="02020603050405020304" pitchFamily="18" charset="0"/>
                <a:ea typeface="Times New Roman" panose="02020603050405020304" pitchFamily="18" charset="0"/>
              </a:rPr>
              <a:t>To decrease annotation error rates, annotation of the same data by multiple experts is needed, and that further drives up the cost of producing large amounts of data.</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a:t>
            </a:fld>
            <a:endParaRPr lang="en-US"/>
          </a:p>
        </p:txBody>
      </p:sp>
    </p:spTree>
    <p:extLst>
      <p:ext uri="{BB962C8B-B14F-4D97-AF65-F5344CB8AC3E}">
        <p14:creationId xmlns:p14="http://schemas.microsoft.com/office/powerpoint/2010/main" val="12738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a:t>
            </a:fld>
            <a:endParaRPr lang="en-US"/>
          </a:p>
        </p:txBody>
      </p:sp>
    </p:spTree>
    <p:extLst>
      <p:ext uri="{BB962C8B-B14F-4D97-AF65-F5344CB8AC3E}">
        <p14:creationId xmlns:p14="http://schemas.microsoft.com/office/powerpoint/2010/main" val="397217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Contrary to feature extraction methods, since learning good features need a good amount of domain knowledge and also making a good mathematical interpretation of this knowledge, then it is more preferable to have general methods to learn features without having domain-specific knowledge. </a:t>
            </a:r>
          </a:p>
          <a:p>
            <a:r>
              <a:rPr lang="en-US" sz="1800" dirty="0">
                <a:effectLst/>
                <a:latin typeface="Times New Roman" panose="02020603050405020304" pitchFamily="18" charset="0"/>
                <a:ea typeface="Times New Roman" panose="02020603050405020304" pitchFamily="18" charset="0"/>
              </a:rPr>
              <a:t>The MLP can be used to learn temporal information but as discussed before, the features are not time-invariant. Instead, CNN can learn time-invariant features from raw input time series. Also, because of its quick training process, it is a very favorable architecture in time series analysis.</a:t>
            </a:r>
          </a:p>
          <a:p>
            <a:r>
              <a:rPr lang="en-US" sz="1800" dirty="0">
                <a:effectLst/>
                <a:latin typeface="Times New Roman" panose="02020603050405020304" pitchFamily="18" charset="0"/>
                <a:ea typeface="Times New Roman" panose="02020603050405020304" pitchFamily="18" charset="0"/>
              </a:rPr>
              <a:t>In this review document, we will talk about discriminative approaches in the classification part while the generative approaches will be discussed in the unsupervised section. This selection is planned because, in practice, discriminative approaches usually have better classification or discriminative abilities while they cannot be useful when interacting with unsupervised learning since they are highly dependent on training data.</a:t>
            </a:r>
            <a:endParaRPr lang="en-US" dirty="0"/>
          </a:p>
        </p:txBody>
      </p:sp>
      <p:sp>
        <p:nvSpPr>
          <p:cNvPr id="4" name="Slide Number Placeholder 3"/>
          <p:cNvSpPr>
            <a:spLocks noGrp="1"/>
          </p:cNvSpPr>
          <p:nvPr>
            <p:ph type="sldNum" sz="quarter" idx="5"/>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254261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5" y="6547624"/>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67755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21920" y="685800"/>
            <a:ext cx="8869680" cy="5669280"/>
          </a:xfrm>
          <a:prstGeom prst="rect">
            <a:avLst/>
          </a:prstGeom>
        </p:spPr>
        <p:txBody>
          <a:bodyPr/>
          <a:lstStyle>
            <a:lvl1pPr marL="182880" indent="-182880">
              <a:defRPr sz="2400"/>
            </a:lvl1pPr>
            <a:lvl2pPr marL="548640" indent="-182880">
              <a:defRPr sz="2000"/>
            </a:lvl2pPr>
            <a:lvl3pPr marL="1097280" indent="-182880">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22963" y="6459790"/>
            <a:ext cx="1854203" cy="365125"/>
          </a:xfrm>
          <a:prstGeom prst="rect">
            <a:avLst/>
          </a:prstGeom>
        </p:spPr>
        <p:txBody>
          <a:bodyPr/>
          <a:lstStyle/>
          <a:p>
            <a:fld id="{065CEC75-82FE-4BE7-BD9E-5B3DB1F77FD9}" type="datetime1">
              <a:rPr lang="en-US" smtClean="0"/>
              <a:t>2/23/2021</a:t>
            </a:fld>
            <a:endParaRPr lang="en-US" dirty="0"/>
          </a:p>
        </p:txBody>
      </p:sp>
      <p:sp>
        <p:nvSpPr>
          <p:cNvPr id="5" name="Footer Placeholder 4"/>
          <p:cNvSpPr>
            <a:spLocks noGrp="1"/>
          </p:cNvSpPr>
          <p:nvPr>
            <p:ph type="ftr" sz="quarter" idx="11"/>
          </p:nvPr>
        </p:nvSpPr>
        <p:spPr>
          <a:xfrm>
            <a:off x="2764640" y="6459790"/>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6" y="6459790"/>
            <a:ext cx="984019" cy="365125"/>
          </a:xfrm>
          <a:prstGeom prst="rect">
            <a:avLst/>
          </a:prstGeom>
        </p:spPr>
        <p:txBody>
          <a:bodyPr/>
          <a:lstStyle/>
          <a:p>
            <a:fld id="{DA10A36D-0FF4-4F0B-BDFE-FB879F3DD541}" type="slidenum">
              <a:rPr lang="en-US" smtClean="0"/>
              <a:pPr/>
              <a:t>‹#›</a:t>
            </a:fld>
            <a:endParaRPr lang="en-US" dirty="0"/>
          </a:p>
        </p:txBody>
      </p:sp>
    </p:spTree>
    <p:extLst>
      <p:ext uri="{BB962C8B-B14F-4D97-AF65-F5344CB8AC3E}">
        <p14:creationId xmlns:p14="http://schemas.microsoft.com/office/powerpoint/2010/main" val="23304188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6BA024-DD90-5E4E-A9CB-3F4C2BA80473}"/>
              </a:ext>
            </a:extLst>
          </p:cNvPr>
          <p:cNvSpPr/>
          <p:nvPr userDrawn="1"/>
        </p:nvSpPr>
        <p:spPr>
          <a:xfrm>
            <a:off x="-25400" y="1016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2"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377">
              <a:defRPr/>
            </a:pPr>
            <a:endParaRPr lang="en-US" sz="1000" kern="0" dirty="0">
              <a:solidFill>
                <a:prstClr val="black"/>
              </a:solidFill>
              <a:latin typeface="Calibri"/>
            </a:endParaRPr>
          </a:p>
        </p:txBody>
      </p:sp>
      <p:sp>
        <p:nvSpPr>
          <p:cNvPr id="13" name="TextBox 12"/>
          <p:cNvSpPr txBox="1"/>
          <p:nvPr userDrawn="1"/>
        </p:nvSpPr>
        <p:spPr bwMode="auto">
          <a:xfrm>
            <a:off x="39095" y="6612965"/>
            <a:ext cx="9115855" cy="238527"/>
          </a:xfrm>
          <a:prstGeom prst="rect">
            <a:avLst/>
          </a:prstGeom>
          <a:noFill/>
          <a:ln w="12700" cap="sq" algn="ctr">
            <a:noFill/>
            <a:miter lim="800000"/>
            <a:headEnd/>
            <a:tailEnd/>
          </a:ln>
          <a:effectLst/>
        </p:spPr>
        <p:txBody>
          <a:bodyPr wrap="square" rtlCol="0">
            <a:spAutoFit/>
          </a:bodyPr>
          <a:lstStyle/>
          <a:p>
            <a:pPr marL="285744">
              <a:lnSpc>
                <a:spcPct val="95000"/>
              </a:lnSpc>
              <a:spcBef>
                <a:spcPts val="1200"/>
              </a:spcBef>
              <a:tabLst>
                <a:tab pos="8513550" algn="r"/>
              </a:tabLst>
            </a:pPr>
            <a:r>
              <a:rPr lang="en-US" sz="1000" b="1" cap="none" baseline="0" dirty="0">
                <a:latin typeface="Times New Roman" panose="02020603050405020304" pitchFamily="18" charset="0"/>
                <a:cs typeface="Times New Roman" panose="02020603050405020304" pitchFamily="18" charset="0"/>
              </a:rPr>
              <a:t>V. Khalkhali: Deep Learning Time Series Classification and Clustering</a:t>
            </a:r>
            <a:r>
              <a:rPr lang="en-US" sz="1000" b="1" dirty="0">
                <a:solidFill>
                  <a:srgbClr val="1F497D">
                    <a:lumMod val="50000"/>
                  </a:srgbClr>
                </a:solidFill>
                <a:latin typeface="Calibri"/>
              </a:rPr>
              <a:t>	March 01, 2021</a:t>
            </a:r>
            <a:endParaRPr lang="en-US" sz="1000" b="1" dirty="0">
              <a:solidFill>
                <a:srgbClr val="000000"/>
              </a:solidFill>
              <a:latin typeface="Calibri"/>
            </a:endParaRPr>
          </a:p>
        </p:txBody>
      </p:sp>
      <p:cxnSp>
        <p:nvCxnSpPr>
          <p:cNvPr id="10" name="Straight Connector 9"/>
          <p:cNvCxnSpPr/>
          <p:nvPr userDrawn="1"/>
        </p:nvCxnSpPr>
        <p:spPr bwMode="auto">
          <a:xfrm>
            <a:off x="392407"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2"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4"/>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8"/>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Lst>
  <p:hf sldNum="0" hdr="0" ftr="0" dt="0"/>
  <p:txStyles>
    <p:titleStyle>
      <a:lvl1pPr algn="l" defTabSz="457189" rtl="0" eaLnBrk="1" latinLnBrk="0" hangingPunct="1">
        <a:spcBef>
          <a:spcPct val="0"/>
        </a:spcBef>
        <a:buNone/>
        <a:defRPr sz="2400" b="1" kern="1200" baseline="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2546"/>
            <a:ext cx="8686800" cy="1200329"/>
          </a:xfrm>
          <a:prstGeom prst="rect">
            <a:avLst/>
          </a:prstGeom>
          <a:noFill/>
        </p:spPr>
        <p:txBody>
          <a:bodyPr wrap="square" rtlCol="0">
            <a:spAutoFit/>
          </a:bodyPr>
          <a:lstStyle/>
          <a:p>
            <a:pPr algn="ctr"/>
            <a:r>
              <a:rPr lang="en-US" sz="3600" b="1" dirty="0">
                <a:latin typeface="Arial" charset="0"/>
                <a:ea typeface="Arial" charset="0"/>
                <a:cs typeface="Arial" charset="0"/>
              </a:rPr>
              <a:t>Deep Learning Time Series Classification and Clustering</a:t>
            </a:r>
          </a:p>
        </p:txBody>
      </p:sp>
      <p:sp>
        <p:nvSpPr>
          <p:cNvPr id="6" name="Rectangle 16">
            <a:extLst>
              <a:ext uri="{FF2B5EF4-FFF2-40B4-BE49-F238E27FC236}">
                <a16:creationId xmlns:a16="http://schemas.microsoft.com/office/drawing/2014/main" id="{E8D08A25-95A8-4995-99AD-F4B9C2E3CE2C}"/>
              </a:ext>
            </a:extLst>
          </p:cNvPr>
          <p:cNvSpPr txBox="1">
            <a:spLocks noChangeArrowheads="1"/>
          </p:cNvSpPr>
          <p:nvPr/>
        </p:nvSpPr>
        <p:spPr>
          <a:xfrm>
            <a:off x="457200" y="2971800"/>
            <a:ext cx="2984500" cy="1360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7" name="Picture 6">
            <a:extLst>
              <a:ext uri="{FF2B5EF4-FFF2-40B4-BE49-F238E27FC236}">
                <a16:creationId xmlns:a16="http://schemas.microsoft.com/office/drawing/2014/main" id="{A0CA5E6B-31C3-4D04-98F2-3CFB9D2DA4F3}"/>
              </a:ext>
            </a:extLst>
          </p:cNvPr>
          <p:cNvPicPr>
            <a:picLocks noChangeAspect="1"/>
          </p:cNvPicPr>
          <p:nvPr/>
        </p:nvPicPr>
        <p:blipFill>
          <a:blip r:embed="rId3"/>
          <a:stretch>
            <a:fillRect/>
          </a:stretch>
        </p:blipFill>
        <p:spPr>
          <a:xfrm>
            <a:off x="7281897" y="5752415"/>
            <a:ext cx="1655274" cy="1105585"/>
          </a:xfrm>
          <a:prstGeom prst="rect">
            <a:avLst/>
          </a:prstGeom>
        </p:spPr>
      </p:pic>
      <p:sp>
        <p:nvSpPr>
          <p:cNvPr id="9" name="Rectangle 16">
            <a:extLst>
              <a:ext uri="{FF2B5EF4-FFF2-40B4-BE49-F238E27FC236}">
                <a16:creationId xmlns:a16="http://schemas.microsoft.com/office/drawing/2014/main" id="{BE5F8007-E18E-4DFE-B1A6-6ADA3084AB86}"/>
              </a:ext>
            </a:extLst>
          </p:cNvPr>
          <p:cNvSpPr txBox="1">
            <a:spLocks noChangeArrowheads="1"/>
          </p:cNvSpPr>
          <p:nvPr/>
        </p:nvSpPr>
        <p:spPr>
          <a:xfrm>
            <a:off x="259218" y="3886200"/>
            <a:ext cx="7022680" cy="263236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1400" b="1" dirty="0">
                <a:latin typeface="Arial" panose="020B0604020202020204" pitchFamily="34" charset="0"/>
                <a:cs typeface="Arial" panose="020B0604020202020204" pitchFamily="34" charset="0"/>
              </a:rPr>
              <a:t>Submitted to:</a:t>
            </a:r>
          </a:p>
          <a:p>
            <a:pPr marL="120650" indent="0">
              <a:spcBef>
                <a:spcPts val="0"/>
              </a:spcBef>
              <a:buNone/>
              <a:tabLst>
                <a:tab pos="1244600" algn="l"/>
                <a:tab pos="1306513" algn="l"/>
              </a:tabLst>
            </a:pPr>
            <a:r>
              <a:rPr lang="en-US" sz="1400" b="1" dirty="0">
                <a:latin typeface="Arial" panose="020B0604020202020204" pitchFamily="34" charset="0"/>
                <a:cs typeface="Arial" panose="020B0604020202020204" pitchFamily="34" charset="0"/>
              </a:rPr>
              <a:t>Advisor:</a:t>
            </a:r>
          </a:p>
          <a:p>
            <a:pPr marL="573088" indent="-219075">
              <a:spcBef>
                <a:spcPts val="0"/>
              </a:spcBef>
              <a:spcAft>
                <a:spcPts val="600"/>
              </a:spcAft>
              <a:buNone/>
            </a:pPr>
            <a:r>
              <a:rPr lang="en-US" sz="1400" b="1" dirty="0">
                <a:latin typeface="Arial" panose="020B0604020202020204" pitchFamily="34" charset="0"/>
                <a:cs typeface="Arial" panose="020B0604020202020204" pitchFamily="34" charset="0"/>
              </a:rPr>
              <a:t>Dr. Joseph Picone, Dept. of Electrical and Computer Engineering</a:t>
            </a:r>
          </a:p>
          <a:p>
            <a:pPr marL="120650" indent="0">
              <a:spcBef>
                <a:spcPts val="0"/>
              </a:spcBef>
              <a:buNone/>
              <a:tabLst>
                <a:tab pos="1244600" algn="l"/>
              </a:tabLst>
            </a:pPr>
            <a:r>
              <a:rPr lang="en-US" sz="1400" b="1" dirty="0">
                <a:latin typeface="Arial" panose="020B0604020202020204" pitchFamily="34" charset="0"/>
                <a:cs typeface="Arial" panose="020B0604020202020204" pitchFamily="34" charset="0"/>
              </a:rPr>
              <a:t>Committee:</a:t>
            </a:r>
          </a:p>
          <a:p>
            <a:pPr marL="573088" indent="-219075">
              <a:spcBef>
                <a:spcPts val="0"/>
              </a:spcBef>
              <a:buNone/>
              <a:tabLst>
                <a:tab pos="1244600" algn="l"/>
              </a:tabLst>
            </a:pPr>
            <a:r>
              <a:rPr lang="en-US" sz="1400" b="1" dirty="0">
                <a:latin typeface="Arial" panose="020B0604020202020204" pitchFamily="34" charset="0"/>
                <a:cs typeface="Arial" panose="020B0604020202020204" pitchFamily="34" charset="0"/>
              </a:rPr>
              <a:t>Dr. Iyad Obeid, Dept. of Electrical and Computer Engineering</a:t>
            </a:r>
          </a:p>
          <a:p>
            <a:pPr marL="573088" indent="-219075">
              <a:spcBef>
                <a:spcPts val="0"/>
              </a:spcBef>
              <a:buNone/>
              <a:tabLst>
                <a:tab pos="1244600" algn="l"/>
              </a:tabLst>
            </a:pPr>
            <a:r>
              <a:rPr lang="en-US" sz="1400" b="1" dirty="0">
                <a:latin typeface="Arial" panose="020B0604020202020204" pitchFamily="34" charset="0"/>
                <a:cs typeface="Arial" panose="020B0604020202020204" pitchFamily="34" charset="0"/>
              </a:rPr>
              <a:t>Dr. Albert Kim, Dept. of Electrical and Computer Engineering</a:t>
            </a:r>
          </a:p>
          <a:p>
            <a:pPr marL="573088" indent="-219075">
              <a:spcBef>
                <a:spcPts val="0"/>
              </a:spcBef>
              <a:spcAft>
                <a:spcPts val="600"/>
              </a:spcAft>
              <a:buNone/>
              <a:tabLst>
                <a:tab pos="1244600" algn="l"/>
              </a:tabLst>
            </a:pPr>
            <a:r>
              <a:rPr lang="en-US" sz="1400" b="1" dirty="0">
                <a:latin typeface="Arial" panose="020B0604020202020204" pitchFamily="34" charset="0"/>
                <a:cs typeface="Arial" panose="020B0604020202020204" pitchFamily="34" charset="0"/>
              </a:rPr>
              <a:t>Dr. Pallavi </a:t>
            </a:r>
            <a:r>
              <a:rPr lang="en-US" sz="1400" b="1" dirty="0" err="1">
                <a:latin typeface="Arial" panose="020B0604020202020204" pitchFamily="34" charset="0"/>
                <a:cs typeface="Arial" panose="020B0604020202020204" pitchFamily="34" charset="0"/>
              </a:rPr>
              <a:t>Chitturi</a:t>
            </a:r>
            <a:r>
              <a:rPr lang="en-US" sz="1400" b="1" dirty="0">
                <a:latin typeface="Arial" panose="020B0604020202020204" pitchFamily="34" charset="0"/>
                <a:cs typeface="Arial" panose="020B0604020202020204" pitchFamily="34" charset="0"/>
              </a:rPr>
              <a:t>, Committee Member, Fox School of Business</a:t>
            </a:r>
          </a:p>
          <a:p>
            <a:pPr marL="120650" indent="0">
              <a:spcBef>
                <a:spcPts val="0"/>
              </a:spcBef>
              <a:buNone/>
              <a:tabLst>
                <a:tab pos="1244600" algn="l"/>
              </a:tabLst>
            </a:pPr>
            <a:r>
              <a:rPr lang="en-US" sz="1400" b="1" dirty="0">
                <a:latin typeface="Arial" panose="020B0604020202020204" pitchFamily="34" charset="0"/>
                <a:cs typeface="Arial" panose="020B0604020202020204" pitchFamily="34" charset="0"/>
              </a:rPr>
              <a:t>External Reader:</a:t>
            </a:r>
          </a:p>
          <a:p>
            <a:pPr marL="573088" indent="-219075">
              <a:spcBef>
                <a:spcPts val="0"/>
              </a:spcBef>
              <a:spcAft>
                <a:spcPts val="600"/>
              </a:spcAft>
              <a:buNone/>
            </a:pPr>
            <a:r>
              <a:rPr lang="en-US" sz="1400" b="1" dirty="0">
                <a:latin typeface="Arial" panose="020B0604020202020204" pitchFamily="34" charset="0"/>
                <a:cs typeface="Arial" panose="020B0604020202020204" pitchFamily="34" charset="0"/>
              </a:rPr>
              <a:t>Dr. Georgios Lazarou, Dept. of Electrical and Computer Engineering, University of South Alabama</a:t>
            </a:r>
          </a:p>
          <a:p>
            <a:pPr marL="0" indent="0">
              <a:spcBef>
                <a:spcPts val="600"/>
              </a:spcBef>
              <a:spcAft>
                <a:spcPts val="300"/>
              </a:spcAft>
              <a:buNone/>
            </a:pPr>
            <a:endParaRPr lang="en-US" sz="1400" dirty="0">
              <a:latin typeface="Arial" panose="020B0604020202020204" pitchFamily="34" charset="0"/>
              <a:cs typeface="Arial" panose="020B0604020202020204" pitchFamily="34" charset="0"/>
            </a:endParaRPr>
          </a:p>
          <a:p>
            <a:pPr marL="0" indent="0">
              <a:spcBef>
                <a:spcPts val="600"/>
              </a:spcBef>
              <a:spcAft>
                <a:spcPts val="300"/>
              </a:spcAft>
              <a:buNone/>
            </a:pPr>
            <a:endParaRPr lang="en-US" sz="1400" dirty="0">
              <a:latin typeface="Arial" panose="020B0604020202020204" pitchFamily="34" charset="0"/>
              <a:cs typeface="Arial" panose="020B0604020202020204" pitchFamily="34" charset="0"/>
            </a:endParaRPr>
          </a:p>
          <a:p>
            <a:pPr marL="0" indent="0">
              <a:spcBef>
                <a:spcPts val="0"/>
              </a:spcBef>
              <a:buNone/>
            </a:pPr>
            <a:endParaRPr lang="en-US" sz="1800" b="1" dirty="0">
              <a:latin typeface="Arial"/>
              <a:cs typeface="Arial"/>
            </a:endParaRPr>
          </a:p>
          <a:p>
            <a:pPr marL="0" indent="0">
              <a:spcBef>
                <a:spcPts val="0"/>
              </a:spcBef>
              <a:buNone/>
            </a:pP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sp>
        <p:nvSpPr>
          <p:cNvPr id="11" name="Text Placeholder 17">
            <a:extLst>
              <a:ext uri="{FF2B5EF4-FFF2-40B4-BE49-F238E27FC236}">
                <a16:creationId xmlns:a16="http://schemas.microsoft.com/office/drawing/2014/main" id="{E837ED42-27BE-474E-9C76-E2450B64B4F9}"/>
              </a:ext>
            </a:extLst>
          </p:cNvPr>
          <p:cNvSpPr txBox="1">
            <a:spLocks/>
          </p:cNvSpPr>
          <p:nvPr/>
        </p:nvSpPr>
        <p:spPr>
          <a:xfrm>
            <a:off x="4804078" y="1852803"/>
            <a:ext cx="4091002" cy="185784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spcBef>
                <a:spcPts val="0"/>
              </a:spcBef>
              <a:spcAft>
                <a:spcPts val="1800"/>
              </a:spcAft>
            </a:pPr>
            <a:r>
              <a:rPr lang="en-US" sz="1800" b="1" dirty="0">
                <a:latin typeface="Arial" panose="020B0604020202020204" pitchFamily="34" charset="0"/>
                <a:cs typeface="Arial" panose="020B0604020202020204" pitchFamily="34" charset="0"/>
              </a:rPr>
              <a:t>Presented By:</a:t>
            </a:r>
          </a:p>
          <a:p>
            <a:pPr algn="ctr">
              <a:lnSpc>
                <a:spcPct val="100000"/>
              </a:lnSpc>
              <a:spcBef>
                <a:spcPts val="0"/>
              </a:spcBef>
            </a:pPr>
            <a:r>
              <a:rPr lang="en-US" sz="1800" b="1" dirty="0">
                <a:latin typeface="Arial" panose="020B0604020202020204" pitchFamily="34" charset="0"/>
                <a:cs typeface="Arial" panose="020B0604020202020204" pitchFamily="34" charset="0"/>
              </a:rPr>
              <a:t>Vahid Khalkhali</a:t>
            </a:r>
          </a:p>
          <a:p>
            <a:pPr algn="ctr">
              <a:lnSpc>
                <a:spcPct val="100000"/>
              </a:lnSpc>
              <a:spcBef>
                <a:spcPts val="0"/>
              </a:spcBef>
            </a:pPr>
            <a:r>
              <a:rPr lang="en-US" sz="1600" b="1" dirty="0">
                <a:latin typeface="Arial" panose="020B0604020202020204" pitchFamily="34" charset="0"/>
                <a:cs typeface="Arial" panose="020B0604020202020204" pitchFamily="34" charset="0"/>
              </a:rPr>
              <a:t>Department of Electrical and Computer Engineering,</a:t>
            </a:r>
          </a:p>
          <a:p>
            <a:pPr algn="ctr">
              <a:lnSpc>
                <a:spcPct val="100000"/>
              </a:lnSpc>
              <a:spcBef>
                <a:spcPts val="0"/>
              </a:spcBef>
            </a:pPr>
            <a:r>
              <a:rPr lang="en-US" sz="1600" b="1" dirty="0">
                <a:latin typeface="Arial" panose="020B0604020202020204" pitchFamily="34" charset="0"/>
                <a:cs typeface="Arial" panose="020B0604020202020204" pitchFamily="34" charset="0"/>
              </a:rPr>
              <a:t>Temple University</a:t>
            </a:r>
          </a:p>
        </p:txBody>
      </p:sp>
      <p:pic>
        <p:nvPicPr>
          <p:cNvPr id="8" name="Picture 7" descr="Diagram&#10;&#10;Description automatically generated">
            <a:extLst>
              <a:ext uri="{FF2B5EF4-FFF2-40B4-BE49-F238E27FC236}">
                <a16:creationId xmlns:a16="http://schemas.microsoft.com/office/drawing/2014/main" id="{A36F8FD9-ADD3-4685-9614-8F5946A1B453}"/>
              </a:ext>
            </a:extLst>
          </p:cNvPr>
          <p:cNvPicPr/>
          <p:nvPr/>
        </p:nvPicPr>
        <p:blipFill>
          <a:blip r:embed="rId4">
            <a:extLst>
              <a:ext uri="{28A0092B-C50C-407E-A947-70E740481C1C}">
                <a14:useLocalDpi xmlns:a14="http://schemas.microsoft.com/office/drawing/2010/main" val="0"/>
              </a:ext>
            </a:extLst>
          </a:blip>
          <a:stretch>
            <a:fillRect/>
          </a:stretch>
        </p:blipFill>
        <p:spPr>
          <a:xfrm rot="835725">
            <a:off x="411386" y="1524000"/>
            <a:ext cx="5303520" cy="2103120"/>
          </a:xfrm>
          <a:prstGeom prst="rect">
            <a:avLst/>
          </a:prstGeom>
          <a:scene3d>
            <a:camera prst="perspectiveContrastingRightFacing"/>
            <a:lightRig rig="threePt" dir="t"/>
          </a:scene3d>
          <a:sp3d>
            <a:bevelT/>
          </a:sp3d>
        </p:spPr>
      </p:pic>
    </p:spTree>
    <p:extLst>
      <p:ext uri="{BB962C8B-B14F-4D97-AF65-F5344CB8AC3E}">
        <p14:creationId xmlns:p14="http://schemas.microsoft.com/office/powerpoint/2010/main" val="125660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7975-9642-4ACC-A457-DD874A9166A4}"/>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Time Convolutional Neural Network (TCNN)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CFB00B-88EF-4CA9-9537-DFC4E6154E4F}"/>
                  </a:ext>
                </a:extLst>
              </p:cNvPr>
              <p:cNvSpPr>
                <a:spLocks noGrp="1"/>
              </p:cNvSpPr>
              <p:nvPr>
                <p:ph idx="1"/>
              </p:nvPr>
            </p:nvSpPr>
            <p:spPr>
              <a:xfrm>
                <a:off x="121920" y="1981200"/>
                <a:ext cx="8869680" cy="4648200"/>
              </a:xfrm>
            </p:spPr>
            <p:txBody>
              <a:bodyPr/>
              <a:lstStyle/>
              <a:p>
                <a:r>
                  <a:rPr lang="en-US" sz="1800" dirty="0"/>
                  <a:t>Applying sliding window filtering on a time series help to analyze it in multiresolution.</a:t>
                </a:r>
              </a:p>
              <a:p>
                <a:r>
                  <a:rPr lang="en-US" sz="1800" dirty="0"/>
                  <a:t>Therefore, like what human use to interpret an image or signal, not only the local variations will be considered, but also global trends will be extracted.</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𝑡</m:t>
                        </m:r>
                      </m:sub>
                    </m:sSub>
                    <m:r>
                      <a:rPr lang="en-US" sz="1800">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𝜔</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𝑡</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𝑙</m:t>
                                </m:r>
                              </m:num>
                              <m:den>
                                <m:r>
                                  <a:rPr lang="en-US" sz="1800">
                                    <a:latin typeface="Cambria Math" panose="02040503050406030204" pitchFamily="18" charset="0"/>
                                  </a:rPr>
                                  <m:t>2</m:t>
                                </m:r>
                              </m:den>
                            </m:f>
                            <m:r>
                              <a:rPr lang="en-US" sz="1800">
                                <a:latin typeface="Cambria Math" panose="02040503050406030204" pitchFamily="18" charset="0"/>
                              </a:rPr>
                              <m:t>:</m:t>
                            </m:r>
                            <m:r>
                              <a:rPr lang="en-US" sz="1800" i="1">
                                <a:latin typeface="Cambria Math" panose="02040503050406030204" pitchFamily="18" charset="0"/>
                              </a:rPr>
                              <m:t>𝑡</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𝑙</m:t>
                                </m:r>
                              </m:num>
                              <m:den>
                                <m:r>
                                  <a:rPr lang="en-US" sz="1800">
                                    <a:latin typeface="Cambria Math" panose="02040503050406030204" pitchFamily="18" charset="0"/>
                                  </a:rPr>
                                  <m:t>2</m:t>
                                </m:r>
                              </m:den>
                            </m:f>
                          </m:sub>
                        </m:sSub>
                        <m:r>
                          <a:rPr lang="en-US" sz="1800">
                            <a:latin typeface="Cambria Math" panose="02040503050406030204" pitchFamily="18" charset="0"/>
                          </a:rPr>
                          <m:t>+</m:t>
                        </m:r>
                        <m:r>
                          <a:rPr lang="en-US" sz="1800" i="1">
                            <a:latin typeface="Cambria Math" panose="02040503050406030204" pitchFamily="18" charset="0"/>
                          </a:rPr>
                          <m:t>𝑏</m:t>
                        </m:r>
                      </m:e>
                    </m:d>
                    <m:r>
                      <a:rPr lang="en-US" sz="1800">
                        <a:latin typeface="Cambria Math" panose="02040503050406030204" pitchFamily="18" charset="0"/>
                      </a:rPr>
                      <m:t> | ∀ </m:t>
                    </m:r>
                    <m:r>
                      <a:rPr lang="en-US" sz="1800" i="1">
                        <a:latin typeface="Cambria Math" panose="02040503050406030204" pitchFamily="18" charset="0"/>
                      </a:rPr>
                      <m:t>𝑡</m:t>
                    </m:r>
                    <m:r>
                      <a:rPr lang="en-US" sz="1800">
                        <a:latin typeface="Cambria Math" panose="02040503050406030204" pitchFamily="18" charset="0"/>
                      </a:rPr>
                      <m:t> ∈[1, </m:t>
                    </m:r>
                    <m:r>
                      <a:rPr lang="en-US" sz="1800" i="1">
                        <a:latin typeface="Cambria Math" panose="02040503050406030204" pitchFamily="18" charset="0"/>
                      </a:rPr>
                      <m:t>𝑇</m:t>
                    </m:r>
                    <m:r>
                      <a:rPr lang="en-US" sz="1800">
                        <a:latin typeface="Cambria Math" panose="02040503050406030204" pitchFamily="18" charset="0"/>
                      </a:rPr>
                      <m:t>]</m:t>
                    </m:r>
                  </m:oMath>
                </a14:m>
                <a:endParaRPr lang="en-US" sz="1800" dirty="0"/>
              </a:p>
              <a:p>
                <a:r>
                  <a:rPr lang="en-US" sz="1800" dirty="0"/>
                  <a:t>The Convolution operation help the network to learn weights which are invariant across time dimension.</a:t>
                </a:r>
              </a:p>
              <a:p>
                <a:r>
                  <a:rPr lang="en-US" sz="1800" dirty="0"/>
                  <a:t>Max pooling or averaging is done after each layer and the final layer is usually a fully connected linear layer.</a:t>
                </a:r>
              </a:p>
              <a:p>
                <a:r>
                  <a:rPr lang="en-US" sz="1800" dirty="0"/>
                  <a:t>Time-CNN has three main differences compared to traditional CNN</a:t>
                </a:r>
              </a:p>
              <a:p>
                <a:pPr lvl="1"/>
                <a:r>
                  <a:rPr lang="en-US" sz="1400" dirty="0"/>
                  <a:t>For training, instead of the cross-entropy loss function, the mean square error (MSE) has been used.</a:t>
                </a:r>
              </a:p>
              <a:p>
                <a:pPr lvl="1"/>
                <a:r>
                  <a:rPr lang="en-US" sz="1400" dirty="0"/>
                  <a:t>Max pooling is replaced by average pooling.</a:t>
                </a:r>
              </a:p>
              <a:p>
                <a:pPr lvl="1"/>
                <a:r>
                  <a:rPr lang="en-US" sz="1400" dirty="0"/>
                  <a:t>The fully-connected (FC) layer at the output was removed completely and the output of convolutional layers is directly connected to the output sigmoid functions.</a:t>
                </a:r>
              </a:p>
              <a:p>
                <a:r>
                  <a:rPr lang="en-US" sz="1800" dirty="0"/>
                  <a:t>The Time-CNN has two consecutive convolutional layers with 6 and 12 filters respectively and a local average pooling operation with a length of 3.</a:t>
                </a:r>
              </a:p>
            </p:txBody>
          </p:sp>
        </mc:Choice>
        <mc:Fallback xmlns="">
          <p:sp>
            <p:nvSpPr>
              <p:cNvPr id="3" name="Content Placeholder 2">
                <a:extLst>
                  <a:ext uri="{FF2B5EF4-FFF2-40B4-BE49-F238E27FC236}">
                    <a16:creationId xmlns:a16="http://schemas.microsoft.com/office/drawing/2014/main" id="{3ECFB00B-88EF-4CA9-9537-DFC4E6154E4F}"/>
                  </a:ext>
                </a:extLst>
              </p:cNvPr>
              <p:cNvSpPr>
                <a:spLocks noGrp="1" noRot="1" noChangeAspect="1" noMove="1" noResize="1" noEditPoints="1" noAdjustHandles="1" noChangeArrowheads="1" noChangeShapeType="1" noTextEdit="1"/>
              </p:cNvSpPr>
              <p:nvPr>
                <p:ph idx="1"/>
              </p:nvPr>
            </p:nvSpPr>
            <p:spPr>
              <a:xfrm>
                <a:off x="121920" y="1981200"/>
                <a:ext cx="8869680" cy="4648200"/>
              </a:xfrm>
              <a:blipFill>
                <a:blip r:embed="rId2"/>
                <a:stretch>
                  <a:fillRect l="-412" t="-655" b="-104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A489866-619B-47D9-8491-D0DE7CFB994B}"/>
              </a:ext>
            </a:extLst>
          </p:cNvPr>
          <p:cNvPicPr>
            <a:picLocks noChangeAspect="1"/>
          </p:cNvPicPr>
          <p:nvPr/>
        </p:nvPicPr>
        <p:blipFill>
          <a:blip r:embed="rId3"/>
          <a:stretch>
            <a:fillRect/>
          </a:stretch>
        </p:blipFill>
        <p:spPr>
          <a:xfrm>
            <a:off x="2113906" y="533400"/>
            <a:ext cx="4916188" cy="1554480"/>
          </a:xfrm>
          <a:prstGeom prst="rect">
            <a:avLst/>
          </a:prstGeom>
        </p:spPr>
      </p:pic>
    </p:spTree>
    <p:extLst>
      <p:ext uri="{BB962C8B-B14F-4D97-AF65-F5344CB8AC3E}">
        <p14:creationId xmlns:p14="http://schemas.microsoft.com/office/powerpoint/2010/main" val="321523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B855-2467-40FB-B045-4AA165276374}"/>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Fully Convolutional Neural Network (FCN)</a:t>
            </a:r>
            <a:endParaRPr lang="en-US" dirty="0"/>
          </a:p>
        </p:txBody>
      </p:sp>
      <p:sp>
        <p:nvSpPr>
          <p:cNvPr id="3" name="Content Placeholder 2">
            <a:extLst>
              <a:ext uri="{FF2B5EF4-FFF2-40B4-BE49-F238E27FC236}">
                <a16:creationId xmlns:a16="http://schemas.microsoft.com/office/drawing/2014/main" id="{70E195B3-F37A-4B37-B06A-84FBCB5DA909}"/>
              </a:ext>
            </a:extLst>
          </p:cNvPr>
          <p:cNvSpPr>
            <a:spLocks noGrp="1"/>
          </p:cNvSpPr>
          <p:nvPr>
            <p:ph idx="1"/>
          </p:nvPr>
        </p:nvSpPr>
        <p:spPr/>
        <p:txBody>
          <a:bodyPr/>
          <a:lstStyle/>
          <a:p>
            <a:r>
              <a:rPr lang="en-US" sz="1800" dirty="0"/>
              <a:t>Fully Convolutional Neural Networks are mainly convolutional networks that do not contain any local pooling layers which means that the length of a time series is kept unchanged throughout the convolutions.</a:t>
            </a:r>
          </a:p>
          <a:p>
            <a:r>
              <a:rPr lang="en-US" sz="1800" dirty="0"/>
              <a:t>Another important difference between this network and the traditional ones is the replacement of the FC final layer with a Global Averaging Pooling (GAP) layer which is resulted in a drastic reduction of the number of parameters of the network.</a:t>
            </a:r>
          </a:p>
          <a:p>
            <a:r>
              <a:rPr lang="en-US" sz="1800" dirty="0"/>
              <a:t>The Wang et al. architecture has three convolutional layers with </a:t>
            </a:r>
            <a:r>
              <a:rPr lang="en-US" sz="1800" dirty="0" err="1"/>
              <a:t>ReLU</a:t>
            </a:r>
            <a:r>
              <a:rPr lang="en-US" sz="1800" dirty="0"/>
              <a:t> activation followed by batch normalization. The final layer is a GAP with the </a:t>
            </a:r>
            <a:r>
              <a:rPr lang="en-US" sz="1800" dirty="0" err="1"/>
              <a:t>softmax</a:t>
            </a:r>
            <a:r>
              <a:rPr lang="en-US" sz="1800" dirty="0"/>
              <a:t> activation function. In all convolutional layers, the stride has been chosen to be equal to one to preserve the length of the time series. The number and length of filters for the layers are 128 with 8, 256 with 5, and 128 with 3, respectively. The proposed FCN architecture has one important advantage; time-invariancy. By time-invariant property, the time series can have any length.</a:t>
            </a:r>
          </a:p>
        </p:txBody>
      </p:sp>
    </p:spTree>
    <p:extLst>
      <p:ext uri="{BB962C8B-B14F-4D97-AF65-F5344CB8AC3E}">
        <p14:creationId xmlns:p14="http://schemas.microsoft.com/office/powerpoint/2010/main" val="344821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734A-AFE1-4859-A88C-32375DEFE5A4}"/>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Residual Network (</a:t>
            </a:r>
            <a:r>
              <a:rPr lang="en-US" sz="2400" b="1" kern="1200" baseline="0" dirty="0" err="1">
                <a:solidFill>
                  <a:schemeClr val="tx1"/>
                </a:solidFill>
                <a:effectLst/>
                <a:latin typeface="Arial"/>
                <a:ea typeface="+mj-ea"/>
                <a:cs typeface="Arial"/>
              </a:rPr>
              <a:t>ResNet</a:t>
            </a:r>
            <a:r>
              <a:rPr lang="en-US" sz="2400" b="1" kern="1200" baseline="0" dirty="0">
                <a:solidFill>
                  <a:schemeClr val="tx1"/>
                </a:solidFill>
                <a:effectLst/>
                <a:latin typeface="Arial"/>
                <a:ea typeface="+mj-ea"/>
                <a:cs typeface="Arial"/>
              </a:rPr>
              <a:t>)</a:t>
            </a:r>
            <a:endParaRPr lang="en-US" dirty="0"/>
          </a:p>
        </p:txBody>
      </p:sp>
      <p:sp>
        <p:nvSpPr>
          <p:cNvPr id="3" name="Content Placeholder 2">
            <a:extLst>
              <a:ext uri="{FF2B5EF4-FFF2-40B4-BE49-F238E27FC236}">
                <a16:creationId xmlns:a16="http://schemas.microsoft.com/office/drawing/2014/main" id="{94DA1FBE-03B3-4F05-BD1C-7D60B4BAF3B8}"/>
              </a:ext>
            </a:extLst>
          </p:cNvPr>
          <p:cNvSpPr>
            <a:spLocks noGrp="1"/>
          </p:cNvSpPr>
          <p:nvPr>
            <p:ph idx="1"/>
          </p:nvPr>
        </p:nvSpPr>
        <p:spPr>
          <a:xfrm>
            <a:off x="121920" y="2590800"/>
            <a:ext cx="8869680" cy="3868990"/>
          </a:xfrm>
        </p:spPr>
        <p:txBody>
          <a:bodyPr/>
          <a:lstStyle/>
          <a:p>
            <a:r>
              <a:rPr lang="en-US" sz="1800" dirty="0"/>
              <a:t>The </a:t>
            </a:r>
            <a:r>
              <a:rPr lang="en-US" sz="1800" dirty="0" err="1"/>
              <a:t>ResNet</a:t>
            </a:r>
            <a:r>
              <a:rPr lang="en-US" sz="1800" dirty="0"/>
              <a:t> (Figure 4) has given a very good response in image processing and other fields.</a:t>
            </a:r>
          </a:p>
          <a:p>
            <a:r>
              <a:rPr lang="en-US" sz="1800" dirty="0"/>
              <a:t>The proposed </a:t>
            </a:r>
            <a:r>
              <a:rPr lang="en-US" sz="1800" dirty="0" err="1"/>
              <a:t>ResNet</a:t>
            </a:r>
            <a:r>
              <a:rPr lang="en-US" sz="1800" dirty="0"/>
              <a:t> that has been used here has 11 layers which the beginning 9 of which are convolutional. The final layer is just a </a:t>
            </a:r>
            <a:r>
              <a:rPr lang="en-US" sz="1800" dirty="0" err="1"/>
              <a:t>softmax</a:t>
            </a:r>
            <a:r>
              <a:rPr lang="en-US" sz="1800" dirty="0"/>
              <a:t> activation and the layer before it is a GAP.</a:t>
            </a:r>
          </a:p>
          <a:p>
            <a:r>
              <a:rPr lang="en-US" sz="1800" dirty="0"/>
              <a:t>Besides the deeper architecture of </a:t>
            </a:r>
            <a:r>
              <a:rPr lang="en-US" sz="1800" dirty="0" err="1"/>
              <a:t>ResNet</a:t>
            </a:r>
            <a:r>
              <a:rPr lang="en-US" sz="1800" dirty="0"/>
              <a:t> in comparison to FCN, there are residual connections between consecutive convolutional layers. This helps gradients to flow directly through the network and reduce the vanishing gradient effect.</a:t>
            </a:r>
          </a:p>
          <a:p>
            <a:r>
              <a:rPr lang="en-US" sz="1800" dirty="0"/>
              <a:t>The number of filters is kept fixed to 64 which everyone is followed by batch normalization operation. The durations of residual blocks’ filters are 8, 5, and 3.</a:t>
            </a:r>
          </a:p>
          <a:p>
            <a:r>
              <a:rPr lang="en-US" sz="1800" dirty="0"/>
              <a:t>The </a:t>
            </a:r>
            <a:r>
              <a:rPr lang="en-US" sz="1800" dirty="0" err="1"/>
              <a:t>ResNet</a:t>
            </a:r>
            <a:r>
              <a:rPr lang="en-US" sz="1800" dirty="0"/>
              <a:t> is time invariant, and it enables the usage of transfer learning. It means that the network can be trained in several datasets without the need to change the number of neurons or architecture of networks.</a:t>
            </a:r>
          </a:p>
        </p:txBody>
      </p:sp>
      <p:pic>
        <p:nvPicPr>
          <p:cNvPr id="5" name="Picture 4">
            <a:extLst>
              <a:ext uri="{FF2B5EF4-FFF2-40B4-BE49-F238E27FC236}">
                <a16:creationId xmlns:a16="http://schemas.microsoft.com/office/drawing/2014/main" id="{6A29B082-298C-4E61-A0E7-63C55FE8F175}"/>
              </a:ext>
            </a:extLst>
          </p:cNvPr>
          <p:cNvPicPr/>
          <p:nvPr/>
        </p:nvPicPr>
        <p:blipFill>
          <a:blip r:embed="rId2"/>
          <a:stretch>
            <a:fillRect/>
          </a:stretch>
        </p:blipFill>
        <p:spPr>
          <a:xfrm>
            <a:off x="1933575" y="533400"/>
            <a:ext cx="5276850" cy="2011680"/>
          </a:xfrm>
          <a:prstGeom prst="rect">
            <a:avLst/>
          </a:prstGeom>
        </p:spPr>
      </p:pic>
    </p:spTree>
    <p:extLst>
      <p:ext uri="{BB962C8B-B14F-4D97-AF65-F5344CB8AC3E}">
        <p14:creationId xmlns:p14="http://schemas.microsoft.com/office/powerpoint/2010/main" val="114595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2B6C-A173-424F-9AE2-EAB657CFEC26}"/>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Multi-scale Convolutional Neural Network (MCNN)</a:t>
            </a:r>
            <a:endParaRPr lang="en-US" dirty="0"/>
          </a:p>
        </p:txBody>
      </p:sp>
      <p:sp>
        <p:nvSpPr>
          <p:cNvPr id="3" name="Content Placeholder 2">
            <a:extLst>
              <a:ext uri="{FF2B5EF4-FFF2-40B4-BE49-F238E27FC236}">
                <a16:creationId xmlns:a16="http://schemas.microsoft.com/office/drawing/2014/main" id="{CF39FF87-35A9-4F4B-946C-4C0950ED3636}"/>
              </a:ext>
            </a:extLst>
          </p:cNvPr>
          <p:cNvSpPr>
            <a:spLocks noGrp="1"/>
          </p:cNvSpPr>
          <p:nvPr>
            <p:ph idx="1"/>
          </p:nvPr>
        </p:nvSpPr>
        <p:spPr/>
        <p:txBody>
          <a:bodyPr/>
          <a:lstStyle/>
          <a:p>
            <a:r>
              <a:rPr lang="en-US" sz="2000" dirty="0"/>
              <a:t>A Multi-scale Convolutional Network (MCNN) is a traditional CNN model with two convolutions (and max pooling) followed by an FC layer and </a:t>
            </a:r>
            <a:r>
              <a:rPr lang="en-US" sz="2000" dirty="0" err="1"/>
              <a:t>softmax</a:t>
            </a:r>
            <a:r>
              <a:rPr lang="en-US" sz="2000" dirty="0"/>
              <a:t>.</a:t>
            </a:r>
          </a:p>
          <a:p>
            <a:r>
              <a:rPr lang="en-US" sz="2000" dirty="0"/>
              <a:t>Window slicing (WS) is used for data augmentation.</a:t>
            </a:r>
          </a:p>
          <a:p>
            <a:r>
              <a:rPr lang="en-US" sz="2000" dirty="0"/>
              <a:t>They have done identity mapping, </a:t>
            </a:r>
            <a:r>
              <a:rPr lang="en-US" sz="2000" dirty="0" err="1"/>
              <a:t>downsampling</a:t>
            </a:r>
            <a:r>
              <a:rPr lang="en-US" sz="2000" dirty="0"/>
              <a:t>, and smoothing on these WS, and then trained the network. By these three transformations, univariate WS will convert to multivariate input.</a:t>
            </a:r>
          </a:p>
          <a:p>
            <a:r>
              <a:rPr lang="en-US" sz="2000" dirty="0"/>
              <a:t>This heavy preprocessing makes questions if it can be assumed as an end-to-end approach.</a:t>
            </a:r>
          </a:p>
          <a:p>
            <a:r>
              <a:rPr lang="en-US" sz="2000" dirty="0"/>
              <a:t>There are 4 layers in the network, each layer has 256 filters with sigmoid activation and max pooling. The first two layers of the network are designed to be time-invariant.</a:t>
            </a:r>
          </a:p>
          <a:p>
            <a:r>
              <a:rPr lang="en-US" sz="2000" dirty="0"/>
              <a:t>The majority votes over all WSs in a time series are used for final detection.</a:t>
            </a:r>
          </a:p>
        </p:txBody>
      </p:sp>
    </p:spTree>
    <p:extLst>
      <p:ext uri="{BB962C8B-B14F-4D97-AF65-F5344CB8AC3E}">
        <p14:creationId xmlns:p14="http://schemas.microsoft.com/office/powerpoint/2010/main" val="184110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B1C5-D285-4F29-B3C9-53C0E6828A7B}"/>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Multi-Channel Deep Convolutional Neural Network</a:t>
            </a:r>
            <a:endParaRPr lang="en-US" dirty="0"/>
          </a:p>
        </p:txBody>
      </p:sp>
      <p:sp>
        <p:nvSpPr>
          <p:cNvPr id="3" name="Content Placeholder 2">
            <a:extLst>
              <a:ext uri="{FF2B5EF4-FFF2-40B4-BE49-F238E27FC236}">
                <a16:creationId xmlns:a16="http://schemas.microsoft.com/office/drawing/2014/main" id="{2B7D7697-D953-49D2-BC12-6899C066F157}"/>
              </a:ext>
            </a:extLst>
          </p:cNvPr>
          <p:cNvSpPr>
            <a:spLocks noGrp="1"/>
          </p:cNvSpPr>
          <p:nvPr>
            <p:ph idx="1"/>
          </p:nvPr>
        </p:nvSpPr>
        <p:spPr/>
        <p:txBody>
          <a:bodyPr/>
          <a:lstStyle/>
          <a:p>
            <a:r>
              <a:rPr lang="en-US" dirty="0"/>
              <a:t>MCDCNN is a CNN that has been modified to work with multivariate time series (MTS) by using separate CNNs for separate channels.</a:t>
            </a:r>
          </a:p>
          <a:p>
            <a:r>
              <a:rPr lang="en-US" dirty="0"/>
              <a:t>Two convolutional stages with 8 filters of length 5 with </a:t>
            </a:r>
            <a:r>
              <a:rPr lang="en-US" dirty="0" err="1"/>
              <a:t>ReLU</a:t>
            </a:r>
            <a:r>
              <a:rPr lang="en-US" dirty="0"/>
              <a:t> activation and max-pooling with length 2. All channels’ second layer output goes to an FC layer with 732 neurons and </a:t>
            </a:r>
            <a:r>
              <a:rPr lang="en-US" dirty="0" err="1"/>
              <a:t>ReLU</a:t>
            </a:r>
            <a:r>
              <a:rPr lang="en-US" dirty="0"/>
              <a:t> activation. The </a:t>
            </a:r>
            <a:r>
              <a:rPr lang="en-US" dirty="0" err="1"/>
              <a:t>softmax</a:t>
            </a:r>
            <a:r>
              <a:rPr lang="en-US" dirty="0"/>
              <a:t> layer is used as an output.</a:t>
            </a:r>
          </a:p>
          <a:p>
            <a:r>
              <a:rPr lang="en-US" dirty="0"/>
              <a:t>The FC layer limits the transferability of the network to the first and second convolutional layers.</a:t>
            </a:r>
          </a:p>
        </p:txBody>
      </p:sp>
    </p:spTree>
    <p:extLst>
      <p:ext uri="{BB962C8B-B14F-4D97-AF65-F5344CB8AC3E}">
        <p14:creationId xmlns:p14="http://schemas.microsoft.com/office/powerpoint/2010/main" val="261496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07C6-F8D7-49C9-BE1B-DFBE5AB0E80B}"/>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Time Le-Net</a:t>
            </a:r>
            <a:endParaRPr lang="en-US" dirty="0"/>
          </a:p>
        </p:txBody>
      </p:sp>
      <p:sp>
        <p:nvSpPr>
          <p:cNvPr id="3" name="Content Placeholder 2">
            <a:extLst>
              <a:ext uri="{FF2B5EF4-FFF2-40B4-BE49-F238E27FC236}">
                <a16:creationId xmlns:a16="http://schemas.microsoft.com/office/drawing/2014/main" id="{3D0D5630-8411-476F-9D69-E8B9263D8C5E}"/>
              </a:ext>
            </a:extLst>
          </p:cNvPr>
          <p:cNvSpPr>
            <a:spLocks noGrp="1"/>
          </p:cNvSpPr>
          <p:nvPr>
            <p:ph idx="1"/>
          </p:nvPr>
        </p:nvSpPr>
        <p:spPr/>
        <p:txBody>
          <a:bodyPr/>
          <a:lstStyle/>
          <a:p>
            <a:r>
              <a:rPr lang="en-US" dirty="0"/>
              <a:t>The t-</a:t>
            </a:r>
            <a:r>
              <a:rPr lang="en-US" dirty="0" err="1"/>
              <a:t>LeNet</a:t>
            </a:r>
            <a:r>
              <a:rPr lang="en-US" dirty="0"/>
              <a:t> is a CNN with 2 convolutional layers followed by an FC layer and </a:t>
            </a:r>
            <a:r>
              <a:rPr lang="en-US" dirty="0" err="1"/>
              <a:t>softmax</a:t>
            </a:r>
            <a:r>
              <a:rPr lang="en-US" dirty="0"/>
              <a:t>.</a:t>
            </a:r>
          </a:p>
          <a:p>
            <a:r>
              <a:rPr lang="en-US" dirty="0"/>
              <a:t>Unlike FCN, local pooling is used instead of global pooling.</a:t>
            </a:r>
          </a:p>
          <a:p>
            <a:r>
              <a:rPr lang="en-US" dirty="0"/>
              <a:t>Since the convolutional layers are limited and there is an FC layer instead of GAP, the transferability of the network is not possible. It means that if the duration of input increases, the network needs to be retrained.</a:t>
            </a:r>
          </a:p>
          <a:p>
            <a:r>
              <a:rPr lang="en-US" dirty="0"/>
              <a:t>t-</a:t>
            </a:r>
            <a:r>
              <a:rPr lang="en-US" dirty="0" err="1"/>
              <a:t>LeNet</a:t>
            </a:r>
            <a:r>
              <a:rPr lang="en-US" dirty="0"/>
              <a:t> uses data augmentation to prevent overfitting. In their work, they have used WS and Window Warping (WW) for data augmentation. Similar to MCNN, since they use WS, voting for final detection is necessary.</a:t>
            </a:r>
          </a:p>
        </p:txBody>
      </p:sp>
    </p:spTree>
    <p:extLst>
      <p:ext uri="{BB962C8B-B14F-4D97-AF65-F5344CB8AC3E}">
        <p14:creationId xmlns:p14="http://schemas.microsoft.com/office/powerpoint/2010/main" val="134432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23EE-E5A4-46C3-8A53-F10A6D63CDEF}"/>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Echo State Networks (ESN)</a:t>
            </a:r>
            <a:endParaRPr lang="en-US" dirty="0"/>
          </a:p>
        </p:txBody>
      </p:sp>
      <p:sp>
        <p:nvSpPr>
          <p:cNvPr id="3" name="Content Placeholder 2">
            <a:extLst>
              <a:ext uri="{FF2B5EF4-FFF2-40B4-BE49-F238E27FC236}">
                <a16:creationId xmlns:a16="http://schemas.microsoft.com/office/drawing/2014/main" id="{C72D29F4-6B00-4C0A-AB55-C826E09A17BC}"/>
              </a:ext>
            </a:extLst>
          </p:cNvPr>
          <p:cNvSpPr>
            <a:spLocks noGrp="1"/>
          </p:cNvSpPr>
          <p:nvPr>
            <p:ph idx="1"/>
          </p:nvPr>
        </p:nvSpPr>
        <p:spPr>
          <a:xfrm>
            <a:off x="121920" y="2270760"/>
            <a:ext cx="8869680" cy="4358640"/>
          </a:xfrm>
        </p:spPr>
        <p:txBody>
          <a:bodyPr/>
          <a:lstStyle/>
          <a:p>
            <a:r>
              <a:rPr lang="en-US" sz="1800" dirty="0"/>
              <a:t>Recurrent Neural Network (RNN) is designed for time-series regression and classification.</a:t>
            </a:r>
          </a:p>
          <a:p>
            <a:r>
              <a:rPr lang="en-US" sz="1800" dirty="0"/>
              <a:t>Unfortunately, RNNs suffer from vanishing gradients during the training process.</a:t>
            </a:r>
          </a:p>
          <a:p>
            <a:r>
              <a:rPr lang="en-US" sz="1800" dirty="0"/>
              <a:t>Echo State Networks (ESN) eliminates the need to compute the gradient for the hidden layers.</a:t>
            </a:r>
          </a:p>
          <a:p>
            <a:r>
              <a:rPr lang="en-US" sz="1800" dirty="0"/>
              <a:t>The reservoir, a sparsely connected random RNN, is the core of an ESN.</a:t>
            </a:r>
          </a:p>
          <a:p>
            <a:r>
              <a:rPr lang="en-US" sz="1800" dirty="0"/>
              <a:t>The only weights which will be optimized are output weights with a learning algorithm.</a:t>
            </a:r>
          </a:p>
          <a:p>
            <a:r>
              <a:rPr lang="en-US" sz="1800" dirty="0"/>
              <a:t>In ESNs, three parameters need to be optimized; the reservoir’s size, sparsity, and spectral radius.</a:t>
            </a:r>
          </a:p>
          <a:p>
            <a:r>
              <a:rPr lang="en-US" sz="1800" dirty="0"/>
              <a:t>Time Warping Invariant Echo State Network (TWIESN) is a non-convolutional recurrent network that has been used here. </a:t>
            </a:r>
          </a:p>
          <a:p>
            <a:r>
              <a:rPr lang="en-US" sz="1800" dirty="0"/>
              <a:t>The reservoir in ESN is used to project the elements of time series to a higher dimension space. Thus, the elements of the univariate time-series will be combined in a complete nonlinear manner to a higher dimension because of the reservoir. Then these highly nonlinear features are fed to a Ridge classifier to predict the class of each time-series.</a:t>
            </a:r>
          </a:p>
        </p:txBody>
      </p:sp>
      <p:pic>
        <p:nvPicPr>
          <p:cNvPr id="5" name="Picture 4">
            <a:extLst>
              <a:ext uri="{FF2B5EF4-FFF2-40B4-BE49-F238E27FC236}">
                <a16:creationId xmlns:a16="http://schemas.microsoft.com/office/drawing/2014/main" id="{5FB666A5-32AC-43C4-AB28-E5C7DDA502EB}"/>
              </a:ext>
            </a:extLst>
          </p:cNvPr>
          <p:cNvPicPr>
            <a:picLocks noChangeAspect="1"/>
          </p:cNvPicPr>
          <p:nvPr/>
        </p:nvPicPr>
        <p:blipFill>
          <a:blip r:embed="rId2"/>
          <a:stretch>
            <a:fillRect/>
          </a:stretch>
        </p:blipFill>
        <p:spPr>
          <a:xfrm>
            <a:off x="2057400" y="555989"/>
            <a:ext cx="5029200" cy="1714771"/>
          </a:xfrm>
          <a:prstGeom prst="rect">
            <a:avLst/>
          </a:prstGeom>
        </p:spPr>
      </p:pic>
    </p:spTree>
    <p:extLst>
      <p:ext uri="{BB962C8B-B14F-4D97-AF65-F5344CB8AC3E}">
        <p14:creationId xmlns:p14="http://schemas.microsoft.com/office/powerpoint/2010/main" val="74710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0695-A1EF-4A5E-902B-565FE6D7E4A8}"/>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Encoder</a:t>
            </a:r>
            <a:endParaRPr lang="en-US" dirty="0"/>
          </a:p>
        </p:txBody>
      </p:sp>
      <p:sp>
        <p:nvSpPr>
          <p:cNvPr id="3" name="Content Placeholder 2">
            <a:extLst>
              <a:ext uri="{FF2B5EF4-FFF2-40B4-BE49-F238E27FC236}">
                <a16:creationId xmlns:a16="http://schemas.microsoft.com/office/drawing/2014/main" id="{2D589DD2-B3E7-45DB-9EF4-9783791095FF}"/>
              </a:ext>
            </a:extLst>
          </p:cNvPr>
          <p:cNvSpPr>
            <a:spLocks noGrp="1"/>
          </p:cNvSpPr>
          <p:nvPr>
            <p:ph idx="1"/>
          </p:nvPr>
        </p:nvSpPr>
        <p:spPr/>
        <p:txBody>
          <a:bodyPr/>
          <a:lstStyle/>
          <a:p>
            <a:r>
              <a:rPr lang="en-US" dirty="0"/>
              <a:t>Similar to FCN with the following differences:</a:t>
            </a:r>
          </a:p>
          <a:p>
            <a:pPr lvl="1"/>
            <a:r>
              <a:rPr lang="en-US" sz="2400" dirty="0"/>
              <a:t>The last layer (GAP layer) is replaced with an attention layer.</a:t>
            </a:r>
          </a:p>
          <a:p>
            <a:pPr lvl="1"/>
            <a:r>
              <a:rPr lang="en-US" sz="2400" dirty="0"/>
              <a:t>The </a:t>
            </a:r>
            <a:r>
              <a:rPr lang="en-US" sz="2400" dirty="0" err="1"/>
              <a:t>PReLU</a:t>
            </a:r>
            <a:r>
              <a:rPr lang="en-US" sz="2400" dirty="0"/>
              <a:t> activation has been used instead of </a:t>
            </a:r>
            <a:r>
              <a:rPr lang="en-US" sz="2400" dirty="0" err="1"/>
              <a:t>ReLU</a:t>
            </a:r>
            <a:r>
              <a:rPr lang="en-US" sz="2400" dirty="0"/>
              <a:t>. This facilitates the learning of the slope of the function.</a:t>
            </a:r>
          </a:p>
          <a:p>
            <a:pPr lvl="1"/>
            <a:r>
              <a:rPr lang="en-US" sz="2400" dirty="0"/>
              <a:t>The dropout regularization has been used to avoid vanishing gradients.</a:t>
            </a:r>
          </a:p>
          <a:p>
            <a:pPr lvl="1"/>
            <a:r>
              <a:rPr lang="en-US" sz="2400" dirty="0"/>
              <a:t>Max-pooling operations for overfitting prevention.</a:t>
            </a:r>
          </a:p>
          <a:p>
            <a:r>
              <a:rPr lang="en-US" dirty="0"/>
              <a:t>This network, like FCN, is time-invariant and it can work with time-series with the variable-length duration.</a:t>
            </a:r>
          </a:p>
        </p:txBody>
      </p:sp>
    </p:spTree>
    <p:extLst>
      <p:ext uri="{BB962C8B-B14F-4D97-AF65-F5344CB8AC3E}">
        <p14:creationId xmlns:p14="http://schemas.microsoft.com/office/powerpoint/2010/main" val="3376328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5211-65CB-4807-B539-C26BB8B888CE}"/>
              </a:ext>
            </a:extLst>
          </p:cNvPr>
          <p:cNvSpPr>
            <a:spLocks noGrp="1"/>
          </p:cNvSpPr>
          <p:nvPr>
            <p:ph type="title"/>
          </p:nvPr>
        </p:nvSpPr>
        <p:spPr/>
        <p:txBody>
          <a:bodyPr>
            <a:normAutofit fontScale="90000"/>
          </a:bodyPr>
          <a:lstStyle/>
          <a:p>
            <a:r>
              <a:rPr lang="en-US" dirty="0"/>
              <a:t>Summary of Neural Networks</a:t>
            </a:r>
          </a:p>
        </p:txBody>
      </p:sp>
      <p:pic>
        <p:nvPicPr>
          <p:cNvPr id="4" name="Picture 3">
            <a:extLst>
              <a:ext uri="{FF2B5EF4-FFF2-40B4-BE49-F238E27FC236}">
                <a16:creationId xmlns:a16="http://schemas.microsoft.com/office/drawing/2014/main" id="{A2DF6BAB-511A-4142-92E5-5BD41AE001C0}"/>
              </a:ext>
            </a:extLst>
          </p:cNvPr>
          <p:cNvPicPr>
            <a:picLocks noChangeAspect="1"/>
          </p:cNvPicPr>
          <p:nvPr/>
        </p:nvPicPr>
        <p:blipFill>
          <a:blip r:embed="rId2"/>
          <a:stretch>
            <a:fillRect/>
          </a:stretch>
        </p:blipFill>
        <p:spPr>
          <a:xfrm>
            <a:off x="914400" y="568033"/>
            <a:ext cx="7315200" cy="2327567"/>
          </a:xfrm>
          <a:prstGeom prst="rect">
            <a:avLst/>
          </a:prstGeom>
        </p:spPr>
      </p:pic>
      <p:sp>
        <p:nvSpPr>
          <p:cNvPr id="5" name="TextBox 4">
            <a:extLst>
              <a:ext uri="{FF2B5EF4-FFF2-40B4-BE49-F238E27FC236}">
                <a16:creationId xmlns:a16="http://schemas.microsoft.com/office/drawing/2014/main" id="{1FD54D9A-7485-4BE6-B43A-53B92E796054}"/>
              </a:ext>
            </a:extLst>
          </p:cNvPr>
          <p:cNvSpPr txBox="1"/>
          <p:nvPr/>
        </p:nvSpPr>
        <p:spPr>
          <a:xfrm>
            <a:off x="1371600" y="2834640"/>
            <a:ext cx="6400800" cy="365760"/>
          </a:xfrm>
          <a:prstGeom prst="rect">
            <a:avLst/>
          </a:prstGeom>
          <a:noFill/>
        </p:spPr>
        <p:txBody>
          <a:bodyPr wrap="square" rtlCol="0">
            <a:spAutoFit/>
          </a:bodyPr>
          <a:lstStyle/>
          <a:p>
            <a:r>
              <a:rPr lang="en-US" dirty="0"/>
              <a:t>Architecture’s hyperparameters for the deep learning approaches</a:t>
            </a:r>
          </a:p>
        </p:txBody>
      </p:sp>
      <p:pic>
        <p:nvPicPr>
          <p:cNvPr id="6" name="Picture 5">
            <a:extLst>
              <a:ext uri="{FF2B5EF4-FFF2-40B4-BE49-F238E27FC236}">
                <a16:creationId xmlns:a16="http://schemas.microsoft.com/office/drawing/2014/main" id="{BC5B655D-2619-4B7B-858A-50CD82E1159B}"/>
              </a:ext>
            </a:extLst>
          </p:cNvPr>
          <p:cNvPicPr>
            <a:picLocks noChangeAspect="1"/>
          </p:cNvPicPr>
          <p:nvPr/>
        </p:nvPicPr>
        <p:blipFill>
          <a:blip r:embed="rId3"/>
          <a:stretch>
            <a:fillRect/>
          </a:stretch>
        </p:blipFill>
        <p:spPr>
          <a:xfrm>
            <a:off x="914400" y="3468326"/>
            <a:ext cx="7315200" cy="2246674"/>
          </a:xfrm>
          <a:prstGeom prst="rect">
            <a:avLst/>
          </a:prstGeom>
        </p:spPr>
      </p:pic>
      <p:sp>
        <p:nvSpPr>
          <p:cNvPr id="7" name="TextBox 6">
            <a:extLst>
              <a:ext uri="{FF2B5EF4-FFF2-40B4-BE49-F238E27FC236}">
                <a16:creationId xmlns:a16="http://schemas.microsoft.com/office/drawing/2014/main" id="{9609B18F-E36E-4406-9DCC-198BACE87944}"/>
              </a:ext>
            </a:extLst>
          </p:cNvPr>
          <p:cNvSpPr txBox="1"/>
          <p:nvPr/>
        </p:nvSpPr>
        <p:spPr>
          <a:xfrm>
            <a:off x="1371600" y="5650468"/>
            <a:ext cx="6400800" cy="369332"/>
          </a:xfrm>
          <a:prstGeom prst="rect">
            <a:avLst/>
          </a:prstGeom>
          <a:noFill/>
        </p:spPr>
        <p:txBody>
          <a:bodyPr wrap="square" rtlCol="0">
            <a:spAutoFit/>
          </a:bodyPr>
          <a:lstStyle/>
          <a:p>
            <a:r>
              <a:rPr lang="en-US" dirty="0"/>
              <a:t>Optimization’s hyperparameters for the deep learning approaches</a:t>
            </a:r>
          </a:p>
        </p:txBody>
      </p:sp>
    </p:spTree>
    <p:extLst>
      <p:ext uri="{BB962C8B-B14F-4D97-AF65-F5344CB8AC3E}">
        <p14:creationId xmlns:p14="http://schemas.microsoft.com/office/powerpoint/2010/main" val="161334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(1 of 9)</a:t>
            </a:r>
            <a:endParaRPr lang="en-US" dirty="0"/>
          </a:p>
        </p:txBody>
      </p:sp>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20" y="1922028"/>
            <a:ext cx="8869680" cy="4554972"/>
          </a:xfrm>
        </p:spPr>
        <p:txBody>
          <a:bodyPr/>
          <a:lstStyle/>
          <a:p>
            <a:r>
              <a:rPr lang="en-US" sz="1800" dirty="0"/>
              <a:t>Since there are random parameters, each model will be trained and evaluated 10 times and the mean of results will be selected as the model’s result.</a:t>
            </a:r>
          </a:p>
          <a:p>
            <a:r>
              <a:rPr lang="en-US" sz="1800" dirty="0" err="1"/>
              <a:t>Keras</a:t>
            </a:r>
            <a:r>
              <a:rPr lang="en-US" sz="1800" dirty="0"/>
              <a:t> and TensorFlow have been used as backend.</a:t>
            </a:r>
          </a:p>
          <a:p>
            <a:r>
              <a:rPr lang="en-US" sz="1800" dirty="0"/>
              <a:t>Deeper networks have better efficiency because they can learn more complicated patterns with a smaller number of neurons.</a:t>
            </a:r>
          </a:p>
          <a:p>
            <a:r>
              <a:rPr lang="en-US" sz="1800" dirty="0"/>
              <a:t>Between deep learning methods, </a:t>
            </a:r>
            <a:r>
              <a:rPr lang="en-US" sz="1800" dirty="0" err="1"/>
              <a:t>ResNet</a:t>
            </a:r>
            <a:r>
              <a:rPr lang="en-US" sz="1800" dirty="0"/>
              <a:t> has significantly the best average rank, because:</a:t>
            </a:r>
          </a:p>
          <a:p>
            <a:pPr lvl="1"/>
            <a:r>
              <a:rPr lang="en-US" sz="1600" dirty="0"/>
              <a:t>With some modification in pure CNN, such as max-pooling and residual broadcast, it generalizes better on unseen data than pure CNN.</a:t>
            </a:r>
          </a:p>
          <a:p>
            <a:pPr lvl="1"/>
            <a:r>
              <a:rPr lang="en-US" sz="1600" dirty="0"/>
              <a:t>The convolutional layers can learn sequential patterns very well. These sequential patterns may be spatial like images or temporal like signals.</a:t>
            </a:r>
          </a:p>
          <a:p>
            <a:r>
              <a:rPr lang="en-US" sz="2000" dirty="0"/>
              <a:t>MCNN and t-</a:t>
            </a:r>
            <a:r>
              <a:rPr lang="en-US" sz="2000" dirty="0" err="1"/>
              <a:t>LeNet</a:t>
            </a:r>
            <a:r>
              <a:rPr lang="en-US" sz="2000" dirty="0"/>
              <a:t> architectures yielded very low performance because learning the overall patterns of a time series just by using small slices of them is not possible. Therefore, Window Slicing is not a successful approach.</a:t>
            </a:r>
          </a:p>
          <a:p>
            <a:r>
              <a:rPr lang="en-US" sz="1800" dirty="0"/>
              <a:t>The Encoder’s result was mediocre. This indicates that for time series, the final GAP layer gives better discriminative performance compared to the final attention mechanism layer.</a:t>
            </a:r>
          </a:p>
        </p:txBody>
      </p:sp>
      <p:pic>
        <p:nvPicPr>
          <p:cNvPr id="4" name="Picture 3">
            <a:extLst>
              <a:ext uri="{FF2B5EF4-FFF2-40B4-BE49-F238E27FC236}">
                <a16:creationId xmlns:a16="http://schemas.microsoft.com/office/drawing/2014/main" id="{8BBF40D3-A97D-43A4-AA98-35454D9E06D3}"/>
              </a:ext>
            </a:extLst>
          </p:cNvPr>
          <p:cNvPicPr>
            <a:picLocks noChangeAspect="1"/>
          </p:cNvPicPr>
          <p:nvPr/>
        </p:nvPicPr>
        <p:blipFill>
          <a:blip r:embed="rId2"/>
          <a:stretch>
            <a:fillRect/>
          </a:stretch>
        </p:blipFill>
        <p:spPr>
          <a:xfrm>
            <a:off x="1234440" y="516371"/>
            <a:ext cx="6675120" cy="1388629"/>
          </a:xfrm>
          <a:prstGeom prst="rect">
            <a:avLst/>
          </a:prstGeom>
        </p:spPr>
      </p:pic>
    </p:spTree>
    <p:extLst>
      <p:ext uri="{BB962C8B-B14F-4D97-AF65-F5344CB8AC3E}">
        <p14:creationId xmlns:p14="http://schemas.microsoft.com/office/powerpoint/2010/main" val="347329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Abstract</a:t>
            </a:r>
          </a:p>
        </p:txBody>
      </p:sp>
      <p:sp>
        <p:nvSpPr>
          <p:cNvPr id="3" name="Content Placeholder 2"/>
          <p:cNvSpPr>
            <a:spLocks noGrp="1"/>
          </p:cNvSpPr>
          <p:nvPr>
            <p:ph idx="1"/>
          </p:nvPr>
        </p:nvSpPr>
        <p:spPr>
          <a:xfrm>
            <a:off x="207964" y="647702"/>
            <a:ext cx="8691563" cy="5981698"/>
          </a:xfrm>
        </p:spPr>
        <p:txBody>
          <a:bodyPr lIns="0" tIns="0" rIns="0" bIns="0"/>
          <a:lstStyle/>
          <a:p>
            <a:pPr marL="182558" indent="-182558">
              <a:spcBef>
                <a:spcPts val="0"/>
              </a:spcBef>
              <a:spcAft>
                <a:spcPts val="600"/>
              </a:spcAft>
              <a:buFont typeface="Arial" charset="0"/>
              <a:buChar char="•"/>
            </a:pPr>
            <a:r>
              <a:rPr lang="en-US" sz="1800" b="1" dirty="0">
                <a:latin typeface="Arial" charset="0"/>
                <a:cs typeface="Arial" charset="0"/>
              </a:rPr>
              <a:t>Time series classification and clustering poses some challenges:</a:t>
            </a:r>
          </a:p>
          <a:p>
            <a:pPr marL="463550" indent="-280988">
              <a:spcBef>
                <a:spcPts val="0"/>
              </a:spcBef>
              <a:buFont typeface="Wingdings" pitchFamily="2" charset="2"/>
              <a:buChar char="q"/>
            </a:pPr>
            <a:r>
              <a:rPr lang="en-US" sz="1800" b="1" dirty="0">
                <a:latin typeface="Arial" charset="0"/>
                <a:cs typeface="Arial" charset="0"/>
              </a:rPr>
              <a:t>Most of real-world time series are nonstationary.</a:t>
            </a:r>
          </a:p>
          <a:p>
            <a:pPr marL="463550" indent="-280988">
              <a:spcBef>
                <a:spcPts val="0"/>
              </a:spcBef>
              <a:spcAft>
                <a:spcPts val="1200"/>
              </a:spcAft>
              <a:buFont typeface="Wingdings" pitchFamily="2" charset="2"/>
              <a:buChar char="q"/>
            </a:pPr>
            <a:r>
              <a:rPr lang="en-US" sz="1800" b="1" dirty="0">
                <a:latin typeface="Arial" charset="0"/>
                <a:cs typeface="Arial" charset="0"/>
              </a:rPr>
              <a:t>Manual annotation of time series are usually an </a:t>
            </a:r>
            <a:r>
              <a:rPr lang="en-US" sz="1800" b="1" dirty="0" err="1">
                <a:latin typeface="Arial" charset="0"/>
                <a:cs typeface="Arial" charset="0"/>
              </a:rPr>
              <a:t>errorful</a:t>
            </a:r>
            <a:r>
              <a:rPr lang="en-US" sz="1800" b="1" dirty="0">
                <a:latin typeface="Arial" charset="0"/>
                <a:cs typeface="Arial" charset="0"/>
              </a:rPr>
              <a:t> and expensive process.</a:t>
            </a:r>
          </a:p>
          <a:p>
            <a:pPr marL="182558" indent="-182558">
              <a:spcBef>
                <a:spcPts val="0"/>
              </a:spcBef>
              <a:spcAft>
                <a:spcPts val="1200"/>
              </a:spcAft>
              <a:buFont typeface="Arial" charset="0"/>
              <a:buChar char="•"/>
            </a:pPr>
            <a:r>
              <a:rPr lang="en-US" sz="1800" b="1" dirty="0">
                <a:latin typeface="Arial" charset="0"/>
                <a:cs typeface="Arial" charset="0"/>
              </a:rPr>
              <a:t>Unsupervised deep learning can help achieve high performance without the need for an extensive amount of manually annotated data.</a:t>
            </a:r>
          </a:p>
          <a:p>
            <a:pPr marL="182558" indent="-182558">
              <a:spcBef>
                <a:spcPts val="0"/>
              </a:spcBef>
              <a:spcAft>
                <a:spcPts val="1200"/>
              </a:spcAft>
              <a:buFont typeface="Arial" charset="0"/>
              <a:buChar char="•"/>
            </a:pPr>
            <a:r>
              <a:rPr lang="en-US" sz="1800" b="1" dirty="0">
                <a:latin typeface="Arial" charset="0"/>
                <a:cs typeface="Arial" charset="0"/>
              </a:rPr>
              <a:t>Two convolutional autoencoders were able to achieve the comparable performance of the current state-of-the-art hierarchical vote system (HIVE-COTE) with much less computational complexity on the well-known time series database from University of California, Riverside/University of East Angola (UCR/UEA).</a:t>
            </a:r>
          </a:p>
          <a:p>
            <a:pPr marL="182558" indent="-182558">
              <a:spcBef>
                <a:spcPts val="0"/>
              </a:spcBef>
              <a:spcAft>
                <a:spcPts val="1200"/>
              </a:spcAft>
              <a:buFont typeface="Arial" charset="0"/>
              <a:buChar char="•"/>
            </a:pPr>
            <a:r>
              <a:rPr lang="en-US" sz="1800" b="1" dirty="0">
                <a:latin typeface="Arial" charset="0"/>
                <a:cs typeface="Arial" charset="0"/>
              </a:rPr>
              <a:t>An autoencoder with deep neural network trained with K-MEANS clustering and augmented samples achieves good results in several datasets of the UCR/UEA time series database.</a:t>
            </a:r>
          </a:p>
          <a:p>
            <a:pPr marL="182558" indent="-182558">
              <a:spcBef>
                <a:spcPts val="0"/>
              </a:spcBef>
              <a:spcAft>
                <a:spcPts val="1200"/>
              </a:spcAft>
              <a:buFont typeface="Arial" charset="0"/>
              <a:buChar char="•"/>
            </a:pPr>
            <a:r>
              <a:rPr lang="en-US" sz="1800" b="1" dirty="0">
                <a:latin typeface="Arial" charset="0"/>
                <a:cs typeface="Arial" charset="0"/>
              </a:rPr>
              <a:t>An Echo State Network (ESN) autoencoder achieved reconstruction accuracy of 98.33% that passed the autoregressive (AR) models’ accuracy of 93.67% on EEG signals.</a:t>
            </a:r>
            <a:endParaRPr lang="en-US" sz="1800" b="1" dirty="0">
              <a:latin typeface="Arial" charset="0"/>
              <a:ea typeface="Arial" charset="0"/>
              <a:cs typeface="Arial" charset="0"/>
            </a:endParaRPr>
          </a:p>
        </p:txBody>
      </p:sp>
    </p:spTree>
    <p:extLst>
      <p:ext uri="{BB962C8B-B14F-4D97-AF65-F5344CB8AC3E}">
        <p14:creationId xmlns:p14="http://schemas.microsoft.com/office/powerpoint/2010/main" val="513713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(2 of 9)</a:t>
            </a:r>
            <a:endParaRPr lang="en-US" dirty="0"/>
          </a:p>
        </p:txBody>
      </p:sp>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20" y="609600"/>
            <a:ext cx="8869680" cy="5745480"/>
          </a:xfrm>
        </p:spPr>
        <p:txBody>
          <a:bodyPr/>
          <a:lstStyle/>
          <a:p>
            <a:pPr marL="0" indent="0">
              <a:buNone/>
            </a:pPr>
            <a:r>
              <a:rPr lang="en-US" sz="1800" dirty="0"/>
              <a:t>Comparison with non-deep methods:</a:t>
            </a:r>
          </a:p>
          <a:p>
            <a:r>
              <a:rPr lang="en-US" sz="1800" dirty="0"/>
              <a:t>Nearest Neighbor Dynamic Time Warping (DTW) with Warping Window (NN-DTW-WW)</a:t>
            </a:r>
          </a:p>
          <a:p>
            <a:r>
              <a:rPr lang="en-US" sz="1800" dirty="0"/>
              <a:t>Elastic Ensemble (EE) is an ensemble of nearest neighbor classifiers with 11 different time series similarity measures.</a:t>
            </a:r>
          </a:p>
          <a:p>
            <a:r>
              <a:rPr lang="en-US" sz="1800" dirty="0"/>
              <a:t>Proximity Forest (PF) which is similar to Random Forest uses a random similarity measure chosen out of EE’s elastic distances.</a:t>
            </a:r>
          </a:p>
          <a:p>
            <a:r>
              <a:rPr lang="en-US" sz="1800" dirty="0"/>
              <a:t>Bag-of-SFA-Symbols (BOSS) is a discriminative bag of words that uses Discrete Fourier Transform as features and the nearest neighbor classifier with a bespoke distance measure.</a:t>
            </a:r>
          </a:p>
          <a:p>
            <a:r>
              <a:rPr lang="en-US" sz="1800" dirty="0" err="1"/>
              <a:t>Shapelet</a:t>
            </a:r>
            <a:r>
              <a:rPr lang="en-US" sz="1800" dirty="0"/>
              <a:t> Transform (ST) extracts discriminative subsequences (</a:t>
            </a:r>
            <a:r>
              <a:rPr lang="en-US" sz="1800" dirty="0" err="1"/>
              <a:t>shapelets</a:t>
            </a:r>
            <a:r>
              <a:rPr lang="en-US" sz="1800" dirty="0"/>
              <a:t>) and builds a new representation of time series that consists of 8 classifiers.</a:t>
            </a:r>
          </a:p>
          <a:p>
            <a:r>
              <a:rPr lang="en-US" sz="1800" dirty="0"/>
              <a:t>Collective of Transformation-based Ensembles (COTE) is a weighted ensemble of 35 TSC (time series clustering) algorithms including EE and ST.</a:t>
            </a:r>
          </a:p>
          <a:p>
            <a:r>
              <a:rPr lang="en-US" sz="1800" dirty="0"/>
              <a:t>Hierarchical Vote Collective of Transformation-Based Ensembles (HIVE-COTE) improves COTE’s performance significantly by using a hierarchical voting system as well as adding two new classifiers and two additional transformation domains.</a:t>
            </a:r>
          </a:p>
        </p:txBody>
      </p:sp>
    </p:spTree>
    <p:extLst>
      <p:ext uri="{BB962C8B-B14F-4D97-AF65-F5344CB8AC3E}">
        <p14:creationId xmlns:p14="http://schemas.microsoft.com/office/powerpoint/2010/main" val="392128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(3 of 9)</a:t>
            </a:r>
            <a:endParaRPr lang="en-US" dirty="0"/>
          </a:p>
        </p:txBody>
      </p:sp>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20" y="1609928"/>
            <a:ext cx="8869680" cy="3283060"/>
          </a:xfrm>
        </p:spPr>
        <p:txBody>
          <a:bodyPr/>
          <a:lstStyle/>
          <a:p>
            <a:r>
              <a:rPr lang="en-US" sz="1600" dirty="0"/>
              <a:t>The median accuracy of </a:t>
            </a:r>
            <a:r>
              <a:rPr lang="en-US" sz="1600" dirty="0" err="1"/>
              <a:t>ResNet</a:t>
            </a:r>
            <a:r>
              <a:rPr lang="en-US" sz="1600" dirty="0"/>
              <a:t> has been compared to state-of-the-art classifiers.</a:t>
            </a:r>
          </a:p>
          <a:p>
            <a:r>
              <a:rPr lang="en-US" sz="1600" dirty="0"/>
              <a:t>The statistical test failed to find any significant difference between COTE/HIVE-COTE and </a:t>
            </a:r>
            <a:r>
              <a:rPr lang="en-US" sz="1600" dirty="0" err="1"/>
              <a:t>ResNet</a:t>
            </a:r>
            <a:r>
              <a:rPr lang="en-US" sz="1600" dirty="0"/>
              <a:t>.</a:t>
            </a:r>
          </a:p>
          <a:p>
            <a:r>
              <a:rPr lang="en-US" sz="1600" b="1" dirty="0" err="1"/>
              <a:t>ResNet</a:t>
            </a:r>
            <a:r>
              <a:rPr lang="en-US" sz="1600" b="1" dirty="0"/>
              <a:t> is the only deep learning algorithm that can reach the COTE performance.</a:t>
            </a:r>
          </a:p>
          <a:p>
            <a:r>
              <a:rPr lang="en-US" sz="1600" dirty="0"/>
              <a:t>NN-DTW-WW and EE showed the lowest performance that indicates these algorithms cannot compete with state-of-the-art algorithms anymore.</a:t>
            </a:r>
          </a:p>
          <a:p>
            <a:r>
              <a:rPr lang="en-US" sz="1600" dirty="0"/>
              <a:t>HIVE-COTE is still the most accurate classifier on UCR/UEA, its training time complexity makes it infeasible in many applications. Its time complexity is </a:t>
            </a:r>
            <a:r>
              <a:rPr lang="en-US" sz="1800" i="1" dirty="0">
                <a:effectLst/>
                <a:latin typeface="Times New Roman" panose="02020603050405020304" pitchFamily="18" charset="0"/>
                <a:ea typeface="Times New Roman" panose="02020603050405020304" pitchFamily="18" charset="0"/>
              </a:rPr>
              <a:t>O(N</a:t>
            </a:r>
            <a:r>
              <a:rPr lang="en-US" sz="1800" i="1" baseline="30000" dirty="0">
                <a:effectLst/>
                <a:latin typeface="Times New Roman" panose="02020603050405020304" pitchFamily="18" charset="0"/>
                <a:ea typeface="Times New Roman" panose="02020603050405020304" pitchFamily="18" charset="0"/>
              </a:rPr>
              <a:t>2</a:t>
            </a:r>
            <a:r>
              <a:rPr lang="en-US" sz="1800" i="1" dirty="0">
                <a:effectLst/>
                <a:latin typeface="Times New Roman" panose="02020603050405020304" pitchFamily="18" charset="0"/>
                <a:ea typeface="Times New Roman" panose="02020603050405020304" pitchFamily="18" charset="0"/>
              </a:rPr>
              <a:t>.T</a:t>
            </a:r>
            <a:r>
              <a:rPr lang="en-US" sz="1800" i="1" baseline="30000" dirty="0">
                <a:effectLst/>
                <a:latin typeface="Times New Roman" panose="02020603050405020304" pitchFamily="18" charset="0"/>
                <a:ea typeface="Times New Roman" panose="02020603050405020304" pitchFamily="18" charset="0"/>
              </a:rPr>
              <a:t>4</a:t>
            </a:r>
            <a:r>
              <a:rPr lang="en-US" sz="1800" i="1" dirty="0">
                <a:effectLst/>
                <a:latin typeface="Times New Roman" panose="02020603050405020304" pitchFamily="18" charset="0"/>
                <a:ea typeface="Times New Roman" panose="02020603050405020304" pitchFamily="18" charset="0"/>
              </a:rPr>
              <a:t>) </a:t>
            </a:r>
            <a:r>
              <a:rPr lang="en-US" sz="1600" dirty="0"/>
              <a:t>which is proportional to the training time of ST (</a:t>
            </a:r>
            <a:r>
              <a:rPr lang="en-US" sz="1600" dirty="0" err="1"/>
              <a:t>Shapelet</a:t>
            </a:r>
            <a:r>
              <a:rPr lang="en-US" sz="1600" dirty="0"/>
              <a:t>) which is too slow.</a:t>
            </a:r>
          </a:p>
          <a:p>
            <a:r>
              <a:rPr lang="en-US" sz="1600" dirty="0"/>
              <a:t>The parameters of </a:t>
            </a:r>
            <a:r>
              <a:rPr lang="en-US" sz="1600" dirty="0" err="1"/>
              <a:t>ResNet</a:t>
            </a:r>
            <a:r>
              <a:rPr lang="en-US" sz="1600" dirty="0"/>
              <a:t> were not tuned for UCR/UEA dataset to keep the generality. For example, in HIVE-COTE, the DTW warping area or the number of k in </a:t>
            </a:r>
            <a:r>
              <a:rPr lang="en-US" sz="1600" dirty="0" err="1"/>
              <a:t>kNN</a:t>
            </a:r>
            <a:r>
              <a:rPr lang="en-US" sz="1600" dirty="0"/>
              <a:t> have been tuned to this dataset. </a:t>
            </a:r>
            <a:r>
              <a:rPr lang="en-US" sz="1600" b="1" dirty="0"/>
              <a:t>Thus, the performance of </a:t>
            </a:r>
            <a:r>
              <a:rPr lang="en-US" sz="1600" b="1" dirty="0" err="1"/>
              <a:t>ResNet</a:t>
            </a:r>
            <a:r>
              <a:rPr lang="en-US" sz="1600" b="1" dirty="0"/>
              <a:t> may increase by this tuning.</a:t>
            </a:r>
          </a:p>
          <a:p>
            <a:r>
              <a:rPr lang="en-US" sz="1600" dirty="0" err="1"/>
              <a:t>ResNet</a:t>
            </a:r>
            <a:r>
              <a:rPr lang="en-US" sz="1600" dirty="0"/>
              <a:t> did very well on several unrelated themes.</a:t>
            </a:r>
          </a:p>
          <a:p>
            <a:endParaRPr lang="en-US" sz="1600" dirty="0"/>
          </a:p>
        </p:txBody>
      </p:sp>
      <p:pic>
        <p:nvPicPr>
          <p:cNvPr id="5" name="Picture 4">
            <a:extLst>
              <a:ext uri="{FF2B5EF4-FFF2-40B4-BE49-F238E27FC236}">
                <a16:creationId xmlns:a16="http://schemas.microsoft.com/office/drawing/2014/main" id="{9DB0008C-54EF-4A8E-85BE-7878DFF0D67A}"/>
              </a:ext>
            </a:extLst>
          </p:cNvPr>
          <p:cNvPicPr>
            <a:picLocks noChangeAspect="1"/>
          </p:cNvPicPr>
          <p:nvPr/>
        </p:nvPicPr>
        <p:blipFill>
          <a:blip r:embed="rId2"/>
          <a:stretch>
            <a:fillRect/>
          </a:stretch>
        </p:blipFill>
        <p:spPr>
          <a:xfrm>
            <a:off x="1188720" y="533400"/>
            <a:ext cx="6766560" cy="1136539"/>
          </a:xfrm>
          <a:prstGeom prst="rect">
            <a:avLst/>
          </a:prstGeom>
        </p:spPr>
      </p:pic>
      <p:pic>
        <p:nvPicPr>
          <p:cNvPr id="6" name="Picture 5">
            <a:extLst>
              <a:ext uri="{FF2B5EF4-FFF2-40B4-BE49-F238E27FC236}">
                <a16:creationId xmlns:a16="http://schemas.microsoft.com/office/drawing/2014/main" id="{3501EEE7-2A29-4EC7-807C-0B25411026B6}"/>
              </a:ext>
            </a:extLst>
          </p:cNvPr>
          <p:cNvPicPr>
            <a:picLocks noChangeAspect="1"/>
          </p:cNvPicPr>
          <p:nvPr/>
        </p:nvPicPr>
        <p:blipFill>
          <a:blip r:embed="rId3"/>
          <a:stretch>
            <a:fillRect/>
          </a:stretch>
        </p:blipFill>
        <p:spPr>
          <a:xfrm>
            <a:off x="1127760" y="4953000"/>
            <a:ext cx="6858000" cy="1609886"/>
          </a:xfrm>
          <a:prstGeom prst="rect">
            <a:avLst/>
          </a:prstGeom>
        </p:spPr>
      </p:pic>
    </p:spTree>
    <p:extLst>
      <p:ext uri="{BB962C8B-B14F-4D97-AF65-F5344CB8AC3E}">
        <p14:creationId xmlns:p14="http://schemas.microsoft.com/office/powerpoint/2010/main" val="238806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(4 of 9)</a:t>
            </a:r>
            <a:endParaRPr lang="en-US" dirty="0"/>
          </a:p>
        </p:txBody>
      </p:sp>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20" y="2133600"/>
            <a:ext cx="8869680" cy="2514600"/>
          </a:xfrm>
        </p:spPr>
        <p:txBody>
          <a:bodyPr/>
          <a:lstStyle/>
          <a:p>
            <a:r>
              <a:rPr lang="en-US" sz="1800" dirty="0"/>
              <a:t>For multivariate cases, a little different result was derived. Although Time-CNN and MCDCNN were originally proposed for MTS, three deep CNNs (</a:t>
            </a:r>
            <a:r>
              <a:rPr lang="en-US" sz="1800" dirty="0" err="1"/>
              <a:t>ResNet</a:t>
            </a:r>
            <a:r>
              <a:rPr lang="en-US" sz="1800" dirty="0"/>
              <a:t>, FCN, and Encoder) outperformed them.</a:t>
            </a:r>
          </a:p>
          <a:p>
            <a:r>
              <a:rPr lang="en-US" sz="1800" dirty="0"/>
              <a:t>The statistical test failed to find any significant differences between nine classifiers which is because of the small number of samples in the dataset.</a:t>
            </a:r>
          </a:p>
          <a:p>
            <a:r>
              <a:rPr lang="en-US" sz="1800" dirty="0"/>
              <a:t>Therefore, the results of both datasets were used and the critical difference diagram of both datasets is shown. Again, since there are 85 datasets in UCR/UEA in comparison to 12 MTS datasets in </a:t>
            </a:r>
            <a:r>
              <a:rPr lang="en-US" sz="1800" dirty="0" err="1"/>
              <a:t>Baydogan</a:t>
            </a:r>
            <a:r>
              <a:rPr lang="en-US" sz="1800" dirty="0"/>
              <a:t>, a significant difference between Figures cannot be observed.</a:t>
            </a:r>
          </a:p>
        </p:txBody>
      </p:sp>
      <p:pic>
        <p:nvPicPr>
          <p:cNvPr id="6" name="Picture 5">
            <a:extLst>
              <a:ext uri="{FF2B5EF4-FFF2-40B4-BE49-F238E27FC236}">
                <a16:creationId xmlns:a16="http://schemas.microsoft.com/office/drawing/2014/main" id="{582013D7-A4B8-410D-A57A-C0A9D2364339}"/>
              </a:ext>
            </a:extLst>
          </p:cNvPr>
          <p:cNvPicPr>
            <a:picLocks noChangeAspect="1"/>
          </p:cNvPicPr>
          <p:nvPr/>
        </p:nvPicPr>
        <p:blipFill>
          <a:blip r:embed="rId2"/>
          <a:stretch>
            <a:fillRect/>
          </a:stretch>
        </p:blipFill>
        <p:spPr>
          <a:xfrm>
            <a:off x="1142999" y="648258"/>
            <a:ext cx="6858000" cy="1409142"/>
          </a:xfrm>
          <a:prstGeom prst="rect">
            <a:avLst/>
          </a:prstGeom>
        </p:spPr>
      </p:pic>
      <p:pic>
        <p:nvPicPr>
          <p:cNvPr id="7" name="Picture 6">
            <a:extLst>
              <a:ext uri="{FF2B5EF4-FFF2-40B4-BE49-F238E27FC236}">
                <a16:creationId xmlns:a16="http://schemas.microsoft.com/office/drawing/2014/main" id="{F5B8A1F0-D196-42F2-ACFA-DABA6C14D609}"/>
              </a:ext>
            </a:extLst>
          </p:cNvPr>
          <p:cNvPicPr>
            <a:picLocks noChangeAspect="1"/>
          </p:cNvPicPr>
          <p:nvPr/>
        </p:nvPicPr>
        <p:blipFill>
          <a:blip r:embed="rId3"/>
          <a:stretch>
            <a:fillRect/>
          </a:stretch>
        </p:blipFill>
        <p:spPr>
          <a:xfrm>
            <a:off x="1142999" y="4822426"/>
            <a:ext cx="6858000" cy="1425974"/>
          </a:xfrm>
          <a:prstGeom prst="rect">
            <a:avLst/>
          </a:prstGeom>
        </p:spPr>
      </p:pic>
    </p:spTree>
    <p:extLst>
      <p:ext uri="{BB962C8B-B14F-4D97-AF65-F5344CB8AC3E}">
        <p14:creationId xmlns:p14="http://schemas.microsoft.com/office/powerpoint/2010/main" val="2429734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9E3548-58BD-43F0-BBC4-4DE45EB98A49}"/>
              </a:ext>
            </a:extLst>
          </p:cNvPr>
          <p:cNvPicPr>
            <a:picLocks noChangeAspect="1"/>
          </p:cNvPicPr>
          <p:nvPr/>
        </p:nvPicPr>
        <p:blipFill>
          <a:blip r:embed="rId2"/>
          <a:stretch>
            <a:fillRect/>
          </a:stretch>
        </p:blipFill>
        <p:spPr>
          <a:xfrm>
            <a:off x="5547360" y="2895600"/>
            <a:ext cx="3474720" cy="2651182"/>
          </a:xfrm>
          <a:prstGeom prst="rect">
            <a:avLst/>
          </a:prstGeom>
        </p:spPr>
      </p:pic>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(5 of 9)</a:t>
            </a:r>
            <a:endParaRPr lang="en-US" dirty="0"/>
          </a:p>
        </p:txBody>
      </p:sp>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20" y="1981200"/>
            <a:ext cx="5669280" cy="4495800"/>
          </a:xfrm>
        </p:spPr>
        <p:txBody>
          <a:bodyPr/>
          <a:lstStyle/>
          <a:p>
            <a:r>
              <a:rPr lang="en-US" sz="1800" dirty="0"/>
              <a:t>The response of every classifier to different durations of time series is shown in the above Table.</a:t>
            </a:r>
          </a:p>
          <a:p>
            <a:r>
              <a:rPr lang="en-US" sz="1800" dirty="0"/>
              <a:t>The similarity of classifiers’ ranks in the above Table and ranks’ Figure (from last slide) depicts that DNNs are almost insensitive to the duration of time series.</a:t>
            </a:r>
          </a:p>
          <a:p>
            <a:r>
              <a:rPr lang="en-US" sz="1800" dirty="0"/>
              <a:t>The concerns about the duration of time series become important when the time series gets very long. Some classifiers have vanishing gradient problem in the training step. The </a:t>
            </a:r>
            <a:r>
              <a:rPr lang="en-US" sz="1800" b="1" dirty="0"/>
              <a:t>ESN</a:t>
            </a:r>
            <a:r>
              <a:rPr lang="en-US" sz="1800" dirty="0"/>
              <a:t> is one of the classifiers which can handle very long time series without vanishing gradient problems.</a:t>
            </a:r>
          </a:p>
          <a:p>
            <a:r>
              <a:rPr lang="en-US" sz="1800" dirty="0"/>
              <a:t>Investigation on the number of samples in the train set shows that, in practice, on very small size datasets, the performance of </a:t>
            </a:r>
            <a:r>
              <a:rPr lang="en-US" sz="1800" dirty="0" err="1"/>
              <a:t>ResNet</a:t>
            </a:r>
            <a:r>
              <a:rPr lang="en-US" sz="1800" dirty="0"/>
              <a:t> and FCN becomes very poor in comparison with competitors because of overfitting.</a:t>
            </a:r>
            <a:endParaRPr lang="en-US" sz="1400" dirty="0"/>
          </a:p>
        </p:txBody>
      </p:sp>
      <p:pic>
        <p:nvPicPr>
          <p:cNvPr id="8" name="Picture 7">
            <a:extLst>
              <a:ext uri="{FF2B5EF4-FFF2-40B4-BE49-F238E27FC236}">
                <a16:creationId xmlns:a16="http://schemas.microsoft.com/office/drawing/2014/main" id="{7CF338C6-3872-482A-86BF-466602DA0026}"/>
              </a:ext>
            </a:extLst>
          </p:cNvPr>
          <p:cNvPicPr>
            <a:picLocks noChangeAspect="1"/>
          </p:cNvPicPr>
          <p:nvPr/>
        </p:nvPicPr>
        <p:blipFill>
          <a:blip r:embed="rId3"/>
          <a:stretch>
            <a:fillRect/>
          </a:stretch>
        </p:blipFill>
        <p:spPr>
          <a:xfrm>
            <a:off x="1009082" y="537079"/>
            <a:ext cx="7132320" cy="1468440"/>
          </a:xfrm>
          <a:prstGeom prst="rect">
            <a:avLst/>
          </a:prstGeom>
        </p:spPr>
      </p:pic>
    </p:spTree>
    <p:extLst>
      <p:ext uri="{BB962C8B-B14F-4D97-AF65-F5344CB8AC3E}">
        <p14:creationId xmlns:p14="http://schemas.microsoft.com/office/powerpoint/2010/main" val="192872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(6 of 9)</a:t>
            </a:r>
            <a:endParaRPr lang="en-US" dirty="0"/>
          </a:p>
        </p:txBody>
      </p:sp>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20" y="533400"/>
            <a:ext cx="3660140" cy="5791200"/>
          </a:xfrm>
        </p:spPr>
        <p:txBody>
          <a:bodyPr/>
          <a:lstStyle/>
          <a:p>
            <a:r>
              <a:rPr lang="en-US" sz="1800" dirty="0"/>
              <a:t>The Class Activation Map (CAM) helps an interpretable visualization method to find out how a classifier works.</a:t>
            </a:r>
          </a:p>
          <a:p>
            <a:r>
              <a:rPr lang="en-US" sz="1800" dirty="0"/>
              <a:t>The CAM highlights the parts of an image that contributes the most to a given class.</a:t>
            </a:r>
          </a:p>
          <a:p>
            <a:r>
              <a:rPr lang="en-US" sz="1800" dirty="0"/>
              <a:t>Both classifiers neglecting the plateau non-discriminative regions. </a:t>
            </a:r>
          </a:p>
          <a:p>
            <a:r>
              <a:rPr lang="en-US" sz="1800" dirty="0"/>
              <a:t>Both classifiers find out the most critical points. </a:t>
            </a:r>
          </a:p>
          <a:p>
            <a:r>
              <a:rPr lang="en-US" sz="1800" dirty="0"/>
              <a:t>The CNN works as it was expected, e.g. they found local discriminative areas regardless of where they appeared in time series; which shows CNN is a time-invariant classifier.</a:t>
            </a:r>
          </a:p>
        </p:txBody>
      </p:sp>
      <p:pic>
        <p:nvPicPr>
          <p:cNvPr id="8" name="Picture 7">
            <a:extLst>
              <a:ext uri="{FF2B5EF4-FFF2-40B4-BE49-F238E27FC236}">
                <a16:creationId xmlns:a16="http://schemas.microsoft.com/office/drawing/2014/main" id="{CBA7D422-EF3D-41FD-81D4-DC3E027DC838}"/>
              </a:ext>
            </a:extLst>
          </p:cNvPr>
          <p:cNvPicPr/>
          <p:nvPr/>
        </p:nvPicPr>
        <p:blipFill>
          <a:blip r:embed="rId2"/>
          <a:stretch>
            <a:fillRect/>
          </a:stretch>
        </p:blipFill>
        <p:spPr>
          <a:xfrm>
            <a:off x="3754498" y="533400"/>
            <a:ext cx="5209540" cy="4572000"/>
          </a:xfrm>
          <a:prstGeom prst="rect">
            <a:avLst/>
          </a:prstGeom>
        </p:spPr>
      </p:pic>
    </p:spTree>
    <p:extLst>
      <p:ext uri="{BB962C8B-B14F-4D97-AF65-F5344CB8AC3E}">
        <p14:creationId xmlns:p14="http://schemas.microsoft.com/office/powerpoint/2010/main" val="384714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7EDA01-B858-4B75-90C9-DF774DA197DF}"/>
              </a:ext>
            </a:extLst>
          </p:cNvPr>
          <p:cNvPicPr>
            <a:picLocks noChangeAspect="1"/>
          </p:cNvPicPr>
          <p:nvPr/>
        </p:nvPicPr>
        <p:blipFill>
          <a:blip r:embed="rId2"/>
          <a:stretch>
            <a:fillRect/>
          </a:stretch>
        </p:blipFill>
        <p:spPr>
          <a:xfrm>
            <a:off x="4458545" y="411480"/>
            <a:ext cx="4667816" cy="6217920"/>
          </a:xfrm>
          <a:prstGeom prst="rect">
            <a:avLst/>
          </a:prstGeom>
        </p:spPr>
      </p:pic>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(7 of 9)</a:t>
            </a:r>
            <a:endParaRPr lang="en-US" dirty="0"/>
          </a:p>
        </p:txBody>
      </p:sp>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19" y="533400"/>
            <a:ext cx="4336625" cy="5943600"/>
          </a:xfrm>
        </p:spPr>
        <p:txBody>
          <a:bodyPr/>
          <a:lstStyle/>
          <a:p>
            <a:r>
              <a:rPr lang="en-US" sz="2000" dirty="0"/>
              <a:t>This dataset has three classes and </a:t>
            </a:r>
            <a:r>
              <a:rPr lang="en-US" sz="2000" dirty="0" err="1"/>
              <a:t>ResNet</a:t>
            </a:r>
            <a:r>
              <a:rPr lang="en-US" sz="2000" dirty="0"/>
              <a:t> and FCN accuracy were different with 97% and 83% respectively.</a:t>
            </a:r>
          </a:p>
          <a:p>
            <a:r>
              <a:rPr lang="en-US" sz="2000" dirty="0"/>
              <a:t>The darker colors of </a:t>
            </a:r>
            <a:r>
              <a:rPr lang="en-US" sz="2000" dirty="0" err="1"/>
              <a:t>ResNet</a:t>
            </a:r>
            <a:r>
              <a:rPr lang="en-US" sz="2000" dirty="0"/>
              <a:t> show more certainty about the decisions while the light color of FCN shows it could not find complete distinctive areas.</a:t>
            </a:r>
          </a:p>
          <a:p>
            <a:r>
              <a:rPr lang="en-US" sz="2000" dirty="0"/>
              <a:t>This observation is very strong for class 2 where </a:t>
            </a:r>
            <a:r>
              <a:rPr lang="en-US" sz="2000" dirty="0" err="1"/>
              <a:t>ResNet</a:t>
            </a:r>
            <a:r>
              <a:rPr lang="en-US" sz="2000" dirty="0"/>
              <a:t> completely rejects the discriminative capability of some areas while FCN thinks they are discriminative yet.</a:t>
            </a:r>
          </a:p>
        </p:txBody>
      </p:sp>
    </p:spTree>
    <p:extLst>
      <p:ext uri="{BB962C8B-B14F-4D97-AF65-F5344CB8AC3E}">
        <p14:creationId xmlns:p14="http://schemas.microsoft.com/office/powerpoint/2010/main" val="407146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(8 of 9)</a:t>
            </a:r>
            <a:endParaRPr lang="en-US" dirty="0"/>
          </a:p>
        </p:txBody>
      </p:sp>
      <p:pic>
        <p:nvPicPr>
          <p:cNvPr id="6" name="Picture 5">
            <a:extLst>
              <a:ext uri="{FF2B5EF4-FFF2-40B4-BE49-F238E27FC236}">
                <a16:creationId xmlns:a16="http://schemas.microsoft.com/office/drawing/2014/main" id="{ADB6C0FD-5AC7-4D5D-B2BA-529B7AFA11AC}"/>
              </a:ext>
            </a:extLst>
          </p:cNvPr>
          <p:cNvPicPr>
            <a:picLocks noChangeAspect="1"/>
          </p:cNvPicPr>
          <p:nvPr/>
        </p:nvPicPr>
        <p:blipFill>
          <a:blip r:embed="rId2"/>
          <a:stretch>
            <a:fillRect/>
          </a:stretch>
        </p:blipFill>
        <p:spPr>
          <a:xfrm>
            <a:off x="3474720" y="1371599"/>
            <a:ext cx="5669280" cy="4896303"/>
          </a:xfrm>
          <a:prstGeom prst="rect">
            <a:avLst/>
          </a:prstGeom>
        </p:spPr>
      </p:pic>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19" y="533400"/>
            <a:ext cx="3688081" cy="5943600"/>
          </a:xfrm>
        </p:spPr>
        <p:txBody>
          <a:bodyPr/>
          <a:lstStyle/>
          <a:p>
            <a:r>
              <a:rPr lang="en-US" sz="2000" dirty="0"/>
              <a:t>Another good method for visualization of individual samples spatially is Multi-Dimensional Scaling (MDS).</a:t>
            </a:r>
          </a:p>
          <a:p>
            <a:r>
              <a:rPr lang="en-US" sz="2000" dirty="0"/>
              <a:t>With this plot, it is possible to find out the separability capacity of a specific classifier in comparison to its competitors.</a:t>
            </a:r>
          </a:p>
          <a:p>
            <a:r>
              <a:rPr lang="en-US" sz="2000" dirty="0"/>
              <a:t>This figure shows three MDS plots for the </a:t>
            </a:r>
            <a:r>
              <a:rPr lang="en-US" sz="2000" dirty="0" err="1"/>
              <a:t>GunPoint</a:t>
            </a:r>
            <a:r>
              <a:rPr lang="en-US" sz="2000" dirty="0"/>
              <a:t> dataset in three formats; the raw input time series, the learned latent features from the GAP layer for FCN and </a:t>
            </a:r>
            <a:r>
              <a:rPr lang="en-US" sz="2000" dirty="0" err="1"/>
              <a:t>ResNet</a:t>
            </a:r>
            <a:r>
              <a:rPr lang="en-US" sz="2000" dirty="0"/>
              <a:t>.</a:t>
            </a:r>
          </a:p>
          <a:p>
            <a:endParaRPr lang="en-US" sz="2000" dirty="0"/>
          </a:p>
        </p:txBody>
      </p:sp>
    </p:spTree>
    <p:extLst>
      <p:ext uri="{BB962C8B-B14F-4D97-AF65-F5344CB8AC3E}">
        <p14:creationId xmlns:p14="http://schemas.microsoft.com/office/powerpoint/2010/main" val="1469507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F6438E-127C-437E-8564-39C919D8885A}"/>
              </a:ext>
            </a:extLst>
          </p:cNvPr>
          <p:cNvPicPr>
            <a:picLocks noChangeAspect="1"/>
          </p:cNvPicPr>
          <p:nvPr/>
        </p:nvPicPr>
        <p:blipFill>
          <a:blip r:embed="rId2"/>
          <a:stretch>
            <a:fillRect/>
          </a:stretch>
        </p:blipFill>
        <p:spPr>
          <a:xfrm>
            <a:off x="2514600" y="990600"/>
            <a:ext cx="6492240" cy="5544971"/>
          </a:xfrm>
          <a:prstGeom prst="rect">
            <a:avLst/>
          </a:prstGeom>
        </p:spPr>
      </p:pic>
      <p:sp>
        <p:nvSpPr>
          <p:cNvPr id="2" name="Title 1">
            <a:extLst>
              <a:ext uri="{FF2B5EF4-FFF2-40B4-BE49-F238E27FC236}">
                <a16:creationId xmlns:a16="http://schemas.microsoft.com/office/drawing/2014/main" id="{F2DEBD0F-D4A3-4093-9FCC-CC4DB0958C33}"/>
              </a:ext>
            </a:extLst>
          </p:cNvPr>
          <p:cNvSpPr>
            <a:spLocks noGrp="1"/>
          </p:cNvSpPr>
          <p:nvPr>
            <p:ph type="title"/>
          </p:nvPr>
        </p:nvSpPr>
        <p:spPr/>
        <p:txBody>
          <a:bodyPr>
            <a:normAutofit fontScale="90000"/>
          </a:bodyPr>
          <a:lstStyle/>
          <a:p>
            <a:r>
              <a:rPr lang="en-US" sz="2400" b="1" kern="1200" baseline="0" dirty="0">
                <a:solidFill>
                  <a:schemeClr val="tx1"/>
                </a:solidFill>
                <a:effectLst/>
                <a:latin typeface="Arial"/>
                <a:ea typeface="+mj-ea"/>
                <a:cs typeface="Arial"/>
              </a:rPr>
              <a:t>Classification Experiment and Results  (9 of 9)</a:t>
            </a:r>
            <a:endParaRPr lang="en-US" dirty="0"/>
          </a:p>
        </p:txBody>
      </p:sp>
      <p:sp>
        <p:nvSpPr>
          <p:cNvPr id="3" name="Content Placeholder 2">
            <a:extLst>
              <a:ext uri="{FF2B5EF4-FFF2-40B4-BE49-F238E27FC236}">
                <a16:creationId xmlns:a16="http://schemas.microsoft.com/office/drawing/2014/main" id="{989EB1E8-7257-470D-AAB1-08D1417A22C7}"/>
              </a:ext>
            </a:extLst>
          </p:cNvPr>
          <p:cNvSpPr>
            <a:spLocks noGrp="1"/>
          </p:cNvSpPr>
          <p:nvPr>
            <p:ph idx="1"/>
          </p:nvPr>
        </p:nvSpPr>
        <p:spPr>
          <a:xfrm>
            <a:off x="121919" y="533400"/>
            <a:ext cx="3764281" cy="5943600"/>
          </a:xfrm>
        </p:spPr>
        <p:txBody>
          <a:bodyPr/>
          <a:lstStyle/>
          <a:p>
            <a:r>
              <a:rPr lang="en-US" sz="1800" dirty="0"/>
              <a:t>With FCN transformation, as it can be seen in this figure, the separator surface is complex and hard to extract. </a:t>
            </a:r>
          </a:p>
          <a:p>
            <a:r>
              <a:rPr lang="en-US" sz="1800" dirty="0"/>
              <a:t>It is obvious that </a:t>
            </a:r>
            <a:r>
              <a:rPr lang="en-US" sz="1800" dirty="0" err="1"/>
              <a:t>ResNet</a:t>
            </a:r>
            <a:r>
              <a:rPr lang="en-US" sz="1800" dirty="0"/>
              <a:t> transformation makes it possible to have a very smooth separator surface. This smooth separator surface can be a good reason that why the </a:t>
            </a:r>
            <a:r>
              <a:rPr lang="en-US" sz="1800" dirty="0" err="1"/>
              <a:t>ResNet</a:t>
            </a:r>
            <a:r>
              <a:rPr lang="en-US" sz="1800" dirty="0"/>
              <a:t> gives better results compared to FCN.</a:t>
            </a:r>
          </a:p>
        </p:txBody>
      </p:sp>
    </p:spTree>
    <p:extLst>
      <p:ext uri="{BB962C8B-B14F-4D97-AF65-F5344CB8AC3E}">
        <p14:creationId xmlns:p14="http://schemas.microsoft.com/office/powerpoint/2010/main" val="102506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A1D-D890-4319-9F9E-62A6B8027FA7}"/>
              </a:ext>
            </a:extLst>
          </p:cNvPr>
          <p:cNvSpPr>
            <a:spLocks noGrp="1"/>
          </p:cNvSpPr>
          <p:nvPr>
            <p:ph type="title"/>
          </p:nvPr>
        </p:nvSpPr>
        <p:spPr/>
        <p:txBody>
          <a:bodyPr>
            <a:normAutofit fontScale="90000"/>
          </a:bodyPr>
          <a:lstStyle/>
          <a:p>
            <a:r>
              <a:rPr lang="en-US" sz="2400" dirty="0"/>
              <a:t>Deep Temporal Clustering Representation (DTCR)</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B51D76-B13F-4770-AC65-651CD61E05A5}"/>
                  </a:ext>
                </a:extLst>
              </p:cNvPr>
              <p:cNvSpPr>
                <a:spLocks noGrp="1"/>
              </p:cNvSpPr>
              <p:nvPr>
                <p:ph idx="1"/>
              </p:nvPr>
            </p:nvSpPr>
            <p:spPr/>
            <p:txBody>
              <a:bodyPr/>
              <a:lstStyle/>
              <a:p>
                <a:r>
                  <a:rPr lang="en-US" sz="2000" dirty="0"/>
                  <a:t>DTCR aims to learn a nonlinear temporal representation for time series clustering using the seq2seq model.</a:t>
                </a:r>
              </a:p>
              <a:p>
                <a:r>
                  <a:rPr lang="en-US" sz="2000" dirty="0"/>
                  <a:t>The encoder maps the original time series into a latent space of representations.</a:t>
                </a:r>
              </a:p>
              <a:p>
                <a:r>
                  <a:rPr lang="en-US" sz="2000" dirty="0"/>
                  <a:t>The representations are used to reconstruct the input data with the decoder. Simultaneously, a K-MEANS objective guides the representation learning.</a:t>
                </a:r>
              </a:p>
              <a:p>
                <a:r>
                  <a:rPr lang="en-US" sz="2000" dirty="0"/>
                  <a:t>The goal is to train a good </a:t>
                </a:r>
                <a14:m>
                  <m:oMath xmlns:m="http://schemas.openxmlformats.org/officeDocument/2006/math">
                    <m:sSub>
                      <m:sSubPr>
                        <m:ctrlPr>
                          <a:rPr lang="en-US" sz="16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𝑒𝑛𝑐</m:t>
                        </m:r>
                      </m:sub>
                    </m:sSub>
                  </m:oMath>
                </a14:m>
                <a:r>
                  <a:rPr lang="en-US" sz="2000" dirty="0"/>
                  <a:t> to facilitate the clustering task.</a:t>
                </a:r>
              </a:p>
              <a:p>
                <a:r>
                  <a:rPr lang="en-US" sz="2000" dirty="0"/>
                  <a:t>The dilated RNN is used to implement this nonlinear encoder.</a:t>
                </a:r>
              </a:p>
            </p:txBody>
          </p:sp>
        </mc:Choice>
        <mc:Fallback>
          <p:sp>
            <p:nvSpPr>
              <p:cNvPr id="3" name="Content Placeholder 2">
                <a:extLst>
                  <a:ext uri="{FF2B5EF4-FFF2-40B4-BE49-F238E27FC236}">
                    <a16:creationId xmlns:a16="http://schemas.microsoft.com/office/drawing/2014/main" id="{A6B51D76-B13F-4770-AC65-651CD61E05A5}"/>
                  </a:ext>
                </a:extLst>
              </p:cNvPr>
              <p:cNvSpPr>
                <a:spLocks noGrp="1" noRot="1" noChangeAspect="1" noMove="1" noResize="1" noEditPoints="1" noAdjustHandles="1" noChangeArrowheads="1" noChangeShapeType="1" noTextEdit="1"/>
              </p:cNvSpPr>
              <p:nvPr>
                <p:ph idx="1"/>
              </p:nvPr>
            </p:nvSpPr>
            <p:spPr>
              <a:blipFill>
                <a:blip r:embed="rId2"/>
                <a:stretch>
                  <a:fillRect l="-619" t="-64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BBD35E0-DEC4-41FE-AA27-87166662EC30}"/>
              </a:ext>
            </a:extLst>
          </p:cNvPr>
          <p:cNvPicPr>
            <a:picLocks noChangeAspect="1"/>
          </p:cNvPicPr>
          <p:nvPr/>
        </p:nvPicPr>
        <p:blipFill>
          <a:blip r:embed="rId3"/>
          <a:stretch>
            <a:fillRect/>
          </a:stretch>
        </p:blipFill>
        <p:spPr>
          <a:xfrm>
            <a:off x="381000" y="3124200"/>
            <a:ext cx="7315200" cy="2890891"/>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FC98B8B-87DB-4C04-8048-5C2D1C8076EA}"/>
                  </a:ext>
                </a:extLst>
              </p:cNvPr>
              <p:cNvSpPr txBox="1"/>
              <p:nvPr/>
            </p:nvSpPr>
            <p:spPr>
              <a:xfrm>
                <a:off x="1600200" y="4038600"/>
                <a:ext cx="14153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𝑒𝑛𝑐</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𝒙</m:t>
                          </m:r>
                        </m:e>
                        <m:sub>
                          <m:r>
                            <a:rPr lang="en-US" b="0" i="1">
                              <a:latin typeface="Cambria Math" panose="02040503050406030204" pitchFamily="18" charset="0"/>
                            </a:rPr>
                            <m:t>𝑖</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𝒉</m:t>
                          </m:r>
                        </m:e>
                        <m:sub>
                          <m:r>
                            <a:rPr lang="en-US" b="0" i="1">
                              <a:latin typeface="Cambria Math" panose="02040503050406030204" pitchFamily="18" charset="0"/>
                            </a:rPr>
                            <m:t>𝑖</m:t>
                          </m:r>
                        </m:sub>
                      </m:sSub>
                    </m:oMath>
                  </m:oMathPara>
                </a14:m>
                <a:endParaRPr lang="en-US" dirty="0"/>
              </a:p>
            </p:txBody>
          </p:sp>
        </mc:Choice>
        <mc:Fallback>
          <p:sp>
            <p:nvSpPr>
              <p:cNvPr id="7" name="TextBox 6">
                <a:extLst>
                  <a:ext uri="{FF2B5EF4-FFF2-40B4-BE49-F238E27FC236}">
                    <a16:creationId xmlns:a16="http://schemas.microsoft.com/office/drawing/2014/main" id="{4FC98B8B-87DB-4C04-8048-5C2D1C8076EA}"/>
                  </a:ext>
                </a:extLst>
              </p:cNvPr>
              <p:cNvSpPr txBox="1">
                <a:spLocks noRot="1" noChangeAspect="1" noMove="1" noResize="1" noEditPoints="1" noAdjustHandles="1" noChangeArrowheads="1" noChangeShapeType="1" noTextEdit="1"/>
              </p:cNvSpPr>
              <p:nvPr/>
            </p:nvSpPr>
            <p:spPr>
              <a:xfrm>
                <a:off x="1600200" y="4038600"/>
                <a:ext cx="1415374" cy="369332"/>
              </a:xfrm>
              <a:prstGeom prst="rect">
                <a:avLst/>
              </a:prstGeom>
              <a:blipFill>
                <a:blip r:embed="rId4"/>
                <a:stretch>
                  <a:fillRect l="-862"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D9D54C7-A34E-4E60-B23F-0ACC179F8C60}"/>
                  </a:ext>
                </a:extLst>
              </p:cNvPr>
              <p:cNvSpPr txBox="1"/>
              <p:nvPr/>
            </p:nvSpPr>
            <p:spPr>
              <a:xfrm>
                <a:off x="5105400" y="4648200"/>
                <a:ext cx="14153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𝑑𝑒𝑐</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𝒉</m:t>
                          </m:r>
                        </m:e>
                        <m:sub>
                          <m:r>
                            <a:rPr lang="en-US" b="0" i="1">
                              <a:latin typeface="Cambria Math" panose="02040503050406030204" pitchFamily="18" charset="0"/>
                            </a:rPr>
                            <m:t>𝑖</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acc>
                            <m:accPr>
                              <m:chr m:val="̂"/>
                              <m:ctrlPr>
                                <a:rPr lang="en-US" b="0" i="1">
                                  <a:solidFill>
                                    <a:srgbClr val="836967"/>
                                  </a:solidFill>
                                  <a:latin typeface="Cambria Math" panose="02040503050406030204" pitchFamily="18" charset="0"/>
                                </a:rPr>
                              </m:ctrlPr>
                            </m:accPr>
                            <m:e>
                              <m:r>
                                <a:rPr lang="en-US" b="1" i="1">
                                  <a:latin typeface="Cambria Math" panose="02040503050406030204" pitchFamily="18" charset="0"/>
                                </a:rPr>
                                <m:t>𝒙</m:t>
                              </m:r>
                            </m:e>
                          </m:acc>
                        </m:e>
                        <m:sub>
                          <m:r>
                            <a:rPr lang="en-US" b="0" i="1">
                              <a:latin typeface="Cambria Math" panose="02040503050406030204" pitchFamily="18" charset="0"/>
                            </a:rPr>
                            <m:t>𝑖</m:t>
                          </m:r>
                        </m:sub>
                      </m:sSub>
                    </m:oMath>
                  </m:oMathPara>
                </a14:m>
                <a:endParaRPr lang="en-US" dirty="0"/>
              </a:p>
            </p:txBody>
          </p:sp>
        </mc:Choice>
        <mc:Fallback>
          <p:sp>
            <p:nvSpPr>
              <p:cNvPr id="9" name="TextBox 8">
                <a:extLst>
                  <a:ext uri="{FF2B5EF4-FFF2-40B4-BE49-F238E27FC236}">
                    <a16:creationId xmlns:a16="http://schemas.microsoft.com/office/drawing/2014/main" id="{DD9D54C7-A34E-4E60-B23F-0ACC179F8C60}"/>
                  </a:ext>
                </a:extLst>
              </p:cNvPr>
              <p:cNvSpPr txBox="1">
                <a:spLocks noRot="1" noChangeAspect="1" noMove="1" noResize="1" noEditPoints="1" noAdjustHandles="1" noChangeArrowheads="1" noChangeShapeType="1" noTextEdit="1"/>
              </p:cNvSpPr>
              <p:nvPr/>
            </p:nvSpPr>
            <p:spPr>
              <a:xfrm>
                <a:off x="5105400" y="4648200"/>
                <a:ext cx="1415374" cy="369332"/>
              </a:xfrm>
              <a:prstGeom prst="rect">
                <a:avLst/>
              </a:prstGeom>
              <a:blipFill>
                <a:blip r:embed="rId5"/>
                <a:stretch>
                  <a:fillRect l="-1293" t="-6667" r="-22845"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9800C3B-8315-4240-9CEF-D563A104497F}"/>
                  </a:ext>
                </a:extLst>
              </p:cNvPr>
              <p:cNvSpPr txBox="1"/>
              <p:nvPr/>
            </p:nvSpPr>
            <p:spPr>
              <a:xfrm>
                <a:off x="6400800" y="5872693"/>
                <a:ext cx="2667000" cy="680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836967"/>
                              </a:solidFill>
                              <a:latin typeface="Cambria Math" panose="02040503050406030204" pitchFamily="18" charset="0"/>
                            </a:rPr>
                          </m:ctrlPr>
                        </m:sSubPr>
                        <m:e>
                          <m:r>
                            <a:rPr lang="en-US" sz="1400">
                              <a:latin typeface="Cambria Math" panose="02040503050406030204" pitchFamily="18" charset="0"/>
                            </a:rPr>
                            <m:t>ℒ</m:t>
                          </m:r>
                        </m:e>
                        <m:sub>
                          <m:r>
                            <a:rPr lang="en-US" sz="1400" i="1">
                              <a:latin typeface="Cambria Math" panose="02040503050406030204" pitchFamily="18" charset="0"/>
                            </a:rPr>
                            <m:t>𝑟𝑒𝑐𝑜𝑛𝑠𝑡𝑟𝑢𝑐𝑡𝑖𝑜𝑛</m:t>
                          </m:r>
                        </m:sub>
                      </m:sSub>
                      <m:r>
                        <a:rPr lang="en-US" sz="1400" i="0">
                          <a:latin typeface="Cambria Math" panose="02040503050406030204" pitchFamily="18" charset="0"/>
                        </a:rPr>
                        <m:t>=</m:t>
                      </m:r>
                      <m:f>
                        <m:fPr>
                          <m:ctrlPr>
                            <a:rPr lang="en-US" sz="1400" i="1">
                              <a:solidFill>
                                <a:srgbClr val="836967"/>
                              </a:solidFill>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𝑛</m:t>
                          </m:r>
                        </m:den>
                      </m:f>
                      <m:nary>
                        <m:naryPr>
                          <m:chr m:val="∑"/>
                          <m:limLoc m:val="undOvr"/>
                          <m:ctrlPr>
                            <a:rPr lang="en-US" sz="1400" i="1">
                              <a:latin typeface="Cambria Math" panose="02040503050406030204" pitchFamily="18" charset="0"/>
                            </a:rPr>
                          </m:ctrlPr>
                        </m:naryPr>
                        <m:sub>
                          <m:r>
                            <a:rPr lang="en-US" sz="1400" i="1">
                              <a:latin typeface="Cambria Math" panose="02040503050406030204" pitchFamily="18" charset="0"/>
                            </a:rPr>
                            <m:t>𝑖</m:t>
                          </m:r>
                          <m:r>
                            <a:rPr lang="en-US" sz="1400" i="0">
                              <a:latin typeface="Cambria Math" panose="02040503050406030204" pitchFamily="18" charset="0"/>
                            </a:rPr>
                            <m:t>=1</m:t>
                          </m:r>
                        </m:sub>
                        <m:sup>
                          <m:r>
                            <a:rPr lang="en-US" sz="1400" i="1">
                              <a:latin typeface="Cambria Math" panose="02040503050406030204" pitchFamily="18" charset="0"/>
                            </a:rPr>
                            <m:t>𝑛</m:t>
                          </m:r>
                        </m:sup>
                        <m:e>
                          <m:sSubSup>
                            <m:sSubSupPr>
                              <m:ctrlPr>
                                <a:rPr lang="en-US" sz="1400" i="1">
                                  <a:solidFill>
                                    <a:srgbClr val="836967"/>
                                  </a:solidFill>
                                  <a:latin typeface="Cambria Math" panose="02040503050406030204" pitchFamily="18" charset="0"/>
                                </a:rPr>
                              </m:ctrlPr>
                            </m:sSubSupPr>
                            <m:e>
                              <m:d>
                                <m:dPr>
                                  <m:begChr m:val="‖"/>
                                  <m:endChr m:val="‖"/>
                                  <m:ctrlPr>
                                    <a:rPr lang="en-US" sz="1400" i="1">
                                      <a:solidFill>
                                        <a:srgbClr val="836967"/>
                                      </a:solidFill>
                                      <a:latin typeface="Cambria Math" panose="02040503050406030204" pitchFamily="18" charset="0"/>
                                    </a:rPr>
                                  </m:ctrlPr>
                                </m:dPr>
                                <m:e>
                                  <m:sSub>
                                    <m:sSubPr>
                                      <m:ctrlPr>
                                        <a:rPr lang="en-US" sz="1400" i="1">
                                          <a:solidFill>
                                            <a:srgbClr val="836967"/>
                                          </a:solidFill>
                                          <a:latin typeface="Cambria Math" panose="02040503050406030204" pitchFamily="18" charset="0"/>
                                        </a:rPr>
                                      </m:ctrlPr>
                                    </m:sSubPr>
                                    <m:e>
                                      <m:r>
                                        <a:rPr lang="en-US" sz="1400" b="1" i="1">
                                          <a:latin typeface="Cambria Math" panose="02040503050406030204" pitchFamily="18" charset="0"/>
                                        </a:rPr>
                                        <m:t>𝒙</m:t>
                                      </m:r>
                                    </m:e>
                                    <m:sub>
                                      <m:r>
                                        <a:rPr lang="en-US" sz="1400" b="0" i="1">
                                          <a:latin typeface="Cambria Math" panose="02040503050406030204" pitchFamily="18" charset="0"/>
                                        </a:rPr>
                                        <m:t>𝑖</m:t>
                                      </m:r>
                                    </m:sub>
                                  </m:sSub>
                                  <m:sSub>
                                    <m:sSubPr>
                                      <m:ctrlPr>
                                        <a:rPr lang="en-US" sz="1400" b="0" i="1">
                                          <a:solidFill>
                                            <a:srgbClr val="836967"/>
                                          </a:solidFill>
                                          <a:latin typeface="Cambria Math" panose="02040503050406030204" pitchFamily="18" charset="0"/>
                                        </a:rPr>
                                      </m:ctrlPr>
                                    </m:sSubPr>
                                    <m:e>
                                      <m:r>
                                        <a:rPr lang="en-US" sz="1400" b="0" i="0">
                                          <a:latin typeface="Cambria Math" panose="02040503050406030204" pitchFamily="18" charset="0"/>
                                        </a:rPr>
                                        <m:t>−</m:t>
                                      </m:r>
                                      <m:acc>
                                        <m:accPr>
                                          <m:chr m:val="̂"/>
                                          <m:ctrlPr>
                                            <a:rPr lang="en-US" sz="1400" b="0" i="1">
                                              <a:solidFill>
                                                <a:srgbClr val="836967"/>
                                              </a:solidFill>
                                              <a:latin typeface="Cambria Math" panose="02040503050406030204" pitchFamily="18" charset="0"/>
                                            </a:rPr>
                                          </m:ctrlPr>
                                        </m:accPr>
                                        <m:e>
                                          <m:r>
                                            <a:rPr lang="en-US" sz="1400" b="1" i="1">
                                              <a:latin typeface="Cambria Math" panose="02040503050406030204" pitchFamily="18" charset="0"/>
                                            </a:rPr>
                                            <m:t>𝒙</m:t>
                                          </m:r>
                                        </m:e>
                                      </m:acc>
                                    </m:e>
                                    <m:sub>
                                      <m:r>
                                        <a:rPr lang="en-US" sz="1400" b="0" i="1">
                                          <a:latin typeface="Cambria Math" panose="02040503050406030204" pitchFamily="18" charset="0"/>
                                        </a:rPr>
                                        <m:t>𝑖</m:t>
                                      </m:r>
                                    </m:sub>
                                  </m:sSub>
                                </m:e>
                              </m:d>
                            </m:e>
                            <m:sub>
                              <m:r>
                                <a:rPr lang="en-US" sz="1400" b="0" i="0">
                                  <a:latin typeface="Cambria Math" panose="02040503050406030204" pitchFamily="18" charset="0"/>
                                </a:rPr>
                                <m:t>2</m:t>
                              </m:r>
                            </m:sub>
                            <m:sup>
                              <m:r>
                                <a:rPr lang="en-US" sz="1400" b="0" i="0">
                                  <a:latin typeface="Cambria Math" panose="02040503050406030204" pitchFamily="18" charset="0"/>
                                </a:rPr>
                                <m:t>2</m:t>
                              </m:r>
                            </m:sup>
                          </m:sSubSup>
                        </m:e>
                      </m:nary>
                    </m:oMath>
                  </m:oMathPara>
                </a14:m>
                <a:endParaRPr lang="en-US" sz="1400" dirty="0"/>
              </a:p>
            </p:txBody>
          </p:sp>
        </mc:Choice>
        <mc:Fallback>
          <p:sp>
            <p:nvSpPr>
              <p:cNvPr id="11" name="TextBox 10">
                <a:extLst>
                  <a:ext uri="{FF2B5EF4-FFF2-40B4-BE49-F238E27FC236}">
                    <a16:creationId xmlns:a16="http://schemas.microsoft.com/office/drawing/2014/main" id="{29800C3B-8315-4240-9CEF-D563A104497F}"/>
                  </a:ext>
                </a:extLst>
              </p:cNvPr>
              <p:cNvSpPr txBox="1">
                <a:spLocks noRot="1" noChangeAspect="1" noMove="1" noResize="1" noEditPoints="1" noAdjustHandles="1" noChangeArrowheads="1" noChangeShapeType="1" noTextEdit="1"/>
              </p:cNvSpPr>
              <p:nvPr/>
            </p:nvSpPr>
            <p:spPr>
              <a:xfrm>
                <a:off x="6400800" y="5872693"/>
                <a:ext cx="2667000" cy="68050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5023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A1D-D890-4319-9F9E-62A6B8027FA7}"/>
              </a:ext>
            </a:extLst>
          </p:cNvPr>
          <p:cNvSpPr>
            <a:spLocks noGrp="1"/>
          </p:cNvSpPr>
          <p:nvPr>
            <p:ph type="title"/>
          </p:nvPr>
        </p:nvSpPr>
        <p:spPr/>
        <p:txBody>
          <a:bodyPr>
            <a:normAutofit fontScale="90000"/>
          </a:bodyPr>
          <a:lstStyle/>
          <a:p>
            <a:r>
              <a:rPr lang="en-US" sz="2400" dirty="0"/>
              <a:t>Deep Temporal Clustering Representation (DTCR)</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B51D76-B13F-4770-AC65-651CD61E05A5}"/>
                  </a:ext>
                </a:extLst>
              </p:cNvPr>
              <p:cNvSpPr>
                <a:spLocks noGrp="1"/>
              </p:cNvSpPr>
              <p:nvPr>
                <p:ph idx="1"/>
              </p:nvPr>
            </p:nvSpPr>
            <p:spPr/>
            <p:txBody>
              <a:bodyPr/>
              <a:lstStyle/>
              <a:p>
                <a:r>
                  <a:rPr lang="en-US" sz="2000" dirty="0"/>
                  <a:t>The features learned from optimizing the reconstruction loss are not necessarily suitable for clustering tasks. To have a better cluster-specific representation, the network learning will be guided further through K-MEANS.</a:t>
                </a:r>
              </a:p>
              <a:p>
                <a:r>
                  <a:rPr lang="en-US" sz="2000" dirty="0"/>
                  <a:t>With a static data matrix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𝐻</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6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ℝ</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sup>
                    </m:sSup>
                  </m:oMath>
                </a14:m>
                <a:r>
                  <a:rPr lang="en-US" sz="2000" dirty="0"/>
                  <a:t>, it has been shown that the minimization of K-MEANS could be reformulated as a trace maximization problem with the Gram matrix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𝑯</m:t>
                        </m:r>
                      </m:e>
                      <m:sup>
                        <m:r>
                          <a:rPr lang="en-US" i="1">
                            <a:latin typeface="Cambria Math" panose="02040503050406030204" pitchFamily="18" charset="0"/>
                          </a:rPr>
                          <m:t>𝑇</m:t>
                        </m:r>
                      </m:sup>
                    </m:sSup>
                    <m:r>
                      <a:rPr lang="en-US" b="1" i="1">
                        <a:latin typeface="Cambria Math" panose="02040503050406030204" pitchFamily="18" charset="0"/>
                      </a:rPr>
                      <m:t>𝑯</m:t>
                    </m:r>
                  </m:oMath>
                </a14:m>
                <a:r>
                  <a:rPr lang="en-US" sz="2000" dirty="0"/>
                  <a:t> which produces optimal global solutions without local minima. </a:t>
                </a:r>
              </a:p>
              <a:p>
                <a:r>
                  <a:rPr lang="en-US" sz="2000" dirty="0"/>
                  <a:t>Spectral relaxation converts the K-MEANS objective into the following problem:</a:t>
                </a:r>
              </a:p>
            </p:txBody>
          </p:sp>
        </mc:Choice>
        <mc:Fallback>
          <p:sp>
            <p:nvSpPr>
              <p:cNvPr id="3" name="Content Placeholder 2">
                <a:extLst>
                  <a:ext uri="{FF2B5EF4-FFF2-40B4-BE49-F238E27FC236}">
                    <a16:creationId xmlns:a16="http://schemas.microsoft.com/office/drawing/2014/main" id="{A6B51D76-B13F-4770-AC65-651CD61E05A5}"/>
                  </a:ext>
                </a:extLst>
              </p:cNvPr>
              <p:cNvSpPr>
                <a:spLocks noGrp="1" noRot="1" noChangeAspect="1" noMove="1" noResize="1" noEditPoints="1" noAdjustHandles="1" noChangeArrowheads="1" noChangeShapeType="1" noTextEdit="1"/>
              </p:cNvSpPr>
              <p:nvPr>
                <p:ph idx="1"/>
              </p:nvPr>
            </p:nvSpPr>
            <p:spPr>
              <a:blipFill>
                <a:blip r:embed="rId2"/>
                <a:stretch>
                  <a:fillRect l="-619" t="-64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BB8B95DE-6E83-490F-B4BE-C65A61A07485}"/>
              </a:ext>
            </a:extLst>
          </p:cNvPr>
          <p:cNvGrpSpPr>
            <a:grpSpLocks noChangeAspect="1"/>
          </p:cNvGrpSpPr>
          <p:nvPr/>
        </p:nvGrpSpPr>
        <p:grpSpPr>
          <a:xfrm>
            <a:off x="1295400" y="3857680"/>
            <a:ext cx="6583680" cy="2695520"/>
            <a:chOff x="381000" y="3124200"/>
            <a:chExt cx="8686801" cy="3556596"/>
          </a:xfrm>
        </p:grpSpPr>
        <p:pic>
          <p:nvPicPr>
            <p:cNvPr id="4" name="Picture 3">
              <a:extLst>
                <a:ext uri="{FF2B5EF4-FFF2-40B4-BE49-F238E27FC236}">
                  <a16:creationId xmlns:a16="http://schemas.microsoft.com/office/drawing/2014/main" id="{4BBD35E0-DEC4-41FE-AA27-87166662EC30}"/>
                </a:ext>
              </a:extLst>
            </p:cNvPr>
            <p:cNvPicPr>
              <a:picLocks noChangeAspect="1"/>
            </p:cNvPicPr>
            <p:nvPr/>
          </p:nvPicPr>
          <p:blipFill>
            <a:blip r:embed="rId3"/>
            <a:stretch>
              <a:fillRect/>
            </a:stretch>
          </p:blipFill>
          <p:spPr>
            <a:xfrm>
              <a:off x="381000" y="3124200"/>
              <a:ext cx="7315200" cy="2890891"/>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FC98B8B-87DB-4C04-8048-5C2D1C8076EA}"/>
                    </a:ext>
                  </a:extLst>
                </p:cNvPr>
                <p:cNvSpPr txBox="1"/>
                <p:nvPr/>
              </p:nvSpPr>
              <p:spPr>
                <a:xfrm>
                  <a:off x="1600200" y="4038600"/>
                  <a:ext cx="1415374" cy="3654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836967"/>
                                </a:solidFill>
                                <a:latin typeface="Cambria Math" panose="02040503050406030204" pitchFamily="18" charset="0"/>
                              </a:rPr>
                            </m:ctrlPr>
                          </m:sSubPr>
                          <m:e>
                            <m:r>
                              <a:rPr lang="en-US" sz="1200" i="1">
                                <a:latin typeface="Cambria Math" panose="02040503050406030204" pitchFamily="18" charset="0"/>
                              </a:rPr>
                              <m:t>𝑓</m:t>
                            </m:r>
                          </m:e>
                          <m:sub>
                            <m:r>
                              <a:rPr lang="en-US" sz="1200" i="1">
                                <a:latin typeface="Cambria Math" panose="02040503050406030204" pitchFamily="18" charset="0"/>
                              </a:rPr>
                              <m:t>𝑒𝑛𝑐</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b="1" i="1">
                                <a:latin typeface="Cambria Math" panose="02040503050406030204" pitchFamily="18" charset="0"/>
                              </a:rPr>
                              <m:t>𝒙</m:t>
                            </m:r>
                          </m:e>
                          <m:sub>
                            <m:r>
                              <a:rPr lang="en-US" sz="1200" b="0" i="1">
                                <a:latin typeface="Cambria Math" panose="02040503050406030204" pitchFamily="18" charset="0"/>
                              </a:rPr>
                              <m:t>𝑖</m:t>
                            </m:r>
                          </m:sub>
                        </m:sSub>
                        <m:r>
                          <a:rPr lang="en-US" sz="1200" b="0" i="0">
                            <a:latin typeface="Cambria Math" panose="02040503050406030204" pitchFamily="18" charset="0"/>
                          </a:rPr>
                          <m:t>→</m:t>
                        </m:r>
                        <m:sSub>
                          <m:sSubPr>
                            <m:ctrlPr>
                              <a:rPr lang="en-US" sz="1200" b="0" i="1">
                                <a:solidFill>
                                  <a:srgbClr val="836967"/>
                                </a:solidFill>
                                <a:latin typeface="Cambria Math" panose="02040503050406030204" pitchFamily="18" charset="0"/>
                              </a:rPr>
                            </m:ctrlPr>
                          </m:sSubPr>
                          <m:e>
                            <m:r>
                              <a:rPr lang="en-US" sz="1200" b="1" i="1">
                                <a:latin typeface="Cambria Math" panose="02040503050406030204" pitchFamily="18" charset="0"/>
                              </a:rPr>
                              <m:t>𝒉</m:t>
                            </m:r>
                          </m:e>
                          <m:sub>
                            <m:r>
                              <a:rPr lang="en-US" sz="1200" b="0" i="1">
                                <a:latin typeface="Cambria Math" panose="02040503050406030204" pitchFamily="18" charset="0"/>
                              </a:rPr>
                              <m:t>𝑖</m:t>
                            </m:r>
                          </m:sub>
                        </m:sSub>
                      </m:oMath>
                    </m:oMathPara>
                  </a14:m>
                  <a:endParaRPr lang="en-US" sz="1200" dirty="0"/>
                </a:p>
              </p:txBody>
            </p:sp>
          </mc:Choice>
          <mc:Fallback>
            <p:sp>
              <p:nvSpPr>
                <p:cNvPr id="7" name="TextBox 6">
                  <a:extLst>
                    <a:ext uri="{FF2B5EF4-FFF2-40B4-BE49-F238E27FC236}">
                      <a16:creationId xmlns:a16="http://schemas.microsoft.com/office/drawing/2014/main" id="{4FC98B8B-87DB-4C04-8048-5C2D1C8076EA}"/>
                    </a:ext>
                  </a:extLst>
                </p:cNvPr>
                <p:cNvSpPr txBox="1">
                  <a:spLocks noRot="1" noChangeAspect="1" noMove="1" noResize="1" noEditPoints="1" noAdjustHandles="1" noChangeArrowheads="1" noChangeShapeType="1" noTextEdit="1"/>
                </p:cNvSpPr>
                <p:nvPr/>
              </p:nvSpPr>
              <p:spPr>
                <a:xfrm>
                  <a:off x="1600200" y="4038600"/>
                  <a:ext cx="1415374" cy="365486"/>
                </a:xfrm>
                <a:prstGeom prst="rect">
                  <a:avLst/>
                </a:prstGeom>
                <a:blipFill>
                  <a:blip r:embed="rId4"/>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D9D54C7-A34E-4E60-B23F-0ACC179F8C60}"/>
                    </a:ext>
                  </a:extLst>
                </p:cNvPr>
                <p:cNvSpPr txBox="1"/>
                <p:nvPr/>
              </p:nvSpPr>
              <p:spPr>
                <a:xfrm>
                  <a:off x="5105400" y="4648200"/>
                  <a:ext cx="1415374" cy="3654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836967"/>
                                </a:solidFill>
                                <a:latin typeface="Cambria Math" panose="02040503050406030204" pitchFamily="18" charset="0"/>
                              </a:rPr>
                            </m:ctrlPr>
                          </m:sSubPr>
                          <m:e>
                            <m:r>
                              <a:rPr lang="en-US" sz="1200" i="1">
                                <a:latin typeface="Cambria Math" panose="02040503050406030204" pitchFamily="18" charset="0"/>
                              </a:rPr>
                              <m:t>𝑓</m:t>
                            </m:r>
                          </m:e>
                          <m:sub>
                            <m:r>
                              <a:rPr lang="en-US" sz="1200" i="1">
                                <a:latin typeface="Cambria Math" panose="02040503050406030204" pitchFamily="18" charset="0"/>
                              </a:rPr>
                              <m:t>𝑑𝑒𝑐</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b="1" i="1">
                                <a:latin typeface="Cambria Math" panose="02040503050406030204" pitchFamily="18" charset="0"/>
                              </a:rPr>
                              <m:t>𝒉</m:t>
                            </m:r>
                          </m:e>
                          <m:sub>
                            <m:r>
                              <a:rPr lang="en-US" sz="1200" b="0" i="1">
                                <a:latin typeface="Cambria Math" panose="02040503050406030204" pitchFamily="18" charset="0"/>
                              </a:rPr>
                              <m:t>𝑖</m:t>
                            </m:r>
                          </m:sub>
                        </m:sSub>
                        <m:r>
                          <a:rPr lang="en-US" sz="1200" b="0" i="0">
                            <a:latin typeface="Cambria Math" panose="02040503050406030204" pitchFamily="18" charset="0"/>
                          </a:rPr>
                          <m:t>→</m:t>
                        </m:r>
                        <m:sSub>
                          <m:sSubPr>
                            <m:ctrlPr>
                              <a:rPr lang="en-US" sz="1200" b="0" i="1">
                                <a:solidFill>
                                  <a:srgbClr val="836967"/>
                                </a:solidFill>
                                <a:latin typeface="Cambria Math" panose="02040503050406030204" pitchFamily="18" charset="0"/>
                              </a:rPr>
                            </m:ctrlPr>
                          </m:sSubPr>
                          <m:e>
                            <m:acc>
                              <m:accPr>
                                <m:chr m:val="̂"/>
                                <m:ctrlPr>
                                  <a:rPr lang="en-US" sz="1200" b="0" i="1">
                                    <a:solidFill>
                                      <a:srgbClr val="836967"/>
                                    </a:solidFill>
                                    <a:latin typeface="Cambria Math" panose="02040503050406030204" pitchFamily="18" charset="0"/>
                                  </a:rPr>
                                </m:ctrlPr>
                              </m:accPr>
                              <m:e>
                                <m:r>
                                  <a:rPr lang="en-US" sz="1200" b="1" i="1">
                                    <a:latin typeface="Cambria Math" panose="02040503050406030204" pitchFamily="18" charset="0"/>
                                  </a:rPr>
                                  <m:t>𝒙</m:t>
                                </m:r>
                              </m:e>
                            </m:acc>
                          </m:e>
                          <m:sub>
                            <m:r>
                              <a:rPr lang="en-US" sz="1200" b="0" i="1">
                                <a:latin typeface="Cambria Math" panose="02040503050406030204" pitchFamily="18" charset="0"/>
                              </a:rPr>
                              <m:t>𝑖</m:t>
                            </m:r>
                          </m:sub>
                        </m:sSub>
                      </m:oMath>
                    </m:oMathPara>
                  </a14:m>
                  <a:endParaRPr lang="en-US" sz="1200" dirty="0"/>
                </a:p>
              </p:txBody>
            </p:sp>
          </mc:Choice>
          <mc:Fallback>
            <p:sp>
              <p:nvSpPr>
                <p:cNvPr id="9" name="TextBox 8">
                  <a:extLst>
                    <a:ext uri="{FF2B5EF4-FFF2-40B4-BE49-F238E27FC236}">
                      <a16:creationId xmlns:a16="http://schemas.microsoft.com/office/drawing/2014/main" id="{DD9D54C7-A34E-4E60-B23F-0ACC179F8C60}"/>
                    </a:ext>
                  </a:extLst>
                </p:cNvPr>
                <p:cNvSpPr txBox="1">
                  <a:spLocks noRot="1" noChangeAspect="1" noMove="1" noResize="1" noEditPoints="1" noAdjustHandles="1" noChangeArrowheads="1" noChangeShapeType="1" noTextEdit="1"/>
                </p:cNvSpPr>
                <p:nvPr/>
              </p:nvSpPr>
              <p:spPr>
                <a:xfrm>
                  <a:off x="5105400" y="4648200"/>
                  <a:ext cx="1415374" cy="365486"/>
                </a:xfrm>
                <a:prstGeom prst="rect">
                  <a:avLst/>
                </a:prstGeom>
                <a:blipFill>
                  <a:blip r:embed="rId5"/>
                  <a:stretch>
                    <a:fillRect r="-15341" b="-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9800C3B-8315-4240-9CEF-D563A104497F}"/>
                    </a:ext>
                  </a:extLst>
                </p:cNvPr>
                <p:cNvSpPr txBox="1"/>
                <p:nvPr/>
              </p:nvSpPr>
              <p:spPr>
                <a:xfrm>
                  <a:off x="5810251" y="5872693"/>
                  <a:ext cx="3257550" cy="8081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836967"/>
                                </a:solidFill>
                                <a:latin typeface="Cambria Math" panose="02040503050406030204" pitchFamily="18" charset="0"/>
                              </a:rPr>
                            </m:ctrlPr>
                          </m:sSubPr>
                          <m:e>
                            <m:r>
                              <a:rPr lang="en-US" sz="1200">
                                <a:latin typeface="Cambria Math" panose="02040503050406030204" pitchFamily="18" charset="0"/>
                              </a:rPr>
                              <m:t>ℒ</m:t>
                            </m:r>
                          </m:e>
                          <m:sub>
                            <m:r>
                              <a:rPr lang="en-US" sz="1200" i="1">
                                <a:latin typeface="Cambria Math" panose="02040503050406030204" pitchFamily="18" charset="0"/>
                              </a:rPr>
                              <m:t>𝑟𝑒𝑐𝑜𝑛𝑠𝑡𝑟𝑢𝑐𝑡𝑖𝑜𝑛</m:t>
                            </m:r>
                          </m:sub>
                        </m:sSub>
                        <m:r>
                          <a:rPr lang="en-US" sz="1200" i="0">
                            <a:latin typeface="Cambria Math" panose="02040503050406030204" pitchFamily="18" charset="0"/>
                          </a:rPr>
                          <m:t>=</m:t>
                        </m:r>
                        <m:f>
                          <m:fPr>
                            <m:ctrlPr>
                              <a:rPr lang="en-US" sz="1200" i="1">
                                <a:solidFill>
                                  <a:srgbClr val="836967"/>
                                </a:solidFill>
                                <a:latin typeface="Cambria Math" panose="02040503050406030204" pitchFamily="18" charset="0"/>
                              </a:rPr>
                            </m:ctrlPr>
                          </m:fPr>
                          <m:num>
                            <m:r>
                              <a:rPr lang="en-US" sz="1200" i="0">
                                <a:latin typeface="Cambria Math" panose="02040503050406030204" pitchFamily="18" charset="0"/>
                              </a:rPr>
                              <m:t>1</m:t>
                            </m:r>
                          </m:num>
                          <m:den>
                            <m:r>
                              <a:rPr lang="en-US" sz="1200" i="1">
                                <a:latin typeface="Cambria Math" panose="02040503050406030204" pitchFamily="18" charset="0"/>
                              </a:rPr>
                              <m:t>𝑛</m:t>
                            </m:r>
                          </m:den>
                        </m:f>
                        <m:nary>
                          <m:naryPr>
                            <m:chr m:val="∑"/>
                            <m:limLoc m:val="undOvr"/>
                            <m:ctrlPr>
                              <a:rPr lang="en-US" sz="1200" i="1">
                                <a:latin typeface="Cambria Math" panose="02040503050406030204" pitchFamily="18" charset="0"/>
                              </a:rPr>
                            </m:ctrlPr>
                          </m:naryPr>
                          <m:sub>
                            <m:r>
                              <a:rPr lang="en-US" sz="1200" i="1">
                                <a:latin typeface="Cambria Math" panose="02040503050406030204" pitchFamily="18" charset="0"/>
                              </a:rPr>
                              <m:t>𝑖</m:t>
                            </m:r>
                            <m:r>
                              <a:rPr lang="en-US" sz="1200" i="0">
                                <a:latin typeface="Cambria Math" panose="02040503050406030204" pitchFamily="18" charset="0"/>
                              </a:rPr>
                              <m:t>=1</m:t>
                            </m:r>
                          </m:sub>
                          <m:sup>
                            <m:r>
                              <a:rPr lang="en-US" sz="1200" i="1">
                                <a:latin typeface="Cambria Math" panose="02040503050406030204" pitchFamily="18" charset="0"/>
                              </a:rPr>
                              <m:t>𝑛</m:t>
                            </m:r>
                          </m:sup>
                          <m:e>
                            <m:sSubSup>
                              <m:sSubSupPr>
                                <m:ctrlPr>
                                  <a:rPr lang="en-US" sz="1200" i="1">
                                    <a:solidFill>
                                      <a:srgbClr val="836967"/>
                                    </a:solidFill>
                                    <a:latin typeface="Cambria Math" panose="02040503050406030204" pitchFamily="18" charset="0"/>
                                  </a:rPr>
                                </m:ctrlPr>
                              </m:sSubSupPr>
                              <m:e>
                                <m:d>
                                  <m:dPr>
                                    <m:begChr m:val="‖"/>
                                    <m:endChr m:val="‖"/>
                                    <m:ctrlPr>
                                      <a:rPr lang="en-US" sz="1200" i="1">
                                        <a:solidFill>
                                          <a:srgbClr val="836967"/>
                                        </a:solidFill>
                                        <a:latin typeface="Cambria Math" panose="02040503050406030204" pitchFamily="18" charset="0"/>
                                      </a:rPr>
                                    </m:ctrlPr>
                                  </m:dPr>
                                  <m:e>
                                    <m:sSub>
                                      <m:sSubPr>
                                        <m:ctrlPr>
                                          <a:rPr lang="en-US" sz="1200" i="1">
                                            <a:solidFill>
                                              <a:srgbClr val="836967"/>
                                            </a:solidFill>
                                            <a:latin typeface="Cambria Math" panose="02040503050406030204" pitchFamily="18" charset="0"/>
                                          </a:rPr>
                                        </m:ctrlPr>
                                      </m:sSubPr>
                                      <m:e>
                                        <m:r>
                                          <a:rPr lang="en-US" sz="1200" b="1" i="1">
                                            <a:latin typeface="Cambria Math" panose="02040503050406030204" pitchFamily="18" charset="0"/>
                                          </a:rPr>
                                          <m:t>𝒙</m:t>
                                        </m:r>
                                      </m:e>
                                      <m:sub>
                                        <m:r>
                                          <a:rPr lang="en-US" sz="1200" b="0" i="1">
                                            <a:latin typeface="Cambria Math" panose="02040503050406030204" pitchFamily="18" charset="0"/>
                                          </a:rPr>
                                          <m:t>𝑖</m:t>
                                        </m:r>
                                      </m:sub>
                                    </m:sSub>
                                    <m:sSub>
                                      <m:sSubPr>
                                        <m:ctrlPr>
                                          <a:rPr lang="en-US" sz="1200" b="0" i="1">
                                            <a:solidFill>
                                              <a:srgbClr val="836967"/>
                                            </a:solidFill>
                                            <a:latin typeface="Cambria Math" panose="02040503050406030204" pitchFamily="18" charset="0"/>
                                          </a:rPr>
                                        </m:ctrlPr>
                                      </m:sSubPr>
                                      <m:e>
                                        <m:r>
                                          <a:rPr lang="en-US" sz="1200" b="0" i="0">
                                            <a:latin typeface="Cambria Math" panose="02040503050406030204" pitchFamily="18" charset="0"/>
                                          </a:rPr>
                                          <m:t>−</m:t>
                                        </m:r>
                                        <m:acc>
                                          <m:accPr>
                                            <m:chr m:val="̂"/>
                                            <m:ctrlPr>
                                              <a:rPr lang="en-US" sz="1200" b="0" i="1">
                                                <a:solidFill>
                                                  <a:srgbClr val="836967"/>
                                                </a:solidFill>
                                                <a:latin typeface="Cambria Math" panose="02040503050406030204" pitchFamily="18" charset="0"/>
                                              </a:rPr>
                                            </m:ctrlPr>
                                          </m:accPr>
                                          <m:e>
                                            <m:r>
                                              <a:rPr lang="en-US" sz="1200" b="1" i="1">
                                                <a:latin typeface="Cambria Math" panose="02040503050406030204" pitchFamily="18" charset="0"/>
                                              </a:rPr>
                                              <m:t>𝒙</m:t>
                                            </m:r>
                                          </m:e>
                                        </m:acc>
                                      </m:e>
                                      <m:sub>
                                        <m:r>
                                          <a:rPr lang="en-US" sz="1200" b="0" i="1">
                                            <a:latin typeface="Cambria Math" panose="02040503050406030204" pitchFamily="18" charset="0"/>
                                          </a:rPr>
                                          <m:t>𝑖</m:t>
                                        </m:r>
                                      </m:sub>
                                    </m:sSub>
                                  </m:e>
                                </m:d>
                              </m:e>
                              <m:sub>
                                <m:r>
                                  <a:rPr lang="en-US" sz="1200" b="0" i="0">
                                    <a:latin typeface="Cambria Math" panose="02040503050406030204" pitchFamily="18" charset="0"/>
                                  </a:rPr>
                                  <m:t>2</m:t>
                                </m:r>
                              </m:sub>
                              <m:sup>
                                <m:r>
                                  <a:rPr lang="en-US" sz="1200" b="0" i="0">
                                    <a:latin typeface="Cambria Math" panose="02040503050406030204" pitchFamily="18" charset="0"/>
                                  </a:rPr>
                                  <m:t>2</m:t>
                                </m:r>
                              </m:sup>
                            </m:sSubSup>
                          </m:e>
                        </m:nary>
                      </m:oMath>
                    </m:oMathPara>
                  </a14:m>
                  <a:endParaRPr lang="en-US" sz="1200" dirty="0"/>
                </a:p>
              </p:txBody>
            </p:sp>
          </mc:Choice>
          <mc:Fallback>
            <p:sp>
              <p:nvSpPr>
                <p:cNvPr id="11" name="TextBox 10">
                  <a:extLst>
                    <a:ext uri="{FF2B5EF4-FFF2-40B4-BE49-F238E27FC236}">
                      <a16:creationId xmlns:a16="http://schemas.microsoft.com/office/drawing/2014/main" id="{29800C3B-8315-4240-9CEF-D563A104497F}"/>
                    </a:ext>
                  </a:extLst>
                </p:cNvPr>
                <p:cNvSpPr txBox="1">
                  <a:spLocks noRot="1" noChangeAspect="1" noMove="1" noResize="1" noEditPoints="1" noAdjustHandles="1" noChangeArrowheads="1" noChangeShapeType="1" noTextEdit="1"/>
                </p:cNvSpPr>
                <p:nvPr/>
              </p:nvSpPr>
              <p:spPr>
                <a:xfrm>
                  <a:off x="5810251" y="5872693"/>
                  <a:ext cx="3257550" cy="808103"/>
                </a:xfrm>
                <a:prstGeom prst="rect">
                  <a:avLst/>
                </a:prstGeom>
                <a:blipFill>
                  <a:blip r:embed="rId6"/>
                  <a:stretch>
                    <a:fillRect t="-94000" r="-12099" b="-143000"/>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6A1235A-22DE-43FB-8669-20C7C78D8E87}"/>
                  </a:ext>
                </a:extLst>
              </p:cNvPr>
              <p:cNvSpPr txBox="1"/>
              <p:nvPr/>
            </p:nvSpPr>
            <p:spPr>
              <a:xfrm>
                <a:off x="1524000" y="3276600"/>
                <a:ext cx="6172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a:latin typeface="Cambria Math" panose="02040503050406030204" pitchFamily="18" charset="0"/>
                            </a:rPr>
                            <m:t>ℒ</m:t>
                          </m:r>
                        </m:e>
                        <m:sub>
                          <m:r>
                            <a:rPr lang="en-US" i="1">
                              <a:latin typeface="Cambria Math" panose="02040503050406030204" pitchFamily="18" charset="0"/>
                            </a:rPr>
                            <m:t>𝑟𝑒𝑐𝑜𝑛𝑠𝑡𝑟𝑢𝑐𝑡𝑖𝑜𝑛</m:t>
                          </m:r>
                        </m:sub>
                      </m:sSub>
                      <m:r>
                        <a:rPr lang="en-US" i="0">
                          <a:latin typeface="Cambria Math" panose="02040503050406030204" pitchFamily="18" charset="0"/>
                        </a:rPr>
                        <m:t>=</m:t>
                      </m:r>
                      <m:r>
                        <a:rPr lang="en-US" i="1">
                          <a:latin typeface="Cambria Math" panose="02040503050406030204" pitchFamily="18" charset="0"/>
                        </a:rPr>
                        <m:t>𝑇𝑟</m:t>
                      </m:r>
                      <m:r>
                        <a:rPr lang="en-US" b="0" i="1" smtClean="0">
                          <a:latin typeface="Cambria Math" panose="02040503050406030204" pitchFamily="18" charset="0"/>
                        </a:rPr>
                        <m:t>𝑎𝑐𝑒</m:t>
                      </m:r>
                      <m:d>
                        <m:dPr>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b="1" i="1">
                                  <a:latin typeface="Cambria Math" panose="02040503050406030204" pitchFamily="18" charset="0"/>
                                </a:rPr>
                                <m:t>𝑯</m:t>
                              </m:r>
                            </m:e>
                            <m:sup>
                              <m:r>
                                <a:rPr lang="en-US" b="0" i="1">
                                  <a:latin typeface="Cambria Math" panose="02040503050406030204" pitchFamily="18" charset="0"/>
                                </a:rPr>
                                <m:t>𝑇</m:t>
                              </m:r>
                            </m:sup>
                          </m:sSup>
                          <m:r>
                            <a:rPr lang="en-US" b="1" i="1">
                              <a:latin typeface="Cambria Math" panose="02040503050406030204" pitchFamily="18" charset="0"/>
                            </a:rPr>
                            <m:t>𝑯</m:t>
                          </m:r>
                        </m:e>
                      </m:d>
                      <m:r>
                        <a:rPr lang="en-US" b="0" i="0">
                          <a:latin typeface="Cambria Math" panose="02040503050406030204" pitchFamily="18" charset="0"/>
                        </a:rPr>
                        <m:t>−</m:t>
                      </m:r>
                      <m:r>
                        <a:rPr lang="en-US" b="0" i="1">
                          <a:latin typeface="Cambria Math" panose="02040503050406030204" pitchFamily="18" charset="0"/>
                        </a:rPr>
                        <m:t>𝑇𝑟</m:t>
                      </m:r>
                      <m:r>
                        <a:rPr lang="en-US" b="0" i="1" smtClean="0">
                          <a:latin typeface="Cambria Math" panose="02040503050406030204" pitchFamily="18" charset="0"/>
                        </a:rPr>
                        <m:t>𝑎𝑐𝑒</m:t>
                      </m:r>
                      <m:d>
                        <m:dPr>
                          <m:ctrlPr>
                            <a:rPr lang="en-US" b="0" i="1">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𝑭</m:t>
                              </m:r>
                            </m:e>
                            <m:sup>
                              <m:r>
                                <a:rPr lang="en-US" b="0" i="1">
                                  <a:latin typeface="Cambria Math" panose="02040503050406030204" pitchFamily="18" charset="0"/>
                                </a:rPr>
                                <m:t>𝑇</m:t>
                              </m:r>
                            </m:sup>
                          </m:sSup>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𝑯</m:t>
                              </m:r>
                            </m:e>
                            <m:sup>
                              <m:r>
                                <a:rPr lang="en-US" b="0" i="1">
                                  <a:latin typeface="Cambria Math" panose="02040503050406030204" pitchFamily="18" charset="0"/>
                                </a:rPr>
                                <m:t>𝑇</m:t>
                              </m:r>
                            </m:sup>
                          </m:sSup>
                          <m:r>
                            <a:rPr lang="en-US" b="1" i="1">
                              <a:latin typeface="Cambria Math" panose="02040503050406030204" pitchFamily="18" charset="0"/>
                            </a:rPr>
                            <m:t>𝑯𝑭</m:t>
                          </m:r>
                        </m:e>
                      </m:d>
                    </m:oMath>
                  </m:oMathPara>
                </a14:m>
                <a:endParaRPr lang="en-US" dirty="0"/>
              </a:p>
            </p:txBody>
          </p:sp>
        </mc:Choice>
        <mc:Fallback>
          <p:sp>
            <p:nvSpPr>
              <p:cNvPr id="10" name="TextBox 9">
                <a:extLst>
                  <a:ext uri="{FF2B5EF4-FFF2-40B4-BE49-F238E27FC236}">
                    <a16:creationId xmlns:a16="http://schemas.microsoft.com/office/drawing/2014/main" id="{96A1235A-22DE-43FB-8669-20C7C78D8E87}"/>
                  </a:ext>
                </a:extLst>
              </p:cNvPr>
              <p:cNvSpPr txBox="1">
                <a:spLocks noRot="1" noChangeAspect="1" noMove="1" noResize="1" noEditPoints="1" noAdjustHandles="1" noChangeArrowheads="1" noChangeShapeType="1" noTextEdit="1"/>
              </p:cNvSpPr>
              <p:nvPr/>
            </p:nvSpPr>
            <p:spPr>
              <a:xfrm>
                <a:off x="1524000" y="3276600"/>
                <a:ext cx="617220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875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Three Selected Papers</a:t>
            </a:r>
          </a:p>
        </p:txBody>
      </p:sp>
      <p:sp>
        <p:nvSpPr>
          <p:cNvPr id="3" name="Content Placeholder 2"/>
          <p:cNvSpPr>
            <a:spLocks noGrp="1"/>
          </p:cNvSpPr>
          <p:nvPr>
            <p:ph idx="1"/>
          </p:nvPr>
        </p:nvSpPr>
        <p:spPr>
          <a:xfrm>
            <a:off x="207964" y="647702"/>
            <a:ext cx="8691563" cy="5673587"/>
          </a:xfrm>
        </p:spPr>
        <p:txBody>
          <a:bodyPr lIns="0" tIns="0" rIns="0" bIns="0"/>
          <a:lstStyle/>
          <a:p>
            <a:pPr marL="0" indent="0">
              <a:spcBef>
                <a:spcPts val="0"/>
              </a:spcBef>
              <a:spcAft>
                <a:spcPts val="1200"/>
              </a:spcAft>
              <a:buNone/>
            </a:pPr>
            <a:r>
              <a:rPr lang="en-US" sz="1800" b="1" dirty="0">
                <a:latin typeface="Arial" charset="0"/>
                <a:cs typeface="Arial" charset="0"/>
              </a:rPr>
              <a:t>The papers reviewed for this preliminary exam were:</a:t>
            </a:r>
          </a:p>
          <a:p>
            <a:pPr marL="914400" indent="-457200">
              <a:spcBef>
                <a:spcPts val="0"/>
              </a:spcBef>
              <a:spcAft>
                <a:spcPts val="1200"/>
              </a:spcAft>
              <a:buNone/>
            </a:pPr>
            <a:r>
              <a:rPr lang="en-US" sz="1800" b="1" dirty="0">
                <a:latin typeface="Arial" panose="020B0604020202020204" pitchFamily="34" charset="0"/>
                <a:cs typeface="Arial" panose="020B0604020202020204" pitchFamily="34" charset="0"/>
              </a:rPr>
              <a:t>Ismail Fawaz, H., Forestier, G., Weber, J., </a:t>
            </a:r>
            <a:r>
              <a:rPr lang="en-US" sz="1800" b="1" dirty="0" err="1">
                <a:latin typeface="Arial" panose="020B0604020202020204" pitchFamily="34" charset="0"/>
                <a:cs typeface="Arial" panose="020B0604020202020204" pitchFamily="34" charset="0"/>
              </a:rPr>
              <a:t>Idoumghar</a:t>
            </a:r>
            <a:r>
              <a:rPr lang="en-US" sz="1800" b="1" dirty="0">
                <a:latin typeface="Arial" panose="020B0604020202020204" pitchFamily="34" charset="0"/>
                <a:cs typeface="Arial" panose="020B0604020202020204" pitchFamily="34" charset="0"/>
              </a:rPr>
              <a:t>, L., &amp; Muller, P. A. (2019). Deep learning for time series classification: a review. Data Mining and Knowledge Discovery, 33(4), 917–963. https://doi.org/10.1007/s10618-019-00619-1.</a:t>
            </a:r>
          </a:p>
          <a:p>
            <a:pPr marL="914400" indent="-457200">
              <a:spcBef>
                <a:spcPts val="0"/>
              </a:spcBef>
              <a:spcAft>
                <a:spcPts val="1200"/>
              </a:spcAft>
              <a:buNone/>
            </a:pPr>
            <a:r>
              <a:rPr lang="en-US" sz="1800" b="1" dirty="0">
                <a:latin typeface="Arial" panose="020B0604020202020204" pitchFamily="34" charset="0"/>
                <a:cs typeface="Arial" panose="020B0604020202020204" pitchFamily="34" charset="0"/>
              </a:rPr>
              <a:t>Ma, Q., Zheng, J., Li, S., &amp; Cottrell, G. W. (2019). Learning representations for time series clustering. Advances in Neural Information Processing Systems, 32(</a:t>
            </a:r>
            <a:r>
              <a:rPr lang="en-US" sz="1800" b="1" dirty="0" err="1">
                <a:latin typeface="Arial" panose="020B0604020202020204" pitchFamily="34" charset="0"/>
                <a:cs typeface="Arial" panose="020B0604020202020204" pitchFamily="34" charset="0"/>
              </a:rPr>
              <a:t>NeurIPS</a:t>
            </a:r>
            <a:r>
              <a:rPr lang="en-US" sz="1800" b="1" dirty="0">
                <a:latin typeface="Arial" panose="020B0604020202020204" pitchFamily="34" charset="0"/>
                <a:cs typeface="Arial" panose="020B0604020202020204" pitchFamily="34" charset="0"/>
              </a:rPr>
              <a:t>). https://papers.nips.cc/paper/8634-learning-representations-for-time-series-clustering.</a:t>
            </a:r>
          </a:p>
          <a:p>
            <a:pPr marL="914400" indent="-457200">
              <a:spcBef>
                <a:spcPts val="0"/>
              </a:spcBef>
              <a:spcAft>
                <a:spcPts val="1200"/>
              </a:spcAft>
              <a:buNone/>
            </a:pPr>
            <a:r>
              <a:rPr lang="en-US" sz="1800" b="1" dirty="0">
                <a:latin typeface="Arial" panose="020B0604020202020204" pitchFamily="34" charset="0"/>
                <a:cs typeface="Arial" panose="020B0604020202020204" pitchFamily="34" charset="0"/>
              </a:rPr>
              <a:t>Sun, L., </a:t>
            </a:r>
            <a:r>
              <a:rPr lang="en-US" sz="1800" b="1" dirty="0" err="1">
                <a:latin typeface="Arial" panose="020B0604020202020204" pitchFamily="34" charset="0"/>
                <a:cs typeface="Arial" panose="020B0604020202020204" pitchFamily="34" charset="0"/>
              </a:rPr>
              <a:t>Jin</a:t>
            </a:r>
            <a:r>
              <a:rPr lang="en-US" sz="1800" b="1" dirty="0">
                <a:latin typeface="Arial" panose="020B0604020202020204" pitchFamily="34" charset="0"/>
                <a:cs typeface="Arial" panose="020B0604020202020204" pitchFamily="34" charset="0"/>
              </a:rPr>
              <a:t>, B., Yang, H., Tong, J., Liu, C., &amp; </a:t>
            </a:r>
            <a:r>
              <a:rPr lang="en-US" sz="1800" b="1" dirty="0" err="1">
                <a:latin typeface="Arial" panose="020B0604020202020204" pitchFamily="34" charset="0"/>
                <a:cs typeface="Arial" panose="020B0604020202020204" pitchFamily="34" charset="0"/>
              </a:rPr>
              <a:t>Xiong</a:t>
            </a:r>
            <a:r>
              <a:rPr lang="en-US" sz="1800" b="1" dirty="0">
                <a:latin typeface="Arial" panose="020B0604020202020204" pitchFamily="34" charset="0"/>
                <a:cs typeface="Arial" panose="020B0604020202020204" pitchFamily="34" charset="0"/>
              </a:rPr>
              <a:t>, H. (2019). Unsupervised EEG feature extraction based on echo state network. Information Sciences, 475, 1–17. https://doi.org/10.1016/j.ins.2018.09.057.</a:t>
            </a:r>
            <a:endParaRPr lang="en-US"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28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A1D-D890-4319-9F9E-62A6B8027FA7}"/>
              </a:ext>
            </a:extLst>
          </p:cNvPr>
          <p:cNvSpPr>
            <a:spLocks noGrp="1"/>
          </p:cNvSpPr>
          <p:nvPr>
            <p:ph type="title"/>
          </p:nvPr>
        </p:nvSpPr>
        <p:spPr/>
        <p:txBody>
          <a:bodyPr>
            <a:normAutofit fontScale="90000"/>
          </a:bodyPr>
          <a:lstStyle/>
          <a:p>
            <a:r>
              <a:rPr lang="en-US" sz="2400" dirty="0"/>
              <a:t>Deep Temporal Clustering Representation (DTCR)</a:t>
            </a:r>
            <a:endParaRPr lang="en-US" dirty="0"/>
          </a:p>
        </p:txBody>
      </p:sp>
      <p:sp>
        <p:nvSpPr>
          <p:cNvPr id="3" name="Content Placeholder 2">
            <a:extLst>
              <a:ext uri="{FF2B5EF4-FFF2-40B4-BE49-F238E27FC236}">
                <a16:creationId xmlns:a16="http://schemas.microsoft.com/office/drawing/2014/main" id="{A6B51D76-B13F-4770-AC65-651CD61E05A5}"/>
              </a:ext>
            </a:extLst>
          </p:cNvPr>
          <p:cNvSpPr>
            <a:spLocks noGrp="1"/>
          </p:cNvSpPr>
          <p:nvPr>
            <p:ph idx="1"/>
          </p:nvPr>
        </p:nvSpPr>
        <p:spPr/>
        <p:txBody>
          <a:bodyPr/>
          <a:lstStyle/>
          <a:p>
            <a:r>
              <a:rPr lang="en-US" sz="2000" dirty="0"/>
              <a:t>Spectral relaxation converts the K-MEANS objective into the following problem:</a:t>
            </a:r>
          </a:p>
          <a:p>
            <a:endParaRPr lang="en-US" sz="2000" dirty="0"/>
          </a:p>
          <a:p>
            <a:r>
              <a:rPr lang="en-US" sz="2000" dirty="0"/>
              <a:t>This further relaxed to a trace maximization problem by setting F to be an arbitrary orthogonal matrix:</a:t>
            </a:r>
          </a:p>
          <a:p>
            <a:endParaRPr lang="en-US" sz="2000" dirty="0"/>
          </a:p>
          <a:p>
            <a:r>
              <a:rPr lang="en-US" sz="2000" dirty="0"/>
              <a:t>The closed-form solution of F is obtained by composing the first k singular vectors of H according to the Ky Fan theorem. However, in this case, H is learned by the network instead of being static. This change the equation as a regularization term for learning H. Thus, the target is to minimize the objective below (λ is a scaler):</a:t>
            </a:r>
          </a:p>
          <a:p>
            <a:endParaRPr lang="en-US" sz="2000" dirty="0"/>
          </a:p>
          <a:p>
            <a:endParaRPr lang="en-US" sz="2000" dirty="0"/>
          </a:p>
          <a:p>
            <a:r>
              <a:rPr lang="en-US" sz="2000" dirty="0"/>
              <a:t>The augmented samples can improve the encoder quality. Given a time series, its fakes version by randomly shuffling some time steps will be generated.</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6A1235A-22DE-43FB-8669-20C7C78D8E87}"/>
                  </a:ext>
                </a:extLst>
              </p:cNvPr>
              <p:cNvSpPr txBox="1"/>
              <p:nvPr/>
            </p:nvSpPr>
            <p:spPr>
              <a:xfrm>
                <a:off x="1524000" y="1143000"/>
                <a:ext cx="6172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a:latin typeface="Cambria Math" panose="02040503050406030204" pitchFamily="18" charset="0"/>
                            </a:rPr>
                            <m:t>ℒ</m:t>
                          </m:r>
                        </m:e>
                        <m:sub>
                          <m:r>
                            <a:rPr lang="en-US" i="1">
                              <a:latin typeface="Cambria Math" panose="02040503050406030204" pitchFamily="18" charset="0"/>
                            </a:rPr>
                            <m:t>𝑟𝑒𝑐𝑜𝑛𝑠𝑡𝑟𝑢𝑐𝑡𝑖𝑜𝑛</m:t>
                          </m:r>
                        </m:sub>
                      </m:sSub>
                      <m:r>
                        <a:rPr lang="en-US" i="0">
                          <a:latin typeface="Cambria Math" panose="02040503050406030204" pitchFamily="18" charset="0"/>
                        </a:rPr>
                        <m:t>=</m:t>
                      </m:r>
                      <m:r>
                        <a:rPr lang="en-US" i="1">
                          <a:latin typeface="Cambria Math" panose="02040503050406030204" pitchFamily="18" charset="0"/>
                        </a:rPr>
                        <m:t>𝑇𝑟</m:t>
                      </m:r>
                      <m:r>
                        <a:rPr lang="en-US" b="0" i="1" smtClean="0">
                          <a:latin typeface="Cambria Math" panose="02040503050406030204" pitchFamily="18" charset="0"/>
                        </a:rPr>
                        <m:t>𝑎𝑐𝑒</m:t>
                      </m:r>
                      <m:d>
                        <m:dPr>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b="1" i="1">
                                  <a:latin typeface="Cambria Math" panose="02040503050406030204" pitchFamily="18" charset="0"/>
                                </a:rPr>
                                <m:t>𝑯</m:t>
                              </m:r>
                            </m:e>
                            <m:sup>
                              <m:r>
                                <a:rPr lang="en-US" b="0" i="1">
                                  <a:latin typeface="Cambria Math" panose="02040503050406030204" pitchFamily="18" charset="0"/>
                                </a:rPr>
                                <m:t>𝑇</m:t>
                              </m:r>
                            </m:sup>
                          </m:sSup>
                          <m:r>
                            <a:rPr lang="en-US" b="1" i="1">
                              <a:latin typeface="Cambria Math" panose="02040503050406030204" pitchFamily="18" charset="0"/>
                            </a:rPr>
                            <m:t>𝑯</m:t>
                          </m:r>
                        </m:e>
                      </m:d>
                      <m:r>
                        <a:rPr lang="en-US" b="0" i="0">
                          <a:latin typeface="Cambria Math" panose="02040503050406030204" pitchFamily="18" charset="0"/>
                        </a:rPr>
                        <m:t>−</m:t>
                      </m:r>
                      <m:r>
                        <a:rPr lang="en-US" b="0" i="1">
                          <a:latin typeface="Cambria Math" panose="02040503050406030204" pitchFamily="18" charset="0"/>
                        </a:rPr>
                        <m:t>𝑇𝑟</m:t>
                      </m:r>
                      <m:r>
                        <a:rPr lang="en-US" b="0" i="1" smtClean="0">
                          <a:latin typeface="Cambria Math" panose="02040503050406030204" pitchFamily="18" charset="0"/>
                        </a:rPr>
                        <m:t>𝑎𝑐𝑒</m:t>
                      </m:r>
                      <m:d>
                        <m:dPr>
                          <m:ctrlPr>
                            <a:rPr lang="en-US" b="0" i="1">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𝑭</m:t>
                              </m:r>
                            </m:e>
                            <m:sup>
                              <m:r>
                                <a:rPr lang="en-US" b="0" i="1">
                                  <a:latin typeface="Cambria Math" panose="02040503050406030204" pitchFamily="18" charset="0"/>
                                </a:rPr>
                                <m:t>𝑇</m:t>
                              </m:r>
                            </m:sup>
                          </m:sSup>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𝑯</m:t>
                              </m:r>
                            </m:e>
                            <m:sup>
                              <m:r>
                                <a:rPr lang="en-US" b="0" i="1">
                                  <a:latin typeface="Cambria Math" panose="02040503050406030204" pitchFamily="18" charset="0"/>
                                </a:rPr>
                                <m:t>𝑇</m:t>
                              </m:r>
                            </m:sup>
                          </m:sSup>
                          <m:r>
                            <a:rPr lang="en-US" b="1" i="1">
                              <a:latin typeface="Cambria Math" panose="02040503050406030204" pitchFamily="18" charset="0"/>
                            </a:rPr>
                            <m:t>𝑯𝑭</m:t>
                          </m:r>
                        </m:e>
                      </m:d>
                    </m:oMath>
                  </m:oMathPara>
                </a14:m>
                <a:endParaRPr lang="en-US" dirty="0"/>
              </a:p>
            </p:txBody>
          </p:sp>
        </mc:Choice>
        <mc:Fallback>
          <p:sp>
            <p:nvSpPr>
              <p:cNvPr id="10" name="TextBox 9">
                <a:extLst>
                  <a:ext uri="{FF2B5EF4-FFF2-40B4-BE49-F238E27FC236}">
                    <a16:creationId xmlns:a16="http://schemas.microsoft.com/office/drawing/2014/main" id="{96A1235A-22DE-43FB-8669-20C7C78D8E87}"/>
                  </a:ext>
                </a:extLst>
              </p:cNvPr>
              <p:cNvSpPr txBox="1">
                <a:spLocks noRot="1" noChangeAspect="1" noMove="1" noResize="1" noEditPoints="1" noAdjustHandles="1" noChangeArrowheads="1" noChangeShapeType="1" noTextEdit="1"/>
              </p:cNvSpPr>
              <p:nvPr/>
            </p:nvSpPr>
            <p:spPr>
              <a:xfrm>
                <a:off x="1524000" y="1143000"/>
                <a:ext cx="6172200"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26C717D-8295-4695-9DE6-A59F219B7E75}"/>
                  </a:ext>
                </a:extLst>
              </p:cNvPr>
              <p:cNvSpPr txBox="1"/>
              <p:nvPr/>
            </p:nvSpPr>
            <p:spPr>
              <a:xfrm>
                <a:off x="2242226" y="2057400"/>
                <a:ext cx="4640092" cy="4589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836967"/>
                              </a:solidFill>
                              <a:latin typeface="Cambria Math" panose="02040503050406030204" pitchFamily="18" charset="0"/>
                            </a:rPr>
                          </m:ctrlPr>
                        </m:funcPr>
                        <m:fName>
                          <m:limLow>
                            <m:limLowPr>
                              <m:ctrlPr>
                                <a:rPr lang="en-US" i="1">
                                  <a:solidFill>
                                    <a:srgbClr val="836967"/>
                                  </a:solidFill>
                                  <a:latin typeface="Cambria Math" panose="02040503050406030204" pitchFamily="18" charset="0"/>
                                </a:rPr>
                              </m:ctrlPr>
                            </m:limLowPr>
                            <m:e>
                              <m:r>
                                <m:rPr>
                                  <m:sty m:val="p"/>
                                </m:rPr>
                                <a:rPr lang="en-US">
                                  <a:latin typeface="Cambria Math" panose="02040503050406030204" pitchFamily="18" charset="0"/>
                                </a:rPr>
                                <m:t>max</m:t>
                              </m:r>
                            </m:e>
                            <m:lim>
                              <m:r>
                                <a:rPr lang="en-US" b="1" i="1">
                                  <a:latin typeface="Cambria Math" panose="02040503050406030204" pitchFamily="18" charset="0"/>
                                </a:rPr>
                                <m:t>𝑭</m:t>
                              </m:r>
                            </m:lim>
                          </m:limLow>
                        </m:fName>
                        <m:e>
                          <m:r>
                            <a:rPr lang="en-US" b="0" i="1">
                              <a:latin typeface="Cambria Math" panose="02040503050406030204" pitchFamily="18" charset="0"/>
                            </a:rPr>
                            <m:t>𝑇𝑟</m:t>
                          </m:r>
                          <m:r>
                            <a:rPr lang="en-US" b="0" i="1" smtClean="0">
                              <a:latin typeface="Cambria Math" panose="02040503050406030204" pitchFamily="18" charset="0"/>
                            </a:rPr>
                            <m:t>𝑎𝑐𝑒</m:t>
                          </m:r>
                          <m:d>
                            <m:dPr>
                              <m:ctrlPr>
                                <a:rPr lang="en-US" b="0" i="1">
                                  <a:solidFill>
                                    <a:srgbClr val="836967"/>
                                  </a:solidFill>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𝑭</m:t>
                                  </m:r>
                                </m:e>
                                <m:sup>
                                  <m:r>
                                    <a:rPr lang="en-US" b="0" i="1">
                                      <a:latin typeface="Cambria Math" panose="02040503050406030204" pitchFamily="18" charset="0"/>
                                    </a:rPr>
                                    <m:t>𝑇</m:t>
                                  </m:r>
                                </m:sup>
                              </m:sSup>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𝑯</m:t>
                                  </m:r>
                                </m:e>
                                <m:sup>
                                  <m:r>
                                    <a:rPr lang="en-US" b="0" i="1">
                                      <a:latin typeface="Cambria Math" panose="02040503050406030204" pitchFamily="18" charset="0"/>
                                    </a:rPr>
                                    <m:t>𝑇</m:t>
                                  </m:r>
                                </m:sup>
                              </m:sSup>
                              <m:r>
                                <a:rPr lang="en-US" b="1" i="1">
                                  <a:latin typeface="Cambria Math" panose="02040503050406030204" pitchFamily="18" charset="0"/>
                                </a:rPr>
                                <m:t>𝑯𝑭</m:t>
                              </m:r>
                            </m:e>
                          </m:d>
                        </m:e>
                      </m:func>
                      <m:r>
                        <a:rPr lang="en-US" b="0" i="0">
                          <a:latin typeface="Cambria Math" panose="02040503050406030204" pitchFamily="18" charset="0"/>
                        </a:rPr>
                        <m:t>,  </m:t>
                      </m:r>
                      <m:r>
                        <a:rPr lang="en-US" b="0" i="1">
                          <a:latin typeface="Cambria Math" panose="02040503050406030204" pitchFamily="18" charset="0"/>
                        </a:rPr>
                        <m:t>𝑠</m:t>
                      </m:r>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 </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𝑭</m:t>
                          </m:r>
                        </m:e>
                        <m:sup>
                          <m:r>
                            <a:rPr lang="en-US" b="0" i="1">
                              <a:latin typeface="Cambria Math" panose="02040503050406030204" pitchFamily="18" charset="0"/>
                            </a:rPr>
                            <m:t>𝑇</m:t>
                          </m:r>
                        </m:sup>
                      </m:sSup>
                      <m:r>
                        <a:rPr lang="en-US" b="1" i="1">
                          <a:latin typeface="Cambria Math" panose="02040503050406030204" pitchFamily="18" charset="0"/>
                        </a:rPr>
                        <m:t>𝑭</m:t>
                      </m:r>
                      <m:r>
                        <a:rPr lang="en-US" b="0" i="0">
                          <a:latin typeface="Cambria Math" panose="02040503050406030204" pitchFamily="18" charset="0"/>
                        </a:rPr>
                        <m:t>=</m:t>
                      </m:r>
                      <m:r>
                        <a:rPr lang="en-US" b="1" i="1">
                          <a:latin typeface="Cambria Math" panose="02040503050406030204" pitchFamily="18" charset="0"/>
                        </a:rPr>
                        <m:t>𝑰</m:t>
                      </m:r>
                    </m:oMath>
                  </m:oMathPara>
                </a14:m>
                <a:endParaRPr lang="en-US" dirty="0"/>
              </a:p>
            </p:txBody>
          </p:sp>
        </mc:Choice>
        <mc:Fallback>
          <p:sp>
            <p:nvSpPr>
              <p:cNvPr id="12" name="TextBox 11">
                <a:extLst>
                  <a:ext uri="{FF2B5EF4-FFF2-40B4-BE49-F238E27FC236}">
                    <a16:creationId xmlns:a16="http://schemas.microsoft.com/office/drawing/2014/main" id="{526C717D-8295-4695-9DE6-A59F219B7E75}"/>
                  </a:ext>
                </a:extLst>
              </p:cNvPr>
              <p:cNvSpPr txBox="1">
                <a:spLocks noRot="1" noChangeAspect="1" noMove="1" noResize="1" noEditPoints="1" noAdjustHandles="1" noChangeArrowheads="1" noChangeShapeType="1" noTextEdit="1"/>
              </p:cNvSpPr>
              <p:nvPr/>
            </p:nvSpPr>
            <p:spPr>
              <a:xfrm>
                <a:off x="2242226" y="2057400"/>
                <a:ext cx="4640092" cy="458908"/>
              </a:xfrm>
              <a:prstGeom prst="rect">
                <a:avLst/>
              </a:prstGeom>
              <a:blipFill>
                <a:blip r:embed="rId3"/>
                <a:stretch>
                  <a:fillRect b="-2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65D1CAF-8A5A-4FFE-87C3-B2CE6D6DB323}"/>
                  </a:ext>
                </a:extLst>
              </p:cNvPr>
              <p:cNvSpPr txBox="1"/>
              <p:nvPr/>
            </p:nvSpPr>
            <p:spPr>
              <a:xfrm>
                <a:off x="1295400" y="3718805"/>
                <a:ext cx="6781800" cy="6245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836967"/>
                              </a:solidFill>
                              <a:latin typeface="Cambria Math" panose="02040503050406030204" pitchFamily="18" charset="0"/>
                            </a:rPr>
                          </m:ctrlPr>
                        </m:funcPr>
                        <m:fName>
                          <m:limLow>
                            <m:limLowPr>
                              <m:ctrlPr>
                                <a:rPr lang="en-US" i="1">
                                  <a:solidFill>
                                    <a:srgbClr val="836967"/>
                                  </a:solidFill>
                                  <a:latin typeface="Cambria Math" panose="02040503050406030204" pitchFamily="18" charset="0"/>
                                </a:rPr>
                              </m:ctrlPr>
                            </m:limLowPr>
                            <m:e>
                              <m:r>
                                <m:rPr>
                                  <m:sty m:val="p"/>
                                </m:rPr>
                                <a:rPr lang="en-US">
                                  <a:latin typeface="Cambria Math" panose="02040503050406030204" pitchFamily="18" charset="0"/>
                                </a:rPr>
                                <m:t>min</m:t>
                              </m:r>
                            </m:e>
                            <m:lim>
                              <m:r>
                                <a:rPr lang="en-US" b="1" i="1">
                                  <a:latin typeface="Cambria Math" panose="02040503050406030204" pitchFamily="18" charset="0"/>
                                </a:rPr>
                                <m:t>𝑯</m:t>
                              </m:r>
                              <m:r>
                                <a:rPr lang="en-US" b="0" i="0">
                                  <a:latin typeface="Cambria Math" panose="02040503050406030204" pitchFamily="18" charset="0"/>
                                </a:rPr>
                                <m:t>,  </m:t>
                              </m:r>
                              <m:r>
                                <a:rPr lang="en-US" b="1" i="1">
                                  <a:latin typeface="Cambria Math" panose="02040503050406030204" pitchFamily="18" charset="0"/>
                                </a:rPr>
                                <m:t>𝑭</m:t>
                              </m:r>
                            </m:lim>
                          </m:limLow>
                        </m:fName>
                        <m:e>
                          <m:r>
                            <a:rPr lang="en-US" b="0" i="1">
                              <a:latin typeface="Cambria Math" panose="02040503050406030204" pitchFamily="18" charset="0"/>
                            </a:rPr>
                            <m:t>𝐽</m:t>
                          </m:r>
                          <m:d>
                            <m:dPr>
                              <m:ctrlPr>
                                <a:rPr lang="en-US" b="0" i="1">
                                  <a:solidFill>
                                    <a:srgbClr val="836967"/>
                                  </a:solidFill>
                                  <a:latin typeface="Cambria Math" panose="02040503050406030204" pitchFamily="18" charset="0"/>
                                </a:rPr>
                              </m:ctrlPr>
                            </m:dPr>
                            <m:e>
                              <m:r>
                                <a:rPr lang="en-US" b="1" i="1">
                                  <a:latin typeface="Cambria Math" panose="02040503050406030204" pitchFamily="18" charset="0"/>
                                </a:rPr>
                                <m:t>𝑯</m:t>
                              </m:r>
                            </m:e>
                          </m:d>
                          <m:r>
                            <a:rPr lang="en-US" b="0" i="0">
                              <a:latin typeface="Cambria Math" panose="02040503050406030204" pitchFamily="18" charset="0"/>
                            </a:rPr>
                            <m:t>+</m:t>
                          </m:r>
                          <m:f>
                            <m:fPr>
                              <m:ctrlPr>
                                <a:rPr lang="en-US" b="0" i="1">
                                  <a:solidFill>
                                    <a:srgbClr val="836967"/>
                                  </a:solidFill>
                                  <a:latin typeface="Cambria Math" panose="02040503050406030204" pitchFamily="18" charset="0"/>
                                </a:rPr>
                              </m:ctrlPr>
                            </m:fPr>
                            <m:num>
                              <m:r>
                                <a:rPr lang="en-US" b="0" i="1">
                                  <a:latin typeface="Cambria Math" panose="02040503050406030204" pitchFamily="18" charset="0"/>
                                </a:rPr>
                                <m:t>𝜆</m:t>
                              </m:r>
                            </m:num>
                            <m:den>
                              <m:r>
                                <a:rPr lang="en-US" b="0" i="0">
                                  <a:latin typeface="Cambria Math" panose="02040503050406030204" pitchFamily="18" charset="0"/>
                                </a:rPr>
                                <m:t>2</m:t>
                              </m:r>
                            </m:den>
                          </m:f>
                          <m:d>
                            <m:dPr>
                              <m:begChr m:val="["/>
                              <m:endChr m:val="]"/>
                              <m:ctrlPr>
                                <a:rPr lang="en-US" b="0" i="1">
                                  <a:solidFill>
                                    <a:srgbClr val="836967"/>
                                  </a:solidFill>
                                  <a:latin typeface="Cambria Math" panose="02040503050406030204" pitchFamily="18" charset="0"/>
                                </a:rPr>
                              </m:ctrlPr>
                            </m:dPr>
                            <m:e>
                              <m:r>
                                <a:rPr lang="en-US" b="0" i="1">
                                  <a:latin typeface="Cambria Math" panose="02040503050406030204" pitchFamily="18" charset="0"/>
                                </a:rPr>
                                <m:t>𝑇𝑟</m:t>
                              </m:r>
                              <m:r>
                                <a:rPr lang="en-US" b="0" i="1" smtClean="0">
                                  <a:latin typeface="Cambria Math" panose="02040503050406030204" pitchFamily="18" charset="0"/>
                                </a:rPr>
                                <m:t>𝑎𝑐𝑒</m:t>
                              </m:r>
                              <m:d>
                                <m:dPr>
                                  <m:ctrlPr>
                                    <a:rPr lang="en-US" b="0" i="1">
                                      <a:solidFill>
                                        <a:srgbClr val="836967"/>
                                      </a:solidFill>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𝑯</m:t>
                                      </m:r>
                                    </m:e>
                                    <m:sup>
                                      <m:r>
                                        <a:rPr lang="en-US" b="0" i="1">
                                          <a:latin typeface="Cambria Math" panose="02040503050406030204" pitchFamily="18" charset="0"/>
                                        </a:rPr>
                                        <m:t>𝑇</m:t>
                                      </m:r>
                                    </m:sup>
                                  </m:sSup>
                                  <m:r>
                                    <a:rPr lang="en-US" b="1" i="1">
                                      <a:latin typeface="Cambria Math" panose="02040503050406030204" pitchFamily="18" charset="0"/>
                                    </a:rPr>
                                    <m:t>𝑯</m:t>
                                  </m:r>
                                </m:e>
                              </m:d>
                              <m:r>
                                <a:rPr lang="en-US" b="0" i="0">
                                  <a:latin typeface="Cambria Math" panose="02040503050406030204" pitchFamily="18" charset="0"/>
                                </a:rPr>
                                <m:t>−</m:t>
                              </m:r>
                              <m:r>
                                <a:rPr lang="en-US" b="0" i="1">
                                  <a:latin typeface="Cambria Math" panose="02040503050406030204" pitchFamily="18" charset="0"/>
                                </a:rPr>
                                <m:t>𝑇𝑟</m:t>
                              </m:r>
                              <m:r>
                                <a:rPr lang="en-US" b="0" i="1" smtClean="0">
                                  <a:latin typeface="Cambria Math" panose="02040503050406030204" pitchFamily="18" charset="0"/>
                                </a:rPr>
                                <m:t>𝑎𝑐𝑒</m:t>
                              </m:r>
                              <m:d>
                                <m:dPr>
                                  <m:ctrlPr>
                                    <a:rPr lang="en-US" b="0" i="1">
                                      <a:solidFill>
                                        <a:srgbClr val="836967"/>
                                      </a:solidFill>
                                      <a:latin typeface="Cambria Math" panose="02040503050406030204" pitchFamily="18" charset="0"/>
                                    </a:rPr>
                                  </m:ctrlPr>
                                </m:dPr>
                                <m:e>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𝑭</m:t>
                                      </m:r>
                                    </m:e>
                                    <m:sup>
                                      <m:r>
                                        <a:rPr lang="en-US" b="0" i="1">
                                          <a:latin typeface="Cambria Math" panose="02040503050406030204" pitchFamily="18" charset="0"/>
                                        </a:rPr>
                                        <m:t>𝑇</m:t>
                                      </m:r>
                                    </m:sup>
                                  </m:sSup>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𝑯</m:t>
                                      </m:r>
                                    </m:e>
                                    <m:sup>
                                      <m:r>
                                        <a:rPr lang="en-US" b="0" i="1">
                                          <a:latin typeface="Cambria Math" panose="02040503050406030204" pitchFamily="18" charset="0"/>
                                        </a:rPr>
                                        <m:t>𝑇</m:t>
                                      </m:r>
                                    </m:sup>
                                  </m:sSup>
                                  <m:r>
                                    <a:rPr lang="en-US" b="1" i="1">
                                      <a:latin typeface="Cambria Math" panose="02040503050406030204" pitchFamily="18" charset="0"/>
                                    </a:rPr>
                                    <m:t>𝑯𝑭</m:t>
                                  </m:r>
                                </m:e>
                              </m:d>
                            </m:e>
                          </m:d>
                        </m:e>
                      </m:func>
                      <m:r>
                        <a:rPr lang="en-US" b="0" i="0">
                          <a:latin typeface="Cambria Math" panose="02040503050406030204" pitchFamily="18" charset="0"/>
                        </a:rPr>
                        <m:t>,  </m:t>
                      </m:r>
                      <m:r>
                        <a:rPr lang="en-US" b="0" i="1">
                          <a:latin typeface="Cambria Math" panose="02040503050406030204" pitchFamily="18" charset="0"/>
                        </a:rPr>
                        <m:t>𝑠</m:t>
                      </m:r>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 </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𝑭</m:t>
                          </m:r>
                        </m:e>
                        <m:sup>
                          <m:r>
                            <a:rPr lang="en-US" b="0" i="1">
                              <a:latin typeface="Cambria Math" panose="02040503050406030204" pitchFamily="18" charset="0"/>
                            </a:rPr>
                            <m:t>𝑇</m:t>
                          </m:r>
                        </m:sup>
                      </m:sSup>
                      <m:r>
                        <a:rPr lang="en-US" b="1" i="1">
                          <a:latin typeface="Cambria Math" panose="02040503050406030204" pitchFamily="18" charset="0"/>
                        </a:rPr>
                        <m:t>𝑭</m:t>
                      </m:r>
                      <m:r>
                        <a:rPr lang="en-US" b="0" i="0">
                          <a:latin typeface="Cambria Math" panose="02040503050406030204" pitchFamily="18" charset="0"/>
                        </a:rPr>
                        <m:t>=</m:t>
                      </m:r>
                      <m:r>
                        <a:rPr lang="en-US" b="1" i="1">
                          <a:latin typeface="Cambria Math" panose="02040503050406030204" pitchFamily="18" charset="0"/>
                        </a:rPr>
                        <m:t>𝑰</m:t>
                      </m:r>
                    </m:oMath>
                  </m:oMathPara>
                </a14:m>
                <a:endParaRPr lang="en-US" dirty="0"/>
              </a:p>
            </p:txBody>
          </p:sp>
        </mc:Choice>
        <mc:Fallback>
          <p:sp>
            <p:nvSpPr>
              <p:cNvPr id="13" name="TextBox 12">
                <a:extLst>
                  <a:ext uri="{FF2B5EF4-FFF2-40B4-BE49-F238E27FC236}">
                    <a16:creationId xmlns:a16="http://schemas.microsoft.com/office/drawing/2014/main" id="{365D1CAF-8A5A-4FFE-87C3-B2CE6D6DB323}"/>
                  </a:ext>
                </a:extLst>
              </p:cNvPr>
              <p:cNvSpPr txBox="1">
                <a:spLocks noRot="1" noChangeAspect="1" noMove="1" noResize="1" noEditPoints="1" noAdjustHandles="1" noChangeArrowheads="1" noChangeShapeType="1" noTextEdit="1"/>
              </p:cNvSpPr>
              <p:nvPr/>
            </p:nvSpPr>
            <p:spPr>
              <a:xfrm>
                <a:off x="1295400" y="3718805"/>
                <a:ext cx="6781800" cy="62459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621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A1D-D890-4319-9F9E-62A6B8027FA7}"/>
              </a:ext>
            </a:extLst>
          </p:cNvPr>
          <p:cNvSpPr>
            <a:spLocks noGrp="1"/>
          </p:cNvSpPr>
          <p:nvPr>
            <p:ph type="title"/>
          </p:nvPr>
        </p:nvSpPr>
        <p:spPr/>
        <p:txBody>
          <a:bodyPr>
            <a:normAutofit fontScale="90000"/>
          </a:bodyPr>
          <a:lstStyle/>
          <a:p>
            <a:r>
              <a:rPr lang="en-US" sz="2400" dirty="0"/>
              <a:t>Deep Temporal Clustering Representation (DTCR)</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B51D76-B13F-4770-AC65-651CD61E05A5}"/>
                  </a:ext>
                </a:extLst>
              </p:cNvPr>
              <p:cNvSpPr>
                <a:spLocks noGrp="1"/>
              </p:cNvSpPr>
              <p:nvPr>
                <p:ph idx="1"/>
              </p:nvPr>
            </p:nvSpPr>
            <p:spPr>
              <a:xfrm>
                <a:off x="121920" y="685800"/>
                <a:ext cx="8869680" cy="2209800"/>
              </a:xfrm>
            </p:spPr>
            <p:txBody>
              <a:bodyPr/>
              <a:lstStyle/>
              <a:p>
                <a:r>
                  <a:rPr lang="en-US" sz="2000" dirty="0"/>
                  <a:t>the overall training loss L_DTCR of DTCR is defined by:</a:t>
                </a:r>
              </a:p>
              <a:p>
                <a:endParaRPr lang="en-US" sz="2000" dirty="0"/>
              </a:p>
              <a:p>
                <a:r>
                  <a:rPr lang="en-US" sz="2000" dirty="0"/>
                  <a:t>This equation is minimized to learn the cluster-specific representations:</a:t>
                </a:r>
              </a:p>
              <a:p>
                <a:pPr lvl="1"/>
                <a14:m>
                  <m:oMath xmlns:m="http://schemas.openxmlformats.org/officeDocument/2006/math">
                    <m:sSub>
                      <m:sSubPr>
                        <m:ctrlPr>
                          <a:rPr lang="en-US" sz="18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ℒ</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𝑟𝑒𝑐𝑜𝑛𝑠𝑡𝑟𝑢𝑐𝑡𝑖𝑜𝑛</m:t>
                        </m:r>
                      </m:sub>
                    </m:sSub>
                  </m:oMath>
                </a14:m>
                <a:r>
                  <a:rPr lang="en-US" sz="1800" dirty="0"/>
                  <a:t> makes the representations reconstruct the input</a:t>
                </a:r>
                <a:r>
                  <a:rPr lang="en-US" sz="1800" dirty="0">
                    <a:effectLst/>
                    <a:ea typeface="Times New Roman" panose="02020603050405020304" pitchFamily="18" charset="0"/>
                    <a:cs typeface="Times New Roman" panose="02020603050405020304" pitchFamily="18" charset="0"/>
                  </a:rPr>
                  <a:t> </a:t>
                </a:r>
              </a:p>
              <a:p>
                <a:pPr lvl="1"/>
                <a14:m>
                  <m:oMath xmlns:m="http://schemas.openxmlformats.org/officeDocument/2006/math">
                    <m:sSub>
                      <m:sSubPr>
                        <m:ctrlPr>
                          <a:rPr lang="en-US" sz="18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ℒ</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𝑐𝑙𝑎𝑠𝑠𝑖𝑓𝑖𝑐𝑎𝑡𝑖𝑜𝑛</m:t>
                        </m:r>
                      </m:sub>
                    </m:sSub>
                  </m:oMath>
                </a14:m>
                <a:r>
                  <a:rPr lang="en-US" sz="1800" dirty="0"/>
                  <a:t> enhances the ability of the encoder </a:t>
                </a:r>
              </a:p>
              <a:p>
                <a:pPr lvl="1"/>
                <a14:m>
                  <m:oMath xmlns:m="http://schemas.openxmlformats.org/officeDocument/2006/math">
                    <m:sSub>
                      <m:sSubPr>
                        <m:ctrlPr>
                          <a:rPr lang="en-US" sz="18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ℒ</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𝐾</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𝑚𝑒𝑎𝑛𝑠</m:t>
                        </m:r>
                      </m:sub>
                    </m:sSub>
                  </m:oMath>
                </a14:m>
                <a:r>
                  <a:rPr lang="en-US" sz="1800" dirty="0"/>
                  <a:t> encourages the representations to form cluster structures. </a:t>
                </a:r>
              </a:p>
              <a:p>
                <a:endParaRPr lang="en-US" sz="2200" dirty="0"/>
              </a:p>
            </p:txBody>
          </p:sp>
        </mc:Choice>
        <mc:Fallback>
          <p:sp>
            <p:nvSpPr>
              <p:cNvPr id="3" name="Content Placeholder 2">
                <a:extLst>
                  <a:ext uri="{FF2B5EF4-FFF2-40B4-BE49-F238E27FC236}">
                    <a16:creationId xmlns:a16="http://schemas.microsoft.com/office/drawing/2014/main" id="{A6B51D76-B13F-4770-AC65-651CD61E05A5}"/>
                  </a:ext>
                </a:extLst>
              </p:cNvPr>
              <p:cNvSpPr>
                <a:spLocks noGrp="1" noRot="1" noChangeAspect="1" noMove="1" noResize="1" noEditPoints="1" noAdjustHandles="1" noChangeArrowheads="1" noChangeShapeType="1" noTextEdit="1"/>
              </p:cNvSpPr>
              <p:nvPr>
                <p:ph idx="1"/>
              </p:nvPr>
            </p:nvSpPr>
            <p:spPr>
              <a:xfrm>
                <a:off x="121920" y="685800"/>
                <a:ext cx="8869680" cy="2209800"/>
              </a:xfrm>
              <a:blipFill>
                <a:blip r:embed="rId2"/>
                <a:stretch>
                  <a:fillRect l="-619" t="-1657" b="-1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D8E0AE0-C628-4BCA-94F8-D35ACD3B514D}"/>
                  </a:ext>
                </a:extLst>
              </p:cNvPr>
              <p:cNvSpPr txBox="1"/>
              <p:nvPr/>
            </p:nvSpPr>
            <p:spPr>
              <a:xfrm>
                <a:off x="1753573" y="1066800"/>
                <a:ext cx="5606374"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a:latin typeface="Cambria Math" panose="02040503050406030204" pitchFamily="18" charset="0"/>
                            </a:rPr>
                            <m:t>ℒ</m:t>
                          </m:r>
                        </m:e>
                        <m:sub>
                          <m:r>
                            <a:rPr lang="en-US" i="1">
                              <a:latin typeface="Cambria Math" panose="02040503050406030204" pitchFamily="18" charset="0"/>
                            </a:rPr>
                            <m:t>𝐷𝑇𝐶𝑅</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0">
                              <a:latin typeface="Cambria Math" panose="02040503050406030204" pitchFamily="18" charset="0"/>
                            </a:rPr>
                            <m:t>ℒ</m:t>
                          </m:r>
                        </m:e>
                        <m:sub>
                          <m:r>
                            <a:rPr lang="en-US" i="1">
                              <a:latin typeface="Cambria Math" panose="02040503050406030204" pitchFamily="18" charset="0"/>
                            </a:rPr>
                            <m:t>𝑟𝑒𝑐𝑜𝑛𝑠𝑡𝑟𝑢𝑐𝑡𝑖𝑜𝑛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0">
                              <a:latin typeface="Cambria Math" panose="02040503050406030204" pitchFamily="18" charset="0"/>
                            </a:rPr>
                            <m:t>ℒ</m:t>
                          </m:r>
                        </m:e>
                        <m:sub>
                          <m:r>
                            <a:rPr lang="en-US" i="1">
                              <a:latin typeface="Cambria Math" panose="02040503050406030204" pitchFamily="18" charset="0"/>
                            </a:rPr>
                            <m:t>𝑐𝑙𝑎𝑠𝑠𝑖𝑓𝑖𝑐𝑎𝑡𝑖𝑜𝑛</m:t>
                          </m:r>
                        </m:sub>
                      </m:sSub>
                      <m:r>
                        <a:rPr lang="en-US" i="0">
                          <a:latin typeface="Cambria Math" panose="02040503050406030204" pitchFamily="18" charset="0"/>
                        </a:rPr>
                        <m:t>+</m:t>
                      </m:r>
                      <m:r>
                        <a:rPr lang="en-US" i="1">
                          <a:latin typeface="Cambria Math" panose="02040503050406030204" pitchFamily="18" charset="0"/>
                        </a:rPr>
                        <m:t>𝜆</m:t>
                      </m:r>
                      <m:sSub>
                        <m:sSubPr>
                          <m:ctrlPr>
                            <a:rPr lang="en-US" i="1">
                              <a:solidFill>
                                <a:srgbClr val="836967"/>
                              </a:solidFill>
                              <a:latin typeface="Cambria Math" panose="02040503050406030204" pitchFamily="18" charset="0"/>
                            </a:rPr>
                          </m:ctrlPr>
                        </m:sSubPr>
                        <m:e>
                          <m:r>
                            <a:rPr lang="en-US" i="0">
                              <a:latin typeface="Cambria Math" panose="02040503050406030204" pitchFamily="18" charset="0"/>
                            </a:rPr>
                            <m:t>ℒ</m:t>
                          </m:r>
                        </m:e>
                        <m:sub>
                          <m:r>
                            <a:rPr lang="en-US" i="1">
                              <a:latin typeface="Cambria Math" panose="02040503050406030204" pitchFamily="18" charset="0"/>
                            </a:rPr>
                            <m:t>𝐾</m:t>
                          </m:r>
                          <m:r>
                            <a:rPr lang="en-US" i="0">
                              <a:latin typeface="Cambria Math" panose="02040503050406030204" pitchFamily="18" charset="0"/>
                            </a:rPr>
                            <m:t>−</m:t>
                          </m:r>
                          <m:r>
                            <a:rPr lang="en-US" i="1">
                              <a:latin typeface="Cambria Math" panose="02040503050406030204" pitchFamily="18" charset="0"/>
                            </a:rPr>
                            <m:t>𝑚𝑒𝑎𝑛𝑠</m:t>
                          </m:r>
                        </m:sub>
                      </m:sSub>
                    </m:oMath>
                  </m:oMathPara>
                </a14:m>
                <a:endParaRPr lang="en-US" dirty="0"/>
              </a:p>
            </p:txBody>
          </p:sp>
        </mc:Choice>
        <mc:Fallback>
          <p:sp>
            <p:nvSpPr>
              <p:cNvPr id="8" name="TextBox 7">
                <a:extLst>
                  <a:ext uri="{FF2B5EF4-FFF2-40B4-BE49-F238E27FC236}">
                    <a16:creationId xmlns:a16="http://schemas.microsoft.com/office/drawing/2014/main" id="{DD8E0AE0-C628-4BCA-94F8-D35ACD3B514D}"/>
                  </a:ext>
                </a:extLst>
              </p:cNvPr>
              <p:cNvSpPr txBox="1">
                <a:spLocks noRot="1" noChangeAspect="1" noMove="1" noResize="1" noEditPoints="1" noAdjustHandles="1" noChangeArrowheads="1" noChangeShapeType="1" noTextEdit="1"/>
              </p:cNvSpPr>
              <p:nvPr/>
            </p:nvSpPr>
            <p:spPr>
              <a:xfrm>
                <a:off x="1753573" y="1066800"/>
                <a:ext cx="5606374" cy="391582"/>
              </a:xfrm>
              <a:prstGeom prst="rect">
                <a:avLst/>
              </a:prstGeom>
              <a:blipFill>
                <a:blip r:embed="rId3"/>
                <a:stretch>
                  <a:fillRect b="-109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85C78E0F-CD04-4F30-B519-E6AFE9C9B894}"/>
                  </a:ext>
                </a:extLst>
              </p:cNvPr>
              <p:cNvSpPr txBox="1">
                <a:spLocks/>
              </p:cNvSpPr>
              <p:nvPr/>
            </p:nvSpPr>
            <p:spPr>
              <a:xfrm>
                <a:off x="121920" y="3252934"/>
                <a:ext cx="8869680" cy="3224065"/>
              </a:xfrm>
              <a:prstGeom prst="rect">
                <a:avLst/>
              </a:prstGeom>
            </p:spPr>
            <p:txBody>
              <a:bodyPr/>
              <a:lstStyle>
                <a:lvl1pPr marL="182880" indent="-182880" algn="l" defTabSz="457189"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189"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effectLst/>
                    <a:latin typeface="Times New Roman" panose="02020603050405020304" pitchFamily="18" charset="0"/>
                    <a:ea typeface="Times New Roman" panose="02020603050405020304" pitchFamily="18" charset="0"/>
                  </a:rPr>
                  <a:t>Algorithm</a:t>
                </a:r>
                <a:r>
                  <a:rPr lang="en-US" sz="1600" dirty="0">
                    <a:effectLst/>
                    <a:latin typeface="Times New Roman" panose="02020603050405020304" pitchFamily="18" charset="0"/>
                    <a:ea typeface="Times New Roman" panose="02020603050405020304" pitchFamily="18" charset="0"/>
                  </a:rPr>
                  <a:t> 1 DTCR Training Method</a:t>
                </a:r>
              </a:p>
              <a:p>
                <a:pPr marL="0" marR="0" indent="0" algn="just" hangingPunct="0">
                  <a:spcBef>
                    <a:spcPts val="0"/>
                  </a:spcBef>
                  <a:spcAft>
                    <a:spcPts val="0"/>
                  </a:spcAft>
                  <a:buNone/>
                </a:pPr>
                <a:r>
                  <a:rPr lang="en-US" sz="1600" b="1" dirty="0">
                    <a:effectLst/>
                    <a:latin typeface="Times New Roman" panose="02020603050405020304" pitchFamily="18" charset="0"/>
                    <a:ea typeface="Times New Roman" panose="02020603050405020304" pitchFamily="18" charset="0"/>
                  </a:rPr>
                  <a:t>Input</a:t>
                </a:r>
                <a:r>
                  <a:rPr lang="en-US" sz="1600" dirty="0">
                    <a:effectLst/>
                    <a:latin typeface="Times New Roman" panose="02020603050405020304" pitchFamily="18" charset="0"/>
                    <a:ea typeface="Times New Roman" panose="02020603050405020304" pitchFamily="18" charset="0"/>
                  </a:rPr>
                  <a:t>: Data set: </a:t>
                </a:r>
                <a:r>
                  <a:rPr lang="en-US" sz="1600" b="1" i="1"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 Number of clusters: </a:t>
                </a:r>
                <a:r>
                  <a:rPr lang="en-US" sz="1600" i="1" dirty="0">
                    <a:effectLst/>
                    <a:latin typeface="Times New Roman" panose="02020603050405020304" pitchFamily="18" charset="0"/>
                    <a:ea typeface="Times New Roman" panose="02020603050405020304" pitchFamily="18" charset="0"/>
                  </a:rPr>
                  <a:t>K</a:t>
                </a:r>
                <a:r>
                  <a:rPr lang="en-US" sz="1600" dirty="0">
                    <a:effectLst/>
                    <a:latin typeface="Times New Roman" panose="02020603050405020304" pitchFamily="18" charset="0"/>
                    <a:ea typeface="Times New Roman" panose="02020603050405020304" pitchFamily="18" charset="0"/>
                  </a:rPr>
                  <a:t>; Alternate update: </a:t>
                </a:r>
                <a:r>
                  <a:rPr lang="en-US" sz="1600" i="1"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 Maximum iterations: </a:t>
                </a:r>
                <a:r>
                  <a:rPr lang="en-US" sz="1600" i="1" dirty="0" err="1">
                    <a:effectLst/>
                    <a:latin typeface="Times New Roman" panose="02020603050405020304" pitchFamily="18" charset="0"/>
                    <a:ea typeface="Times New Roman" panose="02020603050405020304" pitchFamily="18" charset="0"/>
                  </a:rPr>
                  <a:t>MaxIter</a:t>
                </a:r>
                <a:endParaRPr lang="en-US" sz="1600" dirty="0">
                  <a:effectLst/>
                  <a:latin typeface="Times New Roman" panose="02020603050405020304" pitchFamily="18" charset="0"/>
                  <a:ea typeface="Times New Roman" panose="02020603050405020304" pitchFamily="18" charset="0"/>
                </a:endParaRPr>
              </a:p>
              <a:p>
                <a:pPr marL="0" marR="0" indent="0" algn="just" hangingPunct="0">
                  <a:spcBef>
                    <a:spcPts val="0"/>
                  </a:spcBef>
                  <a:spcAft>
                    <a:spcPts val="0"/>
                  </a:spcAft>
                  <a:buNone/>
                </a:pPr>
                <a:r>
                  <a:rPr lang="en-US" sz="1600" b="1" dirty="0">
                    <a:effectLst/>
                    <a:latin typeface="Times New Roman" panose="02020603050405020304" pitchFamily="18" charset="0"/>
                    <a:ea typeface="Times New Roman" panose="02020603050405020304" pitchFamily="18" charset="0"/>
                  </a:rPr>
                  <a:t>Output</a:t>
                </a:r>
                <a:r>
                  <a:rPr lang="en-US" sz="1600" dirty="0">
                    <a:effectLst/>
                    <a:latin typeface="Times New Roman" panose="02020603050405020304" pitchFamily="18" charset="0"/>
                    <a:ea typeface="Times New Roman" panose="02020603050405020304" pitchFamily="18" charset="0"/>
                  </a:rPr>
                  <a:t>: Cluster result </a:t>
                </a:r>
                <a:r>
                  <a:rPr lang="en-US" sz="1600" i="1" dirty="0">
                    <a:effectLst/>
                    <a:latin typeface="Times New Roman" panose="02020603050405020304" pitchFamily="18" charset="0"/>
                    <a:ea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endParaRPr>
              </a:p>
              <a:p>
                <a:pPr marL="0" marR="0" indent="0" algn="just" hangingPunc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1: For each time series in </a:t>
                </a:r>
                <a:r>
                  <a:rPr lang="en-US" sz="1600" b="1" i="1"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 generate the corresponding fake samples.</a:t>
                </a:r>
              </a:p>
              <a:p>
                <a:pPr marL="0" marR="0" indent="0" algn="just" hangingPunc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2: </a:t>
                </a:r>
                <a:r>
                  <a:rPr lang="en-US" sz="1600" b="1" dirty="0">
                    <a:effectLst/>
                    <a:latin typeface="Times New Roman" panose="02020603050405020304" pitchFamily="18" charset="0"/>
                    <a:ea typeface="Times New Roman" panose="02020603050405020304" pitchFamily="18" charset="0"/>
                  </a:rPr>
                  <a:t>for</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iter</a:t>
                </a:r>
                <a:r>
                  <a:rPr lang="en-US" sz="1600" dirty="0">
                    <a:effectLst/>
                    <a:latin typeface="Times New Roman" panose="02020603050405020304" pitchFamily="18" charset="0"/>
                    <a:ea typeface="Times New Roman" panose="02020603050405020304" pitchFamily="18" charset="0"/>
                  </a:rPr>
                  <a:t> = 1 to </a:t>
                </a:r>
                <a:r>
                  <a:rPr lang="en-US" sz="1600" i="1" dirty="0" err="1">
                    <a:effectLst/>
                    <a:latin typeface="Times New Roman" panose="02020603050405020304" pitchFamily="18" charset="0"/>
                    <a:ea typeface="Times New Roman" panose="02020603050405020304" pitchFamily="18" charset="0"/>
                  </a:rPr>
                  <a:t>MaxIter</a:t>
                </a:r>
                <a:r>
                  <a:rPr lang="en-US" sz="1600"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do</a:t>
                </a:r>
                <a:endParaRPr lang="en-US" sz="1600" dirty="0">
                  <a:effectLst/>
                  <a:latin typeface="Times New Roman" panose="02020603050405020304" pitchFamily="18" charset="0"/>
                  <a:ea typeface="Times New Roman" panose="02020603050405020304" pitchFamily="18" charset="0"/>
                </a:endParaRPr>
              </a:p>
              <a:p>
                <a:pPr marL="0" indent="0" algn="just" hangingPunct="0">
                  <a:spcBef>
                    <a:spcPts val="0"/>
                  </a:spcBef>
                  <a:buNone/>
                </a:pPr>
                <a:r>
                  <a:rPr lang="en-US" sz="1600" dirty="0">
                    <a:effectLst/>
                    <a:latin typeface="Times New Roman" panose="02020603050405020304" pitchFamily="18" charset="0"/>
                    <a:ea typeface="Times New Roman" panose="02020603050405020304" pitchFamily="18" charset="0"/>
                  </a:rPr>
                  <a:t>3:     Update latent representation </a:t>
                </a:r>
                <a14:m>
                  <m:oMath xmlns:m="http://schemas.openxmlformats.org/officeDocument/2006/math">
                    <m:sSubSup>
                      <m:sSubSupPr>
                        <m:ctrlPr>
                          <a:rPr lang="en-US" sz="1600" i="1">
                            <a:effectLst/>
                            <a:latin typeface="Cambria Math" panose="02040503050406030204" pitchFamily="18" charset="0"/>
                            <a:ea typeface="Times New Roman" panose="02020603050405020304" pitchFamily="18" charset="0"/>
                          </a:rPr>
                        </m:ctrlPr>
                      </m:sSubSupPr>
                      <m:e>
                        <m:d>
                          <m:dPr>
                            <m:begChr m:val="{"/>
                            <m:endChr m:val="}"/>
                            <m:ctrlPr>
                              <a:rPr lang="en-US" sz="1600" i="1">
                                <a:effectLst/>
                                <a:latin typeface="Cambria Math" panose="02040503050406030204" pitchFamily="18" charset="0"/>
                                <a:ea typeface="Times New Roman" panose="02020603050405020304" pitchFamily="18" charset="0"/>
                              </a:rPr>
                            </m:ctrlPr>
                          </m:dPr>
                          <m:e>
                            <m:sSub>
                              <m:sSubPr>
                                <m:ctrlPr>
                                  <a:rPr lang="en-US" sz="1600" i="1">
                                    <a:effectLst/>
                                    <a:latin typeface="Cambria Math" panose="02040503050406030204" pitchFamily="18" charset="0"/>
                                    <a:ea typeface="Times New Roman" panose="02020603050405020304" pitchFamily="18" charset="0"/>
                                  </a:rPr>
                                </m:ctrlPr>
                              </m:sSubPr>
                              <m:e>
                                <m:r>
                                  <a:rPr lang="en-US" sz="1600" b="1" i="1">
                                    <a:effectLst/>
                                    <a:latin typeface="Cambria Math" panose="02040503050406030204" pitchFamily="18" charset="0"/>
                                    <a:ea typeface="Times New Roman" panose="02020603050405020304" pitchFamily="18" charset="0"/>
                                  </a:rPr>
                                  <m:t>𝒉</m:t>
                                </m:r>
                              </m:e>
                              <m:sub>
                                <m:r>
                                  <a:rPr lang="en-US" sz="1600" i="1">
                                    <a:effectLst/>
                                    <a:latin typeface="Cambria Math" panose="02040503050406030204" pitchFamily="18" charset="0"/>
                                    <a:ea typeface="Times New Roman" panose="02020603050405020304" pitchFamily="18" charset="0"/>
                                  </a:rPr>
                                  <m:t>𝑖</m:t>
                                </m:r>
                              </m:sub>
                            </m:sSub>
                            <m:r>
                              <a:rPr lang="en-US" sz="1600" i="1">
                                <a:effectLst/>
                                <a:latin typeface="Cambria Math" panose="02040503050406030204" pitchFamily="18" charset="0"/>
                                <a:ea typeface="Times New Roman" panose="02020603050405020304" pitchFamily="18" charset="0"/>
                              </a:rPr>
                              <m:t>=</m:t>
                            </m:r>
                            <m:sSub>
                              <m:sSubPr>
                                <m:ctrlPr>
                                  <a:rPr lang="en-US" sz="1600" i="1">
                                    <a:effectLst/>
                                    <a:latin typeface="Cambria Math" panose="02040503050406030204" pitchFamily="18" charset="0"/>
                                    <a:ea typeface="Times New Roman" panose="02020603050405020304" pitchFamily="18" charset="0"/>
                                  </a:rPr>
                                </m:ctrlPr>
                              </m:sSubPr>
                              <m:e>
                                <m:r>
                                  <a:rPr lang="en-US" sz="1600" i="1">
                                    <a:effectLst/>
                                    <a:latin typeface="Cambria Math" panose="02040503050406030204" pitchFamily="18" charset="0"/>
                                    <a:ea typeface="Times New Roman" panose="02020603050405020304" pitchFamily="18" charset="0"/>
                                  </a:rPr>
                                  <m:t>𝑓</m:t>
                                </m:r>
                              </m:e>
                              <m:sub>
                                <m:r>
                                  <a:rPr lang="en-US" sz="1600" i="1">
                                    <a:effectLst/>
                                    <a:latin typeface="Cambria Math" panose="02040503050406030204" pitchFamily="18" charset="0"/>
                                    <a:ea typeface="Times New Roman" panose="02020603050405020304" pitchFamily="18" charset="0"/>
                                  </a:rPr>
                                  <m:t>𝑒𝑛𝑐</m:t>
                                </m:r>
                              </m:sub>
                            </m:sSub>
                            <m:d>
                              <m:dPr>
                                <m:ctrlPr>
                                  <a:rPr lang="en-US" sz="1600" i="1">
                                    <a:effectLst/>
                                    <a:latin typeface="Cambria Math" panose="02040503050406030204" pitchFamily="18" charset="0"/>
                                    <a:ea typeface="Times New Roman" panose="02020603050405020304" pitchFamily="18" charset="0"/>
                                  </a:rPr>
                                </m:ctrlPr>
                              </m:dPr>
                              <m:e>
                                <m:sSub>
                                  <m:sSubPr>
                                    <m:ctrlPr>
                                      <a:rPr lang="en-US" sz="1600" i="1">
                                        <a:effectLst/>
                                        <a:latin typeface="Cambria Math" panose="02040503050406030204" pitchFamily="18" charset="0"/>
                                        <a:ea typeface="Times New Roman" panose="02020603050405020304" pitchFamily="18" charset="0"/>
                                      </a:rPr>
                                    </m:ctrlPr>
                                  </m:sSubPr>
                                  <m:e>
                                    <m:r>
                                      <a:rPr lang="en-US" sz="1600" b="1" i="1">
                                        <a:effectLst/>
                                        <a:latin typeface="Cambria Math" panose="02040503050406030204" pitchFamily="18" charset="0"/>
                                        <a:ea typeface="Times New Roman" panose="02020603050405020304" pitchFamily="18" charset="0"/>
                                      </a:rPr>
                                      <m:t>𝒙</m:t>
                                    </m:r>
                                  </m:e>
                                  <m:sub>
                                    <m:r>
                                      <a:rPr lang="en-US" sz="1600" i="1">
                                        <a:effectLst/>
                                        <a:latin typeface="Cambria Math" panose="02040503050406030204" pitchFamily="18" charset="0"/>
                                        <a:ea typeface="Times New Roman" panose="02020603050405020304" pitchFamily="18" charset="0"/>
                                      </a:rPr>
                                      <m:t>𝑖</m:t>
                                    </m:r>
                                  </m:sub>
                                </m:sSub>
                              </m:e>
                            </m:d>
                          </m:e>
                        </m:d>
                      </m:e>
                      <m:sub>
                        <m:r>
                          <a:rPr lang="en-US" sz="1600" i="1">
                            <a:effectLst/>
                            <a:latin typeface="Cambria Math" panose="02040503050406030204" pitchFamily="18" charset="0"/>
                            <a:ea typeface="Times New Roman" panose="02020603050405020304" pitchFamily="18" charset="0"/>
                          </a:rPr>
                          <m:t>𝑖</m:t>
                        </m:r>
                        <m:r>
                          <a:rPr lang="en-US" sz="1600" i="1">
                            <a:effectLst/>
                            <a:latin typeface="Cambria Math" panose="02040503050406030204" pitchFamily="18" charset="0"/>
                            <a:ea typeface="Times New Roman" panose="02020603050405020304" pitchFamily="18" charset="0"/>
                          </a:rPr>
                          <m:t>=1</m:t>
                        </m:r>
                      </m:sub>
                      <m:sup>
                        <m:r>
                          <a:rPr lang="en-US" sz="1600" i="1">
                            <a:effectLst/>
                            <a:latin typeface="Cambria Math" panose="02040503050406030204" pitchFamily="18" charset="0"/>
                            <a:ea typeface="Times New Roman" panose="02020603050405020304" pitchFamily="18" charset="0"/>
                          </a:rPr>
                          <m:t>𝑛</m:t>
                        </m:r>
                      </m:sup>
                    </m:sSubSup>
                  </m:oMath>
                </a14:m>
                <a:r>
                  <a:rPr lang="en-US" sz="1600" dirty="0">
                    <a:effectLst/>
                    <a:latin typeface="Times New Roman" panose="02020603050405020304" pitchFamily="18" charset="0"/>
                    <a:ea typeface="Times New Roman" panose="02020603050405020304" pitchFamily="18" charset="0"/>
                  </a:rPr>
                  <a:t> using SGD based on Equation </a:t>
                </a:r>
              </a:p>
              <a:p>
                <a:pPr marL="0" indent="0" algn="just" hangingPunct="0">
                  <a:spcBef>
                    <a:spcPts val="0"/>
                  </a:spcBef>
                  <a:buNone/>
                </a:pPr>
                <a:r>
                  <a:rPr lang="en-US" sz="1600" dirty="0">
                    <a:solidFill>
                      <a:srgbClr val="836967"/>
                    </a:solidFill>
                  </a:rPr>
                  <a:t>				</a:t>
                </a:r>
                <a14:m>
                  <m:oMath xmlns:m="http://schemas.openxmlformats.org/officeDocument/2006/math">
                    <m:sSub>
                      <m:sSubPr>
                        <m:ctrlPr>
                          <a:rPr lang="en-US" sz="1600" i="1">
                            <a:solidFill>
                              <a:srgbClr val="836967"/>
                            </a:solidFill>
                            <a:latin typeface="Cambria Math" panose="02040503050406030204" pitchFamily="18" charset="0"/>
                          </a:rPr>
                        </m:ctrlPr>
                      </m:sSubPr>
                      <m:e>
                        <m:r>
                          <a:rPr lang="en-US" sz="1600">
                            <a:latin typeface="Cambria Math" panose="02040503050406030204" pitchFamily="18" charset="0"/>
                          </a:rPr>
                          <m:t>ℒ</m:t>
                        </m:r>
                      </m:e>
                      <m:sub>
                        <m:r>
                          <a:rPr lang="en-US" sz="1600" i="1">
                            <a:latin typeface="Cambria Math" panose="02040503050406030204" pitchFamily="18" charset="0"/>
                          </a:rPr>
                          <m:t>𝐷𝑇𝐶𝑅</m:t>
                        </m:r>
                      </m:sub>
                    </m:sSub>
                    <m:r>
                      <a:rPr lang="en-US" sz="160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a:latin typeface="Cambria Math" panose="02040503050406030204" pitchFamily="18" charset="0"/>
                          </a:rPr>
                          <m:t>ℒ</m:t>
                        </m:r>
                      </m:e>
                      <m:sub>
                        <m:r>
                          <a:rPr lang="en-US" sz="1600" i="1">
                            <a:latin typeface="Cambria Math" panose="02040503050406030204" pitchFamily="18" charset="0"/>
                          </a:rPr>
                          <m:t>𝑟𝑒𝑐𝑜𝑛𝑠𝑡𝑟𝑢𝑐𝑡𝑖𝑜𝑛</m:t>
                        </m:r>
                      </m:sub>
                    </m:sSub>
                    <m:r>
                      <a:rPr lang="en-US" sz="160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a:latin typeface="Cambria Math" panose="02040503050406030204" pitchFamily="18" charset="0"/>
                          </a:rPr>
                          <m:t>ℒ</m:t>
                        </m:r>
                      </m:e>
                      <m:sub>
                        <m:r>
                          <a:rPr lang="en-US" sz="1600" i="1">
                            <a:latin typeface="Cambria Math" panose="02040503050406030204" pitchFamily="18" charset="0"/>
                          </a:rPr>
                          <m:t>𝑐𝑙𝑎𝑠𝑠𝑖𝑓𝑖𝑐𝑎𝑡𝑖𝑜𝑛</m:t>
                        </m:r>
                      </m:sub>
                    </m:sSub>
                    <m:r>
                      <a:rPr lang="en-US" sz="1600">
                        <a:latin typeface="Cambria Math" panose="02040503050406030204" pitchFamily="18" charset="0"/>
                      </a:rPr>
                      <m:t>+</m:t>
                    </m:r>
                    <m:r>
                      <a:rPr lang="en-US" sz="1600" i="1">
                        <a:latin typeface="Cambria Math" panose="02040503050406030204" pitchFamily="18" charset="0"/>
                      </a:rPr>
                      <m:t>𝜆</m:t>
                    </m:r>
                    <m:sSub>
                      <m:sSubPr>
                        <m:ctrlPr>
                          <a:rPr lang="en-US" sz="1600" i="1">
                            <a:solidFill>
                              <a:srgbClr val="836967"/>
                            </a:solidFill>
                            <a:latin typeface="Cambria Math" panose="02040503050406030204" pitchFamily="18" charset="0"/>
                          </a:rPr>
                        </m:ctrlPr>
                      </m:sSubPr>
                      <m:e>
                        <m:r>
                          <a:rPr lang="en-US" sz="1600">
                            <a:latin typeface="Cambria Math" panose="02040503050406030204" pitchFamily="18" charset="0"/>
                          </a:rPr>
                          <m:t>ℒ</m:t>
                        </m:r>
                      </m:e>
                      <m:sub>
                        <m:r>
                          <a:rPr lang="en-US" sz="1600" i="1">
                            <a:latin typeface="Cambria Math" panose="02040503050406030204" pitchFamily="18" charset="0"/>
                          </a:rPr>
                          <m:t>𝐾</m:t>
                        </m:r>
                        <m:r>
                          <a:rPr lang="en-US" sz="1600">
                            <a:latin typeface="Cambria Math" panose="02040503050406030204" pitchFamily="18" charset="0"/>
                          </a:rPr>
                          <m:t>−</m:t>
                        </m:r>
                        <m:r>
                          <a:rPr lang="en-US" sz="1600" i="1">
                            <a:latin typeface="Cambria Math" panose="02040503050406030204" pitchFamily="18" charset="0"/>
                          </a:rPr>
                          <m:t>𝑚𝑒𝑎𝑛𝑠</m:t>
                        </m:r>
                      </m:sub>
                    </m:sSub>
                  </m:oMath>
                </a14:m>
                <a:r>
                  <a:rPr lang="en-US" sz="1600" dirty="0">
                    <a:effectLst/>
                    <a:latin typeface="Times New Roman" panose="02020603050405020304" pitchFamily="18" charset="0"/>
                    <a:ea typeface="Times New Roman" panose="02020603050405020304" pitchFamily="18" charset="0"/>
                  </a:rPr>
                  <a:t>.</a:t>
                </a:r>
              </a:p>
              <a:p>
                <a:pPr marL="0" marR="0" indent="0" algn="just" hangingPunc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4:     </a:t>
                </a:r>
                <a:r>
                  <a:rPr lang="en-US" sz="1600" b="1" dirty="0">
                    <a:effectLst/>
                    <a:latin typeface="Times New Roman" panose="02020603050405020304" pitchFamily="18" charset="0"/>
                    <a:ea typeface="Times New Roman" panose="02020603050405020304" pitchFamily="18" charset="0"/>
                  </a:rPr>
                  <a:t>if</a:t>
                </a:r>
                <a:r>
                  <a:rPr lang="en-US" sz="1600"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iter</a:t>
                </a:r>
                <a:r>
                  <a:rPr lang="en-US" sz="1600" dirty="0">
                    <a:effectLst/>
                    <a:latin typeface="Times New Roman" panose="02020603050405020304" pitchFamily="18" charset="0"/>
                    <a:ea typeface="Times New Roman" panose="02020603050405020304" pitchFamily="18" charset="0"/>
                  </a:rPr>
                  <a:t> % T = 0 </a:t>
                </a:r>
                <a:r>
                  <a:rPr lang="en-US" sz="1600" b="1" dirty="0">
                    <a:effectLst/>
                    <a:latin typeface="Times New Roman" panose="02020603050405020304" pitchFamily="18" charset="0"/>
                    <a:ea typeface="Times New Roman" panose="02020603050405020304" pitchFamily="18" charset="0"/>
                  </a:rPr>
                  <a:t>then</a:t>
                </a:r>
                <a:endParaRPr lang="en-US" sz="1600" dirty="0">
                  <a:effectLst/>
                  <a:latin typeface="Times New Roman" panose="02020603050405020304" pitchFamily="18" charset="0"/>
                  <a:ea typeface="Times New Roman" panose="02020603050405020304" pitchFamily="18" charset="0"/>
                </a:endParaRPr>
              </a:p>
              <a:p>
                <a:pPr marL="0" marR="0" indent="0" algn="just" hangingPunc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5:         Update </a:t>
                </a:r>
                <a:r>
                  <a:rPr lang="en-US" sz="1600" i="1" dirty="0">
                    <a:effectLst/>
                    <a:latin typeface="Times New Roman" panose="02020603050405020304" pitchFamily="18" charset="0"/>
                    <a:ea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rPr>
                  <a:t> using the closed-form solution of Equation </a:t>
                </a:r>
                <a14:m>
                  <m:oMath xmlns:m="http://schemas.openxmlformats.org/officeDocument/2006/math">
                    <m:func>
                      <m:funcPr>
                        <m:ctrlPr>
                          <a:rPr lang="en-US" sz="1600" i="1" smtClean="0">
                            <a:effectLst/>
                            <a:latin typeface="Cambria Math" panose="02040503050406030204" pitchFamily="18" charset="0"/>
                            <a:cs typeface="Times New Roman" panose="02020603050405020304" pitchFamily="18" charset="0"/>
                          </a:rPr>
                        </m:ctrlPr>
                      </m:funcPr>
                      <m:fName>
                        <m:limLow>
                          <m:limLowPr>
                            <m:ctrlPr>
                              <a:rPr lang="en-US" sz="1600" i="1">
                                <a:effectLst/>
                                <a:latin typeface="Cambria Math" panose="02040503050406030204" pitchFamily="18" charset="0"/>
                                <a:cs typeface="Times New Roman" panose="02020603050405020304" pitchFamily="18" charset="0"/>
                              </a:rPr>
                            </m:ctrlPr>
                          </m:limLowPr>
                          <m:e>
                            <m:r>
                              <m:rPr>
                                <m:sty m:val="p"/>
                              </m:rPr>
                              <a:rPr lang="en-US" sz="1600">
                                <a:effectLst/>
                                <a:latin typeface="Cambria Math" panose="02040503050406030204" pitchFamily="18" charset="0"/>
                                <a:ea typeface="Times New Roman" panose="02020603050405020304" pitchFamily="18" charset="0"/>
                                <a:cs typeface="Times New Roman" panose="02020603050405020304" pitchFamily="18" charset="0"/>
                              </a:rPr>
                              <m:t>max</m:t>
                            </m:r>
                          </m:e>
                          <m:lim>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𝑭</m:t>
                            </m:r>
                          </m:lim>
                        </m:limLow>
                      </m:fName>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𝑇𝑟</m:t>
                        </m:r>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𝑎𝑐𝑒</m:t>
                        </m:r>
                        <m:d>
                          <m:dPr>
                            <m:ctrlPr>
                              <a:rPr lang="en-US" sz="1600" i="1">
                                <a:effectLst/>
                                <a:latin typeface="Cambria Math" panose="02040503050406030204" pitchFamily="18" charset="0"/>
                                <a:cs typeface="Times New Roman" panose="02020603050405020304" pitchFamily="18" charset="0"/>
                              </a:rPr>
                            </m:ctrlPr>
                          </m:dPr>
                          <m:e>
                            <m:sSup>
                              <m:sSupPr>
                                <m:ctrlPr>
                                  <a:rPr lang="en-US" sz="1600" i="1">
                                    <a:effectLst/>
                                    <a:latin typeface="Cambria Math" panose="02040503050406030204" pitchFamily="18" charset="0"/>
                                    <a:cs typeface="Times New Roman" panose="02020603050405020304" pitchFamily="18" charset="0"/>
                                  </a:rPr>
                                </m:ctrlPr>
                              </m:sSupPr>
                              <m:e>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𝑭</m:t>
                                </m:r>
                              </m:e>
                              <m:sup>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𝑇</m:t>
                                </m:r>
                              </m:sup>
                            </m:sSup>
                            <m:sSup>
                              <m:sSupPr>
                                <m:ctrlPr>
                                  <a:rPr lang="en-US" sz="1600" i="1">
                                    <a:effectLst/>
                                    <a:latin typeface="Cambria Math" panose="02040503050406030204" pitchFamily="18" charset="0"/>
                                    <a:cs typeface="Times New Roman" panose="02020603050405020304" pitchFamily="18" charset="0"/>
                                  </a:rPr>
                                </m:ctrlPr>
                              </m:sSupPr>
                              <m:e>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𝑇</m:t>
                                </m:r>
                              </m:sup>
                            </m:sSup>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𝑯𝑭</m:t>
                            </m:r>
                          </m:e>
                        </m:d>
                      </m:e>
                    </m:func>
                    <m:r>
                      <a:rPr lang="en-US" sz="16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en-US" sz="16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60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600" i="1">
                            <a:effectLst/>
                            <a:latin typeface="Cambria Math" panose="02040503050406030204" pitchFamily="18" charset="0"/>
                            <a:cs typeface="Times New Roman" panose="02020603050405020304" pitchFamily="18" charset="0"/>
                          </a:rPr>
                        </m:ctrlPr>
                      </m:sSupPr>
                      <m:e>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𝑭</m:t>
                        </m:r>
                      </m:e>
                      <m:sup>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𝑇</m:t>
                        </m:r>
                      </m:sup>
                    </m:sSup>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𝑭</m:t>
                    </m:r>
                    <m:r>
                      <a:rPr lang="en-US" sz="16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𝑰</m:t>
                    </m:r>
                  </m:oMath>
                </a14:m>
                <a:r>
                  <a:rPr lang="en-US" sz="1600" dirty="0">
                    <a:effectLst/>
                    <a:latin typeface="Times New Roman" panose="02020603050405020304" pitchFamily="18" charset="0"/>
                    <a:ea typeface="Times New Roman" panose="02020603050405020304" pitchFamily="18" charset="0"/>
                  </a:rPr>
                  <a:t>.</a:t>
                </a:r>
              </a:p>
              <a:p>
                <a:pPr marL="0" marR="0" indent="0" algn="just" hangingPunc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6:     </a:t>
                </a:r>
                <a:r>
                  <a:rPr lang="en-US" sz="1600" b="1" dirty="0">
                    <a:effectLst/>
                    <a:latin typeface="Times New Roman" panose="02020603050405020304" pitchFamily="18" charset="0"/>
                    <a:ea typeface="Times New Roman" panose="02020603050405020304" pitchFamily="18" charset="0"/>
                  </a:rPr>
                  <a:t>end if</a:t>
                </a:r>
                <a:endParaRPr lang="en-US" sz="1600" dirty="0">
                  <a:effectLst/>
                  <a:latin typeface="Times New Roman" panose="02020603050405020304" pitchFamily="18" charset="0"/>
                  <a:ea typeface="Times New Roman" panose="02020603050405020304" pitchFamily="18" charset="0"/>
                </a:endParaRPr>
              </a:p>
              <a:p>
                <a:pPr marL="0" marR="0" indent="0" algn="just" hangingPunc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7: </a:t>
                </a:r>
                <a:r>
                  <a:rPr lang="en-US" sz="1600" b="1" dirty="0">
                    <a:effectLst/>
                    <a:latin typeface="Times New Roman" panose="02020603050405020304" pitchFamily="18" charset="0"/>
                    <a:ea typeface="Times New Roman" panose="02020603050405020304" pitchFamily="18" charset="0"/>
                  </a:rPr>
                  <a:t>end for</a:t>
                </a:r>
                <a:endParaRPr lang="en-US" sz="1600" dirty="0">
                  <a:effectLst/>
                  <a:latin typeface="Times New Roman" panose="02020603050405020304" pitchFamily="18" charset="0"/>
                  <a:ea typeface="Times New Roman" panose="02020603050405020304" pitchFamily="18" charset="0"/>
                </a:endParaRPr>
              </a:p>
              <a:p>
                <a:pPr marL="0" indent="0">
                  <a:buNone/>
                </a:pPr>
                <a:r>
                  <a:rPr lang="en-US" sz="1600" dirty="0">
                    <a:effectLst/>
                    <a:latin typeface="Times New Roman" panose="02020603050405020304" pitchFamily="18" charset="0"/>
                    <a:ea typeface="Times New Roman" panose="02020603050405020304" pitchFamily="18" charset="0"/>
                  </a:rPr>
                  <a:t>8: Apply K-MEANS to the learned representation and get the cluster result </a:t>
                </a:r>
                <a:r>
                  <a:rPr lang="en-US" sz="1600" i="1" dirty="0">
                    <a:effectLst/>
                    <a:latin typeface="Times New Roman" panose="02020603050405020304" pitchFamily="18" charset="0"/>
                    <a:ea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rPr>
                  <a:t>.</a:t>
                </a:r>
                <a:endParaRPr lang="en-US" sz="2000" dirty="0"/>
              </a:p>
            </p:txBody>
          </p:sp>
        </mc:Choice>
        <mc:Fallback>
          <p:sp>
            <p:nvSpPr>
              <p:cNvPr id="11" name="Content Placeholder 2">
                <a:extLst>
                  <a:ext uri="{FF2B5EF4-FFF2-40B4-BE49-F238E27FC236}">
                    <a16:creationId xmlns:a16="http://schemas.microsoft.com/office/drawing/2014/main" id="{85C78E0F-CD04-4F30-B519-E6AFE9C9B894}"/>
                  </a:ext>
                </a:extLst>
              </p:cNvPr>
              <p:cNvSpPr txBox="1">
                <a:spLocks noRot="1" noChangeAspect="1" noMove="1" noResize="1" noEditPoints="1" noAdjustHandles="1" noChangeArrowheads="1" noChangeShapeType="1" noTextEdit="1"/>
              </p:cNvSpPr>
              <p:nvPr/>
            </p:nvSpPr>
            <p:spPr>
              <a:xfrm>
                <a:off x="121920" y="3252934"/>
                <a:ext cx="8869680" cy="3224065"/>
              </a:xfrm>
              <a:prstGeom prst="rect">
                <a:avLst/>
              </a:prstGeom>
              <a:blipFill>
                <a:blip r:embed="rId4"/>
                <a:stretch>
                  <a:fillRect l="-344" t="-568" b="-758"/>
                </a:stretch>
              </a:blipFill>
            </p:spPr>
            <p:txBody>
              <a:bodyPr/>
              <a:lstStyle/>
              <a:p>
                <a:r>
                  <a:rPr lang="en-US">
                    <a:noFill/>
                  </a:rPr>
                  <a:t> </a:t>
                </a:r>
              </a:p>
            </p:txBody>
          </p:sp>
        </mc:Fallback>
      </mc:AlternateContent>
    </p:spTree>
    <p:extLst>
      <p:ext uri="{BB962C8B-B14F-4D97-AF65-F5344CB8AC3E}">
        <p14:creationId xmlns:p14="http://schemas.microsoft.com/office/powerpoint/2010/main" val="193202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A1D-D890-4319-9F9E-62A6B8027FA7}"/>
              </a:ext>
            </a:extLst>
          </p:cNvPr>
          <p:cNvSpPr>
            <a:spLocks noGrp="1"/>
          </p:cNvSpPr>
          <p:nvPr>
            <p:ph type="title"/>
          </p:nvPr>
        </p:nvSpPr>
        <p:spPr/>
        <p:txBody>
          <a:bodyPr>
            <a:normAutofit fontScale="90000"/>
          </a:bodyPr>
          <a:lstStyle/>
          <a:p>
            <a:r>
              <a:rPr lang="en-US" sz="2400" dirty="0"/>
              <a:t>Deep Temporal Clustering Representation (DTCR)</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B51D76-B13F-4770-AC65-651CD61E05A5}"/>
                  </a:ext>
                </a:extLst>
              </p:cNvPr>
              <p:cNvSpPr>
                <a:spLocks noGrp="1"/>
              </p:cNvSpPr>
              <p:nvPr>
                <p:ph idx="1"/>
              </p:nvPr>
            </p:nvSpPr>
            <p:spPr>
              <a:xfrm>
                <a:off x="121920" y="685800"/>
                <a:ext cx="8869680" cy="5715000"/>
              </a:xfrm>
            </p:spPr>
            <p:txBody>
              <a:bodyPr/>
              <a:lstStyle/>
              <a:p>
                <a:r>
                  <a:rPr lang="en-US" dirty="0"/>
                  <a:t>The bidirectional multi-layer Dilated RNN is employed for encoding to capture the dynamics and multi-scale characteristics of the time series. The number of layers and dilation per layer are fixed to 3 and 1, 4, and 16, respectively.</a:t>
                </a:r>
              </a:p>
              <a:p>
                <a:r>
                  <a:rPr lang="en-US" dirty="0"/>
                  <a:t>The decoder is a single layer RNN with Gated Recurrent Units (GRU).</a:t>
                </a:r>
              </a:p>
              <a:p>
                <a:r>
                  <a:rPr lang="en-US" dirty="0"/>
                  <a:t>The number of units per layer of the encoder is </a:t>
                </a:r>
                <a14:m>
                  <m:oMath xmlns:m="http://schemas.openxmlformats.org/officeDocument/2006/math">
                    <m:d>
                      <m:dPr>
                        <m:begChr m:val="["/>
                        <m:endChr m:val="]"/>
                        <m:ctrlPr>
                          <a:rPr lang="en-US" sz="1800" i="1" smtClean="0">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3</m:t>
                            </m:r>
                          </m:sub>
                        </m:sSub>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a:effectLst/>
                            <a:latin typeface="Cambria Math" panose="020405030504060302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100, 50, 50</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sz="1800" i="1">
                            <a:effectLst/>
                            <a:latin typeface="Cambria Math" panose="020405030504060302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50, 30, 30</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t>. The number of hidden units in the decoder is </a:t>
                </a:r>
                <a14:m>
                  <m:oMath xmlns:m="http://schemas.openxmlformats.org/officeDocument/2006/math">
                    <m:r>
                      <a:rPr lang="en-US" i="1"/>
                      <m:t>(</m:t>
                    </m:r>
                    <m:sSub>
                      <m:sSubPr>
                        <m:ctrlPr>
                          <a:rPr lang="en-US" i="1"/>
                        </m:ctrlPr>
                      </m:sSubPr>
                      <m:e>
                        <m:r>
                          <a:rPr lang="en-US" i="1"/>
                          <m:t>𝑚</m:t>
                        </m:r>
                      </m:e>
                      <m:sub>
                        <m:r>
                          <a:rPr lang="en-US" i="1"/>
                          <m:t>1</m:t>
                        </m:r>
                      </m:sub>
                    </m:sSub>
                    <m:r>
                      <a:rPr lang="en-US" i="1"/>
                      <m:t>+</m:t>
                    </m:r>
                    <m:sSub>
                      <m:sSubPr>
                        <m:ctrlPr>
                          <a:rPr lang="en-US" i="1"/>
                        </m:ctrlPr>
                      </m:sSubPr>
                      <m:e>
                        <m:r>
                          <a:rPr lang="en-US" i="1"/>
                          <m:t>𝑚</m:t>
                        </m:r>
                      </m:e>
                      <m:sub>
                        <m:r>
                          <a:rPr lang="en-US" i="1"/>
                          <m:t>2</m:t>
                        </m:r>
                      </m:sub>
                    </m:sSub>
                    <m:r>
                      <a:rPr lang="en-US" i="1"/>
                      <m:t>+</m:t>
                    </m:r>
                    <m:sSub>
                      <m:sSubPr>
                        <m:ctrlPr>
                          <a:rPr lang="en-US" i="1"/>
                        </m:ctrlPr>
                      </m:sSubPr>
                      <m:e>
                        <m:r>
                          <a:rPr lang="en-US" i="1"/>
                          <m:t>𝑚</m:t>
                        </m:r>
                      </m:e>
                      <m:sub>
                        <m:r>
                          <a:rPr lang="en-US" i="1"/>
                          <m:t>3</m:t>
                        </m:r>
                      </m:sub>
                    </m:sSub>
                    <m:r>
                      <a:rPr lang="en-US" i="1"/>
                      <m:t>)×2</m:t>
                    </m:r>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A6B51D76-B13F-4770-AC65-651CD61E05A5}"/>
                  </a:ext>
                </a:extLst>
              </p:cNvPr>
              <p:cNvSpPr>
                <a:spLocks noGrp="1" noRot="1" noChangeAspect="1" noMove="1" noResize="1" noEditPoints="1" noAdjustHandles="1" noChangeArrowheads="1" noChangeShapeType="1" noTextEdit="1"/>
              </p:cNvSpPr>
              <p:nvPr>
                <p:ph idx="1"/>
              </p:nvPr>
            </p:nvSpPr>
            <p:spPr>
              <a:xfrm>
                <a:off x="121920" y="685800"/>
                <a:ext cx="8869680" cy="5715000"/>
              </a:xfrm>
              <a:blipFill>
                <a:blip r:embed="rId2"/>
                <a:stretch>
                  <a:fillRect l="-893" t="-854" r="-687"/>
                </a:stretch>
              </a:blipFill>
            </p:spPr>
            <p:txBody>
              <a:bodyPr/>
              <a:lstStyle/>
              <a:p>
                <a:r>
                  <a:rPr lang="en-US">
                    <a:noFill/>
                  </a:rPr>
                  <a:t> </a:t>
                </a:r>
              </a:p>
            </p:txBody>
          </p:sp>
        </mc:Fallback>
      </mc:AlternateContent>
    </p:spTree>
    <p:extLst>
      <p:ext uri="{BB962C8B-B14F-4D97-AF65-F5344CB8AC3E}">
        <p14:creationId xmlns:p14="http://schemas.microsoft.com/office/powerpoint/2010/main" val="2571369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A1D-D890-4319-9F9E-62A6B8027FA7}"/>
              </a:ext>
            </a:extLst>
          </p:cNvPr>
          <p:cNvSpPr>
            <a:spLocks noGrp="1"/>
          </p:cNvSpPr>
          <p:nvPr>
            <p:ph type="title"/>
          </p:nvPr>
        </p:nvSpPr>
        <p:spPr/>
        <p:txBody>
          <a:bodyPr>
            <a:normAutofit fontScale="90000"/>
          </a:bodyPr>
          <a:lstStyle/>
          <a:p>
            <a:r>
              <a:rPr lang="en-US" sz="2400" dirty="0"/>
              <a:t>Deep Temporal Clustering Representation (DTCR)</a:t>
            </a:r>
            <a:endParaRPr lang="en-US" dirty="0"/>
          </a:p>
        </p:txBody>
      </p:sp>
      <p:sp>
        <p:nvSpPr>
          <p:cNvPr id="3" name="Content Placeholder 2">
            <a:extLst>
              <a:ext uri="{FF2B5EF4-FFF2-40B4-BE49-F238E27FC236}">
                <a16:creationId xmlns:a16="http://schemas.microsoft.com/office/drawing/2014/main" id="{A6B51D76-B13F-4770-AC65-651CD61E05A5}"/>
              </a:ext>
            </a:extLst>
          </p:cNvPr>
          <p:cNvSpPr>
            <a:spLocks noGrp="1"/>
          </p:cNvSpPr>
          <p:nvPr>
            <p:ph idx="1"/>
          </p:nvPr>
        </p:nvSpPr>
        <p:spPr>
          <a:xfrm>
            <a:off x="121920" y="5715000"/>
            <a:ext cx="8869680" cy="685800"/>
          </a:xfrm>
        </p:spPr>
        <p:txBody>
          <a:bodyPr/>
          <a:lstStyle/>
          <a:p>
            <a:pPr marL="0" indent="0" algn="ctr">
              <a:buNone/>
            </a:pPr>
            <a:r>
              <a:rPr lang="en-US" sz="2200" dirty="0"/>
              <a:t>Rand Index (RI) comparisons on 36 time series datasets (the values in parentheses present standard deviations)</a:t>
            </a:r>
          </a:p>
        </p:txBody>
      </p:sp>
      <p:pic>
        <p:nvPicPr>
          <p:cNvPr id="4" name="Picture 3">
            <a:extLst>
              <a:ext uri="{FF2B5EF4-FFF2-40B4-BE49-F238E27FC236}">
                <a16:creationId xmlns:a16="http://schemas.microsoft.com/office/drawing/2014/main" id="{44788746-ED1D-4626-B84C-F71E3E3E1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33400"/>
            <a:ext cx="8869680" cy="5062976"/>
          </a:xfrm>
          <a:prstGeom prst="rect">
            <a:avLst/>
          </a:prstGeom>
        </p:spPr>
      </p:pic>
    </p:spTree>
    <p:extLst>
      <p:ext uri="{BB962C8B-B14F-4D97-AF65-F5344CB8AC3E}">
        <p14:creationId xmlns:p14="http://schemas.microsoft.com/office/powerpoint/2010/main" val="3337896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A1D-D890-4319-9F9E-62A6B8027FA7}"/>
              </a:ext>
            </a:extLst>
          </p:cNvPr>
          <p:cNvSpPr>
            <a:spLocks noGrp="1"/>
          </p:cNvSpPr>
          <p:nvPr>
            <p:ph type="title"/>
          </p:nvPr>
        </p:nvSpPr>
        <p:spPr/>
        <p:txBody>
          <a:bodyPr>
            <a:normAutofit fontScale="90000"/>
          </a:bodyPr>
          <a:lstStyle/>
          <a:p>
            <a:r>
              <a:rPr lang="en-US" sz="2400" dirty="0"/>
              <a:t>Deep Temporal Clustering Representation (DTCR)</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B51D76-B13F-4770-AC65-651CD61E05A5}"/>
                  </a:ext>
                </a:extLst>
              </p:cNvPr>
              <p:cNvSpPr>
                <a:spLocks noGrp="1"/>
              </p:cNvSpPr>
              <p:nvPr>
                <p:ph idx="1"/>
              </p:nvPr>
            </p:nvSpPr>
            <p:spPr>
              <a:xfrm>
                <a:off x="121920" y="3757438"/>
                <a:ext cx="8869680" cy="738362"/>
              </a:xfrm>
            </p:spPr>
            <p:txBody>
              <a:bodyPr/>
              <a:lstStyle/>
              <a:p>
                <a:pPr algn="just"/>
                <a:r>
                  <a:rPr lang="en-US" sz="2000" dirty="0"/>
                  <a:t>The impact of </a:t>
                </a:r>
                <a14:m>
                  <m:oMath xmlns:m="http://schemas.openxmlformats.org/officeDocument/2006/math">
                    <m:sSub>
                      <m:sSubPr>
                        <m:ctrlPr>
                          <a:rPr lang="en-US" sz="2000" i="1" smtClean="0">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ℒ</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𝐾</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𝑚𝑒𝑎𝑛𝑠</m:t>
                        </m:r>
                      </m:sub>
                    </m:sSub>
                  </m:oMath>
                </a14:m>
                <a:r>
                  <a:rPr lang="en-US" sz="2000" dirty="0"/>
                  <a:t> and </a:t>
                </a:r>
                <a14:m>
                  <m:oMath xmlns:m="http://schemas.openxmlformats.org/officeDocument/2006/math">
                    <m:sSub>
                      <m:sSubPr>
                        <m:ctrlPr>
                          <a:rPr lang="en-US" sz="2000" i="1"/>
                        </m:ctrlPr>
                      </m:sSubPr>
                      <m:e>
                        <m:r>
                          <a:rPr lang="en-US" sz="2000" i="1"/>
                          <m:t>ℒ</m:t>
                        </m:r>
                      </m:e>
                      <m:sub>
                        <m:r>
                          <a:rPr lang="en-US" sz="2000" i="1"/>
                          <m:t>𝑐𝑙𝑎𝑠𝑠𝑖𝑓𝑖𝑐𝑎𝑡𝑖𝑜𝑛</m:t>
                        </m:r>
                      </m:sub>
                    </m:sSub>
                  </m:oMath>
                </a14:m>
                <a:r>
                  <a:rPr lang="en-US" sz="2000" dirty="0"/>
                  <a:t> contributions to clustering are shown in the above Table.</a:t>
                </a:r>
              </a:p>
              <a:p>
                <a:pPr algn="just"/>
                <a:endParaRPr lang="en-US" sz="2000" dirty="0"/>
              </a:p>
            </p:txBody>
          </p:sp>
        </mc:Choice>
        <mc:Fallback>
          <p:sp>
            <p:nvSpPr>
              <p:cNvPr id="3" name="Content Placeholder 2">
                <a:extLst>
                  <a:ext uri="{FF2B5EF4-FFF2-40B4-BE49-F238E27FC236}">
                    <a16:creationId xmlns:a16="http://schemas.microsoft.com/office/drawing/2014/main" id="{A6B51D76-B13F-4770-AC65-651CD61E05A5}"/>
                  </a:ext>
                </a:extLst>
              </p:cNvPr>
              <p:cNvSpPr>
                <a:spLocks noGrp="1" noRot="1" noChangeAspect="1" noMove="1" noResize="1" noEditPoints="1" noAdjustHandles="1" noChangeArrowheads="1" noChangeShapeType="1" noTextEdit="1"/>
              </p:cNvSpPr>
              <p:nvPr>
                <p:ph idx="1"/>
              </p:nvPr>
            </p:nvSpPr>
            <p:spPr>
              <a:xfrm>
                <a:off x="121920" y="3757438"/>
                <a:ext cx="8869680" cy="738362"/>
              </a:xfrm>
              <a:blipFill>
                <a:blip r:embed="rId2"/>
                <a:stretch>
                  <a:fillRect l="-619" t="-3279" r="-687" b="-1311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E6C9BEF-4651-4377-ACA1-95202535288A}"/>
              </a:ext>
            </a:extLst>
          </p:cNvPr>
          <p:cNvPicPr>
            <a:picLocks noChangeAspect="1"/>
          </p:cNvPicPr>
          <p:nvPr/>
        </p:nvPicPr>
        <p:blipFill>
          <a:blip r:embed="rId3"/>
          <a:stretch>
            <a:fillRect/>
          </a:stretch>
        </p:blipFill>
        <p:spPr>
          <a:xfrm>
            <a:off x="41834" y="557086"/>
            <a:ext cx="9060256" cy="3200352"/>
          </a:xfrm>
          <a:prstGeom prst="rect">
            <a:avLst/>
          </a:prstGeom>
        </p:spPr>
      </p:pic>
    </p:spTree>
    <p:extLst>
      <p:ext uri="{BB962C8B-B14F-4D97-AF65-F5344CB8AC3E}">
        <p14:creationId xmlns:p14="http://schemas.microsoft.com/office/powerpoint/2010/main" val="2863548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A1D-D890-4319-9F9E-62A6B8027FA7}"/>
              </a:ext>
            </a:extLst>
          </p:cNvPr>
          <p:cNvSpPr>
            <a:spLocks noGrp="1"/>
          </p:cNvSpPr>
          <p:nvPr>
            <p:ph type="title"/>
          </p:nvPr>
        </p:nvSpPr>
        <p:spPr/>
        <p:txBody>
          <a:bodyPr>
            <a:normAutofit fontScale="90000"/>
          </a:bodyPr>
          <a:lstStyle/>
          <a:p>
            <a:r>
              <a:rPr lang="en-US" sz="2400" dirty="0"/>
              <a:t>Deep Temporal Clustering Representation (DTCR)</a:t>
            </a:r>
            <a:endParaRPr lang="en-US" dirty="0"/>
          </a:p>
        </p:txBody>
      </p:sp>
      <p:sp>
        <p:nvSpPr>
          <p:cNvPr id="3" name="Content Placeholder 2">
            <a:extLst>
              <a:ext uri="{FF2B5EF4-FFF2-40B4-BE49-F238E27FC236}">
                <a16:creationId xmlns:a16="http://schemas.microsoft.com/office/drawing/2014/main" id="{A6B51D76-B13F-4770-AC65-651CD61E05A5}"/>
              </a:ext>
            </a:extLst>
          </p:cNvPr>
          <p:cNvSpPr>
            <a:spLocks noGrp="1"/>
          </p:cNvSpPr>
          <p:nvPr>
            <p:ph idx="1"/>
          </p:nvPr>
        </p:nvSpPr>
        <p:spPr>
          <a:xfrm>
            <a:off x="133268" y="2262339"/>
            <a:ext cx="2228931" cy="328461"/>
          </a:xfrm>
        </p:spPr>
        <p:txBody>
          <a:bodyPr/>
          <a:lstStyle/>
          <a:p>
            <a:pPr marL="0" indent="0" algn="just">
              <a:buNone/>
            </a:pPr>
            <a:r>
              <a:rPr lang="en-US" sz="1600" dirty="0"/>
              <a:t>Visualization with t-SNE</a:t>
            </a:r>
          </a:p>
        </p:txBody>
      </p:sp>
      <p:pic>
        <p:nvPicPr>
          <p:cNvPr id="6" name="Picture 5">
            <a:extLst>
              <a:ext uri="{FF2B5EF4-FFF2-40B4-BE49-F238E27FC236}">
                <a16:creationId xmlns:a16="http://schemas.microsoft.com/office/drawing/2014/main" id="{65B21287-0A58-4005-B40C-6CC1763D3A0F}"/>
              </a:ext>
            </a:extLst>
          </p:cNvPr>
          <p:cNvPicPr>
            <a:picLocks noChangeAspect="1"/>
          </p:cNvPicPr>
          <p:nvPr/>
        </p:nvPicPr>
        <p:blipFill>
          <a:blip r:embed="rId2"/>
          <a:stretch>
            <a:fillRect/>
          </a:stretch>
        </p:blipFill>
        <p:spPr>
          <a:xfrm>
            <a:off x="2286000" y="533395"/>
            <a:ext cx="6858000" cy="4070192"/>
          </a:xfrm>
          <a:prstGeom prst="rect">
            <a:avLst/>
          </a:prstGeom>
        </p:spPr>
      </p:pic>
      <p:pic>
        <p:nvPicPr>
          <p:cNvPr id="7" name="Picture 6">
            <a:extLst>
              <a:ext uri="{FF2B5EF4-FFF2-40B4-BE49-F238E27FC236}">
                <a16:creationId xmlns:a16="http://schemas.microsoft.com/office/drawing/2014/main" id="{7D3E8BBC-9595-4CA9-9E73-C97648465BE6}"/>
              </a:ext>
            </a:extLst>
          </p:cNvPr>
          <p:cNvPicPr>
            <a:picLocks noChangeAspect="1"/>
          </p:cNvPicPr>
          <p:nvPr/>
        </p:nvPicPr>
        <p:blipFill>
          <a:blip r:embed="rId3"/>
          <a:stretch>
            <a:fillRect/>
          </a:stretch>
        </p:blipFill>
        <p:spPr>
          <a:xfrm>
            <a:off x="0" y="4724399"/>
            <a:ext cx="6675120" cy="1853720"/>
          </a:xfrm>
          <a:prstGeom prst="rect">
            <a:avLst/>
          </a:prstGeom>
        </p:spPr>
      </p:pic>
      <p:sp>
        <p:nvSpPr>
          <p:cNvPr id="8" name="Content Placeholder 2">
            <a:extLst>
              <a:ext uri="{FF2B5EF4-FFF2-40B4-BE49-F238E27FC236}">
                <a16:creationId xmlns:a16="http://schemas.microsoft.com/office/drawing/2014/main" id="{405800FD-AE9F-48ED-B6A3-893FDD7B196D}"/>
              </a:ext>
            </a:extLst>
          </p:cNvPr>
          <p:cNvSpPr txBox="1">
            <a:spLocks/>
          </p:cNvSpPr>
          <p:nvPr/>
        </p:nvSpPr>
        <p:spPr>
          <a:xfrm>
            <a:off x="6553200" y="5304286"/>
            <a:ext cx="2438400" cy="563114"/>
          </a:xfrm>
          <a:prstGeom prst="rect">
            <a:avLst/>
          </a:prstGeom>
        </p:spPr>
        <p:txBody>
          <a:bodyPr/>
          <a:lstStyle>
            <a:lvl1pPr marL="182880" indent="-182880" algn="l" defTabSz="457189"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189"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t>Training epochs visualization with t-SNE</a:t>
            </a:r>
          </a:p>
        </p:txBody>
      </p:sp>
    </p:spTree>
    <p:extLst>
      <p:ext uri="{BB962C8B-B14F-4D97-AF65-F5344CB8AC3E}">
        <p14:creationId xmlns:p14="http://schemas.microsoft.com/office/powerpoint/2010/main" val="2408257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1EF8-EBD8-4A83-B871-4DC8B44F92CD}"/>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3" name="Content Placeholder 2">
            <a:extLst>
              <a:ext uri="{FF2B5EF4-FFF2-40B4-BE49-F238E27FC236}">
                <a16:creationId xmlns:a16="http://schemas.microsoft.com/office/drawing/2014/main" id="{7FB4E967-4440-4C02-9C23-6E32ADE81EF2}"/>
              </a:ext>
            </a:extLst>
          </p:cNvPr>
          <p:cNvSpPr>
            <a:spLocks noGrp="1"/>
          </p:cNvSpPr>
          <p:nvPr>
            <p:ph idx="1"/>
          </p:nvPr>
        </p:nvSpPr>
        <p:spPr>
          <a:xfrm>
            <a:off x="121920" y="533400"/>
            <a:ext cx="8869680" cy="609600"/>
          </a:xfrm>
        </p:spPr>
        <p:txBody>
          <a:bodyPr/>
          <a:lstStyle/>
          <a:p>
            <a:r>
              <a:rPr lang="en-US" sz="2000" dirty="0"/>
              <a:t>Several engineered feature sets from multiple fields have been proposed to numerically describe the EEG signals:</a:t>
            </a:r>
          </a:p>
        </p:txBody>
      </p:sp>
      <p:pic>
        <p:nvPicPr>
          <p:cNvPr id="4" name="Picture 3">
            <a:extLst>
              <a:ext uri="{FF2B5EF4-FFF2-40B4-BE49-F238E27FC236}">
                <a16:creationId xmlns:a16="http://schemas.microsoft.com/office/drawing/2014/main" id="{2F25B938-23E0-4755-9591-D340ED3E6799}"/>
              </a:ext>
            </a:extLst>
          </p:cNvPr>
          <p:cNvPicPr>
            <a:picLocks noChangeAspect="1"/>
          </p:cNvPicPr>
          <p:nvPr/>
        </p:nvPicPr>
        <p:blipFill>
          <a:blip r:embed="rId2"/>
          <a:stretch>
            <a:fillRect/>
          </a:stretch>
        </p:blipFill>
        <p:spPr>
          <a:xfrm>
            <a:off x="4267200" y="1752600"/>
            <a:ext cx="4754880" cy="3748584"/>
          </a:xfrm>
          <a:prstGeom prst="rect">
            <a:avLst/>
          </a:prstGeom>
        </p:spPr>
      </p:pic>
      <p:sp>
        <p:nvSpPr>
          <p:cNvPr id="5" name="Content Placeholder 2">
            <a:extLst>
              <a:ext uri="{FF2B5EF4-FFF2-40B4-BE49-F238E27FC236}">
                <a16:creationId xmlns:a16="http://schemas.microsoft.com/office/drawing/2014/main" id="{8386C70E-34B0-4E4B-BC84-B00F54C14351}"/>
              </a:ext>
            </a:extLst>
          </p:cNvPr>
          <p:cNvSpPr txBox="1">
            <a:spLocks/>
          </p:cNvSpPr>
          <p:nvPr/>
        </p:nvSpPr>
        <p:spPr>
          <a:xfrm>
            <a:off x="121920" y="1219200"/>
            <a:ext cx="8869680" cy="5334000"/>
          </a:xfrm>
          <a:prstGeom prst="rect">
            <a:avLst/>
          </a:prstGeom>
        </p:spPr>
        <p:txBody>
          <a:bodyPr/>
          <a:lstStyle>
            <a:lvl1pPr marL="182880" indent="-182880" algn="l" defTabSz="457189"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189"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pPr>
            <a:r>
              <a:rPr lang="en-US" sz="1800" dirty="0"/>
              <a:t>Visual or waveform morphology</a:t>
            </a:r>
          </a:p>
          <a:p>
            <a:pPr marL="914400" lvl="2">
              <a:spcBef>
                <a:spcPts val="0"/>
              </a:spcBef>
            </a:pPr>
            <a:r>
              <a:rPr lang="en-US" sz="1600" dirty="0"/>
              <a:t>First half-wave amplitude (FHWA)</a:t>
            </a:r>
          </a:p>
          <a:p>
            <a:pPr marL="914400" lvl="2">
              <a:spcBef>
                <a:spcPts val="0"/>
              </a:spcBef>
            </a:pPr>
            <a:r>
              <a:rPr lang="en-US" sz="1600" dirty="0"/>
              <a:t>First half-wave duration (FHWD)</a:t>
            </a:r>
          </a:p>
          <a:p>
            <a:pPr marL="914400" lvl="2">
              <a:spcBef>
                <a:spcPts val="0"/>
              </a:spcBef>
            </a:pPr>
            <a:r>
              <a:rPr lang="en-US" sz="1600" dirty="0"/>
              <a:t>First half-wave slope (FHWS)</a:t>
            </a:r>
          </a:p>
          <a:p>
            <a:pPr marL="914400" lvl="2">
              <a:spcBef>
                <a:spcPts val="0"/>
              </a:spcBef>
            </a:pPr>
            <a:r>
              <a:rPr lang="en-US" sz="1600" dirty="0"/>
              <a:t>Second half-wave amplitude (SHWA)</a:t>
            </a:r>
          </a:p>
          <a:p>
            <a:pPr marL="914400" lvl="2">
              <a:spcBef>
                <a:spcPts val="0"/>
              </a:spcBef>
            </a:pPr>
            <a:r>
              <a:rPr lang="en-US" sz="1600" dirty="0"/>
              <a:t>Second half-wave duration (SHWD)</a:t>
            </a:r>
          </a:p>
          <a:p>
            <a:pPr lvl="1">
              <a:spcBef>
                <a:spcPts val="0"/>
              </a:spcBef>
            </a:pPr>
            <a:r>
              <a:rPr lang="en-US" sz="1800" dirty="0"/>
              <a:t>Statistical</a:t>
            </a:r>
          </a:p>
          <a:p>
            <a:pPr marL="914400" lvl="2">
              <a:spcBef>
                <a:spcPts val="0"/>
              </a:spcBef>
            </a:pPr>
            <a:r>
              <a:rPr lang="en-US" sz="1600" dirty="0"/>
              <a:t>Mean absolute value (MAV)</a:t>
            </a:r>
          </a:p>
          <a:p>
            <a:pPr marL="914400" lvl="2">
              <a:spcBef>
                <a:spcPts val="0"/>
              </a:spcBef>
            </a:pPr>
            <a:r>
              <a:rPr lang="en-US" sz="1600" dirty="0"/>
              <a:t>Simple square integral (SSI)</a:t>
            </a:r>
          </a:p>
          <a:p>
            <a:pPr marL="914400" lvl="2">
              <a:spcBef>
                <a:spcPts val="0"/>
              </a:spcBef>
            </a:pPr>
            <a:r>
              <a:rPr lang="en-US" sz="1600" dirty="0"/>
              <a:t>Variance (VAR)</a:t>
            </a:r>
          </a:p>
          <a:p>
            <a:pPr marL="914400" lvl="2">
              <a:spcBef>
                <a:spcPts val="0"/>
              </a:spcBef>
            </a:pPr>
            <a:r>
              <a:rPr lang="en-US" sz="1600" dirty="0"/>
              <a:t>Root mean square (RMS)</a:t>
            </a:r>
          </a:p>
          <a:p>
            <a:pPr marL="914400" lvl="2">
              <a:spcBef>
                <a:spcPts val="0"/>
              </a:spcBef>
            </a:pPr>
            <a:r>
              <a:rPr lang="en-US" sz="1600" dirty="0"/>
              <a:t>Waveform length (WL)</a:t>
            </a:r>
          </a:p>
          <a:p>
            <a:pPr marL="914400" lvl="2">
              <a:spcBef>
                <a:spcPts val="0"/>
              </a:spcBef>
            </a:pPr>
            <a:r>
              <a:rPr lang="en-US" sz="1600" dirty="0"/>
              <a:t>Average amplitude change (AAC)</a:t>
            </a:r>
          </a:p>
          <a:p>
            <a:pPr lvl="1">
              <a:spcBef>
                <a:spcPts val="0"/>
              </a:spcBef>
            </a:pPr>
            <a:r>
              <a:rPr lang="en-US" sz="1800" dirty="0"/>
              <a:t>Model-based</a:t>
            </a:r>
          </a:p>
          <a:p>
            <a:pPr marL="914400" lvl="2">
              <a:spcBef>
                <a:spcPts val="0"/>
              </a:spcBef>
            </a:pPr>
            <a:r>
              <a:rPr lang="en-US" sz="1600" dirty="0"/>
              <a:t>Short-time Fourier transform (STFT)</a:t>
            </a:r>
          </a:p>
          <a:p>
            <a:pPr marL="914400" lvl="2">
              <a:spcBef>
                <a:spcPts val="0"/>
              </a:spcBef>
            </a:pPr>
            <a:r>
              <a:rPr lang="en-US" sz="1600" dirty="0"/>
              <a:t>Discrete wavelet transform (DWT)</a:t>
            </a:r>
          </a:p>
          <a:p>
            <a:pPr marL="914400" lvl="2">
              <a:spcBef>
                <a:spcPts val="0"/>
              </a:spcBef>
            </a:pPr>
            <a:r>
              <a:rPr lang="en-US" sz="1600" dirty="0"/>
              <a:t>Autoregressive (AR) model</a:t>
            </a:r>
          </a:p>
          <a:p>
            <a:pPr marL="365760" lvl="1">
              <a:spcBef>
                <a:spcPts val="0"/>
              </a:spcBef>
            </a:pPr>
            <a:r>
              <a:rPr lang="en-US" sz="1800" dirty="0"/>
              <a:t>Nonlinear indicators</a:t>
            </a:r>
          </a:p>
          <a:p>
            <a:pPr marL="914400" lvl="2">
              <a:spcBef>
                <a:spcPts val="0"/>
              </a:spcBef>
            </a:pPr>
            <a:r>
              <a:rPr lang="en-US" sz="1600" dirty="0"/>
              <a:t>approximate entropy (</a:t>
            </a:r>
            <a:r>
              <a:rPr lang="en-US" sz="1600" dirty="0" err="1"/>
              <a:t>ApEn</a:t>
            </a:r>
            <a:r>
              <a:rPr lang="en-US" sz="1600" dirty="0"/>
              <a:t>)</a:t>
            </a:r>
          </a:p>
          <a:p>
            <a:pPr marL="914400" lvl="2">
              <a:spcBef>
                <a:spcPts val="0"/>
              </a:spcBef>
            </a:pPr>
            <a:r>
              <a:rPr lang="en-US" sz="1600" dirty="0"/>
              <a:t>Lyapunov exponents (</a:t>
            </a:r>
            <a:r>
              <a:rPr lang="en-US" sz="1600" dirty="0" err="1"/>
              <a:t>LyEx</a:t>
            </a:r>
            <a:r>
              <a:rPr lang="en-US" sz="1600" dirty="0"/>
              <a:t>)</a:t>
            </a:r>
          </a:p>
          <a:p>
            <a:pPr marL="914400" lvl="2">
              <a:spcBef>
                <a:spcPts val="0"/>
              </a:spcBef>
            </a:pPr>
            <a:r>
              <a:rPr lang="en-US" sz="1600" dirty="0"/>
              <a:t>Correlation dimension (</a:t>
            </a:r>
            <a:r>
              <a:rPr lang="en-US" sz="1600" dirty="0" err="1"/>
              <a:t>CorDim</a:t>
            </a:r>
            <a:r>
              <a:rPr lang="en-US" sz="1600" dirty="0"/>
              <a:t>)</a:t>
            </a:r>
          </a:p>
        </p:txBody>
      </p:sp>
    </p:spTree>
    <p:extLst>
      <p:ext uri="{BB962C8B-B14F-4D97-AF65-F5344CB8AC3E}">
        <p14:creationId xmlns:p14="http://schemas.microsoft.com/office/powerpoint/2010/main" val="1422724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B32F-651F-4417-9D5D-11FDA5080EA9}"/>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6" name="Content Placeholder 5">
            <a:extLst>
              <a:ext uri="{FF2B5EF4-FFF2-40B4-BE49-F238E27FC236}">
                <a16:creationId xmlns:a16="http://schemas.microsoft.com/office/drawing/2014/main" id="{B21432F7-C914-40C8-ADAF-BF83855751DD}"/>
              </a:ext>
            </a:extLst>
          </p:cNvPr>
          <p:cNvSpPr>
            <a:spLocks noGrp="1"/>
          </p:cNvSpPr>
          <p:nvPr>
            <p:ph idx="1"/>
          </p:nvPr>
        </p:nvSpPr>
        <p:spPr>
          <a:xfrm>
            <a:off x="121920" y="3490388"/>
            <a:ext cx="8869680" cy="2864691"/>
          </a:xfrm>
        </p:spPr>
        <p:txBody>
          <a:bodyPr/>
          <a:lstStyle/>
          <a:p>
            <a:r>
              <a:rPr lang="en-US" dirty="0"/>
              <a:t>It has been observed that for simple tasks finding a good feature set is easy while for complex classification tasks, such as EEG signal case, a great deal of time and effort need to find an acceptable set of features.</a:t>
            </a:r>
          </a:p>
          <a:p>
            <a:r>
              <a:rPr lang="en-US" dirty="0"/>
              <a:t>Here, the feature extraction echo state networks (FE-ESN) will be implemented on EEG signals.</a:t>
            </a:r>
          </a:p>
        </p:txBody>
      </p:sp>
      <p:pic>
        <p:nvPicPr>
          <p:cNvPr id="7" name="Content Placeholder 3">
            <a:extLst>
              <a:ext uri="{FF2B5EF4-FFF2-40B4-BE49-F238E27FC236}">
                <a16:creationId xmlns:a16="http://schemas.microsoft.com/office/drawing/2014/main" id="{30B968CE-17F9-4416-A729-019DF4651936}"/>
              </a:ext>
            </a:extLst>
          </p:cNvPr>
          <p:cNvPicPr>
            <a:picLocks noChangeAspect="1"/>
          </p:cNvPicPr>
          <p:nvPr/>
        </p:nvPicPr>
        <p:blipFill>
          <a:blip r:embed="rId2"/>
          <a:stretch>
            <a:fillRect/>
          </a:stretch>
        </p:blipFill>
        <p:spPr>
          <a:xfrm>
            <a:off x="2103120" y="533400"/>
            <a:ext cx="4937760" cy="2834212"/>
          </a:xfrm>
          <a:prstGeom prst="rect">
            <a:avLst/>
          </a:prstGeom>
        </p:spPr>
      </p:pic>
    </p:spTree>
    <p:extLst>
      <p:ext uri="{BB962C8B-B14F-4D97-AF65-F5344CB8AC3E}">
        <p14:creationId xmlns:p14="http://schemas.microsoft.com/office/powerpoint/2010/main" val="3632559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B32F-651F-4417-9D5D-11FDA5080EA9}"/>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pic>
        <p:nvPicPr>
          <p:cNvPr id="9" name="Picture 8">
            <a:extLst>
              <a:ext uri="{FF2B5EF4-FFF2-40B4-BE49-F238E27FC236}">
                <a16:creationId xmlns:a16="http://schemas.microsoft.com/office/drawing/2014/main" id="{38DDB8D8-D122-4EC1-9F1D-CCDB26128E3D}"/>
              </a:ext>
            </a:extLst>
          </p:cNvPr>
          <p:cNvPicPr>
            <a:picLocks noChangeAspect="1"/>
          </p:cNvPicPr>
          <p:nvPr/>
        </p:nvPicPr>
        <p:blipFill rotWithShape="1">
          <a:blip r:embed="rId2"/>
          <a:srcRect r="1626"/>
          <a:stretch/>
        </p:blipFill>
        <p:spPr>
          <a:xfrm>
            <a:off x="5379720" y="3048000"/>
            <a:ext cx="3688080" cy="2553001"/>
          </a:xfrm>
          <a:prstGeom prst="rect">
            <a:avLst/>
          </a:prstGeom>
        </p:spPr>
      </p:pic>
      <p:sp>
        <p:nvSpPr>
          <p:cNvPr id="6" name="Content Placeholder 5">
            <a:extLst>
              <a:ext uri="{FF2B5EF4-FFF2-40B4-BE49-F238E27FC236}">
                <a16:creationId xmlns:a16="http://schemas.microsoft.com/office/drawing/2014/main" id="{B21432F7-C914-40C8-ADAF-BF83855751DD}"/>
              </a:ext>
            </a:extLst>
          </p:cNvPr>
          <p:cNvSpPr>
            <a:spLocks noGrp="1"/>
          </p:cNvSpPr>
          <p:nvPr>
            <p:ph idx="1"/>
          </p:nvPr>
        </p:nvSpPr>
        <p:spPr>
          <a:xfrm>
            <a:off x="121920" y="2286000"/>
            <a:ext cx="5821680" cy="4132981"/>
          </a:xfrm>
        </p:spPr>
        <p:txBody>
          <a:bodyPr/>
          <a:lstStyle/>
          <a:p>
            <a:r>
              <a:rPr lang="en-US" sz="1800" dirty="0"/>
              <a:t>The key idea of the ESN is to drive a large random fixed recurrent neural network, which is called a reservoir, with the input signal, thereby inducing each neuron within the reservoir a nonlinear response signal, and then combine the desired output signal by a trainable linear combination of all of these response signals.</a:t>
            </a:r>
          </a:p>
          <a:p>
            <a:r>
              <a:rPr lang="en-US" sz="1800" dirty="0"/>
              <a:t>The core component of ESN is the reservoir network, above Figure, where input connections </a:t>
            </a:r>
            <a:r>
              <a:rPr lang="en-US" sz="1800" b="1" dirty="0">
                <a:effectLst/>
                <a:latin typeface="Times New Roman" panose="02020603050405020304" pitchFamily="18" charset="0"/>
                <a:ea typeface="Times New Roman" panose="02020603050405020304" pitchFamily="18" charset="0"/>
              </a:rPr>
              <a:t>W</a:t>
            </a:r>
            <a:r>
              <a:rPr lang="en-US" sz="1800" i="1" baseline="-25000" dirty="0">
                <a:effectLst/>
                <a:latin typeface="Times New Roman" panose="02020603050405020304" pitchFamily="18" charset="0"/>
                <a:ea typeface="Times New Roman" panose="02020603050405020304" pitchFamily="18" charset="0"/>
              </a:rPr>
              <a:t>in</a:t>
            </a:r>
            <a:r>
              <a:rPr lang="en-US" sz="1800" dirty="0"/>
              <a:t> (input-to-reservoir), internal connections </a:t>
            </a:r>
            <a:r>
              <a:rPr lang="en-US" sz="1800" b="1" dirty="0">
                <a:effectLst/>
                <a:latin typeface="Times New Roman" panose="02020603050405020304" pitchFamily="18" charset="0"/>
                <a:ea typeface="Times New Roman" panose="02020603050405020304" pitchFamily="18" charset="0"/>
              </a:rPr>
              <a:t>W</a:t>
            </a:r>
            <a:r>
              <a:rPr lang="en-US" sz="1800" dirty="0"/>
              <a:t> (neurons-to-neurons), and feedback connections </a:t>
            </a:r>
            <a:r>
              <a:rPr lang="en-US" sz="1800" b="1" dirty="0" err="1">
                <a:effectLst/>
                <a:latin typeface="Times New Roman" panose="02020603050405020304" pitchFamily="18" charset="0"/>
                <a:ea typeface="Times New Roman" panose="02020603050405020304" pitchFamily="18" charset="0"/>
              </a:rPr>
              <a:t>W</a:t>
            </a:r>
            <a:r>
              <a:rPr lang="en-US" sz="1800" i="1" baseline="-25000" dirty="0" err="1">
                <a:effectLst/>
                <a:latin typeface="Times New Roman" panose="02020603050405020304" pitchFamily="18" charset="0"/>
                <a:ea typeface="Times New Roman" panose="02020603050405020304" pitchFamily="18" charset="0"/>
              </a:rPr>
              <a:t>fb</a:t>
            </a:r>
            <a:r>
              <a:rPr lang="en-US" sz="1800" dirty="0"/>
              <a:t> (output-to-reservoir) are all randomly generated according to the specified parameters and </a:t>
            </a:r>
            <a:r>
              <a:rPr lang="en-US" sz="1800" b="1" dirty="0"/>
              <a:t>fixed after being generated</a:t>
            </a:r>
            <a:r>
              <a:rPr lang="en-US" sz="1800" dirty="0"/>
              <a:t>.</a:t>
            </a:r>
          </a:p>
          <a:p>
            <a:r>
              <a:rPr lang="en-US" sz="1800" dirty="0"/>
              <a:t>Through the training process, only the output connections </a:t>
            </a:r>
            <a:r>
              <a:rPr lang="en-US" sz="1800" b="1" dirty="0" err="1">
                <a:effectLst/>
                <a:latin typeface="Times New Roman" panose="02020603050405020304" pitchFamily="18" charset="0"/>
                <a:ea typeface="Times New Roman" panose="02020603050405020304" pitchFamily="18" charset="0"/>
              </a:rPr>
              <a:t>W</a:t>
            </a:r>
            <a:r>
              <a:rPr lang="en-US" sz="1800" i="1" baseline="-25000" dirty="0" err="1">
                <a:effectLst/>
                <a:latin typeface="Times New Roman" panose="02020603050405020304" pitchFamily="18" charset="0"/>
                <a:ea typeface="Times New Roman" panose="02020603050405020304" pitchFamily="18" charset="0"/>
              </a:rPr>
              <a:t>out</a:t>
            </a:r>
            <a:r>
              <a:rPr lang="en-US" sz="1800" dirty="0"/>
              <a:t> are modified.</a:t>
            </a:r>
          </a:p>
        </p:txBody>
      </p:sp>
      <p:pic>
        <p:nvPicPr>
          <p:cNvPr id="5" name="Picture 4">
            <a:extLst>
              <a:ext uri="{FF2B5EF4-FFF2-40B4-BE49-F238E27FC236}">
                <a16:creationId xmlns:a16="http://schemas.microsoft.com/office/drawing/2014/main" id="{3394BFF3-20DA-4A17-BF5A-2D5D52DA2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04" y="609600"/>
            <a:ext cx="3383280" cy="1618577"/>
          </a:xfrm>
          <a:prstGeom prst="rect">
            <a:avLst/>
          </a:prstGeom>
        </p:spPr>
      </p:pic>
      <p:pic>
        <p:nvPicPr>
          <p:cNvPr id="8" name="Picture 7">
            <a:extLst>
              <a:ext uri="{FF2B5EF4-FFF2-40B4-BE49-F238E27FC236}">
                <a16:creationId xmlns:a16="http://schemas.microsoft.com/office/drawing/2014/main" id="{748FEB08-024A-47E4-B7D2-7DE77F199B24}"/>
              </a:ext>
            </a:extLst>
          </p:cNvPr>
          <p:cNvPicPr>
            <a:picLocks noChangeAspect="1"/>
          </p:cNvPicPr>
          <p:nvPr/>
        </p:nvPicPr>
        <p:blipFill>
          <a:blip r:embed="rId4"/>
          <a:stretch>
            <a:fillRect/>
          </a:stretch>
        </p:blipFill>
        <p:spPr>
          <a:xfrm>
            <a:off x="4984118" y="609600"/>
            <a:ext cx="3566160" cy="1612498"/>
          </a:xfrm>
          <a:prstGeom prst="rect">
            <a:avLst/>
          </a:prstGeom>
        </p:spPr>
      </p:pic>
    </p:spTree>
    <p:extLst>
      <p:ext uri="{BB962C8B-B14F-4D97-AF65-F5344CB8AC3E}">
        <p14:creationId xmlns:p14="http://schemas.microsoft.com/office/powerpoint/2010/main" val="61700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D5DF-D414-4DAF-B33E-2BD4E2B40E47}"/>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3" name="Content Placeholder 2">
            <a:extLst>
              <a:ext uri="{FF2B5EF4-FFF2-40B4-BE49-F238E27FC236}">
                <a16:creationId xmlns:a16="http://schemas.microsoft.com/office/drawing/2014/main" id="{7EFEA6F6-FE42-462F-B254-800097D5E922}"/>
              </a:ext>
            </a:extLst>
          </p:cNvPr>
          <p:cNvSpPr>
            <a:spLocks noGrp="1"/>
          </p:cNvSpPr>
          <p:nvPr>
            <p:ph idx="1"/>
          </p:nvPr>
        </p:nvSpPr>
        <p:spPr/>
        <p:txBody>
          <a:bodyPr/>
          <a:lstStyle/>
          <a:p>
            <a:r>
              <a:rPr lang="en-US" sz="2000" dirty="0"/>
              <a:t>The effectiveness of autoregressive (AR) coefficients in EEG signal classification has been reported. Though both ESN and AR models can be used in time series prediction, the relationship of the ESN with the AR model has not been discussed ever before. Here, the effectiveness of AR coefficients to present EEG signals in both metrics of classification accuracy and versatility will be investigated. The classical AR model with order p can be written as</a:t>
            </a:r>
          </a:p>
          <a:p>
            <a:endParaRPr lang="en-US" sz="2000" dirty="0"/>
          </a:p>
          <a:p>
            <a:endParaRPr lang="en-US" sz="2000" dirty="0"/>
          </a:p>
          <a:p>
            <a:endParaRPr lang="en-US" sz="2000"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885A073-0705-44C1-A38F-B92937383075}"/>
                  </a:ext>
                </a:extLst>
              </p:cNvPr>
              <p:cNvSpPr txBox="1"/>
              <p:nvPr/>
            </p:nvSpPr>
            <p:spPr>
              <a:xfrm>
                <a:off x="2052537" y="2667000"/>
                <a:ext cx="5491263" cy="490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𝑡</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𝑎</m:t>
                          </m:r>
                        </m:e>
                        <m:sub>
                          <m:r>
                            <a:rPr lang="en-US" sz="2400" i="0">
                              <a:latin typeface="Cambria Math" panose="02040503050406030204" pitchFamily="18" charset="0"/>
                            </a:rPr>
                            <m:t>1</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𝑎</m:t>
                          </m:r>
                        </m:e>
                        <m:sub>
                          <m:r>
                            <a:rPr lang="en-US" sz="2400" i="0">
                              <a:latin typeface="Cambria Math" panose="02040503050406030204" pitchFamily="18" charset="0"/>
                            </a:rPr>
                            <m:t>2</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𝑡</m:t>
                          </m:r>
                          <m:r>
                            <a:rPr lang="en-US" sz="2400" i="0">
                              <a:latin typeface="Cambria Math" panose="02040503050406030204" pitchFamily="18" charset="0"/>
                            </a:rPr>
                            <m:t>−2</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𝑝</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𝑡</m:t>
                          </m:r>
                          <m:r>
                            <a:rPr lang="en-US" sz="2400" i="0">
                              <a:latin typeface="Cambria Math" panose="02040503050406030204" pitchFamily="18" charset="0"/>
                            </a:rPr>
                            <m:t>−</m:t>
                          </m:r>
                          <m:r>
                            <a:rPr lang="en-US" sz="2400" i="1">
                              <a:latin typeface="Cambria Math" panose="02040503050406030204" pitchFamily="18" charset="0"/>
                            </a:rPr>
                            <m:t>𝑝</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𝑡</m:t>
                          </m:r>
                        </m:sub>
                      </m:sSub>
                    </m:oMath>
                  </m:oMathPara>
                </a14:m>
                <a:endParaRPr lang="en-US" sz="2400" dirty="0"/>
              </a:p>
            </p:txBody>
          </p:sp>
        </mc:Choice>
        <mc:Fallback>
          <p:sp>
            <p:nvSpPr>
              <p:cNvPr id="5" name="TextBox 4">
                <a:extLst>
                  <a:ext uri="{FF2B5EF4-FFF2-40B4-BE49-F238E27FC236}">
                    <a16:creationId xmlns:a16="http://schemas.microsoft.com/office/drawing/2014/main" id="{B885A073-0705-44C1-A38F-B92937383075}"/>
                  </a:ext>
                </a:extLst>
              </p:cNvPr>
              <p:cNvSpPr txBox="1">
                <a:spLocks noRot="1" noChangeAspect="1" noMove="1" noResize="1" noEditPoints="1" noAdjustHandles="1" noChangeArrowheads="1" noChangeShapeType="1" noTextEdit="1"/>
              </p:cNvSpPr>
              <p:nvPr/>
            </p:nvSpPr>
            <p:spPr>
              <a:xfrm>
                <a:off x="2052537" y="2667000"/>
                <a:ext cx="5491263" cy="490199"/>
              </a:xfrm>
              <a:prstGeom prst="rect">
                <a:avLst/>
              </a:prstGeom>
              <a:blipFill>
                <a:blip r:embed="rId2"/>
                <a:stretch>
                  <a:fillRect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F0FA172-4F62-45A1-97F5-213404E84DC8}"/>
                  </a:ext>
                </a:extLst>
              </p:cNvPr>
              <p:cNvSpPr txBox="1"/>
              <p:nvPr/>
            </p:nvSpPr>
            <p:spPr>
              <a:xfrm>
                <a:off x="381000" y="3429000"/>
                <a:ext cx="5186463" cy="16368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a:latin typeface="Cambria Math" panose="02040503050406030204" pitchFamily="18" charset="0"/>
                            </a:rPr>
                            <m:t>𝐖</m:t>
                          </m:r>
                        </m:e>
                        <m:sub>
                          <m:r>
                            <a:rPr lang="en-US" b="0" i="1">
                              <a:latin typeface="Cambria Math" panose="02040503050406030204" pitchFamily="18" charset="0"/>
                            </a:rPr>
                            <m:t>𝑖𝑛</m:t>
                          </m:r>
                        </m:sub>
                      </m:sSub>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1</m:t>
                                </m:r>
                              </m:e>
                            </m:mr>
                            <m:mr>
                              <m:e>
                                <m:r>
                                  <a:rPr lang="en-US" b="0" i="0">
                                    <a:latin typeface="Cambria Math" panose="02040503050406030204" pitchFamily="18" charset="0"/>
                                  </a:rPr>
                                  <m:t>0</m:t>
                                </m:r>
                              </m:e>
                            </m:mr>
                            <m:mr>
                              <m:e>
                                <m:r>
                                  <a:rPr lang="en-US" b="0" i="0">
                                    <a:latin typeface="Cambria Math" panose="02040503050406030204" pitchFamily="18" charset="0"/>
                                  </a:rPr>
                                  <m:t>0</m:t>
                                </m:r>
                              </m:e>
                            </m:mr>
                            <m:mr>
                              <m:e>
                                <m:r>
                                  <a:rPr lang="en-US" b="0" i="0">
                                    <a:latin typeface="Cambria Math" panose="02040503050406030204" pitchFamily="18" charset="0"/>
                                  </a:rPr>
                                  <m:t>0</m:t>
                                </m:r>
                              </m:e>
                            </m:mr>
                            <m:mr>
                              <m:e>
                                <m:r>
                                  <a:rPr lang="en-US" b="0" i="0">
                                    <a:latin typeface="Cambria Math" panose="02040503050406030204" pitchFamily="18" charset="0"/>
                                  </a:rPr>
                                  <m:t>⋮</m:t>
                                </m:r>
                              </m:e>
                            </m:mr>
                            <m:mr>
                              <m:e>
                                <m:r>
                                  <a:rPr lang="en-US" b="0" i="0">
                                    <a:latin typeface="Cambria Math" panose="02040503050406030204" pitchFamily="18" charset="0"/>
                                  </a:rPr>
                                  <m:t>0</m:t>
                                </m:r>
                              </m:e>
                            </m:mr>
                          </m:m>
                        </m:e>
                      </m:d>
                      <m:r>
                        <a:rPr lang="en-US" b="0" i="0">
                          <a:latin typeface="Cambria Math" panose="02040503050406030204" pitchFamily="18" charset="0"/>
                        </a:rPr>
                        <m:t>, </m:t>
                      </m:r>
                      <m:r>
                        <a:rPr lang="en-US" b="1" i="0">
                          <a:latin typeface="Cambria Math" panose="02040503050406030204" pitchFamily="18" charset="0"/>
                        </a:rPr>
                        <m:t>𝐖</m:t>
                      </m:r>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6"/>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m:t>
                                </m:r>
                              </m:e>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1</m:t>
                                </m:r>
                              </m:e>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m:t>
                                </m:r>
                              </m:e>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1</m:t>
                                </m:r>
                              </m:e>
                              <m:e>
                                <m:r>
                                  <a:rPr lang="en-US" b="0" i="0">
                                    <a:latin typeface="Cambria Math" panose="02040503050406030204" pitchFamily="18" charset="0"/>
                                  </a:rPr>
                                  <m:t>0</m:t>
                                </m:r>
                              </m:e>
                              <m:e>
                                <m:r>
                                  <a:rPr lang="en-US" b="0" i="0">
                                    <a:latin typeface="Cambria Math" panose="02040503050406030204" pitchFamily="18" charset="0"/>
                                  </a:rPr>
                                  <m:t>⋯</m:t>
                                </m:r>
                              </m:e>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1</m:t>
                                </m:r>
                              </m:e>
                              <m:e>
                                <m:r>
                                  <a:rPr lang="en-US" b="0" i="0">
                                    <a:latin typeface="Cambria Math" panose="02040503050406030204" pitchFamily="18" charset="0"/>
                                  </a:rPr>
                                  <m:t>⋯</m:t>
                                </m:r>
                              </m:e>
                              <m:e>
                                <m:r>
                                  <a:rPr lang="en-US" b="0" i="0">
                                    <a:latin typeface="Cambria Math" panose="02040503050406030204" pitchFamily="18" charset="0"/>
                                  </a:rPr>
                                  <m:t>0</m:t>
                                </m:r>
                              </m:e>
                              <m:e>
                                <m:r>
                                  <a:rPr lang="en-US" b="0" i="0">
                                    <a:latin typeface="Cambria Math" panose="02040503050406030204" pitchFamily="18" charset="0"/>
                                  </a:rPr>
                                  <m:t>0</m:t>
                                </m:r>
                              </m:e>
                            </m:mr>
                            <m:mr>
                              <m:e>
                                <m:r>
                                  <a:rPr lang="en-US" b="0" i="0">
                                    <a:latin typeface="Cambria Math" panose="02040503050406030204" pitchFamily="18" charset="0"/>
                                  </a:rPr>
                                  <m:t>⋮</m:t>
                                </m:r>
                              </m:e>
                              <m:e>
                                <m:r>
                                  <a:rPr lang="en-US" b="0" i="0">
                                    <a:latin typeface="Cambria Math" panose="02040503050406030204" pitchFamily="18" charset="0"/>
                                  </a:rPr>
                                  <m:t>⋮</m:t>
                                </m:r>
                              </m:e>
                              <m:e>
                                <m:r>
                                  <a:rPr lang="en-US" b="0" i="0">
                                    <a:latin typeface="Cambria Math" panose="02040503050406030204" pitchFamily="18" charset="0"/>
                                  </a:rPr>
                                  <m:t>⋮</m:t>
                                </m:r>
                              </m:e>
                              <m:e>
                                <m:r>
                                  <a:rPr lang="en-US" b="0" i="0">
                                    <a:latin typeface="Cambria Math" panose="02040503050406030204" pitchFamily="18" charset="0"/>
                                  </a:rPr>
                                  <m:t>⋱</m:t>
                                </m:r>
                              </m:e>
                              <m:e>
                                <m:r>
                                  <a:rPr lang="en-US" b="0" i="0">
                                    <a:latin typeface="Cambria Math" panose="02040503050406030204" pitchFamily="18" charset="0"/>
                                  </a:rPr>
                                  <m:t>⋮</m:t>
                                </m:r>
                              </m:e>
                              <m:e>
                                <m:r>
                                  <a:rPr lang="en-US" b="0" i="0">
                                    <a:latin typeface="Cambria Math" panose="02040503050406030204" pitchFamily="18" charset="0"/>
                                  </a:rPr>
                                  <m:t>⋮</m:t>
                                </m:r>
                              </m:e>
                            </m:mr>
                            <m:mr>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0</m:t>
                                </m:r>
                              </m:e>
                              <m:e>
                                <m:r>
                                  <a:rPr lang="en-US" b="0" i="0">
                                    <a:latin typeface="Cambria Math" panose="02040503050406030204" pitchFamily="18" charset="0"/>
                                  </a:rPr>
                                  <m:t>⋯</m:t>
                                </m:r>
                              </m:e>
                              <m:e>
                                <m:r>
                                  <a:rPr lang="en-US" b="0" i="0">
                                    <a:latin typeface="Cambria Math" panose="02040503050406030204" pitchFamily="18" charset="0"/>
                                  </a:rPr>
                                  <m:t>1</m:t>
                                </m:r>
                              </m:e>
                              <m:e>
                                <m:r>
                                  <a:rPr lang="en-US" b="0" i="0">
                                    <a:latin typeface="Cambria Math" panose="02040503050406030204" pitchFamily="18" charset="0"/>
                                  </a:rPr>
                                  <m:t>0</m:t>
                                </m:r>
                              </m:e>
                            </m:mr>
                          </m:m>
                        </m:e>
                      </m:d>
                      <m:r>
                        <a:rPr lang="en-US" b="0" i="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1" i="0">
                              <a:latin typeface="Cambria Math" panose="02040503050406030204" pitchFamily="18" charset="0"/>
                            </a:rPr>
                            <m:t>𝐖</m:t>
                          </m:r>
                        </m:e>
                        <m:sub>
                          <m:r>
                            <a:rPr lang="en-US" b="0" i="1">
                              <a:latin typeface="Cambria Math" panose="02040503050406030204" pitchFamily="18" charset="0"/>
                            </a:rPr>
                            <m:t>𝑓𝑏</m:t>
                          </m:r>
                        </m:sub>
                      </m:sSub>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mr>
                            <m:mr>
                              <m:e>
                                <m:r>
                                  <a:rPr lang="en-US" b="0" i="0">
                                    <a:latin typeface="Cambria Math" panose="02040503050406030204" pitchFamily="18" charset="0"/>
                                  </a:rPr>
                                  <m:t>0</m:t>
                                </m:r>
                              </m:e>
                            </m:mr>
                            <m:mr>
                              <m:e>
                                <m:r>
                                  <a:rPr lang="en-US" b="0" i="0">
                                    <a:latin typeface="Cambria Math" panose="02040503050406030204" pitchFamily="18" charset="0"/>
                                  </a:rPr>
                                  <m:t>0</m:t>
                                </m:r>
                              </m:e>
                            </m:mr>
                            <m:mr>
                              <m:e>
                                <m:r>
                                  <a:rPr lang="en-US" b="0" i="0">
                                    <a:latin typeface="Cambria Math" panose="02040503050406030204" pitchFamily="18" charset="0"/>
                                  </a:rPr>
                                  <m:t>0</m:t>
                                </m:r>
                              </m:e>
                            </m:mr>
                            <m:mr>
                              <m:e>
                                <m:r>
                                  <a:rPr lang="en-US" b="0" i="0">
                                    <a:latin typeface="Cambria Math" panose="02040503050406030204" pitchFamily="18" charset="0"/>
                                  </a:rPr>
                                  <m:t>⋮</m:t>
                                </m:r>
                              </m:e>
                            </m:mr>
                            <m:mr>
                              <m:e>
                                <m:r>
                                  <a:rPr lang="en-US" b="0" i="0">
                                    <a:latin typeface="Cambria Math" panose="02040503050406030204" pitchFamily="18" charset="0"/>
                                  </a:rPr>
                                  <m:t>0</m:t>
                                </m:r>
                              </m:e>
                            </m:mr>
                          </m:m>
                        </m:e>
                      </m:d>
                    </m:oMath>
                  </m:oMathPara>
                </a14:m>
                <a:endParaRPr lang="en-US" dirty="0"/>
              </a:p>
            </p:txBody>
          </p:sp>
        </mc:Choice>
        <mc:Fallback>
          <p:sp>
            <p:nvSpPr>
              <p:cNvPr id="7" name="TextBox 6">
                <a:extLst>
                  <a:ext uri="{FF2B5EF4-FFF2-40B4-BE49-F238E27FC236}">
                    <a16:creationId xmlns:a16="http://schemas.microsoft.com/office/drawing/2014/main" id="{DF0FA172-4F62-45A1-97F5-213404E84DC8}"/>
                  </a:ext>
                </a:extLst>
              </p:cNvPr>
              <p:cNvSpPr txBox="1">
                <a:spLocks noRot="1" noChangeAspect="1" noMove="1" noResize="1" noEditPoints="1" noAdjustHandles="1" noChangeArrowheads="1" noChangeShapeType="1" noTextEdit="1"/>
              </p:cNvSpPr>
              <p:nvPr/>
            </p:nvSpPr>
            <p:spPr>
              <a:xfrm>
                <a:off x="381000" y="3429000"/>
                <a:ext cx="5186463" cy="16368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3F6AA1B-35F4-4018-B1D3-D7766D4BFBEF}"/>
                  </a:ext>
                </a:extLst>
              </p:cNvPr>
              <p:cNvSpPr txBox="1"/>
              <p:nvPr/>
            </p:nvSpPr>
            <p:spPr>
              <a:xfrm>
                <a:off x="5813897" y="4038600"/>
                <a:ext cx="2872903" cy="4104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rgbClr val="836967"/>
                          </a:solidFill>
                          <a:latin typeface="Cambria Math" panose="02040503050406030204" pitchFamily="18" charset="0"/>
                          <a:ea typeface="Cambria Math" panose="02040503050406030204" pitchFamily="18" charset="0"/>
                        </a:rPr>
                        <m:t>→</m:t>
                      </m:r>
                      <m:sSub>
                        <m:sSubPr>
                          <m:ctrlPr>
                            <a:rPr lang="en-US" b="1" i="1" smtClean="0">
                              <a:solidFill>
                                <a:srgbClr val="836967"/>
                              </a:solidFill>
                              <a:latin typeface="Cambria Math" panose="02040503050406030204" pitchFamily="18" charset="0"/>
                            </a:rPr>
                          </m:ctrlPr>
                        </m:sSubPr>
                        <m:e>
                          <m:r>
                            <a:rPr lang="en-US" b="1">
                              <a:latin typeface="Cambria Math" panose="02040503050406030204" pitchFamily="18" charset="0"/>
                            </a:rPr>
                            <m:t>𝐖</m:t>
                          </m:r>
                        </m:e>
                        <m:sub>
                          <m:r>
                            <a:rPr lang="en-US" b="0" i="1">
                              <a:latin typeface="Cambria Math" panose="02040503050406030204" pitchFamily="18" charset="0"/>
                            </a:rPr>
                            <m:t>𝑜𝑢𝑡</m:t>
                          </m:r>
                        </m:sub>
                      </m:sSub>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𝑎</m:t>
                              </m:r>
                            </m:e>
                            <m:sub>
                              <m:r>
                                <a:rPr lang="en-US" b="0" i="0">
                                  <a:latin typeface="Cambria Math" panose="02040503050406030204" pitchFamily="18" charset="0"/>
                                </a:rPr>
                                <m:t>1</m:t>
                              </m:r>
                            </m:sub>
                          </m:sSub>
                          <m:r>
                            <a:rPr lang="en-US" b="0" i="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𝑎</m:t>
                              </m:r>
                            </m:e>
                            <m:sub>
                              <m:r>
                                <a:rPr lang="en-US" b="0" i="0">
                                  <a:latin typeface="Cambria Math" panose="02040503050406030204" pitchFamily="18" charset="0"/>
                                </a:rPr>
                                <m:t>2</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𝑎</m:t>
                              </m:r>
                            </m:e>
                            <m:sub>
                              <m:r>
                                <a:rPr lang="en-US" b="0" i="1">
                                  <a:latin typeface="Cambria Math" panose="02040503050406030204" pitchFamily="18" charset="0"/>
                                </a:rPr>
                                <m:t>𝑝</m:t>
                              </m:r>
                            </m:sub>
                          </m:sSub>
                        </m:e>
                      </m:d>
                    </m:oMath>
                  </m:oMathPara>
                </a14:m>
                <a:endParaRPr lang="en-US" dirty="0"/>
              </a:p>
            </p:txBody>
          </p:sp>
        </mc:Choice>
        <mc:Fallback>
          <p:sp>
            <p:nvSpPr>
              <p:cNvPr id="9" name="TextBox 8">
                <a:extLst>
                  <a:ext uri="{FF2B5EF4-FFF2-40B4-BE49-F238E27FC236}">
                    <a16:creationId xmlns:a16="http://schemas.microsoft.com/office/drawing/2014/main" id="{93F6AA1B-35F4-4018-B1D3-D7766D4BFBEF}"/>
                  </a:ext>
                </a:extLst>
              </p:cNvPr>
              <p:cNvSpPr txBox="1">
                <a:spLocks noRot="1" noChangeAspect="1" noMove="1" noResize="1" noEditPoints="1" noAdjustHandles="1" noChangeArrowheads="1" noChangeShapeType="1" noTextEdit="1"/>
              </p:cNvSpPr>
              <p:nvPr/>
            </p:nvSpPr>
            <p:spPr>
              <a:xfrm>
                <a:off x="5813897" y="4038600"/>
                <a:ext cx="2872903" cy="410497"/>
              </a:xfrm>
              <a:prstGeom prst="rect">
                <a:avLst/>
              </a:prstGeom>
              <a:blipFill>
                <a:blip r:embed="rId4"/>
                <a:stretch>
                  <a:fillRect b="-298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8786778D-6099-4D33-AA5F-C1760E23D686}"/>
              </a:ext>
            </a:extLst>
          </p:cNvPr>
          <p:cNvPicPr>
            <a:picLocks noChangeAspect="1"/>
          </p:cNvPicPr>
          <p:nvPr/>
        </p:nvPicPr>
        <p:blipFill>
          <a:blip r:embed="rId5"/>
          <a:stretch>
            <a:fillRect/>
          </a:stretch>
        </p:blipFill>
        <p:spPr>
          <a:xfrm>
            <a:off x="6035040" y="4762005"/>
            <a:ext cx="2651760" cy="1759113"/>
          </a:xfrm>
          <a:prstGeom prst="rect">
            <a:avLst/>
          </a:prstGeom>
        </p:spPr>
      </p:pic>
    </p:spTree>
    <p:extLst>
      <p:ext uri="{BB962C8B-B14F-4D97-AF65-F5344CB8AC3E}">
        <p14:creationId xmlns:p14="http://schemas.microsoft.com/office/powerpoint/2010/main" val="251884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6686-B4A6-4030-A11E-CD6CFA5E5E31}"/>
              </a:ext>
            </a:extLst>
          </p:cNvPr>
          <p:cNvSpPr>
            <a:spLocks noGrp="1"/>
          </p:cNvSpPr>
          <p:nvPr>
            <p:ph type="title"/>
          </p:nvPr>
        </p:nvSpPr>
        <p:spPr/>
        <p:txBody>
          <a:bodyPr>
            <a:normAutofit fontScale="90000"/>
          </a:bodyPr>
          <a:lstStyle/>
          <a:p>
            <a:r>
              <a:rPr lang="en-US" dirty="0"/>
              <a:t>Table of Contents</a:t>
            </a:r>
          </a:p>
        </p:txBody>
      </p:sp>
      <p:sp>
        <p:nvSpPr>
          <p:cNvPr id="3" name="Content Placeholder 2">
            <a:extLst>
              <a:ext uri="{FF2B5EF4-FFF2-40B4-BE49-F238E27FC236}">
                <a16:creationId xmlns:a16="http://schemas.microsoft.com/office/drawing/2014/main" id="{76D32785-D044-44D2-805F-24A22C6DE8D8}"/>
              </a:ext>
            </a:extLst>
          </p:cNvPr>
          <p:cNvSpPr>
            <a:spLocks noGrp="1"/>
          </p:cNvSpPr>
          <p:nvPr>
            <p:ph idx="1"/>
          </p:nvPr>
        </p:nvSpPr>
        <p:spPr>
          <a:xfrm>
            <a:off x="234034" y="533400"/>
            <a:ext cx="8686800" cy="5926390"/>
          </a:xfrm>
        </p:spPr>
        <p:txBody>
          <a:bodyPr/>
          <a:lstStyle/>
          <a:p>
            <a:pPr marL="182880" indent="-182880"/>
            <a:r>
              <a:rPr lang="en-US" sz="1800" dirty="0"/>
              <a:t>Introduction</a:t>
            </a:r>
          </a:p>
          <a:p>
            <a:pPr marL="182880" indent="-182880"/>
            <a:r>
              <a:rPr lang="en-US" sz="1800" dirty="0"/>
              <a:t>Generative or discriminative approaches</a:t>
            </a:r>
          </a:p>
          <a:p>
            <a:pPr marL="182880" indent="-182880"/>
            <a:r>
              <a:rPr lang="en-US" sz="1800" dirty="0"/>
              <a:t>Datasets</a:t>
            </a:r>
          </a:p>
          <a:p>
            <a:pPr marL="182880" indent="-182880"/>
            <a:r>
              <a:rPr lang="en-US" sz="1800" dirty="0"/>
              <a:t>Classification with Deep Neural Network (DNN)</a:t>
            </a:r>
          </a:p>
          <a:p>
            <a:pPr marL="548640" lvl="1" indent="-182880"/>
            <a:r>
              <a:rPr lang="en-US" sz="1600" dirty="0"/>
              <a:t>Multi-Layer Perceptron (MLP)</a:t>
            </a:r>
          </a:p>
          <a:p>
            <a:pPr marL="548640" lvl="1" indent="-182880"/>
            <a:r>
              <a:rPr lang="en-US" sz="1600" dirty="0"/>
              <a:t>Time Convolutional Neural Network (TCNN)</a:t>
            </a:r>
          </a:p>
          <a:p>
            <a:pPr marL="548640" lvl="1" indent="-182880"/>
            <a:r>
              <a:rPr lang="en-US" sz="1600" dirty="0"/>
              <a:t>Fully Convolutional Neural Network (FCN)</a:t>
            </a:r>
          </a:p>
          <a:p>
            <a:pPr marL="548640" lvl="1" indent="-182880"/>
            <a:r>
              <a:rPr lang="en-US" sz="1600" dirty="0"/>
              <a:t>Residual Network (</a:t>
            </a:r>
            <a:r>
              <a:rPr lang="en-US" sz="1600" dirty="0" err="1"/>
              <a:t>ResNet</a:t>
            </a:r>
            <a:r>
              <a:rPr lang="en-US" sz="1600" dirty="0"/>
              <a:t>)</a:t>
            </a:r>
          </a:p>
          <a:p>
            <a:pPr marL="548640" lvl="1" indent="-182880"/>
            <a:r>
              <a:rPr lang="en-US" sz="1600" dirty="0"/>
              <a:t>Multi-scale Convolutional Neural Network (MCNN)</a:t>
            </a:r>
          </a:p>
          <a:p>
            <a:pPr marL="548640" lvl="1" indent="-182880"/>
            <a:r>
              <a:rPr lang="en-US" sz="1600" dirty="0"/>
              <a:t>Multi-Channel Deep Convolutional Neural Network</a:t>
            </a:r>
          </a:p>
          <a:p>
            <a:pPr marL="548640" lvl="1" indent="-182880"/>
            <a:r>
              <a:rPr lang="en-US" sz="1600" dirty="0"/>
              <a:t>Time Le-Net</a:t>
            </a:r>
          </a:p>
          <a:p>
            <a:pPr marL="548640" lvl="1" indent="-182880"/>
            <a:r>
              <a:rPr lang="en-US" sz="1600" dirty="0"/>
              <a:t>Echo State Networks (ESN)</a:t>
            </a:r>
          </a:p>
          <a:p>
            <a:pPr marL="548640" lvl="1" indent="-182880"/>
            <a:r>
              <a:rPr lang="en-US" sz="1600" dirty="0"/>
              <a:t>Encoder</a:t>
            </a:r>
          </a:p>
          <a:p>
            <a:pPr marL="182880" indent="-182880"/>
            <a:r>
              <a:rPr lang="en-US" sz="1800" dirty="0"/>
              <a:t>Classification Experiment and Results</a:t>
            </a:r>
          </a:p>
          <a:p>
            <a:pPr marL="182880" indent="-182880"/>
            <a:r>
              <a:rPr lang="en-US" sz="1800" dirty="0"/>
              <a:t>Unsupervised Clustering</a:t>
            </a:r>
          </a:p>
          <a:p>
            <a:pPr marL="548640" lvl="1" indent="-182880"/>
            <a:r>
              <a:rPr lang="en-US" sz="1600" dirty="0"/>
              <a:t>Deep Temporal Clustering Representation (DTCR)</a:t>
            </a:r>
          </a:p>
          <a:p>
            <a:pPr marL="548640" lvl="1" indent="-182880"/>
            <a:r>
              <a:rPr lang="en-US" sz="1600" dirty="0"/>
              <a:t>Unsupervised EEG Feature Extraction Based on Echo State Network</a:t>
            </a:r>
          </a:p>
          <a:p>
            <a:pPr marL="182880" indent="-182880"/>
            <a:r>
              <a:rPr lang="en-US" sz="1800" dirty="0"/>
              <a:t>Conclusion</a:t>
            </a:r>
          </a:p>
          <a:p>
            <a:pPr marL="182880" indent="-182880"/>
            <a:r>
              <a:rPr lang="en-US" sz="1800" dirty="0"/>
              <a:t>References</a:t>
            </a:r>
          </a:p>
        </p:txBody>
      </p:sp>
    </p:spTree>
    <p:extLst>
      <p:ext uri="{BB962C8B-B14F-4D97-AF65-F5344CB8AC3E}">
        <p14:creationId xmlns:p14="http://schemas.microsoft.com/office/powerpoint/2010/main" val="911804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A76A-E7D2-46DD-A20C-C82476B15055}"/>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3" name="Content Placeholder 2">
            <a:extLst>
              <a:ext uri="{FF2B5EF4-FFF2-40B4-BE49-F238E27FC236}">
                <a16:creationId xmlns:a16="http://schemas.microsoft.com/office/drawing/2014/main" id="{A06397E0-63CD-462E-9A55-D71ADF4E0E92}"/>
              </a:ext>
            </a:extLst>
          </p:cNvPr>
          <p:cNvSpPr>
            <a:spLocks noGrp="1"/>
          </p:cNvSpPr>
          <p:nvPr>
            <p:ph idx="1"/>
          </p:nvPr>
        </p:nvSpPr>
        <p:spPr/>
        <p:txBody>
          <a:bodyPr/>
          <a:lstStyle/>
          <a:p>
            <a:r>
              <a:rPr lang="en-US" sz="2000" dirty="0"/>
              <a:t>This comparison shows that feature extraction based on the autoregression model (FEAR) is in fact an autoencoder-based EEG feature extraction method, which may be one of the reasons for FEAR’s superiority over other EEG feature extraction methods.</a:t>
            </a:r>
          </a:p>
          <a:p>
            <a:r>
              <a:rPr lang="en-US" sz="2000" dirty="0"/>
              <a:t>But there is a debate that how effective a linear regression model such as AR can capture the nonlinear dynamics in EEG signals.</a:t>
            </a:r>
          </a:p>
          <a:p>
            <a:r>
              <a:rPr lang="en-US" sz="2000" dirty="0"/>
              <a:t>The advantages of the proposed FE-ESN over other methods such as FEAR are as follows:</a:t>
            </a:r>
          </a:p>
          <a:p>
            <a:pPr lvl="1"/>
            <a:r>
              <a:rPr lang="en-US" sz="1800" dirty="0"/>
              <a:t>The information lost in the feature extraction process is limited. Since FE-ESN is designed based on an autoencoder, the original signal can be approximately reconstructed with the produced feature sets.</a:t>
            </a:r>
          </a:p>
          <a:p>
            <a:pPr lvl="1"/>
            <a:r>
              <a:rPr lang="en-US" sz="1800" dirty="0"/>
              <a:t>The FE-ESN is unsupervised. It helps to use this method in most EEG analysis applications.</a:t>
            </a:r>
          </a:p>
          <a:p>
            <a:pPr lvl="1"/>
            <a:r>
              <a:rPr lang="en-US" sz="1800" dirty="0"/>
              <a:t>The FE-ESN is expected to be able to model nonlinear dynamics of EEG.</a:t>
            </a:r>
          </a:p>
          <a:p>
            <a:pPr lvl="1"/>
            <a:r>
              <a:rPr lang="en-US" sz="1800" dirty="0"/>
              <a:t>Training and decoding of FE-ESN are simple and efficient. The time and space complexity of FE-ESN depends on finding the pseudo-inverse of N×N matrix, where N is the number of neurons.</a:t>
            </a:r>
          </a:p>
        </p:txBody>
      </p:sp>
    </p:spTree>
    <p:extLst>
      <p:ext uri="{BB962C8B-B14F-4D97-AF65-F5344CB8AC3E}">
        <p14:creationId xmlns:p14="http://schemas.microsoft.com/office/powerpoint/2010/main" val="4020195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A76A-E7D2-46DD-A20C-C82476B15055}"/>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6397E0-63CD-462E-9A55-D71ADF4E0E92}"/>
                  </a:ext>
                </a:extLst>
              </p:cNvPr>
              <p:cNvSpPr>
                <a:spLocks noGrp="1"/>
              </p:cNvSpPr>
              <p:nvPr>
                <p:ph idx="1"/>
              </p:nvPr>
            </p:nvSpPr>
            <p:spPr/>
            <p:txBody>
              <a:bodyPr/>
              <a:lstStyle/>
              <a:p>
                <a:r>
                  <a:rPr lang="en-US" sz="2000" dirty="0"/>
                  <a:t>Three parameters are required to be specified in FE-ESN:</a:t>
                </a:r>
              </a:p>
              <a:p>
                <a:pPr lvl="1"/>
                <a:r>
                  <a:rPr lang="en-US" sz="1800" dirty="0"/>
                  <a:t>reservoir size N: the number of internal neurons and the dimension of feature space.</a:t>
                </a:r>
              </a:p>
              <a:p>
                <a:pPr lvl="2"/>
                <a:r>
                  <a:rPr lang="en-US" sz="1600" dirty="0"/>
                  <a:t>A small N results in underfitting, in which the ESN cannot well capture the underlying dynamics of EEG signals, and a large N may result in overfitting</a:t>
                </a:r>
              </a:p>
              <a:p>
                <a:pPr lvl="2"/>
                <a:r>
                  <a:rPr lang="en-US" sz="1600" dirty="0"/>
                  <a:t>Here N = 20.</a:t>
                </a:r>
              </a:p>
              <a:p>
                <a:pPr lvl="1"/>
                <a:r>
                  <a:rPr lang="en-US" sz="1800" dirty="0"/>
                  <a:t>connectivity c</a:t>
                </a:r>
              </a:p>
              <a:p>
                <a:pPr lvl="2"/>
                <a:r>
                  <a:rPr lang="en-US" sz="1600" dirty="0"/>
                  <a:t>Here </a:t>
                </a:r>
                <a14:m>
                  <m:oMath xmlns:m="http://schemas.openxmlformats.org/officeDocument/2006/math">
                    <m:r>
                      <a:rPr lang="en-US" sz="1600" i="1" smtClean="0">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1600" i="1" smtClean="0">
                        <a:effectLst/>
                        <a:latin typeface="Cambria Math" panose="02040503050406030204" pitchFamily="18" charset="0"/>
                        <a:ea typeface="Times New Roman" panose="02020603050405020304" pitchFamily="18" charset="0"/>
                        <a:cs typeface="Times New Roman" panose="02020603050405020304" pitchFamily="18" charset="0"/>
                      </a:rPr>
                      <m:t>=0.1, 0.2, …, 1.0</m:t>
                    </m:r>
                  </m:oMath>
                </a14:m>
                <a:endParaRPr lang="en-US" sz="1600" dirty="0"/>
              </a:p>
              <a:p>
                <a:pPr lvl="1"/>
                <a:r>
                  <a:rPr lang="en-US" sz="1800" dirty="0"/>
                  <a:t>spectral radius r: </a:t>
                </a:r>
              </a:p>
              <a:p>
                <a:pPr lvl="2"/>
                <a:r>
                  <a:rPr lang="en-US" sz="1600" dirty="0"/>
                  <a:t>It is recommended to choose a spectral radius less than unity.</a:t>
                </a:r>
              </a:p>
              <a:p>
                <a:pPr lvl="2"/>
                <a:r>
                  <a:rPr lang="en-US" sz="1600" dirty="0"/>
                  <a:t>Here it is chosen as r=0.98.</a:t>
                </a:r>
              </a:p>
              <a:p>
                <a:r>
                  <a:rPr lang="en-US" sz="2000" dirty="0"/>
                  <a:t>Extreme learning machine (ELM) is used as the classifier; because its generalization performance and learning speed have been proven to be acceptable with the least human intervention.</a:t>
                </a:r>
              </a:p>
              <a:p>
                <a:r>
                  <a:rPr lang="en-US" sz="2000" dirty="0"/>
                  <a:t>The ELM trained 20 times and the mean accuracy of classifiers assumed as final accuracy to decrease the impact of randomness.</a:t>
                </a:r>
              </a:p>
              <a:p>
                <a:r>
                  <a:rPr lang="en-US" sz="2000" dirty="0"/>
                  <a:t>Finally, 9×20×10×20 classification results were produced via 10-fold cross-validation. By taking the mean of the accuracy of 20 classifiers, 9×20×10 results are achieved.</a:t>
                </a:r>
              </a:p>
            </p:txBody>
          </p:sp>
        </mc:Choice>
        <mc:Fallback>
          <p:sp>
            <p:nvSpPr>
              <p:cNvPr id="3" name="Content Placeholder 2">
                <a:extLst>
                  <a:ext uri="{FF2B5EF4-FFF2-40B4-BE49-F238E27FC236}">
                    <a16:creationId xmlns:a16="http://schemas.microsoft.com/office/drawing/2014/main" id="{A06397E0-63CD-462E-9A55-D71ADF4E0E92}"/>
                  </a:ext>
                </a:extLst>
              </p:cNvPr>
              <p:cNvSpPr>
                <a:spLocks noGrp="1" noRot="1" noChangeAspect="1" noMove="1" noResize="1" noEditPoints="1" noAdjustHandles="1" noChangeArrowheads="1" noChangeShapeType="1" noTextEdit="1"/>
              </p:cNvSpPr>
              <p:nvPr>
                <p:ph idx="1"/>
              </p:nvPr>
            </p:nvSpPr>
            <p:spPr>
              <a:blipFill>
                <a:blip r:embed="rId2"/>
                <a:stretch>
                  <a:fillRect l="-619" t="-645" b="-2581"/>
                </a:stretch>
              </a:blipFill>
            </p:spPr>
            <p:txBody>
              <a:bodyPr/>
              <a:lstStyle/>
              <a:p>
                <a:r>
                  <a:rPr lang="en-US">
                    <a:noFill/>
                  </a:rPr>
                  <a:t> </a:t>
                </a:r>
              </a:p>
            </p:txBody>
          </p:sp>
        </mc:Fallback>
      </mc:AlternateContent>
    </p:spTree>
    <p:extLst>
      <p:ext uri="{BB962C8B-B14F-4D97-AF65-F5344CB8AC3E}">
        <p14:creationId xmlns:p14="http://schemas.microsoft.com/office/powerpoint/2010/main" val="2773157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A76A-E7D2-46DD-A20C-C82476B15055}"/>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3" name="Content Placeholder 2">
            <a:extLst>
              <a:ext uri="{FF2B5EF4-FFF2-40B4-BE49-F238E27FC236}">
                <a16:creationId xmlns:a16="http://schemas.microsoft.com/office/drawing/2014/main" id="{A06397E0-63CD-462E-9A55-D71ADF4E0E92}"/>
              </a:ext>
            </a:extLst>
          </p:cNvPr>
          <p:cNvSpPr>
            <a:spLocks noGrp="1"/>
          </p:cNvSpPr>
          <p:nvPr>
            <p:ph idx="1"/>
          </p:nvPr>
        </p:nvSpPr>
        <p:spPr>
          <a:xfrm>
            <a:off x="121920" y="685800"/>
            <a:ext cx="5135880" cy="2895600"/>
          </a:xfrm>
        </p:spPr>
        <p:txBody>
          <a:bodyPr/>
          <a:lstStyle/>
          <a:p>
            <a:r>
              <a:rPr lang="en-US" sz="1800" dirty="0"/>
              <a:t>It can be seen that as long as the connectivity c is large enough (larger than 0.1), the difference in accuracy caused by the reservoir’s connectivity c is very limited (less than 1.0%). Also, the variance of accuracy due to randomness is approximately 2.0%.</a:t>
            </a:r>
          </a:p>
          <a:p>
            <a:r>
              <a:rPr lang="en-US" sz="1800" dirty="0"/>
              <a:t>The overall accuracy is almost 93% which indicates FE-ESN + ELM EEG signal classification system is robust against the reservoir’s internal connectivity and its randomness.</a:t>
            </a:r>
          </a:p>
        </p:txBody>
      </p:sp>
      <p:pic>
        <p:nvPicPr>
          <p:cNvPr id="4" name="Picture 3">
            <a:extLst>
              <a:ext uri="{FF2B5EF4-FFF2-40B4-BE49-F238E27FC236}">
                <a16:creationId xmlns:a16="http://schemas.microsoft.com/office/drawing/2014/main" id="{9622140B-9ED1-4CBE-B722-7ACB40585D6D}"/>
              </a:ext>
            </a:extLst>
          </p:cNvPr>
          <p:cNvPicPr>
            <a:picLocks noChangeAspect="1"/>
          </p:cNvPicPr>
          <p:nvPr/>
        </p:nvPicPr>
        <p:blipFill>
          <a:blip r:embed="rId2"/>
          <a:stretch>
            <a:fillRect/>
          </a:stretch>
        </p:blipFill>
        <p:spPr>
          <a:xfrm>
            <a:off x="5410200" y="623565"/>
            <a:ext cx="3657600" cy="2805435"/>
          </a:xfrm>
          <a:prstGeom prst="rect">
            <a:avLst/>
          </a:prstGeom>
        </p:spPr>
      </p:pic>
      <p:pic>
        <p:nvPicPr>
          <p:cNvPr id="6" name="Picture 5">
            <a:extLst>
              <a:ext uri="{FF2B5EF4-FFF2-40B4-BE49-F238E27FC236}">
                <a16:creationId xmlns:a16="http://schemas.microsoft.com/office/drawing/2014/main" id="{7386DE74-1D9C-4480-A202-870369824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81397"/>
            <a:ext cx="5577840" cy="2124088"/>
          </a:xfrm>
          <a:prstGeom prst="rect">
            <a:avLst/>
          </a:prstGeom>
        </p:spPr>
      </p:pic>
      <p:pic>
        <p:nvPicPr>
          <p:cNvPr id="5" name="Picture 4">
            <a:extLst>
              <a:ext uri="{FF2B5EF4-FFF2-40B4-BE49-F238E27FC236}">
                <a16:creationId xmlns:a16="http://schemas.microsoft.com/office/drawing/2014/main" id="{33637ED6-2920-4C1F-9102-FA436F002E5E}"/>
              </a:ext>
            </a:extLst>
          </p:cNvPr>
          <p:cNvPicPr>
            <a:picLocks noChangeAspect="1"/>
          </p:cNvPicPr>
          <p:nvPr/>
        </p:nvPicPr>
        <p:blipFill>
          <a:blip r:embed="rId4"/>
          <a:stretch>
            <a:fillRect/>
          </a:stretch>
        </p:blipFill>
        <p:spPr>
          <a:xfrm>
            <a:off x="5486400" y="3459480"/>
            <a:ext cx="3657600" cy="2780962"/>
          </a:xfrm>
          <a:prstGeom prst="rect">
            <a:avLst/>
          </a:prstGeom>
        </p:spPr>
      </p:pic>
    </p:spTree>
    <p:extLst>
      <p:ext uri="{BB962C8B-B14F-4D97-AF65-F5344CB8AC3E}">
        <p14:creationId xmlns:p14="http://schemas.microsoft.com/office/powerpoint/2010/main" val="1557343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5C11-2A76-47CF-A280-8DC9361FCDA1}"/>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3" name="Content Placeholder 2">
            <a:extLst>
              <a:ext uri="{FF2B5EF4-FFF2-40B4-BE49-F238E27FC236}">
                <a16:creationId xmlns:a16="http://schemas.microsoft.com/office/drawing/2014/main" id="{32D9CB82-D3DF-42D2-9E2C-3BF99AC68795}"/>
              </a:ext>
            </a:extLst>
          </p:cNvPr>
          <p:cNvSpPr>
            <a:spLocks noGrp="1"/>
          </p:cNvSpPr>
          <p:nvPr>
            <p:ph idx="1"/>
          </p:nvPr>
        </p:nvSpPr>
        <p:spPr>
          <a:xfrm>
            <a:off x="121920" y="685800"/>
            <a:ext cx="8869680" cy="1676400"/>
          </a:xfrm>
        </p:spPr>
        <p:txBody>
          <a:bodyPr/>
          <a:lstStyle/>
          <a:p>
            <a:r>
              <a:rPr lang="en-US" sz="1800" dirty="0"/>
              <a:t>EEG signals in the Kaggle dataset are labeled for four stages: interictal (between seizures), preictal (before seizure), ictal (seizure), and post-ictal (after seizure).</a:t>
            </a:r>
          </a:p>
          <a:p>
            <a:r>
              <a:rPr lang="en-US" sz="1800" dirty="0"/>
              <a:t>The FEAR, DWT, FFT, and </a:t>
            </a:r>
            <a:r>
              <a:rPr lang="en-US" sz="1800" dirty="0" err="1"/>
              <a:t>LyExp</a:t>
            </a:r>
            <a:r>
              <a:rPr lang="en-US" sz="1800" dirty="0"/>
              <a:t> have been used as EEG feature extraction baselines.</a:t>
            </a:r>
          </a:p>
          <a:p>
            <a:r>
              <a:rPr lang="en-US" sz="1800" dirty="0"/>
              <a:t>The wavelet coefficients in DWT were computed by Daubechies wavelet of order two.</a:t>
            </a:r>
          </a:p>
          <a:p>
            <a:r>
              <a:rPr lang="en-US" sz="1800" dirty="0"/>
              <a:t>SVM is used as the classifier.</a:t>
            </a:r>
          </a:p>
        </p:txBody>
      </p:sp>
      <p:pic>
        <p:nvPicPr>
          <p:cNvPr id="4" name="Picture 3">
            <a:extLst>
              <a:ext uri="{FF2B5EF4-FFF2-40B4-BE49-F238E27FC236}">
                <a16:creationId xmlns:a16="http://schemas.microsoft.com/office/drawing/2014/main" id="{201D9FE4-78F4-4CE2-9D30-74838C8857B9}"/>
              </a:ext>
            </a:extLst>
          </p:cNvPr>
          <p:cNvPicPr>
            <a:picLocks noChangeAspect="1"/>
          </p:cNvPicPr>
          <p:nvPr/>
        </p:nvPicPr>
        <p:blipFill>
          <a:blip r:embed="rId2"/>
          <a:stretch>
            <a:fillRect/>
          </a:stretch>
        </p:blipFill>
        <p:spPr>
          <a:xfrm>
            <a:off x="1981200" y="2344366"/>
            <a:ext cx="6858000" cy="1817235"/>
          </a:xfrm>
          <a:prstGeom prst="rect">
            <a:avLst/>
          </a:prstGeom>
        </p:spPr>
      </p:pic>
      <p:pic>
        <p:nvPicPr>
          <p:cNvPr id="5" name="Picture 4">
            <a:extLst>
              <a:ext uri="{FF2B5EF4-FFF2-40B4-BE49-F238E27FC236}">
                <a16:creationId xmlns:a16="http://schemas.microsoft.com/office/drawing/2014/main" id="{78567252-000B-41BE-A8A3-BC7D5A717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724400"/>
            <a:ext cx="6858000" cy="1817235"/>
          </a:xfrm>
          <a:prstGeom prst="rect">
            <a:avLst/>
          </a:prstGeom>
        </p:spPr>
      </p:pic>
      <p:sp>
        <p:nvSpPr>
          <p:cNvPr id="6" name="TextBox 5">
            <a:extLst>
              <a:ext uri="{FF2B5EF4-FFF2-40B4-BE49-F238E27FC236}">
                <a16:creationId xmlns:a16="http://schemas.microsoft.com/office/drawing/2014/main" id="{CD589AFA-23EA-4DEA-8419-7B825255EAC8}"/>
              </a:ext>
            </a:extLst>
          </p:cNvPr>
          <p:cNvSpPr txBox="1"/>
          <p:nvPr/>
        </p:nvSpPr>
        <p:spPr>
          <a:xfrm>
            <a:off x="4038600" y="4111823"/>
            <a:ext cx="2819400" cy="307777"/>
          </a:xfrm>
          <a:prstGeom prst="rect">
            <a:avLst/>
          </a:prstGeom>
          <a:noFill/>
        </p:spPr>
        <p:txBody>
          <a:bodyPr wrap="square" rtlCol="0">
            <a:spAutoFit/>
          </a:bodyPr>
          <a:lstStyle/>
          <a:p>
            <a:pPr algn="ctr"/>
            <a:r>
              <a:rPr lang="en-US" sz="1400" dirty="0"/>
              <a:t>Kaggle Experiment Result ROC-AUC</a:t>
            </a:r>
          </a:p>
        </p:txBody>
      </p:sp>
      <p:sp>
        <p:nvSpPr>
          <p:cNvPr id="7" name="TextBox 6">
            <a:extLst>
              <a:ext uri="{FF2B5EF4-FFF2-40B4-BE49-F238E27FC236}">
                <a16:creationId xmlns:a16="http://schemas.microsoft.com/office/drawing/2014/main" id="{3FAFEF03-6530-41B6-855A-158F8D1A5953}"/>
              </a:ext>
            </a:extLst>
          </p:cNvPr>
          <p:cNvSpPr txBox="1"/>
          <p:nvPr/>
        </p:nvSpPr>
        <p:spPr>
          <a:xfrm>
            <a:off x="2057400" y="4419600"/>
            <a:ext cx="2819400" cy="307777"/>
          </a:xfrm>
          <a:prstGeom prst="rect">
            <a:avLst/>
          </a:prstGeom>
          <a:noFill/>
        </p:spPr>
        <p:txBody>
          <a:bodyPr wrap="square" rtlCol="0">
            <a:spAutoFit/>
          </a:bodyPr>
          <a:lstStyle/>
          <a:p>
            <a:pPr algn="ctr"/>
            <a:r>
              <a:rPr lang="en-US" sz="1400" dirty="0"/>
              <a:t>Kaggle Experiment Result PR-AUC</a:t>
            </a:r>
          </a:p>
        </p:txBody>
      </p:sp>
    </p:spTree>
    <p:extLst>
      <p:ext uri="{BB962C8B-B14F-4D97-AF65-F5344CB8AC3E}">
        <p14:creationId xmlns:p14="http://schemas.microsoft.com/office/powerpoint/2010/main" val="3547979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3E61-2CE4-4CBE-8C5B-4F533A183A6B}"/>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3" name="Content Placeholder 2">
            <a:extLst>
              <a:ext uri="{FF2B5EF4-FFF2-40B4-BE49-F238E27FC236}">
                <a16:creationId xmlns:a16="http://schemas.microsoft.com/office/drawing/2014/main" id="{78FB5B34-DFC2-4C7A-B2D5-D39F1E7E63F8}"/>
              </a:ext>
            </a:extLst>
          </p:cNvPr>
          <p:cNvSpPr>
            <a:spLocks noGrp="1"/>
          </p:cNvSpPr>
          <p:nvPr>
            <p:ph idx="1"/>
          </p:nvPr>
        </p:nvSpPr>
        <p:spPr>
          <a:xfrm>
            <a:off x="121920" y="685800"/>
            <a:ext cx="3383280" cy="5669280"/>
          </a:xfrm>
        </p:spPr>
        <p:txBody>
          <a:bodyPr/>
          <a:lstStyle/>
          <a:p>
            <a:r>
              <a:rPr lang="en-US" sz="1800" dirty="0"/>
              <a:t>The better results of both FEAR and FE-ESN on Channel_1, Channel_2, and Channel_6 compared to Channel_3, Channel_4, and Channel 5 indicate that the first channel set has a more clear ictal lesion.</a:t>
            </a:r>
          </a:p>
          <a:p>
            <a:r>
              <a:rPr lang="en-US" sz="1800" dirty="0"/>
              <a:t>Result shows that FE-ESN is significantly better than other algorithms using KM, AP, and DPC clustering methods. The average performance of FE-ESN on all six channels is higher than other methods using KC, however, it is not significant.</a:t>
            </a:r>
          </a:p>
        </p:txBody>
      </p:sp>
      <p:pic>
        <p:nvPicPr>
          <p:cNvPr id="4" name="Picture 3">
            <a:extLst>
              <a:ext uri="{FF2B5EF4-FFF2-40B4-BE49-F238E27FC236}">
                <a16:creationId xmlns:a16="http://schemas.microsoft.com/office/drawing/2014/main" id="{EB36FD4D-8D17-4374-94A4-B766830E5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88673"/>
            <a:ext cx="5669280" cy="6240727"/>
          </a:xfrm>
          <a:prstGeom prst="rect">
            <a:avLst/>
          </a:prstGeom>
        </p:spPr>
      </p:pic>
    </p:spTree>
    <p:extLst>
      <p:ext uri="{BB962C8B-B14F-4D97-AF65-F5344CB8AC3E}">
        <p14:creationId xmlns:p14="http://schemas.microsoft.com/office/powerpoint/2010/main" val="1116825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3E61-2CE4-4CBE-8C5B-4F533A183A6B}"/>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3" name="Content Placeholder 2">
            <a:extLst>
              <a:ext uri="{FF2B5EF4-FFF2-40B4-BE49-F238E27FC236}">
                <a16:creationId xmlns:a16="http://schemas.microsoft.com/office/drawing/2014/main" id="{78FB5B34-DFC2-4C7A-B2D5-D39F1E7E63F8}"/>
              </a:ext>
            </a:extLst>
          </p:cNvPr>
          <p:cNvSpPr>
            <a:spLocks noGrp="1"/>
          </p:cNvSpPr>
          <p:nvPr>
            <p:ph idx="1"/>
          </p:nvPr>
        </p:nvSpPr>
        <p:spPr>
          <a:xfrm>
            <a:off x="121920" y="4648200"/>
            <a:ext cx="8869680" cy="1859280"/>
          </a:xfrm>
        </p:spPr>
        <p:txBody>
          <a:bodyPr/>
          <a:lstStyle/>
          <a:p>
            <a:pPr marL="0" indent="0" algn="ctr">
              <a:buNone/>
            </a:pPr>
            <a:r>
              <a:rPr lang="en-US" sz="1800" dirty="0"/>
              <a:t>Single Channel</a:t>
            </a:r>
          </a:p>
          <a:p>
            <a:r>
              <a:rPr lang="en-US" sz="1800" dirty="0"/>
              <a:t>As it can be seen, no method can detect the seizure event through all its duration and every method has some gaps. Overall, FE-ESN detects most ictal EEG clips correctly, whereas the other methods missed more ictal EEG signals.</a:t>
            </a:r>
          </a:p>
        </p:txBody>
      </p:sp>
      <p:pic>
        <p:nvPicPr>
          <p:cNvPr id="5" name="Picture 4">
            <a:extLst>
              <a:ext uri="{FF2B5EF4-FFF2-40B4-BE49-F238E27FC236}">
                <a16:creationId xmlns:a16="http://schemas.microsoft.com/office/drawing/2014/main" id="{3DF73AD1-1011-456D-B561-87C775724EFA}"/>
              </a:ext>
            </a:extLst>
          </p:cNvPr>
          <p:cNvPicPr>
            <a:picLocks noChangeAspect="1"/>
          </p:cNvPicPr>
          <p:nvPr/>
        </p:nvPicPr>
        <p:blipFill>
          <a:blip r:embed="rId2"/>
          <a:stretch>
            <a:fillRect/>
          </a:stretch>
        </p:blipFill>
        <p:spPr>
          <a:xfrm>
            <a:off x="1066800" y="630547"/>
            <a:ext cx="6858000" cy="3941453"/>
          </a:xfrm>
          <a:prstGeom prst="rect">
            <a:avLst/>
          </a:prstGeom>
        </p:spPr>
      </p:pic>
    </p:spTree>
    <p:extLst>
      <p:ext uri="{BB962C8B-B14F-4D97-AF65-F5344CB8AC3E}">
        <p14:creationId xmlns:p14="http://schemas.microsoft.com/office/powerpoint/2010/main" val="752494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3E61-2CE4-4CBE-8C5B-4F533A183A6B}"/>
              </a:ext>
            </a:extLst>
          </p:cNvPr>
          <p:cNvSpPr>
            <a:spLocks noGrp="1"/>
          </p:cNvSpPr>
          <p:nvPr>
            <p:ph type="title"/>
          </p:nvPr>
        </p:nvSpPr>
        <p:spPr/>
        <p:txBody>
          <a:bodyPr>
            <a:normAutofit fontScale="90000"/>
          </a:bodyPr>
          <a:lstStyle/>
          <a:p>
            <a:r>
              <a:rPr lang="en-US" sz="2400" dirty="0"/>
              <a:t>Unsupervised EEG Feature Extraction Based on Echo State Network</a:t>
            </a:r>
            <a:endParaRPr lang="en-US" dirty="0"/>
          </a:p>
        </p:txBody>
      </p:sp>
      <p:sp>
        <p:nvSpPr>
          <p:cNvPr id="3" name="Content Placeholder 2">
            <a:extLst>
              <a:ext uri="{FF2B5EF4-FFF2-40B4-BE49-F238E27FC236}">
                <a16:creationId xmlns:a16="http://schemas.microsoft.com/office/drawing/2014/main" id="{78FB5B34-DFC2-4C7A-B2D5-D39F1E7E63F8}"/>
              </a:ext>
            </a:extLst>
          </p:cNvPr>
          <p:cNvSpPr>
            <a:spLocks noGrp="1"/>
          </p:cNvSpPr>
          <p:nvPr>
            <p:ph idx="1"/>
          </p:nvPr>
        </p:nvSpPr>
        <p:spPr>
          <a:xfrm>
            <a:off x="121920" y="4648200"/>
            <a:ext cx="8869680" cy="1859280"/>
          </a:xfrm>
        </p:spPr>
        <p:txBody>
          <a:bodyPr/>
          <a:lstStyle/>
          <a:p>
            <a:pPr marL="0" indent="0" algn="ctr">
              <a:buNone/>
            </a:pPr>
            <a:r>
              <a:rPr lang="en-US" sz="1800" dirty="0"/>
              <a:t>Multichannel</a:t>
            </a:r>
          </a:p>
          <a:p>
            <a:r>
              <a:rPr lang="en-US" sz="1800" dirty="0"/>
              <a:t>As it can be seen, the FE-ESN is very close to the ground-truth partition and it only misses a few ictal EEG clips. Other methods cannot detect the beginning and end of the seizure. FEAR missed many ictal EEG signals during the seizure, and the Statistics method had many wrong divisions at the end of the EEG signals.</a:t>
            </a:r>
          </a:p>
        </p:txBody>
      </p:sp>
      <p:pic>
        <p:nvPicPr>
          <p:cNvPr id="6" name="Picture 5">
            <a:extLst>
              <a:ext uri="{FF2B5EF4-FFF2-40B4-BE49-F238E27FC236}">
                <a16:creationId xmlns:a16="http://schemas.microsoft.com/office/drawing/2014/main" id="{E5028ABB-9958-478E-9AD6-C0761BF3B990}"/>
              </a:ext>
            </a:extLst>
          </p:cNvPr>
          <p:cNvPicPr>
            <a:picLocks noChangeAspect="1"/>
          </p:cNvPicPr>
          <p:nvPr/>
        </p:nvPicPr>
        <p:blipFill>
          <a:blip r:embed="rId2"/>
          <a:stretch>
            <a:fillRect/>
          </a:stretch>
        </p:blipFill>
        <p:spPr>
          <a:xfrm>
            <a:off x="1143000" y="683415"/>
            <a:ext cx="6858000" cy="3888585"/>
          </a:xfrm>
          <a:prstGeom prst="rect">
            <a:avLst/>
          </a:prstGeom>
        </p:spPr>
      </p:pic>
    </p:spTree>
    <p:extLst>
      <p:ext uri="{BB962C8B-B14F-4D97-AF65-F5344CB8AC3E}">
        <p14:creationId xmlns:p14="http://schemas.microsoft.com/office/powerpoint/2010/main" val="58305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5982-3804-4B2B-828B-AFE5FA4A30A8}"/>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C37B8AC1-19FA-42F2-945A-11499289A0E0}"/>
              </a:ext>
            </a:extLst>
          </p:cNvPr>
          <p:cNvSpPr>
            <a:spLocks noGrp="1"/>
          </p:cNvSpPr>
          <p:nvPr>
            <p:ph idx="1"/>
          </p:nvPr>
        </p:nvSpPr>
        <p:spPr>
          <a:xfrm>
            <a:off x="121920" y="533400"/>
            <a:ext cx="8869680" cy="6019800"/>
          </a:xfrm>
        </p:spPr>
        <p:txBody>
          <a:bodyPr/>
          <a:lstStyle/>
          <a:p>
            <a:r>
              <a:rPr lang="en-US" dirty="0"/>
              <a:t>In this literature review, we have reviewed the main topics in time series classification and clustering based on deep learning methods.</a:t>
            </a:r>
          </a:p>
          <a:p>
            <a:r>
              <a:rPr lang="en-US" dirty="0"/>
              <a:t>We reviewed several deep learning architectures for classification tasks. The result in the classification section shows that </a:t>
            </a:r>
            <a:r>
              <a:rPr lang="en-US" dirty="0" err="1"/>
              <a:t>ResNet</a:t>
            </a:r>
            <a:r>
              <a:rPr lang="en-US" dirty="0"/>
              <a:t> can achieve as good results as state-of-the-art ensemble methods with much less computational complexity.</a:t>
            </a:r>
          </a:p>
          <a:p>
            <a:r>
              <a:rPr lang="en-US" dirty="0"/>
              <a:t>Unsupervised clustering with deep learning methods was discussed. We saw that a combination of CNN, K-MEANS and data augmentation can result in a powerful unsupervised classifier.</a:t>
            </a:r>
          </a:p>
          <a:p>
            <a:r>
              <a:rPr lang="en-US" dirty="0"/>
              <a:t>Finally, Echo State Networks, a type of RNN, were used to extract features from input signals with reconstruction capabilities. The efficiency of extracted features compared with the top engineered feature extraction methods based on the classification accuracy metric and the overall superiority of deep learning echo state autoencoder was observed.</a:t>
            </a:r>
          </a:p>
        </p:txBody>
      </p:sp>
    </p:spTree>
    <p:extLst>
      <p:ext uri="{BB962C8B-B14F-4D97-AF65-F5344CB8AC3E}">
        <p14:creationId xmlns:p14="http://schemas.microsoft.com/office/powerpoint/2010/main" val="3555370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Additional References</a:t>
            </a:r>
          </a:p>
        </p:txBody>
      </p:sp>
      <p:sp>
        <p:nvSpPr>
          <p:cNvPr id="3" name="Content Placeholder 2"/>
          <p:cNvSpPr>
            <a:spLocks noGrp="1"/>
          </p:cNvSpPr>
          <p:nvPr>
            <p:ph idx="1"/>
          </p:nvPr>
        </p:nvSpPr>
        <p:spPr>
          <a:xfrm>
            <a:off x="228600" y="571502"/>
            <a:ext cx="8686800" cy="5979771"/>
          </a:xfrm>
        </p:spPr>
        <p:txBody>
          <a:bodyPr>
            <a:noAutofit/>
          </a:bodyPr>
          <a:lstStyle/>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Bagnall, A.,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Dau</a:t>
            </a:r>
            <a:r>
              <a:rPr lang="en-US" sz="1400" b="1" dirty="0">
                <a:effectLst/>
                <a:latin typeface="Arial" panose="020B0604020202020204" pitchFamily="34" charset="0"/>
                <a:ea typeface="Times New Roman" panose="02020603050405020304" pitchFamily="18" charset="0"/>
                <a:cs typeface="Arial" panose="020B0604020202020204" pitchFamily="34" charset="0"/>
              </a:rPr>
              <a:t>, H. A., Lines, J., Flynn, M., Large, J., Bostrom, A., Southam, P., &amp; Keogh, E. (2018). The UEA multivariate time series classification archive, 2018. 1–36. http://arxiv.org/abs/1811.00075.</a:t>
            </a:r>
          </a:p>
          <a:p>
            <a:pPr marL="231775" indent="-220663">
              <a:spcBef>
                <a:spcPts val="0"/>
              </a:spcBef>
              <a:spcAft>
                <a:spcPts val="300"/>
              </a:spcAft>
              <a:buNone/>
            </a:pPr>
            <a:r>
              <a:rPr lang="en-US" sz="1400" b="1" dirty="0" err="1">
                <a:effectLst/>
                <a:latin typeface="Arial" panose="020B0604020202020204" pitchFamily="34" charset="0"/>
                <a:ea typeface="Times New Roman" panose="02020603050405020304" pitchFamily="18" charset="0"/>
                <a:cs typeface="Arial" panose="020B0604020202020204" pitchFamily="34" charset="0"/>
              </a:rPr>
              <a:t>Baydogan</a:t>
            </a:r>
            <a:r>
              <a:rPr lang="en-US" sz="1400" b="1" dirty="0">
                <a:effectLst/>
                <a:latin typeface="Arial" panose="020B0604020202020204" pitchFamily="34" charset="0"/>
                <a:ea typeface="Times New Roman" panose="02020603050405020304" pitchFamily="18" charset="0"/>
                <a:cs typeface="Arial" panose="020B0604020202020204" pitchFamily="34" charset="0"/>
              </a:rPr>
              <a:t>, M. G. (2015). Multivariate time series classification datasets. http://www.mustafabaydogan.com/</a:t>
            </a:r>
          </a:p>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Chang, S., Zhang, Y., Han, W., Yu, M., Guo, X., Tan, W., Cui, X.,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Witbrock</a:t>
            </a:r>
            <a:r>
              <a:rPr lang="en-US" sz="1400" b="1" dirty="0">
                <a:effectLst/>
                <a:latin typeface="Arial" panose="020B0604020202020204" pitchFamily="34" charset="0"/>
                <a:ea typeface="Times New Roman" panose="02020603050405020304" pitchFamily="18" charset="0"/>
                <a:cs typeface="Arial" panose="020B0604020202020204" pitchFamily="34" charset="0"/>
              </a:rPr>
              <a:t>, M., Hasegawa-Johnson, M., &amp; Huang, T. S. (2017). Dilated recurrent neural networks. Advances in Neural Information Processing Systems, 2017-Decem(Nips), 77–87. https://arxiv.org/abs/1710.02224.</a:t>
            </a:r>
          </a:p>
          <a:p>
            <a:pPr marL="231775" indent="-220663">
              <a:spcBef>
                <a:spcPts val="0"/>
              </a:spcBef>
              <a:spcAft>
                <a:spcPts val="300"/>
              </a:spcAft>
              <a:buNone/>
            </a:pPr>
            <a:r>
              <a:rPr lang="en-US" sz="1400" b="1" dirty="0" err="1">
                <a:effectLst/>
                <a:latin typeface="Arial" panose="020B0604020202020204" pitchFamily="34" charset="0"/>
                <a:ea typeface="Times New Roman" panose="02020603050405020304" pitchFamily="18" charset="0"/>
                <a:cs typeface="Arial" panose="020B0604020202020204" pitchFamily="34" charset="0"/>
              </a:rPr>
              <a:t>Dau</a:t>
            </a:r>
            <a:r>
              <a:rPr lang="en-US" sz="1400" b="1" dirty="0">
                <a:effectLst/>
                <a:latin typeface="Arial" panose="020B0604020202020204" pitchFamily="34" charset="0"/>
                <a:ea typeface="Times New Roman" panose="02020603050405020304" pitchFamily="18" charset="0"/>
                <a:cs typeface="Arial" panose="020B0604020202020204" pitchFamily="34" charset="0"/>
              </a:rPr>
              <a:t>, H. A., Bagnall, A.,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Kamgar</a:t>
            </a:r>
            <a:r>
              <a:rPr lang="en-US" sz="1400" b="1" dirty="0">
                <a:effectLst/>
                <a:latin typeface="Arial" panose="020B0604020202020204" pitchFamily="34" charset="0"/>
                <a:ea typeface="Times New Roman" panose="02020603050405020304" pitchFamily="18" charset="0"/>
                <a:cs typeface="Arial" panose="020B0604020202020204" pitchFamily="34" charset="0"/>
              </a:rPr>
              <a:t>, K., Yeh, C. C. M., Zhu, Y.,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Gharghabi</a:t>
            </a:r>
            <a:r>
              <a:rPr lang="en-US" sz="1400" b="1" dirty="0">
                <a:effectLst/>
                <a:latin typeface="Arial" panose="020B0604020202020204" pitchFamily="34" charset="0"/>
                <a:ea typeface="Times New Roman" panose="02020603050405020304" pitchFamily="18" charset="0"/>
                <a:cs typeface="Arial" panose="020B0604020202020204" pitchFamily="34" charset="0"/>
              </a:rPr>
              <a:t>, S.,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Ratanamahatana</a:t>
            </a:r>
            <a:r>
              <a:rPr lang="en-US" sz="1400" b="1" dirty="0">
                <a:effectLst/>
                <a:latin typeface="Arial" panose="020B0604020202020204" pitchFamily="34" charset="0"/>
                <a:ea typeface="Times New Roman" panose="02020603050405020304" pitchFamily="18" charset="0"/>
                <a:cs typeface="Arial" panose="020B0604020202020204" pitchFamily="34" charset="0"/>
              </a:rPr>
              <a:t>, C. A., &amp; Keogh, E. (2019). The UCR time series archive. IEEE/CAA Journal of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Automatica</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Sinica</a:t>
            </a:r>
            <a:r>
              <a:rPr lang="en-US" sz="1400" b="1" dirty="0">
                <a:effectLst/>
                <a:latin typeface="Arial" panose="020B0604020202020204" pitchFamily="34" charset="0"/>
                <a:ea typeface="Times New Roman" panose="02020603050405020304" pitchFamily="18" charset="0"/>
                <a:cs typeface="Arial" panose="020B0604020202020204" pitchFamily="34" charset="0"/>
              </a:rPr>
              <a:t>, 6(6), 1293–1305. https://doi.org/10.1109/JAS.2019.1911747.</a:t>
            </a:r>
          </a:p>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Han, M., &amp; Sun, L. (2010). EEG signal classification for epilepsy diagnosis based on AR model and RVM. 2010 International Conference on Intelligent Control and Information Processing, 134–139. https://doi.org/10.1109/ICICIP.2010.5565239.</a:t>
            </a:r>
          </a:p>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He, K., Zhang, X., Ren, S., &amp; Sun, J. (2016). Deep residual learning for image recognition. Proceedings of the IEEE Computer Society Conference on Computer Vision and Pattern Recognition, 2016-Decem, 770–778. https://doi.org/10.1109/CVPR.2016.90.</a:t>
            </a:r>
          </a:p>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Jaeger, H., &amp; Haas, H. (2004). Harnessing Nonlinearity: Predicting Chaotic Systems and Saving Energy in Wireless Communication. Science, 304(5667), 78–80. https://doi.org/10.1126/science.1091277.</a:t>
            </a:r>
          </a:p>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Lines, J., Taylor, S., &amp; Bagnall, A. (2017). HIVE-COTE: The hierarchical vote collective of transformation-based ensembles for time series classification. Proceedings - IEEE International Conference on Data Mining, ICDM, 1041–1046. https://doi.org/10.1109/ICDM.2016.74.</a:t>
            </a:r>
          </a:p>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Wang, L.,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Xue</a:t>
            </a:r>
            <a:r>
              <a:rPr lang="en-US" sz="1400" b="1" dirty="0">
                <a:effectLst/>
                <a:latin typeface="Arial" panose="020B0604020202020204" pitchFamily="34" charset="0"/>
                <a:ea typeface="Times New Roman" panose="02020603050405020304" pitchFamily="18" charset="0"/>
                <a:cs typeface="Arial" panose="020B0604020202020204" pitchFamily="34" charset="0"/>
              </a:rPr>
              <a:t>, W., Li, Y., Luo, M., Huang, J., Cui, W., &amp; Huang, C. (2017). Automatic epileptic seizure detection in EEG signals using multi-domain feature extraction and nonlinear analysis. Entropy, 19(6), 1–17. https://doi.org/10.3390/e19060222.</a:t>
            </a:r>
          </a:p>
        </p:txBody>
      </p:sp>
    </p:spTree>
    <p:extLst>
      <p:ext uri="{BB962C8B-B14F-4D97-AF65-F5344CB8AC3E}">
        <p14:creationId xmlns:p14="http://schemas.microsoft.com/office/powerpoint/2010/main" val="3826586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71751"/>
            <a:ext cx="8686800" cy="1714498"/>
          </a:xfrm>
        </p:spPr>
        <p:txBody>
          <a:bodyPr>
            <a:noAutofit/>
          </a:bodyPr>
          <a:lstStyle/>
          <a:p>
            <a:pPr marL="404803" indent="-404803" algn="ctr">
              <a:spcBef>
                <a:spcPts val="0"/>
              </a:spcBef>
              <a:spcAft>
                <a:spcPts val="300"/>
              </a:spcAft>
              <a:buNone/>
              <a:tabLst>
                <a:tab pos="274632" algn="r"/>
                <a:tab pos="385753" algn="l"/>
              </a:tabLst>
            </a:pPr>
            <a:r>
              <a:rPr lang="en-US" sz="6600" b="1" dirty="0">
                <a:latin typeface="Arial" panose="020B0604020202020204" pitchFamily="34" charset="0"/>
                <a:ea typeface="Arial" charset="0"/>
                <a:cs typeface="Arial" panose="020B0604020202020204" pitchFamily="34" charset="0"/>
              </a:rPr>
              <a:t>Questions</a:t>
            </a:r>
          </a:p>
        </p:txBody>
      </p:sp>
      <p:sp>
        <p:nvSpPr>
          <p:cNvPr id="5" name="Title 4">
            <a:extLst>
              <a:ext uri="{FF2B5EF4-FFF2-40B4-BE49-F238E27FC236}">
                <a16:creationId xmlns:a16="http://schemas.microsoft.com/office/drawing/2014/main" id="{96B012F7-5AEB-4CCA-ACEE-F9582A1E6EB8}"/>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290786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DC4-3B57-43BA-B2F2-EF19E63B3894}"/>
              </a:ext>
            </a:extLst>
          </p:cNvPr>
          <p:cNvSpPr>
            <a:spLocks noGrp="1"/>
          </p:cNvSpPr>
          <p:nvPr>
            <p:ph type="title"/>
          </p:nvPr>
        </p:nvSpPr>
        <p:spPr/>
        <p:txBody>
          <a:bodyPr>
            <a:normAutofit fontScale="90000"/>
          </a:bodyPr>
          <a:lstStyle/>
          <a:p>
            <a:r>
              <a:rPr lang="en-US" dirty="0"/>
              <a:t>Introduction</a:t>
            </a:r>
          </a:p>
        </p:txBody>
      </p:sp>
      <p:sp>
        <p:nvSpPr>
          <p:cNvPr id="3" name="Content Placeholder 2">
            <a:extLst>
              <a:ext uri="{FF2B5EF4-FFF2-40B4-BE49-F238E27FC236}">
                <a16:creationId xmlns:a16="http://schemas.microsoft.com/office/drawing/2014/main" id="{F3F706E8-FD26-4372-9124-8E30585EC94D}"/>
              </a:ext>
            </a:extLst>
          </p:cNvPr>
          <p:cNvSpPr>
            <a:spLocks noGrp="1"/>
          </p:cNvSpPr>
          <p:nvPr>
            <p:ph idx="1"/>
          </p:nvPr>
        </p:nvSpPr>
        <p:spPr/>
        <p:txBody>
          <a:bodyPr/>
          <a:lstStyle/>
          <a:p>
            <a:pPr marL="182880" indent="-182880"/>
            <a:r>
              <a:rPr lang="en-US" sz="2000" dirty="0"/>
              <a:t>A “time series” is a term that can be used for every sequence of numbers or values changing through time or any other units rather than time.</a:t>
            </a:r>
          </a:p>
          <a:p>
            <a:pPr marL="182880" indent="-182880"/>
            <a:r>
              <a:rPr lang="en-US" sz="2000" dirty="0"/>
              <a:t>For example, sales of a product during several months is a time series, while a stream of characters or words in a sentence is also a time series. In the former case the time is exclusively implied, while in the latter case, the order inclusively shows the variation during the time.</a:t>
            </a:r>
          </a:p>
          <a:p>
            <a:pPr marL="182880" indent="-182880"/>
            <a:r>
              <a:rPr lang="en-US" sz="2000" dirty="0"/>
              <a:t>A signal can be defined as a time series that convey information.</a:t>
            </a:r>
          </a:p>
          <a:p>
            <a:pPr marL="182880" indent="-182880"/>
            <a:r>
              <a:rPr lang="en-US" sz="2000" dirty="0"/>
              <a:t>The duration of signals and their dimensions are usually more than time series.</a:t>
            </a:r>
          </a:p>
          <a:p>
            <a:pPr marL="182880" indent="-182880"/>
            <a:r>
              <a:rPr lang="en-US" sz="2000" dirty="0"/>
              <a:t>In supervised classification, the categories are known, and the task is to find the patterns of each category.</a:t>
            </a:r>
          </a:p>
          <a:p>
            <a:pPr marL="548640" lvl="1" indent="-182880"/>
            <a:r>
              <a:rPr lang="en-US" sz="1600" dirty="0"/>
              <a:t>Problem: Finding Complex Patterns</a:t>
            </a:r>
          </a:p>
          <a:p>
            <a:pPr marL="182880" indent="-182880"/>
            <a:r>
              <a:rPr lang="en-US" sz="2000" dirty="0"/>
              <a:t>In unsupervised clustering, the categories are determined based on the similarity of signals.</a:t>
            </a:r>
          </a:p>
          <a:p>
            <a:pPr marL="548640" lvl="1" indent="-182880"/>
            <a:r>
              <a:rPr lang="en-US" sz="1600" dirty="0"/>
              <a:t>Problem: Similarity (Point-wise, shape, trend, frequency domain, etc.)</a:t>
            </a:r>
          </a:p>
        </p:txBody>
      </p:sp>
    </p:spTree>
    <p:extLst>
      <p:ext uri="{BB962C8B-B14F-4D97-AF65-F5344CB8AC3E}">
        <p14:creationId xmlns:p14="http://schemas.microsoft.com/office/powerpoint/2010/main" val="1077966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71751"/>
            <a:ext cx="8686800" cy="1714498"/>
          </a:xfrm>
        </p:spPr>
        <p:txBody>
          <a:bodyPr>
            <a:noAutofit/>
          </a:bodyPr>
          <a:lstStyle/>
          <a:p>
            <a:pPr marL="404803" indent="-404803" algn="ctr">
              <a:spcBef>
                <a:spcPts val="0"/>
              </a:spcBef>
              <a:spcAft>
                <a:spcPts val="300"/>
              </a:spcAft>
              <a:buNone/>
              <a:tabLst>
                <a:tab pos="274632" algn="r"/>
                <a:tab pos="385753" algn="l"/>
              </a:tabLst>
            </a:pPr>
            <a:r>
              <a:rPr lang="en-US" sz="6600" b="1" dirty="0">
                <a:latin typeface="Arial" panose="020B0604020202020204" pitchFamily="34" charset="0"/>
                <a:ea typeface="Arial" charset="0"/>
                <a:cs typeface="Arial" panose="020B0604020202020204" pitchFamily="34" charset="0"/>
              </a:rPr>
              <a:t>Thank You</a:t>
            </a:r>
          </a:p>
        </p:txBody>
      </p:sp>
      <p:sp>
        <p:nvSpPr>
          <p:cNvPr id="5" name="Title 4">
            <a:extLst>
              <a:ext uri="{FF2B5EF4-FFF2-40B4-BE49-F238E27FC236}">
                <a16:creationId xmlns:a16="http://schemas.microsoft.com/office/drawing/2014/main" id="{96B012F7-5AEB-4CCA-ACEE-F9582A1E6EB8}"/>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111413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55FC-07F7-4E1D-B3C4-A9DAFD96BC78}"/>
              </a:ext>
            </a:extLst>
          </p:cNvPr>
          <p:cNvSpPr>
            <a:spLocks noGrp="1"/>
          </p:cNvSpPr>
          <p:nvPr>
            <p:ph type="title"/>
          </p:nvPr>
        </p:nvSpPr>
        <p:spPr/>
        <p:txBody>
          <a:bodyPr>
            <a:normAutofit fontScale="90000"/>
          </a:bodyPr>
          <a:lstStyle/>
          <a:p>
            <a:r>
              <a:rPr lang="en-US" dirty="0"/>
              <a:t>Generative or discriminative approaches</a:t>
            </a:r>
          </a:p>
        </p:txBody>
      </p:sp>
      <p:graphicFrame>
        <p:nvGraphicFramePr>
          <p:cNvPr id="5" name="Content Placeholder 4">
            <a:extLst>
              <a:ext uri="{FF2B5EF4-FFF2-40B4-BE49-F238E27FC236}">
                <a16:creationId xmlns:a16="http://schemas.microsoft.com/office/drawing/2014/main" id="{8140C18D-1B7F-4AA7-BF5B-FAA0FF5AB6AD}"/>
              </a:ext>
            </a:extLst>
          </p:cNvPr>
          <p:cNvGraphicFramePr>
            <a:graphicFrameLocks noGrp="1"/>
          </p:cNvGraphicFramePr>
          <p:nvPr>
            <p:ph idx="1"/>
            <p:extLst>
              <p:ext uri="{D42A27DB-BD31-4B8C-83A1-F6EECF244321}">
                <p14:modId xmlns:p14="http://schemas.microsoft.com/office/powerpoint/2010/main" val="1006018402"/>
              </p:ext>
            </p:extLst>
          </p:nvPr>
        </p:nvGraphicFramePr>
        <p:xfrm>
          <a:off x="122238" y="1143000"/>
          <a:ext cx="444976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a:extLst>
              <a:ext uri="{FF2B5EF4-FFF2-40B4-BE49-F238E27FC236}">
                <a16:creationId xmlns:a16="http://schemas.microsoft.com/office/drawing/2014/main" id="{F60AB7D8-3F04-4678-AB4D-8DAC928D4BDD}"/>
              </a:ext>
            </a:extLst>
          </p:cNvPr>
          <p:cNvGraphicFramePr>
            <a:graphicFrameLocks/>
          </p:cNvGraphicFramePr>
          <p:nvPr>
            <p:extLst>
              <p:ext uri="{D42A27DB-BD31-4B8C-83A1-F6EECF244321}">
                <p14:modId xmlns:p14="http://schemas.microsoft.com/office/powerpoint/2010/main" val="3438550011"/>
              </p:ext>
            </p:extLst>
          </p:nvPr>
        </p:nvGraphicFramePr>
        <p:xfrm>
          <a:off x="4419600" y="1143000"/>
          <a:ext cx="4449762"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a:extLst>
              <a:ext uri="{FF2B5EF4-FFF2-40B4-BE49-F238E27FC236}">
                <a16:creationId xmlns:a16="http://schemas.microsoft.com/office/drawing/2014/main" id="{BBFAB830-2901-4C2B-A1BB-7CFEFFC41EC5}"/>
              </a:ext>
            </a:extLst>
          </p:cNvPr>
          <p:cNvSpPr txBox="1"/>
          <p:nvPr/>
        </p:nvSpPr>
        <p:spPr>
          <a:xfrm>
            <a:off x="1325880" y="621268"/>
            <a:ext cx="2103120" cy="369332"/>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Generative</a:t>
            </a:r>
          </a:p>
        </p:txBody>
      </p:sp>
      <p:sp>
        <p:nvSpPr>
          <p:cNvPr id="19" name="TextBox 18">
            <a:extLst>
              <a:ext uri="{FF2B5EF4-FFF2-40B4-BE49-F238E27FC236}">
                <a16:creationId xmlns:a16="http://schemas.microsoft.com/office/drawing/2014/main" id="{12CD18AD-3BB0-4CEA-94EC-24A33A2B10C7}"/>
              </a:ext>
            </a:extLst>
          </p:cNvPr>
          <p:cNvSpPr txBox="1"/>
          <p:nvPr/>
        </p:nvSpPr>
        <p:spPr>
          <a:xfrm>
            <a:off x="5486400" y="621268"/>
            <a:ext cx="2103120" cy="369332"/>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Discriminative</a:t>
            </a:r>
          </a:p>
        </p:txBody>
      </p:sp>
      <p:sp>
        <p:nvSpPr>
          <p:cNvPr id="20" name="TextBox 19">
            <a:extLst>
              <a:ext uri="{FF2B5EF4-FFF2-40B4-BE49-F238E27FC236}">
                <a16:creationId xmlns:a16="http://schemas.microsoft.com/office/drawing/2014/main" id="{83DB7E7D-C49E-482B-BBAA-7C146EA194B3}"/>
              </a:ext>
            </a:extLst>
          </p:cNvPr>
          <p:cNvSpPr txBox="1"/>
          <p:nvPr/>
        </p:nvSpPr>
        <p:spPr>
          <a:xfrm>
            <a:off x="533400" y="5562600"/>
            <a:ext cx="3886200" cy="548640"/>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p>
            <a:pPr algn="ctr"/>
            <a:r>
              <a:rPr lang="en-US" sz="1400" dirty="0"/>
              <a:t>Autoencoders, Deep belief networks (DBN), etc.</a:t>
            </a:r>
          </a:p>
        </p:txBody>
      </p:sp>
      <p:sp>
        <p:nvSpPr>
          <p:cNvPr id="21" name="TextBox 20">
            <a:extLst>
              <a:ext uri="{FF2B5EF4-FFF2-40B4-BE49-F238E27FC236}">
                <a16:creationId xmlns:a16="http://schemas.microsoft.com/office/drawing/2014/main" id="{DD5CC618-CDF5-479B-9904-50FB9D4032F2}"/>
              </a:ext>
            </a:extLst>
          </p:cNvPr>
          <p:cNvSpPr txBox="1"/>
          <p:nvPr/>
        </p:nvSpPr>
        <p:spPr>
          <a:xfrm>
            <a:off x="4876800" y="5575310"/>
            <a:ext cx="3733800" cy="548640"/>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p>
            <a:pPr algn="ctr"/>
            <a:r>
              <a:rPr lang="en-US" sz="1400" dirty="0"/>
              <a:t>Traditional classifiers with time/frequency features, Convolutional neural networks (CNN)</a:t>
            </a:r>
          </a:p>
        </p:txBody>
      </p:sp>
    </p:spTree>
    <p:extLst>
      <p:ext uri="{BB962C8B-B14F-4D97-AF65-F5344CB8AC3E}">
        <p14:creationId xmlns:p14="http://schemas.microsoft.com/office/powerpoint/2010/main" val="360951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D56A-CD9F-406A-8BE0-5E777C805695}"/>
              </a:ext>
            </a:extLst>
          </p:cNvPr>
          <p:cNvSpPr>
            <a:spLocks noGrp="1"/>
          </p:cNvSpPr>
          <p:nvPr>
            <p:ph type="title"/>
          </p:nvPr>
        </p:nvSpPr>
        <p:spPr/>
        <p:txBody>
          <a:bodyPr>
            <a:normAutofit fontScale="90000"/>
          </a:bodyPr>
          <a:lstStyle/>
          <a:p>
            <a:r>
              <a:rPr lang="en-US" dirty="0"/>
              <a:t>Datasets</a:t>
            </a:r>
          </a:p>
        </p:txBody>
      </p:sp>
      <p:sp>
        <p:nvSpPr>
          <p:cNvPr id="3" name="Content Placeholder 2">
            <a:extLst>
              <a:ext uri="{FF2B5EF4-FFF2-40B4-BE49-F238E27FC236}">
                <a16:creationId xmlns:a16="http://schemas.microsoft.com/office/drawing/2014/main" id="{4528B230-BE6F-447D-BA9B-9633FEC82A63}"/>
              </a:ext>
            </a:extLst>
          </p:cNvPr>
          <p:cNvSpPr>
            <a:spLocks noGrp="1"/>
          </p:cNvSpPr>
          <p:nvPr>
            <p:ph idx="1"/>
          </p:nvPr>
        </p:nvSpPr>
        <p:spPr/>
        <p:txBody>
          <a:bodyPr/>
          <a:lstStyle/>
          <a:p>
            <a:r>
              <a:rPr lang="en-US" sz="2000" dirty="0"/>
              <a:t>Two datasets have been used for evaluation</a:t>
            </a:r>
          </a:p>
          <a:p>
            <a:pPr lvl="1"/>
            <a:r>
              <a:rPr lang="en-US" sz="1800" dirty="0"/>
              <a:t>UCR/UEA (</a:t>
            </a:r>
            <a:r>
              <a:rPr lang="en-US" sz="1800" dirty="0" err="1"/>
              <a:t>Dau</a:t>
            </a:r>
            <a:r>
              <a:rPr lang="en-US" sz="1800" dirty="0"/>
              <a:t> et al., 2019): univariate</a:t>
            </a:r>
          </a:p>
          <a:p>
            <a:pPr lvl="2"/>
            <a:r>
              <a:rPr lang="en-US" sz="1600" dirty="0"/>
              <a:t>Categories: 85</a:t>
            </a:r>
          </a:p>
          <a:p>
            <a:pPr lvl="2"/>
            <a:r>
              <a:rPr lang="en-US" sz="1600" dirty="0"/>
              <a:t>Duration: 24 to 2709</a:t>
            </a:r>
          </a:p>
          <a:p>
            <a:pPr lvl="2"/>
            <a:r>
              <a:rPr lang="en-US" sz="1600" dirty="0"/>
              <a:t>Number of classes for each category: 2 to 60</a:t>
            </a:r>
          </a:p>
          <a:p>
            <a:pPr lvl="2"/>
            <a:r>
              <a:rPr lang="en-US" sz="1600" dirty="0"/>
              <a:t>Number of samples for each category: 16 to 8926</a:t>
            </a:r>
          </a:p>
          <a:p>
            <a:pPr lvl="2"/>
            <a:r>
              <a:rPr lang="en-US" sz="1600" dirty="0"/>
              <a:t>Normalization: z-normalized</a:t>
            </a:r>
          </a:p>
          <a:p>
            <a:pPr lvl="2"/>
            <a:r>
              <a:rPr lang="en-US" sz="1600" dirty="0"/>
              <a:t>There are many publications on this dataset, therefore, good for comparison. </a:t>
            </a:r>
          </a:p>
          <a:p>
            <a:pPr lvl="1"/>
            <a:r>
              <a:rPr lang="en-US" sz="1800" dirty="0" err="1"/>
              <a:t>Baydogan</a:t>
            </a:r>
            <a:r>
              <a:rPr lang="en-US" sz="1800" dirty="0"/>
              <a:t> (</a:t>
            </a:r>
            <a:r>
              <a:rPr lang="en-US" sz="1800" dirty="0" err="1"/>
              <a:t>Baydogan</a:t>
            </a:r>
            <a:r>
              <a:rPr lang="en-US" sz="1800" dirty="0"/>
              <a:t>, 2015): multivariate</a:t>
            </a:r>
          </a:p>
          <a:p>
            <a:pPr lvl="2"/>
            <a:r>
              <a:rPr lang="en-US" sz="1600" dirty="0"/>
              <a:t>Classes: 13</a:t>
            </a:r>
          </a:p>
          <a:p>
            <a:r>
              <a:rPr lang="en-US" sz="2000" dirty="0"/>
              <a:t>EEG:</a:t>
            </a:r>
          </a:p>
          <a:p>
            <a:pPr lvl="1"/>
            <a:r>
              <a:rPr lang="en-US" sz="1800" dirty="0"/>
              <a:t>The Bonn University epileptic seizure dataset</a:t>
            </a:r>
          </a:p>
          <a:p>
            <a:pPr lvl="2"/>
            <a:r>
              <a:rPr lang="en-US" sz="1600" dirty="0"/>
              <a:t>Five subsets (denoted A-E), each containing 100 single-channel EEG signals of 23.6 seconds duration (4097 samples).</a:t>
            </a:r>
          </a:p>
          <a:p>
            <a:pPr lvl="1"/>
            <a:r>
              <a:rPr lang="en-US" sz="1800" dirty="0"/>
              <a:t>Kaggle EEG datasets</a:t>
            </a:r>
          </a:p>
          <a:p>
            <a:r>
              <a:rPr lang="en-US" sz="2000" dirty="0"/>
              <a:t> These EEG signals are sampled at 173.61 Hz and Band-pass filtered at 0.53-40 Hz (12 dB/oct).</a:t>
            </a:r>
          </a:p>
        </p:txBody>
      </p:sp>
    </p:spTree>
    <p:extLst>
      <p:ext uri="{BB962C8B-B14F-4D97-AF65-F5344CB8AC3E}">
        <p14:creationId xmlns:p14="http://schemas.microsoft.com/office/powerpoint/2010/main" val="108595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D903-3EE8-446B-9BDA-A929D3ED3571}"/>
              </a:ext>
            </a:extLst>
          </p:cNvPr>
          <p:cNvSpPr>
            <a:spLocks noGrp="1"/>
          </p:cNvSpPr>
          <p:nvPr>
            <p:ph type="title"/>
          </p:nvPr>
        </p:nvSpPr>
        <p:spPr/>
        <p:txBody>
          <a:bodyPr>
            <a:normAutofit fontScale="90000"/>
          </a:bodyPr>
          <a:lstStyle/>
          <a:p>
            <a:r>
              <a:rPr lang="en-US" dirty="0"/>
              <a:t>Classification with Deep Neural Network (DNN)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BE4EF8-0EFE-4FE1-82CE-B9A9F0E37C76}"/>
                  </a:ext>
                </a:extLst>
              </p:cNvPr>
              <p:cNvSpPr>
                <a:spLocks noGrp="1"/>
              </p:cNvSpPr>
              <p:nvPr>
                <p:ph idx="1"/>
              </p:nvPr>
            </p:nvSpPr>
            <p:spPr>
              <a:xfrm>
                <a:off x="121920" y="2608010"/>
                <a:ext cx="8869680" cy="3945190"/>
              </a:xfrm>
            </p:spPr>
            <p:txBody>
              <a:bodyPr/>
              <a:lstStyle/>
              <a:p>
                <a:pPr marL="182880" indent="-182880"/>
                <a:r>
                  <a:rPr lang="en-US" sz="1800" dirty="0">
                    <a:effectLst/>
                    <a:ea typeface="Times New Roman" panose="02020603050405020304" pitchFamily="18" charset="0"/>
                    <a:cs typeface="Times New Roman" panose="02020603050405020304" pitchFamily="18" charset="0"/>
                  </a:rPr>
                  <a:t>A univariate time series with length </a:t>
                </a:r>
                <a:r>
                  <a:rPr lang="en-US" sz="1800" i="1" dirty="0">
                    <a:effectLst/>
                    <a:ea typeface="Times New Roman" panose="02020603050405020304" pitchFamily="18" charset="0"/>
                    <a:cs typeface="Times New Roman" panose="02020603050405020304" pitchFamily="18" charset="0"/>
                  </a:rPr>
                  <a:t>T</a:t>
                </a:r>
                <a:r>
                  <a:rPr lang="en-US" sz="180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𝑋</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e>
                    </m:d>
                  </m:oMath>
                </a14:m>
                <a:endParaRPr lang="en-US" sz="1800" dirty="0"/>
              </a:p>
              <a:p>
                <a:pPr marL="182880" indent="-182880"/>
                <a:r>
                  <a:rPr lang="en-US" sz="1800" dirty="0">
                    <a:effectLst/>
                    <a:ea typeface="Times New Roman" panose="02020603050405020304" pitchFamily="18" charset="0"/>
                    <a:cs typeface="Times New Roman" panose="02020603050405020304" pitchFamily="18" charset="0"/>
                  </a:rPr>
                  <a:t>An M-dimensional time series </a:t>
                </a:r>
                <a:r>
                  <a:rPr lang="en-US" sz="1800" dirty="0">
                    <a:effectLst/>
                    <a:ea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𝑋</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a:effectLst/>
                            <a:latin typeface="Cambria Math" panose="02040503050406030204" pitchFamily="18" charset="0"/>
                          </a:rPr>
                        </m:ctrlPr>
                      </m:dPr>
                      <m:e>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𝑀</m:t>
                            </m:r>
                          </m:sup>
                        </m:sSup>
                      </m:e>
                    </m:d>
                  </m:oMath>
                </a14:m>
                <a:endParaRPr lang="en-US" sz="1800" dirty="0"/>
              </a:p>
              <a:p>
                <a:pPr marL="182880" indent="-182880"/>
                <a:r>
                  <a:rPr lang="en-US" sz="1800" dirty="0">
                    <a:effectLst/>
                    <a:ea typeface="Times New Roman" panose="02020603050405020304" pitchFamily="18" charset="0"/>
                    <a:cs typeface="Times New Roman" panose="02020603050405020304" pitchFamily="18" charset="0"/>
                  </a:rPr>
                  <a:t>A dataset </a:t>
                </a:r>
                <a:r>
                  <a:rPr lang="en-US" sz="1800" dirty="0">
                    <a:effectLst/>
                    <a:ea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a:effectLst/>
                            <a:latin typeface="Cambria Math" panose="02040503050406030204" pitchFamily="18" charset="0"/>
                          </a:rPr>
                        </m:ctrlPr>
                      </m:dPr>
                      <m:e>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sub>
                            </m:sSub>
                          </m:e>
                        </m:d>
                      </m:e>
                    </m:d>
                  </m:oMath>
                </a14:m>
                <a:endParaRPr lang="en-US" sz="1800" dirty="0"/>
              </a:p>
              <a:p>
                <a:pPr marL="182880" indent="-182880"/>
                <a:r>
                  <a:rPr lang="en-US" sz="1800" dirty="0"/>
                  <a:t>The task of classification is to find a map from the space of possible inputs to a probability distribution over the class variable values or labels.</a:t>
                </a:r>
              </a:p>
              <a:p>
                <a:pPr marL="182880" indent="-182880"/>
                <a14:m>
                  <m:oMath xmlns:m="http://schemas.openxmlformats.org/officeDocument/2006/math">
                    <m:sSub>
                      <m:sSubPr>
                        <m:ctrlPr>
                          <a:rPr lang="en-US" sz="18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d>
                      <m:dPr>
                        <m:ctrlPr>
                          <a:rPr lang="en-US" sz="1800" i="1" smtClean="0">
                            <a:effectLst/>
                            <a:latin typeface="Cambria Math" panose="02040503050406030204" pitchFamily="18" charset="0"/>
                          </a:rPr>
                        </m:ctrlPr>
                      </m:dPr>
                      <m:e>
                        <m:sSub>
                          <m:sSubPr>
                            <m:ctrlPr>
                              <a:rPr lang="en-US" sz="1800"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3</m:t>
                                </m:r>
                              </m:sub>
                            </m:sSub>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e>
                            </m:d>
                          </m:e>
                        </m:d>
                      </m:e>
                    </m:d>
                  </m:oMath>
                </a14:m>
                <a:endParaRPr lang="en-US" sz="1800" dirty="0"/>
              </a:p>
              <a:p>
                <a:pPr marL="182880" indent="-182880"/>
                <a:r>
                  <a:rPr lang="en-US" sz="1800" dirty="0"/>
                  <a:t>The </a:t>
                </a:r>
                <a:r>
                  <a:rPr lang="en-US" sz="1800" b="1" i="1" dirty="0"/>
                  <a:t>architecture</a:t>
                </a:r>
                <a:r>
                  <a:rPr lang="en-US" sz="1800" dirty="0"/>
                  <a:t> of the neural network is defined as the ways that neurons are connected.</a:t>
                </a:r>
              </a:p>
              <a:p>
                <a:pPr marL="182880" indent="-182880"/>
                <a:r>
                  <a:rPr lang="en-US" sz="1800" dirty="0"/>
                  <a:t>Many modifications are built to main problems in DNNs:</a:t>
                </a:r>
              </a:p>
              <a:p>
                <a:pPr marL="548640" lvl="1" indent="-182880"/>
                <a:r>
                  <a:rPr lang="en-US" sz="1600" b="1" i="1" dirty="0"/>
                  <a:t>Regularization</a:t>
                </a:r>
                <a:r>
                  <a:rPr lang="en-US" sz="1600" dirty="0"/>
                  <a:t> such as l2-norm weight decay and </a:t>
                </a:r>
                <a:r>
                  <a:rPr lang="en-US" sz="1600" b="1" i="1" dirty="0"/>
                  <a:t>Dropout</a:t>
                </a:r>
                <a:r>
                  <a:rPr lang="en-US" sz="1600" dirty="0"/>
                  <a:t> to reduce overfitting by limiting the number of free parameters.</a:t>
                </a:r>
              </a:p>
              <a:p>
                <a:pPr marL="548640" lvl="1" indent="-182880"/>
                <a:r>
                  <a:rPr lang="en-US" sz="1600" b="1" i="1" dirty="0"/>
                  <a:t>Data Augmentation</a:t>
                </a:r>
                <a:r>
                  <a:rPr lang="en-US" sz="1600" dirty="0"/>
                  <a:t> to increase the number of training samples and help the network learn the desired patterns instead of artifacts.</a:t>
                </a:r>
              </a:p>
              <a:p>
                <a:endParaRPr lang="en-US" sz="1800" dirty="0"/>
              </a:p>
            </p:txBody>
          </p:sp>
        </mc:Choice>
        <mc:Fallback xmlns="">
          <p:sp>
            <p:nvSpPr>
              <p:cNvPr id="3" name="Content Placeholder 2">
                <a:extLst>
                  <a:ext uri="{FF2B5EF4-FFF2-40B4-BE49-F238E27FC236}">
                    <a16:creationId xmlns:a16="http://schemas.microsoft.com/office/drawing/2014/main" id="{E0BE4EF8-0EFE-4FE1-82CE-B9A9F0E37C76}"/>
                  </a:ext>
                </a:extLst>
              </p:cNvPr>
              <p:cNvSpPr>
                <a:spLocks noGrp="1" noRot="1" noChangeAspect="1" noMove="1" noResize="1" noEditPoints="1" noAdjustHandles="1" noChangeArrowheads="1" noChangeShapeType="1" noTextEdit="1"/>
              </p:cNvSpPr>
              <p:nvPr>
                <p:ph idx="1"/>
              </p:nvPr>
            </p:nvSpPr>
            <p:spPr>
              <a:xfrm>
                <a:off x="121920" y="2608010"/>
                <a:ext cx="8869680" cy="3945190"/>
              </a:xfrm>
              <a:blipFill>
                <a:blip r:embed="rId2"/>
                <a:stretch>
                  <a:fillRect l="-412" t="-1082" b="-200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7374C54-1AB6-4065-836A-211586F29988}"/>
              </a:ext>
            </a:extLst>
          </p:cNvPr>
          <p:cNvPicPr>
            <a:picLocks noChangeAspect="1"/>
          </p:cNvPicPr>
          <p:nvPr/>
        </p:nvPicPr>
        <p:blipFill rotWithShape="1">
          <a:blip r:embed="rId3"/>
          <a:srcRect b="13339"/>
          <a:stretch/>
        </p:blipFill>
        <p:spPr bwMode="auto">
          <a:xfrm>
            <a:off x="1188720" y="520148"/>
            <a:ext cx="6766560" cy="19966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140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8C16-F18C-4E57-BE05-BD468627637C}"/>
              </a:ext>
            </a:extLst>
          </p:cNvPr>
          <p:cNvSpPr>
            <a:spLocks noGrp="1"/>
          </p:cNvSpPr>
          <p:nvPr>
            <p:ph type="title"/>
          </p:nvPr>
        </p:nvSpPr>
        <p:spPr/>
        <p:txBody>
          <a:bodyPr>
            <a:normAutofit fontScale="90000"/>
          </a:bodyPr>
          <a:lstStyle/>
          <a:p>
            <a:r>
              <a:rPr lang="en-US" sz="2400" dirty="0"/>
              <a:t>Multi-Layer Perceptron (MLP)</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DA4FD9-02D7-4CA7-9677-7A3672EB63B2}"/>
                  </a:ext>
                </a:extLst>
              </p:cNvPr>
              <p:cNvSpPr>
                <a:spLocks noGrp="1"/>
              </p:cNvSpPr>
              <p:nvPr>
                <p:ph idx="1"/>
              </p:nvPr>
            </p:nvSpPr>
            <p:spPr/>
            <p:txBody>
              <a:bodyPr/>
              <a:lstStyle/>
              <a:p>
                <a:r>
                  <a:rPr lang="en-US" sz="1800" dirty="0"/>
                  <a:t>MLP is fully-connected (FC) which means that every neuron’s input in each layer comes from all the neurons of the previous layer.</a:t>
                </a:r>
              </a:p>
              <a:p>
                <a:r>
                  <a:rPr lang="en-US" sz="1800" dirty="0"/>
                  <a:t>The links between neurons carry weights and non-linearity achieved by trigger functions at each neuron.</a:t>
                </a:r>
              </a:p>
              <a:p>
                <a14:m>
                  <m:oMath xmlns:m="http://schemas.openxmlformats.org/officeDocument/2006/math">
                    <m:sSub>
                      <m:sSubPr>
                        <m:ctrlPr>
                          <a:rPr lang="en-US" sz="1800" i="1" smtClean="0">
                            <a:effectLst/>
                            <a:latin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𝐴</m:t>
                        </m:r>
                      </m:e>
                      <m:sub>
                        <m:sSub>
                          <m:sSubPr>
                            <m:ctrlPr>
                              <a:rPr lang="en-US" sz="1800" i="1">
                                <a:effectLst/>
                                <a:latin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1800" i="1">
                            <a:effectLst/>
                            <a:latin typeface="Cambria Math" panose="02040503050406030204" pitchFamily="18" charset="0"/>
                            <a:cs typeface="Times New Roman" panose="02020603050405020304" pitchFamily="18" charset="0"/>
                          </a:rPr>
                        </m:ctrlPr>
                      </m:dPr>
                      <m:e>
                        <m:sSub>
                          <m:sSubPr>
                            <m:ctrlPr>
                              <a:rPr lang="en-US" sz="1800" i="1">
                                <a:effectLst/>
                                <a:latin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𝜔</m:t>
                            </m:r>
                          </m:e>
                          <m:sub>
                            <m:sSub>
                              <m:sSubPr>
                                <m:ctrlPr>
                                  <a:rPr lang="en-US" sz="1800" i="1">
                                    <a:effectLst/>
                                    <a:latin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𝑏</m:t>
                        </m:r>
                      </m:e>
                    </m:d>
                  </m:oMath>
                </a14:m>
                <a:endParaRPr lang="en-US" sz="1800" dirty="0">
                  <a:effectLst/>
                  <a:ea typeface="Times New Roman" panose="02020603050405020304" pitchFamily="18" charset="0"/>
                  <a:cs typeface="Times New Roman" panose="02020603050405020304" pitchFamily="18" charset="0"/>
                </a:endParaRPr>
              </a:p>
              <a:p>
                <a:r>
                  <a:rPr lang="en-US" sz="1800" dirty="0"/>
                  <a:t>A 4 layer fully connected MLP with 500 neurons in each layer, </a:t>
                </a:r>
                <a:r>
                  <a:rPr lang="en-US" sz="1800" dirty="0" err="1"/>
                  <a:t>ReLU</a:t>
                </a:r>
                <a:r>
                  <a:rPr lang="en-US" sz="1800" dirty="0"/>
                  <a:t> activation function, and the </a:t>
                </a:r>
                <a:r>
                  <a:rPr lang="en-US" sz="1800" dirty="0" err="1"/>
                  <a:t>softmax</a:t>
                </a:r>
                <a:r>
                  <a:rPr lang="en-US" sz="1800" dirty="0"/>
                  <a:t> output layer has been used. The layers are followed by a dropout operation with rates equal to 0.1, 0.2, and 0.3, respectively.</a:t>
                </a:r>
              </a:p>
              <a:p>
                <a:r>
                  <a:rPr lang="en-US" sz="1800" dirty="0"/>
                  <a:t>The input dimensions in MLP are not time/spatial invariant. In other words, each timestamp has its weight, and the temporal information is lost. Hence, the MLP transferability is not trivial; the number of parameters (weights) of the network depends directly on the length of the input time series and the length of time series must be kept fixed.</a:t>
                </a:r>
              </a:p>
            </p:txBody>
          </p:sp>
        </mc:Choice>
        <mc:Fallback xmlns="">
          <p:sp>
            <p:nvSpPr>
              <p:cNvPr id="3" name="Content Placeholder 2">
                <a:extLst>
                  <a:ext uri="{FF2B5EF4-FFF2-40B4-BE49-F238E27FC236}">
                    <a16:creationId xmlns:a16="http://schemas.microsoft.com/office/drawing/2014/main" id="{09DA4FD9-02D7-4CA7-9677-7A3672EB63B2}"/>
                  </a:ext>
                </a:extLst>
              </p:cNvPr>
              <p:cNvSpPr>
                <a:spLocks noGrp="1" noRot="1" noChangeAspect="1" noMove="1" noResize="1" noEditPoints="1" noAdjustHandles="1" noChangeArrowheads="1" noChangeShapeType="1" noTextEdit="1"/>
              </p:cNvSpPr>
              <p:nvPr>
                <p:ph idx="1"/>
              </p:nvPr>
            </p:nvSpPr>
            <p:spPr>
              <a:blipFill>
                <a:blip r:embed="rId2"/>
                <a:stretch>
                  <a:fillRect l="-412" t="-645"/>
                </a:stretch>
              </a:blipFill>
            </p:spPr>
            <p:txBody>
              <a:bodyPr/>
              <a:lstStyle/>
              <a:p>
                <a:r>
                  <a:rPr lang="en-US">
                    <a:noFill/>
                  </a:rPr>
                  <a:t> </a:t>
                </a:r>
              </a:p>
            </p:txBody>
          </p:sp>
        </mc:Fallback>
      </mc:AlternateContent>
    </p:spTree>
    <p:extLst>
      <p:ext uri="{BB962C8B-B14F-4D97-AF65-F5344CB8AC3E}">
        <p14:creationId xmlns:p14="http://schemas.microsoft.com/office/powerpoint/2010/main" val="2464789475"/>
      </p:ext>
    </p:extLst>
  </p:cSld>
  <p:clrMapOvr>
    <a:masterClrMapping/>
  </p:clrMapOvr>
</p:sld>
</file>

<file path=ppt/theme/theme1.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13444</TotalTime>
  <Words>6296</Words>
  <Application>Microsoft Office PowerPoint</Application>
  <PresentationFormat>On-screen Show (4:3)</PresentationFormat>
  <Paragraphs>374</Paragraphs>
  <Slides>50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Cambria Math</vt:lpstr>
      <vt:lpstr>Times New Roman</vt:lpstr>
      <vt:lpstr>Wingdings</vt:lpstr>
      <vt:lpstr>1_ISIP Title Slide</vt:lpstr>
      <vt:lpstr>2_ISIP Content Slide</vt:lpstr>
      <vt:lpstr>PowerPoint Presentation</vt:lpstr>
      <vt:lpstr>Abstract</vt:lpstr>
      <vt:lpstr>Three Selected Papers</vt:lpstr>
      <vt:lpstr>Table of Contents</vt:lpstr>
      <vt:lpstr>Introduction</vt:lpstr>
      <vt:lpstr>Generative or discriminative approaches</vt:lpstr>
      <vt:lpstr>Datasets</vt:lpstr>
      <vt:lpstr>Classification with Deep Neural Network (DNN)</vt:lpstr>
      <vt:lpstr>Multi-Layer Perceptron (MLP)</vt:lpstr>
      <vt:lpstr>Time Convolutional Neural Network (TCNN)</vt:lpstr>
      <vt:lpstr>Fully Convolutional Neural Network (FCN)</vt:lpstr>
      <vt:lpstr>Residual Network (ResNet)</vt:lpstr>
      <vt:lpstr>Multi-scale Convolutional Neural Network (MCNN)</vt:lpstr>
      <vt:lpstr>Multi-Channel Deep Convolutional Neural Network</vt:lpstr>
      <vt:lpstr>Time Le-Net</vt:lpstr>
      <vt:lpstr>Echo State Networks (ESN)</vt:lpstr>
      <vt:lpstr>Encoder</vt:lpstr>
      <vt:lpstr>Summary of Neural Networks</vt:lpstr>
      <vt:lpstr>Classification Experiment and Results (1 of 9)</vt:lpstr>
      <vt:lpstr>Classification Experiment and Results (2 of 9)</vt:lpstr>
      <vt:lpstr>Classification Experiment and Results  (3 of 9)</vt:lpstr>
      <vt:lpstr>Classification Experiment and Results  (4 of 9)</vt:lpstr>
      <vt:lpstr>Classification Experiment and Results  (5 of 9)</vt:lpstr>
      <vt:lpstr>Classification Experiment and Results  (6 of 9)</vt:lpstr>
      <vt:lpstr>Classification Experiment and Results  (7 of 9)</vt:lpstr>
      <vt:lpstr>Classification Experiment and Results  (8 of 9)</vt:lpstr>
      <vt:lpstr>Classification Experiment and Results  (9 of 9)</vt:lpstr>
      <vt:lpstr>Deep Temporal Clustering Representation (DTCR)</vt:lpstr>
      <vt:lpstr>Deep Temporal Clustering Representation (DTCR)</vt:lpstr>
      <vt:lpstr>Deep Temporal Clustering Representation (DTCR)</vt:lpstr>
      <vt:lpstr>Deep Temporal Clustering Representation (DTCR)</vt:lpstr>
      <vt:lpstr>Deep Temporal Clustering Representation (DTCR)</vt:lpstr>
      <vt:lpstr>Deep Temporal Clustering Representation (DTCR)</vt:lpstr>
      <vt:lpstr>Deep Temporal Clustering Representation (DTCR)</vt:lpstr>
      <vt:lpstr>Deep Temporal Clustering Representation (DTCR)</vt:lpstr>
      <vt:lpstr>Unsupervised EEG Feature Extraction Based on Echo State Network</vt:lpstr>
      <vt:lpstr>Unsupervised EEG Feature Extraction Based on Echo State Network</vt:lpstr>
      <vt:lpstr>Unsupervised EEG Feature Extraction Based on Echo State Network</vt:lpstr>
      <vt:lpstr>Unsupervised EEG Feature Extraction Based on Echo State Network</vt:lpstr>
      <vt:lpstr>Unsupervised EEG Feature Extraction Based on Echo State Network</vt:lpstr>
      <vt:lpstr>Unsupervised EEG Feature Extraction Based on Echo State Network</vt:lpstr>
      <vt:lpstr>Unsupervised EEG Feature Extraction Based on Echo State Network</vt:lpstr>
      <vt:lpstr>Unsupervised EEG Feature Extraction Based on Echo State Network</vt:lpstr>
      <vt:lpstr>Unsupervised EEG Feature Extraction Based on Echo State Network</vt:lpstr>
      <vt:lpstr>Unsupervised EEG Feature Extraction Based on Echo State Network</vt:lpstr>
      <vt:lpstr>Unsupervised EEG Feature Extraction Based on Echo State Network</vt:lpstr>
      <vt:lpstr>Conclusion</vt:lpstr>
      <vt:lpstr>Additional References</vt:lpstr>
      <vt:lpstr>PowerPoint Presentation</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Vahid Khalkhali</cp:lastModifiedBy>
  <cp:revision>1041</cp:revision>
  <dcterms:created xsi:type="dcterms:W3CDTF">2012-05-05T20:20:58Z</dcterms:created>
  <dcterms:modified xsi:type="dcterms:W3CDTF">2021-02-25T04:18:24Z</dcterms:modified>
</cp:coreProperties>
</file>