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handoutMasterIdLst>
    <p:handoutMasterId r:id="rId4"/>
  </p:handoutMasterIdLst>
  <p:sldIdLst>
    <p:sldId id="256" r:id="rId2"/>
  </p:sldIdLst>
  <p:sldSz cx="36576000" cy="27432000"/>
  <p:notesSz cx="7010400" cy="9296400"/>
  <p:defaultTextStyle>
    <a:defPPr>
      <a:defRPr lang="en-US"/>
    </a:defPPr>
    <a:lvl1pPr algn="l" rtl="0" fontAlgn="base">
      <a:spcBef>
        <a:spcPct val="0"/>
      </a:spcBef>
      <a:spcAft>
        <a:spcPct val="0"/>
      </a:spcAft>
      <a:defRPr sz="2400" kern="1200">
        <a:solidFill>
          <a:schemeClr val="tx1"/>
        </a:solidFill>
        <a:latin typeface="Helvetica" pitchFamily="-111" charset="0"/>
        <a:ea typeface="ＭＳ Ｐゴシック" pitchFamily="-111" charset="-128"/>
        <a:cs typeface="+mn-cs"/>
      </a:defRPr>
    </a:lvl1pPr>
    <a:lvl2pPr marL="457200" algn="l" rtl="0" fontAlgn="base">
      <a:spcBef>
        <a:spcPct val="0"/>
      </a:spcBef>
      <a:spcAft>
        <a:spcPct val="0"/>
      </a:spcAft>
      <a:defRPr sz="2400" kern="1200">
        <a:solidFill>
          <a:schemeClr val="tx1"/>
        </a:solidFill>
        <a:latin typeface="Helvetica" pitchFamily="-111" charset="0"/>
        <a:ea typeface="ＭＳ Ｐゴシック" pitchFamily="-111" charset="-128"/>
        <a:cs typeface="+mn-cs"/>
      </a:defRPr>
    </a:lvl2pPr>
    <a:lvl3pPr marL="914400" algn="l" rtl="0" fontAlgn="base">
      <a:spcBef>
        <a:spcPct val="0"/>
      </a:spcBef>
      <a:spcAft>
        <a:spcPct val="0"/>
      </a:spcAft>
      <a:defRPr sz="2400" kern="1200">
        <a:solidFill>
          <a:schemeClr val="tx1"/>
        </a:solidFill>
        <a:latin typeface="Helvetica" pitchFamily="-111" charset="0"/>
        <a:ea typeface="ＭＳ Ｐゴシック" pitchFamily="-111" charset="-128"/>
        <a:cs typeface="+mn-cs"/>
      </a:defRPr>
    </a:lvl3pPr>
    <a:lvl4pPr marL="1371600" algn="l" rtl="0" fontAlgn="base">
      <a:spcBef>
        <a:spcPct val="0"/>
      </a:spcBef>
      <a:spcAft>
        <a:spcPct val="0"/>
      </a:spcAft>
      <a:defRPr sz="2400" kern="1200">
        <a:solidFill>
          <a:schemeClr val="tx1"/>
        </a:solidFill>
        <a:latin typeface="Helvetica" pitchFamily="-111" charset="0"/>
        <a:ea typeface="ＭＳ Ｐゴシック" pitchFamily="-111" charset="-128"/>
        <a:cs typeface="+mn-cs"/>
      </a:defRPr>
    </a:lvl4pPr>
    <a:lvl5pPr marL="1828800" algn="l" rtl="0" fontAlgn="base">
      <a:spcBef>
        <a:spcPct val="0"/>
      </a:spcBef>
      <a:spcAft>
        <a:spcPct val="0"/>
      </a:spcAft>
      <a:defRPr sz="2400" kern="1200">
        <a:solidFill>
          <a:schemeClr val="tx1"/>
        </a:solidFill>
        <a:latin typeface="Helvetica" pitchFamily="-111" charset="0"/>
        <a:ea typeface="ＭＳ Ｐゴシック" pitchFamily="-111" charset="-128"/>
        <a:cs typeface="+mn-cs"/>
      </a:defRPr>
    </a:lvl5pPr>
    <a:lvl6pPr marL="2286000" algn="l" defTabSz="914400" rtl="0" eaLnBrk="1" latinLnBrk="0" hangingPunct="1">
      <a:defRPr sz="2400" kern="1200">
        <a:solidFill>
          <a:schemeClr val="tx1"/>
        </a:solidFill>
        <a:latin typeface="Helvetica" pitchFamily="-111" charset="0"/>
        <a:ea typeface="ＭＳ Ｐゴシック" pitchFamily="-111" charset="-128"/>
        <a:cs typeface="+mn-cs"/>
      </a:defRPr>
    </a:lvl6pPr>
    <a:lvl7pPr marL="2743200" algn="l" defTabSz="914400" rtl="0" eaLnBrk="1" latinLnBrk="0" hangingPunct="1">
      <a:defRPr sz="2400" kern="1200">
        <a:solidFill>
          <a:schemeClr val="tx1"/>
        </a:solidFill>
        <a:latin typeface="Helvetica" pitchFamily="-111" charset="0"/>
        <a:ea typeface="ＭＳ Ｐゴシック" pitchFamily="-111" charset="-128"/>
        <a:cs typeface="+mn-cs"/>
      </a:defRPr>
    </a:lvl7pPr>
    <a:lvl8pPr marL="3200400" algn="l" defTabSz="914400" rtl="0" eaLnBrk="1" latinLnBrk="0" hangingPunct="1">
      <a:defRPr sz="2400" kern="1200">
        <a:solidFill>
          <a:schemeClr val="tx1"/>
        </a:solidFill>
        <a:latin typeface="Helvetica" pitchFamily="-111" charset="0"/>
        <a:ea typeface="ＭＳ Ｐゴシック" pitchFamily="-111" charset="-128"/>
        <a:cs typeface="+mn-cs"/>
      </a:defRPr>
    </a:lvl8pPr>
    <a:lvl9pPr marL="3657600" algn="l" defTabSz="914400" rtl="0" eaLnBrk="1" latinLnBrk="0" hangingPunct="1">
      <a:defRPr sz="2400" kern="1200">
        <a:solidFill>
          <a:schemeClr val="tx1"/>
        </a:solidFill>
        <a:latin typeface="Helvetica" pitchFamily="-111" charset="0"/>
        <a:ea typeface="ＭＳ Ｐゴシック" pitchFamily="-111"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BDFC"/>
    <a:srgbClr val="993366"/>
    <a:srgbClr val="008000"/>
    <a:srgbClr val="50FE96"/>
    <a:srgbClr val="51FDAF"/>
    <a:srgbClr val="FF9933"/>
    <a:srgbClr val="FF3399"/>
    <a:srgbClr val="66CCFF"/>
    <a:srgbClr val="CCECFF"/>
    <a:srgbClr val="B7FF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8595" autoAdjust="0"/>
    <p:restoredTop sz="93186" autoAdjust="0"/>
  </p:normalViewPr>
  <p:slideViewPr>
    <p:cSldViewPr snapToGrid="0" showGuides="1">
      <p:cViewPr>
        <p:scale>
          <a:sx n="50" d="100"/>
          <a:sy n="50" d="100"/>
        </p:scale>
        <p:origin x="1896" y="5104"/>
      </p:cViewPr>
      <p:guideLst>
        <p:guide orient="horz"/>
        <p:guide orient="horz" pos="15726"/>
        <p:guide orient="horz" pos="2760"/>
        <p:guide orient="horz" pos="10403"/>
        <p:guide pos="5852"/>
        <p:guide pos="2740"/>
        <p:guide pos="8801"/>
        <p:guide pos="11528"/>
        <p:guide pos="142"/>
        <p:guide pos="18042"/>
        <p:guide pos="20175"/>
        <p:guide pos="22951"/>
        <p:guide pos="14513"/>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handoutMaster" Target="handoutMasters/handoutMaster1.xml"/><Relationship Id="rId5" Type="http://schemas.openxmlformats.org/officeDocument/2006/relationships/printerSettings" Target="printerSettings/printerSettings1.bin"/><Relationship Id="rId6" Type="http://schemas.openxmlformats.org/officeDocument/2006/relationships/presProps" Target="presProps.xml"/><Relationship Id="rId7" Type="http://schemas.openxmlformats.org/officeDocument/2006/relationships/viewProps" Target="viewProps.xml"/><Relationship Id="rId8" Type="http://schemas.openxmlformats.org/officeDocument/2006/relationships/theme" Target="theme/theme1.xml"/><Relationship Id="rId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Shuang%20Lu\My%20Course\research\2012_winter_break\1217\understanding\experiment%20results\exp_041.xlsx" TargetMode="External"/><Relationship Id="rId2"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oleObject" Target="file:///C:\Users\Shuang%20Lu\My%20Course\research\2012_winter_break\1217\understanding\experiment%20results\exp_038.xlsx" TargetMode="External"/><Relationship Id="rId2"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482127942434967"/>
          <c:y val="0.153768262370842"/>
          <c:w val="0.809318279065596"/>
          <c:h val="0.751077349641818"/>
        </c:manualLayout>
      </c:layout>
      <c:barChart>
        <c:barDir val="col"/>
        <c:grouping val="clustered"/>
        <c:varyColors val="0"/>
        <c:ser>
          <c:idx val="0"/>
          <c:order val="0"/>
          <c:tx>
            <c:strRef>
              <c:f>Sheet1!$J$3</c:f>
              <c:strCache>
                <c:ptCount val="1"/>
                <c:pt idx="0">
                  <c:v>Subject1</c:v>
                </c:pt>
              </c:strCache>
            </c:strRef>
          </c:tx>
          <c:spPr>
            <a:solidFill>
              <a:srgbClr val="0070C0"/>
            </a:solidFill>
          </c:spPr>
          <c:invertIfNegative val="0"/>
          <c:cat>
            <c:strRef>
              <c:f>Sheet1!$K$1:$U$2</c:f>
              <c:strCache>
                <c:ptCount val="11"/>
                <c:pt idx="0">
                  <c:v>1</c:v>
                </c:pt>
                <c:pt idx="1">
                  <c:v>2</c:v>
                </c:pt>
                <c:pt idx="2">
                  <c:v>3</c:v>
                </c:pt>
                <c:pt idx="3">
                  <c:v>4</c:v>
                </c:pt>
                <c:pt idx="4">
                  <c:v>5</c:v>
                </c:pt>
                <c:pt idx="5">
                  <c:v>6</c:v>
                </c:pt>
                <c:pt idx="6">
                  <c:v>7</c:v>
                </c:pt>
                <c:pt idx="7">
                  <c:v>8</c:v>
                </c:pt>
                <c:pt idx="8">
                  <c:v>9</c:v>
                </c:pt>
                <c:pt idx="9">
                  <c:v>10</c:v>
                </c:pt>
                <c:pt idx="10">
                  <c:v>Avg</c:v>
                </c:pt>
              </c:strCache>
            </c:strRef>
          </c:cat>
          <c:val>
            <c:numRef>
              <c:f>Sheet1!$K$3:$U$3</c:f>
              <c:numCache>
                <c:formatCode>0.0</c:formatCode>
                <c:ptCount val="11"/>
                <c:pt idx="0">
                  <c:v>6.3</c:v>
                </c:pt>
                <c:pt idx="1">
                  <c:v>7.7</c:v>
                </c:pt>
                <c:pt idx="2">
                  <c:v>10.3</c:v>
                </c:pt>
                <c:pt idx="3">
                  <c:v>7.6</c:v>
                </c:pt>
                <c:pt idx="4">
                  <c:v>7.0</c:v>
                </c:pt>
                <c:pt idx="5">
                  <c:v>7.8</c:v>
                </c:pt>
                <c:pt idx="6">
                  <c:v>5.7</c:v>
                </c:pt>
                <c:pt idx="7">
                  <c:v>6.9</c:v>
                </c:pt>
                <c:pt idx="8">
                  <c:v>9.0</c:v>
                </c:pt>
                <c:pt idx="9">
                  <c:v>8.6</c:v>
                </c:pt>
                <c:pt idx="10">
                  <c:v>7.689999999999999</c:v>
                </c:pt>
              </c:numCache>
            </c:numRef>
          </c:val>
        </c:ser>
        <c:ser>
          <c:idx val="1"/>
          <c:order val="1"/>
          <c:tx>
            <c:strRef>
              <c:f>Sheet1!$J$4</c:f>
              <c:strCache>
                <c:ptCount val="1"/>
                <c:pt idx="0">
                  <c:v>Subject2</c:v>
                </c:pt>
              </c:strCache>
            </c:strRef>
          </c:tx>
          <c:spPr>
            <a:solidFill>
              <a:srgbClr val="993366"/>
            </a:solidFill>
          </c:spPr>
          <c:invertIfNegative val="0"/>
          <c:cat>
            <c:strRef>
              <c:f>Sheet1!$K$1:$U$2</c:f>
              <c:strCache>
                <c:ptCount val="11"/>
                <c:pt idx="0">
                  <c:v>1</c:v>
                </c:pt>
                <c:pt idx="1">
                  <c:v>2</c:v>
                </c:pt>
                <c:pt idx="2">
                  <c:v>3</c:v>
                </c:pt>
                <c:pt idx="3">
                  <c:v>4</c:v>
                </c:pt>
                <c:pt idx="4">
                  <c:v>5</c:v>
                </c:pt>
                <c:pt idx="5">
                  <c:v>6</c:v>
                </c:pt>
                <c:pt idx="6">
                  <c:v>7</c:v>
                </c:pt>
                <c:pt idx="7">
                  <c:v>8</c:v>
                </c:pt>
                <c:pt idx="8">
                  <c:v>9</c:v>
                </c:pt>
                <c:pt idx="9">
                  <c:v>10</c:v>
                </c:pt>
                <c:pt idx="10">
                  <c:v>Avg</c:v>
                </c:pt>
              </c:strCache>
            </c:strRef>
          </c:cat>
          <c:val>
            <c:numRef>
              <c:f>Sheet1!$K$4:$U$4</c:f>
              <c:numCache>
                <c:formatCode>0.0</c:formatCode>
                <c:ptCount val="11"/>
                <c:pt idx="0">
                  <c:v>10.8</c:v>
                </c:pt>
                <c:pt idx="1">
                  <c:v>13.0</c:v>
                </c:pt>
                <c:pt idx="2">
                  <c:v>13.08</c:v>
                </c:pt>
                <c:pt idx="3">
                  <c:v>11.5</c:v>
                </c:pt>
                <c:pt idx="4">
                  <c:v>11.17</c:v>
                </c:pt>
                <c:pt idx="5">
                  <c:v>11.67</c:v>
                </c:pt>
                <c:pt idx="6">
                  <c:v>14.0</c:v>
                </c:pt>
                <c:pt idx="7">
                  <c:v>12.5</c:v>
                </c:pt>
                <c:pt idx="8">
                  <c:v>11.67</c:v>
                </c:pt>
                <c:pt idx="9">
                  <c:v>12.25</c:v>
                </c:pt>
                <c:pt idx="10">
                  <c:v>12.164</c:v>
                </c:pt>
              </c:numCache>
            </c:numRef>
          </c:val>
        </c:ser>
        <c:ser>
          <c:idx val="2"/>
          <c:order val="2"/>
          <c:tx>
            <c:strRef>
              <c:f>Sheet1!$J$5</c:f>
              <c:strCache>
                <c:ptCount val="1"/>
                <c:pt idx="0">
                  <c:v>Subject3</c:v>
                </c:pt>
              </c:strCache>
            </c:strRef>
          </c:tx>
          <c:spPr>
            <a:solidFill>
              <a:srgbClr val="FF9933"/>
            </a:solidFill>
          </c:spPr>
          <c:invertIfNegative val="0"/>
          <c:cat>
            <c:strRef>
              <c:f>Sheet1!$K$1:$U$2</c:f>
              <c:strCache>
                <c:ptCount val="11"/>
                <c:pt idx="0">
                  <c:v>1</c:v>
                </c:pt>
                <c:pt idx="1">
                  <c:v>2</c:v>
                </c:pt>
                <c:pt idx="2">
                  <c:v>3</c:v>
                </c:pt>
                <c:pt idx="3">
                  <c:v>4</c:v>
                </c:pt>
                <c:pt idx="4">
                  <c:v>5</c:v>
                </c:pt>
                <c:pt idx="5">
                  <c:v>6</c:v>
                </c:pt>
                <c:pt idx="6">
                  <c:v>7</c:v>
                </c:pt>
                <c:pt idx="7">
                  <c:v>8</c:v>
                </c:pt>
                <c:pt idx="8">
                  <c:v>9</c:v>
                </c:pt>
                <c:pt idx="9">
                  <c:v>10</c:v>
                </c:pt>
                <c:pt idx="10">
                  <c:v>Avg</c:v>
                </c:pt>
              </c:strCache>
            </c:strRef>
          </c:cat>
          <c:val>
            <c:numRef>
              <c:f>Sheet1!$K$5:$U$5</c:f>
              <c:numCache>
                <c:formatCode>0.0</c:formatCode>
                <c:ptCount val="11"/>
                <c:pt idx="0">
                  <c:v>12.0</c:v>
                </c:pt>
                <c:pt idx="1">
                  <c:v>12.58</c:v>
                </c:pt>
                <c:pt idx="2">
                  <c:v>12.17</c:v>
                </c:pt>
                <c:pt idx="3">
                  <c:v>10.67</c:v>
                </c:pt>
                <c:pt idx="4">
                  <c:v>8.58</c:v>
                </c:pt>
                <c:pt idx="5">
                  <c:v>10.67</c:v>
                </c:pt>
                <c:pt idx="6">
                  <c:v>9.75</c:v>
                </c:pt>
                <c:pt idx="7">
                  <c:v>10.75</c:v>
                </c:pt>
                <c:pt idx="8">
                  <c:v>10.33</c:v>
                </c:pt>
                <c:pt idx="9">
                  <c:v>12.58</c:v>
                </c:pt>
                <c:pt idx="10">
                  <c:v>11.008</c:v>
                </c:pt>
              </c:numCache>
            </c:numRef>
          </c:val>
        </c:ser>
        <c:ser>
          <c:idx val="3"/>
          <c:order val="3"/>
          <c:tx>
            <c:strRef>
              <c:f>Sheet1!$J$6</c:f>
              <c:strCache>
                <c:ptCount val="1"/>
                <c:pt idx="0">
                  <c:v>Subject4</c:v>
                </c:pt>
              </c:strCache>
            </c:strRef>
          </c:tx>
          <c:spPr>
            <a:solidFill>
              <a:srgbClr val="70BDFC"/>
            </a:solidFill>
          </c:spPr>
          <c:invertIfNegative val="0"/>
          <c:cat>
            <c:strRef>
              <c:f>Sheet1!$K$1:$U$2</c:f>
              <c:strCache>
                <c:ptCount val="11"/>
                <c:pt idx="0">
                  <c:v>1</c:v>
                </c:pt>
                <c:pt idx="1">
                  <c:v>2</c:v>
                </c:pt>
                <c:pt idx="2">
                  <c:v>3</c:v>
                </c:pt>
                <c:pt idx="3">
                  <c:v>4</c:v>
                </c:pt>
                <c:pt idx="4">
                  <c:v>5</c:v>
                </c:pt>
                <c:pt idx="5">
                  <c:v>6</c:v>
                </c:pt>
                <c:pt idx="6">
                  <c:v>7</c:v>
                </c:pt>
                <c:pt idx="7">
                  <c:v>8</c:v>
                </c:pt>
                <c:pt idx="8">
                  <c:v>9</c:v>
                </c:pt>
                <c:pt idx="9">
                  <c:v>10</c:v>
                </c:pt>
                <c:pt idx="10">
                  <c:v>Avg</c:v>
                </c:pt>
              </c:strCache>
            </c:strRef>
          </c:cat>
          <c:val>
            <c:numRef>
              <c:f>Sheet1!$K$6:$U$6</c:f>
              <c:numCache>
                <c:formatCode>0.0</c:formatCode>
                <c:ptCount val="11"/>
                <c:pt idx="0">
                  <c:v>17.0</c:v>
                </c:pt>
                <c:pt idx="1">
                  <c:v>17.5</c:v>
                </c:pt>
                <c:pt idx="2">
                  <c:v>17.0</c:v>
                </c:pt>
                <c:pt idx="3">
                  <c:v>16.57999999999999</c:v>
                </c:pt>
                <c:pt idx="4">
                  <c:v>18.0</c:v>
                </c:pt>
                <c:pt idx="5">
                  <c:v>16.25</c:v>
                </c:pt>
                <c:pt idx="6">
                  <c:v>18.0</c:v>
                </c:pt>
                <c:pt idx="7">
                  <c:v>16.25</c:v>
                </c:pt>
                <c:pt idx="8">
                  <c:v>17.5</c:v>
                </c:pt>
                <c:pt idx="9">
                  <c:v>16.07999999999999</c:v>
                </c:pt>
                <c:pt idx="10">
                  <c:v>17.01599999999999</c:v>
                </c:pt>
              </c:numCache>
            </c:numRef>
          </c:val>
        </c:ser>
        <c:ser>
          <c:idx val="4"/>
          <c:order val="4"/>
          <c:tx>
            <c:strRef>
              <c:f>Sheet1!$J$7</c:f>
              <c:strCache>
                <c:ptCount val="1"/>
                <c:pt idx="0">
                  <c:v>Subject5</c:v>
                </c:pt>
              </c:strCache>
            </c:strRef>
          </c:tx>
          <c:spPr>
            <a:solidFill>
              <a:srgbClr val="008000"/>
            </a:solidFill>
          </c:spPr>
          <c:invertIfNegative val="0"/>
          <c:cat>
            <c:strRef>
              <c:f>Sheet1!$K$1:$U$2</c:f>
              <c:strCache>
                <c:ptCount val="11"/>
                <c:pt idx="0">
                  <c:v>1</c:v>
                </c:pt>
                <c:pt idx="1">
                  <c:v>2</c:v>
                </c:pt>
                <c:pt idx="2">
                  <c:v>3</c:v>
                </c:pt>
                <c:pt idx="3">
                  <c:v>4</c:v>
                </c:pt>
                <c:pt idx="4">
                  <c:v>5</c:v>
                </c:pt>
                <c:pt idx="5">
                  <c:v>6</c:v>
                </c:pt>
                <c:pt idx="6">
                  <c:v>7</c:v>
                </c:pt>
                <c:pt idx="7">
                  <c:v>8</c:v>
                </c:pt>
                <c:pt idx="8">
                  <c:v>9</c:v>
                </c:pt>
                <c:pt idx="9">
                  <c:v>10</c:v>
                </c:pt>
                <c:pt idx="10">
                  <c:v>Avg</c:v>
                </c:pt>
              </c:strCache>
            </c:strRef>
          </c:cat>
          <c:val>
            <c:numRef>
              <c:f>Sheet1!$K$7:$U$7</c:f>
              <c:numCache>
                <c:formatCode>0.0</c:formatCode>
                <c:ptCount val="11"/>
                <c:pt idx="0">
                  <c:v>7.42</c:v>
                </c:pt>
                <c:pt idx="1">
                  <c:v>5.83</c:v>
                </c:pt>
                <c:pt idx="2">
                  <c:v>7.5</c:v>
                </c:pt>
                <c:pt idx="3">
                  <c:v>6.0</c:v>
                </c:pt>
                <c:pt idx="4">
                  <c:v>5.83</c:v>
                </c:pt>
                <c:pt idx="5">
                  <c:v>6.08</c:v>
                </c:pt>
                <c:pt idx="6">
                  <c:v>7.25</c:v>
                </c:pt>
                <c:pt idx="7">
                  <c:v>6.08</c:v>
                </c:pt>
                <c:pt idx="8">
                  <c:v>6.17</c:v>
                </c:pt>
                <c:pt idx="9">
                  <c:v>6.08</c:v>
                </c:pt>
                <c:pt idx="10">
                  <c:v>6.423999999999999</c:v>
                </c:pt>
              </c:numCache>
            </c:numRef>
          </c:val>
        </c:ser>
        <c:dLbls>
          <c:showLegendKey val="0"/>
          <c:showVal val="0"/>
          <c:showCatName val="0"/>
          <c:showSerName val="0"/>
          <c:showPercent val="0"/>
          <c:showBubbleSize val="0"/>
        </c:dLbls>
        <c:gapWidth val="150"/>
        <c:axId val="2079005608"/>
        <c:axId val="2079008696"/>
      </c:barChart>
      <c:catAx>
        <c:axId val="2079005608"/>
        <c:scaling>
          <c:orientation val="minMax"/>
        </c:scaling>
        <c:delete val="0"/>
        <c:axPos val="b"/>
        <c:majorTickMark val="out"/>
        <c:minorTickMark val="none"/>
        <c:tickLblPos val="nextTo"/>
        <c:txPr>
          <a:bodyPr/>
          <a:lstStyle/>
          <a:p>
            <a:pPr>
              <a:defRPr sz="1800" b="1"/>
            </a:pPr>
            <a:endParaRPr lang="en-US"/>
          </a:p>
        </c:txPr>
        <c:crossAx val="2079008696"/>
        <c:crosses val="autoZero"/>
        <c:auto val="1"/>
        <c:lblAlgn val="ctr"/>
        <c:lblOffset val="100"/>
        <c:noMultiLvlLbl val="0"/>
      </c:catAx>
      <c:valAx>
        <c:axId val="2079008696"/>
        <c:scaling>
          <c:orientation val="minMax"/>
          <c:max val="20.0"/>
          <c:min val="0.0"/>
        </c:scaling>
        <c:delete val="0"/>
        <c:axPos val="l"/>
        <c:majorGridlines/>
        <c:numFmt formatCode="0.0" sourceLinked="1"/>
        <c:majorTickMark val="out"/>
        <c:minorTickMark val="none"/>
        <c:tickLblPos val="nextTo"/>
        <c:txPr>
          <a:bodyPr/>
          <a:lstStyle/>
          <a:p>
            <a:pPr>
              <a:defRPr sz="1800" b="1"/>
            </a:pPr>
            <a:endParaRPr lang="en-US"/>
          </a:p>
        </c:txPr>
        <c:crossAx val="2079005608"/>
        <c:crosses val="autoZero"/>
        <c:crossBetween val="between"/>
        <c:majorUnit val="3.0"/>
      </c:valAx>
    </c:plotArea>
    <c:legend>
      <c:legendPos val="r"/>
      <c:layout>
        <c:manualLayout>
          <c:xMode val="edge"/>
          <c:yMode val="edge"/>
          <c:x val="0.857667824830993"/>
          <c:y val="0.221652631958787"/>
          <c:w val="0.141642279325464"/>
          <c:h val="0.510660496452752"/>
        </c:manualLayout>
      </c:layout>
      <c:overlay val="0"/>
      <c:txPr>
        <a:bodyPr/>
        <a:lstStyle/>
        <a:p>
          <a:pPr>
            <a:defRPr sz="2000" b="1"/>
          </a:pPr>
          <a:endParaRPr lang="en-US"/>
        </a:p>
      </c:txPr>
    </c:legend>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801611794897975"/>
          <c:y val="0.171256067320489"/>
          <c:w val="0.762414114722229"/>
          <c:h val="0.703963078002313"/>
        </c:manualLayout>
      </c:layout>
      <c:barChart>
        <c:barDir val="col"/>
        <c:grouping val="clustered"/>
        <c:varyColors val="0"/>
        <c:ser>
          <c:idx val="0"/>
          <c:order val="0"/>
          <c:tx>
            <c:strRef>
              <c:f>Sheet1!$L$15</c:f>
              <c:strCache>
                <c:ptCount val="1"/>
                <c:pt idx="0">
                  <c:v>Subject 1</c:v>
                </c:pt>
              </c:strCache>
            </c:strRef>
          </c:tx>
          <c:spPr>
            <a:solidFill>
              <a:srgbClr val="0070C0"/>
            </a:solidFill>
          </c:spPr>
          <c:invertIfNegative val="0"/>
          <c:cat>
            <c:strRef>
              <c:f>Sheet1!$K$16:$K$24</c:f>
              <c:strCache>
                <c:ptCount val="9"/>
                <c:pt idx="0">
                  <c:v>7/11/11/1</c:v>
                </c:pt>
                <c:pt idx="1">
                  <c:v>7/13/9/1</c:v>
                </c:pt>
                <c:pt idx="2">
                  <c:v>7/13/11/1</c:v>
                </c:pt>
                <c:pt idx="3">
                  <c:v>7/13/11/3</c:v>
                </c:pt>
                <c:pt idx="4">
                  <c:v>7/15/11/1</c:v>
                </c:pt>
                <c:pt idx="5">
                  <c:v>9/13/11/1</c:v>
                </c:pt>
                <c:pt idx="6">
                  <c:v>11/13/11/1</c:v>
                </c:pt>
                <c:pt idx="7">
                  <c:v>13/13/11/1</c:v>
                </c:pt>
                <c:pt idx="8">
                  <c:v>13/15/11/1</c:v>
                </c:pt>
              </c:strCache>
            </c:strRef>
          </c:cat>
          <c:val>
            <c:numRef>
              <c:f>Sheet1!$L$16:$L$24</c:f>
              <c:numCache>
                <c:formatCode>0.0</c:formatCode>
                <c:ptCount val="9"/>
                <c:pt idx="0">
                  <c:v>54.81</c:v>
                </c:pt>
                <c:pt idx="1">
                  <c:v>50.3</c:v>
                </c:pt>
                <c:pt idx="2">
                  <c:v>53.05</c:v>
                </c:pt>
                <c:pt idx="3">
                  <c:v>51.6</c:v>
                </c:pt>
                <c:pt idx="4">
                  <c:v>51.82</c:v>
                </c:pt>
                <c:pt idx="5">
                  <c:v>51.5</c:v>
                </c:pt>
                <c:pt idx="6">
                  <c:v>49.39</c:v>
                </c:pt>
                <c:pt idx="7">
                  <c:v>49.8</c:v>
                </c:pt>
                <c:pt idx="8">
                  <c:v>48.36</c:v>
                </c:pt>
              </c:numCache>
            </c:numRef>
          </c:val>
        </c:ser>
        <c:ser>
          <c:idx val="1"/>
          <c:order val="1"/>
          <c:tx>
            <c:strRef>
              <c:f>Sheet1!$M$15</c:f>
              <c:strCache>
                <c:ptCount val="1"/>
                <c:pt idx="0">
                  <c:v>Subject 2</c:v>
                </c:pt>
              </c:strCache>
            </c:strRef>
          </c:tx>
          <c:spPr>
            <a:solidFill>
              <a:srgbClr val="993366"/>
            </a:solidFill>
          </c:spPr>
          <c:invertIfNegative val="0"/>
          <c:cat>
            <c:strRef>
              <c:f>Sheet1!$K$16:$K$24</c:f>
              <c:strCache>
                <c:ptCount val="9"/>
                <c:pt idx="0">
                  <c:v>7/11/11/1</c:v>
                </c:pt>
                <c:pt idx="1">
                  <c:v>7/13/9/1</c:v>
                </c:pt>
                <c:pt idx="2">
                  <c:v>7/13/11/1</c:v>
                </c:pt>
                <c:pt idx="3">
                  <c:v>7/13/11/3</c:v>
                </c:pt>
                <c:pt idx="4">
                  <c:v>7/15/11/1</c:v>
                </c:pt>
                <c:pt idx="5">
                  <c:v>9/13/11/1</c:v>
                </c:pt>
                <c:pt idx="6">
                  <c:v>11/13/11/1</c:v>
                </c:pt>
                <c:pt idx="7">
                  <c:v>13/13/11/1</c:v>
                </c:pt>
                <c:pt idx="8">
                  <c:v>13/15/11/1</c:v>
                </c:pt>
              </c:strCache>
            </c:strRef>
          </c:cat>
          <c:val>
            <c:numRef>
              <c:f>Sheet1!$M$16:$M$24</c:f>
              <c:numCache>
                <c:formatCode>0.0</c:formatCode>
                <c:ptCount val="9"/>
                <c:pt idx="0">
                  <c:v>52.65</c:v>
                </c:pt>
                <c:pt idx="1">
                  <c:v>51.72</c:v>
                </c:pt>
                <c:pt idx="2">
                  <c:v>50.56</c:v>
                </c:pt>
                <c:pt idx="3">
                  <c:v>48.9</c:v>
                </c:pt>
                <c:pt idx="4">
                  <c:v>48.13</c:v>
                </c:pt>
                <c:pt idx="5">
                  <c:v>46.99</c:v>
                </c:pt>
                <c:pt idx="6">
                  <c:v>48.39</c:v>
                </c:pt>
                <c:pt idx="7">
                  <c:v>47.06</c:v>
                </c:pt>
                <c:pt idx="8">
                  <c:v>45.72</c:v>
                </c:pt>
              </c:numCache>
            </c:numRef>
          </c:val>
        </c:ser>
        <c:ser>
          <c:idx val="2"/>
          <c:order val="2"/>
          <c:tx>
            <c:strRef>
              <c:f>Sheet1!$N$15</c:f>
              <c:strCache>
                <c:ptCount val="1"/>
                <c:pt idx="0">
                  <c:v>Subject 3</c:v>
                </c:pt>
              </c:strCache>
            </c:strRef>
          </c:tx>
          <c:spPr>
            <a:solidFill>
              <a:srgbClr val="FF9933"/>
            </a:solidFill>
          </c:spPr>
          <c:invertIfNegative val="0"/>
          <c:cat>
            <c:strRef>
              <c:f>Sheet1!$K$16:$K$24</c:f>
              <c:strCache>
                <c:ptCount val="9"/>
                <c:pt idx="0">
                  <c:v>7/11/11/1</c:v>
                </c:pt>
                <c:pt idx="1">
                  <c:v>7/13/9/1</c:v>
                </c:pt>
                <c:pt idx="2">
                  <c:v>7/13/11/1</c:v>
                </c:pt>
                <c:pt idx="3">
                  <c:v>7/13/11/3</c:v>
                </c:pt>
                <c:pt idx="4">
                  <c:v>7/15/11/1</c:v>
                </c:pt>
                <c:pt idx="5">
                  <c:v>9/13/11/1</c:v>
                </c:pt>
                <c:pt idx="6">
                  <c:v>11/13/11/1</c:v>
                </c:pt>
                <c:pt idx="7">
                  <c:v>13/13/11/1</c:v>
                </c:pt>
                <c:pt idx="8">
                  <c:v>13/15/11/1</c:v>
                </c:pt>
              </c:strCache>
            </c:strRef>
          </c:cat>
          <c:val>
            <c:numRef>
              <c:f>Sheet1!$N$16:$N$24</c:f>
              <c:numCache>
                <c:formatCode>0.0</c:formatCode>
                <c:ptCount val="9"/>
                <c:pt idx="0">
                  <c:v>53.37</c:v>
                </c:pt>
                <c:pt idx="1">
                  <c:v>52.09</c:v>
                </c:pt>
                <c:pt idx="2">
                  <c:v>53.43</c:v>
                </c:pt>
                <c:pt idx="3">
                  <c:v>51.77</c:v>
                </c:pt>
                <c:pt idx="4">
                  <c:v>51.74</c:v>
                </c:pt>
                <c:pt idx="5">
                  <c:v>50.19</c:v>
                </c:pt>
                <c:pt idx="6">
                  <c:v>47.82</c:v>
                </c:pt>
                <c:pt idx="7">
                  <c:v>48.94</c:v>
                </c:pt>
                <c:pt idx="8">
                  <c:v>49.44</c:v>
                </c:pt>
              </c:numCache>
            </c:numRef>
          </c:val>
        </c:ser>
        <c:ser>
          <c:idx val="3"/>
          <c:order val="3"/>
          <c:tx>
            <c:strRef>
              <c:f>Sheet1!$O$15</c:f>
              <c:strCache>
                <c:ptCount val="1"/>
                <c:pt idx="0">
                  <c:v>Subject 4</c:v>
                </c:pt>
              </c:strCache>
            </c:strRef>
          </c:tx>
          <c:spPr>
            <a:solidFill>
              <a:srgbClr val="70BDFC"/>
            </a:solidFill>
          </c:spPr>
          <c:invertIfNegative val="0"/>
          <c:cat>
            <c:strRef>
              <c:f>Sheet1!$K$16:$K$24</c:f>
              <c:strCache>
                <c:ptCount val="9"/>
                <c:pt idx="0">
                  <c:v>7/11/11/1</c:v>
                </c:pt>
                <c:pt idx="1">
                  <c:v>7/13/9/1</c:v>
                </c:pt>
                <c:pt idx="2">
                  <c:v>7/13/11/1</c:v>
                </c:pt>
                <c:pt idx="3">
                  <c:v>7/13/11/3</c:v>
                </c:pt>
                <c:pt idx="4">
                  <c:v>7/15/11/1</c:v>
                </c:pt>
                <c:pt idx="5">
                  <c:v>9/13/11/1</c:v>
                </c:pt>
                <c:pt idx="6">
                  <c:v>11/13/11/1</c:v>
                </c:pt>
                <c:pt idx="7">
                  <c:v>13/13/11/1</c:v>
                </c:pt>
                <c:pt idx="8">
                  <c:v>13/15/11/1</c:v>
                </c:pt>
              </c:strCache>
            </c:strRef>
          </c:cat>
          <c:val>
            <c:numRef>
              <c:f>Sheet1!$O$16:$O$24</c:f>
              <c:numCache>
                <c:formatCode>0.0</c:formatCode>
                <c:ptCount val="9"/>
                <c:pt idx="0">
                  <c:v>74.49</c:v>
                </c:pt>
                <c:pt idx="1">
                  <c:v>73.56</c:v>
                </c:pt>
                <c:pt idx="2">
                  <c:v>71.61</c:v>
                </c:pt>
                <c:pt idx="3">
                  <c:v>72.48</c:v>
                </c:pt>
                <c:pt idx="4">
                  <c:v>70.81</c:v>
                </c:pt>
                <c:pt idx="5">
                  <c:v>71.15</c:v>
                </c:pt>
                <c:pt idx="6">
                  <c:v>69.44</c:v>
                </c:pt>
                <c:pt idx="7">
                  <c:v>69.63</c:v>
                </c:pt>
                <c:pt idx="8">
                  <c:v>69.49</c:v>
                </c:pt>
              </c:numCache>
            </c:numRef>
          </c:val>
        </c:ser>
        <c:ser>
          <c:idx val="4"/>
          <c:order val="4"/>
          <c:tx>
            <c:strRef>
              <c:f>Sheet1!$P$15</c:f>
              <c:strCache>
                <c:ptCount val="1"/>
                <c:pt idx="0">
                  <c:v>Subject 5</c:v>
                </c:pt>
              </c:strCache>
            </c:strRef>
          </c:tx>
          <c:spPr>
            <a:solidFill>
              <a:srgbClr val="008000"/>
            </a:solidFill>
          </c:spPr>
          <c:invertIfNegative val="0"/>
          <c:cat>
            <c:strRef>
              <c:f>Sheet1!$K$16:$K$24</c:f>
              <c:strCache>
                <c:ptCount val="9"/>
                <c:pt idx="0">
                  <c:v>7/11/11/1</c:v>
                </c:pt>
                <c:pt idx="1">
                  <c:v>7/13/9/1</c:v>
                </c:pt>
                <c:pt idx="2">
                  <c:v>7/13/11/1</c:v>
                </c:pt>
                <c:pt idx="3">
                  <c:v>7/13/11/3</c:v>
                </c:pt>
                <c:pt idx="4">
                  <c:v>7/15/11/1</c:v>
                </c:pt>
                <c:pt idx="5">
                  <c:v>9/13/11/1</c:v>
                </c:pt>
                <c:pt idx="6">
                  <c:v>11/13/11/1</c:v>
                </c:pt>
                <c:pt idx="7">
                  <c:v>13/13/11/1</c:v>
                </c:pt>
                <c:pt idx="8">
                  <c:v>13/15/11/1</c:v>
                </c:pt>
              </c:strCache>
            </c:strRef>
          </c:cat>
          <c:val>
            <c:numRef>
              <c:f>Sheet1!$P$16:$P$24</c:f>
              <c:numCache>
                <c:formatCode>0.0</c:formatCode>
                <c:ptCount val="9"/>
                <c:pt idx="0">
                  <c:v>52.43</c:v>
                </c:pt>
                <c:pt idx="1">
                  <c:v>53.19</c:v>
                </c:pt>
                <c:pt idx="2">
                  <c:v>52.26</c:v>
                </c:pt>
                <c:pt idx="3">
                  <c:v>51.84</c:v>
                </c:pt>
                <c:pt idx="4">
                  <c:v>51.12</c:v>
                </c:pt>
                <c:pt idx="5">
                  <c:v>49.56</c:v>
                </c:pt>
                <c:pt idx="6">
                  <c:v>47.36</c:v>
                </c:pt>
                <c:pt idx="7">
                  <c:v>46.89</c:v>
                </c:pt>
                <c:pt idx="8">
                  <c:v>48.83</c:v>
                </c:pt>
              </c:numCache>
            </c:numRef>
          </c:val>
        </c:ser>
        <c:dLbls>
          <c:showLegendKey val="0"/>
          <c:showVal val="0"/>
          <c:showCatName val="0"/>
          <c:showSerName val="0"/>
          <c:showPercent val="0"/>
          <c:showBubbleSize val="0"/>
        </c:dLbls>
        <c:gapWidth val="150"/>
        <c:axId val="2028510760"/>
        <c:axId val="2028513848"/>
      </c:barChart>
      <c:catAx>
        <c:axId val="2028510760"/>
        <c:scaling>
          <c:orientation val="minMax"/>
        </c:scaling>
        <c:delete val="0"/>
        <c:axPos val="b"/>
        <c:majorTickMark val="out"/>
        <c:minorTickMark val="none"/>
        <c:tickLblPos val="nextTo"/>
        <c:txPr>
          <a:bodyPr/>
          <a:lstStyle/>
          <a:p>
            <a:pPr>
              <a:defRPr sz="1400" b="1"/>
            </a:pPr>
            <a:endParaRPr lang="en-US"/>
          </a:p>
        </c:txPr>
        <c:crossAx val="2028513848"/>
        <c:crosses val="autoZero"/>
        <c:auto val="1"/>
        <c:lblAlgn val="ctr"/>
        <c:lblOffset val="100"/>
        <c:noMultiLvlLbl val="0"/>
      </c:catAx>
      <c:valAx>
        <c:axId val="2028513848"/>
        <c:scaling>
          <c:orientation val="minMax"/>
          <c:max val="80.0"/>
          <c:min val="0.0"/>
        </c:scaling>
        <c:delete val="0"/>
        <c:axPos val="l"/>
        <c:majorGridlines/>
        <c:numFmt formatCode="0.0" sourceLinked="1"/>
        <c:majorTickMark val="out"/>
        <c:minorTickMark val="none"/>
        <c:tickLblPos val="nextTo"/>
        <c:txPr>
          <a:bodyPr/>
          <a:lstStyle/>
          <a:p>
            <a:pPr>
              <a:defRPr sz="1800" b="1"/>
            </a:pPr>
            <a:endParaRPr lang="en-US"/>
          </a:p>
        </c:txPr>
        <c:crossAx val="2028510760"/>
        <c:crosses val="autoZero"/>
        <c:crossBetween val="between"/>
        <c:majorUnit val="20.0"/>
      </c:valAx>
    </c:plotArea>
    <c:legend>
      <c:legendPos val="r"/>
      <c:layout>
        <c:manualLayout>
          <c:xMode val="edge"/>
          <c:yMode val="edge"/>
          <c:x val="0.849930636997225"/>
          <c:y val="0.184326057344098"/>
          <c:w val="0.135338449409035"/>
          <c:h val="0.610729924582212"/>
        </c:manualLayout>
      </c:layout>
      <c:overlay val="0"/>
      <c:txPr>
        <a:bodyPr/>
        <a:lstStyle/>
        <a:p>
          <a:pPr>
            <a:defRPr sz="2000" b="1"/>
          </a:pPr>
          <a:endParaRPr lang="en-US"/>
        </a:p>
      </c:txPr>
    </c:legend>
    <c:plotVisOnly val="1"/>
    <c:dispBlanksAs val="gap"/>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0.29066</cdr:x>
      <cdr:y>0.06568</cdr:y>
    </cdr:from>
    <cdr:to>
      <cdr:x>0.68611</cdr:x>
      <cdr:y>0.20665</cdr:y>
    </cdr:to>
    <cdr:sp macro="" textlink="">
      <cdr:nvSpPr>
        <cdr:cNvPr id="2" name="TextBox 1"/>
        <cdr:cNvSpPr txBox="1"/>
      </cdr:nvSpPr>
      <cdr:spPr>
        <a:xfrm xmlns:a="http://schemas.openxmlformats.org/drawingml/2006/main">
          <a:off x="2802095" y="231158"/>
          <a:ext cx="3812371" cy="49614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400" b="1" kern="1200" dirty="0">
              <a:solidFill>
                <a:schemeClr val="tx1"/>
              </a:solidFill>
              <a:latin typeface="Arial" pitchFamily="34" charset="0"/>
              <a:ea typeface="ＭＳ Ｐゴシック" pitchFamily="-111" charset="-128"/>
              <a:cs typeface="Arial" pitchFamily="34" charset="0"/>
            </a:rPr>
            <a:t>Signer dependent test </a:t>
          </a:r>
        </a:p>
      </cdr:txBody>
    </cdr:sp>
  </cdr:relSizeAnchor>
</c:userShapes>
</file>

<file path=ppt/drawings/drawing2.xml><?xml version="1.0" encoding="utf-8"?>
<c:userShapes xmlns:c="http://schemas.openxmlformats.org/drawingml/2006/chart">
  <cdr:relSizeAnchor xmlns:cdr="http://schemas.openxmlformats.org/drawingml/2006/chartDrawing">
    <cdr:from>
      <cdr:x>0.28213</cdr:x>
      <cdr:y>0</cdr:y>
    </cdr:from>
    <cdr:to>
      <cdr:x>0.66829</cdr:x>
      <cdr:y>0.14248</cdr:y>
    </cdr:to>
    <cdr:sp macro="" textlink="">
      <cdr:nvSpPr>
        <cdr:cNvPr id="2" name="TextBox 1"/>
        <cdr:cNvSpPr txBox="1"/>
      </cdr:nvSpPr>
      <cdr:spPr>
        <a:xfrm xmlns:a="http://schemas.openxmlformats.org/drawingml/2006/main">
          <a:off x="2785344" y="0"/>
          <a:ext cx="3812371" cy="47770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400" b="1" kern="1200" dirty="0">
              <a:solidFill>
                <a:schemeClr val="tx1"/>
              </a:solidFill>
              <a:latin typeface="Arial" pitchFamily="34" charset="0"/>
              <a:ea typeface="ＭＳ Ｐゴシック" pitchFamily="-111" charset="-128"/>
              <a:cs typeface="Arial" pitchFamily="34" charset="0"/>
            </a:rPr>
            <a:t>Signer </a:t>
          </a:r>
          <a:r>
            <a:rPr lang="en-US" sz="2400" b="1" kern="1200" dirty="0" smtClean="0">
              <a:solidFill>
                <a:schemeClr val="tx1"/>
              </a:solidFill>
              <a:latin typeface="Arial" pitchFamily="34" charset="0"/>
              <a:ea typeface="ＭＳ Ｐゴシック" pitchFamily="-111" charset="-128"/>
              <a:cs typeface="Arial" pitchFamily="34" charset="0"/>
            </a:rPr>
            <a:t>independent test </a:t>
          </a:r>
          <a:endParaRPr lang="en-US" sz="2400" b="1" kern="1200" dirty="0">
            <a:solidFill>
              <a:schemeClr val="tx1"/>
            </a:solidFill>
            <a:latin typeface="Arial" pitchFamily="34" charset="0"/>
            <a:ea typeface="ＭＳ Ｐゴシック" pitchFamily="-111" charset="-128"/>
            <a:cs typeface="Arial"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17721" tIns="8861" rIns="17721" bIns="8861" numCol="1" anchor="t" anchorCtr="0" compatLnSpc="1">
            <a:prstTxWarp prst="textNoShape">
              <a:avLst/>
            </a:prstTxWarp>
          </a:bodyPr>
          <a:lstStyle>
            <a:lvl1pPr eaLnBrk="0" hangingPunct="0">
              <a:defRPr sz="200"/>
            </a:lvl1pPr>
          </a:lstStyle>
          <a:p>
            <a:pPr>
              <a:defRPr/>
            </a:pPr>
            <a:endParaRPr lang="en-US" dirty="0"/>
          </a:p>
        </p:txBody>
      </p:sp>
      <p:sp>
        <p:nvSpPr>
          <p:cNvPr id="16387"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17721" tIns="8861" rIns="17721" bIns="8861" numCol="1" anchor="t" anchorCtr="0" compatLnSpc="1">
            <a:prstTxWarp prst="textNoShape">
              <a:avLst/>
            </a:prstTxWarp>
          </a:bodyPr>
          <a:lstStyle>
            <a:lvl1pPr algn="r" eaLnBrk="0" hangingPunct="0">
              <a:defRPr sz="200"/>
            </a:lvl1pPr>
          </a:lstStyle>
          <a:p>
            <a:pPr>
              <a:defRPr/>
            </a:pPr>
            <a:fld id="{1D941F17-B025-4BAA-9A7A-F5801763A34F}" type="datetime1">
              <a:rPr lang="en-US"/>
              <a:pPr>
                <a:defRPr/>
              </a:pPr>
              <a:t>2/20/13</a:t>
            </a:fld>
            <a:endParaRPr lang="en-US" dirty="0"/>
          </a:p>
        </p:txBody>
      </p:sp>
      <p:sp>
        <p:nvSpPr>
          <p:cNvPr id="16388"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17721" tIns="8861" rIns="17721" bIns="8861" numCol="1" anchor="b" anchorCtr="0" compatLnSpc="1">
            <a:prstTxWarp prst="textNoShape">
              <a:avLst/>
            </a:prstTxWarp>
          </a:bodyPr>
          <a:lstStyle>
            <a:lvl1pPr eaLnBrk="0" hangingPunct="0">
              <a:defRPr sz="200"/>
            </a:lvl1pPr>
          </a:lstStyle>
          <a:p>
            <a:pPr>
              <a:defRPr/>
            </a:pPr>
            <a:endParaRPr lang="en-US" dirty="0"/>
          </a:p>
        </p:txBody>
      </p:sp>
      <p:sp>
        <p:nvSpPr>
          <p:cNvPr id="16389"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17721" tIns="8861" rIns="17721" bIns="8861" numCol="1" anchor="b" anchorCtr="0" compatLnSpc="1">
            <a:prstTxWarp prst="textNoShape">
              <a:avLst/>
            </a:prstTxWarp>
          </a:bodyPr>
          <a:lstStyle>
            <a:lvl1pPr algn="r" eaLnBrk="0" hangingPunct="0">
              <a:defRPr sz="200"/>
            </a:lvl1pPr>
          </a:lstStyle>
          <a:p>
            <a:pPr>
              <a:defRPr/>
            </a:pPr>
            <a:fld id="{7164F600-FCDE-4693-AEFA-BCE463254DD9}" type="slidenum">
              <a:rPr lang="en-US"/>
              <a:pPr>
                <a:defRPr/>
              </a:pPr>
              <a:t>‹#›</a:t>
            </a:fld>
            <a:endParaRPr lang="en-US" dirty="0"/>
          </a:p>
        </p:txBody>
      </p:sp>
    </p:spTree>
    <p:extLst>
      <p:ext uri="{BB962C8B-B14F-4D97-AF65-F5344CB8AC3E}">
        <p14:creationId xmlns:p14="http://schemas.microsoft.com/office/powerpoint/2010/main" val="22914084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17721" tIns="8861" rIns="17721" bIns="8861" rtlCol="0"/>
          <a:lstStyle>
            <a:lvl1pPr algn="l">
              <a:defRPr sz="200">
                <a:ea typeface="+mn-ea"/>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wrap="square" lIns="17721" tIns="8861" rIns="17721" bIns="8861" numCol="1" anchor="t" anchorCtr="0" compatLnSpc="1">
            <a:prstTxWarp prst="textNoShape">
              <a:avLst/>
            </a:prstTxWarp>
          </a:bodyPr>
          <a:lstStyle>
            <a:lvl1pPr algn="r">
              <a:defRPr sz="200"/>
            </a:lvl1pPr>
          </a:lstStyle>
          <a:p>
            <a:pPr>
              <a:defRPr/>
            </a:pPr>
            <a:fld id="{718A947C-AE5D-4AA4-B479-7DBBBB3EE248}" type="datetime1">
              <a:rPr lang="en-US"/>
              <a:pPr>
                <a:defRPr/>
              </a:pPr>
              <a:t>2/20/13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17721" tIns="8861" rIns="17721" bIns="8861" rtlCol="0" anchor="ctr"/>
          <a:lstStyle/>
          <a:p>
            <a:pPr lvl="0"/>
            <a:endParaRPr lang="en-US" noProof="0" dirty="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17721" tIns="8861" rIns="17721" bIns="886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17721" tIns="8861" rIns="17721" bIns="8861" rtlCol="0" anchor="b"/>
          <a:lstStyle>
            <a:lvl1pPr algn="l">
              <a:defRPr sz="200">
                <a:ea typeface="+mn-ea"/>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17721" tIns="8861" rIns="17721" bIns="8861" numCol="1" anchor="b" anchorCtr="0" compatLnSpc="1">
            <a:prstTxWarp prst="textNoShape">
              <a:avLst/>
            </a:prstTxWarp>
          </a:bodyPr>
          <a:lstStyle>
            <a:lvl1pPr algn="r">
              <a:defRPr sz="200"/>
            </a:lvl1pPr>
          </a:lstStyle>
          <a:p>
            <a:pPr>
              <a:defRPr/>
            </a:pPr>
            <a:fld id="{ECB238E2-453A-49B1-BA45-8712F4F11F7A}" type="slidenum">
              <a:rPr lang="en-US"/>
              <a:pPr>
                <a:defRPr/>
              </a:pPr>
              <a:t>‹#›</a:t>
            </a:fld>
            <a:endParaRPr lang="en-US" dirty="0"/>
          </a:p>
        </p:txBody>
      </p:sp>
    </p:spTree>
    <p:extLst>
      <p:ext uri="{BB962C8B-B14F-4D97-AF65-F5344CB8AC3E}">
        <p14:creationId xmlns:p14="http://schemas.microsoft.com/office/powerpoint/2010/main" val="403376149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11" charset="-128"/>
        <a:cs typeface="ＭＳ Ｐゴシック" pitchFamily="-111"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11"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11"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11"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1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p:spPr>
      </p:sp>
      <p:sp>
        <p:nvSpPr>
          <p:cNvPr id="40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This poster template is from http://www.swarthmore.edu/NatSci/cpurrin1/posteradvice.htm.  It is free, free, free for non-commercial use.  But if you really like it, I’m always thrilled to get postcards from wherever you happen to be presenting your poster.  Or, send me cookies!  My kids made me put that last sentence in.  Have fun.  Sincerely, Colin Purrington, Department of Biology, Swarthmore College, Swarthmore, PA 19081, USA.  Email: cpurrin1@swarthmore.edu</a:t>
            </a:r>
          </a:p>
        </p:txBody>
      </p:sp>
      <p:sp>
        <p:nvSpPr>
          <p:cNvPr id="4100" name="Slide Number Placeholder 3"/>
          <p:cNvSpPr>
            <a:spLocks noGrp="1"/>
          </p:cNvSpPr>
          <p:nvPr>
            <p:ph type="sldNum" sz="quarter" idx="5"/>
          </p:nvPr>
        </p:nvSpPr>
        <p:spPr bwMode="auto">
          <a:noFill/>
          <a:ln>
            <a:miter lim="800000"/>
            <a:headEnd/>
            <a:tailEnd/>
          </a:ln>
        </p:spPr>
        <p:txBody>
          <a:bodyPr/>
          <a:lstStyle/>
          <a:p>
            <a:fld id="{A6B63862-3AF5-4819-AC91-87370E59704A}" type="slidenum">
              <a:rPr lang="en-US" smtClean="0"/>
              <a:pPr/>
              <a:t>1</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163" y="10226675"/>
            <a:ext cx="43526075" cy="7054850"/>
          </a:xfrm>
        </p:spPr>
        <p:txBody>
          <a:bodyPr/>
          <a:lstStyle/>
          <a:p>
            <a:r>
              <a:rPr lang="en-US" smtClean="0"/>
              <a:t>Click to edit Master title style</a:t>
            </a:r>
            <a:endParaRPr lang="en-US"/>
          </a:p>
        </p:txBody>
      </p:sp>
      <p:sp>
        <p:nvSpPr>
          <p:cNvPr id="3" name="Subtitle 2"/>
          <p:cNvSpPr>
            <a:spLocks noGrp="1"/>
          </p:cNvSpPr>
          <p:nvPr>
            <p:ph type="subTitle" idx="1"/>
          </p:nvPr>
        </p:nvSpPr>
        <p:spPr>
          <a:xfrm>
            <a:off x="7680325" y="18653125"/>
            <a:ext cx="35845750" cy="8413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8A5ACE8-194B-4A62-B460-7281DDF9DF09}"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561953E-9503-4DD1-99A1-32841EFF5FC6}"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485513" y="2925763"/>
            <a:ext cx="10880725" cy="263350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40163" y="2925763"/>
            <a:ext cx="32492950" cy="263350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4584F1E-8517-4ADB-85E5-800CF21BA48E}"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EFC1027-0BBD-4C87-8DBE-7F6A416B1EDC}"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0" y="21153438"/>
            <a:ext cx="43526075" cy="653732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4044950" y="13952538"/>
            <a:ext cx="43526075" cy="7200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FC167A8-4CA0-4DC2-8EF9-929AD6F12924}"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40163" y="9510713"/>
            <a:ext cx="21686837" cy="19750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5679400" y="9510713"/>
            <a:ext cx="21686838" cy="19750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8CBB099-9A7D-4ECF-9460-FE7EFB36B49A}"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60638" y="1317625"/>
            <a:ext cx="46085125"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560638" y="7369175"/>
            <a:ext cx="22625050"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60638" y="10439400"/>
            <a:ext cx="22625050"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6012775" y="7369175"/>
            <a:ext cx="22632988"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6012775" y="10439400"/>
            <a:ext cx="22632988"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2AE75151-BAFE-4106-AD5E-7981054C7E02}"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3FB4E174-DED7-4029-8174-28A990BF0D2F}"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EB9E7285-BD2F-4FA3-8A94-58E11AFDC35C}"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638" y="1311275"/>
            <a:ext cx="16846550" cy="557688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0019963" y="1311275"/>
            <a:ext cx="2862580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560638" y="6888163"/>
            <a:ext cx="16846550"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E6CCDD1-AEC0-4305-B05E-533338B07BDC}"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175" y="23042563"/>
            <a:ext cx="30724475" cy="27209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0036175" y="2941638"/>
            <a:ext cx="30724475" cy="19750087"/>
          </a:xfrm>
        </p:spPr>
        <p:txBody>
          <a:bodyPr lIns="407557" tIns="203779" rIns="407557" bIns="203779"/>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0036175" y="25763538"/>
            <a:ext cx="30724475" cy="3862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02219F9-DB05-4D39-98A9-85EC91C4B9E7}"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743200" y="2438400"/>
            <a:ext cx="31089600" cy="4572000"/>
          </a:xfrm>
          <a:prstGeom prst="rect">
            <a:avLst/>
          </a:prstGeom>
          <a:noFill/>
          <a:ln w="9525">
            <a:noFill/>
            <a:miter lim="800000"/>
            <a:headEnd/>
            <a:tailEnd/>
          </a:ln>
        </p:spPr>
        <p:txBody>
          <a:bodyPr vert="horz" wrap="square" lIns="310069" tIns="155035" rIns="310069" bIns="155035"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2743200" y="7926388"/>
            <a:ext cx="31089600" cy="16457612"/>
          </a:xfrm>
          <a:prstGeom prst="rect">
            <a:avLst/>
          </a:prstGeom>
          <a:noFill/>
          <a:ln w="9525">
            <a:noFill/>
            <a:miter lim="800000"/>
            <a:headEnd/>
            <a:tailEnd/>
          </a:ln>
        </p:spPr>
        <p:txBody>
          <a:bodyPr vert="horz" wrap="square" lIns="310069" tIns="155035" rIns="310069" bIns="15503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2743200" y="24993600"/>
            <a:ext cx="7620000" cy="1828800"/>
          </a:xfrm>
          <a:prstGeom prst="rect">
            <a:avLst/>
          </a:prstGeom>
          <a:noFill/>
          <a:ln w="9525">
            <a:noFill/>
            <a:miter lim="800000"/>
            <a:headEnd/>
            <a:tailEnd/>
          </a:ln>
        </p:spPr>
        <p:txBody>
          <a:bodyPr vert="horz" wrap="square" lIns="310069" tIns="155035" rIns="310069" bIns="155035" numCol="1" anchor="t" anchorCtr="0" compatLnSpc="1">
            <a:prstTxWarp prst="textNoShape">
              <a:avLst/>
            </a:prstTxWarp>
          </a:bodyPr>
          <a:lstStyle>
            <a:lvl1pPr>
              <a:defRPr sz="4700" smtClean="0">
                <a:latin typeface="Times New Roman" pitchFamily="18" charset="0"/>
              </a:defRPr>
            </a:lvl1pPr>
          </a:lstStyle>
          <a:p>
            <a:pPr>
              <a:defRPr/>
            </a:pPr>
            <a:endParaRPr lang="en-US" dirty="0"/>
          </a:p>
        </p:txBody>
      </p:sp>
      <p:sp>
        <p:nvSpPr>
          <p:cNvPr id="1029" name="Rectangle 5"/>
          <p:cNvSpPr>
            <a:spLocks noGrp="1" noChangeArrowheads="1"/>
          </p:cNvSpPr>
          <p:nvPr>
            <p:ph type="ftr" sz="quarter" idx="3"/>
          </p:nvPr>
        </p:nvSpPr>
        <p:spPr bwMode="auto">
          <a:xfrm>
            <a:off x="12496800" y="24993600"/>
            <a:ext cx="11582400" cy="1828800"/>
          </a:xfrm>
          <a:prstGeom prst="rect">
            <a:avLst/>
          </a:prstGeom>
          <a:noFill/>
          <a:ln w="9525">
            <a:noFill/>
            <a:miter lim="800000"/>
            <a:headEnd/>
            <a:tailEnd/>
          </a:ln>
        </p:spPr>
        <p:txBody>
          <a:bodyPr vert="horz" wrap="square" lIns="310069" tIns="155035" rIns="310069" bIns="155035" numCol="1" anchor="t" anchorCtr="0" compatLnSpc="1">
            <a:prstTxWarp prst="textNoShape">
              <a:avLst/>
            </a:prstTxWarp>
          </a:bodyPr>
          <a:lstStyle>
            <a:lvl1pPr algn="ctr">
              <a:defRPr sz="4700" smtClean="0">
                <a:latin typeface="Times New Roman" pitchFamily="18" charset="0"/>
              </a:defRPr>
            </a:lvl1pPr>
          </a:lstStyle>
          <a:p>
            <a:pPr>
              <a:defRPr/>
            </a:pPr>
            <a:endParaRPr lang="en-US" dirty="0"/>
          </a:p>
        </p:txBody>
      </p:sp>
      <p:sp>
        <p:nvSpPr>
          <p:cNvPr id="1030" name="Rectangle 6"/>
          <p:cNvSpPr>
            <a:spLocks noGrp="1" noChangeArrowheads="1"/>
          </p:cNvSpPr>
          <p:nvPr>
            <p:ph type="sldNum" sz="quarter" idx="4"/>
          </p:nvPr>
        </p:nvSpPr>
        <p:spPr bwMode="auto">
          <a:xfrm>
            <a:off x="26212800" y="24993600"/>
            <a:ext cx="7620000" cy="1828800"/>
          </a:xfrm>
          <a:prstGeom prst="rect">
            <a:avLst/>
          </a:prstGeom>
          <a:noFill/>
          <a:ln w="9525">
            <a:noFill/>
            <a:miter lim="800000"/>
            <a:headEnd/>
            <a:tailEnd/>
          </a:ln>
        </p:spPr>
        <p:txBody>
          <a:bodyPr vert="horz" wrap="square" lIns="310069" tIns="155035" rIns="310069" bIns="155035" numCol="1" anchor="t" anchorCtr="0" compatLnSpc="1">
            <a:prstTxWarp prst="textNoShape">
              <a:avLst/>
            </a:prstTxWarp>
          </a:bodyPr>
          <a:lstStyle>
            <a:lvl1pPr algn="r">
              <a:defRPr sz="4700" smtClean="0">
                <a:latin typeface="Times New Roman" pitchFamily="18" charset="0"/>
              </a:defRPr>
            </a:lvl1pPr>
          </a:lstStyle>
          <a:p>
            <a:pPr>
              <a:defRPr/>
            </a:pPr>
            <a:fld id="{D7C10EFD-250F-4354-805C-9A21ADF9259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100388" rtl="0" eaLnBrk="0" fontAlgn="base" hangingPunct="0">
        <a:spcBef>
          <a:spcPct val="0"/>
        </a:spcBef>
        <a:spcAft>
          <a:spcPct val="0"/>
        </a:spcAft>
        <a:defRPr sz="14900">
          <a:solidFill>
            <a:schemeClr val="tx2"/>
          </a:solidFill>
          <a:latin typeface="+mj-lt"/>
          <a:ea typeface="ＭＳ Ｐゴシック" pitchFamily="-65" charset="-128"/>
          <a:cs typeface="ＭＳ Ｐゴシック" pitchFamily="-65" charset="-128"/>
        </a:defRPr>
      </a:lvl1pPr>
      <a:lvl2pPr algn="ctr" defTabSz="3100388" rtl="0" eaLnBrk="0" fontAlgn="base" hangingPunct="0">
        <a:spcBef>
          <a:spcPct val="0"/>
        </a:spcBef>
        <a:spcAft>
          <a:spcPct val="0"/>
        </a:spcAft>
        <a:defRPr sz="14900">
          <a:solidFill>
            <a:schemeClr val="tx2"/>
          </a:solidFill>
          <a:latin typeface="Times New Roman" pitchFamily="-65" charset="0"/>
          <a:ea typeface="ＭＳ Ｐゴシック" pitchFamily="-65" charset="-128"/>
          <a:cs typeface="ＭＳ Ｐゴシック" pitchFamily="-65" charset="-128"/>
        </a:defRPr>
      </a:lvl2pPr>
      <a:lvl3pPr algn="ctr" defTabSz="3100388" rtl="0" eaLnBrk="0" fontAlgn="base" hangingPunct="0">
        <a:spcBef>
          <a:spcPct val="0"/>
        </a:spcBef>
        <a:spcAft>
          <a:spcPct val="0"/>
        </a:spcAft>
        <a:defRPr sz="14900">
          <a:solidFill>
            <a:schemeClr val="tx2"/>
          </a:solidFill>
          <a:latin typeface="Times New Roman" pitchFamily="-65" charset="0"/>
          <a:ea typeface="ＭＳ Ｐゴシック" pitchFamily="-65" charset="-128"/>
          <a:cs typeface="ＭＳ Ｐゴシック" pitchFamily="-65" charset="-128"/>
        </a:defRPr>
      </a:lvl3pPr>
      <a:lvl4pPr algn="ctr" defTabSz="3100388" rtl="0" eaLnBrk="0" fontAlgn="base" hangingPunct="0">
        <a:spcBef>
          <a:spcPct val="0"/>
        </a:spcBef>
        <a:spcAft>
          <a:spcPct val="0"/>
        </a:spcAft>
        <a:defRPr sz="14900">
          <a:solidFill>
            <a:schemeClr val="tx2"/>
          </a:solidFill>
          <a:latin typeface="Times New Roman" pitchFamily="-65" charset="0"/>
          <a:ea typeface="ＭＳ Ｐゴシック" pitchFamily="-65" charset="-128"/>
          <a:cs typeface="ＭＳ Ｐゴシック" pitchFamily="-65" charset="-128"/>
        </a:defRPr>
      </a:lvl4pPr>
      <a:lvl5pPr algn="ctr" defTabSz="3100388" rtl="0" eaLnBrk="0" fontAlgn="base" hangingPunct="0">
        <a:spcBef>
          <a:spcPct val="0"/>
        </a:spcBef>
        <a:spcAft>
          <a:spcPct val="0"/>
        </a:spcAft>
        <a:defRPr sz="14900">
          <a:solidFill>
            <a:schemeClr val="tx2"/>
          </a:solidFill>
          <a:latin typeface="Times New Roman" pitchFamily="-65" charset="0"/>
          <a:ea typeface="ＭＳ Ｐゴシック" pitchFamily="-65" charset="-128"/>
          <a:cs typeface="ＭＳ Ｐゴシック" pitchFamily="-65" charset="-128"/>
        </a:defRPr>
      </a:lvl5pPr>
      <a:lvl6pPr marL="457200" algn="ctr" defTabSz="4075113" rtl="0" fontAlgn="base">
        <a:spcBef>
          <a:spcPct val="0"/>
        </a:spcBef>
        <a:spcAft>
          <a:spcPct val="0"/>
        </a:spcAft>
        <a:defRPr sz="19600">
          <a:solidFill>
            <a:schemeClr val="tx2"/>
          </a:solidFill>
          <a:latin typeface="Times New Roman" pitchFamily="-65" charset="0"/>
        </a:defRPr>
      </a:lvl6pPr>
      <a:lvl7pPr marL="914400" algn="ctr" defTabSz="4075113" rtl="0" fontAlgn="base">
        <a:spcBef>
          <a:spcPct val="0"/>
        </a:spcBef>
        <a:spcAft>
          <a:spcPct val="0"/>
        </a:spcAft>
        <a:defRPr sz="19600">
          <a:solidFill>
            <a:schemeClr val="tx2"/>
          </a:solidFill>
          <a:latin typeface="Times New Roman" pitchFamily="-65" charset="0"/>
        </a:defRPr>
      </a:lvl7pPr>
      <a:lvl8pPr marL="1371600" algn="ctr" defTabSz="4075113" rtl="0" fontAlgn="base">
        <a:spcBef>
          <a:spcPct val="0"/>
        </a:spcBef>
        <a:spcAft>
          <a:spcPct val="0"/>
        </a:spcAft>
        <a:defRPr sz="19600">
          <a:solidFill>
            <a:schemeClr val="tx2"/>
          </a:solidFill>
          <a:latin typeface="Times New Roman" pitchFamily="-65" charset="0"/>
        </a:defRPr>
      </a:lvl8pPr>
      <a:lvl9pPr marL="1828800" algn="ctr" defTabSz="4075113" rtl="0" fontAlgn="base">
        <a:spcBef>
          <a:spcPct val="0"/>
        </a:spcBef>
        <a:spcAft>
          <a:spcPct val="0"/>
        </a:spcAft>
        <a:defRPr sz="19600">
          <a:solidFill>
            <a:schemeClr val="tx2"/>
          </a:solidFill>
          <a:latin typeface="Times New Roman" pitchFamily="-65" charset="0"/>
        </a:defRPr>
      </a:lvl9pPr>
    </p:titleStyle>
    <p:bodyStyle>
      <a:lvl1pPr marL="1163638" indent="-1163638" algn="l" defTabSz="3100388" rtl="0" eaLnBrk="0" fontAlgn="base" hangingPunct="0">
        <a:spcBef>
          <a:spcPct val="20000"/>
        </a:spcBef>
        <a:spcAft>
          <a:spcPct val="0"/>
        </a:spcAft>
        <a:buChar char="•"/>
        <a:defRPr sz="10900">
          <a:solidFill>
            <a:schemeClr val="tx1"/>
          </a:solidFill>
          <a:latin typeface="+mn-lt"/>
          <a:ea typeface="ＭＳ Ｐゴシック" pitchFamily="-65" charset="-128"/>
          <a:cs typeface="ＭＳ Ｐゴシック" pitchFamily="-65" charset="-128"/>
        </a:defRPr>
      </a:lvl1pPr>
      <a:lvl2pPr marL="2519363" indent="-968375" algn="l" defTabSz="3100388" rtl="0" eaLnBrk="0" fontAlgn="base" hangingPunct="0">
        <a:spcBef>
          <a:spcPct val="20000"/>
        </a:spcBef>
        <a:spcAft>
          <a:spcPct val="0"/>
        </a:spcAft>
        <a:buChar char="–"/>
        <a:defRPr sz="9500">
          <a:solidFill>
            <a:schemeClr val="tx1"/>
          </a:solidFill>
          <a:latin typeface="+mn-lt"/>
          <a:ea typeface="ＭＳ Ｐゴシック" pitchFamily="-65" charset="-128"/>
        </a:defRPr>
      </a:lvl2pPr>
      <a:lvl3pPr marL="3875088" indent="-774700" algn="l" defTabSz="3100388" rtl="0" eaLnBrk="0" fontAlgn="base" hangingPunct="0">
        <a:spcBef>
          <a:spcPct val="20000"/>
        </a:spcBef>
        <a:spcAft>
          <a:spcPct val="0"/>
        </a:spcAft>
        <a:buChar char="•"/>
        <a:defRPr sz="8100">
          <a:solidFill>
            <a:schemeClr val="tx1"/>
          </a:solidFill>
          <a:latin typeface="+mn-lt"/>
          <a:ea typeface="ＭＳ Ｐゴシック" pitchFamily="-65" charset="-128"/>
        </a:defRPr>
      </a:lvl3pPr>
      <a:lvl4pPr marL="5426075" indent="-774700" algn="l" defTabSz="3100388" rtl="0" eaLnBrk="0" fontAlgn="base" hangingPunct="0">
        <a:spcBef>
          <a:spcPct val="20000"/>
        </a:spcBef>
        <a:spcAft>
          <a:spcPct val="0"/>
        </a:spcAft>
        <a:buChar char="–"/>
        <a:defRPr sz="6800">
          <a:solidFill>
            <a:schemeClr val="tx1"/>
          </a:solidFill>
          <a:latin typeface="+mn-lt"/>
          <a:ea typeface="ＭＳ Ｐゴシック" pitchFamily="-65" charset="-128"/>
        </a:defRPr>
      </a:lvl4pPr>
      <a:lvl5pPr marL="6975475" indent="-773113" algn="l" defTabSz="3100388" rtl="0" eaLnBrk="0" fontAlgn="base" hangingPunct="0">
        <a:spcBef>
          <a:spcPct val="20000"/>
        </a:spcBef>
        <a:spcAft>
          <a:spcPct val="0"/>
        </a:spcAft>
        <a:buChar char="»"/>
        <a:defRPr sz="6800">
          <a:solidFill>
            <a:schemeClr val="tx1"/>
          </a:solidFill>
          <a:latin typeface="+mn-lt"/>
          <a:ea typeface="ＭＳ Ｐゴシック" pitchFamily="-65" charset="-128"/>
        </a:defRPr>
      </a:lvl5pPr>
      <a:lvl6pPr marL="9626600" indent="-1017588" algn="l" defTabSz="4075113" rtl="0" fontAlgn="base">
        <a:spcBef>
          <a:spcPct val="20000"/>
        </a:spcBef>
        <a:spcAft>
          <a:spcPct val="0"/>
        </a:spcAft>
        <a:buChar char="»"/>
        <a:defRPr sz="8900">
          <a:solidFill>
            <a:schemeClr val="tx1"/>
          </a:solidFill>
          <a:latin typeface="+mn-lt"/>
          <a:ea typeface="ＭＳ Ｐゴシック" pitchFamily="-65" charset="-128"/>
        </a:defRPr>
      </a:lvl6pPr>
      <a:lvl7pPr marL="10083800" indent="-1017588" algn="l" defTabSz="4075113" rtl="0" fontAlgn="base">
        <a:spcBef>
          <a:spcPct val="20000"/>
        </a:spcBef>
        <a:spcAft>
          <a:spcPct val="0"/>
        </a:spcAft>
        <a:buChar char="»"/>
        <a:defRPr sz="8900">
          <a:solidFill>
            <a:schemeClr val="tx1"/>
          </a:solidFill>
          <a:latin typeface="+mn-lt"/>
          <a:ea typeface="ＭＳ Ｐゴシック" pitchFamily="-65" charset="-128"/>
        </a:defRPr>
      </a:lvl7pPr>
      <a:lvl8pPr marL="10541000" indent="-1017588" algn="l" defTabSz="4075113" rtl="0" fontAlgn="base">
        <a:spcBef>
          <a:spcPct val="20000"/>
        </a:spcBef>
        <a:spcAft>
          <a:spcPct val="0"/>
        </a:spcAft>
        <a:buChar char="»"/>
        <a:defRPr sz="8900">
          <a:solidFill>
            <a:schemeClr val="tx1"/>
          </a:solidFill>
          <a:latin typeface="+mn-lt"/>
          <a:ea typeface="ＭＳ Ｐゴシック" pitchFamily="-65" charset="-128"/>
        </a:defRPr>
      </a:lvl8pPr>
      <a:lvl9pPr marL="10998200" indent="-1017588" algn="l" defTabSz="4075113" rtl="0" fontAlgn="base">
        <a:spcBef>
          <a:spcPct val="20000"/>
        </a:spcBef>
        <a:spcAft>
          <a:spcPct val="0"/>
        </a:spcAft>
        <a:buChar char="»"/>
        <a:defRPr sz="89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6.png"/><Relationship Id="rId20" Type="http://schemas.openxmlformats.org/officeDocument/2006/relationships/image" Target="../media/image15.png"/><Relationship Id="rId21" Type="http://schemas.openxmlformats.org/officeDocument/2006/relationships/image" Target="../media/image16.png"/><Relationship Id="rId10" Type="http://schemas.openxmlformats.org/officeDocument/2006/relationships/image" Target="../media/image7.png"/><Relationship Id="rId11" Type="http://schemas.openxmlformats.org/officeDocument/2006/relationships/chart" Target="../charts/chart1.xml"/><Relationship Id="rId12" Type="http://schemas.openxmlformats.org/officeDocument/2006/relationships/image" Target="../media/image8.png"/><Relationship Id="rId13" Type="http://schemas.openxmlformats.org/officeDocument/2006/relationships/chart" Target="../charts/chart2.xml"/><Relationship Id="rId14" Type="http://schemas.openxmlformats.org/officeDocument/2006/relationships/image" Target="../media/image9.png"/><Relationship Id="rId15" Type="http://schemas.openxmlformats.org/officeDocument/2006/relationships/image" Target="../media/image10.png"/><Relationship Id="rId16" Type="http://schemas.openxmlformats.org/officeDocument/2006/relationships/image" Target="../media/image11.png"/><Relationship Id="rId17" Type="http://schemas.openxmlformats.org/officeDocument/2006/relationships/image" Target="../media/image12.png"/><Relationship Id="rId18" Type="http://schemas.openxmlformats.org/officeDocument/2006/relationships/image" Target="../media/image13.png"/><Relationship Id="rId19" Type="http://schemas.openxmlformats.org/officeDocument/2006/relationships/image" Target="../media/image14.png"/><Relationship Id="rId1" Type="http://schemas.openxmlformats.org/officeDocument/2006/relationships/themeOverride" Target="../theme/themeOverride1.xml"/><Relationship Id="rId2" Type="http://schemas.openxmlformats.org/officeDocument/2006/relationships/slideLayout" Target="../slideLayouts/slideLayout7.xml"/><Relationship Id="rId3" Type="http://schemas.openxmlformats.org/officeDocument/2006/relationships/notesSlide" Target="../notesSlides/notesSlide1.xml"/><Relationship Id="rId4" Type="http://schemas.openxmlformats.org/officeDocument/2006/relationships/image" Target="../media/image1.png"/><Relationship Id="rId5" Type="http://schemas.openxmlformats.org/officeDocument/2006/relationships/image" Target="../media/image2.gif"/><Relationship Id="rId6" Type="http://schemas.openxmlformats.org/officeDocument/2006/relationships/image" Target="../media/image3.png"/><Relationship Id="rId7" Type="http://schemas.openxmlformats.org/officeDocument/2006/relationships/image" Target="../media/image4.png"/><Relationship Id="rId8"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 name="Text Box 7"/>
          <p:cNvSpPr txBox="1">
            <a:spLocks noChangeArrowheads="1"/>
          </p:cNvSpPr>
          <p:nvPr/>
        </p:nvSpPr>
        <p:spPr bwMode="auto">
          <a:xfrm>
            <a:off x="18745421" y="4381498"/>
            <a:ext cx="17484205" cy="12420602"/>
          </a:xfrm>
          <a:prstGeom prst="rect">
            <a:avLst/>
          </a:prstGeom>
          <a:solidFill>
            <a:schemeClr val="bg1"/>
          </a:solidFill>
          <a:ln w="12700">
            <a:solidFill>
              <a:srgbClr val="BE0F34"/>
            </a:solidFill>
            <a:miter lim="800000"/>
            <a:headEnd/>
            <a:tailEnd/>
          </a:ln>
          <a:effectLst>
            <a:outerShdw blurRad="139700" dist="139700" dir="2700000" algn="tl" rotWithShape="0">
              <a:srgbClr val="BE0F34">
                <a:alpha val="40000"/>
              </a:srgbClr>
            </a:outerShdw>
          </a:effectLst>
        </p:spPr>
        <p:txBody>
          <a:bodyPr lIns="274320" tIns="118872" rIns="274320" bIns="118872"/>
          <a:lstStyle>
            <a:defPPr>
              <a:defRPr lang="en-US"/>
            </a:defPPr>
            <a:lvl1pPr defTabSz="695325">
              <a:spcAft>
                <a:spcPts val="1200"/>
              </a:spcAft>
              <a:tabLst>
                <a:tab pos="381000" algn="l"/>
              </a:tabLst>
              <a:defRPr sz="4000" b="1">
                <a:solidFill>
                  <a:srgbClr val="333399"/>
                </a:solidFill>
                <a:latin typeface="Arial" pitchFamily="34" charset="0"/>
                <a:cs typeface="Arial" pitchFamily="34" charset="0"/>
              </a:defRPr>
            </a:lvl1pPr>
          </a:lstStyle>
          <a:p>
            <a:r>
              <a:rPr lang="en-US" dirty="0"/>
              <a:t>Experimental Results</a:t>
            </a:r>
          </a:p>
        </p:txBody>
      </p:sp>
      <p:sp>
        <p:nvSpPr>
          <p:cNvPr id="14339" name="Text Box 7"/>
          <p:cNvSpPr txBox="1">
            <a:spLocks noChangeArrowheads="1"/>
          </p:cNvSpPr>
          <p:nvPr/>
        </p:nvSpPr>
        <p:spPr bwMode="auto">
          <a:xfrm>
            <a:off x="252412" y="4381499"/>
            <a:ext cx="8929687" cy="12420601"/>
          </a:xfrm>
          <a:prstGeom prst="rect">
            <a:avLst/>
          </a:prstGeom>
          <a:solidFill>
            <a:schemeClr val="bg1"/>
          </a:solidFill>
          <a:ln w="12700">
            <a:solidFill>
              <a:srgbClr val="BE0F34"/>
            </a:solidFill>
            <a:miter lim="800000"/>
            <a:headEnd/>
            <a:tailEnd/>
          </a:ln>
          <a:effectLst>
            <a:outerShdw blurRad="139700" dist="139700" dir="2700000" algn="tl" rotWithShape="0">
              <a:srgbClr val="BE0F34">
                <a:alpha val="40000"/>
              </a:srgbClr>
            </a:outerShdw>
          </a:effectLst>
        </p:spPr>
        <p:txBody>
          <a:bodyPr lIns="274320" tIns="118872" rIns="274320" bIns="118872"/>
          <a:lstStyle/>
          <a:p>
            <a:pPr defTabSz="695325">
              <a:spcBef>
                <a:spcPts val="0"/>
              </a:spcBef>
              <a:spcAft>
                <a:spcPts val="1200"/>
              </a:spcAft>
              <a:tabLst>
                <a:tab pos="381000" algn="l"/>
              </a:tabLst>
              <a:defRPr/>
            </a:pPr>
            <a:r>
              <a:rPr lang="en-US" sz="4000" b="1" dirty="0" smtClean="0">
                <a:solidFill>
                  <a:srgbClr val="333399"/>
                </a:solidFill>
                <a:latin typeface="Arial" pitchFamily="34" charset="0"/>
                <a:cs typeface="Arial" pitchFamily="34" charset="0"/>
              </a:rPr>
              <a:t>Abstract</a:t>
            </a:r>
            <a:endParaRPr lang="en-US" sz="4000" b="1" dirty="0" smtClean="0">
              <a:latin typeface="Arial" pitchFamily="34" charset="0"/>
              <a:cs typeface="Arial" pitchFamily="34" charset="0"/>
            </a:endParaRPr>
          </a:p>
          <a:p>
            <a:pPr algn="just" defTabSz="695325">
              <a:spcBef>
                <a:spcPts val="0"/>
              </a:spcBef>
              <a:spcAft>
                <a:spcPts val="1800"/>
              </a:spcAft>
              <a:tabLst>
                <a:tab pos="381000" algn="l"/>
              </a:tabLst>
              <a:defRPr/>
            </a:pPr>
            <a:r>
              <a:rPr lang="en-US" sz="3200" b="1" dirty="0" smtClean="0">
                <a:latin typeface="Arial" pitchFamily="34" charset="0"/>
                <a:cs typeface="Arial" pitchFamily="34" charset="0"/>
              </a:rPr>
              <a:t>Fingerspelling is widely </a:t>
            </a:r>
            <a:r>
              <a:rPr lang="en-US" sz="3200" b="1" dirty="0">
                <a:latin typeface="Arial" pitchFamily="34" charset="0"/>
                <a:cs typeface="Arial" pitchFamily="34" charset="0"/>
              </a:rPr>
              <a:t>used for education and communication among signers. </a:t>
            </a:r>
            <a:r>
              <a:rPr lang="en-US" sz="3200" b="1" dirty="0" smtClean="0">
                <a:latin typeface="Arial" pitchFamily="34" charset="0"/>
                <a:cs typeface="Arial" pitchFamily="34" charset="0"/>
              </a:rPr>
              <a:t>We </a:t>
            </a:r>
            <a:r>
              <a:rPr lang="en-US" sz="3200" b="1" dirty="0">
                <a:latin typeface="Arial" pitchFamily="34" charset="0"/>
                <a:cs typeface="Arial" pitchFamily="34" charset="0"/>
              </a:rPr>
              <a:t>propose a new </a:t>
            </a:r>
            <a:r>
              <a:rPr lang="en-US" sz="3200" b="1" dirty="0" smtClean="0">
                <a:latin typeface="Arial" pitchFamily="34" charset="0"/>
                <a:cs typeface="Arial" pitchFamily="34" charset="0"/>
              </a:rPr>
              <a:t>static fingerspelling recognition </a:t>
            </a:r>
            <a:r>
              <a:rPr lang="en-US" sz="3200" b="1" dirty="0">
                <a:latin typeface="Arial" pitchFamily="34" charset="0"/>
                <a:cs typeface="Arial" pitchFamily="34" charset="0"/>
              </a:rPr>
              <a:t>framework based on a left to right Hidden Markov model (HMM</a:t>
            </a:r>
            <a:r>
              <a:rPr lang="en-US" sz="3200" b="1" dirty="0" smtClean="0">
                <a:latin typeface="Arial" pitchFamily="34" charset="0"/>
                <a:cs typeface="Arial" pitchFamily="34" charset="0"/>
              </a:rPr>
              <a:t>):</a:t>
            </a:r>
          </a:p>
          <a:p>
            <a:pPr marL="584200" indent="-584200" algn="just" defTabSz="695325">
              <a:spcBef>
                <a:spcPts val="0"/>
              </a:spcBef>
              <a:spcAft>
                <a:spcPts val="1200"/>
              </a:spcAft>
              <a:buFont typeface="Wingdings" charset="2"/>
              <a:buChar char="q"/>
              <a:tabLst>
                <a:tab pos="584200" algn="l"/>
              </a:tabLst>
              <a:defRPr/>
            </a:pPr>
            <a:r>
              <a:rPr lang="en-US" sz="2800" b="1" dirty="0" smtClean="0">
                <a:latin typeface="Arial" pitchFamily="34" charset="0"/>
                <a:cs typeface="Arial" pitchFamily="34" charset="0"/>
              </a:rPr>
              <a:t>An overlapping frame-based analysis is used to generate features;</a:t>
            </a:r>
          </a:p>
          <a:p>
            <a:pPr marL="584200" indent="-584200" algn="just" defTabSz="695325">
              <a:spcBef>
                <a:spcPts val="0"/>
              </a:spcBef>
              <a:spcAft>
                <a:spcPts val="1200"/>
              </a:spcAft>
              <a:buFont typeface="Wingdings" charset="2"/>
              <a:buChar char="q"/>
              <a:tabLst>
                <a:tab pos="584200" algn="l"/>
              </a:tabLst>
              <a:defRPr/>
            </a:pPr>
            <a:r>
              <a:rPr lang="en-US" sz="2800" b="1" dirty="0" smtClean="0">
                <a:latin typeface="Arial" pitchFamily="34" charset="0"/>
                <a:cs typeface="Arial" pitchFamily="34" charset="0"/>
              </a:rPr>
              <a:t>Histogram </a:t>
            </a:r>
            <a:r>
              <a:rPr lang="en-US" sz="2800" b="1" dirty="0">
                <a:latin typeface="Arial" pitchFamily="34" charset="0"/>
                <a:cs typeface="Arial" pitchFamily="34" charset="0"/>
              </a:rPr>
              <a:t>of Oriented Gradient (</a:t>
            </a:r>
            <a:r>
              <a:rPr lang="en-US" sz="2800" b="1" dirty="0" smtClean="0">
                <a:latin typeface="Arial" pitchFamily="34" charset="0"/>
                <a:cs typeface="Arial" pitchFamily="34" charset="0"/>
              </a:rPr>
              <a:t>HOG) features </a:t>
            </a:r>
            <a:r>
              <a:rPr lang="en-US" sz="2800" b="1" dirty="0">
                <a:latin typeface="Arial" pitchFamily="34" charset="0"/>
                <a:cs typeface="Arial" pitchFamily="34" charset="0"/>
              </a:rPr>
              <a:t>are extracted. </a:t>
            </a:r>
            <a:endParaRPr lang="en-US" sz="2800" b="1" dirty="0" smtClean="0">
              <a:latin typeface="Arial" pitchFamily="34" charset="0"/>
              <a:cs typeface="Arial" pitchFamily="34" charset="0"/>
            </a:endParaRPr>
          </a:p>
          <a:p>
            <a:pPr marL="584200" indent="-584200" algn="just" defTabSz="695325">
              <a:spcBef>
                <a:spcPts val="0"/>
              </a:spcBef>
              <a:spcAft>
                <a:spcPts val="1800"/>
              </a:spcAft>
              <a:buFont typeface="Wingdings" charset="2"/>
              <a:buChar char="q"/>
              <a:tabLst>
                <a:tab pos="584200" algn="l"/>
              </a:tabLst>
              <a:defRPr/>
            </a:pPr>
            <a:r>
              <a:rPr lang="en-US" sz="2800" b="1" dirty="0" smtClean="0">
                <a:latin typeface="Arial" pitchFamily="34" charset="0"/>
                <a:cs typeface="Arial" pitchFamily="34" charset="0"/>
              </a:rPr>
              <a:t>Sub</a:t>
            </a:r>
            <a:r>
              <a:rPr lang="en-US" sz="2800" b="1" dirty="0">
                <a:latin typeface="Arial" pitchFamily="34" charset="0"/>
                <a:cs typeface="Arial" pitchFamily="34" charset="0"/>
              </a:rPr>
              <a:t>-</a:t>
            </a:r>
            <a:r>
              <a:rPr lang="en-US" sz="2800" b="1" dirty="0" smtClean="0">
                <a:latin typeface="Arial" pitchFamily="34" charset="0"/>
                <a:cs typeface="Arial" pitchFamily="34" charset="0"/>
              </a:rPr>
              <a:t>gesture models are used that allow </a:t>
            </a:r>
            <a:r>
              <a:rPr lang="en-US" sz="2800" b="1" dirty="0">
                <a:latin typeface="Arial" pitchFamily="34" charset="0"/>
                <a:cs typeface="Arial" pitchFamily="34" charset="0"/>
              </a:rPr>
              <a:t>for precise </a:t>
            </a:r>
            <a:r>
              <a:rPr lang="en-US" sz="2800" b="1" dirty="0" smtClean="0">
                <a:latin typeface="Arial" pitchFamily="34" charset="0"/>
                <a:cs typeface="Arial" pitchFamily="34" charset="0"/>
              </a:rPr>
              <a:t>modeling of </a:t>
            </a:r>
            <a:r>
              <a:rPr lang="en-US" sz="2800" b="1" dirty="0">
                <a:latin typeface="Arial" pitchFamily="34" charset="0"/>
                <a:cs typeface="Arial" pitchFamily="34" charset="0"/>
              </a:rPr>
              <a:t>background noise. </a:t>
            </a:r>
            <a:endParaRPr lang="en-US" sz="2800" b="1" dirty="0" smtClean="0">
              <a:latin typeface="Arial" pitchFamily="34" charset="0"/>
              <a:cs typeface="Arial" pitchFamily="34" charset="0"/>
            </a:endParaRPr>
          </a:p>
          <a:p>
            <a:pPr algn="just" defTabSz="695325">
              <a:spcBef>
                <a:spcPts val="0"/>
              </a:spcBef>
              <a:spcAft>
                <a:spcPts val="1800"/>
              </a:spcAft>
              <a:tabLst>
                <a:tab pos="381000" algn="l"/>
              </a:tabLst>
              <a:defRPr/>
            </a:pPr>
            <a:r>
              <a:rPr lang="en-US" sz="3200" b="1" dirty="0" smtClean="0">
                <a:latin typeface="Arial" pitchFamily="34" charset="0"/>
                <a:cs typeface="Arial" pitchFamily="34" charset="0"/>
              </a:rPr>
              <a:t>Three design issues were investigated:</a:t>
            </a:r>
            <a:endParaRPr lang="en-US" sz="3200" b="1" dirty="0">
              <a:latin typeface="Arial" pitchFamily="34" charset="0"/>
              <a:cs typeface="Arial" pitchFamily="34" charset="0"/>
            </a:endParaRPr>
          </a:p>
          <a:p>
            <a:pPr marL="584200" indent="-584200" algn="just" defTabSz="695325">
              <a:spcBef>
                <a:spcPts val="0"/>
              </a:spcBef>
              <a:spcAft>
                <a:spcPts val="1200"/>
              </a:spcAft>
              <a:buFont typeface="Wingdings" charset="2"/>
              <a:buChar char="q"/>
              <a:tabLst>
                <a:tab pos="584200" algn="l"/>
              </a:tabLst>
              <a:defRPr/>
            </a:pPr>
            <a:r>
              <a:rPr lang="en-US" sz="2800" b="1" dirty="0">
                <a:latin typeface="Arial" pitchFamily="34" charset="0"/>
                <a:cs typeface="Arial" pitchFamily="34" charset="0"/>
              </a:rPr>
              <a:t>the number of sub-gestures;</a:t>
            </a:r>
          </a:p>
          <a:p>
            <a:pPr marL="584200" indent="-584200" algn="just" defTabSz="695325">
              <a:spcBef>
                <a:spcPts val="0"/>
              </a:spcBef>
              <a:spcAft>
                <a:spcPts val="1200"/>
              </a:spcAft>
              <a:buFont typeface="Wingdings" charset="2"/>
              <a:buChar char="q"/>
              <a:tabLst>
                <a:tab pos="584200" algn="l"/>
              </a:tabLst>
              <a:defRPr/>
            </a:pPr>
            <a:r>
              <a:rPr lang="en-US" sz="2800" b="1" dirty="0">
                <a:latin typeface="Arial" pitchFamily="34" charset="0"/>
                <a:cs typeface="Arial" pitchFamily="34" charset="0"/>
              </a:rPr>
              <a:t>the number of states in the </a:t>
            </a:r>
            <a:r>
              <a:rPr lang="en-US" sz="2800" b="1" dirty="0" smtClean="0">
                <a:latin typeface="Arial" pitchFamily="34" charset="0"/>
                <a:cs typeface="Arial" pitchFamily="34" charset="0"/>
              </a:rPr>
              <a:t>HMMs;</a:t>
            </a:r>
            <a:endParaRPr lang="en-US" sz="2800" b="1" dirty="0">
              <a:latin typeface="Arial" pitchFamily="34" charset="0"/>
              <a:cs typeface="Arial" pitchFamily="34" charset="0"/>
            </a:endParaRPr>
          </a:p>
          <a:p>
            <a:pPr marL="584200" indent="-584200" algn="just" defTabSz="695325">
              <a:spcBef>
                <a:spcPts val="0"/>
              </a:spcBef>
              <a:spcAft>
                <a:spcPts val="1200"/>
              </a:spcAft>
              <a:buFont typeface="Wingdings" charset="2"/>
              <a:buChar char="q"/>
              <a:tabLst>
                <a:tab pos="584200" algn="l"/>
              </a:tabLst>
              <a:defRPr/>
            </a:pPr>
            <a:r>
              <a:rPr lang="en-US" sz="2800" b="1" dirty="0" smtClean="0">
                <a:latin typeface="Arial" pitchFamily="34" charset="0"/>
                <a:cs typeface="Arial" pitchFamily="34" charset="0"/>
              </a:rPr>
              <a:t>signer</a:t>
            </a:r>
            <a:r>
              <a:rPr lang="en-US" sz="2800" b="1" dirty="0">
                <a:latin typeface="Arial" pitchFamily="34" charset="0"/>
                <a:cs typeface="Arial" pitchFamily="34" charset="0"/>
              </a:rPr>
              <a:t>-</a:t>
            </a:r>
            <a:r>
              <a:rPr lang="en-US" sz="2800" b="1" dirty="0" smtClean="0">
                <a:latin typeface="Arial" pitchFamily="34" charset="0"/>
                <a:cs typeface="Arial" pitchFamily="34" charset="0"/>
              </a:rPr>
              <a:t>dependent (SD) </a:t>
            </a:r>
            <a:r>
              <a:rPr lang="en-US" sz="2800" b="1" dirty="0">
                <a:latin typeface="Arial" pitchFamily="34" charset="0"/>
                <a:cs typeface="Arial" pitchFamily="34" charset="0"/>
              </a:rPr>
              <a:t>and signer-</a:t>
            </a:r>
            <a:r>
              <a:rPr lang="en-US" sz="2800" b="1" dirty="0" smtClean="0">
                <a:latin typeface="Arial" pitchFamily="34" charset="0"/>
                <a:cs typeface="Arial" pitchFamily="34" charset="0"/>
              </a:rPr>
              <a:t>independent (SI) training.</a:t>
            </a:r>
            <a:endParaRPr lang="en-US" sz="2800" b="1" dirty="0">
              <a:latin typeface="Arial" pitchFamily="34" charset="0"/>
              <a:cs typeface="Arial" pitchFamily="34" charset="0"/>
            </a:endParaRPr>
          </a:p>
          <a:p>
            <a:pPr algn="just" defTabSz="695325">
              <a:spcBef>
                <a:spcPts val="0"/>
              </a:spcBef>
              <a:spcAft>
                <a:spcPts val="1200"/>
              </a:spcAft>
              <a:tabLst>
                <a:tab pos="584200" algn="l"/>
              </a:tabLst>
              <a:defRPr/>
            </a:pPr>
            <a:r>
              <a:rPr lang="en-US" sz="3200" b="1" dirty="0" smtClean="0">
                <a:latin typeface="Arial" pitchFamily="34" charset="0"/>
                <a:cs typeface="Arial" pitchFamily="34" charset="0"/>
              </a:rPr>
              <a:t>Our best singer-independent (open-loop) system achieves an error rate of 21.9% on the ASL Finger Spelling Dataset which represents the best published results on this data.</a:t>
            </a:r>
          </a:p>
        </p:txBody>
      </p:sp>
      <p:sp>
        <p:nvSpPr>
          <p:cNvPr id="1031" name="Text Box 14"/>
          <p:cNvSpPr txBox="1">
            <a:spLocks noChangeArrowheads="1"/>
          </p:cNvSpPr>
          <p:nvPr/>
        </p:nvSpPr>
        <p:spPr bwMode="auto">
          <a:xfrm>
            <a:off x="6415112" y="2281224"/>
            <a:ext cx="23745776" cy="1231106"/>
          </a:xfrm>
          <a:prstGeom prst="rect">
            <a:avLst/>
          </a:prstGeom>
          <a:noFill/>
          <a:ln w="12700">
            <a:noFill/>
            <a:miter lim="800000"/>
            <a:headEnd/>
            <a:tailEnd/>
          </a:ln>
        </p:spPr>
        <p:txBody>
          <a:bodyPr wrap="square" lIns="0" tIns="0" rIns="0" bIns="0">
            <a:spAutoFit/>
          </a:bodyPr>
          <a:lstStyle/>
          <a:p>
            <a:pPr algn="ctr" defTabSz="695325">
              <a:spcAft>
                <a:spcPts val="1200"/>
              </a:spcAft>
            </a:pPr>
            <a:r>
              <a:rPr lang="en-US" sz="4000" b="1" dirty="0" smtClean="0">
                <a:solidFill>
                  <a:srgbClr val="BE0F34"/>
                </a:solidFill>
                <a:latin typeface="Arial" charset="0"/>
                <a:cs typeface="Arial" charset="0"/>
              </a:rPr>
              <a:t>Shuang Lu and Dr. Joseph Picone</a:t>
            </a:r>
            <a:r>
              <a:rPr lang="en-US" sz="4000" b="1" dirty="0">
                <a:latin typeface="Arial" charset="0"/>
                <a:cs typeface="Arial" charset="0"/>
              </a:rPr>
              <a:t/>
            </a:r>
            <a:br>
              <a:rPr lang="en-US" sz="4000" b="1" dirty="0">
                <a:latin typeface="Arial" charset="0"/>
                <a:cs typeface="Arial" charset="0"/>
              </a:rPr>
            </a:br>
            <a:r>
              <a:rPr lang="en-US" sz="4000" b="1" dirty="0">
                <a:latin typeface="Arial" charset="0"/>
                <a:cs typeface="Arial" charset="0"/>
              </a:rPr>
              <a:t>Department of Electrical and Computer Engineering, Temple </a:t>
            </a:r>
            <a:r>
              <a:rPr lang="en-US" sz="4000" b="1" dirty="0" smtClean="0">
                <a:latin typeface="Arial" charset="0"/>
                <a:cs typeface="Arial" charset="0"/>
              </a:rPr>
              <a:t>University</a:t>
            </a:r>
            <a:endParaRPr lang="en-US" sz="4000" b="1" dirty="0">
              <a:latin typeface="Arial" charset="0"/>
              <a:cs typeface="Arial" charset="0"/>
            </a:endParaRPr>
          </a:p>
        </p:txBody>
      </p:sp>
      <p:sp>
        <p:nvSpPr>
          <p:cNvPr id="1032" name="Rectangle 180"/>
          <p:cNvSpPr>
            <a:spLocks noChangeArrowheads="1"/>
          </p:cNvSpPr>
          <p:nvPr/>
        </p:nvSpPr>
        <p:spPr bwMode="auto">
          <a:xfrm>
            <a:off x="8136627" y="0"/>
            <a:ext cx="18647673" cy="1846659"/>
          </a:xfrm>
          <a:prstGeom prst="rect">
            <a:avLst/>
          </a:prstGeom>
          <a:noFill/>
          <a:ln w="9525">
            <a:noFill/>
            <a:miter lim="800000"/>
            <a:headEnd/>
            <a:tailEnd/>
          </a:ln>
        </p:spPr>
        <p:txBody>
          <a:bodyPr wrap="square" lIns="0" tIns="0" rIns="0" bIns="0">
            <a:spAutoFit/>
          </a:bodyPr>
          <a:lstStyle/>
          <a:p>
            <a:pPr algn="ctr" defTabSz="695325"/>
            <a:r>
              <a:rPr lang="en-US" sz="6000" b="1" dirty="0" smtClean="0">
                <a:solidFill>
                  <a:srgbClr val="333399"/>
                </a:solidFill>
                <a:latin typeface="Arial" charset="0"/>
                <a:cs typeface="Arial" charset="0"/>
              </a:rPr>
              <a:t>Fingerspelling Recognition </a:t>
            </a:r>
            <a:br>
              <a:rPr lang="en-US" sz="6000" b="1" dirty="0" smtClean="0">
                <a:solidFill>
                  <a:srgbClr val="333399"/>
                </a:solidFill>
                <a:latin typeface="Arial" charset="0"/>
                <a:cs typeface="Arial" charset="0"/>
              </a:rPr>
            </a:br>
            <a:r>
              <a:rPr lang="en-US" sz="6000" b="1" dirty="0" smtClean="0">
                <a:solidFill>
                  <a:srgbClr val="333399"/>
                </a:solidFill>
                <a:latin typeface="Arial" charset="0"/>
                <a:cs typeface="Arial" charset="0"/>
              </a:rPr>
              <a:t>Using Sub-gesture</a:t>
            </a:r>
            <a:r>
              <a:rPr lang="en-US" sz="6000" b="1" dirty="0">
                <a:solidFill>
                  <a:srgbClr val="333399"/>
                </a:solidFill>
                <a:latin typeface="Arial" charset="0"/>
                <a:cs typeface="Arial" charset="0"/>
              </a:rPr>
              <a:t> </a:t>
            </a:r>
            <a:r>
              <a:rPr lang="en-US" sz="6000" b="1" dirty="0" smtClean="0">
                <a:solidFill>
                  <a:srgbClr val="333399"/>
                </a:solidFill>
                <a:latin typeface="Arial" charset="0"/>
                <a:cs typeface="Arial" charset="0"/>
              </a:rPr>
              <a:t>Hidden Markov Models</a:t>
            </a:r>
            <a:endParaRPr lang="en-US" sz="6000" b="1" dirty="0">
              <a:solidFill>
                <a:srgbClr val="333399"/>
              </a:solidFill>
              <a:latin typeface="Arial" charset="0"/>
              <a:cs typeface="Arial" charset="0"/>
            </a:endParaRPr>
          </a:p>
        </p:txBody>
      </p:sp>
      <p:sp>
        <p:nvSpPr>
          <p:cNvPr id="14411" name="Rectangle 75"/>
          <p:cNvSpPr>
            <a:spLocks noChangeArrowheads="1"/>
          </p:cNvSpPr>
          <p:nvPr/>
        </p:nvSpPr>
        <p:spPr bwMode="auto">
          <a:xfrm>
            <a:off x="609600" y="-230188"/>
            <a:ext cx="184150" cy="460376"/>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defRPr/>
            </a:pPr>
            <a:endParaRPr lang="en-US" dirty="0">
              <a:latin typeface="Arial" pitchFamily="34" charset="0"/>
              <a:cs typeface="Arial" pitchFamily="34" charset="0"/>
            </a:endParaRPr>
          </a:p>
        </p:txBody>
      </p:sp>
      <p:sp>
        <p:nvSpPr>
          <p:cNvPr id="14413" name="Rectangle 77"/>
          <p:cNvSpPr>
            <a:spLocks noChangeArrowheads="1"/>
          </p:cNvSpPr>
          <p:nvPr/>
        </p:nvSpPr>
        <p:spPr bwMode="auto">
          <a:xfrm>
            <a:off x="609600" y="-230188"/>
            <a:ext cx="184150" cy="460376"/>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defRPr/>
            </a:pPr>
            <a:endParaRPr lang="en-US" dirty="0">
              <a:latin typeface="Arial" pitchFamily="34" charset="0"/>
              <a:cs typeface="Arial" pitchFamily="34" charset="0"/>
            </a:endParaRPr>
          </a:p>
        </p:txBody>
      </p:sp>
      <p:sp>
        <p:nvSpPr>
          <p:cNvPr id="14415" name="Rectangle 79"/>
          <p:cNvSpPr>
            <a:spLocks noChangeArrowheads="1"/>
          </p:cNvSpPr>
          <p:nvPr/>
        </p:nvSpPr>
        <p:spPr bwMode="auto">
          <a:xfrm>
            <a:off x="609600" y="-230188"/>
            <a:ext cx="184150" cy="460376"/>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defRPr/>
            </a:pPr>
            <a:endParaRPr lang="en-US" dirty="0">
              <a:latin typeface="Arial" pitchFamily="34" charset="0"/>
              <a:cs typeface="Arial" pitchFamily="34" charset="0"/>
            </a:endParaRPr>
          </a:p>
        </p:txBody>
      </p:sp>
      <p:sp>
        <p:nvSpPr>
          <p:cNvPr id="1037" name="Rectangle 67"/>
          <p:cNvSpPr>
            <a:spLocks noChangeArrowheads="1"/>
          </p:cNvSpPr>
          <p:nvPr/>
        </p:nvSpPr>
        <p:spPr bwMode="auto">
          <a:xfrm>
            <a:off x="1300163" y="21655088"/>
            <a:ext cx="6443662" cy="1550987"/>
          </a:xfrm>
          <a:prstGeom prst="rect">
            <a:avLst/>
          </a:prstGeom>
          <a:noFill/>
          <a:ln w="9525">
            <a:noFill/>
            <a:miter lim="800000"/>
            <a:headEnd/>
            <a:tailEnd/>
          </a:ln>
        </p:spPr>
        <p:txBody>
          <a:bodyPr lIns="69568" tIns="69568" rIns="69568" bIns="69568"/>
          <a:lstStyle/>
          <a:p>
            <a:pPr defTabSz="695325" eaLnBrk="0" hangingPunct="0"/>
            <a:endParaRPr lang="en-US" sz="1500" dirty="0">
              <a:latin typeface="Arial" charset="0"/>
              <a:cs typeface="Arial" charset="0"/>
            </a:endParaRPr>
          </a:p>
        </p:txBody>
      </p:sp>
      <p:sp>
        <p:nvSpPr>
          <p:cNvPr id="1038" name="Rectangle 67"/>
          <p:cNvSpPr>
            <a:spLocks noChangeArrowheads="1"/>
          </p:cNvSpPr>
          <p:nvPr/>
        </p:nvSpPr>
        <p:spPr bwMode="auto">
          <a:xfrm>
            <a:off x="10848975" y="15054263"/>
            <a:ext cx="6443663" cy="4294187"/>
          </a:xfrm>
          <a:prstGeom prst="rect">
            <a:avLst/>
          </a:prstGeom>
          <a:noFill/>
          <a:ln w="9525">
            <a:noFill/>
            <a:miter lim="800000"/>
            <a:headEnd/>
            <a:tailEnd/>
          </a:ln>
        </p:spPr>
        <p:txBody>
          <a:bodyPr lIns="69568" tIns="69568" rIns="69568" bIns="69568"/>
          <a:lstStyle/>
          <a:p>
            <a:pPr defTabSz="695325" eaLnBrk="0" hangingPunct="0"/>
            <a:endParaRPr lang="en-US" sz="1600" dirty="0">
              <a:latin typeface="Arial" charset="0"/>
              <a:cs typeface="Arial" charset="0"/>
            </a:endParaRPr>
          </a:p>
          <a:p>
            <a:pPr defTabSz="695325" eaLnBrk="0" hangingPunct="0"/>
            <a:endParaRPr lang="en-US" sz="1600" dirty="0">
              <a:latin typeface="Arial" charset="0"/>
              <a:cs typeface="Arial" charset="0"/>
            </a:endParaRPr>
          </a:p>
        </p:txBody>
      </p:sp>
      <p:sp>
        <p:nvSpPr>
          <p:cNvPr id="14512" name="Text Box 176"/>
          <p:cNvSpPr txBox="1">
            <a:spLocks noChangeArrowheads="1"/>
          </p:cNvSpPr>
          <p:nvPr/>
        </p:nvSpPr>
        <p:spPr bwMode="auto">
          <a:xfrm>
            <a:off x="1353281" y="192440"/>
            <a:ext cx="5420232" cy="1184940"/>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lIns="0" tIns="0" rIns="0" bIns="0">
            <a:spAutoFit/>
          </a:bodyPr>
          <a:lstStyle/>
          <a:p>
            <a:pPr defTabSz="695325">
              <a:spcAft>
                <a:spcPts val="600"/>
              </a:spcAft>
              <a:tabLst>
                <a:tab pos="3657600" algn="ctr"/>
              </a:tabLst>
              <a:defRPr/>
            </a:pPr>
            <a:r>
              <a:rPr lang="en-US" sz="3600" b="1" dirty="0" smtClean="0">
                <a:solidFill>
                  <a:srgbClr val="BE0F34"/>
                </a:solidFill>
                <a:latin typeface="Arial" pitchFamily="34" charset="0"/>
                <a:cs typeface="Arial" pitchFamily="34" charset="0"/>
              </a:rPr>
              <a:t>College </a:t>
            </a:r>
            <a:r>
              <a:rPr lang="en-US" sz="3600" b="1" dirty="0">
                <a:solidFill>
                  <a:srgbClr val="BE0F34"/>
                </a:solidFill>
                <a:latin typeface="Arial" pitchFamily="34" charset="0"/>
                <a:cs typeface="Arial" pitchFamily="34" charset="0"/>
              </a:rPr>
              <a:t>of </a:t>
            </a:r>
            <a:r>
              <a:rPr lang="en-US" sz="3600" b="1" dirty="0" smtClean="0">
                <a:solidFill>
                  <a:srgbClr val="BE0F34"/>
                </a:solidFill>
                <a:latin typeface="Arial" pitchFamily="34" charset="0"/>
                <a:cs typeface="Arial" pitchFamily="34" charset="0"/>
              </a:rPr>
              <a:t>Engineering</a:t>
            </a:r>
          </a:p>
          <a:p>
            <a:pPr defTabSz="695325">
              <a:spcAft>
                <a:spcPts val="600"/>
              </a:spcAft>
              <a:tabLst>
                <a:tab pos="3657600" algn="ctr"/>
              </a:tabLst>
              <a:defRPr/>
            </a:pPr>
            <a:r>
              <a:rPr lang="en-US" sz="3600" b="1" dirty="0" smtClean="0">
                <a:solidFill>
                  <a:srgbClr val="BE0F34"/>
                </a:solidFill>
                <a:latin typeface="Arial" pitchFamily="34" charset="0"/>
                <a:cs typeface="Arial" pitchFamily="34" charset="0"/>
              </a:rPr>
              <a:t>Temple </a:t>
            </a:r>
            <a:r>
              <a:rPr lang="en-US" sz="3600" b="1" dirty="0">
                <a:solidFill>
                  <a:srgbClr val="BE0F34"/>
                </a:solidFill>
                <a:latin typeface="Arial" pitchFamily="34" charset="0"/>
                <a:cs typeface="Arial" pitchFamily="34" charset="0"/>
              </a:rPr>
              <a:t>University</a:t>
            </a:r>
          </a:p>
        </p:txBody>
      </p:sp>
      <p:sp>
        <p:nvSpPr>
          <p:cNvPr id="14527" name="Text Box 114"/>
          <p:cNvSpPr txBox="1">
            <a:spLocks noChangeArrowheads="1"/>
          </p:cNvSpPr>
          <p:nvPr/>
        </p:nvSpPr>
        <p:spPr bwMode="auto">
          <a:xfrm>
            <a:off x="9731998" y="4381498"/>
            <a:ext cx="8556002" cy="12420602"/>
          </a:xfrm>
          <a:prstGeom prst="rect">
            <a:avLst/>
          </a:prstGeom>
          <a:solidFill>
            <a:schemeClr val="bg1"/>
          </a:solidFill>
          <a:ln w="12700">
            <a:solidFill>
              <a:srgbClr val="BE0F34"/>
            </a:solidFill>
            <a:miter lim="800000"/>
            <a:headEnd/>
            <a:tailEnd/>
          </a:ln>
          <a:effectLst>
            <a:outerShdw blurRad="139700" dist="139700" dir="2700000" algn="tl" rotWithShape="0">
              <a:srgbClr val="BE0F34">
                <a:alpha val="40000"/>
              </a:srgbClr>
            </a:outerShdw>
          </a:effectLst>
        </p:spPr>
        <p:txBody>
          <a:bodyPr lIns="274320" tIns="118872" rIns="274320" bIns="118872"/>
          <a:lstStyle>
            <a:defPPr>
              <a:defRPr lang="en-US"/>
            </a:defPPr>
            <a:lvl1pPr defTabSz="695325">
              <a:spcAft>
                <a:spcPts val="1200"/>
              </a:spcAft>
              <a:tabLst>
                <a:tab pos="381000" algn="l"/>
              </a:tabLst>
              <a:defRPr sz="4000" b="1">
                <a:solidFill>
                  <a:srgbClr val="333399"/>
                </a:solidFill>
                <a:latin typeface="Arial" pitchFamily="34" charset="0"/>
                <a:cs typeface="Arial" pitchFamily="34" charset="0"/>
              </a:defRPr>
            </a:lvl1pPr>
          </a:lstStyle>
          <a:p>
            <a:r>
              <a:rPr lang="en-US" dirty="0" smtClean="0"/>
              <a:t>Recognition Architecture</a:t>
            </a:r>
            <a:endParaRPr lang="en-US" dirty="0"/>
          </a:p>
          <a:p>
            <a:r>
              <a:rPr lang="en-US" dirty="0"/>
              <a:t> </a:t>
            </a:r>
          </a:p>
          <a:p>
            <a:endParaRPr lang="en-US" dirty="0"/>
          </a:p>
          <a:p>
            <a:r>
              <a:rPr lang="en-US" dirty="0"/>
              <a:t>	</a:t>
            </a:r>
          </a:p>
        </p:txBody>
      </p:sp>
      <p:sp>
        <p:nvSpPr>
          <p:cNvPr id="58" name="Text Box 7"/>
          <p:cNvSpPr txBox="1">
            <a:spLocks noChangeArrowheads="1"/>
          </p:cNvSpPr>
          <p:nvPr/>
        </p:nvSpPr>
        <p:spPr bwMode="auto">
          <a:xfrm>
            <a:off x="9731998" y="17201356"/>
            <a:ext cx="8556002" cy="9956719"/>
          </a:xfrm>
          <a:prstGeom prst="rect">
            <a:avLst/>
          </a:prstGeom>
          <a:solidFill>
            <a:schemeClr val="bg1"/>
          </a:solidFill>
          <a:ln w="12700">
            <a:solidFill>
              <a:srgbClr val="BE0F34"/>
            </a:solidFill>
            <a:miter lim="800000"/>
            <a:headEnd/>
            <a:tailEnd/>
          </a:ln>
          <a:effectLst>
            <a:outerShdw blurRad="139700" dist="139700" dir="2700000" algn="tl" rotWithShape="0">
              <a:srgbClr val="BE0F34">
                <a:alpha val="40000"/>
              </a:srgbClr>
            </a:outerShdw>
          </a:effectLst>
        </p:spPr>
        <p:txBody>
          <a:bodyPr lIns="274320" tIns="118872" rIns="274320" bIns="118872"/>
          <a:lstStyle>
            <a:defPPr>
              <a:defRPr lang="en-US"/>
            </a:defPPr>
            <a:lvl1pPr defTabSz="695325">
              <a:spcBef>
                <a:spcPts val="0"/>
              </a:spcBef>
              <a:spcAft>
                <a:spcPts val="1200"/>
              </a:spcAft>
              <a:tabLst>
                <a:tab pos="381000" algn="l"/>
              </a:tabLst>
              <a:defRPr sz="4000" b="1">
                <a:solidFill>
                  <a:srgbClr val="333399"/>
                </a:solidFill>
                <a:latin typeface="Arial" pitchFamily="34" charset="0"/>
                <a:cs typeface="Arial" pitchFamily="34" charset="0"/>
              </a:defRPr>
            </a:lvl1pPr>
          </a:lstStyle>
          <a:p>
            <a:r>
              <a:rPr lang="en-US" dirty="0"/>
              <a:t>Sub-gesture </a:t>
            </a:r>
            <a:r>
              <a:rPr lang="en-US" dirty="0" smtClean="0"/>
              <a:t>HMMs</a:t>
            </a:r>
            <a:endParaRPr lang="en-US" dirty="0"/>
          </a:p>
          <a:p>
            <a:endParaRPr lang="en-US" dirty="0"/>
          </a:p>
          <a:p>
            <a:endParaRPr lang="en-US" dirty="0"/>
          </a:p>
        </p:txBody>
      </p:sp>
      <p:sp>
        <p:nvSpPr>
          <p:cNvPr id="39" name="Text Box 7"/>
          <p:cNvSpPr txBox="1">
            <a:spLocks noChangeArrowheads="1"/>
          </p:cNvSpPr>
          <p:nvPr/>
        </p:nvSpPr>
        <p:spPr bwMode="auto">
          <a:xfrm>
            <a:off x="18859499" y="17201356"/>
            <a:ext cx="8298511" cy="9890839"/>
          </a:xfrm>
          <a:prstGeom prst="rect">
            <a:avLst/>
          </a:prstGeom>
          <a:solidFill>
            <a:schemeClr val="bg1"/>
          </a:solidFill>
          <a:ln w="12700">
            <a:solidFill>
              <a:srgbClr val="BE0F34"/>
            </a:solidFill>
            <a:miter lim="800000"/>
            <a:headEnd/>
            <a:tailEnd/>
          </a:ln>
          <a:effectLst>
            <a:outerShdw blurRad="139700" dist="139700" dir="2700000" algn="tl" rotWithShape="0">
              <a:srgbClr val="BE0F34">
                <a:alpha val="40000"/>
              </a:srgbClr>
            </a:outerShdw>
          </a:effectLst>
        </p:spPr>
        <p:txBody>
          <a:bodyPr lIns="274320" tIns="118872" rIns="274320" bIns="118872"/>
          <a:lstStyle>
            <a:defPPr>
              <a:defRPr lang="en-US"/>
            </a:defPPr>
            <a:lvl1pPr defTabSz="695325">
              <a:spcBef>
                <a:spcPts val="0"/>
              </a:spcBef>
              <a:spcAft>
                <a:spcPts val="1200"/>
              </a:spcAft>
              <a:tabLst>
                <a:tab pos="381000" algn="l"/>
              </a:tabLst>
              <a:defRPr sz="4000" b="1">
                <a:solidFill>
                  <a:srgbClr val="333399"/>
                </a:solidFill>
                <a:latin typeface="Arial" pitchFamily="34" charset="0"/>
                <a:cs typeface="Arial" pitchFamily="34" charset="0"/>
              </a:defRPr>
            </a:lvl1pPr>
          </a:lstStyle>
          <a:p>
            <a:r>
              <a:rPr lang="en-US" dirty="0" smtClean="0"/>
              <a:t>Error Analysis</a:t>
            </a:r>
            <a:endParaRPr lang="en-US" dirty="0"/>
          </a:p>
          <a:p>
            <a:endParaRPr lang="en-US" dirty="0"/>
          </a:p>
          <a:p>
            <a:endParaRPr lang="en-US" dirty="0"/>
          </a:p>
          <a:p>
            <a:endParaRPr lang="en-US" dirty="0"/>
          </a:p>
          <a:p>
            <a:endParaRPr lang="en-US" dirty="0"/>
          </a:p>
          <a:p>
            <a:endParaRPr lang="en-US" dirty="0"/>
          </a:p>
        </p:txBody>
      </p:sp>
      <p:sp>
        <p:nvSpPr>
          <p:cNvPr id="51" name="Text Box 7"/>
          <p:cNvSpPr txBox="1">
            <a:spLocks noChangeArrowheads="1"/>
          </p:cNvSpPr>
          <p:nvPr/>
        </p:nvSpPr>
        <p:spPr bwMode="auto">
          <a:xfrm>
            <a:off x="27766633" y="17201356"/>
            <a:ext cx="8577072" cy="9890844"/>
          </a:xfrm>
          <a:prstGeom prst="rect">
            <a:avLst/>
          </a:prstGeom>
          <a:solidFill>
            <a:schemeClr val="bg1"/>
          </a:solidFill>
          <a:ln w="12700">
            <a:solidFill>
              <a:srgbClr val="BE0F34"/>
            </a:solidFill>
            <a:miter lim="800000"/>
            <a:headEnd/>
            <a:tailEnd/>
          </a:ln>
          <a:effectLst>
            <a:outerShdw blurRad="139700" dist="139700" dir="2700000" algn="tl" rotWithShape="0">
              <a:srgbClr val="BE0F34">
                <a:alpha val="40000"/>
              </a:srgbClr>
            </a:outerShdw>
          </a:effectLst>
        </p:spPr>
        <p:txBody>
          <a:bodyPr lIns="274320" tIns="118872" rIns="274320" bIns="118872"/>
          <a:lstStyle>
            <a:defPPr>
              <a:defRPr lang="en-US"/>
            </a:defPPr>
            <a:lvl1pPr defTabSz="695325">
              <a:spcBef>
                <a:spcPts val="0"/>
              </a:spcBef>
              <a:spcAft>
                <a:spcPts val="1200"/>
              </a:spcAft>
              <a:tabLst>
                <a:tab pos="381000" algn="l"/>
              </a:tabLst>
              <a:defRPr sz="4000" b="1">
                <a:solidFill>
                  <a:srgbClr val="333399"/>
                </a:solidFill>
                <a:latin typeface="Arial" pitchFamily="34" charset="0"/>
                <a:cs typeface="Arial" pitchFamily="34" charset="0"/>
              </a:defRPr>
            </a:lvl1pPr>
          </a:lstStyle>
          <a:p>
            <a:r>
              <a:rPr lang="en-US" dirty="0"/>
              <a:t>Conclusions</a:t>
            </a:r>
          </a:p>
          <a:p>
            <a:pPr marL="457200" indent="-457200">
              <a:spcBef>
                <a:spcPct val="0"/>
              </a:spcBef>
              <a:buFont typeface="Wingdings" charset="2"/>
              <a:buChar char="q"/>
            </a:pPr>
            <a:r>
              <a:rPr lang="en-US" sz="2800" dirty="0" smtClean="0">
                <a:solidFill>
                  <a:schemeClr val="tx1"/>
                </a:solidFill>
              </a:rPr>
              <a:t>Sub</a:t>
            </a:r>
            <a:r>
              <a:rPr lang="en-US" sz="2800" dirty="0">
                <a:solidFill>
                  <a:schemeClr val="tx1"/>
                </a:solidFill>
              </a:rPr>
              <a:t>-gesture </a:t>
            </a:r>
            <a:r>
              <a:rPr lang="en-US" sz="2800" dirty="0" smtClean="0">
                <a:solidFill>
                  <a:schemeClr val="tx1"/>
                </a:solidFill>
              </a:rPr>
              <a:t>HMMs performance of 52.4% represents best published results on the ASL Finger Spelling Dataset.</a:t>
            </a:r>
          </a:p>
          <a:p>
            <a:pPr marL="457200" indent="-457200">
              <a:spcBef>
                <a:spcPct val="0"/>
              </a:spcBef>
              <a:buFont typeface="Wingdings" charset="2"/>
              <a:buChar char="q"/>
            </a:pPr>
            <a:r>
              <a:rPr lang="en-US" sz="2800" dirty="0" smtClean="0">
                <a:solidFill>
                  <a:schemeClr val="tx1"/>
                </a:solidFill>
              </a:rPr>
              <a:t>Completely automated training based only on the identity of a gesture.</a:t>
            </a:r>
          </a:p>
          <a:p>
            <a:pPr marL="457200" indent="-457200">
              <a:spcBef>
                <a:spcPct val="0"/>
              </a:spcBef>
              <a:buFont typeface="Wingdings" charset="2"/>
              <a:buChar char="q"/>
            </a:pPr>
            <a:r>
              <a:rPr lang="en-US" sz="2800" dirty="0" smtClean="0">
                <a:solidFill>
                  <a:schemeClr val="tx1"/>
                </a:solidFill>
              </a:rPr>
              <a:t>Performance is most sensitive to signer variations and similarities between </a:t>
            </a:r>
            <a:r>
              <a:rPr lang="en-US" sz="2800" dirty="0" smtClean="0">
                <a:solidFill>
                  <a:schemeClr val="tx1"/>
                </a:solidFill>
              </a:rPr>
              <a:t>signs, </a:t>
            </a:r>
            <a:r>
              <a:rPr lang="en-US" sz="2800" dirty="0" smtClean="0">
                <a:solidFill>
                  <a:schemeClr val="tx1"/>
                </a:solidFill>
              </a:rPr>
              <a:t>and least sensitive to </a:t>
            </a:r>
            <a:r>
              <a:rPr lang="en-US" sz="2800" dirty="0" smtClean="0">
                <a:solidFill>
                  <a:schemeClr val="tx1"/>
                </a:solidFill>
              </a:rPr>
              <a:t>variations in the background.</a:t>
            </a:r>
          </a:p>
          <a:p>
            <a:pPr marL="457200" indent="-457200">
              <a:spcBef>
                <a:spcPct val="0"/>
              </a:spcBef>
              <a:buFont typeface="Wingdings" charset="2"/>
              <a:buChar char="q"/>
            </a:pPr>
            <a:r>
              <a:rPr lang="en-US" sz="2800" dirty="0" smtClean="0">
                <a:solidFill>
                  <a:schemeClr val="tx1"/>
                </a:solidFill>
              </a:rPr>
              <a:t>The </a:t>
            </a:r>
            <a:r>
              <a:rPr lang="en-US" sz="2800" dirty="0">
                <a:solidFill>
                  <a:schemeClr val="tx1"/>
                </a:solidFill>
              </a:rPr>
              <a:t>architecture can be extended to continuous sign language recognition.</a:t>
            </a:r>
          </a:p>
          <a:p>
            <a:r>
              <a:rPr lang="en-US" dirty="0"/>
              <a:t>Future </a:t>
            </a:r>
            <a:r>
              <a:rPr lang="en-US" dirty="0"/>
              <a:t>Work</a:t>
            </a:r>
          </a:p>
          <a:p>
            <a:pPr marL="457200" lvl="0" indent="-457200">
              <a:spcBef>
                <a:spcPct val="0"/>
              </a:spcBef>
              <a:buFont typeface="Wingdings" charset="2"/>
              <a:buChar char="q"/>
            </a:pPr>
            <a:r>
              <a:rPr lang="en-US" sz="2800" dirty="0" smtClean="0">
                <a:solidFill>
                  <a:schemeClr val="tx1"/>
                </a:solidFill>
              </a:rPr>
              <a:t>The short background model needs more investigation since it is crucial to segmentation performance.</a:t>
            </a:r>
            <a:endParaRPr lang="en-US" sz="2800" dirty="0">
              <a:solidFill>
                <a:schemeClr val="tx1"/>
              </a:solidFill>
            </a:endParaRPr>
          </a:p>
          <a:p>
            <a:pPr marL="457200" lvl="0" indent="-457200">
              <a:spcBef>
                <a:spcPct val="0"/>
              </a:spcBef>
              <a:buFont typeface="Wingdings" charset="2"/>
              <a:buChar char="q"/>
            </a:pPr>
            <a:r>
              <a:rPr lang="en-US" sz="2800" dirty="0" smtClean="0">
                <a:solidFill>
                  <a:schemeClr val="tx1"/>
                </a:solidFill>
              </a:rPr>
              <a:t>Better features and an improved syntactic structure are required to decrease confusion between similar gestures.</a:t>
            </a:r>
            <a:endParaRPr lang="en-US" sz="2800" dirty="0">
              <a:solidFill>
                <a:schemeClr val="tx1"/>
              </a:solidFill>
            </a:endParaRPr>
          </a:p>
          <a:p>
            <a:endParaRPr lang="en-US" dirty="0"/>
          </a:p>
          <a:p>
            <a:endParaRPr lang="en-US" dirty="0"/>
          </a:p>
          <a:p>
            <a:endParaRPr lang="en-US" dirty="0"/>
          </a:p>
        </p:txBody>
      </p:sp>
      <p:sp>
        <p:nvSpPr>
          <p:cNvPr id="96" name="Text Box 114"/>
          <p:cNvSpPr txBox="1">
            <a:spLocks noChangeArrowheads="1"/>
          </p:cNvSpPr>
          <p:nvPr/>
        </p:nvSpPr>
        <p:spPr bwMode="auto">
          <a:xfrm>
            <a:off x="276036" y="17201356"/>
            <a:ext cx="8906063" cy="9890845"/>
          </a:xfrm>
          <a:prstGeom prst="rect">
            <a:avLst/>
          </a:prstGeom>
          <a:solidFill>
            <a:schemeClr val="bg1"/>
          </a:solidFill>
          <a:ln w="12700">
            <a:solidFill>
              <a:srgbClr val="BE0F34"/>
            </a:solidFill>
            <a:miter lim="800000"/>
            <a:headEnd/>
            <a:tailEnd/>
          </a:ln>
          <a:effectLst>
            <a:outerShdw blurRad="139700" dist="139700" dir="2700000" algn="tl" rotWithShape="0">
              <a:srgbClr val="BE0F34">
                <a:alpha val="40000"/>
              </a:srgbClr>
            </a:outerShdw>
          </a:effectLst>
        </p:spPr>
        <p:txBody>
          <a:bodyPr lIns="274320" tIns="118872" rIns="274320" bIns="118872"/>
          <a:lstStyle>
            <a:defPPr>
              <a:defRPr lang="en-US"/>
            </a:defPPr>
            <a:lvl1pPr defTabSz="695325">
              <a:spcBef>
                <a:spcPts val="0"/>
              </a:spcBef>
              <a:spcAft>
                <a:spcPts val="1200"/>
              </a:spcAft>
              <a:tabLst>
                <a:tab pos="381000" algn="l"/>
              </a:tabLst>
              <a:defRPr sz="4000" b="1">
                <a:solidFill>
                  <a:srgbClr val="333399"/>
                </a:solidFill>
                <a:latin typeface="Arial" pitchFamily="34" charset="0"/>
                <a:cs typeface="Arial" pitchFamily="34" charset="0"/>
              </a:defRPr>
            </a:lvl1pPr>
          </a:lstStyle>
          <a:p>
            <a:r>
              <a:rPr lang="en-US" dirty="0"/>
              <a:t>Applications</a:t>
            </a:r>
          </a:p>
          <a:p>
            <a:endParaRPr lang="en-US" dirty="0"/>
          </a:p>
          <a:p>
            <a:r>
              <a:rPr lang="en-US" dirty="0"/>
              <a:t> </a:t>
            </a:r>
          </a:p>
          <a:p>
            <a:endParaRPr lang="en-US" dirty="0"/>
          </a:p>
          <a:p>
            <a:r>
              <a:rPr lang="en-US" dirty="0"/>
              <a:t>	</a:t>
            </a:r>
          </a:p>
        </p:txBody>
      </p:sp>
      <p:pic>
        <p:nvPicPr>
          <p:cNvPr id="73" name="Picture 72"/>
          <p:cNvPicPr>
            <a:picLocks noChangeAspect="1"/>
          </p:cNvPicPr>
          <p:nvPr/>
        </p:nvPicPr>
        <p:blipFill>
          <a:blip r:embed="rId4"/>
          <a:stretch>
            <a:fillRect/>
          </a:stretch>
        </p:blipFill>
        <p:spPr>
          <a:xfrm>
            <a:off x="28454785" y="109573"/>
            <a:ext cx="7774841" cy="1438053"/>
          </a:xfrm>
          <a:prstGeom prst="rect">
            <a:avLst/>
          </a:prstGeom>
        </p:spPr>
      </p:pic>
      <p:sp>
        <p:nvSpPr>
          <p:cNvPr id="74" name="TextBox 73"/>
          <p:cNvSpPr txBox="1"/>
          <p:nvPr/>
        </p:nvSpPr>
        <p:spPr>
          <a:xfrm>
            <a:off x="29832634" y="1106288"/>
            <a:ext cx="6069354" cy="738664"/>
          </a:xfrm>
          <a:prstGeom prst="rect">
            <a:avLst/>
          </a:prstGeom>
          <a:noFill/>
        </p:spPr>
        <p:txBody>
          <a:bodyPr wrap="square" lIns="0" tIns="0" rIns="0" bIns="0" rtlCol="0" anchor="ctr" anchorCtr="1">
            <a:spAutoFit/>
          </a:bodyPr>
          <a:lstStyle/>
          <a:p>
            <a:pPr algn="ctr"/>
            <a:r>
              <a:rPr lang="en-US" sz="4800" i="1" dirty="0" smtClean="0">
                <a:latin typeface="Monotype Corsiva"/>
                <a:cs typeface="Monotype Corsiva"/>
              </a:rPr>
              <a:t>www.isip.piconepress.com</a:t>
            </a:r>
            <a:endParaRPr lang="en-US" sz="4800" i="1" dirty="0">
              <a:solidFill>
                <a:srgbClr val="000000"/>
              </a:solidFill>
              <a:latin typeface="Monotype Corsiva"/>
              <a:cs typeface="Monotype Corsiva"/>
            </a:endParaRPr>
          </a:p>
        </p:txBody>
      </p:sp>
      <p:pic>
        <p:nvPicPr>
          <p:cNvPr id="2" name="Picture 1" descr="logo_temple_basic.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76976"/>
            <a:ext cx="1310186" cy="1371600"/>
          </a:xfrm>
          <a:prstGeom prst="rect">
            <a:avLst/>
          </a:prstGeom>
        </p:spPr>
      </p:pic>
      <p:pic>
        <p:nvPicPr>
          <p:cNvPr id="5" name="图片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599" y="21655088"/>
            <a:ext cx="5295557" cy="5053012"/>
          </a:xfrm>
          <a:prstGeom prst="rect">
            <a:avLst/>
          </a:prstGeom>
        </p:spPr>
      </p:pic>
      <p:grpSp>
        <p:nvGrpSpPr>
          <p:cNvPr id="3" name="Group 2"/>
          <p:cNvGrpSpPr/>
          <p:nvPr/>
        </p:nvGrpSpPr>
        <p:grpSpPr>
          <a:xfrm>
            <a:off x="19359658" y="22183146"/>
            <a:ext cx="7280083" cy="1623007"/>
            <a:chOff x="19360861" y="23206075"/>
            <a:chExt cx="7280083" cy="1623007"/>
          </a:xfrm>
        </p:grpSpPr>
        <p:pic>
          <p:nvPicPr>
            <p:cNvPr id="17" name="图片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360861" y="23206075"/>
              <a:ext cx="3526461" cy="1623007"/>
            </a:xfrm>
            <a:prstGeom prst="rect">
              <a:avLst/>
            </a:prstGeom>
          </p:spPr>
        </p:pic>
        <p:pic>
          <p:nvPicPr>
            <p:cNvPr id="18" name="图片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008754" y="23206075"/>
              <a:ext cx="3632190" cy="1555757"/>
            </a:xfrm>
            <a:prstGeom prst="rect">
              <a:avLst/>
            </a:prstGeom>
          </p:spPr>
        </p:pic>
      </p:grpSp>
      <p:pic>
        <p:nvPicPr>
          <p:cNvPr id="19" name="图片 1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70405" y="18572739"/>
            <a:ext cx="4709268" cy="2648962"/>
          </a:xfrm>
          <a:prstGeom prst="rect">
            <a:avLst/>
          </a:prstGeom>
        </p:spPr>
      </p:pic>
      <p:sp>
        <p:nvSpPr>
          <p:cNvPr id="20" name="TextBox 19"/>
          <p:cNvSpPr txBox="1"/>
          <p:nvPr/>
        </p:nvSpPr>
        <p:spPr>
          <a:xfrm>
            <a:off x="347614" y="18581154"/>
            <a:ext cx="3787361" cy="2308324"/>
          </a:xfrm>
          <a:prstGeom prst="rect">
            <a:avLst/>
          </a:prstGeom>
          <a:noFill/>
        </p:spPr>
        <p:txBody>
          <a:bodyPr wrap="square" rtlCol="0">
            <a:spAutoFit/>
          </a:bodyPr>
          <a:lstStyle/>
          <a:p>
            <a:pPr marL="508000" indent="-508000">
              <a:lnSpc>
                <a:spcPct val="150000"/>
              </a:lnSpc>
              <a:buFont typeface="Wingdings" pitchFamily="2" charset="2"/>
              <a:buChar char="v"/>
            </a:pPr>
            <a:r>
              <a:rPr lang="en-US" sz="3200" b="1" dirty="0">
                <a:latin typeface="Arial" pitchFamily="34" charset="0"/>
                <a:cs typeface="Arial" pitchFamily="34" charset="0"/>
              </a:rPr>
              <a:t>Education </a:t>
            </a:r>
          </a:p>
          <a:p>
            <a:pPr marL="508000" indent="-508000">
              <a:lnSpc>
                <a:spcPct val="150000"/>
              </a:lnSpc>
              <a:buFont typeface="Wingdings" pitchFamily="2" charset="2"/>
              <a:buChar char="v"/>
            </a:pPr>
            <a:r>
              <a:rPr lang="en-US" sz="3200" b="1" dirty="0">
                <a:latin typeface="Arial" pitchFamily="34" charset="0"/>
                <a:cs typeface="Arial" pitchFamily="34" charset="0"/>
              </a:rPr>
              <a:t>Entertainment</a:t>
            </a:r>
          </a:p>
          <a:p>
            <a:pPr marL="508000" indent="-508000">
              <a:lnSpc>
                <a:spcPct val="150000"/>
              </a:lnSpc>
              <a:buFont typeface="Wingdings" pitchFamily="2" charset="2"/>
              <a:buChar char="v"/>
            </a:pPr>
            <a:r>
              <a:rPr lang="en-US" sz="3200" b="1" dirty="0">
                <a:latin typeface="Arial" pitchFamily="34" charset="0"/>
                <a:cs typeface="Arial" pitchFamily="34" charset="0"/>
              </a:rPr>
              <a:t>Communication</a:t>
            </a:r>
          </a:p>
        </p:txBody>
      </p:sp>
      <p:sp>
        <p:nvSpPr>
          <p:cNvPr id="104" name="TextBox 103"/>
          <p:cNvSpPr txBox="1"/>
          <p:nvPr/>
        </p:nvSpPr>
        <p:spPr>
          <a:xfrm>
            <a:off x="4554338" y="23206075"/>
            <a:ext cx="4525335" cy="1723549"/>
          </a:xfrm>
          <a:prstGeom prst="rect">
            <a:avLst/>
          </a:prstGeom>
          <a:noFill/>
        </p:spPr>
        <p:txBody>
          <a:bodyPr wrap="square" rtlCol="0">
            <a:spAutoFit/>
          </a:bodyPr>
          <a:lstStyle/>
          <a:p>
            <a:pPr marL="508000" indent="-508000">
              <a:spcAft>
                <a:spcPts val="1200"/>
              </a:spcAft>
              <a:buFont typeface="Wingdings" pitchFamily="2" charset="2"/>
              <a:buChar char="v"/>
            </a:pPr>
            <a:r>
              <a:rPr lang="en-US" sz="3200" b="1" dirty="0">
                <a:latin typeface="Arial" pitchFamily="34" charset="0"/>
                <a:cs typeface="Arial" pitchFamily="34" charset="0"/>
              </a:rPr>
              <a:t>Robotic control</a:t>
            </a:r>
          </a:p>
          <a:p>
            <a:pPr marL="508000" indent="-508000">
              <a:buFont typeface="Wingdings" pitchFamily="2" charset="2"/>
              <a:buChar char="v"/>
            </a:pPr>
            <a:r>
              <a:rPr lang="en-US" sz="3200" b="1" dirty="0">
                <a:latin typeface="Arial" pitchFamily="34" charset="0"/>
                <a:cs typeface="Arial" pitchFamily="34" charset="0"/>
              </a:rPr>
              <a:t>Human computer interaction</a:t>
            </a:r>
          </a:p>
        </p:txBody>
      </p:sp>
      <p:pic>
        <p:nvPicPr>
          <p:cNvPr id="9" name="图片 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903448" y="20979687"/>
            <a:ext cx="8213102" cy="3030375"/>
          </a:xfrm>
          <a:prstGeom prst="rect">
            <a:avLst/>
          </a:prstGeom>
        </p:spPr>
      </p:pic>
      <p:graphicFrame>
        <p:nvGraphicFramePr>
          <p:cNvPr id="36" name="图表 35"/>
          <p:cNvGraphicFramePr>
            <a:graphicFrameLocks/>
          </p:cNvGraphicFramePr>
          <p:nvPr>
            <p:extLst>
              <p:ext uri="{D42A27DB-BD31-4B8C-83A1-F6EECF244321}">
                <p14:modId xmlns:p14="http://schemas.microsoft.com/office/powerpoint/2010/main" val="3340479954"/>
              </p:ext>
            </p:extLst>
          </p:nvPr>
        </p:nvGraphicFramePr>
        <p:xfrm>
          <a:off x="19205820" y="13126096"/>
          <a:ext cx="9640589" cy="3388667"/>
        </p:xfrm>
        <a:graphic>
          <a:graphicData uri="http://schemas.openxmlformats.org/drawingml/2006/chart">
            <c:chart xmlns:c="http://schemas.openxmlformats.org/drawingml/2006/chart" xmlns:r="http://schemas.openxmlformats.org/officeDocument/2006/relationships" r:id="rId11"/>
          </a:graphicData>
        </a:graphic>
      </p:graphicFrame>
      <p:pic>
        <p:nvPicPr>
          <p:cNvPr id="10" name="图片 9"/>
          <p:cNvPicPr>
            <a:picLocks noChangeAspect="1"/>
          </p:cNvPicPr>
          <p:nvPr/>
        </p:nvPicPr>
        <p:blipFill rotWithShape="1">
          <a:blip r:embed="rId12">
            <a:extLst>
              <a:ext uri="{28A0092B-C50C-407E-A947-70E740481C1C}">
                <a14:useLocalDpi xmlns:a14="http://schemas.microsoft.com/office/drawing/2010/main" val="0"/>
              </a:ext>
            </a:extLst>
          </a:blip>
          <a:srcRect l="1" r="50654" b="23261"/>
          <a:stretch/>
        </p:blipFill>
        <p:spPr>
          <a:xfrm>
            <a:off x="19045836" y="5200650"/>
            <a:ext cx="8360764" cy="4273550"/>
          </a:xfrm>
          <a:prstGeom prst="rect">
            <a:avLst/>
          </a:prstGeom>
        </p:spPr>
      </p:pic>
      <p:sp>
        <p:nvSpPr>
          <p:cNvPr id="11" name="TextBox 10"/>
          <p:cNvSpPr txBox="1"/>
          <p:nvPr/>
        </p:nvSpPr>
        <p:spPr>
          <a:xfrm>
            <a:off x="29221788" y="5507364"/>
            <a:ext cx="6680200" cy="10218180"/>
          </a:xfrm>
          <a:prstGeom prst="rect">
            <a:avLst/>
          </a:prstGeom>
          <a:noFill/>
        </p:spPr>
        <p:txBody>
          <a:bodyPr wrap="square" rtlCol="0">
            <a:spAutoFit/>
          </a:bodyPr>
          <a:lstStyle/>
          <a:p>
            <a:pPr>
              <a:spcAft>
                <a:spcPts val="1200"/>
              </a:spcAft>
            </a:pPr>
            <a:r>
              <a:rPr lang="en-US" sz="2800" b="1" dirty="0" smtClean="0">
                <a:latin typeface="Arial"/>
                <a:cs typeface="Arial"/>
              </a:rPr>
              <a:t>ASL Fingerspelling Dataset:</a:t>
            </a:r>
            <a:endParaRPr lang="en-US" sz="2800" b="1" dirty="0" smtClean="0">
              <a:latin typeface="Arial"/>
              <a:cs typeface="Arial"/>
            </a:endParaRPr>
          </a:p>
          <a:p>
            <a:pPr marL="736600" indent="-508000">
              <a:spcAft>
                <a:spcPts val="0"/>
              </a:spcAft>
              <a:buFont typeface="Wingdings" charset="2"/>
              <a:buChar char="q"/>
            </a:pPr>
            <a:r>
              <a:rPr lang="en-US" sz="2800" b="1" dirty="0" smtClean="0">
                <a:latin typeface="Arial"/>
                <a:cs typeface="Arial"/>
              </a:rPr>
              <a:t>5 signers</a:t>
            </a:r>
          </a:p>
          <a:p>
            <a:pPr marL="736600" indent="-508000">
              <a:spcAft>
                <a:spcPts val="0"/>
              </a:spcAft>
              <a:buFont typeface="Wingdings" charset="2"/>
              <a:buChar char="q"/>
            </a:pPr>
            <a:r>
              <a:rPr lang="en-US" sz="2800" b="1" dirty="0" smtClean="0">
                <a:latin typeface="Arial"/>
                <a:cs typeface="Arial"/>
              </a:rPr>
              <a:t>24 </a:t>
            </a:r>
            <a:r>
              <a:rPr lang="en-US" sz="2800" b="1" dirty="0">
                <a:latin typeface="Arial"/>
                <a:cs typeface="Arial"/>
              </a:rPr>
              <a:t>fingerspelling </a:t>
            </a:r>
            <a:r>
              <a:rPr lang="en-US" sz="2800" b="1" dirty="0" smtClean="0">
                <a:latin typeface="Arial"/>
                <a:cs typeface="Arial"/>
              </a:rPr>
              <a:t>gestures corresponding to 26 English letters except for j and z</a:t>
            </a:r>
          </a:p>
          <a:p>
            <a:pPr marL="736600" indent="-508000">
              <a:spcAft>
                <a:spcPts val="0"/>
              </a:spcAft>
              <a:buFont typeface="Wingdings" charset="2"/>
              <a:buChar char="q"/>
            </a:pPr>
            <a:r>
              <a:rPr lang="en-US" sz="2800" b="1" dirty="0" smtClean="0">
                <a:latin typeface="Arial"/>
                <a:cs typeface="Arial"/>
              </a:rPr>
              <a:t>over 500 tokens per gesture</a:t>
            </a:r>
          </a:p>
          <a:p>
            <a:pPr marL="736600" indent="-508000">
              <a:spcAft>
                <a:spcPts val="0"/>
              </a:spcAft>
              <a:buFont typeface="Wingdings" charset="2"/>
              <a:buChar char="q"/>
            </a:pPr>
            <a:r>
              <a:rPr lang="en-US" sz="2800" b="1" dirty="0" smtClean="0">
                <a:latin typeface="Arial"/>
                <a:cs typeface="Arial"/>
              </a:rPr>
              <a:t>variations in backgrounds</a:t>
            </a:r>
          </a:p>
          <a:p>
            <a:pPr marL="736600" indent="-508000">
              <a:spcAft>
                <a:spcPts val="0"/>
              </a:spcAft>
              <a:buFont typeface="Wingdings" charset="2"/>
              <a:buChar char="q"/>
            </a:pPr>
            <a:r>
              <a:rPr lang="en-US" sz="2800" b="1" dirty="0" smtClean="0">
                <a:latin typeface="Arial"/>
                <a:cs typeface="Arial"/>
              </a:rPr>
              <a:t>SI: train on 4 signers, test on 1</a:t>
            </a:r>
          </a:p>
          <a:p>
            <a:pPr marL="736600" indent="-508000">
              <a:spcAft>
                <a:spcPts val="0"/>
              </a:spcAft>
              <a:buFont typeface="Wingdings" charset="2"/>
              <a:buChar char="q"/>
            </a:pPr>
            <a:r>
              <a:rPr lang="en-US" sz="2800" b="1" dirty="0" smtClean="0">
                <a:latin typeface="Arial"/>
                <a:cs typeface="Arial"/>
              </a:rPr>
              <a:t>SD: randomly divide data into 10 subsets, train on 9 and test on 1. </a:t>
            </a:r>
          </a:p>
          <a:p>
            <a:pPr>
              <a:spcBef>
                <a:spcPts val="3000"/>
              </a:spcBef>
              <a:spcAft>
                <a:spcPts val="1200"/>
              </a:spcAft>
            </a:pPr>
            <a:r>
              <a:rPr lang="en-US" sz="2800" b="1" dirty="0"/>
              <a:t>Best system configuration:</a:t>
            </a:r>
          </a:p>
          <a:p>
            <a:pPr marL="736600" indent="-508000">
              <a:spcAft>
                <a:spcPts val="0"/>
              </a:spcAft>
              <a:buFont typeface="Wingdings" charset="2"/>
              <a:buChar char="q"/>
            </a:pPr>
            <a:r>
              <a:rPr lang="en-US" sz="2800" b="1" dirty="0" smtClean="0">
                <a:latin typeface="Arial"/>
                <a:cs typeface="Arial"/>
              </a:rPr>
              <a:t>No. of </a:t>
            </a:r>
            <a:r>
              <a:rPr lang="en-US" sz="2800" b="1" dirty="0">
                <a:latin typeface="Arial"/>
                <a:cs typeface="Arial"/>
              </a:rPr>
              <a:t>sub-</a:t>
            </a:r>
            <a:r>
              <a:rPr lang="en-US" sz="2800" b="1" dirty="0" smtClean="0">
                <a:latin typeface="Arial"/>
                <a:cs typeface="Arial"/>
              </a:rPr>
              <a:t>gestures: </a:t>
            </a:r>
            <a:r>
              <a:rPr lang="en-US" sz="2800" b="1" dirty="0">
                <a:latin typeface="Arial"/>
                <a:cs typeface="Arial"/>
              </a:rPr>
              <a:t>11</a:t>
            </a:r>
          </a:p>
          <a:p>
            <a:pPr marL="736600" indent="-508000">
              <a:spcAft>
                <a:spcPts val="0"/>
              </a:spcAft>
              <a:buFont typeface="Wingdings" charset="2"/>
              <a:buChar char="q"/>
            </a:pPr>
            <a:r>
              <a:rPr lang="en-US" sz="2800" b="1" dirty="0">
                <a:latin typeface="Arial"/>
                <a:cs typeface="Arial"/>
              </a:rPr>
              <a:t>HMM order for sub-</a:t>
            </a:r>
            <a:r>
              <a:rPr lang="en-US" sz="2800" b="1" dirty="0" smtClean="0">
                <a:latin typeface="Arial"/>
                <a:cs typeface="Arial"/>
              </a:rPr>
              <a:t>gestures: </a:t>
            </a:r>
            <a:r>
              <a:rPr lang="en-US" sz="2800" b="1" dirty="0">
                <a:latin typeface="Arial"/>
                <a:cs typeface="Arial"/>
              </a:rPr>
              <a:t>13</a:t>
            </a:r>
          </a:p>
          <a:p>
            <a:pPr marL="736600" indent="-508000">
              <a:spcAft>
                <a:spcPts val="0"/>
              </a:spcAft>
              <a:buFont typeface="Wingdings" charset="2"/>
              <a:buChar char="q"/>
            </a:pPr>
            <a:r>
              <a:rPr lang="en-US" sz="2800" b="1" dirty="0">
                <a:latin typeface="Arial"/>
                <a:cs typeface="Arial"/>
              </a:rPr>
              <a:t>Long background </a:t>
            </a:r>
            <a:r>
              <a:rPr lang="en-US" sz="2800" b="1" dirty="0" smtClean="0">
                <a:latin typeface="Arial"/>
                <a:cs typeface="Arial"/>
              </a:rPr>
              <a:t>order: </a:t>
            </a:r>
            <a:r>
              <a:rPr lang="en-US" sz="2800" b="1" dirty="0">
                <a:latin typeface="Arial"/>
                <a:cs typeface="Arial"/>
              </a:rPr>
              <a:t>11</a:t>
            </a:r>
          </a:p>
          <a:p>
            <a:pPr marL="736600" indent="-508000">
              <a:spcAft>
                <a:spcPts val="0"/>
              </a:spcAft>
              <a:buFont typeface="Wingdings" charset="2"/>
              <a:buChar char="q"/>
            </a:pPr>
            <a:r>
              <a:rPr lang="en-US" sz="2800" b="1" dirty="0" smtClean="0">
                <a:latin typeface="Arial"/>
                <a:cs typeface="Arial"/>
              </a:rPr>
              <a:t>Short background order: </a:t>
            </a:r>
            <a:r>
              <a:rPr lang="en-US" sz="2800" b="1" dirty="0">
                <a:latin typeface="Arial"/>
                <a:cs typeface="Arial"/>
              </a:rPr>
              <a:t>1</a:t>
            </a:r>
          </a:p>
          <a:p>
            <a:pPr marL="736600" indent="-508000">
              <a:spcAft>
                <a:spcPts val="0"/>
              </a:spcAft>
              <a:buFont typeface="Wingdings" charset="2"/>
              <a:buChar char="q"/>
            </a:pPr>
            <a:r>
              <a:rPr lang="en-US" sz="2800" b="1" dirty="0">
                <a:latin typeface="Arial"/>
                <a:cs typeface="Arial"/>
              </a:rPr>
              <a:t>Frame and window size: </a:t>
            </a:r>
            <a:r>
              <a:rPr lang="en-US" sz="2800" b="1" dirty="0" smtClean="0">
                <a:latin typeface="Arial"/>
                <a:cs typeface="Arial"/>
              </a:rPr>
              <a:t>5 / 30</a:t>
            </a:r>
            <a:endParaRPr lang="en-US" sz="2800" b="1" dirty="0">
              <a:latin typeface="Arial"/>
              <a:cs typeface="Arial"/>
            </a:endParaRPr>
          </a:p>
          <a:p>
            <a:pPr marL="736600" indent="-508000">
              <a:spcAft>
                <a:spcPts val="0"/>
              </a:spcAft>
              <a:buFont typeface="Wingdings" charset="2"/>
              <a:buChar char="q"/>
            </a:pPr>
            <a:r>
              <a:rPr lang="en-US" sz="2800" b="1" dirty="0" smtClean="0">
                <a:latin typeface="Arial"/>
                <a:cs typeface="Arial"/>
              </a:rPr>
              <a:t>No. of HOG </a:t>
            </a:r>
            <a:r>
              <a:rPr lang="en-US" sz="2800" b="1" dirty="0">
                <a:latin typeface="Arial"/>
                <a:cs typeface="Arial"/>
              </a:rPr>
              <a:t>feature </a:t>
            </a:r>
            <a:r>
              <a:rPr lang="en-US" sz="2800" b="1" dirty="0" smtClean="0">
                <a:latin typeface="Arial"/>
                <a:cs typeface="Arial"/>
              </a:rPr>
              <a:t>bins: 9</a:t>
            </a:r>
            <a:endParaRPr lang="en-US" sz="2800" b="1" dirty="0">
              <a:latin typeface="Arial"/>
              <a:cs typeface="Arial"/>
            </a:endParaRPr>
          </a:p>
          <a:p>
            <a:pPr marL="736600" indent="-508000">
              <a:spcAft>
                <a:spcPts val="0"/>
              </a:spcAft>
              <a:buFont typeface="Wingdings" charset="2"/>
              <a:buChar char="q"/>
            </a:pPr>
            <a:r>
              <a:rPr lang="en-US" sz="2800" b="1" dirty="0" smtClean="0">
                <a:latin typeface="Arial"/>
                <a:cs typeface="Arial"/>
              </a:rPr>
              <a:t>No. Gaussian Mixtures: </a:t>
            </a:r>
            <a:r>
              <a:rPr lang="en-US" sz="2800" b="1" dirty="0">
                <a:latin typeface="Arial"/>
                <a:cs typeface="Arial"/>
              </a:rPr>
              <a:t>16</a:t>
            </a:r>
          </a:p>
          <a:p>
            <a:pPr>
              <a:spcBef>
                <a:spcPts val="1800"/>
              </a:spcBef>
              <a:spcAft>
                <a:spcPts val="1200"/>
              </a:spcAft>
            </a:pPr>
            <a:r>
              <a:rPr lang="en-US" sz="2800" b="1" dirty="0">
                <a:latin typeface="Arial"/>
                <a:cs typeface="Arial"/>
              </a:rPr>
              <a:t>Training Mode:</a:t>
            </a:r>
          </a:p>
          <a:p>
            <a:pPr marL="736600" indent="-508000">
              <a:spcAft>
                <a:spcPts val="0"/>
              </a:spcAft>
              <a:buFont typeface="Wingdings" charset="2"/>
              <a:buChar char="q"/>
              <a:tabLst>
                <a:tab pos="5156200" algn="r"/>
              </a:tabLst>
            </a:pPr>
            <a:r>
              <a:rPr lang="en-US" sz="2800" b="1" dirty="0">
                <a:latin typeface="Arial"/>
                <a:cs typeface="Arial"/>
              </a:rPr>
              <a:t>Best </a:t>
            </a:r>
            <a:r>
              <a:rPr lang="en-US" sz="2800" b="1" dirty="0" smtClean="0">
                <a:latin typeface="Arial"/>
                <a:cs typeface="Arial"/>
              </a:rPr>
              <a:t>SD error rate: 	10.9</a:t>
            </a:r>
            <a:r>
              <a:rPr lang="en-US" sz="2800" b="1" dirty="0">
                <a:latin typeface="Arial"/>
                <a:cs typeface="Arial"/>
              </a:rPr>
              <a:t>%</a:t>
            </a:r>
          </a:p>
          <a:p>
            <a:pPr marL="736600" indent="-508000">
              <a:spcAft>
                <a:spcPts val="1200"/>
              </a:spcAft>
              <a:buFont typeface="Wingdings" charset="2"/>
              <a:buChar char="q"/>
              <a:tabLst>
                <a:tab pos="5156200" algn="r"/>
              </a:tabLst>
            </a:pPr>
            <a:r>
              <a:rPr lang="en-US" sz="2800" b="1" dirty="0">
                <a:latin typeface="Arial"/>
                <a:cs typeface="Arial"/>
              </a:rPr>
              <a:t>Best </a:t>
            </a:r>
            <a:r>
              <a:rPr lang="en-US" sz="2800" b="1" dirty="0" smtClean="0">
                <a:latin typeface="Arial"/>
                <a:cs typeface="Arial"/>
              </a:rPr>
              <a:t>SI error rate: 	52.4%</a:t>
            </a:r>
            <a:endParaRPr lang="en-US" sz="2800" b="1" dirty="0">
              <a:latin typeface="Arial"/>
              <a:cs typeface="Arial"/>
            </a:endParaRPr>
          </a:p>
        </p:txBody>
      </p:sp>
      <p:graphicFrame>
        <p:nvGraphicFramePr>
          <p:cNvPr id="43" name="图表 42"/>
          <p:cNvGraphicFramePr>
            <a:graphicFrameLocks/>
          </p:cNvGraphicFramePr>
          <p:nvPr>
            <p:extLst>
              <p:ext uri="{D42A27DB-BD31-4B8C-83A1-F6EECF244321}">
                <p14:modId xmlns:p14="http://schemas.microsoft.com/office/powerpoint/2010/main" val="3309495303"/>
              </p:ext>
            </p:extLst>
          </p:nvPr>
        </p:nvGraphicFramePr>
        <p:xfrm>
          <a:off x="19054348" y="9723158"/>
          <a:ext cx="9872472" cy="3352798"/>
        </p:xfrm>
        <a:graphic>
          <a:graphicData uri="http://schemas.openxmlformats.org/drawingml/2006/chart">
            <c:chart xmlns:c="http://schemas.openxmlformats.org/drawingml/2006/chart" xmlns:r="http://schemas.openxmlformats.org/officeDocument/2006/relationships" r:id="rId13"/>
          </a:graphicData>
        </a:graphic>
      </p:graphicFrame>
      <p:sp>
        <p:nvSpPr>
          <p:cNvPr id="13" name="TextBox 12"/>
          <p:cNvSpPr txBox="1"/>
          <p:nvPr/>
        </p:nvSpPr>
        <p:spPr>
          <a:xfrm>
            <a:off x="9728200" y="18048686"/>
            <a:ext cx="8572500" cy="2616101"/>
          </a:xfrm>
          <a:prstGeom prst="rect">
            <a:avLst/>
          </a:prstGeom>
          <a:noFill/>
        </p:spPr>
        <p:txBody>
          <a:bodyPr wrap="square" lIns="274320" tIns="0" rIns="274320" bIns="0" rtlCol="0">
            <a:spAutoFit/>
          </a:bodyPr>
          <a:lstStyle/>
          <a:p>
            <a:pPr marL="457200" indent="-457200">
              <a:spcAft>
                <a:spcPts val="1200"/>
              </a:spcAft>
              <a:buFont typeface="Wingdings" charset="2"/>
              <a:buChar char="q"/>
            </a:pPr>
            <a:r>
              <a:rPr lang="en-US" sz="3200" b="1" dirty="0" smtClean="0">
                <a:latin typeface="Arial" pitchFamily="34" charset="0"/>
                <a:cs typeface="Arial" pitchFamily="34" charset="0"/>
              </a:rPr>
              <a:t>Sub-gesture HMM Topology</a:t>
            </a:r>
          </a:p>
          <a:p>
            <a:pPr lvl="1">
              <a:spcAft>
                <a:spcPts val="600"/>
              </a:spcAft>
            </a:pPr>
            <a:r>
              <a:rPr lang="en-GB" sz="2800" b="1" dirty="0">
                <a:latin typeface="Arial" pitchFamily="34" charset="0"/>
                <a:cs typeface="Arial" pitchFamily="34" charset="0"/>
              </a:rPr>
              <a:t>Model parameters</a:t>
            </a:r>
          </a:p>
          <a:p>
            <a:pPr lvl="1">
              <a:spcAft>
                <a:spcPts val="600"/>
              </a:spcAft>
            </a:pPr>
            <a:r>
              <a:rPr lang="en-GB" sz="2800" b="1" dirty="0">
                <a:latin typeface="Arial" pitchFamily="34" charset="0"/>
                <a:cs typeface="Arial" pitchFamily="34" charset="0"/>
              </a:rPr>
              <a:t>Left-Right </a:t>
            </a:r>
            <a:r>
              <a:rPr lang="en-GB" sz="2800" b="1" dirty="0" smtClean="0">
                <a:latin typeface="Arial" pitchFamily="34" charset="0"/>
                <a:cs typeface="Arial" pitchFamily="34" charset="0"/>
              </a:rPr>
              <a:t>models</a:t>
            </a:r>
          </a:p>
          <a:p>
            <a:pPr lvl="1"/>
            <a:r>
              <a:rPr lang="en-GB" sz="2800" b="1" dirty="0" smtClean="0">
                <a:latin typeface="Arial" pitchFamily="34" charset="0"/>
                <a:cs typeface="Arial" pitchFamily="34" charset="0"/>
              </a:rPr>
              <a:t>Grammar: LB -&gt; gesture-&gt; LB  </a:t>
            </a:r>
          </a:p>
          <a:p>
            <a:pPr lvl="1"/>
            <a:r>
              <a:rPr lang="en-GB" sz="2800" b="1" dirty="0" smtClean="0">
                <a:latin typeface="Arial" pitchFamily="34" charset="0"/>
                <a:cs typeface="Arial" pitchFamily="34" charset="0"/>
              </a:rPr>
              <a:t> (LB: long background )</a:t>
            </a:r>
            <a:endParaRPr lang="en-GB" sz="2800" b="1" dirty="0">
              <a:latin typeface="Arial" pitchFamily="34" charset="0"/>
              <a:cs typeface="Arial" pitchFamily="34" charset="0"/>
            </a:endParaRPr>
          </a:p>
        </p:txBody>
      </p:sp>
      <p:sp>
        <p:nvSpPr>
          <p:cNvPr id="14" name="TextBox 13"/>
          <p:cNvSpPr txBox="1"/>
          <p:nvPr/>
        </p:nvSpPr>
        <p:spPr>
          <a:xfrm>
            <a:off x="9702800" y="14964787"/>
            <a:ext cx="8597900" cy="1477328"/>
          </a:xfrm>
          <a:prstGeom prst="rect">
            <a:avLst/>
          </a:prstGeom>
          <a:noFill/>
        </p:spPr>
        <p:txBody>
          <a:bodyPr wrap="square" lIns="274320" tIns="0" rIns="274320" bIns="0" rtlCol="0">
            <a:spAutoFit/>
          </a:bodyPr>
          <a:lstStyle/>
          <a:p>
            <a:r>
              <a:rPr lang="en-US" b="1" dirty="0" smtClean="0"/>
              <a:t>Fig. 1.  Histogram of Oriented Gradient (HOG) features are segmented within each frame as input of the HMMs. Long background noise model is added at the beginning and end of each gesture.</a:t>
            </a:r>
            <a:endParaRPr lang="en-US" b="1" dirty="0"/>
          </a:p>
        </p:txBody>
      </p:sp>
      <p:sp>
        <p:nvSpPr>
          <p:cNvPr id="16" name="TextBox 15"/>
          <p:cNvSpPr txBox="1"/>
          <p:nvPr/>
        </p:nvSpPr>
        <p:spPr>
          <a:xfrm>
            <a:off x="9731928" y="24150681"/>
            <a:ext cx="8568772" cy="2677656"/>
          </a:xfrm>
          <a:prstGeom prst="rect">
            <a:avLst/>
          </a:prstGeom>
          <a:noFill/>
        </p:spPr>
        <p:txBody>
          <a:bodyPr wrap="square" lIns="274320" tIns="0" rIns="274320" bIns="0" rtlCol="0">
            <a:spAutoFit/>
          </a:bodyPr>
          <a:lstStyle>
            <a:defPPr>
              <a:defRPr lang="en-US"/>
            </a:defPPr>
            <a:lvl1pPr marL="457200" indent="-457200">
              <a:spcAft>
                <a:spcPts val="1200"/>
              </a:spcAft>
              <a:buFont typeface="Wingdings" pitchFamily="2" charset="2"/>
              <a:buChar char="§"/>
              <a:defRPr sz="3200" b="1">
                <a:latin typeface="Arial" pitchFamily="34" charset="0"/>
                <a:cs typeface="Arial" pitchFamily="34" charset="0"/>
              </a:defRPr>
            </a:lvl1pPr>
            <a:lvl2pPr lvl="1">
              <a:spcAft>
                <a:spcPts val="600"/>
              </a:spcAft>
              <a:defRPr sz="2800" b="1">
                <a:latin typeface="Arial" pitchFamily="34" charset="0"/>
                <a:cs typeface="Arial" pitchFamily="34" charset="0"/>
              </a:defRPr>
            </a:lvl2pPr>
          </a:lstStyle>
          <a:p>
            <a:pPr marL="0" indent="0">
              <a:buNone/>
            </a:pPr>
            <a:r>
              <a:rPr lang="en-US" dirty="0" smtClean="0"/>
              <a:t>Benefits:</a:t>
            </a:r>
          </a:p>
          <a:p>
            <a:r>
              <a:rPr lang="en-US" sz="2800" dirty="0" smtClean="0"/>
              <a:t>Baum Welch algorithm </a:t>
            </a:r>
          </a:p>
          <a:p>
            <a:r>
              <a:rPr lang="en-US" sz="2800" dirty="0" smtClean="0"/>
              <a:t>The algorithm segment background noise and each sub-gesture automatically </a:t>
            </a:r>
          </a:p>
          <a:p>
            <a:r>
              <a:rPr lang="en-US" sz="2800" dirty="0" smtClean="0"/>
              <a:t>Robust </a:t>
            </a:r>
            <a:r>
              <a:rPr lang="en-US" sz="2800" dirty="0"/>
              <a:t>to </a:t>
            </a:r>
            <a:r>
              <a:rPr lang="en-US" sz="2800" dirty="0" smtClean="0"/>
              <a:t>variations in background</a:t>
            </a:r>
            <a:endParaRPr lang="en-US" sz="2800" dirty="0"/>
          </a:p>
        </p:txBody>
      </p:sp>
      <p:sp>
        <p:nvSpPr>
          <p:cNvPr id="22" name="TextBox 21"/>
          <p:cNvSpPr txBox="1"/>
          <p:nvPr/>
        </p:nvSpPr>
        <p:spPr>
          <a:xfrm>
            <a:off x="18846800" y="18021300"/>
            <a:ext cx="8305800" cy="6447919"/>
          </a:xfrm>
          <a:prstGeom prst="rect">
            <a:avLst/>
          </a:prstGeom>
          <a:noFill/>
        </p:spPr>
        <p:txBody>
          <a:bodyPr wrap="square" lIns="274320" tIns="0" rIns="274320" bIns="0" rtlCol="0">
            <a:spAutoFit/>
          </a:bodyPr>
          <a:lstStyle/>
          <a:p>
            <a:pPr marL="457200" indent="-457200">
              <a:spcAft>
                <a:spcPts val="24600"/>
              </a:spcAft>
              <a:buFont typeface="Wingdings" charset="2"/>
              <a:buChar char="q"/>
            </a:pPr>
            <a:r>
              <a:rPr lang="en-US" sz="2800" b="1" dirty="0" smtClean="0">
                <a:latin typeface="Arial" pitchFamily="34" charset="0"/>
                <a:cs typeface="Arial" pitchFamily="34" charset="0"/>
              </a:rPr>
              <a:t>Similarities between gestures:</a:t>
            </a:r>
          </a:p>
          <a:p>
            <a:pPr marL="457200" indent="-457200">
              <a:spcAft>
                <a:spcPts val="15600"/>
              </a:spcAft>
              <a:buFont typeface="Wingdings" charset="2"/>
              <a:buChar char="q"/>
            </a:pPr>
            <a:r>
              <a:rPr lang="en-US" sz="2800" b="1" dirty="0" smtClean="0">
                <a:latin typeface="Arial" pitchFamily="34" charset="0"/>
                <a:cs typeface="Arial" pitchFamily="34" charset="0"/>
              </a:rPr>
              <a:t>Variations in signers:</a:t>
            </a:r>
          </a:p>
          <a:p>
            <a:pPr marL="457200" indent="-457200">
              <a:spcAft>
                <a:spcPts val="1200"/>
              </a:spcAft>
              <a:buFont typeface="Wingdings" charset="2"/>
              <a:buChar char="q"/>
            </a:pPr>
            <a:r>
              <a:rPr lang="en-US" sz="2800" b="1" dirty="0" smtClean="0">
                <a:latin typeface="Arial" pitchFamily="34" charset="0"/>
                <a:cs typeface="Arial" pitchFamily="34" charset="0"/>
              </a:rPr>
              <a:t>Segmentation:</a:t>
            </a:r>
            <a:endParaRPr lang="en-US" sz="2800" b="1" dirty="0">
              <a:latin typeface="Arial" pitchFamily="34" charset="0"/>
              <a:cs typeface="Arial" pitchFamily="34" charset="0"/>
            </a:endParaRPr>
          </a:p>
        </p:txBody>
      </p:sp>
      <p:grpSp>
        <p:nvGrpSpPr>
          <p:cNvPr id="15" name="组合 14"/>
          <p:cNvGrpSpPr>
            <a:grpSpLocks noChangeAspect="1"/>
          </p:cNvGrpSpPr>
          <p:nvPr/>
        </p:nvGrpSpPr>
        <p:grpSpPr>
          <a:xfrm>
            <a:off x="19637993" y="18582007"/>
            <a:ext cx="5881405" cy="2896245"/>
            <a:chOff x="19294720" y="20859441"/>
            <a:chExt cx="5925226" cy="3326328"/>
          </a:xfrm>
        </p:grpSpPr>
        <p:pic>
          <p:nvPicPr>
            <p:cNvPr id="89" name="图片 88"/>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9294720" y="20943554"/>
              <a:ext cx="2287847" cy="1507181"/>
            </a:xfrm>
            <a:prstGeom prst="rect">
              <a:avLst/>
            </a:prstGeom>
          </p:spPr>
        </p:pic>
        <p:pic>
          <p:nvPicPr>
            <p:cNvPr id="90" name="图片 89"/>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1782150" y="20859441"/>
              <a:ext cx="3437796" cy="1591294"/>
            </a:xfrm>
            <a:prstGeom prst="rect">
              <a:avLst/>
            </a:prstGeom>
          </p:spPr>
        </p:pic>
        <p:pic>
          <p:nvPicPr>
            <p:cNvPr id="91" name="图片 90"/>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9294720" y="22651473"/>
              <a:ext cx="2610361" cy="1534295"/>
            </a:xfrm>
            <a:prstGeom prst="rect">
              <a:avLst/>
            </a:prstGeom>
          </p:spPr>
        </p:pic>
        <p:pic>
          <p:nvPicPr>
            <p:cNvPr id="92" name="图片 91"/>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2071251" y="22645379"/>
              <a:ext cx="2807736" cy="1540390"/>
            </a:xfrm>
            <a:prstGeom prst="rect">
              <a:avLst/>
            </a:prstGeom>
          </p:spPr>
        </p:pic>
      </p:grpSp>
      <p:grpSp>
        <p:nvGrpSpPr>
          <p:cNvPr id="21" name="组合 20"/>
          <p:cNvGrpSpPr/>
          <p:nvPr/>
        </p:nvGrpSpPr>
        <p:grpSpPr>
          <a:xfrm>
            <a:off x="9922498" y="5555444"/>
            <a:ext cx="8213102" cy="8955813"/>
            <a:chOff x="9922498" y="5555444"/>
            <a:chExt cx="8213102" cy="8955813"/>
          </a:xfrm>
        </p:grpSpPr>
        <p:pic>
          <p:nvPicPr>
            <p:cNvPr id="4" name="图片 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9922498" y="5555444"/>
              <a:ext cx="8213102" cy="8955813"/>
            </a:xfrm>
            <a:prstGeom prst="rect">
              <a:avLst/>
            </a:prstGeom>
          </p:spPr>
        </p:pic>
        <p:grpSp>
          <p:nvGrpSpPr>
            <p:cNvPr id="12" name="组合 11"/>
            <p:cNvGrpSpPr/>
            <p:nvPr/>
          </p:nvGrpSpPr>
          <p:grpSpPr>
            <a:xfrm>
              <a:off x="13677900" y="12096750"/>
              <a:ext cx="3486150" cy="2133600"/>
              <a:chOff x="13677900" y="12096750"/>
              <a:chExt cx="3486150" cy="2133600"/>
            </a:xfrm>
          </p:grpSpPr>
          <p:sp>
            <p:nvSpPr>
              <p:cNvPr id="7" name="椭圆 6"/>
              <p:cNvSpPr/>
              <p:nvPr/>
            </p:nvSpPr>
            <p:spPr>
              <a:xfrm>
                <a:off x="13677900" y="12096750"/>
                <a:ext cx="3486150" cy="8382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2000" b="1" dirty="0">
                  <a:solidFill>
                    <a:schemeClr val="tx1"/>
                  </a:solidFill>
                </a:endParaRPr>
              </a:p>
            </p:txBody>
          </p:sp>
          <p:sp>
            <p:nvSpPr>
              <p:cNvPr id="44" name="椭圆 43"/>
              <p:cNvSpPr/>
              <p:nvPr/>
            </p:nvSpPr>
            <p:spPr>
              <a:xfrm>
                <a:off x="13677900" y="13392150"/>
                <a:ext cx="3486150" cy="8382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2200" b="1" dirty="0" smtClean="0">
                    <a:solidFill>
                      <a:schemeClr val="tx1"/>
                    </a:solidFill>
                  </a:rPr>
                  <a:t>Training with short background noise</a:t>
                </a:r>
                <a:endParaRPr lang="en-US" sz="2200" b="1" dirty="0">
                  <a:solidFill>
                    <a:schemeClr val="tx1"/>
                  </a:solidFill>
                </a:endParaRPr>
              </a:p>
            </p:txBody>
          </p:sp>
          <p:sp>
            <p:nvSpPr>
              <p:cNvPr id="8" name="TextBox 7"/>
              <p:cNvSpPr txBox="1"/>
              <p:nvPr/>
            </p:nvSpPr>
            <p:spPr>
              <a:xfrm>
                <a:off x="13830300" y="12153900"/>
                <a:ext cx="3181350" cy="769441"/>
              </a:xfrm>
              <a:prstGeom prst="rect">
                <a:avLst/>
              </a:prstGeom>
              <a:noFill/>
            </p:spPr>
            <p:txBody>
              <a:bodyPr wrap="square" rtlCol="0">
                <a:spAutoFit/>
              </a:bodyPr>
              <a:lstStyle/>
              <a:p>
                <a:pPr algn="ctr"/>
                <a:r>
                  <a:rPr lang="en-US" sz="2200" b="1" dirty="0" smtClean="0">
                    <a:latin typeface="+mj-lt"/>
                  </a:rPr>
                  <a:t>Training without short background noise</a:t>
                </a:r>
                <a:endParaRPr lang="en-US" sz="2200" b="1" dirty="0">
                  <a:latin typeface="+mj-lt"/>
                </a:endParaRPr>
              </a:p>
            </p:txBody>
          </p:sp>
        </p:grpSp>
      </p:grpSp>
      <p:sp>
        <p:nvSpPr>
          <p:cNvPr id="27" name="TextBox 26"/>
          <p:cNvSpPr txBox="1"/>
          <p:nvPr/>
        </p:nvSpPr>
        <p:spPr>
          <a:xfrm>
            <a:off x="20349553" y="24441805"/>
            <a:ext cx="1309320" cy="523220"/>
          </a:xfrm>
          <a:prstGeom prst="rect">
            <a:avLst/>
          </a:prstGeom>
          <a:noFill/>
        </p:spPr>
        <p:txBody>
          <a:bodyPr wrap="square" rtlCol="0">
            <a:spAutoFit/>
          </a:bodyPr>
          <a:lstStyle/>
          <a:p>
            <a:r>
              <a:rPr lang="en-US" sz="2800" b="1" dirty="0">
                <a:latin typeface="Arial" pitchFamily="34" charset="0"/>
                <a:cs typeface="Arial" pitchFamily="34" charset="0"/>
              </a:rPr>
              <a:t>Good</a:t>
            </a:r>
          </a:p>
        </p:txBody>
      </p:sp>
      <p:sp>
        <p:nvSpPr>
          <p:cNvPr id="53" name="TextBox 52"/>
          <p:cNvSpPr txBox="1"/>
          <p:nvPr/>
        </p:nvSpPr>
        <p:spPr>
          <a:xfrm>
            <a:off x="24654150" y="24441805"/>
            <a:ext cx="915158" cy="523220"/>
          </a:xfrm>
          <a:prstGeom prst="rect">
            <a:avLst/>
          </a:prstGeom>
          <a:noFill/>
        </p:spPr>
        <p:txBody>
          <a:bodyPr wrap="square" rtlCol="0">
            <a:spAutoFit/>
          </a:bodyPr>
          <a:lstStyle/>
          <a:p>
            <a:r>
              <a:rPr lang="en-US" sz="2800" b="1" dirty="0">
                <a:latin typeface="Arial" pitchFamily="34" charset="0"/>
                <a:cs typeface="Arial" pitchFamily="34" charset="0"/>
              </a:rPr>
              <a:t>Bad</a:t>
            </a:r>
          </a:p>
        </p:txBody>
      </p:sp>
      <p:pic>
        <p:nvPicPr>
          <p:cNvPr id="6" name="Picture 5" descr="seg_1.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9134666" y="24965025"/>
            <a:ext cx="1121604" cy="1828800"/>
          </a:xfrm>
          <a:prstGeom prst="rect">
            <a:avLst/>
          </a:prstGeom>
        </p:spPr>
      </p:pic>
      <p:pic>
        <p:nvPicPr>
          <p:cNvPr id="28" name="Picture 27" descr="seg2.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20368168" y="24965025"/>
            <a:ext cx="1178061" cy="1828800"/>
          </a:xfrm>
          <a:prstGeom prst="rect">
            <a:avLst/>
          </a:prstGeom>
        </p:spPr>
      </p:pic>
      <p:pic>
        <p:nvPicPr>
          <p:cNvPr id="29" name="Picture 28" descr="seg3.pn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3287561" y="24965025"/>
            <a:ext cx="1094437" cy="1828800"/>
          </a:xfrm>
          <a:prstGeom prst="rect">
            <a:avLst/>
          </a:prstGeom>
        </p:spPr>
      </p:pic>
      <p:pic>
        <p:nvPicPr>
          <p:cNvPr id="56" name="Picture 55" descr="seg2.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21658127" y="24965025"/>
            <a:ext cx="1178061" cy="1828800"/>
          </a:xfrm>
          <a:prstGeom prst="rect">
            <a:avLst/>
          </a:prstGeom>
        </p:spPr>
      </p:pic>
      <p:pic>
        <p:nvPicPr>
          <p:cNvPr id="57" name="Picture 56" descr="seg3.pn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4532161" y="24965025"/>
            <a:ext cx="1094437" cy="1828800"/>
          </a:xfrm>
          <a:prstGeom prst="rect">
            <a:avLst/>
          </a:prstGeom>
        </p:spPr>
      </p:pic>
      <p:pic>
        <p:nvPicPr>
          <p:cNvPr id="59" name="Picture 58" descr="seg3.pn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5776761" y="24965025"/>
            <a:ext cx="1094437" cy="1828800"/>
          </a:xfrm>
          <a:prstGeom prst="rect">
            <a:avLst/>
          </a:prstGeom>
        </p:spPr>
      </p:pic>
    </p:spTree>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themeOverride>
</file>

<file path=docProps/app.xml><?xml version="1.0" encoding="utf-8"?>
<Properties xmlns="http://schemas.openxmlformats.org/officeDocument/2006/extended-properties" xmlns:vt="http://schemas.openxmlformats.org/officeDocument/2006/docPropsVTypes">
  <TotalTime>10120</TotalTime>
  <Words>599</Words>
  <Application>Microsoft Macintosh PowerPoint</Application>
  <PresentationFormat>Custom</PresentationFormat>
  <Paragraphs>83</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Default Design</vt:lpstr>
      <vt:lpstr>PowerPoint Presentation</vt:lpstr>
    </vt:vector>
  </TitlesOfParts>
  <Company>Swarthmore College</Company>
  <LinksUpToDate>false</LinksUpToDate>
  <SharedDoc>false</SharedDoc>
  <HyperlinkBase>http://www.swarthmore.edu/NatSci/cpurrin1/posteradvice.htm</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 for scientific posters (Swarthmore College)</dc:title>
  <dc:creator>Colin Purrington</dc:creator>
  <dc:description>Suggestions and gripes to: cpurrin1@swarthmore.edu</dc:description>
  <cp:lastModifiedBy>Joseph Picone</cp:lastModifiedBy>
  <cp:revision>675</cp:revision>
  <cp:lastPrinted>2009-04-08T18:36:54Z</cp:lastPrinted>
  <dcterms:created xsi:type="dcterms:W3CDTF">2009-07-23T17:37:26Z</dcterms:created>
  <dcterms:modified xsi:type="dcterms:W3CDTF">2013-02-20T23:44:31Z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wner">
    <vt:lpwstr>Colin Purrington</vt:lpwstr>
  </property>
</Properties>
</file>