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6576000" cy="27432000"/>
  <p:notesSz cx="6858000" cy="9144000"/>
  <p:defaultTextStyle>
    <a:defPPr>
      <a:defRPr lang="en-US"/>
    </a:defPPr>
    <a:lvl1pPr marL="0" algn="l" defTabSz="3072077" rtl="0" eaLnBrk="1" latinLnBrk="0" hangingPunct="1">
      <a:defRPr sz="6047" kern="1200">
        <a:solidFill>
          <a:schemeClr val="tx1"/>
        </a:solidFill>
        <a:latin typeface="+mn-lt"/>
        <a:ea typeface="+mn-ea"/>
        <a:cs typeface="+mn-cs"/>
      </a:defRPr>
    </a:lvl1pPr>
    <a:lvl2pPr marL="1536038" algn="l" defTabSz="3072077" rtl="0" eaLnBrk="1" latinLnBrk="0" hangingPunct="1">
      <a:defRPr sz="6047" kern="1200">
        <a:solidFill>
          <a:schemeClr val="tx1"/>
        </a:solidFill>
        <a:latin typeface="+mn-lt"/>
        <a:ea typeface="+mn-ea"/>
        <a:cs typeface="+mn-cs"/>
      </a:defRPr>
    </a:lvl2pPr>
    <a:lvl3pPr marL="3072077" algn="l" defTabSz="3072077" rtl="0" eaLnBrk="1" latinLnBrk="0" hangingPunct="1">
      <a:defRPr sz="6047" kern="1200">
        <a:solidFill>
          <a:schemeClr val="tx1"/>
        </a:solidFill>
        <a:latin typeface="+mn-lt"/>
        <a:ea typeface="+mn-ea"/>
        <a:cs typeface="+mn-cs"/>
      </a:defRPr>
    </a:lvl3pPr>
    <a:lvl4pPr marL="4608115" algn="l" defTabSz="3072077" rtl="0" eaLnBrk="1" latinLnBrk="0" hangingPunct="1">
      <a:defRPr sz="6047" kern="1200">
        <a:solidFill>
          <a:schemeClr val="tx1"/>
        </a:solidFill>
        <a:latin typeface="+mn-lt"/>
        <a:ea typeface="+mn-ea"/>
        <a:cs typeface="+mn-cs"/>
      </a:defRPr>
    </a:lvl4pPr>
    <a:lvl5pPr marL="6144154" algn="l" defTabSz="3072077" rtl="0" eaLnBrk="1" latinLnBrk="0" hangingPunct="1">
      <a:defRPr sz="6047" kern="1200">
        <a:solidFill>
          <a:schemeClr val="tx1"/>
        </a:solidFill>
        <a:latin typeface="+mn-lt"/>
        <a:ea typeface="+mn-ea"/>
        <a:cs typeface="+mn-cs"/>
      </a:defRPr>
    </a:lvl5pPr>
    <a:lvl6pPr marL="7680192" algn="l" defTabSz="3072077" rtl="0" eaLnBrk="1" latinLnBrk="0" hangingPunct="1">
      <a:defRPr sz="6047" kern="1200">
        <a:solidFill>
          <a:schemeClr val="tx1"/>
        </a:solidFill>
        <a:latin typeface="+mn-lt"/>
        <a:ea typeface="+mn-ea"/>
        <a:cs typeface="+mn-cs"/>
      </a:defRPr>
    </a:lvl6pPr>
    <a:lvl7pPr marL="9216230" algn="l" defTabSz="3072077" rtl="0" eaLnBrk="1" latinLnBrk="0" hangingPunct="1">
      <a:defRPr sz="6047" kern="1200">
        <a:solidFill>
          <a:schemeClr val="tx1"/>
        </a:solidFill>
        <a:latin typeface="+mn-lt"/>
        <a:ea typeface="+mn-ea"/>
        <a:cs typeface="+mn-cs"/>
      </a:defRPr>
    </a:lvl7pPr>
    <a:lvl8pPr marL="10752269" algn="l" defTabSz="3072077" rtl="0" eaLnBrk="1" latinLnBrk="0" hangingPunct="1">
      <a:defRPr sz="6047" kern="1200">
        <a:solidFill>
          <a:schemeClr val="tx1"/>
        </a:solidFill>
        <a:latin typeface="+mn-lt"/>
        <a:ea typeface="+mn-ea"/>
        <a:cs typeface="+mn-cs"/>
      </a:defRPr>
    </a:lvl8pPr>
    <a:lvl9pPr marL="12288307" algn="l" defTabSz="3072077" rtl="0" eaLnBrk="1" latinLnBrk="0" hangingPunct="1">
      <a:defRPr sz="60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76" userDrawn="1">
          <p15:clr>
            <a:srgbClr val="A4A3A4"/>
          </p15:clr>
        </p15:guide>
        <p15:guide id="2" pos="11520" userDrawn="1">
          <p15:clr>
            <a:srgbClr val="A4A3A4"/>
          </p15:clr>
        </p15:guide>
        <p15:guide id="3" pos="11620" userDrawn="1">
          <p15:clr>
            <a:srgbClr val="A4A3A4"/>
          </p15:clr>
        </p15:guide>
        <p15:guide id="4" pos="117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738"/>
    <a:srgbClr val="333385"/>
    <a:srgbClr val="9A2B33"/>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83" autoAdjust="0"/>
    <p:restoredTop sz="95141" autoAdjust="0"/>
  </p:normalViewPr>
  <p:slideViewPr>
    <p:cSldViewPr snapToGrid="0">
      <p:cViewPr>
        <p:scale>
          <a:sx n="50" d="100"/>
          <a:sy n="50" d="100"/>
        </p:scale>
        <p:origin x="-3872" y="-1544"/>
      </p:cViewPr>
      <p:guideLst>
        <p:guide orient="horz" pos="11376"/>
        <p:guide pos="11520"/>
        <p:guide pos="11620"/>
        <p:guide pos="11720"/>
      </p:guideLst>
    </p:cSldViewPr>
  </p:slideViewPr>
  <p:notesTextViewPr>
    <p:cViewPr>
      <p:scale>
        <a:sx n="1" d="1"/>
        <a:sy n="1" d="1"/>
      </p:scale>
      <p:origin x="0" y="0"/>
    </p:cViewPr>
  </p:notesTextViewPr>
  <p:gridSpacing cx="457200" cy="457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pat/Documents/benchmarks_v10.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localhost/Users/pat/Documents/benchmarks_v10.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localhost/Users/pat/Documents/benchmarks_v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baseline="0">
                <a:solidFill>
                  <a:schemeClr val="tx1"/>
                </a:solidFill>
                <a:latin typeface="Arial" charset="0"/>
                <a:ea typeface="Arial" charset="0"/>
                <a:cs typeface="Arial" charset="0"/>
              </a:defRPr>
            </a:pPr>
            <a:r>
              <a:rPr lang="en-US" sz="2800">
                <a:solidFill>
                  <a:schemeClr val="tx1"/>
                </a:solidFill>
                <a:latin typeface="Arial" charset="0"/>
                <a:ea typeface="Arial" charset="0"/>
                <a:cs typeface="Arial" charset="0"/>
              </a:rPr>
              <a:t>CPU Time vs. Threads</a:t>
            </a:r>
          </a:p>
          <a:p>
            <a:pPr>
              <a:defRPr sz="2800">
                <a:solidFill>
                  <a:schemeClr val="tx1"/>
                </a:solidFill>
                <a:latin typeface="Arial" charset="0"/>
                <a:ea typeface="Arial" charset="0"/>
                <a:cs typeface="Arial" charset="0"/>
              </a:defRPr>
            </a:pPr>
            <a:r>
              <a:rPr lang="en-US" sz="2800">
                <a:solidFill>
                  <a:schemeClr val="tx1"/>
                </a:solidFill>
                <a:latin typeface="Arial" charset="0"/>
                <a:ea typeface="Arial" charset="0"/>
                <a:cs typeface="Arial" charset="0"/>
              </a:rPr>
              <a:t>nedc_benchmark –cpu</a:t>
            </a:r>
          </a:p>
        </c:rich>
      </c:tx>
      <c:layout/>
      <c:overlay val="0"/>
      <c:spPr>
        <a:noFill/>
        <a:ln>
          <a:noFill/>
        </a:ln>
        <a:effectLst/>
      </c:spPr>
      <c:txPr>
        <a:bodyPr rot="0" spcFirstLastPara="1" vertOverflow="ellipsis" vert="horz" wrap="square" anchor="ctr" anchorCtr="1"/>
        <a:lstStyle/>
        <a:p>
          <a:pPr>
            <a:defRPr sz="2800" b="1" i="0" u="none" strike="noStrike" kern="1200" baseline="0">
              <a:solidFill>
                <a:schemeClr val="tx1"/>
              </a:solidFill>
              <a:latin typeface="Arial" charset="0"/>
              <a:ea typeface="Arial" charset="0"/>
              <a:cs typeface="Arial" charset="0"/>
            </a:defRPr>
          </a:pPr>
          <a:endParaRPr lang="en-US"/>
        </a:p>
      </c:txPr>
    </c:title>
    <c:autoTitleDeleted val="0"/>
    <c:plotArea>
      <c:layout/>
      <c:scatterChart>
        <c:scatterStyle val="lineMarker"/>
        <c:varyColors val="0"/>
        <c:ser>
          <c:idx val="0"/>
          <c:order val="0"/>
          <c:spPr>
            <a:ln w="60325" cap="rnd">
              <a:solidFill>
                <a:schemeClr val="accent1"/>
              </a:solidFill>
              <a:round/>
            </a:ln>
            <a:effectLst>
              <a:outerShdw blurRad="57150" dist="19050" dir="5400000" algn="ctr" rotWithShape="0">
                <a:srgbClr val="000000">
                  <a:alpha val="63000"/>
                </a:srgbClr>
              </a:outerShdw>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cap="rnd">
                <a:solidFill>
                  <a:schemeClr val="accent1"/>
                </a:solidFill>
                <a:round/>
              </a:ln>
              <a:effectLst>
                <a:outerShdw blurRad="57150" dist="19050" dir="5400000" algn="ctr" rotWithShape="0">
                  <a:srgbClr val="000000">
                    <a:alpha val="63000"/>
                  </a:srgbClr>
                </a:outerShdw>
              </a:effectLst>
            </c:spPr>
          </c:marker>
          <c:xVal>
            <c:numRef>
              <c:f>'CPU Cluster'!$A$3:$A$13</c:f>
              <c:numCache>
                <c:formatCode>General</c:formatCode>
                <c:ptCount val="11"/>
                <c:pt idx="0">
                  <c:v>1.0</c:v>
                </c:pt>
                <c:pt idx="1">
                  <c:v>2.0</c:v>
                </c:pt>
                <c:pt idx="2">
                  <c:v>4.0</c:v>
                </c:pt>
                <c:pt idx="3">
                  <c:v>8.0</c:v>
                </c:pt>
                <c:pt idx="4">
                  <c:v>16.0</c:v>
                </c:pt>
                <c:pt idx="5">
                  <c:v>32.0</c:v>
                </c:pt>
                <c:pt idx="6">
                  <c:v>64.0</c:v>
                </c:pt>
                <c:pt idx="7">
                  <c:v>128.0</c:v>
                </c:pt>
                <c:pt idx="8">
                  <c:v>256.0</c:v>
                </c:pt>
                <c:pt idx="9">
                  <c:v>314.0</c:v>
                </c:pt>
              </c:numCache>
            </c:numRef>
          </c:xVal>
          <c:yVal>
            <c:numRef>
              <c:f>'CPU Cluster'!$B$3:$B$13</c:f>
              <c:numCache>
                <c:formatCode>General</c:formatCode>
                <c:ptCount val="11"/>
                <c:pt idx="0">
                  <c:v>284.0</c:v>
                </c:pt>
                <c:pt idx="1">
                  <c:v>560.0</c:v>
                </c:pt>
                <c:pt idx="2">
                  <c:v>1128.0</c:v>
                </c:pt>
                <c:pt idx="3">
                  <c:v>2244.0</c:v>
                </c:pt>
                <c:pt idx="4">
                  <c:v>4483.0</c:v>
                </c:pt>
                <c:pt idx="5">
                  <c:v>16243.0</c:v>
                </c:pt>
                <c:pt idx="6">
                  <c:v>67179.0</c:v>
                </c:pt>
                <c:pt idx="7">
                  <c:v>260351.0</c:v>
                </c:pt>
                <c:pt idx="8">
                  <c:v>1.016462E6</c:v>
                </c:pt>
                <c:pt idx="9">
                  <c:v>1.107765E6</c:v>
                </c:pt>
              </c:numCache>
            </c:numRef>
          </c:yVal>
          <c:smooth val="0"/>
          <c:extLst>
            <c:ext xmlns:c15="http://schemas.microsoft.com/office/drawing/2012/chart" uri="{02D57815-91ED-43cb-92C2-25804820EDAC}">
              <c15:filteredSeriesTitle>
                <c15:tx>
                  <c:strRef>
                    <c:extLst>
                      <c:ext uri="{02D57815-91ED-43cb-92C2-25804820EDAC}">
                        <c15:formulaRef>
                          <c15:sqref>'Threads vs Time nedc_002'!#REF!</c15:sqref>
                        </c15:formulaRef>
                      </c:ext>
                    </c:extLst>
                    <c:strCache>
                      <c:ptCount val="1"/>
                      <c:pt idx="0">
                        <c:v>#REF!</c:v>
                      </c:pt>
                    </c:strCache>
                  </c:strRef>
                </c15:tx>
              </c15:filteredSeriesTitle>
            </c:ext>
          </c:extLst>
        </c:ser>
        <c:dLbls>
          <c:showLegendKey val="0"/>
          <c:showVal val="0"/>
          <c:showCatName val="0"/>
          <c:showSerName val="0"/>
          <c:showPercent val="0"/>
          <c:showBubbleSize val="0"/>
        </c:dLbls>
        <c:axId val="2137831440"/>
        <c:axId val="2132111328"/>
      </c:scatterChart>
      <c:valAx>
        <c:axId val="2137831440"/>
        <c:scaling>
          <c:logBase val="2.0"/>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r>
                  <a:rPr lang="en-US" sz="2400" b="1">
                    <a:solidFill>
                      <a:schemeClr val="tx1"/>
                    </a:solidFill>
                    <a:latin typeface="Arial" charset="0"/>
                    <a:ea typeface="Arial" charset="0"/>
                    <a:cs typeface="Arial" charset="0"/>
                  </a:rPr>
                  <a:t>Number of Threads</a:t>
                </a:r>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crossAx val="2132111328"/>
        <c:crosses val="autoZero"/>
        <c:crossBetween val="midCat"/>
      </c:valAx>
      <c:valAx>
        <c:axId val="2132111328"/>
        <c:scaling>
          <c:logBase val="2.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r>
                  <a:rPr lang="en-US" sz="2400" b="1" dirty="0">
                    <a:solidFill>
                      <a:schemeClr val="tx1"/>
                    </a:solidFill>
                    <a:latin typeface="Arial" charset="0"/>
                    <a:ea typeface="Arial" charset="0"/>
                    <a:cs typeface="Arial" charset="0"/>
                  </a:rPr>
                  <a:t>Total CPU </a:t>
                </a:r>
                <a:r>
                  <a:rPr lang="en-US" sz="2400" b="1" dirty="0" smtClean="0">
                    <a:solidFill>
                      <a:schemeClr val="tx1"/>
                    </a:solidFill>
                    <a:latin typeface="Arial" charset="0"/>
                    <a:ea typeface="Arial" charset="0"/>
                    <a:cs typeface="Arial" charset="0"/>
                  </a:rPr>
                  <a:t>Time</a:t>
                </a:r>
              </a:p>
              <a:p>
                <a:pPr>
                  <a:defRPr sz="2400" b="1">
                    <a:solidFill>
                      <a:schemeClr val="tx1"/>
                    </a:solidFill>
                    <a:latin typeface="Arial" charset="0"/>
                    <a:ea typeface="Arial" charset="0"/>
                    <a:cs typeface="Arial" charset="0"/>
                  </a:defRPr>
                </a:pPr>
                <a:r>
                  <a:rPr lang="en-US" sz="2400" b="1" dirty="0" smtClean="0">
                    <a:solidFill>
                      <a:schemeClr val="tx1"/>
                    </a:solidFill>
                    <a:latin typeface="Arial" charset="0"/>
                    <a:ea typeface="Arial" charset="0"/>
                    <a:cs typeface="Arial" charset="0"/>
                  </a:rPr>
                  <a:t>(</a:t>
                </a:r>
                <a:r>
                  <a:rPr lang="en-US" sz="2400" b="1" dirty="0">
                    <a:solidFill>
                      <a:schemeClr val="tx1"/>
                    </a:solidFill>
                    <a:latin typeface="Arial" charset="0"/>
                    <a:ea typeface="Arial" charset="0"/>
                    <a:cs typeface="Arial" charset="0"/>
                  </a:rPr>
                  <a:t>seconds)</a:t>
                </a:r>
              </a:p>
            </c:rich>
          </c:tx>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crossAx val="21378314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cap="none" spc="120" normalizeH="0" baseline="0">
                <a:solidFill>
                  <a:schemeClr val="tx1"/>
                </a:solidFill>
                <a:latin typeface="Arial" charset="0"/>
                <a:ea typeface="Arial" charset="0"/>
                <a:cs typeface="Arial" charset="0"/>
              </a:defRPr>
            </a:pPr>
            <a:r>
              <a:rPr lang="en-US" sz="2800" cap="none" dirty="0" smtClean="0">
                <a:solidFill>
                  <a:schemeClr val="tx1"/>
                </a:solidFill>
                <a:latin typeface="Arial" charset="0"/>
                <a:ea typeface="Arial" charset="0"/>
                <a:cs typeface="Arial" charset="0"/>
              </a:rPr>
              <a:t>CPU</a:t>
            </a:r>
            <a:r>
              <a:rPr lang="en-US" sz="2800" cap="none" baseline="0" dirty="0" smtClean="0">
                <a:solidFill>
                  <a:schemeClr val="tx1"/>
                </a:solidFill>
                <a:latin typeface="Arial" charset="0"/>
                <a:ea typeface="Arial" charset="0"/>
                <a:cs typeface="Arial" charset="0"/>
              </a:rPr>
              <a:t> Time vs. Threads</a:t>
            </a:r>
          </a:p>
          <a:p>
            <a:pPr>
              <a:defRPr sz="2800" cap="none">
                <a:solidFill>
                  <a:schemeClr val="tx1"/>
                </a:solidFill>
                <a:latin typeface="Arial" charset="0"/>
                <a:ea typeface="Arial" charset="0"/>
                <a:cs typeface="Arial" charset="0"/>
              </a:defRPr>
            </a:pPr>
            <a:r>
              <a:rPr lang="en-US" sz="2800" cap="none" baseline="0" dirty="0" err="1" smtClean="0">
                <a:solidFill>
                  <a:schemeClr val="tx1"/>
                </a:solidFill>
                <a:latin typeface="Arial" charset="0"/>
                <a:ea typeface="Arial" charset="0"/>
                <a:cs typeface="Arial" charset="0"/>
              </a:rPr>
              <a:t>nedc_benchmark</a:t>
            </a:r>
            <a:r>
              <a:rPr lang="en-US" sz="2800" cap="none" baseline="0" dirty="0" smtClean="0">
                <a:solidFill>
                  <a:schemeClr val="tx1"/>
                </a:solidFill>
                <a:latin typeface="Arial" charset="0"/>
                <a:ea typeface="Arial" charset="0"/>
                <a:cs typeface="Arial" charset="0"/>
              </a:rPr>
              <a:t> -</a:t>
            </a:r>
            <a:r>
              <a:rPr lang="en-US" sz="2800" cap="none" baseline="0" dirty="0" err="1" smtClean="0">
                <a:solidFill>
                  <a:schemeClr val="tx1"/>
                </a:solidFill>
                <a:latin typeface="Arial" charset="0"/>
                <a:ea typeface="Arial" charset="0"/>
                <a:cs typeface="Arial" charset="0"/>
              </a:rPr>
              <a:t>io</a:t>
            </a:r>
            <a:endParaRPr lang="en-US" sz="2800" cap="none" baseline="0" dirty="0" smtClean="0">
              <a:solidFill>
                <a:schemeClr val="tx1"/>
              </a:solidFill>
              <a:latin typeface="Arial" charset="0"/>
              <a:ea typeface="Arial" charset="0"/>
              <a:cs typeface="Arial" charset="0"/>
            </a:endParaRPr>
          </a:p>
        </c:rich>
      </c:tx>
      <c:layout/>
      <c:overlay val="0"/>
      <c:spPr>
        <a:noFill/>
        <a:ln>
          <a:noFill/>
        </a:ln>
        <a:effectLst/>
      </c:spPr>
      <c:txPr>
        <a:bodyPr rot="0" spcFirstLastPara="1" vertOverflow="ellipsis" vert="horz" wrap="square" anchor="ctr" anchorCtr="1"/>
        <a:lstStyle/>
        <a:p>
          <a:pPr>
            <a:defRPr sz="2800" b="1" i="0" u="none" strike="noStrike" kern="1200" cap="none" spc="120" normalizeH="0" baseline="0">
              <a:solidFill>
                <a:schemeClr val="tx1"/>
              </a:solidFill>
              <a:latin typeface="Arial" charset="0"/>
              <a:ea typeface="Arial" charset="0"/>
              <a:cs typeface="Arial" charset="0"/>
            </a:defRPr>
          </a:pPr>
          <a:endParaRPr lang="en-US"/>
        </a:p>
      </c:txPr>
    </c:title>
    <c:autoTitleDeleted val="0"/>
    <c:plotArea>
      <c:layout/>
      <c:scatterChart>
        <c:scatterStyle val="lineMarker"/>
        <c:varyColors val="0"/>
        <c:ser>
          <c:idx val="0"/>
          <c:order val="0"/>
          <c:spPr>
            <a:ln w="60325" cap="rnd">
              <a:solidFill>
                <a:schemeClr val="accent1"/>
              </a:solidFill>
              <a:round/>
            </a:ln>
            <a:effectLst/>
          </c:spPr>
          <c:marker>
            <c:symbol val="diamond"/>
            <c:size val="6"/>
            <c:spPr>
              <a:solidFill>
                <a:schemeClr val="accent1"/>
              </a:solidFill>
              <a:ln w="9525">
                <a:solidFill>
                  <a:schemeClr val="accent1"/>
                </a:solidFill>
                <a:round/>
              </a:ln>
              <a:effectLst/>
            </c:spPr>
          </c:marker>
          <c:xVal>
            <c:numRef>
              <c:f>' I O Cluster'!$B$1:$J$1</c:f>
              <c:numCache>
                <c:formatCode>General</c:formatCode>
                <c:ptCount val="9"/>
                <c:pt idx="0">
                  <c:v>1.0</c:v>
                </c:pt>
                <c:pt idx="1">
                  <c:v>2.0</c:v>
                </c:pt>
                <c:pt idx="2">
                  <c:v>4.0</c:v>
                </c:pt>
                <c:pt idx="3">
                  <c:v>8.0</c:v>
                </c:pt>
                <c:pt idx="4">
                  <c:v>16.0</c:v>
                </c:pt>
                <c:pt idx="5">
                  <c:v>32.0</c:v>
                </c:pt>
                <c:pt idx="6">
                  <c:v>64.0</c:v>
                </c:pt>
                <c:pt idx="7">
                  <c:v>128.0</c:v>
                </c:pt>
                <c:pt idx="8">
                  <c:v>256.0</c:v>
                </c:pt>
              </c:numCache>
            </c:numRef>
          </c:xVal>
          <c:yVal>
            <c:numRef>
              <c:f>' I O Cluster'!$B$2:$J$2</c:f>
              <c:numCache>
                <c:formatCode>General</c:formatCode>
                <c:ptCount val="9"/>
                <c:pt idx="0" formatCode="#,##0">
                  <c:v>14400.0</c:v>
                </c:pt>
                <c:pt idx="1">
                  <c:v>14520.0</c:v>
                </c:pt>
                <c:pt idx="2">
                  <c:v>15072.0</c:v>
                </c:pt>
                <c:pt idx="3">
                  <c:v>13952.0</c:v>
                </c:pt>
                <c:pt idx="4">
                  <c:v>13328.0</c:v>
                </c:pt>
                <c:pt idx="5" formatCode="0.00">
                  <c:v>16780.0</c:v>
                </c:pt>
                <c:pt idx="6" formatCode="0.00">
                  <c:v>17947.0</c:v>
                </c:pt>
                <c:pt idx="7" formatCode="0.00">
                  <c:v>22677.0</c:v>
                </c:pt>
                <c:pt idx="8" formatCode="0.00">
                  <c:v>24226.0</c:v>
                </c:pt>
              </c:numCache>
            </c:numRef>
          </c:yVal>
          <c:smooth val="0"/>
        </c:ser>
        <c:dLbls>
          <c:showLegendKey val="0"/>
          <c:showVal val="0"/>
          <c:showCatName val="0"/>
          <c:showSerName val="0"/>
          <c:showPercent val="0"/>
          <c:showBubbleSize val="0"/>
        </c:dLbls>
        <c:axId val="-2140594432"/>
        <c:axId val="-2141130176"/>
      </c:scatterChart>
      <c:valAx>
        <c:axId val="-2140594432"/>
        <c:scaling>
          <c:logBase val="2.0"/>
          <c:orientation val="minMax"/>
          <c:max val="51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400" b="1" i="0" u="none" strike="noStrike" kern="1200" cap="none" baseline="0">
                    <a:solidFill>
                      <a:schemeClr val="tx1"/>
                    </a:solidFill>
                    <a:latin typeface="Arial" charset="0"/>
                    <a:ea typeface="Arial" charset="0"/>
                    <a:cs typeface="Arial" charset="0"/>
                  </a:defRPr>
                </a:pPr>
                <a:r>
                  <a:rPr lang="en-US" sz="2400" b="1" cap="none" dirty="0" smtClean="0">
                    <a:solidFill>
                      <a:schemeClr val="tx1"/>
                    </a:solidFill>
                    <a:latin typeface="Arial" charset="0"/>
                    <a:ea typeface="Arial" charset="0"/>
                    <a:cs typeface="Arial" charset="0"/>
                  </a:rPr>
                  <a:t>Number Of Threads</a:t>
                </a:r>
                <a:endParaRPr lang="en-US" sz="2400" b="1" cap="none" dirty="0">
                  <a:solidFill>
                    <a:schemeClr val="tx1"/>
                  </a:solidFill>
                  <a:latin typeface="Arial" charset="0"/>
                  <a:ea typeface="Arial" charset="0"/>
                  <a:cs typeface="Arial" charset="0"/>
                </a:endParaRPr>
              </a:p>
            </c:rich>
          </c:tx>
          <c:layout/>
          <c:overlay val="0"/>
          <c:spPr>
            <a:noFill/>
            <a:ln>
              <a:noFill/>
            </a:ln>
            <a:effectLst/>
          </c:spPr>
          <c:txPr>
            <a:bodyPr rot="0" spcFirstLastPara="1" vertOverflow="ellipsis" vert="horz" wrap="square" anchor="ctr" anchorCtr="1"/>
            <a:lstStyle/>
            <a:p>
              <a:pPr>
                <a:defRPr sz="2400" b="1" i="0" u="none" strike="noStrike" kern="1200" cap="none" baseline="0">
                  <a:solidFill>
                    <a:schemeClr val="tx1"/>
                  </a:solidFill>
                  <a:latin typeface="Arial" charset="0"/>
                  <a:ea typeface="Arial" charset="0"/>
                  <a:cs typeface="Arial" charset="0"/>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crossAx val="-2141130176"/>
        <c:crosses val="autoZero"/>
        <c:crossBetween val="midCat"/>
      </c:valAx>
      <c:valAx>
        <c:axId val="-2141130176"/>
        <c:scaling>
          <c:logBase val="2.0"/>
          <c:orientation val="minMax"/>
          <c:max val="129000.0"/>
          <c:min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cap="none" baseline="0">
                    <a:solidFill>
                      <a:schemeClr val="tx1"/>
                    </a:solidFill>
                    <a:latin typeface="Arial" charset="0"/>
                    <a:ea typeface="Arial" charset="0"/>
                    <a:cs typeface="Arial" charset="0"/>
                  </a:defRPr>
                </a:pPr>
                <a:r>
                  <a:rPr lang="en-US" sz="2400" b="1" cap="none" dirty="0" smtClean="0">
                    <a:solidFill>
                      <a:schemeClr val="tx1"/>
                    </a:solidFill>
                    <a:latin typeface="Arial" charset="0"/>
                    <a:ea typeface="Arial" charset="0"/>
                    <a:cs typeface="Arial" charset="0"/>
                  </a:rPr>
                  <a:t> Time CPU Time </a:t>
                </a:r>
              </a:p>
              <a:p>
                <a:pPr>
                  <a:defRPr sz="2400" b="1" cap="none">
                    <a:solidFill>
                      <a:schemeClr val="tx1"/>
                    </a:solidFill>
                    <a:latin typeface="Arial" charset="0"/>
                    <a:ea typeface="Arial" charset="0"/>
                    <a:cs typeface="Arial" charset="0"/>
                  </a:defRPr>
                </a:pPr>
                <a:r>
                  <a:rPr lang="en-US" sz="2400" b="1" cap="none" dirty="0" smtClean="0">
                    <a:solidFill>
                      <a:schemeClr val="tx1"/>
                    </a:solidFill>
                    <a:latin typeface="Arial" charset="0"/>
                    <a:ea typeface="Arial" charset="0"/>
                    <a:cs typeface="Arial" charset="0"/>
                  </a:rPr>
                  <a:t>(Seconds)</a:t>
                </a:r>
                <a:endParaRPr lang="en-US" sz="2400" b="1" cap="none" dirty="0">
                  <a:solidFill>
                    <a:schemeClr val="tx1"/>
                  </a:solidFill>
                  <a:latin typeface="Arial" charset="0"/>
                  <a:ea typeface="Arial" charset="0"/>
                  <a:cs typeface="Arial" charset="0"/>
                </a:endParaRPr>
              </a:p>
            </c:rich>
          </c:tx>
          <c:layout/>
          <c:overlay val="0"/>
          <c:spPr>
            <a:noFill/>
            <a:ln>
              <a:noFill/>
            </a:ln>
            <a:effectLst/>
          </c:spPr>
          <c:txPr>
            <a:bodyPr rot="-5400000" spcFirstLastPara="1" vertOverflow="ellipsis" vert="horz" wrap="square" anchor="ctr" anchorCtr="1"/>
            <a:lstStyle/>
            <a:p>
              <a:pPr>
                <a:defRPr sz="2400" b="1" i="0" u="none" strike="noStrike" kern="1200" cap="none" baseline="0">
                  <a:solidFill>
                    <a:schemeClr val="tx1"/>
                  </a:solidFill>
                  <a:latin typeface="Arial" charset="0"/>
                  <a:ea typeface="Arial" charset="0"/>
                  <a:cs typeface="Arial" charset="0"/>
                </a:defRPr>
              </a:pPr>
              <a:endParaRPr lang="en-US"/>
            </a:p>
          </c:txPr>
        </c:title>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crossAx val="-2140594432"/>
        <c:crosses val="autoZero"/>
        <c:crossBetween val="midCat"/>
        <c:majorUnit val="4.0"/>
        <c:minorUnit val="4.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solidFill>
                <a:latin typeface="Arial" charset="0"/>
                <a:ea typeface="Arial" charset="0"/>
                <a:cs typeface="Arial" charset="0"/>
              </a:defRPr>
            </a:pPr>
            <a:r>
              <a:rPr lang="en-US" sz="2800" b="1">
                <a:solidFill>
                  <a:schemeClr val="tx1"/>
                </a:solidFill>
                <a:latin typeface="Arial" charset="0"/>
                <a:ea typeface="Arial" charset="0"/>
                <a:cs typeface="Arial" charset="0"/>
              </a:rPr>
              <a:t>CPU Vs. GPU</a:t>
            </a:r>
          </a:p>
          <a:p>
            <a:pPr>
              <a:defRPr sz="2800" b="1">
                <a:solidFill>
                  <a:schemeClr val="tx1"/>
                </a:solidFill>
                <a:latin typeface="Arial" charset="0"/>
                <a:ea typeface="Arial" charset="0"/>
                <a:cs typeface="Arial" charset="0"/>
              </a:defRPr>
            </a:pPr>
            <a:r>
              <a:rPr lang="en-US" sz="2800" b="1">
                <a:solidFill>
                  <a:schemeClr val="tx1"/>
                </a:solidFill>
                <a:latin typeface="Arial" charset="0"/>
                <a:ea typeface="Arial" charset="0"/>
                <a:cs typeface="Arial" charset="0"/>
              </a:rPr>
              <a:t>Wall</a:t>
            </a:r>
            <a:r>
              <a:rPr lang="en-US" sz="2800" b="1" baseline="0">
                <a:solidFill>
                  <a:schemeClr val="tx1"/>
                </a:solidFill>
                <a:latin typeface="Arial" charset="0"/>
                <a:ea typeface="Arial" charset="0"/>
                <a:cs typeface="Arial" charset="0"/>
              </a:rPr>
              <a:t> Time</a:t>
            </a:r>
            <a:endParaRPr lang="en-US" sz="2800" b="1">
              <a:solidFill>
                <a:schemeClr val="tx1"/>
              </a:solidFill>
              <a:latin typeface="Arial" charset="0"/>
              <a:ea typeface="Arial" charset="0"/>
              <a:cs typeface="Arial" charset="0"/>
            </a:endParaRPr>
          </a:p>
        </c:rich>
      </c:tx>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solidFill>
              <a:latin typeface="Arial" charset="0"/>
              <a:ea typeface="Arial" charset="0"/>
              <a:cs typeface="Arial" charset="0"/>
            </a:defRPr>
          </a:pPr>
          <a:endParaRPr lang="en-US"/>
        </a:p>
      </c:txPr>
    </c:title>
    <c:autoTitleDeleted val="0"/>
    <c:plotArea>
      <c:layout/>
      <c:barChart>
        <c:barDir val="col"/>
        <c:grouping val="percentStacked"/>
        <c:varyColors val="0"/>
        <c:ser>
          <c:idx val="0"/>
          <c:order val="0"/>
          <c:tx>
            <c:strRef>
              <c:f>'CPU Cluster'!$J$5</c:f>
              <c:strCache>
                <c:ptCount val="1"/>
                <c:pt idx="0">
                  <c:v>CPU</c:v>
                </c:pt>
              </c:strCache>
            </c:strRef>
          </c:tx>
          <c:spPr>
            <a:solidFill>
              <a:schemeClr val="accent1"/>
            </a:solidFill>
            <a:ln>
              <a:noFill/>
            </a:ln>
            <a:effectLst/>
          </c:spPr>
          <c:invertIfNegative val="0"/>
          <c:cat>
            <c:strRef>
              <c:f>'CPU Cluster'!$K$4:$L$4</c:f>
              <c:strCache>
                <c:ptCount val="2"/>
                <c:pt idx="0">
                  <c:v>AutoEEG</c:v>
                </c:pt>
                <c:pt idx="1">
                  <c:v>Lenet</c:v>
                </c:pt>
              </c:strCache>
            </c:strRef>
          </c:cat>
          <c:val>
            <c:numRef>
              <c:f>'CPU Cluster'!$K$5:$L$5</c:f>
              <c:numCache>
                <c:formatCode>General</c:formatCode>
                <c:ptCount val="2"/>
                <c:pt idx="0">
                  <c:v>30.0</c:v>
                </c:pt>
                <c:pt idx="1">
                  <c:v>2362.0</c:v>
                </c:pt>
              </c:numCache>
            </c:numRef>
          </c:val>
        </c:ser>
        <c:ser>
          <c:idx val="1"/>
          <c:order val="1"/>
          <c:tx>
            <c:strRef>
              <c:f>'CPU Cluster'!$J$6</c:f>
              <c:strCache>
                <c:ptCount val="1"/>
                <c:pt idx="0">
                  <c:v>GPU</c:v>
                </c:pt>
              </c:strCache>
            </c:strRef>
          </c:tx>
          <c:spPr>
            <a:solidFill>
              <a:schemeClr val="accent2"/>
            </a:solidFill>
            <a:ln>
              <a:noFill/>
            </a:ln>
            <a:effectLst/>
          </c:spPr>
          <c:invertIfNegative val="0"/>
          <c:cat>
            <c:strRef>
              <c:f>'CPU Cluster'!$K$4:$L$4</c:f>
              <c:strCache>
                <c:ptCount val="2"/>
                <c:pt idx="0">
                  <c:v>AutoEEG</c:v>
                </c:pt>
                <c:pt idx="1">
                  <c:v>Lenet</c:v>
                </c:pt>
              </c:strCache>
            </c:strRef>
          </c:cat>
          <c:val>
            <c:numRef>
              <c:f>'CPU Cluster'!$K$6:$L$6</c:f>
              <c:numCache>
                <c:formatCode>General</c:formatCode>
                <c:ptCount val="2"/>
                <c:pt idx="0">
                  <c:v>5.0</c:v>
                </c:pt>
                <c:pt idx="1">
                  <c:v>2.0</c:v>
                </c:pt>
              </c:numCache>
            </c:numRef>
          </c:val>
        </c:ser>
        <c:dLbls>
          <c:showLegendKey val="0"/>
          <c:showVal val="0"/>
          <c:showCatName val="0"/>
          <c:showSerName val="0"/>
          <c:showPercent val="0"/>
          <c:showBubbleSize val="0"/>
        </c:dLbls>
        <c:gapWidth val="150"/>
        <c:overlap val="100"/>
        <c:axId val="-2134423728"/>
        <c:axId val="-2139592528"/>
      </c:barChart>
      <c:catAx>
        <c:axId val="-213442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crossAx val="-2139592528"/>
        <c:crosses val="autoZero"/>
        <c:auto val="1"/>
        <c:lblAlgn val="ctr"/>
        <c:lblOffset val="100"/>
        <c:noMultiLvlLbl val="0"/>
      </c:catAx>
      <c:valAx>
        <c:axId val="-2139592528"/>
        <c:scaling>
          <c:orientation val="minMax"/>
          <c:min val="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crossAx val="-2134423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7275B-EEFF-4120-B8CB-6C04AC8D2B24}" type="datetimeFigureOut">
              <a:rPr lang="en-US" smtClean="0"/>
              <a:t>8/27/16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98D4A-D07E-4626-A9DE-9C06E88D4384}" type="slidenum">
              <a:rPr lang="en-US" smtClean="0"/>
              <a:t>‹#›</a:t>
            </a:fld>
            <a:endParaRPr lang="en-US"/>
          </a:p>
        </p:txBody>
      </p:sp>
    </p:spTree>
    <p:extLst>
      <p:ext uri="{BB962C8B-B14F-4D97-AF65-F5344CB8AC3E}">
        <p14:creationId xmlns:p14="http://schemas.microsoft.com/office/powerpoint/2010/main" val="3446888191"/>
      </p:ext>
    </p:extLst>
  </p:cSld>
  <p:clrMap bg1="lt1" tx1="dk1" bg2="lt2" tx2="dk2" accent1="accent1" accent2="accent2" accent3="accent3" accent4="accent4" accent5="accent5" accent6="accent6" hlink="hlink" folHlink="folHlink"/>
  <p:notesStyle>
    <a:lvl1pPr marL="0" algn="l" defTabSz="711129" rtl="0" eaLnBrk="1" latinLnBrk="0" hangingPunct="1">
      <a:defRPr sz="933" kern="1200">
        <a:solidFill>
          <a:schemeClr val="tx1"/>
        </a:solidFill>
        <a:latin typeface="+mn-lt"/>
        <a:ea typeface="+mn-ea"/>
        <a:cs typeface="+mn-cs"/>
      </a:defRPr>
    </a:lvl1pPr>
    <a:lvl2pPr marL="355564" algn="l" defTabSz="711129" rtl="0" eaLnBrk="1" latinLnBrk="0" hangingPunct="1">
      <a:defRPr sz="933" kern="1200">
        <a:solidFill>
          <a:schemeClr val="tx1"/>
        </a:solidFill>
        <a:latin typeface="+mn-lt"/>
        <a:ea typeface="+mn-ea"/>
        <a:cs typeface="+mn-cs"/>
      </a:defRPr>
    </a:lvl2pPr>
    <a:lvl3pPr marL="711129" algn="l" defTabSz="711129" rtl="0" eaLnBrk="1" latinLnBrk="0" hangingPunct="1">
      <a:defRPr sz="933" kern="1200">
        <a:solidFill>
          <a:schemeClr val="tx1"/>
        </a:solidFill>
        <a:latin typeface="+mn-lt"/>
        <a:ea typeface="+mn-ea"/>
        <a:cs typeface="+mn-cs"/>
      </a:defRPr>
    </a:lvl3pPr>
    <a:lvl4pPr marL="1066693" algn="l" defTabSz="711129" rtl="0" eaLnBrk="1" latinLnBrk="0" hangingPunct="1">
      <a:defRPr sz="933" kern="1200">
        <a:solidFill>
          <a:schemeClr val="tx1"/>
        </a:solidFill>
        <a:latin typeface="+mn-lt"/>
        <a:ea typeface="+mn-ea"/>
        <a:cs typeface="+mn-cs"/>
      </a:defRPr>
    </a:lvl4pPr>
    <a:lvl5pPr marL="1422258" algn="l" defTabSz="711129" rtl="0" eaLnBrk="1" latinLnBrk="0" hangingPunct="1">
      <a:defRPr sz="933" kern="1200">
        <a:solidFill>
          <a:schemeClr val="tx1"/>
        </a:solidFill>
        <a:latin typeface="+mn-lt"/>
        <a:ea typeface="+mn-ea"/>
        <a:cs typeface="+mn-cs"/>
      </a:defRPr>
    </a:lvl5pPr>
    <a:lvl6pPr marL="1777822" algn="l" defTabSz="711129" rtl="0" eaLnBrk="1" latinLnBrk="0" hangingPunct="1">
      <a:defRPr sz="933" kern="1200">
        <a:solidFill>
          <a:schemeClr val="tx1"/>
        </a:solidFill>
        <a:latin typeface="+mn-lt"/>
        <a:ea typeface="+mn-ea"/>
        <a:cs typeface="+mn-cs"/>
      </a:defRPr>
    </a:lvl6pPr>
    <a:lvl7pPr marL="2133387" algn="l" defTabSz="711129" rtl="0" eaLnBrk="1" latinLnBrk="0" hangingPunct="1">
      <a:defRPr sz="933" kern="1200">
        <a:solidFill>
          <a:schemeClr val="tx1"/>
        </a:solidFill>
        <a:latin typeface="+mn-lt"/>
        <a:ea typeface="+mn-ea"/>
        <a:cs typeface="+mn-cs"/>
      </a:defRPr>
    </a:lvl7pPr>
    <a:lvl8pPr marL="2488951" algn="l" defTabSz="711129" rtl="0" eaLnBrk="1" latinLnBrk="0" hangingPunct="1">
      <a:defRPr sz="933" kern="1200">
        <a:solidFill>
          <a:schemeClr val="tx1"/>
        </a:solidFill>
        <a:latin typeface="+mn-lt"/>
        <a:ea typeface="+mn-ea"/>
        <a:cs typeface="+mn-cs"/>
      </a:defRPr>
    </a:lvl8pPr>
    <a:lvl9pPr marL="2844516" algn="l" defTabSz="711129" rtl="0" eaLnBrk="1" latinLnBrk="0" hangingPunct="1">
      <a:defRPr sz="9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98D4A-D07E-4626-A9DE-9C06E88D4384}" type="slidenum">
              <a:rPr lang="en-US" smtClean="0"/>
              <a:t>1</a:t>
            </a:fld>
            <a:endParaRPr lang="en-US"/>
          </a:p>
        </p:txBody>
      </p:sp>
    </p:spTree>
    <p:extLst>
      <p:ext uri="{BB962C8B-B14F-4D97-AF65-F5344CB8AC3E}">
        <p14:creationId xmlns:p14="http://schemas.microsoft.com/office/powerpoint/2010/main" val="115511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3"/>
            <a:ext cx="31089600" cy="9550400"/>
          </a:xfrm>
        </p:spPr>
        <p:txBody>
          <a:bodyPr anchor="b"/>
          <a:lstStyle>
            <a:lvl1pPr algn="ctr">
              <a:defRPr sz="23998"/>
            </a:lvl1pPr>
          </a:lstStyle>
          <a:p>
            <a:r>
              <a:rPr lang="en-US" smtClean="0"/>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709" indent="0" algn="ctr">
              <a:buNone/>
              <a:defRPr sz="8000"/>
            </a:lvl2pPr>
            <a:lvl3pPr marL="3657418" indent="0" algn="ctr">
              <a:buNone/>
              <a:defRPr sz="7200"/>
            </a:lvl3pPr>
            <a:lvl4pPr marL="5486126" indent="0" algn="ctr">
              <a:buNone/>
              <a:defRPr sz="6400"/>
            </a:lvl4pPr>
            <a:lvl5pPr marL="7314834" indent="0" algn="ctr">
              <a:buNone/>
              <a:defRPr sz="6400"/>
            </a:lvl5pPr>
            <a:lvl6pPr marL="9143542" indent="0" algn="ctr">
              <a:buNone/>
              <a:defRPr sz="6400"/>
            </a:lvl6pPr>
            <a:lvl7pPr marL="10972252" indent="0" algn="ctr">
              <a:buNone/>
              <a:defRPr sz="6400"/>
            </a:lvl7pPr>
            <a:lvl8pPr marL="12800960" indent="0" algn="ctr">
              <a:buNone/>
              <a:defRPr sz="6400"/>
            </a:lvl8pPr>
            <a:lvl9pPr marL="14629669" indent="0" algn="ctr">
              <a:buNone/>
              <a:defRPr sz="64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83077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89110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3" y="1460502"/>
            <a:ext cx="7886700" cy="2324735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14603" y="1460502"/>
            <a:ext cx="23202900" cy="232473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13450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52588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9"/>
            <a:ext cx="31546800" cy="11410948"/>
          </a:xfrm>
        </p:spPr>
        <p:txBody>
          <a:bodyPr anchor="b"/>
          <a:lstStyle>
            <a:lvl1pPr>
              <a:defRPr sz="23998"/>
            </a:lvl1pPr>
          </a:lstStyle>
          <a:p>
            <a:r>
              <a:rPr lang="en-US" smtClean="0"/>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709" indent="0">
              <a:buNone/>
              <a:defRPr sz="8000">
                <a:solidFill>
                  <a:schemeClr val="tx1">
                    <a:tint val="75000"/>
                  </a:schemeClr>
                </a:solidFill>
              </a:defRPr>
            </a:lvl2pPr>
            <a:lvl3pPr marL="3657418" indent="0">
              <a:buNone/>
              <a:defRPr sz="7200">
                <a:solidFill>
                  <a:schemeClr val="tx1">
                    <a:tint val="75000"/>
                  </a:schemeClr>
                </a:solidFill>
              </a:defRPr>
            </a:lvl3pPr>
            <a:lvl4pPr marL="5486126" indent="0">
              <a:buNone/>
              <a:defRPr sz="6400">
                <a:solidFill>
                  <a:schemeClr val="tx1">
                    <a:tint val="75000"/>
                  </a:schemeClr>
                </a:solidFill>
              </a:defRPr>
            </a:lvl4pPr>
            <a:lvl5pPr marL="7314834" indent="0">
              <a:buNone/>
              <a:defRPr sz="6400">
                <a:solidFill>
                  <a:schemeClr val="tx1">
                    <a:tint val="75000"/>
                  </a:schemeClr>
                </a:solidFill>
              </a:defRPr>
            </a:lvl5pPr>
            <a:lvl6pPr marL="9143542" indent="0">
              <a:buNone/>
              <a:defRPr sz="6400">
                <a:solidFill>
                  <a:schemeClr val="tx1">
                    <a:tint val="75000"/>
                  </a:schemeClr>
                </a:solidFill>
              </a:defRPr>
            </a:lvl6pPr>
            <a:lvl7pPr marL="10972252" indent="0">
              <a:buNone/>
              <a:defRPr sz="6400">
                <a:solidFill>
                  <a:schemeClr val="tx1">
                    <a:tint val="75000"/>
                  </a:schemeClr>
                </a:solidFill>
              </a:defRPr>
            </a:lvl7pPr>
            <a:lvl8pPr marL="12800960" indent="0">
              <a:buNone/>
              <a:defRPr sz="6400">
                <a:solidFill>
                  <a:schemeClr val="tx1">
                    <a:tint val="75000"/>
                  </a:schemeClr>
                </a:solidFill>
              </a:defRPr>
            </a:lvl8pPr>
            <a:lvl9pPr marL="14629669"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1C93A3-B0EC-45CA-8EE9-8D805B615558}"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76070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1C93A3-B0EC-45CA-8EE9-8D805B615558}" type="datetimeFigureOut">
              <a:rPr lang="en-US" smtClean="0"/>
              <a:t>8/27/16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88801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7"/>
            <a:ext cx="31546800" cy="530225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519368" y="6724653"/>
            <a:ext cx="15473360" cy="3295648"/>
          </a:xfrm>
        </p:spPr>
        <p:txBody>
          <a:bodyPr anchor="b"/>
          <a:lstStyle>
            <a:lvl1pPr marL="0" indent="0">
              <a:buNone/>
              <a:defRPr sz="9600" b="1"/>
            </a:lvl1pPr>
            <a:lvl2pPr marL="1828709" indent="0">
              <a:buNone/>
              <a:defRPr sz="8000" b="1"/>
            </a:lvl2pPr>
            <a:lvl3pPr marL="3657418" indent="0">
              <a:buNone/>
              <a:defRPr sz="7200" b="1"/>
            </a:lvl3pPr>
            <a:lvl4pPr marL="5486126" indent="0">
              <a:buNone/>
              <a:defRPr sz="6400" b="1"/>
            </a:lvl4pPr>
            <a:lvl5pPr marL="7314834" indent="0">
              <a:buNone/>
              <a:defRPr sz="6400" b="1"/>
            </a:lvl5pPr>
            <a:lvl6pPr marL="9143542" indent="0">
              <a:buNone/>
              <a:defRPr sz="6400" b="1"/>
            </a:lvl6pPr>
            <a:lvl7pPr marL="10972252" indent="0">
              <a:buNone/>
              <a:defRPr sz="6400" b="1"/>
            </a:lvl7pPr>
            <a:lvl8pPr marL="12800960" indent="0">
              <a:buNone/>
              <a:defRPr sz="6400" b="1"/>
            </a:lvl8pPr>
            <a:lvl9pPr marL="14629669"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516603" y="6724653"/>
            <a:ext cx="15549564" cy="3295648"/>
          </a:xfrm>
        </p:spPr>
        <p:txBody>
          <a:bodyPr anchor="b"/>
          <a:lstStyle>
            <a:lvl1pPr marL="0" indent="0">
              <a:buNone/>
              <a:defRPr sz="9600" b="1"/>
            </a:lvl1pPr>
            <a:lvl2pPr marL="1828709" indent="0">
              <a:buNone/>
              <a:defRPr sz="8000" b="1"/>
            </a:lvl2pPr>
            <a:lvl3pPr marL="3657418" indent="0">
              <a:buNone/>
              <a:defRPr sz="7200" b="1"/>
            </a:lvl3pPr>
            <a:lvl4pPr marL="5486126" indent="0">
              <a:buNone/>
              <a:defRPr sz="6400" b="1"/>
            </a:lvl4pPr>
            <a:lvl5pPr marL="7314834" indent="0">
              <a:buNone/>
              <a:defRPr sz="6400" b="1"/>
            </a:lvl5pPr>
            <a:lvl6pPr marL="9143542" indent="0">
              <a:buNone/>
              <a:defRPr sz="6400" b="1"/>
            </a:lvl6pPr>
            <a:lvl7pPr marL="10972252" indent="0">
              <a:buNone/>
              <a:defRPr sz="6400" b="1"/>
            </a:lvl7pPr>
            <a:lvl8pPr marL="12800960" indent="0">
              <a:buNone/>
              <a:defRPr sz="6400" b="1"/>
            </a:lvl8pPr>
            <a:lvl9pPr marL="14629669"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16603" y="10020300"/>
            <a:ext cx="15549564" cy="14738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1C93A3-B0EC-45CA-8EE9-8D805B615558}" type="datetimeFigureOut">
              <a:rPr lang="en-US" smtClean="0"/>
              <a:t>8/27/16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1412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1C93A3-B0EC-45CA-8EE9-8D805B615558}" type="datetimeFigureOut">
              <a:rPr lang="en-US" smtClean="0"/>
              <a:t>8/27/16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392377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C93A3-B0EC-45CA-8EE9-8D805B615558}" type="datetimeFigureOut">
              <a:rPr lang="en-US" smtClean="0"/>
              <a:t>8/27/16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14580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smtClean="0"/>
              <a:t>Click to edit Master title style</a:t>
            </a:r>
            <a:endParaRPr lang="en-US" dirty="0"/>
          </a:p>
        </p:txBody>
      </p:sp>
      <p:sp>
        <p:nvSpPr>
          <p:cNvPr id="3" name="Content Placeholder 2"/>
          <p:cNvSpPr>
            <a:spLocks noGrp="1"/>
          </p:cNvSpPr>
          <p:nvPr>
            <p:ph idx="1"/>
          </p:nvPr>
        </p:nvSpPr>
        <p:spPr>
          <a:xfrm>
            <a:off x="15549564" y="3949708"/>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709" indent="0">
              <a:buNone/>
              <a:defRPr sz="5600"/>
            </a:lvl2pPr>
            <a:lvl3pPr marL="3657418" indent="0">
              <a:buNone/>
              <a:defRPr sz="4800"/>
            </a:lvl3pPr>
            <a:lvl4pPr marL="5486126" indent="0">
              <a:buNone/>
              <a:defRPr sz="4000"/>
            </a:lvl4pPr>
            <a:lvl5pPr marL="7314834" indent="0">
              <a:buNone/>
              <a:defRPr sz="4000"/>
            </a:lvl5pPr>
            <a:lvl6pPr marL="9143542" indent="0">
              <a:buNone/>
              <a:defRPr sz="4000"/>
            </a:lvl6pPr>
            <a:lvl7pPr marL="10972252" indent="0">
              <a:buNone/>
              <a:defRPr sz="4000"/>
            </a:lvl7pPr>
            <a:lvl8pPr marL="12800960" indent="0">
              <a:buNone/>
              <a:defRPr sz="4000"/>
            </a:lvl8pPr>
            <a:lvl9pPr marL="1462966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C93A3-B0EC-45CA-8EE9-8D805B615558}" type="datetimeFigureOut">
              <a:rPr lang="en-US" smtClean="0"/>
              <a:t>8/27/16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35030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549564" y="3949708"/>
            <a:ext cx="18516600" cy="19494500"/>
          </a:xfrm>
        </p:spPr>
        <p:txBody>
          <a:bodyPr anchor="t"/>
          <a:lstStyle>
            <a:lvl1pPr marL="0" indent="0">
              <a:buNone/>
              <a:defRPr sz="12800"/>
            </a:lvl1pPr>
            <a:lvl2pPr marL="1828709" indent="0">
              <a:buNone/>
              <a:defRPr sz="11200"/>
            </a:lvl2pPr>
            <a:lvl3pPr marL="3657418" indent="0">
              <a:buNone/>
              <a:defRPr sz="9600"/>
            </a:lvl3pPr>
            <a:lvl4pPr marL="5486126" indent="0">
              <a:buNone/>
              <a:defRPr sz="8000"/>
            </a:lvl4pPr>
            <a:lvl5pPr marL="7314834" indent="0">
              <a:buNone/>
              <a:defRPr sz="8000"/>
            </a:lvl5pPr>
            <a:lvl6pPr marL="9143542" indent="0">
              <a:buNone/>
              <a:defRPr sz="8000"/>
            </a:lvl6pPr>
            <a:lvl7pPr marL="10972252" indent="0">
              <a:buNone/>
              <a:defRPr sz="8000"/>
            </a:lvl7pPr>
            <a:lvl8pPr marL="12800960" indent="0">
              <a:buNone/>
              <a:defRPr sz="8000"/>
            </a:lvl8pPr>
            <a:lvl9pPr marL="14629669" indent="0">
              <a:buNone/>
              <a:defRPr sz="8000"/>
            </a:lvl9pPr>
          </a:lstStyle>
          <a:p>
            <a:r>
              <a:rPr lang="en-US" smtClean="0"/>
              <a:t>Click icon to add picture</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709" indent="0">
              <a:buNone/>
              <a:defRPr sz="5600"/>
            </a:lvl2pPr>
            <a:lvl3pPr marL="3657418" indent="0">
              <a:buNone/>
              <a:defRPr sz="4800"/>
            </a:lvl3pPr>
            <a:lvl4pPr marL="5486126" indent="0">
              <a:buNone/>
              <a:defRPr sz="4000"/>
            </a:lvl4pPr>
            <a:lvl5pPr marL="7314834" indent="0">
              <a:buNone/>
              <a:defRPr sz="4000"/>
            </a:lvl5pPr>
            <a:lvl6pPr marL="9143542" indent="0">
              <a:buNone/>
              <a:defRPr sz="4000"/>
            </a:lvl6pPr>
            <a:lvl7pPr marL="10972252" indent="0">
              <a:buNone/>
              <a:defRPr sz="4000"/>
            </a:lvl7pPr>
            <a:lvl8pPr marL="12800960" indent="0">
              <a:buNone/>
              <a:defRPr sz="4000"/>
            </a:lvl8pPr>
            <a:lvl9pPr marL="1462966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C93A3-B0EC-45CA-8EE9-8D805B615558}" type="datetimeFigureOut">
              <a:rPr lang="en-US" smtClean="0"/>
              <a:t>8/27/16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5793795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7"/>
            <a:ext cx="31546800" cy="530225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14600" y="25425408"/>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AD1C93A3-B0EC-45CA-8EE9-8D805B615558}" type="datetimeFigureOut">
              <a:rPr lang="en-US" smtClean="0"/>
              <a:t>8/27/16</a:t>
            </a:fld>
            <a:endParaRPr lang="en-US"/>
          </a:p>
        </p:txBody>
      </p:sp>
      <p:sp>
        <p:nvSpPr>
          <p:cNvPr id="5" name="Footer Placeholder 4"/>
          <p:cNvSpPr>
            <a:spLocks noGrp="1"/>
          </p:cNvSpPr>
          <p:nvPr>
            <p:ph type="ftr" sz="quarter" idx="3"/>
          </p:nvPr>
        </p:nvSpPr>
        <p:spPr>
          <a:xfrm>
            <a:off x="12115800" y="25425408"/>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8"/>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918F42AD-0DCE-45C2-9C4E-612477E874BB}" type="slidenum">
              <a:rPr lang="en-US" smtClean="0"/>
              <a:t>‹#›</a:t>
            </a:fld>
            <a:endParaRPr lang="en-US"/>
          </a:p>
        </p:txBody>
      </p:sp>
    </p:spTree>
    <p:extLst>
      <p:ext uri="{BB962C8B-B14F-4D97-AF65-F5344CB8AC3E}">
        <p14:creationId xmlns:p14="http://schemas.microsoft.com/office/powerpoint/2010/main" val="3961178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57418"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356" indent="-914356" algn="l" defTabSz="3657418"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063" indent="-914356" algn="l" defTabSz="3657418"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1772" indent="-914356" algn="l" defTabSz="3657418"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480"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189"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7898"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6605"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5314"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023"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418" rtl="0" eaLnBrk="1" latinLnBrk="0" hangingPunct="1">
        <a:defRPr sz="7200" kern="1200">
          <a:solidFill>
            <a:schemeClr val="tx1"/>
          </a:solidFill>
          <a:latin typeface="+mn-lt"/>
          <a:ea typeface="+mn-ea"/>
          <a:cs typeface="+mn-cs"/>
        </a:defRPr>
      </a:lvl1pPr>
      <a:lvl2pPr marL="1828709" algn="l" defTabSz="3657418" rtl="0" eaLnBrk="1" latinLnBrk="0" hangingPunct="1">
        <a:defRPr sz="7200" kern="1200">
          <a:solidFill>
            <a:schemeClr val="tx1"/>
          </a:solidFill>
          <a:latin typeface="+mn-lt"/>
          <a:ea typeface="+mn-ea"/>
          <a:cs typeface="+mn-cs"/>
        </a:defRPr>
      </a:lvl2pPr>
      <a:lvl3pPr marL="3657418" algn="l" defTabSz="3657418" rtl="0" eaLnBrk="1" latinLnBrk="0" hangingPunct="1">
        <a:defRPr sz="7200" kern="1200">
          <a:solidFill>
            <a:schemeClr val="tx1"/>
          </a:solidFill>
          <a:latin typeface="+mn-lt"/>
          <a:ea typeface="+mn-ea"/>
          <a:cs typeface="+mn-cs"/>
        </a:defRPr>
      </a:lvl3pPr>
      <a:lvl4pPr marL="5486126" algn="l" defTabSz="3657418" rtl="0" eaLnBrk="1" latinLnBrk="0" hangingPunct="1">
        <a:defRPr sz="7200" kern="1200">
          <a:solidFill>
            <a:schemeClr val="tx1"/>
          </a:solidFill>
          <a:latin typeface="+mn-lt"/>
          <a:ea typeface="+mn-ea"/>
          <a:cs typeface="+mn-cs"/>
        </a:defRPr>
      </a:lvl4pPr>
      <a:lvl5pPr marL="7314834" algn="l" defTabSz="3657418" rtl="0" eaLnBrk="1" latinLnBrk="0" hangingPunct="1">
        <a:defRPr sz="7200" kern="1200">
          <a:solidFill>
            <a:schemeClr val="tx1"/>
          </a:solidFill>
          <a:latin typeface="+mn-lt"/>
          <a:ea typeface="+mn-ea"/>
          <a:cs typeface="+mn-cs"/>
        </a:defRPr>
      </a:lvl5pPr>
      <a:lvl6pPr marL="9143542" algn="l" defTabSz="3657418" rtl="0" eaLnBrk="1" latinLnBrk="0" hangingPunct="1">
        <a:defRPr sz="7200" kern="1200">
          <a:solidFill>
            <a:schemeClr val="tx1"/>
          </a:solidFill>
          <a:latin typeface="+mn-lt"/>
          <a:ea typeface="+mn-ea"/>
          <a:cs typeface="+mn-cs"/>
        </a:defRPr>
      </a:lvl6pPr>
      <a:lvl7pPr marL="10972252" algn="l" defTabSz="3657418" rtl="0" eaLnBrk="1" latinLnBrk="0" hangingPunct="1">
        <a:defRPr sz="7200" kern="1200">
          <a:solidFill>
            <a:schemeClr val="tx1"/>
          </a:solidFill>
          <a:latin typeface="+mn-lt"/>
          <a:ea typeface="+mn-ea"/>
          <a:cs typeface="+mn-cs"/>
        </a:defRPr>
      </a:lvl7pPr>
      <a:lvl8pPr marL="12800960" algn="l" defTabSz="3657418" rtl="0" eaLnBrk="1" latinLnBrk="0" hangingPunct="1">
        <a:defRPr sz="7200" kern="1200">
          <a:solidFill>
            <a:schemeClr val="tx1"/>
          </a:solidFill>
          <a:latin typeface="+mn-lt"/>
          <a:ea typeface="+mn-ea"/>
          <a:cs typeface="+mn-cs"/>
        </a:defRPr>
      </a:lvl8pPr>
      <a:lvl9pPr marL="14629669" algn="l" defTabSz="3657418"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isip.piconepress.com/" TargetMode="External"/><Relationship Id="rId5" Type="http://schemas.openxmlformats.org/officeDocument/2006/relationships/image" Target="../media/image2.gif"/><Relationship Id="rId6" Type="http://schemas.openxmlformats.org/officeDocument/2006/relationships/image" Target="../media/image3.emf"/><Relationship Id="rId7" Type="http://schemas.openxmlformats.org/officeDocument/2006/relationships/chart" Target="../charts/chart1.xml"/><Relationship Id="rId8" Type="http://schemas.openxmlformats.org/officeDocument/2006/relationships/chart" Target="../charts/chart2.xml"/><Relationship Id="rId9" Type="http://schemas.openxmlformats.org/officeDocument/2006/relationships/chart" Target="../charts/chart3.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Box 7"/>
          <p:cNvSpPr txBox="1">
            <a:spLocks noChangeArrowheads="1"/>
          </p:cNvSpPr>
          <p:nvPr/>
        </p:nvSpPr>
        <p:spPr bwMode="auto">
          <a:xfrm>
            <a:off x="18491981" y="3101530"/>
            <a:ext cx="8577072" cy="2387326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Aft>
                <a:spcPts val="1200"/>
              </a:spcAft>
              <a:tabLst>
                <a:tab pos="380981" algn="l"/>
              </a:tabLst>
              <a:defRPr/>
            </a:pPr>
            <a:r>
              <a:rPr lang="en-US" sz="3200" b="1" dirty="0" smtClean="0">
                <a:solidFill>
                  <a:srgbClr val="333399"/>
                </a:solidFill>
                <a:latin typeface="Arial" pitchFamily="34" charset="0"/>
                <a:cs typeface="Arial" pitchFamily="34" charset="0"/>
              </a:rPr>
              <a:t>Benchmarking and Testing</a:t>
            </a:r>
            <a:endParaRPr lang="en-US" sz="3200" b="1" dirty="0">
              <a:solidFill>
                <a:srgbClr val="333399"/>
              </a:solidFill>
              <a:latin typeface="Arial" pitchFamily="34" charset="0"/>
              <a:cs typeface="Arial" pitchFamily="34" charset="0"/>
            </a:endParaRPr>
          </a:p>
          <a:p>
            <a:pPr marL="0" lvl="1" defTabSz="695291">
              <a:spcAft>
                <a:spcPts val="1200"/>
              </a:spcAft>
              <a:tabLst>
                <a:tab pos="380981" algn="l"/>
              </a:tabLst>
              <a:defRPr/>
            </a:pPr>
            <a:r>
              <a:rPr lang="en-US" sz="2800" b="1" dirty="0" smtClean="0">
                <a:solidFill>
                  <a:srgbClr val="333399"/>
                </a:solidFill>
                <a:latin typeface="Arial" pitchFamily="34" charset="0"/>
                <a:cs typeface="Arial" pitchFamily="34" charset="0"/>
              </a:rPr>
              <a:t>Benchmarks</a:t>
            </a: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lvl="1"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a:t>
            </a:r>
            <a:r>
              <a:rPr lang="en-US" sz="2400" b="1" dirty="0" err="1" smtClean="0">
                <a:ln w="0"/>
                <a:latin typeface="Arial" panose="020B0604020202020204" pitchFamily="34" charset="0"/>
                <a:ea typeface="Verdana" panose="020B0604030504040204" pitchFamily="34" charset="0"/>
                <a:cs typeface="Arial" panose="020B0604020202020204" pitchFamily="34" charset="0"/>
              </a:rPr>
              <a:t>NeuroNix</a:t>
            </a:r>
            <a:r>
              <a:rPr lang="en-US" sz="2400" b="1" dirty="0" smtClean="0">
                <a:ln w="0"/>
                <a:latin typeface="Arial" panose="020B0604020202020204" pitchFamily="34" charset="0"/>
                <a:ea typeface="Verdana" panose="020B0604030504040204" pitchFamily="34" charset="0"/>
                <a:cs typeface="Arial" panose="020B0604020202020204" pitchFamily="34" charset="0"/>
              </a:rPr>
              <a:t> cluster was benchmarked with our benchmark, </a:t>
            </a:r>
            <a:r>
              <a:rPr lang="en-US" sz="2400" b="1" dirty="0" err="1" smtClean="0">
                <a:ln w="0"/>
                <a:latin typeface="Arial" panose="020B0604020202020204" pitchFamily="34" charset="0"/>
                <a:ea typeface="Verdana" panose="020B0604030504040204" pitchFamily="34" charset="0"/>
                <a:cs typeface="Arial" panose="020B0604020202020204" pitchFamily="34" charset="0"/>
              </a:rPr>
              <a:t>nedc_benchmark</a:t>
            </a:r>
            <a:r>
              <a:rPr lang="en-US" sz="2400" b="1" dirty="0" smtClean="0">
                <a:ln w="0"/>
                <a:latin typeface="Arial" panose="020B0604020202020204" pitchFamily="34" charset="0"/>
                <a:ea typeface="Verdana" panose="020B0604030504040204" pitchFamily="34" charset="0"/>
                <a:cs typeface="Arial" panose="020B0604020202020204" pitchFamily="34" charset="0"/>
              </a:rPr>
              <a:t>. </a:t>
            </a:r>
            <a:r>
              <a:rPr lang="en-US" sz="2400" b="1" dirty="0" err="1" smtClean="0">
                <a:ln w="0"/>
                <a:latin typeface="Arial" panose="020B0604020202020204" pitchFamily="34" charset="0"/>
                <a:ea typeface="Verdana" panose="020B0604030504040204" pitchFamily="34" charset="0"/>
                <a:cs typeface="Arial" panose="020B0604020202020204" pitchFamily="34" charset="0"/>
              </a:rPr>
              <a:t>n</a:t>
            </a:r>
            <a:r>
              <a:rPr lang="en-US" sz="2400" b="1" dirty="0" err="1" smtClean="0">
                <a:ln w="0"/>
                <a:latin typeface="Arial" panose="020B0604020202020204" pitchFamily="34" charset="0"/>
                <a:ea typeface="Verdana" panose="020B0604030504040204" pitchFamily="34" charset="0"/>
                <a:cs typeface="Arial" panose="020B0604020202020204" pitchFamily="34" charset="0"/>
              </a:rPr>
              <a:t>edc_benchmark</a:t>
            </a:r>
            <a:r>
              <a:rPr lang="en-US" sz="2400" b="1" dirty="0" smtClean="0">
                <a:ln w="0"/>
                <a:latin typeface="Arial" panose="020B0604020202020204" pitchFamily="34" charset="0"/>
                <a:ea typeface="Verdana" panose="020B0604030504040204" pitchFamily="34" charset="0"/>
                <a:cs typeface="Arial" panose="020B0604020202020204" pitchFamily="34" charset="0"/>
              </a:rPr>
              <a:t> has two modes, I/O and CPU. </a:t>
            </a:r>
          </a:p>
          <a:p>
            <a:pPr marL="1901799" lvl="2"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I/O benchmark performs processes a list of EDF files distributed over the number of threads at which the benchmark is ran. </a:t>
            </a:r>
          </a:p>
          <a:p>
            <a:pPr marL="1901799" lvl="2"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CPU benchmark processes an array containing doubled a fixed number of times, performing of multiplications and transcendental operations each time.</a:t>
            </a:r>
          </a:p>
          <a:p>
            <a:pPr marL="365760" lvl="1"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These tests were used in conjunction to verify that both CPU bound and file I/O bound jobs ran on the cluster would not experience, and would not cause concurrent jobs to experience, significant bottlenecks when the number of threads ran in parallel were between 1 and 256.</a:t>
            </a:r>
            <a:endParaRPr lang="en-US" sz="2400" b="1" dirty="0">
              <a:ln w="0"/>
              <a:latin typeface="Arial" panose="020B0604020202020204" pitchFamily="34" charset="0"/>
              <a:ea typeface="Verdana" panose="020B0604030504040204" pitchFamily="34" charset="0"/>
              <a:cs typeface="Arial" panose="020B0604020202020204" pitchFamily="34" charset="0"/>
            </a:endParaRPr>
          </a:p>
          <a:p>
            <a:pPr marL="365760" lvl="1"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following graphs demonstrate that the cluster did not experience significant bottlenecks for either the I/O benchmark or the CPU benchmark. These benchmarks were also written to demonstrate the maximum respective workloads possible while using our libraries, assuring that code using these libraries would would not bottleneck at either CPU usage or file I/O, provided that less than 256 parallel threads were being processed.</a:t>
            </a:r>
          </a:p>
          <a:p>
            <a:pPr marL="365760" lvl="1" indent="-365760">
              <a:spcAft>
                <a:spcPts val="1200"/>
              </a:spcAft>
              <a:buFont typeface="Arial" panose="020B0604020202020204" pitchFamily="34" charset="0"/>
              <a:buChar char="•"/>
            </a:pP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a:solidFill>
                <a:srgbClr val="333399"/>
              </a:solidFill>
              <a:latin typeface="Arial" pitchFamily="34" charset="0"/>
              <a:cs typeface="Arial"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365760" lvl="1" indent="-365760">
              <a:spcAft>
                <a:spcPts val="1200"/>
              </a:spcAft>
              <a:buFont typeface="Arial" panose="020B0604020202020204" pitchFamily="34" charset="0"/>
              <a:buChar char="•"/>
            </a:pPr>
            <a:endParaRPr lang="en-US" sz="2800" b="1" dirty="0">
              <a:ln w="0"/>
              <a:latin typeface="Arial" panose="020B0604020202020204" pitchFamily="34" charset="0"/>
              <a:ea typeface="Verdana" panose="020B0604030504040204" pitchFamily="34" charset="0"/>
              <a:cs typeface="Arial" panose="020B0604020202020204" pitchFamily="34" charset="0"/>
            </a:endParaRPr>
          </a:p>
          <a:p>
            <a:pPr marL="365760" lvl="1" indent="-365760">
              <a:spcAft>
                <a:spcPts val="1200"/>
              </a:spcAft>
              <a:buFont typeface="Arial" panose="020B0604020202020204" pitchFamily="34" charset="0"/>
              <a:buChar char="•"/>
            </a:pP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lvl="1"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As a result of this benchmark, we have decided that while it may be beneficial to move data to the SSDs, it was not necessary to do so at the moment.</a:t>
            </a:r>
            <a:endParaRPr lang="en-US" sz="2400" b="1" dirty="0" smtClean="0">
              <a:solidFill>
                <a:srgbClr val="333399"/>
              </a:solidFill>
              <a:latin typeface="Arial" pitchFamily="34" charset="0"/>
              <a:cs typeface="Arial" pitchFamily="34" charset="0"/>
            </a:endParaRPr>
          </a:p>
        </p:txBody>
      </p:sp>
      <p:sp>
        <p:nvSpPr>
          <p:cNvPr id="38" name="Text Box 7"/>
          <p:cNvSpPr txBox="1">
            <a:spLocks noChangeArrowheads="1"/>
          </p:cNvSpPr>
          <p:nvPr/>
        </p:nvSpPr>
        <p:spPr bwMode="auto">
          <a:xfrm>
            <a:off x="457198" y="3071837"/>
            <a:ext cx="8577072" cy="990393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Aft>
                <a:spcPts val="1200"/>
              </a:spcAft>
              <a:tabLst>
                <a:tab pos="380981" algn="l"/>
              </a:tabLst>
              <a:defRPr/>
            </a:pPr>
            <a:r>
              <a:rPr lang="en-US" sz="3200" b="1" dirty="0" smtClean="0">
                <a:solidFill>
                  <a:srgbClr val="333399"/>
                </a:solidFill>
                <a:latin typeface="Arial" pitchFamily="34" charset="0"/>
                <a:cs typeface="Arial" pitchFamily="34" charset="0"/>
              </a:rPr>
              <a:t>Abstract</a:t>
            </a:r>
          </a:p>
          <a:p>
            <a:pPr marL="365760"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goal of this project was to demonstrate that an enterprise-ready, Warewulf-based HPC compute cluster could support heterogeneous hardware via the integration of a GPU compute server</a:t>
            </a:r>
            <a:r>
              <a:rPr lang="x-none" sz="2400" b="1" dirty="0" smtClean="0">
                <a:ln w="0"/>
                <a:latin typeface="Arial" panose="020B0604020202020204" pitchFamily="34" charset="0"/>
                <a:ea typeface="Verdana" panose="020B0604030504040204" pitchFamily="34" charset="0"/>
                <a:cs typeface="Arial" panose="020B0604020202020204" pitchFamily="34" charset="0"/>
              </a:rPr>
              <a:t>.</a:t>
            </a:r>
          </a:p>
          <a:p>
            <a:pPr marL="365760"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Our initial cluster implementation, designed in Summer 2015, had 4 compute nodes with 256 GB of memory and 32 cores per node, 20 TB of network-mounted disk space and a compute capacity of </a:t>
            </a:r>
            <a:r>
              <a:rPr lang="en-US" sz="2400" b="1" dirty="0" smtClean="0">
                <a:ln w="0"/>
                <a:latin typeface="Arial" panose="020B0604020202020204" pitchFamily="34" charset="0"/>
                <a:ea typeface="Verdana" panose="020B0604030504040204" pitchFamily="34" charset="0"/>
                <a:cs typeface="Arial" panose="020B0604020202020204" pitchFamily="34" charset="0"/>
              </a:rPr>
              <a:t>.4 </a:t>
            </a:r>
            <a:r>
              <a:rPr lang="en-US" sz="2400" b="1" dirty="0" err="1" smtClean="0">
                <a:ln w="0"/>
                <a:latin typeface="Arial" panose="020B0604020202020204" pitchFamily="34" charset="0"/>
                <a:ea typeface="Verdana" panose="020B0604030504040204" pitchFamily="34" charset="0"/>
                <a:cs typeface="Arial" panose="020B0604020202020204" pitchFamily="34" charset="0"/>
              </a:rPr>
              <a:t>TFlops</a:t>
            </a:r>
            <a:r>
              <a:rPr lang="en-US" sz="2400" b="1" dirty="0" smtClean="0">
                <a:ln w="0"/>
                <a:latin typeface="Arial" panose="020B0604020202020204" pitchFamily="34" charset="0"/>
                <a:ea typeface="Verdana" panose="020B0604030504040204" pitchFamily="34" charset="0"/>
                <a:cs typeface="Arial" panose="020B0604020202020204" pitchFamily="34" charset="0"/>
              </a:rPr>
              <a:t>. This cluster cost</a:t>
            </a:r>
            <a:r>
              <a:rPr lang="is-IS" sz="2400" b="1" dirty="0" smtClean="0">
                <a:ln w="0"/>
                <a:latin typeface="Arial" panose="020B0604020202020204" pitchFamily="34" charset="0"/>
                <a:ea typeface="Verdana" panose="020B0604030504040204" pitchFamily="34" charset="0"/>
                <a:cs typeface="Arial" panose="020B0604020202020204" pitchFamily="34" charset="0"/>
              </a:rPr>
              <a:t> </a:t>
            </a:r>
            <a:r>
              <a:rPr lang="en-US" sz="2400" b="1" dirty="0">
                <a:ln w="0"/>
                <a:latin typeface="Arial" panose="020B0604020202020204" pitchFamily="34" charset="0"/>
                <a:ea typeface="Verdana" panose="020B0604030504040204" pitchFamily="34" charset="0"/>
                <a:cs typeface="Arial" panose="020B0604020202020204" pitchFamily="34" charset="0"/>
              </a:rPr>
              <a:t>$</a:t>
            </a:r>
            <a:r>
              <a:rPr lang="en-US" sz="2400" b="1" dirty="0" smtClean="0">
                <a:ln w="0"/>
                <a:latin typeface="Arial" panose="020B0604020202020204" pitchFamily="34" charset="0"/>
                <a:ea typeface="Verdana" panose="020B0604030504040204" pitchFamily="34" charset="0"/>
                <a:cs typeface="Arial" panose="020B0604020202020204" pitchFamily="34" charset="0"/>
              </a:rPr>
              <a:t>26.5k.</a:t>
            </a:r>
          </a:p>
          <a:p>
            <a:pPr marL="365760"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In Summer 2016, we added a GPU-based compute node that had 4 </a:t>
            </a:r>
            <a:r>
              <a:rPr lang="en-US" sz="2400" b="1" dirty="0" err="1" smtClean="0">
                <a:ln w="0"/>
                <a:latin typeface="Arial" panose="020B0604020202020204" pitchFamily="34" charset="0"/>
                <a:ea typeface="Verdana" panose="020B0604030504040204" pitchFamily="34" charset="0"/>
                <a:cs typeface="Arial" panose="020B0604020202020204" pitchFamily="34" charset="0"/>
              </a:rPr>
              <a:t>Nvidia</a:t>
            </a:r>
            <a:r>
              <a:rPr lang="en-US" sz="2400" b="1" dirty="0" smtClean="0">
                <a:ln w="0"/>
                <a:latin typeface="Arial" panose="020B0604020202020204" pitchFamily="34" charset="0"/>
                <a:ea typeface="Verdana" panose="020B0604030504040204" pitchFamily="34" charset="0"/>
                <a:cs typeface="Arial" panose="020B0604020202020204" pitchFamily="34" charset="0"/>
              </a:rPr>
              <a:t> 980 GTX </a:t>
            </a:r>
            <a:r>
              <a:rPr lang="en-US" sz="2400" b="1" dirty="0" err="1" smtClean="0">
                <a:ln w="0"/>
                <a:latin typeface="Arial" panose="020B0604020202020204" pitchFamily="34" charset="0"/>
                <a:ea typeface="Verdana" panose="020B0604030504040204" pitchFamily="34" charset="0"/>
                <a:cs typeface="Arial" panose="020B0604020202020204" pitchFamily="34" charset="0"/>
              </a:rPr>
              <a:t>Ti</a:t>
            </a:r>
            <a:r>
              <a:rPr lang="en-US" sz="2400" b="1" dirty="0" smtClean="0">
                <a:ln w="0"/>
                <a:latin typeface="Arial" panose="020B0604020202020204" pitchFamily="34" charset="0"/>
                <a:ea typeface="Verdana" panose="020B0604030504040204" pitchFamily="34" charset="0"/>
                <a:cs typeface="Arial" panose="020B0604020202020204" pitchFamily="34" charset="0"/>
              </a:rPr>
              <a:t> GPUs, each equipped with 6GB of RAM, adding 22.5 </a:t>
            </a:r>
            <a:r>
              <a:rPr lang="en-US" sz="2400" b="1" dirty="0" err="1" smtClean="0">
                <a:ln w="0"/>
                <a:latin typeface="Arial" panose="020B0604020202020204" pitchFamily="34" charset="0"/>
                <a:ea typeface="Verdana" panose="020B0604030504040204" pitchFamily="34" charset="0"/>
                <a:cs typeface="Arial" panose="020B0604020202020204" pitchFamily="34" charset="0"/>
              </a:rPr>
              <a:t>TFlops</a:t>
            </a:r>
            <a:r>
              <a:rPr lang="en-US" sz="2400" b="1" dirty="0" smtClean="0">
                <a:ln w="0"/>
                <a:latin typeface="Arial" panose="020B0604020202020204" pitchFamily="34" charset="0"/>
                <a:ea typeface="Verdana" panose="020B0604030504040204" pitchFamily="34" charset="0"/>
                <a:cs typeface="Arial" panose="020B0604020202020204" pitchFamily="34" charset="0"/>
              </a:rPr>
              <a:t> to the cluster</a:t>
            </a:r>
            <a:r>
              <a:rPr lang="en-US" sz="2400" b="1" dirty="0">
                <a:ln w="0"/>
                <a:latin typeface="Arial" panose="020B0604020202020204" pitchFamily="34" charset="0"/>
                <a:ea typeface="Verdana" panose="020B0604030504040204" pitchFamily="34" charset="0"/>
                <a:cs typeface="Arial" panose="020B0604020202020204" pitchFamily="34" charset="0"/>
              </a:rPr>
              <a:t>. The new server cost $</a:t>
            </a:r>
            <a:r>
              <a:rPr lang="en-US" sz="2400" b="1" dirty="0" smtClean="0">
                <a:ln w="0"/>
                <a:latin typeface="Arial" panose="020B0604020202020204" pitchFamily="34" charset="0"/>
                <a:ea typeface="Verdana" panose="020B0604030504040204" pitchFamily="34" charset="0"/>
                <a:cs typeface="Arial" panose="020B0604020202020204" pitchFamily="34" charset="0"/>
              </a:rPr>
              <a:t>5.8K.</a:t>
            </a:r>
          </a:p>
          <a:p>
            <a:pPr marL="365760"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Each of these GPUs is capable of completing our deep </a:t>
            </a:r>
            <a:r>
              <a:rPr lang="en-US" sz="2400" b="1" dirty="0">
                <a:ln w="0"/>
                <a:latin typeface="Arial" panose="020B0604020202020204" pitchFamily="34" charset="0"/>
                <a:ea typeface="Verdana" panose="020B0604030504040204" pitchFamily="34" charset="0"/>
                <a:cs typeface="Arial" panose="020B0604020202020204" pitchFamily="34" charset="0"/>
              </a:rPr>
              <a:t>l</a:t>
            </a:r>
            <a:r>
              <a:rPr lang="en-US" sz="2400" b="1" dirty="0" smtClean="0">
                <a:ln w="0"/>
                <a:latin typeface="Arial" panose="020B0604020202020204" pitchFamily="34" charset="0"/>
                <a:ea typeface="Verdana" panose="020B0604030504040204" pitchFamily="34" charset="0"/>
                <a:cs typeface="Arial" panose="020B0604020202020204" pitchFamily="34" charset="0"/>
              </a:rPr>
              <a:t>earning benchmark, which takes 2,362 minutes to complete on 16 CPU cores, in 2 minutes. Four of these jobs can be run in parallel, representing a </a:t>
            </a:r>
            <a:r>
              <a:rPr lang="en-US" sz="2400" b="1" dirty="0" smtClean="0">
                <a:ln w="0"/>
                <a:latin typeface="Arial" panose="020B0604020202020204" pitchFamily="34" charset="0"/>
                <a:ea typeface="Verdana" panose="020B0604030504040204" pitchFamily="34" charset="0"/>
                <a:cs typeface="Arial" panose="020B0604020202020204" pitchFamily="34" charset="0"/>
              </a:rPr>
              <a:t>288x </a:t>
            </a:r>
            <a:r>
              <a:rPr lang="en-US" sz="2400" b="1" dirty="0" smtClean="0">
                <a:ln w="0"/>
                <a:latin typeface="Arial" panose="020B0604020202020204" pitchFamily="34" charset="0"/>
                <a:ea typeface="Verdana" panose="020B0604030504040204" pitchFamily="34" charset="0"/>
                <a:cs typeface="Arial" panose="020B0604020202020204" pitchFamily="34" charset="0"/>
              </a:rPr>
              <a:t>increase in throughout when the old cluster is compared to this SINGLE node.</a:t>
            </a:r>
          </a:p>
          <a:p>
            <a:pPr marL="365760"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unprecedented price/performance ratio of this GPU node is transforming the way we train deep learning systems and enabling significant optimizations of our technology.</a:t>
            </a:r>
            <a:endParaRPr lang="en-US" sz="2400" b="1" dirty="0">
              <a:ln w="0"/>
              <a:latin typeface="Arial" panose="020B0604020202020204" pitchFamily="34" charset="0"/>
              <a:ea typeface="Verdana" panose="020B0604030504040204" pitchFamily="34" charset="0"/>
              <a:cs typeface="Arial" panose="020B0604020202020204" pitchFamily="34" charset="0"/>
            </a:endParaRPr>
          </a:p>
        </p:txBody>
      </p:sp>
      <p:sp>
        <p:nvSpPr>
          <p:cNvPr id="7" name="TextBox 6"/>
          <p:cNvSpPr txBox="1"/>
          <p:nvPr/>
        </p:nvSpPr>
        <p:spPr>
          <a:xfrm>
            <a:off x="536737" y="343383"/>
            <a:ext cx="35582065" cy="2371269"/>
          </a:xfrm>
          <a:prstGeom prst="rect">
            <a:avLst/>
          </a:prstGeom>
          <a:solidFill>
            <a:schemeClr val="bg1"/>
          </a:solidFill>
          <a:ln w="12700">
            <a:noFill/>
            <a:miter lim="800000"/>
            <a:headEnd/>
            <a:tailEnd/>
          </a:ln>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vl2pPr marL="1306312" lvl="1" indent="-489867">
              <a:buFont typeface="Courier New" panose="02070309020205020404" pitchFamily="49" charset="0"/>
              <a:buChar char="o"/>
              <a:defRPr sz="3200" b="1">
                <a:ln w="0"/>
                <a:latin typeface="Arial" panose="020B0604020202020204" pitchFamily="34" charset="0"/>
                <a:ea typeface="Verdana" panose="020B0604030504040204" pitchFamily="34" charset="0"/>
                <a:cs typeface="Arial" panose="020B0604020202020204" pitchFamily="34" charset="0"/>
              </a:defRPr>
            </a:lvl2pPr>
          </a:lstStyle>
          <a:p>
            <a:pPr algn="ctr"/>
            <a:r>
              <a:rPr lang="en-US" sz="4800" dirty="0" smtClean="0"/>
              <a:t>Low-Cost High-Performance Computing Via Consumer GPUs</a:t>
            </a:r>
            <a:endParaRPr lang="en-US" sz="4800" dirty="0"/>
          </a:p>
          <a:p>
            <a:pPr algn="ctr"/>
            <a:r>
              <a:rPr lang="en-US" sz="3200" dirty="0" smtClean="0">
                <a:solidFill>
                  <a:schemeClr val="tx1"/>
                </a:solidFill>
              </a:rPr>
              <a:t>Pat </a:t>
            </a:r>
            <a:r>
              <a:rPr lang="en-US" sz="3200" dirty="0" err="1" smtClean="0">
                <a:solidFill>
                  <a:schemeClr val="tx1"/>
                </a:solidFill>
              </a:rPr>
              <a:t>Somaru</a:t>
            </a:r>
            <a:r>
              <a:rPr lang="en-US" sz="3200" dirty="0" smtClean="0">
                <a:solidFill>
                  <a:schemeClr val="tx1"/>
                </a:solidFill>
              </a:rPr>
              <a:t>, </a:t>
            </a:r>
            <a:r>
              <a:rPr lang="en-US" sz="3200" dirty="0">
                <a:solidFill>
                  <a:schemeClr val="tx1"/>
                </a:solidFill>
              </a:rPr>
              <a:t>Dr. Iyad Obeid and Dr. Joseph Picone</a:t>
            </a:r>
          </a:p>
          <a:p>
            <a:pPr algn="ctr"/>
            <a:r>
              <a:rPr lang="en-US" sz="3200" dirty="0">
                <a:solidFill>
                  <a:schemeClr val="tx1"/>
                </a:solidFill>
              </a:rPr>
              <a:t>The Neural Engineering Data Consortium, Temple University</a:t>
            </a:r>
          </a:p>
        </p:txBody>
      </p:sp>
      <p:pic>
        <p:nvPicPr>
          <p:cNvPr id="5" name="Picture 4"/>
          <p:cNvPicPr>
            <a:picLocks noChangeAspect="1"/>
          </p:cNvPicPr>
          <p:nvPr/>
        </p:nvPicPr>
        <p:blipFill>
          <a:blip r:embed="rId3"/>
          <a:stretch>
            <a:fillRect/>
          </a:stretch>
        </p:blipFill>
        <p:spPr>
          <a:xfrm>
            <a:off x="536735" y="496336"/>
            <a:ext cx="5805867" cy="890157"/>
          </a:xfrm>
          <a:prstGeom prst="rect">
            <a:avLst/>
          </a:prstGeom>
        </p:spPr>
      </p:pic>
      <p:sp>
        <p:nvSpPr>
          <p:cNvPr id="40" name="TextBox 39"/>
          <p:cNvSpPr txBox="1">
            <a:spLocks/>
          </p:cNvSpPr>
          <p:nvPr/>
        </p:nvSpPr>
        <p:spPr>
          <a:xfrm>
            <a:off x="457198" y="13332956"/>
            <a:ext cx="8577072" cy="1361644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vl2pPr marL="1306312" lvl="1" indent="-489867">
              <a:buFont typeface="Courier New" panose="02070309020205020404" pitchFamily="49" charset="0"/>
              <a:buChar char="o"/>
              <a:defRPr sz="3200" b="1">
                <a:ln w="0"/>
                <a:solidFill>
                  <a:schemeClr val="tx1"/>
                </a:solidFill>
                <a:latin typeface="Arial" panose="020B0604020202020204" pitchFamily="34" charset="0"/>
                <a:ea typeface="Verdana" panose="020B0604030504040204" pitchFamily="34" charset="0"/>
                <a:cs typeface="Arial" panose="020B0604020202020204"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lvl="1" indent="0">
              <a:spcAft>
                <a:spcPts val="40000"/>
              </a:spcAft>
              <a:buNone/>
            </a:pPr>
            <a:r>
              <a:rPr lang="en-US" dirty="0" smtClean="0">
                <a:solidFill>
                  <a:srgbClr val="333399"/>
                </a:solidFill>
              </a:rPr>
              <a:t>Cluster Overview</a:t>
            </a:r>
            <a:endParaRPr lang="en-US" sz="2400" dirty="0"/>
          </a:p>
          <a:p>
            <a:pPr marL="365760" lvl="1" indent="-365760">
              <a:spcAft>
                <a:spcPts val="1200"/>
              </a:spcAft>
              <a:buFont typeface="Arial" panose="020B0604020202020204" pitchFamily="34" charset="0"/>
              <a:buChar char="•"/>
            </a:pPr>
            <a:r>
              <a:rPr lang="en-US" sz="2400" dirty="0" smtClean="0"/>
              <a:t>The </a:t>
            </a:r>
            <a:r>
              <a:rPr lang="en-US" sz="2400" dirty="0" err="1" smtClean="0"/>
              <a:t>Neuronix</a:t>
            </a:r>
            <a:r>
              <a:rPr lang="en-US" sz="2400" dirty="0" smtClean="0"/>
              <a:t> HPC cluster consists of 7 nodes:</a:t>
            </a:r>
            <a:endParaRPr lang="en-US" sz="2400" dirty="0"/>
          </a:p>
          <a:p>
            <a:pPr marL="731838" lvl="1" indent="-341313">
              <a:spcAft>
                <a:spcPts val="1200"/>
              </a:spcAft>
              <a:buFont typeface="Wingdings" charset="2"/>
              <a:buChar char="§"/>
            </a:pPr>
            <a:r>
              <a:rPr lang="en-US" sz="2400" dirty="0" smtClean="0"/>
              <a:t>Login Sever (nedc_000): dual 8-core Intel CPUs, a 20TB hardware RAID array, 64GB of RAM and two 1Gbit/s NICs.</a:t>
            </a:r>
          </a:p>
          <a:p>
            <a:pPr marL="731838" lvl="1" indent="-341313">
              <a:spcAft>
                <a:spcPts val="1200"/>
              </a:spcAft>
              <a:buFont typeface="Wingdings" charset="2"/>
              <a:buChar char="§"/>
            </a:pPr>
            <a:r>
              <a:rPr lang="en-US" sz="2400" dirty="0" smtClean="0"/>
              <a:t>Web Server (</a:t>
            </a:r>
            <a:r>
              <a:rPr lang="en-US" sz="2400" dirty="0"/>
              <a:t>nedc_001): </a:t>
            </a:r>
            <a:r>
              <a:rPr lang="en-US" sz="2400" dirty="0" smtClean="0"/>
              <a:t>dual 3-core Intel CPUs, a 5TB hardware RAID array, 16GB of RAM and two 1Gbit/s NICs. This server hosts two popular scientific websites: </a:t>
            </a:r>
            <a:r>
              <a:rPr lang="en-US" sz="2400" i="1" dirty="0" smtClean="0">
                <a:hlinkClick r:id="rId4"/>
              </a:rPr>
              <a:t>www.isip.piconepress.com</a:t>
            </a:r>
            <a:r>
              <a:rPr lang="en-US" sz="2400" i="1" dirty="0" smtClean="0"/>
              <a:t> </a:t>
            </a:r>
            <a:r>
              <a:rPr lang="en-US" sz="2400" dirty="0" smtClean="0"/>
              <a:t>and</a:t>
            </a:r>
            <a:r>
              <a:rPr lang="en-US" sz="2400" i="1" dirty="0" smtClean="0"/>
              <a:t> www.nedcdata.org</a:t>
            </a:r>
            <a:r>
              <a:rPr lang="en-US" sz="2400" dirty="0" smtClean="0"/>
              <a:t>.</a:t>
            </a:r>
          </a:p>
          <a:p>
            <a:pPr marL="731838" lvl="1" indent="-341313">
              <a:spcAft>
                <a:spcPts val="1200"/>
              </a:spcAft>
              <a:buFont typeface="Wingdings" charset="2"/>
              <a:buChar char="§"/>
            </a:pPr>
            <a:r>
              <a:rPr lang="en-US" sz="2400" dirty="0" smtClean="0"/>
              <a:t>Compute Nodes (nedc_002-005): each node has a one 1Gbit/s NIC, two 16-core 2.4 GHz AMD CPUs, a 500GB SSD and 256GB of RAM.</a:t>
            </a:r>
          </a:p>
          <a:p>
            <a:pPr marL="731838" lvl="1" indent="-341313">
              <a:spcAft>
                <a:spcPts val="1200"/>
              </a:spcAft>
              <a:buFont typeface="Wingdings" charset="2"/>
              <a:buChar char="§"/>
            </a:pPr>
            <a:r>
              <a:rPr lang="en-US" sz="2400" dirty="0" smtClean="0"/>
              <a:t>GPU Node (nedc_006</a:t>
            </a:r>
            <a:r>
              <a:rPr lang="en-US" sz="2400" dirty="0"/>
              <a:t>): 4 </a:t>
            </a:r>
            <a:r>
              <a:rPr lang="en-US" sz="2400" dirty="0" err="1"/>
              <a:t>Nvidia</a:t>
            </a:r>
            <a:r>
              <a:rPr lang="en-US" sz="2400" dirty="0"/>
              <a:t> </a:t>
            </a:r>
            <a:r>
              <a:rPr lang="en-US" sz="2400" dirty="0" smtClean="0"/>
              <a:t>GPUs, 128GB of RAM, two 3-core Intel CPUs and a 100GB SSD.</a:t>
            </a:r>
          </a:p>
          <a:p>
            <a:pPr marL="365760" lvl="1" indent="-365760">
              <a:spcAft>
                <a:spcPts val="1200"/>
              </a:spcAft>
              <a:buFont typeface="Arial" panose="020B0604020202020204" pitchFamily="34" charset="0"/>
              <a:buChar char="•"/>
            </a:pPr>
            <a:r>
              <a:rPr lang="en-US" sz="2400" dirty="0" smtClean="0"/>
              <a:t>This </a:t>
            </a:r>
            <a:r>
              <a:rPr lang="en-US" sz="2400" dirty="0"/>
              <a:t>cluster also contains an internal 1 Gigabit </a:t>
            </a:r>
            <a:r>
              <a:rPr lang="en-US" sz="2400" dirty="0" err="1"/>
              <a:t>ethernet</a:t>
            </a:r>
            <a:r>
              <a:rPr lang="en-US" sz="2400" dirty="0"/>
              <a:t> switch. </a:t>
            </a:r>
            <a:r>
              <a:rPr lang="en-US" sz="2400" dirty="0" smtClean="0"/>
              <a:t>The login server provides DHCP</a:t>
            </a:r>
            <a:r>
              <a:rPr lang="en-US" sz="2400" dirty="0"/>
              <a:t>, TFTP, and NFS </a:t>
            </a:r>
            <a:r>
              <a:rPr lang="en-US" sz="2400" dirty="0" smtClean="0"/>
              <a:t>service for all other nodes.</a:t>
            </a:r>
          </a:p>
          <a:p>
            <a:pPr marL="365760" lvl="1" indent="-365760">
              <a:spcAft>
                <a:spcPts val="1200"/>
              </a:spcAft>
              <a:buFont typeface="Arial" panose="020B0604020202020204" pitchFamily="34" charset="0"/>
              <a:buChar char="•"/>
            </a:pPr>
            <a:r>
              <a:rPr lang="en-US" sz="2400" dirty="0" smtClean="0"/>
              <a:t>Each node is also has an IPMI chip connected to the internal router, granting </a:t>
            </a:r>
            <a:r>
              <a:rPr lang="en-US" sz="2400" dirty="0" smtClean="0"/>
              <a:t>physical-equivalent</a:t>
            </a:r>
            <a:r>
              <a:rPr lang="en-US" sz="2400" dirty="0" smtClean="0"/>
              <a:t> access. </a:t>
            </a:r>
            <a:endParaRPr lang="en-US" sz="2400" dirty="0"/>
          </a:p>
        </p:txBody>
      </p:sp>
      <p:sp>
        <p:nvSpPr>
          <p:cNvPr id="41" name="Text Box 176"/>
          <p:cNvSpPr txBox="1">
            <a:spLocks noChangeArrowheads="1"/>
          </p:cNvSpPr>
          <p:nvPr/>
        </p:nvSpPr>
        <p:spPr bwMode="auto">
          <a:xfrm>
            <a:off x="30540961" y="570754"/>
            <a:ext cx="4428911" cy="86177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lIns="0" tIns="0" rIns="0" bIns="0">
            <a:spAutoFit/>
          </a:bodyPr>
          <a:lstStyle/>
          <a:p>
            <a:pPr algn="r" defTabSz="695291">
              <a:tabLst>
                <a:tab pos="3657418" algn="ctr"/>
              </a:tabLst>
              <a:defRPr/>
            </a:pPr>
            <a:r>
              <a:rPr lang="en-US" sz="2800" b="1" dirty="0">
                <a:solidFill>
                  <a:srgbClr val="B30738"/>
                </a:solidFill>
                <a:latin typeface="Arial" pitchFamily="34" charset="0"/>
                <a:cs typeface="Arial" pitchFamily="34" charset="0"/>
              </a:rPr>
              <a:t>College of Engineering</a:t>
            </a:r>
          </a:p>
          <a:p>
            <a:pPr algn="r" defTabSz="695291">
              <a:tabLst>
                <a:tab pos="3657418" algn="ctr"/>
              </a:tabLst>
              <a:defRPr/>
            </a:pPr>
            <a:r>
              <a:rPr lang="en-US" sz="2800" b="1" dirty="0">
                <a:solidFill>
                  <a:srgbClr val="B30738"/>
                </a:solidFill>
                <a:latin typeface="Arial" pitchFamily="34" charset="0"/>
                <a:cs typeface="Arial" pitchFamily="34" charset="0"/>
              </a:rPr>
              <a:t>Temple </a:t>
            </a:r>
            <a:r>
              <a:rPr lang="en-US" sz="2800" b="1" dirty="0" smtClean="0">
                <a:solidFill>
                  <a:srgbClr val="B30738"/>
                </a:solidFill>
                <a:latin typeface="Arial" pitchFamily="34" charset="0"/>
                <a:cs typeface="Arial" pitchFamily="34" charset="0"/>
              </a:rPr>
              <a:t>University</a:t>
            </a:r>
            <a:endParaRPr lang="en-US" sz="2800" b="1" dirty="0">
              <a:solidFill>
                <a:srgbClr val="B30738"/>
              </a:solidFill>
              <a:latin typeface="Arial" pitchFamily="34" charset="0"/>
              <a:cs typeface="Arial" pitchFamily="34" charset="0"/>
            </a:endParaRPr>
          </a:p>
        </p:txBody>
      </p:sp>
      <p:pic>
        <p:nvPicPr>
          <p:cNvPr id="46" name="Picture 45" descr="logo_temple_basic.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91493" y="315751"/>
            <a:ext cx="1310187" cy="1371600"/>
          </a:xfrm>
          <a:prstGeom prst="rect">
            <a:avLst/>
          </a:prstGeom>
        </p:spPr>
      </p:pic>
      <p:sp>
        <p:nvSpPr>
          <p:cNvPr id="50" name="TextBox 49"/>
          <p:cNvSpPr txBox="1"/>
          <p:nvPr/>
        </p:nvSpPr>
        <p:spPr>
          <a:xfrm>
            <a:off x="1871069" y="1210047"/>
            <a:ext cx="4090820" cy="492443"/>
          </a:xfrm>
          <a:prstGeom prst="rect">
            <a:avLst/>
          </a:prstGeom>
          <a:noFill/>
        </p:spPr>
        <p:txBody>
          <a:bodyPr wrap="square" lIns="0" tIns="0" rIns="0" bIns="0" rtlCol="0" anchor="ctr" anchorCtr="1">
            <a:spAutoFit/>
          </a:bodyPr>
          <a:lstStyle/>
          <a:p>
            <a:pPr algn="ctr"/>
            <a:r>
              <a:rPr lang="en-US" sz="3200" i="1" dirty="0" err="1" smtClean="0">
                <a:latin typeface="Monotype Corsiva"/>
                <a:cs typeface="Monotype Corsiva"/>
              </a:rPr>
              <a:t>www.nedcdata.org</a:t>
            </a:r>
            <a:endParaRPr lang="en-US" sz="3200" i="1" dirty="0">
              <a:solidFill>
                <a:srgbClr val="000000"/>
              </a:solidFill>
              <a:latin typeface="Monotype Corsiva"/>
              <a:cs typeface="Monotype Corsiva"/>
            </a:endParaRPr>
          </a:p>
        </p:txBody>
      </p:sp>
      <p:sp>
        <p:nvSpPr>
          <p:cNvPr id="39" name="Text Box 7"/>
          <p:cNvSpPr txBox="1">
            <a:spLocks noChangeArrowheads="1"/>
          </p:cNvSpPr>
          <p:nvPr/>
        </p:nvSpPr>
        <p:spPr bwMode="auto">
          <a:xfrm>
            <a:off x="27509373" y="3101530"/>
            <a:ext cx="8577072" cy="1313995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Aft>
                <a:spcPts val="1200"/>
              </a:spcAft>
              <a:tabLst>
                <a:tab pos="380981" algn="l"/>
              </a:tabLst>
              <a:defRPr/>
            </a:pPr>
            <a:r>
              <a:rPr lang="en-US" sz="3200" b="1" dirty="0" smtClean="0">
                <a:solidFill>
                  <a:srgbClr val="333399"/>
                </a:solidFill>
                <a:latin typeface="Arial" pitchFamily="34" charset="0"/>
                <a:cs typeface="Arial" pitchFamily="34" charset="0"/>
              </a:rPr>
              <a:t>GPU Performance</a:t>
            </a:r>
          </a:p>
          <a:p>
            <a:pPr defTabSz="695291">
              <a:spcAft>
                <a:spcPts val="1200"/>
              </a:spcAft>
              <a:tabLst>
                <a:tab pos="380981" algn="l"/>
              </a:tabLst>
              <a:defRPr/>
            </a:pPr>
            <a:r>
              <a:rPr lang="en-US" sz="2800" b="1" dirty="0">
                <a:solidFill>
                  <a:srgbClr val="333399"/>
                </a:solidFill>
                <a:latin typeface="Arial" pitchFamily="34" charset="0"/>
                <a:cs typeface="Arial" pitchFamily="34" charset="0"/>
              </a:rPr>
              <a:t>GPU </a:t>
            </a:r>
            <a:r>
              <a:rPr lang="en-US" sz="2800" b="1" dirty="0" smtClean="0">
                <a:solidFill>
                  <a:srgbClr val="333399"/>
                </a:solidFill>
                <a:latin typeface="Arial" pitchFamily="34" charset="0"/>
                <a:cs typeface="Arial" pitchFamily="34" charset="0"/>
              </a:rPr>
              <a:t>Benchmark</a:t>
            </a:r>
            <a:endParaRPr lang="en-US" sz="2500" b="1" dirty="0">
              <a:ln w="0"/>
              <a:latin typeface="Arial" panose="020B0604020202020204" pitchFamily="34" charset="0"/>
              <a:ea typeface="Verdana" panose="020B0604030504040204" pitchFamily="34" charset="0"/>
              <a:cs typeface="Arial" panose="020B0604020202020204" pitchFamily="34" charset="0"/>
            </a:endParaRPr>
          </a:p>
          <a:p>
            <a:pPr marL="365760" lvl="1" indent="-365760">
              <a:spcAft>
                <a:spcPts val="1200"/>
              </a:spcAft>
              <a:buFont typeface="Arial" panose="020B0604020202020204" pitchFamily="34" charset="0"/>
              <a:buChar char="•"/>
            </a:pPr>
            <a:r>
              <a:rPr lang="en-US" sz="2500" b="1" dirty="0" smtClean="0">
                <a:ln w="0"/>
                <a:latin typeface="Arial" panose="020B0604020202020204" pitchFamily="34" charset="0"/>
                <a:ea typeface="Verdana" panose="020B0604030504040204" pitchFamily="34" charset="0"/>
                <a:cs typeface="Arial" panose="020B0604020202020204" pitchFamily="34" charset="0"/>
              </a:rPr>
              <a:t>As we are in the early stages of optimizing our software for GPUs, we used a </a:t>
            </a:r>
            <a:r>
              <a:rPr lang="en-US" sz="2500" b="1" dirty="0" err="1" smtClean="0">
                <a:ln w="0"/>
                <a:latin typeface="Arial" panose="020B0604020202020204" pitchFamily="34" charset="0"/>
                <a:ea typeface="Verdana" panose="020B0604030504040204" pitchFamily="34" charset="0"/>
                <a:cs typeface="Arial" panose="020B0604020202020204" pitchFamily="34" charset="0"/>
              </a:rPr>
              <a:t>Theano</a:t>
            </a:r>
            <a:r>
              <a:rPr lang="en-US" sz="2500" b="1" dirty="0" smtClean="0">
                <a:ln w="0"/>
                <a:latin typeface="Arial" panose="020B0604020202020204" pitchFamily="34" charset="0"/>
                <a:ea typeface="Verdana" panose="020B0604030504040204" pitchFamily="34" charset="0"/>
                <a:cs typeface="Arial" panose="020B0604020202020204" pitchFamily="34" charset="0"/>
              </a:rPr>
              <a:t> experiment in which a </a:t>
            </a:r>
            <a:r>
              <a:rPr lang="en-US" sz="2500" b="1" dirty="0" err="1" smtClean="0">
                <a:ln w="0"/>
                <a:latin typeface="Arial" panose="020B0604020202020204" pitchFamily="34" charset="0"/>
                <a:ea typeface="Verdana" panose="020B0604030504040204" pitchFamily="34" charset="0"/>
                <a:cs typeface="Arial" panose="020B0604020202020204" pitchFamily="34" charset="0"/>
              </a:rPr>
              <a:t>LeNet</a:t>
            </a:r>
            <a:r>
              <a:rPr lang="en-US" sz="2500" b="1" dirty="0" smtClean="0">
                <a:ln w="0"/>
                <a:latin typeface="Arial" panose="020B0604020202020204" pitchFamily="34" charset="0"/>
                <a:ea typeface="Verdana" panose="020B0604030504040204" pitchFamily="34" charset="0"/>
                <a:cs typeface="Arial" panose="020B0604020202020204" pitchFamily="34" charset="0"/>
              </a:rPr>
              <a:t> model is trained to recognize digits to benchmark the GPUs. The speed-up resultant from using GPUs is 2300x.</a:t>
            </a:r>
          </a:p>
          <a:p>
            <a:pPr marL="365760" lvl="1" indent="-365760">
              <a:spcAft>
                <a:spcPts val="1200"/>
              </a:spcAft>
              <a:buFont typeface="Arial" panose="020B0604020202020204" pitchFamily="34" charset="0"/>
              <a:buChar char="•"/>
            </a:pPr>
            <a:r>
              <a:rPr lang="en-US" sz="2500" b="1" dirty="0" smtClean="0">
                <a:ln w="0"/>
                <a:latin typeface="Arial" panose="020B0604020202020204" pitchFamily="34" charset="0"/>
                <a:ea typeface="Verdana" panose="020B0604030504040204" pitchFamily="34" charset="0"/>
                <a:cs typeface="Arial" panose="020B0604020202020204" pitchFamily="34" charset="0"/>
              </a:rPr>
              <a:t>For the dataset with which we are currently using GPUs to work upon, the speed-up resultant from using GPUs is 5x. </a:t>
            </a:r>
          </a:p>
          <a:p>
            <a:pPr marL="365760" lvl="1" indent="-365760">
              <a:spcAft>
                <a:spcPts val="1200"/>
              </a:spcAft>
              <a:buFont typeface="Arial" panose="020B0604020202020204" pitchFamily="34" charset="0"/>
              <a:buChar char="•"/>
            </a:pPr>
            <a:r>
              <a:rPr lang="en-US" sz="2500" b="1" dirty="0" smtClean="0">
                <a:ln w="0"/>
                <a:latin typeface="Arial" panose="020B0604020202020204" pitchFamily="34" charset="0"/>
                <a:ea typeface="Verdana" panose="020B0604030504040204" pitchFamily="34" charset="0"/>
                <a:cs typeface="Arial" panose="020B0604020202020204" pitchFamily="34" charset="0"/>
              </a:rPr>
              <a:t>The disparity between these speed-ups is due to the constant amount of time necessary for data preparation. We expect that the speed-up for our experiments will increase in a similar manner first when the size of the dataset has been increased, and once more once data preparation has been separated from training. The following graph displays the discussed GPU and CPU processing times.</a:t>
            </a:r>
          </a:p>
          <a:p>
            <a:pPr marL="365760" lvl="1" indent="-365760">
              <a:spcAft>
                <a:spcPts val="1200"/>
              </a:spcAft>
              <a:buFont typeface="Arial" panose="020B0604020202020204" pitchFamily="34" charset="0"/>
              <a:buChar char="•"/>
            </a:pPr>
            <a:endParaRPr lang="en-US" sz="2500" b="1" dirty="0">
              <a:ln w="0"/>
              <a:latin typeface="Arial" panose="020B0604020202020204" pitchFamily="34" charset="0"/>
              <a:ea typeface="Verdana" panose="020B0604030504040204" pitchFamily="34" charset="0"/>
              <a:cs typeface="Arial" panose="020B0604020202020204" pitchFamily="34" charset="0"/>
            </a:endParaRPr>
          </a:p>
          <a:p>
            <a:pPr marL="0" lvl="1" defTabSz="695291">
              <a:spcAft>
                <a:spcPts val="1200"/>
              </a:spcAft>
              <a:tabLst>
                <a:tab pos="380981" algn="l"/>
              </a:tabLst>
              <a:defRPr/>
            </a:pPr>
            <a:endParaRPr lang="en-US" sz="2800" b="1" dirty="0" smtClean="0">
              <a:solidFill>
                <a:srgbClr val="333399"/>
              </a:solidFill>
              <a:latin typeface="Arial" pitchFamily="34" charset="0"/>
              <a:cs typeface="Arial" pitchFamily="34" charset="0"/>
            </a:endParaRPr>
          </a:p>
          <a:p>
            <a:pPr marL="365760" lvl="1" indent="-365760">
              <a:spcAft>
                <a:spcPts val="1200"/>
              </a:spcAft>
              <a:buFont typeface="Arial" panose="020B0604020202020204" pitchFamily="34" charset="0"/>
              <a:buChar char="•"/>
            </a:pPr>
            <a:endParaRPr lang="en-US" sz="2400" b="1" dirty="0" smtClean="0">
              <a:ln w="0"/>
              <a:solidFill>
                <a:srgbClr val="FF0000"/>
              </a:solidFill>
              <a:latin typeface="Arial" panose="020B0604020202020204" pitchFamily="34" charset="0"/>
              <a:ea typeface="Verdana" panose="020B0604030504040204" pitchFamily="34" charset="0"/>
              <a:cs typeface="Arial" panose="020B0604020202020204" pitchFamily="34" charset="0"/>
            </a:endParaRPr>
          </a:p>
          <a:p>
            <a:pPr marL="365760" indent="-365760">
              <a:spcAft>
                <a:spcPts val="1200"/>
              </a:spcAft>
              <a:buFont typeface="Arial" panose="020B0604020202020204" pitchFamily="34" charset="0"/>
              <a:buChar char="•"/>
            </a:pP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indent="-365760">
              <a:spcAft>
                <a:spcPts val="1200"/>
              </a:spcAft>
              <a:buFont typeface="Arial" panose="020B0604020202020204" pitchFamily="34" charset="0"/>
              <a:buChar char="•"/>
            </a:pP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p:txBody>
      </p:sp>
      <p:sp>
        <p:nvSpPr>
          <p:cNvPr id="47" name="Text Box 7"/>
          <p:cNvSpPr txBox="1">
            <a:spLocks noChangeArrowheads="1"/>
          </p:cNvSpPr>
          <p:nvPr/>
        </p:nvSpPr>
        <p:spPr bwMode="auto">
          <a:xfrm>
            <a:off x="27509373" y="16633371"/>
            <a:ext cx="8609427" cy="1031603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Aft>
                <a:spcPts val="1200"/>
              </a:spcAft>
              <a:tabLst>
                <a:tab pos="380981" algn="l"/>
              </a:tabLst>
              <a:defRPr/>
            </a:pPr>
            <a:r>
              <a:rPr lang="en-US" sz="3200" b="1" dirty="0">
                <a:solidFill>
                  <a:srgbClr val="333399"/>
                </a:solidFill>
                <a:latin typeface="Arial" pitchFamily="34" charset="0"/>
                <a:cs typeface="Arial" pitchFamily="34" charset="0"/>
              </a:rPr>
              <a:t>Summary</a:t>
            </a:r>
          </a:p>
          <a:p>
            <a:pPr marL="365760"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addition of nedc_006 to the </a:t>
            </a:r>
            <a:r>
              <a:rPr lang="en-US" sz="2400" b="1" dirty="0" err="1" smtClean="0">
                <a:ln w="0"/>
                <a:latin typeface="Arial" panose="020B0604020202020204" pitchFamily="34" charset="0"/>
                <a:ea typeface="Verdana" panose="020B0604030504040204" pitchFamily="34" charset="0"/>
                <a:cs typeface="Arial" panose="020B0604020202020204" pitchFamily="34" charset="0"/>
              </a:rPr>
              <a:t>Neuronix</a:t>
            </a:r>
            <a:r>
              <a:rPr lang="en-US" sz="2400" b="1" dirty="0" smtClean="0">
                <a:ln w="0"/>
                <a:latin typeface="Arial" panose="020B0604020202020204" pitchFamily="34" charset="0"/>
                <a:ea typeface="Verdana" panose="020B0604030504040204" pitchFamily="34" charset="0"/>
                <a:cs typeface="Arial" panose="020B0604020202020204" pitchFamily="34" charset="0"/>
              </a:rPr>
              <a:t> cluster will enable faster research by allowing researcher’s to develop better software faster by allowing them to test and debug more code in less time.</a:t>
            </a:r>
          </a:p>
          <a:p>
            <a:pPr marL="365760"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Nedc_006 will also enable researchers to work with deep learning models complex enough to more correctly </a:t>
            </a:r>
            <a:r>
              <a:rPr lang="en-US" sz="2400" b="1" dirty="0">
                <a:ln w="0"/>
                <a:latin typeface="Arial" panose="020B0604020202020204" pitchFamily="34" charset="0"/>
                <a:ea typeface="Verdana" panose="020B0604030504040204" pitchFamily="34" charset="0"/>
                <a:cs typeface="Arial" panose="020B0604020202020204" pitchFamily="34" charset="0"/>
              </a:rPr>
              <a:t>i</a:t>
            </a:r>
            <a:r>
              <a:rPr lang="en-US" sz="2400" b="1" dirty="0" smtClean="0">
                <a:ln w="0"/>
                <a:latin typeface="Arial" panose="020B0604020202020204" pitchFamily="34" charset="0"/>
                <a:ea typeface="Verdana" panose="020B0604030504040204" pitchFamily="34" charset="0"/>
                <a:cs typeface="Arial" panose="020B0604020202020204" pitchFamily="34" charset="0"/>
              </a:rPr>
              <a:t>dentify complex relation’s.</a:t>
            </a:r>
          </a:p>
          <a:p>
            <a:pPr>
              <a:spcAft>
                <a:spcPts val="1200"/>
              </a:spcAft>
            </a:pPr>
            <a:r>
              <a:rPr lang="en-US" sz="4000" b="1" dirty="0" smtClean="0">
                <a:solidFill>
                  <a:srgbClr val="333399"/>
                </a:solidFill>
                <a:latin typeface="Arial" pitchFamily="34" charset="0"/>
                <a:cs typeface="Arial" pitchFamily="34" charset="0"/>
              </a:rPr>
              <a:t>Acknowledgements</a:t>
            </a:r>
            <a:endParaRPr lang="en-US" sz="4000" b="1" dirty="0">
              <a:solidFill>
                <a:srgbClr val="333399"/>
              </a:solidFill>
              <a:latin typeface="Arial" pitchFamily="34" charset="0"/>
              <a:cs typeface="Arial" pitchFamily="34" charset="0"/>
            </a:endParaRPr>
          </a:p>
          <a:p>
            <a:pPr marL="440867" indent="-440867" defTabSz="893979">
              <a:spcBef>
                <a:spcPts val="0"/>
              </a:spcBef>
              <a:spcAft>
                <a:spcPts val="1200"/>
              </a:spcAft>
              <a:buFont typeface="Arial" pitchFamily="34" charset="0"/>
              <a:buChar char="•"/>
              <a:tabLst>
                <a:tab pos="489852" algn="l"/>
              </a:tabLst>
              <a:defRPr/>
            </a:pPr>
            <a:r>
              <a:rPr lang="en-US" sz="2400" b="1" dirty="0">
                <a:latin typeface="Arial" pitchFamily="34" charset="0"/>
                <a:cs typeface="Arial" pitchFamily="34" charset="0"/>
              </a:rPr>
              <a:t>Research reported in this poster was supported by  National Human Genome Research Institute of the National Institutes of Health under award number </a:t>
            </a:r>
            <a:r>
              <a:rPr lang="is-IS" sz="2400" b="1" dirty="0">
                <a:latin typeface="Arial" pitchFamily="34" charset="0"/>
                <a:cs typeface="Arial" pitchFamily="34" charset="0"/>
              </a:rPr>
              <a:t>1U01HG008468.</a:t>
            </a:r>
          </a:p>
          <a:p>
            <a:pPr marL="440867" indent="-440867" defTabSz="893979">
              <a:spcAft>
                <a:spcPts val="1800"/>
              </a:spcAft>
              <a:buFont typeface="Arial" pitchFamily="34" charset="0"/>
              <a:buChar char="•"/>
              <a:tabLst>
                <a:tab pos="489852" algn="l"/>
              </a:tabLst>
              <a:defRPr/>
            </a:pPr>
            <a:r>
              <a:rPr lang="en-US" sz="2400" b="1" dirty="0">
                <a:latin typeface="Arial" pitchFamily="34" charset="0"/>
                <a:cs typeface="Arial" pitchFamily="34" charset="0"/>
              </a:rPr>
              <a:t>The content is solely the responsibility of the authors and does not necessarily represent the official views of the National Institutes of Health.</a:t>
            </a:r>
            <a:endParaRPr lang="en-US" sz="2400" b="1" i="1" dirty="0">
              <a:ln w="0"/>
              <a:latin typeface="Arial" panose="020B0604020202020204" pitchFamily="34" charset="0"/>
              <a:ea typeface="Verdana" panose="020B0604030504040204" pitchFamily="34" charset="0"/>
              <a:cs typeface="Arial" panose="020B0604020202020204" pitchFamily="34" charset="0"/>
            </a:endParaRPr>
          </a:p>
        </p:txBody>
      </p:sp>
      <p:sp>
        <p:nvSpPr>
          <p:cNvPr id="51" name="Text Box 7"/>
          <p:cNvSpPr txBox="1">
            <a:spLocks noChangeArrowheads="1"/>
          </p:cNvSpPr>
          <p:nvPr/>
        </p:nvSpPr>
        <p:spPr bwMode="auto">
          <a:xfrm>
            <a:off x="9474590" y="3138852"/>
            <a:ext cx="8577072" cy="23847869"/>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Aft>
                <a:spcPts val="1200"/>
              </a:spcAft>
              <a:tabLst>
                <a:tab pos="380981" algn="l"/>
              </a:tabLst>
              <a:defRPr/>
            </a:pPr>
            <a:r>
              <a:rPr lang="en-US" sz="3200" b="1" dirty="0" smtClean="0">
                <a:solidFill>
                  <a:srgbClr val="333399"/>
                </a:solidFill>
                <a:latin typeface="Arial" pitchFamily="34" charset="0"/>
                <a:cs typeface="Arial" pitchFamily="34" charset="0"/>
              </a:rPr>
              <a:t>System Design</a:t>
            </a:r>
            <a:endParaRPr lang="en-US" sz="3200" b="1" dirty="0" smtClean="0">
              <a:solidFill>
                <a:srgbClr val="333399"/>
              </a:solidFill>
              <a:latin typeface="Arial" pitchFamily="34" charset="0"/>
              <a:cs typeface="Arial" pitchFamily="34" charset="0"/>
            </a:endParaRPr>
          </a:p>
          <a:p>
            <a:pPr defTabSz="695291">
              <a:spcAft>
                <a:spcPts val="1200"/>
              </a:spcAft>
              <a:tabLst>
                <a:tab pos="380981" algn="l"/>
              </a:tabLst>
              <a:defRPr/>
            </a:pPr>
            <a:r>
              <a:rPr lang="en-US" sz="3200" b="1" dirty="0" smtClean="0">
                <a:solidFill>
                  <a:srgbClr val="333399"/>
                </a:solidFill>
                <a:latin typeface="Arial" pitchFamily="34" charset="0"/>
                <a:cs typeface="Arial" pitchFamily="34" charset="0"/>
              </a:rPr>
              <a:t>Software Infrastructure</a:t>
            </a:r>
            <a:endParaRPr lang="en-US" sz="3200" b="1" dirty="0" smtClean="0">
              <a:solidFill>
                <a:srgbClr val="333399"/>
              </a:solidFill>
              <a:latin typeface="Arial" pitchFamily="34" charset="0"/>
              <a:cs typeface="Arial" pitchFamily="34" charset="0"/>
            </a:endParaRPr>
          </a:p>
          <a:p>
            <a:pPr marL="365760" indent="-365760">
              <a:spcAft>
                <a:spcPts val="1200"/>
              </a:spcAft>
              <a:buFont typeface="Arial" panose="020B0604020202020204" pitchFamily="34" charset="0"/>
              <a:buChar char="•"/>
            </a:pPr>
            <a:r>
              <a:rPr lang="en-US" sz="2400" b="1" dirty="0" smtClean="0">
                <a:ln w="0"/>
                <a:latin typeface="Arial" charset="0"/>
                <a:ea typeface="Arial" charset="0"/>
                <a:cs typeface="Arial" charset="0"/>
              </a:rPr>
              <a:t>The </a:t>
            </a:r>
            <a:r>
              <a:rPr lang="en-US" sz="2400" b="1" dirty="0" err="1" smtClean="0">
                <a:ln w="0"/>
                <a:latin typeface="Arial" charset="0"/>
                <a:ea typeface="Arial" charset="0"/>
                <a:cs typeface="Arial" charset="0"/>
              </a:rPr>
              <a:t>NeuroNix</a:t>
            </a:r>
            <a:r>
              <a:rPr lang="en-US" sz="2400" b="1" dirty="0" smtClean="0">
                <a:ln w="0"/>
                <a:latin typeface="Arial" charset="0"/>
                <a:ea typeface="Arial" charset="0"/>
                <a:cs typeface="Arial" charset="0"/>
              </a:rPr>
              <a:t> cluster’s software was selected for the purposes of maximizing maintainability, scalability and support for hardware heterogeneity</a:t>
            </a:r>
            <a:r>
              <a:rPr lang="en-US" sz="2400" b="1" dirty="0" smtClean="0">
                <a:ln w="0"/>
                <a:latin typeface="Arial" charset="0"/>
                <a:ea typeface="Arial" charset="0"/>
                <a:cs typeface="Arial" charset="0"/>
              </a:rPr>
              <a:t>.</a:t>
            </a:r>
          </a:p>
          <a:p>
            <a:pPr marL="365760" indent="-365760">
              <a:spcAft>
                <a:spcPts val="1200"/>
              </a:spcAft>
              <a:buFont typeface="Arial" panose="020B0604020202020204" pitchFamily="34" charset="0"/>
              <a:buChar char="•"/>
            </a:pPr>
            <a:r>
              <a:rPr lang="en-US" sz="2400" b="1" dirty="0" smtClean="0">
                <a:ln w="0"/>
                <a:latin typeface="Arial" charset="0"/>
                <a:ea typeface="Arial" charset="0"/>
                <a:cs typeface="Arial" charset="0"/>
              </a:rPr>
              <a:t>Our </a:t>
            </a:r>
            <a:r>
              <a:rPr lang="en-US" sz="2400" b="1" dirty="0">
                <a:ln w="0"/>
                <a:latin typeface="Arial" charset="0"/>
                <a:ea typeface="Arial" charset="0"/>
                <a:cs typeface="Arial" charset="0"/>
              </a:rPr>
              <a:t>c</a:t>
            </a:r>
            <a:r>
              <a:rPr lang="en-US" sz="2400" b="1" dirty="0" smtClean="0">
                <a:ln w="0"/>
                <a:latin typeface="Arial" charset="0"/>
                <a:ea typeface="Arial" charset="0"/>
                <a:cs typeface="Arial" charset="0"/>
              </a:rPr>
              <a:t>luster </a:t>
            </a:r>
            <a:r>
              <a:rPr lang="en-US" sz="2400" b="1" dirty="0">
                <a:ln w="0"/>
                <a:latin typeface="Arial" charset="0"/>
                <a:ea typeface="Arial" charset="0"/>
                <a:cs typeface="Arial" charset="0"/>
              </a:rPr>
              <a:t>m</a:t>
            </a:r>
            <a:r>
              <a:rPr lang="en-US" sz="2400" b="1" dirty="0" smtClean="0">
                <a:ln w="0"/>
                <a:latin typeface="Arial" charset="0"/>
                <a:ea typeface="Arial" charset="0"/>
                <a:cs typeface="Arial" charset="0"/>
              </a:rPr>
              <a:t>anagement </a:t>
            </a:r>
            <a:r>
              <a:rPr lang="en-US" sz="2400" b="1" dirty="0">
                <a:ln w="0"/>
                <a:latin typeface="Arial" charset="0"/>
                <a:ea typeface="Arial" charset="0"/>
                <a:cs typeface="Arial" charset="0"/>
              </a:rPr>
              <a:t>s</a:t>
            </a:r>
            <a:r>
              <a:rPr lang="en-US" sz="2400" b="1" dirty="0" smtClean="0">
                <a:ln w="0"/>
                <a:latin typeface="Arial" charset="0"/>
                <a:ea typeface="Arial" charset="0"/>
                <a:cs typeface="Arial" charset="0"/>
              </a:rPr>
              <a:t>uite consists of the Torque resource manager, the Maui job scheduler, the </a:t>
            </a:r>
            <a:r>
              <a:rPr lang="en-US" sz="2400" b="1" dirty="0" err="1" smtClean="0">
                <a:ln w="0"/>
                <a:latin typeface="Arial" charset="0"/>
                <a:ea typeface="Arial" charset="0"/>
                <a:cs typeface="Arial" charset="0"/>
              </a:rPr>
              <a:t>Warewulf</a:t>
            </a:r>
            <a:r>
              <a:rPr lang="en-US" sz="2400" b="1" dirty="0" smtClean="0">
                <a:ln w="0"/>
                <a:latin typeface="Arial" charset="0"/>
                <a:ea typeface="Arial" charset="0"/>
                <a:cs typeface="Arial" charset="0"/>
              </a:rPr>
              <a:t> operating system </a:t>
            </a:r>
            <a:r>
              <a:rPr lang="en-US" sz="2400" b="1" dirty="0" err="1" smtClean="0">
                <a:ln w="0"/>
                <a:latin typeface="Arial" charset="0"/>
                <a:ea typeface="Arial" charset="0"/>
                <a:cs typeface="Arial" charset="0"/>
              </a:rPr>
              <a:t>provisioner</a:t>
            </a:r>
            <a:r>
              <a:rPr lang="en-US" sz="2400" b="1" dirty="0" smtClean="0">
                <a:ln w="0"/>
                <a:latin typeface="Arial" charset="0"/>
                <a:ea typeface="Arial" charset="0"/>
                <a:cs typeface="Arial" charset="0"/>
              </a:rPr>
              <a:t> and</a:t>
            </a:r>
            <a:r>
              <a:rPr lang="en-US" sz="2400" b="1" dirty="0" smtClean="0">
                <a:ln w="0"/>
                <a:latin typeface="Arial" charset="0"/>
                <a:ea typeface="Arial" charset="0"/>
                <a:cs typeface="Arial" charset="0"/>
              </a:rPr>
              <a:t> the Ganglia resource monitor. </a:t>
            </a:r>
          </a:p>
          <a:p>
            <a:pPr marL="365760" indent="-365760">
              <a:spcAft>
                <a:spcPts val="1200"/>
              </a:spcAft>
              <a:buFont typeface="Arial" panose="020B0604020202020204" pitchFamily="34" charset="0"/>
              <a:buChar char="•"/>
            </a:pPr>
            <a:r>
              <a:rPr lang="en-US" sz="2400" b="1" dirty="0" smtClean="0">
                <a:ln w="0"/>
                <a:latin typeface="Arial" charset="0"/>
                <a:ea typeface="Arial" charset="0"/>
                <a:cs typeface="Arial" charset="0"/>
              </a:rPr>
              <a:t>These software tools are all open source, preventing vendor lock-in. Our use of their advanced functionality is kept to a minimum to maintain the portability of our development environment.</a:t>
            </a:r>
          </a:p>
          <a:p>
            <a:pPr marL="365760" indent="-365760">
              <a:spcAft>
                <a:spcPts val="1200"/>
              </a:spcAft>
              <a:buFont typeface="Arial" panose="020B0604020202020204" pitchFamily="34" charset="0"/>
              <a:buChar char="•"/>
            </a:pPr>
            <a:r>
              <a:rPr lang="en-US" sz="2400" b="1" dirty="0" smtClean="0">
                <a:ln w="0"/>
                <a:latin typeface="Arial" charset="0"/>
                <a:ea typeface="Arial" charset="0"/>
                <a:cs typeface="Arial" charset="0"/>
              </a:rPr>
              <a:t>While configuring the cluster, we configured our environment to select the software to be ran on a node based upon it’s CPU architecture. This was necessary as the performance of computationally intense programs, such as Kaldi, can benefit significantly from the use of processor specific instruction sets. </a:t>
            </a:r>
          </a:p>
          <a:p>
            <a:pPr marL="365760" indent="-365760">
              <a:spcAft>
                <a:spcPts val="1200"/>
              </a:spcAft>
              <a:buFont typeface="Arial" panose="020B0604020202020204" pitchFamily="34" charset="0"/>
              <a:buChar char="•"/>
            </a:pPr>
            <a:r>
              <a:rPr lang="en-US" sz="2400" b="1" dirty="0" smtClean="0">
                <a:ln w="0"/>
                <a:latin typeface="Arial" charset="0"/>
                <a:ea typeface="Arial" charset="0"/>
                <a:cs typeface="Arial" charset="0"/>
              </a:rPr>
              <a:t>All compute nodes are booted via stateless provisioning. This was done as it allows for new hardware to be added without having to undergo a security audit.</a:t>
            </a:r>
          </a:p>
          <a:p>
            <a:pPr marL="365760" lvl="1"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Installing all GPUs </a:t>
            </a:r>
            <a:r>
              <a:rPr lang="en-US" sz="2400" b="1" dirty="0">
                <a:ln w="0"/>
                <a:latin typeface="Arial" panose="020B0604020202020204" pitchFamily="34" charset="0"/>
                <a:ea typeface="Verdana" panose="020B0604030504040204" pitchFamily="34" charset="0"/>
                <a:cs typeface="Arial" panose="020B0604020202020204" pitchFamily="34" charset="0"/>
              </a:rPr>
              <a:t>required </a:t>
            </a:r>
            <a:r>
              <a:rPr lang="en-US" sz="2400" b="1" dirty="0" smtClean="0">
                <a:ln w="0"/>
                <a:latin typeface="Arial" panose="020B0604020202020204" pitchFamily="34" charset="0"/>
                <a:ea typeface="Verdana" panose="020B0604030504040204" pitchFamily="34" charset="0"/>
                <a:cs typeface="Arial" panose="020B0604020202020204" pitchFamily="34" charset="0"/>
              </a:rPr>
              <a:t>upgrading </a:t>
            </a:r>
            <a:r>
              <a:rPr lang="en-US" sz="2400" b="1" dirty="0">
                <a:ln w="0"/>
                <a:latin typeface="Arial" panose="020B0604020202020204" pitchFamily="34" charset="0"/>
                <a:ea typeface="Verdana" panose="020B0604030504040204" pitchFamily="34" charset="0"/>
                <a:cs typeface="Arial" panose="020B0604020202020204" pitchFamily="34" charset="0"/>
              </a:rPr>
              <a:t>to CentOS 7.</a:t>
            </a:r>
          </a:p>
          <a:p>
            <a:pPr defTabSz="695291">
              <a:spcAft>
                <a:spcPts val="1200"/>
              </a:spcAft>
              <a:tabLst>
                <a:tab pos="380981" algn="l"/>
              </a:tabLst>
              <a:defRPr/>
            </a:pPr>
            <a:r>
              <a:rPr lang="en-US" sz="3200" b="1" dirty="0" smtClean="0">
                <a:solidFill>
                  <a:srgbClr val="333399"/>
                </a:solidFill>
                <a:latin typeface="Arial" pitchFamily="34" charset="0"/>
                <a:cs typeface="Arial" pitchFamily="34" charset="0"/>
              </a:rPr>
              <a:t>GPU Selection</a:t>
            </a:r>
            <a:endParaRPr lang="en-US" sz="3200" b="1" dirty="0" smtClean="0">
              <a:solidFill>
                <a:srgbClr val="333399"/>
              </a:solidFill>
              <a:latin typeface="Arial" pitchFamily="34" charset="0"/>
              <a:cs typeface="Arial" pitchFamily="34" charset="0"/>
            </a:endParaRPr>
          </a:p>
          <a:p>
            <a:pPr marL="365760" indent="-365760">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GPUs we selected were the </a:t>
            </a:r>
            <a:r>
              <a:rPr lang="en-US" sz="2400" b="1" dirty="0" err="1" smtClean="0">
                <a:ln w="0"/>
                <a:latin typeface="Arial" panose="020B0604020202020204" pitchFamily="34" charset="0"/>
                <a:ea typeface="Verdana" panose="020B0604030504040204" pitchFamily="34" charset="0"/>
                <a:cs typeface="Arial" panose="020B0604020202020204" pitchFamily="34" charset="0"/>
              </a:rPr>
              <a:t>Nvidia</a:t>
            </a:r>
            <a:r>
              <a:rPr lang="en-US" sz="2400" b="1" dirty="0" smtClean="0">
                <a:ln w="0"/>
                <a:latin typeface="Arial" panose="020B0604020202020204" pitchFamily="34" charset="0"/>
                <a:ea typeface="Verdana" panose="020B0604030504040204" pitchFamily="34" charset="0"/>
                <a:cs typeface="Arial" panose="020B0604020202020204" pitchFamily="34" charset="0"/>
              </a:rPr>
              <a:t> GTX 980 </a:t>
            </a:r>
            <a:r>
              <a:rPr lang="en-US" sz="2400" b="1" dirty="0" err="1" smtClean="0">
                <a:ln w="0"/>
                <a:latin typeface="Arial" panose="020B0604020202020204" pitchFamily="34" charset="0"/>
                <a:ea typeface="Verdana" panose="020B0604030504040204" pitchFamily="34" charset="0"/>
                <a:cs typeface="Arial" panose="020B0604020202020204" pitchFamily="34" charset="0"/>
              </a:rPr>
              <a:t>Ti</a:t>
            </a:r>
            <a:r>
              <a:rPr lang="en-US" sz="2400" b="1" dirty="0" smtClean="0">
                <a:ln w="0"/>
                <a:latin typeface="Arial" panose="020B0604020202020204" pitchFamily="34" charset="0"/>
                <a:ea typeface="Verdana" panose="020B0604030504040204" pitchFamily="34" charset="0"/>
                <a:cs typeface="Arial" panose="020B0604020202020204" pitchFamily="34" charset="0"/>
              </a:rPr>
              <a:t> with 6GB of ram. We purchased four of these.</a:t>
            </a:r>
          </a:p>
          <a:p>
            <a:pPr marL="365760" indent="-365760">
              <a:spcBef>
                <a:spcPts val="600"/>
              </a:spcBef>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Each of these GPU’s cost $647.99. Each GPU is capable of 5.63 trillion floating point operations per second.</a:t>
            </a:r>
          </a:p>
          <a:p>
            <a:pPr marL="365760" indent="-365760">
              <a:spcBef>
                <a:spcPts val="600"/>
              </a:spcBef>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The </a:t>
            </a:r>
            <a:r>
              <a:rPr lang="en-US" sz="2400" b="1" dirty="0" err="1" smtClean="0">
                <a:ln w="0"/>
                <a:latin typeface="Arial" panose="020B0604020202020204" pitchFamily="34" charset="0"/>
                <a:ea typeface="Verdana" panose="020B0604030504040204" pitchFamily="34" charset="0"/>
                <a:cs typeface="Arial" panose="020B0604020202020204" pitchFamily="34" charset="0"/>
              </a:rPr>
              <a:t>Nvidia</a:t>
            </a:r>
            <a:r>
              <a:rPr lang="en-US" sz="2400" b="1" dirty="0" smtClean="0">
                <a:ln w="0"/>
                <a:latin typeface="Arial" panose="020B0604020202020204" pitchFamily="34" charset="0"/>
                <a:ea typeface="Verdana" panose="020B0604030504040204" pitchFamily="34" charset="0"/>
                <a:cs typeface="Arial" panose="020B0604020202020204" pitchFamily="34" charset="0"/>
              </a:rPr>
              <a:t> GTX 980 </a:t>
            </a:r>
            <a:r>
              <a:rPr lang="en-US" sz="2400" b="1" dirty="0" err="1" smtClean="0">
                <a:ln w="0"/>
                <a:latin typeface="Arial" panose="020B0604020202020204" pitchFamily="34" charset="0"/>
                <a:ea typeface="Verdana" panose="020B0604030504040204" pitchFamily="34" charset="0"/>
                <a:cs typeface="Arial" panose="020B0604020202020204" pitchFamily="34" charset="0"/>
              </a:rPr>
              <a:t>Ti</a:t>
            </a:r>
            <a:r>
              <a:rPr lang="en-US" sz="2400" b="1" dirty="0" smtClean="0">
                <a:ln w="0"/>
                <a:latin typeface="Arial" panose="020B0604020202020204" pitchFamily="34" charset="0"/>
                <a:ea typeface="Verdana" panose="020B0604030504040204" pitchFamily="34" charset="0"/>
                <a:cs typeface="Arial" panose="020B0604020202020204" pitchFamily="34" charset="0"/>
              </a:rPr>
              <a:t> is a consumer GPU. By selecting this GPU, we were able to get </a:t>
            </a:r>
            <a:r>
              <a:rPr lang="en-US" sz="2400" b="1" dirty="0" smtClean="0">
                <a:ln w="0"/>
                <a:latin typeface="Arial" panose="020B0604020202020204" pitchFamily="34" charset="0"/>
                <a:ea typeface="Verdana" panose="020B0604030504040204" pitchFamily="34" charset="0"/>
                <a:cs typeface="Arial" panose="020B0604020202020204" pitchFamily="34" charset="0"/>
              </a:rPr>
              <a:t>22.5 </a:t>
            </a:r>
            <a:r>
              <a:rPr lang="en-US" sz="2400" b="1" dirty="0" err="1" smtClean="0">
                <a:ln w="0"/>
                <a:latin typeface="Arial" panose="020B0604020202020204" pitchFamily="34" charset="0"/>
                <a:ea typeface="Verdana" panose="020B0604030504040204" pitchFamily="34" charset="0"/>
                <a:cs typeface="Arial" panose="020B0604020202020204" pitchFamily="34" charset="0"/>
              </a:rPr>
              <a:t>Tflops</a:t>
            </a:r>
            <a:r>
              <a:rPr lang="en-US" sz="2400" b="1" dirty="0" smtClean="0">
                <a:ln w="0"/>
                <a:latin typeface="Arial" panose="020B0604020202020204" pitchFamily="34" charset="0"/>
                <a:ea typeface="Verdana" panose="020B0604030504040204" pitchFamily="34" charset="0"/>
                <a:cs typeface="Arial" panose="020B0604020202020204" pitchFamily="34" charset="0"/>
              </a:rPr>
              <a:t> of GPU compute capacity for </a:t>
            </a:r>
            <a:r>
              <a:rPr lang="en-US" sz="2400" b="1" dirty="0" smtClean="0">
                <a:ln w="0"/>
                <a:latin typeface="Arial" panose="020B0604020202020204" pitchFamily="34" charset="0"/>
                <a:ea typeface="Verdana" panose="020B0604030504040204" pitchFamily="34" charset="0"/>
                <a:cs typeface="Arial" panose="020B0604020202020204" pitchFamily="34" charset="0"/>
              </a:rPr>
              <a:t>8.7 </a:t>
            </a:r>
            <a:r>
              <a:rPr lang="en-US" sz="2400" b="1" dirty="0" err="1" smtClean="0">
                <a:ln w="0"/>
                <a:latin typeface="Arial" panose="020B0604020202020204" pitchFamily="34" charset="0"/>
                <a:ea typeface="Verdana" panose="020B0604030504040204" pitchFamily="34" charset="0"/>
                <a:cs typeface="Arial" panose="020B0604020202020204" pitchFamily="34" charset="0"/>
              </a:rPr>
              <a:t>Gflops</a:t>
            </a:r>
            <a:r>
              <a:rPr lang="en-US" sz="2400" b="1" dirty="0" smtClean="0">
                <a:ln w="0"/>
                <a:latin typeface="Arial" panose="020B0604020202020204" pitchFamily="34" charset="0"/>
                <a:ea typeface="Verdana" panose="020B0604030504040204" pitchFamily="34" charset="0"/>
                <a:cs typeface="Arial" panose="020B0604020202020204" pitchFamily="34" charset="0"/>
              </a:rPr>
              <a:t> per dollar.</a:t>
            </a:r>
          </a:p>
          <a:p>
            <a:pPr marL="365760" indent="-365760">
              <a:spcBef>
                <a:spcPts val="600"/>
              </a:spcBef>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We decided to use consumer GPUs as the most low-end, least-expensive enterprise GPU available, the </a:t>
            </a:r>
            <a:r>
              <a:rPr lang="en-US" sz="2400" b="1" dirty="0" err="1" smtClean="0">
                <a:ln w="0"/>
                <a:latin typeface="Arial" panose="020B0604020202020204" pitchFamily="34" charset="0"/>
                <a:ea typeface="Verdana" panose="020B0604030504040204" pitchFamily="34" charset="0"/>
                <a:cs typeface="Arial" panose="020B0604020202020204" pitchFamily="34" charset="0"/>
              </a:rPr>
              <a:t>Nvidia</a:t>
            </a:r>
            <a:r>
              <a:rPr lang="en-US" sz="2400" b="1" dirty="0" smtClean="0">
                <a:ln w="0"/>
                <a:latin typeface="Arial" panose="020B0604020202020204" pitchFamily="34" charset="0"/>
                <a:ea typeface="Verdana" panose="020B0604030504040204" pitchFamily="34" charset="0"/>
                <a:cs typeface="Arial" panose="020B0604020202020204" pitchFamily="34" charset="0"/>
              </a:rPr>
              <a:t> M2090, had cost 1299.99 dollars at the time of purchase. This GPU has a compute capacity of 1.33 </a:t>
            </a:r>
            <a:r>
              <a:rPr lang="en-US" sz="2400" b="1" dirty="0" err="1" smtClean="0">
                <a:ln w="0"/>
                <a:latin typeface="Arial" panose="020B0604020202020204" pitchFamily="34" charset="0"/>
                <a:ea typeface="Verdana" panose="020B0604030504040204" pitchFamily="34" charset="0"/>
                <a:cs typeface="Arial" panose="020B0604020202020204" pitchFamily="34" charset="0"/>
              </a:rPr>
              <a:t>Tflops</a:t>
            </a:r>
            <a:r>
              <a:rPr lang="en-US" sz="2400" b="1" dirty="0" smtClean="0">
                <a:ln w="0"/>
                <a:latin typeface="Arial" panose="020B0604020202020204" pitchFamily="34" charset="0"/>
                <a:ea typeface="Verdana" panose="020B0604030504040204" pitchFamily="34" charset="0"/>
                <a:cs typeface="Arial" panose="020B0604020202020204" pitchFamily="34" charset="0"/>
              </a:rPr>
              <a:t>, priced at 1.02 </a:t>
            </a:r>
            <a:r>
              <a:rPr lang="en-US" sz="2400" b="1" dirty="0" err="1" smtClean="0">
                <a:ln w="0"/>
                <a:latin typeface="Arial" panose="020B0604020202020204" pitchFamily="34" charset="0"/>
                <a:ea typeface="Verdana" panose="020B0604030504040204" pitchFamily="34" charset="0"/>
                <a:cs typeface="Arial" panose="020B0604020202020204" pitchFamily="34" charset="0"/>
              </a:rPr>
              <a:t>Gflops</a:t>
            </a:r>
            <a:r>
              <a:rPr lang="en-US" sz="2400" b="1" dirty="0" smtClean="0">
                <a:ln w="0"/>
                <a:latin typeface="Arial" panose="020B0604020202020204" pitchFamily="34" charset="0"/>
                <a:ea typeface="Verdana" panose="020B0604030504040204" pitchFamily="34" charset="0"/>
                <a:cs typeface="Arial" panose="020B0604020202020204" pitchFamily="34" charset="0"/>
              </a:rPr>
              <a:t> per dollar at the time of purchase.</a:t>
            </a:r>
          </a:p>
          <a:p>
            <a:pPr marL="365760" indent="-365760">
              <a:spcBef>
                <a:spcPts val="600"/>
              </a:spcBef>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Selecting consumer GPUs restricted the hardware we could purchase. NVIDIA’s enterprise GPU’s are tested by server manufacturer’s to ensure compatibility and fit. Fewer server’s are tested for compatibility and fit with consumer </a:t>
            </a:r>
            <a:r>
              <a:rPr lang="en-US" sz="2400" b="1" dirty="0" smtClean="0">
                <a:ln w="0"/>
                <a:latin typeface="Arial" panose="020B0604020202020204" pitchFamily="34" charset="0"/>
                <a:ea typeface="Verdana" panose="020B0604030504040204" pitchFamily="34" charset="0"/>
                <a:cs typeface="Arial" panose="020B0604020202020204" pitchFamily="34" charset="0"/>
              </a:rPr>
              <a:t>GPUs.</a:t>
            </a: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indent="-365760">
              <a:spcBef>
                <a:spcPts val="600"/>
              </a:spcBef>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Selecting consumer GPUs also meant not having any double precision GPU compute capacity. This was acceptable as the deep learning library that </a:t>
            </a:r>
            <a:r>
              <a:rPr lang="en-US" sz="2400" b="1" dirty="0">
                <a:ln w="0"/>
                <a:latin typeface="Arial" panose="020B0604020202020204" pitchFamily="34" charset="0"/>
                <a:ea typeface="Verdana" panose="020B0604030504040204" pitchFamily="34" charset="0"/>
                <a:cs typeface="Arial" panose="020B0604020202020204" pitchFamily="34" charset="0"/>
              </a:rPr>
              <a:t>we primarily </a:t>
            </a:r>
            <a:r>
              <a:rPr lang="en-US" sz="2400" b="1" dirty="0" smtClean="0">
                <a:ln w="0"/>
                <a:latin typeface="Arial" panose="020B0604020202020204" pitchFamily="34" charset="0"/>
                <a:ea typeface="Verdana" panose="020B0604030504040204" pitchFamily="34" charset="0"/>
                <a:cs typeface="Arial" panose="020B0604020202020204" pitchFamily="34" charset="0"/>
              </a:rPr>
              <a:t>use, </a:t>
            </a:r>
            <a:r>
              <a:rPr lang="en-US" sz="2400" b="1" dirty="0" err="1" smtClean="0">
                <a:ln w="0"/>
                <a:latin typeface="Arial" panose="020B0604020202020204" pitchFamily="34" charset="0"/>
                <a:ea typeface="Verdana" panose="020B0604030504040204" pitchFamily="34" charset="0"/>
                <a:cs typeface="Arial" panose="020B0604020202020204" pitchFamily="34" charset="0"/>
              </a:rPr>
              <a:t>Theano</a:t>
            </a:r>
            <a:r>
              <a:rPr lang="en-US" sz="2400" b="1" dirty="0">
                <a:ln w="0"/>
                <a:latin typeface="Arial" panose="020B0604020202020204" pitchFamily="34" charset="0"/>
                <a:ea typeface="Verdana" panose="020B0604030504040204" pitchFamily="34" charset="0"/>
                <a:cs typeface="Arial" panose="020B0604020202020204" pitchFamily="34" charset="0"/>
              </a:rPr>
              <a:t>,</a:t>
            </a:r>
            <a:r>
              <a:rPr lang="en-US" sz="2400" b="1" dirty="0" smtClean="0">
                <a:ln w="0"/>
                <a:latin typeface="Arial" panose="020B0604020202020204" pitchFamily="34" charset="0"/>
                <a:ea typeface="Verdana" panose="020B0604030504040204" pitchFamily="34" charset="0"/>
                <a:cs typeface="Arial" panose="020B0604020202020204" pitchFamily="34" charset="0"/>
              </a:rPr>
              <a:t> </a:t>
            </a:r>
            <a:r>
              <a:rPr lang="en-US" sz="2400" b="1" dirty="0" smtClean="0">
                <a:ln w="0"/>
                <a:latin typeface="Arial" panose="020B0604020202020204" pitchFamily="34" charset="0"/>
                <a:ea typeface="Verdana" panose="020B0604030504040204" pitchFamily="34" charset="0"/>
                <a:cs typeface="Arial" panose="020B0604020202020204" pitchFamily="34" charset="0"/>
              </a:rPr>
              <a:t>does not </a:t>
            </a:r>
            <a:r>
              <a:rPr lang="en-US" sz="2400" b="1" dirty="0">
                <a:ln w="0"/>
                <a:latin typeface="Arial" panose="020B0604020202020204" pitchFamily="34" charset="0"/>
                <a:ea typeface="Verdana" panose="020B0604030504040204" pitchFamily="34" charset="0"/>
                <a:cs typeface="Arial" panose="020B0604020202020204" pitchFamily="34" charset="0"/>
              </a:rPr>
              <a:t>support </a:t>
            </a:r>
            <a:r>
              <a:rPr lang="en-US" sz="2400" b="1" dirty="0" smtClean="0">
                <a:ln w="0"/>
                <a:latin typeface="Arial" panose="020B0604020202020204" pitchFamily="34" charset="0"/>
                <a:ea typeface="Verdana" panose="020B0604030504040204" pitchFamily="34" charset="0"/>
                <a:cs typeface="Arial" panose="020B0604020202020204" pitchFamily="34" charset="0"/>
              </a:rPr>
              <a:t>the concurrent </a:t>
            </a:r>
            <a:r>
              <a:rPr lang="en-US" sz="2400" b="1" dirty="0">
                <a:ln w="0"/>
                <a:latin typeface="Arial" panose="020B0604020202020204" pitchFamily="34" charset="0"/>
                <a:ea typeface="Verdana" panose="020B0604030504040204" pitchFamily="34" charset="0"/>
                <a:cs typeface="Arial" panose="020B0604020202020204" pitchFamily="34" charset="0"/>
              </a:rPr>
              <a:t>use of </a:t>
            </a:r>
            <a:r>
              <a:rPr lang="en-US" sz="2400" b="1" dirty="0" smtClean="0">
                <a:ln w="0"/>
                <a:latin typeface="Arial" panose="020B0604020202020204" pitchFamily="34" charset="0"/>
                <a:ea typeface="Verdana" panose="020B0604030504040204" pitchFamily="34" charset="0"/>
                <a:cs typeface="Arial" panose="020B0604020202020204" pitchFamily="34" charset="0"/>
              </a:rPr>
              <a:t>double </a:t>
            </a:r>
            <a:r>
              <a:rPr lang="en-US" sz="2400" b="1" dirty="0" smtClean="0">
                <a:ln w="0"/>
                <a:latin typeface="Arial" panose="020B0604020202020204" pitchFamily="34" charset="0"/>
                <a:ea typeface="Verdana" panose="020B0604030504040204" pitchFamily="34" charset="0"/>
                <a:cs typeface="Arial" panose="020B0604020202020204" pitchFamily="34" charset="0"/>
              </a:rPr>
              <a:t>precision </a:t>
            </a:r>
            <a:r>
              <a:rPr lang="en-US" sz="2400" b="1" dirty="0" smtClean="0">
                <a:ln w="0"/>
                <a:latin typeface="Arial" panose="020B0604020202020204" pitchFamily="34" charset="0"/>
                <a:ea typeface="Verdana" panose="020B0604030504040204" pitchFamily="34" charset="0"/>
                <a:cs typeface="Arial" panose="020B0604020202020204" pitchFamily="34" charset="0"/>
              </a:rPr>
              <a:t>float’s and GPU acceleration.</a:t>
            </a: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indent="-365760">
              <a:spcBef>
                <a:spcPts val="600"/>
              </a:spcBef>
              <a:spcAft>
                <a:spcPts val="1200"/>
              </a:spcAft>
              <a:buFont typeface="Arial" panose="020B0604020202020204" pitchFamily="34" charset="0"/>
              <a:buChar char="•"/>
            </a:pPr>
            <a:r>
              <a:rPr lang="en-US" sz="2400" b="1" dirty="0" smtClean="0">
                <a:ln w="0"/>
                <a:latin typeface="Arial" panose="020B0604020202020204" pitchFamily="34" charset="0"/>
                <a:ea typeface="Verdana" panose="020B0604030504040204" pitchFamily="34" charset="0"/>
                <a:cs typeface="Arial" panose="020B0604020202020204" pitchFamily="34" charset="0"/>
              </a:rPr>
              <a:t>We </a:t>
            </a:r>
            <a:r>
              <a:rPr lang="en-US" sz="2400" b="1" dirty="0" smtClean="0">
                <a:ln w="0"/>
                <a:latin typeface="Arial" panose="020B0604020202020204" pitchFamily="34" charset="0"/>
                <a:ea typeface="Verdana" panose="020B0604030504040204" pitchFamily="34" charset="0"/>
                <a:cs typeface="Arial" panose="020B0604020202020204" pitchFamily="34" charset="0"/>
              </a:rPr>
              <a:t>purchased</a:t>
            </a:r>
            <a:r>
              <a:rPr lang="en-US" sz="2400" b="1" dirty="0" smtClean="0">
                <a:ln w="0"/>
                <a:latin typeface="Arial" panose="020B0604020202020204" pitchFamily="34" charset="0"/>
                <a:ea typeface="Verdana" panose="020B0604030504040204" pitchFamily="34" charset="0"/>
                <a:cs typeface="Arial" panose="020B0604020202020204" pitchFamily="34" charset="0"/>
              </a:rPr>
              <a:t> </a:t>
            </a:r>
            <a:r>
              <a:rPr lang="en-US" sz="2400" b="1" dirty="0" smtClean="0">
                <a:ln w="0"/>
                <a:latin typeface="Arial" panose="020B0604020202020204" pitchFamily="34" charset="0"/>
                <a:ea typeface="Verdana" panose="020B0604030504040204" pitchFamily="34" charset="0"/>
                <a:cs typeface="Arial" panose="020B0604020202020204" pitchFamily="34" charset="0"/>
              </a:rPr>
              <a:t>with a </a:t>
            </a:r>
            <a:r>
              <a:rPr lang="en-US" sz="2400" b="1" dirty="0" err="1" smtClean="0">
                <a:ln w="0"/>
                <a:latin typeface="Arial" panose="020B0604020202020204" pitchFamily="34" charset="0"/>
                <a:ea typeface="Verdana" panose="020B0604030504040204" pitchFamily="34" charset="0"/>
                <a:cs typeface="Arial" panose="020B0604020202020204" pitchFamily="34" charset="0"/>
              </a:rPr>
              <a:t>SuperMicro</a:t>
            </a:r>
            <a:r>
              <a:rPr lang="en-US" sz="2400" b="1" dirty="0" smtClean="0">
                <a:ln w="0"/>
                <a:latin typeface="Arial" panose="020B0604020202020204" pitchFamily="34" charset="0"/>
                <a:ea typeface="Verdana" panose="020B0604030504040204" pitchFamily="34" charset="0"/>
                <a:cs typeface="Arial" panose="020B0604020202020204" pitchFamily="34" charset="0"/>
              </a:rPr>
              <a:t> </a:t>
            </a:r>
            <a:r>
              <a:rPr lang="en-US" sz="2400" b="1" dirty="0" smtClean="0">
                <a:ln w="0"/>
                <a:latin typeface="Arial" panose="020B0604020202020204" pitchFamily="34" charset="0"/>
                <a:ea typeface="Verdana" panose="020B0604030504040204" pitchFamily="34" charset="0"/>
                <a:cs typeface="Arial" panose="020B0604020202020204" pitchFamily="34" charset="0"/>
              </a:rPr>
              <a:t>SYS-1028GQ-TR server </a:t>
            </a:r>
            <a:r>
              <a:rPr lang="en-US" sz="2400" b="1" dirty="0" smtClean="0">
                <a:ln w="0"/>
                <a:latin typeface="Arial" panose="020B0604020202020204" pitchFamily="34" charset="0"/>
                <a:ea typeface="Verdana" panose="020B0604030504040204" pitchFamily="34" charset="0"/>
                <a:cs typeface="Arial" panose="020B0604020202020204" pitchFamily="34" charset="0"/>
              </a:rPr>
              <a:t>with two three-core Broadwell Xeon Processors, 128 GB of </a:t>
            </a:r>
            <a:r>
              <a:rPr lang="en-US" sz="2400" b="1" dirty="0" smtClean="0">
                <a:ln w="0"/>
                <a:latin typeface="Arial" panose="020B0604020202020204" pitchFamily="34" charset="0"/>
                <a:ea typeface="Verdana" panose="020B0604030504040204" pitchFamily="34" charset="0"/>
                <a:cs typeface="Arial" panose="020B0604020202020204" pitchFamily="34" charset="0"/>
              </a:rPr>
              <a:t>RAM </a:t>
            </a:r>
            <a:r>
              <a:rPr lang="en-US" sz="2400" b="1" dirty="0" smtClean="0">
                <a:ln w="0"/>
                <a:latin typeface="Arial" panose="020B0604020202020204" pitchFamily="34" charset="0"/>
                <a:ea typeface="Verdana" panose="020B0604030504040204" pitchFamily="34" charset="0"/>
                <a:cs typeface="Arial" panose="020B0604020202020204" pitchFamily="34" charset="0"/>
              </a:rPr>
              <a:t>and a 100GB Intel SSD to support the GPUs. The total cost of nedc_006 was $</a:t>
            </a:r>
            <a:r>
              <a:rPr lang="en-US" sz="2400" b="1" dirty="0" smtClean="0">
                <a:ln w="0"/>
                <a:latin typeface="Arial" panose="020B0604020202020204" pitchFamily="34" charset="0"/>
                <a:ea typeface="Verdana" panose="020B0604030504040204" pitchFamily="34" charset="0"/>
                <a:cs typeface="Arial" panose="020B0604020202020204" pitchFamily="34" charset="0"/>
              </a:rPr>
              <a:t>5.8K. </a:t>
            </a:r>
            <a:endParaRPr lang="en-US" sz="2400" b="1" dirty="0" smtClean="0">
              <a:ln w="0"/>
              <a:latin typeface="Arial" panose="020B0604020202020204" pitchFamily="34" charset="0"/>
              <a:ea typeface="Verdana" panose="020B0604030504040204" pitchFamily="34" charset="0"/>
              <a:cs typeface="Arial" panose="020B0604020202020204" pitchFamily="34" charset="0"/>
            </a:endParaRPr>
          </a:p>
          <a:p>
            <a:pPr marL="365760" indent="-365760">
              <a:spcBef>
                <a:spcPts val="600"/>
              </a:spcBef>
              <a:spcAft>
                <a:spcPts val="1200"/>
              </a:spcAft>
              <a:buFont typeface="Arial" panose="020B0604020202020204" pitchFamily="34" charset="0"/>
              <a:buChar char="•"/>
            </a:pPr>
            <a:endParaRPr lang="en-US" sz="2400" b="1" dirty="0">
              <a:ln w="0"/>
              <a:latin typeface="Arial" panose="020B0604020202020204" pitchFamily="34" charset="0"/>
              <a:ea typeface="Verdana" panose="020B0604030504040204" pitchFamily="34" charset="0"/>
              <a:cs typeface="Arial" panose="020B0604020202020204" pitchFamily="34" charset="0"/>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907" y="14076476"/>
            <a:ext cx="8110379" cy="4825449"/>
          </a:xfrm>
          <a:prstGeom prst="rect">
            <a:avLst/>
          </a:prstGeom>
        </p:spPr>
      </p:pic>
      <p:graphicFrame>
        <p:nvGraphicFramePr>
          <p:cNvPr id="16" name="Chart 15"/>
          <p:cNvGraphicFramePr>
            <a:graphicFrameLocks/>
          </p:cNvGraphicFramePr>
          <p:nvPr>
            <p:extLst>
              <p:ext uri="{D42A27DB-BD31-4B8C-83A1-F6EECF244321}">
                <p14:modId xmlns:p14="http://schemas.microsoft.com/office/powerpoint/2010/main" val="741712995"/>
              </p:ext>
            </p:extLst>
          </p:nvPr>
        </p:nvGraphicFramePr>
        <p:xfrm>
          <a:off x="18491981" y="14515825"/>
          <a:ext cx="8515653" cy="47925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7" name="Chart 16"/>
          <p:cNvGraphicFramePr>
            <a:graphicFrameLocks/>
          </p:cNvGraphicFramePr>
          <p:nvPr>
            <p:extLst>
              <p:ext uri="{D42A27DB-BD31-4B8C-83A1-F6EECF244321}">
                <p14:modId xmlns:p14="http://schemas.microsoft.com/office/powerpoint/2010/main" val="1989433379"/>
              </p:ext>
            </p:extLst>
          </p:nvPr>
        </p:nvGraphicFramePr>
        <p:xfrm>
          <a:off x="18491981" y="19695203"/>
          <a:ext cx="8551418" cy="581058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8" name="Chart 17"/>
          <p:cNvGraphicFramePr>
            <a:graphicFrameLocks/>
          </p:cNvGraphicFramePr>
          <p:nvPr>
            <p:extLst>
              <p:ext uri="{D42A27DB-BD31-4B8C-83A1-F6EECF244321}">
                <p14:modId xmlns:p14="http://schemas.microsoft.com/office/powerpoint/2010/main" val="1398628410"/>
              </p:ext>
            </p:extLst>
          </p:nvPr>
        </p:nvGraphicFramePr>
        <p:xfrm>
          <a:off x="27541728" y="11095242"/>
          <a:ext cx="8544718" cy="512683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918007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6824</TotalTime>
  <Words>1183</Words>
  <Application>Microsoft Macintosh PowerPoint</Application>
  <PresentationFormat>Custom</PresentationFormat>
  <Paragraphs>90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Calibri Light</vt:lpstr>
      <vt:lpstr>Courier New</vt:lpstr>
      <vt:lpstr>Monotype Corsiva</vt:lpstr>
      <vt:lpstr>Verdana</vt:lpstr>
      <vt:lpstr>Wingdings</vt:lpstr>
      <vt:lpstr>Arial</vt:lpstr>
      <vt:lpstr>Office Theme</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Devin Trejo</dc:creator>
  <cp:lastModifiedBy>Pat Somaru</cp:lastModifiedBy>
  <cp:revision>236</cp:revision>
  <dcterms:created xsi:type="dcterms:W3CDTF">2015-07-15T21:31:39Z</dcterms:created>
  <dcterms:modified xsi:type="dcterms:W3CDTF">2016-08-27T15:42:08Z</dcterms:modified>
</cp:coreProperties>
</file>